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3"/>
  </p:notesMasterIdLst>
  <p:sldIdLst>
    <p:sldId id="268" r:id="rId2"/>
    <p:sldId id="270" r:id="rId3"/>
    <p:sldId id="257" r:id="rId4"/>
    <p:sldId id="258" r:id="rId5"/>
    <p:sldId id="271" r:id="rId6"/>
    <p:sldId id="272" r:id="rId7"/>
    <p:sldId id="261" r:id="rId8"/>
    <p:sldId id="263" r:id="rId9"/>
    <p:sldId id="279" r:id="rId10"/>
    <p:sldId id="283" r:id="rId11"/>
    <p:sldId id="273" r:id="rId12"/>
    <p:sldId id="280" r:id="rId13"/>
    <p:sldId id="266" r:id="rId14"/>
    <p:sldId id="274" r:id="rId15"/>
    <p:sldId id="275" r:id="rId16"/>
    <p:sldId id="284" r:id="rId17"/>
    <p:sldId id="265" r:id="rId18"/>
    <p:sldId id="287" r:id="rId19"/>
    <p:sldId id="277" r:id="rId20"/>
    <p:sldId id="285" r:id="rId21"/>
    <p:sldId id="286" r:id="rId22"/>
  </p:sldIdLst>
  <p:sldSz cx="12192000" cy="6858000"/>
  <p:notesSz cx="7099300" cy="10234613"/>
  <p:defaultTextStyle>
    <a:defPPr>
      <a:defRPr lang="de-DE"/>
    </a:defPPr>
    <a:lvl1pPr algn="r">
      <a:spcBef>
        <a:spcPts val="0"/>
      </a:spcBef>
      <a:spcAft>
        <a:spcPts val="0"/>
      </a:spcAft>
      <a:defRPr sz="2000">
        <a:solidFill>
          <a:schemeClr val="tx1"/>
        </a:solidFill>
        <a:latin typeface="Arial"/>
        <a:ea typeface="ＭＳ Ｐゴシック"/>
        <a:cs typeface="+mn-cs"/>
      </a:defRPr>
    </a:lvl1pPr>
    <a:lvl2pPr marL="457200" algn="r">
      <a:spcBef>
        <a:spcPts val="0"/>
      </a:spcBef>
      <a:spcAft>
        <a:spcPts val="0"/>
      </a:spcAft>
      <a:defRPr sz="2000">
        <a:solidFill>
          <a:schemeClr val="tx1"/>
        </a:solidFill>
        <a:latin typeface="Arial"/>
        <a:ea typeface="ＭＳ Ｐゴシック"/>
        <a:cs typeface="+mn-cs"/>
      </a:defRPr>
    </a:lvl2pPr>
    <a:lvl3pPr marL="914400" algn="r">
      <a:spcBef>
        <a:spcPts val="0"/>
      </a:spcBef>
      <a:spcAft>
        <a:spcPts val="0"/>
      </a:spcAft>
      <a:defRPr sz="2000">
        <a:solidFill>
          <a:schemeClr val="tx1"/>
        </a:solidFill>
        <a:latin typeface="Arial"/>
        <a:ea typeface="ＭＳ Ｐゴシック"/>
        <a:cs typeface="+mn-cs"/>
      </a:defRPr>
    </a:lvl3pPr>
    <a:lvl4pPr marL="1371600" algn="r">
      <a:spcBef>
        <a:spcPts val="0"/>
      </a:spcBef>
      <a:spcAft>
        <a:spcPts val="0"/>
      </a:spcAft>
      <a:defRPr sz="2000">
        <a:solidFill>
          <a:schemeClr val="tx1"/>
        </a:solidFill>
        <a:latin typeface="Arial"/>
        <a:ea typeface="ＭＳ Ｐゴシック"/>
        <a:cs typeface="+mn-cs"/>
      </a:defRPr>
    </a:lvl4pPr>
    <a:lvl5pPr marL="1828800" algn="r">
      <a:spcBef>
        <a:spcPts val="0"/>
      </a:spcBef>
      <a:spcAft>
        <a:spcPts val="0"/>
      </a:spcAft>
      <a:defRPr sz="2000">
        <a:solidFill>
          <a:schemeClr val="tx1"/>
        </a:solidFill>
        <a:latin typeface="Arial"/>
        <a:ea typeface="ＭＳ Ｐゴシック"/>
        <a:cs typeface="+mn-cs"/>
      </a:defRPr>
    </a:lvl5pPr>
    <a:lvl6pPr marL="2286000" algn="l" defTabSz="914400">
      <a:defRPr sz="2000">
        <a:solidFill>
          <a:schemeClr val="tx1"/>
        </a:solidFill>
        <a:latin typeface="Arial"/>
        <a:ea typeface="ＭＳ Ｐゴシック"/>
        <a:cs typeface="+mn-cs"/>
      </a:defRPr>
    </a:lvl6pPr>
    <a:lvl7pPr marL="2743200" algn="l" defTabSz="914400">
      <a:defRPr sz="2000">
        <a:solidFill>
          <a:schemeClr val="tx1"/>
        </a:solidFill>
        <a:latin typeface="Arial"/>
        <a:ea typeface="ＭＳ Ｐゴシック"/>
        <a:cs typeface="+mn-cs"/>
      </a:defRPr>
    </a:lvl7pPr>
    <a:lvl8pPr marL="3200400" algn="l" defTabSz="914400">
      <a:defRPr sz="2000">
        <a:solidFill>
          <a:schemeClr val="tx1"/>
        </a:solidFill>
        <a:latin typeface="Arial"/>
        <a:ea typeface="ＭＳ Ｐゴシック"/>
        <a:cs typeface="+mn-cs"/>
      </a:defRPr>
    </a:lvl8pPr>
    <a:lvl9pPr marL="3657600" algn="l" defTabSz="914400">
      <a:defRPr sz="2000">
        <a:solidFill>
          <a:schemeClr val="tx1"/>
        </a:solidFill>
        <a:latin typeface="Arial"/>
        <a:ea typeface="ＭＳ Ｐゴシック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5" y="43"/>
      </p:cViewPr>
      <p:guideLst>
        <p:guide orient="horz" pos="2160"/>
        <p:guide pos="38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8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5" y="4861441"/>
            <a:ext cx="5206153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882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8" y="9722882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E7BFF3F5-48FE-4DC6-894A-86458F9B3A7F}" type="slidenum">
              <a:rPr lang="de-DE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>
      <a:spcBef>
        <a:spcPts val="0"/>
      </a:spcBef>
      <a:spcAft>
        <a:spcPts val="0"/>
      </a:spcAft>
      <a:defRPr sz="1200">
        <a:solidFill>
          <a:schemeClr val="tx1"/>
        </a:solidFill>
        <a:latin typeface="Arial"/>
        <a:ea typeface="ＭＳ Ｐゴシック"/>
        <a:cs typeface="ＭＳ Ｐゴシック"/>
      </a:defRPr>
    </a:lvl1pPr>
    <a:lvl2pPr marL="457200" algn="l">
      <a:spcBef>
        <a:spcPts val="0"/>
      </a:spcBef>
      <a:spcAft>
        <a:spcPts val="0"/>
      </a:spcAft>
      <a:defRPr sz="1200">
        <a:solidFill>
          <a:schemeClr val="tx1"/>
        </a:solidFill>
        <a:latin typeface="Arial"/>
        <a:ea typeface="ＭＳ Ｐゴシック"/>
        <a:cs typeface="+mn-cs"/>
      </a:defRPr>
    </a:lvl2pPr>
    <a:lvl3pPr marL="914400" algn="l">
      <a:spcBef>
        <a:spcPts val="0"/>
      </a:spcBef>
      <a:spcAft>
        <a:spcPts val="0"/>
      </a:spcAft>
      <a:defRPr sz="1200">
        <a:solidFill>
          <a:schemeClr val="tx1"/>
        </a:solidFill>
        <a:latin typeface="Arial"/>
        <a:ea typeface="ＭＳ Ｐゴシック"/>
        <a:cs typeface="+mn-cs"/>
      </a:defRPr>
    </a:lvl3pPr>
    <a:lvl4pPr marL="1371600" algn="l">
      <a:spcBef>
        <a:spcPts val="0"/>
      </a:spcBef>
      <a:spcAft>
        <a:spcPts val="0"/>
      </a:spcAft>
      <a:defRPr sz="1200">
        <a:solidFill>
          <a:schemeClr val="tx1"/>
        </a:solidFill>
        <a:latin typeface="Arial"/>
        <a:ea typeface="ＭＳ Ｐゴシック"/>
        <a:cs typeface="+mn-cs"/>
      </a:defRPr>
    </a:lvl4pPr>
    <a:lvl5pPr marL="1828800" algn="l">
      <a:spcBef>
        <a:spcPts val="0"/>
      </a:spcBef>
      <a:spcAft>
        <a:spcPts val="0"/>
      </a:spcAft>
      <a:defRPr sz="1200">
        <a:solidFill>
          <a:schemeClr val="tx1"/>
        </a:solidFill>
        <a:latin typeface="Arial"/>
        <a:ea typeface="ＭＳ Ｐゴシック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A954426-E668-DB8F-138C-9C0C6C9695CA}" type="slidenum">
              <a:rPr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55778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12848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12564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463874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7549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29785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61386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72069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67072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00197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1798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6963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A954426-E668-DB8F-138C-9C0C6C9695CA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A954426-E668-DB8F-138C-9C0C6C9695CA}" type="slidenum">
              <a:rPr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1974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5359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0002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0362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91826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BB57F42-F38E-9D98-3DFF-5825913059F6}" type="slidenum">
              <a:rPr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8287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2"/>
          <a:srcRect t="5496" r="2099"/>
          <a:stretch/>
        </p:blipFill>
        <p:spPr bwMode="auto">
          <a:xfrm>
            <a:off x="256032" y="-3515"/>
            <a:ext cx="11935968" cy="81627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493691" y="264966"/>
            <a:ext cx="1891837" cy="341681"/>
          </a:xfrm>
          <a:prstGeom prst="rect">
            <a:avLst/>
          </a:prstGeom>
        </p:spPr>
      </p:pic>
      <p:sp>
        <p:nvSpPr>
          <p:cNvPr id="12" name="Titel 1"/>
          <p:cNvSpPr>
            <a:spLocks noGrp="1"/>
          </p:cNvSpPr>
          <p:nvPr>
            <p:ph type="title"/>
          </p:nvPr>
        </p:nvSpPr>
        <p:spPr bwMode="auto">
          <a:xfrm>
            <a:off x="332987" y="1577949"/>
            <a:ext cx="11520000" cy="2144388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>
                <a:solidFill>
                  <a:srgbClr val="1B264B"/>
                </a:solidFill>
                <a:latin typeface="Arial"/>
                <a:ea typeface="Arial Unicode MS"/>
                <a:cs typeface="Arial"/>
              </a:defRPr>
            </a:lvl1pPr>
          </a:lstStyle>
          <a:p>
            <a:pPr>
              <a:defRPr/>
            </a:pPr>
            <a:r>
              <a:rPr lang="de-DE"/>
              <a:t>Titel</a:t>
            </a:r>
            <a:endParaRPr/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332987" y="4044702"/>
            <a:ext cx="11520000" cy="1522942"/>
          </a:xfrm>
          <a:prstGeom prst="rect">
            <a:avLst/>
          </a:prstGeom>
        </p:spPr>
        <p:txBody>
          <a:bodyPr/>
          <a:lstStyle>
            <a:lvl1pPr algn="ctr">
              <a:buNone/>
              <a:defRPr sz="2800" b="1">
                <a:solidFill>
                  <a:srgbClr val="1B264B"/>
                </a:solidFill>
                <a:latin typeface="Arial"/>
                <a:ea typeface="Arial Unicode MS"/>
                <a:cs typeface="Arial"/>
              </a:defRPr>
            </a:lvl1pPr>
          </a:lstStyle>
          <a:p>
            <a:pPr lvl="0">
              <a:defRPr/>
            </a:pPr>
            <a:r>
              <a:rPr lang="de-DE"/>
              <a:t>Autor</a:t>
            </a:r>
            <a:endParaRPr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4"/>
          <a:srcRect l="2380" t="1" b="10448"/>
          <a:stretch/>
        </p:blipFill>
        <p:spPr bwMode="auto">
          <a:xfrm>
            <a:off x="0" y="6084331"/>
            <a:ext cx="11901755" cy="773491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830685" y="197354"/>
            <a:ext cx="1026672" cy="481746"/>
          </a:xfrm>
          <a:prstGeom prst="rect">
            <a:avLst/>
          </a:prstGeom>
        </p:spPr>
      </p:pic>
      <p:sp>
        <p:nvSpPr>
          <p:cNvPr id="16" name="Textfeld 15"/>
          <p:cNvSpPr txBox="1"/>
          <p:nvPr userDrawn="1"/>
        </p:nvSpPr>
        <p:spPr bwMode="auto">
          <a:xfrm>
            <a:off x="296687" y="6131898"/>
            <a:ext cx="124104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de-DE" sz="600"/>
              <a:t>MLZ is a cooperation between:</a:t>
            </a:r>
            <a:endParaRPr/>
          </a:p>
        </p:txBody>
      </p:sp>
      <p:pic>
        <p:nvPicPr>
          <p:cNvPr id="22" name="Picture 2" descr="D:\Downloads\Logo_FZ_Juelich_cmyk.png"/>
          <p:cNvPicPr>
            <a:picLocks noChangeAspect="1" noChangeArrowheads="1"/>
          </p:cNvPicPr>
          <p:nvPr userDrawn="1"/>
        </p:nvPicPr>
        <p:blipFill>
          <a:blip r:embed="rId6"/>
          <a:stretch/>
        </p:blipFill>
        <p:spPr bwMode="auto">
          <a:xfrm>
            <a:off x="389700" y="6386931"/>
            <a:ext cx="990477" cy="288000"/>
          </a:xfrm>
          <a:prstGeom prst="rect">
            <a:avLst/>
          </a:prstGeom>
          <a:noFill/>
        </p:spPr>
      </p:pic>
      <p:pic>
        <p:nvPicPr>
          <p:cNvPr id="23" name="Grafik 3"/>
          <p:cNvPicPr>
            <a:picLocks noChangeAspect="1"/>
          </p:cNvPicPr>
          <p:nvPr userDrawn="1"/>
        </p:nvPicPr>
        <p:blipFill>
          <a:blip r:embed="rId7"/>
          <a:stretch/>
        </p:blipFill>
        <p:spPr bwMode="auto">
          <a:xfrm>
            <a:off x="3514473" y="6379791"/>
            <a:ext cx="933651" cy="302280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1877937" y="6316564"/>
            <a:ext cx="1034287" cy="4033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 und Inhalt mit Stichpunkte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/>
          <a:srcRect l="2380" t="1" b="47410"/>
          <a:stretch/>
        </p:blipFill>
        <p:spPr bwMode="auto">
          <a:xfrm>
            <a:off x="-1182" y="6403944"/>
            <a:ext cx="11901755" cy="45423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rcRect t="35474" r="2099" b="1"/>
          <a:stretch/>
        </p:blipFill>
        <p:spPr bwMode="auto">
          <a:xfrm>
            <a:off x="258855" y="0"/>
            <a:ext cx="11935968" cy="557320"/>
          </a:xfrm>
          <a:prstGeom prst="rect">
            <a:avLst/>
          </a:prstGeom>
        </p:spPr>
      </p:pic>
      <p:sp>
        <p:nvSpPr>
          <p:cNvPr id="21" name="Titel 1"/>
          <p:cNvSpPr>
            <a:spLocks noGrp="1"/>
          </p:cNvSpPr>
          <p:nvPr>
            <p:ph type="title"/>
          </p:nvPr>
        </p:nvSpPr>
        <p:spPr bwMode="auto">
          <a:xfrm>
            <a:off x="258855" y="666894"/>
            <a:ext cx="11677423" cy="598141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Arial"/>
                <a:ea typeface="Arial Unicode MS"/>
                <a:cs typeface="Arial"/>
              </a:defRPr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22" name="Inhaltsplatzhalter 2"/>
          <p:cNvSpPr>
            <a:spLocks noGrp="1"/>
          </p:cNvSpPr>
          <p:nvPr>
            <p:ph idx="1"/>
          </p:nvPr>
        </p:nvSpPr>
        <p:spPr bwMode="auto">
          <a:xfrm>
            <a:off x="258856" y="1333786"/>
            <a:ext cx="11674289" cy="5010370"/>
          </a:xfrm>
          <a:prstGeom prst="rect">
            <a:avLst/>
          </a:prstGeom>
        </p:spPr>
        <p:txBody>
          <a:bodyPr/>
          <a:lstStyle>
            <a:lvl1pPr marL="268288" indent="-268288">
              <a:buClr>
                <a:schemeClr val="tx1"/>
              </a:buClr>
              <a:buSzPct val="70000"/>
              <a:buFont typeface="Wingdings"/>
              <a:buChar char=""/>
              <a:defRPr sz="2000">
                <a:latin typeface="Arial"/>
                <a:ea typeface="Arial Unicode MS"/>
                <a:cs typeface="Arial"/>
              </a:defRPr>
            </a:lvl1pPr>
            <a:lvl2pPr marL="742950" indent="-285750">
              <a:buClr>
                <a:schemeClr val="tx1"/>
              </a:buClr>
              <a:buSzPct val="70000"/>
              <a:buFont typeface="Wingdings"/>
              <a:buChar char="l"/>
              <a:defRPr sz="1800">
                <a:latin typeface="Arial"/>
                <a:ea typeface="Arial Unicode MS"/>
                <a:cs typeface="Arial"/>
              </a:defRPr>
            </a:lvl2pPr>
            <a:lvl3pPr marL="1143000" indent="-228600">
              <a:buClr>
                <a:schemeClr val="tx1"/>
              </a:buClr>
              <a:buSzPct val="70000"/>
              <a:buFont typeface="Wingdings"/>
              <a:buChar char="l"/>
              <a:defRPr sz="1600">
                <a:latin typeface="Arial"/>
                <a:ea typeface="Arial Unicode MS"/>
                <a:cs typeface="Arial"/>
              </a:defRPr>
            </a:lvl3pPr>
            <a:lvl4pPr marL="1562100" indent="-228600">
              <a:buClr>
                <a:schemeClr val="tx1"/>
              </a:buClr>
              <a:buSzPct val="70000"/>
              <a:buFont typeface="Arial"/>
              <a:buChar char="-"/>
              <a:defRPr>
                <a:latin typeface="Arial"/>
                <a:ea typeface="Arial Unicode MS"/>
                <a:cs typeface="Arial"/>
              </a:defRPr>
            </a:lvl4pPr>
            <a:lvl5pPr>
              <a:buClr>
                <a:srgbClr val="1D3C71"/>
              </a:buClr>
              <a:buSzPct val="90000"/>
              <a:buFont typeface="Arial"/>
              <a:buChar char="■"/>
              <a:defRPr/>
            </a:lvl5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</p:txBody>
      </p:sp>
      <p:sp>
        <p:nvSpPr>
          <p:cNvPr id="2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6181" y="6499448"/>
            <a:ext cx="126038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C64C04CB-8871-4230-BDA3-18F8F85FC3CF}" type="datetime1">
              <a:rPr lang="de-DE" smtClean="0"/>
              <a:t>25.06.2026</a:t>
            </a:fld>
            <a:endParaRPr lang="de-DE"/>
          </a:p>
        </p:txBody>
      </p:sp>
      <p:sp>
        <p:nvSpPr>
          <p:cNvPr id="2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6113" y="6499448"/>
            <a:ext cx="925251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79954" y="6499448"/>
            <a:ext cx="99237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6D66C7B-9718-44F0-9D32-8F0736C0EA1F}" type="slidenum">
              <a:rPr lang="de-DE"/>
              <a:t>‹#›</a:t>
            </a:fld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1167679" y="100954"/>
            <a:ext cx="756495" cy="354971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518591" y="166991"/>
            <a:ext cx="1442926" cy="2606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MORIS_Titel und Inhalt mit Stichpunkte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/>
          <a:srcRect t="35474" r="2099" b="1"/>
          <a:stretch/>
        </p:blipFill>
        <p:spPr bwMode="auto">
          <a:xfrm>
            <a:off x="258855" y="0"/>
            <a:ext cx="11935968" cy="55732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8591" y="166991"/>
            <a:ext cx="1442926" cy="26060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4"/>
          <a:srcRect l="2380" t="1" b="47410"/>
          <a:stretch/>
        </p:blipFill>
        <p:spPr bwMode="auto">
          <a:xfrm>
            <a:off x="-1182" y="6403944"/>
            <a:ext cx="11901755" cy="454236"/>
          </a:xfrm>
          <a:prstGeom prst="rect">
            <a:avLst/>
          </a:prstGeom>
        </p:spPr>
      </p:pic>
      <p:sp>
        <p:nvSpPr>
          <p:cNvPr id="21" name="Titel 1"/>
          <p:cNvSpPr>
            <a:spLocks noGrp="1"/>
          </p:cNvSpPr>
          <p:nvPr>
            <p:ph type="title"/>
          </p:nvPr>
        </p:nvSpPr>
        <p:spPr bwMode="auto">
          <a:xfrm>
            <a:off x="258855" y="666894"/>
            <a:ext cx="11677423" cy="598141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Arial"/>
                <a:ea typeface="Arial Unicode MS"/>
                <a:cs typeface="Arial"/>
              </a:defRPr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22" name="Inhaltsplatzhalter 2"/>
          <p:cNvSpPr>
            <a:spLocks noGrp="1"/>
          </p:cNvSpPr>
          <p:nvPr>
            <p:ph idx="1"/>
          </p:nvPr>
        </p:nvSpPr>
        <p:spPr bwMode="auto">
          <a:xfrm>
            <a:off x="258856" y="1333786"/>
            <a:ext cx="11674289" cy="5010370"/>
          </a:xfrm>
          <a:prstGeom prst="rect">
            <a:avLst/>
          </a:prstGeom>
        </p:spPr>
        <p:txBody>
          <a:bodyPr/>
          <a:lstStyle>
            <a:lvl1pPr marL="268288" indent="-268288">
              <a:buClr>
                <a:schemeClr val="tx1"/>
              </a:buClr>
              <a:buSzPct val="70000"/>
              <a:buFont typeface="Wingdings"/>
              <a:buChar char=""/>
              <a:defRPr sz="2000">
                <a:latin typeface="Arial"/>
                <a:ea typeface="Arial Unicode MS"/>
                <a:cs typeface="Arial"/>
              </a:defRPr>
            </a:lvl1pPr>
            <a:lvl2pPr marL="742950" indent="-285750">
              <a:buClr>
                <a:schemeClr val="tx1"/>
              </a:buClr>
              <a:buSzPct val="70000"/>
              <a:buFont typeface="Wingdings"/>
              <a:buChar char="l"/>
              <a:defRPr sz="1800">
                <a:latin typeface="Arial"/>
                <a:ea typeface="Arial Unicode MS"/>
                <a:cs typeface="Arial"/>
              </a:defRPr>
            </a:lvl2pPr>
            <a:lvl3pPr marL="1143000" indent="-228600">
              <a:buClr>
                <a:schemeClr val="tx1"/>
              </a:buClr>
              <a:buSzPct val="70000"/>
              <a:buFont typeface="Wingdings"/>
              <a:buChar char="l"/>
              <a:defRPr sz="1600">
                <a:latin typeface="Arial"/>
                <a:ea typeface="Arial Unicode MS"/>
                <a:cs typeface="Arial"/>
              </a:defRPr>
            </a:lvl3pPr>
            <a:lvl4pPr marL="1562100" indent="-228600">
              <a:buClr>
                <a:schemeClr val="tx1"/>
              </a:buClr>
              <a:buSzPct val="70000"/>
              <a:buFont typeface="Arial"/>
              <a:buChar char="-"/>
              <a:defRPr>
                <a:latin typeface="Arial"/>
                <a:ea typeface="Arial Unicode MS"/>
                <a:cs typeface="Arial"/>
              </a:defRPr>
            </a:lvl4pPr>
            <a:lvl5pPr>
              <a:buClr>
                <a:srgbClr val="1D3C71"/>
              </a:buClr>
              <a:buSzPct val="90000"/>
              <a:buFont typeface="Arial"/>
              <a:buChar char="■"/>
              <a:defRPr/>
            </a:lvl5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</p:txBody>
      </p:sp>
      <p:sp>
        <p:nvSpPr>
          <p:cNvPr id="2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6181" y="6499448"/>
            <a:ext cx="126038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B953629C-F876-4885-BE15-30C1AB2D738F}" type="datetime1">
              <a:rPr lang="de-DE" smtClean="0"/>
              <a:t>25.06.2026</a:t>
            </a:fld>
            <a:endParaRPr lang="de-DE"/>
          </a:p>
        </p:txBody>
      </p:sp>
      <p:sp>
        <p:nvSpPr>
          <p:cNvPr id="2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6113" y="6499448"/>
            <a:ext cx="925251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79954" y="6499448"/>
            <a:ext cx="99237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6D66C7B-9718-44F0-9D32-8F0736C0EA1F}" type="slidenum">
              <a:rPr lang="de-DE"/>
              <a:t>‹#›</a:t>
            </a:fld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1167679" y="100954"/>
            <a:ext cx="756495" cy="354971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5695473" y="36111"/>
            <a:ext cx="801053" cy="4846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/>
          <a:srcRect t="35474" r="2099" b="1"/>
          <a:stretch/>
        </p:blipFill>
        <p:spPr bwMode="auto">
          <a:xfrm>
            <a:off x="258855" y="0"/>
            <a:ext cx="11935968" cy="55732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rcRect l="2380" t="1" b="47410"/>
          <a:stretch/>
        </p:blipFill>
        <p:spPr bwMode="auto">
          <a:xfrm>
            <a:off x="-1182" y="6403944"/>
            <a:ext cx="11901755" cy="454236"/>
          </a:xfrm>
          <a:prstGeom prst="rect">
            <a:avLst/>
          </a:prstGeom>
        </p:spPr>
      </p:pic>
      <p:sp>
        <p:nvSpPr>
          <p:cNvPr id="1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7507" y="6499448"/>
            <a:ext cx="120906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FFFC21E4-C6F7-441E-A4C3-9FD9E4FDC934}" type="datetime1">
              <a:rPr lang="de-DE" smtClean="0"/>
              <a:t>25.06.2026</a:t>
            </a:fld>
            <a:endParaRPr lang="de-DE"/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6113" y="6499448"/>
            <a:ext cx="925251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79954" y="6499448"/>
            <a:ext cx="99237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6D66C7B-9718-44F0-9D32-8F0736C0EA1F}" type="slidenum">
              <a:rPr lang="de-DE"/>
              <a:t>‹#›</a:t>
            </a:fld>
            <a:endParaRPr lang="de-DE"/>
          </a:p>
        </p:txBody>
      </p:sp>
      <p:sp>
        <p:nvSpPr>
          <p:cNvPr id="23" name="Titel 1"/>
          <p:cNvSpPr>
            <a:spLocks noGrp="1"/>
          </p:cNvSpPr>
          <p:nvPr>
            <p:ph type="title"/>
          </p:nvPr>
        </p:nvSpPr>
        <p:spPr bwMode="auto">
          <a:xfrm>
            <a:off x="258855" y="666894"/>
            <a:ext cx="11677423" cy="598141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Arial"/>
                <a:ea typeface="Arial Unicode MS"/>
                <a:cs typeface="Arial"/>
              </a:defRPr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24" name="Inhaltsplatzhalter 2"/>
          <p:cNvSpPr>
            <a:spLocks noGrp="1"/>
          </p:cNvSpPr>
          <p:nvPr>
            <p:ph idx="1"/>
          </p:nvPr>
        </p:nvSpPr>
        <p:spPr bwMode="auto">
          <a:xfrm>
            <a:off x="258856" y="1333786"/>
            <a:ext cx="11674289" cy="5010370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Pct val="70000"/>
              <a:buFont typeface="Wingdings"/>
              <a:buNone/>
              <a:defRPr sz="2000">
                <a:latin typeface="Arial"/>
                <a:ea typeface="Arial Unicode MS"/>
                <a:cs typeface="Arial"/>
              </a:defRPr>
            </a:lvl1pPr>
            <a:lvl2pPr marL="742950" indent="-285750">
              <a:buClrTx/>
              <a:buSzPct val="70000"/>
              <a:buFont typeface="Wingdings"/>
              <a:buChar char="l"/>
              <a:defRPr sz="1800">
                <a:latin typeface="+mn-lt"/>
              </a:defRPr>
            </a:lvl2pPr>
            <a:lvl3pPr marL="1143000" indent="-228600">
              <a:buClrTx/>
              <a:buSzPct val="70000"/>
              <a:buFont typeface="Wingdings"/>
              <a:buChar char="l"/>
              <a:defRPr sz="1600">
                <a:latin typeface="+mn-lt"/>
              </a:defRPr>
            </a:lvl3pPr>
            <a:lvl4pPr marL="1562100" indent="-228600">
              <a:buClrTx/>
              <a:buSzPct val="70000"/>
              <a:buFont typeface="Arial"/>
              <a:buChar char="-"/>
              <a:defRPr>
                <a:latin typeface="+mn-lt"/>
              </a:defRPr>
            </a:lvl4pPr>
            <a:lvl5pPr>
              <a:buClr>
                <a:srgbClr val="1D3C71"/>
              </a:buClr>
              <a:buSzPct val="90000"/>
              <a:buFont typeface="Arial"/>
              <a:buChar char="■"/>
              <a:defRPr/>
            </a:lvl5pPr>
          </a:lstStyle>
          <a:p>
            <a:pPr lvl="0">
              <a:defRPr/>
            </a:pPr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1167679" y="100954"/>
            <a:ext cx="756495" cy="354971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518591" y="166991"/>
            <a:ext cx="1442926" cy="2606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"/>
          <a:srcRect t="35474" r="2099" b="1"/>
          <a:stretch/>
        </p:blipFill>
        <p:spPr bwMode="auto">
          <a:xfrm>
            <a:off x="258855" y="0"/>
            <a:ext cx="11935968" cy="55732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/>
          <a:srcRect l="2380" t="1" b="47410"/>
          <a:stretch/>
        </p:blipFill>
        <p:spPr bwMode="auto">
          <a:xfrm>
            <a:off x="-1182" y="6403944"/>
            <a:ext cx="11901755" cy="454236"/>
          </a:xfrm>
          <a:prstGeom prst="rect">
            <a:avLst/>
          </a:prstGeom>
        </p:spPr>
      </p:pic>
      <p:sp>
        <p:nvSpPr>
          <p:cNvPr id="1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6181" y="6499448"/>
            <a:ext cx="126038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70CDB5F1-A7F1-4127-976A-A43E4132D4A3}" type="datetime1">
              <a:rPr lang="de-DE" smtClean="0"/>
              <a:t>25.06.2026</a:t>
            </a:fld>
            <a:endParaRPr lang="de-DE"/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6113" y="6499448"/>
            <a:ext cx="925251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79954" y="6499448"/>
            <a:ext cx="99237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6D66C7B-9718-44F0-9D32-8F0736C0EA1F}" type="slidenum">
              <a:rPr lang="de-DE"/>
              <a:t>‹#›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 bwMode="auto">
          <a:xfrm>
            <a:off x="258855" y="666894"/>
            <a:ext cx="11677423" cy="598141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Arial"/>
                <a:ea typeface="Arial Unicode MS"/>
                <a:cs typeface="Arial"/>
              </a:defRPr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1167679" y="100954"/>
            <a:ext cx="756495" cy="354971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518591" y="166991"/>
            <a:ext cx="1442926" cy="2606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/>
          <a:srcRect t="35474" r="2099" b="1"/>
          <a:stretch/>
        </p:blipFill>
        <p:spPr bwMode="auto">
          <a:xfrm>
            <a:off x="258855" y="0"/>
            <a:ext cx="11935968" cy="55732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/>
          <a:srcRect l="2380" t="1" b="47410"/>
          <a:stretch/>
        </p:blipFill>
        <p:spPr bwMode="auto">
          <a:xfrm>
            <a:off x="-1182" y="6403944"/>
            <a:ext cx="11901755" cy="454236"/>
          </a:xfrm>
          <a:prstGeom prst="rect">
            <a:avLst/>
          </a:prstGeom>
        </p:spPr>
      </p:pic>
      <p:sp>
        <p:nvSpPr>
          <p:cNvPr id="1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6181" y="6499448"/>
            <a:ext cx="126038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EA83036-FBCA-4FB6-A867-EE5F242845AF}" type="datetime1">
              <a:rPr lang="de-DE" smtClean="0"/>
              <a:t>25.06.2026</a:t>
            </a:fld>
            <a:endParaRPr lang="de-DE"/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6113" y="6499448"/>
            <a:ext cx="925251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79954" y="6499448"/>
            <a:ext cx="99237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6D66C7B-9718-44F0-9D32-8F0736C0EA1F}" type="slidenum">
              <a:rPr lang="de-DE"/>
              <a:t>‹#›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1167679" y="100954"/>
            <a:ext cx="756495" cy="354971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518591" y="166991"/>
            <a:ext cx="1442926" cy="2606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Leer-ohne-unteren-Balke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/>
          <a:srcRect t="35474" r="2099" b="1"/>
          <a:stretch/>
        </p:blipFill>
        <p:spPr bwMode="auto">
          <a:xfrm>
            <a:off x="258855" y="0"/>
            <a:ext cx="11935968" cy="557320"/>
          </a:xfrm>
          <a:prstGeom prst="rect">
            <a:avLst/>
          </a:prstGeom>
        </p:spPr>
      </p:pic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7507" y="6499448"/>
            <a:ext cx="120906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BBC646D3-261F-4470-90FB-55DA0EF68996}" type="datetime1">
              <a:rPr lang="de-DE" smtClean="0"/>
              <a:t>25.06.2026</a:t>
            </a:fld>
            <a:endParaRPr lang="de-DE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6113" y="6499448"/>
            <a:ext cx="925251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79954" y="6499448"/>
            <a:ext cx="99237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6D66C7B-9718-44F0-9D32-8F0736C0EA1F}" type="slidenum">
              <a:rPr lang="de-DE"/>
              <a:t>‹#›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 bwMode="auto">
          <a:xfrm>
            <a:off x="258855" y="666894"/>
            <a:ext cx="11677423" cy="598141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Arial"/>
                <a:ea typeface="Arial Unicode MS"/>
                <a:cs typeface="Arial"/>
              </a:defRPr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 lang="en-US"/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1167679" y="100954"/>
            <a:ext cx="756495" cy="354971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18591" y="166991"/>
            <a:ext cx="1442926" cy="2606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0" y="342000"/>
            <a:ext cx="12192000" cy="50672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31839" y="537344"/>
            <a:ext cx="10728323" cy="623404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der Präsentation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31837" y="2444192"/>
            <a:ext cx="10728325" cy="516756"/>
          </a:xfrm>
        </p:spPr>
        <p:txBody>
          <a:bodyPr/>
          <a:lstStyle>
            <a:lvl1pPr marL="0" indent="0" algn="l">
              <a:buNone/>
              <a:defRPr sz="1600" cap="all" spc="6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Datum  |  Name</a:t>
            </a:r>
            <a:endParaRPr lang="en-US" dirty="0"/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D585CE71-710A-4145-8AA7-7070BBC1B76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31837" y="1088740"/>
            <a:ext cx="10728325" cy="727162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defRPr sz="3200" b="1" cap="all" spc="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der Präsentation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7CEB1C7-3CEB-41C0-967D-A5811A09D9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9532" y="6423285"/>
            <a:ext cx="2304000" cy="118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0BABBA3-207B-428D-8CD0-97794373E0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656" y="6005352"/>
            <a:ext cx="1881980" cy="54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0161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1">
          <p15:clr>
            <a:srgbClr val="FBAE40"/>
          </p15:clr>
        </p15:guide>
        <p15:guide id="2" pos="7219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7507" y="6499448"/>
            <a:ext cx="120906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E4FDABA-D443-4A00-A13B-7ADBB9BD58E8}" type="datetime1">
              <a:rPr lang="de-DE" smtClean="0"/>
              <a:t>25.06.2026</a:t>
            </a:fld>
            <a:endParaRPr lang="de-DE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6113" y="6499448"/>
            <a:ext cx="925251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79954" y="6499448"/>
            <a:ext cx="99237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6D66C7B-9718-44F0-9D32-8F0736C0EA1F}" type="slidenum">
              <a:rPr lang="de-DE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hdr="0"/>
  <p:txStyles>
    <p:titleStyle>
      <a:lvl1pPr algn="l">
        <a:spcBef>
          <a:spcPts val="0"/>
        </a:spcBef>
        <a:spcAft>
          <a:spcPts val="0"/>
        </a:spcAft>
        <a:defRPr sz="2400" b="1">
          <a:solidFill>
            <a:schemeClr val="tx1"/>
          </a:solidFill>
          <a:latin typeface="+mj-lt"/>
          <a:ea typeface="ＭＳ Ｐゴシック"/>
          <a:cs typeface="ＭＳ Ｐゴシック"/>
        </a:defRPr>
      </a:lvl1pPr>
      <a:lvl2pPr algn="l">
        <a:spcBef>
          <a:spcPts val="0"/>
        </a:spcBef>
        <a:spcAft>
          <a:spcPts val="0"/>
        </a:spcAft>
        <a:defRPr sz="2400" b="1">
          <a:solidFill>
            <a:schemeClr val="tx1"/>
          </a:solidFill>
          <a:latin typeface="Arial"/>
          <a:ea typeface="ＭＳ Ｐゴシック"/>
          <a:cs typeface="ＭＳ Ｐゴシック"/>
        </a:defRPr>
      </a:lvl2pPr>
      <a:lvl3pPr algn="l">
        <a:spcBef>
          <a:spcPts val="0"/>
        </a:spcBef>
        <a:spcAft>
          <a:spcPts val="0"/>
        </a:spcAft>
        <a:defRPr sz="2400" b="1">
          <a:solidFill>
            <a:schemeClr val="tx1"/>
          </a:solidFill>
          <a:latin typeface="Arial"/>
          <a:ea typeface="ＭＳ Ｐゴシック"/>
          <a:cs typeface="ＭＳ Ｐゴシック"/>
        </a:defRPr>
      </a:lvl3pPr>
      <a:lvl4pPr algn="l">
        <a:spcBef>
          <a:spcPts val="0"/>
        </a:spcBef>
        <a:spcAft>
          <a:spcPts val="0"/>
        </a:spcAft>
        <a:defRPr sz="2400" b="1">
          <a:solidFill>
            <a:schemeClr val="tx1"/>
          </a:solidFill>
          <a:latin typeface="Arial"/>
          <a:ea typeface="ＭＳ Ｐゴシック"/>
          <a:cs typeface="ＭＳ Ｐゴシック"/>
        </a:defRPr>
      </a:lvl4pPr>
      <a:lvl5pPr algn="l">
        <a:spcBef>
          <a:spcPts val="0"/>
        </a:spcBef>
        <a:spcAft>
          <a:spcPts val="0"/>
        </a:spcAft>
        <a:defRPr sz="2400" b="1">
          <a:solidFill>
            <a:schemeClr val="tx1"/>
          </a:solidFill>
          <a:latin typeface="Arial"/>
          <a:ea typeface="ＭＳ Ｐゴシック"/>
          <a:cs typeface="ＭＳ Ｐゴシック"/>
        </a:defRPr>
      </a:lvl5pPr>
      <a:lvl6pPr marL="457200" algn="l">
        <a:spcBef>
          <a:spcPts val="0"/>
        </a:spcBef>
        <a:spcAft>
          <a:spcPts val="0"/>
        </a:spcAft>
        <a:defRPr sz="2400" b="1">
          <a:solidFill>
            <a:schemeClr val="tx1"/>
          </a:solidFill>
          <a:latin typeface="Arial"/>
        </a:defRPr>
      </a:lvl6pPr>
      <a:lvl7pPr marL="914400" algn="l">
        <a:spcBef>
          <a:spcPts val="0"/>
        </a:spcBef>
        <a:spcAft>
          <a:spcPts val="0"/>
        </a:spcAft>
        <a:defRPr sz="2400" b="1">
          <a:solidFill>
            <a:schemeClr val="tx1"/>
          </a:solidFill>
          <a:latin typeface="Arial"/>
        </a:defRPr>
      </a:lvl7pPr>
      <a:lvl8pPr marL="1371600" algn="l">
        <a:spcBef>
          <a:spcPts val="0"/>
        </a:spcBef>
        <a:spcAft>
          <a:spcPts val="0"/>
        </a:spcAft>
        <a:defRPr sz="2400" b="1">
          <a:solidFill>
            <a:schemeClr val="tx1"/>
          </a:solidFill>
          <a:latin typeface="Arial"/>
        </a:defRPr>
      </a:lvl8pPr>
      <a:lvl9pPr marL="1828800" algn="l">
        <a:spcBef>
          <a:spcPts val="0"/>
        </a:spcBef>
        <a:spcAft>
          <a:spcPts val="0"/>
        </a:spcAft>
        <a:defRPr sz="2400" b="1">
          <a:solidFill>
            <a:schemeClr val="tx1"/>
          </a:solidFill>
          <a:latin typeface="Arial"/>
        </a:defRPr>
      </a:lvl9pPr>
    </p:titleStyle>
    <p:bodyStyle>
      <a:lvl1pPr marL="342900" indent="-342900" algn="l">
        <a:spcBef>
          <a:spcPts val="0"/>
        </a:spcBef>
        <a:spcAft>
          <a:spcPts val="0"/>
        </a:spcAft>
        <a:buChar char="•"/>
        <a:defRPr sz="3200">
          <a:solidFill>
            <a:schemeClr val="tx1"/>
          </a:solidFill>
          <a:latin typeface="+mn-lt"/>
          <a:ea typeface="ＭＳ Ｐゴシック"/>
          <a:cs typeface="ＭＳ Ｐゴシック"/>
        </a:defRPr>
      </a:lvl1pPr>
      <a:lvl2pPr marL="742950" indent="-285750" algn="l">
        <a:spcBef>
          <a:spcPts val="0"/>
        </a:spcBef>
        <a:spcAft>
          <a:spcPts val="0"/>
        </a:spcAft>
        <a:buChar char="–"/>
        <a:defRPr sz="1400">
          <a:solidFill>
            <a:schemeClr val="tx1"/>
          </a:solidFill>
          <a:latin typeface="+mn-lt"/>
          <a:ea typeface="ＭＳ Ｐゴシック"/>
        </a:defRPr>
      </a:lvl2pPr>
      <a:lvl3pPr marL="1143000" indent="-228600" algn="l">
        <a:spcBef>
          <a:spcPts val="0"/>
        </a:spcBef>
        <a:spcAft>
          <a:spcPts val="0"/>
        </a:spcAft>
        <a:buChar char="•"/>
        <a:defRPr sz="1400">
          <a:solidFill>
            <a:schemeClr val="tx1"/>
          </a:solidFill>
          <a:latin typeface="+mn-lt"/>
          <a:ea typeface="ＭＳ Ｐゴシック"/>
        </a:defRPr>
      </a:lvl3pPr>
      <a:lvl4pPr marL="1562100" indent="-228600" algn="l">
        <a:spcBef>
          <a:spcPts val="0"/>
        </a:spcBef>
        <a:spcAft>
          <a:spcPts val="0"/>
        </a:spcAft>
        <a:buChar char="–"/>
        <a:defRPr sz="1400">
          <a:solidFill>
            <a:schemeClr val="tx1"/>
          </a:solidFill>
          <a:latin typeface="+mn-lt"/>
          <a:ea typeface="ＭＳ Ｐゴシック"/>
        </a:defRPr>
      </a:lvl4pPr>
      <a:lvl5pPr marL="1981200" indent="-228600" algn="l">
        <a:spcBef>
          <a:spcPts val="0"/>
        </a:spcBef>
        <a:spcAft>
          <a:spcPts val="0"/>
        </a:spcAft>
        <a:buChar char="»"/>
        <a:defRPr sz="1400">
          <a:solidFill>
            <a:schemeClr val="tx1"/>
          </a:solidFill>
          <a:latin typeface="+mn-lt"/>
          <a:ea typeface="ＭＳ Ｐゴシック"/>
        </a:defRPr>
      </a:lvl5pPr>
      <a:lvl6pPr marL="2438400" indent="-228600" algn="l">
        <a:spcBef>
          <a:spcPts val="0"/>
        </a:spcBef>
        <a:spcAft>
          <a:spcPts val="0"/>
        </a:spcAft>
        <a:buChar char="»"/>
        <a:defRPr sz="1400">
          <a:solidFill>
            <a:schemeClr val="tx1"/>
          </a:solidFill>
          <a:latin typeface="+mn-lt"/>
        </a:defRPr>
      </a:lvl6pPr>
      <a:lvl7pPr marL="2895600" indent="-228600" algn="l">
        <a:spcBef>
          <a:spcPts val="0"/>
        </a:spcBef>
        <a:spcAft>
          <a:spcPts val="0"/>
        </a:spcAft>
        <a:buChar char="»"/>
        <a:defRPr sz="1400">
          <a:solidFill>
            <a:schemeClr val="tx1"/>
          </a:solidFill>
          <a:latin typeface="+mn-lt"/>
        </a:defRPr>
      </a:lvl7pPr>
      <a:lvl8pPr marL="3352800" indent="-228600" algn="l">
        <a:spcBef>
          <a:spcPts val="0"/>
        </a:spcBef>
        <a:spcAft>
          <a:spcPts val="0"/>
        </a:spcAft>
        <a:buChar char="»"/>
        <a:defRPr sz="1400">
          <a:solidFill>
            <a:schemeClr val="tx1"/>
          </a:solidFill>
          <a:latin typeface="+mn-lt"/>
        </a:defRPr>
      </a:lvl8pPr>
      <a:lvl9pPr marL="3810000" indent="-228600" algn="l">
        <a:spcBef>
          <a:spcPts val="0"/>
        </a:spcBef>
        <a:spcAft>
          <a:spcPts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1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3.jp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0.PNG"/><Relationship Id="rId4" Type="http://schemas.openxmlformats.org/officeDocument/2006/relationships/image" Target="../media/image6.png"/><Relationship Id="rId9" Type="http://schemas.openxmlformats.org/officeDocument/2006/relationships/image" Target="../media/image1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F7FD6BE-2AD6-4D5D-AF5C-37BA9885D0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tel 3"/>
          <p:cNvSpPr txBox="1">
            <a:spLocks/>
          </p:cNvSpPr>
          <p:nvPr/>
        </p:nvSpPr>
        <p:spPr bwMode="auto">
          <a:xfrm>
            <a:off x="332987" y="1496033"/>
            <a:ext cx="11520000" cy="844739"/>
          </a:xfrm>
        </p:spPr>
        <p:txBody>
          <a:bodyPr anchor="t"/>
          <a:lstStyle>
            <a:lvl1pPr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 sz="3200" b="1" spc="0" baseline="0">
                <a:solidFill>
                  <a:schemeClr val="bg1"/>
                </a:solidFill>
                <a:latin typeface="+mj-lt"/>
                <a:ea typeface="ＭＳ Ｐゴシック"/>
                <a:cs typeface="ＭＳ Ｐゴシック"/>
              </a:defRPr>
            </a:lvl1pPr>
            <a:lvl2pPr algn="l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2pPr>
            <a:lvl3pPr algn="l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3pPr>
            <a:lvl4pPr algn="l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4pPr>
            <a:lvl5pPr algn="l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5pPr>
            <a:lvl6pPr marL="457200" algn="l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tx1"/>
                </a:solidFill>
                <a:latin typeface="Arial"/>
              </a:defRPr>
            </a:lvl6pPr>
            <a:lvl7pPr marL="914400" algn="l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tx1"/>
                </a:solidFill>
                <a:latin typeface="Arial"/>
              </a:defRPr>
            </a:lvl7pPr>
            <a:lvl8pPr marL="1371600" algn="l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tx1"/>
                </a:solidFill>
                <a:latin typeface="Arial"/>
              </a:defRPr>
            </a:lvl8pPr>
            <a:lvl9pPr marL="1828800" algn="l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defRPr/>
            </a:pPr>
            <a:r>
              <a:rPr lang="en-US" sz="2800" dirty="0"/>
              <a:t>Determination of partial prompt gamma-ray cross-sections induced by fast neutron inelastic scattering using the </a:t>
            </a:r>
            <a:r>
              <a:rPr lang="en-US" sz="2800" dirty="0" err="1"/>
              <a:t>FaNGaS</a:t>
            </a:r>
            <a:r>
              <a:rPr lang="en-US" sz="2800" dirty="0"/>
              <a:t> instrument</a:t>
            </a:r>
            <a:endParaRPr lang="de-DE" sz="2800" dirty="0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3"/>
          </p:nvPr>
        </p:nvSpPr>
        <p:spPr bwMode="auto">
          <a:xfrm>
            <a:off x="332987" y="3058028"/>
            <a:ext cx="11520000" cy="923224"/>
          </a:xfrm>
        </p:spPr>
        <p:txBody>
          <a:bodyPr/>
          <a:lstStyle/>
          <a:p>
            <a:pPr algn="ctr">
              <a:defRPr/>
            </a:pPr>
            <a:r>
              <a:rPr lang="de-DE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Iaroslav Meleshenkovskii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Eric Mauerhofer, Niklas Ophoven</a:t>
            </a:r>
          </a:p>
          <a:p>
            <a:pPr algn="ctr">
              <a:defRPr/>
            </a:pPr>
            <a:r>
              <a:rPr lang="de-DE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Forschungszentrum Jülich </a:t>
            </a:r>
            <a:endParaRPr lang="de-DE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platzhalter 4"/>
          <p:cNvSpPr txBox="1">
            <a:spLocks/>
          </p:cNvSpPr>
          <p:nvPr/>
        </p:nvSpPr>
        <p:spPr bwMode="auto">
          <a:xfrm>
            <a:off x="141309" y="5500061"/>
            <a:ext cx="11520000" cy="736863"/>
          </a:xfrm>
          <a:prstGeom prst="rect">
            <a:avLst/>
          </a:prstGeom>
        </p:spPr>
        <p:txBody>
          <a:bodyPr/>
          <a:lstStyle>
            <a:lvl1pPr marL="342900" indent="-342900" algn="ctr"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rgbClr val="1B264B"/>
                </a:solidFill>
                <a:latin typeface="Arial"/>
                <a:ea typeface="Arial Unicode MS"/>
                <a:cs typeface="Arial"/>
              </a:defRPr>
            </a:lvl1pPr>
            <a:lvl2pPr marL="742950" indent="-285750" algn="l">
              <a:spcBef>
                <a:spcPts val="0"/>
              </a:spcBef>
              <a:spcAft>
                <a:spcPts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/>
              </a:defRPr>
            </a:lvl2pPr>
            <a:lvl3pPr marL="1143000" indent="-228600" algn="l">
              <a:spcBef>
                <a:spcPts val="0"/>
              </a:spcBef>
              <a:spcAft>
                <a:spcPts val="0"/>
              </a:spcAft>
              <a:buChar char="•"/>
              <a:defRPr sz="1400">
                <a:solidFill>
                  <a:schemeClr val="tx1"/>
                </a:solidFill>
                <a:latin typeface="+mn-lt"/>
                <a:ea typeface="ＭＳ Ｐゴシック"/>
              </a:defRPr>
            </a:lvl3pPr>
            <a:lvl4pPr marL="1562100" indent="-228600" algn="l">
              <a:spcBef>
                <a:spcPts val="0"/>
              </a:spcBef>
              <a:spcAft>
                <a:spcPts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/>
              </a:defRPr>
            </a:lvl4pPr>
            <a:lvl5pPr marL="1981200" indent="-228600" algn="l">
              <a:spcBef>
                <a:spcPts val="0"/>
              </a:spcBef>
              <a:spcAft>
                <a:spcPts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/>
              </a:defRPr>
            </a:lvl5pPr>
            <a:lvl6pPr marL="2438400" indent="-228600" algn="l">
              <a:spcBef>
                <a:spcPts val="0"/>
              </a:spcBef>
              <a:spcAft>
                <a:spcPts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895600" indent="-228600" algn="l">
              <a:spcBef>
                <a:spcPts val="0"/>
              </a:spcBef>
              <a:spcAft>
                <a:spcPts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352800" indent="-228600" algn="l">
              <a:spcBef>
                <a:spcPts val="0"/>
              </a:spcBef>
              <a:spcAft>
                <a:spcPts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10000" indent="-228600" algn="l">
              <a:spcBef>
                <a:spcPts val="0"/>
              </a:spcBef>
              <a:spcAft>
                <a:spcPts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7th edition of the International Workshop On Nuclear Data Evaluation for Reactor Applications (WONDER-2026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defRPr/>
            </a:pP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Aix-en-Provence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France, 2026</a:t>
            </a:r>
            <a:endParaRPr lang="de-DE" sz="20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4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 bwMode="auto">
          <a:xfrm>
            <a:off x="144667" y="689729"/>
            <a:ext cx="11677423" cy="598141"/>
          </a:xfrm>
        </p:spPr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chemeClr val="tx2"/>
                </a:solidFill>
              </a:rPr>
              <a:t>Measurement Campaign 2016-2020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10</a:t>
            </a:fld>
            <a:endParaRPr lang="de-DE"/>
          </a:p>
        </p:txBody>
      </p: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CCC45F7D-E3E4-4EF0-9BD2-EAD57B3FDCD1}"/>
              </a:ext>
            </a:extLst>
          </p:cNvPr>
          <p:cNvSpPr txBox="1">
            <a:spLocks/>
          </p:cNvSpPr>
          <p:nvPr/>
        </p:nvSpPr>
        <p:spPr>
          <a:xfrm>
            <a:off x="258855" y="1158878"/>
            <a:ext cx="11449049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r>
              <a:rPr lang="de-DE" noProof="0" dirty="0" smtClean="0">
                <a:solidFill>
                  <a:schemeClr val="tx1"/>
                </a:solidFill>
                <a:latin typeface="Arial"/>
              </a:rPr>
              <a:t>Experimental protocol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4">
            <a:extLst>
              <a:ext uri="{FF2B5EF4-FFF2-40B4-BE49-F238E27FC236}">
                <a16:creationId xmlns:a16="http://schemas.microsoft.com/office/drawing/2014/main" id="{01607274-FDE7-433D-BC94-32C6DE886BE1}"/>
              </a:ext>
            </a:extLst>
          </p:cNvPr>
          <p:cNvSpPr txBox="1"/>
          <p:nvPr/>
        </p:nvSpPr>
        <p:spPr bwMode="auto">
          <a:xfrm>
            <a:off x="210635" y="1419619"/>
            <a:ext cx="11797457" cy="718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000" lvl="0" indent="-342000" algn="l" defTabSz="457200" rtl="0">
              <a:lnSpc>
                <a:spcPct val="113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kern="1200" dirty="0" smtClean="0">
                <a:solidFill>
                  <a:srgbClr val="000000"/>
                </a:solidFill>
                <a:ea typeface="+mn-ea"/>
              </a:rPr>
              <a:t>Goal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: Energies </a:t>
            </a:r>
            <a:r>
              <a:rPr lang="en-US" sz="1800" b="1" kern="1200" dirty="0" err="1">
                <a:solidFill>
                  <a:srgbClr val="000000"/>
                </a:solidFill>
                <a:ea typeface="+mn-ea"/>
              </a:rPr>
              <a:t>E</a:t>
            </a:r>
            <a:r>
              <a:rPr lang="en-US" sz="1800" b="1" kern="1200" baseline="-25000" dirty="0" err="1">
                <a:solidFill>
                  <a:srgbClr val="000000"/>
                </a:solidFill>
                <a:ea typeface="+mn-ea"/>
              </a:rPr>
              <a:t>g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, relative intensities </a:t>
            </a:r>
            <a:r>
              <a:rPr lang="en-US" sz="1800" b="1" kern="1200" dirty="0">
                <a:solidFill>
                  <a:srgbClr val="000000"/>
                </a:solidFill>
                <a:ea typeface="+mn-ea"/>
              </a:rPr>
              <a:t>I</a:t>
            </a:r>
            <a:r>
              <a:rPr lang="en-US" sz="1800" b="1" kern="1200" baseline="-25000" dirty="0">
                <a:solidFill>
                  <a:srgbClr val="000000"/>
                </a:solidFill>
                <a:ea typeface="+mn-ea"/>
              </a:rPr>
              <a:t>R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 and partial cross section ⟨𝝈_𝑬𝜸 (𝟗𝟎°)⟩ of gamma lines </a:t>
            </a:r>
            <a:r>
              <a:rPr lang="en-US" sz="1800" kern="1200" dirty="0" smtClean="0">
                <a:solidFill>
                  <a:srgbClr val="000000"/>
                </a:solidFill>
                <a:ea typeface="+mn-ea"/>
              </a:rPr>
              <a:t>for 23 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elements: C, O, Al, Cl, Ca, Cl, </a:t>
            </a:r>
            <a:r>
              <a:rPr lang="en-US" sz="1800" kern="1200" dirty="0" err="1">
                <a:solidFill>
                  <a:srgbClr val="000000"/>
                </a:solidFill>
                <a:ea typeface="+mn-ea"/>
              </a:rPr>
              <a:t>Ti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, Fe, Ni, Cu, </a:t>
            </a:r>
            <a:r>
              <a:rPr lang="en-US" sz="1800" kern="1200" dirty="0" err="1">
                <a:solidFill>
                  <a:srgbClr val="000000"/>
                </a:solidFill>
                <a:ea typeface="+mn-ea"/>
              </a:rPr>
              <a:t>Zr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, In, La, Ce, </a:t>
            </a:r>
            <a:r>
              <a:rPr lang="en-US" sz="1800" kern="1200" dirty="0" err="1">
                <a:solidFill>
                  <a:srgbClr val="000000"/>
                </a:solidFill>
                <a:ea typeface="+mn-ea"/>
              </a:rPr>
              <a:t>Pr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, </a:t>
            </a:r>
            <a:r>
              <a:rPr lang="en-US" sz="1800" kern="1200" dirty="0" err="1">
                <a:solidFill>
                  <a:srgbClr val="000000"/>
                </a:solidFill>
                <a:ea typeface="+mn-ea"/>
              </a:rPr>
              <a:t>Nd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, Sm, </a:t>
            </a:r>
            <a:r>
              <a:rPr lang="en-US" sz="1800" kern="1200" dirty="0" smtClean="0">
                <a:solidFill>
                  <a:srgbClr val="000000"/>
                </a:solidFill>
                <a:ea typeface="+mn-ea"/>
              </a:rPr>
              <a:t>Tb, </a:t>
            </a:r>
            <a:r>
              <a:rPr lang="en-US" sz="1800" kern="1200" dirty="0" err="1" smtClean="0">
                <a:solidFill>
                  <a:srgbClr val="000000"/>
                </a:solidFill>
                <a:ea typeface="+mn-ea"/>
              </a:rPr>
              <a:t>Dy</a:t>
            </a:r>
            <a:r>
              <a:rPr lang="en-US" sz="1800" kern="1200" dirty="0" smtClean="0">
                <a:solidFill>
                  <a:srgbClr val="000000"/>
                </a:solidFill>
                <a:ea typeface="+mn-ea"/>
              </a:rPr>
              <a:t>, Na, Si, K and S.</a:t>
            </a:r>
            <a:endParaRPr lang="en-US" sz="1800" kern="1200" dirty="0">
              <a:solidFill>
                <a:srgbClr val="000000"/>
              </a:solidFill>
              <a:ea typeface="+mn-ea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471766"/>
              </p:ext>
            </p:extLst>
          </p:nvPr>
        </p:nvGraphicFramePr>
        <p:xfrm>
          <a:off x="622300" y="2138021"/>
          <a:ext cx="4890994" cy="4166558"/>
        </p:xfrm>
        <a:graphic>
          <a:graphicData uri="http://schemas.openxmlformats.org/drawingml/2006/table">
            <a:tbl>
              <a:tblPr firstRow="1" bandRow="1"/>
              <a:tblGrid>
                <a:gridCol w="1667969">
                  <a:extLst>
                    <a:ext uri="{9D8B030D-6E8A-4147-A177-3AD203B41FA5}">
                      <a16:colId xmlns:a16="http://schemas.microsoft.com/office/drawing/2014/main" val="2971715310"/>
                    </a:ext>
                  </a:extLst>
                </a:gridCol>
                <a:gridCol w="1248491">
                  <a:extLst>
                    <a:ext uri="{9D8B030D-6E8A-4147-A177-3AD203B41FA5}">
                      <a16:colId xmlns:a16="http://schemas.microsoft.com/office/drawing/2014/main" val="1169820111"/>
                    </a:ext>
                  </a:extLst>
                </a:gridCol>
                <a:gridCol w="700886">
                  <a:extLst>
                    <a:ext uri="{9D8B030D-6E8A-4147-A177-3AD203B41FA5}">
                      <a16:colId xmlns:a16="http://schemas.microsoft.com/office/drawing/2014/main" val="3192106529"/>
                    </a:ext>
                  </a:extLst>
                </a:gridCol>
                <a:gridCol w="584462">
                  <a:extLst>
                    <a:ext uri="{9D8B030D-6E8A-4147-A177-3AD203B41FA5}">
                      <a16:colId xmlns:a16="http://schemas.microsoft.com/office/drawing/2014/main" val="2083639891"/>
                    </a:ext>
                  </a:extLst>
                </a:gridCol>
                <a:gridCol w="689186">
                  <a:extLst>
                    <a:ext uri="{9D8B030D-6E8A-4147-A177-3AD203B41FA5}">
                      <a16:colId xmlns:a16="http://schemas.microsoft.com/office/drawing/2014/main" val="2470900495"/>
                    </a:ext>
                  </a:extLst>
                </a:gridCol>
              </a:tblGrid>
              <a:tr h="60939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Element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(Sample)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D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Form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D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Mass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(g)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D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de-DE" sz="1400" b="1" baseline="-25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(h)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D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de-DE" sz="1400" b="1" baseline="-25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(h)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493511"/>
                  </a:ext>
                </a:extLst>
              </a:tr>
              <a:tr h="2999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(CaCO</a:t>
                      </a:r>
                      <a:r>
                        <a:rPr lang="de-DE" sz="1400" baseline="-25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Powder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0.288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6974190"/>
                  </a:ext>
                </a:extLst>
              </a:tr>
              <a:tr h="2999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(CaCO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Powder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605353"/>
                  </a:ext>
                </a:extLst>
              </a:tr>
              <a:tr h="2999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Foil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0.343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6871288"/>
                  </a:ext>
                </a:extLst>
              </a:tr>
              <a:tr h="2999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(CeCl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Powder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1.146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972480"/>
                  </a:ext>
                </a:extLst>
              </a:tr>
              <a:tr h="2999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(CaCO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Powder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0.962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201321"/>
                  </a:ext>
                </a:extLst>
              </a:tr>
              <a:tr h="2999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Foil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0.772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940555"/>
                  </a:ext>
                </a:extLst>
              </a:tr>
              <a:tr h="2999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Foil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1.282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2225095"/>
                  </a:ext>
                </a:extLst>
              </a:tr>
              <a:tr h="2999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Foil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2.809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461745"/>
                  </a:ext>
                </a:extLst>
              </a:tr>
              <a:tr h="2999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Foil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0.583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5299059"/>
                  </a:ext>
                </a:extLst>
              </a:tr>
              <a:tr h="2999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(Na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Powder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2.875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881370"/>
                  </a:ext>
                </a:extLst>
              </a:tr>
              <a:tr h="2999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 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(SiO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Powder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1.665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508262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252039"/>
              </p:ext>
            </p:extLst>
          </p:nvPr>
        </p:nvGraphicFramePr>
        <p:xfrm>
          <a:off x="6172371" y="2108615"/>
          <a:ext cx="5051441" cy="4228444"/>
        </p:xfrm>
        <a:graphic>
          <a:graphicData uri="http://schemas.openxmlformats.org/drawingml/2006/table">
            <a:tbl>
              <a:tblPr firstRow="1" bandRow="1"/>
              <a:tblGrid>
                <a:gridCol w="1729194">
                  <a:extLst>
                    <a:ext uri="{9D8B030D-6E8A-4147-A177-3AD203B41FA5}">
                      <a16:colId xmlns:a16="http://schemas.microsoft.com/office/drawing/2014/main" val="986292539"/>
                    </a:ext>
                  </a:extLst>
                </a:gridCol>
                <a:gridCol w="1284421">
                  <a:extLst>
                    <a:ext uri="{9D8B030D-6E8A-4147-A177-3AD203B41FA5}">
                      <a16:colId xmlns:a16="http://schemas.microsoft.com/office/drawing/2014/main" val="2078417355"/>
                    </a:ext>
                  </a:extLst>
                </a:gridCol>
                <a:gridCol w="728763">
                  <a:extLst>
                    <a:ext uri="{9D8B030D-6E8A-4147-A177-3AD203B41FA5}">
                      <a16:colId xmlns:a16="http://schemas.microsoft.com/office/drawing/2014/main" val="2485940121"/>
                    </a:ext>
                  </a:extLst>
                </a:gridCol>
                <a:gridCol w="604941">
                  <a:extLst>
                    <a:ext uri="{9D8B030D-6E8A-4147-A177-3AD203B41FA5}">
                      <a16:colId xmlns:a16="http://schemas.microsoft.com/office/drawing/2014/main" val="503496790"/>
                    </a:ext>
                  </a:extLst>
                </a:gridCol>
                <a:gridCol w="704122">
                  <a:extLst>
                    <a:ext uri="{9D8B030D-6E8A-4147-A177-3AD203B41FA5}">
                      <a16:colId xmlns:a16="http://schemas.microsoft.com/office/drawing/2014/main" val="4285752938"/>
                    </a:ext>
                  </a:extLst>
                </a:gridCol>
              </a:tblGrid>
              <a:tr h="61712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Element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(Sample)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D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Form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D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Mass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(g)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D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de-DE" sz="1400" b="1" baseline="-25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(h)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D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de-DE" sz="1400" b="1" baseline="-25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(h)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852558"/>
                  </a:ext>
                </a:extLst>
              </a:tr>
              <a:tr h="3253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Foil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749760"/>
                  </a:ext>
                </a:extLst>
              </a:tr>
              <a:tr h="3253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Foil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1.334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869543"/>
                  </a:ext>
                </a:extLst>
              </a:tr>
              <a:tr h="3253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(LaCl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·7H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Powder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0.566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209646"/>
                  </a:ext>
                </a:extLst>
              </a:tr>
              <a:tr h="3253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(CeCl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Powder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25251"/>
                  </a:ext>
                </a:extLst>
              </a:tr>
              <a:tr h="3253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(PrCl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·7H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Powder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0.561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808749"/>
                  </a:ext>
                </a:extLst>
              </a:tr>
              <a:tr h="3253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Nd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(NdCl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Powder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1.074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379627"/>
                  </a:ext>
                </a:extLst>
              </a:tr>
              <a:tr h="3253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Sm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(SmCl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·7H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Powder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0.739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393897"/>
                  </a:ext>
                </a:extLst>
              </a:tr>
              <a:tr h="3253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Tb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(TbCl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·6H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Powder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0.872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643534"/>
                  </a:ext>
                </a:extLst>
              </a:tr>
              <a:tr h="3253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Dy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(DyCl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·6H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Powder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7380007"/>
                  </a:ext>
                </a:extLst>
              </a:tr>
              <a:tr h="3253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 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(K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de-DE" sz="14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Powder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1.863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9733928"/>
                  </a:ext>
                </a:extLst>
              </a:tr>
              <a:tr h="3253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Foil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0.317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95753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4961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 bwMode="auto">
          <a:xfrm>
            <a:off x="144667" y="689729"/>
            <a:ext cx="11677423" cy="598141"/>
          </a:xfrm>
        </p:spPr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chemeClr val="tx2"/>
                </a:solidFill>
              </a:rPr>
              <a:t>Analysis of Calcium Carbonate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11</a:t>
            </a:fld>
            <a:endParaRPr lang="de-DE"/>
          </a:p>
        </p:txBody>
      </p: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CCC45F7D-E3E4-4EF0-9BD2-EAD57B3FDCD1}"/>
              </a:ext>
            </a:extLst>
          </p:cNvPr>
          <p:cNvSpPr txBox="1">
            <a:spLocks/>
          </p:cNvSpPr>
          <p:nvPr/>
        </p:nvSpPr>
        <p:spPr>
          <a:xfrm>
            <a:off x="258855" y="1158878"/>
            <a:ext cx="11449049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r>
              <a:rPr lang="de-DE" dirty="0" smtClean="0">
                <a:solidFill>
                  <a:schemeClr val="tx1"/>
                </a:solidFill>
                <a:latin typeface="Arial"/>
              </a:rPr>
              <a:t>Measurement configuration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4">
            <a:extLst>
              <a:ext uri="{FF2B5EF4-FFF2-40B4-BE49-F238E27FC236}">
                <a16:creationId xmlns:a16="http://schemas.microsoft.com/office/drawing/2014/main" id="{01607274-FDE7-433D-BC94-32C6DE886BE1}"/>
              </a:ext>
            </a:extLst>
          </p:cNvPr>
          <p:cNvSpPr txBox="1"/>
          <p:nvPr/>
        </p:nvSpPr>
        <p:spPr bwMode="auto">
          <a:xfrm>
            <a:off x="222997" y="1684076"/>
            <a:ext cx="6105518" cy="235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000" lvl="0" indent="-342000" algn="l" defTabSz="457200" rtl="0">
              <a:lnSpc>
                <a:spcPct val="113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kern="1200" dirty="0">
                <a:solidFill>
                  <a:srgbClr val="000000"/>
                </a:solidFill>
                <a:ea typeface="+mn-ea"/>
              </a:rPr>
              <a:t>Mass </a:t>
            </a:r>
            <a:r>
              <a:rPr lang="en-US" sz="1800" i="1" kern="1200" dirty="0">
                <a:solidFill>
                  <a:srgbClr val="000000"/>
                </a:solidFill>
                <a:ea typeface="+mn-ea"/>
              </a:rPr>
              <a:t>m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: </a:t>
            </a:r>
            <a:r>
              <a:rPr lang="en-US" sz="1800" kern="1200" dirty="0" smtClean="0">
                <a:solidFill>
                  <a:srgbClr val="000000"/>
                </a:solidFill>
                <a:ea typeface="+mn-ea"/>
              </a:rPr>
              <a:t>2.40 g 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(Ca: 0.96 g, C: 0.29 g, O: 1.15 g)</a:t>
            </a:r>
          </a:p>
          <a:p>
            <a:pPr marL="342000" lvl="0" indent="-342000" algn="l" defTabSz="457200" rtl="0">
              <a:lnSpc>
                <a:spcPct val="113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kern="1200" dirty="0">
                <a:solidFill>
                  <a:srgbClr val="000000"/>
                </a:solidFill>
                <a:ea typeface="+mn-ea"/>
              </a:rPr>
              <a:t>Main isotopes: </a:t>
            </a:r>
            <a:r>
              <a:rPr lang="en-US" sz="1800" kern="1200" baseline="30000" dirty="0">
                <a:solidFill>
                  <a:srgbClr val="000000"/>
                </a:solidFill>
                <a:ea typeface="+mn-ea"/>
              </a:rPr>
              <a:t>40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Ca (96.9%), </a:t>
            </a:r>
            <a:r>
              <a:rPr lang="en-US" sz="1800" kern="1200" baseline="30000" dirty="0">
                <a:solidFill>
                  <a:srgbClr val="000000"/>
                </a:solidFill>
                <a:ea typeface="+mn-ea"/>
              </a:rPr>
              <a:t>12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C (98.9%), </a:t>
            </a:r>
            <a:r>
              <a:rPr lang="en-US" sz="1800" kern="1200" baseline="30000" dirty="0">
                <a:solidFill>
                  <a:srgbClr val="000000"/>
                </a:solidFill>
                <a:ea typeface="+mn-ea"/>
              </a:rPr>
              <a:t>16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O (99.8%)</a:t>
            </a:r>
          </a:p>
          <a:p>
            <a:pPr marL="342000" lvl="0" indent="-342000" algn="l" defTabSz="457200" rtl="0">
              <a:lnSpc>
                <a:spcPct val="113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kern="1200" dirty="0">
                <a:solidFill>
                  <a:srgbClr val="000000"/>
                </a:solidFill>
                <a:ea typeface="+mn-ea"/>
              </a:rPr>
              <a:t>Thickness </a:t>
            </a:r>
            <a:r>
              <a:rPr lang="en-US" sz="1800" i="1" kern="1200" dirty="0">
                <a:solidFill>
                  <a:srgbClr val="000000"/>
                </a:solidFill>
                <a:ea typeface="+mn-ea"/>
              </a:rPr>
              <a:t>d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: powder, compressed to ~ 1 mm</a:t>
            </a:r>
          </a:p>
          <a:p>
            <a:pPr marL="342000" lvl="0" indent="-342000" algn="l" defTabSz="457200" rtl="0">
              <a:lnSpc>
                <a:spcPct val="113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kern="1200" dirty="0">
                <a:solidFill>
                  <a:srgbClr val="000000"/>
                </a:solidFill>
                <a:ea typeface="+mn-ea"/>
              </a:rPr>
              <a:t>Tilted by 45° relative to neutron beam</a:t>
            </a:r>
          </a:p>
          <a:p>
            <a:pPr marL="342000" lvl="0" indent="-342000" algn="l" defTabSz="457200" rtl="0">
              <a:lnSpc>
                <a:spcPct val="113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kern="1200" dirty="0">
                <a:solidFill>
                  <a:srgbClr val="000000"/>
                </a:solidFill>
                <a:ea typeface="+mn-ea"/>
              </a:rPr>
              <a:t>Measuring time t</a:t>
            </a:r>
            <a:r>
              <a:rPr lang="en-US" sz="1800" kern="1200" baseline="-25000" dirty="0">
                <a:solidFill>
                  <a:srgbClr val="000000"/>
                </a:solidFill>
                <a:ea typeface="+mn-ea"/>
              </a:rPr>
              <a:t>m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: 8.60 h</a:t>
            </a:r>
          </a:p>
          <a:p>
            <a:pPr marL="342000" lvl="0" indent="-342000" algn="l" defTabSz="457200" rtl="0">
              <a:lnSpc>
                <a:spcPct val="113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kern="1200" dirty="0">
                <a:solidFill>
                  <a:srgbClr val="000000"/>
                </a:solidFill>
                <a:ea typeface="+mn-ea"/>
              </a:rPr>
              <a:t>Counting (live) time </a:t>
            </a:r>
            <a:r>
              <a:rPr lang="en-US" sz="1800" kern="1200" dirty="0" err="1">
                <a:solidFill>
                  <a:srgbClr val="000000"/>
                </a:solidFill>
                <a:ea typeface="+mn-ea"/>
              </a:rPr>
              <a:t>t</a:t>
            </a:r>
            <a:r>
              <a:rPr lang="en-US" sz="1800" kern="1200" baseline="-25000" dirty="0" err="1">
                <a:solidFill>
                  <a:srgbClr val="000000"/>
                </a:solidFill>
                <a:ea typeface="+mn-ea"/>
              </a:rPr>
              <a:t>c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: 6.46 h</a:t>
            </a:r>
          </a:p>
        </p:txBody>
      </p:sp>
      <p:sp>
        <p:nvSpPr>
          <p:cNvPr id="15" name="Geschweifte Klammer links 16">
            <a:extLst>
              <a:ext uri="{FF2B5EF4-FFF2-40B4-BE49-F238E27FC236}">
                <a16:creationId xmlns:a16="http://schemas.microsoft.com/office/drawing/2014/main" id="{CBAFE42E-845B-42C6-B4D0-B318BD1166FA}"/>
              </a:ext>
            </a:extLst>
          </p:cNvPr>
          <p:cNvSpPr/>
          <p:nvPr/>
        </p:nvSpPr>
        <p:spPr>
          <a:xfrm rot="10800000">
            <a:off x="3661181" y="3246872"/>
            <a:ext cx="327196" cy="629991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6">
            <a:extLst>
              <a:ext uri="{FF2B5EF4-FFF2-40B4-BE49-F238E27FC236}">
                <a16:creationId xmlns:a16="http://schemas.microsoft.com/office/drawing/2014/main" id="{A35359E0-B816-4CA0-A487-E920039FB25F}"/>
              </a:ext>
            </a:extLst>
          </p:cNvPr>
          <p:cNvSpPr txBox="1"/>
          <p:nvPr/>
        </p:nvSpPr>
        <p:spPr>
          <a:xfrm>
            <a:off x="3988377" y="3398746"/>
            <a:ext cx="1553630" cy="3262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1600" dirty="0"/>
              <a:t>25% </a:t>
            </a:r>
            <a:r>
              <a:rPr lang="de-DE" sz="1600" dirty="0" smtClean="0"/>
              <a:t>deadtime</a:t>
            </a:r>
            <a:endParaRPr lang="de-DE" sz="1600" dirty="0"/>
          </a:p>
        </p:txBody>
      </p:sp>
      <p:sp>
        <p:nvSpPr>
          <p:cNvPr id="23" name="Textplatzhalter 7">
            <a:extLst>
              <a:ext uri="{FF2B5EF4-FFF2-40B4-BE49-F238E27FC236}">
                <a16:creationId xmlns:a16="http://schemas.microsoft.com/office/drawing/2014/main" id="{649BFD95-A63B-4946-BB0E-FC22B62CBC31}"/>
              </a:ext>
            </a:extLst>
          </p:cNvPr>
          <p:cNvSpPr txBox="1">
            <a:spLocks/>
          </p:cNvSpPr>
          <p:nvPr/>
        </p:nvSpPr>
        <p:spPr bwMode="auto">
          <a:xfrm>
            <a:off x="774326" y="4324410"/>
            <a:ext cx="5138277" cy="7075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right: ENDF/B-VIII.0 reaction data </a:t>
            </a:r>
            <a:endParaRPr lang="en-US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processed </a:t>
            </a:r>
            <a:r>
              <a:rPr lang="en-US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NJOY for all observed reactions</a:t>
            </a:r>
          </a:p>
          <a:p>
            <a:endParaRPr lang="de-DE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222997" y="4445545"/>
            <a:ext cx="433633" cy="344079"/>
          </a:xfrm>
          <a:prstGeom prst="rightArrow">
            <a:avLst/>
          </a:prstGeom>
          <a:solidFill>
            <a:srgbClr val="00206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hteck 27">
            <a:extLst>
              <a:ext uri="{FF2B5EF4-FFF2-40B4-BE49-F238E27FC236}">
                <a16:creationId xmlns:a16="http://schemas.microsoft.com/office/drawing/2014/main" id="{807AB629-6488-40C6-A57A-6C6388A48DBA}"/>
              </a:ext>
            </a:extLst>
          </p:cNvPr>
          <p:cNvSpPr/>
          <p:nvPr/>
        </p:nvSpPr>
        <p:spPr bwMode="auto">
          <a:xfrm>
            <a:off x="4562306" y="6000146"/>
            <a:ext cx="3094117" cy="3262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95000"/>
              </a:lnSpc>
            </a:pPr>
            <a:r>
              <a:rPr lang="da-DK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</a:t>
            </a:r>
            <a:r>
              <a:rPr lang="da-DK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Ophoven et al., JRNC (2022</a:t>
            </a:r>
            <a:r>
              <a:rPr lang="da-DK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da-DK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91"/>
          <a:stretch/>
        </p:blipFill>
        <p:spPr>
          <a:xfrm>
            <a:off x="5670174" y="3564925"/>
            <a:ext cx="3289858" cy="2309668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32"/>
          <a:stretch/>
        </p:blipFill>
        <p:spPr>
          <a:xfrm>
            <a:off x="7195881" y="886473"/>
            <a:ext cx="3684073" cy="259192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53"/>
          <a:stretch/>
        </p:blipFill>
        <p:spPr>
          <a:xfrm>
            <a:off x="8979904" y="3564924"/>
            <a:ext cx="3116279" cy="221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8313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 bwMode="auto">
          <a:xfrm>
            <a:off x="144667" y="689729"/>
            <a:ext cx="11677423" cy="598141"/>
          </a:xfrm>
        </p:spPr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chemeClr val="tx2"/>
                </a:solidFill>
              </a:rPr>
              <a:t>Analysis of Calcium Carbonate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12</a:t>
            </a:fld>
            <a:endParaRPr lang="de-DE"/>
          </a:p>
        </p:txBody>
      </p: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CCC45F7D-E3E4-4EF0-9BD2-EAD57B3FDCD1}"/>
              </a:ext>
            </a:extLst>
          </p:cNvPr>
          <p:cNvSpPr txBox="1">
            <a:spLocks/>
          </p:cNvSpPr>
          <p:nvPr/>
        </p:nvSpPr>
        <p:spPr>
          <a:xfrm>
            <a:off x="258855" y="1158878"/>
            <a:ext cx="11449049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r>
              <a:rPr lang="de-DE" dirty="0" smtClean="0">
                <a:solidFill>
                  <a:schemeClr val="tx1"/>
                </a:solidFill>
                <a:latin typeface="Arial"/>
              </a:rPr>
              <a:t>Measurement of active background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4">
            <a:extLst>
              <a:ext uri="{FF2B5EF4-FFF2-40B4-BE49-F238E27FC236}">
                <a16:creationId xmlns:a16="http://schemas.microsoft.com/office/drawing/2014/main" id="{01607274-FDE7-433D-BC94-32C6DE886BE1}"/>
              </a:ext>
            </a:extLst>
          </p:cNvPr>
          <p:cNvSpPr txBox="1"/>
          <p:nvPr/>
        </p:nvSpPr>
        <p:spPr bwMode="auto">
          <a:xfrm>
            <a:off x="222997" y="1529403"/>
            <a:ext cx="7647606" cy="379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000" lvl="0" indent="-342000" algn="l" defTabSz="457200" rtl="0">
              <a:lnSpc>
                <a:spcPct val="113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kern="1200" dirty="0">
                <a:solidFill>
                  <a:srgbClr val="000000"/>
                </a:solidFill>
                <a:ea typeface="+mn-ea"/>
              </a:rPr>
              <a:t>Acquired during 15.7 h measuring time and 14.3 h counting (live) </a:t>
            </a:r>
            <a:r>
              <a:rPr lang="en-US" sz="1800" kern="1200" dirty="0" smtClean="0">
                <a:solidFill>
                  <a:srgbClr val="000000"/>
                </a:solidFill>
                <a:ea typeface="+mn-ea"/>
              </a:rPr>
              <a:t>time</a:t>
            </a:r>
            <a:endParaRPr lang="en-US" sz="1800" kern="1200" dirty="0">
              <a:solidFill>
                <a:srgbClr val="000000"/>
              </a:solidFill>
              <a:ea typeface="+mn-ea"/>
            </a:endParaRPr>
          </a:p>
        </p:txBody>
      </p:sp>
      <p:pic>
        <p:nvPicPr>
          <p:cNvPr id="16" name="Inhaltsplatzhalter 7">
            <a:extLst>
              <a:ext uri="{FF2B5EF4-FFF2-40B4-BE49-F238E27FC236}">
                <a16:creationId xmlns:a16="http://schemas.microsoft.com/office/drawing/2014/main" id="{002129F9-790A-445D-AF94-F32F119D4C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8" r="6736"/>
          <a:stretch/>
        </p:blipFill>
        <p:spPr>
          <a:xfrm>
            <a:off x="144667" y="1909122"/>
            <a:ext cx="8646459" cy="4213225"/>
          </a:xfrm>
        </p:spPr>
      </p:pic>
      <p:graphicFrame>
        <p:nvGraphicFramePr>
          <p:cNvPr id="17" name="Tabelle 7">
            <a:extLst>
              <a:ext uri="{FF2B5EF4-FFF2-40B4-BE49-F238E27FC236}">
                <a16:creationId xmlns:a16="http://schemas.microsoft.com/office/drawing/2014/main" id="{EF744954-B465-499F-892C-F579A4B55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446721"/>
              </p:ext>
            </p:extLst>
          </p:nvPr>
        </p:nvGraphicFramePr>
        <p:xfrm>
          <a:off x="8681320" y="2503058"/>
          <a:ext cx="3337561" cy="2590800"/>
        </p:xfrm>
        <a:graphic>
          <a:graphicData uri="http://schemas.openxmlformats.org/drawingml/2006/table">
            <a:tbl>
              <a:tblPr firstRow="1" bandRow="1"/>
              <a:tblGrid>
                <a:gridCol w="1302068">
                  <a:extLst>
                    <a:ext uri="{9D8B030D-6E8A-4147-A177-3AD203B41FA5}">
                      <a16:colId xmlns:a16="http://schemas.microsoft.com/office/drawing/2014/main" val="2400286324"/>
                    </a:ext>
                  </a:extLst>
                </a:gridCol>
                <a:gridCol w="2035493">
                  <a:extLst>
                    <a:ext uri="{9D8B030D-6E8A-4147-A177-3AD203B41FA5}">
                      <a16:colId xmlns:a16="http://schemas.microsoft.com/office/drawing/2014/main" val="3337028126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Element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Source material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867843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/>
                        <a:t>Hydrogen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/>
                        <a:t>BPE </a:t>
                      </a:r>
                      <a:r>
                        <a:rPr lang="de-DE" sz="1600" dirty="0" err="1"/>
                        <a:t>shielding</a:t>
                      </a:r>
                      <a:endParaRPr lang="de-DE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8279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/>
                        <a:t>Nitrogen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/>
                        <a:t>Air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03441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/>
                        <a:t>Iron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/>
                        <a:t>Iron support </a:t>
                      </a:r>
                      <a:r>
                        <a:rPr lang="de-DE" sz="1600" dirty="0" err="1"/>
                        <a:t>frame</a:t>
                      </a:r>
                      <a:endParaRPr lang="de-DE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91421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/>
                        <a:t>Germanium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 err="1"/>
                        <a:t>HPGe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crystal</a:t>
                      </a:r>
                      <a:endParaRPr lang="de-DE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600074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/>
                        <a:t>Indium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 err="1"/>
                        <a:t>Detector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electronics</a:t>
                      </a:r>
                      <a:endParaRPr lang="de-DE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27028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/>
                        <a:t>Lead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 err="1"/>
                        <a:t>Inner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lead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shielding</a:t>
                      </a:r>
                      <a:endParaRPr lang="de-DE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488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15708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 bwMode="auto">
          <a:xfrm>
            <a:off x="144667" y="689729"/>
            <a:ext cx="11677423" cy="598141"/>
          </a:xfrm>
        </p:spPr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chemeClr val="tx2"/>
                </a:solidFill>
              </a:rPr>
              <a:t>Measured Gamma-ray </a:t>
            </a:r>
            <a:r>
              <a:rPr lang="en-US" dirty="0">
                <a:solidFill>
                  <a:schemeClr val="tx2"/>
                </a:solidFill>
              </a:rPr>
              <a:t>S</a:t>
            </a:r>
            <a:r>
              <a:rPr lang="en-US" dirty="0" smtClean="0">
                <a:solidFill>
                  <a:schemeClr val="tx2"/>
                </a:solidFill>
              </a:rPr>
              <a:t>pectrum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13</a:t>
            </a:fld>
            <a:endParaRPr lang="de-DE"/>
          </a:p>
        </p:txBody>
      </p: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CCC45F7D-E3E4-4EF0-9BD2-EAD57B3FDCD1}"/>
              </a:ext>
            </a:extLst>
          </p:cNvPr>
          <p:cNvSpPr txBox="1">
            <a:spLocks/>
          </p:cNvSpPr>
          <p:nvPr/>
        </p:nvSpPr>
        <p:spPr>
          <a:xfrm>
            <a:off x="258855" y="1114056"/>
            <a:ext cx="11449049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r>
              <a:rPr lang="de-DE" dirty="0" smtClean="0">
                <a:solidFill>
                  <a:schemeClr val="tx1"/>
                </a:solidFill>
                <a:latin typeface="Arial"/>
              </a:rPr>
              <a:t>Measurement </a:t>
            </a:r>
            <a:r>
              <a:rPr lang="de-DE" dirty="0" err="1" smtClean="0">
                <a:solidFill>
                  <a:schemeClr val="tx1"/>
                </a:solidFill>
                <a:latin typeface="Arial"/>
              </a:rPr>
              <a:t>of</a:t>
            </a:r>
            <a:r>
              <a:rPr lang="de-DE" dirty="0" smtClean="0">
                <a:solidFill>
                  <a:schemeClr val="tx1"/>
                </a:solidFill>
                <a:latin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</a:rPr>
              <a:t>calcium</a:t>
            </a:r>
            <a:r>
              <a:rPr lang="de-DE" dirty="0" smtClean="0">
                <a:solidFill>
                  <a:schemeClr val="tx1"/>
                </a:solidFill>
                <a:latin typeface="Arial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rial"/>
              </a:rPr>
              <a:t>carbonate</a:t>
            </a:r>
            <a:r>
              <a:rPr lang="de-DE" dirty="0" smtClean="0">
                <a:solidFill>
                  <a:schemeClr val="tx1"/>
                </a:solidFill>
                <a:latin typeface="Arial"/>
              </a:rPr>
              <a:t> (CaCO</a:t>
            </a:r>
            <a:r>
              <a:rPr lang="de-DE" baseline="-25000" dirty="0" smtClean="0">
                <a:solidFill>
                  <a:schemeClr val="tx1"/>
                </a:solidFill>
                <a:latin typeface="Arial"/>
              </a:rPr>
              <a:t>3</a:t>
            </a:r>
            <a:r>
              <a:rPr lang="de-DE" dirty="0" smtClean="0">
                <a:solidFill>
                  <a:schemeClr val="tx1"/>
                </a:solidFill>
                <a:latin typeface="Arial"/>
              </a:rPr>
              <a:t>)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63FB9A1-8B67-4B14-BCD2-1A131FF9E3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08" y="1456868"/>
            <a:ext cx="5904563" cy="255864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667F307A-BC1D-4BBA-81B7-A2E0A53A00DC}"/>
              </a:ext>
            </a:extLst>
          </p:cNvPr>
          <p:cNvSpPr txBox="1"/>
          <p:nvPr/>
        </p:nvSpPr>
        <p:spPr>
          <a:xfrm>
            <a:off x="3827121" y="1536828"/>
            <a:ext cx="1802096" cy="472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1300" b="1" dirty="0">
                <a:cs typeface="Helvetica" panose="020B0604020202020204" pitchFamily="34" charset="0"/>
              </a:rPr>
              <a:t>-</a:t>
            </a:r>
            <a:r>
              <a:rPr lang="de-DE" sz="1300" dirty="0">
                <a:cs typeface="Helvetica" panose="020B0604020202020204" pitchFamily="34" charset="0"/>
              </a:rPr>
              <a:t> </a:t>
            </a:r>
            <a:r>
              <a:rPr lang="de-DE" sz="1300" dirty="0" smtClean="0">
                <a:cs typeface="Helvetica" panose="020B0604020202020204" pitchFamily="34" charset="0"/>
              </a:rPr>
              <a:t>Background (14.3 h)</a:t>
            </a:r>
            <a:endParaRPr lang="de-DE" sz="1300" dirty="0">
              <a:cs typeface="Helvetica" panose="020B0604020202020204" pitchFamily="34" charset="0"/>
            </a:endParaRPr>
          </a:p>
          <a:p>
            <a:pPr algn="l">
              <a:lnSpc>
                <a:spcPct val="95000"/>
              </a:lnSpc>
              <a:buClr>
                <a:srgbClr val="FF0000"/>
              </a:buClr>
            </a:pPr>
            <a:r>
              <a:rPr lang="de-DE" sz="1300" b="1" dirty="0">
                <a:solidFill>
                  <a:srgbClr val="FF0000"/>
                </a:solidFill>
                <a:cs typeface="Helvetica" panose="020B0604020202020204" pitchFamily="34" charset="0"/>
              </a:rPr>
              <a:t>-</a:t>
            </a:r>
            <a:r>
              <a:rPr lang="de-DE" sz="1300" b="1" dirty="0">
                <a:cs typeface="Helvetica" panose="020B0604020202020204" pitchFamily="34" charset="0"/>
              </a:rPr>
              <a:t> </a:t>
            </a:r>
            <a:r>
              <a:rPr lang="de-DE" sz="1300" dirty="0" smtClean="0">
                <a:cs typeface="Helvetica" panose="020B0604020202020204" pitchFamily="34" charset="0"/>
              </a:rPr>
              <a:t>CaCO</a:t>
            </a:r>
            <a:r>
              <a:rPr lang="de-DE" sz="1300" baseline="-25000" dirty="0" smtClean="0">
                <a:cs typeface="Helvetica" panose="020B0604020202020204" pitchFamily="34" charset="0"/>
              </a:rPr>
              <a:t>3</a:t>
            </a:r>
            <a:r>
              <a:rPr lang="de-DE" sz="1300" dirty="0" smtClean="0">
                <a:cs typeface="Helvetica" panose="020B0604020202020204" pitchFamily="34" charset="0"/>
              </a:rPr>
              <a:t> (6.5 h)</a:t>
            </a:r>
            <a:endParaRPr lang="de-DE" sz="1300" b="1" baseline="-25000" dirty="0">
              <a:cs typeface="Helvetica" panose="020B0604020202020204" pitchFamily="34" charset="0"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60194CAA-DBDD-40C4-A884-1594938307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724" y="1422869"/>
            <a:ext cx="5842631" cy="2531807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74DF40EE-7BA9-4DE7-AF16-43B5C6E49C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42" y="4069460"/>
            <a:ext cx="5234675" cy="2268359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CE904AE3-5F92-489A-9944-DF1158D65A27}"/>
              </a:ext>
            </a:extLst>
          </p:cNvPr>
          <p:cNvSpPr txBox="1"/>
          <p:nvPr/>
        </p:nvSpPr>
        <p:spPr>
          <a:xfrm>
            <a:off x="6476673" y="4404259"/>
            <a:ext cx="501910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b="1" dirty="0"/>
              <a:t>Black and </a:t>
            </a:r>
            <a:r>
              <a:rPr lang="de-DE" b="1" dirty="0" err="1"/>
              <a:t>bold</a:t>
            </a:r>
            <a:r>
              <a:rPr lang="de-DE" dirty="0"/>
              <a:t>: (</a:t>
            </a:r>
            <a:r>
              <a:rPr lang="de-DE" dirty="0" err="1" smtClean="0"/>
              <a:t>n,n´</a:t>
            </a:r>
            <a:r>
              <a:rPr lang="de-DE" dirty="0" err="1" smtClean="0">
                <a:latin typeface="Symbol" panose="05050102010706020507" pitchFamily="18" charset="2"/>
              </a:rPr>
              <a:t>g</a:t>
            </a:r>
            <a:r>
              <a:rPr lang="de-DE" dirty="0" smtClean="0"/>
              <a:t>) </a:t>
            </a:r>
            <a:r>
              <a:rPr lang="de-DE" dirty="0" err="1"/>
              <a:t>reactions</a:t>
            </a:r>
            <a:endParaRPr lang="de-DE" dirty="0"/>
          </a:p>
          <a:p>
            <a:pPr algn="l">
              <a:lnSpc>
                <a:spcPct val="95000"/>
              </a:lnSpc>
            </a:pPr>
            <a:r>
              <a:rPr lang="de-DE" dirty="0"/>
              <a:t>Black: (</a:t>
            </a:r>
            <a:r>
              <a:rPr lang="de-DE" dirty="0" err="1" smtClean="0"/>
              <a:t>n,p</a:t>
            </a:r>
            <a:r>
              <a:rPr lang="de-DE" dirty="0" err="1" smtClean="0">
                <a:latin typeface="Symbol" panose="05050102010706020507" pitchFamily="18" charset="2"/>
              </a:rPr>
              <a:t>g</a:t>
            </a:r>
            <a:r>
              <a:rPr lang="de-DE" dirty="0" smtClean="0"/>
              <a:t>) </a:t>
            </a:r>
            <a:r>
              <a:rPr lang="de-DE" dirty="0"/>
              <a:t>and (</a:t>
            </a:r>
            <a:r>
              <a:rPr lang="de-DE" dirty="0" smtClean="0"/>
              <a:t>n,α</a:t>
            </a:r>
            <a:r>
              <a:rPr lang="de-DE" dirty="0" smtClean="0">
                <a:latin typeface="Symbol" panose="05050102010706020507" pitchFamily="18" charset="2"/>
              </a:rPr>
              <a:t>g</a:t>
            </a:r>
            <a:r>
              <a:rPr lang="de-DE" dirty="0" smtClean="0"/>
              <a:t>) </a:t>
            </a:r>
            <a:r>
              <a:rPr lang="de-DE" dirty="0" err="1"/>
              <a:t>reactions</a:t>
            </a:r>
            <a:r>
              <a:rPr lang="de-DE" dirty="0"/>
              <a:t> on </a:t>
            </a:r>
            <a:r>
              <a:rPr lang="de-DE" baseline="30000" dirty="0" smtClean="0"/>
              <a:t>40</a:t>
            </a:r>
            <a:r>
              <a:rPr lang="de-DE" dirty="0" smtClean="0"/>
              <a:t>Ca</a:t>
            </a:r>
            <a:endParaRPr lang="de-DE" dirty="0"/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56143E83-DE2E-430E-B2CC-2D87DBE663E7}"/>
              </a:ext>
            </a:extLst>
          </p:cNvPr>
          <p:cNvCxnSpPr>
            <a:cxnSpLocks/>
          </p:cNvCxnSpPr>
          <p:nvPr/>
        </p:nvCxnSpPr>
        <p:spPr>
          <a:xfrm>
            <a:off x="1995907" y="4985865"/>
            <a:ext cx="4176464" cy="623995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 bwMode="auto">
          <a:xfrm>
            <a:off x="6193683" y="5341979"/>
            <a:ext cx="40078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4.44 MeV </a:t>
            </a:r>
            <a:r>
              <a:rPr lang="en-US" baseline="30000" dirty="0" smtClean="0"/>
              <a:t>12</a:t>
            </a:r>
            <a:r>
              <a:rPr lang="en-US" dirty="0" smtClean="0"/>
              <a:t>C Doppler-broadened</a:t>
            </a:r>
          </a:p>
          <a:p>
            <a:pPr algn="just"/>
            <a:r>
              <a:rPr lang="en-US" dirty="0" smtClean="0"/>
              <a:t>Lifetime of excited state ~ 40 fs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7658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 bwMode="auto">
          <a:xfrm>
            <a:off x="144667" y="689729"/>
            <a:ext cx="11677423" cy="598141"/>
          </a:xfrm>
        </p:spPr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chemeClr val="tx2"/>
                </a:solidFill>
              </a:rPr>
              <a:t>Analysis of Measured Gamma-ray Signatures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14</a:t>
            </a:fld>
            <a:endParaRPr lang="de-DE"/>
          </a:p>
        </p:txBody>
      </p: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CCC45F7D-E3E4-4EF0-9BD2-EAD57B3FDCD1}"/>
              </a:ext>
            </a:extLst>
          </p:cNvPr>
          <p:cNvSpPr txBox="1">
            <a:spLocks/>
          </p:cNvSpPr>
          <p:nvPr/>
        </p:nvSpPr>
        <p:spPr>
          <a:xfrm>
            <a:off x="258855" y="1114056"/>
            <a:ext cx="11449049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r>
              <a:rPr lang="de-DE" dirty="0" smtClean="0">
                <a:solidFill>
                  <a:schemeClr val="tx1"/>
                </a:solidFill>
                <a:latin typeface="Arial"/>
              </a:rPr>
              <a:t>Identified gamma-lines in calcium carbonate (CaCO</a:t>
            </a:r>
            <a:r>
              <a:rPr lang="de-DE" baseline="-25000" dirty="0" smtClean="0">
                <a:solidFill>
                  <a:schemeClr val="tx1"/>
                </a:solidFill>
                <a:latin typeface="Arial"/>
              </a:rPr>
              <a:t>3</a:t>
            </a:r>
            <a:r>
              <a:rPr lang="de-DE" dirty="0" smtClean="0">
                <a:solidFill>
                  <a:schemeClr val="tx1"/>
                </a:solidFill>
                <a:latin typeface="Arial"/>
              </a:rPr>
              <a:t>)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4" name="Tabelle 4">
            <a:extLst>
              <a:ext uri="{FF2B5EF4-FFF2-40B4-BE49-F238E27FC236}">
                <a16:creationId xmlns:a16="http://schemas.microsoft.com/office/drawing/2014/main" id="{947D327E-8701-4CEB-851A-A52984916B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694400"/>
              </p:ext>
            </p:extLst>
          </p:nvPr>
        </p:nvGraphicFramePr>
        <p:xfrm>
          <a:off x="258855" y="1553869"/>
          <a:ext cx="6644005" cy="4343400"/>
        </p:xfrm>
        <a:graphic>
          <a:graphicData uri="http://schemas.openxmlformats.org/drawingml/2006/table">
            <a:tbl>
              <a:tblPr firstRow="1" bandRow="1"/>
              <a:tblGrid>
                <a:gridCol w="1135380">
                  <a:extLst>
                    <a:ext uri="{9D8B030D-6E8A-4147-A177-3AD203B41FA5}">
                      <a16:colId xmlns:a16="http://schemas.microsoft.com/office/drawing/2014/main" val="12756568"/>
                    </a:ext>
                  </a:extLst>
                </a:gridCol>
                <a:gridCol w="1059180">
                  <a:extLst>
                    <a:ext uri="{9D8B030D-6E8A-4147-A177-3AD203B41FA5}">
                      <a16:colId xmlns:a16="http://schemas.microsoft.com/office/drawing/2014/main" val="2456615460"/>
                    </a:ext>
                  </a:extLst>
                </a:gridCol>
                <a:gridCol w="1678305">
                  <a:extLst>
                    <a:ext uri="{9D8B030D-6E8A-4147-A177-3AD203B41FA5}">
                      <a16:colId xmlns:a16="http://schemas.microsoft.com/office/drawing/2014/main" val="1609419598"/>
                    </a:ext>
                  </a:extLst>
                </a:gridCol>
                <a:gridCol w="779780">
                  <a:extLst>
                    <a:ext uri="{9D8B030D-6E8A-4147-A177-3AD203B41FA5}">
                      <a16:colId xmlns:a16="http://schemas.microsoft.com/office/drawing/2014/main" val="395636968"/>
                    </a:ext>
                  </a:extLst>
                </a:gridCol>
                <a:gridCol w="1275080">
                  <a:extLst>
                    <a:ext uri="{9D8B030D-6E8A-4147-A177-3AD203B41FA5}">
                      <a16:colId xmlns:a16="http://schemas.microsoft.com/office/drawing/2014/main" val="66403678"/>
                    </a:ext>
                  </a:extLst>
                </a:gridCol>
                <a:gridCol w="716280">
                  <a:extLst>
                    <a:ext uri="{9D8B030D-6E8A-4147-A177-3AD203B41FA5}">
                      <a16:colId xmlns:a16="http://schemas.microsoft.com/office/drawing/2014/main" val="506735072"/>
                    </a:ext>
                  </a:extLst>
                </a:gridCol>
              </a:tblGrid>
              <a:tr h="0">
                <a:tc rowSpan="2">
                  <a:txBody>
                    <a:bodyPr/>
                    <a:lstStyle>
                      <a:lvl1pPr marL="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Element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Isotope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800" dirty="0" err="1">
                          <a:solidFill>
                            <a:schemeClr val="tx1"/>
                          </a:solidFill>
                        </a:rPr>
                        <a:t>Reaction</a:t>
                      </a: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 b="1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l-GR" sz="1800" baseline="-25000" dirty="0">
                          <a:solidFill>
                            <a:schemeClr val="tx1"/>
                          </a:solidFill>
                        </a:rPr>
                        <a:t>γ</a:t>
                      </a:r>
                      <a:endParaRPr lang="de-DE" sz="18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66677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800" b="1" dirty="0">
                          <a:solidFill>
                            <a:schemeClr val="tx1"/>
                          </a:solidFill>
                        </a:rPr>
                        <a:t>This </a:t>
                      </a:r>
                    </a:p>
                    <a:p>
                      <a:pPr algn="ctr"/>
                      <a:r>
                        <a:rPr lang="de-DE" sz="1800" b="1" dirty="0" err="1">
                          <a:solidFill>
                            <a:schemeClr val="tx1"/>
                          </a:solidFill>
                        </a:rPr>
                        <a:t>work</a:t>
                      </a:r>
                      <a:endParaRPr lang="de-DE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800" b="1" dirty="0" err="1"/>
                        <a:t>Demidov</a:t>
                      </a:r>
                      <a:r>
                        <a:rPr lang="de-DE" sz="1800" b="1" dirty="0"/>
                        <a:t> </a:t>
                      </a:r>
                    </a:p>
                    <a:p>
                      <a:pPr algn="ctr"/>
                      <a:r>
                        <a:rPr lang="de-DE" sz="1800" b="1" dirty="0"/>
                        <a:t>Atlas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800" b="1" dirty="0"/>
                        <a:t>New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276569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C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baseline="30000" dirty="0"/>
                        <a:t>12</a:t>
                      </a:r>
                      <a:r>
                        <a:rPr lang="de-DE" sz="1600" dirty="0"/>
                        <a:t>C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baseline="30000" dirty="0"/>
                        <a:t>12</a:t>
                      </a:r>
                      <a:r>
                        <a:rPr lang="de-DE" sz="1600" dirty="0"/>
                        <a:t>C(</a:t>
                      </a:r>
                      <a:r>
                        <a:rPr lang="de-DE" sz="1600" dirty="0" err="1"/>
                        <a:t>n,n</a:t>
                      </a:r>
                      <a:r>
                        <a:rPr lang="de-DE" sz="1600" dirty="0"/>
                        <a:t>´</a:t>
                      </a:r>
                      <a:r>
                        <a:rPr lang="el-GR" sz="1600" dirty="0"/>
                        <a:t>γ</a:t>
                      </a:r>
                      <a:r>
                        <a:rPr lang="de-DE" sz="1600" dirty="0"/>
                        <a:t>)</a:t>
                      </a:r>
                      <a:r>
                        <a:rPr lang="de-DE" sz="1600" baseline="30000" dirty="0"/>
                        <a:t>12</a:t>
                      </a:r>
                      <a:r>
                        <a:rPr lang="de-DE" sz="1600" dirty="0"/>
                        <a:t>C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1/1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306878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O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baseline="30000" dirty="0"/>
                        <a:t>16</a:t>
                      </a:r>
                      <a:r>
                        <a:rPr lang="de-DE" sz="1600" dirty="0"/>
                        <a:t>O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baseline="30000" dirty="0"/>
                        <a:t>16</a:t>
                      </a:r>
                      <a:r>
                        <a:rPr lang="de-DE" sz="1600" dirty="0"/>
                        <a:t>O(</a:t>
                      </a:r>
                      <a:r>
                        <a:rPr lang="de-DE" sz="1600" dirty="0" err="1"/>
                        <a:t>n,n</a:t>
                      </a:r>
                      <a:r>
                        <a:rPr lang="de-DE" sz="1600" dirty="0"/>
                        <a:t>´</a:t>
                      </a:r>
                      <a:r>
                        <a:rPr lang="el-GR" sz="1600" dirty="0"/>
                        <a:t>γ</a:t>
                      </a:r>
                      <a:r>
                        <a:rPr lang="de-DE" sz="1600" dirty="0"/>
                        <a:t>)</a:t>
                      </a:r>
                      <a:r>
                        <a:rPr lang="de-DE" sz="1600" baseline="30000" dirty="0"/>
                        <a:t>16</a:t>
                      </a:r>
                      <a:r>
                        <a:rPr lang="de-DE" sz="1600" dirty="0"/>
                        <a:t>O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1/1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608933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O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baseline="30000" dirty="0"/>
                        <a:t>18</a:t>
                      </a:r>
                      <a:r>
                        <a:rPr lang="de-DE" sz="1600" dirty="0"/>
                        <a:t>O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baseline="30000" dirty="0"/>
                        <a:t>18</a:t>
                      </a:r>
                      <a:r>
                        <a:rPr lang="de-DE" sz="1600" dirty="0"/>
                        <a:t>O(</a:t>
                      </a:r>
                      <a:r>
                        <a:rPr lang="de-DE" sz="1600" dirty="0" err="1"/>
                        <a:t>n,n</a:t>
                      </a:r>
                      <a:r>
                        <a:rPr lang="de-DE" sz="1600" dirty="0"/>
                        <a:t>´</a:t>
                      </a:r>
                      <a:r>
                        <a:rPr lang="el-GR" sz="1600" dirty="0"/>
                        <a:t>γ</a:t>
                      </a:r>
                      <a:r>
                        <a:rPr lang="de-DE" sz="1600" dirty="0"/>
                        <a:t>)</a:t>
                      </a:r>
                      <a:r>
                        <a:rPr lang="de-DE" sz="1600" baseline="30000" dirty="0"/>
                        <a:t>18</a:t>
                      </a:r>
                      <a:r>
                        <a:rPr lang="de-DE" sz="1600" dirty="0"/>
                        <a:t>O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1/1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50428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Ca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baseline="30000" dirty="0"/>
                        <a:t>40</a:t>
                      </a:r>
                      <a:r>
                        <a:rPr lang="de-DE" sz="1600" dirty="0"/>
                        <a:t>Ca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baseline="30000" dirty="0">
                          <a:solidFill>
                            <a:srgbClr val="3533FE"/>
                          </a:solidFill>
                        </a:rPr>
                        <a:t>40</a:t>
                      </a:r>
                      <a:r>
                        <a:rPr lang="de-DE" sz="1600" b="1" dirty="0">
                          <a:solidFill>
                            <a:srgbClr val="3533FE"/>
                          </a:solidFill>
                        </a:rPr>
                        <a:t>Ca(</a:t>
                      </a:r>
                      <a:r>
                        <a:rPr lang="de-DE" sz="1600" b="1" dirty="0" err="1">
                          <a:solidFill>
                            <a:srgbClr val="3533FE"/>
                          </a:solidFill>
                        </a:rPr>
                        <a:t>n,n</a:t>
                      </a:r>
                      <a:r>
                        <a:rPr lang="de-DE" sz="1600" b="1" dirty="0">
                          <a:solidFill>
                            <a:srgbClr val="3533FE"/>
                          </a:solidFill>
                        </a:rPr>
                        <a:t>´</a:t>
                      </a:r>
                      <a:r>
                        <a:rPr lang="el-GR" sz="1600" b="1" dirty="0">
                          <a:solidFill>
                            <a:srgbClr val="3533FE"/>
                          </a:solidFill>
                        </a:rPr>
                        <a:t>γ</a:t>
                      </a:r>
                      <a:r>
                        <a:rPr lang="de-DE" sz="1600" b="1" dirty="0">
                          <a:solidFill>
                            <a:srgbClr val="3533FE"/>
                          </a:solidFill>
                        </a:rPr>
                        <a:t>)</a:t>
                      </a:r>
                      <a:r>
                        <a:rPr lang="de-DE" sz="1600" b="1" baseline="30000" dirty="0">
                          <a:solidFill>
                            <a:srgbClr val="3533FE"/>
                          </a:solidFill>
                        </a:rPr>
                        <a:t>40</a:t>
                      </a:r>
                      <a:r>
                        <a:rPr lang="de-DE" sz="1600" b="1" dirty="0">
                          <a:solidFill>
                            <a:srgbClr val="3533FE"/>
                          </a:solidFill>
                        </a:rPr>
                        <a:t>Ca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7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5/9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41558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Ca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baseline="30000" dirty="0"/>
                        <a:t>40</a:t>
                      </a:r>
                      <a:r>
                        <a:rPr lang="de-DE" sz="1600" dirty="0"/>
                        <a:t>Ca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baseline="30000" dirty="0">
                          <a:solidFill>
                            <a:srgbClr val="BBBBBB"/>
                          </a:solidFill>
                        </a:rPr>
                        <a:t>40</a:t>
                      </a:r>
                      <a:r>
                        <a:rPr lang="de-DE" sz="1600" b="1" dirty="0">
                          <a:solidFill>
                            <a:srgbClr val="BBBBBB"/>
                          </a:solidFill>
                        </a:rPr>
                        <a:t>Ca(</a:t>
                      </a:r>
                      <a:r>
                        <a:rPr lang="de-DE" sz="1600" b="1" dirty="0" err="1">
                          <a:solidFill>
                            <a:srgbClr val="BBBBBB"/>
                          </a:solidFill>
                        </a:rPr>
                        <a:t>n,p</a:t>
                      </a:r>
                      <a:r>
                        <a:rPr lang="de-DE" sz="1600" b="1" dirty="0">
                          <a:solidFill>
                            <a:srgbClr val="BBBBBB"/>
                          </a:solidFill>
                        </a:rPr>
                        <a:t>)</a:t>
                      </a:r>
                      <a:r>
                        <a:rPr lang="de-DE" sz="1600" b="1" baseline="30000" dirty="0">
                          <a:solidFill>
                            <a:srgbClr val="BBBBBB"/>
                          </a:solidFill>
                        </a:rPr>
                        <a:t>40</a:t>
                      </a:r>
                      <a:r>
                        <a:rPr lang="de-DE" sz="1600" b="1" dirty="0">
                          <a:solidFill>
                            <a:srgbClr val="BBBBBB"/>
                          </a:solidFill>
                        </a:rPr>
                        <a:t>K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20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16/16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28118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Ca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baseline="30000" dirty="0"/>
                        <a:t>40</a:t>
                      </a:r>
                      <a:r>
                        <a:rPr lang="de-DE" sz="1600" dirty="0"/>
                        <a:t>Ca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baseline="30000" dirty="0">
                          <a:solidFill>
                            <a:srgbClr val="FA6AFE"/>
                          </a:solidFill>
                        </a:rPr>
                        <a:t>40</a:t>
                      </a:r>
                      <a:r>
                        <a:rPr lang="de-DE" sz="1600" b="1" dirty="0">
                          <a:solidFill>
                            <a:srgbClr val="FA6AFE"/>
                          </a:solidFill>
                        </a:rPr>
                        <a:t>Ca(n,</a:t>
                      </a:r>
                      <a:r>
                        <a:rPr lang="el-GR" sz="1600" b="1" dirty="0">
                          <a:solidFill>
                            <a:srgbClr val="FA6AFE"/>
                          </a:solidFill>
                        </a:rPr>
                        <a:t>α</a:t>
                      </a:r>
                      <a:r>
                        <a:rPr lang="de-DE" sz="1600" b="1" dirty="0">
                          <a:solidFill>
                            <a:srgbClr val="FA6AFE"/>
                          </a:solidFill>
                        </a:rPr>
                        <a:t>)</a:t>
                      </a:r>
                      <a:r>
                        <a:rPr lang="de-DE" sz="1600" b="1" baseline="30000" dirty="0">
                          <a:solidFill>
                            <a:srgbClr val="FA6AFE"/>
                          </a:solidFill>
                        </a:rPr>
                        <a:t>37</a:t>
                      </a:r>
                      <a:r>
                        <a:rPr lang="de-DE" sz="1600" b="1" dirty="0">
                          <a:solidFill>
                            <a:srgbClr val="FA6AFE"/>
                          </a:solidFill>
                        </a:rPr>
                        <a:t>Ar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3/3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5301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Ca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baseline="30000" dirty="0"/>
                        <a:t>42</a:t>
                      </a:r>
                      <a:r>
                        <a:rPr lang="de-DE" sz="1600" dirty="0"/>
                        <a:t>Ca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baseline="30000" dirty="0">
                          <a:solidFill>
                            <a:srgbClr val="F50000"/>
                          </a:solidFill>
                        </a:rPr>
                        <a:t>42</a:t>
                      </a:r>
                      <a:r>
                        <a:rPr lang="de-DE" sz="1600" b="1" dirty="0">
                          <a:solidFill>
                            <a:srgbClr val="F50000"/>
                          </a:solidFill>
                        </a:rPr>
                        <a:t>Ca(</a:t>
                      </a:r>
                      <a:r>
                        <a:rPr lang="de-DE" sz="1600" b="1" dirty="0" err="1">
                          <a:solidFill>
                            <a:srgbClr val="F50000"/>
                          </a:solidFill>
                        </a:rPr>
                        <a:t>n,n</a:t>
                      </a:r>
                      <a:r>
                        <a:rPr lang="de-DE" sz="1600" b="1" dirty="0">
                          <a:solidFill>
                            <a:srgbClr val="F50000"/>
                          </a:solidFill>
                        </a:rPr>
                        <a:t>´</a:t>
                      </a:r>
                      <a:r>
                        <a:rPr lang="el-GR" sz="1600" b="1" dirty="0">
                          <a:solidFill>
                            <a:srgbClr val="F50000"/>
                          </a:solidFill>
                        </a:rPr>
                        <a:t>γ</a:t>
                      </a:r>
                      <a:r>
                        <a:rPr lang="de-DE" sz="1600" b="1" dirty="0">
                          <a:solidFill>
                            <a:srgbClr val="F50000"/>
                          </a:solidFill>
                        </a:rPr>
                        <a:t>)</a:t>
                      </a:r>
                      <a:r>
                        <a:rPr lang="de-DE" sz="1600" b="1" baseline="30000" dirty="0">
                          <a:solidFill>
                            <a:srgbClr val="F50000"/>
                          </a:solidFill>
                        </a:rPr>
                        <a:t>42</a:t>
                      </a:r>
                      <a:r>
                        <a:rPr lang="de-DE" sz="1600" b="1" dirty="0">
                          <a:solidFill>
                            <a:srgbClr val="F50000"/>
                          </a:solidFill>
                        </a:rPr>
                        <a:t>Ca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1/1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57465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Ca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baseline="30000" dirty="0"/>
                        <a:t>44</a:t>
                      </a:r>
                      <a:r>
                        <a:rPr lang="de-DE" sz="1600" dirty="0"/>
                        <a:t>Ca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baseline="30000" dirty="0">
                          <a:solidFill>
                            <a:srgbClr val="00B050"/>
                          </a:solidFill>
                        </a:rPr>
                        <a:t>44</a:t>
                      </a:r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Ca(</a:t>
                      </a:r>
                      <a:r>
                        <a:rPr lang="de-DE" sz="1600" b="1" dirty="0" err="1">
                          <a:solidFill>
                            <a:srgbClr val="00B050"/>
                          </a:solidFill>
                        </a:rPr>
                        <a:t>n,n</a:t>
                      </a:r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´</a:t>
                      </a:r>
                      <a:r>
                        <a:rPr lang="el-GR" sz="1600" b="1" dirty="0">
                          <a:solidFill>
                            <a:srgbClr val="00B050"/>
                          </a:solidFill>
                        </a:rPr>
                        <a:t>γ</a:t>
                      </a:r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)</a:t>
                      </a:r>
                      <a:r>
                        <a:rPr lang="de-DE" sz="1600" b="1" baseline="30000" dirty="0">
                          <a:solidFill>
                            <a:srgbClr val="00B050"/>
                          </a:solidFill>
                        </a:rPr>
                        <a:t>44</a:t>
                      </a:r>
                      <a:r>
                        <a:rPr lang="de-DE" sz="1600" b="1" dirty="0">
                          <a:solidFill>
                            <a:srgbClr val="00B050"/>
                          </a:solidFill>
                        </a:rPr>
                        <a:t>Ca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4/4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73758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l-GR" sz="1600" dirty="0"/>
                        <a:t>Σ</a:t>
                      </a:r>
                      <a:r>
                        <a:rPr lang="de-DE" sz="1600" dirty="0"/>
                        <a:t>=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de-DE" sz="16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b="1" dirty="0"/>
                        <a:t>38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dirty="0"/>
                        <a:t>32/36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DE" sz="1600" b="1" dirty="0"/>
                        <a:t>6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BDE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844321"/>
                  </a:ext>
                </a:extLst>
              </a:tr>
            </a:tbl>
          </a:graphicData>
        </a:graphic>
      </p:graphicFrame>
      <p:sp>
        <p:nvSpPr>
          <p:cNvPr id="15" name="Textfeld 15">
            <a:extLst>
              <a:ext uri="{FF2B5EF4-FFF2-40B4-BE49-F238E27FC236}">
                <a16:creationId xmlns:a16="http://schemas.microsoft.com/office/drawing/2014/main" id="{830FA224-4F28-4A80-90E4-034A2D6FFBB9}"/>
              </a:ext>
            </a:extLst>
          </p:cNvPr>
          <p:cNvSpPr txBox="1"/>
          <p:nvPr/>
        </p:nvSpPr>
        <p:spPr>
          <a:xfrm>
            <a:off x="258855" y="5956627"/>
            <a:ext cx="2629246" cy="3262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1600" dirty="0"/>
              <a:t>n</a:t>
            </a:r>
            <a:r>
              <a:rPr lang="el-GR" sz="1600" baseline="-25000" dirty="0"/>
              <a:t>γ</a:t>
            </a:r>
            <a:r>
              <a:rPr lang="de-DE" sz="1600" dirty="0"/>
              <a:t>: </a:t>
            </a:r>
            <a:r>
              <a:rPr lang="de-DE" sz="1600" dirty="0" err="1"/>
              <a:t>Number</a:t>
            </a:r>
            <a:r>
              <a:rPr lang="de-DE" sz="1600" dirty="0"/>
              <a:t> of </a:t>
            </a:r>
            <a:r>
              <a:rPr lang="de-DE" sz="1600" dirty="0" err="1"/>
              <a:t>gamma</a:t>
            </a:r>
            <a:r>
              <a:rPr lang="de-DE" sz="1600" dirty="0"/>
              <a:t> </a:t>
            </a:r>
            <a:r>
              <a:rPr lang="de-DE" sz="1600" dirty="0" err="1"/>
              <a:t>rays</a:t>
            </a:r>
            <a:endParaRPr lang="de-DE" sz="1600" dirty="0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649BFD95-A63B-4946-BB0E-FC22B62CBC31}"/>
              </a:ext>
            </a:extLst>
          </p:cNvPr>
          <p:cNvSpPr txBox="1">
            <a:spLocks/>
          </p:cNvSpPr>
          <p:nvPr/>
        </p:nvSpPr>
        <p:spPr bwMode="auto">
          <a:xfrm>
            <a:off x="3390125" y="5979299"/>
            <a:ext cx="3709923" cy="36793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new gamma-lines were observed</a:t>
            </a:r>
            <a:endParaRPr lang="en-US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ight Arrow 19"/>
          <p:cNvSpPr/>
          <p:nvPr/>
        </p:nvSpPr>
        <p:spPr bwMode="auto">
          <a:xfrm>
            <a:off x="2888101" y="5965738"/>
            <a:ext cx="433633" cy="344079"/>
          </a:xfrm>
          <a:prstGeom prst="rightArrow">
            <a:avLst/>
          </a:prstGeom>
          <a:solidFill>
            <a:srgbClr val="00206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Grafik 8">
            <a:extLst>
              <a:ext uri="{FF2B5EF4-FFF2-40B4-BE49-F238E27FC236}">
                <a16:creationId xmlns:a16="http://schemas.microsoft.com/office/drawing/2014/main" id="{ADC018C0-BDDB-407D-8338-41E9413B12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860" y="1672831"/>
            <a:ext cx="5215213" cy="410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290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5" name="Grafik 5">
            <a:extLst>
              <a:ext uri="{FF2B5EF4-FFF2-40B4-BE49-F238E27FC236}">
                <a16:creationId xmlns:a16="http://schemas.microsoft.com/office/drawing/2014/main" id="{C08C1D93-B201-4FF3-B5ED-66DAC6CA73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741" y="2349597"/>
            <a:ext cx="4837786" cy="3936735"/>
          </a:xfrm>
          <a:prstGeom prst="rect">
            <a:avLst/>
          </a:prstGeom>
        </p:spPr>
      </p:pic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151282" y="666894"/>
            <a:ext cx="11677423" cy="598141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</a:rPr>
              <a:t>Analysis of Measured Gamma-ray Signatures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D66C7B-9718-44F0-9D32-8F0736C0EA1F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CCC45F7D-E3E4-4EF0-9BD2-EAD57B3FDCD1}"/>
              </a:ext>
            </a:extLst>
          </p:cNvPr>
          <p:cNvSpPr txBox="1">
            <a:spLocks/>
          </p:cNvSpPr>
          <p:nvPr/>
        </p:nvSpPr>
        <p:spPr>
          <a:xfrm>
            <a:off x="258855" y="1114056"/>
            <a:ext cx="11449049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r>
              <a:rPr lang="de-DE" dirty="0" smtClean="0">
                <a:solidFill>
                  <a:schemeClr val="tx1"/>
                </a:solidFill>
                <a:latin typeface="Arial"/>
              </a:rPr>
              <a:t>Consistency check for Identified gamma-lines in calcium carbonate (CaCO</a:t>
            </a:r>
            <a:r>
              <a:rPr lang="de-DE" baseline="-25000" dirty="0" smtClean="0">
                <a:solidFill>
                  <a:schemeClr val="tx1"/>
                </a:solidFill>
                <a:latin typeface="Arial"/>
              </a:rPr>
              <a:t>3</a:t>
            </a:r>
            <a:r>
              <a:rPr lang="de-DE" dirty="0" smtClean="0">
                <a:solidFill>
                  <a:schemeClr val="tx1"/>
                </a:solidFill>
                <a:latin typeface="Arial"/>
              </a:rPr>
              <a:t>)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feld 14">
            <a:extLst>
              <a:ext uri="{FF2B5EF4-FFF2-40B4-BE49-F238E27FC236}">
                <a16:creationId xmlns:a16="http://schemas.microsoft.com/office/drawing/2014/main" id="{01607274-FDE7-433D-BC94-32C6DE886BE1}"/>
              </a:ext>
            </a:extLst>
          </p:cNvPr>
          <p:cNvSpPr txBox="1"/>
          <p:nvPr/>
        </p:nvSpPr>
        <p:spPr bwMode="auto">
          <a:xfrm>
            <a:off x="258855" y="1423895"/>
            <a:ext cx="5480346" cy="4053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000" lvl="0" indent="-342000" algn="l" defTabSz="457200" rtl="0">
              <a:lnSpc>
                <a:spcPct val="113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kern="1200" dirty="0">
                <a:solidFill>
                  <a:srgbClr val="000000"/>
                </a:solidFill>
                <a:ea typeface="+mn-ea"/>
              </a:rPr>
              <a:t>B</a:t>
            </a:r>
            <a:r>
              <a:rPr lang="en-US" sz="1800" kern="1200" dirty="0" smtClean="0">
                <a:solidFill>
                  <a:srgbClr val="000000"/>
                </a:solidFill>
                <a:ea typeface="+mn-ea"/>
              </a:rPr>
              <a:t>etween 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our data set and that of </a:t>
            </a:r>
            <a:r>
              <a:rPr lang="en-US" sz="1800" kern="1200" dirty="0" err="1">
                <a:solidFill>
                  <a:srgbClr val="000000"/>
                </a:solidFill>
                <a:ea typeface="+mn-ea"/>
              </a:rPr>
              <a:t>Demidov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 </a:t>
            </a:r>
            <a:r>
              <a:rPr lang="en-US" sz="1800" i="1" kern="1200" dirty="0">
                <a:solidFill>
                  <a:srgbClr val="000000"/>
                </a:solidFill>
                <a:ea typeface="+mn-ea"/>
              </a:rPr>
              <a:t>et al</a:t>
            </a:r>
            <a:r>
              <a:rPr lang="en-US" sz="1800" kern="1200" dirty="0" smtClean="0">
                <a:solidFill>
                  <a:srgbClr val="000000"/>
                </a:solidFill>
                <a:ea typeface="+mn-ea"/>
              </a:rPr>
              <a:t>.:</a:t>
            </a:r>
            <a:endParaRPr lang="en-US" sz="1800" kern="1200" dirty="0">
              <a:solidFill>
                <a:srgbClr val="000000"/>
              </a:solidFill>
              <a:ea typeface="+mn-ea"/>
            </a:endParaRPr>
          </a:p>
        </p:txBody>
      </p:sp>
      <p:pic>
        <p:nvPicPr>
          <p:cNvPr id="13" name="Grafik 16">
            <a:extLst>
              <a:ext uri="{FF2B5EF4-FFF2-40B4-BE49-F238E27FC236}">
                <a16:creationId xmlns:a16="http://schemas.microsoft.com/office/drawing/2014/main" id="{E9AD3746-9151-47CD-B765-9C4E0B478A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66" y="2303259"/>
            <a:ext cx="5031563" cy="4044561"/>
          </a:xfrm>
          <a:prstGeom prst="rect">
            <a:avLst/>
          </a:prstGeom>
        </p:spPr>
      </p:pic>
      <p:sp>
        <p:nvSpPr>
          <p:cNvPr id="27" name="Rechteck 20">
            <a:extLst>
              <a:ext uri="{FF2B5EF4-FFF2-40B4-BE49-F238E27FC236}">
                <a16:creationId xmlns:a16="http://schemas.microsoft.com/office/drawing/2014/main" id="{6F6ED141-A20A-48CF-BF88-6D3B74B053A9}"/>
              </a:ext>
            </a:extLst>
          </p:cNvPr>
          <p:cNvSpPr/>
          <p:nvPr/>
        </p:nvSpPr>
        <p:spPr>
          <a:xfrm>
            <a:off x="1439018" y="2069900"/>
            <a:ext cx="1493293" cy="446925"/>
          </a:xfrm>
          <a:prstGeom prst="rect">
            <a:avLst/>
          </a:prstGeom>
          <a:solidFill>
            <a:srgbClr val="FAB45A">
              <a:lumMod val="75000"/>
              <a:alpha val="30000"/>
            </a:srgbClr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 err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feld 19">
                <a:extLst>
                  <a:ext uri="{FF2B5EF4-FFF2-40B4-BE49-F238E27FC236}">
                    <a16:creationId xmlns:a16="http://schemas.microsoft.com/office/drawing/2014/main" id="{0D2FC085-F7AF-4BB2-9D43-36F710FA39DE}"/>
                  </a:ext>
                </a:extLst>
              </p:cNvPr>
              <p:cNvSpPr txBox="1"/>
              <p:nvPr/>
            </p:nvSpPr>
            <p:spPr>
              <a:xfrm>
                <a:off x="1454782" y="2165610"/>
                <a:ext cx="1493293" cy="2678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𝐼</m:t>
                          </m:r>
                        </m:e>
                        <m:sub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𝑅</m:t>
                          </m:r>
                        </m:sub>
                      </m:sSub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</a:rPr>
                        <m:t>=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</a:rPr>
                        <m:t>𝑎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</a:rPr>
                        <m:t>·</m:t>
                      </m:r>
                      <m:sSup>
                        <m:sSup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</m:ctrlPr>
                                </m:sSubPr>
                                <m:e>
                                  <m: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𝑅𝐷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𝑏</m:t>
                          </m:r>
                        </m:sup>
                      </m:sSup>
                    </m:oMath>
                  </m:oMathPara>
                </a14:m>
                <a:endParaRPr kumimoji="0" lang="de-DE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mc:Choice>
        <mc:Fallback xmlns="">
          <p:sp>
            <p:nvSpPr>
              <p:cNvPr id="28" name="Textfeld 19">
                <a:extLst>
                  <a:ext uri="{FF2B5EF4-FFF2-40B4-BE49-F238E27FC236}">
                    <a16:creationId xmlns:a16="http://schemas.microsoft.com/office/drawing/2014/main" id="{0D2FC085-F7AF-4BB2-9D43-36F710FA39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4782" y="2165610"/>
                <a:ext cx="1493293" cy="267830"/>
              </a:xfrm>
              <a:prstGeom prst="rect">
                <a:avLst/>
              </a:prstGeom>
              <a:blipFill>
                <a:blip r:embed="rId5"/>
                <a:stretch>
                  <a:fillRect l="-3265" t="-6818" r="-816" b="-20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feld 21">
            <a:extLst>
              <a:ext uri="{FF2B5EF4-FFF2-40B4-BE49-F238E27FC236}">
                <a16:creationId xmlns:a16="http://schemas.microsoft.com/office/drawing/2014/main" id="{B0874991-7536-4113-9FF8-05D9CF3253DB}"/>
              </a:ext>
            </a:extLst>
          </p:cNvPr>
          <p:cNvSpPr txBox="1"/>
          <p:nvPr/>
        </p:nvSpPr>
        <p:spPr>
          <a:xfrm>
            <a:off x="3236306" y="1912647"/>
            <a:ext cx="2714076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Indices:</a:t>
            </a:r>
          </a:p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R: 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FaNGaS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intensity</a:t>
            </a:r>
            <a:endParaRPr kumimoji="0" lang="de-DE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</a:endParaRPr>
          </a:p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RD: 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Demidov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 Atlas 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intensity</a:t>
            </a:r>
            <a:endParaRPr kumimoji="0" lang="de-DE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</a:endParaRPr>
          </a:p>
        </p:txBody>
      </p:sp>
      <p:sp>
        <p:nvSpPr>
          <p:cNvPr id="30" name="Rechteck 23">
            <a:extLst>
              <a:ext uri="{FF2B5EF4-FFF2-40B4-BE49-F238E27FC236}">
                <a16:creationId xmlns:a16="http://schemas.microsoft.com/office/drawing/2014/main" id="{106550EC-6B78-4C81-BE71-6D8AD720D45E}"/>
              </a:ext>
            </a:extLst>
          </p:cNvPr>
          <p:cNvSpPr/>
          <p:nvPr/>
        </p:nvSpPr>
        <p:spPr>
          <a:xfrm>
            <a:off x="3288346" y="1874389"/>
            <a:ext cx="2679816" cy="794064"/>
          </a:xfrm>
          <a:prstGeom prst="rect">
            <a:avLst/>
          </a:prstGeom>
          <a:solidFill>
            <a:srgbClr val="ADBDE3">
              <a:lumMod val="75000"/>
              <a:alpha val="30000"/>
            </a:srgbClr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 err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Rechteck 11">
            <a:extLst>
              <a:ext uri="{FF2B5EF4-FFF2-40B4-BE49-F238E27FC236}">
                <a16:creationId xmlns:a16="http://schemas.microsoft.com/office/drawing/2014/main" id="{80507655-0AA2-4C27-B26F-3A1D26BB8139}"/>
              </a:ext>
            </a:extLst>
          </p:cNvPr>
          <p:cNvSpPr/>
          <p:nvPr/>
        </p:nvSpPr>
        <p:spPr>
          <a:xfrm>
            <a:off x="7244147" y="1912647"/>
            <a:ext cx="1676581" cy="794064"/>
          </a:xfrm>
          <a:prstGeom prst="rect">
            <a:avLst/>
          </a:prstGeom>
          <a:solidFill>
            <a:srgbClr val="FAB45A">
              <a:lumMod val="75000"/>
              <a:alpha val="30000"/>
            </a:srgbClr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 err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feld 8">
                <a:extLst>
                  <a:ext uri="{FF2B5EF4-FFF2-40B4-BE49-F238E27FC236}">
                    <a16:creationId xmlns:a16="http://schemas.microsoft.com/office/drawing/2014/main" id="{A6130AF6-48D5-4587-B51E-5209690CEBE7}"/>
                  </a:ext>
                </a:extLst>
              </p:cNvPr>
              <p:cNvSpPr txBox="1"/>
              <p:nvPr/>
            </p:nvSpPr>
            <p:spPr>
              <a:xfrm>
                <a:off x="7244147" y="2004403"/>
                <a:ext cx="1660006" cy="6105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</a:rPr>
                        <m:t>𝑅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</a:rPr>
                        <m:t>=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𝛾</m:t>
                              </m:r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𝑅</m:t>
                              </m:r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,1</m:t>
                              </m:r>
                            </m:sub>
                          </m:sSub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el-G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𝛾</m:t>
                              </m:r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𝑅</m:t>
                              </m:r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,2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l-G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l-G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</m:den>
                      </m:f>
                    </m:oMath>
                  </m:oMathPara>
                </a14:m>
                <a:endParaRPr kumimoji="0" lang="de-DE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mc:Choice>
        <mc:Fallback xmlns="">
          <p:sp>
            <p:nvSpPr>
              <p:cNvPr id="32" name="Textfeld 8">
                <a:extLst>
                  <a:ext uri="{FF2B5EF4-FFF2-40B4-BE49-F238E27FC236}">
                    <a16:creationId xmlns:a16="http://schemas.microsoft.com/office/drawing/2014/main" id="{A6130AF6-48D5-4587-B51E-5209690CEB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4147" y="2004403"/>
                <a:ext cx="1660006" cy="610552"/>
              </a:xfrm>
              <a:prstGeom prst="rect">
                <a:avLst/>
              </a:prstGeom>
              <a:blipFill>
                <a:blip r:embed="rId6"/>
                <a:stretch>
                  <a:fillRect b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feld 9">
            <a:extLst>
              <a:ext uri="{FF2B5EF4-FFF2-40B4-BE49-F238E27FC236}">
                <a16:creationId xmlns:a16="http://schemas.microsoft.com/office/drawing/2014/main" id="{66C7394F-F68D-4838-B776-2B8339C20BB4}"/>
              </a:ext>
            </a:extLst>
          </p:cNvPr>
          <p:cNvSpPr txBox="1"/>
          <p:nvPr/>
        </p:nvSpPr>
        <p:spPr>
          <a:xfrm>
            <a:off x="9481668" y="1912647"/>
            <a:ext cx="1723421" cy="7940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Indices:</a:t>
            </a:r>
          </a:p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1: 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FaNGaS</a:t>
            </a:r>
            <a:endParaRPr kumimoji="0" lang="de-DE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</a:endParaRPr>
          </a:p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2: 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Demidov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 Atlas</a:t>
            </a:r>
          </a:p>
        </p:txBody>
      </p:sp>
      <p:sp>
        <p:nvSpPr>
          <p:cNvPr id="34" name="Rechteck 13">
            <a:extLst>
              <a:ext uri="{FF2B5EF4-FFF2-40B4-BE49-F238E27FC236}">
                <a16:creationId xmlns:a16="http://schemas.microsoft.com/office/drawing/2014/main" id="{83F42E83-30B0-4B93-AC85-FE6FDA8A2CBA}"/>
              </a:ext>
            </a:extLst>
          </p:cNvPr>
          <p:cNvSpPr/>
          <p:nvPr/>
        </p:nvSpPr>
        <p:spPr>
          <a:xfrm>
            <a:off x="9502456" y="1899246"/>
            <a:ext cx="1660007" cy="788231"/>
          </a:xfrm>
          <a:prstGeom prst="rect">
            <a:avLst/>
          </a:prstGeom>
          <a:solidFill>
            <a:srgbClr val="ADBDE3">
              <a:lumMod val="75000"/>
              <a:alpha val="30000"/>
            </a:srgbClr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 err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Textfeld 7">
            <a:extLst>
              <a:ext uri="{FF2B5EF4-FFF2-40B4-BE49-F238E27FC236}">
                <a16:creationId xmlns:a16="http://schemas.microsoft.com/office/drawing/2014/main" id="{A994F432-EC12-4DE7-80CD-0CCE5040A9CB}"/>
              </a:ext>
            </a:extLst>
          </p:cNvPr>
          <p:cNvSpPr txBox="1"/>
          <p:nvPr/>
        </p:nvSpPr>
        <p:spPr>
          <a:xfrm>
            <a:off x="7939445" y="3307566"/>
            <a:ext cx="611065" cy="3262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1600" b="1" dirty="0"/>
              <a:t>1.2</a:t>
            </a:r>
            <a:r>
              <a:rPr lang="el-GR" sz="1600" b="1" dirty="0"/>
              <a:t>σ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048655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 bwMode="auto">
          <a:xfrm>
            <a:off x="144667" y="564225"/>
            <a:ext cx="11677423" cy="598141"/>
          </a:xfrm>
        </p:spPr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chemeClr val="tx2"/>
                </a:solidFill>
              </a:rPr>
              <a:t>Results of Measurement Campaign 2016-2020 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16</a:t>
            </a:fld>
            <a:endParaRPr lang="de-DE"/>
          </a:p>
        </p:txBody>
      </p: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CCC45F7D-E3E4-4EF0-9BD2-EAD57B3FDCD1}"/>
              </a:ext>
            </a:extLst>
          </p:cNvPr>
          <p:cNvSpPr txBox="1">
            <a:spLocks/>
          </p:cNvSpPr>
          <p:nvPr/>
        </p:nvSpPr>
        <p:spPr>
          <a:xfrm>
            <a:off x="258855" y="970622"/>
            <a:ext cx="11449049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r>
              <a:rPr lang="de-DE" dirty="0" smtClean="0">
                <a:solidFill>
                  <a:schemeClr val="tx1"/>
                </a:solidFill>
                <a:latin typeface="Arial"/>
              </a:rPr>
              <a:t>Identified gamma-lines, partial cross-sections and detection limits (DL)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platzhalter 7">
            <a:extLst>
              <a:ext uri="{FF2B5EF4-FFF2-40B4-BE49-F238E27FC236}">
                <a16:creationId xmlns:a16="http://schemas.microsoft.com/office/drawing/2014/main" id="{649BFD95-A63B-4946-BB0E-FC22B62CBC31}"/>
              </a:ext>
            </a:extLst>
          </p:cNvPr>
          <p:cNvSpPr txBox="1">
            <a:spLocks/>
          </p:cNvSpPr>
          <p:nvPr/>
        </p:nvSpPr>
        <p:spPr bwMode="auto">
          <a:xfrm>
            <a:off x="880008" y="6007006"/>
            <a:ext cx="8725675" cy="36793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DL: smallest amount of pure element detectable for a measurement time of 12 h</a:t>
            </a:r>
          </a:p>
        </p:txBody>
      </p:sp>
      <p:sp>
        <p:nvSpPr>
          <p:cNvPr id="24" name="Right Arrow 23"/>
          <p:cNvSpPr/>
          <p:nvPr/>
        </p:nvSpPr>
        <p:spPr bwMode="auto">
          <a:xfrm>
            <a:off x="386948" y="6007006"/>
            <a:ext cx="433633" cy="344079"/>
          </a:xfrm>
          <a:prstGeom prst="rightArrow">
            <a:avLst/>
          </a:prstGeom>
          <a:solidFill>
            <a:srgbClr val="00206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663319"/>
              </p:ext>
            </p:extLst>
          </p:nvPr>
        </p:nvGraphicFramePr>
        <p:xfrm>
          <a:off x="258855" y="1279577"/>
          <a:ext cx="5208685" cy="4650150"/>
        </p:xfrm>
        <a:graphic>
          <a:graphicData uri="http://schemas.openxmlformats.org/drawingml/2006/table">
            <a:tbl>
              <a:tblPr firstRow="1" bandRow="1"/>
              <a:tblGrid>
                <a:gridCol w="517259">
                  <a:extLst>
                    <a:ext uri="{9D8B030D-6E8A-4147-A177-3AD203B41FA5}">
                      <a16:colId xmlns:a16="http://schemas.microsoft.com/office/drawing/2014/main" val="4077554525"/>
                    </a:ext>
                  </a:extLst>
                </a:gridCol>
                <a:gridCol w="577407">
                  <a:extLst>
                    <a:ext uri="{9D8B030D-6E8A-4147-A177-3AD203B41FA5}">
                      <a16:colId xmlns:a16="http://schemas.microsoft.com/office/drawing/2014/main" val="3949411696"/>
                    </a:ext>
                  </a:extLst>
                </a:gridCol>
                <a:gridCol w="890168">
                  <a:extLst>
                    <a:ext uri="{9D8B030D-6E8A-4147-A177-3AD203B41FA5}">
                      <a16:colId xmlns:a16="http://schemas.microsoft.com/office/drawing/2014/main" val="522982562"/>
                    </a:ext>
                  </a:extLst>
                </a:gridCol>
                <a:gridCol w="541318">
                  <a:extLst>
                    <a:ext uri="{9D8B030D-6E8A-4147-A177-3AD203B41FA5}">
                      <a16:colId xmlns:a16="http://schemas.microsoft.com/office/drawing/2014/main" val="1047265135"/>
                    </a:ext>
                  </a:extLst>
                </a:gridCol>
                <a:gridCol w="1190901">
                  <a:extLst>
                    <a:ext uri="{9D8B030D-6E8A-4147-A177-3AD203B41FA5}">
                      <a16:colId xmlns:a16="http://schemas.microsoft.com/office/drawing/2014/main" val="1269282694"/>
                    </a:ext>
                  </a:extLst>
                </a:gridCol>
                <a:gridCol w="745816">
                  <a:extLst>
                    <a:ext uri="{9D8B030D-6E8A-4147-A177-3AD203B41FA5}">
                      <a16:colId xmlns:a16="http://schemas.microsoft.com/office/drawing/2014/main" val="2359763225"/>
                    </a:ext>
                  </a:extLst>
                </a:gridCol>
                <a:gridCol w="745816">
                  <a:extLst>
                    <a:ext uri="{9D8B030D-6E8A-4147-A177-3AD203B41FA5}">
                      <a16:colId xmlns:a16="http://schemas.microsoft.com/office/drawing/2014/main" val="2755989879"/>
                    </a:ext>
                  </a:extLst>
                </a:gridCol>
              </a:tblGrid>
              <a:tr h="4248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DE3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de-DE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lines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D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Detection limits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D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4890331"/>
                  </a:ext>
                </a:extLst>
              </a:tr>
              <a:tr h="8130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Demidov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Atlas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Z, E</a:t>
                      </a:r>
                      <a:r>
                        <a:rPr lang="el-GR" sz="1400" b="1" baseline="-25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γ</a:t>
                      </a: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(keV)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l-GR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de-DE" sz="1400" b="1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Eγ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(mb)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(mg)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731892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1/1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4441.1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065169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2/2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O, 6129.3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6632456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21/25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Al, 1013.9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7994266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19/27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Cl, 1763.1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807719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29/35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Ca, 29.8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555648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53/63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Ti, 982.9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241314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48/69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Fe, 846.9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135359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80/85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Ni, 1453.6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859243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83/91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Cu, 961.5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445598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19/18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400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lang="de-DE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de-D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439.4</a:t>
                      </a:r>
                      <a:endParaRPr lang="en-U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507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168986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13/12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400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de-DE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</a:t>
                      </a:r>
                      <a:r>
                        <a:rPr lang="de-D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1778.8</a:t>
                      </a:r>
                      <a:endParaRPr lang="en-US" sz="1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4151935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 bwMode="auto">
          <a:xfrm>
            <a:off x="4696412" y="2481130"/>
            <a:ext cx="789671" cy="65442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 bwMode="auto">
          <a:xfrm>
            <a:off x="4696412" y="3747671"/>
            <a:ext cx="789671" cy="339224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19750"/>
              </p:ext>
            </p:extLst>
          </p:nvPr>
        </p:nvGraphicFramePr>
        <p:xfrm>
          <a:off x="5738070" y="1279578"/>
          <a:ext cx="5141883" cy="4770173"/>
        </p:xfrm>
        <a:graphic>
          <a:graphicData uri="http://schemas.openxmlformats.org/drawingml/2006/table">
            <a:tbl>
              <a:tblPr firstRow="1" bandRow="1"/>
              <a:tblGrid>
                <a:gridCol w="510626">
                  <a:extLst>
                    <a:ext uri="{9D8B030D-6E8A-4147-A177-3AD203B41FA5}">
                      <a16:colId xmlns:a16="http://schemas.microsoft.com/office/drawing/2014/main" val="1384341754"/>
                    </a:ext>
                  </a:extLst>
                </a:gridCol>
                <a:gridCol w="570001">
                  <a:extLst>
                    <a:ext uri="{9D8B030D-6E8A-4147-A177-3AD203B41FA5}">
                      <a16:colId xmlns:a16="http://schemas.microsoft.com/office/drawing/2014/main" val="1000330100"/>
                    </a:ext>
                  </a:extLst>
                </a:gridCol>
                <a:gridCol w="878751">
                  <a:extLst>
                    <a:ext uri="{9D8B030D-6E8A-4147-A177-3AD203B41FA5}">
                      <a16:colId xmlns:a16="http://schemas.microsoft.com/office/drawing/2014/main" val="2911229892"/>
                    </a:ext>
                  </a:extLst>
                </a:gridCol>
                <a:gridCol w="534376">
                  <a:extLst>
                    <a:ext uri="{9D8B030D-6E8A-4147-A177-3AD203B41FA5}">
                      <a16:colId xmlns:a16="http://schemas.microsoft.com/office/drawing/2014/main" val="3701296469"/>
                    </a:ext>
                  </a:extLst>
                </a:gridCol>
                <a:gridCol w="1175627">
                  <a:extLst>
                    <a:ext uri="{9D8B030D-6E8A-4147-A177-3AD203B41FA5}">
                      <a16:colId xmlns:a16="http://schemas.microsoft.com/office/drawing/2014/main" val="1883710878"/>
                    </a:ext>
                  </a:extLst>
                </a:gridCol>
                <a:gridCol w="736251">
                  <a:extLst>
                    <a:ext uri="{9D8B030D-6E8A-4147-A177-3AD203B41FA5}">
                      <a16:colId xmlns:a16="http://schemas.microsoft.com/office/drawing/2014/main" val="1486695710"/>
                    </a:ext>
                  </a:extLst>
                </a:gridCol>
                <a:gridCol w="736251">
                  <a:extLst>
                    <a:ext uri="{9D8B030D-6E8A-4147-A177-3AD203B41FA5}">
                      <a16:colId xmlns:a16="http://schemas.microsoft.com/office/drawing/2014/main" val="4128681810"/>
                    </a:ext>
                  </a:extLst>
                </a:gridCol>
              </a:tblGrid>
              <a:tr h="5071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DE3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de-DE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D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Detection limits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BD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8870003"/>
                  </a:ext>
                </a:extLst>
              </a:tr>
              <a:tr h="85078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Demidov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Atlas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Z, E</a:t>
                      </a:r>
                      <a:r>
                        <a:rPr lang="el-GR" sz="1400" b="1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γ</a:t>
                      </a: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(keV)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l-GR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de-DE" sz="1400" b="1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Eγ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(mb)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(mg)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5482909"/>
                  </a:ext>
                </a:extLst>
              </a:tr>
              <a:tr h="2992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Zr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52/54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Zr, 933.8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5499219"/>
                  </a:ext>
                </a:extLst>
              </a:tr>
              <a:tr h="2992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79/92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115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In, 933.1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830422"/>
                  </a:ext>
                </a:extLst>
              </a:tr>
              <a:tr h="2992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43/51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139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La, 165.7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9913101"/>
                  </a:ext>
                </a:extLst>
              </a:tr>
              <a:tr h="2992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31/45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140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Ce, 1596.0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0404850"/>
                  </a:ext>
                </a:extLst>
              </a:tr>
              <a:tr h="2992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56/77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141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Pr, 145.3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886416"/>
                  </a:ext>
                </a:extLst>
              </a:tr>
              <a:tr h="2992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39/44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144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Nd, 696.0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862399"/>
                  </a:ext>
                </a:extLst>
              </a:tr>
              <a:tr h="2992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64/73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Sm, 333.4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8886679"/>
                  </a:ext>
                </a:extLst>
              </a:tr>
              <a:tr h="2992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49/60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159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Tb, 57.9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177560"/>
                  </a:ext>
                </a:extLst>
              </a:tr>
              <a:tr h="2992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75/92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162</a:t>
                      </a: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Dy, 184.8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2681354"/>
                  </a:ext>
                </a:extLst>
              </a:tr>
              <a:tr h="2992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48/30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</a:t>
                      </a:r>
                      <a:r>
                        <a:rPr lang="de-DE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de-D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2814.1</a:t>
                      </a: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27.2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2390636"/>
                  </a:ext>
                </a:extLst>
              </a:tr>
              <a:tr h="2992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20/15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  <a:r>
                        <a:rPr lang="de-DE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de-D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2230.5</a:t>
                      </a:r>
                      <a:r>
                        <a:rPr lang="de-DE" sz="1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de-DE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de-DE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925" marR="81925" marT="40962" marB="40962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1520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 bwMode="auto">
          <a:xfrm>
            <a:off x="10142471" y="5388212"/>
            <a:ext cx="789671" cy="339224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541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chemeClr val="tx2"/>
                </a:solidFill>
              </a:rPr>
              <a:t>Summary Measurement Campaign 2016-2020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17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hteck 11"/>
              <p:cNvSpPr/>
              <p:nvPr/>
            </p:nvSpPr>
            <p:spPr>
              <a:xfrm>
                <a:off x="380326" y="1265035"/>
                <a:ext cx="11417861" cy="657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95000"/>
                  </a:lnSpc>
                </a:pPr>
                <a:r>
                  <a:rPr lang="en-US" sz="1800" dirty="0"/>
                  <a:t>Energies </a:t>
                </a:r>
                <a:r>
                  <a:rPr lang="en-US" sz="1800" b="1" dirty="0" err="1"/>
                  <a:t>E</a:t>
                </a:r>
                <a:r>
                  <a:rPr lang="en-US" sz="1800" b="1" dirty="0" err="1">
                    <a:latin typeface="Symbol" panose="05050102010706020507" pitchFamily="18" charset="2"/>
                  </a:rPr>
                  <a:t>g</a:t>
                </a:r>
                <a:r>
                  <a:rPr lang="en-US" sz="1800" dirty="0"/>
                  <a:t>, relative intensities </a:t>
                </a:r>
                <a:r>
                  <a:rPr lang="en-US" sz="1800" b="1" dirty="0"/>
                  <a:t>I</a:t>
                </a:r>
                <a:r>
                  <a:rPr lang="en-US" sz="1800" b="1" baseline="-25000" dirty="0"/>
                  <a:t>R</a:t>
                </a:r>
                <a:r>
                  <a:rPr lang="en-US" sz="1800" dirty="0"/>
                  <a:t> and partial cross section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de-DE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sz="1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800" b="1" i="1"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de-DE" sz="1800" b="1" i="1">
                                <a:latin typeface="Cambria Math" panose="02040503050406030204" pitchFamily="18" charset="0"/>
                              </a:rPr>
                              <m:t>𝑬</m:t>
                            </m:r>
                            <m:r>
                              <a:rPr lang="el-GR" sz="1800" b="1" i="1">
                                <a:latin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  <m:d>
                          <m:dPr>
                            <m:ctrlPr>
                              <a:rPr lang="de-DE" sz="1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800" b="1" i="1">
                                <a:latin typeface="Cambria Math" panose="02040503050406030204" pitchFamily="18" charset="0"/>
                              </a:rPr>
                              <m:t>𝟗𝟎</m:t>
                            </m:r>
                            <m:r>
                              <a:rPr lang="de-DE" sz="18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1800" dirty="0"/>
                  <a:t> of gamma lines </a:t>
                </a:r>
                <a:r>
                  <a:rPr lang="en-US" sz="1800" dirty="0" smtClean="0"/>
                  <a:t>for 23 </a:t>
                </a:r>
                <a:r>
                  <a:rPr lang="en-US" sz="1800" dirty="0"/>
                  <a:t>elements: </a:t>
                </a:r>
                <a:endParaRPr lang="en-US" sz="1800" dirty="0" smtClean="0"/>
              </a:p>
              <a:p>
                <a:pPr algn="just">
                  <a:lnSpc>
                    <a:spcPct val="95000"/>
                  </a:lnSpc>
                </a:pPr>
                <a:r>
                  <a:rPr lang="en-US" sz="1800" dirty="0" smtClean="0"/>
                  <a:t>C</a:t>
                </a:r>
                <a:r>
                  <a:rPr lang="en-US" sz="1800" dirty="0"/>
                  <a:t>, O, </a:t>
                </a:r>
                <a:r>
                  <a:rPr lang="en-US" sz="1800" dirty="0" smtClean="0"/>
                  <a:t>Na, Al</a:t>
                </a:r>
                <a:r>
                  <a:rPr lang="en-US" sz="1800" dirty="0"/>
                  <a:t>, </a:t>
                </a:r>
                <a:r>
                  <a:rPr lang="en-US" sz="1800" dirty="0" smtClean="0"/>
                  <a:t>Si, S, Cl</a:t>
                </a:r>
                <a:r>
                  <a:rPr lang="en-US" sz="1800" dirty="0"/>
                  <a:t>, </a:t>
                </a:r>
                <a:r>
                  <a:rPr lang="en-US" sz="1800" dirty="0" smtClean="0"/>
                  <a:t>K, Ca</a:t>
                </a:r>
                <a:r>
                  <a:rPr lang="en-US" sz="1800" dirty="0"/>
                  <a:t>, Cl, </a:t>
                </a:r>
                <a:r>
                  <a:rPr lang="en-US" sz="1800" dirty="0" err="1"/>
                  <a:t>Ti</a:t>
                </a:r>
                <a:r>
                  <a:rPr lang="en-US" sz="1800" dirty="0"/>
                  <a:t>, Fe, Ni, Cu, </a:t>
                </a:r>
                <a:r>
                  <a:rPr lang="en-US" sz="1800" dirty="0" err="1"/>
                  <a:t>Zr</a:t>
                </a:r>
                <a:r>
                  <a:rPr lang="en-US" sz="1800" dirty="0"/>
                  <a:t>, In, La, Ce, </a:t>
                </a:r>
                <a:r>
                  <a:rPr lang="en-US" sz="1800" dirty="0" err="1"/>
                  <a:t>Pr</a:t>
                </a:r>
                <a:r>
                  <a:rPr lang="en-US" sz="1800" dirty="0"/>
                  <a:t>, </a:t>
                </a:r>
                <a:r>
                  <a:rPr lang="en-US" sz="1800" dirty="0" err="1"/>
                  <a:t>Nd</a:t>
                </a:r>
                <a:r>
                  <a:rPr lang="en-US" sz="1800" dirty="0"/>
                  <a:t>, Sm, </a:t>
                </a:r>
                <a:r>
                  <a:rPr lang="en-US" sz="1800" dirty="0" smtClean="0"/>
                  <a:t>Tb, </a:t>
                </a:r>
                <a:r>
                  <a:rPr lang="en-US" sz="1800" dirty="0" err="1" smtClean="0"/>
                  <a:t>Dy</a:t>
                </a:r>
                <a:r>
                  <a:rPr lang="en-US" sz="1800" dirty="0" smtClean="0"/>
                  <a:t>, Na, K, Si and S.</a:t>
                </a:r>
                <a:endParaRPr lang="en-US" sz="1800" dirty="0"/>
              </a:p>
            </p:txBody>
          </p:sp>
        </mc:Choice>
        <mc:Fallback xmlns="">
          <p:sp>
            <p:nvSpPr>
              <p:cNvPr id="12" name="Rechteck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326" y="1265035"/>
                <a:ext cx="11417861" cy="657552"/>
              </a:xfrm>
              <a:prstGeom prst="rect">
                <a:avLst/>
              </a:prstGeom>
              <a:blipFill>
                <a:blip r:embed="rId3"/>
                <a:stretch>
                  <a:fillRect l="-427" t="-5607" b="-14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platzhalter 10">
                <a:extLst>
                  <a:ext uri="{FF2B5EF4-FFF2-40B4-BE49-F238E27FC236}">
                    <a16:creationId xmlns:a16="http://schemas.microsoft.com/office/drawing/2014/main" id="{3FB6F517-C12B-44B5-8DE7-13195485CEA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7547" y="2166971"/>
                <a:ext cx="10995037" cy="4088171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Font typeface="Calibri" panose="020F0502020204030204" pitchFamily="34" charset="0"/>
                  <a:buNone/>
                  <a:defRPr sz="18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450850" indent="-234950" algn="l" defTabSz="914400" rtl="0" eaLnBrk="1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600"/>
                  </a:spcAft>
                  <a:buFont typeface="Calibri" panose="020F0502020204030204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66750" indent="-215900" algn="l" defTabSz="914400" rtl="0" eaLnBrk="1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600"/>
                  </a:spcAft>
                  <a:buFont typeface="Calibri" panose="020F0502020204030204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895350" indent="-215900" algn="l" defTabSz="914400" rtl="0" eaLnBrk="1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600"/>
                  </a:spcAft>
                  <a:buFont typeface="Calibri" panose="020F0502020204030204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117600" indent="-215900" algn="l" defTabSz="914400" rtl="0" eaLnBrk="1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600"/>
                  </a:spcAft>
                  <a:buFont typeface="Calibri" panose="020F0502020204030204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3" marR="0" lvl="0" indent="-28575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</a:rPr>
                  <a:t>1529 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anose="05050102010706020507" pitchFamily="18" charset="2"/>
                  </a:rPr>
                  <a:t>g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-rays 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in total from </a:t>
                </a:r>
                <a:r>
                  <a:rPr lang="de-DE" b="0" dirty="0" smtClean="0">
                    <a:solidFill>
                      <a:srgbClr val="000000"/>
                    </a:solidFill>
                    <a:latin typeface="Arial"/>
                  </a:rPr>
                  <a:t>23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elements (~ 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20% 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of Demidov Atlas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)</a:t>
                </a:r>
              </a:p>
              <a:p>
                <a:pPr marL="285753" marR="0" lvl="0" indent="-28575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de-DE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  <a:p>
                <a:pPr marL="285753" marR="0" lvl="0" indent="-28575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</a:rPr>
                  <a:t>624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new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lang="de-DE" b="0" dirty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g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-</a:t>
                </a:r>
                <a:r>
                  <a:rPr kumimoji="0" lang="de-DE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rays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(Higher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de-DE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kumimoji="0" lang="de-DE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de-DE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kumimoji="0" lang="de-DE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, </a:t>
                </a: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better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energy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resolution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&amp; </a:t>
                </a: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resolving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of </a:t>
                </a: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doublets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:endParaRPr kumimoji="0" lang="de-DE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  <a:p>
                <a:pPr marL="285753" marR="0" lvl="0" indent="-28575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159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anose="05050102010706020507" pitchFamily="18" charset="2"/>
                  </a:rPr>
                  <a:t>g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-rays 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from Demidov Atlas not observed 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(</a:t>
                </a:r>
                <a:r>
                  <a:rPr lang="de-DE" b="0" dirty="0">
                    <a:solidFill>
                      <a:srgbClr val="000000"/>
                    </a:solidFill>
                    <a:latin typeface="Arial"/>
                  </a:rPr>
                  <a:t>I</a:t>
                </a:r>
                <a:r>
                  <a:rPr kumimoji="0" lang="de-DE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nterferences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, </a:t>
                </a: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detection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limit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, tentative </a:t>
                </a: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or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misattributions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)</a:t>
                </a:r>
              </a:p>
              <a:p>
                <a:pPr marL="285753" marR="0" lvl="0" indent="-28575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de-DE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  <a:p>
                <a:pPr marL="285753" marR="0" lvl="0" indent="-28575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Agreement </a:t>
                </a: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level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of </a:t>
                </a: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data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sets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(</a:t>
                </a:r>
                <a:r>
                  <a:rPr kumimoji="0" lang="de-DE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this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work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/ Demidov Atlas): 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0.7 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≤ </a:t>
                </a:r>
                <a:r>
                  <a:rPr kumimoji="0" lang="el-GR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σ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 ≤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1.7</a:t>
                </a:r>
              </a:p>
              <a:p>
                <a:pPr marL="285753" marR="0" lvl="0" indent="-28575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de-DE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  <a:p>
                <a:pPr marL="285753" marR="0" lvl="0" indent="-28575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Several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intense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anose="05050102010706020507" pitchFamily="18" charset="2"/>
                  </a:rPr>
                  <a:t>g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-</a:t>
                </a:r>
                <a:r>
                  <a:rPr kumimoji="0" lang="de-DE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rays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not on </a:t>
                </a: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NuDat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: Expansion of </a:t>
                </a: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level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/</a:t>
                </a:r>
                <a:r>
                  <a:rPr kumimoji="0" lang="de-DE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decay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schemes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(in </a:t>
                </a:r>
                <a:r>
                  <a:rPr kumimoji="0" lang="de-DE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particularly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Tb) </a:t>
                </a:r>
                <a:endParaRPr kumimoji="0" lang="de-DE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  <a:p>
                <a:pPr marL="285753" marR="0" lvl="0" indent="-28575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de-DE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  <a:p>
                <a:pPr marL="285753" marR="0" lvl="0" indent="-28575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Data </a:t>
                </a:r>
                <a:r>
                  <a:rPr kumimoji="0" lang="de-DE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for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C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, O, Al, Ca, Ti, </a:t>
                </a:r>
                <a:r>
                  <a:rPr kumimoji="0" lang="de-DE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Fe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, </a:t>
                </a:r>
                <a:r>
                  <a:rPr kumimoji="0" lang="de-DE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Cu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, 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In</a:t>
                </a:r>
                <a:r>
                  <a:rPr kumimoji="0" lang="de-DE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compiled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in </a:t>
                </a:r>
                <a:r>
                  <a:rPr kumimoji="0" lang="de-DE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EXFOR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(Experimental </a:t>
                </a:r>
                <a:r>
                  <a:rPr kumimoji="0" lang="de-DE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Nuclear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de-DE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Reaction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Database,</a:t>
                </a:r>
                <a:r>
                  <a:rPr kumimoji="0" lang="de-DE" b="0" i="0" u="none" strike="noStrike" kern="1200" cap="none" spc="0" normalizeH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 IAEA)</a:t>
                </a:r>
                <a:endParaRPr kumimoji="0" lang="de-DE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  <a:p>
                <a:pPr marL="285753" marR="0" lvl="0" indent="-28575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de-DE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  <a:p>
                <a:pPr marL="285753" marR="0" lvl="0" indent="-28575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Detection limits (12 h) </a:t>
                </a:r>
                <a:r>
                  <a:rPr kumimoji="0" lang="de-DE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~ 1 </a:t>
                </a:r>
                <a:r>
                  <a:rPr kumimoji="0" lang="de-DE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mg, </a:t>
                </a:r>
                <a:r>
                  <a:rPr kumimoji="0" lang="de-DE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rPr>
                  <a:t>except C (13 mg), O (64 mg), Ca (4.8 mg) and K (4 mg)</a:t>
                </a:r>
              </a:p>
            </p:txBody>
          </p:sp>
        </mc:Choice>
        <mc:Fallback xmlns="">
          <p:sp>
            <p:nvSpPr>
              <p:cNvPr id="32" name="Textplatzhalter 10">
                <a:extLst>
                  <a:ext uri="{FF2B5EF4-FFF2-40B4-BE49-F238E27FC236}">
                    <a16:creationId xmlns:a16="http://schemas.microsoft.com/office/drawing/2014/main" id="{3FB6F517-C12B-44B5-8DE7-13195485CE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547" y="2166971"/>
                <a:ext cx="10995037" cy="4088171"/>
              </a:xfrm>
              <a:prstGeom prst="rect">
                <a:avLst/>
              </a:prstGeom>
              <a:blipFill>
                <a:blip r:embed="rId4"/>
                <a:stretch>
                  <a:fillRect l="-1220" t="-1937" r="-7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 bwMode="auto">
          <a:xfrm>
            <a:off x="321548" y="5937617"/>
            <a:ext cx="5979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[1] E.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</a:rPr>
              <a:t>Mauerhofer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 et al., J.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</a:rPr>
              <a:t>Radioanal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</a:rPr>
              <a:t>Nucl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. Chem. 2020, 325. 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5957038" y="5916588"/>
            <a:ext cx="5979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[2] E.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</a:rPr>
              <a:t>Mauerhofer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 et al., J.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</a:rPr>
              <a:t>Radioanal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</a:rPr>
              <a:t>Nucl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. Chem. 2022,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331.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0736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chemeClr val="tx2"/>
                </a:solidFill>
              </a:rPr>
              <a:t>Outlook &amp; Future Research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 bwMode="auto">
          <a:xfrm>
            <a:off x="83060" y="965964"/>
            <a:ext cx="12108940" cy="2502924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dirty="0"/>
              <a:t>Measurement of </a:t>
            </a:r>
            <a:r>
              <a:rPr lang="en-US" dirty="0" err="1"/>
              <a:t>Sc</a:t>
            </a:r>
            <a:r>
              <a:rPr lang="en-US" dirty="0"/>
              <a:t>, V, Co, Zn, Y,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Gd</a:t>
            </a:r>
            <a:r>
              <a:rPr lang="en-US" dirty="0"/>
              <a:t>, Ho, </a:t>
            </a:r>
            <a:r>
              <a:rPr lang="en-US" dirty="0" err="1"/>
              <a:t>Er</a:t>
            </a:r>
            <a:r>
              <a:rPr lang="en-US" dirty="0"/>
              <a:t>, Tm and Lu </a:t>
            </a:r>
            <a:r>
              <a:rPr lang="en-US" dirty="0" smtClean="0"/>
              <a:t>(</a:t>
            </a:r>
            <a:r>
              <a:rPr lang="en-US" sz="1800" dirty="0" smtClean="0"/>
              <a:t>for gamma-ray catalogue</a:t>
            </a:r>
            <a:r>
              <a:rPr lang="en-US" dirty="0" smtClean="0"/>
              <a:t>)</a:t>
            </a:r>
            <a:endParaRPr lang="en-US" dirty="0"/>
          </a:p>
          <a:p>
            <a:pPr lvl="0">
              <a:lnSpc>
                <a:spcPct val="150000"/>
              </a:lnSpc>
              <a:defRPr/>
            </a:pPr>
            <a:r>
              <a:rPr lang="en-US" dirty="0" smtClean="0"/>
              <a:t>Determination </a:t>
            </a:r>
            <a:r>
              <a:rPr lang="en-US" dirty="0"/>
              <a:t>of partial cross sections for the </a:t>
            </a:r>
            <a:r>
              <a:rPr lang="en-US" dirty="0" err="1"/>
              <a:t>FaNGaS</a:t>
            </a:r>
            <a:r>
              <a:rPr lang="en-US" dirty="0"/>
              <a:t> neutron spectrum from the </a:t>
            </a:r>
            <a:r>
              <a:rPr lang="en-US" dirty="0" err="1"/>
              <a:t>Demidov´s</a:t>
            </a:r>
            <a:r>
              <a:rPr lang="en-US" dirty="0"/>
              <a:t> </a:t>
            </a:r>
            <a:r>
              <a:rPr lang="en-US" dirty="0" smtClean="0"/>
              <a:t>data</a:t>
            </a:r>
            <a:endParaRPr lang="en-US" dirty="0"/>
          </a:p>
          <a:p>
            <a:pPr lvl="0">
              <a:lnSpc>
                <a:spcPct val="150000"/>
              </a:lnSpc>
              <a:defRPr/>
            </a:pPr>
            <a:r>
              <a:rPr lang="en-US" dirty="0"/>
              <a:t>Characterization of permanent magnets for industrial sorting/recycling using fast neutrons </a:t>
            </a:r>
            <a:endParaRPr lang="en-US" dirty="0" smtClean="0"/>
          </a:p>
          <a:p>
            <a:pPr>
              <a:lnSpc>
                <a:spcPct val="150000"/>
              </a:lnSpc>
              <a:defRPr/>
            </a:pPr>
            <a:r>
              <a:rPr lang="en-US" dirty="0"/>
              <a:t>Coupling of </a:t>
            </a:r>
            <a:r>
              <a:rPr lang="en-US" dirty="0" err="1"/>
              <a:t>FaNGaS</a:t>
            </a:r>
            <a:r>
              <a:rPr lang="en-US" dirty="0"/>
              <a:t> with Fast Neutron Imaging and Transmission </a:t>
            </a:r>
            <a:r>
              <a:rPr lang="en-US" dirty="0" smtClean="0"/>
              <a:t>techniques (</a:t>
            </a:r>
            <a:r>
              <a:rPr lang="en-US" sz="1800" dirty="0" smtClean="0"/>
              <a:t>ongoing R</a:t>
            </a:r>
            <a:r>
              <a:rPr lang="en-US" sz="1800" i="1" dirty="0" smtClean="0"/>
              <a:t>&amp;</a:t>
            </a:r>
            <a:r>
              <a:rPr lang="en-US" sz="1800" dirty="0" smtClean="0"/>
              <a:t>D</a:t>
            </a:r>
            <a:r>
              <a:rPr lang="en-US" dirty="0" smtClean="0"/>
              <a:t>)</a:t>
            </a:r>
            <a:endParaRPr lang="en-US" dirty="0"/>
          </a:p>
          <a:p>
            <a:pPr lvl="0">
              <a:lnSpc>
                <a:spcPct val="150000"/>
              </a:lnSpc>
              <a:defRPr/>
            </a:pPr>
            <a:r>
              <a:rPr lang="en-US" dirty="0" smtClean="0"/>
              <a:t>Development </a:t>
            </a:r>
            <a:r>
              <a:rPr lang="en-US" dirty="0"/>
              <a:t>of </a:t>
            </a:r>
            <a:r>
              <a:rPr lang="en-US" dirty="0" smtClean="0"/>
              <a:t>advanced ML-based analysis software </a:t>
            </a:r>
            <a:r>
              <a:rPr lang="en-US" dirty="0" smtClean="0"/>
              <a:t>(</a:t>
            </a:r>
            <a:r>
              <a:rPr lang="en-US" sz="1800" dirty="0" smtClean="0"/>
              <a:t>in</a:t>
            </a:r>
            <a:r>
              <a:rPr lang="en-US" sz="1800" dirty="0" smtClean="0"/>
              <a:t> </a:t>
            </a:r>
            <a:r>
              <a:rPr lang="en-US" sz="1800" dirty="0" smtClean="0"/>
              <a:t>collaboration with </a:t>
            </a:r>
            <a:r>
              <a:rPr lang="en-US" sz="1800" dirty="0" smtClean="0"/>
              <a:t>RWTH</a:t>
            </a:r>
            <a:r>
              <a:rPr lang="en-US" sz="1800" dirty="0" smtClean="0"/>
              <a:t> </a:t>
            </a:r>
            <a:r>
              <a:rPr lang="en-US" sz="1800" dirty="0" smtClean="0"/>
              <a:t>and </a:t>
            </a:r>
            <a:r>
              <a:rPr lang="en-US" sz="1800" dirty="0" smtClean="0"/>
              <a:t>University </a:t>
            </a:r>
            <a:r>
              <a:rPr lang="en-US" sz="1800" dirty="0" err="1" smtClean="0"/>
              <a:t>d’Evri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18</a:t>
            </a:fld>
            <a:endParaRPr lang="de-DE"/>
          </a:p>
        </p:txBody>
      </p:sp>
      <p:sp>
        <p:nvSpPr>
          <p:cNvPr id="16" name="ZoneTexte 12"/>
          <p:cNvSpPr txBox="1"/>
          <p:nvPr/>
        </p:nvSpPr>
        <p:spPr bwMode="auto">
          <a:xfrm>
            <a:off x="2348325" y="5250731"/>
            <a:ext cx="918064" cy="2422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/>
          <a:lstStyle/>
          <a:p>
            <a:pPr algn="ctr" rtl="0">
              <a:defRPr/>
            </a:pPr>
            <a:endParaRPr lang="fr-FR" sz="14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606728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chemeClr val="tx2"/>
                </a:solidFill>
              </a:rPr>
              <a:t>Outlook &amp; Future Research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 bwMode="auto">
          <a:xfrm>
            <a:off x="83060" y="965964"/>
            <a:ext cx="12108940" cy="2502924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dirty="0"/>
              <a:t>Measurement of </a:t>
            </a:r>
            <a:r>
              <a:rPr lang="en-US" dirty="0" err="1"/>
              <a:t>Sc</a:t>
            </a:r>
            <a:r>
              <a:rPr lang="en-US" dirty="0"/>
              <a:t>, V, Co, Zn, Y,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Gd</a:t>
            </a:r>
            <a:r>
              <a:rPr lang="en-US" dirty="0"/>
              <a:t>, Ho, </a:t>
            </a:r>
            <a:r>
              <a:rPr lang="en-US" dirty="0" err="1"/>
              <a:t>Er</a:t>
            </a:r>
            <a:r>
              <a:rPr lang="en-US" dirty="0"/>
              <a:t>, Tm and Lu </a:t>
            </a:r>
            <a:r>
              <a:rPr lang="en-US" dirty="0" smtClean="0"/>
              <a:t>(</a:t>
            </a:r>
            <a:r>
              <a:rPr lang="en-US" sz="1800" dirty="0" smtClean="0"/>
              <a:t>for gamma-ray catalogue</a:t>
            </a:r>
            <a:r>
              <a:rPr lang="en-US" dirty="0" smtClean="0"/>
              <a:t>)</a:t>
            </a:r>
            <a:endParaRPr lang="en-US" dirty="0"/>
          </a:p>
          <a:p>
            <a:pPr lvl="0">
              <a:lnSpc>
                <a:spcPct val="150000"/>
              </a:lnSpc>
              <a:defRPr/>
            </a:pPr>
            <a:r>
              <a:rPr lang="en-US" dirty="0" smtClean="0"/>
              <a:t>Determination </a:t>
            </a:r>
            <a:r>
              <a:rPr lang="en-US" dirty="0"/>
              <a:t>of partial cross sections for the </a:t>
            </a:r>
            <a:r>
              <a:rPr lang="en-US" dirty="0" err="1"/>
              <a:t>FaNGaS</a:t>
            </a:r>
            <a:r>
              <a:rPr lang="en-US" dirty="0"/>
              <a:t> neutron spectrum from the </a:t>
            </a:r>
            <a:r>
              <a:rPr lang="en-US" dirty="0" err="1"/>
              <a:t>Demidov´s</a:t>
            </a:r>
            <a:r>
              <a:rPr lang="en-US" dirty="0"/>
              <a:t> </a:t>
            </a:r>
            <a:r>
              <a:rPr lang="en-US" dirty="0" smtClean="0"/>
              <a:t>data</a:t>
            </a:r>
            <a:endParaRPr lang="en-US" dirty="0"/>
          </a:p>
          <a:p>
            <a:pPr lvl="0">
              <a:lnSpc>
                <a:spcPct val="150000"/>
              </a:lnSpc>
              <a:defRPr/>
            </a:pPr>
            <a:r>
              <a:rPr lang="en-US" dirty="0"/>
              <a:t>Characterization of permanent magnets for industrial sorting/recycling using fast neutrons </a:t>
            </a:r>
            <a:endParaRPr lang="en-US" dirty="0" smtClean="0"/>
          </a:p>
          <a:p>
            <a:pPr>
              <a:lnSpc>
                <a:spcPct val="150000"/>
              </a:lnSpc>
              <a:defRPr/>
            </a:pPr>
            <a:r>
              <a:rPr lang="en-US" dirty="0"/>
              <a:t>Coupling of </a:t>
            </a:r>
            <a:r>
              <a:rPr lang="en-US" dirty="0" err="1"/>
              <a:t>FaNGaS</a:t>
            </a:r>
            <a:r>
              <a:rPr lang="en-US" dirty="0"/>
              <a:t> with Fast Neutron Imaging and Transmission </a:t>
            </a:r>
            <a:r>
              <a:rPr lang="en-US" dirty="0" smtClean="0"/>
              <a:t>techniques (</a:t>
            </a:r>
            <a:r>
              <a:rPr lang="en-US" sz="1800" dirty="0" smtClean="0">
                <a:solidFill>
                  <a:srgbClr val="FF0000"/>
                </a:solidFill>
              </a:rPr>
              <a:t>ongoing R</a:t>
            </a:r>
            <a:r>
              <a:rPr lang="en-US" sz="1800" i="1" dirty="0" smtClean="0">
                <a:solidFill>
                  <a:srgbClr val="FF0000"/>
                </a:solidFill>
              </a:rPr>
              <a:t>&amp;</a:t>
            </a:r>
            <a:r>
              <a:rPr lang="en-US" sz="1800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)</a:t>
            </a:r>
            <a:endParaRPr lang="en-US" dirty="0"/>
          </a:p>
          <a:p>
            <a:pPr lvl="0">
              <a:lnSpc>
                <a:spcPct val="150000"/>
              </a:lnSpc>
              <a:defRPr/>
            </a:pPr>
            <a:r>
              <a:rPr lang="en-US" dirty="0" smtClean="0"/>
              <a:t>Development </a:t>
            </a:r>
            <a:r>
              <a:rPr lang="en-US" dirty="0"/>
              <a:t>of </a:t>
            </a:r>
            <a:r>
              <a:rPr lang="en-US" dirty="0" smtClean="0"/>
              <a:t>advanced ML-based analysis software </a:t>
            </a:r>
            <a:r>
              <a:rPr lang="en-US" dirty="0" smtClean="0"/>
              <a:t>(</a:t>
            </a:r>
            <a:r>
              <a:rPr lang="en-US" sz="1800" dirty="0" smtClean="0"/>
              <a:t>in</a:t>
            </a:r>
            <a:r>
              <a:rPr lang="en-US" sz="1800" dirty="0" smtClean="0"/>
              <a:t> </a:t>
            </a:r>
            <a:r>
              <a:rPr lang="en-US" sz="1800" dirty="0" smtClean="0"/>
              <a:t>collaboration with </a:t>
            </a:r>
            <a:r>
              <a:rPr lang="en-US" sz="1800" dirty="0" smtClean="0"/>
              <a:t>RWTH</a:t>
            </a:r>
            <a:r>
              <a:rPr lang="en-US" sz="1800" dirty="0" smtClean="0"/>
              <a:t> </a:t>
            </a:r>
            <a:r>
              <a:rPr lang="en-US" sz="1800" dirty="0" smtClean="0"/>
              <a:t>and </a:t>
            </a:r>
            <a:r>
              <a:rPr lang="en-US" sz="1800" dirty="0" smtClean="0"/>
              <a:t>University </a:t>
            </a:r>
            <a:r>
              <a:rPr lang="en-US" sz="1800" dirty="0" err="1" smtClean="0"/>
              <a:t>d’Evri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19</a:t>
            </a:fld>
            <a:endParaRPr lang="de-DE"/>
          </a:p>
        </p:txBody>
      </p:sp>
      <p:sp>
        <p:nvSpPr>
          <p:cNvPr id="16" name="ZoneTexte 12"/>
          <p:cNvSpPr txBox="1"/>
          <p:nvPr/>
        </p:nvSpPr>
        <p:spPr bwMode="auto">
          <a:xfrm>
            <a:off x="1514607" y="4513011"/>
            <a:ext cx="918064" cy="2422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/>
          <a:lstStyle/>
          <a:p>
            <a:pPr algn="ctr" rtl="0">
              <a:defRPr/>
            </a:pPr>
            <a:endParaRPr lang="fr-FR" sz="14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4AFB832-90A3-9639-D6B3-8E978DAEA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765581" y="3303007"/>
            <a:ext cx="3061934" cy="306193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6256328-28EF-4A04-E9E6-030CCF8856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042081" y="3315127"/>
            <a:ext cx="3097004" cy="305438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 bwMode="auto">
          <a:xfrm>
            <a:off x="4294693" y="3429547"/>
            <a:ext cx="24563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Irradiation at 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o</a:t>
            </a:r>
            <a:endParaRPr lang="en-US" sz="1600" b="1" baseline="30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7604758" y="3429404"/>
            <a:ext cx="24563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Irradiation at </a:t>
            </a:r>
            <a:r>
              <a:rPr lang="en-US" sz="1600" b="1" dirty="0" smtClean="0">
                <a:solidFill>
                  <a:srgbClr val="FF0000"/>
                </a:solidFill>
              </a:rPr>
              <a:t>45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o</a:t>
            </a:r>
            <a:endParaRPr lang="en-US" sz="1600" b="1" baseline="30000" dirty="0">
              <a:solidFill>
                <a:srgbClr val="FF0000"/>
              </a:solidFill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258855" y="4290079"/>
            <a:ext cx="433633" cy="344079"/>
          </a:xfrm>
          <a:prstGeom prst="rightArrow">
            <a:avLst/>
          </a:prstGeom>
          <a:solidFill>
            <a:srgbClr val="00206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 bwMode="auto">
          <a:xfrm>
            <a:off x="620239" y="4051346"/>
            <a:ext cx="270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MC simulations of the precise FANGAS configuration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3944152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2</a:t>
            </a:fld>
            <a:endParaRPr lang="de-DE"/>
          </a:p>
        </p:txBody>
      </p:sp>
      <p:sp>
        <p:nvSpPr>
          <p:cNvPr id="47" name="Inhaltsplatzhalter 6">
            <a:extLst>
              <a:ext uri="{FF2B5EF4-FFF2-40B4-BE49-F238E27FC236}">
                <a16:creationId xmlns:a16="http://schemas.microsoft.com/office/drawing/2014/main" id="{58513E1D-3637-42BF-9008-6BCCB1FCB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219066"/>
            <a:ext cx="11449051" cy="4214255"/>
          </a:xfrm>
        </p:spPr>
        <p:txBody>
          <a:bodyPr/>
          <a:lstStyle/>
          <a:p>
            <a:pPr>
              <a:lnSpc>
                <a:spcPts val="3700"/>
              </a:lnSpc>
              <a:buSzPct val="90000"/>
              <a:buFont typeface="Arial" panose="020B0604020202020204" pitchFamily="34" charset="0"/>
              <a:buChar char="•"/>
            </a:pPr>
            <a:r>
              <a:rPr lang="de-DE" sz="2400" dirty="0" smtClean="0"/>
              <a:t>FaNGaS instrument</a:t>
            </a:r>
          </a:p>
          <a:p>
            <a:pPr>
              <a:lnSpc>
                <a:spcPts val="3700"/>
              </a:lnSpc>
              <a:buSzPct val="90000"/>
              <a:buFont typeface="Arial" panose="020B0604020202020204" pitchFamily="34" charset="0"/>
              <a:buChar char="•"/>
            </a:pPr>
            <a:r>
              <a:rPr lang="de-DE" sz="2400" dirty="0" smtClean="0"/>
              <a:t>Analytical equations</a:t>
            </a:r>
            <a:endParaRPr lang="de-DE" sz="2400" dirty="0"/>
          </a:p>
          <a:p>
            <a:pPr>
              <a:lnSpc>
                <a:spcPts val="3700"/>
              </a:lnSpc>
              <a:buSzPct val="90000"/>
              <a:buFont typeface="Arial" panose="020B0604020202020204" pitchFamily="34" charset="0"/>
              <a:buChar char="•"/>
            </a:pPr>
            <a:r>
              <a:rPr lang="de-DE" sz="2400" dirty="0" smtClean="0"/>
              <a:t>Measurement campaign 2016-2020</a:t>
            </a:r>
            <a:endParaRPr lang="de-DE" sz="2400" dirty="0"/>
          </a:p>
          <a:p>
            <a:pPr lvl="2">
              <a:lnSpc>
                <a:spcPts val="3700"/>
              </a:lnSpc>
              <a:buSzPct val="90000"/>
              <a:buFont typeface="Arial" panose="020B0604020202020204" pitchFamily="34" charset="0"/>
              <a:buChar char="•"/>
            </a:pPr>
            <a:r>
              <a:rPr lang="de-DE" sz="2400" dirty="0" smtClean="0"/>
              <a:t>22 </a:t>
            </a:r>
            <a:r>
              <a:rPr lang="de-DE" sz="2400" dirty="0"/>
              <a:t>Elements study</a:t>
            </a:r>
          </a:p>
          <a:p>
            <a:pPr lvl="2">
              <a:lnSpc>
                <a:spcPts val="3700"/>
              </a:lnSpc>
              <a:buSzPct val="90000"/>
              <a:buFont typeface="Arial" panose="020B0604020202020204" pitchFamily="34" charset="0"/>
              <a:buChar char="•"/>
            </a:pPr>
            <a:r>
              <a:rPr lang="de-DE" sz="2400" dirty="0" smtClean="0"/>
              <a:t>CaCO</a:t>
            </a:r>
            <a:r>
              <a:rPr lang="de-DE" sz="2400" baseline="-25000" dirty="0" smtClean="0"/>
              <a:t>3</a:t>
            </a:r>
            <a:r>
              <a:rPr lang="de-DE" sz="2400" dirty="0" smtClean="0"/>
              <a:t> example</a:t>
            </a:r>
          </a:p>
          <a:p>
            <a:pPr>
              <a:lnSpc>
                <a:spcPts val="3700"/>
              </a:lnSpc>
              <a:buSzPct val="90000"/>
              <a:buFont typeface="Arial" panose="020B0604020202020204" pitchFamily="34" charset="0"/>
              <a:buChar char="•"/>
            </a:pPr>
            <a:r>
              <a:rPr lang="de-DE" sz="2400" dirty="0" smtClean="0"/>
              <a:t>Results and summary</a:t>
            </a:r>
          </a:p>
          <a:p>
            <a:pPr>
              <a:lnSpc>
                <a:spcPts val="3700"/>
              </a:lnSpc>
              <a:buSzPct val="90000"/>
              <a:buFont typeface="Arial" panose="020B0604020202020204" pitchFamily="34" charset="0"/>
              <a:buChar char="•"/>
            </a:pPr>
            <a:r>
              <a:rPr lang="de-DE" sz="2400" dirty="0" smtClean="0"/>
              <a:t>Outlook &amp; future research</a:t>
            </a:r>
            <a:endParaRPr lang="de-DE" sz="2400" dirty="0"/>
          </a:p>
        </p:txBody>
      </p:sp>
      <p:sp>
        <p:nvSpPr>
          <p:cNvPr id="48" name="Titel 1">
            <a:extLst>
              <a:ext uri="{FF2B5EF4-FFF2-40B4-BE49-F238E27FC236}">
                <a16:creationId xmlns:a16="http://schemas.microsoft.com/office/drawing/2014/main" id="{DD16619C-3393-4C40-A047-6B5873621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331" y="705304"/>
            <a:ext cx="11449051" cy="513762"/>
          </a:xfrm>
        </p:spPr>
        <p:txBody>
          <a:bodyPr/>
          <a:lstStyle/>
          <a:p>
            <a:pPr algn="l"/>
            <a:r>
              <a:rPr lang="de-DE" dirty="0" smtClean="0">
                <a:solidFill>
                  <a:schemeClr val="tx2"/>
                </a:solidFill>
              </a:rPr>
              <a:t>PRESENTATION OUTLINE</a:t>
            </a:r>
            <a:endParaRPr lang="de-D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8373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chemeClr val="tx2"/>
                </a:solidFill>
              </a:rPr>
              <a:t>Outlook &amp; Future Research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 bwMode="auto">
          <a:xfrm>
            <a:off x="83060" y="965964"/>
            <a:ext cx="12108940" cy="2502924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dirty="0"/>
              <a:t>Measurement of </a:t>
            </a:r>
            <a:r>
              <a:rPr lang="en-US" dirty="0" err="1"/>
              <a:t>Sc</a:t>
            </a:r>
            <a:r>
              <a:rPr lang="en-US" dirty="0"/>
              <a:t>, V, Co, Zn, Y,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Gd</a:t>
            </a:r>
            <a:r>
              <a:rPr lang="en-US" dirty="0"/>
              <a:t>, Ho, </a:t>
            </a:r>
            <a:r>
              <a:rPr lang="en-US" dirty="0" err="1"/>
              <a:t>Er</a:t>
            </a:r>
            <a:r>
              <a:rPr lang="en-US" dirty="0"/>
              <a:t>, Tm and Lu </a:t>
            </a:r>
            <a:r>
              <a:rPr lang="en-US" dirty="0" smtClean="0"/>
              <a:t>(</a:t>
            </a:r>
            <a:r>
              <a:rPr lang="en-US" sz="1800" dirty="0" smtClean="0"/>
              <a:t>for gamma-ray catalogue</a:t>
            </a:r>
            <a:r>
              <a:rPr lang="en-US" dirty="0" smtClean="0"/>
              <a:t>)</a:t>
            </a:r>
            <a:endParaRPr lang="en-US" dirty="0"/>
          </a:p>
          <a:p>
            <a:pPr lvl="0">
              <a:lnSpc>
                <a:spcPct val="150000"/>
              </a:lnSpc>
              <a:defRPr/>
            </a:pPr>
            <a:r>
              <a:rPr lang="en-US" dirty="0" smtClean="0"/>
              <a:t>Determination </a:t>
            </a:r>
            <a:r>
              <a:rPr lang="en-US" dirty="0"/>
              <a:t>of partial cross sections for the </a:t>
            </a:r>
            <a:r>
              <a:rPr lang="en-US" dirty="0" err="1"/>
              <a:t>FaNGaS</a:t>
            </a:r>
            <a:r>
              <a:rPr lang="en-US" dirty="0"/>
              <a:t> neutron spectrum from the </a:t>
            </a:r>
            <a:r>
              <a:rPr lang="en-US" dirty="0" err="1"/>
              <a:t>Demidov´s</a:t>
            </a:r>
            <a:r>
              <a:rPr lang="en-US" dirty="0"/>
              <a:t> </a:t>
            </a:r>
            <a:r>
              <a:rPr lang="en-US" dirty="0" smtClean="0"/>
              <a:t>data</a:t>
            </a:r>
            <a:endParaRPr lang="en-US" dirty="0"/>
          </a:p>
          <a:p>
            <a:pPr lvl="0">
              <a:lnSpc>
                <a:spcPct val="150000"/>
              </a:lnSpc>
              <a:defRPr/>
            </a:pPr>
            <a:r>
              <a:rPr lang="en-US" dirty="0"/>
              <a:t>Characterization of permanent magnets for industrial sorting/recycling using fast neutrons </a:t>
            </a:r>
            <a:endParaRPr lang="en-US" dirty="0" smtClean="0"/>
          </a:p>
          <a:p>
            <a:pPr>
              <a:lnSpc>
                <a:spcPct val="150000"/>
              </a:lnSpc>
              <a:defRPr/>
            </a:pPr>
            <a:r>
              <a:rPr lang="en-US" dirty="0"/>
              <a:t>Coupling of </a:t>
            </a:r>
            <a:r>
              <a:rPr lang="en-US" dirty="0" err="1"/>
              <a:t>FaNGaS</a:t>
            </a:r>
            <a:r>
              <a:rPr lang="en-US" dirty="0"/>
              <a:t> with Fast Neutron Imaging and Transmission </a:t>
            </a:r>
            <a:r>
              <a:rPr lang="en-US" dirty="0" smtClean="0"/>
              <a:t>techniques (</a:t>
            </a:r>
            <a:r>
              <a:rPr lang="en-US" sz="1800" dirty="0" smtClean="0"/>
              <a:t>ongoing R</a:t>
            </a:r>
            <a:r>
              <a:rPr lang="en-US" sz="1800" i="1" dirty="0" smtClean="0"/>
              <a:t>&amp;</a:t>
            </a:r>
            <a:r>
              <a:rPr lang="en-US" sz="1800" dirty="0" smtClean="0"/>
              <a:t>D</a:t>
            </a:r>
            <a:r>
              <a:rPr lang="en-US" dirty="0" smtClean="0"/>
              <a:t>)</a:t>
            </a:r>
            <a:endParaRPr lang="en-US" dirty="0"/>
          </a:p>
          <a:p>
            <a:pPr lvl="0">
              <a:lnSpc>
                <a:spcPct val="150000"/>
              </a:lnSpc>
              <a:defRPr/>
            </a:pPr>
            <a:r>
              <a:rPr lang="en-US" dirty="0" smtClean="0"/>
              <a:t>Development </a:t>
            </a:r>
            <a:r>
              <a:rPr lang="en-US" dirty="0"/>
              <a:t>of </a:t>
            </a:r>
            <a:r>
              <a:rPr lang="en-US" dirty="0" smtClean="0"/>
              <a:t>advanced ML-based analysis software </a:t>
            </a:r>
            <a:r>
              <a:rPr lang="en-US" dirty="0" smtClean="0"/>
              <a:t>(</a:t>
            </a:r>
            <a:r>
              <a:rPr lang="en-US" sz="1800" dirty="0" smtClean="0">
                <a:solidFill>
                  <a:srgbClr val="FF0000"/>
                </a:solidFill>
              </a:rPr>
              <a:t>in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collaboration with </a:t>
            </a:r>
            <a:r>
              <a:rPr lang="en-US" sz="1800" dirty="0" smtClean="0">
                <a:solidFill>
                  <a:srgbClr val="FF0000"/>
                </a:solidFill>
              </a:rPr>
              <a:t>RWTH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and </a:t>
            </a:r>
            <a:r>
              <a:rPr lang="en-US" sz="1800" dirty="0" smtClean="0">
                <a:solidFill>
                  <a:srgbClr val="FF0000"/>
                </a:solidFill>
              </a:rPr>
              <a:t>University </a:t>
            </a:r>
            <a:r>
              <a:rPr lang="en-US" sz="1800" dirty="0" err="1" smtClean="0">
                <a:solidFill>
                  <a:srgbClr val="FF0000"/>
                </a:solidFill>
              </a:rPr>
              <a:t>d’Evri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20</a:t>
            </a:fld>
            <a:endParaRPr lang="de-DE"/>
          </a:p>
        </p:txBody>
      </p:sp>
      <p:sp>
        <p:nvSpPr>
          <p:cNvPr id="2" name="Right Arrow 1"/>
          <p:cNvSpPr/>
          <p:nvPr/>
        </p:nvSpPr>
        <p:spPr bwMode="auto">
          <a:xfrm>
            <a:off x="196181" y="6051328"/>
            <a:ext cx="433633" cy="344079"/>
          </a:xfrm>
          <a:prstGeom prst="rightArrow">
            <a:avLst/>
          </a:prstGeom>
          <a:solidFill>
            <a:srgbClr val="00206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 bwMode="auto">
          <a:xfrm>
            <a:off x="710496" y="6005557"/>
            <a:ext cx="5410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/>
              <a:t>FRMII </a:t>
            </a:r>
            <a:r>
              <a:rPr lang="en-US" sz="1800" b="1" dirty="0" smtClean="0"/>
              <a:t>reactor planned </a:t>
            </a:r>
            <a:r>
              <a:rPr lang="en-US" sz="1800" b="1" dirty="0" smtClean="0"/>
              <a:t>restart 2027</a:t>
            </a:r>
            <a:endParaRPr lang="en-US" sz="1800" b="1" dirty="0"/>
          </a:p>
        </p:txBody>
      </p:sp>
      <p:sp>
        <p:nvSpPr>
          <p:cNvPr id="16" name="ZoneTexte 12"/>
          <p:cNvSpPr txBox="1"/>
          <p:nvPr/>
        </p:nvSpPr>
        <p:spPr bwMode="auto">
          <a:xfrm>
            <a:off x="2348325" y="5250731"/>
            <a:ext cx="918064" cy="2422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/>
          <a:lstStyle/>
          <a:p>
            <a:pPr algn="ctr" rtl="0">
              <a:defRPr/>
            </a:pPr>
            <a:endParaRPr lang="fr-FR" sz="14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5413646" y="6005557"/>
            <a:ext cx="433633" cy="344079"/>
          </a:xfrm>
          <a:prstGeom prst="rightArrow">
            <a:avLst/>
          </a:prstGeom>
          <a:solidFill>
            <a:srgbClr val="00206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 bwMode="auto">
          <a:xfrm>
            <a:off x="5927961" y="5959786"/>
            <a:ext cx="4202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FF0000"/>
                </a:solidFill>
              </a:rPr>
              <a:t>Open call for </a:t>
            </a:r>
            <a:r>
              <a:rPr lang="en-US" sz="1800" b="1" dirty="0" err="1" smtClean="0">
                <a:solidFill>
                  <a:srgbClr val="FF0000"/>
                </a:solidFill>
              </a:rPr>
              <a:t>FaNGaS</a:t>
            </a:r>
            <a:r>
              <a:rPr lang="en-US" sz="1800" b="1" dirty="0" smtClean="0">
                <a:solidFill>
                  <a:srgbClr val="FF0000"/>
                </a:solidFill>
              </a:rPr>
              <a:t> Beam Time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15" name="Right Arrow 23">
            <a:extLst>
              <a:ext uri="{FF2B5EF4-FFF2-40B4-BE49-F238E27FC236}">
                <a16:creationId xmlns:a16="http://schemas.microsoft.com/office/drawing/2014/main" id="{DB98ABA0-FED1-35F7-6EB1-38F7F2D12464}"/>
              </a:ext>
            </a:extLst>
          </p:cNvPr>
          <p:cNvSpPr/>
          <p:nvPr/>
        </p:nvSpPr>
        <p:spPr bwMode="auto">
          <a:xfrm>
            <a:off x="1740520" y="4282354"/>
            <a:ext cx="433633" cy="344079"/>
          </a:xfrm>
          <a:prstGeom prst="rightArrow">
            <a:avLst/>
          </a:prstGeom>
          <a:solidFill>
            <a:srgbClr val="00206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41D628F-7259-EBD5-0B7A-4862E64BB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285998" y="3289838"/>
            <a:ext cx="7602503" cy="271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3523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 bwMode="auto">
          <a:xfrm>
            <a:off x="194903" y="2728360"/>
            <a:ext cx="11677423" cy="2250040"/>
          </a:xfrm>
        </p:spPr>
        <p:txBody>
          <a:bodyPr/>
          <a:lstStyle/>
          <a:p>
            <a:pPr>
              <a:defRPr/>
            </a:pPr>
            <a:r>
              <a:rPr lang="en-US" sz="3600" dirty="0">
                <a:solidFill>
                  <a:srgbClr val="002060"/>
                </a:solidFill>
              </a:rPr>
              <a:t>Questions?</a:t>
            </a:r>
            <a:br>
              <a:rPr lang="en-US" sz="3600" dirty="0">
                <a:solidFill>
                  <a:srgbClr val="002060"/>
                </a:solidFill>
              </a:rPr>
            </a:br>
            <a:r>
              <a:rPr lang="en-US" sz="3600" dirty="0">
                <a:solidFill>
                  <a:srgbClr val="002060"/>
                </a:solidFill>
              </a:rPr>
              <a:t/>
            </a:r>
            <a:br>
              <a:rPr lang="en-US" sz="3600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Interested in fast neutron analytics R&amp;D?</a:t>
            </a:r>
            <a:r>
              <a:rPr lang="en-US" sz="3600" dirty="0">
                <a:solidFill>
                  <a:srgbClr val="002060"/>
                </a:solidFill>
              </a:rPr>
              <a:t/>
            </a:r>
            <a:br>
              <a:rPr lang="en-US" sz="3600" dirty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i.meleshenkovskii@fz-juelich.de</a:t>
            </a:r>
            <a:b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e.mauerhofer@fz-juelich.de</a:t>
            </a:r>
            <a:endParaRPr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561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chemeClr val="tx2"/>
                </a:solidFill>
              </a:rPr>
              <a:t>Aim </a:t>
            </a:r>
            <a:r>
              <a:rPr lang="en-US" dirty="0">
                <a:solidFill>
                  <a:schemeClr val="tx2"/>
                </a:solidFill>
              </a:rPr>
              <a:t>&amp; S</a:t>
            </a:r>
            <a:r>
              <a:rPr lang="en-US" dirty="0" smtClean="0">
                <a:solidFill>
                  <a:schemeClr val="tx2"/>
                </a:solidFill>
              </a:rPr>
              <a:t>cope </a:t>
            </a:r>
            <a:r>
              <a:rPr lang="en-US" dirty="0">
                <a:solidFill>
                  <a:schemeClr val="tx2"/>
                </a:solidFill>
              </a:rPr>
              <a:t>of </a:t>
            </a:r>
            <a:r>
              <a:rPr lang="en-US" dirty="0" err="1">
                <a:solidFill>
                  <a:schemeClr val="tx2"/>
                </a:solidFill>
              </a:rPr>
              <a:t>FaNGaS</a:t>
            </a:r>
            <a:r>
              <a:rPr lang="en-US" dirty="0">
                <a:solidFill>
                  <a:schemeClr val="tx2"/>
                </a:solidFill>
              </a:rPr>
              <a:t> Instrument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 bwMode="auto">
          <a:xfrm>
            <a:off x="258856" y="1333786"/>
            <a:ext cx="11674289" cy="1315146"/>
          </a:xfrm>
        </p:spPr>
        <p:txBody>
          <a:bodyPr/>
          <a:lstStyle/>
          <a:p>
            <a:pPr lvl="0">
              <a:defRPr/>
            </a:pPr>
            <a:r>
              <a:rPr lang="en-US" dirty="0" smtClean="0"/>
              <a:t>Chemical </a:t>
            </a:r>
            <a:r>
              <a:rPr lang="en-US" dirty="0"/>
              <a:t>analysis of small to large samples using prompt </a:t>
            </a:r>
            <a:r>
              <a:rPr lang="en-US" dirty="0" smtClean="0"/>
              <a:t>gamma radiation </a:t>
            </a:r>
            <a:r>
              <a:rPr lang="en-US" dirty="0"/>
              <a:t>induced by fast-neutron reactions: 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 err="1" smtClean="0">
                <a:solidFill>
                  <a:srgbClr val="FF0000"/>
                </a:solidFill>
              </a:rPr>
              <a:t>n,n</a:t>
            </a:r>
            <a:r>
              <a:rPr lang="en-US" b="1" dirty="0" smtClean="0">
                <a:solidFill>
                  <a:srgbClr val="FF0000"/>
                </a:solidFill>
              </a:rPr>
              <a:t>´</a:t>
            </a:r>
            <a:r>
              <a:rPr lang="el-GR" b="1" dirty="0" smtClean="0">
                <a:solidFill>
                  <a:srgbClr val="FF0000"/>
                </a:solidFill>
              </a:rPr>
              <a:t>γ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r>
              <a:rPr lang="en-US" dirty="0" smtClean="0"/>
              <a:t>, </a:t>
            </a:r>
            <a:r>
              <a:rPr lang="en-US" dirty="0"/>
              <a:t>(</a:t>
            </a:r>
            <a:r>
              <a:rPr lang="en-US" dirty="0" err="1"/>
              <a:t>n,p</a:t>
            </a:r>
            <a:r>
              <a:rPr lang="en-US" dirty="0"/>
              <a:t>), (n,α), (n,2n</a:t>
            </a:r>
            <a:r>
              <a:rPr lang="en-US" dirty="0" smtClean="0"/>
              <a:t>)</a:t>
            </a:r>
            <a:endParaRPr dirty="0"/>
          </a:p>
          <a:p>
            <a:pPr marL="0" indent="0">
              <a:buNone/>
              <a:defRPr/>
            </a:pPr>
            <a:endParaRPr lang="de-DE" dirty="0"/>
          </a:p>
          <a:p>
            <a:pPr lvl="0">
              <a:defRPr/>
            </a:pPr>
            <a:r>
              <a:rPr lang="en-US" dirty="0" smtClean="0"/>
              <a:t>Complementary </a:t>
            </a:r>
            <a:r>
              <a:rPr lang="en-US" dirty="0"/>
              <a:t>method to PGNAA (</a:t>
            </a:r>
            <a:r>
              <a:rPr lang="en-US" dirty="0" smtClean="0"/>
              <a:t>cold/thermal neutrons), exceeding its limits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3</a:t>
            </a:fld>
            <a:endParaRPr lang="de-DE"/>
          </a:p>
        </p:txBody>
      </p:sp>
      <p:sp>
        <p:nvSpPr>
          <p:cNvPr id="2" name="Right Arrow 1"/>
          <p:cNvSpPr/>
          <p:nvPr/>
        </p:nvSpPr>
        <p:spPr bwMode="auto">
          <a:xfrm>
            <a:off x="4783508" y="1812161"/>
            <a:ext cx="433633" cy="344079"/>
          </a:xfrm>
          <a:prstGeom prst="rightArrow">
            <a:avLst/>
          </a:prstGeom>
          <a:solidFill>
            <a:srgbClr val="00206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 bwMode="auto">
          <a:xfrm>
            <a:off x="5217141" y="1661036"/>
            <a:ext cx="6636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/>
              <a:t>PGAINS</a:t>
            </a:r>
            <a:r>
              <a:rPr lang="en-US" sz="1800" dirty="0" smtClean="0"/>
              <a:t> method: </a:t>
            </a:r>
            <a:r>
              <a:rPr lang="en-US" sz="1800" b="1" dirty="0" smtClean="0"/>
              <a:t>P</a:t>
            </a:r>
            <a:r>
              <a:rPr lang="en-US" sz="1800" dirty="0" smtClean="0"/>
              <a:t>rompt </a:t>
            </a:r>
            <a:r>
              <a:rPr lang="en-US" sz="1800" b="1" dirty="0" smtClean="0"/>
              <a:t>G</a:t>
            </a:r>
            <a:r>
              <a:rPr lang="en-US" sz="1800" dirty="0" smtClean="0"/>
              <a:t>amma </a:t>
            </a:r>
            <a:r>
              <a:rPr lang="en-US" sz="1800" b="1" dirty="0" smtClean="0"/>
              <a:t>A</a:t>
            </a:r>
            <a:r>
              <a:rPr lang="en-US" sz="1800" dirty="0" smtClean="0"/>
              <a:t>nalysis based on </a:t>
            </a:r>
            <a:r>
              <a:rPr lang="en-US" sz="1800" b="1" dirty="0" smtClean="0"/>
              <a:t>I</a:t>
            </a:r>
            <a:r>
              <a:rPr lang="en-US" sz="1800" dirty="0" smtClean="0"/>
              <a:t>nelastic </a:t>
            </a:r>
            <a:r>
              <a:rPr lang="en-US" sz="1800" b="1" dirty="0" smtClean="0"/>
              <a:t>N</a:t>
            </a:r>
            <a:r>
              <a:rPr lang="en-US" sz="1800" dirty="0" smtClean="0"/>
              <a:t>eutron </a:t>
            </a:r>
            <a:r>
              <a:rPr lang="en-US" sz="1800" b="1" dirty="0" smtClean="0"/>
              <a:t>S</a:t>
            </a:r>
            <a:r>
              <a:rPr lang="en-US" sz="1800" dirty="0" smtClean="0"/>
              <a:t>cattering</a:t>
            </a:r>
            <a:endParaRPr lang="en-US" sz="1800" dirty="0"/>
          </a:p>
        </p:txBody>
      </p:sp>
      <p:grpSp>
        <p:nvGrpSpPr>
          <p:cNvPr id="29" name="Gruppieren 6"/>
          <p:cNvGrpSpPr/>
          <p:nvPr/>
        </p:nvGrpSpPr>
        <p:grpSpPr>
          <a:xfrm>
            <a:off x="354464" y="3276076"/>
            <a:ext cx="9347745" cy="2817220"/>
            <a:chOff x="354464" y="2771003"/>
            <a:chExt cx="9347745" cy="2817220"/>
          </a:xfrm>
        </p:grpSpPr>
        <p:sp>
          <p:nvSpPr>
            <p:cNvPr id="30" name="Rechteck 25">
              <a:extLst>
                <a:ext uri="{FF2B5EF4-FFF2-40B4-BE49-F238E27FC236}">
                  <a16:creationId xmlns:a16="http://schemas.microsoft.com/office/drawing/2014/main" id="{F348A8E9-0788-4504-BE14-F0926B4F92C0}"/>
                </a:ext>
              </a:extLst>
            </p:cNvPr>
            <p:cNvSpPr/>
            <p:nvPr/>
          </p:nvSpPr>
          <p:spPr>
            <a:xfrm>
              <a:off x="2577557" y="3684360"/>
              <a:ext cx="3096344" cy="864096"/>
            </a:xfrm>
            <a:prstGeom prst="rect">
              <a:avLst/>
            </a:prstGeom>
            <a:solidFill>
              <a:srgbClr val="ADBDE3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Non-</a:t>
              </a:r>
              <a:r>
                <a:rPr kumimoji="0" lang="de-DE" sz="1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destructive</a:t>
              </a:r>
              <a:r>
                <a:rPr kumimoji="0" lang="de-D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de-DE" sz="16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elemental</a:t>
              </a:r>
              <a:r>
                <a:rPr kumimoji="0" lang="de-DE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de-DE" sz="16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analysis</a:t>
              </a:r>
              <a:r>
                <a:rPr kumimoji="0" lang="de-D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de-DE" sz="1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for</a:t>
              </a:r>
              <a:r>
                <a:rPr kumimoji="0" lang="de-D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sng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large</a:t>
              </a:r>
              <a:r>
                <a:rPr kumimoji="0" lang="de-DE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de-DE" sz="16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objects</a:t>
              </a:r>
              <a:endPara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Ellipse 27">
              <a:extLst>
                <a:ext uri="{FF2B5EF4-FFF2-40B4-BE49-F238E27FC236}">
                  <a16:creationId xmlns:a16="http://schemas.microsoft.com/office/drawing/2014/main" id="{EF94AA22-5E19-4C92-8A94-2729033A519E}"/>
                </a:ext>
              </a:extLst>
            </p:cNvPr>
            <p:cNvSpPr/>
            <p:nvPr/>
          </p:nvSpPr>
          <p:spPr>
            <a:xfrm>
              <a:off x="5842859" y="3150000"/>
              <a:ext cx="1929600" cy="558000"/>
            </a:xfrm>
            <a:prstGeom prst="ellipse">
              <a:avLst/>
            </a:prstGeom>
            <a:solidFill>
              <a:srgbClr val="ADBDE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Industry</a:t>
              </a:r>
            </a:p>
          </p:txBody>
        </p:sp>
        <p:sp>
          <p:nvSpPr>
            <p:cNvPr id="32" name="Ellipse 28">
              <a:extLst>
                <a:ext uri="{FF2B5EF4-FFF2-40B4-BE49-F238E27FC236}">
                  <a16:creationId xmlns:a16="http://schemas.microsoft.com/office/drawing/2014/main" id="{47B03B91-AC17-4E5B-8113-03BF084120F1}"/>
                </a:ext>
              </a:extLst>
            </p:cNvPr>
            <p:cNvSpPr/>
            <p:nvPr/>
          </p:nvSpPr>
          <p:spPr>
            <a:xfrm>
              <a:off x="3160929" y="2771003"/>
              <a:ext cx="1929600" cy="558000"/>
            </a:xfrm>
            <a:prstGeom prst="ellipse">
              <a:avLst/>
            </a:prstGeom>
            <a:solidFill>
              <a:srgbClr val="ADBDE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Geology &amp; Arctic</a:t>
              </a:r>
            </a:p>
          </p:txBody>
        </p:sp>
        <p:sp>
          <p:nvSpPr>
            <p:cNvPr id="33" name="Ellipse 29">
              <a:extLst>
                <a:ext uri="{FF2B5EF4-FFF2-40B4-BE49-F238E27FC236}">
                  <a16:creationId xmlns:a16="http://schemas.microsoft.com/office/drawing/2014/main" id="{454DED2F-1B25-412F-B098-21DBE9A4A8A5}"/>
                </a:ext>
              </a:extLst>
            </p:cNvPr>
            <p:cNvSpPr/>
            <p:nvPr/>
          </p:nvSpPr>
          <p:spPr>
            <a:xfrm>
              <a:off x="479376" y="4425625"/>
              <a:ext cx="1929223" cy="556071"/>
            </a:xfrm>
            <a:prstGeom prst="ellipse">
              <a:avLst/>
            </a:prstGeom>
            <a:solidFill>
              <a:srgbClr val="ADBDE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Environmental </a:t>
              </a:r>
              <a:r>
                <a:rPr kumimoji="0" lang="de-DE" sz="14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research</a:t>
              </a:r>
              <a:endParaRPr kumimoji="0" lang="de-DE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Ellipse 30">
              <a:extLst>
                <a:ext uri="{FF2B5EF4-FFF2-40B4-BE49-F238E27FC236}">
                  <a16:creationId xmlns:a16="http://schemas.microsoft.com/office/drawing/2014/main" id="{C16DBE06-434F-47C5-9383-CC5278B66188}"/>
                </a:ext>
              </a:extLst>
            </p:cNvPr>
            <p:cNvSpPr/>
            <p:nvPr/>
          </p:nvSpPr>
          <p:spPr>
            <a:xfrm>
              <a:off x="479376" y="3205995"/>
              <a:ext cx="1929223" cy="558000"/>
            </a:xfrm>
            <a:prstGeom prst="ellipse">
              <a:avLst/>
            </a:prstGeom>
            <a:solidFill>
              <a:srgbClr val="ADBDE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Archaeology</a:t>
              </a:r>
              <a:endParaRPr kumimoji="0" lang="de-DE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5" name="Ellipse 31">
              <a:extLst>
                <a:ext uri="{FF2B5EF4-FFF2-40B4-BE49-F238E27FC236}">
                  <a16:creationId xmlns:a16="http://schemas.microsoft.com/office/drawing/2014/main" id="{5AD3BE79-7978-479B-B0E5-A3E2265AD755}"/>
                </a:ext>
              </a:extLst>
            </p:cNvPr>
            <p:cNvSpPr/>
            <p:nvPr/>
          </p:nvSpPr>
          <p:spPr>
            <a:xfrm>
              <a:off x="5842859" y="4425625"/>
              <a:ext cx="1929600" cy="558000"/>
            </a:xfrm>
            <a:prstGeom prst="ellipse">
              <a:avLst/>
            </a:prstGeom>
            <a:solidFill>
              <a:srgbClr val="ADBDE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Fundamental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research</a:t>
              </a:r>
              <a:endParaRPr kumimoji="0" lang="de-DE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6" name="Gerade Verbindung mit Pfeil 35">
              <a:extLst>
                <a:ext uri="{FF2B5EF4-FFF2-40B4-BE49-F238E27FC236}">
                  <a16:creationId xmlns:a16="http://schemas.microsoft.com/office/drawing/2014/main" id="{C8D322E6-6CA1-4984-BA3F-1AFAF38FA1D0}"/>
                </a:ext>
              </a:extLst>
            </p:cNvPr>
            <p:cNvCxnSpPr>
              <a:stCxn id="30" idx="0"/>
              <a:endCxn id="32" idx="4"/>
            </p:cNvCxnSpPr>
            <p:nvPr/>
          </p:nvCxnSpPr>
          <p:spPr>
            <a:xfrm flipV="1">
              <a:off x="4125729" y="3329003"/>
              <a:ext cx="0" cy="355357"/>
            </a:xfrm>
            <a:prstGeom prst="straightConnector1">
              <a:avLst/>
            </a:prstGeom>
            <a:noFill/>
            <a:ln w="25400" cap="flat" cmpd="sng" algn="ctr">
              <a:solidFill>
                <a:srgbClr val="023D6B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7" name="Gerade Verbindung mit Pfeil 37">
              <a:extLst>
                <a:ext uri="{FF2B5EF4-FFF2-40B4-BE49-F238E27FC236}">
                  <a16:creationId xmlns:a16="http://schemas.microsoft.com/office/drawing/2014/main" id="{7E7706F4-D4A0-4A27-ADF7-F0F08FAAD0C4}"/>
                </a:ext>
              </a:extLst>
            </p:cNvPr>
            <p:cNvCxnSpPr>
              <a:cxnSpLocks/>
              <a:stCxn id="30" idx="1"/>
              <a:endCxn id="34" idx="4"/>
            </p:cNvCxnSpPr>
            <p:nvPr/>
          </p:nvCxnSpPr>
          <p:spPr>
            <a:xfrm flipH="1" flipV="1">
              <a:off x="1443988" y="3763995"/>
              <a:ext cx="1133569" cy="352413"/>
            </a:xfrm>
            <a:prstGeom prst="straightConnector1">
              <a:avLst/>
            </a:prstGeom>
            <a:noFill/>
            <a:ln w="25400" cap="flat" cmpd="sng" algn="ctr">
              <a:solidFill>
                <a:srgbClr val="023D6B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8" name="Gerade Verbindung mit Pfeil 39">
              <a:extLst>
                <a:ext uri="{FF2B5EF4-FFF2-40B4-BE49-F238E27FC236}">
                  <a16:creationId xmlns:a16="http://schemas.microsoft.com/office/drawing/2014/main" id="{5E6A6FD1-B5F5-4AA3-83EA-F902B7B944DA}"/>
                </a:ext>
              </a:extLst>
            </p:cNvPr>
            <p:cNvCxnSpPr>
              <a:cxnSpLocks/>
              <a:stCxn id="30" idx="1"/>
              <a:endCxn id="33" idx="0"/>
            </p:cNvCxnSpPr>
            <p:nvPr/>
          </p:nvCxnSpPr>
          <p:spPr>
            <a:xfrm flipH="1">
              <a:off x="1443988" y="4116408"/>
              <a:ext cx="1133569" cy="309217"/>
            </a:xfrm>
            <a:prstGeom prst="straightConnector1">
              <a:avLst/>
            </a:prstGeom>
            <a:noFill/>
            <a:ln w="25400" cap="flat" cmpd="sng" algn="ctr">
              <a:solidFill>
                <a:srgbClr val="023D6B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9" name="Gerade Verbindung mit Pfeil 40">
              <a:extLst>
                <a:ext uri="{FF2B5EF4-FFF2-40B4-BE49-F238E27FC236}">
                  <a16:creationId xmlns:a16="http://schemas.microsoft.com/office/drawing/2014/main" id="{D8DED655-0243-4B79-8B96-6CCCFE608A28}"/>
                </a:ext>
              </a:extLst>
            </p:cNvPr>
            <p:cNvCxnSpPr>
              <a:cxnSpLocks/>
              <a:stCxn id="30" idx="3"/>
              <a:endCxn id="35" idx="0"/>
            </p:cNvCxnSpPr>
            <p:nvPr/>
          </p:nvCxnSpPr>
          <p:spPr>
            <a:xfrm>
              <a:off x="5673901" y="4116409"/>
              <a:ext cx="1133758" cy="309217"/>
            </a:xfrm>
            <a:prstGeom prst="straightConnector1">
              <a:avLst/>
            </a:prstGeom>
            <a:noFill/>
            <a:ln w="25400" cap="flat" cmpd="sng" algn="ctr">
              <a:solidFill>
                <a:srgbClr val="023D6B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0" name="Gerade Verbindung mit Pfeil 43">
              <a:extLst>
                <a:ext uri="{FF2B5EF4-FFF2-40B4-BE49-F238E27FC236}">
                  <a16:creationId xmlns:a16="http://schemas.microsoft.com/office/drawing/2014/main" id="{E048DD90-F12A-4B5E-9C8D-487D8A0C49B2}"/>
                </a:ext>
              </a:extLst>
            </p:cNvPr>
            <p:cNvCxnSpPr>
              <a:cxnSpLocks/>
              <a:stCxn id="30" idx="3"/>
              <a:endCxn id="31" idx="4"/>
            </p:cNvCxnSpPr>
            <p:nvPr/>
          </p:nvCxnSpPr>
          <p:spPr>
            <a:xfrm flipV="1">
              <a:off x="5673901" y="3708000"/>
              <a:ext cx="1133758" cy="408408"/>
            </a:xfrm>
            <a:prstGeom prst="straightConnector1">
              <a:avLst/>
            </a:prstGeom>
            <a:noFill/>
            <a:ln w="25400" cap="flat" cmpd="sng" algn="ctr">
              <a:solidFill>
                <a:srgbClr val="023D6B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1" name="Gerade Verbindung mit Pfeil 47">
              <a:extLst>
                <a:ext uri="{FF2B5EF4-FFF2-40B4-BE49-F238E27FC236}">
                  <a16:creationId xmlns:a16="http://schemas.microsoft.com/office/drawing/2014/main" id="{F046028C-CDD8-4181-9502-94E4F0C03C50}"/>
                </a:ext>
              </a:extLst>
            </p:cNvPr>
            <p:cNvCxnSpPr>
              <a:cxnSpLocks/>
              <a:stCxn id="35" idx="4"/>
              <a:endCxn id="42" idx="0"/>
            </p:cNvCxnSpPr>
            <p:nvPr/>
          </p:nvCxnSpPr>
          <p:spPr>
            <a:xfrm flipH="1">
              <a:off x="3912076" y="4983625"/>
              <a:ext cx="2895583" cy="94604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2" name="Rechteck 80">
              <a:extLst>
                <a:ext uri="{FF2B5EF4-FFF2-40B4-BE49-F238E27FC236}">
                  <a16:creationId xmlns:a16="http://schemas.microsoft.com/office/drawing/2014/main" id="{38C12A0E-0874-42D3-A136-3E373B946711}"/>
                </a:ext>
              </a:extLst>
            </p:cNvPr>
            <p:cNvSpPr/>
            <p:nvPr/>
          </p:nvSpPr>
          <p:spPr>
            <a:xfrm>
              <a:off x="360000" y="5078229"/>
              <a:ext cx="7104152" cy="509994"/>
            </a:xfrm>
            <a:prstGeom prst="rect">
              <a:avLst/>
            </a:prstGeom>
            <a:solidFill>
              <a:srgbClr val="FAB45A">
                <a:lumMod val="75000"/>
                <a:alpha val="30000"/>
              </a:srgb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3" name="Geschweifte Klammer links 76">
              <a:extLst>
                <a:ext uri="{FF2B5EF4-FFF2-40B4-BE49-F238E27FC236}">
                  <a16:creationId xmlns:a16="http://schemas.microsoft.com/office/drawing/2014/main" id="{650882D8-31AC-46C2-AF4A-C9A319D359B3}"/>
                </a:ext>
              </a:extLst>
            </p:cNvPr>
            <p:cNvSpPr/>
            <p:nvPr/>
          </p:nvSpPr>
          <p:spPr>
            <a:xfrm rot="10800000">
              <a:off x="7749055" y="2771004"/>
              <a:ext cx="453240" cy="2210692"/>
            </a:xfrm>
            <a:prstGeom prst="leftBrac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4" name="Textfeld 79">
              <a:extLst>
                <a:ext uri="{FF2B5EF4-FFF2-40B4-BE49-F238E27FC236}">
                  <a16:creationId xmlns:a16="http://schemas.microsoft.com/office/drawing/2014/main" id="{B2BAA4E3-250C-45D9-98F1-CFD0295B58C2}"/>
                </a:ext>
              </a:extLst>
            </p:cNvPr>
            <p:cNvSpPr txBox="1"/>
            <p:nvPr/>
          </p:nvSpPr>
          <p:spPr>
            <a:xfrm>
              <a:off x="354464" y="5149442"/>
              <a:ext cx="934774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       </a:t>
              </a:r>
              <a:r>
                <a:rPr kumimoji="0" lang="de-D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: </a:t>
              </a:r>
              <a:r>
                <a:rPr kumimoji="0" lang="de-DE" sz="1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Comprehensible</a:t>
              </a:r>
              <a:r>
                <a:rPr kumimoji="0" lang="de-D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 </a:t>
              </a:r>
              <a:r>
                <a:rPr kumimoji="0" lang="de-DE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+mn-ea"/>
                </a:rPr>
                <a:t>(</a:t>
              </a:r>
              <a:r>
                <a:rPr kumimoji="0" lang="de-DE" sz="16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+mn-ea"/>
                </a:rPr>
                <a:t>n,n´</a:t>
              </a:r>
              <a:r>
                <a:rPr kumimoji="0" lang="de-DE" sz="18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</a:rPr>
                <a:t>g</a:t>
              </a:r>
              <a:r>
                <a:rPr kumimoji="0" lang="de-DE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+mn-ea"/>
                </a:rPr>
                <a:t>) </a:t>
              </a:r>
              <a:r>
                <a:rPr kumimoji="0" lang="de-DE" sz="16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+mn-ea"/>
                </a:rPr>
                <a:t>data</a:t>
              </a:r>
              <a:r>
                <a:rPr kumimoji="0" lang="de-DE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+mn-ea"/>
                </a:rPr>
                <a:t> </a:t>
              </a:r>
              <a:r>
                <a:rPr kumimoji="0" lang="de-DE" sz="16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ea typeface="+mn-ea"/>
                </a:rPr>
                <a:t>catalogue</a:t>
              </a:r>
              <a:r>
                <a:rPr kumimoji="0" lang="de-D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 </a:t>
              </a:r>
              <a:r>
                <a:rPr kumimoji="0" lang="de-DE" sz="1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with</a:t>
              </a:r>
              <a:r>
                <a:rPr kumimoji="0" lang="de-D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 </a:t>
              </a:r>
              <a:r>
                <a:rPr kumimoji="0" lang="de-DE" sz="1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state</a:t>
              </a:r>
              <a:r>
                <a:rPr kumimoji="0" lang="de-D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 of </a:t>
              </a:r>
              <a:r>
                <a:rPr kumimoji="0" lang="de-DE" sz="1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the</a:t>
              </a:r>
              <a:r>
                <a:rPr kumimoji="0" lang="de-D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 </a:t>
              </a:r>
              <a:r>
                <a:rPr kumimoji="0" lang="de-DE" sz="1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art</a:t>
              </a:r>
              <a:r>
                <a:rPr kumimoji="0" lang="de-D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 </a:t>
              </a:r>
              <a:r>
                <a:rPr kumimoji="0" lang="de-DE" sz="1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equipment</a:t>
              </a:r>
              <a:endPara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45" name="Ellipse 26">
              <a:extLst>
                <a:ext uri="{FF2B5EF4-FFF2-40B4-BE49-F238E27FC236}">
                  <a16:creationId xmlns:a16="http://schemas.microsoft.com/office/drawing/2014/main" id="{81A29A9B-8459-455C-865D-A4F2724DF760}"/>
                </a:ext>
              </a:extLst>
            </p:cNvPr>
            <p:cNvSpPr/>
            <p:nvPr/>
          </p:nvSpPr>
          <p:spPr>
            <a:xfrm>
              <a:off x="2944335" y="4073016"/>
              <a:ext cx="396000" cy="396000"/>
            </a:xfrm>
            <a:prstGeom prst="ellipse">
              <a:avLst/>
            </a:prstGeom>
            <a:solidFill>
              <a:srgbClr val="FAB45A">
                <a:lumMod val="75000"/>
              </a:srgbClr>
            </a:solidFill>
            <a:ln w="190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46" name="Ellipse 32">
              <a:extLst>
                <a:ext uri="{FF2B5EF4-FFF2-40B4-BE49-F238E27FC236}">
                  <a16:creationId xmlns:a16="http://schemas.microsoft.com/office/drawing/2014/main" id="{D474899D-9F83-4987-B5C7-341F50DD5361}"/>
                </a:ext>
              </a:extLst>
            </p:cNvPr>
            <p:cNvSpPr/>
            <p:nvPr/>
          </p:nvSpPr>
          <p:spPr>
            <a:xfrm>
              <a:off x="439200" y="5134323"/>
              <a:ext cx="396000" cy="396000"/>
            </a:xfrm>
            <a:prstGeom prst="ellipse">
              <a:avLst/>
            </a:prstGeom>
            <a:solidFill>
              <a:srgbClr val="FAB45A">
                <a:lumMod val="75000"/>
              </a:srgbClr>
            </a:solidFill>
            <a:ln w="190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</a:t>
              </a:r>
            </a:p>
          </p:txBody>
        </p:sp>
      </p:grpSp>
      <p:sp>
        <p:nvSpPr>
          <p:cNvPr id="47" name="TextBox 46"/>
          <p:cNvSpPr txBox="1"/>
          <p:nvPr/>
        </p:nvSpPr>
        <p:spPr bwMode="auto">
          <a:xfrm>
            <a:off x="137664" y="2883163"/>
            <a:ext cx="2087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/>
              <a:t>Two major aims:</a:t>
            </a:r>
            <a:endParaRPr lang="en-US" sz="1800" dirty="0"/>
          </a:p>
        </p:txBody>
      </p:sp>
      <p:sp>
        <p:nvSpPr>
          <p:cNvPr id="48" name="Textfeld 77">
            <a:extLst>
              <a:ext uri="{FF2B5EF4-FFF2-40B4-BE49-F238E27FC236}">
                <a16:creationId xmlns:a16="http://schemas.microsoft.com/office/drawing/2014/main" id="{83D28016-3A14-43FD-866B-8456FCA660B2}"/>
              </a:ext>
            </a:extLst>
          </p:cNvPr>
          <p:cNvSpPr txBox="1"/>
          <p:nvPr/>
        </p:nvSpPr>
        <p:spPr>
          <a:xfrm>
            <a:off x="8358125" y="3350661"/>
            <a:ext cx="3475101" cy="1086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Need </a:t>
            </a:r>
            <a:r>
              <a:rPr kumimoji="0" lang="de-DE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of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de-DE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reliable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de-DE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nuclear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de-DE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data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de-DE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of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 (</a:t>
            </a:r>
            <a:r>
              <a:rPr kumimoji="0" lang="de-DE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n,n´</a:t>
            </a:r>
            <a:r>
              <a:rPr kumimoji="0" lang="de-DE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</a:rPr>
              <a:t>g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) </a:t>
            </a:r>
            <a:r>
              <a:rPr kumimoji="0" lang="de-DE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reactions</a:t>
            </a:r>
            <a:endParaRPr kumimoji="0" lang="de-DE" sz="1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</a:endParaRPr>
          </a:p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"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Demidov Atlas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"</a:t>
            </a:r>
            <a:r>
              <a:rPr kumimoji="0" lang="de-DE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[3-5]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(1978) must 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be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validated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!</a:t>
            </a:r>
          </a:p>
        </p:txBody>
      </p:sp>
      <p:sp>
        <p:nvSpPr>
          <p:cNvPr id="49" name="Textfeld 33">
            <a:extLst>
              <a:ext uri="{FF2B5EF4-FFF2-40B4-BE49-F238E27FC236}">
                <a16:creationId xmlns:a16="http://schemas.microsoft.com/office/drawing/2014/main" id="{2BC09867-3D7F-4294-BD92-25EA81FD11AB}"/>
              </a:ext>
            </a:extLst>
          </p:cNvPr>
          <p:cNvSpPr txBox="1"/>
          <p:nvPr/>
        </p:nvSpPr>
        <p:spPr>
          <a:xfrm>
            <a:off x="8356899" y="4489258"/>
            <a:ext cx="3475101" cy="102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[3]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ea typeface="+mn-ea"/>
              </a:rPr>
              <a:t>A.M. Demidov et al., NIMA (1974)</a:t>
            </a:r>
          </a:p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[4]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ea typeface="+mn-ea"/>
              </a:rPr>
              <a:t>A.M. Hurst et al., NIMA (2021)</a:t>
            </a:r>
          </a:p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[5]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ea typeface="+mn-ea"/>
              </a:rPr>
              <a:t>A.M. Demidov et al., 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ea typeface="+mn-ea"/>
              </a:rPr>
              <a:t>Atomizdat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ea typeface="+mn-ea"/>
              </a:rPr>
              <a:t>, Moscow (1978)</a:t>
            </a:r>
            <a:endParaRPr kumimoji="0" lang="de-DE" sz="1600" b="1" i="0" u="none" strike="noStrike" kern="1200" cap="none" spc="0" normalizeH="0" baseline="3000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smtClean="0">
                <a:solidFill>
                  <a:schemeClr val="tx2"/>
                </a:solidFill>
              </a:rPr>
              <a:t>PGNAA </a:t>
            </a:r>
            <a:r>
              <a:rPr lang="de-DE" dirty="0" err="1" smtClean="0">
                <a:solidFill>
                  <a:schemeClr val="tx2"/>
                </a:solidFill>
              </a:rPr>
              <a:t>vs</a:t>
            </a:r>
            <a:r>
              <a:rPr lang="de-DE" dirty="0" smtClean="0">
                <a:solidFill>
                  <a:schemeClr val="tx2"/>
                </a:solidFill>
              </a:rPr>
              <a:t> PGAINS: Thermal </a:t>
            </a:r>
            <a:r>
              <a:rPr lang="de-DE" dirty="0" err="1" smtClean="0">
                <a:solidFill>
                  <a:schemeClr val="tx2"/>
                </a:solidFill>
              </a:rPr>
              <a:t>vs</a:t>
            </a:r>
            <a:r>
              <a:rPr lang="de-DE" dirty="0" smtClean="0">
                <a:solidFill>
                  <a:schemeClr val="tx2"/>
                </a:solidFill>
              </a:rPr>
              <a:t> Fast </a:t>
            </a:r>
            <a:r>
              <a:rPr lang="de-DE" dirty="0">
                <a:solidFill>
                  <a:schemeClr val="tx2"/>
                </a:solidFill>
              </a:rPr>
              <a:t>N</a:t>
            </a:r>
            <a:r>
              <a:rPr lang="de-DE" dirty="0" smtClean="0">
                <a:solidFill>
                  <a:schemeClr val="tx2"/>
                </a:solidFill>
              </a:rPr>
              <a:t>eutrons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4</a:t>
            </a:fld>
            <a:endParaRPr lang="de-DE"/>
          </a:p>
        </p:txBody>
      </p:sp>
      <p:cxnSp>
        <p:nvCxnSpPr>
          <p:cNvPr id="9" name="Gerader Verbinder 10">
            <a:extLst>
              <a:ext uri="{FF2B5EF4-FFF2-40B4-BE49-F238E27FC236}">
                <a16:creationId xmlns:a16="http://schemas.microsoft.com/office/drawing/2014/main" id="{D3AE2656-BE2C-41AE-92D3-09E13ED60805}"/>
              </a:ext>
            </a:extLst>
          </p:cNvPr>
          <p:cNvCxnSpPr>
            <a:cxnSpLocks/>
          </p:cNvCxnSpPr>
          <p:nvPr/>
        </p:nvCxnSpPr>
        <p:spPr>
          <a:xfrm>
            <a:off x="6047325" y="1154784"/>
            <a:ext cx="34193" cy="4037455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dash"/>
            <a:miter lim="800000"/>
          </a:ln>
          <a:effectLst/>
        </p:spPr>
      </p:cxnSp>
      <p:grpSp>
        <p:nvGrpSpPr>
          <p:cNvPr id="10" name="Gruppieren 48"/>
          <p:cNvGrpSpPr/>
          <p:nvPr/>
        </p:nvGrpSpPr>
        <p:grpSpPr>
          <a:xfrm>
            <a:off x="113232" y="1939392"/>
            <a:ext cx="5684384" cy="3208204"/>
            <a:chOff x="119336" y="2132856"/>
            <a:chExt cx="5910464" cy="3168352"/>
          </a:xfrm>
        </p:grpSpPr>
        <p:grpSp>
          <p:nvGrpSpPr>
            <p:cNvPr id="11" name="Gruppieren 33"/>
            <p:cNvGrpSpPr/>
            <p:nvPr/>
          </p:nvGrpSpPr>
          <p:grpSpPr>
            <a:xfrm>
              <a:off x="191344" y="2132856"/>
              <a:ext cx="5709753" cy="2671797"/>
              <a:chOff x="345414" y="2269371"/>
              <a:chExt cx="5709753" cy="2671797"/>
            </a:xfrm>
          </p:grpSpPr>
          <p:pic>
            <p:nvPicPr>
              <p:cNvPr id="13" name="Grafik 15">
                <a:extLst>
                  <a:ext uri="{FF2B5EF4-FFF2-40B4-BE49-F238E27FC236}">
                    <a16:creationId xmlns:a16="http://schemas.microsoft.com/office/drawing/2014/main" id="{5472A491-DE1A-4EB1-8BD8-1719D4B0A6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5414" y="2269371"/>
                <a:ext cx="5690520" cy="2104145"/>
              </a:xfrm>
              <a:prstGeom prst="rect">
                <a:avLst/>
              </a:prstGeom>
            </p:spPr>
          </p:pic>
          <p:grpSp>
            <p:nvGrpSpPr>
              <p:cNvPr id="14" name="Gruppieren 12"/>
              <p:cNvGrpSpPr/>
              <p:nvPr/>
            </p:nvGrpSpPr>
            <p:grpSpPr>
              <a:xfrm>
                <a:off x="355518" y="2388981"/>
                <a:ext cx="5699649" cy="2552187"/>
                <a:chOff x="355518" y="2368905"/>
                <a:chExt cx="5699649" cy="2552187"/>
              </a:xfrm>
            </p:grpSpPr>
            <p:sp>
              <p:nvSpPr>
                <p:cNvPr id="15" name="Rechteck 16">
                  <a:extLst>
                    <a:ext uri="{FF2B5EF4-FFF2-40B4-BE49-F238E27FC236}">
                      <a16:creationId xmlns:a16="http://schemas.microsoft.com/office/drawing/2014/main" id="{CFD160DB-96F2-4A0D-9AAC-71F1EBA6042D}"/>
                    </a:ext>
                  </a:extLst>
                </p:cNvPr>
                <p:cNvSpPr/>
                <p:nvPr/>
              </p:nvSpPr>
              <p:spPr>
                <a:xfrm>
                  <a:off x="360000" y="2368905"/>
                  <a:ext cx="3312368" cy="2520799"/>
                </a:xfrm>
                <a:prstGeom prst="rect">
                  <a:avLst/>
                </a:prstGeom>
                <a:solidFill>
                  <a:srgbClr val="ADBDE3">
                    <a:alpha val="0"/>
                  </a:srgbClr>
                </a:solidFill>
                <a:ln w="25400" cap="flat" cmpd="sng" algn="ctr">
                  <a:solidFill>
                    <a:srgbClr val="00B050"/>
                  </a:solidFill>
                  <a:prstDash val="sys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Textfeld 17">
                  <a:extLst>
                    <a:ext uri="{FF2B5EF4-FFF2-40B4-BE49-F238E27FC236}">
                      <a16:creationId xmlns:a16="http://schemas.microsoft.com/office/drawing/2014/main" id="{66AA08E0-585D-4059-A291-21222D1BCDB4}"/>
                    </a:ext>
                  </a:extLst>
                </p:cNvPr>
                <p:cNvSpPr txBox="1"/>
                <p:nvPr/>
              </p:nvSpPr>
              <p:spPr>
                <a:xfrm>
                  <a:off x="388741" y="3293295"/>
                  <a:ext cx="821059" cy="2970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Neutron</a:t>
                  </a:r>
                  <a:endParaRPr kumimoji="0" lang="de-DE" sz="1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</a:endParaRPr>
                </a:p>
              </p:txBody>
            </p:sp>
            <p:sp>
              <p:nvSpPr>
                <p:cNvPr id="17" name="Textfeld 18">
                  <a:extLst>
                    <a:ext uri="{FF2B5EF4-FFF2-40B4-BE49-F238E27FC236}">
                      <a16:creationId xmlns:a16="http://schemas.microsoft.com/office/drawing/2014/main" id="{3997AD09-B0DC-43CC-8F81-BD35935A1962}"/>
                    </a:ext>
                  </a:extLst>
                </p:cNvPr>
                <p:cNvSpPr txBox="1"/>
                <p:nvPr/>
              </p:nvSpPr>
              <p:spPr>
                <a:xfrm>
                  <a:off x="355518" y="2385731"/>
                  <a:ext cx="1130438" cy="2970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smtClean="0">
                      <a:ln>
                        <a:noFill/>
                      </a:ln>
                      <a:solidFill>
                        <a:srgbClr val="00B050"/>
                      </a:solidFill>
                      <a:effectLst/>
                      <a:uLnTx/>
                      <a:uFillTx/>
                      <a:ea typeface="+mn-ea"/>
                    </a:rPr>
                    <a:t>10</a:t>
                  </a:r>
                  <a:r>
                    <a:rPr kumimoji="0" lang="de-DE" sz="1400" b="0" i="0" u="none" strike="noStrike" kern="1200" cap="none" spc="0" normalizeH="0" baseline="30000" noProof="0" smtClean="0">
                      <a:ln>
                        <a:noFill/>
                      </a:ln>
                      <a:solidFill>
                        <a:srgbClr val="00B050"/>
                      </a:solidFill>
                      <a:effectLst/>
                      <a:uLnTx/>
                      <a:uFillTx/>
                      <a:ea typeface="+mn-ea"/>
                    </a:rPr>
                    <a:t>-16</a:t>
                  </a:r>
                  <a:r>
                    <a:rPr kumimoji="0" lang="de-DE" sz="1400" b="0" i="0" u="none" strike="noStrike" kern="1200" cap="none" spc="0" normalizeH="0" baseline="0" noProof="0" smtClean="0">
                      <a:ln>
                        <a:noFill/>
                      </a:ln>
                      <a:solidFill>
                        <a:srgbClr val="00B050"/>
                      </a:solidFill>
                      <a:effectLst/>
                      <a:uLnTx/>
                      <a:uFillTx/>
                      <a:ea typeface="+mn-ea"/>
                    </a:rPr>
                    <a:t>-10</a:t>
                  </a:r>
                  <a:r>
                    <a:rPr kumimoji="0" lang="de-DE" sz="1400" b="0" i="0" u="none" strike="noStrike" kern="1200" cap="none" spc="0" normalizeH="0" baseline="30000" noProof="0" smtClean="0">
                      <a:ln>
                        <a:noFill/>
                      </a:ln>
                      <a:solidFill>
                        <a:srgbClr val="00B050"/>
                      </a:solidFill>
                      <a:effectLst/>
                      <a:uLnTx/>
                      <a:uFillTx/>
                      <a:ea typeface="+mn-ea"/>
                    </a:rPr>
                    <a:t>-12</a:t>
                  </a:r>
                  <a:r>
                    <a:rPr kumimoji="0" lang="de-DE" sz="1400" b="0" i="0" u="none" strike="noStrike" kern="1200" cap="none" spc="0" normalizeH="0" baseline="0" noProof="0" smtClean="0">
                      <a:ln>
                        <a:noFill/>
                      </a:ln>
                      <a:solidFill>
                        <a:srgbClr val="00B050"/>
                      </a:solidFill>
                      <a:effectLst/>
                      <a:uLnTx/>
                      <a:uFillTx/>
                      <a:ea typeface="+mn-ea"/>
                    </a:rPr>
                    <a:t> s</a:t>
                  </a:r>
                  <a:endParaRPr kumimoji="0" lang="de-DE" sz="1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ea typeface="+mn-ea"/>
                  </a:endParaRPr>
                </a:p>
              </p:txBody>
            </p:sp>
            <p:sp>
              <p:nvSpPr>
                <p:cNvPr id="18" name="Textfeld 19">
                  <a:extLst>
                    <a:ext uri="{FF2B5EF4-FFF2-40B4-BE49-F238E27FC236}">
                      <a16:creationId xmlns:a16="http://schemas.microsoft.com/office/drawing/2014/main" id="{151A0669-BA56-4452-A9BB-FF011E0FBE8C}"/>
                    </a:ext>
                  </a:extLst>
                </p:cNvPr>
                <p:cNvSpPr txBox="1"/>
                <p:nvPr/>
              </p:nvSpPr>
              <p:spPr>
                <a:xfrm>
                  <a:off x="1249454" y="2817423"/>
                  <a:ext cx="832279" cy="5016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Target </a:t>
                  </a:r>
                </a:p>
                <a:p>
                  <a:pPr marL="0" marR="0" lvl="0" indent="0" algn="l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Nucleus</a:t>
                  </a:r>
                  <a:endParaRPr kumimoji="0" lang="de-DE" sz="1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</a:endParaRPr>
                </a:p>
              </p:txBody>
            </p:sp>
            <p:sp>
              <p:nvSpPr>
                <p:cNvPr id="19" name="Textfeld 20">
                  <a:extLst>
                    <a:ext uri="{FF2B5EF4-FFF2-40B4-BE49-F238E27FC236}">
                      <a16:creationId xmlns:a16="http://schemas.microsoft.com/office/drawing/2014/main" id="{35075667-6C49-4D7D-B859-705CACB1F9DC}"/>
                    </a:ext>
                  </a:extLst>
                </p:cNvPr>
                <p:cNvSpPr txBox="1"/>
                <p:nvPr/>
              </p:nvSpPr>
              <p:spPr>
                <a:xfrm>
                  <a:off x="596186" y="3795219"/>
                  <a:ext cx="284052" cy="2970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n</a:t>
                  </a:r>
                  <a:endParaRPr kumimoji="0" lang="de-DE" sz="1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" name="Textfeld 21">
                      <a:extLst>
                        <a:ext uri="{FF2B5EF4-FFF2-40B4-BE49-F238E27FC236}">
                          <a16:creationId xmlns:a16="http://schemas.microsoft.com/office/drawing/2014/main" id="{E3612010-0C0D-4F60-B2AC-06FEA0D2A7E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49454" y="3969399"/>
                      <a:ext cx="610745" cy="32329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d>
                              <m:dPr>
                                <m:ctrlPr>
                                  <a:rPr kumimoji="0" lang="de-DE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</a:rPr>
                                </m:ctrlPr>
                              </m:dPr>
                              <m:e>
                                <m:sPre>
                                  <m:sPrePr>
                                    <m:ctrlPr>
                                      <a:rPr kumimoji="0" lang="de-DE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PrePr>
                                  <m:sub>
                                    <m:r>
                                      <a:rPr kumimoji="0" lang="de-DE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𝑍</m:t>
                                    </m:r>
                                  </m:sub>
                                  <m:sup>
                                    <m:r>
                                      <a:rPr kumimoji="0" lang="de-DE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𝐴</m:t>
                                    </m:r>
                                  </m:sup>
                                  <m:e>
                                    <m:r>
                                      <a:rPr kumimoji="0" lang="de-DE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𝑋</m:t>
                                    </m:r>
                                  </m:e>
                                </m:sPre>
                              </m:e>
                            </m:d>
                          </m:oMath>
                        </m:oMathPara>
                      </a14:m>
                      <a:endParaRPr kumimoji="0" lang="de-DE" sz="1400" b="0" i="0" u="none" strike="noStrike" kern="1200" cap="none" spc="0" normalizeH="0" baseline="0" noProof="0" dirty="0" err="1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ea typeface="+mn-ea"/>
                      </a:endParaRPr>
                    </a:p>
                  </p:txBody>
                </p:sp>
              </mc:Choice>
              <mc:Fallback xmlns="">
                <p:sp>
                  <p:nvSpPr>
                    <p:cNvPr id="22" name="Textfeld 21">
                      <a:extLst>
                        <a:ext uri="{FF2B5EF4-FFF2-40B4-BE49-F238E27FC236}">
                          <a16:creationId xmlns:a16="http://schemas.microsoft.com/office/drawing/2014/main" id="{E3612010-0C0D-4F60-B2AC-06FEA0D2A7E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249454" y="3969399"/>
                      <a:ext cx="610745" cy="323294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1" name="Textfeld 22">
                      <a:extLst>
                        <a:ext uri="{FF2B5EF4-FFF2-40B4-BE49-F238E27FC236}">
                          <a16:creationId xmlns:a16="http://schemas.microsoft.com/office/drawing/2014/main" id="{1AD4BD90-59EF-4DF0-ACEA-0806C23A2E2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581322" y="3965384"/>
                      <a:ext cx="808683" cy="32380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 xmlns:m="http://schemas.openxmlformats.org/officeDocument/2006/math">
                          <m:d>
                            <m:dPr>
                              <m:ctrlPr>
                                <a:rPr kumimoji="0" lang="de-DE" sz="1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dPr>
                            <m:e>
                              <m:sPre>
                                <m:sPrePr>
                                  <m:ctrlPr>
                                    <a:rPr kumimoji="0" lang="de-DE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</m:ctrlPr>
                                </m:sPrePr>
                                <m:sub>
                                  <m:r>
                                    <a:rPr kumimoji="0" lang="de-DE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𝒁</m:t>
                                  </m:r>
                                </m:sub>
                                <m:sup>
                                  <m:r>
                                    <a:rPr kumimoji="0" lang="de-DE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𝑨</m:t>
                                  </m:r>
                                  <m:r>
                                    <a:rPr kumimoji="0" lang="de-DE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+</m:t>
                                  </m:r>
                                  <m:r>
                                    <a:rPr kumimoji="0" lang="de-DE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𝟏</m:t>
                                  </m:r>
                                </m:sup>
                                <m:e>
                                  <m:r>
                                    <a:rPr kumimoji="0" lang="de-DE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𝑿</m:t>
                                  </m:r>
                                </m:e>
                              </m:sPre>
                            </m:e>
                          </m:d>
                        </m:oMath>
                      </a14:m>
                      <a:r>
                        <a:rPr kumimoji="0" lang="de-DE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ea typeface="+mn-ea"/>
                        </a:rPr>
                        <a:t>*</a:t>
                      </a:r>
                      <a:endParaRPr kumimoji="0" lang="de-DE" sz="1400" b="1" i="0" u="none" strike="noStrike" kern="1200" cap="none" spc="0" normalizeH="0" baseline="0" noProof="0" dirty="0" err="1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ea typeface="+mn-ea"/>
                      </a:endParaRPr>
                    </a:p>
                  </p:txBody>
                </p:sp>
              </mc:Choice>
              <mc:Fallback xmlns="">
                <p:sp>
                  <p:nvSpPr>
                    <p:cNvPr id="23" name="Textfeld 22">
                      <a:extLst>
                        <a:ext uri="{FF2B5EF4-FFF2-40B4-BE49-F238E27FC236}">
                          <a16:creationId xmlns:a16="http://schemas.microsoft.com/office/drawing/2014/main" id="{1AD4BD90-59EF-4DF0-ACEA-0806C23A2E2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581322" y="3965384"/>
                      <a:ext cx="808683" cy="323807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t="-3774" r="-752" b="-1509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22" name="Textfeld 23">
                  <a:extLst>
                    <a:ext uri="{FF2B5EF4-FFF2-40B4-BE49-F238E27FC236}">
                      <a16:creationId xmlns:a16="http://schemas.microsoft.com/office/drawing/2014/main" id="{84602143-A72D-4079-AD3B-5A239F979A5B}"/>
                    </a:ext>
                  </a:extLst>
                </p:cNvPr>
                <p:cNvSpPr txBox="1"/>
                <p:nvPr/>
              </p:nvSpPr>
              <p:spPr>
                <a:xfrm>
                  <a:off x="1993608" y="2966332"/>
                  <a:ext cx="1109599" cy="5016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Compound </a:t>
                  </a:r>
                </a:p>
                <a:p>
                  <a:pPr marL="0" marR="0" lvl="0" indent="0" algn="l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Nucleus</a:t>
                  </a:r>
                  <a:endParaRPr kumimoji="0" lang="de-DE" sz="1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</a:endParaRPr>
                </a:p>
              </p:txBody>
            </p:sp>
            <p:sp>
              <p:nvSpPr>
                <p:cNvPr id="23" name="Textfeld 24">
                  <a:extLst>
                    <a:ext uri="{FF2B5EF4-FFF2-40B4-BE49-F238E27FC236}">
                      <a16:creationId xmlns:a16="http://schemas.microsoft.com/office/drawing/2014/main" id="{8C85ABF2-E277-4B28-8AA6-3EA3E6F56A89}"/>
                    </a:ext>
                  </a:extLst>
                </p:cNvPr>
                <p:cNvSpPr txBox="1"/>
                <p:nvPr/>
              </p:nvSpPr>
              <p:spPr>
                <a:xfrm>
                  <a:off x="2409120" y="2510007"/>
                  <a:ext cx="1208985" cy="2970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Prompt </a:t>
                  </a:r>
                  <a:r>
                    <a:rPr kumimoji="0" lang="el-GR" sz="1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γ</a:t>
                  </a:r>
                  <a:r>
                    <a:rPr kumimoji="0" lang="de-DE" sz="1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-</a:t>
                  </a:r>
                  <a:r>
                    <a:rPr kumimoji="0" lang="de-DE" sz="1400" b="0" i="0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ray</a:t>
                  </a:r>
                  <a:endParaRPr kumimoji="0" lang="de-DE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4" name="Textfeld 25">
                      <a:extLst>
                        <a:ext uri="{FF2B5EF4-FFF2-40B4-BE49-F238E27FC236}">
                          <a16:creationId xmlns:a16="http://schemas.microsoft.com/office/drawing/2014/main" id="{E0E01164-FCB1-4661-B51F-7BF5A512769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35256" y="3965384"/>
                      <a:ext cx="780662" cy="32329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d>
                              <m:dPr>
                                <m:ctrlPr>
                                  <a:rPr kumimoji="0" lang="de-DE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</a:rPr>
                                </m:ctrlPr>
                              </m:dPr>
                              <m:e>
                                <m:sPre>
                                  <m:sPrePr>
                                    <m:ctrlPr>
                                      <a:rPr kumimoji="0" lang="de-DE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PrePr>
                                  <m:sub>
                                    <m:r>
                                      <a:rPr kumimoji="0" lang="de-DE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𝑍</m:t>
                                    </m:r>
                                  </m:sub>
                                  <m:sup>
                                    <m:r>
                                      <a:rPr kumimoji="0" lang="de-DE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𝐴</m:t>
                                    </m:r>
                                    <m:r>
                                      <a:rPr kumimoji="0" lang="de-DE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+1</m:t>
                                    </m:r>
                                  </m:sup>
                                  <m:e>
                                    <m:r>
                                      <a:rPr kumimoji="0" lang="de-DE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𝑋</m:t>
                                    </m:r>
                                  </m:e>
                                </m:sPre>
                              </m:e>
                            </m:d>
                          </m:oMath>
                        </m:oMathPara>
                      </a14:m>
                      <a:endParaRPr kumimoji="0" lang="de-DE" sz="1400" b="0" i="0" u="none" strike="noStrike" kern="1200" cap="none" spc="0" normalizeH="0" baseline="0" noProof="0" dirty="0" err="1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ea typeface="+mn-ea"/>
                      </a:endParaRPr>
                    </a:p>
                  </p:txBody>
                </p:sp>
              </mc:Choice>
              <mc:Fallback xmlns="">
                <p:sp>
                  <p:nvSpPr>
                    <p:cNvPr id="26" name="Textfeld 25">
                      <a:extLst>
                        <a:ext uri="{FF2B5EF4-FFF2-40B4-BE49-F238E27FC236}">
                          <a16:creationId xmlns:a16="http://schemas.microsoft.com/office/drawing/2014/main" id="{E0E01164-FCB1-4661-B51F-7BF5A512769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835256" y="3965384"/>
                      <a:ext cx="780662" cy="323294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25" name="Textfeld 26">
                  <a:extLst>
                    <a:ext uri="{FF2B5EF4-FFF2-40B4-BE49-F238E27FC236}">
                      <a16:creationId xmlns:a16="http://schemas.microsoft.com/office/drawing/2014/main" id="{1DDAC1A2-7C8B-4871-90C9-9FFFDC2220BE}"/>
                    </a:ext>
                  </a:extLst>
                </p:cNvPr>
                <p:cNvSpPr txBox="1"/>
                <p:nvPr/>
              </p:nvSpPr>
              <p:spPr>
                <a:xfrm>
                  <a:off x="4586145" y="2516298"/>
                  <a:ext cx="1289135" cy="2970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Delayed</a:t>
                  </a:r>
                  <a:r>
                    <a:rPr kumimoji="0" lang="de-DE" sz="1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 </a:t>
                  </a:r>
                  <a:r>
                    <a:rPr kumimoji="0" lang="el-GR" sz="1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γ</a:t>
                  </a:r>
                  <a:r>
                    <a:rPr kumimoji="0" lang="de-DE" sz="1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-</a:t>
                  </a:r>
                  <a:r>
                    <a:rPr kumimoji="0" lang="de-DE" sz="1400" b="0" i="0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ray</a:t>
                  </a:r>
                  <a:endParaRPr kumimoji="0" lang="de-DE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</a:endParaRPr>
                </a:p>
              </p:txBody>
            </p:sp>
            <p:sp>
              <p:nvSpPr>
                <p:cNvPr id="26" name="Textfeld 27">
                  <a:extLst>
                    <a:ext uri="{FF2B5EF4-FFF2-40B4-BE49-F238E27FC236}">
                      <a16:creationId xmlns:a16="http://schemas.microsoft.com/office/drawing/2014/main" id="{64C09E66-0B70-4594-B7D5-4795E88C94BB}"/>
                    </a:ext>
                  </a:extLst>
                </p:cNvPr>
                <p:cNvSpPr txBox="1"/>
                <p:nvPr/>
              </p:nvSpPr>
              <p:spPr>
                <a:xfrm>
                  <a:off x="3639821" y="2368905"/>
                  <a:ext cx="955711" cy="2970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10</a:t>
                  </a:r>
                  <a:r>
                    <a:rPr kumimoji="0" lang="de-DE" sz="1400" b="0" i="0" u="none" strike="noStrike" kern="1200" cap="none" spc="0" normalizeH="0" baseline="3000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-6</a:t>
                  </a:r>
                  <a:r>
                    <a:rPr kumimoji="0" lang="de-DE" sz="1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-10</a:t>
                  </a:r>
                  <a:r>
                    <a:rPr kumimoji="0" lang="de-DE" sz="1400" b="0" i="0" u="none" strike="noStrike" kern="1200" cap="none" spc="0" normalizeH="0" baseline="3000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2</a:t>
                  </a:r>
                  <a:r>
                    <a:rPr kumimoji="0" lang="de-DE" sz="1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 s</a:t>
                  </a:r>
                </a:p>
              </p:txBody>
            </p:sp>
            <p:sp>
              <p:nvSpPr>
                <p:cNvPr id="27" name="Textfeld 28">
                  <a:extLst>
                    <a:ext uri="{FF2B5EF4-FFF2-40B4-BE49-F238E27FC236}">
                      <a16:creationId xmlns:a16="http://schemas.microsoft.com/office/drawing/2014/main" id="{D71353DC-24AE-4A32-AA26-B515290BCCBC}"/>
                    </a:ext>
                  </a:extLst>
                </p:cNvPr>
                <p:cNvSpPr txBox="1"/>
                <p:nvPr/>
              </p:nvSpPr>
              <p:spPr>
                <a:xfrm>
                  <a:off x="355518" y="4594021"/>
                  <a:ext cx="833883" cy="2970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1" i="0" u="none" strike="noStrike" kern="120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PGNAA</a:t>
                  </a:r>
                  <a:endParaRPr kumimoji="0" lang="de-DE" sz="14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</a:endParaRPr>
                </a:p>
              </p:txBody>
            </p:sp>
            <p:sp>
              <p:nvSpPr>
                <p:cNvPr id="28" name="Textfeld 29">
                  <a:extLst>
                    <a:ext uri="{FF2B5EF4-FFF2-40B4-BE49-F238E27FC236}">
                      <a16:creationId xmlns:a16="http://schemas.microsoft.com/office/drawing/2014/main" id="{CFDCFEA5-A8D2-40ED-93AF-1607EDECCC11}"/>
                    </a:ext>
                  </a:extLst>
                </p:cNvPr>
                <p:cNvSpPr txBox="1"/>
                <p:nvPr/>
              </p:nvSpPr>
              <p:spPr>
                <a:xfrm>
                  <a:off x="3652889" y="4624088"/>
                  <a:ext cx="962123" cy="2970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400" b="1" i="0" u="none" strike="noStrike" kern="120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(DG)NAA</a:t>
                  </a:r>
                  <a:endParaRPr kumimoji="0" lang="de-DE" sz="14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9" name="Textfeld 30">
                      <a:extLst>
                        <a:ext uri="{FF2B5EF4-FFF2-40B4-BE49-F238E27FC236}">
                          <a16:creationId xmlns:a16="http://schemas.microsoft.com/office/drawing/2014/main" id="{EC32FE63-6FEC-45B3-A475-7973CAD2086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274504" y="3975114"/>
                      <a:ext cx="780663" cy="32329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d>
                              <m:dPr>
                                <m:ctrlPr>
                                  <a:rPr kumimoji="0" lang="de-DE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</a:rPr>
                                </m:ctrlPr>
                              </m:dPr>
                              <m:e>
                                <m:sPre>
                                  <m:sPrePr>
                                    <m:ctrlPr>
                                      <a:rPr kumimoji="0" lang="de-DE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sPrePr>
                                  <m:sub>
                                    <m:r>
                                      <a:rPr kumimoji="0" lang="de-DE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𝑍</m:t>
                                    </m:r>
                                    <m:r>
                                      <a:rPr kumimoji="0" lang="de-DE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±1</m:t>
                                    </m:r>
                                  </m:sub>
                                  <m:sup>
                                    <m:r>
                                      <a:rPr kumimoji="0" lang="de-DE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𝐴</m:t>
                                    </m:r>
                                    <m:r>
                                      <a:rPr kumimoji="0" lang="de-DE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+1</m:t>
                                    </m:r>
                                  </m:sup>
                                  <m:e>
                                    <m:r>
                                      <a:rPr kumimoji="0" lang="de-DE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𝑋</m:t>
                                    </m:r>
                                  </m:e>
                                </m:sPre>
                              </m:e>
                            </m:d>
                          </m:oMath>
                        </m:oMathPara>
                      </a14:m>
                      <a:endParaRPr kumimoji="0" lang="de-DE" sz="1400" b="0" i="0" u="none" strike="noStrike" kern="1200" cap="none" spc="0" normalizeH="0" baseline="0" noProof="0" dirty="0" err="1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ea typeface="+mn-ea"/>
                      </a:endParaRPr>
                    </a:p>
                  </p:txBody>
                </p:sp>
              </mc:Choice>
              <mc:Fallback xmlns="">
                <p:sp>
                  <p:nvSpPr>
                    <p:cNvPr id="31" name="Textfeld 30">
                      <a:extLst>
                        <a:ext uri="{FF2B5EF4-FFF2-40B4-BE49-F238E27FC236}">
                          <a16:creationId xmlns:a16="http://schemas.microsoft.com/office/drawing/2014/main" id="{EC32FE63-6FEC-45B3-A475-7973CAD2086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274504" y="3975114"/>
                      <a:ext cx="780663" cy="323294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0" name="Textfeld 31">
                  <a:extLst>
                    <a:ext uri="{FF2B5EF4-FFF2-40B4-BE49-F238E27FC236}">
                      <a16:creationId xmlns:a16="http://schemas.microsoft.com/office/drawing/2014/main" id="{35EB9D5A-ACA5-4C22-A668-57100F5FBCA1}"/>
                    </a:ext>
                  </a:extLst>
                </p:cNvPr>
                <p:cNvSpPr txBox="1"/>
                <p:nvPr/>
              </p:nvSpPr>
              <p:spPr>
                <a:xfrm>
                  <a:off x="4763915" y="3068669"/>
                  <a:ext cx="914033" cy="2970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sz="1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β</a:t>
                  </a:r>
                  <a:r>
                    <a:rPr kumimoji="0" lang="de-DE" sz="1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 </a:t>
                  </a:r>
                  <a:r>
                    <a:rPr kumimoji="0" lang="de-DE" sz="1400" b="0" i="0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particle</a:t>
                  </a:r>
                  <a:endParaRPr kumimoji="0" lang="de-DE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</a:endParaRPr>
                </a:p>
              </p:txBody>
            </p:sp>
          </p:grpSp>
        </p:grpSp>
        <p:sp>
          <p:nvSpPr>
            <p:cNvPr id="12" name="Rechteck 5">
              <a:extLst>
                <a:ext uri="{FF2B5EF4-FFF2-40B4-BE49-F238E27FC236}">
                  <a16:creationId xmlns:a16="http://schemas.microsoft.com/office/drawing/2014/main" id="{1AB6B5A7-28B0-429E-B037-016247DA9169}"/>
                </a:ext>
              </a:extLst>
            </p:cNvPr>
            <p:cNvSpPr/>
            <p:nvPr/>
          </p:nvSpPr>
          <p:spPr>
            <a:xfrm>
              <a:off x="119336" y="4962654"/>
              <a:ext cx="591046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30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[1]</a:t>
              </a:r>
              <a:r>
                <a:rPr kumimoji="0" lang="de-DE" sz="1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ea typeface="+mn-ea"/>
                </a:rPr>
                <a:t>Shahabinejad</a:t>
              </a:r>
              <a:r>
                <a:rPr kumimoji="0" lang="de-D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ea typeface="+mn-ea"/>
                </a:rPr>
                <a:t> et al., PROG NUCL ENERGY (2020, </a:t>
              </a:r>
              <a:r>
                <a:rPr kumimoji="0" lang="de-DE" sz="1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ea typeface="+mn-ea"/>
                </a:rPr>
                <a:t>modified</a:t>
              </a:r>
              <a:r>
                <a:rPr kumimoji="0" lang="de-D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ea typeface="+mn-ea"/>
                </a:rPr>
                <a:t>)</a:t>
              </a:r>
            </a:p>
          </p:txBody>
        </p:sp>
      </p:grpSp>
      <p:grpSp>
        <p:nvGrpSpPr>
          <p:cNvPr id="31" name="Gruppieren 47"/>
          <p:cNvGrpSpPr/>
          <p:nvPr/>
        </p:nvGrpSpPr>
        <p:grpSpPr>
          <a:xfrm>
            <a:off x="6785934" y="1950549"/>
            <a:ext cx="4946149" cy="3047825"/>
            <a:chOff x="6418198" y="1051145"/>
            <a:chExt cx="5037005" cy="3744216"/>
          </a:xfrm>
        </p:grpSpPr>
        <p:pic>
          <p:nvPicPr>
            <p:cNvPr id="32" name="Grafik 14">
              <a:extLst>
                <a:ext uri="{FF2B5EF4-FFF2-40B4-BE49-F238E27FC236}">
                  <a16:creationId xmlns:a16="http://schemas.microsoft.com/office/drawing/2014/main" id="{79C12ACF-2F53-4CB9-9109-77F2C4C953C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1713" y="1051145"/>
              <a:ext cx="3571714" cy="3434866"/>
            </a:xfrm>
            <a:prstGeom prst="rect">
              <a:avLst/>
            </a:prstGeom>
          </p:spPr>
        </p:pic>
        <p:sp>
          <p:nvSpPr>
            <p:cNvPr id="33" name="Textfeld 35">
              <a:extLst>
                <a:ext uri="{FF2B5EF4-FFF2-40B4-BE49-F238E27FC236}">
                  <a16:creationId xmlns:a16="http://schemas.microsoft.com/office/drawing/2014/main" id="{73CF7FB4-F6AE-4EC1-90C0-8F13C0E63200}"/>
                </a:ext>
              </a:extLst>
            </p:cNvPr>
            <p:cNvSpPr txBox="1"/>
            <p:nvPr/>
          </p:nvSpPr>
          <p:spPr>
            <a:xfrm>
              <a:off x="6568162" y="1172783"/>
              <a:ext cx="1616148" cy="501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Incoming </a:t>
              </a:r>
              <a:r>
                <a:rPr kumimoji="0" lang="de-DE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neutron</a:t>
              </a:r>
              <a:r>
                <a:rPr kumimoji="0" lang="de-DE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:</a:t>
              </a:r>
            </a:p>
            <a:p>
              <a:pPr marL="0" marR="0" lvl="0" indent="0" algn="l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E</a:t>
              </a:r>
              <a:r>
                <a:rPr kumimoji="0" lang="de-DE" sz="14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0</a:t>
              </a:r>
            </a:p>
          </p:txBody>
        </p:sp>
        <p:sp>
          <p:nvSpPr>
            <p:cNvPr id="34" name="Textfeld 36">
              <a:extLst>
                <a:ext uri="{FF2B5EF4-FFF2-40B4-BE49-F238E27FC236}">
                  <a16:creationId xmlns:a16="http://schemas.microsoft.com/office/drawing/2014/main" id="{2AB1F7E1-8376-40BD-8F17-B6C3D4A6F631}"/>
                </a:ext>
              </a:extLst>
            </p:cNvPr>
            <p:cNvSpPr txBox="1"/>
            <p:nvPr/>
          </p:nvSpPr>
          <p:spPr>
            <a:xfrm>
              <a:off x="9371498" y="1519833"/>
              <a:ext cx="1826141" cy="297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Scattered</a:t>
              </a:r>
              <a:r>
                <a:rPr kumimoji="0" lang="de-DE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 </a:t>
              </a:r>
              <a:r>
                <a:rPr kumimoji="0" lang="de-DE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neutron</a:t>
              </a:r>
              <a:r>
                <a:rPr kumimoji="0" lang="de-DE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: E</a:t>
              </a:r>
              <a:endParaRPr kumimoji="0" lang="de-DE" sz="1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35" name="Textfeld 37">
              <a:extLst>
                <a:ext uri="{FF2B5EF4-FFF2-40B4-BE49-F238E27FC236}">
                  <a16:creationId xmlns:a16="http://schemas.microsoft.com/office/drawing/2014/main" id="{2125A916-C66C-48AD-A6F3-943F1E7F7207}"/>
                </a:ext>
              </a:extLst>
            </p:cNvPr>
            <p:cNvSpPr txBox="1"/>
            <p:nvPr/>
          </p:nvSpPr>
          <p:spPr>
            <a:xfrm>
              <a:off x="9060515" y="2197827"/>
              <a:ext cx="2204450" cy="501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Inelastic</a:t>
              </a:r>
              <a:r>
                <a:rPr kumimoji="0" lang="de-DE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 </a:t>
              </a:r>
              <a:r>
                <a:rPr kumimoji="0" lang="de-DE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scattering</a:t>
              </a:r>
              <a:r>
                <a:rPr kumimoji="0" lang="de-DE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 angle:</a:t>
              </a:r>
            </a:p>
            <a:p>
              <a:pPr marL="0" marR="0" lvl="0" indent="0" algn="l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ϑ</a:t>
              </a:r>
              <a:r>
                <a:rPr kumimoji="0" lang="de-DE" sz="1400" b="0" i="0" u="none" strike="noStrike" kern="120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inelastic</a:t>
              </a:r>
              <a:endParaRPr kumimoji="0" lang="de-DE" sz="1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36" name="Textfeld 38">
              <a:extLst>
                <a:ext uri="{FF2B5EF4-FFF2-40B4-BE49-F238E27FC236}">
                  <a16:creationId xmlns:a16="http://schemas.microsoft.com/office/drawing/2014/main" id="{9B076E95-B497-4348-9121-ED9077385DB7}"/>
                </a:ext>
              </a:extLst>
            </p:cNvPr>
            <p:cNvSpPr txBox="1"/>
            <p:nvPr/>
          </p:nvSpPr>
          <p:spPr>
            <a:xfrm>
              <a:off x="6418198" y="3408824"/>
              <a:ext cx="1447832" cy="501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Inelastic</a:t>
              </a:r>
              <a:r>
                <a:rPr kumimoji="0" lang="de-DE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 prompt</a:t>
              </a:r>
            </a:p>
            <a:p>
              <a:pPr marL="0" marR="0" lvl="0" indent="0" algn="l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γ</a:t>
              </a:r>
              <a:r>
                <a:rPr kumimoji="0" lang="de-DE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-</a:t>
              </a:r>
              <a:r>
                <a:rPr kumimoji="0" lang="de-DE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rays</a:t>
              </a:r>
              <a:endPara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feld 40">
                  <a:extLst>
                    <a:ext uri="{FF2B5EF4-FFF2-40B4-BE49-F238E27FC236}">
                      <a16:creationId xmlns:a16="http://schemas.microsoft.com/office/drawing/2014/main" id="{9290F2AD-4469-439F-BD9B-0DE9D1D0FE8B}"/>
                    </a:ext>
                  </a:extLst>
                </p:cNvPr>
                <p:cNvSpPr txBox="1"/>
                <p:nvPr/>
              </p:nvSpPr>
              <p:spPr>
                <a:xfrm>
                  <a:off x="7504222" y="2344281"/>
                  <a:ext cx="610745" cy="3232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kumimoji="0" lang="de-DE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dPr>
                          <m:e>
                            <m:sPre>
                              <m:sPrePr>
                                <m:ctrlPr>
                                  <a:rPr kumimoji="0" lang="de-DE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</a:rPr>
                                </m:ctrlPr>
                              </m:sPrePr>
                              <m:sub>
                                <m:r>
                                  <a:rPr kumimoji="0" lang="de-DE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</a:rPr>
                                  <m:t>𝑍</m:t>
                                </m:r>
                              </m:sub>
                              <m:sup>
                                <m:r>
                                  <a:rPr kumimoji="0" lang="de-DE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</a:rPr>
                                  <m:t>𝐴</m:t>
                                </m:r>
                              </m:sup>
                              <m:e>
                                <m:r>
                                  <a:rPr kumimoji="0" lang="de-DE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</a:rPr>
                                  <m:t>𝑋</m:t>
                                </m:r>
                              </m:e>
                            </m:sPre>
                          </m:e>
                        </m:d>
                      </m:oMath>
                    </m:oMathPara>
                  </a14:m>
                  <a:endParaRPr kumimoji="0" lang="de-DE" sz="1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41" name="Textfeld 40">
                  <a:extLst>
                    <a:ext uri="{FF2B5EF4-FFF2-40B4-BE49-F238E27FC236}">
                      <a16:creationId xmlns:a16="http://schemas.microsoft.com/office/drawing/2014/main" id="{9290F2AD-4469-439F-BD9B-0DE9D1D0FE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04222" y="2344281"/>
                  <a:ext cx="610745" cy="323294"/>
                </a:xfrm>
                <a:prstGeom prst="rect">
                  <a:avLst/>
                </a:prstGeom>
                <a:blipFill>
                  <a:blip r:embed="rId9"/>
                  <a:stretch>
                    <a:fillRect b="-2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feld 41">
                  <a:extLst>
                    <a:ext uri="{FF2B5EF4-FFF2-40B4-BE49-F238E27FC236}">
                      <a16:creationId xmlns:a16="http://schemas.microsoft.com/office/drawing/2014/main" id="{542A7072-0AD0-4C96-B3F5-1AB2B640DCF5}"/>
                    </a:ext>
                  </a:extLst>
                </p:cNvPr>
                <p:cNvSpPr txBox="1"/>
                <p:nvPr/>
              </p:nvSpPr>
              <p:spPr>
                <a:xfrm>
                  <a:off x="8181563" y="3991894"/>
                  <a:ext cx="614720" cy="3232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kumimoji="0" lang="de-DE" sz="14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dPr>
                          <m:e>
                            <m:sPre>
                              <m:sPrePr>
                                <m:ctrlPr>
                                  <a:rPr kumimoji="0" lang="de-DE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</a:rPr>
                                </m:ctrlPr>
                              </m:sPrePr>
                              <m:sub>
                                <m:r>
                                  <a:rPr kumimoji="0" lang="de-DE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</a:rPr>
                                  <m:t>𝒁</m:t>
                                </m:r>
                              </m:sub>
                              <m:sup>
                                <m:r>
                                  <a:rPr kumimoji="0" lang="de-DE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</a:rPr>
                                  <m:t>𝑨</m:t>
                                </m:r>
                              </m:sup>
                              <m:e>
                                <m:r>
                                  <a:rPr kumimoji="0" lang="de-DE" sz="14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</a:rPr>
                                  <m:t>𝑿</m:t>
                                </m:r>
                              </m:e>
                            </m:sPre>
                          </m:e>
                        </m:d>
                      </m:oMath>
                    </m:oMathPara>
                  </a14:m>
                  <a:endParaRPr kumimoji="0" lang="de-DE" sz="14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42" name="Textfeld 41">
                  <a:extLst>
                    <a:ext uri="{FF2B5EF4-FFF2-40B4-BE49-F238E27FC236}">
                      <a16:creationId xmlns:a16="http://schemas.microsoft.com/office/drawing/2014/main" id="{542A7072-0AD0-4C96-B3F5-1AB2B640DC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1563" y="3991894"/>
                  <a:ext cx="614720" cy="323294"/>
                </a:xfrm>
                <a:prstGeom prst="rect">
                  <a:avLst/>
                </a:prstGeom>
                <a:blipFill>
                  <a:blip r:embed="rId10"/>
                  <a:stretch>
                    <a:fillRect b="-3157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Textfeld 42">
              <a:extLst>
                <a:ext uri="{FF2B5EF4-FFF2-40B4-BE49-F238E27FC236}">
                  <a16:creationId xmlns:a16="http://schemas.microsoft.com/office/drawing/2014/main" id="{B81971F9-25F9-48EB-94BC-2F624492E692}"/>
                </a:ext>
              </a:extLst>
            </p:cNvPr>
            <p:cNvSpPr txBox="1"/>
            <p:nvPr/>
          </p:nvSpPr>
          <p:spPr>
            <a:xfrm>
              <a:off x="10077206" y="3678109"/>
              <a:ext cx="832279" cy="297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Nucleus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feld 43">
                  <a:extLst>
                    <a:ext uri="{FF2B5EF4-FFF2-40B4-BE49-F238E27FC236}">
                      <a16:creationId xmlns:a16="http://schemas.microsoft.com/office/drawing/2014/main" id="{C8EEF494-49DB-4590-9D6A-95C9A91B4E6C}"/>
                    </a:ext>
                  </a:extLst>
                </p:cNvPr>
                <p:cNvSpPr txBox="1"/>
                <p:nvPr/>
              </p:nvSpPr>
              <p:spPr>
                <a:xfrm>
                  <a:off x="8988293" y="2845703"/>
                  <a:ext cx="631583" cy="3232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d>
                        <m:dPr>
                          <m:ctrlPr>
                            <a:rPr kumimoji="0" lang="de-DE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dPr>
                        <m:e>
                          <m:sPre>
                            <m:sPrePr>
                              <m:ctrlPr>
                                <a:rPr kumimoji="0" lang="de-DE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PrePr>
                            <m:sub>
                              <m:r>
                                <a:rPr kumimoji="0" lang="de-DE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𝑍</m:t>
                              </m:r>
                            </m:sub>
                            <m:sup>
                              <m:r>
                                <a:rPr kumimoji="0" lang="de-DE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𝐴</m:t>
                              </m:r>
                            </m:sup>
                            <m:e>
                              <m:r>
                                <a:rPr kumimoji="0" lang="de-DE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𝑋</m:t>
                              </m:r>
                            </m:e>
                          </m:sPre>
                        </m:e>
                      </m:d>
                    </m:oMath>
                  </a14:m>
                  <a:r>
                    <a:rPr kumimoji="0" lang="de-DE" sz="14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</a:rPr>
                    <a:t>*</a:t>
                  </a:r>
                  <a:endParaRPr kumimoji="0" lang="de-DE" sz="1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44" name="Textfeld 43">
                  <a:extLst>
                    <a:ext uri="{FF2B5EF4-FFF2-40B4-BE49-F238E27FC236}">
                      <a16:creationId xmlns:a16="http://schemas.microsoft.com/office/drawing/2014/main" id="{C8EEF494-49DB-4590-9D6A-95C9A91B4E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88293" y="2845703"/>
                  <a:ext cx="631583" cy="323294"/>
                </a:xfrm>
                <a:prstGeom prst="rect">
                  <a:avLst/>
                </a:prstGeom>
                <a:blipFill>
                  <a:blip r:embed="rId11"/>
                  <a:stretch>
                    <a:fillRect t="-5405" r="-16667" b="-6216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Textfeld 44">
              <a:extLst>
                <a:ext uri="{FF2B5EF4-FFF2-40B4-BE49-F238E27FC236}">
                  <a16:creationId xmlns:a16="http://schemas.microsoft.com/office/drawing/2014/main" id="{F6CDE337-CB5B-4559-A346-F28BF623BFBD}"/>
                </a:ext>
              </a:extLst>
            </p:cNvPr>
            <p:cNvSpPr txBox="1"/>
            <p:nvPr/>
          </p:nvSpPr>
          <p:spPr>
            <a:xfrm>
              <a:off x="9489765" y="2859939"/>
              <a:ext cx="1965438" cy="297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(</a:t>
              </a:r>
              <a:r>
                <a:rPr kumimoji="0" lang="de-DE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Compound</a:t>
              </a:r>
              <a:r>
                <a:rPr kumimoji="0" lang="de-DE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 Nucleus)</a:t>
              </a:r>
            </a:p>
          </p:txBody>
        </p:sp>
        <p:sp>
          <p:nvSpPr>
            <p:cNvPr id="42" name="Rechteck 45">
              <a:extLst>
                <a:ext uri="{FF2B5EF4-FFF2-40B4-BE49-F238E27FC236}">
                  <a16:creationId xmlns:a16="http://schemas.microsoft.com/office/drawing/2014/main" id="{BC224FAC-6C5F-4686-8595-E2072EEEC3BE}"/>
                </a:ext>
              </a:extLst>
            </p:cNvPr>
            <p:cNvSpPr/>
            <p:nvPr/>
          </p:nvSpPr>
          <p:spPr>
            <a:xfrm>
              <a:off x="7192941" y="4456807"/>
              <a:ext cx="350769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30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rPr>
                <a:t>[2]</a:t>
              </a:r>
              <a:r>
                <a:rPr kumimoji="0" lang="de-D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ea typeface="+mn-ea"/>
                </a:rPr>
                <a:t>Chen, PhD </a:t>
              </a:r>
              <a:r>
                <a:rPr kumimoji="0" lang="de-DE" sz="1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ea typeface="+mn-ea"/>
                </a:rPr>
                <a:t>thesis</a:t>
              </a:r>
              <a:r>
                <a:rPr kumimoji="0" lang="de-D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ea typeface="+mn-ea"/>
                </a:rPr>
                <a:t> (2015, </a:t>
              </a:r>
              <a:r>
                <a:rPr kumimoji="0" lang="de-DE" sz="1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ea typeface="+mn-ea"/>
                </a:rPr>
                <a:t>modified</a:t>
              </a:r>
              <a:r>
                <a:rPr kumimoji="0" lang="de-D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ea typeface="+mn-ea"/>
                </a:rPr>
                <a:t>)</a:t>
              </a:r>
            </a:p>
          </p:txBody>
        </p:sp>
      </p:grpSp>
      <p:sp>
        <p:nvSpPr>
          <p:cNvPr id="43" name="Rechteck 13"/>
          <p:cNvSpPr/>
          <p:nvPr/>
        </p:nvSpPr>
        <p:spPr>
          <a:xfrm>
            <a:off x="167504" y="1281859"/>
            <a:ext cx="520841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PGNAA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P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rompt 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G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amma 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N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eutron </a:t>
            </a:r>
            <a:r>
              <a:rPr kumimoji="0" lang="de-DE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A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ctivation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A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nalysis</a:t>
            </a:r>
          </a:p>
        </p:txBody>
      </p:sp>
      <p:sp>
        <p:nvSpPr>
          <p:cNvPr id="44" name="Rechteck 49"/>
          <p:cNvSpPr/>
          <p:nvPr/>
        </p:nvSpPr>
        <p:spPr>
          <a:xfrm>
            <a:off x="6175737" y="1313781"/>
            <a:ext cx="591779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PGAINS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P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rompt 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G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amma </a:t>
            </a:r>
            <a:r>
              <a:rPr kumimoji="0" lang="de-DE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A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nalysis 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based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 on </a:t>
            </a:r>
            <a:r>
              <a:rPr kumimoji="0" lang="de-DE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I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nelastic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N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eutron </a:t>
            </a:r>
            <a:r>
              <a:rPr kumimoji="0" lang="de-DE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S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cattering</a:t>
            </a:r>
            <a:endParaRPr kumimoji="0" lang="de-DE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</a:endParaRPr>
          </a:p>
        </p:txBody>
      </p:sp>
      <p:sp>
        <p:nvSpPr>
          <p:cNvPr id="45" name="Textfeld 20">
            <a:extLst>
              <a:ext uri="{FF2B5EF4-FFF2-40B4-BE49-F238E27FC236}">
                <a16:creationId xmlns:a16="http://schemas.microsoft.com/office/drawing/2014/main" id="{0291258F-9322-4CE3-BF9E-A1115CC1BF18}"/>
              </a:ext>
            </a:extLst>
          </p:cNvPr>
          <p:cNvSpPr txBox="1"/>
          <p:nvPr/>
        </p:nvSpPr>
        <p:spPr bwMode="auto">
          <a:xfrm>
            <a:off x="129404" y="5255017"/>
            <a:ext cx="6008233" cy="881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Radiative capture dominates at </a:t>
            </a:r>
            <a:r>
              <a:rPr kumimoji="0" lang="de-DE" sz="1800" b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low energies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, </a:t>
            </a:r>
            <a:r>
              <a:rPr lang="de-DE" sz="1800" kern="1200" dirty="0" smtClean="0">
                <a:solidFill>
                  <a:srgbClr val="000000"/>
                </a:solidFill>
                <a:ea typeface="+mn-ea"/>
              </a:rPr>
              <a:t>whereas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 </a:t>
            </a: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inelastic scattering in the </a:t>
            </a: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high energy</a:t>
            </a: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 region around a few MeV and is a threshold reaction!</a:t>
            </a:r>
          </a:p>
        </p:txBody>
      </p:sp>
      <p:sp>
        <p:nvSpPr>
          <p:cNvPr id="47" name="Right Arrow 46"/>
          <p:cNvSpPr/>
          <p:nvPr/>
        </p:nvSpPr>
        <p:spPr bwMode="auto">
          <a:xfrm>
            <a:off x="6009225" y="5470161"/>
            <a:ext cx="433633" cy="344079"/>
          </a:xfrm>
          <a:prstGeom prst="rightArrow">
            <a:avLst/>
          </a:prstGeom>
          <a:solidFill>
            <a:srgbClr val="00206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feld 20">
            <a:extLst>
              <a:ext uri="{FF2B5EF4-FFF2-40B4-BE49-F238E27FC236}">
                <a16:creationId xmlns:a16="http://schemas.microsoft.com/office/drawing/2014/main" id="{0291258F-9322-4CE3-BF9E-A1115CC1BF18}"/>
              </a:ext>
            </a:extLst>
          </p:cNvPr>
          <p:cNvSpPr txBox="1"/>
          <p:nvPr/>
        </p:nvSpPr>
        <p:spPr bwMode="auto">
          <a:xfrm>
            <a:off x="6535255" y="5167110"/>
            <a:ext cx="5618645" cy="1057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kern="1200" dirty="0" smtClean="0">
                <a:solidFill>
                  <a:srgbClr val="000000"/>
                </a:solidFill>
                <a:ea typeface="+mn-ea"/>
              </a:rPr>
              <a:t>Advantages:</a:t>
            </a:r>
          </a:p>
          <a:p>
            <a:pPr marL="285750" marR="0" lvl="0" indent="-2857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kern="1200" dirty="0" smtClean="0">
                <a:solidFill>
                  <a:srgbClr val="000000"/>
                </a:solidFill>
                <a:ea typeface="+mn-ea"/>
              </a:rPr>
              <a:t>Analysis of larger and denser samples</a:t>
            </a:r>
          </a:p>
          <a:p>
            <a:pPr marL="285750" marR="0" lvl="0" indent="-2857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kern="1200" dirty="0" smtClean="0">
                <a:solidFill>
                  <a:srgbClr val="000000"/>
                </a:solidFill>
                <a:ea typeface="+mn-ea"/>
              </a:rPr>
              <a:t>Higher sensitivity for some elements like</a:t>
            </a:r>
            <a:r>
              <a:rPr kumimoji="0" lang="en-US" sz="160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 to C, O, Ce, </a:t>
            </a:r>
            <a:r>
              <a:rPr kumimoji="0" lang="en-US" sz="160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Pb</a:t>
            </a:r>
            <a:endParaRPr kumimoji="0" lang="en-US" sz="1600" i="0" u="none" strike="noStrike" kern="120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kern="1200" baseline="0" dirty="0" smtClean="0">
                <a:solidFill>
                  <a:srgbClr val="000000"/>
                </a:solidFill>
                <a:ea typeface="+mn-ea"/>
              </a:rPr>
              <a:t>Less</a:t>
            </a:r>
            <a:r>
              <a:rPr lang="en-US" sz="1600" kern="1200" dirty="0" smtClean="0">
                <a:solidFill>
                  <a:srgbClr val="000000"/>
                </a:solidFill>
                <a:ea typeface="+mn-ea"/>
              </a:rPr>
              <a:t> sample activation</a:t>
            </a:r>
            <a:endParaRPr kumimoji="0" lang="en-US" sz="16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5</a:t>
            </a:fld>
            <a:endParaRPr lang="de-DE"/>
          </a:p>
        </p:txBody>
      </p:sp>
      <p:sp>
        <p:nvSpPr>
          <p:cNvPr id="45" name="Titel 10"/>
          <p:cNvSpPr>
            <a:spLocks noGrp="1"/>
          </p:cNvSpPr>
          <p:nvPr>
            <p:ph type="title"/>
          </p:nvPr>
        </p:nvSpPr>
        <p:spPr bwMode="auto">
          <a:xfrm>
            <a:off x="258855" y="666894"/>
            <a:ext cx="11677423" cy="598141"/>
          </a:xfrm>
        </p:spPr>
        <p:txBody>
          <a:bodyPr/>
          <a:lstStyle/>
          <a:p>
            <a:pPr algn="l">
              <a:defRPr/>
            </a:pPr>
            <a:r>
              <a:rPr lang="en-US" dirty="0">
                <a:solidFill>
                  <a:schemeClr val="tx2"/>
                </a:solidFill>
              </a:rPr>
              <a:t>Typical </a:t>
            </a:r>
            <a:r>
              <a:rPr lang="en-US" dirty="0" smtClean="0">
                <a:solidFill>
                  <a:schemeClr val="tx2"/>
                </a:solidFill>
              </a:rPr>
              <a:t>Excitation Functions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7" name="Inhaltsplatzhalter 11"/>
          <p:cNvSpPr>
            <a:spLocks noGrp="1"/>
          </p:cNvSpPr>
          <p:nvPr>
            <p:ph idx="1"/>
          </p:nvPr>
        </p:nvSpPr>
        <p:spPr bwMode="auto">
          <a:xfrm>
            <a:off x="258856" y="1333786"/>
            <a:ext cx="11674289" cy="593995"/>
          </a:xfrm>
        </p:spPr>
        <p:txBody>
          <a:bodyPr/>
          <a:lstStyle/>
          <a:p>
            <a:pPr lvl="0">
              <a:defRPr/>
            </a:pPr>
            <a:r>
              <a:rPr lang="en-US" dirty="0"/>
              <a:t>ENDF/B-VIII.0 reaction data processed with NJOY for </a:t>
            </a:r>
            <a:r>
              <a:rPr lang="en-US" baseline="30000" dirty="0"/>
              <a:t>139</a:t>
            </a:r>
            <a:r>
              <a:rPr lang="en-US" dirty="0"/>
              <a:t>La</a:t>
            </a:r>
          </a:p>
        </p:txBody>
      </p:sp>
      <p:pic>
        <p:nvPicPr>
          <p:cNvPr id="49" name="Inhaltsplatzhalter 19">
            <a:extLst>
              <a:ext uri="{FF2B5EF4-FFF2-40B4-BE49-F238E27FC236}">
                <a16:creationId xmlns:a16="http://schemas.microsoft.com/office/drawing/2014/main" id="{95F0D7E6-0D37-4361-BFE5-91124D5C6F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32222" y="1760225"/>
            <a:ext cx="9098831" cy="4320063"/>
          </a:xfrm>
          <a:prstGeom prst="rect">
            <a:avLst/>
          </a:prstGeom>
        </p:spPr>
      </p:pic>
      <p:sp>
        <p:nvSpPr>
          <p:cNvPr id="50" name="Textfeld 2">
            <a:extLst>
              <a:ext uri="{FF2B5EF4-FFF2-40B4-BE49-F238E27FC236}">
                <a16:creationId xmlns:a16="http://schemas.microsoft.com/office/drawing/2014/main" id="{7475F185-30EC-49B1-A8CF-F28FFFABBB57}"/>
              </a:ext>
            </a:extLst>
          </p:cNvPr>
          <p:cNvSpPr txBox="1"/>
          <p:nvPr/>
        </p:nvSpPr>
        <p:spPr>
          <a:xfrm>
            <a:off x="3129254" y="3023677"/>
            <a:ext cx="833883" cy="44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2400" b="1" dirty="0">
                <a:solidFill>
                  <a:srgbClr val="6363FF"/>
                </a:solidFill>
              </a:rPr>
              <a:t>(n,</a:t>
            </a:r>
            <a:r>
              <a:rPr lang="el-GR" sz="2400" b="1" dirty="0">
                <a:solidFill>
                  <a:srgbClr val="6363FF"/>
                </a:solidFill>
              </a:rPr>
              <a:t>γ</a:t>
            </a:r>
            <a:r>
              <a:rPr lang="de-DE" sz="2400" b="1" dirty="0">
                <a:solidFill>
                  <a:srgbClr val="6363FF"/>
                </a:solidFill>
              </a:rPr>
              <a:t>)</a:t>
            </a:r>
          </a:p>
        </p:txBody>
      </p:sp>
      <p:sp>
        <p:nvSpPr>
          <p:cNvPr id="51" name="Textfeld 9">
            <a:extLst>
              <a:ext uri="{FF2B5EF4-FFF2-40B4-BE49-F238E27FC236}">
                <a16:creationId xmlns:a16="http://schemas.microsoft.com/office/drawing/2014/main" id="{531E4122-F680-4CB0-AAAA-A419F9190B3D}"/>
              </a:ext>
            </a:extLst>
          </p:cNvPr>
          <p:cNvSpPr txBox="1"/>
          <p:nvPr/>
        </p:nvSpPr>
        <p:spPr>
          <a:xfrm>
            <a:off x="9052013" y="2987646"/>
            <a:ext cx="1124026" cy="44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2400" b="1" dirty="0">
                <a:solidFill>
                  <a:srgbClr val="FF99FF"/>
                </a:solidFill>
              </a:rPr>
              <a:t>(</a:t>
            </a:r>
            <a:r>
              <a:rPr lang="de-DE" sz="2400" b="1" dirty="0" err="1">
                <a:solidFill>
                  <a:srgbClr val="FF99FF"/>
                </a:solidFill>
              </a:rPr>
              <a:t>n,n</a:t>
            </a:r>
            <a:r>
              <a:rPr lang="de-DE" sz="2400" b="1" dirty="0">
                <a:solidFill>
                  <a:srgbClr val="FF99FF"/>
                </a:solidFill>
              </a:rPr>
              <a:t>´</a:t>
            </a:r>
            <a:r>
              <a:rPr lang="el-GR" sz="2400" b="1" dirty="0">
                <a:solidFill>
                  <a:srgbClr val="FF99FF"/>
                </a:solidFill>
              </a:rPr>
              <a:t>γ</a:t>
            </a:r>
            <a:r>
              <a:rPr lang="de-DE" sz="2400" b="1" dirty="0">
                <a:solidFill>
                  <a:srgbClr val="FF99FF"/>
                </a:solidFill>
              </a:rPr>
              <a:t>)</a:t>
            </a:r>
          </a:p>
        </p:txBody>
      </p:sp>
      <p:cxnSp>
        <p:nvCxnSpPr>
          <p:cNvPr id="52" name="Gerader Verbinder 10">
            <a:extLst>
              <a:ext uri="{FF2B5EF4-FFF2-40B4-BE49-F238E27FC236}">
                <a16:creationId xmlns:a16="http://schemas.microsoft.com/office/drawing/2014/main" id="{D3AE2656-BE2C-41AE-92D3-09E13ED60805}"/>
              </a:ext>
            </a:extLst>
          </p:cNvPr>
          <p:cNvCxnSpPr>
            <a:cxnSpLocks/>
          </p:cNvCxnSpPr>
          <p:nvPr/>
        </p:nvCxnSpPr>
        <p:spPr bwMode="auto">
          <a:xfrm flipH="1">
            <a:off x="8482427" y="2106891"/>
            <a:ext cx="1697" cy="3462705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dash"/>
            <a:miter lim="800000"/>
          </a:ln>
          <a:effectLst/>
        </p:spPr>
      </p:cxnSp>
      <p:sp>
        <p:nvSpPr>
          <p:cNvPr id="53" name="Textfeld 2">
            <a:extLst>
              <a:ext uri="{FF2B5EF4-FFF2-40B4-BE49-F238E27FC236}">
                <a16:creationId xmlns:a16="http://schemas.microsoft.com/office/drawing/2014/main" id="{7475F185-30EC-49B1-A8CF-F28FFFABBB57}"/>
              </a:ext>
            </a:extLst>
          </p:cNvPr>
          <p:cNvSpPr txBox="1"/>
          <p:nvPr/>
        </p:nvSpPr>
        <p:spPr bwMode="auto">
          <a:xfrm>
            <a:off x="9390223" y="4406275"/>
            <a:ext cx="849913" cy="44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2400" b="1" dirty="0">
                <a:solidFill>
                  <a:srgbClr val="66FF99"/>
                </a:solidFill>
              </a:rPr>
              <a:t>(</a:t>
            </a:r>
            <a:r>
              <a:rPr lang="de-DE" sz="2400" b="1" dirty="0" smtClean="0">
                <a:solidFill>
                  <a:srgbClr val="66FF99"/>
                </a:solidFill>
              </a:rPr>
              <a:t>n,</a:t>
            </a:r>
            <a:r>
              <a:rPr lang="en-US" sz="2400" b="1" dirty="0">
                <a:solidFill>
                  <a:srgbClr val="66FF99"/>
                </a:solidFill>
              </a:rPr>
              <a:t>p</a:t>
            </a:r>
            <a:r>
              <a:rPr lang="de-DE" sz="2400" b="1" dirty="0" smtClean="0">
                <a:solidFill>
                  <a:srgbClr val="66FF99"/>
                </a:solidFill>
              </a:rPr>
              <a:t>)</a:t>
            </a:r>
            <a:endParaRPr lang="de-DE" sz="2400" b="1" dirty="0">
              <a:solidFill>
                <a:srgbClr val="66FF99"/>
              </a:solidFill>
            </a:endParaRPr>
          </a:p>
        </p:txBody>
      </p:sp>
      <p:sp>
        <p:nvSpPr>
          <p:cNvPr id="54" name="Textfeld 2">
            <a:extLst>
              <a:ext uri="{FF2B5EF4-FFF2-40B4-BE49-F238E27FC236}">
                <a16:creationId xmlns:a16="http://schemas.microsoft.com/office/drawing/2014/main" id="{7475F185-30EC-49B1-A8CF-F28FFFABBB57}"/>
              </a:ext>
            </a:extLst>
          </p:cNvPr>
          <p:cNvSpPr txBox="1"/>
          <p:nvPr/>
        </p:nvSpPr>
        <p:spPr bwMode="auto">
          <a:xfrm>
            <a:off x="9240548" y="4905896"/>
            <a:ext cx="851515" cy="44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2400" b="1" dirty="0">
                <a:solidFill>
                  <a:srgbClr val="FF0000"/>
                </a:solidFill>
              </a:rPr>
              <a:t>(</a:t>
            </a:r>
            <a:r>
              <a:rPr lang="de-DE" sz="2400" b="1" dirty="0" smtClean="0">
                <a:solidFill>
                  <a:srgbClr val="FF0000"/>
                </a:solidFill>
              </a:rPr>
              <a:t>n,</a:t>
            </a:r>
            <a:r>
              <a:rPr lang="el-GR" sz="2400" b="1" dirty="0">
                <a:solidFill>
                  <a:srgbClr val="FF0000"/>
                </a:solidFill>
              </a:rPr>
              <a:t>α</a:t>
            </a:r>
            <a:r>
              <a:rPr lang="de-DE" sz="2400" b="1" dirty="0" smtClean="0">
                <a:solidFill>
                  <a:srgbClr val="FF0000"/>
                </a:solidFill>
              </a:rPr>
              <a:t>)</a:t>
            </a:r>
            <a:endParaRPr lang="de-DE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785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dirty="0" err="1" smtClean="0">
                <a:solidFill>
                  <a:schemeClr val="tx2"/>
                </a:solidFill>
              </a:rPr>
              <a:t>FaNGaS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Instrument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6</a:t>
            </a:fld>
            <a:endParaRPr lang="de-DE"/>
          </a:p>
        </p:txBody>
      </p:sp>
      <p:pic>
        <p:nvPicPr>
          <p:cNvPr id="50" name="Inhaltsplatzhalter 5">
            <a:extLst>
              <a:ext uri="{FF2B5EF4-FFF2-40B4-BE49-F238E27FC236}">
                <a16:creationId xmlns:a16="http://schemas.microsoft.com/office/drawing/2014/main" id="{C1F3F512-D7D7-4D99-9C2F-790D58724A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264399"/>
            <a:ext cx="4097124" cy="4511917"/>
          </a:xfrm>
          <a:prstGeom prst="rect">
            <a:avLst/>
          </a:prstGeom>
        </p:spPr>
      </p:pic>
      <p:sp>
        <p:nvSpPr>
          <p:cNvPr id="51" name="Textfeld 4">
            <a:extLst>
              <a:ext uri="{FF2B5EF4-FFF2-40B4-BE49-F238E27FC236}">
                <a16:creationId xmlns:a16="http://schemas.microsoft.com/office/drawing/2014/main" id="{C09EB4B1-6DF5-424D-9828-152EE23E2474}"/>
              </a:ext>
            </a:extLst>
          </p:cNvPr>
          <p:cNvSpPr txBox="1"/>
          <p:nvPr/>
        </p:nvSpPr>
        <p:spPr>
          <a:xfrm>
            <a:off x="4288468" y="1209483"/>
            <a:ext cx="7519355" cy="1186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FRM-II 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(Forschungs-Neutronenquelle Heinz-Maier-Leibnitz) </a:t>
            </a:r>
            <a:r>
              <a:rPr kumimoji="0" lang="de-DE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reactor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:</a:t>
            </a: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Swimming-pool type </a:t>
            </a: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Extraction channel: </a:t>
            </a: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SR10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 (Strahlrohr 10)</a:t>
            </a:r>
          </a:p>
        </p:txBody>
      </p:sp>
      <p:sp>
        <p:nvSpPr>
          <p:cNvPr id="52" name="Textfeld 8">
            <a:extLst>
              <a:ext uri="{FF2B5EF4-FFF2-40B4-BE49-F238E27FC236}">
                <a16:creationId xmlns:a16="http://schemas.microsoft.com/office/drawing/2014/main" id="{486397BB-AD0F-41E0-8472-97049113B487}"/>
              </a:ext>
            </a:extLst>
          </p:cNvPr>
          <p:cNvSpPr txBox="1"/>
          <p:nvPr/>
        </p:nvSpPr>
        <p:spPr>
          <a:xfrm>
            <a:off x="191344" y="5781818"/>
            <a:ext cx="2032929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65000"/>
                  </a:schemeClr>
                </a:solidFill>
                <a:effectLst/>
                <a:uLnTx/>
                <a:uFillTx/>
                <a:ea typeface="+mn-ea"/>
              </a:rPr>
              <a:t>Mauerhofer et al., 2021</a:t>
            </a:r>
          </a:p>
        </p:txBody>
      </p:sp>
      <p:sp>
        <p:nvSpPr>
          <p:cNvPr id="53" name="Textfeld 6">
            <a:extLst>
              <a:ext uri="{FF2B5EF4-FFF2-40B4-BE49-F238E27FC236}">
                <a16:creationId xmlns:a16="http://schemas.microsoft.com/office/drawing/2014/main" id="{775F3305-2E8E-471F-B888-ED0C14404878}"/>
              </a:ext>
            </a:extLst>
          </p:cNvPr>
          <p:cNvSpPr txBox="1"/>
          <p:nvPr/>
        </p:nvSpPr>
        <p:spPr>
          <a:xfrm>
            <a:off x="4288468" y="2424154"/>
            <a:ext cx="7519354" cy="2986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Convertor plate containing 498 g of enriched uranium (93% </a:t>
            </a:r>
            <a:r>
              <a:rPr kumimoji="0" lang="de-DE" sz="1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235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U)</a:t>
            </a:r>
          </a:p>
          <a:p>
            <a:pPr marL="457200" marR="0" lvl="0" indent="-45720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endParaRPr kumimoji="0" lang="de-DE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Bench filters bunker (FaNGaS collimator)</a:t>
            </a:r>
          </a:p>
          <a:p>
            <a:pPr marL="457200" marR="0" lvl="0" indent="-45720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endParaRPr kumimoji="0" lang="de-DE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Multi-leaf-collimator of MEDAPP facility</a:t>
            </a:r>
          </a:p>
          <a:p>
            <a:pPr marL="457200" marR="0" lvl="0" indent="-45720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endParaRPr kumimoji="0" lang="de-DE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FaNGaS spectrometer (measuring position)</a:t>
            </a:r>
          </a:p>
          <a:p>
            <a:pPr marL="457200" marR="0" lvl="0" indent="-45720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endParaRPr kumimoji="0" lang="de-DE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MEDAPP facility bunker</a:t>
            </a:r>
          </a:p>
          <a:p>
            <a:pPr marL="457200" marR="0" lvl="0" indent="-45720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endParaRPr kumimoji="0" lang="de-DE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NECTAR facility bunker (radiography)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2300139" y="1862540"/>
            <a:ext cx="414781" cy="92449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7" name="TextBox 6"/>
          <p:cNvSpPr txBox="1"/>
          <p:nvPr/>
        </p:nvSpPr>
        <p:spPr bwMode="auto">
          <a:xfrm>
            <a:off x="2587658" y="1448780"/>
            <a:ext cx="1239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2060"/>
                </a:solidFill>
              </a:rPr>
              <a:t>FaNGaS</a:t>
            </a:r>
            <a:r>
              <a:rPr lang="en-US" b="1" dirty="0" smtClean="0">
                <a:solidFill>
                  <a:srgbClr val="002060"/>
                </a:solidFill>
              </a:rPr>
              <a:t> location</a:t>
            </a:r>
            <a:endParaRPr lang="en-US" b="1" dirty="0">
              <a:solidFill>
                <a:srgbClr val="00206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457200" y="1258897"/>
            <a:ext cx="3238107" cy="403871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</p:spPr>
      </p:cxnSp>
      <p:sp>
        <p:nvSpPr>
          <p:cNvPr id="17" name="TextBox 16"/>
          <p:cNvSpPr txBox="1"/>
          <p:nvPr/>
        </p:nvSpPr>
        <p:spPr bwMode="auto">
          <a:xfrm>
            <a:off x="2685274" y="5253407"/>
            <a:ext cx="1603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FF0000"/>
                </a:solidFill>
              </a:rPr>
              <a:t>Neutron beam axis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15" name="Textfeld 20">
            <a:extLst>
              <a:ext uri="{FF2B5EF4-FFF2-40B4-BE49-F238E27FC236}">
                <a16:creationId xmlns:a16="http://schemas.microsoft.com/office/drawing/2014/main" id="{0291258F-9322-4CE3-BF9E-A1115CC1BF18}"/>
              </a:ext>
            </a:extLst>
          </p:cNvPr>
          <p:cNvSpPr txBox="1"/>
          <p:nvPr/>
        </p:nvSpPr>
        <p:spPr bwMode="auto">
          <a:xfrm>
            <a:off x="4718203" y="5670504"/>
            <a:ext cx="7315201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defTabSz="457200" rtl="0">
              <a:lnSpc>
                <a:spcPct val="95000"/>
              </a:lnSpc>
              <a:defRPr/>
            </a:pPr>
            <a:r>
              <a:rPr lang="en-US" sz="1800" b="1" kern="1200" dirty="0" err="1" smtClean="0">
                <a:solidFill>
                  <a:srgbClr val="000000"/>
                </a:solidFill>
                <a:ea typeface="+mn-ea"/>
              </a:rPr>
              <a:t>FaNGaS</a:t>
            </a:r>
            <a:r>
              <a:rPr lang="en-US" sz="1800" kern="1200" dirty="0" smtClean="0">
                <a:solidFill>
                  <a:srgbClr val="000000"/>
                </a:solidFill>
                <a:ea typeface="+mn-ea"/>
              </a:rPr>
              <a:t> 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supported by the German Federal Ministry of</a:t>
            </a:r>
          </a:p>
          <a:p>
            <a:pPr lvl="0" algn="l" defTabSz="457200" rtl="0">
              <a:lnSpc>
                <a:spcPct val="95000"/>
              </a:lnSpc>
              <a:defRPr/>
            </a:pPr>
            <a:r>
              <a:rPr lang="en-US" sz="1800" kern="1200" dirty="0">
                <a:solidFill>
                  <a:srgbClr val="000000"/>
                </a:solidFill>
                <a:ea typeface="+mn-ea"/>
              </a:rPr>
              <a:t>Education and Research (BMBF</a:t>
            </a:r>
            <a:r>
              <a:rPr lang="en-US" sz="1800" kern="1200" dirty="0" smtClean="0">
                <a:solidFill>
                  <a:srgbClr val="000000"/>
                </a:solidFill>
                <a:ea typeface="+mn-ea"/>
              </a:rPr>
              <a:t>) under </a:t>
            </a:r>
            <a:r>
              <a:rPr lang="en-US" sz="1800" kern="1200" dirty="0">
                <a:solidFill>
                  <a:srgbClr val="000000"/>
                </a:solidFill>
                <a:ea typeface="+mn-ea"/>
              </a:rPr>
              <a:t>the Project </a:t>
            </a:r>
            <a:r>
              <a:rPr lang="en-US" sz="1800" kern="1200" dirty="0" smtClean="0">
                <a:solidFill>
                  <a:srgbClr val="000000"/>
                </a:solidFill>
                <a:ea typeface="+mn-ea"/>
              </a:rPr>
              <a:t>number 02S9052A</a:t>
            </a:r>
            <a:endParaRPr lang="en-US" sz="1800" kern="1200" dirty="0">
              <a:solidFill>
                <a:srgbClr val="000000"/>
              </a:solidFill>
              <a:ea typeface="+mn-ea"/>
            </a:endParaRPr>
          </a:p>
        </p:txBody>
      </p:sp>
      <p:sp>
        <p:nvSpPr>
          <p:cNvPr id="16" name="Right Arrow 15"/>
          <p:cNvSpPr/>
          <p:nvPr/>
        </p:nvSpPr>
        <p:spPr bwMode="auto">
          <a:xfrm>
            <a:off x="4284570" y="5804508"/>
            <a:ext cx="433633" cy="344079"/>
          </a:xfrm>
          <a:prstGeom prst="rightArrow">
            <a:avLst/>
          </a:prstGeom>
          <a:solidFill>
            <a:srgbClr val="00206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5960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dirty="0" err="1" smtClean="0">
                <a:solidFill>
                  <a:schemeClr val="tx2"/>
                </a:solidFill>
              </a:rPr>
              <a:t>FaNGaS</a:t>
            </a:r>
            <a:r>
              <a:rPr lang="en-US" dirty="0" smtClean="0">
                <a:solidFill>
                  <a:schemeClr val="tx2"/>
                </a:solidFill>
              </a:rPr>
              <a:t> Instrument Specifications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7</a:t>
            </a:fld>
            <a:endParaRPr lang="de-DE"/>
          </a:p>
        </p:txBody>
      </p:sp>
      <p:sp>
        <p:nvSpPr>
          <p:cNvPr id="10" name="Inhaltsplatzhalter 11">
            <a:extLst>
              <a:ext uri="{FF2B5EF4-FFF2-40B4-BE49-F238E27FC236}">
                <a16:creationId xmlns:a16="http://schemas.microsoft.com/office/drawing/2014/main" id="{C94EAF29-8583-43D1-924D-3898F5E7E1FC}"/>
              </a:ext>
            </a:extLst>
          </p:cNvPr>
          <p:cNvSpPr txBox="1">
            <a:spLocks/>
          </p:cNvSpPr>
          <p:nvPr/>
        </p:nvSpPr>
        <p:spPr>
          <a:xfrm>
            <a:off x="359998" y="1311274"/>
            <a:ext cx="6321792" cy="19498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177800" indent="-1778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1841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indent="-1778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550" indent="-1778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5350" indent="-1778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FF0000"/>
              </a:buClr>
              <a:buFont typeface="+mj-lt"/>
              <a:buAutoNum type="arabicPeriod"/>
              <a:defRPr/>
            </a:pPr>
            <a:r>
              <a:rPr lang="de-DE" dirty="0" smtClean="0">
                <a:solidFill>
                  <a:srgbClr val="000000"/>
                </a:solidFill>
                <a:latin typeface="Arial"/>
              </a:rPr>
              <a:t>Multi-</a:t>
            </a:r>
            <a:r>
              <a:rPr lang="de-DE" dirty="0" err="1" smtClean="0">
                <a:solidFill>
                  <a:srgbClr val="000000"/>
                </a:solidFill>
                <a:latin typeface="Arial"/>
              </a:rPr>
              <a:t>leaf</a:t>
            </a:r>
            <a:r>
              <a:rPr lang="de-DE" dirty="0" smtClean="0">
                <a:solidFill>
                  <a:srgbClr val="000000"/>
                </a:solidFill>
                <a:latin typeface="Arial"/>
              </a:rPr>
              <a:t> n</a:t>
            </a:r>
            <a:r>
              <a:rPr kumimoji="0" lang="de-DE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eutron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</a:t>
            </a:r>
            <a:r>
              <a:rPr kumimoji="0" lang="de-DE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collimator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(beam </a:t>
            </a:r>
            <a:r>
              <a:rPr kumimoji="0" lang="de-DE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size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lang="de-DE" dirty="0" smtClean="0">
                <a:solidFill>
                  <a:srgbClr val="000000"/>
                </a:solidFill>
              </a:rPr>
              <a:t>6x6 cm</a:t>
            </a:r>
            <a:r>
              <a:rPr lang="de-DE" baseline="30000" dirty="0" smtClean="0">
                <a:solidFill>
                  <a:srgbClr val="000000"/>
                </a:solidFill>
              </a:rPr>
              <a:t>2</a:t>
            </a:r>
            <a:r>
              <a:rPr lang="de-DE" dirty="0" smtClean="0">
                <a:solidFill>
                  <a:srgbClr val="000000"/>
                </a:solidFill>
              </a:rPr>
              <a:t>)</a:t>
            </a:r>
            <a:endParaRPr kumimoji="0" lang="de-DE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BPE front shielding (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=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30 cm)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Detector collimator (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=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6 cm)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Teflon (C</a:t>
            </a:r>
            <a:r>
              <a:rPr kumimoji="0" lang="de-DE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</a:t>
            </a:r>
            <a:r>
              <a:rPr kumimoji="0" lang="de-DE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2n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 sample holder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r>
              <a:rPr lang="de-DE" dirty="0" smtClean="0">
                <a:solidFill>
                  <a:srgbClr val="000000"/>
                </a:solidFill>
                <a:latin typeface="Arial" panose="020B0604020202020204" pitchFamily="34" charset="0"/>
              </a:rPr>
              <a:t>Steel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support frame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/>
            </a:pPr>
            <a:endParaRPr kumimoji="0" lang="de-DE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de-DE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Grafik 6">
            <a:extLst>
              <a:ext uri="{FF2B5EF4-FFF2-40B4-BE49-F238E27FC236}">
                <a16:creationId xmlns:a16="http://schemas.microsoft.com/office/drawing/2014/main" id="{D1C4A081-513D-4062-BBE5-D546DB0FD7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9882" y="704812"/>
            <a:ext cx="3126313" cy="5557889"/>
          </a:xfrm>
          <a:prstGeom prst="rect">
            <a:avLst/>
          </a:prstGeom>
        </p:spPr>
      </p:pic>
      <p:sp>
        <p:nvSpPr>
          <p:cNvPr id="17" name="Textfeld 14">
            <a:extLst>
              <a:ext uri="{FF2B5EF4-FFF2-40B4-BE49-F238E27FC236}">
                <a16:creationId xmlns:a16="http://schemas.microsoft.com/office/drawing/2014/main" id="{8FF71B59-5EB1-4CB7-9961-FEAFE011C8F7}"/>
              </a:ext>
            </a:extLst>
          </p:cNvPr>
          <p:cNvSpPr txBox="1"/>
          <p:nvPr/>
        </p:nvSpPr>
        <p:spPr>
          <a:xfrm>
            <a:off x="10139348" y="2642315"/>
            <a:ext cx="32733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3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602B1B5-DB12-4505-9906-6381C3B13215}"/>
              </a:ext>
            </a:extLst>
          </p:cNvPr>
          <p:cNvSpPr txBox="1"/>
          <p:nvPr/>
        </p:nvSpPr>
        <p:spPr>
          <a:xfrm>
            <a:off x="9693602" y="1987189"/>
            <a:ext cx="32733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4</a:t>
            </a:r>
            <a:endParaRPr kumimoji="0" lang="de-DE" sz="1800" b="1" i="0" u="none" strike="noStrike" kern="1200" cap="none" spc="0" normalizeH="0" baseline="0" noProof="0" dirty="0" err="1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</a:endParaRPr>
          </a:p>
        </p:txBody>
      </p:sp>
      <p:sp>
        <p:nvSpPr>
          <p:cNvPr id="19" name="Textfeld 19">
            <a:extLst>
              <a:ext uri="{FF2B5EF4-FFF2-40B4-BE49-F238E27FC236}">
                <a16:creationId xmlns:a16="http://schemas.microsoft.com/office/drawing/2014/main" id="{D0E3C909-13B6-423F-96BE-B508E3AC9102}"/>
              </a:ext>
            </a:extLst>
          </p:cNvPr>
          <p:cNvSpPr txBox="1"/>
          <p:nvPr/>
        </p:nvSpPr>
        <p:spPr>
          <a:xfrm>
            <a:off x="10634962" y="3473298"/>
            <a:ext cx="32733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5</a:t>
            </a:r>
          </a:p>
        </p:txBody>
      </p:sp>
      <p:sp>
        <p:nvSpPr>
          <p:cNvPr id="20" name="Textfeld 20">
            <a:extLst>
              <a:ext uri="{FF2B5EF4-FFF2-40B4-BE49-F238E27FC236}">
                <a16:creationId xmlns:a16="http://schemas.microsoft.com/office/drawing/2014/main" id="{7AE685FA-47DE-44A8-BAC1-A1B96126C8E0}"/>
              </a:ext>
            </a:extLst>
          </p:cNvPr>
          <p:cNvSpPr txBox="1"/>
          <p:nvPr/>
        </p:nvSpPr>
        <p:spPr>
          <a:xfrm>
            <a:off x="10210712" y="1790439"/>
            <a:ext cx="32733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2</a:t>
            </a:r>
            <a:endParaRPr kumimoji="0" lang="de-DE" sz="1800" b="1" i="0" u="none" strike="noStrike" kern="1200" cap="none" spc="0" normalizeH="0" baseline="0" noProof="0" dirty="0" err="1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</a:endParaRPr>
          </a:p>
        </p:txBody>
      </p:sp>
      <p:sp>
        <p:nvSpPr>
          <p:cNvPr id="21" name="Textfeld 21">
            <a:extLst>
              <a:ext uri="{FF2B5EF4-FFF2-40B4-BE49-F238E27FC236}">
                <a16:creationId xmlns:a16="http://schemas.microsoft.com/office/drawing/2014/main" id="{85440A9F-76CB-40AE-BF77-49FC2839E151}"/>
              </a:ext>
            </a:extLst>
          </p:cNvPr>
          <p:cNvSpPr txBox="1"/>
          <p:nvPr/>
        </p:nvSpPr>
        <p:spPr>
          <a:xfrm>
            <a:off x="9137813" y="2344119"/>
            <a:ext cx="32733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1</a:t>
            </a:r>
          </a:p>
        </p:txBody>
      </p:sp>
      <p:pic>
        <p:nvPicPr>
          <p:cNvPr id="22" name="Grafik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294095" y="1658235"/>
            <a:ext cx="4506618" cy="2845158"/>
          </a:xfrm>
          <a:prstGeom prst="rect">
            <a:avLst/>
          </a:prstGeom>
        </p:spPr>
      </p:pic>
      <p:sp>
        <p:nvSpPr>
          <p:cNvPr id="23" name="Textfeld 12">
            <a:extLst>
              <a:ext uri="{FF2B5EF4-FFF2-40B4-BE49-F238E27FC236}">
                <a16:creationId xmlns:a16="http://schemas.microsoft.com/office/drawing/2014/main" id="{3CA61CB7-B5C0-426B-8374-D7CEC6F8DF2C}"/>
              </a:ext>
            </a:extLst>
          </p:cNvPr>
          <p:cNvSpPr txBox="1"/>
          <p:nvPr/>
        </p:nvSpPr>
        <p:spPr bwMode="auto">
          <a:xfrm>
            <a:off x="7014646" y="4434764"/>
            <a:ext cx="1786066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65000"/>
                  </a:schemeClr>
                </a:solidFill>
                <a:effectLst/>
                <a:uLnTx/>
                <a:uFillTx/>
                <a:ea typeface="+mn-ea"/>
              </a:rPr>
              <a:t>Source: J. Feil, MLZ</a:t>
            </a:r>
          </a:p>
        </p:txBody>
      </p:sp>
      <p:sp>
        <p:nvSpPr>
          <p:cNvPr id="24" name="Right Arrow 23"/>
          <p:cNvSpPr/>
          <p:nvPr/>
        </p:nvSpPr>
        <p:spPr bwMode="auto">
          <a:xfrm>
            <a:off x="256137" y="5920239"/>
            <a:ext cx="433633" cy="344079"/>
          </a:xfrm>
          <a:prstGeom prst="rightArrow">
            <a:avLst/>
          </a:prstGeom>
          <a:solidFill>
            <a:srgbClr val="00206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feld 14">
            <a:extLst>
              <a:ext uri="{FF2B5EF4-FFF2-40B4-BE49-F238E27FC236}">
                <a16:creationId xmlns:a16="http://schemas.microsoft.com/office/drawing/2014/main" id="{01607274-FDE7-433D-BC94-32C6DE886BE1}"/>
              </a:ext>
            </a:extLst>
          </p:cNvPr>
          <p:cNvSpPr txBox="1"/>
          <p:nvPr/>
        </p:nvSpPr>
        <p:spPr bwMode="auto">
          <a:xfrm>
            <a:off x="345197" y="3858019"/>
            <a:ext cx="4954561" cy="19652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000" marR="0" lvl="0" indent="-342000" algn="l" defTabSz="457200" rtl="0" eaLnBrk="1" fontAlgn="auto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n-type </a:t>
            </a:r>
            <a:r>
              <a:rPr kumimoji="0" lang="en-US" sz="1800" b="0" i="0" u="none" strike="noStrike" kern="120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HPGe</a:t>
            </a: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 detector </a:t>
            </a:r>
            <a:endParaRPr lang="en-US" sz="1800" kern="1200" dirty="0">
              <a:solidFill>
                <a:srgbClr val="000000"/>
              </a:solidFill>
              <a:ea typeface="+mn-ea"/>
            </a:endParaRPr>
          </a:p>
          <a:p>
            <a:pPr marL="342000" marR="0" lvl="0" indent="-342000" algn="l" defTabSz="457200" rtl="0" eaLnBrk="1" fontAlgn="auto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50% relative efficiency</a:t>
            </a:r>
          </a:p>
          <a:p>
            <a:pPr marL="342000" marR="0" lvl="0" indent="-342000" algn="l" defTabSz="457200" rtl="0" eaLnBrk="1" fontAlgn="auto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Energy resolution: 2.1 </a:t>
            </a:r>
            <a:r>
              <a:rPr kumimoji="0" lang="en-US" sz="1800" b="0" i="0" u="none" strike="noStrike" kern="120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keV</a:t>
            </a: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 @ 1.33 MeV</a:t>
            </a:r>
          </a:p>
          <a:p>
            <a:pPr marL="342000" marR="0" lvl="0" indent="-342000" algn="l" defTabSz="457200" rtl="0" eaLnBrk="1" fontAlgn="auto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rPr>
              <a:t>Sample-to-detector distance: 67 cm</a:t>
            </a:r>
          </a:p>
          <a:p>
            <a:pPr marL="342000" marR="0" lvl="0" indent="-342000" algn="l" defTabSz="457200" rtl="0" eaLnBrk="1" fontAlgn="auto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</a:rPr>
              <a:t>Gamma/Neutron attenuator: 1 - 10 cm BPE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709247" y="5894986"/>
            <a:ext cx="625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/>
              <a:t>Possible to analyze samples of up to 400 cm</a:t>
            </a:r>
            <a:r>
              <a:rPr lang="en-US" sz="1800" b="1" baseline="30000" dirty="0" smtClean="0"/>
              <a:t>3</a:t>
            </a:r>
            <a:r>
              <a:rPr lang="en-US" sz="1800" b="1" dirty="0" smtClean="0"/>
              <a:t> volumes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0651307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 bwMode="auto">
          <a:xfrm>
            <a:off x="170404" y="666154"/>
            <a:ext cx="11677423" cy="598141"/>
          </a:xfrm>
        </p:spPr>
        <p:txBody>
          <a:bodyPr/>
          <a:lstStyle/>
          <a:p>
            <a:pPr algn="l">
              <a:defRPr/>
            </a:pPr>
            <a:r>
              <a:rPr lang="en-US" dirty="0" err="1" smtClean="0">
                <a:solidFill>
                  <a:schemeClr val="tx2"/>
                </a:solidFill>
              </a:rPr>
              <a:t>FaNGaS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Instrument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8</a:t>
            </a:fld>
            <a:endParaRPr lang="de-DE"/>
          </a:p>
        </p:txBody>
      </p: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CCC45F7D-E3E4-4EF0-9BD2-EAD57B3FDCD1}"/>
              </a:ext>
            </a:extLst>
          </p:cNvPr>
          <p:cNvSpPr txBox="1">
            <a:spLocks/>
          </p:cNvSpPr>
          <p:nvPr/>
        </p:nvSpPr>
        <p:spPr>
          <a:xfrm>
            <a:off x="258855" y="1114056"/>
            <a:ext cx="11449049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Neutron spectrum @ sample position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649BFD95-A63B-4946-BB0E-FC22B62CBC31}"/>
              </a:ext>
            </a:extLst>
          </p:cNvPr>
          <p:cNvSpPr txBox="1">
            <a:spLocks/>
          </p:cNvSpPr>
          <p:nvPr/>
        </p:nvSpPr>
        <p:spPr>
          <a:xfrm>
            <a:off x="258854" y="1499098"/>
            <a:ext cx="11449049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Obtained</a:t>
            </a:r>
            <a:r>
              <a:rPr lang="de-DE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foil</a:t>
            </a:r>
            <a:r>
              <a:rPr lang="de-DE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activation</a:t>
            </a:r>
            <a:r>
              <a:rPr lang="de-DE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r>
              <a:rPr lang="de-DE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spectrum</a:t>
            </a:r>
            <a:r>
              <a:rPr lang="de-DE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unfolding</a:t>
            </a:r>
            <a:r>
              <a:rPr lang="de-DE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  <a:r>
              <a:rPr lang="de-DE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STASYL </a:t>
            </a:r>
            <a:r>
              <a:rPr lang="de-DE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PNNL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Reevaluation</a:t>
            </a:r>
            <a:r>
              <a:rPr lang="de-DE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thermal </a:t>
            </a:r>
            <a:r>
              <a:rPr lang="de-DE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epithermal </a:t>
            </a:r>
            <a:r>
              <a:rPr lang="de-DE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</a:t>
            </a:r>
            <a:r>
              <a:rPr lang="de-DE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due </a:t>
            </a:r>
            <a:r>
              <a:rPr lang="de-DE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multi-</a:t>
            </a:r>
            <a:r>
              <a:rPr lang="de-DE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leaf</a:t>
            </a:r>
            <a:r>
              <a:rPr lang="de-DE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collimator</a:t>
            </a:r>
            <a:r>
              <a:rPr lang="de-DE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MEDAPP </a:t>
            </a:r>
            <a:endParaRPr lang="de-DE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699233AF-D00D-4B79-AB6F-E2F2E2C7A6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27" y="2063120"/>
            <a:ext cx="6083714" cy="4180175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E0B4B476-4E1D-4D88-818F-F719598E0FFE}"/>
              </a:ext>
            </a:extLst>
          </p:cNvPr>
          <p:cNvSpPr txBox="1"/>
          <p:nvPr/>
        </p:nvSpPr>
        <p:spPr>
          <a:xfrm>
            <a:off x="5072927" y="4448135"/>
            <a:ext cx="1024639" cy="5601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de-DE" sz="1600" b="1" dirty="0" smtClean="0"/>
              <a:t>Fast</a:t>
            </a:r>
            <a:endParaRPr lang="de-DE" sz="1600" b="1" dirty="0"/>
          </a:p>
          <a:p>
            <a:pPr algn="ctr">
              <a:lnSpc>
                <a:spcPct val="95000"/>
              </a:lnSpc>
            </a:pPr>
            <a:r>
              <a:rPr lang="de-DE" sz="1600" b="1" dirty="0"/>
              <a:t>(~97.5%)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398B2C0-6DF2-4AD7-A078-AC669E1DDC0A}"/>
              </a:ext>
            </a:extLst>
          </p:cNvPr>
          <p:cNvSpPr txBox="1"/>
          <p:nvPr/>
        </p:nvSpPr>
        <p:spPr>
          <a:xfrm>
            <a:off x="3370325" y="2857894"/>
            <a:ext cx="1245854" cy="5601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de-DE" sz="1600" b="1" dirty="0" smtClean="0"/>
              <a:t>Epithermal</a:t>
            </a:r>
            <a:endParaRPr lang="de-DE" sz="1600" b="1" dirty="0"/>
          </a:p>
          <a:p>
            <a:pPr algn="ctr">
              <a:lnSpc>
                <a:spcPct val="95000"/>
              </a:lnSpc>
            </a:pPr>
            <a:r>
              <a:rPr lang="de-DE" sz="1600" b="1" dirty="0"/>
              <a:t>(~ 2.5%)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67ABE255-8671-4677-B039-EFD80B787040}"/>
              </a:ext>
            </a:extLst>
          </p:cNvPr>
          <p:cNvSpPr txBox="1"/>
          <p:nvPr/>
        </p:nvSpPr>
        <p:spPr>
          <a:xfrm>
            <a:off x="1690670" y="3400594"/>
            <a:ext cx="1221809" cy="5601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de-DE" sz="1600" b="1" dirty="0" smtClean="0"/>
              <a:t>Thermal</a:t>
            </a:r>
            <a:endParaRPr lang="de-DE" sz="1600" b="1" dirty="0"/>
          </a:p>
          <a:p>
            <a:pPr algn="ctr">
              <a:lnSpc>
                <a:spcPct val="95000"/>
              </a:lnSpc>
            </a:pPr>
            <a:r>
              <a:rPr lang="de-DE" sz="1600" b="1" dirty="0"/>
              <a:t>(~ 0.003%)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D4870158-5E55-4787-8CEE-20B2BA5020B9}"/>
                  </a:ext>
                </a:extLst>
              </p:cNvPr>
              <p:cNvSpPr txBox="1"/>
              <p:nvPr/>
            </p:nvSpPr>
            <p:spPr>
              <a:xfrm>
                <a:off x="6781141" y="2437253"/>
                <a:ext cx="4990469" cy="30469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de-DE" sz="1600" b="1" dirty="0" smtClean="0"/>
                  <a:t>Thermal </a:t>
                </a:r>
                <a:r>
                  <a:rPr lang="de-DE" sz="1600" b="1" dirty="0" err="1" smtClean="0"/>
                  <a:t>neutron</a:t>
                </a:r>
                <a:r>
                  <a:rPr lang="de-DE" sz="1600" b="1" dirty="0" smtClean="0"/>
                  <a:t> </a:t>
                </a:r>
                <a:r>
                  <a:rPr lang="de-DE" sz="1600" b="1" dirty="0" err="1"/>
                  <a:t>f</a:t>
                </a:r>
                <a:r>
                  <a:rPr lang="de-DE" sz="1600" b="1" dirty="0" err="1" smtClean="0"/>
                  <a:t>lux</a:t>
                </a:r>
                <a:r>
                  <a:rPr lang="de-DE" sz="1600" b="1" dirty="0" smtClean="0"/>
                  <a:t> (10</a:t>
                </a:r>
                <a:r>
                  <a:rPr lang="de-DE" sz="1600" b="1" baseline="30000" dirty="0" smtClean="0"/>
                  <a:t>-10</a:t>
                </a:r>
                <a:r>
                  <a:rPr lang="de-DE" sz="1600" b="1" dirty="0" smtClean="0"/>
                  <a:t> </a:t>
                </a:r>
                <a:r>
                  <a:rPr 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≤ E</a:t>
                </a:r>
                <a:r>
                  <a:rPr lang="de-DE" sz="1600" b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  <a:r>
                  <a:rPr 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≤ 1.4 </a:t>
                </a:r>
                <a14:m>
                  <m:oMath xmlns:m="http://schemas.openxmlformats.org/officeDocument/2006/math">
                    <m:r>
                      <a:rPr lang="de-DE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10</a:t>
                </a:r>
                <a:r>
                  <a:rPr lang="de-DE" sz="1600" b="1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-7</a:t>
                </a:r>
                <a:r>
                  <a:rPr 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de-DE" sz="16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MeV</a:t>
                </a:r>
                <a:r>
                  <a:rPr lang="de-DE" sz="16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):</a:t>
                </a:r>
                <a:endParaRPr lang="de-DE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de-DE" sz="1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φ</a:t>
                </a:r>
                <a:r>
                  <a:rPr lang="de-DE" sz="1600" baseline="-250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th</a:t>
                </a:r>
                <a:r>
                  <a:rPr 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 (3.2± 1.3) </a:t>
                </a:r>
                <a14:m>
                  <m:oMath xmlns:m="http://schemas.openxmlformats.org/officeDocument/2006/math">
                    <m:r>
                      <a:rPr lang="de-DE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10</a:t>
                </a:r>
                <a:r>
                  <a:rPr lang="de-DE" sz="1600" b="1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cm</a:t>
                </a:r>
                <a:r>
                  <a:rPr lang="de-DE" sz="1600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-2</a:t>
                </a:r>
                <a:r>
                  <a:rPr 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de-DE" sz="1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  <a:r>
                  <a:rPr lang="de-DE" sz="1600" baseline="30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-1</a:t>
                </a:r>
                <a:endParaRPr lang="de-DE" sz="1600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de-DE" sz="1600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de-DE" sz="1600" b="1" dirty="0" smtClean="0"/>
                  <a:t>Epithermal </a:t>
                </a:r>
                <a:r>
                  <a:rPr lang="de-DE" sz="1600" b="1" dirty="0" err="1" smtClean="0"/>
                  <a:t>neutron</a:t>
                </a:r>
                <a:r>
                  <a:rPr lang="de-DE" sz="1600" b="1" dirty="0" smtClean="0"/>
                  <a:t> </a:t>
                </a:r>
                <a:r>
                  <a:rPr lang="de-DE" sz="1600" b="1" dirty="0" err="1"/>
                  <a:t>f</a:t>
                </a:r>
                <a:r>
                  <a:rPr lang="de-DE" sz="1600" b="1" dirty="0" err="1" smtClean="0"/>
                  <a:t>lux</a:t>
                </a:r>
                <a:r>
                  <a:rPr lang="de-DE" sz="1600" b="1" dirty="0" smtClean="0"/>
                  <a:t> (</a:t>
                </a:r>
                <a:r>
                  <a:rPr lang="de-DE" sz="16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1.4 </a:t>
                </a:r>
                <a14:m>
                  <m:oMath xmlns:m="http://schemas.openxmlformats.org/officeDocument/2006/math">
                    <m:r>
                      <a:rPr lang="de-DE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10</a:t>
                </a:r>
                <a:r>
                  <a:rPr lang="de-DE" sz="1600" b="1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-7</a:t>
                </a:r>
                <a:r>
                  <a:rPr lang="de-DE" sz="1600" b="1" dirty="0"/>
                  <a:t> </a:t>
                </a:r>
                <a:r>
                  <a:rPr 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≤ E</a:t>
                </a:r>
                <a:r>
                  <a:rPr lang="de-DE" sz="1600" b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 </a:t>
                </a:r>
                <a:r>
                  <a:rPr 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≤ 0.06 </a:t>
                </a:r>
                <a:r>
                  <a:rPr lang="de-DE" sz="16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MeV</a:t>
                </a:r>
                <a:r>
                  <a:rPr 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):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de-DE" sz="16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φ</a:t>
                </a:r>
                <a:r>
                  <a:rPr lang="de-DE" sz="1600" baseline="-250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epi</a:t>
                </a:r>
                <a:r>
                  <a:rPr 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 (2.94 ± 0.77) </a:t>
                </a:r>
                <a14:m>
                  <m:oMath xmlns:m="http://schemas.openxmlformats.org/officeDocument/2006/math">
                    <m:r>
                      <a:rPr lang="de-DE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</m:oMath>
                </a14:m>
                <a:r>
                  <a:rPr 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10</a:t>
                </a:r>
                <a:r>
                  <a:rPr lang="de-DE" sz="1600" b="1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6</a:t>
                </a:r>
                <a:r>
                  <a:rPr 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cm</a:t>
                </a:r>
                <a:r>
                  <a:rPr lang="de-DE" sz="1600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-2</a:t>
                </a:r>
                <a:r>
                  <a:rPr lang="de-DE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s</a:t>
                </a:r>
                <a:r>
                  <a:rPr lang="de-DE" sz="1600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-1</a:t>
                </a:r>
              </a:p>
              <a:p>
                <a:pPr algn="just">
                  <a:lnSpc>
                    <a:spcPct val="150000"/>
                  </a:lnSpc>
                </a:pPr>
                <a:endParaRPr lang="de-DE" sz="1600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de-DE" sz="1600" b="1" dirty="0" smtClean="0"/>
                  <a:t>Fast </a:t>
                </a:r>
                <a:r>
                  <a:rPr lang="de-DE" sz="1600" b="1" dirty="0" err="1" smtClean="0"/>
                  <a:t>neutron</a:t>
                </a:r>
                <a:r>
                  <a:rPr lang="de-DE" sz="1600" b="1" dirty="0" smtClean="0"/>
                  <a:t> </a:t>
                </a:r>
                <a:r>
                  <a:rPr lang="de-DE" sz="1600" b="1" dirty="0" err="1" smtClean="0"/>
                  <a:t>flux</a:t>
                </a:r>
                <a:r>
                  <a:rPr lang="de-DE" sz="1600" b="1" dirty="0" smtClean="0"/>
                  <a:t>(0.06 </a:t>
                </a:r>
                <a:r>
                  <a:rPr 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≤ E</a:t>
                </a:r>
                <a:r>
                  <a:rPr lang="de-DE" sz="1600" b="1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  <a:r>
                  <a:rPr 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≤ 20 </a:t>
                </a:r>
                <a:r>
                  <a:rPr lang="de-DE" sz="16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MeV</a:t>
                </a:r>
                <a:r>
                  <a:rPr lang="de-DE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):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de-DE" sz="1600" b="1" dirty="0" err="1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φ</a:t>
                </a:r>
                <a:r>
                  <a:rPr lang="de-DE" sz="1600" b="1" baseline="-25000" dirty="0" err="1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fast</a:t>
                </a:r>
                <a:r>
                  <a:rPr lang="de-DE" sz="16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  (1.13 ± 0.04) </a:t>
                </a:r>
                <a14:m>
                  <m:oMath xmlns:m="http://schemas.openxmlformats.org/officeDocument/2006/math">
                    <m:r>
                      <a:rPr lang="de-DE" sz="16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</m:oMath>
                </a14:m>
                <a:r>
                  <a:rPr lang="de-DE" sz="16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10</a:t>
                </a:r>
                <a:r>
                  <a:rPr lang="de-DE" sz="1600" b="1" baseline="300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</a:t>
                </a:r>
                <a:r>
                  <a:rPr lang="de-DE" sz="16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cm</a:t>
                </a:r>
                <a:r>
                  <a:rPr lang="de-DE" sz="1600" b="1" baseline="300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-2</a:t>
                </a:r>
                <a:r>
                  <a:rPr lang="de-DE" sz="1600" b="1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s</a:t>
                </a:r>
                <a:r>
                  <a:rPr lang="de-DE" sz="1600" b="1" baseline="300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-1</a:t>
                </a:r>
                <a:endParaRPr lang="de-DE" sz="1600" b="1" baseline="30000" dirty="0">
                  <a:solidFill>
                    <a:srgbClr val="FF0000"/>
                  </a:solidFill>
                </a:endParaRPr>
              </a:p>
              <a:p>
                <a:pPr algn="just">
                  <a:lnSpc>
                    <a:spcPct val="150000"/>
                  </a:lnSpc>
                </a:pPr>
                <a:endParaRPr lang="de-DE" sz="1600" baseline="30000" dirty="0"/>
              </a:p>
            </p:txBody>
          </p:sp>
        </mc:Choice>
        <mc:Fallback xmlns="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D4870158-5E55-4787-8CEE-20B2BA5020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1141" y="2437253"/>
                <a:ext cx="4990469" cy="3046988"/>
              </a:xfrm>
              <a:prstGeom prst="rect">
                <a:avLst/>
              </a:prstGeom>
              <a:blipFill>
                <a:blip r:embed="rId4"/>
                <a:stretch>
                  <a:fillRect l="-6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hteck 27">
            <a:extLst>
              <a:ext uri="{FF2B5EF4-FFF2-40B4-BE49-F238E27FC236}">
                <a16:creationId xmlns:a16="http://schemas.microsoft.com/office/drawing/2014/main" id="{807AB629-6488-40C6-A57A-6C6388A48DBA}"/>
              </a:ext>
            </a:extLst>
          </p:cNvPr>
          <p:cNvSpPr/>
          <p:nvPr/>
        </p:nvSpPr>
        <p:spPr>
          <a:xfrm>
            <a:off x="8899869" y="5811218"/>
            <a:ext cx="3036409" cy="5601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95000"/>
              </a:lnSpc>
            </a:pP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Ilic </a:t>
            </a:r>
            <a:r>
              <a:rPr lang="de-DE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et al.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JRNC (2020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algn="just">
              <a:lnSpc>
                <a:spcPct val="95000"/>
              </a:lnSpc>
            </a:pP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N. Ophoven </a:t>
            </a:r>
            <a:r>
              <a:rPr lang="de-DE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et al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JRNC (2024)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4" name="Gerader Verbinder 10">
            <a:extLst>
              <a:ext uri="{FF2B5EF4-FFF2-40B4-BE49-F238E27FC236}">
                <a16:creationId xmlns:a16="http://schemas.microsoft.com/office/drawing/2014/main" id="{D3AE2656-BE2C-41AE-92D3-09E13ED60805}"/>
              </a:ext>
            </a:extLst>
          </p:cNvPr>
          <p:cNvCxnSpPr>
            <a:cxnSpLocks/>
          </p:cNvCxnSpPr>
          <p:nvPr/>
        </p:nvCxnSpPr>
        <p:spPr bwMode="auto">
          <a:xfrm>
            <a:off x="1690669" y="2549951"/>
            <a:ext cx="34374" cy="295971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dash"/>
            <a:miter lim="800000"/>
          </a:ln>
          <a:effectLst/>
        </p:spPr>
      </p:cxnSp>
      <p:cxnSp>
        <p:nvCxnSpPr>
          <p:cNvPr id="16" name="Gerader Verbinder 10">
            <a:extLst>
              <a:ext uri="{FF2B5EF4-FFF2-40B4-BE49-F238E27FC236}">
                <a16:creationId xmlns:a16="http://schemas.microsoft.com/office/drawing/2014/main" id="{D3AE2656-BE2C-41AE-92D3-09E13ED60805}"/>
              </a:ext>
            </a:extLst>
          </p:cNvPr>
          <p:cNvCxnSpPr>
            <a:cxnSpLocks/>
          </p:cNvCxnSpPr>
          <p:nvPr/>
        </p:nvCxnSpPr>
        <p:spPr bwMode="auto">
          <a:xfrm>
            <a:off x="2902411" y="2549951"/>
            <a:ext cx="34374" cy="295971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dash"/>
            <a:miter lim="800000"/>
          </a:ln>
          <a:effectLst/>
        </p:spPr>
      </p:cxnSp>
      <p:cxnSp>
        <p:nvCxnSpPr>
          <p:cNvPr id="17" name="Gerader Verbinder 10">
            <a:extLst>
              <a:ext uri="{FF2B5EF4-FFF2-40B4-BE49-F238E27FC236}">
                <a16:creationId xmlns:a16="http://schemas.microsoft.com/office/drawing/2014/main" id="{D3AE2656-BE2C-41AE-92D3-09E13ED60805}"/>
              </a:ext>
            </a:extLst>
          </p:cNvPr>
          <p:cNvCxnSpPr>
            <a:cxnSpLocks/>
          </p:cNvCxnSpPr>
          <p:nvPr/>
        </p:nvCxnSpPr>
        <p:spPr bwMode="auto">
          <a:xfrm>
            <a:off x="5032532" y="2549951"/>
            <a:ext cx="34374" cy="295971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dash"/>
            <a:miter lim="800000"/>
          </a:ln>
          <a:effectLst/>
        </p:spPr>
      </p:cxnSp>
      <p:cxnSp>
        <p:nvCxnSpPr>
          <p:cNvPr id="18" name="Gerader Verbinder 10">
            <a:extLst>
              <a:ext uri="{FF2B5EF4-FFF2-40B4-BE49-F238E27FC236}">
                <a16:creationId xmlns:a16="http://schemas.microsoft.com/office/drawing/2014/main" id="{D3AE2656-BE2C-41AE-92D3-09E13ED60805}"/>
              </a:ext>
            </a:extLst>
          </p:cNvPr>
          <p:cNvCxnSpPr>
            <a:cxnSpLocks/>
          </p:cNvCxnSpPr>
          <p:nvPr/>
        </p:nvCxnSpPr>
        <p:spPr bwMode="auto">
          <a:xfrm>
            <a:off x="5991929" y="2547776"/>
            <a:ext cx="34374" cy="295971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dash"/>
            <a:miter lim="800000"/>
          </a:ln>
          <a:effectLst/>
        </p:spPr>
      </p:cxnSp>
      <p:sp>
        <p:nvSpPr>
          <p:cNvPr id="23" name="Right Arrow 22"/>
          <p:cNvSpPr/>
          <p:nvPr/>
        </p:nvSpPr>
        <p:spPr bwMode="auto">
          <a:xfrm>
            <a:off x="6750561" y="5348073"/>
            <a:ext cx="433633" cy="344079"/>
          </a:xfrm>
          <a:prstGeom prst="rightArrow">
            <a:avLst/>
          </a:prstGeom>
          <a:solidFill>
            <a:srgbClr val="00206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7203671" y="5322820"/>
            <a:ext cx="3159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/>
              <a:t>Mean neutron E ~ </a:t>
            </a:r>
            <a:r>
              <a:rPr lang="en-US" sz="1800" b="1" dirty="0" smtClean="0">
                <a:solidFill>
                  <a:srgbClr val="FF0000"/>
                </a:solidFill>
              </a:rPr>
              <a:t>2.2 MeV</a:t>
            </a:r>
            <a:endParaRPr lang="en-US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3598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 bwMode="auto">
          <a:xfrm>
            <a:off x="144667" y="689729"/>
            <a:ext cx="11677423" cy="598141"/>
          </a:xfrm>
        </p:spPr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chemeClr val="tx2"/>
                </a:solidFill>
              </a:rPr>
              <a:t>Analytical Equations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7th edition of the International Workshop On Nuclear Data Evaluation for Reactor Applications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/>
        <p:txBody>
          <a:bodyPr/>
          <a:lstStyle/>
          <a:p>
            <a:pPr>
              <a:defRPr/>
            </a:pPr>
            <a:fld id="{26D66C7B-9718-44F0-9D32-8F0736C0EA1F}" type="slidenum">
              <a:rPr lang="de-DE"/>
              <a:t>9</a:t>
            </a:fld>
            <a:endParaRPr lang="de-DE"/>
          </a:p>
        </p:txBody>
      </p: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CCC45F7D-E3E4-4EF0-9BD2-EAD57B3FDCD1}"/>
              </a:ext>
            </a:extLst>
          </p:cNvPr>
          <p:cNvSpPr txBox="1">
            <a:spLocks/>
          </p:cNvSpPr>
          <p:nvPr/>
        </p:nvSpPr>
        <p:spPr>
          <a:xfrm>
            <a:off x="258855" y="1114056"/>
            <a:ext cx="11449049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r>
              <a:rPr lang="de-DE" dirty="0" smtClean="0">
                <a:solidFill>
                  <a:schemeClr val="tx1"/>
                </a:solidFill>
                <a:latin typeface="Arial"/>
              </a:rPr>
              <a:t>Quantification</a:t>
            </a:r>
            <a:r>
              <a:rPr lang="de-DE" noProof="0" dirty="0" smtClean="0">
                <a:solidFill>
                  <a:schemeClr val="tx1"/>
                </a:solidFill>
                <a:latin typeface="Arial"/>
              </a:rPr>
              <a:t> of partial cross-sections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Rechteck 5">
            <a:extLst>
              <a:ext uri="{FF2B5EF4-FFF2-40B4-BE49-F238E27FC236}">
                <a16:creationId xmlns:a16="http://schemas.microsoft.com/office/drawing/2014/main" id="{3006FF82-0F5A-45B2-9423-DD99CB983736}"/>
              </a:ext>
            </a:extLst>
          </p:cNvPr>
          <p:cNvSpPr/>
          <p:nvPr/>
        </p:nvSpPr>
        <p:spPr>
          <a:xfrm>
            <a:off x="6442703" y="842653"/>
            <a:ext cx="5400598" cy="4989306"/>
          </a:xfrm>
          <a:prstGeom prst="rect">
            <a:avLst/>
          </a:prstGeom>
          <a:solidFill>
            <a:srgbClr val="ADBDE3">
              <a:lumMod val="75000"/>
              <a:alpha val="30000"/>
            </a:srgbClr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 err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Inhaltsplatzhalter 6">
                <a:extLst>
                  <a:ext uri="{FF2B5EF4-FFF2-40B4-BE49-F238E27FC236}">
                    <a16:creationId xmlns:a16="http://schemas.microsoft.com/office/drawing/2014/main" id="{2A5580BA-A46A-425A-9269-D3074DBD14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37744" y="842653"/>
                <a:ext cx="5284346" cy="4953029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marL="177802" indent="-177802" algn="l" defTabSz="914411" rtl="0" eaLnBrk="1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600"/>
                  </a:spcAft>
                  <a:buFont typeface="Calibri" panose="020F050202020403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61955" indent="-184152" algn="l" defTabSz="914411" rtl="0" eaLnBrk="1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600"/>
                  </a:spcAft>
                  <a:buFont typeface="Calibri" panose="020F050202020403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57" indent="-177802" algn="l" defTabSz="914411" rtl="0" eaLnBrk="1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600"/>
                  </a:spcAft>
                  <a:buFont typeface="Calibri" panose="020F050202020403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717559" indent="-177802" algn="l" defTabSz="914411" rtl="0" eaLnBrk="1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600"/>
                  </a:spcAft>
                  <a:buFont typeface="Calibri" panose="020F050202020403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895361" indent="-177802" algn="l" defTabSz="914411" rtl="0" eaLnBrk="1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600"/>
                  </a:spcAft>
                  <a:buFont typeface="Calibri" panose="020F050202020403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32" indent="-228603" algn="l" defTabSz="914411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37" indent="-228603" algn="l" defTabSz="914411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43" indent="-228603" algn="l" defTabSz="914411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48" indent="-228603" algn="l" defTabSz="914411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1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:r>
                  <a:rPr kumimoji="0" lang="de-DE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Parameters:</a:t>
                </a:r>
                <a:endParaRPr kumimoji="0" lang="de-DE" sz="16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+mn-ea"/>
                  <a:cs typeface="+mn-cs"/>
                </a:endParaRP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0" lang="de-DE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l-GR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σ</m:t>
                            </m:r>
                          </m:e>
                          <m:sub>
                            <m:r>
                              <a:rPr kumimoji="0" lang="de-DE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𝐸</m:t>
                            </m:r>
                            <m:r>
                              <m:rPr>
                                <m:sty m:val="p"/>
                              </m:rPr>
                              <a:rPr kumimoji="0" lang="el-GR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γ</m:t>
                            </m:r>
                          </m:sub>
                        </m:sSub>
                        <m:d>
                          <m:dPr>
                            <m:ctrlPr>
                              <a:rPr kumimoji="0" lang="de-DE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de-DE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90°</m:t>
                            </m:r>
                          </m:e>
                        </m:d>
                      </m:e>
                    </m:d>
                    <m:r>
                      <a:rPr kumimoji="0" lang="de-DE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Fast-neutron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spectrum-averaged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4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partial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cross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section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𝑃</m:t>
                        </m:r>
                      </m:e>
                      <m:sub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𝐸</m:t>
                        </m:r>
                        <m:r>
                          <m:rPr>
                            <m:sty m:val="p"/>
                          </m:rPr>
                          <a:rPr kumimoji="0" lang="el-GR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γ</m:t>
                        </m:r>
                      </m:sub>
                    </m:sSub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Net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count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in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the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gamma-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ray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peak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(HYPERMET-</a:t>
                </a:r>
                <a:r>
                  <a:rPr kumimoji="0" lang="de-DE" sz="1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Pc</a:t>
                </a:r>
                <a:r>
                  <a:rPr kumimoji="0" lang="de-DE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</a:t>
                </a: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de-DE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𝑀</m:t>
                    </m:r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Molar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mass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(g mol</a:t>
                </a:r>
                <a:r>
                  <a:rPr kumimoji="0" lang="de-DE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-1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</a:t>
                </a: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de-DE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𝑚</m:t>
                    </m:r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Element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mass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(g)</a:t>
                </a: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𝑁</m:t>
                        </m:r>
                      </m:e>
                      <m:sub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𝐴</m:t>
                        </m:r>
                      </m:sub>
                    </m:sSub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Avogadro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number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(6.022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Cambria Math" panose="02040503050406030204" pitchFamily="18" charset="0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de-DE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10</a:t>
                </a:r>
                <a:r>
                  <a:rPr kumimoji="0" lang="de-DE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23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mol</a:t>
                </a:r>
                <a:r>
                  <a:rPr kumimoji="0" lang="de-DE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-1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</a:t>
                </a: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de-DE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h</m:t>
                    </m:r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Isotopic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abundance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l-GR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ε</m:t>
                        </m:r>
                      </m:e>
                      <m:sub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𝐸</m:t>
                        </m:r>
                        <m:r>
                          <m:rPr>
                            <m:sty m:val="p"/>
                          </m:rPr>
                          <a:rPr kumimoji="0" lang="el-GR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γ</m:t>
                        </m:r>
                      </m:sub>
                    </m:sSub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Full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-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energy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-peak (FEP)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efficiency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𝑓</m:t>
                        </m:r>
                      </m:e>
                      <m:sub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𝐸</m:t>
                        </m:r>
                        <m:r>
                          <m:rPr>
                            <m:sty m:val="p"/>
                          </m:rPr>
                          <a:rPr kumimoji="0" lang="el-GR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γ</m:t>
                        </m:r>
                      </m:sub>
                    </m:sSub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Gamma-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ray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self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-absorption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factor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𝑓</m:t>
                        </m:r>
                      </m:e>
                      <m:sub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𝑛</m:t>
                        </m:r>
                      </m:sub>
                    </m:sSub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Neutron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self-shielding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factor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l-GR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Φ</m:t>
                    </m:r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Integral fast-neutron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flux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at sample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position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l-GR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b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Counting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live time (s)</a:t>
                </a: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0" lang="de-DE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l-GR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σ</m:t>
                            </m:r>
                          </m:e>
                          <m:sub>
                            <m:r>
                              <a:rPr kumimoji="0" lang="de-DE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𝑛</m:t>
                            </m:r>
                            <m:r>
                              <a:rPr kumimoji="0" lang="de-DE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,</m:t>
                            </m:r>
                            <m:r>
                              <a:rPr kumimoji="0" lang="de-DE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𝑛</m:t>
                            </m:r>
                            <m:r>
                              <a:rPr kumimoji="0" lang="de-DE" sz="14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’</m:t>
                            </m:r>
                            <m:r>
                              <a:rPr kumimoji="0" lang="de-DE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kumimoji="0" lang="el-GR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γ</m:t>
                            </m:r>
                            <m:r>
                              <a:rPr kumimoji="0" lang="de-DE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 </m:t>
                            </m:r>
                          </m:sub>
                        </m:sSub>
                      </m:e>
                    </m:d>
                    <m:r>
                      <a:rPr kumimoji="0" lang="de-DE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Integral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cross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section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l-GR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γ</m:t>
                        </m:r>
                      </m:sub>
                    </m:sSub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Absolute </a:t>
                </a:r>
                <a:r>
                  <a:rPr kumimoji="0" lang="el-GR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γ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-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ray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intensity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0" lang="de-DE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de-DE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𝑊</m:t>
                            </m:r>
                          </m:e>
                          <m:sub>
                            <m:r>
                              <a:rPr kumimoji="0" lang="de-DE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𝐸</m:t>
                            </m:r>
                            <m:r>
                              <m:rPr>
                                <m:sty m:val="p"/>
                              </m:rPr>
                              <a:rPr kumimoji="0" lang="el-GR" sz="1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γ</m:t>
                            </m:r>
                          </m:sub>
                        </m:sSub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(90°)</m:t>
                        </m:r>
                      </m:e>
                    </m:d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Angular-distribution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correction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factor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𝐵</m:t>
                        </m:r>
                      </m:e>
                      <m:sub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𝐸</m:t>
                        </m:r>
                        <m:r>
                          <a:rPr kumimoji="0" lang="el-GR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𝛾</m:t>
                        </m:r>
                      </m:sub>
                    </m:sSub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Background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below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gamma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line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(HYPERMET-</a:t>
                </a:r>
                <a:r>
                  <a:rPr kumimoji="0" lang="de-DE" sz="1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Pc</a:t>
                </a:r>
                <a:r>
                  <a:rPr kumimoji="0" lang="de-DE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</a:t>
                </a: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𝑃</m:t>
                        </m:r>
                      </m:e>
                      <m:sub>
                        <m:r>
                          <a:rPr kumimoji="0" lang="de-DE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𝑖𝑛𝑡</m:t>
                        </m:r>
                      </m:sub>
                    </m:sSub>
                  </m:oMath>
                </a14:m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 Net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area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of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interfering</a:t>
                </a:r>
                <a:r>
                  <a:rPr kumimoji="0" lang="de-DE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de-DE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peak</a:t>
                </a: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l" defTabSz="914411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Calibri" panose="020F0502020204030204" pitchFamily="34" charset="0"/>
                  <a:buNone/>
                  <a:tabLst/>
                  <a:defRPr/>
                </a:pP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Inhaltsplatzhalter 6">
                <a:extLst>
                  <a:ext uri="{FF2B5EF4-FFF2-40B4-BE49-F238E27FC236}">
                    <a16:creationId xmlns:a16="http://schemas.microsoft.com/office/drawing/2014/main" id="{2A5580BA-A46A-425A-9269-D3074DBD14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7744" y="842653"/>
                <a:ext cx="5284346" cy="4953029"/>
              </a:xfrm>
              <a:prstGeom prst="rect">
                <a:avLst/>
              </a:prstGeom>
              <a:blipFill>
                <a:blip r:embed="rId3"/>
                <a:stretch>
                  <a:fillRect l="-2307" t="-1230" r="-346" b="-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hteck 6">
            <a:extLst>
              <a:ext uri="{FF2B5EF4-FFF2-40B4-BE49-F238E27FC236}">
                <a16:creationId xmlns:a16="http://schemas.microsoft.com/office/drawing/2014/main" id="{ED851282-29FD-43A9-BC42-0ABC8301784F}"/>
              </a:ext>
            </a:extLst>
          </p:cNvPr>
          <p:cNvSpPr/>
          <p:nvPr/>
        </p:nvSpPr>
        <p:spPr>
          <a:xfrm>
            <a:off x="258855" y="1580799"/>
            <a:ext cx="4732114" cy="963118"/>
          </a:xfrm>
          <a:prstGeom prst="rect">
            <a:avLst/>
          </a:prstGeom>
          <a:solidFill>
            <a:srgbClr val="FAB45A">
              <a:lumMod val="75000"/>
              <a:alpha val="30000"/>
            </a:srgbClr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 err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Rechteck 14">
            <a:extLst>
              <a:ext uri="{FF2B5EF4-FFF2-40B4-BE49-F238E27FC236}">
                <a16:creationId xmlns:a16="http://schemas.microsoft.com/office/drawing/2014/main" id="{9EB5EDF2-4A7F-4938-BA1C-CF6D3CD0A071}"/>
              </a:ext>
            </a:extLst>
          </p:cNvPr>
          <p:cNvSpPr/>
          <p:nvPr/>
        </p:nvSpPr>
        <p:spPr>
          <a:xfrm>
            <a:off x="258855" y="3263808"/>
            <a:ext cx="4156050" cy="590733"/>
          </a:xfrm>
          <a:prstGeom prst="rect">
            <a:avLst/>
          </a:prstGeom>
          <a:solidFill>
            <a:srgbClr val="FAB45A">
              <a:lumMod val="75000"/>
              <a:alpha val="30000"/>
            </a:srgbClr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 err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platzhalter 7">
            <a:extLst>
              <a:ext uri="{FF2B5EF4-FFF2-40B4-BE49-F238E27FC236}">
                <a16:creationId xmlns:a16="http://schemas.microsoft.com/office/drawing/2014/main" id="{2FDE1013-B0CC-4F37-A85E-B3634C903124}"/>
              </a:ext>
            </a:extLst>
          </p:cNvPr>
          <p:cNvSpPr txBox="1">
            <a:spLocks/>
          </p:cNvSpPr>
          <p:nvPr/>
        </p:nvSpPr>
        <p:spPr>
          <a:xfrm>
            <a:off x="258855" y="2811392"/>
            <a:ext cx="2859905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Anisotropic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γ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emission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feld 4">
                <a:extLst>
                  <a:ext uri="{FF2B5EF4-FFF2-40B4-BE49-F238E27FC236}">
                    <a16:creationId xmlns:a16="http://schemas.microsoft.com/office/drawing/2014/main" id="{9C49AEB6-ED47-4EE7-BA12-9448EDF73CF8}"/>
                  </a:ext>
                </a:extLst>
              </p:cNvPr>
              <p:cNvSpPr txBox="1"/>
              <p:nvPr/>
            </p:nvSpPr>
            <p:spPr>
              <a:xfrm>
                <a:off x="-150444" y="1773882"/>
                <a:ext cx="5550712" cy="5747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kumimoji="0" lang="el-GR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𝝈</m:t>
                              </m:r>
                            </m:e>
                            <m:sub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𝑬</m:t>
                              </m:r>
                              <m:r>
                                <a:rPr kumimoji="0" lang="el-GR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𝜸</m:t>
                              </m:r>
                            </m:sub>
                          </m:sSub>
                          <m:d>
                            <m:dPr>
                              <m:ctrlP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dPr>
                            <m:e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𝟗𝟎</m:t>
                              </m:r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°</m:t>
                              </m:r>
                            </m:e>
                          </m:d>
                        </m:e>
                      </m:d>
                      <m:r>
                        <a:rPr kumimoji="0" lang="de-DE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</a:rPr>
                        <m:t>=</m:t>
                      </m:r>
                      <m:f>
                        <m:fPr>
                          <m:ctrlP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𝑷</m:t>
                              </m:r>
                            </m:e>
                            <m:sub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𝑬</m:t>
                              </m:r>
                              <m:r>
                                <a:rPr kumimoji="0" lang="el-GR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𝜸</m:t>
                              </m:r>
                            </m:sub>
                          </m:sSub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·</m:t>
                          </m:r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</m:t>
                          </m:r>
                        </m:num>
                        <m:den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𝒎</m:t>
                          </m:r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·</m:t>
                          </m:r>
                          <m:sSub>
                            <m:sSubPr>
                              <m:ctrlP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·</m:t>
                          </m:r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</m:t>
                          </m:r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·</m:t>
                          </m:r>
                          <m:sSub>
                            <m:sSubPr>
                              <m:ctrlP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l-GR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𝑬</m:t>
                              </m:r>
                              <m:r>
                                <a:rPr kumimoji="0" lang="el-GR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sub>
                          </m:sSub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·</m:t>
                          </m:r>
                          <m:sSub>
                            <m:sSubPr>
                              <m:ctrlP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𝑬</m:t>
                              </m:r>
                              <m:r>
                                <a:rPr kumimoji="0" lang="el-GR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sub>
                          </m:sSub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·</m:t>
                          </m:r>
                          <m:sSub>
                            <m:sSubPr>
                              <m:ctrlP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·</m:t>
                          </m:r>
                          <m:r>
                            <a:rPr kumimoji="0" lang="el-GR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𝜱</m:t>
                          </m:r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·</m:t>
                          </m:r>
                          <m:sSub>
                            <m:sSubPr>
                              <m:ctrlPr>
                                <a:rPr kumimoji="0" lang="el-GR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de-DE" sz="18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mc:Choice>
        <mc:Fallback xmlns="">
          <p:sp>
            <p:nvSpPr>
              <p:cNvPr id="29" name="Textfeld 4">
                <a:extLst>
                  <a:ext uri="{FF2B5EF4-FFF2-40B4-BE49-F238E27FC236}">
                    <a16:creationId xmlns:a16="http://schemas.microsoft.com/office/drawing/2014/main" id="{9C49AEB6-ED47-4EE7-BA12-9448EDF73C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0444" y="1773882"/>
                <a:ext cx="5550712" cy="574773"/>
              </a:xfrm>
              <a:prstGeom prst="rect">
                <a:avLst/>
              </a:prstGeom>
              <a:blipFill>
                <a:blip r:embed="rId4"/>
                <a:stretch>
                  <a:fillRect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feld 11">
                <a:extLst>
                  <a:ext uri="{FF2B5EF4-FFF2-40B4-BE49-F238E27FC236}">
                    <a16:creationId xmlns:a16="http://schemas.microsoft.com/office/drawing/2014/main" id="{DDB5EB86-3B13-493B-9A81-76A1FE57A2C3}"/>
                  </a:ext>
                </a:extLst>
              </p:cNvPr>
              <p:cNvSpPr txBox="1"/>
              <p:nvPr/>
            </p:nvSpPr>
            <p:spPr>
              <a:xfrm>
                <a:off x="-239707" y="3407561"/>
                <a:ext cx="5297189" cy="3020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9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kumimoji="0" lang="el-GR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𝝈</m:t>
                              </m:r>
                            </m:e>
                            <m:sub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𝑬</m:t>
                              </m:r>
                              <m:r>
                                <a:rPr kumimoji="0" lang="el-GR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𝜸</m:t>
                              </m:r>
                            </m:sub>
                          </m:sSub>
                          <m:d>
                            <m:dPr>
                              <m:ctrlP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dPr>
                            <m:e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𝟗𝟎</m:t>
                              </m:r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°</m:t>
                              </m:r>
                            </m:e>
                          </m:d>
                        </m:e>
                      </m:d>
                      <m:r>
                        <a:rPr kumimoji="0" lang="de-DE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kumimoji="0" lang="el-GR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𝝈</m:t>
                              </m:r>
                            </m:e>
                            <m:sub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𝒏</m:t>
                              </m:r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,</m:t>
                              </m:r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𝒏</m:t>
                              </m:r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’,</m:t>
                              </m:r>
                              <m:r>
                                <a:rPr kumimoji="0" lang="el-GR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𝜸</m:t>
                              </m:r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 </m:t>
                              </m:r>
                            </m:sub>
                          </m:sSub>
                        </m:e>
                      </m:d>
                      <m:r>
                        <a:rPr kumimoji="0" lang="de-DE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·</m:t>
                      </m:r>
                      <m:sSub>
                        <m:sSubPr>
                          <m:ctrlP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kumimoji="0" lang="el-GR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sub>
                      </m:sSub>
                      <m:r>
                        <a:rPr kumimoji="0" lang="de-DE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·</m:t>
                      </m:r>
                      <m:d>
                        <m:dPr>
                          <m:begChr m:val="⟨"/>
                          <m:endChr m:val="⟩"/>
                          <m:ctrlP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𝑾</m:t>
                              </m:r>
                            </m:e>
                            <m:sub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𝑬</m:t>
                              </m:r>
                              <m:r>
                                <a:rPr kumimoji="0" lang="el-GR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sub>
                          </m:sSub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𝟗𝟎</m:t>
                          </m:r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°)</m:t>
                          </m:r>
                        </m:e>
                      </m:d>
                    </m:oMath>
                  </m:oMathPara>
                </a14:m>
                <a:endParaRPr kumimoji="0" lang="de-DE" sz="18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mc:Choice>
        <mc:Fallback xmlns="">
          <p:sp>
            <p:nvSpPr>
              <p:cNvPr id="30" name="Textfeld 11">
                <a:extLst>
                  <a:ext uri="{FF2B5EF4-FFF2-40B4-BE49-F238E27FC236}">
                    <a16:creationId xmlns:a16="http://schemas.microsoft.com/office/drawing/2014/main" id="{DDB5EB86-3B13-493B-9A81-76A1FE57A2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39707" y="3407561"/>
                <a:ext cx="5297189" cy="302070"/>
              </a:xfrm>
              <a:prstGeom prst="rect">
                <a:avLst/>
              </a:prstGeom>
              <a:blipFill>
                <a:blip r:embed="rId5"/>
                <a:stretch>
                  <a:fillRect b="-2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platzhalter 7">
            <a:extLst>
              <a:ext uri="{FF2B5EF4-FFF2-40B4-BE49-F238E27FC236}">
                <a16:creationId xmlns:a16="http://schemas.microsoft.com/office/drawing/2014/main" id="{C51E5B07-3159-4427-8A09-8F0AF5762A09}"/>
              </a:ext>
            </a:extLst>
          </p:cNvPr>
          <p:cNvSpPr txBox="1">
            <a:spLocks/>
          </p:cNvSpPr>
          <p:nvPr/>
        </p:nvSpPr>
        <p:spPr>
          <a:xfrm>
            <a:off x="258855" y="4122123"/>
            <a:ext cx="11449049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Detection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23D6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(DL)</a:t>
            </a:r>
          </a:p>
        </p:txBody>
      </p:sp>
      <p:sp>
        <p:nvSpPr>
          <p:cNvPr id="32" name="Rechteck 19">
            <a:extLst>
              <a:ext uri="{FF2B5EF4-FFF2-40B4-BE49-F238E27FC236}">
                <a16:creationId xmlns:a16="http://schemas.microsoft.com/office/drawing/2014/main" id="{EF06D1B8-6207-4069-AB84-7759241FB418}"/>
              </a:ext>
            </a:extLst>
          </p:cNvPr>
          <p:cNvSpPr/>
          <p:nvPr/>
        </p:nvSpPr>
        <p:spPr>
          <a:xfrm>
            <a:off x="2976052" y="4888993"/>
            <a:ext cx="3129125" cy="941277"/>
          </a:xfrm>
          <a:prstGeom prst="rect">
            <a:avLst/>
          </a:prstGeom>
          <a:solidFill>
            <a:srgbClr val="FAB45A">
              <a:lumMod val="75000"/>
              <a:alpha val="30000"/>
            </a:srgbClr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 err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Rechteck 18">
            <a:extLst>
              <a:ext uri="{FF2B5EF4-FFF2-40B4-BE49-F238E27FC236}">
                <a16:creationId xmlns:a16="http://schemas.microsoft.com/office/drawing/2014/main" id="{6937C985-E923-4F7A-908D-2B759EDF98A5}"/>
              </a:ext>
            </a:extLst>
          </p:cNvPr>
          <p:cNvSpPr/>
          <p:nvPr/>
        </p:nvSpPr>
        <p:spPr>
          <a:xfrm>
            <a:off x="258855" y="4909770"/>
            <a:ext cx="1995810" cy="895608"/>
          </a:xfrm>
          <a:prstGeom prst="rect">
            <a:avLst/>
          </a:prstGeom>
          <a:solidFill>
            <a:srgbClr val="FAB45A">
              <a:lumMod val="75000"/>
              <a:alpha val="30000"/>
            </a:srgbClr>
          </a:solidFill>
          <a:ln w="254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 err="1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feld 16">
                <a:extLst>
                  <a:ext uri="{FF2B5EF4-FFF2-40B4-BE49-F238E27FC236}">
                    <a16:creationId xmlns:a16="http://schemas.microsoft.com/office/drawing/2014/main" id="{48996C47-7E41-46D4-BB2C-8353DAC5EE37}"/>
                  </a:ext>
                </a:extLst>
              </p:cNvPr>
              <p:cNvSpPr txBox="1"/>
              <p:nvPr/>
            </p:nvSpPr>
            <p:spPr>
              <a:xfrm>
                <a:off x="290884" y="5028076"/>
                <a:ext cx="1917833" cy="59433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𝑷</m:t>
                          </m:r>
                        </m:e>
                        <m:sub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𝑬</m:t>
                          </m:r>
                          <m:r>
                            <a:rPr kumimoji="0" lang="el-GR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𝜸</m:t>
                          </m:r>
                        </m:sub>
                      </m:sSub>
                      <m:d>
                        <m:dPr>
                          <m:ctrlP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dPr>
                        <m:e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𝒄</m:t>
                          </m:r>
                        </m:e>
                      </m:d>
                      <m:r>
                        <a:rPr kumimoji="0" lang="de-DE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</a:rPr>
                        <m:t>=</m:t>
                      </m:r>
                      <m:f>
                        <m:fPr>
                          <m:ctrlP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𝟐</m:t>
                              </m:r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·</m:t>
                              </m:r>
                              <m:sSub>
                                <m:sSubPr>
                                  <m:ctrlPr>
                                    <a:rPr kumimoji="0" lang="de-DE" sz="1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</m:ctrlPr>
                                </m:sSubPr>
                                <m:e>
                                  <m:r>
                                    <a:rPr kumimoji="0" lang="de-DE" sz="1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𝑩</m:t>
                                  </m:r>
                                </m:e>
                                <m:sub>
                                  <m:r>
                                    <a:rPr kumimoji="0" lang="de-DE" sz="1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𝑬</m:t>
                                  </m:r>
                                  <m:r>
                                    <m:rPr>
                                      <m:sty m:val="p"/>
                                    </m:rPr>
                                    <a:rPr kumimoji="0" lang="el-GR" sz="1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γ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𝒄</m:t>
                          </m:r>
                        </m:den>
                      </m:f>
                    </m:oMath>
                  </m:oMathPara>
                </a14:m>
                <a:endParaRPr kumimoji="0" lang="de-DE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mc:Choice>
        <mc:Fallback xmlns="">
          <p:sp>
            <p:nvSpPr>
              <p:cNvPr id="34" name="Textfeld 16">
                <a:extLst>
                  <a:ext uri="{FF2B5EF4-FFF2-40B4-BE49-F238E27FC236}">
                    <a16:creationId xmlns:a16="http://schemas.microsoft.com/office/drawing/2014/main" id="{48996C47-7E41-46D4-BB2C-8353DAC5EE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884" y="5028076"/>
                <a:ext cx="1917833" cy="5943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feld 17">
                <a:extLst>
                  <a:ext uri="{FF2B5EF4-FFF2-40B4-BE49-F238E27FC236}">
                    <a16:creationId xmlns:a16="http://schemas.microsoft.com/office/drawing/2014/main" id="{CDCB550B-CAAF-4A37-AB13-25EE2578CD93}"/>
                  </a:ext>
                </a:extLst>
              </p:cNvPr>
              <p:cNvSpPr txBox="1"/>
              <p:nvPr/>
            </p:nvSpPr>
            <p:spPr>
              <a:xfrm>
                <a:off x="2981020" y="4913046"/>
                <a:ext cx="3119187" cy="822597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𝑷</m:t>
                          </m:r>
                        </m:e>
                        <m:sub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𝑬</m:t>
                          </m:r>
                          <m:r>
                            <a:rPr kumimoji="0" lang="el-GR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𝜸</m:t>
                          </m:r>
                        </m:sub>
                      </m:sSub>
                      <m:d>
                        <m:dPr>
                          <m:ctrlP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dPr>
                        <m:e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𝒄</m:t>
                          </m:r>
                        </m:e>
                      </m:d>
                      <m:r>
                        <a:rPr kumimoji="0" lang="de-DE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</a:rPr>
                        <m:t>=</m:t>
                      </m:r>
                      <m:f>
                        <m:fPr>
                          <m:ctrlP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𝟐</m:t>
                              </m:r>
                              <m:r>
                                <a:rPr kumimoji="0" lang="de-DE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</a:rPr>
                                <m:t>·</m:t>
                              </m:r>
                              <m:d>
                                <m:dPr>
                                  <m:ctrlPr>
                                    <a:rPr kumimoji="0" lang="de-DE" sz="1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kumimoji="0" lang="de-DE" sz="18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kumimoji="0" lang="de-DE" sz="1800" b="1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de-DE" sz="1800" b="1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</a:rPr>
                                            <m:t>𝑷</m:t>
                                          </m:r>
                                        </m:e>
                                        <m:sub>
                                          <m:r>
                                            <a:rPr kumimoji="0" lang="de-DE" sz="1800" b="1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</a:rPr>
                                            <m:t>𝒊𝒏𝒕</m:t>
                                          </m:r>
                                        </m:sub>
                                      </m:sSub>
                                      <m:r>
                                        <a:rPr kumimoji="0" lang="de-DE" sz="18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</a:rPr>
                                        <m:t>+</m:t>
                                      </m:r>
                                      <m:r>
                                        <a:rPr kumimoji="0" lang="de-DE" sz="18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</a:rPr>
                                        <m:t>𝟐</m:t>
                                      </m:r>
                                      <m:r>
                                        <a:rPr kumimoji="0" lang="de-DE" sz="18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</a:rPr>
                                        <m:t>·</m:t>
                                      </m:r>
                                      <m:r>
                                        <a:rPr kumimoji="0" lang="de-DE" sz="18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</a:rPr>
                                        <m:t>𝑩</m:t>
                                      </m:r>
                                    </m:e>
                                    <m:sub>
                                      <m:r>
                                        <a:rPr kumimoji="0" lang="de-DE" sz="18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</a:rPr>
                                        <m:t>𝑬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kumimoji="0" lang="el-GR" sz="18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</a:rPr>
                                        <m:t>γ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rad>
                        </m:num>
                        <m:den>
                          <m:r>
                            <a:rPr kumimoji="0" lang="de-DE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</a:rPr>
                            <m:t>𝒄</m:t>
                          </m:r>
                        </m:den>
                      </m:f>
                    </m:oMath>
                  </m:oMathPara>
                </a14:m>
                <a:endParaRPr kumimoji="0" lang="de-DE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mc:Choice>
        <mc:Fallback xmlns="">
          <p:sp>
            <p:nvSpPr>
              <p:cNvPr id="35" name="Textfeld 17">
                <a:extLst>
                  <a:ext uri="{FF2B5EF4-FFF2-40B4-BE49-F238E27FC236}">
                    <a16:creationId xmlns:a16="http://schemas.microsoft.com/office/drawing/2014/main" id="{CDCB550B-CAAF-4A37-AB13-25EE2578CD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1020" y="4913046"/>
                <a:ext cx="3119187" cy="82259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platzhalter 7">
            <a:extLst>
              <a:ext uri="{FF2B5EF4-FFF2-40B4-BE49-F238E27FC236}">
                <a16:creationId xmlns:a16="http://schemas.microsoft.com/office/drawing/2014/main" id="{A4CC30F7-97E9-4DDC-94C6-8D6A33489FBE}"/>
              </a:ext>
            </a:extLst>
          </p:cNvPr>
          <p:cNvSpPr txBox="1">
            <a:spLocks/>
          </p:cNvSpPr>
          <p:nvPr/>
        </p:nvSpPr>
        <p:spPr>
          <a:xfrm>
            <a:off x="261618" y="4506056"/>
            <a:ext cx="2296553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Without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interference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</p:txBody>
      </p:sp>
      <p:sp>
        <p:nvSpPr>
          <p:cNvPr id="37" name="Textplatzhalter 7">
            <a:extLst>
              <a:ext uri="{FF2B5EF4-FFF2-40B4-BE49-F238E27FC236}">
                <a16:creationId xmlns:a16="http://schemas.microsoft.com/office/drawing/2014/main" id="{42355B65-B561-4725-9A88-CCD03409649F}"/>
              </a:ext>
            </a:extLst>
          </p:cNvPr>
          <p:cNvSpPr txBox="1">
            <a:spLocks/>
          </p:cNvSpPr>
          <p:nvPr/>
        </p:nvSpPr>
        <p:spPr>
          <a:xfrm>
            <a:off x="3030108" y="4506056"/>
            <a:ext cx="2295673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interference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</p:txBody>
      </p:sp>
      <p:sp>
        <p:nvSpPr>
          <p:cNvPr id="38" name="Textplatzhalter 5">
            <a:extLst>
              <a:ext uri="{FF2B5EF4-FFF2-40B4-BE49-F238E27FC236}">
                <a16:creationId xmlns:a16="http://schemas.microsoft.com/office/drawing/2014/main" id="{12C538D1-D53A-4ECC-B69D-C2CB9D3E7885}"/>
              </a:ext>
            </a:extLst>
          </p:cNvPr>
          <p:cNvSpPr txBox="1">
            <a:spLocks/>
          </p:cNvSpPr>
          <p:nvPr/>
        </p:nvSpPr>
        <p:spPr>
          <a:xfrm>
            <a:off x="241879" y="5945514"/>
            <a:ext cx="6385299" cy="509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c= 0.5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i.e. 50%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uncertainty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using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background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spectrum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60534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orlage D">
  <a:themeElements>
    <a:clrScheme name="Leere Präsentation 1">
      <a:dk1>
        <a:srgbClr val="000000"/>
      </a:dk1>
      <a:lt1>
        <a:srgbClr val="FFFFFF"/>
      </a:lt1>
      <a:dk2>
        <a:srgbClr val="005293"/>
      </a:dk2>
      <a:lt2>
        <a:srgbClr val="0065BD"/>
      </a:lt2>
      <a:accent1>
        <a:srgbClr val="A2AD00"/>
      </a:accent1>
      <a:accent2>
        <a:srgbClr val="E37222"/>
      </a:accent2>
      <a:accent3>
        <a:srgbClr val="FFFFFF"/>
      </a:accent3>
      <a:accent4>
        <a:srgbClr val="000000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Leere Präsentatio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/>
      <a:lstStyle/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/>
      <a:lstStyle/>
    </a:lnDef>
    <a:txDef>
      <a:spPr bwMode="auto">
        <a:prstGeom prst="rect">
          <a:avLst/>
        </a:prstGeom>
        <a:noFill/>
      </a:spPr>
      <a:bodyPr/>
      <a:lstStyle/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5293"/>
        </a:dk2>
        <a:lt2>
          <a:srgbClr val="0065BD"/>
        </a:lt2>
        <a:accent1>
          <a:srgbClr val="A2AD00"/>
        </a:accent1>
        <a:accent2>
          <a:srgbClr val="E37222"/>
        </a:accent2>
        <a:accent3>
          <a:srgbClr val="FFFFFF"/>
        </a:accent3>
        <a:accent4>
          <a:srgbClr val="000000"/>
        </a:accent4>
        <a:accent5>
          <a:srgbClr val="CED3AA"/>
        </a:accent5>
        <a:accent6>
          <a:srgbClr val="CE671E"/>
        </a:accent6>
        <a:hlink>
          <a:srgbClr val="DAD7CB"/>
        </a:hlink>
        <a:folHlink>
          <a:srgbClr val="9C9D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</TotalTime>
  <Words>3017</Words>
  <Application>Microsoft Office PowerPoint</Application>
  <DocSecurity>0</DocSecurity>
  <PresentationFormat>Widescreen</PresentationFormat>
  <Paragraphs>700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ＭＳ Ｐゴシック</vt:lpstr>
      <vt:lpstr>Arial</vt:lpstr>
      <vt:lpstr>Arial Unicode MS</vt:lpstr>
      <vt:lpstr>Calibri</vt:lpstr>
      <vt:lpstr>Cambria Math</vt:lpstr>
      <vt:lpstr>Helvetica</vt:lpstr>
      <vt:lpstr>Symbol</vt:lpstr>
      <vt:lpstr>Times New Roman</vt:lpstr>
      <vt:lpstr>Wingdings</vt:lpstr>
      <vt:lpstr>Vorlage D</vt:lpstr>
      <vt:lpstr>PowerPoint Presentation</vt:lpstr>
      <vt:lpstr>PRESENTATION OUTLINE</vt:lpstr>
      <vt:lpstr>Aim &amp; Scope of FaNGaS Instrument</vt:lpstr>
      <vt:lpstr>PGNAA vs PGAINS: Thermal vs Fast Neutrons</vt:lpstr>
      <vt:lpstr>Typical Excitation Functions</vt:lpstr>
      <vt:lpstr>FaNGaS Instrument</vt:lpstr>
      <vt:lpstr>FaNGaS Instrument Specifications</vt:lpstr>
      <vt:lpstr>FaNGaS Instrument</vt:lpstr>
      <vt:lpstr>Analytical Equations</vt:lpstr>
      <vt:lpstr>Measurement Campaign 2016-2020</vt:lpstr>
      <vt:lpstr>Analysis of Calcium Carbonate</vt:lpstr>
      <vt:lpstr>Analysis of Calcium Carbonate</vt:lpstr>
      <vt:lpstr>Measured Gamma-ray Spectrum</vt:lpstr>
      <vt:lpstr>Analysis of Measured Gamma-ray Signatures</vt:lpstr>
      <vt:lpstr>Analysis of Measured Gamma-ray Signatures</vt:lpstr>
      <vt:lpstr>Results of Measurement Campaign 2016-2020 </vt:lpstr>
      <vt:lpstr>Summary Measurement Campaign 2016-2020</vt:lpstr>
      <vt:lpstr>Outlook &amp; Future Research</vt:lpstr>
      <vt:lpstr>Outlook &amp; Future Research</vt:lpstr>
      <vt:lpstr>Outlook &amp; Future Research</vt:lpstr>
      <vt:lpstr>Questions?  Interested in fast neutron analytics R&amp;D? i.meleshenkovskii@fz-juelich.de e.mauerhofer@fz-juelich.de</vt:lpstr>
    </vt:vector>
  </TitlesOfParts>
  <Manager/>
  <Company>--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subject/>
  <dc:creator>--</dc:creator>
  <cp:keywords/>
  <dc:description/>
  <cp:lastModifiedBy>Iaroslav Meleshenkovskii</cp:lastModifiedBy>
  <cp:revision>306</cp:revision>
  <dcterms:created xsi:type="dcterms:W3CDTF">2012-04-16T07:26:40Z</dcterms:created>
  <dcterms:modified xsi:type="dcterms:W3CDTF">2026-06-25T11:15:21Z</dcterms:modified>
  <cp:category/>
  <dc:identifier/>
  <cp:contentStatus/>
  <dc:language/>
  <cp:version/>
</cp:coreProperties>
</file>