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1"/>
  </p:notesMasterIdLst>
  <p:sldIdLst>
    <p:sldId id="2473" r:id="rId3"/>
    <p:sldId id="2161" r:id="rId4"/>
    <p:sldId id="257" r:id="rId5"/>
    <p:sldId id="258" r:id="rId6"/>
    <p:sldId id="285" r:id="rId7"/>
    <p:sldId id="2463" r:id="rId8"/>
    <p:sldId id="2461" r:id="rId9"/>
    <p:sldId id="2480" r:id="rId10"/>
    <p:sldId id="2474" r:id="rId11"/>
    <p:sldId id="2475" r:id="rId12"/>
    <p:sldId id="2476" r:id="rId13"/>
    <p:sldId id="2481" r:id="rId14"/>
    <p:sldId id="2477" r:id="rId15"/>
    <p:sldId id="2482" r:id="rId16"/>
    <p:sldId id="2478" r:id="rId17"/>
    <p:sldId id="2479" r:id="rId18"/>
    <p:sldId id="2483" r:id="rId19"/>
    <p:sldId id="265" r:id="rId2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BFD"/>
    <a:srgbClr val="FB7463"/>
    <a:srgbClr val="01264B"/>
    <a:srgbClr val="800000"/>
    <a:srgbClr val="B7530E"/>
    <a:srgbClr val="DC6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153"/>
    <p:restoredTop sz="94726"/>
  </p:normalViewPr>
  <p:slideViewPr>
    <p:cSldViewPr snapToGrid="0">
      <p:cViewPr varScale="1">
        <p:scale>
          <a:sx n="65" d="100"/>
          <a:sy n="65" d="100"/>
        </p:scale>
        <p:origin x="208" y="1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47CF8-85BA-3D43-849E-F68A8F6229E8}" type="datetimeFigureOut">
              <a:rPr lang="es-ES" smtClean="0"/>
              <a:t>8/6/26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63FE3-39D2-2141-8A7C-7AEBDB06D2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4104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B8823-9EDD-A9AE-7367-65BB3A42D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37D8C2E-9867-D998-C238-A88080EDE9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3F6D237-99AE-A678-C99C-F56E397B56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EA6B377-202D-88B6-A9A1-46D24090D0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2433E-C16A-109D-6D2D-459E0EF45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C66773E-F23E-7292-FADB-3FF671E396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E595262-488F-112D-A350-D78A90AAC3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1E31F39-D549-3CEC-8047-A3B85A5B59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08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B3ACD-5046-8453-6E59-2740ED2FB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ECF3EAE-F0EA-1F87-6527-4F28015476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CAF82C5-80CF-FAED-530E-DDD1C0D100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D37B0C0-1A2A-3853-5427-D3A32F50E8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776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7A7C2-33E9-2A74-B346-D7264A209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B5A3C45-EC02-FDB6-061A-01C041E57B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542F6D1-B447-7BB8-978D-A77C431B09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F3A9457-6619-B066-17B3-08F1C417C6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548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4D42F-0636-F51D-FFB4-9A095A7081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25A5BC2-179C-E3DB-710D-3EB62CCF13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7DC4A12-CA43-21B4-6A69-FB6C7CD3B1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A59B0C5-D3C6-7793-FFC7-4993B32CE5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4003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noProof="1"/>
              <a:t>Expanded Networking: </a:t>
            </a:r>
            <a:r>
              <a:rPr lang="en-US" noProof="1"/>
              <a:t>Connect and engage with a global community of peers and senior leaders within and beyond your technical niche.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noProof="1"/>
              <a:t>Exclusive Conference Events: </a:t>
            </a:r>
            <a:r>
              <a:rPr lang="en-US" noProof="1"/>
              <a:t>We organize dedicated seminars, workshops, and social events at NPSS-sponsored conferences, providing a platform for direct interaction with industry giants and renowned researchers.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noProof="1"/>
              <a:t>Mentorship Opportunities: </a:t>
            </a:r>
            <a:r>
              <a:rPr lang="en-US" noProof="1"/>
              <a:t>Through our expanding mentorship activities and Young Investigators’ Workshops (YIWS), we facilitate connections that can evolve into lifelong mentor-mentee relationships with IEEE Fellows.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noProof="1"/>
              <a:t>Career Insights: </a:t>
            </a:r>
            <a:r>
              <a:rPr lang="en-US" noProof="1"/>
              <a:t>Gain “insider” knowledge on how to transition into specific roles.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09CB9-0751-534A-B4C6-A1E3E64EEF07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1715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8E82E-2279-E65A-BDEA-8EEED02420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9131AD2-5395-1371-86AD-9361575A72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0662C2A-DDF8-381B-3EE9-A8AC7D6E8E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066C496-7429-512B-1174-FA00D21C38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F362D4-5DD5-1441-A093-8EF5773AF7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53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39E9C-AB90-EC11-9B7F-BFFD6E49C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35951C0-3054-CA65-7E6F-82074E0A72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BD17260-FBB3-476D-5F5D-C3D153F01B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F945762-B128-D6F5-CF17-97FC5175E6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75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BFF85-1DB6-5D90-D393-2CBC86AC2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9CD520A-97DE-A280-CDE0-96C7A5F52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EDA2859-5EAE-50C4-B9F8-42642721A9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0B5358E-F257-F6FF-F7F9-C4866F4609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030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EEC08-835F-EA10-615B-FD4B2752B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8C2D8AF-8373-6148-E1DE-642098CF1B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BF143FF-499D-C186-0E9C-AD47A949E9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0D6ECCC-73D7-5694-FD77-24B5B6B695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81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4E4D8-DDA4-8B6D-980C-5898CA850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E57ADED-4B8B-B31C-1E5E-256C4347E2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CD417E7-FA3F-7518-C7BC-0834FD4CF5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681A021-D1A8-7E73-EB84-F393F58E30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030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0D6D15-CEA5-FB0F-FC22-3104C12C4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2B32DF6-CF85-CB5B-D530-2BB987BB98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0BCE514E-EF7C-5A1B-1F49-D7017637FC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7916D1-FA4D-29DE-4802-5FBC10C773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27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9EB0D-4274-F0D4-5608-86C48366A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7C348C3-F3C6-9FCA-3205-4B06A96374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70E5B44-C603-2840-B0A0-6CA3AEB8CB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70B9567-C767-1BE8-1663-7A175A24AB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34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0E7E37-F618-C78D-0560-E22DB8AE81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BCE166-4767-9116-BFCC-845781A8E5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FF4E06-62DB-A65E-2F57-8D2327C9C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8/6/26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721AF2D-9B45-BC6C-AA43-B375ADF50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5376E8-3518-9E5C-3E11-B5F38540D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4174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4597DE-AE1A-A4DB-E028-5E04B0618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6FB70-4534-EBC2-0B8E-EC39CD58E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83AE83-0CCD-0191-2F2C-27E1B96D5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8/6/26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7675D3B-61C3-9661-74E6-EF0EB878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75F18E-758F-C2F9-75E8-EADB92263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8691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BB4A869-78EC-3AE6-A148-F7799DD34C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5DAF7C-D372-B3AA-2DEE-19985597CB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894CBAA-5940-1C29-7322-1AD18CF53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8/6/26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110FC4-3CE0-AF24-52E2-EF890DD35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3FD30F-031F-7D14-DE9C-B7CE21D6F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8905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CE4219F-8A77-4012-6E77-CCFCA36951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6385" y="327534"/>
            <a:ext cx="11544949" cy="56755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E34E679-CD0B-16C4-E8EE-14DDEBE54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6384" y="947716"/>
            <a:ext cx="11544951" cy="439736"/>
          </a:xfrm>
        </p:spPr>
        <p:txBody>
          <a:bodyPr>
            <a:noAutofit/>
          </a:bodyPr>
          <a:lstStyle>
            <a:lvl1pPr marL="0" indent="0">
              <a:buNone/>
              <a:defRPr sz="24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678515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72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19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18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044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87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344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01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775C1D-49D8-8776-BE20-680E158C1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08C3D9-D47E-EE4A-D499-E9C7D4A12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C14EBD-AA9E-54B0-B17C-9095A4689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8/6/26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0CAC506-C200-3090-DA4E-F6E70A8D1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8373D3-BD10-A898-425E-95BB0C5FC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7077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16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742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994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598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1EF845-2FAD-7F8F-ABEF-E34D596B0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CE734B4-7496-502F-13F5-C85B6700E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E0941E-9696-B810-C3EF-1AD4D9F14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8/6/26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6791C4-687D-72C8-EBDF-281D0213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749C43-2108-F21F-FA8C-FA107F0FE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8386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4C87C9-8083-F7B5-EDDE-99F6F3CFF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9B0880-07C8-785C-7442-E8D2F2A740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BBBE8D2-BC5D-A984-D85D-5AB6D4EA4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D604ADD-06F9-CB5D-9D7E-5A3498743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8/6/26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05FA588-6449-7436-FFDC-5625395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FE62582-2585-3A95-0034-97BAD03DA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707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33BF91-3870-0728-78D2-4F7F54A83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881303-8947-8E30-348B-544810F7EA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548D093-9545-3097-13AB-6C490F7B7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EBE2FD8-E76A-4C67-446F-C6ED3839F3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948AE81-B5C8-3D39-B6B6-621B6E9EB8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283AEB4-C1BC-C3CD-306C-79D0E953C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8/6/26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4D69A43-7166-DD5E-4908-1983BDEAD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033CED5-0475-2EB3-37AC-FA8B25D9C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5037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316B6-356A-C3D5-7E64-91D8ABCB7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D3DDC43-E52C-AB59-F236-E32870830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8/6/26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FBA2FFD-8F0E-840F-2C1E-6449D4A17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751DF27-DE39-8831-F6A6-D8199C133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1898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79B55C3-CD19-9F20-DE03-7C919F034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8/6/26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0728285-D99A-4207-F795-1FDA8E1A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3C93376-C511-1A3F-47AE-E6A3806CC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9449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0CC6C-E804-1571-F938-D2C562839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0394A1-A942-7D5B-E95A-CF920DD3B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62043D3-A7FB-9958-69F3-805AAC1EF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A66AB34-53C1-1BC4-AB64-76E289769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8/6/26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5D1D949-DC21-9B02-04C4-C1437A485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FFBF6C2-2A2F-4586-9D0E-5992F9FDA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5877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EE9321-9A67-E32F-25B5-3817AD76B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9ACC52D-85CB-A6F2-B624-C4BC54561B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C72379C-48B7-E1EE-E110-62C818181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C5DDA0D-AFE8-724B-8F0D-4D8E3F215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8/6/26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C13B72-1F3E-C392-30FC-76CFCAAC9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FDA447D-2BE5-7A94-A8FE-0273A8D67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182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6DDBCBC-85F8-F0C5-9EFE-29F820B0B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3428CCF-E1E9-B500-90BE-57ED86648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A90B616-CA4B-301D-DBE8-75C368F068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7D8C8-0969-1D44-8751-E4EF1405515B}" type="datetimeFigureOut">
              <a:rPr lang="es-ES" smtClean="0"/>
              <a:t>8/6/26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6178FF-F841-9D9A-1A43-3946EC9C5A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E8505D-ACFA-9E19-F325-1C2A1F702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0330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65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hyperlink" Target="mailto:andrea.gm@i3m.upv.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11" Type="http://schemas.openxmlformats.org/officeDocument/2006/relationships/image" Target="../media/image4.pn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g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tiff"/><Relationship Id="rId13" Type="http://schemas.openxmlformats.org/officeDocument/2006/relationships/image" Target="../media/image32.tiff"/><Relationship Id="rId3" Type="http://schemas.openxmlformats.org/officeDocument/2006/relationships/image" Target="../media/image22.tiff"/><Relationship Id="rId7" Type="http://schemas.openxmlformats.org/officeDocument/2006/relationships/image" Target="../media/image26.tiff"/><Relationship Id="rId12" Type="http://schemas.openxmlformats.org/officeDocument/2006/relationships/image" Target="../media/image31.tiff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tiff"/><Relationship Id="rId11" Type="http://schemas.openxmlformats.org/officeDocument/2006/relationships/image" Target="../media/image30.tiff"/><Relationship Id="rId5" Type="http://schemas.openxmlformats.org/officeDocument/2006/relationships/image" Target="../media/image24.tiff"/><Relationship Id="rId15" Type="http://schemas.openxmlformats.org/officeDocument/2006/relationships/image" Target="../media/image4.png"/><Relationship Id="rId10" Type="http://schemas.openxmlformats.org/officeDocument/2006/relationships/image" Target="../media/image29.tiff"/><Relationship Id="rId4" Type="http://schemas.openxmlformats.org/officeDocument/2006/relationships/image" Target="../media/image23.tiff"/><Relationship Id="rId9" Type="http://schemas.openxmlformats.org/officeDocument/2006/relationships/image" Target="../media/image28.tiff"/><Relationship Id="rId1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464" y="-8464"/>
            <a:ext cx="114471" cy="6874935"/>
            <a:chOff x="0" y="0"/>
            <a:chExt cx="228943" cy="13749871"/>
          </a:xfrm>
        </p:grpSpPr>
        <p:sp>
          <p:nvSpPr>
            <p:cNvPr id="3" name="Freeform 3"/>
            <p:cNvSpPr/>
            <p:nvPr/>
          </p:nvSpPr>
          <p:spPr>
            <a:xfrm>
              <a:off x="16891" y="16891"/>
              <a:ext cx="195072" cy="13715999"/>
            </a:xfrm>
            <a:custGeom>
              <a:avLst/>
              <a:gdLst/>
              <a:ahLst/>
              <a:cxnLst/>
              <a:rect l="l" t="t" r="r" b="b"/>
              <a:pathLst>
                <a:path w="195072" h="13715999">
                  <a:moveTo>
                    <a:pt x="0" y="0"/>
                  </a:moveTo>
                  <a:lnTo>
                    <a:pt x="195072" y="0"/>
                  </a:lnTo>
                  <a:lnTo>
                    <a:pt x="195072" y="13715999"/>
                  </a:lnTo>
                  <a:lnTo>
                    <a:pt x="0" y="1371599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Freeform 4"/>
            <p:cNvSpPr/>
            <p:nvPr/>
          </p:nvSpPr>
          <p:spPr>
            <a:xfrm>
              <a:off x="0" y="0"/>
              <a:ext cx="228854" cy="13749782"/>
            </a:xfrm>
            <a:custGeom>
              <a:avLst/>
              <a:gdLst/>
              <a:ahLst/>
              <a:cxnLst/>
              <a:rect l="l" t="t" r="r" b="b"/>
              <a:pathLst>
                <a:path w="228854" h="13749782">
                  <a:moveTo>
                    <a:pt x="16891" y="0"/>
                  </a:moveTo>
                  <a:lnTo>
                    <a:pt x="211963" y="0"/>
                  </a:lnTo>
                  <a:cubicBezTo>
                    <a:pt x="221361" y="0"/>
                    <a:pt x="228854" y="7620"/>
                    <a:pt x="228854" y="16891"/>
                  </a:cubicBezTo>
                  <a:lnTo>
                    <a:pt x="228854" y="13732890"/>
                  </a:lnTo>
                  <a:cubicBezTo>
                    <a:pt x="228854" y="13742290"/>
                    <a:pt x="221234" y="13749782"/>
                    <a:pt x="211963" y="13749782"/>
                  </a:cubicBezTo>
                  <a:lnTo>
                    <a:pt x="16891" y="13749782"/>
                  </a:lnTo>
                  <a:cubicBezTo>
                    <a:pt x="7493" y="13749782"/>
                    <a:pt x="0" y="13742163"/>
                    <a:pt x="0" y="13732890"/>
                  </a:cubicBezTo>
                  <a:lnTo>
                    <a:pt x="0" y="16891"/>
                  </a:lnTo>
                  <a:cubicBezTo>
                    <a:pt x="0" y="7620"/>
                    <a:pt x="7620" y="0"/>
                    <a:pt x="16891" y="0"/>
                  </a:cubicBezTo>
                  <a:moveTo>
                    <a:pt x="16891" y="33909"/>
                  </a:moveTo>
                  <a:lnTo>
                    <a:pt x="16891" y="16891"/>
                  </a:lnTo>
                  <a:lnTo>
                    <a:pt x="33909" y="16891"/>
                  </a:lnTo>
                  <a:lnTo>
                    <a:pt x="33909" y="13732890"/>
                  </a:lnTo>
                  <a:lnTo>
                    <a:pt x="16891" y="13732890"/>
                  </a:lnTo>
                  <a:lnTo>
                    <a:pt x="16891" y="13716000"/>
                  </a:lnTo>
                  <a:lnTo>
                    <a:pt x="211963" y="13716000"/>
                  </a:lnTo>
                  <a:lnTo>
                    <a:pt x="211963" y="13732890"/>
                  </a:lnTo>
                  <a:lnTo>
                    <a:pt x="195072" y="13732890"/>
                  </a:lnTo>
                  <a:lnTo>
                    <a:pt x="195072" y="16891"/>
                  </a:lnTo>
                  <a:lnTo>
                    <a:pt x="211963" y="16891"/>
                  </a:lnTo>
                  <a:lnTo>
                    <a:pt x="211963" y="33909"/>
                  </a:lnTo>
                  <a:lnTo>
                    <a:pt x="16891" y="3390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426720" y="877824"/>
            <a:ext cx="7315200" cy="487680"/>
            <a:chOff x="0" y="0"/>
            <a:chExt cx="14630400" cy="97536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4630400" cy="975360"/>
            </a:xfrm>
            <a:custGeom>
              <a:avLst/>
              <a:gdLst/>
              <a:ahLst/>
              <a:cxnLst/>
              <a:rect l="l" t="t" r="r" b="b"/>
              <a:pathLst>
                <a:path w="14630400" h="975360">
                  <a:moveTo>
                    <a:pt x="0" y="0"/>
                  </a:moveTo>
                  <a:lnTo>
                    <a:pt x="14630400" y="0"/>
                  </a:lnTo>
                  <a:lnTo>
                    <a:pt x="14630400" y="975360"/>
                  </a:lnTo>
                  <a:lnTo>
                    <a:pt x="0" y="97536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242275" b="-242275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14630400" cy="100393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marR="0" lvl="0" indent="0" algn="l" defTabSz="609630" rtl="0" eaLnBrk="1" fontAlgn="auto" latinLnBrk="0" hangingPunct="1">
                <a:lnSpc>
                  <a:spcPts val="128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Calibri (MS)"/>
                  <a:ea typeface="Calibri (MS)"/>
                  <a:cs typeface="Calibri (MS)"/>
                  <a:sym typeface="Calibri (MS)"/>
                </a:rPr>
                <a:t>IEEE </a:t>
              </a:r>
              <a:r>
                <a:rPr kumimoji="0" 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Calibri"/>
                  <a:ea typeface="Calibri (MS)"/>
                  <a:cs typeface="Calibri (MS)"/>
                  <a:sym typeface="Calibri (MS)"/>
                </a:rPr>
                <a:t>NPSS Student Branch Chapter</a:t>
              </a:r>
            </a:p>
            <a:p>
              <a:pPr marL="0" marR="0" lvl="0" indent="0" algn="l" defTabSz="609630" rtl="0" eaLnBrk="1" fontAlgn="auto" latinLnBrk="0" hangingPunct="1">
                <a:lnSpc>
                  <a:spcPts val="128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67" b="0" i="0" u="none" strike="noStrike" kern="1200" cap="none" spc="0" normalizeH="0" baseline="0" noProof="0" dirty="0">
                  <a:ln>
                    <a:noFill/>
                  </a:ln>
                  <a:solidFill>
                    <a:srgbClr val="999999"/>
                  </a:solidFill>
                  <a:effectLst/>
                  <a:uLnTx/>
                  <a:uFillTx/>
                  <a:latin typeface="Calibri"/>
                  <a:ea typeface="Calibri (MS)"/>
                  <a:cs typeface="Calibri (MS)"/>
                  <a:sym typeface="Calibri (MS)"/>
                </a:rPr>
                <a:t>Universidad Simón Bolívar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426720" y="1584960"/>
            <a:ext cx="11338560" cy="365760"/>
            <a:chOff x="0" y="0"/>
            <a:chExt cx="22677120" cy="73152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2677120" cy="731520"/>
            </a:xfrm>
            <a:custGeom>
              <a:avLst/>
              <a:gdLst/>
              <a:ahLst/>
              <a:cxnLst/>
              <a:rect l="l" t="t" r="r" b="b"/>
              <a:pathLst>
                <a:path w="22677120" h="731520">
                  <a:moveTo>
                    <a:pt x="0" y="0"/>
                  </a:moveTo>
                  <a:lnTo>
                    <a:pt x="22677120" y="0"/>
                  </a:lnTo>
                  <a:lnTo>
                    <a:pt x="22677120" y="731520"/>
                  </a:lnTo>
                  <a:lnTo>
                    <a:pt x="0" y="73152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554036" b="-554036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22677120" cy="77914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marR="0" lvl="0" indent="0" algn="l" defTabSz="609630" rtl="0" eaLnBrk="1" fontAlgn="auto" latinLnBrk="0" hangingPunct="1">
                <a:lnSpc>
                  <a:spcPts val="17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1" i="0" u="none" strike="noStrike" kern="1200" cap="none" spc="400" normalizeH="0" baseline="0" noProof="0">
                  <a:ln>
                    <a:noFill/>
                  </a:ln>
                  <a:solidFill>
                    <a:srgbClr val="A61E22"/>
                  </a:solidFill>
                  <a:effectLst/>
                  <a:uLnTx/>
                  <a:uFillTx/>
                  <a:latin typeface="Calibri (MS) Bold"/>
                  <a:ea typeface="Calibri (MS) Bold"/>
                  <a:cs typeface="Calibri (MS) Bold"/>
                  <a:sym typeface="Calibri (MS) Bold"/>
                </a:rPr>
                <a:t>BEIS 2026</a:t>
              </a:r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426701" y="2099257"/>
            <a:ext cx="10729819" cy="6733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 (MS) Bold"/>
                <a:cs typeface="Calibri" panose="020F0502020204030204" pitchFamily="34" charset="0"/>
                <a:sym typeface="Calibri (MS) Bold"/>
              </a:rPr>
              <a:t>IEEE NPSS YP – Get Together Session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418256" y="4112432"/>
            <a:ext cx="2211495" cy="65703"/>
            <a:chOff x="0" y="0"/>
            <a:chExt cx="4422991" cy="131407"/>
          </a:xfrm>
        </p:grpSpPr>
        <p:sp>
          <p:nvSpPr>
            <p:cNvPr id="13" name="Freeform 13"/>
            <p:cNvSpPr/>
            <p:nvPr/>
          </p:nvSpPr>
          <p:spPr>
            <a:xfrm>
              <a:off x="16891" y="16891"/>
              <a:ext cx="4389120" cy="97536"/>
            </a:xfrm>
            <a:custGeom>
              <a:avLst/>
              <a:gdLst/>
              <a:ahLst/>
              <a:cxnLst/>
              <a:rect l="l" t="t" r="r" b="b"/>
              <a:pathLst>
                <a:path w="4389120" h="97536">
                  <a:moveTo>
                    <a:pt x="0" y="0"/>
                  </a:moveTo>
                  <a:lnTo>
                    <a:pt x="4389120" y="0"/>
                  </a:lnTo>
                  <a:lnTo>
                    <a:pt x="4389120" y="97536"/>
                  </a:lnTo>
                  <a:lnTo>
                    <a:pt x="0" y="97536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0" y="0"/>
              <a:ext cx="4422902" cy="131320"/>
            </a:xfrm>
            <a:custGeom>
              <a:avLst/>
              <a:gdLst/>
              <a:ahLst/>
              <a:cxnLst/>
              <a:rect l="l" t="t" r="r" b="b"/>
              <a:pathLst>
                <a:path w="4422902" h="131320">
                  <a:moveTo>
                    <a:pt x="16891" y="0"/>
                  </a:moveTo>
                  <a:lnTo>
                    <a:pt x="4406011" y="0"/>
                  </a:lnTo>
                  <a:cubicBezTo>
                    <a:pt x="4415409" y="0"/>
                    <a:pt x="4422902" y="7620"/>
                    <a:pt x="4422902" y="16891"/>
                  </a:cubicBezTo>
                  <a:lnTo>
                    <a:pt x="4422902" y="114427"/>
                  </a:lnTo>
                  <a:cubicBezTo>
                    <a:pt x="4422902" y="123825"/>
                    <a:pt x="4415282" y="131318"/>
                    <a:pt x="4406011" y="131318"/>
                  </a:cubicBezTo>
                  <a:lnTo>
                    <a:pt x="16891" y="131318"/>
                  </a:lnTo>
                  <a:cubicBezTo>
                    <a:pt x="7620" y="131445"/>
                    <a:pt x="0" y="123825"/>
                    <a:pt x="0" y="114427"/>
                  </a:cubicBezTo>
                  <a:lnTo>
                    <a:pt x="0" y="16891"/>
                  </a:lnTo>
                  <a:cubicBezTo>
                    <a:pt x="0" y="7620"/>
                    <a:pt x="7620" y="0"/>
                    <a:pt x="16891" y="0"/>
                  </a:cubicBezTo>
                  <a:moveTo>
                    <a:pt x="16891" y="33909"/>
                  </a:moveTo>
                  <a:lnTo>
                    <a:pt x="16891" y="16891"/>
                  </a:lnTo>
                  <a:lnTo>
                    <a:pt x="33909" y="16891"/>
                  </a:lnTo>
                  <a:lnTo>
                    <a:pt x="33909" y="114427"/>
                  </a:lnTo>
                  <a:lnTo>
                    <a:pt x="16891" y="114427"/>
                  </a:lnTo>
                  <a:lnTo>
                    <a:pt x="16891" y="97536"/>
                  </a:lnTo>
                  <a:lnTo>
                    <a:pt x="4406011" y="97536"/>
                  </a:lnTo>
                  <a:lnTo>
                    <a:pt x="4406011" y="114427"/>
                  </a:lnTo>
                  <a:lnTo>
                    <a:pt x="4389120" y="114427"/>
                  </a:lnTo>
                  <a:lnTo>
                    <a:pt x="4389120" y="16891"/>
                  </a:lnTo>
                  <a:lnTo>
                    <a:pt x="4406011" y="16891"/>
                  </a:lnTo>
                  <a:lnTo>
                    <a:pt x="4406011" y="33909"/>
                  </a:lnTo>
                  <a:lnTo>
                    <a:pt x="16891" y="3390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426720" y="4291584"/>
            <a:ext cx="9753600" cy="390144"/>
            <a:chOff x="0" y="0"/>
            <a:chExt cx="19507200" cy="78028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9507200" cy="780288"/>
            </a:xfrm>
            <a:custGeom>
              <a:avLst/>
              <a:gdLst/>
              <a:ahLst/>
              <a:cxnLst/>
              <a:rect l="l" t="t" r="r" b="b"/>
              <a:pathLst>
                <a:path w="19507200" h="780288">
                  <a:moveTo>
                    <a:pt x="0" y="0"/>
                  </a:moveTo>
                  <a:lnTo>
                    <a:pt x="19507200" y="0"/>
                  </a:lnTo>
                  <a:lnTo>
                    <a:pt x="19507200" y="780288"/>
                  </a:lnTo>
                  <a:lnTo>
                    <a:pt x="0" y="78028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437125" b="-437125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47625"/>
              <a:ext cx="19507200" cy="82791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marR="0" lvl="0" indent="0" algn="l" defTabSz="609630" rtl="0" eaLnBrk="1" fontAlgn="auto" latinLnBrk="0" hangingPunct="1">
                <a:lnSpc>
                  <a:spcPts val="22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6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 (MS) Bold"/>
                  <a:cs typeface="Calibri" panose="020F0502020204030204" pitchFamily="34" charset="0"/>
                  <a:sym typeface="Calibri (MS) Bold"/>
                </a:rPr>
                <a:t>Andrea Gonzalez-Montoro, PhD</a:t>
              </a:r>
            </a:p>
            <a:p>
              <a:pPr marL="0" marR="0" lvl="0" indent="0" algn="l" defTabSz="609630" rtl="0" eaLnBrk="1" fontAlgn="auto" latinLnBrk="0" hangingPunct="1">
                <a:lnSpc>
                  <a:spcPts val="22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 (MS) Bold"/>
                  <a:cs typeface="Calibri" panose="020F0502020204030204" pitchFamily="34" charset="0"/>
                  <a:sym typeface="Calibri (MS) Bold"/>
                </a:rPr>
                <a:t>andrea.gm@i3m.upv.es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426720" y="4681728"/>
            <a:ext cx="9753600" cy="304800"/>
            <a:chOff x="0" y="0"/>
            <a:chExt cx="19507200" cy="6096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9507200" cy="609600"/>
            </a:xfrm>
            <a:custGeom>
              <a:avLst/>
              <a:gdLst/>
              <a:ahLst/>
              <a:cxnLst/>
              <a:rect l="l" t="t" r="r" b="b"/>
              <a:pathLst>
                <a:path w="19507200" h="609600">
                  <a:moveTo>
                    <a:pt x="0" y="0"/>
                  </a:moveTo>
                  <a:lnTo>
                    <a:pt x="19507200" y="0"/>
                  </a:lnTo>
                  <a:lnTo>
                    <a:pt x="19507200" y="609600"/>
                  </a:lnTo>
                  <a:lnTo>
                    <a:pt x="0" y="60960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573521" b="-573521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19507200" cy="6572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marR="0" lvl="0" indent="0" algn="l" defTabSz="609630" rtl="0" eaLnBrk="1" fontAlgn="auto" latinLnBrk="0" hangingPunct="1">
                <a:lnSpc>
                  <a:spcPts val="17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rgbClr val="AAAAAA"/>
                  </a:solidFill>
                  <a:effectLst/>
                  <a:uLnTx/>
                  <a:uFillTx/>
                  <a:latin typeface="Calibri (MS)"/>
                  <a:ea typeface="Calibri (MS)"/>
                  <a:cs typeface="Calibri (MS)"/>
                  <a:sym typeface="Calibri (MS)"/>
                </a:rPr>
                <a:t>Instituto de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AAAAAA"/>
                  </a:solidFill>
                  <a:effectLst/>
                  <a:uLnTx/>
                  <a:uFillTx/>
                  <a:latin typeface="Calibri (MS)"/>
                  <a:ea typeface="Calibri (MS)"/>
                  <a:cs typeface="Calibri (MS)"/>
                  <a:sym typeface="Calibri (MS)"/>
                </a:rPr>
                <a:t>Instrumentación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rgbClr val="AAAAAA"/>
                  </a:solidFill>
                  <a:effectLst/>
                  <a:uLnTx/>
                  <a:uFillTx/>
                  <a:latin typeface="Calibri (MS)"/>
                  <a:ea typeface="Calibri (MS)"/>
                  <a:cs typeface="Calibri (MS)"/>
                  <a:sym typeface="Calibri (MS)"/>
                </a:rPr>
                <a:t> para Imagen Molecular (i3M), CSIC-UPV, Valencia, Spain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426720" y="5023104"/>
            <a:ext cx="9753600" cy="268224"/>
            <a:chOff x="0" y="0"/>
            <a:chExt cx="19507200" cy="536448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9507200" cy="536448"/>
            </a:xfrm>
            <a:custGeom>
              <a:avLst/>
              <a:gdLst/>
              <a:ahLst/>
              <a:cxnLst/>
              <a:rect l="l" t="t" r="r" b="b"/>
              <a:pathLst>
                <a:path w="19507200" h="536448">
                  <a:moveTo>
                    <a:pt x="0" y="0"/>
                  </a:moveTo>
                  <a:lnTo>
                    <a:pt x="19507200" y="0"/>
                  </a:lnTo>
                  <a:lnTo>
                    <a:pt x="19507200" y="536448"/>
                  </a:lnTo>
                  <a:lnTo>
                    <a:pt x="0" y="53644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658546" b="-658546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38100"/>
              <a:ext cx="19507200" cy="57454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marR="0" lvl="0" indent="0" algn="l" defTabSz="609630" rtl="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Calibri (MS)"/>
                  <a:ea typeface="Calibri (MS)"/>
                  <a:cs typeface="Calibri (MS)"/>
                  <a:sym typeface="Calibri (MS)"/>
                </a:rPr>
                <a:t>Barranquilla, Colombia  ·  June 2026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426720" y="6437376"/>
            <a:ext cx="11338560" cy="268224"/>
            <a:chOff x="0" y="0"/>
            <a:chExt cx="22677120" cy="536448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2677120" cy="536448"/>
            </a:xfrm>
            <a:custGeom>
              <a:avLst/>
              <a:gdLst/>
              <a:ahLst/>
              <a:cxnLst/>
              <a:rect l="l" t="t" r="r" b="b"/>
              <a:pathLst>
                <a:path w="22677120" h="536448">
                  <a:moveTo>
                    <a:pt x="0" y="0"/>
                  </a:moveTo>
                  <a:lnTo>
                    <a:pt x="22677120" y="0"/>
                  </a:lnTo>
                  <a:lnTo>
                    <a:pt x="22677120" y="536448"/>
                  </a:lnTo>
                  <a:lnTo>
                    <a:pt x="0" y="53644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773685" b="-773685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22677120" cy="57454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marR="0" lvl="0" indent="0" algn="ctr" defTabSz="609630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Calibri (MS)"/>
                  <a:ea typeface="Calibri (MS)"/>
                  <a:cs typeface="Calibri (MS)"/>
                  <a:sym typeface="Calibri (MS)"/>
                </a:rPr>
                <a:t>BEIS 2026 – Barranquilla EduCom International School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426720" y="137185"/>
            <a:ext cx="1991982" cy="569951"/>
            <a:chOff x="0" y="0"/>
            <a:chExt cx="3983965" cy="1139901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3983990" cy="1139952"/>
            </a:xfrm>
            <a:custGeom>
              <a:avLst/>
              <a:gdLst/>
              <a:ahLst/>
              <a:cxnLst/>
              <a:rect l="l" t="t" r="r" b="b"/>
              <a:pathLst>
                <a:path w="3983990" h="1139952">
                  <a:moveTo>
                    <a:pt x="0" y="0"/>
                  </a:moveTo>
                  <a:lnTo>
                    <a:pt x="3983990" y="0"/>
                  </a:lnTo>
                  <a:lnTo>
                    <a:pt x="3983990" y="1139952"/>
                  </a:lnTo>
                  <a:lnTo>
                    <a:pt x="0" y="11399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4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10688269" y="-428714"/>
            <a:ext cx="1434732" cy="1794218"/>
            <a:chOff x="0" y="0"/>
            <a:chExt cx="2869463" cy="3588436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2869438" cy="3588385"/>
            </a:xfrm>
            <a:custGeom>
              <a:avLst/>
              <a:gdLst/>
              <a:ahLst/>
              <a:cxnLst/>
              <a:rect l="l" t="t" r="r" b="b"/>
              <a:pathLst>
                <a:path w="2869438" h="3588385">
                  <a:moveTo>
                    <a:pt x="0" y="0"/>
                  </a:moveTo>
                  <a:lnTo>
                    <a:pt x="2869438" y="0"/>
                  </a:lnTo>
                  <a:lnTo>
                    <a:pt x="2869438" y="3588385"/>
                  </a:lnTo>
                  <a:lnTo>
                    <a:pt x="0" y="35883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b="-1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7E1828-01C3-CF13-FF8C-D54269E14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DC44ACF1-2E3A-6939-C8BD-8C658C8E66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2649"/>
          <a:stretch>
            <a:fillRect/>
          </a:stretch>
        </p:blipFill>
        <p:spPr>
          <a:xfrm>
            <a:off x="1" y="1557679"/>
            <a:ext cx="12191999" cy="5358758"/>
          </a:xfrm>
          <a:prstGeom prst="rect">
            <a:avLst/>
          </a:prstGeom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4F179563-70E0-121C-8DC5-0E40554C14A4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1EDD5C96-E691-BAE7-45B2-6AA0266D4E1A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21" name="Grupo 20">
                <a:extLst>
                  <a:ext uri="{FF2B5EF4-FFF2-40B4-BE49-F238E27FC236}">
                    <a16:creationId xmlns:a16="http://schemas.microsoft.com/office/drawing/2014/main" id="{3D67C2B5-084A-B502-EB99-4E2A25DB2207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3" name="Rectángulo 22">
                  <a:extLst>
                    <a:ext uri="{FF2B5EF4-FFF2-40B4-BE49-F238E27FC236}">
                      <a16:creationId xmlns:a16="http://schemas.microsoft.com/office/drawing/2014/main" id="{C37CE9D2-0D5B-E364-2E03-C5771FAF56AB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AA07FB51-BFE9-D84C-0069-61061C14FDFA}"/>
                    </a:ext>
                  </a:extLst>
                </p:cNvPr>
                <p:cNvSpPr txBox="1"/>
                <p:nvPr/>
              </p:nvSpPr>
              <p:spPr>
                <a:xfrm>
                  <a:off x="8705850" y="14619"/>
                  <a:ext cx="343695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Today´s topics</a:t>
                  </a:r>
                </a:p>
              </p:txBody>
            </p:sp>
          </p:grpSp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8CAE07AE-87B4-992D-7A86-9F0A5628EE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0" name="Freeform 32" descr="preencoded.png">
              <a:extLst>
                <a:ext uri="{FF2B5EF4-FFF2-40B4-BE49-F238E27FC236}">
                  <a16:creationId xmlns:a16="http://schemas.microsoft.com/office/drawing/2014/main" id="{81225619-5377-652D-D562-175BA69A68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A3FBFA46-4994-F4F8-EA42-8E575438F8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81665"/>
          <a:stretch>
            <a:fillRect/>
          </a:stretch>
        </p:blipFill>
        <p:spPr>
          <a:xfrm>
            <a:off x="0" y="1149387"/>
            <a:ext cx="12192000" cy="1270225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3DAEEDF-3175-1E7E-E195-F10B05D000AA}"/>
              </a:ext>
            </a:extLst>
          </p:cNvPr>
          <p:cNvSpPr txBox="1"/>
          <p:nvPr/>
        </p:nvSpPr>
        <p:spPr>
          <a:xfrm>
            <a:off x="9062093" y="1040317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379F2D7-8B33-EE73-E0E3-C9BB5D7514DB}"/>
              </a:ext>
            </a:extLst>
          </p:cNvPr>
          <p:cNvSpPr txBox="1"/>
          <p:nvPr/>
        </p:nvSpPr>
        <p:spPr>
          <a:xfrm>
            <a:off x="9460924" y="1271421"/>
            <a:ext cx="2780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noProof="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Career paths &amp; how to access them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5F675F8-021E-1615-DD6A-DA5DD36693DD}"/>
              </a:ext>
            </a:extLst>
          </p:cNvPr>
          <p:cNvSpPr/>
          <p:nvPr/>
        </p:nvSpPr>
        <p:spPr>
          <a:xfrm>
            <a:off x="6200775" y="2383368"/>
            <a:ext cx="5280025" cy="2925206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2E7A804D-7F16-FE4F-F73F-A47374A4A267}"/>
              </a:ext>
            </a:extLst>
          </p:cNvPr>
          <p:cNvSpPr/>
          <p:nvPr/>
        </p:nvSpPr>
        <p:spPr>
          <a:xfrm>
            <a:off x="815975" y="2401490"/>
            <a:ext cx="5280025" cy="2925206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188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43618-C5B8-006A-DD43-20CE2F4201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E6226166-57AE-3BF7-1F71-B463FC1DA027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90ED9EC0-2D59-1783-DEE4-7BEBBD25D78B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21" name="Grupo 20">
                <a:extLst>
                  <a:ext uri="{FF2B5EF4-FFF2-40B4-BE49-F238E27FC236}">
                    <a16:creationId xmlns:a16="http://schemas.microsoft.com/office/drawing/2014/main" id="{94F0B0C3-5E0D-38F7-134F-7E4CB0951ED3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3" name="Rectángulo 22">
                  <a:extLst>
                    <a:ext uri="{FF2B5EF4-FFF2-40B4-BE49-F238E27FC236}">
                      <a16:creationId xmlns:a16="http://schemas.microsoft.com/office/drawing/2014/main" id="{60123A39-18E7-7F89-C2B4-E88895E57E04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A5124135-B933-60DC-84E1-B2DEC7F6F110}"/>
                    </a:ext>
                  </a:extLst>
                </p:cNvPr>
                <p:cNvSpPr txBox="1"/>
                <p:nvPr/>
              </p:nvSpPr>
              <p:spPr>
                <a:xfrm>
                  <a:off x="8705850" y="14619"/>
                  <a:ext cx="343695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Today´s topics</a:t>
                  </a:r>
                </a:p>
              </p:txBody>
            </p:sp>
          </p:grpSp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ED99B312-E874-2630-071E-2B8682E06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0" name="Freeform 32" descr="preencoded.png">
              <a:extLst>
                <a:ext uri="{FF2B5EF4-FFF2-40B4-BE49-F238E27FC236}">
                  <a16:creationId xmlns:a16="http://schemas.microsoft.com/office/drawing/2014/main" id="{36DF822C-47D3-D598-7208-9588960816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8D43F1C2-F0FD-B297-C10C-13D320BE15B3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1284931"/>
            <a:ext cx="12192000" cy="5532429"/>
            <a:chOff x="2557731" y="2318596"/>
            <a:chExt cx="6794500" cy="3083177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C70FE892-B592-7D0C-BF03-14712E78C7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23231" b="3324"/>
            <a:stretch>
              <a:fillRect/>
            </a:stretch>
          </p:blipFill>
          <p:spPr>
            <a:xfrm>
              <a:off x="2557731" y="2603500"/>
              <a:ext cx="6794500" cy="2798273"/>
            </a:xfrm>
            <a:prstGeom prst="rect">
              <a:avLst/>
            </a:prstGeom>
          </p:spPr>
        </p:pic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B70D220D-AFDB-286A-9944-31ADFD0E5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83163"/>
            <a:stretch>
              <a:fillRect/>
            </a:stretch>
          </p:blipFill>
          <p:spPr>
            <a:xfrm>
              <a:off x="2557731" y="2318596"/>
              <a:ext cx="6794500" cy="641489"/>
            </a:xfrm>
            <a:prstGeom prst="rect">
              <a:avLst/>
            </a:prstGeom>
          </p:spPr>
        </p:pic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A2B3C47D-924D-27F3-937A-3C301EEE4C73}"/>
              </a:ext>
            </a:extLst>
          </p:cNvPr>
          <p:cNvSpPr txBox="1"/>
          <p:nvPr/>
        </p:nvSpPr>
        <p:spPr>
          <a:xfrm>
            <a:off x="9345594" y="1251754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A3B25F7-A78F-DB7A-3392-E8D7D824DA31}"/>
              </a:ext>
            </a:extLst>
          </p:cNvPr>
          <p:cNvSpPr txBox="1"/>
          <p:nvPr/>
        </p:nvSpPr>
        <p:spPr>
          <a:xfrm>
            <a:off x="9744425" y="1482858"/>
            <a:ext cx="2780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noProof="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How to get funded positions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3EE2F75-8B8D-4470-4B52-15247DB8A417}"/>
              </a:ext>
            </a:extLst>
          </p:cNvPr>
          <p:cNvSpPr/>
          <p:nvPr/>
        </p:nvSpPr>
        <p:spPr>
          <a:xfrm>
            <a:off x="744538" y="2610438"/>
            <a:ext cx="3355974" cy="2579922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A62CF8B-3062-BA1A-4AD3-B90CBC1ECC54}"/>
              </a:ext>
            </a:extLst>
          </p:cNvPr>
          <p:cNvSpPr/>
          <p:nvPr/>
        </p:nvSpPr>
        <p:spPr>
          <a:xfrm>
            <a:off x="4418013" y="2610438"/>
            <a:ext cx="3355974" cy="2579922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86C2C257-5E56-25CD-F768-74CBE01F9BC0}"/>
              </a:ext>
            </a:extLst>
          </p:cNvPr>
          <p:cNvSpPr/>
          <p:nvPr/>
        </p:nvSpPr>
        <p:spPr>
          <a:xfrm>
            <a:off x="8066438" y="2610438"/>
            <a:ext cx="3355974" cy="2579922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5370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A2F4D7-3D48-B38B-62AC-611A1B414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A02A4724-8449-E0B9-31F1-070FB39FF41A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547330D9-A8CE-DCC8-4D7B-8EED5BACC3C0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21" name="Grupo 20">
                <a:extLst>
                  <a:ext uri="{FF2B5EF4-FFF2-40B4-BE49-F238E27FC236}">
                    <a16:creationId xmlns:a16="http://schemas.microsoft.com/office/drawing/2014/main" id="{56F64D5C-F5CB-B489-402D-0ACC70541C1D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3" name="Rectángulo 22">
                  <a:extLst>
                    <a:ext uri="{FF2B5EF4-FFF2-40B4-BE49-F238E27FC236}">
                      <a16:creationId xmlns:a16="http://schemas.microsoft.com/office/drawing/2014/main" id="{7905BB48-5F51-F265-DAF7-87641475A741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7FCFFC54-5BB5-1579-1C8A-B1C346450FD5}"/>
                    </a:ext>
                  </a:extLst>
                </p:cNvPr>
                <p:cNvSpPr txBox="1"/>
                <p:nvPr/>
              </p:nvSpPr>
              <p:spPr>
                <a:xfrm>
                  <a:off x="8705850" y="14619"/>
                  <a:ext cx="343695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Today´s topics</a:t>
                  </a:r>
                </a:p>
              </p:txBody>
            </p:sp>
          </p:grpSp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45F8E542-53D8-DF22-AA2B-66099461EE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0" name="Freeform 32" descr="preencoded.png">
              <a:extLst>
                <a:ext uri="{FF2B5EF4-FFF2-40B4-BE49-F238E27FC236}">
                  <a16:creationId xmlns:a16="http://schemas.microsoft.com/office/drawing/2014/main" id="{C6940F3F-BF25-74CF-84B2-9DF3A15CA3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6E1D422D-F758-4894-855A-BCC76122F306}"/>
              </a:ext>
            </a:extLst>
          </p:cNvPr>
          <p:cNvSpPr txBox="1"/>
          <p:nvPr/>
        </p:nvSpPr>
        <p:spPr>
          <a:xfrm>
            <a:off x="9345594" y="1251754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6C38589-DAB7-9A64-D4C6-19B482858571}"/>
              </a:ext>
            </a:extLst>
          </p:cNvPr>
          <p:cNvSpPr txBox="1"/>
          <p:nvPr/>
        </p:nvSpPr>
        <p:spPr>
          <a:xfrm>
            <a:off x="9744425" y="1482858"/>
            <a:ext cx="2780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noProof="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How to get funded positions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1523B0AE-AD81-63C9-B943-E4FB6A20C74E}"/>
              </a:ext>
            </a:extLst>
          </p:cNvPr>
          <p:cNvGrpSpPr>
            <a:grpSpLocks noChangeAspect="1"/>
          </p:cNvGrpSpPr>
          <p:nvPr/>
        </p:nvGrpSpPr>
        <p:grpSpPr>
          <a:xfrm>
            <a:off x="11722" y="1482857"/>
            <a:ext cx="12180277" cy="5364867"/>
            <a:chOff x="1573194" y="3440418"/>
            <a:chExt cx="7772400" cy="3423394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CC50E8AB-B692-4481-1B30-26F131CAB8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19977" b="7776"/>
            <a:stretch>
              <a:fillRect/>
            </a:stretch>
          </p:blipFill>
          <p:spPr>
            <a:xfrm>
              <a:off x="1573194" y="3705156"/>
              <a:ext cx="7772400" cy="3158656"/>
            </a:xfrm>
            <a:prstGeom prst="rect">
              <a:avLst/>
            </a:prstGeom>
          </p:spPr>
        </p:pic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51D80552-3F64-A5E9-108F-FCA6BAFD1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83625"/>
            <a:stretch>
              <a:fillRect/>
            </a:stretch>
          </p:blipFill>
          <p:spPr>
            <a:xfrm>
              <a:off x="1573194" y="3440418"/>
              <a:ext cx="7772400" cy="715893"/>
            </a:xfrm>
            <a:prstGeom prst="rect">
              <a:avLst/>
            </a:prstGeom>
          </p:spPr>
        </p:pic>
      </p:grpSp>
      <p:sp>
        <p:nvSpPr>
          <p:cNvPr id="9" name="Rectángulo 8">
            <a:extLst>
              <a:ext uri="{FF2B5EF4-FFF2-40B4-BE49-F238E27FC236}">
                <a16:creationId xmlns:a16="http://schemas.microsoft.com/office/drawing/2014/main" id="{639C722C-4047-F58E-07EB-C85E8875C37C}"/>
              </a:ext>
            </a:extLst>
          </p:cNvPr>
          <p:cNvSpPr/>
          <p:nvPr/>
        </p:nvSpPr>
        <p:spPr>
          <a:xfrm>
            <a:off x="6096000" y="2590852"/>
            <a:ext cx="5619750" cy="3538485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135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ACDAA-ACF9-1C1B-9239-3F0883AAB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C8C37965-60DC-9EB0-26C4-49BDB03937D4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B8C8A342-2E41-BD6D-1729-7BD639F3C28B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21" name="Grupo 20">
                <a:extLst>
                  <a:ext uri="{FF2B5EF4-FFF2-40B4-BE49-F238E27FC236}">
                    <a16:creationId xmlns:a16="http://schemas.microsoft.com/office/drawing/2014/main" id="{5F927DF4-DF61-A6B3-2246-28694B4C7C69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3" name="Rectángulo 22">
                  <a:extLst>
                    <a:ext uri="{FF2B5EF4-FFF2-40B4-BE49-F238E27FC236}">
                      <a16:creationId xmlns:a16="http://schemas.microsoft.com/office/drawing/2014/main" id="{2ECA2D9C-92BD-CF87-904E-F2178FE7689E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DE4F37C0-738C-36FF-A1AF-8675C6E925D2}"/>
                    </a:ext>
                  </a:extLst>
                </p:cNvPr>
                <p:cNvSpPr txBox="1"/>
                <p:nvPr/>
              </p:nvSpPr>
              <p:spPr>
                <a:xfrm>
                  <a:off x="8705850" y="14619"/>
                  <a:ext cx="343695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Today´s topics</a:t>
                  </a:r>
                </a:p>
              </p:txBody>
            </p:sp>
          </p:grpSp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24909223-D05D-B68E-2D0F-E433AEB316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0" name="Freeform 32" descr="preencoded.png">
              <a:extLst>
                <a:ext uri="{FF2B5EF4-FFF2-40B4-BE49-F238E27FC236}">
                  <a16:creationId xmlns:a16="http://schemas.microsoft.com/office/drawing/2014/main" id="{6B1B4D35-2E80-A1BE-21A2-6DABA842D3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04D6828A-6C57-FDC2-266C-59C3E9778ADC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1379905"/>
            <a:ext cx="12192000" cy="5319833"/>
            <a:chOff x="2698750" y="1821805"/>
            <a:chExt cx="6794500" cy="2964699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3DFA2322-B722-E6B4-3CEE-18CD9D6BE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20856" b="14370"/>
            <a:stretch>
              <a:fillRect/>
            </a:stretch>
          </p:blipFill>
          <p:spPr>
            <a:xfrm>
              <a:off x="2698750" y="2318596"/>
              <a:ext cx="6794500" cy="2467908"/>
            </a:xfrm>
            <a:prstGeom prst="rect">
              <a:avLst/>
            </a:prstGeom>
          </p:spPr>
        </p:pic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7E70F552-94B7-4A62-A00D-44D89F8822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81459"/>
            <a:stretch>
              <a:fillRect/>
            </a:stretch>
          </p:blipFill>
          <p:spPr>
            <a:xfrm>
              <a:off x="2698750" y="1821805"/>
              <a:ext cx="6794500" cy="706429"/>
            </a:xfrm>
            <a:prstGeom prst="rect">
              <a:avLst/>
            </a:prstGeom>
          </p:spPr>
        </p:pic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3D905561-B620-A3C6-9533-D951F225CB58}"/>
              </a:ext>
            </a:extLst>
          </p:cNvPr>
          <p:cNvSpPr txBox="1"/>
          <p:nvPr/>
        </p:nvSpPr>
        <p:spPr>
          <a:xfrm>
            <a:off x="9147279" y="1358086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A19EBE8-6492-2F3E-BE6A-E68872BD97FB}"/>
              </a:ext>
            </a:extLst>
          </p:cNvPr>
          <p:cNvSpPr txBox="1"/>
          <p:nvPr/>
        </p:nvSpPr>
        <p:spPr>
          <a:xfrm>
            <a:off x="9546110" y="1589190"/>
            <a:ext cx="2780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noProof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Important skills to develop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CF2B666-8C83-1EDE-EF4C-1AD35C806B0B}"/>
              </a:ext>
            </a:extLst>
          </p:cNvPr>
          <p:cNvSpPr/>
          <p:nvPr/>
        </p:nvSpPr>
        <p:spPr>
          <a:xfrm>
            <a:off x="730250" y="3383666"/>
            <a:ext cx="3355974" cy="2579922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3B612B9-AB2E-9E71-28DE-1492F176CD8C}"/>
              </a:ext>
            </a:extLst>
          </p:cNvPr>
          <p:cNvSpPr/>
          <p:nvPr/>
        </p:nvSpPr>
        <p:spPr>
          <a:xfrm>
            <a:off x="4418013" y="3429000"/>
            <a:ext cx="3355974" cy="2579922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4FC9E76-A319-B1C8-FD0F-15EEB06A0B23}"/>
              </a:ext>
            </a:extLst>
          </p:cNvPr>
          <p:cNvSpPr/>
          <p:nvPr/>
        </p:nvSpPr>
        <p:spPr>
          <a:xfrm>
            <a:off x="8083563" y="3429000"/>
            <a:ext cx="3355974" cy="2579922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92636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613C70-34AB-E89A-927E-DBDF734F52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A3421C3C-1E39-05DE-11F8-0E22C9B8F404}"/>
              </a:ext>
            </a:extLst>
          </p:cNvPr>
          <p:cNvGrpSpPr/>
          <p:nvPr/>
        </p:nvGrpSpPr>
        <p:grpSpPr>
          <a:xfrm>
            <a:off x="357185" y="12381"/>
            <a:ext cx="12192002" cy="1221643"/>
            <a:chOff x="-2" y="0"/>
            <a:chExt cx="12192002" cy="1221643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1535A69A-5169-389B-5052-9365FEB5544E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21" name="Grupo 20">
                <a:extLst>
                  <a:ext uri="{FF2B5EF4-FFF2-40B4-BE49-F238E27FC236}">
                    <a16:creationId xmlns:a16="http://schemas.microsoft.com/office/drawing/2014/main" id="{10B632F0-9885-D293-3161-EFFA31BC94F4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3" name="Rectángulo 22">
                  <a:extLst>
                    <a:ext uri="{FF2B5EF4-FFF2-40B4-BE49-F238E27FC236}">
                      <a16:creationId xmlns:a16="http://schemas.microsoft.com/office/drawing/2014/main" id="{49DB0EC5-E273-7723-0431-4DAD23A250FF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BB3679BB-7D37-7B09-1048-8D52FC7685DC}"/>
                    </a:ext>
                  </a:extLst>
                </p:cNvPr>
                <p:cNvSpPr txBox="1"/>
                <p:nvPr/>
              </p:nvSpPr>
              <p:spPr>
                <a:xfrm>
                  <a:off x="8705850" y="14619"/>
                  <a:ext cx="343695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Today´s topics</a:t>
                  </a:r>
                </a:p>
              </p:txBody>
            </p:sp>
          </p:grpSp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398D4780-A3C8-4465-062F-3E2D724B94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0" name="Freeform 32" descr="preencoded.png">
              <a:extLst>
                <a:ext uri="{FF2B5EF4-FFF2-40B4-BE49-F238E27FC236}">
                  <a16:creationId xmlns:a16="http://schemas.microsoft.com/office/drawing/2014/main" id="{397977BE-DFF8-3658-04AD-DFE20BC45B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A7E92252-3416-FB4C-3A87-34B79B8CEDC8}"/>
              </a:ext>
            </a:extLst>
          </p:cNvPr>
          <p:cNvGrpSpPr>
            <a:grpSpLocks noChangeAspect="1"/>
          </p:cNvGrpSpPr>
          <p:nvPr/>
        </p:nvGrpSpPr>
        <p:grpSpPr>
          <a:xfrm>
            <a:off x="-2" y="1322227"/>
            <a:ext cx="10039493" cy="3130829"/>
            <a:chOff x="2209800" y="1968086"/>
            <a:chExt cx="7772400" cy="2423833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219DBE8F-7E69-4E43-FDB3-EB92AD879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32429" b="27982"/>
            <a:stretch>
              <a:fillRect/>
            </a:stretch>
          </p:blipFill>
          <p:spPr>
            <a:xfrm>
              <a:off x="2209800" y="2660536"/>
              <a:ext cx="7772400" cy="1731383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3FCD5FBB-E63B-4128-E148-E55196D95E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82406"/>
            <a:stretch>
              <a:fillRect/>
            </a:stretch>
          </p:blipFill>
          <p:spPr>
            <a:xfrm>
              <a:off x="2209800" y="1968086"/>
              <a:ext cx="7772400" cy="769441"/>
            </a:xfrm>
            <a:prstGeom prst="rect">
              <a:avLst/>
            </a:prstGeom>
          </p:spPr>
        </p:pic>
      </p:grpSp>
      <p:pic>
        <p:nvPicPr>
          <p:cNvPr id="10" name="Imagen 9">
            <a:extLst>
              <a:ext uri="{FF2B5EF4-FFF2-40B4-BE49-F238E27FC236}">
                <a16:creationId xmlns:a16="http://schemas.microsoft.com/office/drawing/2014/main" id="{823AE95E-0588-C03D-3BB7-B6BF013B99D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33512" b="25080"/>
          <a:stretch>
            <a:fillRect/>
          </a:stretch>
        </p:blipFill>
        <p:spPr>
          <a:xfrm>
            <a:off x="13444" y="4479094"/>
            <a:ext cx="9988307" cy="2350191"/>
          </a:xfrm>
          <a:prstGeom prst="rect">
            <a:avLst/>
          </a:prstGeom>
        </p:spPr>
      </p:pic>
      <p:pic>
        <p:nvPicPr>
          <p:cNvPr id="11" name="Imagen 10" descr="Soft Skills: que son y los beneficios de desarrollarlos | Alura Cursos  Online">
            <a:extLst>
              <a:ext uri="{FF2B5EF4-FFF2-40B4-BE49-F238E27FC236}">
                <a16:creationId xmlns:a16="http://schemas.microsoft.com/office/drawing/2014/main" id="{55DED817-9641-B6F2-B34B-1B3748200A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62535" y="981529"/>
            <a:ext cx="2780271" cy="194153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79B4E2BB-CC51-047C-ADAC-9DF75815C2F2}"/>
              </a:ext>
            </a:extLst>
          </p:cNvPr>
          <p:cNvSpPr/>
          <p:nvPr/>
        </p:nvSpPr>
        <p:spPr>
          <a:xfrm>
            <a:off x="601663" y="2416686"/>
            <a:ext cx="2780271" cy="2162992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6A10C359-63AF-5DF8-8588-467F8BE7CD0D}"/>
              </a:ext>
            </a:extLst>
          </p:cNvPr>
          <p:cNvSpPr/>
          <p:nvPr/>
        </p:nvSpPr>
        <p:spPr>
          <a:xfrm>
            <a:off x="3629608" y="2416686"/>
            <a:ext cx="2780271" cy="2162992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AECC43B-5536-0461-7411-B6F74C024490}"/>
              </a:ext>
            </a:extLst>
          </p:cNvPr>
          <p:cNvSpPr/>
          <p:nvPr/>
        </p:nvSpPr>
        <p:spPr>
          <a:xfrm>
            <a:off x="6582264" y="2416686"/>
            <a:ext cx="2780271" cy="2162992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A5DD28E6-DDC5-1F4F-4787-B942B19CE0C8}"/>
              </a:ext>
            </a:extLst>
          </p:cNvPr>
          <p:cNvSpPr/>
          <p:nvPr/>
        </p:nvSpPr>
        <p:spPr>
          <a:xfrm>
            <a:off x="601663" y="4602370"/>
            <a:ext cx="2780271" cy="2162992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51C9448-C8CD-986C-2894-0F25CBD60716}"/>
              </a:ext>
            </a:extLst>
          </p:cNvPr>
          <p:cNvSpPr/>
          <p:nvPr/>
        </p:nvSpPr>
        <p:spPr>
          <a:xfrm>
            <a:off x="3629608" y="4602370"/>
            <a:ext cx="2780271" cy="2162992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5A1ADE76-6325-3402-9B1F-ACC90CA836BA}"/>
              </a:ext>
            </a:extLst>
          </p:cNvPr>
          <p:cNvSpPr/>
          <p:nvPr/>
        </p:nvSpPr>
        <p:spPr>
          <a:xfrm>
            <a:off x="6582264" y="4602370"/>
            <a:ext cx="2780271" cy="2162992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850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087DA-5DD4-7A3C-FD8C-60A4B9DB02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D3BA170F-4F48-A362-5F86-9FFDAEACDBB6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56D4EFA2-9BD4-0494-4AC8-325AD9776B08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21" name="Grupo 20">
                <a:extLst>
                  <a:ext uri="{FF2B5EF4-FFF2-40B4-BE49-F238E27FC236}">
                    <a16:creationId xmlns:a16="http://schemas.microsoft.com/office/drawing/2014/main" id="{C30EA448-1695-9318-95CB-0C9A4BD9FC48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3" name="Rectángulo 22">
                  <a:extLst>
                    <a:ext uri="{FF2B5EF4-FFF2-40B4-BE49-F238E27FC236}">
                      <a16:creationId xmlns:a16="http://schemas.microsoft.com/office/drawing/2014/main" id="{0CB75632-68C1-AA8D-90A3-8D32C74EC38D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EE88B239-8236-4AB6-95B3-39364625D1F0}"/>
                    </a:ext>
                  </a:extLst>
                </p:cNvPr>
                <p:cNvSpPr txBox="1"/>
                <p:nvPr/>
              </p:nvSpPr>
              <p:spPr>
                <a:xfrm>
                  <a:off x="8705850" y="14619"/>
                  <a:ext cx="343695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Today´s topics</a:t>
                  </a:r>
                </a:p>
              </p:txBody>
            </p:sp>
          </p:grpSp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FBB04781-C570-758D-77FD-DC3C943C4B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0" name="Freeform 32" descr="preencoded.png">
              <a:extLst>
                <a:ext uri="{FF2B5EF4-FFF2-40B4-BE49-F238E27FC236}">
                  <a16:creationId xmlns:a16="http://schemas.microsoft.com/office/drawing/2014/main" id="{82C6E1F4-1348-19A1-5BC2-11BB60AB97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D398203A-7E92-067F-04EE-9E5D62AE6D5F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1291370"/>
            <a:ext cx="12192000" cy="4937156"/>
            <a:chOff x="2698750" y="1973155"/>
            <a:chExt cx="6794500" cy="2751436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B570A54F-D6DD-55AA-F029-5FD12CDD56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30474" b="10175"/>
            <a:stretch>
              <a:fillRect/>
            </a:stretch>
          </p:blipFill>
          <p:spPr>
            <a:xfrm>
              <a:off x="2698750" y="2463316"/>
              <a:ext cx="6794500" cy="2261275"/>
            </a:xfrm>
            <a:prstGeom prst="rect">
              <a:avLst/>
            </a:prstGeom>
          </p:spPr>
        </p:pic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88EB194D-55D6-B09F-6CC6-EB2B9C387F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80743"/>
            <a:stretch>
              <a:fillRect/>
            </a:stretch>
          </p:blipFill>
          <p:spPr>
            <a:xfrm>
              <a:off x="2698750" y="1973155"/>
              <a:ext cx="6794500" cy="733692"/>
            </a:xfrm>
            <a:prstGeom prst="rect">
              <a:avLst/>
            </a:prstGeom>
          </p:spPr>
        </p:pic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61651E2B-467E-03C8-76EA-EAE2614AD953}"/>
              </a:ext>
            </a:extLst>
          </p:cNvPr>
          <p:cNvSpPr txBox="1"/>
          <p:nvPr/>
        </p:nvSpPr>
        <p:spPr>
          <a:xfrm>
            <a:off x="9012899" y="1333644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b="1" dirty="0">
                <a:solidFill>
                  <a:schemeClr val="accent2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A943848-94DE-0B4E-B4D0-275C7EDDE69A}"/>
              </a:ext>
            </a:extLst>
          </p:cNvPr>
          <p:cNvSpPr txBox="1"/>
          <p:nvPr/>
        </p:nvSpPr>
        <p:spPr>
          <a:xfrm>
            <a:off x="9411730" y="1564748"/>
            <a:ext cx="2780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noProof="0" dirty="0">
                <a:solidFill>
                  <a:schemeClr val="accent2">
                    <a:lumMod val="75000"/>
                  </a:schemeClr>
                </a:solidFill>
              </a:rPr>
              <a:t>Academia vs. Industry</a:t>
            </a:r>
          </a:p>
        </p:txBody>
      </p:sp>
      <p:pic>
        <p:nvPicPr>
          <p:cNvPr id="6" name="Imagen 5" descr="Embracing Change - AWIS">
            <a:extLst>
              <a:ext uri="{FF2B5EF4-FFF2-40B4-BE49-F238E27FC236}">
                <a16:creationId xmlns:a16="http://schemas.microsoft.com/office/drawing/2014/main" id="{FC2C2DAB-97AF-9C13-1672-2036C50C93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76" y="5169813"/>
            <a:ext cx="2450594" cy="1688187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44369D4F-8630-22DE-2193-A328A71B77CC}"/>
              </a:ext>
            </a:extLst>
          </p:cNvPr>
          <p:cNvSpPr/>
          <p:nvPr/>
        </p:nvSpPr>
        <p:spPr>
          <a:xfrm>
            <a:off x="710415" y="3100029"/>
            <a:ext cx="10748159" cy="500421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8723FE2-C6DD-FB82-E61F-252EC7392EF1}"/>
              </a:ext>
            </a:extLst>
          </p:cNvPr>
          <p:cNvSpPr/>
          <p:nvPr/>
        </p:nvSpPr>
        <p:spPr>
          <a:xfrm>
            <a:off x="834240" y="3638646"/>
            <a:ext cx="10748159" cy="500421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3404302-68B6-9D74-F9F0-6144153DFA9E}"/>
              </a:ext>
            </a:extLst>
          </p:cNvPr>
          <p:cNvSpPr/>
          <p:nvPr/>
        </p:nvSpPr>
        <p:spPr>
          <a:xfrm>
            <a:off x="834240" y="4154018"/>
            <a:ext cx="10748159" cy="500421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23287D0-FA61-C170-2272-DFCE73520D10}"/>
              </a:ext>
            </a:extLst>
          </p:cNvPr>
          <p:cNvSpPr/>
          <p:nvPr/>
        </p:nvSpPr>
        <p:spPr>
          <a:xfrm>
            <a:off x="834240" y="4610281"/>
            <a:ext cx="10748159" cy="500421"/>
          </a:xfrm>
          <a:prstGeom prst="rect">
            <a:avLst/>
          </a:prstGeom>
          <a:solidFill>
            <a:srgbClr val="FFFB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4136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5A011D-F6B6-B986-65FA-39CD20F15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EBDCD90E-6BFA-740C-BAA5-3A84DF927F2D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E6961390-E736-E974-EFA8-CEAB56F80C25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21" name="Grupo 20">
                <a:extLst>
                  <a:ext uri="{FF2B5EF4-FFF2-40B4-BE49-F238E27FC236}">
                    <a16:creationId xmlns:a16="http://schemas.microsoft.com/office/drawing/2014/main" id="{FBD61027-5750-2B0A-66BB-918198A5ACD7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3" name="Rectángulo 22">
                  <a:extLst>
                    <a:ext uri="{FF2B5EF4-FFF2-40B4-BE49-F238E27FC236}">
                      <a16:creationId xmlns:a16="http://schemas.microsoft.com/office/drawing/2014/main" id="{F88DB094-38CB-0A94-226B-028D7EEB5DA5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7A7D9170-BC51-49CB-15B7-DE0B6B435A4B}"/>
                    </a:ext>
                  </a:extLst>
                </p:cNvPr>
                <p:cNvSpPr txBox="1"/>
                <p:nvPr/>
              </p:nvSpPr>
              <p:spPr>
                <a:xfrm>
                  <a:off x="8705850" y="14619"/>
                  <a:ext cx="343695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Today´s topics</a:t>
                  </a:r>
                </a:p>
              </p:txBody>
            </p:sp>
          </p:grpSp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FC1AE85A-8A60-1A1F-F8CF-22364B73D6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0" name="Freeform 32" descr="preencoded.png">
              <a:extLst>
                <a:ext uri="{FF2B5EF4-FFF2-40B4-BE49-F238E27FC236}">
                  <a16:creationId xmlns:a16="http://schemas.microsoft.com/office/drawing/2014/main" id="{B22F4A66-F876-F9CA-CA3C-42EAC0AC1F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B9F4D7E9-498D-7766-0D25-56DB15DC7B00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1301822"/>
            <a:ext cx="12142807" cy="5545904"/>
            <a:chOff x="2705100" y="1815179"/>
            <a:chExt cx="6781800" cy="3097407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6E7E6A07-AFDB-3465-31BD-2CE2487610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20876" b="11318"/>
            <a:stretch>
              <a:fillRect/>
            </a:stretch>
          </p:blipFill>
          <p:spPr>
            <a:xfrm>
              <a:off x="2705100" y="2311971"/>
              <a:ext cx="6781800" cy="2600615"/>
            </a:xfrm>
            <a:prstGeom prst="rect">
              <a:avLst/>
            </a:prstGeom>
          </p:spPr>
        </p:pic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E5C576AD-8A9F-07AF-D900-5FAEA79176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79938"/>
            <a:stretch>
              <a:fillRect/>
            </a:stretch>
          </p:blipFill>
          <p:spPr>
            <a:xfrm>
              <a:off x="2705100" y="1815179"/>
              <a:ext cx="6781800" cy="769441"/>
            </a:xfrm>
            <a:prstGeom prst="rect">
              <a:avLst/>
            </a:prstGeom>
          </p:spPr>
        </p:pic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3D319B6E-E0B4-1BF4-E924-2AF58C228D67}"/>
              </a:ext>
            </a:extLst>
          </p:cNvPr>
          <p:cNvSpPr txBox="1"/>
          <p:nvPr/>
        </p:nvSpPr>
        <p:spPr>
          <a:xfrm>
            <a:off x="9012899" y="128000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b="1" dirty="0">
                <a:solidFill>
                  <a:schemeClr val="accent2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A0B72B3-744E-EB3B-4C08-089D7A5C8D76}"/>
              </a:ext>
            </a:extLst>
          </p:cNvPr>
          <p:cNvSpPr txBox="1"/>
          <p:nvPr/>
        </p:nvSpPr>
        <p:spPr>
          <a:xfrm>
            <a:off x="9411730" y="1511107"/>
            <a:ext cx="2780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noProof="0" dirty="0">
                <a:solidFill>
                  <a:schemeClr val="accent2">
                    <a:lumMod val="50000"/>
                  </a:schemeClr>
                </a:solidFill>
              </a:rPr>
              <a:t>Options in Latin America (Colombia)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89342A7-A325-E195-24E2-EA06044A80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7964" y="2888285"/>
            <a:ext cx="5230267" cy="3369640"/>
          </a:xfrm>
          <a:prstGeom prst="rect">
            <a:avLst/>
          </a:prstGeom>
        </p:spPr>
      </p:pic>
      <p:pic>
        <p:nvPicPr>
          <p:cNvPr id="7" name="Imagen 6" descr="Portal de Investigaciones Económicas |">
            <a:extLst>
              <a:ext uri="{FF2B5EF4-FFF2-40B4-BE49-F238E27FC236}">
                <a16:creationId xmlns:a16="http://schemas.microsoft.com/office/drawing/2014/main" id="{0CF35227-5BB7-C308-5E3A-EA064FC25EC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7669"/>
          <a:stretch>
            <a:fillRect/>
          </a:stretch>
        </p:blipFill>
        <p:spPr>
          <a:xfrm>
            <a:off x="8239014" y="4743450"/>
            <a:ext cx="3942678" cy="204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4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7A3401-FB07-D09F-C90E-4E38D819B9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A597E7BD-B755-CA40-CE9B-EEE7D5C06009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3D7AC129-DB7D-704B-85CE-44AC55DF4186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21" name="Grupo 20">
                <a:extLst>
                  <a:ext uri="{FF2B5EF4-FFF2-40B4-BE49-F238E27FC236}">
                    <a16:creationId xmlns:a16="http://schemas.microsoft.com/office/drawing/2014/main" id="{FBFE0ADF-40A5-B568-8640-6AC4F405BCDE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3" name="Rectángulo 22">
                  <a:extLst>
                    <a:ext uri="{FF2B5EF4-FFF2-40B4-BE49-F238E27FC236}">
                      <a16:creationId xmlns:a16="http://schemas.microsoft.com/office/drawing/2014/main" id="{5AFE6735-0837-19A8-E568-ABEE9D58C313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92CBBA41-E060-3DFA-02ED-19AF552DB5F4}"/>
                    </a:ext>
                  </a:extLst>
                </p:cNvPr>
                <p:cNvSpPr txBox="1"/>
                <p:nvPr/>
              </p:nvSpPr>
              <p:spPr>
                <a:xfrm>
                  <a:off x="8705850" y="14619"/>
                  <a:ext cx="343695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Today´s topics</a:t>
                  </a:r>
                </a:p>
              </p:txBody>
            </p:sp>
          </p:grpSp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36A368BC-3AFB-53B3-3412-AF646DE6C8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0" name="Freeform 32" descr="preencoded.png">
              <a:extLst>
                <a:ext uri="{FF2B5EF4-FFF2-40B4-BE49-F238E27FC236}">
                  <a16:creationId xmlns:a16="http://schemas.microsoft.com/office/drawing/2014/main" id="{996F195D-B92D-1ED2-84FD-E39BA3BCD7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BA51BF0C-7E90-FDF8-0BFD-4BB9A8F82D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" y="1270773"/>
            <a:ext cx="12192002" cy="62693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0FEFD83-5516-B2C9-4913-2546EE7537B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3909"/>
          <a:stretch>
            <a:fillRect/>
          </a:stretch>
        </p:blipFill>
        <p:spPr>
          <a:xfrm>
            <a:off x="-2" y="2425147"/>
            <a:ext cx="12192002" cy="477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94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464" y="-8464"/>
            <a:ext cx="114471" cy="6874935"/>
            <a:chOff x="0" y="0"/>
            <a:chExt cx="228943" cy="13749871"/>
          </a:xfrm>
        </p:grpSpPr>
        <p:sp>
          <p:nvSpPr>
            <p:cNvPr id="3" name="Freeform 3"/>
            <p:cNvSpPr/>
            <p:nvPr/>
          </p:nvSpPr>
          <p:spPr>
            <a:xfrm>
              <a:off x="16891" y="16891"/>
              <a:ext cx="195072" cy="13715999"/>
            </a:xfrm>
            <a:custGeom>
              <a:avLst/>
              <a:gdLst/>
              <a:ahLst/>
              <a:cxnLst/>
              <a:rect l="l" t="t" r="r" b="b"/>
              <a:pathLst>
                <a:path w="195072" h="13715999">
                  <a:moveTo>
                    <a:pt x="0" y="0"/>
                  </a:moveTo>
                  <a:lnTo>
                    <a:pt x="195072" y="0"/>
                  </a:lnTo>
                  <a:lnTo>
                    <a:pt x="195072" y="13715999"/>
                  </a:lnTo>
                  <a:lnTo>
                    <a:pt x="0" y="1371599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Freeform 4"/>
            <p:cNvSpPr/>
            <p:nvPr/>
          </p:nvSpPr>
          <p:spPr>
            <a:xfrm>
              <a:off x="0" y="0"/>
              <a:ext cx="228854" cy="13749782"/>
            </a:xfrm>
            <a:custGeom>
              <a:avLst/>
              <a:gdLst/>
              <a:ahLst/>
              <a:cxnLst/>
              <a:rect l="l" t="t" r="r" b="b"/>
              <a:pathLst>
                <a:path w="228854" h="13749782">
                  <a:moveTo>
                    <a:pt x="16891" y="0"/>
                  </a:moveTo>
                  <a:lnTo>
                    <a:pt x="211963" y="0"/>
                  </a:lnTo>
                  <a:cubicBezTo>
                    <a:pt x="221361" y="0"/>
                    <a:pt x="228854" y="7620"/>
                    <a:pt x="228854" y="16891"/>
                  </a:cubicBezTo>
                  <a:lnTo>
                    <a:pt x="228854" y="13732890"/>
                  </a:lnTo>
                  <a:cubicBezTo>
                    <a:pt x="228854" y="13742290"/>
                    <a:pt x="221234" y="13749782"/>
                    <a:pt x="211963" y="13749782"/>
                  </a:cubicBezTo>
                  <a:lnTo>
                    <a:pt x="16891" y="13749782"/>
                  </a:lnTo>
                  <a:cubicBezTo>
                    <a:pt x="7493" y="13749782"/>
                    <a:pt x="0" y="13742163"/>
                    <a:pt x="0" y="13732890"/>
                  </a:cubicBezTo>
                  <a:lnTo>
                    <a:pt x="0" y="16891"/>
                  </a:lnTo>
                  <a:cubicBezTo>
                    <a:pt x="0" y="7620"/>
                    <a:pt x="7620" y="0"/>
                    <a:pt x="16891" y="0"/>
                  </a:cubicBezTo>
                  <a:moveTo>
                    <a:pt x="16891" y="33909"/>
                  </a:moveTo>
                  <a:lnTo>
                    <a:pt x="16891" y="16891"/>
                  </a:lnTo>
                  <a:lnTo>
                    <a:pt x="33909" y="16891"/>
                  </a:lnTo>
                  <a:lnTo>
                    <a:pt x="33909" y="13732890"/>
                  </a:lnTo>
                  <a:lnTo>
                    <a:pt x="16891" y="13732890"/>
                  </a:lnTo>
                  <a:lnTo>
                    <a:pt x="16891" y="13716000"/>
                  </a:lnTo>
                  <a:lnTo>
                    <a:pt x="211963" y="13716000"/>
                  </a:lnTo>
                  <a:lnTo>
                    <a:pt x="211963" y="13732890"/>
                  </a:lnTo>
                  <a:lnTo>
                    <a:pt x="195072" y="13732890"/>
                  </a:lnTo>
                  <a:lnTo>
                    <a:pt x="195072" y="16891"/>
                  </a:lnTo>
                  <a:lnTo>
                    <a:pt x="211963" y="16891"/>
                  </a:lnTo>
                  <a:lnTo>
                    <a:pt x="211963" y="33909"/>
                  </a:lnTo>
                  <a:lnTo>
                    <a:pt x="16891" y="3390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315200" y="609600"/>
            <a:ext cx="4267200" cy="5486400"/>
            <a:chOff x="0" y="0"/>
            <a:chExt cx="8534400" cy="1097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534400" cy="10972800"/>
            </a:xfrm>
            <a:custGeom>
              <a:avLst/>
              <a:gdLst/>
              <a:ahLst/>
              <a:cxnLst/>
              <a:rect l="l" t="t" r="r" b="b"/>
              <a:pathLst>
                <a:path w="8534400" h="10972800">
                  <a:moveTo>
                    <a:pt x="0" y="0"/>
                  </a:moveTo>
                  <a:lnTo>
                    <a:pt x="8534400" y="0"/>
                  </a:lnTo>
                  <a:lnTo>
                    <a:pt x="8534400" y="10972800"/>
                  </a:lnTo>
                  <a:lnTo>
                    <a:pt x="0" y="1097280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l="-114961" r="-114961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1085850"/>
              <a:ext cx="8534400" cy="12058650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marR="0" lvl="0" indent="0" algn="ctr" defTabSz="609630" rtl="0" eaLnBrk="1" fontAlgn="auto" latinLnBrk="0" hangingPunct="1">
                <a:lnSpc>
                  <a:spcPts val="4160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4668" b="1" i="0" u="none" strike="noStrike" kern="1200" cap="none" spc="0" normalizeH="0" baseline="0" noProof="0">
                  <a:ln>
                    <a:noFill/>
                  </a:ln>
                  <a:solidFill>
                    <a:srgbClr val="2A2A2A"/>
                  </a:solidFill>
                  <a:effectLst/>
                  <a:uLnTx/>
                  <a:uFillTx/>
                  <a:latin typeface="Calibri (MS) Bold"/>
                  <a:ea typeface="Calibri (MS) Bold"/>
                  <a:cs typeface="Calibri (MS) Bold"/>
                  <a:sym typeface="Calibri (MS) Bold"/>
                </a:rPr>
                <a:t>?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426720" y="1828800"/>
            <a:ext cx="7315200" cy="1097280"/>
            <a:chOff x="0" y="0"/>
            <a:chExt cx="14630400" cy="219456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4630400" cy="2194560"/>
            </a:xfrm>
            <a:custGeom>
              <a:avLst/>
              <a:gdLst/>
              <a:ahLst/>
              <a:cxnLst/>
              <a:rect l="l" t="t" r="r" b="b"/>
              <a:pathLst>
                <a:path w="14630400" h="2194560">
                  <a:moveTo>
                    <a:pt x="0" y="0"/>
                  </a:moveTo>
                  <a:lnTo>
                    <a:pt x="14630400" y="0"/>
                  </a:lnTo>
                  <a:lnTo>
                    <a:pt x="14630400" y="2194560"/>
                  </a:lnTo>
                  <a:lnTo>
                    <a:pt x="0" y="219456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79900" b="-79900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161925"/>
              <a:ext cx="14630400" cy="235648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marR="0" lvl="0" indent="0" algn="l" defTabSz="609630" rtl="0" eaLnBrk="1" fontAlgn="auto" latinLnBrk="0" hangingPunct="1">
                <a:lnSpc>
                  <a:spcPts val="6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334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 (MS) Bold"/>
                  <a:cs typeface="Calibri" panose="020F0502020204030204" pitchFamily="34" charset="0"/>
                  <a:sym typeface="Calibri (MS) Bold"/>
                </a:rPr>
                <a:t>Questions?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426720" y="3048000"/>
            <a:ext cx="6096000" cy="426720"/>
            <a:chOff x="0" y="0"/>
            <a:chExt cx="12192000" cy="85344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192000" cy="853440"/>
            </a:xfrm>
            <a:custGeom>
              <a:avLst/>
              <a:gdLst/>
              <a:ahLst/>
              <a:cxnLst/>
              <a:rect l="l" t="t" r="r" b="b"/>
              <a:pathLst>
                <a:path w="12192000" h="853440">
                  <a:moveTo>
                    <a:pt x="0" y="0"/>
                  </a:moveTo>
                  <a:lnTo>
                    <a:pt x="12192000" y="0"/>
                  </a:lnTo>
                  <a:lnTo>
                    <a:pt x="12192000" y="853440"/>
                  </a:lnTo>
                  <a:lnTo>
                    <a:pt x="0" y="85344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228357" b="-228357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47625"/>
              <a:ext cx="12192000" cy="90106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marR="0" lvl="0" indent="0" algn="l" defTabSz="609630" rtl="0" eaLnBrk="1" fontAlgn="auto" latinLnBrk="0" hangingPunct="1">
                <a:lnSpc>
                  <a:spcPts val="22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6" b="0" i="1" u="none" strike="noStrike" kern="1200" cap="none" spc="0" normalizeH="0" baseline="0" noProof="0" dirty="0">
                  <a:ln>
                    <a:noFill/>
                  </a:ln>
                  <a:solidFill>
                    <a:srgbClr val="AAAAAA"/>
                  </a:solidFill>
                  <a:effectLst/>
                  <a:uLnTx/>
                  <a:uFillTx/>
                  <a:latin typeface="Calibri" panose="020F0502020204030204" pitchFamily="34" charset="0"/>
                  <a:ea typeface="Calibri (MS) Italics"/>
                  <a:cs typeface="Calibri" panose="020F0502020204030204" pitchFamily="34" charset="0"/>
                  <a:sym typeface="Calibri (MS) Italics"/>
                </a:rPr>
                <a:t>Open for Discussion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426720" y="4023360"/>
            <a:ext cx="6705600" cy="390144"/>
            <a:chOff x="0" y="0"/>
            <a:chExt cx="13411200" cy="78028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3411200" cy="780288"/>
            </a:xfrm>
            <a:custGeom>
              <a:avLst/>
              <a:gdLst/>
              <a:ahLst/>
              <a:cxnLst/>
              <a:rect l="l" t="t" r="r" b="b"/>
              <a:pathLst>
                <a:path w="13411200" h="780288">
                  <a:moveTo>
                    <a:pt x="0" y="0"/>
                  </a:moveTo>
                  <a:lnTo>
                    <a:pt x="13411200" y="0"/>
                  </a:lnTo>
                  <a:lnTo>
                    <a:pt x="13411200" y="780288"/>
                  </a:lnTo>
                  <a:lnTo>
                    <a:pt x="0" y="78028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284899" b="-284899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47625"/>
              <a:ext cx="13411200" cy="82791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marR="0" lvl="0" indent="0" algn="l" defTabSz="609630" rtl="0" eaLnBrk="1" fontAlgn="auto" latinLnBrk="0" hangingPunct="1">
                <a:lnSpc>
                  <a:spcPts val="22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6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 (MS) Bold"/>
                  <a:cs typeface="Calibri" panose="020F0502020204030204" pitchFamily="34" charset="0"/>
                  <a:sym typeface="Calibri (MS) Bold"/>
                </a:rPr>
                <a:t>Andrea Gonzalez-Montoro, </a:t>
              </a:r>
              <a:r>
                <a:rPr kumimoji="0" lang="en-US" sz="1866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 (MS) Bold"/>
                  <a:cs typeface="Calibri" panose="020F0502020204030204" pitchFamily="34" charset="0"/>
                  <a:sym typeface="Calibri (MS) Bold"/>
                </a:rPr>
                <a:t>phD</a:t>
              </a:r>
              <a:endParaRPr kumimoji="0" lang="en-US" sz="1866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 (MS) Bold"/>
                <a:cs typeface="Calibri" panose="020F0502020204030204" pitchFamily="34" charset="0"/>
                <a:sym typeface="Calibri (MS) Bold"/>
              </a:endParaRP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426720" y="4450080"/>
            <a:ext cx="7924800" cy="304800"/>
            <a:chOff x="0" y="0"/>
            <a:chExt cx="15849600" cy="6096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5849600" cy="609600"/>
            </a:xfrm>
            <a:custGeom>
              <a:avLst/>
              <a:gdLst/>
              <a:ahLst/>
              <a:cxnLst/>
              <a:rect l="l" t="t" r="r" b="b"/>
              <a:pathLst>
                <a:path w="15849600" h="609600">
                  <a:moveTo>
                    <a:pt x="0" y="0"/>
                  </a:moveTo>
                  <a:lnTo>
                    <a:pt x="15849600" y="0"/>
                  </a:lnTo>
                  <a:lnTo>
                    <a:pt x="15849600" y="609600"/>
                  </a:lnTo>
                  <a:lnTo>
                    <a:pt x="0" y="60960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456610" b="-456610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47625"/>
              <a:ext cx="15849600" cy="6572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marR="0" lvl="0" indent="0" algn="l" defTabSz="609630" rtl="0" eaLnBrk="1" fontAlgn="auto" latinLnBrk="0" hangingPunct="1">
                <a:lnSpc>
                  <a:spcPts val="17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Calibri" panose="020F0502020204030204" pitchFamily="34" charset="0"/>
                  <a:ea typeface="Calibri (MS)"/>
                  <a:cs typeface="Calibri" panose="020F0502020204030204" pitchFamily="34" charset="0"/>
                  <a:sym typeface="Calibri (MS)"/>
                </a:rPr>
                <a:t>andrea.gm@i3m.upv.es  ·  Instituto de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Calibri" panose="020F0502020204030204" pitchFamily="34" charset="0"/>
                  <a:ea typeface="Calibri (MS)"/>
                  <a:cs typeface="Calibri" panose="020F0502020204030204" pitchFamily="34" charset="0"/>
                  <a:sym typeface="Calibri (MS)"/>
                </a:rPr>
                <a:t>Instrumentación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Calibri" panose="020F0502020204030204" pitchFamily="34" charset="0"/>
                  <a:ea typeface="Calibri (MS)"/>
                  <a:cs typeface="Calibri" panose="020F0502020204030204" pitchFamily="34" charset="0"/>
                  <a:sym typeface="Calibri (MS)"/>
                </a:rPr>
                <a:t> para Imagen Molecular (i3M), CSIC-UPV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1094720" y="6071616"/>
            <a:ext cx="755904" cy="755904"/>
            <a:chOff x="0" y="0"/>
            <a:chExt cx="1511808" cy="1511808"/>
          </a:xfrm>
        </p:grpSpPr>
        <p:sp>
          <p:nvSpPr>
            <p:cNvPr id="23" name="Freeform 23" descr="preencoded.png"/>
            <p:cNvSpPr/>
            <p:nvPr/>
          </p:nvSpPr>
          <p:spPr>
            <a:xfrm>
              <a:off x="0" y="0"/>
              <a:ext cx="1511808" cy="1511808"/>
            </a:xfrm>
            <a:custGeom>
              <a:avLst/>
              <a:gdLst/>
              <a:ahLst/>
              <a:cxnLst/>
              <a:rect l="l" t="t" r="r" b="b"/>
              <a:pathLst>
                <a:path w="1511808" h="1511808">
                  <a:moveTo>
                    <a:pt x="0" y="0"/>
                  </a:moveTo>
                  <a:lnTo>
                    <a:pt x="1511808" y="0"/>
                  </a:lnTo>
                  <a:lnTo>
                    <a:pt x="1511808" y="1511808"/>
                  </a:lnTo>
                  <a:lnTo>
                    <a:pt x="0" y="15118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3888" b="-13889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3048000" y="6217920"/>
            <a:ext cx="6705600" cy="268224"/>
            <a:chOff x="0" y="0"/>
            <a:chExt cx="13411200" cy="536448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3411200" cy="536448"/>
            </a:xfrm>
            <a:custGeom>
              <a:avLst/>
              <a:gdLst/>
              <a:ahLst/>
              <a:cxnLst/>
              <a:rect l="l" t="t" r="r" b="b"/>
              <a:pathLst>
                <a:path w="13411200" h="536448">
                  <a:moveTo>
                    <a:pt x="0" y="0"/>
                  </a:moveTo>
                  <a:lnTo>
                    <a:pt x="13411200" y="0"/>
                  </a:lnTo>
                  <a:lnTo>
                    <a:pt x="13411200" y="536448"/>
                  </a:lnTo>
                  <a:lnTo>
                    <a:pt x="0" y="53644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437125" b="-437125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28575"/>
              <a:ext cx="13411200" cy="56502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marR="0" lvl="0" indent="0" algn="ctr" defTabSz="609630" rtl="0" eaLnBrk="1" fontAlgn="auto" latinLnBrk="0" hangingPunct="1">
                <a:lnSpc>
                  <a:spcPts val="111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33" b="0" i="0" u="none" strike="noStrike" kern="1200" cap="none" spc="0" normalizeH="0" baseline="0" noProof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Calibri (MS)"/>
                  <a:ea typeface="Calibri (MS)"/>
                  <a:cs typeface="Calibri (MS)"/>
                  <a:sym typeface="Calibri (MS)"/>
                </a:rPr>
                <a:t>BEIS 2026 – Barranquilla, Colombia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FF7E7457-12E1-2D7A-D5B7-B83C6930F212}"/>
              </a:ext>
            </a:extLst>
          </p:cNvPr>
          <p:cNvGrpSpPr/>
          <p:nvPr/>
        </p:nvGrpSpPr>
        <p:grpSpPr>
          <a:xfrm>
            <a:off x="0" y="649748"/>
            <a:ext cx="11963496" cy="2879834"/>
            <a:chOff x="114252" y="649748"/>
            <a:chExt cx="11963496" cy="2879834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70CAD19B-EE57-30B9-B7A0-E3EC0724A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252" y="649748"/>
              <a:ext cx="11963496" cy="2879834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B6A340ED-E44D-890A-2E78-F861356FC8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814" t="8431" r="8657" b="5768"/>
            <a:stretch>
              <a:fillRect/>
            </a:stretch>
          </p:blipFill>
          <p:spPr>
            <a:xfrm>
              <a:off x="10189028" y="1334308"/>
              <a:ext cx="1632858" cy="1697589"/>
            </a:xfrm>
            <a:prstGeom prst="rect">
              <a:avLst/>
            </a:prstGeom>
          </p:spPr>
        </p:pic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3D7C189A-3263-EA0B-FE8C-E74FF6006A53}"/>
              </a:ext>
            </a:extLst>
          </p:cNvPr>
          <p:cNvSpPr txBox="1"/>
          <p:nvPr/>
        </p:nvSpPr>
        <p:spPr>
          <a:xfrm>
            <a:off x="4917479" y="5700305"/>
            <a:ext cx="727452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b="1" i="1" noProof="0" dirty="0">
                <a:latin typeface="Calibri" panose="020F0502020204030204" pitchFamily="34" charset="0"/>
                <a:cs typeface="Calibri" panose="020F0502020204030204" pitchFamily="34" charset="0"/>
              </a:rPr>
              <a:t>Andrea Gonzalez-Montoro, </a:t>
            </a:r>
            <a:r>
              <a:rPr lang="en-US" sz="2000" b="1" i="1" noProof="0" dirty="0" err="1">
                <a:latin typeface="Calibri" panose="020F0502020204030204" pitchFamily="34" charset="0"/>
                <a:cs typeface="Calibri" panose="020F0502020204030204" pitchFamily="34" charset="0"/>
              </a:rPr>
              <a:t>phD</a:t>
            </a:r>
            <a:endParaRPr lang="en-US" sz="2000" b="1" i="1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en-US" sz="20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andrea.gm@i3m.upv.es</a:t>
            </a:r>
            <a:endParaRPr lang="en-US" sz="2000" b="1" i="1" noProof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en-US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IEEE-NPSS YP Committee Chair</a:t>
            </a:r>
            <a:br>
              <a:rPr lang="en-US" sz="2000" b="1" noProof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000" b="1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A09E620-E8F2-BC60-78D3-9839CD6E01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262" y="3426774"/>
            <a:ext cx="8282817" cy="3000327"/>
          </a:xfrm>
          <a:prstGeom prst="rect">
            <a:avLst/>
          </a:prstGeom>
        </p:spPr>
      </p:pic>
      <p:grpSp>
        <p:nvGrpSpPr>
          <p:cNvPr id="19" name="Grupo 18">
            <a:extLst>
              <a:ext uri="{FF2B5EF4-FFF2-40B4-BE49-F238E27FC236}">
                <a16:creationId xmlns:a16="http://schemas.microsoft.com/office/drawing/2014/main" id="{FAF6364E-6DA9-C409-FA10-58A6E99E54B0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id="{5FCC7672-32E1-7D96-C91D-8D1B4D40D7C4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22" name="Grupo 21">
                <a:extLst>
                  <a:ext uri="{FF2B5EF4-FFF2-40B4-BE49-F238E27FC236}">
                    <a16:creationId xmlns:a16="http://schemas.microsoft.com/office/drawing/2014/main" id="{86D21A0F-48DB-2991-D6E3-7DC4E3B092F8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4" name="Rectángulo 23">
                  <a:extLst>
                    <a:ext uri="{FF2B5EF4-FFF2-40B4-BE49-F238E27FC236}">
                      <a16:creationId xmlns:a16="http://schemas.microsoft.com/office/drawing/2014/main" id="{B811BAB9-894B-C7DE-D79D-6826066E28E5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7" name="CuadroTexto 26">
                  <a:extLst>
                    <a:ext uri="{FF2B5EF4-FFF2-40B4-BE49-F238E27FC236}">
                      <a16:creationId xmlns:a16="http://schemas.microsoft.com/office/drawing/2014/main" id="{F95AD405-825A-04DE-EC5E-4925D2FD2A24}"/>
                    </a:ext>
                  </a:extLst>
                </p:cNvPr>
                <p:cNvSpPr txBox="1"/>
                <p:nvPr/>
              </p:nvSpPr>
              <p:spPr>
                <a:xfrm>
                  <a:off x="8989380" y="14619"/>
                  <a:ext cx="3153427" cy="769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IEEE NPSS YP</a:t>
                  </a:r>
                </a:p>
              </p:txBody>
            </p:sp>
          </p:grpSp>
          <p:pic>
            <p:nvPicPr>
              <p:cNvPr id="23" name="Imagen 22">
                <a:extLst>
                  <a:ext uri="{FF2B5EF4-FFF2-40B4-BE49-F238E27FC236}">
                    <a16:creationId xmlns:a16="http://schemas.microsoft.com/office/drawing/2014/main" id="{17A01DD2-CB19-7A59-93DA-4F1C004521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1" name="Freeform 32" descr="preencoded.png">
              <a:extLst>
                <a:ext uri="{FF2B5EF4-FFF2-40B4-BE49-F238E27FC236}">
                  <a16:creationId xmlns:a16="http://schemas.microsoft.com/office/drawing/2014/main" id="{3AF2B860-FA36-D77F-1C66-1DE5E6E69E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</p:spTree>
    <p:extLst>
      <p:ext uri="{BB962C8B-B14F-4D97-AF65-F5344CB8AC3E}">
        <p14:creationId xmlns:p14="http://schemas.microsoft.com/office/powerpoint/2010/main" val="412856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E7ABBA2E-D9D4-C942-C6DC-D8A0FFF8F576}"/>
              </a:ext>
            </a:extLst>
          </p:cNvPr>
          <p:cNvSpPr txBox="1"/>
          <p:nvPr/>
        </p:nvSpPr>
        <p:spPr>
          <a:xfrm>
            <a:off x="1390133" y="2150171"/>
            <a:ext cx="1012953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noProof="1"/>
              <a:t>We are a dynamic, </a:t>
            </a:r>
            <a:r>
              <a:rPr lang="en-US" b="1" u="sng" noProof="1">
                <a:solidFill>
                  <a:srgbClr val="C00000"/>
                </a:solidFill>
              </a:rPr>
              <a:t>international network of IEEE</a:t>
            </a:r>
            <a:r>
              <a:rPr lang="en-US" b="1" u="sng" noProof="1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noProof="1"/>
              <a:t>members who have graduated with their first professional degree within the last 15 years.</a:t>
            </a:r>
          </a:p>
          <a:p>
            <a:pPr algn="ctr"/>
            <a:endParaRPr lang="en-US" noProof="1"/>
          </a:p>
          <a:p>
            <a:pPr marL="285750" indent="-285750" algn="ctr">
              <a:buFont typeface="Wingdings" pitchFamily="2" charset="2"/>
              <a:buChar char="Ø"/>
            </a:pPr>
            <a:r>
              <a:rPr lang="en-US" noProof="1"/>
              <a:t>Whether you are navigating the </a:t>
            </a:r>
            <a:r>
              <a:rPr lang="en-US" b="1" u="sng" noProof="1"/>
              <a:t>final stages of your PhD or establishing yourself in industry</a:t>
            </a:r>
            <a:r>
              <a:rPr lang="en-US" noProof="1"/>
              <a:t>, our program is designed to bridge the gap between your academic foundation and a professional career.</a:t>
            </a:r>
          </a:p>
          <a:p>
            <a:pPr algn="ctr"/>
            <a:endParaRPr lang="en-US" noProof="1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8460712A-D47D-7B9E-EC66-96716327EC9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859187" y="788946"/>
            <a:ext cx="7505700" cy="1282700"/>
          </a:xfrm>
          <a:prstGeom prst="rect">
            <a:avLst/>
          </a:prstGeom>
        </p:spPr>
      </p:pic>
      <p:sp>
        <p:nvSpPr>
          <p:cNvPr id="11" name="Marcador de número de diapositiva 2">
            <a:extLst>
              <a:ext uri="{FF2B5EF4-FFF2-40B4-BE49-F238E27FC236}">
                <a16:creationId xmlns:a16="http://schemas.microsoft.com/office/drawing/2014/main" id="{171AB2D7-CEEC-0992-8706-D198BD95F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</a:t>
            </a:fld>
            <a:endParaRPr lang="en-GB" sz="1800" b="1" dirty="0"/>
          </a:p>
        </p:txBody>
      </p:sp>
      <p:pic>
        <p:nvPicPr>
          <p:cNvPr id="13" name="Imagen 12" descr="Imagen generada: Conectar, crecer, liderar">
            <a:extLst>
              <a:ext uri="{FF2B5EF4-FFF2-40B4-BE49-F238E27FC236}">
                <a16:creationId xmlns:a16="http://schemas.microsoft.com/office/drawing/2014/main" id="{BF9F9C86-2680-4888-12B5-8AE35376255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543" t="5147" r="12741" b="5866"/>
          <a:stretch>
            <a:fillRect/>
          </a:stretch>
        </p:blipFill>
        <p:spPr>
          <a:xfrm>
            <a:off x="8621487" y="3648168"/>
            <a:ext cx="3486800" cy="284470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8D5D283-CBBA-CB1A-8F76-87054E527DE1}"/>
              </a:ext>
            </a:extLst>
          </p:cNvPr>
          <p:cNvSpPr txBox="1"/>
          <p:nvPr/>
        </p:nvSpPr>
        <p:spPr>
          <a:xfrm>
            <a:off x="317091" y="4085260"/>
            <a:ext cx="839860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noProof="1">
                <a:solidFill>
                  <a:srgbClr val="C00000"/>
                </a:solidFill>
              </a:rPr>
              <a:t>Our mission</a:t>
            </a:r>
            <a:r>
              <a:rPr lang="en-US" noProof="1"/>
              <a:t>, we are dedicated to your growth and integration into the global </a:t>
            </a:r>
            <a:br>
              <a:rPr lang="en-US" noProof="1"/>
            </a:br>
            <a:r>
              <a:rPr lang="en-US" noProof="1"/>
              <a:t>scientific community. </a:t>
            </a:r>
          </a:p>
          <a:p>
            <a:endParaRPr lang="en-US" noProof="1"/>
          </a:p>
          <a:p>
            <a:pPr marL="285750" indent="-285750">
              <a:buFont typeface="Wingdings" pitchFamily="2" charset="2"/>
              <a:buChar char="Ø"/>
            </a:pPr>
            <a:r>
              <a:rPr lang="en-US" noProof="1"/>
              <a:t>Support the transition from student to professional excellence.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noProof="1"/>
              <a:t>Foster collaboration between academia and industry to drive innovation.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noProof="1"/>
              <a:t>Empower young professionals within NPSS through leadership and visibility.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noProof="1"/>
              <a:t>Build a global, inclusive, and active community of peers and experts.</a:t>
            </a: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942B514C-4A1C-FB9D-40E4-3497194DFE05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0EEAAFCE-0A9A-A661-B51B-72CB2A7D2104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5" name="Grupo 4">
                <a:extLst>
                  <a:ext uri="{FF2B5EF4-FFF2-40B4-BE49-F238E27FC236}">
                    <a16:creationId xmlns:a16="http://schemas.microsoft.com/office/drawing/2014/main" id="{045D2F1A-39F7-DFD3-549C-70B75D012F80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9" name="Rectángulo 8">
                  <a:extLst>
                    <a:ext uri="{FF2B5EF4-FFF2-40B4-BE49-F238E27FC236}">
                      <a16:creationId xmlns:a16="http://schemas.microsoft.com/office/drawing/2014/main" id="{A8C73448-628D-C64B-BCE2-DF9FD398E7C7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10" name="CuadroTexto 9">
                  <a:extLst>
                    <a:ext uri="{FF2B5EF4-FFF2-40B4-BE49-F238E27FC236}">
                      <a16:creationId xmlns:a16="http://schemas.microsoft.com/office/drawing/2014/main" id="{69263D19-590A-2B85-7B74-47963364B478}"/>
                    </a:ext>
                  </a:extLst>
                </p:cNvPr>
                <p:cNvSpPr txBox="1"/>
                <p:nvPr/>
              </p:nvSpPr>
              <p:spPr>
                <a:xfrm>
                  <a:off x="8989380" y="14619"/>
                  <a:ext cx="3153427" cy="769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IEEE NPSS YP</a:t>
                  </a:r>
                </a:p>
              </p:txBody>
            </p:sp>
          </p:grpSp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id="{3CF88CE1-8F38-4455-4A39-9DFCFDEAED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1" name="Freeform 32" descr="preencoded.png">
              <a:extLst>
                <a:ext uri="{FF2B5EF4-FFF2-40B4-BE49-F238E27FC236}">
                  <a16:creationId xmlns:a16="http://schemas.microsoft.com/office/drawing/2014/main" id="{725DC890-9766-2E47-0514-7B6CCF7522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</p:spTree>
    <p:extLst>
      <p:ext uri="{BB962C8B-B14F-4D97-AF65-F5344CB8AC3E}">
        <p14:creationId xmlns:p14="http://schemas.microsoft.com/office/powerpoint/2010/main" val="61119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66E325-F83C-7DAA-66B2-0F01B06AB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90EBDF2-E40D-49AB-B7FF-321EED178851}"/>
              </a:ext>
            </a:extLst>
          </p:cNvPr>
          <p:cNvSpPr txBox="1"/>
          <p:nvPr/>
        </p:nvSpPr>
        <p:spPr>
          <a:xfrm>
            <a:off x="2901465" y="2233514"/>
            <a:ext cx="4933492" cy="2108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noProof="1"/>
              <a:t>Why Join the YP Community?</a:t>
            </a:r>
          </a:p>
          <a:p>
            <a:pPr>
              <a:spcAft>
                <a:spcPts val="600"/>
              </a:spcAft>
            </a:pPr>
            <a:r>
              <a:rPr lang="en-US" noProof="1"/>
              <a:t>Being an IEEE member at the start of your scientific journey makes a tangible difference: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noProof="1"/>
              <a:t>Expanded Networking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noProof="1"/>
              <a:t>Exclusive Conference Events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noProof="1"/>
              <a:t>Mentorship Opportunities</a:t>
            </a:r>
            <a:endParaRPr lang="en-US" noProof="1"/>
          </a:p>
          <a:p>
            <a:pPr marL="285750" indent="-285750">
              <a:buFont typeface="Wingdings" pitchFamily="2" charset="2"/>
              <a:buChar char="Ø"/>
            </a:pPr>
            <a:r>
              <a:rPr lang="en-US" b="1" noProof="1"/>
              <a:t>Career Insights</a:t>
            </a:r>
            <a:endParaRPr lang="en-US" noProof="1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AC125AF-07F0-B5D1-3655-E0A5126992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1465" y="905101"/>
            <a:ext cx="7467600" cy="11938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F476E9E-8392-5DF5-7FB6-4ABB03BFD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72" y="4618998"/>
            <a:ext cx="7556500" cy="622300"/>
          </a:xfrm>
          <a:prstGeom prst="rect">
            <a:avLst/>
          </a:prstGeom>
        </p:spPr>
      </p:pic>
      <p:sp>
        <p:nvSpPr>
          <p:cNvPr id="17" name="Marcador de número de diapositiva 2">
            <a:extLst>
              <a:ext uri="{FF2B5EF4-FFF2-40B4-BE49-F238E27FC236}">
                <a16:creationId xmlns:a16="http://schemas.microsoft.com/office/drawing/2014/main" id="{7DD5460B-EF22-61D7-3C1F-6191B7A9F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4</a:t>
            </a:fld>
            <a:endParaRPr lang="en-GB" sz="1800" b="1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CEB86E8B-C692-A5CD-D5D7-E307986BC5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1531" y="800507"/>
            <a:ext cx="3327312" cy="598745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379D6CF8-9AE7-B651-46ED-9E5B335DBE69}"/>
              </a:ext>
            </a:extLst>
          </p:cNvPr>
          <p:cNvSpPr txBox="1"/>
          <p:nvPr/>
        </p:nvSpPr>
        <p:spPr>
          <a:xfrm>
            <a:off x="-521038" y="5278794"/>
            <a:ext cx="85568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noProof="1"/>
              <a:t>Do you want to know more about us?</a:t>
            </a:r>
            <a:br>
              <a:rPr lang="en-US" sz="2400" b="1" noProof="1"/>
            </a:br>
            <a:r>
              <a:rPr lang="en-US" sz="2400" b="1" noProof="1"/>
              <a:t>Please, visit our webpage and explore by yourself</a:t>
            </a:r>
            <a:endParaRPr lang="en-US" sz="2400" noProof="1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CBBA9AC4-7A30-D09C-C91B-C860B68A12AB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493877A1-6B70-D926-B626-AFBFEBA967D0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16" name="Grupo 15">
                <a:extLst>
                  <a:ext uri="{FF2B5EF4-FFF2-40B4-BE49-F238E27FC236}">
                    <a16:creationId xmlns:a16="http://schemas.microsoft.com/office/drawing/2014/main" id="{F9B586E1-DB34-2E55-A9FF-20E33C0BB76B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0" name="Rectángulo 19">
                  <a:extLst>
                    <a:ext uri="{FF2B5EF4-FFF2-40B4-BE49-F238E27FC236}">
                      <a16:creationId xmlns:a16="http://schemas.microsoft.com/office/drawing/2014/main" id="{EEB7D989-89A0-B017-7629-FFDD35612322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1" name="CuadroTexto 20">
                  <a:extLst>
                    <a:ext uri="{FF2B5EF4-FFF2-40B4-BE49-F238E27FC236}">
                      <a16:creationId xmlns:a16="http://schemas.microsoft.com/office/drawing/2014/main" id="{C4737853-13A1-2515-95E2-C288BACD1F03}"/>
                    </a:ext>
                  </a:extLst>
                </p:cNvPr>
                <p:cNvSpPr txBox="1"/>
                <p:nvPr/>
              </p:nvSpPr>
              <p:spPr>
                <a:xfrm>
                  <a:off x="8989380" y="14619"/>
                  <a:ext cx="3153427" cy="769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IEEE NPSS YP</a:t>
                  </a:r>
                </a:p>
              </p:txBody>
            </p:sp>
          </p:grpSp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id="{4E774A5A-6568-A589-553A-072B81E6CE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8" name="Freeform 32" descr="preencoded.png">
              <a:extLst>
                <a:ext uri="{FF2B5EF4-FFF2-40B4-BE49-F238E27FC236}">
                  <a16:creationId xmlns:a16="http://schemas.microsoft.com/office/drawing/2014/main" id="{A9443990-667C-91FA-DEA3-A180067CCD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</p:spTree>
    <p:extLst>
      <p:ext uri="{BB962C8B-B14F-4D97-AF65-F5344CB8AC3E}">
        <p14:creationId xmlns:p14="http://schemas.microsoft.com/office/powerpoint/2010/main" val="85687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FFDB0-D36F-1875-7EE7-E6CFD23D6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E37082-E493-686A-E94A-A9A95DDED3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z="1333"/>
              <a:pPr/>
              <a:t>5</a:t>
            </a:fld>
            <a:endParaRPr lang="en-US" sz="1333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BD2FC8-8D30-ED0E-C1FB-8D04B50F40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4170" y="5989507"/>
            <a:ext cx="11544951" cy="439736"/>
          </a:xfrm>
        </p:spPr>
        <p:txBody>
          <a:bodyPr/>
          <a:lstStyle/>
          <a:p>
            <a:r>
              <a:rPr lang="en-US" sz="2667" dirty="0"/>
              <a:t>Year 2026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47C01F-8933-EB1D-C550-549664FAA4D9}"/>
              </a:ext>
            </a:extLst>
          </p:cNvPr>
          <p:cNvCxnSpPr>
            <a:cxnSpLocks/>
          </p:cNvCxnSpPr>
          <p:nvPr/>
        </p:nvCxnSpPr>
        <p:spPr>
          <a:xfrm flipV="1">
            <a:off x="5554550" y="1168192"/>
            <a:ext cx="0" cy="526105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5434AE2-9F33-5ABE-6CBA-212520645E97}"/>
              </a:ext>
            </a:extLst>
          </p:cNvPr>
          <p:cNvSpPr txBox="1"/>
          <p:nvPr/>
        </p:nvSpPr>
        <p:spPr>
          <a:xfrm>
            <a:off x="-10150" y="1269342"/>
            <a:ext cx="3767965" cy="494871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 algn="ctr"/>
            <a:r>
              <a:rPr lang="en-US" sz="1867" b="1" i="1" dirty="0">
                <a:solidFill>
                  <a:srgbClr val="FF0000"/>
                </a:solidFill>
              </a:rPr>
              <a:t>New Committee – New Leadership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5F4BD2C4-603D-E568-214D-313371895D4C}"/>
              </a:ext>
            </a:extLst>
          </p:cNvPr>
          <p:cNvGraphicFramePr>
            <a:graphicFrameLocks noGrp="1"/>
          </p:cNvGraphicFramePr>
          <p:nvPr/>
        </p:nvGraphicFramePr>
        <p:xfrm>
          <a:off x="145346" y="1748812"/>
          <a:ext cx="5026726" cy="168018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055430">
                  <a:extLst>
                    <a:ext uri="{9D8B030D-6E8A-4147-A177-3AD203B41FA5}">
                      <a16:colId xmlns:a16="http://schemas.microsoft.com/office/drawing/2014/main" val="4017203459"/>
                    </a:ext>
                  </a:extLst>
                </a:gridCol>
                <a:gridCol w="2971296">
                  <a:extLst>
                    <a:ext uri="{9D8B030D-6E8A-4147-A177-3AD203B41FA5}">
                      <a16:colId xmlns:a16="http://schemas.microsoft.com/office/drawing/2014/main" val="1573367041"/>
                    </a:ext>
                  </a:extLst>
                </a:gridCol>
              </a:tblGrid>
              <a:tr h="420047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C00000"/>
                          </a:solidFill>
                        </a:rPr>
                        <a:t>Chair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C00000"/>
                          </a:solidFill>
                        </a:rPr>
                        <a:t>Andrea Gonzalez-Montoro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58832816"/>
                  </a:ext>
                </a:extLst>
              </a:tr>
              <a:tr h="42004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1️⃣ </a:t>
                      </a:r>
                      <a:r>
                        <a:rPr lang="en-US" sz="1800" b="1" dirty="0"/>
                        <a:t>Member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Martin Grossmann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78253953"/>
                  </a:ext>
                </a:extLst>
              </a:tr>
              <a:tr h="42004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2️⃣ </a:t>
                      </a:r>
                      <a:r>
                        <a:rPr lang="en-US" sz="1800" b="1" dirty="0"/>
                        <a:t>Member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Trang Hoang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54728151"/>
                  </a:ext>
                </a:extLst>
              </a:tr>
              <a:tr h="420047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3️⃣ Member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Audrey Corbeil 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928519571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9ADEBD3A-F9A0-7693-0BA7-91EEA192DA45}"/>
              </a:ext>
            </a:extLst>
          </p:cNvPr>
          <p:cNvSpPr txBox="1"/>
          <p:nvPr/>
        </p:nvSpPr>
        <p:spPr>
          <a:xfrm>
            <a:off x="5916592" y="2203922"/>
            <a:ext cx="4220515" cy="1816266"/>
          </a:xfrm>
          <a:prstGeom prst="rect">
            <a:avLst/>
          </a:prstGeom>
          <a:solidFill>
            <a:schemeClr val="accent2">
              <a:lumMod val="20000"/>
              <a:lumOff val="80000"/>
              <a:alpha val="15948"/>
            </a:schemeClr>
          </a:solidFill>
          <a:ln w="22225">
            <a:solidFill>
              <a:srgbClr val="C00000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000" b="1">
                <a:solidFill>
                  <a:srgbClr val="0070C0"/>
                </a:solidFill>
              </a:defRPr>
            </a:lvl1pPr>
          </a:lstStyle>
          <a:p>
            <a:r>
              <a:rPr lang="en-US" sz="1467" dirty="0">
                <a:solidFill>
                  <a:srgbClr val="C00000"/>
                </a:solidFill>
              </a:rPr>
              <a:t>Vice-Chair (do not participate in AdCom meetings)</a:t>
            </a:r>
          </a:p>
          <a:p>
            <a:pPr algn="l"/>
            <a:endParaRPr lang="en-US" sz="1200" dirty="0">
              <a:solidFill>
                <a:schemeClr val="tx1"/>
              </a:solidFill>
            </a:endParaRPr>
          </a:p>
          <a:p>
            <a:r>
              <a:rPr lang="en-US" sz="1467" dirty="0"/>
              <a:t>1️⃣ </a:t>
            </a:r>
            <a:r>
              <a:rPr lang="en-US" sz="1467" dirty="0">
                <a:solidFill>
                  <a:schemeClr val="tx1"/>
                </a:solidFill>
              </a:rPr>
              <a:t>David </a:t>
            </a:r>
            <a:r>
              <a:rPr lang="en-US" sz="1467" dirty="0" err="1">
                <a:solidFill>
                  <a:schemeClr val="tx1"/>
                </a:solidFill>
              </a:rPr>
              <a:t>Breitenmoser</a:t>
            </a:r>
            <a:r>
              <a:rPr lang="en-US" sz="1467" dirty="0">
                <a:solidFill>
                  <a:schemeClr val="tx1"/>
                </a:solidFill>
              </a:rPr>
              <a:t> - </a:t>
            </a:r>
            <a:r>
              <a:rPr lang="es-ES" sz="1467" dirty="0">
                <a:solidFill>
                  <a:schemeClr val="tx1"/>
                </a:solidFill>
              </a:rPr>
              <a:t>Postdoctoral </a:t>
            </a:r>
            <a:r>
              <a:rPr lang="es-ES" sz="1467" dirty="0" err="1">
                <a:solidFill>
                  <a:schemeClr val="tx1"/>
                </a:solidFill>
              </a:rPr>
              <a:t>Fellow</a:t>
            </a:r>
            <a:r>
              <a:rPr lang="es-ES" sz="1467" dirty="0"/>
              <a:t> </a:t>
            </a:r>
          </a:p>
          <a:p>
            <a:r>
              <a:rPr lang="es-ES" sz="1467" b="0" dirty="0" err="1">
                <a:solidFill>
                  <a:schemeClr val="tx1"/>
                </a:solidFill>
              </a:rPr>
              <a:t>University</a:t>
            </a:r>
            <a:r>
              <a:rPr lang="es-ES" sz="1467" b="0" dirty="0">
                <a:solidFill>
                  <a:schemeClr val="tx1"/>
                </a:solidFill>
              </a:rPr>
              <a:t> </a:t>
            </a:r>
            <a:r>
              <a:rPr lang="es-ES" sz="1467" b="0" dirty="0" err="1">
                <a:solidFill>
                  <a:schemeClr val="tx1"/>
                </a:solidFill>
              </a:rPr>
              <a:t>of</a:t>
            </a:r>
            <a:r>
              <a:rPr lang="es-ES" sz="1467" b="0" dirty="0">
                <a:solidFill>
                  <a:schemeClr val="tx1"/>
                </a:solidFill>
              </a:rPr>
              <a:t> Michigan, USA</a:t>
            </a:r>
          </a:p>
          <a:p>
            <a:endParaRPr lang="en-US" sz="1200" b="0" i="1" dirty="0">
              <a:solidFill>
                <a:schemeClr val="tx1"/>
              </a:solidFill>
            </a:endParaRPr>
          </a:p>
          <a:p>
            <a:r>
              <a:rPr lang="en-US" sz="1467" dirty="0"/>
              <a:t>2️⃣ </a:t>
            </a:r>
            <a:r>
              <a:rPr lang="en-US" sz="1467" dirty="0">
                <a:solidFill>
                  <a:schemeClr val="tx1"/>
                </a:solidFill>
              </a:rPr>
              <a:t>Tzu-Hsiang Lin - </a:t>
            </a:r>
            <a:r>
              <a:rPr lang="es-ES" sz="1467" dirty="0">
                <a:solidFill>
                  <a:schemeClr val="tx1"/>
                </a:solidFill>
              </a:rPr>
              <a:t>Postdoctoral </a:t>
            </a:r>
            <a:r>
              <a:rPr lang="es-ES" sz="1467" dirty="0" err="1">
                <a:solidFill>
                  <a:schemeClr val="tx1"/>
                </a:solidFill>
              </a:rPr>
              <a:t>researcher</a:t>
            </a:r>
            <a:r>
              <a:rPr lang="es-ES" sz="1467" dirty="0">
                <a:solidFill>
                  <a:schemeClr val="tx1"/>
                </a:solidFill>
              </a:rPr>
              <a:t> </a:t>
            </a:r>
          </a:p>
          <a:p>
            <a:r>
              <a:rPr lang="es-ES" sz="1467" b="0" dirty="0" err="1">
                <a:solidFill>
                  <a:schemeClr val="tx1"/>
                </a:solidFill>
              </a:rPr>
              <a:t>National</a:t>
            </a:r>
            <a:r>
              <a:rPr lang="es-ES" sz="1467" b="0" dirty="0">
                <a:solidFill>
                  <a:schemeClr val="tx1"/>
                </a:solidFill>
              </a:rPr>
              <a:t> Tsing Hua </a:t>
            </a:r>
            <a:r>
              <a:rPr lang="es-ES" sz="1467" b="0" dirty="0" err="1">
                <a:solidFill>
                  <a:schemeClr val="tx1"/>
                </a:solidFill>
              </a:rPr>
              <a:t>University</a:t>
            </a:r>
            <a:r>
              <a:rPr lang="es-ES" sz="1467" b="0" dirty="0">
                <a:solidFill>
                  <a:schemeClr val="tx1"/>
                </a:solidFill>
              </a:rPr>
              <a:t> (NTHU), </a:t>
            </a:r>
            <a:r>
              <a:rPr lang="es-ES" sz="1467" b="0" dirty="0" err="1">
                <a:solidFill>
                  <a:schemeClr val="tx1"/>
                </a:solidFill>
              </a:rPr>
              <a:t>Taiwan</a:t>
            </a:r>
            <a:endParaRPr lang="es-ES" sz="1467" b="0" dirty="0">
              <a:solidFill>
                <a:schemeClr val="tx1"/>
              </a:solidFill>
            </a:endParaRPr>
          </a:p>
          <a:p>
            <a:r>
              <a:rPr lang="es-ES" sz="1467" b="0" dirty="0" err="1">
                <a:solidFill>
                  <a:schemeClr val="tx1"/>
                </a:solidFill>
              </a:rPr>
              <a:t>Incoming</a:t>
            </a:r>
            <a:r>
              <a:rPr lang="es-ES" sz="1467" b="0" dirty="0">
                <a:solidFill>
                  <a:schemeClr val="tx1"/>
                </a:solidFill>
              </a:rPr>
              <a:t> postdoctoral </a:t>
            </a:r>
            <a:r>
              <a:rPr lang="es-ES" sz="1467" b="0" dirty="0" err="1">
                <a:solidFill>
                  <a:schemeClr val="tx1"/>
                </a:solidFill>
              </a:rPr>
              <a:t>researcher</a:t>
            </a:r>
            <a:r>
              <a:rPr lang="es-ES" sz="1467" b="0" dirty="0">
                <a:solidFill>
                  <a:schemeClr val="tx1"/>
                </a:solidFill>
              </a:rPr>
              <a:t> at Ohio </a:t>
            </a:r>
            <a:r>
              <a:rPr lang="es-ES" sz="1467" b="0" dirty="0" err="1">
                <a:solidFill>
                  <a:schemeClr val="tx1"/>
                </a:solidFill>
              </a:rPr>
              <a:t>University</a:t>
            </a:r>
            <a:endParaRPr lang="es-ES" sz="1467" b="0" dirty="0">
              <a:solidFill>
                <a:schemeClr val="tx1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9D802EB-8CCB-F703-8F78-6D97B325C4B9}"/>
              </a:ext>
            </a:extLst>
          </p:cNvPr>
          <p:cNvSpPr txBox="1"/>
          <p:nvPr/>
        </p:nvSpPr>
        <p:spPr>
          <a:xfrm>
            <a:off x="5916592" y="4331094"/>
            <a:ext cx="4418495" cy="1159035"/>
          </a:xfrm>
          <a:prstGeom prst="rect">
            <a:avLst/>
          </a:prstGeom>
          <a:solidFill>
            <a:schemeClr val="accent2">
              <a:lumMod val="20000"/>
              <a:lumOff val="80000"/>
              <a:alpha val="17973"/>
            </a:schemeClr>
          </a:solidFill>
          <a:ln w="25400" cmpd="dbl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33" b="1" dirty="0">
                <a:solidFill>
                  <a:srgbClr val="C00000"/>
                </a:solidFill>
              </a:rPr>
              <a:t>Functional Leads (they do not participate in AdCom meetings, only support)</a:t>
            </a:r>
          </a:p>
          <a:p>
            <a:pPr algn="ctr"/>
            <a:endParaRPr lang="en-US" sz="800" b="1" dirty="0">
              <a:solidFill>
                <a:srgbClr val="0070C0"/>
              </a:solidFill>
            </a:endParaRPr>
          </a:p>
          <a:p>
            <a:pPr algn="ctr"/>
            <a:r>
              <a:rPr lang="en-US" sz="1333" b="1" dirty="0"/>
              <a:t>1️⃣ Luca </a:t>
            </a:r>
            <a:r>
              <a:rPr lang="en-US" sz="1333" b="1" dirty="0" err="1"/>
              <a:t>Vialetto</a:t>
            </a:r>
            <a:r>
              <a:rPr lang="en-US" sz="1333" b="1" dirty="0"/>
              <a:t> &lt;</a:t>
            </a:r>
            <a:r>
              <a:rPr lang="en-US" sz="1333" b="1" dirty="0" err="1"/>
              <a:t>vialetto@ucla.edu</a:t>
            </a:r>
            <a:r>
              <a:rPr lang="en-US" sz="1333" b="1" dirty="0"/>
              <a:t>&gt;</a:t>
            </a:r>
          </a:p>
          <a:p>
            <a:pPr algn="ctr"/>
            <a:r>
              <a:rPr lang="es-ES" sz="1333" dirty="0" err="1"/>
              <a:t>Incoming</a:t>
            </a:r>
            <a:r>
              <a:rPr lang="es-ES" sz="1333" dirty="0"/>
              <a:t> </a:t>
            </a:r>
            <a:r>
              <a:rPr lang="es-ES" sz="1333" dirty="0" err="1"/>
              <a:t>Assistant</a:t>
            </a:r>
            <a:r>
              <a:rPr lang="es-ES" sz="1333" dirty="0"/>
              <a:t> </a:t>
            </a:r>
            <a:r>
              <a:rPr lang="es-ES" sz="1333" dirty="0" err="1"/>
              <a:t>Professor</a:t>
            </a:r>
            <a:r>
              <a:rPr lang="es-ES" sz="1333" dirty="0"/>
              <a:t> @ UCLA</a:t>
            </a:r>
          </a:p>
          <a:p>
            <a:pPr algn="ctr"/>
            <a:endParaRPr lang="en-US" sz="800" b="1" dirty="0"/>
          </a:p>
        </p:txBody>
      </p:sp>
      <p:sp>
        <p:nvSpPr>
          <p:cNvPr id="21" name="TextBox 4">
            <a:extLst>
              <a:ext uri="{FF2B5EF4-FFF2-40B4-BE49-F238E27FC236}">
                <a16:creationId xmlns:a16="http://schemas.microsoft.com/office/drawing/2014/main" id="{EA2276D5-0A1F-1066-8CB8-620E4328DA3A}"/>
              </a:ext>
            </a:extLst>
          </p:cNvPr>
          <p:cNvSpPr txBox="1"/>
          <p:nvPr/>
        </p:nvSpPr>
        <p:spPr>
          <a:xfrm>
            <a:off x="5786058" y="1748260"/>
            <a:ext cx="2756953" cy="861845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 algn="ctr"/>
            <a:r>
              <a:rPr lang="en-US" sz="1867" i="1" dirty="0">
                <a:solidFill>
                  <a:srgbClr val="FF0000"/>
                </a:solidFill>
              </a:rPr>
              <a:t>New Committee Members</a:t>
            </a:r>
          </a:p>
        </p:txBody>
      </p:sp>
      <p:pic>
        <p:nvPicPr>
          <p:cNvPr id="7" name="Imagen 6" descr="Luca VIALETTO | Postdoctoral Researcher | PhD in Applied Physics | Stanford  University, Stanford | SU | Department of Aeronautics and Astronautics |  Research profile">
            <a:extLst>
              <a:ext uri="{FF2B5EF4-FFF2-40B4-BE49-F238E27FC236}">
                <a16:creationId xmlns:a16="http://schemas.microsoft.com/office/drawing/2014/main" id="{D1272B02-05BA-6655-8A94-F263EAAAF8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132" r="11344" b="18022"/>
          <a:stretch>
            <a:fillRect/>
          </a:stretch>
        </p:blipFill>
        <p:spPr>
          <a:xfrm>
            <a:off x="10450560" y="4331092"/>
            <a:ext cx="1096368" cy="1190071"/>
          </a:xfrm>
          <a:prstGeom prst="rect">
            <a:avLst/>
          </a:prstGeom>
        </p:spPr>
      </p:pic>
      <p:pic>
        <p:nvPicPr>
          <p:cNvPr id="11" name="Imagen 10" descr="Ich wünsche mir einen Wandel in der Diskussionskultur - News">
            <a:extLst>
              <a:ext uri="{FF2B5EF4-FFF2-40B4-BE49-F238E27FC236}">
                <a16:creationId xmlns:a16="http://schemas.microsoft.com/office/drawing/2014/main" id="{D7E83EE7-D0CD-8D32-53B1-F1296D463D4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3550"/>
          <a:stretch>
            <a:fillRect/>
          </a:stretch>
        </p:blipFill>
        <p:spPr>
          <a:xfrm>
            <a:off x="10267642" y="2165396"/>
            <a:ext cx="1099241" cy="950069"/>
          </a:xfrm>
          <a:prstGeom prst="rect">
            <a:avLst/>
          </a:prstGeom>
        </p:spPr>
      </p:pic>
      <p:pic>
        <p:nvPicPr>
          <p:cNvPr id="12" name="Imagen 11" descr="Tzu-Hsiang LIN | PostDoc Position | Doctor of Nuclear Engineering | National  Tsing Hua University, Hsinchu | NTHU | Research profile">
            <a:extLst>
              <a:ext uri="{FF2B5EF4-FFF2-40B4-BE49-F238E27FC236}">
                <a16:creationId xmlns:a16="http://schemas.microsoft.com/office/drawing/2014/main" id="{255C843C-6B26-B5F0-ABDC-32497531552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7123"/>
          <a:stretch>
            <a:fillRect/>
          </a:stretch>
        </p:blipFill>
        <p:spPr>
          <a:xfrm>
            <a:off x="10277553" y="3184361"/>
            <a:ext cx="1096368" cy="908637"/>
          </a:xfrm>
          <a:prstGeom prst="rect">
            <a:avLst/>
          </a:prstGeom>
        </p:spPr>
      </p:pic>
      <p:pic>
        <p:nvPicPr>
          <p:cNvPr id="15" name="Imagen 14" descr="Nuclear &amp; Plasma Sciences SocietyDr. Martin Grossmann - Nuclear &amp; Plasma  Sciences Society">
            <a:extLst>
              <a:ext uri="{FF2B5EF4-FFF2-40B4-BE49-F238E27FC236}">
                <a16:creationId xmlns:a16="http://schemas.microsoft.com/office/drawing/2014/main" id="{72F8B243-177B-11A5-BEC2-D825DDE692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6223" y="3658471"/>
            <a:ext cx="941061" cy="1254748"/>
          </a:xfrm>
          <a:prstGeom prst="rect">
            <a:avLst/>
          </a:prstGeom>
        </p:spPr>
      </p:pic>
      <p:pic>
        <p:nvPicPr>
          <p:cNvPr id="18" name="Imagen 17" descr="Audrey Corbeil Therrien, lauréate d'une bourse postdoctorale Banting -  Actualités - Université de Sherbrooke">
            <a:extLst>
              <a:ext uri="{FF2B5EF4-FFF2-40B4-BE49-F238E27FC236}">
                <a16:creationId xmlns:a16="http://schemas.microsoft.com/office/drawing/2014/main" id="{55821CBC-4A36-4AF3-FD9B-1B4713975E4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8608"/>
          <a:stretch>
            <a:fillRect/>
          </a:stretch>
        </p:blipFill>
        <p:spPr>
          <a:xfrm>
            <a:off x="3499423" y="3657459"/>
            <a:ext cx="1382508" cy="1300480"/>
          </a:xfrm>
          <a:prstGeom prst="rect">
            <a:avLst/>
          </a:prstGeom>
        </p:spPr>
      </p:pic>
      <p:pic>
        <p:nvPicPr>
          <p:cNvPr id="19" name="Imagen 18" descr="Nuclear &amp; Plasma Sciences SocietyAdministrative Committee (AdCom) - Nuclear  &amp; Plasma Sciences Society">
            <a:extLst>
              <a:ext uri="{FF2B5EF4-FFF2-40B4-BE49-F238E27FC236}">
                <a16:creationId xmlns:a16="http://schemas.microsoft.com/office/drawing/2014/main" id="{B340E65C-60B7-4478-D52F-E6F48A5434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21365" y="3638897"/>
            <a:ext cx="1016345" cy="1254748"/>
          </a:xfrm>
          <a:prstGeom prst="rect">
            <a:avLst/>
          </a:prstGeom>
        </p:spPr>
      </p:pic>
      <p:pic>
        <p:nvPicPr>
          <p:cNvPr id="22" name="Imagen 21" descr="Una mujer con un traje azul&#10;&#10;El contenido generado por IA puede ser incorrecto.">
            <a:extLst>
              <a:ext uri="{FF2B5EF4-FFF2-40B4-BE49-F238E27FC236}">
                <a16:creationId xmlns:a16="http://schemas.microsoft.com/office/drawing/2014/main" id="{6C642C4D-BBB7-5DE5-043E-052BC7A13B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4170" y="3525296"/>
            <a:ext cx="1125112" cy="1414081"/>
          </a:xfrm>
          <a:prstGeom prst="rect">
            <a:avLst/>
          </a:prstGeom>
        </p:spPr>
      </p:pic>
      <p:graphicFrame>
        <p:nvGraphicFramePr>
          <p:cNvPr id="24" name="Tabla 23">
            <a:extLst>
              <a:ext uri="{FF2B5EF4-FFF2-40B4-BE49-F238E27FC236}">
                <a16:creationId xmlns:a16="http://schemas.microsoft.com/office/drawing/2014/main" id="{0EC41193-8C9B-3AD2-AF68-59F6727BFEF6}"/>
              </a:ext>
            </a:extLst>
          </p:cNvPr>
          <p:cNvGraphicFramePr>
            <a:graphicFrameLocks noGrp="1"/>
          </p:cNvGraphicFramePr>
          <p:nvPr/>
        </p:nvGraphicFramePr>
        <p:xfrm>
          <a:off x="209280" y="5031445"/>
          <a:ext cx="3581984" cy="8077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464675">
                  <a:extLst>
                    <a:ext uri="{9D8B030D-6E8A-4147-A177-3AD203B41FA5}">
                      <a16:colId xmlns:a16="http://schemas.microsoft.com/office/drawing/2014/main" val="1116599106"/>
                    </a:ext>
                  </a:extLst>
                </a:gridCol>
                <a:gridCol w="2117309">
                  <a:extLst>
                    <a:ext uri="{9D8B030D-6E8A-4147-A177-3AD203B41FA5}">
                      <a16:colId xmlns:a16="http://schemas.microsoft.com/office/drawing/2014/main" val="1971052319"/>
                    </a:ext>
                  </a:extLst>
                </a:gridCol>
              </a:tblGrid>
              <a:tr h="56896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Advisor – Previous Chair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/>
                        <a:t>Srilalan</a:t>
                      </a:r>
                      <a:r>
                        <a:rPr lang="en-US" sz="1500" dirty="0"/>
                        <a:t> Krishnamoorthy</a:t>
                      </a:r>
                    </a:p>
                    <a:p>
                      <a:pPr algn="ctr"/>
                      <a:r>
                        <a:rPr lang="en-US" sz="1500" dirty="0"/>
                        <a:t>(Advice) 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416866497"/>
                  </a:ext>
                </a:extLst>
              </a:tr>
            </a:tbl>
          </a:graphicData>
        </a:graphic>
      </p:graphicFrame>
      <p:pic>
        <p:nvPicPr>
          <p:cNvPr id="26" name="Imagen 25" descr="Srilalan KRISHNAMOORTHY | University of Pennsylvania, Philadelphia | UP |  Research profile">
            <a:extLst>
              <a:ext uri="{FF2B5EF4-FFF2-40B4-BE49-F238E27FC236}">
                <a16:creationId xmlns:a16="http://schemas.microsoft.com/office/drawing/2014/main" id="{BF0C36A3-7E71-1F59-C450-E623B1322AD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69271" y="5086453"/>
            <a:ext cx="1066141" cy="1066141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EC022C08-4C47-68D0-907F-33CB514D94E0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A2359536-954B-D545-E94D-A633F334D8CF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23" name="Grupo 22">
                <a:extLst>
                  <a:ext uri="{FF2B5EF4-FFF2-40B4-BE49-F238E27FC236}">
                    <a16:creationId xmlns:a16="http://schemas.microsoft.com/office/drawing/2014/main" id="{F0258B4B-7F99-CA02-233E-B9A485A5EAF6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7" name="Rectángulo 26">
                  <a:extLst>
                    <a:ext uri="{FF2B5EF4-FFF2-40B4-BE49-F238E27FC236}">
                      <a16:creationId xmlns:a16="http://schemas.microsoft.com/office/drawing/2014/main" id="{D71A9F2F-4514-8663-C23B-F5146A1CFC38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9" name="CuadroTexto 28">
                  <a:extLst>
                    <a:ext uri="{FF2B5EF4-FFF2-40B4-BE49-F238E27FC236}">
                      <a16:creationId xmlns:a16="http://schemas.microsoft.com/office/drawing/2014/main" id="{B50911E3-C478-1281-B9AA-64082DD6D691}"/>
                    </a:ext>
                  </a:extLst>
                </p:cNvPr>
                <p:cNvSpPr txBox="1"/>
                <p:nvPr/>
              </p:nvSpPr>
              <p:spPr>
                <a:xfrm>
                  <a:off x="8989380" y="14619"/>
                  <a:ext cx="3153427" cy="769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IEEE NPSS YP</a:t>
                  </a:r>
                </a:p>
              </p:txBody>
            </p:sp>
          </p:grpSp>
          <p:pic>
            <p:nvPicPr>
              <p:cNvPr id="25" name="Imagen 24">
                <a:extLst>
                  <a:ext uri="{FF2B5EF4-FFF2-40B4-BE49-F238E27FC236}">
                    <a16:creationId xmlns:a16="http://schemas.microsoft.com/office/drawing/2014/main" id="{6273685D-D614-9BA6-CEE0-183F95D3CC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0" name="Freeform 32" descr="preencoded.png">
              <a:extLst>
                <a:ext uri="{FF2B5EF4-FFF2-40B4-BE49-F238E27FC236}">
                  <a16:creationId xmlns:a16="http://schemas.microsoft.com/office/drawing/2014/main" id="{82DBEBFB-64C1-525E-92F8-5B64116743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</p:spTree>
    <p:extLst>
      <p:ext uri="{BB962C8B-B14F-4D97-AF65-F5344CB8AC3E}">
        <p14:creationId xmlns:p14="http://schemas.microsoft.com/office/powerpoint/2010/main" val="130249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B62317-7CB2-E33E-BEBD-8F8064330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n 45">
            <a:extLst>
              <a:ext uri="{FF2B5EF4-FFF2-40B4-BE49-F238E27FC236}">
                <a16:creationId xmlns:a16="http://schemas.microsoft.com/office/drawing/2014/main" id="{FF6BEC0E-A8C9-55DF-FECB-15F4FCC0598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5000"/>
          </a:blip>
          <a:srcRect l="6089" r="52922"/>
          <a:stretch>
            <a:fillRect/>
          </a:stretch>
        </p:blipFill>
        <p:spPr>
          <a:xfrm>
            <a:off x="3852443" y="394996"/>
            <a:ext cx="4487113" cy="6157803"/>
          </a:xfrm>
          <a:prstGeom prst="rect">
            <a:avLst/>
          </a:prstGeom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F097C494-B827-2B16-2FCB-5AC36A57AFC7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B3FF2880-3959-1CEA-947F-BA91E1CE0038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21" name="Grupo 20">
                <a:extLst>
                  <a:ext uri="{FF2B5EF4-FFF2-40B4-BE49-F238E27FC236}">
                    <a16:creationId xmlns:a16="http://schemas.microsoft.com/office/drawing/2014/main" id="{C4243B1F-7639-5AAF-3316-7A6D1C6152B6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3" name="Rectángulo 22">
                  <a:extLst>
                    <a:ext uri="{FF2B5EF4-FFF2-40B4-BE49-F238E27FC236}">
                      <a16:creationId xmlns:a16="http://schemas.microsoft.com/office/drawing/2014/main" id="{269C53B5-7421-F440-C174-C813CF8D00AD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41DD7251-1335-A017-996D-08E24E229B28}"/>
                    </a:ext>
                  </a:extLst>
                </p:cNvPr>
                <p:cNvSpPr txBox="1"/>
                <p:nvPr/>
              </p:nvSpPr>
              <p:spPr>
                <a:xfrm>
                  <a:off x="8705850" y="14619"/>
                  <a:ext cx="343695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Today´s topics</a:t>
                  </a:r>
                </a:p>
              </p:txBody>
            </p:sp>
          </p:grpSp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298A52F0-E464-A95B-D59A-3F4FF439B4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0" name="Freeform 32" descr="preencoded.png">
              <a:extLst>
                <a:ext uri="{FF2B5EF4-FFF2-40B4-BE49-F238E27FC236}">
                  <a16:creationId xmlns:a16="http://schemas.microsoft.com/office/drawing/2014/main" id="{27F66F62-7729-1971-4B11-53210D426A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  <p:pic>
        <p:nvPicPr>
          <p:cNvPr id="27" name="Imagen 26" descr="Una mujer con un traje azul&#10;&#10;El contenido generado por IA puede ser incorrecto.">
            <a:extLst>
              <a:ext uri="{FF2B5EF4-FFF2-40B4-BE49-F238E27FC236}">
                <a16:creationId xmlns:a16="http://schemas.microsoft.com/office/drawing/2014/main" id="{2774EFFF-7AF9-B03C-A3C8-6EFF9E7A45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023" y="1466581"/>
            <a:ext cx="3094939" cy="3889831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4FD5867F-1217-2D43-6F96-C4B7265902D9}"/>
              </a:ext>
            </a:extLst>
          </p:cNvPr>
          <p:cNvSpPr txBox="1"/>
          <p:nvPr/>
        </p:nvSpPr>
        <p:spPr>
          <a:xfrm>
            <a:off x="128112" y="5406174"/>
            <a:ext cx="34296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noProof="0" dirty="0">
                <a:solidFill>
                  <a:srgbClr val="C00000"/>
                </a:solidFill>
              </a:rPr>
              <a:t>Dr. Andrea Gonzalez-Montoro</a:t>
            </a:r>
          </a:p>
          <a:p>
            <a:pPr algn="ctr"/>
            <a:r>
              <a:rPr lang="en-US" noProof="0" dirty="0"/>
              <a:t>“Introduction to the IEEE NPSS YP”</a:t>
            </a:r>
          </a:p>
          <a:p>
            <a:pPr algn="ctr"/>
            <a:r>
              <a:rPr lang="en-US" dirty="0"/>
              <a:t>“Career insights”</a:t>
            </a:r>
            <a:endParaRPr lang="en-US" noProof="0" dirty="0"/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FC60302F-198D-D021-F36A-E786AAE86244}"/>
              </a:ext>
            </a:extLst>
          </p:cNvPr>
          <p:cNvGrpSpPr/>
          <p:nvPr/>
        </p:nvGrpSpPr>
        <p:grpSpPr>
          <a:xfrm>
            <a:off x="4325137" y="1466580"/>
            <a:ext cx="2917373" cy="4616702"/>
            <a:chOff x="4325137" y="1466580"/>
            <a:chExt cx="2917373" cy="4616702"/>
          </a:xfrm>
        </p:grpSpPr>
        <p:pic>
          <p:nvPicPr>
            <p:cNvPr id="25" name="Imagen 24" descr="Nuclear &amp; Plasma Sciences SocietyDr. Martin Grossmann - Nuclear &amp; Plasma  Sciences Society">
              <a:extLst>
                <a:ext uri="{FF2B5EF4-FFF2-40B4-BE49-F238E27FC236}">
                  <a16:creationId xmlns:a16="http://schemas.microsoft.com/office/drawing/2014/main" id="{2117BA84-A3AE-58DA-6C7D-8D8638205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25137" y="1466580"/>
              <a:ext cx="2917373" cy="3889831"/>
            </a:xfrm>
            <a:prstGeom prst="rect">
              <a:avLst/>
            </a:prstGeom>
          </p:spPr>
        </p:pic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E4E85D0E-BCDB-CBDB-37B5-48CC4D6D3127}"/>
                </a:ext>
              </a:extLst>
            </p:cNvPr>
            <p:cNvSpPr txBox="1"/>
            <p:nvPr/>
          </p:nvSpPr>
          <p:spPr>
            <a:xfrm>
              <a:off x="4584617" y="5406174"/>
              <a:ext cx="239841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C00000"/>
                  </a:solidFill>
                </a:rPr>
                <a:t>Dr. Martin Grossman</a:t>
              </a:r>
            </a:p>
            <a:p>
              <a:pPr algn="ctr"/>
              <a:r>
                <a:rPr lang="en-US" noProof="0" dirty="0"/>
                <a:t>“Inspiring examples</a:t>
              </a:r>
              <a:r>
                <a:rPr lang="en-US" dirty="0"/>
                <a:t>”</a:t>
              </a:r>
              <a:endParaRPr lang="en-US" noProof="0" dirty="0"/>
            </a:p>
          </p:txBody>
        </p:sp>
      </p:grpSp>
      <p:grpSp>
        <p:nvGrpSpPr>
          <p:cNvPr id="32" name="Grupo 31">
            <a:extLst>
              <a:ext uri="{FF2B5EF4-FFF2-40B4-BE49-F238E27FC236}">
                <a16:creationId xmlns:a16="http://schemas.microsoft.com/office/drawing/2014/main" id="{1D07E683-8F88-8F03-1A71-E7BBE8804F8D}"/>
              </a:ext>
            </a:extLst>
          </p:cNvPr>
          <p:cNvGrpSpPr/>
          <p:nvPr/>
        </p:nvGrpSpPr>
        <p:grpSpPr>
          <a:xfrm>
            <a:off x="7710597" y="1466579"/>
            <a:ext cx="4233474" cy="5155948"/>
            <a:chOff x="7710597" y="1466579"/>
            <a:chExt cx="4233474" cy="5155948"/>
          </a:xfrm>
        </p:grpSpPr>
        <p:pic>
          <p:nvPicPr>
            <p:cNvPr id="26" name="Imagen 25" descr="Nuclear &amp; Plasma Sciences SocietyAdministrative Committee (AdCom) - Nuclear  &amp; Plasma Sciences Society">
              <a:extLst>
                <a:ext uri="{FF2B5EF4-FFF2-40B4-BE49-F238E27FC236}">
                  <a16:creationId xmlns:a16="http://schemas.microsoft.com/office/drawing/2014/main" id="{095E9C36-7AEF-720B-5A33-E66231688A5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164351" y="1466579"/>
              <a:ext cx="3150760" cy="3889831"/>
            </a:xfrm>
            <a:prstGeom prst="rect">
              <a:avLst/>
            </a:prstGeom>
          </p:spPr>
        </p:pic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AD0DF65B-CAB0-CB78-4381-4EBC51493CD1}"/>
                </a:ext>
              </a:extLst>
            </p:cNvPr>
            <p:cNvSpPr txBox="1"/>
            <p:nvPr/>
          </p:nvSpPr>
          <p:spPr>
            <a:xfrm>
              <a:off x="7710597" y="5391421"/>
              <a:ext cx="4233474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C00000"/>
                  </a:solidFill>
                </a:rPr>
                <a:t>Dr. Trang Hoang</a:t>
              </a:r>
            </a:p>
            <a:p>
              <a:pPr algn="ctr"/>
              <a:r>
                <a:rPr lang="en-US" noProof="0" dirty="0"/>
                <a:t>“Beyond the </a:t>
              </a:r>
              <a:r>
                <a:rPr lang="en-US" noProof="0" dirty="0" err="1"/>
                <a:t>Chatbox</a:t>
              </a:r>
              <a:r>
                <a:rPr lang="en-US" noProof="0" dirty="0"/>
                <a:t>”</a:t>
              </a:r>
            </a:p>
            <a:p>
              <a:pPr algn="ctr"/>
              <a:r>
                <a:rPr lang="en-US" dirty="0"/>
                <a:t>“Mapping the AI Ecosystem for Modern Academics”</a:t>
              </a:r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70945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F1AB5-01B2-5C60-FB58-586B5CE97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número de diapositiva 6">
            <a:extLst>
              <a:ext uri="{FF2B5EF4-FFF2-40B4-BE49-F238E27FC236}">
                <a16:creationId xmlns:a16="http://schemas.microsoft.com/office/drawing/2014/main" id="{7E4A2D36-6EB4-9ADB-8B79-68410FABD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2858" y="6374138"/>
            <a:ext cx="2743200" cy="365125"/>
          </a:xfrm>
        </p:spPr>
        <p:txBody>
          <a:bodyPr/>
          <a:lstStyle/>
          <a:p>
            <a:r>
              <a:rPr lang="en-GB" sz="2400" b="1" dirty="0"/>
              <a:t>7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3644F46-F24D-814F-C5CC-B625933A7A53}"/>
              </a:ext>
            </a:extLst>
          </p:cNvPr>
          <p:cNvSpPr txBox="1">
            <a:spLocks/>
          </p:cNvSpPr>
          <p:nvPr/>
        </p:nvSpPr>
        <p:spPr>
          <a:xfrm>
            <a:off x="30751" y="1248164"/>
            <a:ext cx="6453035" cy="7432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>
                <a:solidFill>
                  <a:srgbClr val="C00000"/>
                </a:solidFill>
              </a:rPr>
              <a:t>Andrea Gonzalez-Montoro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sz="2000" dirty="0"/>
              <a:t>PhD in Physics</a:t>
            </a:r>
            <a:br>
              <a:rPr lang="en-US" sz="2000" dirty="0"/>
            </a:br>
            <a:r>
              <a:rPr lang="en-US" sz="2000" dirty="0"/>
              <a:t>Born in Valencia, Spain, on December 13</a:t>
            </a:r>
            <a:r>
              <a:rPr lang="en-US" sz="2000" baseline="30000" dirty="0"/>
              <a:t>th</a:t>
            </a:r>
            <a:r>
              <a:rPr lang="en-US" sz="2000" dirty="0"/>
              <a:t> 1992</a:t>
            </a:r>
            <a:endParaRPr lang="en-US" sz="32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283CD18-98C1-6DF5-73D1-61D90515D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250" y="4322777"/>
            <a:ext cx="1566011" cy="910843"/>
          </a:xfrm>
          <a:prstGeom prst="rect">
            <a:avLst/>
          </a:prstGeom>
        </p:spPr>
      </p:pic>
      <p:sp>
        <p:nvSpPr>
          <p:cNvPr id="15" name="Flecha abajo 14">
            <a:extLst>
              <a:ext uri="{FF2B5EF4-FFF2-40B4-BE49-F238E27FC236}">
                <a16:creationId xmlns:a16="http://schemas.microsoft.com/office/drawing/2014/main" id="{1F95FD84-9398-7F5A-DA7D-E7262F3AD6EB}"/>
              </a:ext>
            </a:extLst>
          </p:cNvPr>
          <p:cNvSpPr/>
          <p:nvPr/>
        </p:nvSpPr>
        <p:spPr>
          <a:xfrm>
            <a:off x="1320752" y="5334328"/>
            <a:ext cx="363602" cy="300949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784A95BC-B6F9-3D1B-C501-F5B84B6AF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705" y="5693412"/>
            <a:ext cx="1191342" cy="86519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B09D670-1536-E774-0997-50C45C27BB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8049" y="5525625"/>
            <a:ext cx="1122293" cy="372174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CEC889DA-185F-EBD4-9EF8-837ED3C98E7B}"/>
              </a:ext>
            </a:extLst>
          </p:cNvPr>
          <p:cNvSpPr txBox="1"/>
          <p:nvPr/>
        </p:nvSpPr>
        <p:spPr>
          <a:xfrm>
            <a:off x="1955047" y="5951712"/>
            <a:ext cx="202591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Darmstadt, Germany</a:t>
            </a:r>
          </a:p>
          <a:p>
            <a:endParaRPr lang="en-US" sz="300" dirty="0"/>
          </a:p>
          <a:p>
            <a:r>
              <a:rPr lang="en-US" sz="1400" i="1" dirty="0"/>
              <a:t>1st international experience</a:t>
            </a:r>
          </a:p>
        </p:txBody>
      </p:sp>
      <p:grpSp>
        <p:nvGrpSpPr>
          <p:cNvPr id="19" name="Grupo 18">
            <a:extLst>
              <a:ext uri="{FF2B5EF4-FFF2-40B4-BE49-F238E27FC236}">
                <a16:creationId xmlns:a16="http://schemas.microsoft.com/office/drawing/2014/main" id="{FB35AF0C-EF99-67A3-EAF9-7A68AB21B3DF}"/>
              </a:ext>
            </a:extLst>
          </p:cNvPr>
          <p:cNvGrpSpPr/>
          <p:nvPr/>
        </p:nvGrpSpPr>
        <p:grpSpPr>
          <a:xfrm>
            <a:off x="205611" y="1968425"/>
            <a:ext cx="2676117" cy="2216725"/>
            <a:chOff x="2945247" y="1668983"/>
            <a:chExt cx="2676117" cy="2216725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5554351C-BBEA-3561-F60F-3120F3D9EF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29908" b="29908"/>
            <a:stretch/>
          </p:blipFill>
          <p:spPr>
            <a:xfrm>
              <a:off x="2945247" y="1668983"/>
              <a:ext cx="2530578" cy="726351"/>
            </a:xfrm>
            <a:prstGeom prst="rect">
              <a:avLst/>
            </a:prstGeom>
          </p:spPr>
        </p:pic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51B79856-A568-C383-54FD-954AF79F6BB5}"/>
                </a:ext>
              </a:extLst>
            </p:cNvPr>
            <p:cNvSpPr txBox="1"/>
            <p:nvPr/>
          </p:nvSpPr>
          <p:spPr>
            <a:xfrm>
              <a:off x="2964315" y="1669717"/>
              <a:ext cx="2657049" cy="2215991"/>
            </a:xfrm>
            <a:prstGeom prst="rect">
              <a:avLst/>
            </a:prstGeom>
            <a:noFill/>
            <a:ln w="38100"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  <a:p>
              <a:endParaRPr lang="en-US" dirty="0"/>
            </a:p>
            <a:p>
              <a:endParaRPr lang="en-US" sz="1000" dirty="0"/>
            </a:p>
            <a:p>
              <a:r>
                <a:rPr lang="en-US" dirty="0"/>
                <a:t>Degree in Physics  </a:t>
              </a:r>
            </a:p>
            <a:p>
              <a:r>
                <a:rPr lang="en-US" b="1" i="1" dirty="0"/>
                <a:t>2010-2014</a:t>
              </a:r>
            </a:p>
            <a:p>
              <a:endParaRPr lang="en-US" sz="1000" dirty="0"/>
            </a:p>
            <a:p>
              <a:r>
                <a:rPr lang="en-US" dirty="0"/>
                <a:t>Master in Medical Physics  </a:t>
              </a:r>
            </a:p>
            <a:p>
              <a:r>
                <a:rPr lang="en-US" b="1" i="1" dirty="0"/>
                <a:t>2014-2015</a:t>
              </a:r>
            </a:p>
            <a:p>
              <a:endParaRPr lang="en-US" sz="1000" dirty="0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34DA7EB3-5A90-18FE-DA5E-CEE6FCD862BA}"/>
              </a:ext>
            </a:extLst>
          </p:cNvPr>
          <p:cNvGrpSpPr/>
          <p:nvPr/>
        </p:nvGrpSpPr>
        <p:grpSpPr>
          <a:xfrm>
            <a:off x="7155615" y="848412"/>
            <a:ext cx="3086059" cy="3216265"/>
            <a:chOff x="7155615" y="848412"/>
            <a:chExt cx="3086059" cy="3216265"/>
          </a:xfrm>
        </p:grpSpPr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A30AEFAB-A6E3-54F4-EA99-190C2D15A4E4}"/>
                </a:ext>
              </a:extLst>
            </p:cNvPr>
            <p:cNvSpPr txBox="1"/>
            <p:nvPr/>
          </p:nvSpPr>
          <p:spPr>
            <a:xfrm>
              <a:off x="7155615" y="848412"/>
              <a:ext cx="3086059" cy="3216265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sz="500" dirty="0"/>
            </a:p>
            <a:p>
              <a:r>
                <a:rPr lang="en-US" dirty="0"/>
                <a:t>Postdoctoral Fellow at </a:t>
              </a:r>
            </a:p>
            <a:p>
              <a:r>
                <a:rPr lang="en-US" dirty="0"/>
                <a:t>Stanford University </a:t>
              </a:r>
              <a:r>
                <a:rPr lang="en-US" b="1" i="1" dirty="0"/>
                <a:t>2018-2023</a:t>
              </a:r>
            </a:p>
            <a:p>
              <a:endParaRPr lang="en-US" b="1" i="1" dirty="0"/>
            </a:p>
            <a:p>
              <a:endParaRPr lang="en-US" b="1" i="1" dirty="0"/>
            </a:p>
            <a:p>
              <a:endParaRPr lang="en-US" b="1" i="1" dirty="0"/>
            </a:p>
            <a:p>
              <a:r>
                <a:rPr lang="en-US" b="1" i="1" dirty="0"/>
                <a:t>2023-2026</a:t>
              </a:r>
            </a:p>
            <a:p>
              <a:r>
                <a:rPr lang="en-US" dirty="0"/>
                <a:t>i3M-CSIC-UPV</a:t>
              </a:r>
            </a:p>
            <a:p>
              <a:r>
                <a:rPr lang="en-US" dirty="0"/>
                <a:t>Ramón y </a:t>
              </a:r>
              <a:r>
                <a:rPr lang="en-US" dirty="0" err="1"/>
                <a:t>Cajal</a:t>
              </a:r>
              <a:r>
                <a:rPr lang="en-US" dirty="0"/>
                <a:t>, Postdoc</a:t>
              </a:r>
              <a:endParaRPr lang="en-US" b="1" i="1" dirty="0"/>
            </a:p>
          </p:txBody>
        </p:sp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96A18728-DA2F-885F-F735-17117D586F1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09242" y="892835"/>
              <a:ext cx="878017" cy="878017"/>
            </a:xfrm>
            <a:prstGeom prst="rect">
              <a:avLst/>
            </a:prstGeom>
          </p:spPr>
        </p:pic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0002FC67-1E69-4FA1-36E3-9B8C52C8FAB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166928" y="917703"/>
              <a:ext cx="1282055" cy="853149"/>
            </a:xfrm>
            <a:prstGeom prst="rect">
              <a:avLst/>
            </a:prstGeom>
          </p:spPr>
        </p:pic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52A01AE5-9E76-7793-13D9-675192E05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09242" y="2500760"/>
              <a:ext cx="1291782" cy="576689"/>
            </a:xfrm>
            <a:prstGeom prst="rect">
              <a:avLst/>
            </a:prstGeom>
          </p:spPr>
        </p:pic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77610D1B-D730-ADE7-4CCC-0F1FB03C6AFD}"/>
              </a:ext>
            </a:extLst>
          </p:cNvPr>
          <p:cNvGrpSpPr/>
          <p:nvPr/>
        </p:nvGrpSpPr>
        <p:grpSpPr>
          <a:xfrm>
            <a:off x="3454037" y="1992113"/>
            <a:ext cx="3273109" cy="4322148"/>
            <a:chOff x="3454037" y="1992113"/>
            <a:chExt cx="3273109" cy="4322148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C206E4BE-0E8C-9DD4-8316-C2486F5345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15605" y="4741643"/>
              <a:ext cx="854564" cy="854564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ACD59BB7-76EA-478C-0553-AFA5BF55A0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-237" t="24254" r="237" b="23868"/>
            <a:stretch/>
          </p:blipFill>
          <p:spPr>
            <a:xfrm>
              <a:off x="4723654" y="4785536"/>
              <a:ext cx="1454886" cy="754777"/>
            </a:xfrm>
            <a:prstGeom prst="rect">
              <a:avLst/>
            </a:prstGeom>
          </p:spPr>
        </p:pic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F7DE11B6-A5D9-3B07-BBA2-3BE169236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166531" y="3171139"/>
              <a:ext cx="1493025" cy="450103"/>
            </a:xfrm>
            <a:prstGeom prst="rect">
              <a:avLst/>
            </a:prstGeom>
          </p:spPr>
        </p:pic>
        <p:sp>
          <p:nvSpPr>
            <p:cNvPr id="25" name="Flecha abajo 24">
              <a:extLst>
                <a:ext uri="{FF2B5EF4-FFF2-40B4-BE49-F238E27FC236}">
                  <a16:creationId xmlns:a16="http://schemas.microsoft.com/office/drawing/2014/main" id="{08019078-2ED4-EB00-9385-C84B57D6FA12}"/>
                </a:ext>
              </a:extLst>
            </p:cNvPr>
            <p:cNvSpPr/>
            <p:nvPr/>
          </p:nvSpPr>
          <p:spPr>
            <a:xfrm>
              <a:off x="4806743" y="4378069"/>
              <a:ext cx="388784" cy="321148"/>
            </a:xfrm>
            <a:prstGeom prst="down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54F105B2-3899-8020-E2C1-D9EF06E075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b="7778"/>
            <a:stretch/>
          </p:blipFill>
          <p:spPr>
            <a:xfrm>
              <a:off x="4937961" y="2621729"/>
              <a:ext cx="1789185" cy="580566"/>
            </a:xfrm>
            <a:prstGeom prst="rect">
              <a:avLst/>
            </a:prstGeom>
          </p:spPr>
        </p:pic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1A2B7CED-B827-3E3F-87A6-FE49790CE74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26540" y="2710167"/>
              <a:ext cx="1518968" cy="678111"/>
            </a:xfrm>
            <a:prstGeom prst="rect">
              <a:avLst/>
            </a:prstGeom>
          </p:spPr>
        </p:pic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CFEB0CA5-737F-B1BA-4062-041E0B224757}"/>
                </a:ext>
              </a:extLst>
            </p:cNvPr>
            <p:cNvSpPr txBox="1"/>
            <p:nvPr/>
          </p:nvSpPr>
          <p:spPr>
            <a:xfrm>
              <a:off x="3473817" y="2694776"/>
              <a:ext cx="3253329" cy="155427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sz="500" dirty="0"/>
            </a:p>
            <a:p>
              <a:r>
                <a:rPr lang="en-US" dirty="0"/>
                <a:t>PhD in Physics  </a:t>
              </a:r>
            </a:p>
            <a:p>
              <a:r>
                <a:rPr lang="en-US" b="1" i="1" dirty="0"/>
                <a:t>2015-2018</a:t>
              </a: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0ADDAD5A-62CD-3D5C-2356-0A973A7EA7CB}"/>
                </a:ext>
              </a:extLst>
            </p:cNvPr>
            <p:cNvSpPr txBox="1"/>
            <p:nvPr/>
          </p:nvSpPr>
          <p:spPr>
            <a:xfrm>
              <a:off x="3894988" y="5729486"/>
              <a:ext cx="2331086" cy="584775"/>
            </a:xfrm>
            <a:prstGeom prst="rect">
              <a:avLst/>
            </a:prstGeom>
            <a:solidFill>
              <a:srgbClr val="FF0000">
                <a:alpha val="7237"/>
              </a:srgbClr>
            </a:solidFill>
            <a:ln w="22225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Qualification: Cum Laude</a:t>
              </a:r>
            </a:p>
            <a:p>
              <a:pPr algn="ctr"/>
              <a:r>
                <a:rPr lang="en-US" sz="1600" dirty="0"/>
                <a:t>December 2018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6D56BA7A-9DC0-9EE9-5B4B-F98386FE1AFF}"/>
                </a:ext>
              </a:extLst>
            </p:cNvPr>
            <p:cNvSpPr txBox="1"/>
            <p:nvPr/>
          </p:nvSpPr>
          <p:spPr>
            <a:xfrm>
              <a:off x="3454037" y="1992113"/>
              <a:ext cx="3253329" cy="584775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14000"/>
              </a:schemeClr>
            </a:solidFill>
            <a:ln w="31750">
              <a:solidFill>
                <a:srgbClr val="C0000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b="1" dirty="0"/>
                <a:t>2021Young </a:t>
              </a:r>
              <a:r>
                <a:rPr lang="es-ES" sz="1600" b="1" dirty="0" err="1"/>
                <a:t>Scientific</a:t>
              </a:r>
              <a:r>
                <a:rPr lang="es-ES" sz="1600" b="1" dirty="0"/>
                <a:t> </a:t>
              </a:r>
              <a:r>
                <a:rPr lang="es-ES" sz="1600" b="1" dirty="0" err="1"/>
                <a:t>Female</a:t>
              </a:r>
              <a:r>
                <a:rPr lang="es-ES" sz="1600" b="1" dirty="0"/>
                <a:t> </a:t>
              </a:r>
              <a:r>
                <a:rPr lang="es-ES" sz="1600" b="1" dirty="0" err="1"/>
                <a:t>Talent</a:t>
              </a:r>
              <a:r>
                <a:rPr lang="es-ES" sz="1600" b="1" dirty="0"/>
                <a:t>.  </a:t>
              </a:r>
              <a:r>
                <a:rPr lang="es-ES" sz="1600" b="1" dirty="0" err="1"/>
                <a:t>aRac</a:t>
              </a:r>
              <a:r>
                <a:rPr lang="es-ES" sz="1600" b="1" dirty="0"/>
                <a:t> y </a:t>
              </a:r>
              <a:r>
                <a:rPr lang="es-ES" sz="1600" b="1" i="1" dirty="0">
                  <a:solidFill>
                    <a:schemeClr val="accent2">
                      <a:lumMod val="75000"/>
                    </a:schemeClr>
                  </a:solidFill>
                </a:rPr>
                <a:t>MasterCard España</a:t>
              </a:r>
              <a:endParaRPr lang="es-ES" sz="1600" i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41" name="Grupo 40">
            <a:extLst>
              <a:ext uri="{FF2B5EF4-FFF2-40B4-BE49-F238E27FC236}">
                <a16:creationId xmlns:a16="http://schemas.microsoft.com/office/drawing/2014/main" id="{4981D51E-B9FC-03E1-FFF7-DF67DB1646D1}"/>
              </a:ext>
            </a:extLst>
          </p:cNvPr>
          <p:cNvGrpSpPr/>
          <p:nvPr/>
        </p:nvGrpSpPr>
        <p:grpSpPr>
          <a:xfrm>
            <a:off x="7222748" y="5728630"/>
            <a:ext cx="2892819" cy="1019532"/>
            <a:chOff x="7222748" y="5728630"/>
            <a:chExt cx="2892819" cy="1019532"/>
          </a:xfrm>
        </p:grpSpPr>
        <p:sp>
          <p:nvSpPr>
            <p:cNvPr id="37" name="Flecha abajo 36">
              <a:extLst>
                <a:ext uri="{FF2B5EF4-FFF2-40B4-BE49-F238E27FC236}">
                  <a16:creationId xmlns:a16="http://schemas.microsoft.com/office/drawing/2014/main" id="{E53569A1-2B15-352C-AC9E-A29851D8CD5E}"/>
                </a:ext>
              </a:extLst>
            </p:cNvPr>
            <p:cNvSpPr/>
            <p:nvPr/>
          </p:nvSpPr>
          <p:spPr>
            <a:xfrm>
              <a:off x="8474766" y="5728630"/>
              <a:ext cx="388784" cy="321148"/>
            </a:xfrm>
            <a:prstGeom prst="down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FB62997F-0F2F-F8B8-026D-EA3BE9A346ED}"/>
                </a:ext>
              </a:extLst>
            </p:cNvPr>
            <p:cNvSpPr txBox="1"/>
            <p:nvPr/>
          </p:nvSpPr>
          <p:spPr>
            <a:xfrm>
              <a:off x="7222748" y="6101831"/>
              <a:ext cx="2892819" cy="646331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Permanent position at i3M</a:t>
              </a:r>
            </a:p>
            <a:p>
              <a:pPr algn="ctr"/>
              <a:r>
                <a:rPr lang="en-US" b="1" dirty="0"/>
                <a:t>January 2026 – On going</a:t>
              </a:r>
            </a:p>
          </p:txBody>
        </p:sp>
      </p:grpSp>
      <p:sp>
        <p:nvSpPr>
          <p:cNvPr id="39" name="CuadroTexto 38">
            <a:extLst>
              <a:ext uri="{FF2B5EF4-FFF2-40B4-BE49-F238E27FC236}">
                <a16:creationId xmlns:a16="http://schemas.microsoft.com/office/drawing/2014/main" id="{311F2CD3-1E95-49BB-3B16-FFFB4EB46296}"/>
              </a:ext>
            </a:extLst>
          </p:cNvPr>
          <p:cNvSpPr txBox="1"/>
          <p:nvPr/>
        </p:nvSpPr>
        <p:spPr>
          <a:xfrm>
            <a:off x="10241674" y="5498234"/>
            <a:ext cx="1816636" cy="584775"/>
          </a:xfrm>
          <a:prstGeom prst="rect">
            <a:avLst/>
          </a:prstGeom>
          <a:solidFill>
            <a:schemeClr val="accent6">
              <a:lumMod val="20000"/>
              <a:lumOff val="80000"/>
              <a:alpha val="14000"/>
            </a:schemeClr>
          </a:solidFill>
          <a:ln w="31750">
            <a:solidFill>
              <a:srgbClr val="C0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IEEE YP </a:t>
            </a:r>
            <a:r>
              <a:rPr lang="en-US" sz="1600" b="1" noProof="1"/>
              <a:t>Committee</a:t>
            </a:r>
            <a:r>
              <a:rPr lang="en-US" sz="1600" b="1" dirty="0"/>
              <a:t> Chair (NMISC)</a:t>
            </a:r>
            <a:endParaRPr lang="en-US" sz="1600" i="1" dirty="0">
              <a:solidFill>
                <a:srgbClr val="095BAF"/>
              </a:solidFill>
            </a:endParaRP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47D94940-DB96-502B-38DA-600D94AED05B}"/>
              </a:ext>
            </a:extLst>
          </p:cNvPr>
          <p:cNvGrpSpPr/>
          <p:nvPr/>
        </p:nvGrpSpPr>
        <p:grpSpPr>
          <a:xfrm>
            <a:off x="7222748" y="4207024"/>
            <a:ext cx="3712926" cy="1394536"/>
            <a:chOff x="7222748" y="4207024"/>
            <a:chExt cx="3712926" cy="1394536"/>
          </a:xfrm>
        </p:grpSpPr>
        <p:sp>
          <p:nvSpPr>
            <p:cNvPr id="34" name="Flecha abajo 33">
              <a:extLst>
                <a:ext uri="{FF2B5EF4-FFF2-40B4-BE49-F238E27FC236}">
                  <a16:creationId xmlns:a16="http://schemas.microsoft.com/office/drawing/2014/main" id="{8DABA666-0E49-77E4-AF7E-EB9C085CBA91}"/>
                </a:ext>
              </a:extLst>
            </p:cNvPr>
            <p:cNvSpPr/>
            <p:nvPr/>
          </p:nvSpPr>
          <p:spPr>
            <a:xfrm>
              <a:off x="8474766" y="4243692"/>
              <a:ext cx="388784" cy="321148"/>
            </a:xfrm>
            <a:prstGeom prst="down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127F16D5-78C7-7AD6-B70C-CADEBAAA6236}"/>
                </a:ext>
              </a:extLst>
            </p:cNvPr>
            <p:cNvSpPr txBox="1"/>
            <p:nvPr/>
          </p:nvSpPr>
          <p:spPr>
            <a:xfrm>
              <a:off x="7222748" y="4585897"/>
              <a:ext cx="2892819" cy="1015663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ERC Stg Grant </a:t>
              </a:r>
              <a:r>
                <a:rPr lang="en-US" dirty="0"/>
                <a:t>(1.5 M€)</a:t>
              </a:r>
            </a:p>
            <a:p>
              <a:pPr algn="ctr"/>
              <a:r>
                <a:rPr lang="en-US" dirty="0"/>
                <a:t>December </a:t>
              </a:r>
              <a:r>
                <a:rPr lang="en-US" b="1" i="1" dirty="0"/>
                <a:t>2024 – 2029</a:t>
              </a:r>
            </a:p>
            <a:p>
              <a:pPr algn="ctr"/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</a:rPr>
                <a:t>PHOENIX</a:t>
              </a:r>
            </a:p>
          </p:txBody>
        </p:sp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ED18FF1B-6F1C-BBBF-CA85-08D9090DD4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9915349" y="4207024"/>
              <a:ext cx="1020325" cy="1000081"/>
            </a:xfrm>
            <a:prstGeom prst="rect">
              <a:avLst/>
            </a:prstGeom>
          </p:spPr>
        </p:pic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9D71CF20-D837-6DDA-D495-A72131BCF0F8}"/>
              </a:ext>
            </a:extLst>
          </p:cNvPr>
          <p:cNvGrpSpPr/>
          <p:nvPr/>
        </p:nvGrpSpPr>
        <p:grpSpPr>
          <a:xfrm>
            <a:off x="-2" y="0"/>
            <a:ext cx="12192003" cy="1221643"/>
            <a:chOff x="-2" y="0"/>
            <a:chExt cx="12192003" cy="1221643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9CC91FEA-7EA4-3920-88D5-17BC02F55B44}"/>
                </a:ext>
              </a:extLst>
            </p:cNvPr>
            <p:cNvGrpSpPr/>
            <p:nvPr/>
          </p:nvGrpSpPr>
          <p:grpSpPr>
            <a:xfrm>
              <a:off x="-2" y="0"/>
              <a:ext cx="12192003" cy="792307"/>
              <a:chOff x="-2" y="21013"/>
              <a:chExt cx="12192003" cy="792307"/>
            </a:xfrm>
          </p:grpSpPr>
          <p:grpSp>
            <p:nvGrpSpPr>
              <p:cNvPr id="5" name="Grupo 4">
                <a:extLst>
                  <a:ext uri="{FF2B5EF4-FFF2-40B4-BE49-F238E27FC236}">
                    <a16:creationId xmlns:a16="http://schemas.microsoft.com/office/drawing/2014/main" id="{CFAFC667-2C9E-278C-2CD2-CA20A5FD6BAA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1" cy="790498"/>
                <a:chOff x="0" y="5390"/>
                <a:chExt cx="12192001" cy="790498"/>
              </a:xfrm>
            </p:grpSpPr>
            <p:sp>
              <p:nvSpPr>
                <p:cNvPr id="8" name="Rectángulo 7">
                  <a:extLst>
                    <a:ext uri="{FF2B5EF4-FFF2-40B4-BE49-F238E27FC236}">
                      <a16:creationId xmlns:a16="http://schemas.microsoft.com/office/drawing/2014/main" id="{5D4FD626-096C-6D14-33F7-B74871032513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9" name="CuadroTexto 8">
                  <a:extLst>
                    <a:ext uri="{FF2B5EF4-FFF2-40B4-BE49-F238E27FC236}">
                      <a16:creationId xmlns:a16="http://schemas.microsoft.com/office/drawing/2014/main" id="{7FE5E7A5-5323-9454-75C9-FCA087F91CE9}"/>
                    </a:ext>
                  </a:extLst>
                </p:cNvPr>
                <p:cNvSpPr txBox="1"/>
                <p:nvPr/>
              </p:nvSpPr>
              <p:spPr>
                <a:xfrm>
                  <a:off x="9566463" y="26447"/>
                  <a:ext cx="2625538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About me</a:t>
                  </a:r>
                </a:p>
              </p:txBody>
            </p:sp>
          </p:grpSp>
          <p:pic>
            <p:nvPicPr>
              <p:cNvPr id="6" name="Imagen 5">
                <a:extLst>
                  <a:ext uri="{FF2B5EF4-FFF2-40B4-BE49-F238E27FC236}">
                    <a16:creationId xmlns:a16="http://schemas.microsoft.com/office/drawing/2014/main" id="{4597BEB6-4E10-DC63-6107-3204B220F0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4" name="Freeform 32" descr="preencoded.png">
              <a:extLst>
                <a:ext uri="{FF2B5EF4-FFF2-40B4-BE49-F238E27FC236}">
                  <a16:creationId xmlns:a16="http://schemas.microsoft.com/office/drawing/2014/main" id="{0B3F67CA-EA49-7E64-0626-470EAC5DD7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</p:spTree>
    <p:extLst>
      <p:ext uri="{BB962C8B-B14F-4D97-AF65-F5344CB8AC3E}">
        <p14:creationId xmlns:p14="http://schemas.microsoft.com/office/powerpoint/2010/main" val="120638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3235EB9-B82D-3E99-BDE6-B516786F3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21364"/>
            <a:ext cx="12192000" cy="6836636"/>
          </a:xfrm>
          <a:prstGeom prst="rect">
            <a:avLst/>
          </a:prstGeom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B7B38F31-02CE-6C9C-E200-231058A38FD4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83276762-0C9C-2D2D-7ED0-D1851C43F663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8" name="Grupo 7">
                <a:extLst>
                  <a:ext uri="{FF2B5EF4-FFF2-40B4-BE49-F238E27FC236}">
                    <a16:creationId xmlns:a16="http://schemas.microsoft.com/office/drawing/2014/main" id="{4056AEDE-2190-09D1-2D20-91FBC64555FE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10" name="Rectángulo 9">
                  <a:extLst>
                    <a:ext uri="{FF2B5EF4-FFF2-40B4-BE49-F238E27FC236}">
                      <a16:creationId xmlns:a16="http://schemas.microsoft.com/office/drawing/2014/main" id="{A7DA17CD-CC66-E24D-677E-D650D28F6A82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11" name="CuadroTexto 10">
                  <a:extLst>
                    <a:ext uri="{FF2B5EF4-FFF2-40B4-BE49-F238E27FC236}">
                      <a16:creationId xmlns:a16="http://schemas.microsoft.com/office/drawing/2014/main" id="{BF4D5B54-57DC-4A71-A205-9E0DEB28F401}"/>
                    </a:ext>
                  </a:extLst>
                </p:cNvPr>
                <p:cNvSpPr txBox="1"/>
                <p:nvPr/>
              </p:nvSpPr>
              <p:spPr>
                <a:xfrm>
                  <a:off x="8705850" y="14619"/>
                  <a:ext cx="343695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Today´s topics</a:t>
                  </a:r>
                </a:p>
              </p:txBody>
            </p:sp>
          </p:grpSp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id="{3A93D254-9830-372E-C4A9-F178767AB3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7" name="Freeform 32" descr="preencoded.png">
              <a:extLst>
                <a:ext uri="{FF2B5EF4-FFF2-40B4-BE49-F238E27FC236}">
                  <a16:creationId xmlns:a16="http://schemas.microsoft.com/office/drawing/2014/main" id="{F92EA391-3F8A-37C4-9E43-72D894E0E3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  <p:pic>
        <p:nvPicPr>
          <p:cNvPr id="12" name="Imagen 11">
            <a:extLst>
              <a:ext uri="{FF2B5EF4-FFF2-40B4-BE49-F238E27FC236}">
                <a16:creationId xmlns:a16="http://schemas.microsoft.com/office/drawing/2014/main" id="{B7D3DBC2-D6BE-E99B-7D56-F81738DABE5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"/>
          </a:blip>
          <a:srcRect l="6089" r="52922"/>
          <a:stretch>
            <a:fillRect/>
          </a:stretch>
        </p:blipFill>
        <p:spPr>
          <a:xfrm>
            <a:off x="3852443" y="1221643"/>
            <a:ext cx="4487113" cy="61578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5986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74595-70CF-B336-EAF8-CA01F4358F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n 45">
            <a:extLst>
              <a:ext uri="{FF2B5EF4-FFF2-40B4-BE49-F238E27FC236}">
                <a16:creationId xmlns:a16="http://schemas.microsoft.com/office/drawing/2014/main" id="{0C8BC875-7D55-7DD1-B47C-4B174523B0D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</a:blip>
          <a:srcRect l="6089" r="52922"/>
          <a:stretch>
            <a:fillRect/>
          </a:stretch>
        </p:blipFill>
        <p:spPr>
          <a:xfrm>
            <a:off x="4067908" y="1826156"/>
            <a:ext cx="4487113" cy="6157803"/>
          </a:xfrm>
          <a:prstGeom prst="rect">
            <a:avLst/>
          </a:prstGeom>
          <a:noFill/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520C3B7C-2498-5BE9-A27B-4D180B57D353}"/>
              </a:ext>
            </a:extLst>
          </p:cNvPr>
          <p:cNvGrpSpPr/>
          <p:nvPr/>
        </p:nvGrpSpPr>
        <p:grpSpPr>
          <a:xfrm>
            <a:off x="-2" y="0"/>
            <a:ext cx="12192002" cy="1221643"/>
            <a:chOff x="-2" y="0"/>
            <a:chExt cx="12192002" cy="1221643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28472761-4584-62A9-A6A4-A4C475BA31C1}"/>
                </a:ext>
              </a:extLst>
            </p:cNvPr>
            <p:cNvGrpSpPr/>
            <p:nvPr/>
          </p:nvGrpSpPr>
          <p:grpSpPr>
            <a:xfrm>
              <a:off x="-2" y="0"/>
              <a:ext cx="12192002" cy="792307"/>
              <a:chOff x="-2" y="21013"/>
              <a:chExt cx="12192002" cy="792307"/>
            </a:xfrm>
          </p:grpSpPr>
          <p:grpSp>
            <p:nvGrpSpPr>
              <p:cNvPr id="21" name="Grupo 20">
                <a:extLst>
                  <a:ext uri="{FF2B5EF4-FFF2-40B4-BE49-F238E27FC236}">
                    <a16:creationId xmlns:a16="http://schemas.microsoft.com/office/drawing/2014/main" id="{DF0BE702-A242-1FDF-C022-F5119B268432}"/>
                  </a:ext>
                </a:extLst>
              </p:cNvPr>
              <p:cNvGrpSpPr/>
              <p:nvPr/>
            </p:nvGrpSpPr>
            <p:grpSpPr>
              <a:xfrm>
                <a:off x="0" y="22060"/>
                <a:ext cx="12192000" cy="778670"/>
                <a:chOff x="0" y="5390"/>
                <a:chExt cx="12192000" cy="778670"/>
              </a:xfrm>
            </p:grpSpPr>
            <p:sp>
              <p:nvSpPr>
                <p:cNvPr id="23" name="Rectángulo 22">
                  <a:extLst>
                    <a:ext uri="{FF2B5EF4-FFF2-40B4-BE49-F238E27FC236}">
                      <a16:creationId xmlns:a16="http://schemas.microsoft.com/office/drawing/2014/main" id="{25C0EDE5-97E1-D2BD-3F60-77E490AED0C9}"/>
                    </a:ext>
                  </a:extLst>
                </p:cNvPr>
                <p:cNvSpPr/>
                <p:nvPr/>
              </p:nvSpPr>
              <p:spPr>
                <a:xfrm>
                  <a:off x="0" y="5390"/>
                  <a:ext cx="12192000" cy="7694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>
                    <a:solidFill>
                      <a:srgbClr val="B017C1"/>
                    </a:solidFill>
                  </a:endParaRPr>
                </a:p>
              </p:txBody>
            </p:sp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91ED410E-4AAC-E804-EDB0-7CBBE04337C3}"/>
                    </a:ext>
                  </a:extLst>
                </p:cNvPr>
                <p:cNvSpPr txBox="1"/>
                <p:nvPr/>
              </p:nvSpPr>
              <p:spPr>
                <a:xfrm>
                  <a:off x="8705850" y="14619"/>
                  <a:ext cx="343695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schemeClr val="bg1"/>
                      </a:solidFill>
                    </a:rPr>
                    <a:t>Today´s topics</a:t>
                  </a:r>
                </a:p>
              </p:txBody>
            </p:sp>
          </p:grpSp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637FEC70-2595-1E20-F917-6AA1C53A4A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15529"/>
              <a:stretch>
                <a:fillRect/>
              </a:stretch>
            </p:blipFill>
            <p:spPr>
              <a:xfrm>
                <a:off x="-2" y="21013"/>
                <a:ext cx="2780270" cy="792307"/>
              </a:xfrm>
              <a:prstGeom prst="rect">
                <a:avLst/>
              </a:prstGeom>
            </p:spPr>
          </p:pic>
        </p:grpSp>
        <p:sp>
          <p:nvSpPr>
            <p:cNvPr id="20" name="Freeform 32" descr="preencoded.png">
              <a:extLst>
                <a:ext uri="{FF2B5EF4-FFF2-40B4-BE49-F238E27FC236}">
                  <a16:creationId xmlns:a16="http://schemas.microsoft.com/office/drawing/2014/main" id="{90321A29-1E9D-4AFE-F972-0CCED6D0E8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" y="741415"/>
              <a:ext cx="2780270" cy="480228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 dirty="0"/>
            </a:p>
          </p:txBody>
        </p:sp>
      </p:grpSp>
      <p:sp>
        <p:nvSpPr>
          <p:cNvPr id="2" name="Flecha curvada hacia abajo 1">
            <a:extLst>
              <a:ext uri="{FF2B5EF4-FFF2-40B4-BE49-F238E27FC236}">
                <a16:creationId xmlns:a16="http://schemas.microsoft.com/office/drawing/2014/main" id="{D75A4DDF-01E3-B2F3-3117-F67669FE286E}"/>
              </a:ext>
            </a:extLst>
          </p:cNvPr>
          <p:cNvSpPr/>
          <p:nvPr/>
        </p:nvSpPr>
        <p:spPr>
          <a:xfrm>
            <a:off x="966808" y="1186256"/>
            <a:ext cx="10954259" cy="3889401"/>
          </a:xfrm>
          <a:prstGeom prst="curvedDownArrow">
            <a:avLst>
              <a:gd name="adj1" fmla="val 19857"/>
              <a:gd name="adj2" fmla="val 50000"/>
              <a:gd name="adj3" fmla="val 25000"/>
            </a:avLst>
          </a:prstGeom>
          <a:solidFill>
            <a:srgbClr val="FB7463"/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88506745-0B6E-E439-E5D9-CB2636140060}"/>
              </a:ext>
            </a:extLst>
          </p:cNvPr>
          <p:cNvGrpSpPr/>
          <p:nvPr/>
        </p:nvGrpSpPr>
        <p:grpSpPr>
          <a:xfrm>
            <a:off x="66126" y="3897230"/>
            <a:ext cx="2780270" cy="2475729"/>
            <a:chOff x="66126" y="3897230"/>
            <a:chExt cx="2780270" cy="2475729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FC5B80A5-B278-9757-F312-04B80670CB2A}"/>
                </a:ext>
              </a:extLst>
            </p:cNvPr>
            <p:cNvSpPr txBox="1"/>
            <p:nvPr/>
          </p:nvSpPr>
          <p:spPr>
            <a:xfrm>
              <a:off x="1038113" y="3897230"/>
              <a:ext cx="70403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0" b="1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1</a:t>
              </a: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1BC0208E-8E84-0950-497D-DFB4A4D0756B}"/>
                </a:ext>
              </a:extLst>
            </p:cNvPr>
            <p:cNvSpPr txBox="1"/>
            <p:nvPr/>
          </p:nvSpPr>
          <p:spPr>
            <a:xfrm>
              <a:off x="66126" y="4987964"/>
              <a:ext cx="278027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noProof="0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Career paths &amp; how to access them</a:t>
              </a:r>
            </a:p>
          </p:txBody>
        </p:sp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3C8D6D98-14AD-835E-7B50-B28B05E21202}"/>
              </a:ext>
            </a:extLst>
          </p:cNvPr>
          <p:cNvGrpSpPr/>
          <p:nvPr/>
        </p:nvGrpSpPr>
        <p:grpSpPr>
          <a:xfrm>
            <a:off x="1607243" y="1615592"/>
            <a:ext cx="2780270" cy="1899583"/>
            <a:chOff x="1607243" y="1615592"/>
            <a:chExt cx="2780270" cy="1899583"/>
          </a:xfrm>
        </p:grpSpPr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261721EC-D436-C245-5A24-9E95A39752E7}"/>
                </a:ext>
              </a:extLst>
            </p:cNvPr>
            <p:cNvSpPr txBox="1"/>
            <p:nvPr/>
          </p:nvSpPr>
          <p:spPr>
            <a:xfrm>
              <a:off x="2645358" y="1615592"/>
              <a:ext cx="70403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0" b="1" dirty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2</a:t>
              </a:r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2EE39A65-B888-80B5-9B54-D1BA5AAA7BBF}"/>
                </a:ext>
              </a:extLst>
            </p:cNvPr>
            <p:cNvSpPr txBox="1"/>
            <p:nvPr/>
          </p:nvSpPr>
          <p:spPr>
            <a:xfrm>
              <a:off x="1607243" y="2561068"/>
              <a:ext cx="278027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noProof="0" dirty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How to get funded positions</a:t>
              </a:r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51FD760E-105A-C800-1E0D-7C68402C4E18}"/>
              </a:ext>
            </a:extLst>
          </p:cNvPr>
          <p:cNvGrpSpPr/>
          <p:nvPr/>
        </p:nvGrpSpPr>
        <p:grpSpPr>
          <a:xfrm>
            <a:off x="4705864" y="502717"/>
            <a:ext cx="2780270" cy="1972089"/>
            <a:chOff x="4705864" y="502717"/>
            <a:chExt cx="2780270" cy="1972089"/>
          </a:xfrm>
        </p:grpSpPr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35BA945B-5CF1-5E8F-7FB8-3F4BB9168603}"/>
                </a:ext>
              </a:extLst>
            </p:cNvPr>
            <p:cNvSpPr txBox="1"/>
            <p:nvPr/>
          </p:nvSpPr>
          <p:spPr>
            <a:xfrm>
              <a:off x="5743980" y="502717"/>
              <a:ext cx="70403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3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0147536D-46E2-58A9-01C6-B28DE65A0CA7}"/>
                </a:ext>
              </a:extLst>
            </p:cNvPr>
            <p:cNvSpPr txBox="1"/>
            <p:nvPr/>
          </p:nvSpPr>
          <p:spPr>
            <a:xfrm>
              <a:off x="4705864" y="1520699"/>
              <a:ext cx="278027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noProof="0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Important skills to develop</a:t>
              </a:r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68AE8F0F-E545-8CD3-1A73-9AF94EC39198}"/>
              </a:ext>
            </a:extLst>
          </p:cNvPr>
          <p:cNvGrpSpPr/>
          <p:nvPr/>
        </p:nvGrpSpPr>
        <p:grpSpPr>
          <a:xfrm>
            <a:off x="7983155" y="1615591"/>
            <a:ext cx="2780270" cy="1889299"/>
            <a:chOff x="7983155" y="1615591"/>
            <a:chExt cx="2780270" cy="1889299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53BD2E03-A0F7-2B41-22B6-2A203B64E8B7}"/>
                </a:ext>
              </a:extLst>
            </p:cNvPr>
            <p:cNvSpPr txBox="1"/>
            <p:nvPr/>
          </p:nvSpPr>
          <p:spPr>
            <a:xfrm>
              <a:off x="9117372" y="1615591"/>
              <a:ext cx="70403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0" b="1" dirty="0">
                  <a:solidFill>
                    <a:schemeClr val="accent2">
                      <a:lumMod val="75000"/>
                    </a:schemeClr>
                  </a:solidFill>
                </a:rPr>
                <a:t>4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9DB4E07F-8720-3F82-9F7A-9E312DE41B37}"/>
                </a:ext>
              </a:extLst>
            </p:cNvPr>
            <p:cNvSpPr txBox="1"/>
            <p:nvPr/>
          </p:nvSpPr>
          <p:spPr>
            <a:xfrm>
              <a:off x="7983155" y="2550783"/>
              <a:ext cx="278027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noProof="0" dirty="0">
                  <a:solidFill>
                    <a:schemeClr val="accent2">
                      <a:lumMod val="75000"/>
                    </a:schemeClr>
                  </a:solidFill>
                </a:rPr>
                <a:t>Academia vs. Industry</a:t>
              </a: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90A7681D-27EF-9DB9-8FDF-EFF37C6D8F81}"/>
              </a:ext>
            </a:extLst>
          </p:cNvPr>
          <p:cNvGrpSpPr/>
          <p:nvPr/>
        </p:nvGrpSpPr>
        <p:grpSpPr>
          <a:xfrm>
            <a:off x="9490642" y="3664525"/>
            <a:ext cx="2780270" cy="2346324"/>
            <a:chOff x="9490642" y="3664525"/>
            <a:chExt cx="2780270" cy="2346324"/>
          </a:xfrm>
        </p:grpSpPr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2FEEE046-DC9E-348D-D69E-B90F4F42E31D}"/>
                </a:ext>
              </a:extLst>
            </p:cNvPr>
            <p:cNvSpPr txBox="1"/>
            <p:nvPr/>
          </p:nvSpPr>
          <p:spPr>
            <a:xfrm>
              <a:off x="10507506" y="3664525"/>
              <a:ext cx="70403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0" b="1" dirty="0">
                  <a:solidFill>
                    <a:schemeClr val="accent2">
                      <a:lumMod val="50000"/>
                    </a:schemeClr>
                  </a:solidFill>
                </a:rPr>
                <a:t>5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D8E40D23-27A8-31BA-2ECA-9FD9E78D7B49}"/>
                </a:ext>
              </a:extLst>
            </p:cNvPr>
            <p:cNvSpPr txBox="1"/>
            <p:nvPr/>
          </p:nvSpPr>
          <p:spPr>
            <a:xfrm>
              <a:off x="9490642" y="4625854"/>
              <a:ext cx="278027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noProof="0" dirty="0">
                  <a:solidFill>
                    <a:schemeClr val="accent2">
                      <a:lumMod val="50000"/>
                    </a:schemeClr>
                  </a:solidFill>
                </a:rPr>
                <a:t>Options in Latin America (Colombia)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610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6387</TotalTime>
  <Words>767</Words>
  <Application>Microsoft Macintosh PowerPoint</Application>
  <PresentationFormat>Panorámica</PresentationFormat>
  <Paragraphs>172</Paragraphs>
  <Slides>18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(MS)</vt:lpstr>
      <vt:lpstr>Calibri (MS) Bold</vt:lpstr>
      <vt:lpstr>Calibri Light</vt:lpstr>
      <vt:lpstr>Wingdings</vt:lpstr>
      <vt:lpstr>Tema de Office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González Montoro</dc:creator>
  <cp:lastModifiedBy>Andrea González Montoro</cp:lastModifiedBy>
  <cp:revision>113</cp:revision>
  <dcterms:created xsi:type="dcterms:W3CDTF">2025-11-20T11:52:09Z</dcterms:created>
  <dcterms:modified xsi:type="dcterms:W3CDTF">2026-06-08T12:13:20Z</dcterms:modified>
</cp:coreProperties>
</file>