
<file path=[Content_Types].xml><?xml version="1.0" encoding="utf-8"?>
<Types xmlns="http://schemas.openxmlformats.org/package/2006/content-types">
  <Default Extension="emf" ContentType="image/x-emf"/>
  <Default Extension="GIF" ContentType="image/gif"/>
  <Default Extension="jfif" ContentType="image/jpeg"/>
  <Default Extension="jpeg" ContentType="image/jpeg"/>
  <Default Extension="jpg" ContentType="image/jpeg"/>
  <Default Extension="MPG" ContentType="video/m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4"/>
    <p:sldMasterId id="2147483749" r:id="rId5"/>
  </p:sldMasterIdLst>
  <p:notesMasterIdLst>
    <p:notesMasterId r:id="rId72"/>
  </p:notesMasterIdLst>
  <p:handoutMasterIdLst>
    <p:handoutMasterId r:id="rId73"/>
  </p:handoutMasterIdLst>
  <p:sldIdLst>
    <p:sldId id="637" r:id="rId6"/>
    <p:sldId id="292" r:id="rId7"/>
    <p:sldId id="556" r:id="rId8"/>
    <p:sldId id="557" r:id="rId9"/>
    <p:sldId id="617" r:id="rId10"/>
    <p:sldId id="579" r:id="rId11"/>
    <p:sldId id="618" r:id="rId12"/>
    <p:sldId id="509" r:id="rId13"/>
    <p:sldId id="507" r:id="rId14"/>
    <p:sldId id="521" r:id="rId15"/>
    <p:sldId id="455" r:id="rId16"/>
    <p:sldId id="477" r:id="rId17"/>
    <p:sldId id="522" r:id="rId18"/>
    <p:sldId id="619" r:id="rId19"/>
    <p:sldId id="456" r:id="rId20"/>
    <p:sldId id="457" r:id="rId21"/>
    <p:sldId id="458" r:id="rId22"/>
    <p:sldId id="459" r:id="rId23"/>
    <p:sldId id="460" r:id="rId24"/>
    <p:sldId id="461" r:id="rId25"/>
    <p:sldId id="462" r:id="rId26"/>
    <p:sldId id="601" r:id="rId27"/>
    <p:sldId id="523" r:id="rId28"/>
    <p:sldId id="479" r:id="rId29"/>
    <p:sldId id="471" r:id="rId30"/>
    <p:sldId id="554" r:id="rId31"/>
    <p:sldId id="620" r:id="rId32"/>
    <p:sldId id="497" r:id="rId33"/>
    <p:sldId id="526" r:id="rId34"/>
    <p:sldId id="527" r:id="rId35"/>
    <p:sldId id="536" r:id="rId36"/>
    <p:sldId id="602" r:id="rId37"/>
    <p:sldId id="603" r:id="rId38"/>
    <p:sldId id="621" r:id="rId39"/>
    <p:sldId id="529" r:id="rId40"/>
    <p:sldId id="545" r:id="rId41"/>
    <p:sldId id="542" r:id="rId42"/>
    <p:sldId id="604" r:id="rId43"/>
    <p:sldId id="605" r:id="rId44"/>
    <p:sldId id="606" r:id="rId45"/>
    <p:sldId id="607" r:id="rId46"/>
    <p:sldId id="552" r:id="rId47"/>
    <p:sldId id="577" r:id="rId48"/>
    <p:sldId id="576" r:id="rId49"/>
    <p:sldId id="608" r:id="rId50"/>
    <p:sldId id="609" r:id="rId51"/>
    <p:sldId id="610" r:id="rId52"/>
    <p:sldId id="611" r:id="rId53"/>
    <p:sldId id="612" r:id="rId54"/>
    <p:sldId id="613" r:id="rId55"/>
    <p:sldId id="614" r:id="rId56"/>
    <p:sldId id="615" r:id="rId57"/>
    <p:sldId id="578" r:id="rId58"/>
    <p:sldId id="622" r:id="rId59"/>
    <p:sldId id="623" r:id="rId60"/>
    <p:sldId id="596" r:id="rId61"/>
    <p:sldId id="624" r:id="rId62"/>
    <p:sldId id="625" r:id="rId63"/>
    <p:sldId id="630" r:id="rId64"/>
    <p:sldId id="631" r:id="rId65"/>
    <p:sldId id="632" r:id="rId66"/>
    <p:sldId id="633" r:id="rId67"/>
    <p:sldId id="634" r:id="rId68"/>
    <p:sldId id="635" r:id="rId69"/>
    <p:sldId id="636" r:id="rId70"/>
    <p:sldId id="616" r:id="rId71"/>
  </p:sldIdLst>
  <p:sldSz cx="12192000" cy="6858000"/>
  <p:notesSz cx="7104063" cy="10234613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0F0F0"/>
    <a:srgbClr val="CBCCF5"/>
    <a:srgbClr val="E7E7FA"/>
    <a:srgbClr val="EBE7F9"/>
    <a:srgbClr val="D5CCF2"/>
    <a:srgbClr val="FF66FF"/>
    <a:srgbClr val="F5F5F5"/>
    <a:srgbClr val="FFFFFF"/>
    <a:srgbClr val="F1F3F3"/>
    <a:srgbClr val="E5EA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5" autoAdjust="0"/>
    <p:restoredTop sz="93008" autoAdjust="0"/>
  </p:normalViewPr>
  <p:slideViewPr>
    <p:cSldViewPr showGuides="1">
      <p:cViewPr varScale="1">
        <p:scale>
          <a:sx n="62" d="100"/>
          <a:sy n="62" d="100"/>
        </p:scale>
        <p:origin x="102" y="678"/>
      </p:cViewPr>
      <p:guideLst/>
    </p:cSldViewPr>
  </p:slideViewPr>
  <p:outlineViewPr>
    <p:cViewPr>
      <p:scale>
        <a:sx n="33" d="100"/>
        <a:sy n="33" d="100"/>
      </p:scale>
      <p:origin x="0" y="-2757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7056"/>
    </p:cViewPr>
  </p:sorterViewPr>
  <p:notesViewPr>
    <p:cSldViewPr>
      <p:cViewPr varScale="1">
        <p:scale>
          <a:sx n="96" d="100"/>
          <a:sy n="96" d="100"/>
        </p:scale>
        <p:origin x="3538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theme" Target="theme/theme1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C:\Users\grossmann\Dropbox\000_Cloud\000_PSI_Projects\PSI_PR\Gantries-1989-2019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1"/>
    <c:pivotFmts>
      <c:pivotFmt>
        <c:idx val="0"/>
      </c:pivotFmt>
      <c:pivotFmt>
        <c:idx val="1"/>
      </c:pivotFmt>
      <c:pivotFmt>
        <c:idx val="2"/>
      </c:pivotFmt>
      <c:pivotFmt>
        <c:idx val="3"/>
      </c:pivotFmt>
      <c:pivotFmt>
        <c:idx val="4"/>
      </c:pivotFmt>
      <c:pivotFmt>
        <c:idx val="5"/>
      </c:pivotFmt>
      <c:pivotFmt>
        <c:idx val="6"/>
      </c:pivotFmt>
      <c:pivotFmt>
        <c:idx val="7"/>
      </c:pivotFmt>
      <c:pivotFmt>
        <c:idx val="8"/>
      </c:pivotFmt>
      <c:pivotFmt>
        <c:idx val="9"/>
      </c:pivotFmt>
      <c:pivotFmt>
        <c:idx val="10"/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</c:pivotFmt>
      <c:pivotFmt>
        <c:idx val="40"/>
      </c:pivotFmt>
      <c:pivotFmt>
        <c:idx val="41"/>
      </c:pivotFmt>
      <c:pivotFmt>
        <c:idx val="42"/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</c:pivotFmt>
      <c:pivotFmt>
        <c:idx val="61"/>
      </c:pivotFmt>
      <c:pivotFmt>
        <c:idx val="62"/>
      </c:pivotFmt>
      <c:pivotFmt>
        <c:idx val="63"/>
      </c:pivotFmt>
      <c:pivotFmt>
        <c:idx val="64"/>
      </c:pivotFmt>
      <c:pivotFmt>
        <c:idx val="65"/>
      </c:pivotFmt>
      <c:pivotFmt>
        <c:idx val="66"/>
      </c:pivotFmt>
      <c:pivotFmt>
        <c:idx val="67"/>
      </c:pivotFmt>
      <c:pivotFmt>
        <c:idx val="68"/>
      </c:pivotFmt>
      <c:pivotFmt>
        <c:idx val="69"/>
      </c:pivotFmt>
      <c:pivotFmt>
        <c:idx val="70"/>
      </c:pivotFmt>
      <c:pivotFmt>
        <c:idx val="71"/>
      </c:pivotFmt>
      <c:pivotFmt>
        <c:idx val="72"/>
      </c:pivotFmt>
      <c:pivotFmt>
        <c:idx val="73"/>
      </c:pivotFmt>
      <c:pivotFmt>
        <c:idx val="74"/>
      </c:pivotFmt>
      <c:pivotFmt>
        <c:idx val="75"/>
      </c:pivotFmt>
      <c:pivotFmt>
        <c:idx val="76"/>
      </c:pivotFmt>
      <c:pivotFmt>
        <c:idx val="77"/>
      </c:pivotFmt>
      <c:pivotFmt>
        <c:idx val="78"/>
      </c:pivotFmt>
      <c:pivotFmt>
        <c:idx val="79"/>
      </c:pivotFmt>
      <c:pivotFmt>
        <c:idx val="80"/>
      </c:pivotFmt>
      <c:pivotFmt>
        <c:idx val="81"/>
      </c:pivotFmt>
      <c:pivotFmt>
        <c:idx val="82"/>
      </c:pivotFmt>
      <c:pivotFmt>
        <c:idx val="83"/>
      </c:pivotFmt>
      <c:pivotFmt>
        <c:idx val="84"/>
      </c:pivotFmt>
      <c:pivotFmt>
        <c:idx val="85"/>
      </c:pivotFmt>
      <c:pivotFmt>
        <c:idx val="86"/>
      </c:pivotFmt>
      <c:pivotFmt>
        <c:idx val="87"/>
      </c:pivotFmt>
      <c:pivotFmt>
        <c:idx val="88"/>
      </c:pivotFmt>
      <c:pivotFmt>
        <c:idx val="89"/>
      </c:pivotFmt>
      <c:pivotFmt>
        <c:idx val="90"/>
      </c:pivotFmt>
      <c:pivotFmt>
        <c:idx val="91"/>
      </c:pivotFmt>
      <c:pivotFmt>
        <c:idx val="92"/>
      </c:pivotFmt>
      <c:pivotFmt>
        <c:idx val="93"/>
      </c:pivotFmt>
      <c:pivotFmt>
        <c:idx val="94"/>
      </c:pivotFmt>
      <c:pivotFmt>
        <c:idx val="95"/>
      </c:pivotFmt>
      <c:pivotFmt>
        <c:idx val="96"/>
      </c:pivotFmt>
      <c:pivotFmt>
        <c:idx val="97"/>
      </c:pivotFmt>
      <c:pivotFmt>
        <c:idx val="98"/>
      </c:pivotFmt>
      <c:pivotFmt>
        <c:idx val="99"/>
      </c:pivotFmt>
      <c:pivotFmt>
        <c:idx val="100"/>
      </c:pivotFmt>
      <c:pivotFmt>
        <c:idx val="101"/>
      </c:pivotFmt>
      <c:pivotFmt>
        <c:idx val="102"/>
      </c:pivotFmt>
      <c:pivotFmt>
        <c:idx val="103"/>
      </c:pivotFmt>
      <c:pivotFmt>
        <c:idx val="104"/>
      </c:pivotFmt>
      <c:pivotFmt>
        <c:idx val="105"/>
      </c:pivotFmt>
      <c:pivotFmt>
        <c:idx val="106"/>
      </c:pivotFmt>
      <c:pivotFmt>
        <c:idx val="107"/>
      </c:pivotFmt>
      <c:pivotFmt>
        <c:idx val="108"/>
      </c:pivotFmt>
      <c:pivotFmt>
        <c:idx val="109"/>
      </c:pivotFmt>
      <c:pivotFmt>
        <c:idx val="110"/>
      </c:pivotFmt>
      <c:pivotFmt>
        <c:idx val="111"/>
      </c:pivotFmt>
      <c:pivotFmt>
        <c:idx val="112"/>
      </c:pivotFmt>
      <c:pivotFmt>
        <c:idx val="113"/>
      </c:pivotFmt>
      <c:pivotFmt>
        <c:idx val="114"/>
      </c:pivotFmt>
      <c:pivotFmt>
        <c:idx val="115"/>
      </c:pivotFmt>
      <c:pivotFmt>
        <c:idx val="116"/>
      </c:pivotFmt>
      <c:pivotFmt>
        <c:idx val="117"/>
      </c:pivotFmt>
      <c:pivotFmt>
        <c:idx val="118"/>
      </c:pivotFmt>
      <c:pivotFmt>
        <c:idx val="119"/>
      </c:pivotFmt>
      <c:pivotFmt>
        <c:idx val="120"/>
      </c:pivotFmt>
      <c:pivotFmt>
        <c:idx val="121"/>
      </c:pivotFmt>
      <c:pivotFmt>
        <c:idx val="122"/>
      </c:pivotFmt>
      <c:pivotFmt>
        <c:idx val="123"/>
      </c:pivotFmt>
      <c:pivotFmt>
        <c:idx val="124"/>
      </c:pivotFmt>
      <c:pivotFmt>
        <c:idx val="125"/>
      </c:pivotFmt>
      <c:pivotFmt>
        <c:idx val="126"/>
      </c:pivotFmt>
      <c:pivotFmt>
        <c:idx val="127"/>
      </c:pivotFmt>
      <c:pivotFmt>
        <c:idx val="128"/>
      </c:pivotFmt>
      <c:pivotFmt>
        <c:idx val="129"/>
      </c:pivotFmt>
      <c:pivotFmt>
        <c:idx val="130"/>
      </c:pivotFmt>
      <c:pivotFmt>
        <c:idx val="131"/>
      </c:pivotFmt>
      <c:pivotFmt>
        <c:idx val="132"/>
      </c:pivotFmt>
      <c:pivotFmt>
        <c:idx val="133"/>
      </c:pivotFmt>
      <c:pivotFmt>
        <c:idx val="134"/>
      </c:pivotFmt>
      <c:pivotFmt>
        <c:idx val="135"/>
      </c:pivotFmt>
      <c:pivotFmt>
        <c:idx val="136"/>
      </c:pivotFmt>
      <c:pivotFmt>
        <c:idx val="137"/>
      </c:pivotFmt>
      <c:pivotFmt>
        <c:idx val="138"/>
      </c:pivotFmt>
      <c:pivotFmt>
        <c:idx val="139"/>
      </c:pivotFmt>
      <c:pivotFmt>
        <c:idx val="140"/>
      </c:pivotFmt>
      <c:pivotFmt>
        <c:idx val="141"/>
      </c:pivotFmt>
      <c:pivotFmt>
        <c:idx val="142"/>
      </c:pivotFmt>
      <c:pivotFmt>
        <c:idx val="143"/>
      </c:pivotFmt>
      <c:pivotFmt>
        <c:idx val="144"/>
      </c:pivotFmt>
      <c:pivotFmt>
        <c:idx val="145"/>
      </c:pivotFmt>
      <c:pivotFmt>
        <c:idx val="146"/>
      </c:pivotFmt>
      <c:pivotFmt>
        <c:idx val="147"/>
      </c:pivotFmt>
      <c:pivotFmt>
        <c:idx val="148"/>
      </c:pivotFmt>
      <c:pivotFmt>
        <c:idx val="149"/>
      </c:pivotFmt>
      <c:pivotFmt>
        <c:idx val="150"/>
      </c:pivotFmt>
      <c:pivotFmt>
        <c:idx val="151"/>
      </c:pivotFmt>
      <c:pivotFmt>
        <c:idx val="152"/>
      </c:pivotFmt>
      <c:pivotFmt>
        <c:idx val="153"/>
        <c:marker>
          <c:symbol val="none"/>
        </c:marker>
      </c:pivotFmt>
      <c:pivotFmt>
        <c:idx val="154"/>
        <c:marker>
          <c:symbol val="none"/>
        </c:marker>
      </c:pivotFmt>
      <c:pivotFmt>
        <c:idx val="155"/>
      </c:pivotFmt>
      <c:pivotFmt>
        <c:idx val="156"/>
      </c:pivotFmt>
      <c:pivotFmt>
        <c:idx val="157"/>
      </c:pivotFmt>
      <c:pivotFmt>
        <c:idx val="158"/>
      </c:pivotFmt>
      <c:pivotFmt>
        <c:idx val="159"/>
      </c:pivotFmt>
      <c:pivotFmt>
        <c:idx val="160"/>
      </c:pivotFmt>
      <c:pivotFmt>
        <c:idx val="161"/>
        <c:spPr>
          <a:ln w="25400">
            <a:noFill/>
          </a:ln>
        </c:spPr>
        <c:marker>
          <c:symbol val="none"/>
        </c:marker>
      </c:pivotFmt>
      <c:pivotFmt>
        <c:idx val="162"/>
        <c:spPr>
          <a:ln w="25400">
            <a:noFill/>
          </a:ln>
        </c:spPr>
        <c:marker>
          <c:symbol val="none"/>
        </c:marker>
      </c:pivotFmt>
      <c:pivotFmt>
        <c:idx val="163"/>
        <c:spPr>
          <a:ln w="25400">
            <a:noFill/>
          </a:ln>
        </c:spPr>
        <c:marker>
          <c:symbol val="none"/>
        </c:marker>
      </c:pivotFmt>
      <c:pivotFmt>
        <c:idx val="164"/>
        <c:spPr>
          <a:ln w="25400">
            <a:noFill/>
          </a:ln>
        </c:spPr>
        <c:marker>
          <c:symbol val="none"/>
        </c:marker>
      </c:pivotFmt>
      <c:pivotFmt>
        <c:idx val="165"/>
        <c:spPr>
          <a:ln w="25400">
            <a:noFill/>
          </a:ln>
        </c:spPr>
        <c:marker>
          <c:symbol val="none"/>
        </c:marker>
      </c:pivotFmt>
      <c:pivotFmt>
        <c:idx val="166"/>
        <c:spPr>
          <a:ln w="25400">
            <a:noFill/>
          </a:ln>
        </c:spPr>
        <c:marker>
          <c:symbol val="none"/>
        </c:marker>
      </c:pivotFmt>
      <c:pivotFmt>
        <c:idx val="167"/>
        <c:spPr>
          <a:ln w="25400">
            <a:noFill/>
          </a:ln>
        </c:spPr>
        <c:marker>
          <c:symbol val="none"/>
        </c:marker>
      </c:pivotFmt>
      <c:pivotFmt>
        <c:idx val="168"/>
        <c:spPr>
          <a:ln w="25400">
            <a:noFill/>
          </a:ln>
        </c:spPr>
        <c:marker>
          <c:symbol val="none"/>
        </c:marker>
      </c:pivotFmt>
      <c:pivotFmt>
        <c:idx val="169"/>
        <c:spPr>
          <a:ln w="25400">
            <a:noFill/>
          </a:ln>
        </c:spPr>
        <c:marker>
          <c:symbol val="none"/>
        </c:marker>
      </c:pivotFmt>
      <c:pivotFmt>
        <c:idx val="170"/>
        <c:spPr>
          <a:ln w="25400">
            <a:noFill/>
          </a:ln>
        </c:spPr>
        <c:marker>
          <c:symbol val="none"/>
        </c:marker>
      </c:pivotFmt>
      <c:pivotFmt>
        <c:idx val="171"/>
        <c:spPr>
          <a:ln w="25400">
            <a:noFill/>
          </a:ln>
        </c:spPr>
        <c:marker>
          <c:symbol val="none"/>
        </c:marker>
      </c:pivotFmt>
      <c:pivotFmt>
        <c:idx val="172"/>
        <c:spPr>
          <a:ln w="25400">
            <a:noFill/>
          </a:ln>
        </c:spPr>
        <c:marker>
          <c:symbol val="none"/>
        </c:marker>
      </c:pivotFmt>
      <c:pivotFmt>
        <c:idx val="173"/>
        <c:spPr>
          <a:ln w="25400">
            <a:noFill/>
          </a:ln>
        </c:spPr>
        <c:marker>
          <c:symbol val="none"/>
        </c:marker>
      </c:pivotFmt>
      <c:pivotFmt>
        <c:idx val="174"/>
        <c:spPr>
          <a:ln w="25400">
            <a:noFill/>
          </a:ln>
        </c:spPr>
        <c:marker>
          <c:symbol val="none"/>
        </c:marker>
      </c:pivotFmt>
      <c:pivotFmt>
        <c:idx val="175"/>
        <c:spPr>
          <a:ln w="25400">
            <a:noFill/>
          </a:ln>
        </c:spPr>
        <c:marker>
          <c:symbol val="none"/>
        </c:marker>
      </c:pivotFmt>
      <c:pivotFmt>
        <c:idx val="176"/>
        <c:spPr>
          <a:ln w="25400">
            <a:noFill/>
          </a:ln>
        </c:spPr>
        <c:marker>
          <c:symbol val="none"/>
        </c:marker>
      </c:pivotFmt>
      <c:pivotFmt>
        <c:idx val="177"/>
        <c:spPr>
          <a:ln w="25400">
            <a:noFill/>
          </a:ln>
        </c:spPr>
        <c:marker>
          <c:symbol val="none"/>
        </c:marker>
      </c:pivotFmt>
      <c:pivotFmt>
        <c:idx val="178"/>
        <c:spPr>
          <a:ln w="25400">
            <a:noFill/>
          </a:ln>
        </c:spPr>
        <c:marker>
          <c:symbol val="none"/>
        </c:marker>
      </c:pivotFmt>
      <c:pivotFmt>
        <c:idx val="179"/>
        <c:spPr>
          <a:ln w="25400">
            <a:noFill/>
          </a:ln>
        </c:spPr>
        <c:marker>
          <c:symbol val="none"/>
        </c:marker>
      </c:pivotFmt>
      <c:pivotFmt>
        <c:idx val="180"/>
        <c:spPr>
          <a:ln w="25400">
            <a:noFill/>
          </a:ln>
        </c:spPr>
        <c:marker>
          <c:symbol val="none"/>
        </c:marker>
      </c:pivotFmt>
      <c:pivotFmt>
        <c:idx val="181"/>
        <c:spPr>
          <a:ln w="25400">
            <a:noFill/>
          </a:ln>
        </c:spPr>
        <c:marker>
          <c:symbol val="none"/>
        </c:marker>
      </c:pivotFmt>
      <c:pivotFmt>
        <c:idx val="182"/>
        <c:spPr>
          <a:ln w="25400">
            <a:noFill/>
          </a:ln>
        </c:spPr>
        <c:marker>
          <c:symbol val="none"/>
        </c:marker>
      </c:pivotFmt>
      <c:pivotFmt>
        <c:idx val="183"/>
        <c:spPr>
          <a:ln w="25400">
            <a:noFill/>
          </a:ln>
        </c:spPr>
        <c:marker>
          <c:symbol val="none"/>
        </c:marker>
      </c:pivotFmt>
      <c:pivotFmt>
        <c:idx val="184"/>
        <c:spPr>
          <a:ln w="25400">
            <a:noFill/>
          </a:ln>
        </c:spPr>
        <c:marker>
          <c:symbol val="none"/>
        </c:marker>
      </c:pivotFmt>
      <c:pivotFmt>
        <c:idx val="185"/>
        <c:spPr>
          <a:ln w="25400">
            <a:noFill/>
          </a:ln>
        </c:spPr>
        <c:marker>
          <c:symbol val="none"/>
        </c:marker>
      </c:pivotFmt>
      <c:pivotFmt>
        <c:idx val="186"/>
        <c:spPr>
          <a:ln w="25400">
            <a:noFill/>
          </a:ln>
        </c:spPr>
        <c:marker>
          <c:symbol val="none"/>
        </c:marker>
      </c:pivotFmt>
      <c:pivotFmt>
        <c:idx val="187"/>
        <c:spPr>
          <a:ln w="25400">
            <a:noFill/>
          </a:ln>
        </c:spPr>
        <c:marker>
          <c:symbol val="none"/>
        </c:marker>
      </c:pivotFmt>
      <c:pivotFmt>
        <c:idx val="188"/>
        <c:spPr>
          <a:ln w="25400">
            <a:noFill/>
          </a:ln>
        </c:spPr>
        <c:marker>
          <c:symbol val="none"/>
        </c:marker>
      </c:pivotFmt>
      <c:pivotFmt>
        <c:idx val="189"/>
        <c:spPr>
          <a:ln w="25400">
            <a:noFill/>
          </a:ln>
        </c:spPr>
        <c:marker>
          <c:symbol val="none"/>
        </c:marker>
      </c:pivotFmt>
      <c:pivotFmt>
        <c:idx val="190"/>
        <c:spPr>
          <a:ln w="25400">
            <a:noFill/>
          </a:ln>
        </c:spPr>
        <c:marker>
          <c:symbol val="none"/>
        </c:marker>
      </c:pivotFmt>
      <c:pivotFmt>
        <c:idx val="191"/>
        <c:spPr>
          <a:ln w="25400">
            <a:noFill/>
          </a:ln>
        </c:spPr>
        <c:marker>
          <c:symbol val="none"/>
        </c:marker>
      </c:pivotFmt>
      <c:pivotFmt>
        <c:idx val="192"/>
        <c:spPr>
          <a:ln w="25400">
            <a:noFill/>
          </a:ln>
        </c:spPr>
        <c:marker>
          <c:symbol val="none"/>
        </c:marker>
      </c:pivotFmt>
      <c:pivotFmt>
        <c:idx val="193"/>
        <c:spPr>
          <a:ln w="25400">
            <a:noFill/>
          </a:ln>
        </c:spPr>
        <c:marker>
          <c:symbol val="none"/>
        </c:marker>
      </c:pivotFmt>
      <c:pivotFmt>
        <c:idx val="194"/>
        <c:spPr>
          <a:ln w="25400">
            <a:noFill/>
          </a:ln>
        </c:spPr>
        <c:marker>
          <c:symbol val="none"/>
        </c:marker>
      </c:pivotFmt>
      <c:pivotFmt>
        <c:idx val="195"/>
        <c:spPr>
          <a:ln w="25400">
            <a:noFill/>
          </a:ln>
        </c:spPr>
        <c:marker>
          <c:symbol val="none"/>
        </c:marker>
      </c:pivotFmt>
      <c:pivotFmt>
        <c:idx val="196"/>
        <c:spPr>
          <a:ln w="25400">
            <a:noFill/>
          </a:ln>
        </c:spPr>
        <c:marker>
          <c:symbol val="none"/>
        </c:marker>
      </c:pivotFmt>
      <c:pivotFmt>
        <c:idx val="197"/>
        <c:spPr>
          <a:ln w="25400">
            <a:noFill/>
          </a:ln>
        </c:spPr>
        <c:marker>
          <c:symbol val="none"/>
        </c:marker>
      </c:pivotFmt>
      <c:pivotFmt>
        <c:idx val="198"/>
        <c:spPr>
          <a:ln w="25400">
            <a:noFill/>
          </a:ln>
        </c:spPr>
        <c:marker>
          <c:symbol val="none"/>
        </c:marker>
      </c:pivotFmt>
      <c:pivotFmt>
        <c:idx val="199"/>
        <c:spPr>
          <a:ln w="25400">
            <a:noFill/>
          </a:ln>
        </c:spPr>
        <c:marker>
          <c:symbol val="none"/>
        </c:marker>
      </c:pivotFmt>
      <c:pivotFmt>
        <c:idx val="200"/>
        <c:spPr>
          <a:ln w="25400">
            <a:noFill/>
          </a:ln>
        </c:spPr>
        <c:marker>
          <c:symbol val="none"/>
        </c:marker>
      </c:pivotFmt>
      <c:pivotFmt>
        <c:idx val="201"/>
        <c:spPr>
          <a:ln w="25400">
            <a:noFill/>
          </a:ln>
        </c:spPr>
        <c:marker>
          <c:symbol val="none"/>
        </c:marker>
      </c:pivotFmt>
      <c:pivotFmt>
        <c:idx val="202"/>
        <c:spPr>
          <a:ln w="25400">
            <a:noFill/>
          </a:ln>
        </c:spPr>
        <c:marker>
          <c:symbol val="none"/>
        </c:marker>
      </c:pivotFmt>
      <c:pivotFmt>
        <c:idx val="203"/>
        <c:spPr>
          <a:ln w="25400">
            <a:noFill/>
          </a:ln>
        </c:spPr>
        <c:marker>
          <c:symbol val="none"/>
        </c:marker>
      </c:pivotFmt>
      <c:pivotFmt>
        <c:idx val="204"/>
        <c:spPr>
          <a:ln w="25400">
            <a:noFill/>
          </a:ln>
        </c:spPr>
        <c:marker>
          <c:symbol val="none"/>
        </c:marker>
      </c:pivotFmt>
      <c:pivotFmt>
        <c:idx val="205"/>
        <c:marker>
          <c:symbol val="none"/>
        </c:marker>
      </c:pivotFmt>
      <c:pivotFmt>
        <c:idx val="206"/>
        <c:marker>
          <c:symbol val="none"/>
        </c:marker>
      </c:pivotFmt>
      <c:pivotFmt>
        <c:idx val="207"/>
        <c:marker>
          <c:symbol val="none"/>
        </c:marker>
      </c:pivotFmt>
      <c:pivotFmt>
        <c:idx val="208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9582879457141028"/>
          <c:y val="0.13816022367584974"/>
          <c:w val="0.79691594648229935"/>
          <c:h val="0.76306902909389018"/>
        </c:manualLayout>
      </c:layout>
      <c:barChart>
        <c:barDir val="col"/>
        <c:grouping val="clustered"/>
        <c:varyColors val="0"/>
        <c:ser>
          <c:idx val="0"/>
          <c:order val="0"/>
          <c:tx>
            <c:v>n</c:v>
          </c:tx>
          <c:spPr>
            <a:solidFill>
              <a:srgbClr val="0070C0"/>
            </a:solidFill>
          </c:spPr>
          <c:invertIfNegative val="0"/>
          <c:cat>
            <c:strLit>
              <c:ptCount val="29"/>
              <c:pt idx="0">
                <c:v>1984</c:v>
              </c:pt>
              <c:pt idx="1">
                <c:v>1989</c:v>
              </c:pt>
              <c:pt idx="2">
                <c:v>1990</c:v>
              </c:pt>
              <c:pt idx="3">
                <c:v>1991</c:v>
              </c:pt>
              <c:pt idx="4">
                <c:v>1993</c:v>
              </c:pt>
              <c:pt idx="5">
                <c:v>1994</c:v>
              </c:pt>
              <c:pt idx="6">
                <c:v>1995</c:v>
              </c:pt>
              <c:pt idx="7">
                <c:v>1996</c:v>
              </c:pt>
              <c:pt idx="8">
                <c:v>1998</c:v>
              </c:pt>
              <c:pt idx="9">
                <c:v>1999</c:v>
              </c:pt>
              <c:pt idx="10">
                <c:v>2001</c:v>
              </c:pt>
              <c:pt idx="11">
                <c:v>2002</c:v>
              </c:pt>
              <c:pt idx="12">
                <c:v>2003</c:v>
              </c:pt>
              <c:pt idx="13">
                <c:v>2004</c:v>
              </c:pt>
              <c:pt idx="14">
                <c:v>2006</c:v>
              </c:pt>
              <c:pt idx="15">
                <c:v>2007</c:v>
              </c:pt>
              <c:pt idx="16">
                <c:v>2008</c:v>
              </c:pt>
              <c:pt idx="17">
                <c:v>2009</c:v>
              </c:pt>
              <c:pt idx="18">
                <c:v>2010</c:v>
              </c:pt>
              <c:pt idx="19">
                <c:v>2011</c:v>
              </c:pt>
              <c:pt idx="20">
                <c:v>2012</c:v>
              </c:pt>
              <c:pt idx="21">
                <c:v>2013</c:v>
              </c:pt>
              <c:pt idx="22">
                <c:v>2014</c:v>
              </c:pt>
              <c:pt idx="23">
                <c:v>2015</c:v>
              </c:pt>
              <c:pt idx="24">
                <c:v>2015</c:v>
              </c:pt>
              <c:pt idx="25">
                <c:v>2016</c:v>
              </c:pt>
              <c:pt idx="26">
                <c:v>2017</c:v>
              </c:pt>
              <c:pt idx="27">
                <c:v>2018</c:v>
              </c:pt>
              <c:pt idx="28">
                <c:v>2018</c:v>
              </c:pt>
            </c:strLit>
          </c:cat>
          <c:val>
            <c:numLit>
              <c:formatCode>General</c:formatCode>
              <c:ptCount val="29"/>
              <c:pt idx="0">
                <c:v>0</c:v>
              </c:pt>
              <c:pt idx="1">
                <c:v>0</c:v>
              </c:pt>
              <c:pt idx="2">
                <c:v>3</c:v>
              </c:pt>
              <c:pt idx="3">
                <c:v>3</c:v>
              </c:pt>
              <c:pt idx="4">
                <c:v>3</c:v>
              </c:pt>
              <c:pt idx="5">
                <c:v>3</c:v>
              </c:pt>
              <c:pt idx="6">
                <c:v>3</c:v>
              </c:pt>
              <c:pt idx="7">
                <c:v>3</c:v>
              </c:pt>
              <c:pt idx="8">
                <c:v>5</c:v>
              </c:pt>
              <c:pt idx="9">
                <c:v>5</c:v>
              </c:pt>
              <c:pt idx="10">
                <c:v>10</c:v>
              </c:pt>
              <c:pt idx="11">
                <c:v>10</c:v>
              </c:pt>
              <c:pt idx="12">
                <c:v>13</c:v>
              </c:pt>
              <c:pt idx="13">
                <c:v>15</c:v>
              </c:pt>
              <c:pt idx="14">
                <c:v>20</c:v>
              </c:pt>
              <c:pt idx="15">
                <c:v>22</c:v>
              </c:pt>
              <c:pt idx="16">
                <c:v>24</c:v>
              </c:pt>
              <c:pt idx="17">
                <c:v>26</c:v>
              </c:pt>
              <c:pt idx="18">
                <c:v>30</c:v>
              </c:pt>
              <c:pt idx="19">
                <c:v>35</c:v>
              </c:pt>
              <c:pt idx="20">
                <c:v>35</c:v>
              </c:pt>
              <c:pt idx="21">
                <c:v>40</c:v>
              </c:pt>
              <c:pt idx="22">
                <c:v>40</c:v>
              </c:pt>
              <c:pt idx="23">
                <c:v>41</c:v>
              </c:pt>
              <c:pt idx="24">
                <c:v>41</c:v>
              </c:pt>
              <c:pt idx="25">
                <c:v>42</c:v>
              </c:pt>
              <c:pt idx="26">
                <c:v>42</c:v>
              </c:pt>
              <c:pt idx="27">
                <c:v>42</c:v>
              </c:pt>
              <c:pt idx="28">
                <c:v>42</c:v>
              </c:pt>
            </c:numLit>
          </c:val>
          <c:extLst>
            <c:ext xmlns:c16="http://schemas.microsoft.com/office/drawing/2014/chart" uri="{C3380CC4-5D6E-409C-BE32-E72D297353CC}">
              <c16:uniqueId val="{00000000-8C3D-4D4F-BADC-388C82D00F33}"/>
            </c:ext>
          </c:extLst>
        </c:ser>
        <c:ser>
          <c:idx val="1"/>
          <c:order val="1"/>
          <c:tx>
            <c:v>y</c:v>
          </c:tx>
          <c:spPr>
            <a:solidFill>
              <a:srgbClr val="D04729"/>
            </a:solidFill>
          </c:spPr>
          <c:invertIfNegative val="0"/>
          <c:cat>
            <c:strLit>
              <c:ptCount val="29"/>
              <c:pt idx="0">
                <c:v>1984</c:v>
              </c:pt>
              <c:pt idx="1">
                <c:v>1989</c:v>
              </c:pt>
              <c:pt idx="2">
                <c:v>1990</c:v>
              </c:pt>
              <c:pt idx="3">
                <c:v>1991</c:v>
              </c:pt>
              <c:pt idx="4">
                <c:v>1993</c:v>
              </c:pt>
              <c:pt idx="5">
                <c:v>1994</c:v>
              </c:pt>
              <c:pt idx="6">
                <c:v>1995</c:v>
              </c:pt>
              <c:pt idx="7">
                <c:v>1996</c:v>
              </c:pt>
              <c:pt idx="8">
                <c:v>1998</c:v>
              </c:pt>
              <c:pt idx="9">
                <c:v>1999</c:v>
              </c:pt>
              <c:pt idx="10">
                <c:v>2001</c:v>
              </c:pt>
              <c:pt idx="11">
                <c:v>2002</c:v>
              </c:pt>
              <c:pt idx="12">
                <c:v>2003</c:v>
              </c:pt>
              <c:pt idx="13">
                <c:v>2004</c:v>
              </c:pt>
              <c:pt idx="14">
                <c:v>2006</c:v>
              </c:pt>
              <c:pt idx="15">
                <c:v>2007</c:v>
              </c:pt>
              <c:pt idx="16">
                <c:v>2008</c:v>
              </c:pt>
              <c:pt idx="17">
                <c:v>2009</c:v>
              </c:pt>
              <c:pt idx="18">
                <c:v>2010</c:v>
              </c:pt>
              <c:pt idx="19">
                <c:v>2011</c:v>
              </c:pt>
              <c:pt idx="20">
                <c:v>2012</c:v>
              </c:pt>
              <c:pt idx="21">
                <c:v>2013</c:v>
              </c:pt>
              <c:pt idx="22">
                <c:v>2014</c:v>
              </c:pt>
              <c:pt idx="23">
                <c:v>2015</c:v>
              </c:pt>
              <c:pt idx="24">
                <c:v>2015</c:v>
              </c:pt>
              <c:pt idx="25">
                <c:v>2016</c:v>
              </c:pt>
              <c:pt idx="26">
                <c:v>2017</c:v>
              </c:pt>
              <c:pt idx="27">
                <c:v>2018</c:v>
              </c:pt>
              <c:pt idx="28">
                <c:v>2018</c:v>
              </c:pt>
            </c:strLit>
          </c:cat>
          <c:val>
            <c:numLit>
              <c:formatCode>General</c:formatCode>
              <c:ptCount val="29"/>
              <c:pt idx="0">
                <c:v>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1</c:v>
              </c:pt>
              <c:pt idx="8">
                <c:v>1</c:v>
              </c:pt>
              <c:pt idx="9">
                <c:v>1</c:v>
              </c:pt>
              <c:pt idx="10">
                <c:v>1</c:v>
              </c:pt>
              <c:pt idx="11">
                <c:v>1</c:v>
              </c:pt>
              <c:pt idx="12">
                <c:v>1</c:v>
              </c:pt>
              <c:pt idx="13">
                <c:v>1</c:v>
              </c:pt>
              <c:pt idx="14">
                <c:v>1</c:v>
              </c:pt>
              <c:pt idx="15">
                <c:v>1</c:v>
              </c:pt>
              <c:pt idx="16">
                <c:v>3</c:v>
              </c:pt>
              <c:pt idx="17">
                <c:v>7</c:v>
              </c:pt>
              <c:pt idx="18">
                <c:v>12</c:v>
              </c:pt>
              <c:pt idx="19">
                <c:v>12</c:v>
              </c:pt>
              <c:pt idx="20">
                <c:v>19</c:v>
              </c:pt>
              <c:pt idx="21">
                <c:v>26</c:v>
              </c:pt>
              <c:pt idx="22">
                <c:v>38</c:v>
              </c:pt>
              <c:pt idx="23">
                <c:v>51</c:v>
              </c:pt>
              <c:pt idx="24">
                <c:v>51</c:v>
              </c:pt>
              <c:pt idx="25">
                <c:v>54</c:v>
              </c:pt>
              <c:pt idx="26">
                <c:v>54</c:v>
              </c:pt>
              <c:pt idx="27">
                <c:v>56</c:v>
              </c:pt>
              <c:pt idx="28">
                <c:v>58</c:v>
              </c:pt>
            </c:numLit>
          </c:val>
          <c:extLst>
            <c:ext xmlns:c16="http://schemas.microsoft.com/office/drawing/2014/chart" uri="{C3380CC4-5D6E-409C-BE32-E72D297353CC}">
              <c16:uniqueId val="{00000001-8C3D-4D4F-BADC-388C82D00F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8461568"/>
        <c:axId val="98476032"/>
      </c:barChart>
      <c:dateAx>
        <c:axId val="9846156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600" baseline="0"/>
                </a:pPr>
                <a:r>
                  <a:rPr lang="de-CH" sz="1600" baseline="0"/>
                  <a:t>Start of treatment</a:t>
                </a:r>
              </a:p>
            </c:rich>
          </c:tx>
          <c:layout>
            <c:manualLayout>
              <c:xMode val="edge"/>
              <c:yMode val="edge"/>
              <c:x val="0.50160472347750773"/>
              <c:y val="0.94752062579511398"/>
            </c:manualLayout>
          </c:layout>
          <c:overlay val="0"/>
        </c:title>
        <c:numFmt formatCode="yyyy" sourceLinked="0"/>
        <c:majorTickMark val="none"/>
        <c:minorTickMark val="none"/>
        <c:tickLblPos val="nextTo"/>
        <c:crossAx val="98476032"/>
        <c:crosses val="autoZero"/>
        <c:auto val="0"/>
        <c:lblOffset val="100"/>
        <c:baseTimeUnit val="days"/>
        <c:minorUnit val="10"/>
      </c:dateAx>
      <c:valAx>
        <c:axId val="9847603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600" baseline="0"/>
                </a:pPr>
                <a:r>
                  <a:rPr lang="de-CH" sz="1600" baseline="0"/>
                  <a:t>Number gantries in operation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crossAx val="98461568"/>
        <c:crosses val="autoZero"/>
        <c:crossBetween val="between"/>
      </c:valAx>
      <c:spPr>
        <a:noFill/>
      </c:spPr>
    </c:plotArea>
    <c:plotVisOnly val="1"/>
    <c:dispBlanksAs val="gap"/>
    <c:showDLblsOverMax val="0"/>
  </c:chart>
  <c:externalData r:id="rId1">
    <c:autoUpdate val="0"/>
  </c:externalData>
  <c:userShapes r:id="rId2"/>
  <c:extLst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0.23109</cdr:x>
      <cdr:y>0.16391</cdr:y>
    </cdr:from>
    <cdr:to>
      <cdr:x>0.36204</cdr:x>
      <cdr:y>0.22208</cdr:y>
    </cdr:to>
    <cdr:sp macro="" textlink="">
      <cdr:nvSpPr>
        <cdr:cNvPr id="2" name="Textfeld 3"/>
        <cdr:cNvSpPr txBox="1"/>
      </cdr:nvSpPr>
      <cdr:spPr>
        <a:xfrm xmlns:a="http://schemas.openxmlformats.org/drawingml/2006/main">
          <a:off x="2160240" y="973004"/>
          <a:ext cx="1224136" cy="345296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0" tIns="0" rIns="0" bIns="0" rtlCol="0">
          <a:noAutofit/>
        </a:bodyPr>
        <a:lstStyle xmlns:a="http://schemas.openxmlformats.org/drawingml/2006/main">
          <a:defPPr>
            <a:defRPr lang="de-CH"/>
          </a:defPPr>
          <a:lvl1pPr algn="l" rtl="0" eaLnBrk="0" fontAlgn="base" hangingPunct="0">
            <a:spcBef>
              <a:spcPct val="50000"/>
            </a:spcBef>
            <a:spcAft>
              <a:spcPct val="0"/>
            </a:spcAft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1pPr>
          <a:lvl2pPr marL="457200" algn="l" rtl="0" eaLnBrk="0" fontAlgn="base" hangingPunct="0">
            <a:spcBef>
              <a:spcPct val="50000"/>
            </a:spcBef>
            <a:spcAft>
              <a:spcPct val="0"/>
            </a:spcAft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2pPr>
          <a:lvl3pPr marL="914400" algn="l" rtl="0" eaLnBrk="0" fontAlgn="base" hangingPunct="0">
            <a:spcBef>
              <a:spcPct val="50000"/>
            </a:spcBef>
            <a:spcAft>
              <a:spcPct val="0"/>
            </a:spcAft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3pPr>
          <a:lvl4pPr marL="1371600" algn="l" rtl="0" eaLnBrk="0" fontAlgn="base" hangingPunct="0">
            <a:spcBef>
              <a:spcPct val="50000"/>
            </a:spcBef>
            <a:spcAft>
              <a:spcPct val="0"/>
            </a:spcAft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4pPr>
          <a:lvl5pPr marL="1828800" algn="l" rtl="0" eaLnBrk="0" fontAlgn="base" hangingPunct="0">
            <a:spcBef>
              <a:spcPct val="50000"/>
            </a:spcBef>
            <a:spcAft>
              <a:spcPct val="0"/>
            </a:spcAft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5pPr>
          <a:lvl6pPr marL="2286000" algn="l" defTabSz="457200" rtl="0" eaLnBrk="1" latinLnBrk="0" hangingPunct="1"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6pPr>
          <a:lvl7pPr marL="2743200" algn="l" defTabSz="457200" rtl="0" eaLnBrk="1" latinLnBrk="0" hangingPunct="1"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7pPr>
          <a:lvl8pPr marL="3200400" algn="l" defTabSz="457200" rtl="0" eaLnBrk="1" latinLnBrk="0" hangingPunct="1"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8pPr>
          <a:lvl9pPr marL="3657600" algn="l" defTabSz="457200" rtl="0" eaLnBrk="1" latinLnBrk="0" hangingPunct="1">
            <a:defRPr sz="1600" kern="1200">
              <a:solidFill>
                <a:schemeClr val="tx1"/>
              </a:solidFill>
              <a:latin typeface="Arial" charset="0"/>
              <a:ea typeface="ヒラギノ角ゴ Pro W3" charset="0"/>
              <a:cs typeface="ヒラギノ角ゴ Pro W3" charset="0"/>
            </a:defRPr>
          </a:lvl9pPr>
        </a:lstStyle>
        <a:p xmlns:a="http://schemas.openxmlformats.org/drawingml/2006/main">
          <a:pPr eaLnBrk="0" fontAlgn="base" hangingPunct="0">
            <a:lnSpc>
              <a:spcPct val="11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</a:pPr>
          <a:r>
            <a:rPr lang="de-CH" sz="1600" b="1" dirty="0" err="1">
              <a:solidFill>
                <a:srgbClr val="0070C0"/>
              </a:solidFill>
              <a:latin typeface="Arial" charset="0"/>
            </a:rPr>
            <a:t>scattering</a:t>
          </a:r>
          <a:endParaRPr lang="en-GB" sz="1600" b="1" dirty="0" err="1">
            <a:solidFill>
              <a:srgbClr val="0070C0"/>
            </a:solidFill>
            <a:latin typeface="Arial" charset="0"/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493775" y="256755"/>
            <a:ext cx="4475498" cy="347152"/>
          </a:xfrm>
          <a:prstGeom prst="rect">
            <a:avLst/>
          </a:prstGeom>
        </p:spPr>
        <p:txBody>
          <a:bodyPr vert="horz" lIns="0" tIns="0" rIns="0" bIns="0" rtlCol="0"/>
          <a:lstStyle>
            <a:lvl1pPr algn="l">
              <a:defRPr sz="1200"/>
            </a:lvl1pPr>
          </a:lstStyle>
          <a:p>
            <a:r>
              <a:rPr lang="de-CH" sz="900"/>
              <a:t>Kopfzeilentext</a:t>
            </a:r>
            <a:endParaRPr lang="de-CH" sz="900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5322061" y="256755"/>
            <a:ext cx="1288228" cy="347152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1200"/>
            </a:lvl1pPr>
          </a:lstStyle>
          <a:p>
            <a:fld id="{EEC665CA-D682-48EC-95D2-126FD6449D65}" type="datetime1">
              <a:rPr lang="de-CH" sz="900"/>
              <a:t>15.06.2026</a:t>
            </a:fld>
            <a:endParaRPr lang="de-CH" sz="90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493775" y="9501652"/>
            <a:ext cx="4475498" cy="370849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1200"/>
            </a:lvl1pPr>
          </a:lstStyle>
          <a:p>
            <a:r>
              <a:rPr lang="de-CH" sz="900"/>
              <a:t>Fusszeilentext</a:t>
            </a:r>
            <a:endParaRPr lang="de-CH" sz="900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5322061" y="9501654"/>
            <a:ext cx="1288228" cy="370847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r">
              <a:defRPr sz="1200"/>
            </a:lvl1pPr>
          </a:lstStyle>
          <a:p>
            <a:fld id="{2CEDAA2C-602C-494B-9BFF-F0D7FF14E319}" type="slidenum">
              <a:rPr lang="de-CH" sz="900"/>
              <a:t>‹#›</a:t>
            </a:fld>
            <a:endParaRPr lang="de-CH" sz="900" dirty="0"/>
          </a:p>
        </p:txBody>
      </p:sp>
    </p:spTree>
    <p:extLst>
      <p:ext uri="{BB962C8B-B14F-4D97-AF65-F5344CB8AC3E}">
        <p14:creationId xmlns:p14="http://schemas.microsoft.com/office/powerpoint/2010/main" val="16250026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3224" userDrawn="1">
          <p15:clr>
            <a:srgbClr val="F26B43"/>
          </p15:clr>
        </p15:guide>
        <p15:guide id="2" pos="2238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lienbildplatzhalter 11"/>
          <p:cNvSpPr>
            <a:spLocks noGrp="1" noRot="1" noChangeAspect="1"/>
          </p:cNvSpPr>
          <p:nvPr>
            <p:ph type="sldImg" idx="2"/>
          </p:nvPr>
        </p:nvSpPr>
        <p:spPr>
          <a:xfrm>
            <a:off x="558800" y="1006475"/>
            <a:ext cx="6224588" cy="3500438"/>
          </a:xfrm>
          <a:prstGeom prst="rect">
            <a:avLst/>
          </a:prstGeom>
          <a:noFill/>
          <a:ln w="3175">
            <a:solidFill>
              <a:prstClr val="black"/>
            </a:solidFill>
          </a:ln>
        </p:spPr>
        <p:txBody>
          <a:bodyPr vert="horz" lIns="94796" tIns="47398" rIns="94796" bIns="47398" rtlCol="0" anchor="ctr"/>
          <a:lstStyle/>
          <a:p>
            <a:endParaRPr lang="de-CH"/>
          </a:p>
        </p:txBody>
      </p:sp>
      <p:sp>
        <p:nvSpPr>
          <p:cNvPr id="14" name="Fußzeilenplatzhalter 13"/>
          <p:cNvSpPr>
            <a:spLocks noGrp="1"/>
          </p:cNvSpPr>
          <p:nvPr>
            <p:ph type="ftr" sz="quarter" idx="4"/>
          </p:nvPr>
        </p:nvSpPr>
        <p:spPr>
          <a:xfrm>
            <a:off x="803060" y="9751088"/>
            <a:ext cx="2310455" cy="200922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>
              <a:defRPr sz="900"/>
            </a:lvl1pPr>
          </a:lstStyle>
          <a:p>
            <a:r>
              <a:rPr lang="de-CH" dirty="0"/>
              <a:t>Fusszeilentext</a:t>
            </a:r>
          </a:p>
        </p:txBody>
      </p:sp>
      <p:sp>
        <p:nvSpPr>
          <p:cNvPr id="15" name="Foliennummernplatzhalter 14"/>
          <p:cNvSpPr>
            <a:spLocks noGrp="1"/>
          </p:cNvSpPr>
          <p:nvPr>
            <p:ph type="sldNum" sz="quarter" idx="5"/>
          </p:nvPr>
        </p:nvSpPr>
        <p:spPr>
          <a:xfrm>
            <a:off x="5658662" y="9751088"/>
            <a:ext cx="902431" cy="200922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>
              <a:defRPr sz="900"/>
            </a:lvl1pPr>
          </a:lstStyle>
          <a:p>
            <a:fld id="{83C81C81-E364-4366-A610-2DB15FF98538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6" name="Notizenplatzhalter 15"/>
          <p:cNvSpPr>
            <a:spLocks noGrp="1"/>
          </p:cNvSpPr>
          <p:nvPr>
            <p:ph type="body" sz="quarter" idx="3"/>
          </p:nvPr>
        </p:nvSpPr>
        <p:spPr>
          <a:xfrm>
            <a:off x="801175" y="4794920"/>
            <a:ext cx="5759918" cy="4755191"/>
          </a:xfrm>
          <a:prstGeom prst="rect">
            <a:avLst/>
          </a:prstGeom>
        </p:spPr>
        <p:txBody>
          <a:bodyPr vert="horz" lIns="0" tIns="0" rIns="0" bIns="0" rtlCol="0"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de-CH" dirty="0"/>
          </a:p>
        </p:txBody>
      </p:sp>
      <p:sp>
        <p:nvSpPr>
          <p:cNvPr id="17" name="Datumsplatzhalter 16"/>
          <p:cNvSpPr>
            <a:spLocks noGrp="1"/>
          </p:cNvSpPr>
          <p:nvPr>
            <p:ph type="dt" idx="1"/>
          </p:nvPr>
        </p:nvSpPr>
        <p:spPr>
          <a:xfrm>
            <a:off x="4381573" y="476629"/>
            <a:ext cx="2170487" cy="207873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900"/>
            </a:lvl1pPr>
          </a:lstStyle>
          <a:p>
            <a:fld id="{A17AAF7D-4283-4014-80F4-26E915FEACF8}" type="datetime1">
              <a:rPr lang="de-CH" smtClean="0"/>
              <a:t>15.06.2026</a:t>
            </a:fld>
            <a:endParaRPr lang="de-CH" dirty="0"/>
          </a:p>
        </p:txBody>
      </p:sp>
      <p:sp>
        <p:nvSpPr>
          <p:cNvPr id="18" name="Kopfzeilenplatzhalter 17"/>
          <p:cNvSpPr>
            <a:spLocks noGrp="1"/>
          </p:cNvSpPr>
          <p:nvPr>
            <p:ph type="hdr" sz="quarter"/>
          </p:nvPr>
        </p:nvSpPr>
        <p:spPr>
          <a:xfrm>
            <a:off x="792142" y="483525"/>
            <a:ext cx="3365656" cy="200977"/>
          </a:xfrm>
          <a:prstGeom prst="rect">
            <a:avLst/>
          </a:prstGeom>
        </p:spPr>
        <p:txBody>
          <a:bodyPr vert="horz" lIns="0" tIns="0" rIns="0" bIns="0" rtlCol="0"/>
          <a:lstStyle>
            <a:lvl1pPr algn="l">
              <a:defRPr sz="900"/>
            </a:lvl1pPr>
          </a:lstStyle>
          <a:p>
            <a:r>
              <a:rPr lang="de-CH"/>
              <a:t>Kopfzeilentext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1170970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spcAft>
        <a:spcPts val="60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177800" indent="-177800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357188" indent="-179388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534988" indent="-177800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720725" indent="-185738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3224" userDrawn="1">
          <p15:clr>
            <a:srgbClr val="F26B43"/>
          </p15:clr>
        </p15:guide>
        <p15:guide id="2" pos="2238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13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69810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35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323032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36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685267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37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0716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38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426884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40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286227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Gerade = gut, gekrümmt = schlecht.</a:t>
            </a:r>
            <a:endParaRPr lang="de-CH" baseline="0" dirty="0"/>
          </a:p>
          <a:p>
            <a:r>
              <a:rPr lang="de-CH" baseline="0" dirty="0"/>
              <a:t>Protonen-Bild ist ziemlich enttäuschend, man sieht </a:t>
            </a:r>
            <a:r>
              <a:rPr lang="de-CH" baseline="0"/>
              <a:t>keinen Unterschied CONV und UHDR</a:t>
            </a:r>
            <a:endParaRPr lang="de-CH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43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820341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CH" dirty="0"/>
              <a:t>1: </a:t>
            </a:r>
            <a:r>
              <a:rPr lang="de-CH" dirty="0" err="1"/>
              <a:t>we</a:t>
            </a:r>
            <a:r>
              <a:rPr lang="de-CH" dirty="0"/>
              <a:t> </a:t>
            </a:r>
            <a:r>
              <a:rPr lang="de-CH" dirty="0" err="1"/>
              <a:t>want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see</a:t>
            </a:r>
            <a:r>
              <a:rPr lang="de-CH" dirty="0"/>
              <a:t> </a:t>
            </a:r>
            <a:r>
              <a:rPr lang="de-CH" dirty="0" err="1"/>
              <a:t>how</a:t>
            </a:r>
            <a:r>
              <a:rPr lang="de-CH" baseline="0" dirty="0"/>
              <a:t> </a:t>
            </a:r>
            <a:r>
              <a:rPr lang="de-CH" baseline="0" dirty="0" err="1"/>
              <a:t>much</a:t>
            </a:r>
            <a:r>
              <a:rPr lang="de-CH" baseline="0" dirty="0"/>
              <a:t> </a:t>
            </a:r>
            <a:r>
              <a:rPr lang="de-CH" baseline="0" dirty="0" err="1"/>
              <a:t>damage</a:t>
            </a:r>
            <a:r>
              <a:rPr lang="de-CH" baseline="0" dirty="0"/>
              <a:t> </a:t>
            </a:r>
            <a:r>
              <a:rPr lang="de-CH" baseline="0" dirty="0" err="1"/>
              <a:t>wihout</a:t>
            </a:r>
            <a:r>
              <a:rPr lang="de-CH" baseline="0" dirty="0"/>
              <a:t> </a:t>
            </a:r>
            <a:r>
              <a:rPr lang="de-CH" baseline="0" dirty="0" err="1"/>
              <a:t>killing</a:t>
            </a:r>
            <a:r>
              <a:rPr lang="de-CH" baseline="0" dirty="0"/>
              <a:t> </a:t>
            </a:r>
            <a:r>
              <a:rPr lang="de-CH" baseline="0" dirty="0" err="1"/>
              <a:t>the</a:t>
            </a:r>
            <a:r>
              <a:rPr lang="de-CH" baseline="0" dirty="0"/>
              <a:t> </a:t>
            </a:r>
            <a:r>
              <a:rPr lang="de-CH" baseline="0" dirty="0" err="1"/>
              <a:t>embryos</a:t>
            </a:r>
            <a:endParaRPr lang="de-CH" baseline="0" dirty="0"/>
          </a:p>
          <a:p>
            <a:r>
              <a:rPr lang="de-CH" baseline="0" dirty="0"/>
              <a:t>2: </a:t>
            </a:r>
            <a:r>
              <a:rPr lang="de-CH" baseline="0" dirty="0" err="1"/>
              <a:t>length</a:t>
            </a:r>
            <a:r>
              <a:rPr lang="de-CH" baseline="0" dirty="0"/>
              <a:t> </a:t>
            </a:r>
            <a:r>
              <a:rPr lang="de-CH" baseline="0" dirty="0" err="1"/>
              <a:t>of</a:t>
            </a:r>
            <a:r>
              <a:rPr lang="de-CH" baseline="0" dirty="0"/>
              <a:t> </a:t>
            </a:r>
            <a:r>
              <a:rPr lang="de-CH" baseline="0" dirty="0" err="1"/>
              <a:t>fish</a:t>
            </a:r>
            <a:r>
              <a:rPr lang="de-CH" baseline="0" dirty="0"/>
              <a:t> after 5 </a:t>
            </a:r>
            <a:r>
              <a:rPr lang="de-CH" baseline="0" dirty="0" err="1"/>
              <a:t>days</a:t>
            </a:r>
            <a:r>
              <a:rPr lang="de-CH" baseline="0" dirty="0"/>
              <a:t>. Strong </a:t>
            </a:r>
            <a:r>
              <a:rPr lang="de-CH" baseline="0" dirty="0" err="1"/>
              <a:t>effect</a:t>
            </a:r>
            <a:r>
              <a:rPr lang="de-CH" baseline="0" dirty="0"/>
              <a:t> </a:t>
            </a:r>
            <a:r>
              <a:rPr lang="de-CH" baseline="0" dirty="0" err="1"/>
              <a:t>with</a:t>
            </a:r>
            <a:r>
              <a:rPr lang="de-CH" baseline="0" dirty="0"/>
              <a:t> </a:t>
            </a:r>
            <a:r>
              <a:rPr lang="de-CH" baseline="0" dirty="0" err="1"/>
              <a:t>photons</a:t>
            </a:r>
            <a:r>
              <a:rPr lang="de-CH" baseline="0" dirty="0"/>
              <a:t>, </a:t>
            </a:r>
            <a:r>
              <a:rPr lang="de-CH" baseline="0" dirty="0" err="1"/>
              <a:t>little</a:t>
            </a:r>
            <a:r>
              <a:rPr lang="de-CH" baseline="0" dirty="0"/>
              <a:t> </a:t>
            </a:r>
            <a:r>
              <a:rPr lang="de-CH" baseline="0" dirty="0" err="1"/>
              <a:t>with</a:t>
            </a:r>
            <a:r>
              <a:rPr lang="de-CH" baseline="0" dirty="0"/>
              <a:t> e CONV, </a:t>
            </a:r>
            <a:r>
              <a:rPr lang="de-CH" baseline="0" dirty="0" err="1"/>
              <a:t>no</a:t>
            </a:r>
            <a:r>
              <a:rPr lang="de-CH" baseline="0" dirty="0"/>
              <a:t> </a:t>
            </a:r>
            <a:r>
              <a:rPr lang="de-CH" baseline="0" dirty="0" err="1"/>
              <a:t>difference</a:t>
            </a:r>
            <a:r>
              <a:rPr lang="de-CH" baseline="0" dirty="0"/>
              <a:t> </a:t>
            </a:r>
            <a:r>
              <a:rPr lang="de-CH" baseline="0" dirty="0" err="1"/>
              <a:t>for</a:t>
            </a:r>
            <a:r>
              <a:rPr lang="de-CH" baseline="0" dirty="0"/>
              <a:t> </a:t>
            </a:r>
            <a:r>
              <a:rPr lang="de-CH" baseline="0" dirty="0" err="1"/>
              <a:t>protons</a:t>
            </a:r>
            <a:r>
              <a:rPr lang="de-CH" baseline="0" dirty="0"/>
              <a:t> CONV </a:t>
            </a:r>
            <a:r>
              <a:rPr lang="de-CH" baseline="0" dirty="0" err="1"/>
              <a:t>or</a:t>
            </a:r>
            <a:r>
              <a:rPr lang="de-CH" baseline="0" dirty="0"/>
              <a:t> UHDR -&gt; </a:t>
            </a:r>
            <a:r>
              <a:rPr lang="de-CH" baseline="0" dirty="0" err="1"/>
              <a:t>disappointed</a:t>
            </a:r>
            <a:r>
              <a:rPr lang="de-CH" baseline="0" dirty="0"/>
              <a:t> (</a:t>
            </a:r>
            <a:r>
              <a:rPr lang="de-CH" baseline="0" dirty="0" err="1"/>
              <a:t>similar</a:t>
            </a:r>
            <a:r>
              <a:rPr lang="de-CH" baseline="0" dirty="0"/>
              <a:t> </a:t>
            </a:r>
            <a:r>
              <a:rPr lang="de-CH" baseline="0" dirty="0" err="1"/>
              <a:t>to</a:t>
            </a:r>
            <a:r>
              <a:rPr lang="de-CH" baseline="0" dirty="0"/>
              <a:t> Dresden </a:t>
            </a:r>
            <a:r>
              <a:rPr lang="de-CH" baseline="0" dirty="0" err="1"/>
              <a:t>result</a:t>
            </a:r>
            <a:r>
              <a:rPr lang="de-CH" baseline="0" dirty="0"/>
              <a:t>, </a:t>
            </a:r>
            <a:r>
              <a:rPr lang="de-CH" baseline="0" dirty="0" err="1"/>
              <a:t>although</a:t>
            </a:r>
            <a:r>
              <a:rPr lang="de-CH" baseline="0" dirty="0"/>
              <a:t> </a:t>
            </a:r>
            <a:r>
              <a:rPr lang="de-CH" baseline="0" dirty="0" err="1"/>
              <a:t>embryos</a:t>
            </a:r>
            <a:r>
              <a:rPr lang="de-CH" baseline="0" dirty="0"/>
              <a:t> </a:t>
            </a:r>
            <a:r>
              <a:rPr lang="de-CH" baseline="0" dirty="0" err="1"/>
              <a:t>older</a:t>
            </a:r>
            <a:r>
              <a:rPr lang="de-CH" baseline="0" dirty="0"/>
              <a:t>)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C696245-F065-0B47-B74E-D5003861FD61}" type="slidenum">
              <a:rPr lang="de-DE" smtClean="0"/>
              <a:pPr>
                <a:defRPr/>
              </a:pPr>
              <a:t>44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26393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Blue PSI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B86F663E-A62D-0CAD-5737-A11BE4D02BB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6" y="1558"/>
            <a:ext cx="12189228" cy="6854883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5854"/>
            <a:ext cx="8045451" cy="2007994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Autor/in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137" y="358671"/>
            <a:ext cx="1773820" cy="73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649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 userDrawn="1">
          <p15:clr>
            <a:srgbClr val="A4A3A4"/>
          </p15:clr>
        </p15:guide>
        <p15:guide id="3" orient="horz" pos="3181" userDrawn="1">
          <p15:clr>
            <a:srgbClr val="A4A3A4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Dark Blu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B86F663E-A62D-0CAD-5737-A11BE4D02BB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4" y="1948"/>
            <a:ext cx="12190615" cy="685566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5464"/>
            <a:ext cx="8045451" cy="2008384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GB" noProof="0" dirty="0"/>
              <a:t>Autor/in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137" y="358671"/>
            <a:ext cx="1773820" cy="73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5474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 userDrawn="1">
          <p15:clr>
            <a:srgbClr val="A4A3A4"/>
          </p15:clr>
        </p15:guide>
        <p15:guide id="3" orient="horz" pos="3181" userDrawn="1">
          <p15:clr>
            <a:srgbClr val="A4A3A4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Red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B86F663E-A62D-0CAD-5737-A11BE4D02BB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4" y="1948"/>
            <a:ext cx="12190615" cy="685566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5464"/>
            <a:ext cx="8045451" cy="2008384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GB" noProof="0" dirty="0"/>
              <a:t>Autor/in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137" y="358671"/>
            <a:ext cx="1773820" cy="73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779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Red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GB" noProof="0" dirty="0"/>
              <a:t>Autor/in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CH" noProof="0" dirty="0"/>
              <a:t>Bild durch Tippen auf Symbol hinzufügen</a:t>
            </a:r>
          </a:p>
        </p:txBody>
      </p:sp>
    </p:spTree>
    <p:extLst>
      <p:ext uri="{BB962C8B-B14F-4D97-AF65-F5344CB8AC3E}">
        <p14:creationId xmlns:p14="http://schemas.microsoft.com/office/powerpoint/2010/main" val="38918866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 userDrawn="1">
          <p15:clr>
            <a:srgbClr val="A4A3A4"/>
          </p15:clr>
        </p15:guide>
        <p15:guide id="2" pos="7106" userDrawn="1">
          <p15:clr>
            <a:srgbClr val="A4A3A4"/>
          </p15:clr>
        </p15:guide>
        <p15:guide id="3" orient="horz" pos="3181" userDrawn="1">
          <p15:clr>
            <a:srgbClr val="A4A3A4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Autor/in</a:t>
            </a:r>
            <a:endParaRPr lang="de-CH" noProof="0" dirty="0"/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0798493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Gree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Autor/in</a:t>
            </a:r>
            <a:endParaRPr lang="de-CH" noProof="0" dirty="0"/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29066755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Pin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Autor/in</a:t>
            </a:r>
            <a:endParaRPr lang="de-CH" noProof="0" dirty="0"/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tx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2569151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ing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852F3DE-B35F-4A9C-93A7-DC9521D190FB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>
                <a:solidFill>
                  <a:schemeClr val="bg1"/>
                </a:solidFill>
              </a:defRPr>
            </a:lvl1pPr>
            <a:lvl2pPr marL="0" indent="0">
              <a:buFontTx/>
              <a:buNone/>
              <a:defRPr>
                <a:solidFill>
                  <a:schemeClr val="bg1"/>
                </a:solidFill>
              </a:defRPr>
            </a:lvl2pPr>
            <a:lvl3pPr marL="250825" indent="-250825"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de-DE" noProof="0" dirty="0"/>
              <a:t>Kapiteltitel hinzufügen</a:t>
            </a:r>
          </a:p>
          <a:p>
            <a:pPr lvl="1"/>
            <a:r>
              <a:rPr lang="de-DE" noProof="0" dirty="0"/>
              <a:t>Zweite Textebene</a:t>
            </a:r>
          </a:p>
          <a:p>
            <a:pPr lvl="2"/>
            <a:r>
              <a:rPr lang="de-DE" noProof="0" dirty="0"/>
              <a:t>Dritte Textebene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126DA47E-D7F3-07E8-00B3-57D325A007F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15134" y="305378"/>
            <a:ext cx="881465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755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ing Red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949EBB7-FBE4-4936-8C6F-3F5FE28508E3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>
                <a:solidFill>
                  <a:schemeClr val="bg1"/>
                </a:solidFill>
              </a:defRPr>
            </a:lvl1pPr>
            <a:lvl2pPr marL="0" indent="0">
              <a:buFontTx/>
              <a:buNone/>
              <a:defRPr>
                <a:solidFill>
                  <a:schemeClr val="bg1"/>
                </a:solidFill>
              </a:defRPr>
            </a:lvl2pPr>
            <a:lvl3pPr marL="250825" indent="-250825"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de-DE" noProof="0" dirty="0"/>
              <a:t>Kapiteltitel hinzufügen</a:t>
            </a:r>
          </a:p>
          <a:p>
            <a:pPr lvl="1"/>
            <a:r>
              <a:rPr lang="de-DE" noProof="0" dirty="0"/>
              <a:t>Zweite Textebene</a:t>
            </a:r>
          </a:p>
          <a:p>
            <a:pPr lvl="2"/>
            <a:r>
              <a:rPr lang="de-DE" noProof="0" dirty="0"/>
              <a:t>Dritte Textebene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126DA47E-D7F3-07E8-00B3-57D325A007F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15134" y="305378"/>
            <a:ext cx="881465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642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Gree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A8875-2D2B-4FF3-87D8-3FE267C4CED4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/>
            </a:lvl1pPr>
            <a:lvl2pPr marL="0" indent="0">
              <a:buFontTx/>
              <a:buNone/>
              <a:defRPr/>
            </a:lvl2pPr>
            <a:lvl3pPr marL="250825" indent="-250825">
              <a:defRPr/>
            </a:lvl3pPr>
          </a:lstStyle>
          <a:p>
            <a:pPr lvl="0"/>
            <a:r>
              <a:rPr lang="de-DE" noProof="0" dirty="0"/>
              <a:t>Kapiteltitel hinzufügen</a:t>
            </a:r>
          </a:p>
          <a:p>
            <a:pPr lvl="1"/>
            <a:r>
              <a:rPr lang="de-DE" noProof="0" dirty="0"/>
              <a:t>Zweite Textebene</a:t>
            </a:r>
          </a:p>
          <a:p>
            <a:pPr lvl="2"/>
            <a:r>
              <a:rPr lang="de-DE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2639758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Yellow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957E-A473-4FEE-A9C6-F4023BAFF6C9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/>
            </a:lvl1pPr>
            <a:lvl2pPr marL="0" indent="0">
              <a:buFontTx/>
              <a:buNone/>
              <a:defRPr/>
            </a:lvl2pPr>
            <a:lvl3pPr marL="250825" indent="-250825">
              <a:defRPr/>
            </a:lvl3pPr>
          </a:lstStyle>
          <a:p>
            <a:pPr lvl="0"/>
            <a:r>
              <a:rPr lang="de-DE" noProof="0" dirty="0"/>
              <a:t>Kapiteltitel hinzufügen</a:t>
            </a:r>
          </a:p>
          <a:p>
            <a:pPr lvl="1"/>
            <a:r>
              <a:rPr lang="de-DE" noProof="0" dirty="0"/>
              <a:t>Zweite Textebene</a:t>
            </a:r>
          </a:p>
          <a:p>
            <a:pPr lvl="2"/>
            <a:r>
              <a:rPr lang="de-DE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8225316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8964613" cy="4644616"/>
          </a:xfrm>
        </p:spPr>
        <p:txBody>
          <a:bodyPr/>
          <a:lstStyle>
            <a:lvl1pPr defTabSz="984250">
              <a:tabLst>
                <a:tab pos="536575" algn="l"/>
              </a:tabLst>
              <a:defRPr/>
            </a:lvl1pPr>
            <a:lvl2pPr>
              <a:tabLst>
                <a:tab pos="536575" algn="l"/>
              </a:tabLst>
              <a:defRPr/>
            </a:lvl2pPr>
            <a:lvl3pPr>
              <a:defRPr/>
            </a:lvl3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6CAEC-58EF-48C7-96A4-61B1CBD4F372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A939BEE7-204C-1008-67F3-C8FC6E64EB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</p:spTree>
    <p:extLst>
      <p:ext uri="{BB962C8B-B14F-4D97-AF65-F5344CB8AC3E}">
        <p14:creationId xmlns:p14="http://schemas.microsoft.com/office/powerpoint/2010/main" val="4795704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Extra w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10801349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FD2A-B2F2-4151-9814-5ADDCE1A0B2F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65109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5291476" cy="464461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ACDA5-7E7F-4198-AC9D-83757EB6D068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03327075-DC64-5DAB-E02B-8A18CBF5A99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05201" y="1376773"/>
            <a:ext cx="5291474" cy="464461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338788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5292725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5B7D-2456-47F2-A26A-357DCDC049B9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03948" y="1449389"/>
            <a:ext cx="5292725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5993912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203950" y="1376773"/>
            <a:ext cx="5292724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B196-395B-4F18-88A8-EA23FA7560C1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28135738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5" name="Bildplatzhalter 4">
            <a:extLst>
              <a:ext uri="{FF2B5EF4-FFF2-40B4-BE49-F238E27FC236}">
                <a16:creationId xmlns:a16="http://schemas.microsoft.com/office/drawing/2014/main" id="{1024D5AC-18B7-42A0-8763-5161D9B6B2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5" y="1449389"/>
            <a:ext cx="8964613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BEB216CB-AE9D-4C01-AD48-4B79158751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878B5C-ADB7-4A2F-B63C-C8958E4AFA8D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3E67269-0443-40A6-8D53-CF9C30AE720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FD2179C-3288-47A5-A587-1B7255A2C3E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17538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F2EF4-F7EE-4202-A541-C14844DB798C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4571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1449389"/>
            <a:ext cx="5292725" cy="4571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1529325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w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DE28-5415-43BA-BFB6-9FC7C19E4CDF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7129461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F99B93C7-FD88-F860-2772-AA3BFEC82DB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31737062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3749D-7FFF-401C-8188-06DF9BC13548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3457575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C5A45EC1-6C70-C75B-70A0-557B1FE6DA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33724320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98FA2-CAC1-49C8-B731-58B594B48EBB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67213" y="3843389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C772A35F-591D-5A80-72BC-28B068C3A56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79204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F0FBE-77DB-4D29-8B34-D71F82BCCC04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17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67213" y="3843389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CE065AA4-86F5-4BAD-ED9D-98129FDEFEF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040688" y="3843387"/>
            <a:ext cx="3455986" cy="217800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089D7F61-76FC-5B15-D914-2BB427BF716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27138349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D2F18-6DB9-4714-8A2D-BA7F72B47CD8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EED849DD-27BF-60D5-0E2A-BC6C9A827AC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7129463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8CA68BBC-536B-0C49-B239-F2A8A8ACBA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10008472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wid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89D25-D0FB-4F03-A811-9836E86D2FEE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17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CE065AA4-86F5-4BAD-ED9D-98129FDEFEF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040688" y="3843387"/>
            <a:ext cx="3455986" cy="217800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EED849DD-27BF-60D5-0E2A-BC6C9A827AC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7129463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391598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EAA53-288E-4A40-B02C-C2D99EAE20E2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1449389"/>
            <a:ext cx="5292725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Inhaltsplatzhalter 2">
            <a:extLst>
              <a:ext uri="{FF2B5EF4-FFF2-40B4-BE49-F238E27FC236}">
                <a16:creationId xmlns:a16="http://schemas.microsoft.com/office/drawing/2014/main" id="{747A0213-C397-B258-EE3A-69DBB54DD3B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4553982"/>
            <a:ext cx="5291476" cy="146740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DE0905A-F588-783E-2408-3EEBCC47B7C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205201" y="4553982"/>
            <a:ext cx="5291474" cy="146740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8212682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FD705-B77E-446B-A6EC-4193A774EA24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987724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11B3F6C3-759F-AE0A-F24C-FF78D18C5F8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5" y="1449388"/>
            <a:ext cx="3457575" cy="2987724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D982B28-131F-0EF1-DBEF-7E5426DA6F8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4368801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13" name="Inhaltsplatzhalter 2">
            <a:extLst>
              <a:ext uri="{FF2B5EF4-FFF2-40B4-BE49-F238E27FC236}">
                <a16:creationId xmlns:a16="http://schemas.microsoft.com/office/drawing/2014/main" id="{3A5C3130-D9C4-9998-9902-8B054B641165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8040688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2258806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D22C-289E-46E4-BFEC-91F1EBF828CD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12784F6E-FB73-D6E4-8C2C-41F75D7C72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5327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2EA8E577-195E-4B1A-BC32-FE3D591B8C3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58673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646FBB3-9915-B3D3-1716-7B2E4AB38A5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450050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3FC8EB0-667A-22B3-F4B0-8DFF68655699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203950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2B3EE353-935F-47F2-890E-86D599D69C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95325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7650EC49-433E-6552-2740-6B65EFF948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49108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38A397CC-14F5-DD8F-565D-CB576CCEF0A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02891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52C714DB-CD94-62D4-DBCC-363F77E96BF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56675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8021725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x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83137-F296-4184-BDFD-96388B3CDEAB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18983A1D-4D6A-20A1-246F-D90E834D6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1EC548A2-BD24-9227-A6CD-523677F543B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1FDEC21-8808-4E1C-5D07-37DFA51175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5" y="1449388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C093E107-B829-CEE4-9295-B1B84BEAE14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67212" y="3852000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269E9327-75CD-A94E-4F13-6C971DCF19A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40688" y="3852000"/>
            <a:ext cx="3455986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7B4B6D58-21AF-6B45-2504-E31EDE54A33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95325" y="3852000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7EDE1E8A-EFD6-AFE3-8FC8-A8781D081C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5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90B09162-F170-AF79-446C-2FD12FCF2E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67212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B625CAA8-22B4-0491-F50F-A64DB81820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40688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233B6E2E-EE51-3815-5A82-51C2D0BDCDE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5325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DC029808-0B66-A918-9826-7CF902C7DE3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67212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5" name="Textplatzhalter 19">
            <a:extLst>
              <a:ext uri="{FF2B5EF4-FFF2-40B4-BE49-F238E27FC236}">
                <a16:creationId xmlns:a16="http://schemas.microsoft.com/office/drawing/2014/main" id="{0C032556-82F7-0D1B-C717-506C730F7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40688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</p:spTree>
    <p:extLst>
      <p:ext uri="{BB962C8B-B14F-4D97-AF65-F5344CB8AC3E}">
        <p14:creationId xmlns:p14="http://schemas.microsoft.com/office/powerpoint/2010/main" val="39472543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ght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3131-3667-449B-92A5-C50D04412486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12784F6E-FB73-D6E4-8C2C-41F75D7C72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5327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2EA8E577-195E-4B1A-BC32-FE3D591B8C3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58673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646FBB3-9915-B3D3-1716-7B2E4AB38A5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450050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3FC8EB0-667A-22B3-F4B0-8DFF68655699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203950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7650EC49-433E-6552-2740-6B65EFF948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49108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38A397CC-14F5-DD8F-565D-CB576CCEF0A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08300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52C714DB-CD94-62D4-DBCC-363F77E96BF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56675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FF900A0F-DD38-976A-BFC1-92B5ACB7395B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95325" y="3852000"/>
            <a:ext cx="2538000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Textplatzhalter 19">
            <a:extLst>
              <a:ext uri="{FF2B5EF4-FFF2-40B4-BE49-F238E27FC236}">
                <a16:creationId xmlns:a16="http://schemas.microsoft.com/office/drawing/2014/main" id="{530B9B83-A2E6-A97A-6B7B-389BCDC2C8C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95325" y="3299877"/>
            <a:ext cx="253682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1" name="Textplatzhalter 19">
            <a:extLst>
              <a:ext uri="{FF2B5EF4-FFF2-40B4-BE49-F238E27FC236}">
                <a16:creationId xmlns:a16="http://schemas.microsoft.com/office/drawing/2014/main" id="{CD6A5AE7-8194-069E-96C6-A9A19A691F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5" y="5689101"/>
            <a:ext cx="2540001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2" name="Textplatzhalter 19">
            <a:extLst>
              <a:ext uri="{FF2B5EF4-FFF2-40B4-BE49-F238E27FC236}">
                <a16:creationId xmlns:a16="http://schemas.microsoft.com/office/drawing/2014/main" id="{E33B1E40-AEE0-028C-74FA-4DA2F2785C8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448050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3" name="Textplatzhalter 19">
            <a:extLst>
              <a:ext uri="{FF2B5EF4-FFF2-40B4-BE49-F238E27FC236}">
                <a16:creationId xmlns:a16="http://schemas.microsoft.com/office/drawing/2014/main" id="{6CF8C6E7-2EBA-0F42-5F97-0B15A298F57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08300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6" name="Textplatzhalter 19">
            <a:extLst>
              <a:ext uri="{FF2B5EF4-FFF2-40B4-BE49-F238E27FC236}">
                <a16:creationId xmlns:a16="http://schemas.microsoft.com/office/drawing/2014/main" id="{A8581B57-63E2-3060-2AF6-9711ABA14922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955617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615C431B-993D-61F7-28CB-6E9C6E916B27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8957560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5F9CC3CC-2D09-5169-EE63-2F307DD025AE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3448937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05CD9CF5-8030-A2FA-B5F1-BDE8A3AB64FE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202837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23318096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elve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4DD2-C66F-4AF8-9C6F-7227F4F83A3F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18983A1D-4D6A-20A1-246F-D90E834D6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1EC548A2-BD24-9227-A6CD-523677F543B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874248" y="1449389"/>
            <a:ext cx="1622425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1FDEC21-8808-4E1C-5D07-37DFA51175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6" y="144938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C093E107-B829-CEE4-9295-B1B84BEAE14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67212" y="385199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269E9327-75CD-A94E-4F13-6C971DCF19A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40688" y="3852000"/>
            <a:ext cx="1619250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7B4B6D58-21AF-6B45-2504-E31EDE54A33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95326" y="385199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7EDE1E8A-EFD6-AFE3-8FC8-A8781D081C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6" y="5589240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90B09162-F170-AF79-446C-2FD12FCF2E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67212" y="5589240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B625CAA8-22B4-0491-F50F-A64DB81820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40688" y="5589240"/>
            <a:ext cx="161999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233B6E2E-EE51-3815-5A82-51C2D0BDCDE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5326" y="3204724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DC029808-0B66-A918-9826-7CF902C7DE3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67212" y="3204724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5" name="Textplatzhalter 19">
            <a:extLst>
              <a:ext uri="{FF2B5EF4-FFF2-40B4-BE49-F238E27FC236}">
                <a16:creationId xmlns:a16="http://schemas.microsoft.com/office/drawing/2014/main" id="{0C032556-82F7-0D1B-C717-506C730F7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875092" y="3204724"/>
            <a:ext cx="1623171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1C50D6C7-B8FE-16E3-A56F-215DF2E7FD00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532062" y="144938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7" name="Textplatzhalter 19">
            <a:extLst>
              <a:ext uri="{FF2B5EF4-FFF2-40B4-BE49-F238E27FC236}">
                <a16:creationId xmlns:a16="http://schemas.microsoft.com/office/drawing/2014/main" id="{F254DC50-8CC2-CE50-0FB2-B9D82F2F6F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32062" y="3204724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356FD2E-817C-6008-A624-C0ED226EC77F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202363" y="1449389"/>
            <a:ext cx="1622425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Textplatzhalter 19">
            <a:extLst>
              <a:ext uri="{FF2B5EF4-FFF2-40B4-BE49-F238E27FC236}">
                <a16:creationId xmlns:a16="http://schemas.microsoft.com/office/drawing/2014/main" id="{B844240D-6410-EAE1-FBFE-02793B43B59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02362" y="3204724"/>
            <a:ext cx="162242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4729A6D7-E881-5FD5-1C1E-FD7A660187BE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8040688" y="1449389"/>
            <a:ext cx="1619250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3" name="Textplatzhalter 19">
            <a:extLst>
              <a:ext uri="{FF2B5EF4-FFF2-40B4-BE49-F238E27FC236}">
                <a16:creationId xmlns:a16="http://schemas.microsoft.com/office/drawing/2014/main" id="{86799E5C-45B4-E8EF-0A33-26FADBDA89C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040688" y="3204724"/>
            <a:ext cx="161999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20480596-0358-6167-AD5A-A43149936E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2532062" y="385199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6" name="Textplatzhalter 19">
            <a:extLst>
              <a:ext uri="{FF2B5EF4-FFF2-40B4-BE49-F238E27FC236}">
                <a16:creationId xmlns:a16="http://schemas.microsoft.com/office/drawing/2014/main" id="{99EB327B-0262-FA88-4B41-185878FCDBA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32062" y="5589240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7" name="Bildplatzhalter 4">
            <a:extLst>
              <a:ext uri="{FF2B5EF4-FFF2-40B4-BE49-F238E27FC236}">
                <a16:creationId xmlns:a16="http://schemas.microsoft.com/office/drawing/2014/main" id="{7383DAC6-063E-B185-1200-CBEAF6F1917B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6203950" y="385199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8" name="Textplatzhalter 19">
            <a:extLst>
              <a:ext uri="{FF2B5EF4-FFF2-40B4-BE49-F238E27FC236}">
                <a16:creationId xmlns:a16="http://schemas.microsoft.com/office/drawing/2014/main" id="{814D2A83-C214-5D3D-33E5-499378F10F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203950" y="5589240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9" name="Bildplatzhalter 4">
            <a:extLst>
              <a:ext uri="{FF2B5EF4-FFF2-40B4-BE49-F238E27FC236}">
                <a16:creationId xmlns:a16="http://schemas.microsoft.com/office/drawing/2014/main" id="{0C7EA178-EA7E-CEB6-BCCA-A6C695A390C4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9873502" y="3852000"/>
            <a:ext cx="1623171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0" name="Textplatzhalter 19">
            <a:extLst>
              <a:ext uri="{FF2B5EF4-FFF2-40B4-BE49-F238E27FC236}">
                <a16:creationId xmlns:a16="http://schemas.microsoft.com/office/drawing/2014/main" id="{67FC58FF-0434-E3CF-0015-FA751A6F2C4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874346" y="5589240"/>
            <a:ext cx="162391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</p:spTree>
    <p:extLst>
      <p:ext uri="{BB962C8B-B14F-4D97-AF65-F5344CB8AC3E}">
        <p14:creationId xmlns:p14="http://schemas.microsoft.com/office/powerpoint/2010/main" val="30221216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ize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2D8F5-65B4-4986-BC8D-724C10305041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6847926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full siz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47939-1B71-4A6C-97AC-D1E661DF521F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0"/>
            <a:ext cx="5988052" cy="685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598805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41314079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9846EAAB-E9CC-4FBB-A777-DFD68618E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6535-4164-43EF-861A-2209502BB0E3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490A60D-3123-4534-B4E1-1B214E402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9CA66DD1-3165-483D-99FB-202ADC04E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379844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B84E75BB-61FF-4F7E-9CDB-A5E34775C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1F55A-42C7-47E5-AF2C-0305E8563D84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909AB7D-DBAB-4FFF-BA65-85B952116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B9B7570-0B3E-4F91-B744-978CA7BD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054461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ur Titel (grau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GB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>
              <a:defRPr/>
            </a:pPr>
            <a:r>
              <a:rPr lang="de-DE">
                <a:solidFill>
                  <a:srgbClr val="000000"/>
                </a:solidFill>
              </a:rPr>
              <a:t>Seite </a:t>
            </a:r>
            <a:fld id="{EBC07571-3134-BB4B-B83F-1A9FE18D34F3}" type="slidenum">
              <a:rPr lang="de-DE">
                <a:solidFill>
                  <a:srgbClr val="000000"/>
                </a:solidFill>
              </a:rPr>
              <a:pPr algn="r">
                <a:defRPr/>
              </a:pPr>
              <a:t>‹#›</a:t>
            </a:fld>
            <a:endParaRPr lang="de-DE" dirty="0">
              <a:solidFill>
                <a:srgbClr val="000000"/>
              </a:solidFill>
            </a:endParaRPr>
          </a:p>
        </p:txBody>
      </p:sp>
      <p:sp>
        <p:nvSpPr>
          <p:cNvPr id="7" name="Rechteck 6"/>
          <p:cNvSpPr/>
          <p:nvPr userDrawn="1"/>
        </p:nvSpPr>
        <p:spPr bwMode="auto">
          <a:xfrm>
            <a:off x="1102785" y="1412876"/>
            <a:ext cx="10754783" cy="5184775"/>
          </a:xfrm>
          <a:prstGeom prst="rect">
            <a:avLst/>
          </a:prstGeom>
          <a:solidFill>
            <a:srgbClr val="E5E5E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z="2400">
              <a:solidFill>
                <a:srgbClr val="000000"/>
              </a:solidFill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402525"/>
      </p:ext>
    </p:extLst>
  </p:cSld>
  <p:clrMapOvr>
    <a:masterClrMapping/>
  </p:clrMapOvr>
  <p:transition spd="med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7"/>
          <p:cNvSpPr>
            <a:spLocks noGrp="1"/>
          </p:cNvSpPr>
          <p:nvPr>
            <p:ph sz="quarter" idx="13" hasCustomPrompt="1"/>
          </p:nvPr>
        </p:nvSpPr>
        <p:spPr/>
        <p:txBody>
          <a:bodyPr/>
          <a:lstStyle>
            <a:lvl1pPr marL="1778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>
                <a:latin typeface="+mn-lt"/>
              </a:defRPr>
            </a:lvl1pPr>
            <a:lvl2pPr marL="3556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2pPr>
            <a:lvl3pPr marL="539750" marR="0" indent="-18415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3pPr>
            <a:lvl4pPr marL="7175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4pPr>
            <a:lvl5pPr marL="8953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5pPr>
            <a:lvl6pPr marL="1074738" indent="-179388">
              <a:lnSpc>
                <a:spcPct val="110000"/>
              </a:lnSpc>
              <a:buClr>
                <a:schemeClr val="tx1"/>
              </a:buClr>
              <a:buFont typeface="Symbol" panose="05050102010706020507" pitchFamily="18" charset="2"/>
              <a:buChar char="-"/>
              <a:defRPr sz="1600"/>
            </a:lvl6pPr>
            <a:lvl7pPr marL="1257300" indent="-182563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7pPr>
            <a:lvl8pPr marL="1436688" indent="-179388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8pPr>
            <a:lvl9pPr marL="1614488" indent="-177800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9pPr>
          </a:lstStyle>
          <a:p>
            <a:pPr lvl="0"/>
            <a:r>
              <a:rPr lang="de-CH" dirty="0"/>
              <a:t>Mastertextformat bearbeiten</a:t>
            </a:r>
          </a:p>
          <a:p>
            <a:pPr lvl="1"/>
            <a:r>
              <a:rPr lang="de-CH" dirty="0"/>
              <a:t>Zweite Ebene</a:t>
            </a:r>
          </a:p>
          <a:p>
            <a:pPr lvl="2"/>
            <a:r>
              <a:rPr lang="de-CH" dirty="0"/>
              <a:t>Dritte Ebene</a:t>
            </a:r>
          </a:p>
          <a:p>
            <a:pPr lvl="3"/>
            <a:r>
              <a:rPr lang="de-CH" dirty="0"/>
              <a:t>Vierte Ebene</a:t>
            </a:r>
          </a:p>
          <a:p>
            <a:pPr lvl="4"/>
            <a:r>
              <a:rPr lang="de-CH" dirty="0"/>
              <a:t>Fünfte Ebene</a:t>
            </a:r>
          </a:p>
          <a:p>
            <a:pPr lvl="5"/>
            <a:r>
              <a:rPr lang="de-CH" dirty="0"/>
              <a:t>Sechste Ebene</a:t>
            </a:r>
          </a:p>
          <a:p>
            <a:pPr lvl="6"/>
            <a:r>
              <a:rPr lang="de-CH" dirty="0"/>
              <a:t>Siebte Ebene</a:t>
            </a:r>
          </a:p>
          <a:p>
            <a:pPr lvl="7"/>
            <a:r>
              <a:rPr lang="de-CH" dirty="0"/>
              <a:t>Achte Ebene</a:t>
            </a:r>
          </a:p>
          <a:p>
            <a:pPr lvl="8"/>
            <a:r>
              <a:rPr lang="de-CH" dirty="0"/>
              <a:t>Neunte Ebene</a:t>
            </a:r>
            <a:endParaRPr kumimoji="0" lang="de-CH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Rockwell"/>
              <a:ea typeface="+mn-ea"/>
              <a:cs typeface="+mn-cs"/>
            </a:endParaRPr>
          </a:p>
        </p:txBody>
      </p:sp>
      <p:sp>
        <p:nvSpPr>
          <p:cNvPr id="10" name="Titel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4" name="Foliennummernplatzhalt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>
              <a:defRPr/>
            </a:pPr>
            <a:r>
              <a:rPr lang="de-DE"/>
              <a:t>Seite </a:t>
            </a:r>
            <a:fld id="{EBC07571-3134-BB4B-B83F-1A9FE18D34F3}" type="slidenum">
              <a:rPr lang="de-DE" smtClean="0"/>
              <a:pPr algn="r">
                <a:defRPr/>
              </a:pPr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23731546"/>
      </p:ext>
    </p:extLst>
  </p:cSld>
  <p:clrMapOvr>
    <a:masterClrMapping/>
  </p:clrMapOvr>
  <p:transition spd="med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91408879"/>
      </p:ext>
    </p:extLst>
  </p:cSld>
  <p:clrMapOvr>
    <a:masterClrMapping/>
  </p:clrMapOvr>
  <p:transition spd="med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>
              <a:defRPr/>
            </a:pPr>
            <a:r>
              <a:rPr lang="de-DE"/>
              <a:t>Seite </a:t>
            </a:r>
            <a:fld id="{EBC07571-3134-BB4B-B83F-1A9FE18D34F3}" type="slidenum">
              <a:rPr lang="de-DE" smtClean="0"/>
              <a:pPr algn="r">
                <a:defRPr/>
              </a:pPr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745038555"/>
      </p:ext>
    </p:extLst>
  </p:cSld>
  <p:clrMapOvr>
    <a:masterClrMapping/>
  </p:clrMapOvr>
  <p:transition spd="med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7"/>
          <p:cNvSpPr>
            <a:spLocks noGrp="1"/>
          </p:cNvSpPr>
          <p:nvPr>
            <p:ph sz="quarter" idx="13" hasCustomPrompt="1"/>
          </p:nvPr>
        </p:nvSpPr>
        <p:spPr/>
        <p:txBody>
          <a:bodyPr/>
          <a:lstStyle>
            <a:lvl1pPr marL="1778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>
                <a:latin typeface="+mn-lt"/>
              </a:defRPr>
            </a:lvl1pPr>
            <a:lvl2pPr marL="3556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2pPr>
            <a:lvl3pPr marL="539750" marR="0" indent="-18415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3pPr>
            <a:lvl4pPr marL="7175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4pPr>
            <a:lvl5pPr marL="8953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5pPr>
            <a:lvl6pPr marL="1074738" indent="-179388">
              <a:lnSpc>
                <a:spcPct val="110000"/>
              </a:lnSpc>
              <a:buClr>
                <a:schemeClr val="tx1"/>
              </a:buClr>
              <a:buFont typeface="Symbol" panose="05050102010706020507" pitchFamily="18" charset="2"/>
              <a:buChar char="-"/>
              <a:defRPr sz="1600"/>
            </a:lvl6pPr>
            <a:lvl7pPr marL="1257300" indent="-182563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7pPr>
            <a:lvl8pPr marL="1436688" indent="-179388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8pPr>
            <a:lvl9pPr marL="1614488" indent="-177800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9pPr>
          </a:lstStyle>
          <a:p>
            <a:pPr lvl="0"/>
            <a:r>
              <a:rPr lang="en-GB" noProof="0" dirty="0"/>
              <a:t>Edit master text format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  <a:p>
            <a:pPr lvl="5"/>
            <a:r>
              <a:rPr lang="en-GB" noProof="0" dirty="0"/>
              <a:t>Sixth level</a:t>
            </a:r>
          </a:p>
          <a:p>
            <a:pPr lvl="6"/>
            <a:r>
              <a:rPr lang="en-GB" noProof="0" dirty="0"/>
              <a:t>Seventh level</a:t>
            </a:r>
          </a:p>
          <a:p>
            <a:pPr lvl="7"/>
            <a:r>
              <a:rPr lang="en-GB" noProof="0" dirty="0"/>
              <a:t>Eighth level</a:t>
            </a:r>
          </a:p>
          <a:p>
            <a:pPr lvl="8"/>
            <a:r>
              <a:rPr lang="en-GB" noProof="0" dirty="0"/>
              <a:t>Ninth level</a:t>
            </a:r>
          </a:p>
        </p:txBody>
      </p:sp>
      <p:sp>
        <p:nvSpPr>
          <p:cNvPr id="10" name="Titel 9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 dirty="0"/>
              <a:t>Edit title master format by clicking</a:t>
            </a:r>
            <a:endParaRPr lang="en-GB" noProof="0" dirty="0"/>
          </a:p>
        </p:txBody>
      </p:sp>
      <p:sp>
        <p:nvSpPr>
          <p:cNvPr id="14" name="Foliennummernplatzhalt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r">
              <a:defRPr/>
            </a:pPr>
            <a:r>
              <a:rPr lang="de-DE" dirty="0"/>
              <a:t>Page </a:t>
            </a:r>
            <a:fld id="{EBC07571-3134-BB4B-B83F-1A9FE18D34F3}" type="slidenum">
              <a:rPr lang="de-DE" smtClean="0"/>
              <a:pPr algn="r">
                <a:defRPr/>
              </a:pPr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89254279"/>
      </p:ext>
    </p:extLst>
  </p:cSld>
  <p:clrMapOvr>
    <a:masterClrMapping/>
  </p:clrMapOvr>
  <p:transition spd="med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/>
          </p:nvPr>
        </p:nvSpPr>
        <p:spPr>
          <a:xfrm>
            <a:off x="406400" y="1412876"/>
            <a:ext cx="11379200" cy="5057775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962515348"/>
      </p:ext>
    </p:extLst>
  </p:cSld>
  <p:clrMapOvr>
    <a:masterClrMapping/>
  </p:clrMapOvr>
  <p:transition spd="med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165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0154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805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507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710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552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6965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1015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3625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03250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72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image" Target="../media/image1.emf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de-CH" noProof="0" dirty="0"/>
              <a:t>Titel hinzufügen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95325" y="1376364"/>
            <a:ext cx="10801275" cy="46450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  <a:p>
            <a:pPr lvl="3"/>
            <a:r>
              <a:rPr lang="de-CH" noProof="0" dirty="0"/>
              <a:t>Vierte Textebene</a:t>
            </a:r>
          </a:p>
          <a:p>
            <a:pPr lvl="4"/>
            <a:r>
              <a:rPr lang="de-CH" noProof="0" dirty="0"/>
              <a:t>Fünfte Textebene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2E16785-AFF6-44C3-A4AD-6E06194ECCCA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EC2031EC-4715-FBAB-E65E-0A3E5D91D8E4}"/>
              </a:ext>
            </a:extLst>
          </p:cNvPr>
          <p:cNvPicPr>
            <a:picLocks noChangeAspect="1"/>
          </p:cNvPicPr>
          <p:nvPr userDrawn="1"/>
        </p:nvPicPr>
        <p:blipFill>
          <a:blip r:embed="rId4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133" y="305378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63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90" r:id="rId2"/>
    <p:sldLayoutId id="2147483691" r:id="rId3"/>
    <p:sldLayoutId id="2147483658" r:id="rId4"/>
    <p:sldLayoutId id="2147483738" r:id="rId5"/>
    <p:sldLayoutId id="2147483739" r:id="rId6"/>
    <p:sldLayoutId id="2147483740" r:id="rId7"/>
    <p:sldLayoutId id="2147483694" r:id="rId8"/>
    <p:sldLayoutId id="2147483737" r:id="rId9"/>
    <p:sldLayoutId id="2147483692" r:id="rId10"/>
    <p:sldLayoutId id="2147483693" r:id="rId11"/>
    <p:sldLayoutId id="2147483659" r:id="rId12"/>
    <p:sldLayoutId id="2147483666" r:id="rId13"/>
    <p:sldLayoutId id="2147483667" r:id="rId14"/>
    <p:sldLayoutId id="2147483668" r:id="rId15"/>
    <p:sldLayoutId id="2147483669" r:id="rId16"/>
    <p:sldLayoutId id="2147483665" r:id="rId17"/>
    <p:sldLayoutId id="2147483670" r:id="rId18"/>
    <p:sldLayoutId id="2147483671" r:id="rId19"/>
    <p:sldLayoutId id="2147483672" r:id="rId20"/>
    <p:sldLayoutId id="2147483673" r:id="rId21"/>
    <p:sldLayoutId id="2147483674" r:id="rId22"/>
    <p:sldLayoutId id="2147483675" r:id="rId23"/>
    <p:sldLayoutId id="2147483676" r:id="rId24"/>
    <p:sldLayoutId id="2147483695" r:id="rId25"/>
    <p:sldLayoutId id="2147483677" r:id="rId26"/>
    <p:sldLayoutId id="2147483679" r:id="rId27"/>
    <p:sldLayoutId id="2147483678" r:id="rId28"/>
    <p:sldLayoutId id="2147483680" r:id="rId29"/>
    <p:sldLayoutId id="2147483681" r:id="rId30"/>
    <p:sldLayoutId id="2147483683" r:id="rId31"/>
    <p:sldLayoutId id="2147483682" r:id="rId32"/>
    <p:sldLayoutId id="2147483663" r:id="rId33"/>
    <p:sldLayoutId id="2147483664" r:id="rId34"/>
    <p:sldLayoutId id="2147483743" r:id="rId35"/>
    <p:sldLayoutId id="2147483744" r:id="rId36"/>
    <p:sldLayoutId id="2147483745" r:id="rId37"/>
    <p:sldLayoutId id="2147483746" r:id="rId38"/>
    <p:sldLayoutId id="2147483747" r:id="rId39"/>
    <p:sldLayoutId id="2147483748" r:id="rId40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600"/>
        </a:spcBef>
        <a:buFont typeface="+mj-lt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504000" indent="-252000" algn="l" defTabSz="914400" rtl="0" eaLnBrk="1" latinLnBrk="0" hangingPunct="1">
        <a:lnSpc>
          <a:spcPct val="100000"/>
        </a:lnSpc>
        <a:spcBef>
          <a:spcPts val="6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756000" indent="-252000" algn="l" defTabSz="914400" rtl="0" eaLnBrk="1" latinLnBrk="0" hangingPunct="1">
        <a:lnSpc>
          <a:spcPct val="100000"/>
        </a:lnSpc>
        <a:spcBef>
          <a:spcPts val="4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008000" indent="-252000" algn="l" defTabSz="914400" rtl="0" eaLnBrk="1" latinLnBrk="0" hangingPunct="1">
        <a:lnSpc>
          <a:spcPct val="100000"/>
        </a:lnSpc>
        <a:spcBef>
          <a:spcPts val="4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38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3" orient="horz" pos="4110" userDrawn="1">
          <p15:clr>
            <a:srgbClr val="A4A3A4"/>
          </p15:clr>
        </p15:guide>
        <p15:guide id="4" orient="horz" pos="913" userDrawn="1">
          <p15:clr>
            <a:srgbClr val="A4A3A4"/>
          </p15:clr>
        </p15:guide>
        <p15:guide id="5" pos="3772" userDrawn="1">
          <p15:clr>
            <a:srgbClr val="A4A3A4"/>
          </p15:clr>
        </p15:guide>
        <p15:guide id="6" pos="3908" userDrawn="1">
          <p15:clr>
            <a:srgbClr val="A4A3A4"/>
          </p15:clr>
        </p15:guide>
        <p15:guide id="7" pos="2751" userDrawn="1">
          <p15:clr>
            <a:srgbClr val="A4A3A4"/>
          </p15:clr>
        </p15:guide>
        <p15:guide id="8" pos="2615" userDrawn="1">
          <p15:clr>
            <a:srgbClr val="A4A3A4"/>
          </p15:clr>
        </p15:guide>
        <p15:guide id="9" pos="1595" userDrawn="1">
          <p15:clr>
            <a:srgbClr val="A4A3A4"/>
          </p15:clr>
        </p15:guide>
        <p15:guide id="10" pos="1459" userDrawn="1">
          <p15:clr>
            <a:srgbClr val="A4A3A4"/>
          </p15:clr>
        </p15:guide>
        <p15:guide id="11" pos="4929" userDrawn="1">
          <p15:clr>
            <a:srgbClr val="A4A3A4"/>
          </p15:clr>
        </p15:guide>
        <p15:guide id="12" pos="5065" userDrawn="1">
          <p15:clr>
            <a:srgbClr val="A4A3A4"/>
          </p15:clr>
        </p15:guide>
        <p15:guide id="13" pos="6085" userDrawn="1">
          <p15:clr>
            <a:srgbClr val="A4A3A4"/>
          </p15:clr>
        </p15:guide>
        <p15:guide id="14" pos="6221" userDrawn="1">
          <p15:clr>
            <a:srgbClr val="A4A3A4"/>
          </p15:clr>
        </p15:guide>
        <p15:guide id="15" pos="2172" userDrawn="1">
          <p15:clr>
            <a:srgbClr val="A4A3A4"/>
          </p15:clr>
        </p15:guide>
        <p15:guide id="16" pos="2036" userDrawn="1">
          <p15:clr>
            <a:srgbClr val="A4A3A4"/>
          </p15:clr>
        </p15:guide>
        <p15:guide id="17" pos="3194" userDrawn="1">
          <p15:clr>
            <a:srgbClr val="A4A3A4"/>
          </p15:clr>
        </p15:guide>
        <p15:guide id="18" pos="3330" userDrawn="1">
          <p15:clr>
            <a:srgbClr val="A4A3A4"/>
          </p15:clr>
        </p15:guide>
        <p15:guide id="19" pos="881" userDrawn="1">
          <p15:clr>
            <a:srgbClr val="A4A3A4"/>
          </p15:clr>
        </p15:guide>
        <p15:guide id="20" pos="1017" userDrawn="1">
          <p15:clr>
            <a:srgbClr val="A4A3A4"/>
          </p15:clr>
        </p15:guide>
        <p15:guide id="21" pos="4351" userDrawn="1">
          <p15:clr>
            <a:srgbClr val="A4A3A4"/>
          </p15:clr>
        </p15:guide>
        <p15:guide id="22" pos="4487" userDrawn="1">
          <p15:clr>
            <a:srgbClr val="A4A3A4"/>
          </p15:clr>
        </p15:guide>
        <p15:guide id="23" pos="5508" userDrawn="1">
          <p15:clr>
            <a:srgbClr val="A4A3A4"/>
          </p15:clr>
        </p15:guide>
        <p15:guide id="24" pos="5642" userDrawn="1">
          <p15:clr>
            <a:srgbClr val="A4A3A4"/>
          </p15:clr>
        </p15:guide>
        <p15:guide id="25" pos="6663" userDrawn="1">
          <p15:clr>
            <a:srgbClr val="A4A3A4"/>
          </p15:clr>
        </p15:guide>
        <p15:guide id="26" pos="6799" userDrawn="1">
          <p15:clr>
            <a:srgbClr val="A4A3A4"/>
          </p15:clr>
        </p15:guide>
        <p15:guide id="27" orient="horz" pos="229" userDrawn="1">
          <p15:clr>
            <a:srgbClr val="A4A3A4"/>
          </p15:clr>
        </p15:guide>
        <p15:guide id="28" orient="horz" pos="867" userDrawn="1">
          <p15:clr>
            <a:srgbClr val="A4A3A4"/>
          </p15:clr>
        </p15:guide>
        <p15:guide id="29" orient="horz" pos="3793" userDrawn="1">
          <p15:clr>
            <a:srgbClr val="A4A3A4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885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41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microsoft.com/office/2007/relationships/media" Target="../media/media1.MPG"/><Relationship Id="rId1" Type="http://schemas.openxmlformats.org/officeDocument/2006/relationships/video" Target="NULL" TargetMode="Externa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e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3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3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5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8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6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GIF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3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7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9.xml"/><Relationship Id="rId5" Type="http://schemas.openxmlformats.org/officeDocument/2006/relationships/hyperlink" Target="https://doi.org/10.1016/j.radonc.2022.07.011" TargetMode="External"/><Relationship Id="rId4" Type="http://schemas.openxmlformats.org/officeDocument/2006/relationships/image" Target="../media/image7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9.xml"/><Relationship Id="rId5" Type="http://schemas.openxmlformats.org/officeDocument/2006/relationships/hyperlink" Target="https://doi.org/10.1016/j.radonc.2022.07.011" TargetMode="External"/><Relationship Id="rId4" Type="http://schemas.openxmlformats.org/officeDocument/2006/relationships/image" Target="../media/image79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8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3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3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fif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3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fif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3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3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3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2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4.png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8464" y="-8464"/>
            <a:ext cx="114471" cy="6874935"/>
            <a:chOff x="0" y="0"/>
            <a:chExt cx="228943" cy="13749871"/>
          </a:xfrm>
        </p:grpSpPr>
        <p:sp>
          <p:nvSpPr>
            <p:cNvPr id="3" name="Freeform 3"/>
            <p:cNvSpPr/>
            <p:nvPr/>
          </p:nvSpPr>
          <p:spPr>
            <a:xfrm>
              <a:off x="16891" y="16891"/>
              <a:ext cx="195072" cy="13715999"/>
            </a:xfrm>
            <a:custGeom>
              <a:avLst/>
              <a:gdLst/>
              <a:ahLst/>
              <a:cxnLst/>
              <a:rect l="l" t="t" r="r" b="b"/>
              <a:pathLst>
                <a:path w="195072" h="13715999">
                  <a:moveTo>
                    <a:pt x="0" y="0"/>
                  </a:moveTo>
                  <a:lnTo>
                    <a:pt x="195072" y="0"/>
                  </a:lnTo>
                  <a:lnTo>
                    <a:pt x="195072" y="13715999"/>
                  </a:lnTo>
                  <a:lnTo>
                    <a:pt x="0" y="13715999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28854" cy="13749782"/>
            </a:xfrm>
            <a:custGeom>
              <a:avLst/>
              <a:gdLst/>
              <a:ahLst/>
              <a:cxnLst/>
              <a:rect l="l" t="t" r="r" b="b"/>
              <a:pathLst>
                <a:path w="228854" h="13749782">
                  <a:moveTo>
                    <a:pt x="16891" y="0"/>
                  </a:moveTo>
                  <a:lnTo>
                    <a:pt x="211963" y="0"/>
                  </a:lnTo>
                  <a:cubicBezTo>
                    <a:pt x="221361" y="0"/>
                    <a:pt x="228854" y="7620"/>
                    <a:pt x="228854" y="16891"/>
                  </a:cubicBezTo>
                  <a:lnTo>
                    <a:pt x="228854" y="13732890"/>
                  </a:lnTo>
                  <a:cubicBezTo>
                    <a:pt x="228854" y="13742290"/>
                    <a:pt x="221234" y="13749782"/>
                    <a:pt x="211963" y="13749782"/>
                  </a:cubicBezTo>
                  <a:lnTo>
                    <a:pt x="16891" y="13749782"/>
                  </a:lnTo>
                  <a:cubicBezTo>
                    <a:pt x="7493" y="13749782"/>
                    <a:pt x="0" y="13742163"/>
                    <a:pt x="0" y="13732890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3732890"/>
                  </a:lnTo>
                  <a:lnTo>
                    <a:pt x="16891" y="13732890"/>
                  </a:lnTo>
                  <a:lnTo>
                    <a:pt x="16891" y="13716000"/>
                  </a:lnTo>
                  <a:lnTo>
                    <a:pt x="211963" y="13716000"/>
                  </a:lnTo>
                  <a:lnTo>
                    <a:pt x="211963" y="13732890"/>
                  </a:lnTo>
                  <a:lnTo>
                    <a:pt x="195072" y="13732890"/>
                  </a:lnTo>
                  <a:lnTo>
                    <a:pt x="195072" y="16891"/>
                  </a:lnTo>
                  <a:lnTo>
                    <a:pt x="211963" y="16891"/>
                  </a:lnTo>
                  <a:lnTo>
                    <a:pt x="21196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26720" y="877824"/>
            <a:ext cx="7315200" cy="487680"/>
            <a:chOff x="0" y="0"/>
            <a:chExt cx="14630400" cy="97536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630400" cy="975360"/>
            </a:xfrm>
            <a:custGeom>
              <a:avLst/>
              <a:gdLst/>
              <a:ahLst/>
              <a:cxnLst/>
              <a:rect l="l" t="t" r="r" b="b"/>
              <a:pathLst>
                <a:path w="14630400" h="975360">
                  <a:moveTo>
                    <a:pt x="0" y="0"/>
                  </a:moveTo>
                  <a:lnTo>
                    <a:pt x="14630400" y="0"/>
                  </a:lnTo>
                  <a:lnTo>
                    <a:pt x="1463040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42275" b="-242275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14630400" cy="100393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609630">
                <a:lnSpc>
                  <a:spcPts val="1280"/>
                </a:lnSpc>
              </a:pPr>
              <a:r>
                <a:rPr lang="en-US" sz="1067">
                  <a:solidFill>
                    <a:srgbClr val="99999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IEEE NPSS Student Branch Chapter</a:t>
              </a:r>
            </a:p>
            <a:p>
              <a:pPr defTabSz="609630">
                <a:lnSpc>
                  <a:spcPts val="1280"/>
                </a:lnSpc>
              </a:pPr>
              <a:r>
                <a:rPr lang="en-US" sz="1067">
                  <a:solidFill>
                    <a:srgbClr val="99999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Universidad Simón Bolívar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720" y="1584960"/>
            <a:ext cx="11338560" cy="365760"/>
            <a:chOff x="0" y="0"/>
            <a:chExt cx="22677120" cy="73152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2677120" cy="731520"/>
            </a:xfrm>
            <a:custGeom>
              <a:avLst/>
              <a:gdLst/>
              <a:ahLst/>
              <a:cxnLst/>
              <a:rect l="l" t="t" r="r" b="b"/>
              <a:pathLst>
                <a:path w="22677120" h="731520">
                  <a:moveTo>
                    <a:pt x="0" y="0"/>
                  </a:moveTo>
                  <a:lnTo>
                    <a:pt x="22677120" y="0"/>
                  </a:lnTo>
                  <a:lnTo>
                    <a:pt x="2267712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54036" b="-554036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2677120" cy="77914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609630">
                <a:lnSpc>
                  <a:spcPts val="1760"/>
                </a:lnSpc>
              </a:pPr>
              <a:r>
                <a:rPr lang="en-US" sz="1467" b="1" spc="400">
                  <a:solidFill>
                    <a:srgbClr val="A61E22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BEIS 2026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87680" y="1959610"/>
            <a:ext cx="10241280" cy="1308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5120"/>
              </a:lnSpc>
            </a:pPr>
            <a:r>
              <a:rPr lang="en-US" sz="4400" dirty="0" err="1">
                <a:solidFill>
                  <a:schemeClr val="bg1"/>
                </a:solidFill>
              </a:rPr>
              <a:t>Protontherapy</a:t>
            </a:r>
            <a:r>
              <a:rPr lang="en-US" sz="4400" dirty="0">
                <a:solidFill>
                  <a:schemeClr val="bg1"/>
                </a:solidFill>
              </a:rPr>
              <a:t> – </a:t>
            </a:r>
            <a:br>
              <a:rPr lang="en-US" sz="4400" dirty="0">
                <a:solidFill>
                  <a:schemeClr val="bg1"/>
                </a:solidFill>
              </a:rPr>
            </a:br>
            <a:r>
              <a:rPr lang="en-US" sz="4400" dirty="0">
                <a:solidFill>
                  <a:schemeClr val="bg1"/>
                </a:solidFill>
              </a:rPr>
              <a:t>Technology for the benefit of the patient</a:t>
            </a:r>
            <a:endParaRPr lang="en-US" sz="4267" b="1" dirty="0">
              <a:solidFill>
                <a:schemeClr val="bg1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18256" y="4112432"/>
            <a:ext cx="2211495" cy="65703"/>
            <a:chOff x="0" y="0"/>
            <a:chExt cx="4422991" cy="131407"/>
          </a:xfrm>
        </p:grpSpPr>
        <p:sp>
          <p:nvSpPr>
            <p:cNvPr id="13" name="Freeform 13"/>
            <p:cNvSpPr/>
            <p:nvPr/>
          </p:nvSpPr>
          <p:spPr>
            <a:xfrm>
              <a:off x="16891" y="16891"/>
              <a:ext cx="4389120" cy="97536"/>
            </a:xfrm>
            <a:custGeom>
              <a:avLst/>
              <a:gdLst/>
              <a:ahLst/>
              <a:cxnLst/>
              <a:rect l="l" t="t" r="r" b="b"/>
              <a:pathLst>
                <a:path w="4389120" h="97536">
                  <a:moveTo>
                    <a:pt x="0" y="0"/>
                  </a:moveTo>
                  <a:lnTo>
                    <a:pt x="4389120" y="0"/>
                  </a:lnTo>
                  <a:lnTo>
                    <a:pt x="4389120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0"/>
              <a:ext cx="4422902" cy="131320"/>
            </a:xfrm>
            <a:custGeom>
              <a:avLst/>
              <a:gdLst/>
              <a:ahLst/>
              <a:cxnLst/>
              <a:rect l="l" t="t" r="r" b="b"/>
              <a:pathLst>
                <a:path w="4422902" h="131320">
                  <a:moveTo>
                    <a:pt x="16891" y="0"/>
                  </a:moveTo>
                  <a:lnTo>
                    <a:pt x="4406011" y="0"/>
                  </a:lnTo>
                  <a:cubicBezTo>
                    <a:pt x="4415409" y="0"/>
                    <a:pt x="4422902" y="7620"/>
                    <a:pt x="4422902" y="16891"/>
                  </a:cubicBezTo>
                  <a:lnTo>
                    <a:pt x="4422902" y="114427"/>
                  </a:lnTo>
                  <a:cubicBezTo>
                    <a:pt x="4422902" y="123825"/>
                    <a:pt x="4415282" y="131318"/>
                    <a:pt x="4406011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4406011" y="97536"/>
                  </a:lnTo>
                  <a:lnTo>
                    <a:pt x="4406011" y="114427"/>
                  </a:lnTo>
                  <a:lnTo>
                    <a:pt x="4389120" y="114427"/>
                  </a:lnTo>
                  <a:lnTo>
                    <a:pt x="4389120" y="16891"/>
                  </a:lnTo>
                  <a:lnTo>
                    <a:pt x="4406011" y="16891"/>
                  </a:lnTo>
                  <a:lnTo>
                    <a:pt x="44060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26720" y="4291584"/>
            <a:ext cx="9753600" cy="390144"/>
            <a:chOff x="0" y="0"/>
            <a:chExt cx="19507200" cy="78028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9507200" cy="780288"/>
            </a:xfrm>
            <a:custGeom>
              <a:avLst/>
              <a:gdLst/>
              <a:ahLst/>
              <a:cxnLst/>
              <a:rect l="l" t="t" r="r" b="b"/>
              <a:pathLst>
                <a:path w="19507200" h="780288">
                  <a:moveTo>
                    <a:pt x="0" y="0"/>
                  </a:moveTo>
                  <a:lnTo>
                    <a:pt x="19507200" y="0"/>
                  </a:lnTo>
                  <a:lnTo>
                    <a:pt x="1950720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37125" b="-437125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9507200" cy="8279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609630">
                <a:lnSpc>
                  <a:spcPts val="2239"/>
                </a:lnSpc>
              </a:pPr>
              <a:r>
                <a:rPr lang="en-US" sz="1866" b="1" dirty="0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Martin Grossmann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26720" y="4681728"/>
            <a:ext cx="9753600" cy="304800"/>
            <a:chOff x="0" y="0"/>
            <a:chExt cx="19507200" cy="6096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9507200" cy="609600"/>
            </a:xfrm>
            <a:custGeom>
              <a:avLst/>
              <a:gdLst/>
              <a:ahLst/>
              <a:cxnLst/>
              <a:rect l="l" t="t" r="r" b="b"/>
              <a:pathLst>
                <a:path w="19507200" h="609600">
                  <a:moveTo>
                    <a:pt x="0" y="0"/>
                  </a:moveTo>
                  <a:lnTo>
                    <a:pt x="19507200" y="0"/>
                  </a:lnTo>
                  <a:lnTo>
                    <a:pt x="19507200" y="609600"/>
                  </a:lnTo>
                  <a:lnTo>
                    <a:pt x="0" y="609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73521" b="-573521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19507200" cy="6572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609630">
                <a:lnSpc>
                  <a:spcPts val="1760"/>
                </a:lnSpc>
              </a:pPr>
              <a:r>
                <a:rPr lang="en-US" sz="1467" dirty="0">
                  <a:solidFill>
                    <a:srgbClr val="AAAAA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Center for </a:t>
              </a:r>
              <a:r>
                <a:rPr lang="en-US" sz="1467" dirty="0" err="1">
                  <a:solidFill>
                    <a:srgbClr val="AAAAA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Protontherapy</a:t>
              </a:r>
              <a:r>
                <a:rPr lang="en-US" sz="1467" dirty="0">
                  <a:solidFill>
                    <a:srgbClr val="AAAAA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, Paul Scherrer Institute, Switzerland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26720" y="5023104"/>
            <a:ext cx="9753600" cy="268224"/>
            <a:chOff x="0" y="0"/>
            <a:chExt cx="19507200" cy="53644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9507200" cy="536448"/>
            </a:xfrm>
            <a:custGeom>
              <a:avLst/>
              <a:gdLst/>
              <a:ahLst/>
              <a:cxnLst/>
              <a:rect l="l" t="t" r="r" b="b"/>
              <a:pathLst>
                <a:path w="19507200" h="536448">
                  <a:moveTo>
                    <a:pt x="0" y="0"/>
                  </a:moveTo>
                  <a:lnTo>
                    <a:pt x="19507200" y="0"/>
                  </a:lnTo>
                  <a:lnTo>
                    <a:pt x="1950720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58546" b="-658546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9507200" cy="5745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609630">
                <a:lnSpc>
                  <a:spcPts val="1600"/>
                </a:lnSpc>
              </a:pPr>
              <a:r>
                <a:rPr lang="en-US" sz="1333">
                  <a:solidFill>
                    <a:srgbClr val="888888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Barranquilla, Colombia  ·  June 2026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26720" y="6437376"/>
            <a:ext cx="11338560" cy="268224"/>
            <a:chOff x="0" y="0"/>
            <a:chExt cx="22677120" cy="536448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2677120" cy="536448"/>
            </a:xfrm>
            <a:custGeom>
              <a:avLst/>
              <a:gdLst/>
              <a:ahLst/>
              <a:cxnLst/>
              <a:rect l="l" t="t" r="r" b="b"/>
              <a:pathLst>
                <a:path w="22677120" h="536448">
                  <a:moveTo>
                    <a:pt x="0" y="0"/>
                  </a:moveTo>
                  <a:lnTo>
                    <a:pt x="22677120" y="0"/>
                  </a:lnTo>
                  <a:lnTo>
                    <a:pt x="2267712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773685" b="-773685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22677120" cy="5745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 defTabSz="609630">
                <a:lnSpc>
                  <a:spcPts val="1200"/>
                </a:lnSpc>
              </a:pPr>
              <a:r>
                <a:rPr lang="en-US" sz="1000">
                  <a:solidFill>
                    <a:srgbClr val="666666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BEIS 2026 – Barranquilla EduCom International School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26720" y="137185"/>
            <a:ext cx="1991982" cy="569951"/>
            <a:chOff x="0" y="0"/>
            <a:chExt cx="3983965" cy="113990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3983990" cy="1139952"/>
            </a:xfrm>
            <a:custGeom>
              <a:avLst/>
              <a:gdLst/>
              <a:ahLst/>
              <a:cxnLst/>
              <a:rect l="l" t="t" r="r" b="b"/>
              <a:pathLst>
                <a:path w="3983990" h="1139952">
                  <a:moveTo>
                    <a:pt x="0" y="0"/>
                  </a:moveTo>
                  <a:lnTo>
                    <a:pt x="3983990" y="0"/>
                  </a:lnTo>
                  <a:lnTo>
                    <a:pt x="3983990" y="1139952"/>
                  </a:lnTo>
                  <a:lnTo>
                    <a:pt x="0" y="11399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4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688269" y="-428714"/>
            <a:ext cx="1434732" cy="1794218"/>
            <a:chOff x="0" y="0"/>
            <a:chExt cx="2869463" cy="358843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869438" cy="3588385"/>
            </a:xfrm>
            <a:custGeom>
              <a:avLst/>
              <a:gdLst/>
              <a:ahLst/>
              <a:cxnLst/>
              <a:rect l="l" t="t" r="r" b="b"/>
              <a:pathLst>
                <a:path w="2869438" h="3588385">
                  <a:moveTo>
                    <a:pt x="0" y="0"/>
                  </a:moveTo>
                  <a:lnTo>
                    <a:pt x="2869438" y="0"/>
                  </a:lnTo>
                  <a:lnTo>
                    <a:pt x="2869438" y="3588385"/>
                  </a:lnTo>
                  <a:lnTo>
                    <a:pt x="0" y="35883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1"/>
              </a:stretch>
            </a:blipFill>
          </p:spPr>
          <p:txBody>
            <a:bodyPr/>
            <a:lstStyle/>
            <a:p>
              <a:pPr defTabSz="609630"/>
              <a:endParaRPr lang="es-CO" sz="1200">
                <a:solidFill>
                  <a:prstClr val="black"/>
                </a:solidFill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B8BF6-994D-F331-298E-DCBBBBF96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de-CH" noProof="0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F04EF-CE90-61E7-7535-832EEBD18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lain"/>
            </a:pPr>
            <a:endParaRPr lang="de-CH" noProof="0" dirty="0"/>
          </a:p>
          <a:p>
            <a:pPr marL="457200" indent="-457200">
              <a:buFont typeface="+mj-lt"/>
              <a:buAutoNum type="arabicPlain"/>
            </a:pPr>
            <a:r>
              <a:rPr lang="de-CH" dirty="0" err="1"/>
              <a:t>Why</a:t>
            </a:r>
            <a:r>
              <a:rPr lang="de-CH" dirty="0"/>
              <a:t> </a:t>
            </a:r>
            <a:r>
              <a:rPr lang="de-CH" dirty="0" err="1"/>
              <a:t>radiotherapy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</a:t>
            </a:r>
            <a:r>
              <a:rPr lang="de-CH" dirty="0" err="1"/>
              <a:t>protons</a:t>
            </a:r>
            <a:r>
              <a:rPr lang="de-CH" dirty="0"/>
              <a:t>?</a:t>
            </a:r>
          </a:p>
          <a:p>
            <a:pPr marL="457200" indent="-457200">
              <a:buFont typeface="+mj-lt"/>
              <a:buAutoNum type="arabicPlain"/>
            </a:pPr>
            <a:r>
              <a:rPr lang="de-CH" dirty="0"/>
              <a:t>Irradiation </a:t>
            </a:r>
            <a:r>
              <a:rPr lang="de-CH" dirty="0" err="1"/>
              <a:t>techniques</a:t>
            </a:r>
            <a:endParaRPr lang="de-CH" dirty="0"/>
          </a:p>
          <a:p>
            <a:pPr marL="457200" indent="-457200">
              <a:buFont typeface="+mj-lt"/>
              <a:buAutoNum type="arabicPlain"/>
            </a:pPr>
            <a:r>
              <a:rPr lang="de-CH" dirty="0" err="1"/>
              <a:t>PSI’s</a:t>
            </a:r>
            <a:r>
              <a:rPr lang="de-CH" dirty="0"/>
              <a:t> </a:t>
            </a:r>
            <a:r>
              <a:rPr lang="de-CH" dirty="0" err="1"/>
              <a:t>clinical</a:t>
            </a:r>
            <a:r>
              <a:rPr lang="de-CH" dirty="0"/>
              <a:t> </a:t>
            </a:r>
            <a:r>
              <a:rPr lang="de-CH" dirty="0" err="1"/>
              <a:t>program</a:t>
            </a:r>
            <a:endParaRPr lang="de-CH" dirty="0"/>
          </a:p>
          <a:p>
            <a:pPr marL="457200" indent="-457200">
              <a:buAutoNum type="arabicPlain"/>
            </a:pPr>
            <a:r>
              <a:rPr lang="de-CH" dirty="0"/>
              <a:t>FLASH </a:t>
            </a:r>
            <a:r>
              <a:rPr lang="de-CH" dirty="0" err="1"/>
              <a:t>with</a:t>
            </a:r>
            <a:r>
              <a:rPr lang="de-CH" dirty="0"/>
              <a:t> </a:t>
            </a:r>
            <a:r>
              <a:rPr lang="de-CH" dirty="0" err="1"/>
              <a:t>protons</a:t>
            </a:r>
            <a:endParaRPr lang="de-CH" dirty="0"/>
          </a:p>
          <a:p>
            <a:pPr marL="457200" indent="-457200">
              <a:buAutoNum type="arabicPlain"/>
            </a:pPr>
            <a:r>
              <a:rPr lang="de-CH" dirty="0" err="1"/>
              <a:t>Why</a:t>
            </a:r>
            <a:r>
              <a:rPr lang="de-CH" dirty="0"/>
              <a:t> </a:t>
            </a:r>
            <a:r>
              <a:rPr lang="de-CH" dirty="0" err="1"/>
              <a:t>technology</a:t>
            </a:r>
            <a:r>
              <a:rPr lang="de-CH" dirty="0"/>
              <a:t> </a:t>
            </a:r>
            <a:r>
              <a:rPr lang="de-CH" dirty="0" err="1"/>
              <a:t>is</a:t>
            </a:r>
            <a:r>
              <a:rPr lang="de-CH" dirty="0"/>
              <a:t> </a:t>
            </a:r>
            <a:r>
              <a:rPr lang="de-CH" dirty="0" err="1"/>
              <a:t>important</a:t>
            </a:r>
            <a:endParaRPr lang="de-CH" dirty="0"/>
          </a:p>
          <a:p>
            <a:pPr marL="457200" indent="-457200">
              <a:buAutoNum type="arabicPlain"/>
            </a:pPr>
            <a:endParaRPr lang="de-CH" noProof="0" dirty="0"/>
          </a:p>
        </p:txBody>
      </p:sp>
    </p:spTree>
    <p:extLst>
      <p:ext uri="{BB962C8B-B14F-4D97-AF65-F5344CB8AC3E}">
        <p14:creationId xmlns:p14="http://schemas.microsoft.com/office/powerpoint/2010/main" val="4095108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/>
          </a:p>
        </p:txBody>
      </p:sp>
      <p:pic>
        <p:nvPicPr>
          <p:cNvPr id="7170" name="Picture 2" descr="C:\Users\grossmann\Desktop\Talk\Map_C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64" y="261927"/>
            <a:ext cx="9283483" cy="61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973986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222" y="-36968"/>
            <a:ext cx="9193290" cy="6894968"/>
          </a:xfrm>
          <a:prstGeom prst="rect">
            <a:avLst/>
          </a:prstGeom>
        </p:spPr>
      </p:pic>
      <p:sp>
        <p:nvSpPr>
          <p:cNvPr id="21506" name="Rectangle 12"/>
          <p:cNvSpPr>
            <a:spLocks noGrp="1" noChangeArrowheads="1"/>
          </p:cNvSpPr>
          <p:nvPr>
            <p:ph type="title"/>
          </p:nvPr>
        </p:nvSpPr>
        <p:spPr>
          <a:xfrm>
            <a:off x="2221667" y="188640"/>
            <a:ext cx="7772400" cy="864096"/>
          </a:xfrm>
        </p:spPr>
        <p:txBody>
          <a:bodyPr/>
          <a:lstStyle/>
          <a:p>
            <a:r>
              <a:rPr lang="en-US" altLang="de-DE" dirty="0">
                <a:solidFill>
                  <a:schemeClr val="accent6"/>
                </a:solidFill>
              </a:rPr>
              <a:t>Paul </a:t>
            </a:r>
            <a:r>
              <a:rPr lang="en-US" altLang="de-DE" dirty="0" err="1">
                <a:solidFill>
                  <a:schemeClr val="accent6"/>
                </a:solidFill>
              </a:rPr>
              <a:t>Scherrer</a:t>
            </a:r>
            <a:r>
              <a:rPr lang="en-US" altLang="de-DE" dirty="0">
                <a:solidFill>
                  <a:schemeClr val="accent6"/>
                </a:solidFill>
              </a:rPr>
              <a:t> Institute</a:t>
            </a:r>
          </a:p>
        </p:txBody>
      </p:sp>
      <p:sp>
        <p:nvSpPr>
          <p:cNvPr id="21507" name="Line 15"/>
          <p:cNvSpPr>
            <a:spLocks noChangeShapeType="1"/>
          </p:cNvSpPr>
          <p:nvPr/>
        </p:nvSpPr>
        <p:spPr bwMode="auto">
          <a:xfrm flipH="1">
            <a:off x="5867400" y="1700809"/>
            <a:ext cx="1906588" cy="382587"/>
          </a:xfrm>
          <a:prstGeom prst="line">
            <a:avLst/>
          </a:prstGeom>
          <a:noFill/>
          <a:ln w="44450">
            <a:solidFill>
              <a:srgbClr val="FFFF00"/>
            </a:solidFill>
            <a:round/>
            <a:headEnd type="none" w="sm" len="sm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21508" name="Text Box 16"/>
          <p:cNvSpPr txBox="1">
            <a:spLocks noChangeArrowheads="1"/>
          </p:cNvSpPr>
          <p:nvPr/>
        </p:nvSpPr>
        <p:spPr bwMode="auto">
          <a:xfrm>
            <a:off x="6836256" y="1288518"/>
            <a:ext cx="3200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590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MeV</a:t>
            </a: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proton</a:t>
            </a: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cyclotron</a:t>
            </a:r>
            <a:endParaRPr lang="de-CH" altLang="de-DE" sz="2000" dirty="0">
              <a:solidFill>
                <a:srgbClr val="FFFF00"/>
              </a:solidFill>
              <a:latin typeface="Arial" pitchFamily="34" charset="0"/>
            </a:endParaRPr>
          </a:p>
        </p:txBody>
      </p:sp>
      <p:sp>
        <p:nvSpPr>
          <p:cNvPr id="21509" name="Line 17"/>
          <p:cNvSpPr>
            <a:spLocks noChangeShapeType="1"/>
          </p:cNvSpPr>
          <p:nvPr/>
        </p:nvSpPr>
        <p:spPr bwMode="auto">
          <a:xfrm flipV="1">
            <a:off x="4511824" y="2362201"/>
            <a:ext cx="871736" cy="401141"/>
          </a:xfrm>
          <a:prstGeom prst="line">
            <a:avLst/>
          </a:prstGeom>
          <a:noFill/>
          <a:ln w="44450">
            <a:solidFill>
              <a:srgbClr val="FFFF00"/>
            </a:solidFill>
            <a:round/>
            <a:headEnd type="none" w="sm" len="sm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21510" name="Text Box 18"/>
          <p:cNvSpPr txBox="1">
            <a:spLocks noChangeArrowheads="1"/>
          </p:cNvSpPr>
          <p:nvPr/>
        </p:nvSpPr>
        <p:spPr bwMode="auto">
          <a:xfrm>
            <a:off x="1459260" y="2564905"/>
            <a:ext cx="3200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250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MeV</a:t>
            </a: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proton</a:t>
            </a: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cyclotron</a:t>
            </a:r>
            <a:endParaRPr lang="de-CH" altLang="de-DE" sz="2000" dirty="0">
              <a:solidFill>
                <a:srgbClr val="FFFF00"/>
              </a:solidFill>
              <a:latin typeface="Arial" pitchFamily="34" charset="0"/>
            </a:endParaRPr>
          </a:p>
        </p:txBody>
      </p:sp>
      <p:sp>
        <p:nvSpPr>
          <p:cNvPr id="21511" name="Line 19"/>
          <p:cNvSpPr>
            <a:spLocks noChangeShapeType="1"/>
          </p:cNvSpPr>
          <p:nvPr/>
        </p:nvSpPr>
        <p:spPr bwMode="auto">
          <a:xfrm flipV="1">
            <a:off x="3143672" y="2701280"/>
            <a:ext cx="2621632" cy="1519808"/>
          </a:xfrm>
          <a:prstGeom prst="line">
            <a:avLst/>
          </a:prstGeom>
          <a:noFill/>
          <a:ln w="44450">
            <a:solidFill>
              <a:srgbClr val="FFFF00"/>
            </a:solidFill>
            <a:round/>
            <a:headEnd type="none" w="sm" len="sm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21512" name="Text Box 20"/>
          <p:cNvSpPr txBox="1">
            <a:spLocks noChangeArrowheads="1"/>
          </p:cNvSpPr>
          <p:nvPr/>
        </p:nvSpPr>
        <p:spPr bwMode="auto">
          <a:xfrm>
            <a:off x="2068860" y="4149081"/>
            <a:ext cx="1981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Proton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therapy</a:t>
            </a:r>
            <a:endParaRPr lang="de-CH" altLang="de-DE" sz="2000" dirty="0">
              <a:solidFill>
                <a:srgbClr val="FFFF00"/>
              </a:solidFill>
              <a:latin typeface="Arial" pitchFamily="34" charset="0"/>
            </a:endParaRPr>
          </a:p>
        </p:txBody>
      </p:sp>
      <p:sp>
        <p:nvSpPr>
          <p:cNvPr id="21513" name="Text Box 21"/>
          <p:cNvSpPr txBox="1">
            <a:spLocks noChangeArrowheads="1"/>
          </p:cNvSpPr>
          <p:nvPr/>
        </p:nvSpPr>
        <p:spPr bwMode="auto">
          <a:xfrm>
            <a:off x="5436448" y="4849405"/>
            <a:ext cx="3200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Synchrotron light </a:t>
            </a: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source</a:t>
            </a:r>
            <a:endParaRPr lang="de-CH" altLang="de-DE" sz="2000" dirty="0">
              <a:solidFill>
                <a:srgbClr val="FFFF00"/>
              </a:solidFill>
              <a:latin typeface="Arial" pitchFamily="34" charset="0"/>
            </a:endParaRPr>
          </a:p>
        </p:txBody>
      </p:sp>
      <p:sp>
        <p:nvSpPr>
          <p:cNvPr id="21514" name="Text Box 16"/>
          <p:cNvSpPr txBox="1">
            <a:spLocks noChangeArrowheads="1"/>
          </p:cNvSpPr>
          <p:nvPr/>
        </p:nvSpPr>
        <p:spPr bwMode="auto">
          <a:xfrm>
            <a:off x="8616280" y="1965326"/>
            <a:ext cx="175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de-CH" altLang="de-DE" sz="2000" dirty="0" err="1">
                <a:solidFill>
                  <a:srgbClr val="FFFF00"/>
                </a:solidFill>
                <a:latin typeface="Arial" pitchFamily="34" charset="0"/>
              </a:rPr>
              <a:t>SwissFEL</a:t>
            </a: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</a:rPr>
              <a:t> </a:t>
            </a:r>
            <a:r>
              <a:rPr lang="de-CH" altLang="de-DE" sz="2000" dirty="0">
                <a:solidFill>
                  <a:srgbClr val="FFFF00"/>
                </a:solidFill>
                <a:latin typeface="Arial" pitchFamily="34" charset="0"/>
                <a:sym typeface="Wingdings" pitchFamily="2" charset="2"/>
              </a:rPr>
              <a:t></a:t>
            </a:r>
            <a:endParaRPr lang="de-CH" altLang="de-DE" sz="2000" dirty="0">
              <a:solidFill>
                <a:srgbClr val="FFFF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8838544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504" y="260648"/>
            <a:ext cx="3973512" cy="2980134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6080" y="1027481"/>
            <a:ext cx="3672408" cy="4894631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6504" y="3474796"/>
            <a:ext cx="4248472" cy="3186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586830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1BAC8EF-9DB5-2989-0301-42E8A2917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7200875" cy="3996443"/>
          </a:xfrm>
        </p:spPr>
        <p:txBody>
          <a:bodyPr/>
          <a:lstStyle/>
          <a:p>
            <a:r>
              <a:rPr lang="de-CH" dirty="0"/>
              <a:t>Study </a:t>
            </a:r>
            <a:r>
              <a:rPr lang="de-CH" dirty="0" err="1"/>
              <a:t>physics</a:t>
            </a:r>
            <a:r>
              <a:rPr lang="de-CH" dirty="0"/>
              <a:t> in Münster &amp; Lausanne</a:t>
            </a:r>
          </a:p>
          <a:p>
            <a:r>
              <a:rPr lang="de-CH" dirty="0"/>
              <a:t>Master </a:t>
            </a:r>
            <a:r>
              <a:rPr lang="de-CH" dirty="0" err="1"/>
              <a:t>thesis</a:t>
            </a:r>
            <a:r>
              <a:rPr lang="de-CH" dirty="0"/>
              <a:t> CERN</a:t>
            </a:r>
          </a:p>
          <a:p>
            <a:r>
              <a:rPr lang="de-CH" dirty="0"/>
              <a:t>PhD </a:t>
            </a:r>
            <a:r>
              <a:rPr lang="de-CH" dirty="0" err="1"/>
              <a:t>thesis</a:t>
            </a:r>
            <a:r>
              <a:rPr lang="de-CH" dirty="0"/>
              <a:t> PSI</a:t>
            </a:r>
          </a:p>
          <a:p>
            <a:r>
              <a:rPr lang="de-CH" dirty="0" err="1"/>
              <a:t>Protontherapy</a:t>
            </a:r>
            <a:r>
              <a:rPr lang="de-CH" dirty="0"/>
              <a:t> </a:t>
            </a:r>
            <a:r>
              <a:rPr lang="de-CH" dirty="0" err="1"/>
              <a:t>since</a:t>
            </a:r>
            <a:r>
              <a:rPr lang="de-CH" dirty="0"/>
              <a:t> 1995</a:t>
            </a:r>
          </a:p>
          <a:p>
            <a:r>
              <a:rPr lang="de-CH" dirty="0"/>
              <a:t>Control and </a:t>
            </a:r>
            <a:r>
              <a:rPr lang="de-CH" dirty="0" err="1"/>
              <a:t>Safety</a:t>
            </a:r>
            <a:r>
              <a:rPr lang="de-CH" dirty="0"/>
              <a:t> Systems</a:t>
            </a:r>
          </a:p>
          <a:p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About </a:t>
            </a:r>
            <a:r>
              <a:rPr lang="de-CH" dirty="0" err="1"/>
              <a:t>myself</a:t>
            </a:r>
            <a:r>
              <a:rPr lang="de-CH" dirty="0"/>
              <a:t>…</a:t>
            </a:r>
          </a:p>
        </p:txBody>
      </p:sp>
      <p:pic>
        <p:nvPicPr>
          <p:cNvPr id="8" name="Grafik 7" descr="Ein Bild, das Kleidung, Person, Schwarzweiß, Gebäude enthält.&#10;&#10;Automatisch generierte Beschreibung">
            <a:extLst>
              <a:ext uri="{FF2B5EF4-FFF2-40B4-BE49-F238E27FC236}">
                <a16:creationId xmlns:a16="http://schemas.microsoft.com/office/drawing/2014/main" id="{878025E8-B463-C36B-374E-7B4FB9BC3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5318" y="653137"/>
            <a:ext cx="3836507" cy="575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14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712F6A2-005A-8611-2B32-6456FB591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56715-43BA-4452-8C09-C472F529852B}" type="datetime1">
              <a:rPr lang="de-CH" smtClean="0"/>
              <a:t>15.06.2026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3D4A4E4-0109-076C-E148-59553C9B1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Paul Scherrer Institut PSI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2D2F161-58E4-C46C-77D5-0AC495BCA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7</a:t>
            </a:fld>
            <a:endParaRPr lang="de-CH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B92D963-65C5-93CB-4161-3F876AAA24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de-CH" dirty="0" err="1"/>
              <a:t>Why</a:t>
            </a:r>
            <a:r>
              <a:rPr lang="de-CH" dirty="0"/>
              <a:t> </a:t>
            </a:r>
            <a:r>
              <a:rPr lang="de-CH" dirty="0" err="1"/>
              <a:t>radiotherapy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</a:t>
            </a:r>
            <a:r>
              <a:rPr lang="de-CH" dirty="0" err="1"/>
              <a:t>protons</a:t>
            </a:r>
            <a:r>
              <a:rPr lang="de-CH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0025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de-DE" dirty="0"/>
              <a:t>Why Radiotherapy with Protons?</a:t>
            </a:r>
          </a:p>
        </p:txBody>
      </p:sp>
      <p:pic>
        <p:nvPicPr>
          <p:cNvPr id="22530" name="Picture 2" descr="https://osuwmcdigital.osu.edu/sitetool/sites/radiationoncologypublic/images/TBtherapistandpatientlaying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8" t="9114" r="11364"/>
          <a:stretch/>
        </p:blipFill>
        <p:spPr bwMode="auto">
          <a:xfrm>
            <a:off x="1631504" y="3015827"/>
            <a:ext cx="1694159" cy="141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Gantry for RPTC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90" b="14676"/>
          <a:stretch/>
        </p:blipFill>
        <p:spPr bwMode="auto">
          <a:xfrm>
            <a:off x="6135038" y="2188068"/>
            <a:ext cx="4281442" cy="433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99268" y="1920068"/>
            <a:ext cx="2516715" cy="26443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sz="1700" b="1" dirty="0">
                <a:solidFill>
                  <a:srgbClr val="237FFC"/>
                </a:solidFill>
                <a:latin typeface="Arial Narrow"/>
                <a:cs typeface="Arial Narrow"/>
              </a:rPr>
              <a:t>Conventional therapy </a:t>
            </a:r>
            <a:r>
              <a:rPr lang="en-GB" sz="1700" dirty="0">
                <a:latin typeface="Arial Narrow"/>
                <a:cs typeface="Arial Narrow"/>
              </a:rPr>
              <a:t>(LINAC)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104112" y="1084385"/>
            <a:ext cx="3223870" cy="84003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>
              <a:lnSpc>
                <a:spcPct val="110000"/>
              </a:lnSpc>
            </a:pPr>
            <a:r>
              <a:rPr lang="en-GB" sz="1700" b="1" dirty="0">
                <a:solidFill>
                  <a:srgbClr val="237FFC"/>
                </a:solidFill>
                <a:latin typeface="Arial Narrow"/>
                <a:cs typeface="Arial Narrow"/>
              </a:rPr>
              <a:t>Proton therapy</a:t>
            </a:r>
          </a:p>
          <a:p>
            <a:pPr algn="r">
              <a:lnSpc>
                <a:spcPct val="110000"/>
              </a:lnSpc>
            </a:pPr>
            <a:r>
              <a:rPr lang="en-GB" sz="1700" dirty="0">
                <a:latin typeface="Arial Narrow"/>
                <a:cs typeface="Arial Narrow"/>
              </a:rPr>
              <a:t>Mass: ~200 tons</a:t>
            </a:r>
          </a:p>
          <a:p>
            <a:pPr algn="r">
              <a:lnSpc>
                <a:spcPct val="110000"/>
              </a:lnSpc>
            </a:pPr>
            <a:r>
              <a:rPr lang="en-GB" sz="1700" dirty="0">
                <a:latin typeface="Arial Narrow"/>
                <a:cs typeface="Arial Narrow"/>
              </a:rPr>
              <a:t>Diameter: ~8 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30350" y="6160814"/>
            <a:ext cx="1089786" cy="2644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sz="1700" dirty="0">
                <a:solidFill>
                  <a:srgbClr val="FFFF00"/>
                </a:solidFill>
                <a:latin typeface="Arial Narrow"/>
                <a:cs typeface="Arial Narrow"/>
              </a:rPr>
              <a:t>Varian Gantry</a:t>
            </a:r>
          </a:p>
        </p:txBody>
      </p:sp>
    </p:spTree>
    <p:extLst>
      <p:ext uri="{BB962C8B-B14F-4D97-AF65-F5344CB8AC3E}">
        <p14:creationId xmlns:p14="http://schemas.microsoft.com/office/powerpoint/2010/main" val="14629272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709613" y="551657"/>
            <a:ext cx="8534400" cy="427038"/>
          </a:xfrm>
        </p:spPr>
        <p:txBody>
          <a:bodyPr/>
          <a:lstStyle/>
          <a:p>
            <a:r>
              <a:rPr lang="de-CH" altLang="de-DE" dirty="0" err="1"/>
              <a:t>Why</a:t>
            </a:r>
            <a:r>
              <a:rPr lang="de-CH" altLang="de-DE" dirty="0"/>
              <a:t> Protons?</a:t>
            </a:r>
          </a:p>
        </p:txBody>
      </p:sp>
      <p:sp>
        <p:nvSpPr>
          <p:cNvPr id="696324" name="Text Box 4"/>
          <p:cNvSpPr txBox="1">
            <a:spLocks noChangeArrowheads="1"/>
          </p:cNvSpPr>
          <p:nvPr/>
        </p:nvSpPr>
        <p:spPr bwMode="auto">
          <a:xfrm>
            <a:off x="1906589" y="6118195"/>
            <a:ext cx="3024187" cy="400110"/>
          </a:xfrm>
          <a:prstGeom prst="rect">
            <a:avLst/>
          </a:prstGeom>
          <a:noFill/>
          <a:ln w="28575">
            <a:solidFill>
              <a:srgbClr val="66FF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algn="ctr"/>
            <a:r>
              <a:rPr lang="en-GB" altLang="de-DE" sz="2000" b="1" dirty="0">
                <a:solidFill>
                  <a:srgbClr val="33CC33"/>
                </a:solidFill>
                <a:latin typeface="Arial Narrow" pitchFamily="34" charset="0"/>
              </a:rPr>
              <a:t>Dose burden - photons</a:t>
            </a:r>
            <a:endParaRPr lang="en-GB" altLang="de-DE" sz="1600" dirty="0">
              <a:solidFill>
                <a:srgbClr val="33CC33"/>
              </a:solidFill>
              <a:latin typeface="Arial Narrow" pitchFamily="34" charset="0"/>
            </a:endParaRPr>
          </a:p>
        </p:txBody>
      </p:sp>
      <p:sp>
        <p:nvSpPr>
          <p:cNvPr id="696325" name="Text Box 5"/>
          <p:cNvSpPr txBox="1">
            <a:spLocks noChangeArrowheads="1"/>
          </p:cNvSpPr>
          <p:nvPr/>
        </p:nvSpPr>
        <p:spPr bwMode="auto">
          <a:xfrm>
            <a:off x="5173664" y="6121370"/>
            <a:ext cx="3024187" cy="400110"/>
          </a:xfrm>
          <a:prstGeom prst="rect">
            <a:avLst/>
          </a:prstGeom>
          <a:noFill/>
          <a:ln w="28575">
            <a:solidFill>
              <a:srgbClr val="FF996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algn="ctr"/>
            <a:r>
              <a:rPr lang="en-GB" altLang="de-DE" sz="2000" b="1" dirty="0">
                <a:solidFill>
                  <a:srgbClr val="FF6600"/>
                </a:solidFill>
                <a:latin typeface="Arial Narrow" pitchFamily="34" charset="0"/>
              </a:rPr>
              <a:t>Dose burden - protons</a:t>
            </a:r>
            <a:endParaRPr lang="en-GB" altLang="de-DE" sz="2000" dirty="0">
              <a:solidFill>
                <a:srgbClr val="FF6600"/>
              </a:solidFill>
              <a:latin typeface="Arial Narrow" pitchFamily="34" charset="0"/>
            </a:endParaRPr>
          </a:p>
        </p:txBody>
      </p:sp>
      <p:sp>
        <p:nvSpPr>
          <p:cNvPr id="696326" name="Text Box 6"/>
          <p:cNvSpPr txBox="1">
            <a:spLocks noChangeArrowheads="1"/>
          </p:cNvSpPr>
          <p:nvPr/>
        </p:nvSpPr>
        <p:spPr bwMode="auto">
          <a:xfrm>
            <a:off x="4237039" y="5430839"/>
            <a:ext cx="3000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0</a:t>
            </a:r>
          </a:p>
        </p:txBody>
      </p:sp>
      <p:sp>
        <p:nvSpPr>
          <p:cNvPr id="696327" name="Text Box 7"/>
          <p:cNvSpPr txBox="1">
            <a:spLocks noChangeArrowheads="1"/>
          </p:cNvSpPr>
          <p:nvPr/>
        </p:nvSpPr>
        <p:spPr bwMode="auto">
          <a:xfrm>
            <a:off x="5376864" y="5430839"/>
            <a:ext cx="4159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10</a:t>
            </a:r>
          </a:p>
        </p:txBody>
      </p:sp>
      <p:sp>
        <p:nvSpPr>
          <p:cNvPr id="696328" name="Text Box 8"/>
          <p:cNvSpPr txBox="1">
            <a:spLocks noChangeArrowheads="1"/>
          </p:cNvSpPr>
          <p:nvPr/>
        </p:nvSpPr>
        <p:spPr bwMode="auto">
          <a:xfrm>
            <a:off x="6540501" y="5430839"/>
            <a:ext cx="4159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20</a:t>
            </a:r>
          </a:p>
        </p:txBody>
      </p:sp>
      <p:sp>
        <p:nvSpPr>
          <p:cNvPr id="696329" name="Text Box 9"/>
          <p:cNvSpPr txBox="1">
            <a:spLocks noChangeArrowheads="1"/>
          </p:cNvSpPr>
          <p:nvPr/>
        </p:nvSpPr>
        <p:spPr bwMode="auto">
          <a:xfrm>
            <a:off x="7758114" y="5430839"/>
            <a:ext cx="4159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30</a:t>
            </a:r>
          </a:p>
        </p:txBody>
      </p:sp>
      <p:sp>
        <p:nvSpPr>
          <p:cNvPr id="696330" name="Text Box 10"/>
          <p:cNvSpPr txBox="1">
            <a:spLocks noChangeArrowheads="1"/>
          </p:cNvSpPr>
          <p:nvPr/>
        </p:nvSpPr>
        <p:spPr bwMode="auto">
          <a:xfrm>
            <a:off x="8916989" y="5430839"/>
            <a:ext cx="4159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40</a:t>
            </a:r>
          </a:p>
        </p:txBody>
      </p:sp>
      <p:sp>
        <p:nvSpPr>
          <p:cNvPr id="696331" name="Text Box 11"/>
          <p:cNvSpPr txBox="1">
            <a:spLocks noChangeArrowheads="1"/>
          </p:cNvSpPr>
          <p:nvPr/>
        </p:nvSpPr>
        <p:spPr bwMode="auto">
          <a:xfrm>
            <a:off x="3805239" y="5211764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0.0</a:t>
            </a:r>
          </a:p>
        </p:txBody>
      </p:sp>
      <p:sp>
        <p:nvSpPr>
          <p:cNvPr id="696332" name="Text Box 12"/>
          <p:cNvSpPr txBox="1">
            <a:spLocks noChangeArrowheads="1"/>
          </p:cNvSpPr>
          <p:nvPr/>
        </p:nvSpPr>
        <p:spPr bwMode="auto">
          <a:xfrm>
            <a:off x="3806826" y="4525964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0.2</a:t>
            </a:r>
          </a:p>
        </p:txBody>
      </p:sp>
      <p:sp>
        <p:nvSpPr>
          <p:cNvPr id="696333" name="Text Box 13"/>
          <p:cNvSpPr txBox="1">
            <a:spLocks noChangeArrowheads="1"/>
          </p:cNvSpPr>
          <p:nvPr/>
        </p:nvSpPr>
        <p:spPr bwMode="auto">
          <a:xfrm>
            <a:off x="3806826" y="3843339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0.4</a:t>
            </a:r>
          </a:p>
        </p:txBody>
      </p:sp>
      <p:sp>
        <p:nvSpPr>
          <p:cNvPr id="696334" name="Text Box 14"/>
          <p:cNvSpPr txBox="1">
            <a:spLocks noChangeArrowheads="1"/>
          </p:cNvSpPr>
          <p:nvPr/>
        </p:nvSpPr>
        <p:spPr bwMode="auto">
          <a:xfrm>
            <a:off x="3806826" y="3157539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0.6</a:t>
            </a:r>
          </a:p>
        </p:txBody>
      </p:sp>
      <p:sp>
        <p:nvSpPr>
          <p:cNvPr id="696335" name="Text Box 15"/>
          <p:cNvSpPr txBox="1">
            <a:spLocks noChangeArrowheads="1"/>
          </p:cNvSpPr>
          <p:nvPr/>
        </p:nvSpPr>
        <p:spPr bwMode="auto">
          <a:xfrm>
            <a:off x="3805239" y="2509839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0.8</a:t>
            </a:r>
          </a:p>
        </p:txBody>
      </p:sp>
      <p:sp>
        <p:nvSpPr>
          <p:cNvPr id="696336" name="Text Box 16"/>
          <p:cNvSpPr txBox="1">
            <a:spLocks noChangeArrowheads="1"/>
          </p:cNvSpPr>
          <p:nvPr/>
        </p:nvSpPr>
        <p:spPr bwMode="auto">
          <a:xfrm>
            <a:off x="3805239" y="1827214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000">
                <a:latin typeface="Arial Narrow" pitchFamily="34" charset="0"/>
              </a:rPr>
              <a:t>1.0</a:t>
            </a:r>
          </a:p>
        </p:txBody>
      </p:sp>
      <p:sp>
        <p:nvSpPr>
          <p:cNvPr id="696337" name="Freeform 17"/>
          <p:cNvSpPr>
            <a:spLocks/>
          </p:cNvSpPr>
          <p:nvPr/>
        </p:nvSpPr>
        <p:spPr bwMode="auto">
          <a:xfrm>
            <a:off x="7477125" y="4052888"/>
            <a:ext cx="1670050" cy="1357312"/>
          </a:xfrm>
          <a:custGeom>
            <a:avLst/>
            <a:gdLst>
              <a:gd name="T0" fmla="*/ 9 w 1084"/>
              <a:gd name="T1" fmla="*/ 854 h 854"/>
              <a:gd name="T2" fmla="*/ 0 w 1084"/>
              <a:gd name="T3" fmla="*/ 0 h 854"/>
              <a:gd name="T4" fmla="*/ 321 w 1084"/>
              <a:gd name="T5" fmla="*/ 124 h 854"/>
              <a:gd name="T6" fmla="*/ 691 w 1084"/>
              <a:gd name="T7" fmla="*/ 249 h 854"/>
              <a:gd name="T8" fmla="*/ 940 w 1084"/>
              <a:gd name="T9" fmla="*/ 326 h 854"/>
              <a:gd name="T10" fmla="*/ 1084 w 1084"/>
              <a:gd name="T11" fmla="*/ 369 h 854"/>
              <a:gd name="T12" fmla="*/ 1084 w 1084"/>
              <a:gd name="T13" fmla="*/ 849 h 854"/>
              <a:gd name="T14" fmla="*/ 9 w 1084"/>
              <a:gd name="T15" fmla="*/ 854 h 8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084" h="854">
                <a:moveTo>
                  <a:pt x="9" y="854"/>
                </a:moveTo>
                <a:lnTo>
                  <a:pt x="0" y="0"/>
                </a:lnTo>
                <a:lnTo>
                  <a:pt x="321" y="124"/>
                </a:lnTo>
                <a:lnTo>
                  <a:pt x="691" y="249"/>
                </a:lnTo>
                <a:lnTo>
                  <a:pt x="940" y="326"/>
                </a:lnTo>
                <a:lnTo>
                  <a:pt x="1084" y="369"/>
                </a:lnTo>
                <a:lnTo>
                  <a:pt x="1084" y="849"/>
                </a:lnTo>
                <a:lnTo>
                  <a:pt x="9" y="854"/>
                </a:lnTo>
                <a:close/>
              </a:path>
            </a:pathLst>
          </a:custGeom>
          <a:solidFill>
            <a:srgbClr val="00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96338" name="Freeform 18"/>
          <p:cNvSpPr>
            <a:spLocks/>
          </p:cNvSpPr>
          <p:nvPr/>
        </p:nvSpPr>
        <p:spPr bwMode="auto">
          <a:xfrm>
            <a:off x="4402139" y="2043113"/>
            <a:ext cx="1781175" cy="3365500"/>
          </a:xfrm>
          <a:custGeom>
            <a:avLst/>
            <a:gdLst>
              <a:gd name="T0" fmla="*/ 0 w 1152"/>
              <a:gd name="T1" fmla="*/ 926 h 2112"/>
              <a:gd name="T2" fmla="*/ 48 w 1152"/>
              <a:gd name="T3" fmla="*/ 561 h 2112"/>
              <a:gd name="T4" fmla="*/ 86 w 1152"/>
              <a:gd name="T5" fmla="*/ 254 h 2112"/>
              <a:gd name="T6" fmla="*/ 125 w 1152"/>
              <a:gd name="T7" fmla="*/ 81 h 2112"/>
              <a:gd name="T8" fmla="*/ 163 w 1152"/>
              <a:gd name="T9" fmla="*/ 0 h 2112"/>
              <a:gd name="T10" fmla="*/ 221 w 1152"/>
              <a:gd name="T11" fmla="*/ 9 h 2112"/>
              <a:gd name="T12" fmla="*/ 384 w 1152"/>
              <a:gd name="T13" fmla="*/ 168 h 2112"/>
              <a:gd name="T14" fmla="*/ 590 w 1152"/>
              <a:gd name="T15" fmla="*/ 365 h 2112"/>
              <a:gd name="T16" fmla="*/ 787 w 1152"/>
              <a:gd name="T17" fmla="*/ 542 h 2112"/>
              <a:gd name="T18" fmla="*/ 1075 w 1152"/>
              <a:gd name="T19" fmla="*/ 768 h 2112"/>
              <a:gd name="T20" fmla="*/ 1152 w 1152"/>
              <a:gd name="T21" fmla="*/ 816 h 2112"/>
              <a:gd name="T22" fmla="*/ 1152 w 1152"/>
              <a:gd name="T23" fmla="*/ 2112 h 2112"/>
              <a:gd name="T24" fmla="*/ 5 w 1152"/>
              <a:gd name="T25" fmla="*/ 2112 h 2112"/>
              <a:gd name="T26" fmla="*/ 5 w 1152"/>
              <a:gd name="T27" fmla="*/ 878 h 2112"/>
              <a:gd name="T28" fmla="*/ 34 w 1152"/>
              <a:gd name="T29" fmla="*/ 710 h 21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152" h="2112">
                <a:moveTo>
                  <a:pt x="0" y="926"/>
                </a:moveTo>
                <a:lnTo>
                  <a:pt x="48" y="561"/>
                </a:lnTo>
                <a:lnTo>
                  <a:pt x="86" y="254"/>
                </a:lnTo>
                <a:lnTo>
                  <a:pt x="125" y="81"/>
                </a:lnTo>
                <a:lnTo>
                  <a:pt x="163" y="0"/>
                </a:lnTo>
                <a:lnTo>
                  <a:pt x="221" y="9"/>
                </a:lnTo>
                <a:lnTo>
                  <a:pt x="384" y="168"/>
                </a:lnTo>
                <a:lnTo>
                  <a:pt x="590" y="365"/>
                </a:lnTo>
                <a:lnTo>
                  <a:pt x="787" y="542"/>
                </a:lnTo>
                <a:lnTo>
                  <a:pt x="1075" y="768"/>
                </a:lnTo>
                <a:lnTo>
                  <a:pt x="1152" y="816"/>
                </a:lnTo>
                <a:lnTo>
                  <a:pt x="1152" y="2112"/>
                </a:lnTo>
                <a:lnTo>
                  <a:pt x="5" y="2112"/>
                </a:lnTo>
                <a:lnTo>
                  <a:pt x="5" y="878"/>
                </a:lnTo>
                <a:lnTo>
                  <a:pt x="34" y="710"/>
                </a:lnTo>
              </a:path>
            </a:pathLst>
          </a:custGeom>
          <a:solidFill>
            <a:srgbClr val="00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96339" name="Freeform 19"/>
          <p:cNvSpPr>
            <a:spLocks/>
          </p:cNvSpPr>
          <p:nvPr/>
        </p:nvSpPr>
        <p:spPr bwMode="auto">
          <a:xfrm>
            <a:off x="4403725" y="3697289"/>
            <a:ext cx="1785938" cy="1709737"/>
          </a:xfrm>
          <a:custGeom>
            <a:avLst/>
            <a:gdLst>
              <a:gd name="T0" fmla="*/ 0 w 1142"/>
              <a:gd name="T1" fmla="*/ 1066 h 1066"/>
              <a:gd name="T2" fmla="*/ 10 w 1142"/>
              <a:gd name="T3" fmla="*/ 293 h 1066"/>
              <a:gd name="T4" fmla="*/ 254 w 1142"/>
              <a:gd name="T5" fmla="*/ 284 h 1066"/>
              <a:gd name="T6" fmla="*/ 432 w 1142"/>
              <a:gd name="T7" fmla="*/ 250 h 1066"/>
              <a:gd name="T8" fmla="*/ 691 w 1142"/>
              <a:gd name="T9" fmla="*/ 221 h 1066"/>
              <a:gd name="T10" fmla="*/ 926 w 1142"/>
              <a:gd name="T11" fmla="*/ 144 h 1066"/>
              <a:gd name="T12" fmla="*/ 1051 w 1142"/>
              <a:gd name="T13" fmla="*/ 82 h 1066"/>
              <a:gd name="T14" fmla="*/ 1138 w 1142"/>
              <a:gd name="T15" fmla="*/ 0 h 1066"/>
              <a:gd name="T16" fmla="*/ 1142 w 1142"/>
              <a:gd name="T17" fmla="*/ 1061 h 1066"/>
              <a:gd name="T18" fmla="*/ 0 w 1142"/>
              <a:gd name="T19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42" h="1066">
                <a:moveTo>
                  <a:pt x="0" y="1066"/>
                </a:moveTo>
                <a:lnTo>
                  <a:pt x="10" y="293"/>
                </a:lnTo>
                <a:lnTo>
                  <a:pt x="254" y="284"/>
                </a:lnTo>
                <a:lnTo>
                  <a:pt x="432" y="250"/>
                </a:lnTo>
                <a:lnTo>
                  <a:pt x="691" y="221"/>
                </a:lnTo>
                <a:lnTo>
                  <a:pt x="926" y="144"/>
                </a:lnTo>
                <a:lnTo>
                  <a:pt x="1051" y="82"/>
                </a:lnTo>
                <a:lnTo>
                  <a:pt x="1138" y="0"/>
                </a:lnTo>
                <a:lnTo>
                  <a:pt x="1142" y="1061"/>
                </a:lnTo>
                <a:lnTo>
                  <a:pt x="0" y="1066"/>
                </a:lnTo>
                <a:close/>
              </a:path>
            </a:pathLst>
          </a:cu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96340" name="Freeform 20"/>
          <p:cNvSpPr>
            <a:spLocks/>
          </p:cNvSpPr>
          <p:nvPr/>
        </p:nvSpPr>
        <p:spPr bwMode="auto">
          <a:xfrm>
            <a:off x="4405313" y="2051050"/>
            <a:ext cx="4743450" cy="2578100"/>
          </a:xfrm>
          <a:custGeom>
            <a:avLst/>
            <a:gdLst>
              <a:gd name="T0" fmla="*/ 0 w 2988"/>
              <a:gd name="T1" fmla="*/ 928 h 1624"/>
              <a:gd name="T2" fmla="*/ 39 w 2988"/>
              <a:gd name="T3" fmla="*/ 604 h 1624"/>
              <a:gd name="T4" fmla="*/ 66 w 2988"/>
              <a:gd name="T5" fmla="*/ 346 h 1624"/>
              <a:gd name="T6" fmla="*/ 105 w 2988"/>
              <a:gd name="T7" fmla="*/ 118 h 1624"/>
              <a:gd name="T8" fmla="*/ 138 w 2988"/>
              <a:gd name="T9" fmla="*/ 34 h 1624"/>
              <a:gd name="T10" fmla="*/ 159 w 2988"/>
              <a:gd name="T11" fmla="*/ 7 h 1624"/>
              <a:gd name="T12" fmla="*/ 183 w 2988"/>
              <a:gd name="T13" fmla="*/ 1 h 1624"/>
              <a:gd name="T14" fmla="*/ 222 w 2988"/>
              <a:gd name="T15" fmla="*/ 16 h 1624"/>
              <a:gd name="T16" fmla="*/ 294 w 2988"/>
              <a:gd name="T17" fmla="*/ 79 h 1624"/>
              <a:gd name="T18" fmla="*/ 528 w 2988"/>
              <a:gd name="T19" fmla="*/ 319 h 1624"/>
              <a:gd name="T20" fmla="*/ 687 w 2988"/>
              <a:gd name="T21" fmla="*/ 463 h 1624"/>
              <a:gd name="T22" fmla="*/ 861 w 2988"/>
              <a:gd name="T23" fmla="*/ 607 h 1624"/>
              <a:gd name="T24" fmla="*/ 1040 w 2988"/>
              <a:gd name="T25" fmla="*/ 751 h 1624"/>
              <a:gd name="T26" fmla="*/ 1185 w 2988"/>
              <a:gd name="T27" fmla="*/ 850 h 1624"/>
              <a:gd name="T28" fmla="*/ 1380 w 2988"/>
              <a:gd name="T29" fmla="*/ 970 h 1624"/>
              <a:gd name="T30" fmla="*/ 1608 w 2988"/>
              <a:gd name="T31" fmla="*/ 1099 h 1624"/>
              <a:gd name="T32" fmla="*/ 1803 w 2988"/>
              <a:gd name="T33" fmla="*/ 1195 h 1624"/>
              <a:gd name="T34" fmla="*/ 2049 w 2988"/>
              <a:gd name="T35" fmla="*/ 1306 h 1624"/>
              <a:gd name="T36" fmla="*/ 2304 w 2988"/>
              <a:gd name="T37" fmla="*/ 1408 h 1624"/>
              <a:gd name="T38" fmla="*/ 2586 w 2988"/>
              <a:gd name="T39" fmla="*/ 1507 h 1624"/>
              <a:gd name="T40" fmla="*/ 2865 w 2988"/>
              <a:gd name="T41" fmla="*/ 1588 h 1624"/>
              <a:gd name="T42" fmla="*/ 2988 w 2988"/>
              <a:gd name="T43" fmla="*/ 1624 h 16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988" h="1624">
                <a:moveTo>
                  <a:pt x="0" y="928"/>
                </a:moveTo>
                <a:cubicBezTo>
                  <a:pt x="6" y="874"/>
                  <a:pt x="28" y="701"/>
                  <a:pt x="39" y="604"/>
                </a:cubicBezTo>
                <a:cubicBezTo>
                  <a:pt x="50" y="507"/>
                  <a:pt x="55" y="427"/>
                  <a:pt x="66" y="346"/>
                </a:cubicBezTo>
                <a:cubicBezTo>
                  <a:pt x="77" y="265"/>
                  <a:pt x="93" y="170"/>
                  <a:pt x="105" y="118"/>
                </a:cubicBezTo>
                <a:cubicBezTo>
                  <a:pt x="117" y="66"/>
                  <a:pt x="129" y="52"/>
                  <a:pt x="138" y="34"/>
                </a:cubicBezTo>
                <a:cubicBezTo>
                  <a:pt x="147" y="16"/>
                  <a:pt x="152" y="12"/>
                  <a:pt x="159" y="7"/>
                </a:cubicBezTo>
                <a:cubicBezTo>
                  <a:pt x="166" y="2"/>
                  <a:pt x="173" y="0"/>
                  <a:pt x="183" y="1"/>
                </a:cubicBezTo>
                <a:cubicBezTo>
                  <a:pt x="193" y="2"/>
                  <a:pt x="204" y="3"/>
                  <a:pt x="222" y="16"/>
                </a:cubicBezTo>
                <a:cubicBezTo>
                  <a:pt x="240" y="29"/>
                  <a:pt x="243" y="29"/>
                  <a:pt x="294" y="79"/>
                </a:cubicBezTo>
                <a:cubicBezTo>
                  <a:pt x="345" y="129"/>
                  <a:pt x="463" y="255"/>
                  <a:pt x="528" y="319"/>
                </a:cubicBezTo>
                <a:cubicBezTo>
                  <a:pt x="593" y="383"/>
                  <a:pt x="632" y="415"/>
                  <a:pt x="687" y="463"/>
                </a:cubicBezTo>
                <a:cubicBezTo>
                  <a:pt x="742" y="511"/>
                  <a:pt x="802" y="559"/>
                  <a:pt x="861" y="607"/>
                </a:cubicBezTo>
                <a:cubicBezTo>
                  <a:pt x="920" y="655"/>
                  <a:pt x="986" y="711"/>
                  <a:pt x="1040" y="751"/>
                </a:cubicBezTo>
                <a:cubicBezTo>
                  <a:pt x="1094" y="791"/>
                  <a:pt x="1128" y="814"/>
                  <a:pt x="1185" y="850"/>
                </a:cubicBezTo>
                <a:cubicBezTo>
                  <a:pt x="1242" y="886"/>
                  <a:pt x="1310" y="929"/>
                  <a:pt x="1380" y="970"/>
                </a:cubicBezTo>
                <a:cubicBezTo>
                  <a:pt x="1450" y="1011"/>
                  <a:pt x="1538" y="1062"/>
                  <a:pt x="1608" y="1099"/>
                </a:cubicBezTo>
                <a:cubicBezTo>
                  <a:pt x="1678" y="1136"/>
                  <a:pt x="1729" y="1160"/>
                  <a:pt x="1803" y="1195"/>
                </a:cubicBezTo>
                <a:cubicBezTo>
                  <a:pt x="1877" y="1230"/>
                  <a:pt x="1966" y="1271"/>
                  <a:pt x="2049" y="1306"/>
                </a:cubicBezTo>
                <a:cubicBezTo>
                  <a:pt x="2132" y="1341"/>
                  <a:pt x="2215" y="1375"/>
                  <a:pt x="2304" y="1408"/>
                </a:cubicBezTo>
                <a:cubicBezTo>
                  <a:pt x="2393" y="1441"/>
                  <a:pt x="2493" y="1477"/>
                  <a:pt x="2586" y="1507"/>
                </a:cubicBezTo>
                <a:cubicBezTo>
                  <a:pt x="2679" y="1537"/>
                  <a:pt x="2798" y="1568"/>
                  <a:pt x="2865" y="1588"/>
                </a:cubicBezTo>
                <a:cubicBezTo>
                  <a:pt x="2932" y="1608"/>
                  <a:pt x="2960" y="1616"/>
                  <a:pt x="2988" y="1624"/>
                </a:cubicBezTo>
              </a:path>
            </a:pathLst>
          </a:custGeom>
          <a:noFill/>
          <a:ln w="25400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96341" name="Freeform 21"/>
          <p:cNvSpPr>
            <a:spLocks/>
          </p:cNvSpPr>
          <p:nvPr/>
        </p:nvSpPr>
        <p:spPr bwMode="auto">
          <a:xfrm>
            <a:off x="4410076" y="3675063"/>
            <a:ext cx="4733925" cy="1731962"/>
          </a:xfrm>
          <a:custGeom>
            <a:avLst/>
            <a:gdLst>
              <a:gd name="T0" fmla="*/ 0 w 2982"/>
              <a:gd name="T1" fmla="*/ 313 h 1091"/>
              <a:gd name="T2" fmla="*/ 260 w 2982"/>
              <a:gd name="T3" fmla="*/ 292 h 1091"/>
              <a:gd name="T4" fmla="*/ 639 w 2982"/>
              <a:gd name="T5" fmla="*/ 235 h 1091"/>
              <a:gd name="T6" fmla="*/ 867 w 2982"/>
              <a:gd name="T7" fmla="*/ 175 h 1091"/>
              <a:gd name="T8" fmla="*/ 1037 w 2982"/>
              <a:gd name="T9" fmla="*/ 97 h 1091"/>
              <a:gd name="T10" fmla="*/ 1118 w 2982"/>
              <a:gd name="T11" fmla="*/ 21 h 1091"/>
              <a:gd name="T12" fmla="*/ 1251 w 2982"/>
              <a:gd name="T13" fmla="*/ 13 h 1091"/>
              <a:gd name="T14" fmla="*/ 1395 w 2982"/>
              <a:gd name="T15" fmla="*/ 12 h 1091"/>
              <a:gd name="T16" fmla="*/ 1565 w 2982"/>
              <a:gd name="T17" fmla="*/ 12 h 1091"/>
              <a:gd name="T18" fmla="*/ 1775 w 2982"/>
              <a:gd name="T19" fmla="*/ 15 h 1091"/>
              <a:gd name="T20" fmla="*/ 1806 w 2982"/>
              <a:gd name="T21" fmla="*/ 9 h 1091"/>
              <a:gd name="T22" fmla="*/ 1841 w 2982"/>
              <a:gd name="T23" fmla="*/ 19 h 1091"/>
              <a:gd name="T24" fmla="*/ 1865 w 2982"/>
              <a:gd name="T25" fmla="*/ 9 h 1091"/>
              <a:gd name="T26" fmla="*/ 1883 w 2982"/>
              <a:gd name="T27" fmla="*/ 75 h 1091"/>
              <a:gd name="T28" fmla="*/ 1898 w 2982"/>
              <a:gd name="T29" fmla="*/ 217 h 1091"/>
              <a:gd name="T30" fmla="*/ 1905 w 2982"/>
              <a:gd name="T31" fmla="*/ 346 h 1091"/>
              <a:gd name="T32" fmla="*/ 1908 w 2982"/>
              <a:gd name="T33" fmla="*/ 483 h 1091"/>
              <a:gd name="T34" fmla="*/ 1916 w 2982"/>
              <a:gd name="T35" fmla="*/ 641 h 1091"/>
              <a:gd name="T36" fmla="*/ 1926 w 2982"/>
              <a:gd name="T37" fmla="*/ 783 h 1091"/>
              <a:gd name="T38" fmla="*/ 1934 w 2982"/>
              <a:gd name="T39" fmla="*/ 881 h 1091"/>
              <a:gd name="T40" fmla="*/ 1936 w 2982"/>
              <a:gd name="T41" fmla="*/ 935 h 1091"/>
              <a:gd name="T42" fmla="*/ 1948 w 2982"/>
              <a:gd name="T43" fmla="*/ 1009 h 1091"/>
              <a:gd name="T44" fmla="*/ 1956 w 2982"/>
              <a:gd name="T45" fmla="*/ 1053 h 1091"/>
              <a:gd name="T46" fmla="*/ 1979 w 2982"/>
              <a:gd name="T47" fmla="*/ 1084 h 1091"/>
              <a:gd name="T48" fmla="*/ 2050 w 2982"/>
              <a:gd name="T49" fmla="*/ 1091 h 1091"/>
              <a:gd name="T50" fmla="*/ 2982 w 2982"/>
              <a:gd name="T51" fmla="*/ 1091 h 10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2982" h="1091">
                <a:moveTo>
                  <a:pt x="0" y="313"/>
                </a:moveTo>
                <a:cubicBezTo>
                  <a:pt x="43" y="309"/>
                  <a:pt x="154" y="305"/>
                  <a:pt x="260" y="292"/>
                </a:cubicBezTo>
                <a:cubicBezTo>
                  <a:pt x="366" y="279"/>
                  <a:pt x="538" y="254"/>
                  <a:pt x="639" y="235"/>
                </a:cubicBezTo>
                <a:cubicBezTo>
                  <a:pt x="740" y="216"/>
                  <a:pt x="801" y="198"/>
                  <a:pt x="867" y="175"/>
                </a:cubicBezTo>
                <a:cubicBezTo>
                  <a:pt x="933" y="152"/>
                  <a:pt x="995" y="123"/>
                  <a:pt x="1037" y="97"/>
                </a:cubicBezTo>
                <a:cubicBezTo>
                  <a:pt x="1079" y="71"/>
                  <a:pt x="1082" y="35"/>
                  <a:pt x="1118" y="21"/>
                </a:cubicBezTo>
                <a:cubicBezTo>
                  <a:pt x="1184" y="7"/>
                  <a:pt x="1205" y="14"/>
                  <a:pt x="1251" y="13"/>
                </a:cubicBezTo>
                <a:cubicBezTo>
                  <a:pt x="1297" y="12"/>
                  <a:pt x="1343" y="12"/>
                  <a:pt x="1395" y="12"/>
                </a:cubicBezTo>
                <a:cubicBezTo>
                  <a:pt x="1447" y="12"/>
                  <a:pt x="1502" y="11"/>
                  <a:pt x="1565" y="12"/>
                </a:cubicBezTo>
                <a:cubicBezTo>
                  <a:pt x="1628" y="13"/>
                  <a:pt x="1735" y="15"/>
                  <a:pt x="1775" y="15"/>
                </a:cubicBezTo>
                <a:cubicBezTo>
                  <a:pt x="1815" y="15"/>
                  <a:pt x="1795" y="8"/>
                  <a:pt x="1806" y="9"/>
                </a:cubicBezTo>
                <a:cubicBezTo>
                  <a:pt x="1817" y="10"/>
                  <a:pt x="1831" y="19"/>
                  <a:pt x="1841" y="19"/>
                </a:cubicBezTo>
                <a:cubicBezTo>
                  <a:pt x="1851" y="19"/>
                  <a:pt x="1858" y="0"/>
                  <a:pt x="1865" y="9"/>
                </a:cubicBezTo>
                <a:cubicBezTo>
                  <a:pt x="1872" y="34"/>
                  <a:pt x="1877" y="40"/>
                  <a:pt x="1883" y="75"/>
                </a:cubicBezTo>
                <a:cubicBezTo>
                  <a:pt x="1889" y="110"/>
                  <a:pt x="1894" y="172"/>
                  <a:pt x="1898" y="217"/>
                </a:cubicBezTo>
                <a:cubicBezTo>
                  <a:pt x="1902" y="262"/>
                  <a:pt x="1903" y="302"/>
                  <a:pt x="1905" y="346"/>
                </a:cubicBezTo>
                <a:cubicBezTo>
                  <a:pt x="1907" y="390"/>
                  <a:pt x="1906" y="434"/>
                  <a:pt x="1908" y="483"/>
                </a:cubicBezTo>
                <a:cubicBezTo>
                  <a:pt x="1910" y="532"/>
                  <a:pt x="1913" y="591"/>
                  <a:pt x="1916" y="641"/>
                </a:cubicBezTo>
                <a:cubicBezTo>
                  <a:pt x="1919" y="691"/>
                  <a:pt x="1923" y="743"/>
                  <a:pt x="1926" y="783"/>
                </a:cubicBezTo>
                <a:cubicBezTo>
                  <a:pt x="1929" y="823"/>
                  <a:pt x="1932" y="856"/>
                  <a:pt x="1934" y="881"/>
                </a:cubicBezTo>
                <a:cubicBezTo>
                  <a:pt x="1936" y="906"/>
                  <a:pt x="1934" y="914"/>
                  <a:pt x="1936" y="935"/>
                </a:cubicBezTo>
                <a:cubicBezTo>
                  <a:pt x="1938" y="956"/>
                  <a:pt x="1945" y="989"/>
                  <a:pt x="1948" y="1009"/>
                </a:cubicBezTo>
                <a:cubicBezTo>
                  <a:pt x="1951" y="1029"/>
                  <a:pt x="1951" y="1041"/>
                  <a:pt x="1956" y="1053"/>
                </a:cubicBezTo>
                <a:cubicBezTo>
                  <a:pt x="1961" y="1065"/>
                  <a:pt x="1963" y="1078"/>
                  <a:pt x="1979" y="1084"/>
                </a:cubicBezTo>
                <a:cubicBezTo>
                  <a:pt x="1995" y="1090"/>
                  <a:pt x="2003" y="1090"/>
                  <a:pt x="2050" y="1091"/>
                </a:cubicBezTo>
                <a:cubicBezTo>
                  <a:pt x="2214" y="1091"/>
                  <a:pt x="2788" y="1091"/>
                  <a:pt x="2982" y="1091"/>
                </a:cubicBezTo>
              </a:path>
            </a:pathLst>
          </a:custGeom>
          <a:noFill/>
          <a:ln w="25400">
            <a:solidFill>
              <a:srgbClr val="000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96342" name="Freeform 22"/>
          <p:cNvSpPr>
            <a:spLocks/>
          </p:cNvSpPr>
          <p:nvPr/>
        </p:nvSpPr>
        <p:spPr bwMode="auto">
          <a:xfrm>
            <a:off x="4411664" y="3956051"/>
            <a:ext cx="4733925" cy="1450975"/>
          </a:xfrm>
          <a:custGeom>
            <a:avLst/>
            <a:gdLst>
              <a:gd name="T0" fmla="*/ 0 w 2982"/>
              <a:gd name="T1" fmla="*/ 676 h 914"/>
              <a:gd name="T2" fmla="*/ 202 w 2982"/>
              <a:gd name="T3" fmla="*/ 674 h 914"/>
              <a:gd name="T4" fmla="*/ 414 w 2982"/>
              <a:gd name="T5" fmla="*/ 668 h 914"/>
              <a:gd name="T6" fmla="*/ 548 w 2982"/>
              <a:gd name="T7" fmla="*/ 666 h 914"/>
              <a:gd name="T8" fmla="*/ 746 w 2982"/>
              <a:gd name="T9" fmla="*/ 654 h 914"/>
              <a:gd name="T10" fmla="*/ 998 w 2982"/>
              <a:gd name="T11" fmla="*/ 640 h 914"/>
              <a:gd name="T12" fmla="*/ 1194 w 2982"/>
              <a:gd name="T13" fmla="*/ 624 h 914"/>
              <a:gd name="T14" fmla="*/ 1322 w 2982"/>
              <a:gd name="T15" fmla="*/ 606 h 914"/>
              <a:gd name="T16" fmla="*/ 1438 w 2982"/>
              <a:gd name="T17" fmla="*/ 590 h 914"/>
              <a:gd name="T18" fmla="*/ 1546 w 2982"/>
              <a:gd name="T19" fmla="*/ 564 h 914"/>
              <a:gd name="T20" fmla="*/ 1612 w 2982"/>
              <a:gd name="T21" fmla="*/ 538 h 914"/>
              <a:gd name="T22" fmla="*/ 1710 w 2982"/>
              <a:gd name="T23" fmla="*/ 492 h 914"/>
              <a:gd name="T24" fmla="*/ 1772 w 2982"/>
              <a:gd name="T25" fmla="*/ 430 h 914"/>
              <a:gd name="T26" fmla="*/ 1806 w 2982"/>
              <a:gd name="T27" fmla="*/ 364 h 914"/>
              <a:gd name="T28" fmla="*/ 1828 w 2982"/>
              <a:gd name="T29" fmla="*/ 282 h 914"/>
              <a:gd name="T30" fmla="*/ 1842 w 2982"/>
              <a:gd name="T31" fmla="*/ 198 h 914"/>
              <a:gd name="T32" fmla="*/ 1856 w 2982"/>
              <a:gd name="T33" fmla="*/ 100 h 914"/>
              <a:gd name="T34" fmla="*/ 1867 w 2982"/>
              <a:gd name="T35" fmla="*/ 40 h 914"/>
              <a:gd name="T36" fmla="*/ 1877 w 2982"/>
              <a:gd name="T37" fmla="*/ 16 h 914"/>
              <a:gd name="T38" fmla="*/ 1885 w 2982"/>
              <a:gd name="T39" fmla="*/ 9 h 914"/>
              <a:gd name="T40" fmla="*/ 1890 w 2982"/>
              <a:gd name="T41" fmla="*/ 68 h 914"/>
              <a:gd name="T42" fmla="*/ 1900 w 2982"/>
              <a:gd name="T43" fmla="*/ 196 h 914"/>
              <a:gd name="T44" fmla="*/ 1910 w 2982"/>
              <a:gd name="T45" fmla="*/ 330 h 914"/>
              <a:gd name="T46" fmla="*/ 1916 w 2982"/>
              <a:gd name="T47" fmla="*/ 464 h 914"/>
              <a:gd name="T48" fmla="*/ 1926 w 2982"/>
              <a:gd name="T49" fmla="*/ 606 h 914"/>
              <a:gd name="T50" fmla="*/ 1934 w 2982"/>
              <a:gd name="T51" fmla="*/ 704 h 914"/>
              <a:gd name="T52" fmla="*/ 1936 w 2982"/>
              <a:gd name="T53" fmla="*/ 758 h 914"/>
              <a:gd name="T54" fmla="*/ 1948 w 2982"/>
              <a:gd name="T55" fmla="*/ 832 h 914"/>
              <a:gd name="T56" fmla="*/ 1956 w 2982"/>
              <a:gd name="T57" fmla="*/ 876 h 914"/>
              <a:gd name="T58" fmla="*/ 1979 w 2982"/>
              <a:gd name="T59" fmla="*/ 907 h 914"/>
              <a:gd name="T60" fmla="*/ 2050 w 2982"/>
              <a:gd name="T61" fmla="*/ 914 h 914"/>
              <a:gd name="T62" fmla="*/ 2982 w 2982"/>
              <a:gd name="T63" fmla="*/ 914 h 9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982" h="914">
                <a:moveTo>
                  <a:pt x="0" y="676"/>
                </a:moveTo>
                <a:cubicBezTo>
                  <a:pt x="34" y="676"/>
                  <a:pt x="133" y="675"/>
                  <a:pt x="202" y="674"/>
                </a:cubicBezTo>
                <a:cubicBezTo>
                  <a:pt x="271" y="673"/>
                  <a:pt x="356" y="669"/>
                  <a:pt x="414" y="668"/>
                </a:cubicBezTo>
                <a:cubicBezTo>
                  <a:pt x="472" y="667"/>
                  <a:pt x="493" y="668"/>
                  <a:pt x="548" y="666"/>
                </a:cubicBezTo>
                <a:cubicBezTo>
                  <a:pt x="603" y="664"/>
                  <a:pt x="671" y="658"/>
                  <a:pt x="746" y="654"/>
                </a:cubicBezTo>
                <a:cubicBezTo>
                  <a:pt x="821" y="650"/>
                  <a:pt x="923" y="645"/>
                  <a:pt x="998" y="640"/>
                </a:cubicBezTo>
                <a:cubicBezTo>
                  <a:pt x="1073" y="635"/>
                  <a:pt x="1140" y="630"/>
                  <a:pt x="1194" y="624"/>
                </a:cubicBezTo>
                <a:cubicBezTo>
                  <a:pt x="1248" y="618"/>
                  <a:pt x="1281" y="612"/>
                  <a:pt x="1322" y="606"/>
                </a:cubicBezTo>
                <a:cubicBezTo>
                  <a:pt x="1363" y="600"/>
                  <a:pt x="1401" y="597"/>
                  <a:pt x="1438" y="590"/>
                </a:cubicBezTo>
                <a:cubicBezTo>
                  <a:pt x="1475" y="583"/>
                  <a:pt x="1517" y="573"/>
                  <a:pt x="1546" y="564"/>
                </a:cubicBezTo>
                <a:cubicBezTo>
                  <a:pt x="1575" y="555"/>
                  <a:pt x="1585" y="550"/>
                  <a:pt x="1612" y="538"/>
                </a:cubicBezTo>
                <a:cubicBezTo>
                  <a:pt x="1639" y="526"/>
                  <a:pt x="1683" y="510"/>
                  <a:pt x="1710" y="492"/>
                </a:cubicBezTo>
                <a:cubicBezTo>
                  <a:pt x="1737" y="474"/>
                  <a:pt x="1756" y="451"/>
                  <a:pt x="1772" y="430"/>
                </a:cubicBezTo>
                <a:cubicBezTo>
                  <a:pt x="1788" y="409"/>
                  <a:pt x="1797" y="389"/>
                  <a:pt x="1806" y="364"/>
                </a:cubicBezTo>
                <a:cubicBezTo>
                  <a:pt x="1815" y="339"/>
                  <a:pt x="1822" y="310"/>
                  <a:pt x="1828" y="282"/>
                </a:cubicBezTo>
                <a:cubicBezTo>
                  <a:pt x="1834" y="254"/>
                  <a:pt x="1837" y="228"/>
                  <a:pt x="1842" y="198"/>
                </a:cubicBezTo>
                <a:cubicBezTo>
                  <a:pt x="1847" y="168"/>
                  <a:pt x="1852" y="126"/>
                  <a:pt x="1856" y="100"/>
                </a:cubicBezTo>
                <a:cubicBezTo>
                  <a:pt x="1860" y="74"/>
                  <a:pt x="1864" y="54"/>
                  <a:pt x="1867" y="40"/>
                </a:cubicBezTo>
                <a:cubicBezTo>
                  <a:pt x="1870" y="26"/>
                  <a:pt x="1874" y="21"/>
                  <a:pt x="1877" y="16"/>
                </a:cubicBezTo>
                <a:cubicBezTo>
                  <a:pt x="1880" y="11"/>
                  <a:pt x="1883" y="0"/>
                  <a:pt x="1885" y="9"/>
                </a:cubicBezTo>
                <a:cubicBezTo>
                  <a:pt x="1887" y="18"/>
                  <a:pt x="1888" y="37"/>
                  <a:pt x="1890" y="68"/>
                </a:cubicBezTo>
                <a:cubicBezTo>
                  <a:pt x="1892" y="99"/>
                  <a:pt x="1897" y="152"/>
                  <a:pt x="1900" y="196"/>
                </a:cubicBezTo>
                <a:cubicBezTo>
                  <a:pt x="1903" y="240"/>
                  <a:pt x="1907" y="285"/>
                  <a:pt x="1910" y="330"/>
                </a:cubicBezTo>
                <a:cubicBezTo>
                  <a:pt x="1913" y="375"/>
                  <a:pt x="1913" y="418"/>
                  <a:pt x="1916" y="464"/>
                </a:cubicBezTo>
                <a:cubicBezTo>
                  <a:pt x="1919" y="510"/>
                  <a:pt x="1923" y="566"/>
                  <a:pt x="1926" y="606"/>
                </a:cubicBezTo>
                <a:cubicBezTo>
                  <a:pt x="1929" y="646"/>
                  <a:pt x="1932" y="679"/>
                  <a:pt x="1934" y="704"/>
                </a:cubicBezTo>
                <a:cubicBezTo>
                  <a:pt x="1936" y="729"/>
                  <a:pt x="1934" y="737"/>
                  <a:pt x="1936" y="758"/>
                </a:cubicBezTo>
                <a:cubicBezTo>
                  <a:pt x="1938" y="779"/>
                  <a:pt x="1945" y="812"/>
                  <a:pt x="1948" y="832"/>
                </a:cubicBezTo>
                <a:cubicBezTo>
                  <a:pt x="1951" y="852"/>
                  <a:pt x="1951" y="864"/>
                  <a:pt x="1956" y="876"/>
                </a:cubicBezTo>
                <a:cubicBezTo>
                  <a:pt x="1961" y="888"/>
                  <a:pt x="1963" y="901"/>
                  <a:pt x="1979" y="907"/>
                </a:cubicBezTo>
                <a:cubicBezTo>
                  <a:pt x="1995" y="913"/>
                  <a:pt x="2003" y="913"/>
                  <a:pt x="2050" y="914"/>
                </a:cubicBezTo>
                <a:cubicBezTo>
                  <a:pt x="2214" y="914"/>
                  <a:pt x="2788" y="914"/>
                  <a:pt x="2982" y="914"/>
                </a:cubicBezTo>
              </a:path>
            </a:pathLst>
          </a:cu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96343" name="Group 23"/>
          <p:cNvGrpSpPr>
            <a:grpSpLocks/>
          </p:cNvGrpSpPr>
          <p:nvPr/>
        </p:nvGrpSpPr>
        <p:grpSpPr bwMode="auto">
          <a:xfrm>
            <a:off x="4316413" y="1985963"/>
            <a:ext cx="4927600" cy="3490912"/>
            <a:chOff x="2386" y="1215"/>
            <a:chExt cx="3104" cy="2199"/>
          </a:xfrm>
        </p:grpSpPr>
        <p:grpSp>
          <p:nvGrpSpPr>
            <p:cNvPr id="696344" name="Group 24"/>
            <p:cNvGrpSpPr>
              <a:grpSpLocks/>
            </p:cNvGrpSpPr>
            <p:nvPr/>
          </p:nvGrpSpPr>
          <p:grpSpPr bwMode="auto">
            <a:xfrm>
              <a:off x="2445" y="3363"/>
              <a:ext cx="2985" cy="51"/>
              <a:chOff x="2445" y="3363"/>
              <a:chExt cx="2985" cy="51"/>
            </a:xfrm>
          </p:grpSpPr>
          <p:sp>
            <p:nvSpPr>
              <p:cNvPr id="696345" name="Rectangle 25"/>
              <p:cNvSpPr>
                <a:spLocks noChangeArrowheads="1"/>
              </p:cNvSpPr>
              <p:nvPr/>
            </p:nvSpPr>
            <p:spPr bwMode="auto">
              <a:xfrm>
                <a:off x="2445" y="3363"/>
                <a:ext cx="2985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46" name="Rectangle 26"/>
              <p:cNvSpPr>
                <a:spLocks noChangeArrowheads="1"/>
              </p:cNvSpPr>
              <p:nvPr/>
            </p:nvSpPr>
            <p:spPr bwMode="auto">
              <a:xfrm>
                <a:off x="3184" y="3371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47" name="Rectangle 27"/>
              <p:cNvSpPr>
                <a:spLocks noChangeArrowheads="1"/>
              </p:cNvSpPr>
              <p:nvPr/>
            </p:nvSpPr>
            <p:spPr bwMode="auto">
              <a:xfrm>
                <a:off x="3930" y="3371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48" name="Rectangle 28"/>
              <p:cNvSpPr>
                <a:spLocks noChangeArrowheads="1"/>
              </p:cNvSpPr>
              <p:nvPr/>
            </p:nvSpPr>
            <p:spPr bwMode="auto">
              <a:xfrm>
                <a:off x="4676" y="3371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49" name="Rectangle 29"/>
              <p:cNvSpPr>
                <a:spLocks noChangeArrowheads="1"/>
              </p:cNvSpPr>
              <p:nvPr/>
            </p:nvSpPr>
            <p:spPr bwMode="auto">
              <a:xfrm>
                <a:off x="2512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0" name="Rectangle 30"/>
              <p:cNvSpPr>
                <a:spLocks noChangeArrowheads="1"/>
              </p:cNvSpPr>
              <p:nvPr/>
            </p:nvSpPr>
            <p:spPr bwMode="auto">
              <a:xfrm>
                <a:off x="2587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1" name="Rectangle 31"/>
              <p:cNvSpPr>
                <a:spLocks noChangeArrowheads="1"/>
              </p:cNvSpPr>
              <p:nvPr/>
            </p:nvSpPr>
            <p:spPr bwMode="auto">
              <a:xfrm>
                <a:off x="2662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2" name="Rectangle 32"/>
              <p:cNvSpPr>
                <a:spLocks noChangeArrowheads="1"/>
              </p:cNvSpPr>
              <p:nvPr/>
            </p:nvSpPr>
            <p:spPr bwMode="auto">
              <a:xfrm>
                <a:off x="2736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3" name="Rectangle 33"/>
              <p:cNvSpPr>
                <a:spLocks noChangeArrowheads="1"/>
              </p:cNvSpPr>
              <p:nvPr/>
            </p:nvSpPr>
            <p:spPr bwMode="auto">
              <a:xfrm>
                <a:off x="2811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4" name="Rectangle 34"/>
              <p:cNvSpPr>
                <a:spLocks noChangeArrowheads="1"/>
              </p:cNvSpPr>
              <p:nvPr/>
            </p:nvSpPr>
            <p:spPr bwMode="auto">
              <a:xfrm>
                <a:off x="2886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5" name="Rectangle 35"/>
              <p:cNvSpPr>
                <a:spLocks noChangeArrowheads="1"/>
              </p:cNvSpPr>
              <p:nvPr/>
            </p:nvSpPr>
            <p:spPr bwMode="auto">
              <a:xfrm>
                <a:off x="2960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6" name="Rectangle 36"/>
              <p:cNvSpPr>
                <a:spLocks noChangeArrowheads="1"/>
              </p:cNvSpPr>
              <p:nvPr/>
            </p:nvSpPr>
            <p:spPr bwMode="auto">
              <a:xfrm>
                <a:off x="3035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7" name="Rectangle 37"/>
              <p:cNvSpPr>
                <a:spLocks noChangeArrowheads="1"/>
              </p:cNvSpPr>
              <p:nvPr/>
            </p:nvSpPr>
            <p:spPr bwMode="auto">
              <a:xfrm>
                <a:off x="3109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8" name="Rectangle 38"/>
              <p:cNvSpPr>
                <a:spLocks noChangeArrowheads="1"/>
              </p:cNvSpPr>
              <p:nvPr/>
            </p:nvSpPr>
            <p:spPr bwMode="auto">
              <a:xfrm>
                <a:off x="3258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59" name="Rectangle 39"/>
              <p:cNvSpPr>
                <a:spLocks noChangeArrowheads="1"/>
              </p:cNvSpPr>
              <p:nvPr/>
            </p:nvSpPr>
            <p:spPr bwMode="auto">
              <a:xfrm>
                <a:off x="3333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0" name="Rectangle 40"/>
              <p:cNvSpPr>
                <a:spLocks noChangeArrowheads="1"/>
              </p:cNvSpPr>
              <p:nvPr/>
            </p:nvSpPr>
            <p:spPr bwMode="auto">
              <a:xfrm>
                <a:off x="3407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1" name="Rectangle 41"/>
              <p:cNvSpPr>
                <a:spLocks noChangeArrowheads="1"/>
              </p:cNvSpPr>
              <p:nvPr/>
            </p:nvSpPr>
            <p:spPr bwMode="auto">
              <a:xfrm>
                <a:off x="3482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2" name="Rectangle 42"/>
              <p:cNvSpPr>
                <a:spLocks noChangeArrowheads="1"/>
              </p:cNvSpPr>
              <p:nvPr/>
            </p:nvSpPr>
            <p:spPr bwMode="auto">
              <a:xfrm>
                <a:off x="3557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3" name="Rectangle 43"/>
              <p:cNvSpPr>
                <a:spLocks noChangeArrowheads="1"/>
              </p:cNvSpPr>
              <p:nvPr/>
            </p:nvSpPr>
            <p:spPr bwMode="auto">
              <a:xfrm>
                <a:off x="3631" y="3371"/>
                <a:ext cx="17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4" name="Rectangle 44"/>
              <p:cNvSpPr>
                <a:spLocks noChangeArrowheads="1"/>
              </p:cNvSpPr>
              <p:nvPr/>
            </p:nvSpPr>
            <p:spPr bwMode="auto">
              <a:xfrm>
                <a:off x="3706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5" name="Rectangle 45"/>
              <p:cNvSpPr>
                <a:spLocks noChangeArrowheads="1"/>
              </p:cNvSpPr>
              <p:nvPr/>
            </p:nvSpPr>
            <p:spPr bwMode="auto">
              <a:xfrm>
                <a:off x="3781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6" name="Rectangle 46"/>
              <p:cNvSpPr>
                <a:spLocks noChangeArrowheads="1"/>
              </p:cNvSpPr>
              <p:nvPr/>
            </p:nvSpPr>
            <p:spPr bwMode="auto">
              <a:xfrm>
                <a:off x="3856" y="3371"/>
                <a:ext cx="15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7" name="Rectangle 47"/>
              <p:cNvSpPr>
                <a:spLocks noChangeArrowheads="1"/>
              </p:cNvSpPr>
              <p:nvPr/>
            </p:nvSpPr>
            <p:spPr bwMode="auto">
              <a:xfrm>
                <a:off x="4005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8" name="Rectangle 48"/>
              <p:cNvSpPr>
                <a:spLocks noChangeArrowheads="1"/>
              </p:cNvSpPr>
              <p:nvPr/>
            </p:nvSpPr>
            <p:spPr bwMode="auto">
              <a:xfrm>
                <a:off x="4079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69" name="Rectangle 49"/>
              <p:cNvSpPr>
                <a:spLocks noChangeArrowheads="1"/>
              </p:cNvSpPr>
              <p:nvPr/>
            </p:nvSpPr>
            <p:spPr bwMode="auto">
              <a:xfrm>
                <a:off x="4154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0" name="Rectangle 50"/>
              <p:cNvSpPr>
                <a:spLocks noChangeArrowheads="1"/>
              </p:cNvSpPr>
              <p:nvPr/>
            </p:nvSpPr>
            <p:spPr bwMode="auto">
              <a:xfrm>
                <a:off x="4228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1" name="Rectangle 51"/>
              <p:cNvSpPr>
                <a:spLocks noChangeArrowheads="1"/>
              </p:cNvSpPr>
              <p:nvPr/>
            </p:nvSpPr>
            <p:spPr bwMode="auto">
              <a:xfrm>
                <a:off x="4303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2" name="Rectangle 52"/>
              <p:cNvSpPr>
                <a:spLocks noChangeArrowheads="1"/>
              </p:cNvSpPr>
              <p:nvPr/>
            </p:nvSpPr>
            <p:spPr bwMode="auto">
              <a:xfrm>
                <a:off x="4377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3" name="Rectangle 53"/>
              <p:cNvSpPr>
                <a:spLocks noChangeArrowheads="1"/>
              </p:cNvSpPr>
              <p:nvPr/>
            </p:nvSpPr>
            <p:spPr bwMode="auto">
              <a:xfrm>
                <a:off x="4452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4" name="Rectangle 54"/>
              <p:cNvSpPr>
                <a:spLocks noChangeArrowheads="1"/>
              </p:cNvSpPr>
              <p:nvPr/>
            </p:nvSpPr>
            <p:spPr bwMode="auto">
              <a:xfrm>
                <a:off x="4527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5" name="Rectangle 55"/>
              <p:cNvSpPr>
                <a:spLocks noChangeArrowheads="1"/>
              </p:cNvSpPr>
              <p:nvPr/>
            </p:nvSpPr>
            <p:spPr bwMode="auto">
              <a:xfrm>
                <a:off x="4601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6" name="Rectangle 56"/>
              <p:cNvSpPr>
                <a:spLocks noChangeArrowheads="1"/>
              </p:cNvSpPr>
              <p:nvPr/>
            </p:nvSpPr>
            <p:spPr bwMode="auto">
              <a:xfrm>
                <a:off x="4750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7" name="Rectangle 57"/>
              <p:cNvSpPr>
                <a:spLocks noChangeArrowheads="1"/>
              </p:cNvSpPr>
              <p:nvPr/>
            </p:nvSpPr>
            <p:spPr bwMode="auto">
              <a:xfrm>
                <a:off x="4825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8" name="Rectangle 58"/>
              <p:cNvSpPr>
                <a:spLocks noChangeArrowheads="1"/>
              </p:cNvSpPr>
              <p:nvPr/>
            </p:nvSpPr>
            <p:spPr bwMode="auto">
              <a:xfrm>
                <a:off x="4900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79" name="Rectangle 59"/>
              <p:cNvSpPr>
                <a:spLocks noChangeArrowheads="1"/>
              </p:cNvSpPr>
              <p:nvPr/>
            </p:nvSpPr>
            <p:spPr bwMode="auto">
              <a:xfrm>
                <a:off x="4974" y="3371"/>
                <a:ext cx="17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0" name="Rectangle 60"/>
              <p:cNvSpPr>
                <a:spLocks noChangeArrowheads="1"/>
              </p:cNvSpPr>
              <p:nvPr/>
            </p:nvSpPr>
            <p:spPr bwMode="auto">
              <a:xfrm>
                <a:off x="5049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1" name="Rectangle 61"/>
              <p:cNvSpPr>
                <a:spLocks noChangeArrowheads="1"/>
              </p:cNvSpPr>
              <p:nvPr/>
            </p:nvSpPr>
            <p:spPr bwMode="auto">
              <a:xfrm>
                <a:off x="5124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2" name="Rectangle 62"/>
              <p:cNvSpPr>
                <a:spLocks noChangeArrowheads="1"/>
              </p:cNvSpPr>
              <p:nvPr/>
            </p:nvSpPr>
            <p:spPr bwMode="auto">
              <a:xfrm>
                <a:off x="5199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3" name="Rectangle 63"/>
              <p:cNvSpPr>
                <a:spLocks noChangeArrowheads="1"/>
              </p:cNvSpPr>
              <p:nvPr/>
            </p:nvSpPr>
            <p:spPr bwMode="auto">
              <a:xfrm>
                <a:off x="5273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4" name="Rectangle 64"/>
              <p:cNvSpPr>
                <a:spLocks noChangeArrowheads="1"/>
              </p:cNvSpPr>
              <p:nvPr/>
            </p:nvSpPr>
            <p:spPr bwMode="auto">
              <a:xfrm>
                <a:off x="5348" y="3371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</p:grpSp>
        <p:grpSp>
          <p:nvGrpSpPr>
            <p:cNvPr id="696385" name="Group 65"/>
            <p:cNvGrpSpPr>
              <a:grpSpLocks/>
            </p:cNvGrpSpPr>
            <p:nvPr/>
          </p:nvGrpSpPr>
          <p:grpSpPr bwMode="auto">
            <a:xfrm>
              <a:off x="2386" y="1258"/>
              <a:ext cx="67" cy="2156"/>
              <a:chOff x="2386" y="1258"/>
              <a:chExt cx="67" cy="2156"/>
            </a:xfrm>
          </p:grpSpPr>
          <p:sp>
            <p:nvSpPr>
              <p:cNvPr id="696386" name="Rectangle 66"/>
              <p:cNvSpPr>
                <a:spLocks noChangeArrowheads="1"/>
              </p:cNvSpPr>
              <p:nvPr/>
            </p:nvSpPr>
            <p:spPr bwMode="auto">
              <a:xfrm>
                <a:off x="2437" y="3371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7" name="Rectangle 67"/>
              <p:cNvSpPr>
                <a:spLocks noChangeArrowheads="1"/>
              </p:cNvSpPr>
              <p:nvPr/>
            </p:nvSpPr>
            <p:spPr bwMode="auto">
              <a:xfrm>
                <a:off x="2437" y="1258"/>
                <a:ext cx="16" cy="211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8" name="Rectangle 68"/>
              <p:cNvSpPr>
                <a:spLocks noChangeArrowheads="1"/>
              </p:cNvSpPr>
              <p:nvPr/>
            </p:nvSpPr>
            <p:spPr bwMode="auto">
              <a:xfrm>
                <a:off x="2386" y="3363"/>
                <a:ext cx="59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89" name="Rectangle 69"/>
              <p:cNvSpPr>
                <a:spLocks noChangeArrowheads="1"/>
              </p:cNvSpPr>
              <p:nvPr/>
            </p:nvSpPr>
            <p:spPr bwMode="auto">
              <a:xfrm>
                <a:off x="2386" y="2941"/>
                <a:ext cx="59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0" name="Rectangle 70"/>
              <p:cNvSpPr>
                <a:spLocks noChangeArrowheads="1"/>
              </p:cNvSpPr>
              <p:nvPr/>
            </p:nvSpPr>
            <p:spPr bwMode="auto">
              <a:xfrm>
                <a:off x="2386" y="2518"/>
                <a:ext cx="59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1" name="Rectangle 71"/>
              <p:cNvSpPr>
                <a:spLocks noChangeArrowheads="1"/>
              </p:cNvSpPr>
              <p:nvPr/>
            </p:nvSpPr>
            <p:spPr bwMode="auto">
              <a:xfrm>
                <a:off x="2386" y="2095"/>
                <a:ext cx="59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2" name="Rectangle 72"/>
              <p:cNvSpPr>
                <a:spLocks noChangeArrowheads="1"/>
              </p:cNvSpPr>
              <p:nvPr/>
            </p:nvSpPr>
            <p:spPr bwMode="auto">
              <a:xfrm>
                <a:off x="2386" y="1673"/>
                <a:ext cx="59" cy="15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3" name="Rectangle 73"/>
              <p:cNvSpPr>
                <a:spLocks noChangeArrowheads="1"/>
              </p:cNvSpPr>
              <p:nvPr/>
            </p:nvSpPr>
            <p:spPr bwMode="auto">
              <a:xfrm>
                <a:off x="2415" y="3258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4" name="Rectangle 74"/>
              <p:cNvSpPr>
                <a:spLocks noChangeArrowheads="1"/>
              </p:cNvSpPr>
              <p:nvPr/>
            </p:nvSpPr>
            <p:spPr bwMode="auto">
              <a:xfrm>
                <a:off x="2415" y="3152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5" name="Rectangle 75"/>
              <p:cNvSpPr>
                <a:spLocks noChangeArrowheads="1"/>
              </p:cNvSpPr>
              <p:nvPr/>
            </p:nvSpPr>
            <p:spPr bwMode="auto">
              <a:xfrm>
                <a:off x="2415" y="3047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6" name="Rectangle 76"/>
              <p:cNvSpPr>
                <a:spLocks noChangeArrowheads="1"/>
              </p:cNvSpPr>
              <p:nvPr/>
            </p:nvSpPr>
            <p:spPr bwMode="auto">
              <a:xfrm>
                <a:off x="2415" y="2835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7" name="Rectangle 77"/>
              <p:cNvSpPr>
                <a:spLocks noChangeArrowheads="1"/>
              </p:cNvSpPr>
              <p:nvPr/>
            </p:nvSpPr>
            <p:spPr bwMode="auto">
              <a:xfrm>
                <a:off x="2415" y="2729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8" name="Rectangle 78"/>
              <p:cNvSpPr>
                <a:spLocks noChangeArrowheads="1"/>
              </p:cNvSpPr>
              <p:nvPr/>
            </p:nvSpPr>
            <p:spPr bwMode="auto">
              <a:xfrm>
                <a:off x="2415" y="2624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399" name="Rectangle 79"/>
              <p:cNvSpPr>
                <a:spLocks noChangeArrowheads="1"/>
              </p:cNvSpPr>
              <p:nvPr/>
            </p:nvSpPr>
            <p:spPr bwMode="auto">
              <a:xfrm>
                <a:off x="2415" y="2412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0" name="Rectangle 80"/>
              <p:cNvSpPr>
                <a:spLocks noChangeArrowheads="1"/>
              </p:cNvSpPr>
              <p:nvPr/>
            </p:nvSpPr>
            <p:spPr bwMode="auto">
              <a:xfrm>
                <a:off x="2415" y="2306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1" name="Rectangle 81"/>
              <p:cNvSpPr>
                <a:spLocks noChangeArrowheads="1"/>
              </p:cNvSpPr>
              <p:nvPr/>
            </p:nvSpPr>
            <p:spPr bwMode="auto">
              <a:xfrm>
                <a:off x="2415" y="2201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2" name="Rectangle 82"/>
              <p:cNvSpPr>
                <a:spLocks noChangeArrowheads="1"/>
              </p:cNvSpPr>
              <p:nvPr/>
            </p:nvSpPr>
            <p:spPr bwMode="auto">
              <a:xfrm>
                <a:off x="2415" y="1989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3" name="Rectangle 83"/>
              <p:cNvSpPr>
                <a:spLocks noChangeArrowheads="1"/>
              </p:cNvSpPr>
              <p:nvPr/>
            </p:nvSpPr>
            <p:spPr bwMode="auto">
              <a:xfrm>
                <a:off x="2415" y="1884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4" name="Rectangle 84"/>
              <p:cNvSpPr>
                <a:spLocks noChangeArrowheads="1"/>
              </p:cNvSpPr>
              <p:nvPr/>
            </p:nvSpPr>
            <p:spPr bwMode="auto">
              <a:xfrm>
                <a:off x="2415" y="1778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5" name="Rectangle 85"/>
              <p:cNvSpPr>
                <a:spLocks noChangeArrowheads="1"/>
              </p:cNvSpPr>
              <p:nvPr/>
            </p:nvSpPr>
            <p:spPr bwMode="auto">
              <a:xfrm>
                <a:off x="2415" y="1566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6" name="Rectangle 86"/>
              <p:cNvSpPr>
                <a:spLocks noChangeArrowheads="1"/>
              </p:cNvSpPr>
              <p:nvPr/>
            </p:nvSpPr>
            <p:spPr bwMode="auto">
              <a:xfrm>
                <a:off x="2415" y="1461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07" name="Rectangle 87"/>
              <p:cNvSpPr>
                <a:spLocks noChangeArrowheads="1"/>
              </p:cNvSpPr>
              <p:nvPr/>
            </p:nvSpPr>
            <p:spPr bwMode="auto">
              <a:xfrm>
                <a:off x="2415" y="1355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</p:grpSp>
        <p:grpSp>
          <p:nvGrpSpPr>
            <p:cNvPr id="696408" name="Group 88"/>
            <p:cNvGrpSpPr>
              <a:grpSpLocks/>
            </p:cNvGrpSpPr>
            <p:nvPr/>
          </p:nvGrpSpPr>
          <p:grpSpPr bwMode="auto">
            <a:xfrm>
              <a:off x="2386" y="1215"/>
              <a:ext cx="3104" cy="51"/>
              <a:chOff x="2386" y="1215"/>
              <a:chExt cx="3104" cy="51"/>
            </a:xfrm>
          </p:grpSpPr>
          <p:sp>
            <p:nvSpPr>
              <p:cNvPr id="696409" name="Rectangle 89"/>
              <p:cNvSpPr>
                <a:spLocks noChangeArrowheads="1"/>
              </p:cNvSpPr>
              <p:nvPr/>
            </p:nvSpPr>
            <p:spPr bwMode="auto">
              <a:xfrm>
                <a:off x="2445" y="1250"/>
                <a:ext cx="2985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0" name="Rectangle 90"/>
              <p:cNvSpPr>
                <a:spLocks noChangeArrowheads="1"/>
              </p:cNvSpPr>
              <p:nvPr/>
            </p:nvSpPr>
            <p:spPr bwMode="auto">
              <a:xfrm>
                <a:off x="2437" y="1215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1" name="Rectangle 91"/>
              <p:cNvSpPr>
                <a:spLocks noChangeArrowheads="1"/>
              </p:cNvSpPr>
              <p:nvPr/>
            </p:nvSpPr>
            <p:spPr bwMode="auto">
              <a:xfrm>
                <a:off x="3184" y="1215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2" name="Rectangle 92"/>
              <p:cNvSpPr>
                <a:spLocks noChangeArrowheads="1"/>
              </p:cNvSpPr>
              <p:nvPr/>
            </p:nvSpPr>
            <p:spPr bwMode="auto">
              <a:xfrm>
                <a:off x="3930" y="1215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3" name="Rectangle 93"/>
              <p:cNvSpPr>
                <a:spLocks noChangeArrowheads="1"/>
              </p:cNvSpPr>
              <p:nvPr/>
            </p:nvSpPr>
            <p:spPr bwMode="auto">
              <a:xfrm>
                <a:off x="4676" y="1215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4" name="Rectangle 94"/>
              <p:cNvSpPr>
                <a:spLocks noChangeArrowheads="1"/>
              </p:cNvSpPr>
              <p:nvPr/>
            </p:nvSpPr>
            <p:spPr bwMode="auto">
              <a:xfrm>
                <a:off x="5422" y="1215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5" name="Rectangle 95"/>
              <p:cNvSpPr>
                <a:spLocks noChangeArrowheads="1"/>
              </p:cNvSpPr>
              <p:nvPr/>
            </p:nvSpPr>
            <p:spPr bwMode="auto">
              <a:xfrm>
                <a:off x="2512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6" name="Rectangle 96"/>
              <p:cNvSpPr>
                <a:spLocks noChangeArrowheads="1"/>
              </p:cNvSpPr>
              <p:nvPr/>
            </p:nvSpPr>
            <p:spPr bwMode="auto">
              <a:xfrm>
                <a:off x="2587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7" name="Rectangle 97"/>
              <p:cNvSpPr>
                <a:spLocks noChangeArrowheads="1"/>
              </p:cNvSpPr>
              <p:nvPr/>
            </p:nvSpPr>
            <p:spPr bwMode="auto">
              <a:xfrm>
                <a:off x="2662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8" name="Rectangle 98"/>
              <p:cNvSpPr>
                <a:spLocks noChangeArrowheads="1"/>
              </p:cNvSpPr>
              <p:nvPr/>
            </p:nvSpPr>
            <p:spPr bwMode="auto">
              <a:xfrm>
                <a:off x="2736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19" name="Rectangle 99"/>
              <p:cNvSpPr>
                <a:spLocks noChangeArrowheads="1"/>
              </p:cNvSpPr>
              <p:nvPr/>
            </p:nvSpPr>
            <p:spPr bwMode="auto">
              <a:xfrm>
                <a:off x="2811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0" name="Rectangle 100"/>
              <p:cNvSpPr>
                <a:spLocks noChangeArrowheads="1"/>
              </p:cNvSpPr>
              <p:nvPr/>
            </p:nvSpPr>
            <p:spPr bwMode="auto">
              <a:xfrm>
                <a:off x="2886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1" name="Rectangle 101"/>
              <p:cNvSpPr>
                <a:spLocks noChangeArrowheads="1"/>
              </p:cNvSpPr>
              <p:nvPr/>
            </p:nvSpPr>
            <p:spPr bwMode="auto">
              <a:xfrm>
                <a:off x="2960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2" name="Rectangle 102"/>
              <p:cNvSpPr>
                <a:spLocks noChangeArrowheads="1"/>
              </p:cNvSpPr>
              <p:nvPr/>
            </p:nvSpPr>
            <p:spPr bwMode="auto">
              <a:xfrm>
                <a:off x="3035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3" name="Rectangle 103"/>
              <p:cNvSpPr>
                <a:spLocks noChangeArrowheads="1"/>
              </p:cNvSpPr>
              <p:nvPr/>
            </p:nvSpPr>
            <p:spPr bwMode="auto">
              <a:xfrm>
                <a:off x="3109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4" name="Rectangle 104"/>
              <p:cNvSpPr>
                <a:spLocks noChangeArrowheads="1"/>
              </p:cNvSpPr>
              <p:nvPr/>
            </p:nvSpPr>
            <p:spPr bwMode="auto">
              <a:xfrm>
                <a:off x="3258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5" name="Rectangle 105"/>
              <p:cNvSpPr>
                <a:spLocks noChangeArrowheads="1"/>
              </p:cNvSpPr>
              <p:nvPr/>
            </p:nvSpPr>
            <p:spPr bwMode="auto">
              <a:xfrm>
                <a:off x="3333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6" name="Rectangle 106"/>
              <p:cNvSpPr>
                <a:spLocks noChangeArrowheads="1"/>
              </p:cNvSpPr>
              <p:nvPr/>
            </p:nvSpPr>
            <p:spPr bwMode="auto">
              <a:xfrm>
                <a:off x="3407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7" name="Rectangle 107"/>
              <p:cNvSpPr>
                <a:spLocks noChangeArrowheads="1"/>
              </p:cNvSpPr>
              <p:nvPr/>
            </p:nvSpPr>
            <p:spPr bwMode="auto">
              <a:xfrm>
                <a:off x="3482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8" name="Rectangle 108"/>
              <p:cNvSpPr>
                <a:spLocks noChangeArrowheads="1"/>
              </p:cNvSpPr>
              <p:nvPr/>
            </p:nvSpPr>
            <p:spPr bwMode="auto">
              <a:xfrm>
                <a:off x="3557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29" name="Rectangle 109"/>
              <p:cNvSpPr>
                <a:spLocks noChangeArrowheads="1"/>
              </p:cNvSpPr>
              <p:nvPr/>
            </p:nvSpPr>
            <p:spPr bwMode="auto">
              <a:xfrm>
                <a:off x="3631" y="1236"/>
                <a:ext cx="17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0" name="Rectangle 110"/>
              <p:cNvSpPr>
                <a:spLocks noChangeArrowheads="1"/>
              </p:cNvSpPr>
              <p:nvPr/>
            </p:nvSpPr>
            <p:spPr bwMode="auto">
              <a:xfrm>
                <a:off x="3706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1" name="Rectangle 111"/>
              <p:cNvSpPr>
                <a:spLocks noChangeArrowheads="1"/>
              </p:cNvSpPr>
              <p:nvPr/>
            </p:nvSpPr>
            <p:spPr bwMode="auto">
              <a:xfrm>
                <a:off x="3781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2" name="Rectangle 112"/>
              <p:cNvSpPr>
                <a:spLocks noChangeArrowheads="1"/>
              </p:cNvSpPr>
              <p:nvPr/>
            </p:nvSpPr>
            <p:spPr bwMode="auto">
              <a:xfrm>
                <a:off x="3856" y="1236"/>
                <a:ext cx="15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3" name="Rectangle 113"/>
              <p:cNvSpPr>
                <a:spLocks noChangeArrowheads="1"/>
              </p:cNvSpPr>
              <p:nvPr/>
            </p:nvSpPr>
            <p:spPr bwMode="auto">
              <a:xfrm>
                <a:off x="4005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4" name="Rectangle 114"/>
              <p:cNvSpPr>
                <a:spLocks noChangeArrowheads="1"/>
              </p:cNvSpPr>
              <p:nvPr/>
            </p:nvSpPr>
            <p:spPr bwMode="auto">
              <a:xfrm>
                <a:off x="4079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5" name="Rectangle 115"/>
              <p:cNvSpPr>
                <a:spLocks noChangeArrowheads="1"/>
              </p:cNvSpPr>
              <p:nvPr/>
            </p:nvSpPr>
            <p:spPr bwMode="auto">
              <a:xfrm>
                <a:off x="4154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6" name="Rectangle 116"/>
              <p:cNvSpPr>
                <a:spLocks noChangeArrowheads="1"/>
              </p:cNvSpPr>
              <p:nvPr/>
            </p:nvSpPr>
            <p:spPr bwMode="auto">
              <a:xfrm>
                <a:off x="4228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7" name="Rectangle 117"/>
              <p:cNvSpPr>
                <a:spLocks noChangeArrowheads="1"/>
              </p:cNvSpPr>
              <p:nvPr/>
            </p:nvSpPr>
            <p:spPr bwMode="auto">
              <a:xfrm>
                <a:off x="4303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8" name="Rectangle 118"/>
              <p:cNvSpPr>
                <a:spLocks noChangeArrowheads="1"/>
              </p:cNvSpPr>
              <p:nvPr/>
            </p:nvSpPr>
            <p:spPr bwMode="auto">
              <a:xfrm>
                <a:off x="4377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39" name="Rectangle 119"/>
              <p:cNvSpPr>
                <a:spLocks noChangeArrowheads="1"/>
              </p:cNvSpPr>
              <p:nvPr/>
            </p:nvSpPr>
            <p:spPr bwMode="auto">
              <a:xfrm>
                <a:off x="4452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0" name="Rectangle 120"/>
              <p:cNvSpPr>
                <a:spLocks noChangeArrowheads="1"/>
              </p:cNvSpPr>
              <p:nvPr/>
            </p:nvSpPr>
            <p:spPr bwMode="auto">
              <a:xfrm>
                <a:off x="4527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1" name="Rectangle 121"/>
              <p:cNvSpPr>
                <a:spLocks noChangeArrowheads="1"/>
              </p:cNvSpPr>
              <p:nvPr/>
            </p:nvSpPr>
            <p:spPr bwMode="auto">
              <a:xfrm>
                <a:off x="4601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2" name="Rectangle 122"/>
              <p:cNvSpPr>
                <a:spLocks noChangeArrowheads="1"/>
              </p:cNvSpPr>
              <p:nvPr/>
            </p:nvSpPr>
            <p:spPr bwMode="auto">
              <a:xfrm>
                <a:off x="4750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3" name="Rectangle 123"/>
              <p:cNvSpPr>
                <a:spLocks noChangeArrowheads="1"/>
              </p:cNvSpPr>
              <p:nvPr/>
            </p:nvSpPr>
            <p:spPr bwMode="auto">
              <a:xfrm>
                <a:off x="4825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4" name="Rectangle 124"/>
              <p:cNvSpPr>
                <a:spLocks noChangeArrowheads="1"/>
              </p:cNvSpPr>
              <p:nvPr/>
            </p:nvSpPr>
            <p:spPr bwMode="auto">
              <a:xfrm>
                <a:off x="4900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5" name="Rectangle 125"/>
              <p:cNvSpPr>
                <a:spLocks noChangeArrowheads="1"/>
              </p:cNvSpPr>
              <p:nvPr/>
            </p:nvSpPr>
            <p:spPr bwMode="auto">
              <a:xfrm>
                <a:off x="4974" y="1236"/>
                <a:ext cx="17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6" name="Rectangle 126"/>
              <p:cNvSpPr>
                <a:spLocks noChangeArrowheads="1"/>
              </p:cNvSpPr>
              <p:nvPr/>
            </p:nvSpPr>
            <p:spPr bwMode="auto">
              <a:xfrm>
                <a:off x="5049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7" name="Rectangle 127"/>
              <p:cNvSpPr>
                <a:spLocks noChangeArrowheads="1"/>
              </p:cNvSpPr>
              <p:nvPr/>
            </p:nvSpPr>
            <p:spPr bwMode="auto">
              <a:xfrm>
                <a:off x="5124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8" name="Rectangle 128"/>
              <p:cNvSpPr>
                <a:spLocks noChangeArrowheads="1"/>
              </p:cNvSpPr>
              <p:nvPr/>
            </p:nvSpPr>
            <p:spPr bwMode="auto">
              <a:xfrm>
                <a:off x="5199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49" name="Rectangle 129"/>
              <p:cNvSpPr>
                <a:spLocks noChangeArrowheads="1"/>
              </p:cNvSpPr>
              <p:nvPr/>
            </p:nvSpPr>
            <p:spPr bwMode="auto">
              <a:xfrm>
                <a:off x="5273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0" name="Rectangle 130"/>
              <p:cNvSpPr>
                <a:spLocks noChangeArrowheads="1"/>
              </p:cNvSpPr>
              <p:nvPr/>
            </p:nvSpPr>
            <p:spPr bwMode="auto">
              <a:xfrm>
                <a:off x="5348" y="1236"/>
                <a:ext cx="16" cy="22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1" name="Rectangle 131"/>
              <p:cNvSpPr>
                <a:spLocks noChangeArrowheads="1"/>
              </p:cNvSpPr>
              <p:nvPr/>
            </p:nvSpPr>
            <p:spPr bwMode="auto">
              <a:xfrm>
                <a:off x="2386" y="1250"/>
                <a:ext cx="59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2" name="Rectangle 132"/>
              <p:cNvSpPr>
                <a:spLocks noChangeArrowheads="1"/>
              </p:cNvSpPr>
              <p:nvPr/>
            </p:nvSpPr>
            <p:spPr bwMode="auto">
              <a:xfrm>
                <a:off x="5430" y="1250"/>
                <a:ext cx="6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</p:grpSp>
        <p:grpSp>
          <p:nvGrpSpPr>
            <p:cNvPr id="696453" name="Group 133"/>
            <p:cNvGrpSpPr>
              <a:grpSpLocks/>
            </p:cNvGrpSpPr>
            <p:nvPr/>
          </p:nvGrpSpPr>
          <p:grpSpPr bwMode="auto">
            <a:xfrm>
              <a:off x="5422" y="1258"/>
              <a:ext cx="68" cy="2156"/>
              <a:chOff x="5422" y="1258"/>
              <a:chExt cx="68" cy="2156"/>
            </a:xfrm>
          </p:grpSpPr>
          <p:sp>
            <p:nvSpPr>
              <p:cNvPr id="696454" name="Rectangle 134"/>
              <p:cNvSpPr>
                <a:spLocks noChangeArrowheads="1"/>
              </p:cNvSpPr>
              <p:nvPr/>
            </p:nvSpPr>
            <p:spPr bwMode="auto">
              <a:xfrm>
                <a:off x="5422" y="3371"/>
                <a:ext cx="16" cy="4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5" name="Rectangle 135"/>
              <p:cNvSpPr>
                <a:spLocks noChangeArrowheads="1"/>
              </p:cNvSpPr>
              <p:nvPr/>
            </p:nvSpPr>
            <p:spPr bwMode="auto">
              <a:xfrm>
                <a:off x="5422" y="1258"/>
                <a:ext cx="16" cy="2113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6" name="Rectangle 136"/>
              <p:cNvSpPr>
                <a:spLocks noChangeArrowheads="1"/>
              </p:cNvSpPr>
              <p:nvPr/>
            </p:nvSpPr>
            <p:spPr bwMode="auto">
              <a:xfrm>
                <a:off x="5430" y="3363"/>
                <a:ext cx="6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7" name="Rectangle 137"/>
              <p:cNvSpPr>
                <a:spLocks noChangeArrowheads="1"/>
              </p:cNvSpPr>
              <p:nvPr/>
            </p:nvSpPr>
            <p:spPr bwMode="auto">
              <a:xfrm>
                <a:off x="5430" y="2941"/>
                <a:ext cx="6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8" name="Rectangle 138"/>
              <p:cNvSpPr>
                <a:spLocks noChangeArrowheads="1"/>
              </p:cNvSpPr>
              <p:nvPr/>
            </p:nvSpPr>
            <p:spPr bwMode="auto">
              <a:xfrm>
                <a:off x="5430" y="2518"/>
                <a:ext cx="6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59" name="Rectangle 139"/>
              <p:cNvSpPr>
                <a:spLocks noChangeArrowheads="1"/>
              </p:cNvSpPr>
              <p:nvPr/>
            </p:nvSpPr>
            <p:spPr bwMode="auto">
              <a:xfrm>
                <a:off x="5430" y="2095"/>
                <a:ext cx="6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0" name="Rectangle 140"/>
              <p:cNvSpPr>
                <a:spLocks noChangeArrowheads="1"/>
              </p:cNvSpPr>
              <p:nvPr/>
            </p:nvSpPr>
            <p:spPr bwMode="auto">
              <a:xfrm>
                <a:off x="5430" y="1673"/>
                <a:ext cx="60" cy="15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1" name="Rectangle 141"/>
              <p:cNvSpPr>
                <a:spLocks noChangeArrowheads="1"/>
              </p:cNvSpPr>
              <p:nvPr/>
            </p:nvSpPr>
            <p:spPr bwMode="auto">
              <a:xfrm>
                <a:off x="5430" y="3258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2" name="Rectangle 142"/>
              <p:cNvSpPr>
                <a:spLocks noChangeArrowheads="1"/>
              </p:cNvSpPr>
              <p:nvPr/>
            </p:nvSpPr>
            <p:spPr bwMode="auto">
              <a:xfrm>
                <a:off x="5430" y="3152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3" name="Rectangle 143"/>
              <p:cNvSpPr>
                <a:spLocks noChangeArrowheads="1"/>
              </p:cNvSpPr>
              <p:nvPr/>
            </p:nvSpPr>
            <p:spPr bwMode="auto">
              <a:xfrm>
                <a:off x="5430" y="3047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4" name="Rectangle 144"/>
              <p:cNvSpPr>
                <a:spLocks noChangeArrowheads="1"/>
              </p:cNvSpPr>
              <p:nvPr/>
            </p:nvSpPr>
            <p:spPr bwMode="auto">
              <a:xfrm>
                <a:off x="5430" y="2835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5" name="Rectangle 145"/>
              <p:cNvSpPr>
                <a:spLocks noChangeArrowheads="1"/>
              </p:cNvSpPr>
              <p:nvPr/>
            </p:nvSpPr>
            <p:spPr bwMode="auto">
              <a:xfrm>
                <a:off x="5430" y="2729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6" name="Rectangle 146"/>
              <p:cNvSpPr>
                <a:spLocks noChangeArrowheads="1"/>
              </p:cNvSpPr>
              <p:nvPr/>
            </p:nvSpPr>
            <p:spPr bwMode="auto">
              <a:xfrm>
                <a:off x="5430" y="2624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7" name="Rectangle 147"/>
              <p:cNvSpPr>
                <a:spLocks noChangeArrowheads="1"/>
              </p:cNvSpPr>
              <p:nvPr/>
            </p:nvSpPr>
            <p:spPr bwMode="auto">
              <a:xfrm>
                <a:off x="5430" y="2412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8" name="Rectangle 148"/>
              <p:cNvSpPr>
                <a:spLocks noChangeArrowheads="1"/>
              </p:cNvSpPr>
              <p:nvPr/>
            </p:nvSpPr>
            <p:spPr bwMode="auto">
              <a:xfrm>
                <a:off x="5430" y="2306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69" name="Rectangle 149"/>
              <p:cNvSpPr>
                <a:spLocks noChangeArrowheads="1"/>
              </p:cNvSpPr>
              <p:nvPr/>
            </p:nvSpPr>
            <p:spPr bwMode="auto">
              <a:xfrm>
                <a:off x="5430" y="2201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70" name="Rectangle 150"/>
              <p:cNvSpPr>
                <a:spLocks noChangeArrowheads="1"/>
              </p:cNvSpPr>
              <p:nvPr/>
            </p:nvSpPr>
            <p:spPr bwMode="auto">
              <a:xfrm>
                <a:off x="5430" y="1989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71" name="Rectangle 151"/>
              <p:cNvSpPr>
                <a:spLocks noChangeArrowheads="1"/>
              </p:cNvSpPr>
              <p:nvPr/>
            </p:nvSpPr>
            <p:spPr bwMode="auto">
              <a:xfrm>
                <a:off x="5430" y="1884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72" name="Rectangle 152"/>
              <p:cNvSpPr>
                <a:spLocks noChangeArrowheads="1"/>
              </p:cNvSpPr>
              <p:nvPr/>
            </p:nvSpPr>
            <p:spPr bwMode="auto">
              <a:xfrm>
                <a:off x="5430" y="1778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73" name="Rectangle 153"/>
              <p:cNvSpPr>
                <a:spLocks noChangeArrowheads="1"/>
              </p:cNvSpPr>
              <p:nvPr/>
            </p:nvSpPr>
            <p:spPr bwMode="auto">
              <a:xfrm>
                <a:off x="5430" y="1566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74" name="Rectangle 154"/>
              <p:cNvSpPr>
                <a:spLocks noChangeArrowheads="1"/>
              </p:cNvSpPr>
              <p:nvPr/>
            </p:nvSpPr>
            <p:spPr bwMode="auto">
              <a:xfrm>
                <a:off x="5430" y="1461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96475" name="Rectangle 155"/>
              <p:cNvSpPr>
                <a:spLocks noChangeArrowheads="1"/>
              </p:cNvSpPr>
              <p:nvPr/>
            </p:nvSpPr>
            <p:spPr bwMode="auto">
              <a:xfrm>
                <a:off x="5430" y="1355"/>
                <a:ext cx="30" cy="16"/>
              </a:xfrm>
              <a:prstGeom prst="rect">
                <a:avLst/>
              </a:prstGeom>
              <a:solidFill>
                <a:srgbClr val="1315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</p:grpSp>
      </p:grpSp>
      <p:sp>
        <p:nvSpPr>
          <p:cNvPr id="696476" name="Text Box 156"/>
          <p:cNvSpPr txBox="1">
            <a:spLocks noChangeArrowheads="1"/>
          </p:cNvSpPr>
          <p:nvPr/>
        </p:nvSpPr>
        <p:spPr bwMode="auto">
          <a:xfrm>
            <a:off x="6116638" y="5648326"/>
            <a:ext cx="1261884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200" dirty="0">
                <a:latin typeface="Arial Narrow" pitchFamily="34" charset="0"/>
              </a:rPr>
              <a:t>depth [cm]</a:t>
            </a:r>
          </a:p>
        </p:txBody>
      </p:sp>
      <p:sp>
        <p:nvSpPr>
          <p:cNvPr id="696477" name="Text Box 157"/>
          <p:cNvSpPr txBox="1">
            <a:spLocks noChangeArrowheads="1"/>
          </p:cNvSpPr>
          <p:nvPr/>
        </p:nvSpPr>
        <p:spPr bwMode="auto">
          <a:xfrm rot="-5400000">
            <a:off x="2998287" y="3281820"/>
            <a:ext cx="1463093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de-DE" sz="2200" dirty="0">
                <a:latin typeface="Arial Narrow" pitchFamily="34" charset="0"/>
              </a:rPr>
              <a:t>effect (dose)</a:t>
            </a:r>
          </a:p>
        </p:txBody>
      </p:sp>
      <p:sp>
        <p:nvSpPr>
          <p:cNvPr id="696478" name="Text Box 158"/>
          <p:cNvSpPr txBox="1">
            <a:spLocks noChangeArrowheads="1"/>
          </p:cNvSpPr>
          <p:nvPr/>
        </p:nvSpPr>
        <p:spPr bwMode="auto">
          <a:xfrm>
            <a:off x="7405688" y="3338514"/>
            <a:ext cx="1504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r>
              <a:rPr lang="en-GB" altLang="de-DE" sz="2200">
                <a:solidFill>
                  <a:srgbClr val="FF0000"/>
                </a:solidFill>
                <a:latin typeface="Arial Narrow" pitchFamily="34" charset="0"/>
              </a:rPr>
              <a:t>Bragg-Spitze</a:t>
            </a:r>
            <a:endParaRPr lang="en-GB" altLang="de-DE" sz="2200">
              <a:solidFill>
                <a:schemeClr val="accent2"/>
              </a:solidFill>
              <a:latin typeface="Arial Narrow" pitchFamily="34" charset="0"/>
            </a:endParaRPr>
          </a:p>
        </p:txBody>
      </p:sp>
      <p:grpSp>
        <p:nvGrpSpPr>
          <p:cNvPr id="696479" name="Group 159"/>
          <p:cNvGrpSpPr>
            <a:grpSpLocks/>
          </p:cNvGrpSpPr>
          <p:nvPr/>
        </p:nvGrpSpPr>
        <p:grpSpPr bwMode="auto">
          <a:xfrm>
            <a:off x="6181726" y="4848225"/>
            <a:ext cx="1304925" cy="539750"/>
            <a:chOff x="2923" y="3067"/>
            <a:chExt cx="822" cy="340"/>
          </a:xfrm>
        </p:grpSpPr>
        <p:sp>
          <p:nvSpPr>
            <p:cNvPr id="696480" name="Freeform 160"/>
            <p:cNvSpPr>
              <a:spLocks/>
            </p:cNvSpPr>
            <p:nvPr/>
          </p:nvSpPr>
          <p:spPr bwMode="auto">
            <a:xfrm rot="16032437">
              <a:off x="3164" y="2826"/>
              <a:ext cx="340" cy="822"/>
            </a:xfrm>
            <a:custGeom>
              <a:avLst/>
              <a:gdLst>
                <a:gd name="T0" fmla="*/ 102 w 576"/>
                <a:gd name="T1" fmla="*/ 1185 h 1230"/>
                <a:gd name="T2" fmla="*/ 297 w 576"/>
                <a:gd name="T3" fmla="*/ 1203 h 1230"/>
                <a:gd name="T4" fmla="*/ 330 w 576"/>
                <a:gd name="T5" fmla="*/ 1215 h 1230"/>
                <a:gd name="T6" fmla="*/ 351 w 576"/>
                <a:gd name="T7" fmla="*/ 1224 h 1230"/>
                <a:gd name="T8" fmla="*/ 375 w 576"/>
                <a:gd name="T9" fmla="*/ 1230 h 1230"/>
                <a:gd name="T10" fmla="*/ 459 w 576"/>
                <a:gd name="T11" fmla="*/ 1227 h 1230"/>
                <a:gd name="T12" fmla="*/ 519 w 576"/>
                <a:gd name="T13" fmla="*/ 1179 h 1230"/>
                <a:gd name="T14" fmla="*/ 543 w 576"/>
                <a:gd name="T15" fmla="*/ 1122 h 1230"/>
                <a:gd name="T16" fmla="*/ 558 w 576"/>
                <a:gd name="T17" fmla="*/ 963 h 1230"/>
                <a:gd name="T18" fmla="*/ 573 w 576"/>
                <a:gd name="T19" fmla="*/ 774 h 1230"/>
                <a:gd name="T20" fmla="*/ 576 w 576"/>
                <a:gd name="T21" fmla="*/ 498 h 1230"/>
                <a:gd name="T22" fmla="*/ 564 w 576"/>
                <a:gd name="T23" fmla="*/ 342 h 1230"/>
                <a:gd name="T24" fmla="*/ 561 w 576"/>
                <a:gd name="T25" fmla="*/ 144 h 1230"/>
                <a:gd name="T26" fmla="*/ 555 w 576"/>
                <a:gd name="T27" fmla="*/ 129 h 1230"/>
                <a:gd name="T28" fmla="*/ 522 w 576"/>
                <a:gd name="T29" fmla="*/ 51 h 1230"/>
                <a:gd name="T30" fmla="*/ 483 w 576"/>
                <a:gd name="T31" fmla="*/ 0 h 1230"/>
                <a:gd name="T32" fmla="*/ 381 w 576"/>
                <a:gd name="T33" fmla="*/ 27 h 1230"/>
                <a:gd name="T34" fmla="*/ 354 w 576"/>
                <a:gd name="T35" fmla="*/ 48 h 1230"/>
                <a:gd name="T36" fmla="*/ 258 w 576"/>
                <a:gd name="T37" fmla="*/ 96 h 1230"/>
                <a:gd name="T38" fmla="*/ 243 w 576"/>
                <a:gd name="T39" fmla="*/ 162 h 1230"/>
                <a:gd name="T40" fmla="*/ 222 w 576"/>
                <a:gd name="T41" fmla="*/ 315 h 1230"/>
                <a:gd name="T42" fmla="*/ 195 w 576"/>
                <a:gd name="T43" fmla="*/ 468 h 1230"/>
                <a:gd name="T44" fmla="*/ 159 w 576"/>
                <a:gd name="T45" fmla="*/ 522 h 1230"/>
                <a:gd name="T46" fmla="*/ 141 w 576"/>
                <a:gd name="T47" fmla="*/ 540 h 1230"/>
                <a:gd name="T48" fmla="*/ 105 w 576"/>
                <a:gd name="T49" fmla="*/ 597 h 1230"/>
                <a:gd name="T50" fmla="*/ 81 w 576"/>
                <a:gd name="T51" fmla="*/ 624 h 1230"/>
                <a:gd name="T52" fmla="*/ 72 w 576"/>
                <a:gd name="T53" fmla="*/ 651 h 1230"/>
                <a:gd name="T54" fmla="*/ 69 w 576"/>
                <a:gd name="T55" fmla="*/ 660 h 1230"/>
                <a:gd name="T56" fmla="*/ 54 w 576"/>
                <a:gd name="T57" fmla="*/ 744 h 1230"/>
                <a:gd name="T58" fmla="*/ 48 w 576"/>
                <a:gd name="T59" fmla="*/ 804 h 1230"/>
                <a:gd name="T60" fmla="*/ 27 w 576"/>
                <a:gd name="T61" fmla="*/ 852 h 1230"/>
                <a:gd name="T62" fmla="*/ 0 w 576"/>
                <a:gd name="T63" fmla="*/ 954 h 1230"/>
                <a:gd name="T64" fmla="*/ 45 w 576"/>
                <a:gd name="T65" fmla="*/ 1059 h 1230"/>
                <a:gd name="T66" fmla="*/ 51 w 576"/>
                <a:gd name="T67" fmla="*/ 1104 h 1230"/>
                <a:gd name="T68" fmla="*/ 63 w 576"/>
                <a:gd name="T69" fmla="*/ 1131 h 1230"/>
                <a:gd name="T70" fmla="*/ 102 w 576"/>
                <a:gd name="T71" fmla="*/ 1185 h 1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76" h="1230">
                  <a:moveTo>
                    <a:pt x="102" y="1185"/>
                  </a:moveTo>
                  <a:cubicBezTo>
                    <a:pt x="168" y="1189"/>
                    <a:pt x="232" y="1194"/>
                    <a:pt x="297" y="1203"/>
                  </a:cubicBezTo>
                  <a:cubicBezTo>
                    <a:pt x="309" y="1207"/>
                    <a:pt x="317" y="1212"/>
                    <a:pt x="330" y="1215"/>
                  </a:cubicBezTo>
                  <a:cubicBezTo>
                    <a:pt x="340" y="1220"/>
                    <a:pt x="341" y="1221"/>
                    <a:pt x="351" y="1224"/>
                  </a:cubicBezTo>
                  <a:cubicBezTo>
                    <a:pt x="359" y="1226"/>
                    <a:pt x="375" y="1230"/>
                    <a:pt x="375" y="1230"/>
                  </a:cubicBezTo>
                  <a:cubicBezTo>
                    <a:pt x="403" y="1229"/>
                    <a:pt x="431" y="1229"/>
                    <a:pt x="459" y="1227"/>
                  </a:cubicBezTo>
                  <a:cubicBezTo>
                    <a:pt x="481" y="1226"/>
                    <a:pt x="501" y="1191"/>
                    <a:pt x="519" y="1179"/>
                  </a:cubicBezTo>
                  <a:cubicBezTo>
                    <a:pt x="530" y="1161"/>
                    <a:pt x="536" y="1142"/>
                    <a:pt x="543" y="1122"/>
                  </a:cubicBezTo>
                  <a:cubicBezTo>
                    <a:pt x="546" y="1069"/>
                    <a:pt x="548" y="1015"/>
                    <a:pt x="558" y="963"/>
                  </a:cubicBezTo>
                  <a:cubicBezTo>
                    <a:pt x="552" y="901"/>
                    <a:pt x="544" y="831"/>
                    <a:pt x="573" y="774"/>
                  </a:cubicBezTo>
                  <a:cubicBezTo>
                    <a:pt x="572" y="704"/>
                    <a:pt x="560" y="577"/>
                    <a:pt x="576" y="498"/>
                  </a:cubicBezTo>
                  <a:cubicBezTo>
                    <a:pt x="573" y="446"/>
                    <a:pt x="571" y="393"/>
                    <a:pt x="564" y="342"/>
                  </a:cubicBezTo>
                  <a:cubicBezTo>
                    <a:pt x="563" y="276"/>
                    <a:pt x="564" y="210"/>
                    <a:pt x="561" y="144"/>
                  </a:cubicBezTo>
                  <a:cubicBezTo>
                    <a:pt x="561" y="139"/>
                    <a:pt x="557" y="134"/>
                    <a:pt x="555" y="129"/>
                  </a:cubicBezTo>
                  <a:cubicBezTo>
                    <a:pt x="548" y="104"/>
                    <a:pt x="545" y="66"/>
                    <a:pt x="522" y="51"/>
                  </a:cubicBezTo>
                  <a:cubicBezTo>
                    <a:pt x="513" y="32"/>
                    <a:pt x="504" y="7"/>
                    <a:pt x="483" y="0"/>
                  </a:cubicBezTo>
                  <a:cubicBezTo>
                    <a:pt x="458" y="2"/>
                    <a:pt x="405" y="15"/>
                    <a:pt x="381" y="27"/>
                  </a:cubicBezTo>
                  <a:cubicBezTo>
                    <a:pt x="370" y="32"/>
                    <a:pt x="365" y="43"/>
                    <a:pt x="354" y="48"/>
                  </a:cubicBezTo>
                  <a:cubicBezTo>
                    <a:pt x="316" y="67"/>
                    <a:pt x="291" y="63"/>
                    <a:pt x="258" y="96"/>
                  </a:cubicBezTo>
                  <a:cubicBezTo>
                    <a:pt x="251" y="118"/>
                    <a:pt x="246" y="139"/>
                    <a:pt x="243" y="162"/>
                  </a:cubicBezTo>
                  <a:cubicBezTo>
                    <a:pt x="241" y="219"/>
                    <a:pt x="235" y="262"/>
                    <a:pt x="222" y="315"/>
                  </a:cubicBezTo>
                  <a:cubicBezTo>
                    <a:pt x="220" y="372"/>
                    <a:pt x="214" y="416"/>
                    <a:pt x="195" y="468"/>
                  </a:cubicBezTo>
                  <a:cubicBezTo>
                    <a:pt x="188" y="488"/>
                    <a:pt x="173" y="506"/>
                    <a:pt x="159" y="522"/>
                  </a:cubicBezTo>
                  <a:cubicBezTo>
                    <a:pt x="153" y="528"/>
                    <a:pt x="141" y="540"/>
                    <a:pt x="141" y="540"/>
                  </a:cubicBezTo>
                  <a:cubicBezTo>
                    <a:pt x="131" y="571"/>
                    <a:pt x="124" y="571"/>
                    <a:pt x="105" y="597"/>
                  </a:cubicBezTo>
                  <a:lnTo>
                    <a:pt x="81" y="624"/>
                  </a:lnTo>
                  <a:cubicBezTo>
                    <a:pt x="81" y="624"/>
                    <a:pt x="72" y="651"/>
                    <a:pt x="72" y="651"/>
                  </a:cubicBezTo>
                  <a:cubicBezTo>
                    <a:pt x="71" y="654"/>
                    <a:pt x="69" y="660"/>
                    <a:pt x="69" y="660"/>
                  </a:cubicBezTo>
                  <a:cubicBezTo>
                    <a:pt x="67" y="703"/>
                    <a:pt x="65" y="711"/>
                    <a:pt x="54" y="744"/>
                  </a:cubicBezTo>
                  <a:cubicBezTo>
                    <a:pt x="53" y="764"/>
                    <a:pt x="56" y="785"/>
                    <a:pt x="48" y="804"/>
                  </a:cubicBezTo>
                  <a:cubicBezTo>
                    <a:pt x="41" y="821"/>
                    <a:pt x="31" y="833"/>
                    <a:pt x="27" y="852"/>
                  </a:cubicBezTo>
                  <a:cubicBezTo>
                    <a:pt x="21" y="888"/>
                    <a:pt x="16" y="921"/>
                    <a:pt x="0" y="954"/>
                  </a:cubicBezTo>
                  <a:cubicBezTo>
                    <a:pt x="4" y="1008"/>
                    <a:pt x="17" y="1017"/>
                    <a:pt x="45" y="1059"/>
                  </a:cubicBezTo>
                  <a:cubicBezTo>
                    <a:pt x="46" y="1067"/>
                    <a:pt x="45" y="1092"/>
                    <a:pt x="51" y="1104"/>
                  </a:cubicBezTo>
                  <a:cubicBezTo>
                    <a:pt x="55" y="1113"/>
                    <a:pt x="63" y="1131"/>
                    <a:pt x="63" y="1131"/>
                  </a:cubicBezTo>
                  <a:cubicBezTo>
                    <a:pt x="65" y="1149"/>
                    <a:pt x="66" y="1203"/>
                    <a:pt x="102" y="1185"/>
                  </a:cubicBezTo>
                  <a:close/>
                </a:path>
              </a:pathLst>
            </a:custGeom>
            <a:solidFill>
              <a:schemeClr val="accent1"/>
            </a:solidFill>
            <a:ln w="50800" cap="flat" cmpd="sng">
              <a:solidFill>
                <a:srgbClr val="FF00FF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CH"/>
            </a:p>
          </p:txBody>
        </p:sp>
        <p:sp>
          <p:nvSpPr>
            <p:cNvPr id="696481" name="Text Box 161"/>
            <p:cNvSpPr txBox="1">
              <a:spLocks noChangeArrowheads="1"/>
            </p:cNvSpPr>
            <p:nvPr/>
          </p:nvSpPr>
          <p:spPr bwMode="auto">
            <a:xfrm>
              <a:off x="3107" y="3067"/>
              <a:ext cx="532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en-GB" altLang="de-DE" sz="2200">
                  <a:latin typeface="Arial Narrow" pitchFamily="34" charset="0"/>
                </a:rPr>
                <a:t>Tumor</a:t>
              </a:r>
            </a:p>
          </p:txBody>
        </p:sp>
      </p:grpSp>
      <p:sp>
        <p:nvSpPr>
          <p:cNvPr id="696482" name="Freeform 162"/>
          <p:cNvSpPr>
            <a:spLocks/>
          </p:cNvSpPr>
          <p:nvPr/>
        </p:nvSpPr>
        <p:spPr bwMode="auto">
          <a:xfrm>
            <a:off x="4113214" y="3962401"/>
            <a:ext cx="4733925" cy="1450975"/>
          </a:xfrm>
          <a:custGeom>
            <a:avLst/>
            <a:gdLst>
              <a:gd name="T0" fmla="*/ 0 w 2982"/>
              <a:gd name="T1" fmla="*/ 676 h 914"/>
              <a:gd name="T2" fmla="*/ 202 w 2982"/>
              <a:gd name="T3" fmla="*/ 674 h 914"/>
              <a:gd name="T4" fmla="*/ 414 w 2982"/>
              <a:gd name="T5" fmla="*/ 668 h 914"/>
              <a:gd name="T6" fmla="*/ 548 w 2982"/>
              <a:gd name="T7" fmla="*/ 666 h 914"/>
              <a:gd name="T8" fmla="*/ 746 w 2982"/>
              <a:gd name="T9" fmla="*/ 654 h 914"/>
              <a:gd name="T10" fmla="*/ 998 w 2982"/>
              <a:gd name="T11" fmla="*/ 640 h 914"/>
              <a:gd name="T12" fmla="*/ 1194 w 2982"/>
              <a:gd name="T13" fmla="*/ 624 h 914"/>
              <a:gd name="T14" fmla="*/ 1322 w 2982"/>
              <a:gd name="T15" fmla="*/ 606 h 914"/>
              <a:gd name="T16" fmla="*/ 1438 w 2982"/>
              <a:gd name="T17" fmla="*/ 590 h 914"/>
              <a:gd name="T18" fmla="*/ 1546 w 2982"/>
              <a:gd name="T19" fmla="*/ 564 h 914"/>
              <a:gd name="T20" fmla="*/ 1612 w 2982"/>
              <a:gd name="T21" fmla="*/ 538 h 914"/>
              <a:gd name="T22" fmla="*/ 1710 w 2982"/>
              <a:gd name="T23" fmla="*/ 492 h 914"/>
              <a:gd name="T24" fmla="*/ 1772 w 2982"/>
              <a:gd name="T25" fmla="*/ 430 h 914"/>
              <a:gd name="T26" fmla="*/ 1806 w 2982"/>
              <a:gd name="T27" fmla="*/ 364 h 914"/>
              <a:gd name="T28" fmla="*/ 1828 w 2982"/>
              <a:gd name="T29" fmla="*/ 282 h 914"/>
              <a:gd name="T30" fmla="*/ 1842 w 2982"/>
              <a:gd name="T31" fmla="*/ 198 h 914"/>
              <a:gd name="T32" fmla="*/ 1856 w 2982"/>
              <a:gd name="T33" fmla="*/ 100 h 914"/>
              <a:gd name="T34" fmla="*/ 1867 w 2982"/>
              <a:gd name="T35" fmla="*/ 40 h 914"/>
              <a:gd name="T36" fmla="*/ 1877 w 2982"/>
              <a:gd name="T37" fmla="*/ 16 h 914"/>
              <a:gd name="T38" fmla="*/ 1885 w 2982"/>
              <a:gd name="T39" fmla="*/ 9 h 914"/>
              <a:gd name="T40" fmla="*/ 1890 w 2982"/>
              <a:gd name="T41" fmla="*/ 68 h 914"/>
              <a:gd name="T42" fmla="*/ 1900 w 2982"/>
              <a:gd name="T43" fmla="*/ 196 h 914"/>
              <a:gd name="T44" fmla="*/ 1910 w 2982"/>
              <a:gd name="T45" fmla="*/ 330 h 914"/>
              <a:gd name="T46" fmla="*/ 1916 w 2982"/>
              <a:gd name="T47" fmla="*/ 464 h 914"/>
              <a:gd name="T48" fmla="*/ 1926 w 2982"/>
              <a:gd name="T49" fmla="*/ 606 h 914"/>
              <a:gd name="T50" fmla="*/ 1934 w 2982"/>
              <a:gd name="T51" fmla="*/ 704 h 914"/>
              <a:gd name="T52" fmla="*/ 1936 w 2982"/>
              <a:gd name="T53" fmla="*/ 758 h 914"/>
              <a:gd name="T54" fmla="*/ 1948 w 2982"/>
              <a:gd name="T55" fmla="*/ 832 h 914"/>
              <a:gd name="T56" fmla="*/ 1956 w 2982"/>
              <a:gd name="T57" fmla="*/ 876 h 914"/>
              <a:gd name="T58" fmla="*/ 1979 w 2982"/>
              <a:gd name="T59" fmla="*/ 907 h 914"/>
              <a:gd name="T60" fmla="*/ 2050 w 2982"/>
              <a:gd name="T61" fmla="*/ 914 h 914"/>
              <a:gd name="T62" fmla="*/ 2982 w 2982"/>
              <a:gd name="T63" fmla="*/ 914 h 9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982" h="914">
                <a:moveTo>
                  <a:pt x="0" y="676"/>
                </a:moveTo>
                <a:cubicBezTo>
                  <a:pt x="34" y="676"/>
                  <a:pt x="133" y="675"/>
                  <a:pt x="202" y="674"/>
                </a:cubicBezTo>
                <a:cubicBezTo>
                  <a:pt x="271" y="673"/>
                  <a:pt x="356" y="669"/>
                  <a:pt x="414" y="668"/>
                </a:cubicBezTo>
                <a:cubicBezTo>
                  <a:pt x="472" y="667"/>
                  <a:pt x="493" y="668"/>
                  <a:pt x="548" y="666"/>
                </a:cubicBezTo>
                <a:cubicBezTo>
                  <a:pt x="603" y="664"/>
                  <a:pt x="671" y="658"/>
                  <a:pt x="746" y="654"/>
                </a:cubicBezTo>
                <a:cubicBezTo>
                  <a:pt x="821" y="650"/>
                  <a:pt x="923" y="645"/>
                  <a:pt x="998" y="640"/>
                </a:cubicBezTo>
                <a:cubicBezTo>
                  <a:pt x="1073" y="635"/>
                  <a:pt x="1140" y="630"/>
                  <a:pt x="1194" y="624"/>
                </a:cubicBezTo>
                <a:cubicBezTo>
                  <a:pt x="1248" y="618"/>
                  <a:pt x="1281" y="612"/>
                  <a:pt x="1322" y="606"/>
                </a:cubicBezTo>
                <a:cubicBezTo>
                  <a:pt x="1363" y="600"/>
                  <a:pt x="1401" y="597"/>
                  <a:pt x="1438" y="590"/>
                </a:cubicBezTo>
                <a:cubicBezTo>
                  <a:pt x="1475" y="583"/>
                  <a:pt x="1517" y="573"/>
                  <a:pt x="1546" y="564"/>
                </a:cubicBezTo>
                <a:cubicBezTo>
                  <a:pt x="1575" y="555"/>
                  <a:pt x="1585" y="550"/>
                  <a:pt x="1612" y="538"/>
                </a:cubicBezTo>
                <a:cubicBezTo>
                  <a:pt x="1639" y="526"/>
                  <a:pt x="1683" y="510"/>
                  <a:pt x="1710" y="492"/>
                </a:cubicBezTo>
                <a:cubicBezTo>
                  <a:pt x="1737" y="474"/>
                  <a:pt x="1756" y="451"/>
                  <a:pt x="1772" y="430"/>
                </a:cubicBezTo>
                <a:cubicBezTo>
                  <a:pt x="1788" y="409"/>
                  <a:pt x="1797" y="389"/>
                  <a:pt x="1806" y="364"/>
                </a:cubicBezTo>
                <a:cubicBezTo>
                  <a:pt x="1815" y="339"/>
                  <a:pt x="1822" y="310"/>
                  <a:pt x="1828" y="282"/>
                </a:cubicBezTo>
                <a:cubicBezTo>
                  <a:pt x="1834" y="254"/>
                  <a:pt x="1837" y="228"/>
                  <a:pt x="1842" y="198"/>
                </a:cubicBezTo>
                <a:cubicBezTo>
                  <a:pt x="1847" y="168"/>
                  <a:pt x="1852" y="126"/>
                  <a:pt x="1856" y="100"/>
                </a:cubicBezTo>
                <a:cubicBezTo>
                  <a:pt x="1860" y="74"/>
                  <a:pt x="1864" y="54"/>
                  <a:pt x="1867" y="40"/>
                </a:cubicBezTo>
                <a:cubicBezTo>
                  <a:pt x="1870" y="26"/>
                  <a:pt x="1874" y="21"/>
                  <a:pt x="1877" y="16"/>
                </a:cubicBezTo>
                <a:cubicBezTo>
                  <a:pt x="1880" y="11"/>
                  <a:pt x="1883" y="0"/>
                  <a:pt x="1885" y="9"/>
                </a:cubicBezTo>
                <a:cubicBezTo>
                  <a:pt x="1887" y="18"/>
                  <a:pt x="1888" y="37"/>
                  <a:pt x="1890" y="68"/>
                </a:cubicBezTo>
                <a:cubicBezTo>
                  <a:pt x="1892" y="99"/>
                  <a:pt x="1897" y="152"/>
                  <a:pt x="1900" y="196"/>
                </a:cubicBezTo>
                <a:cubicBezTo>
                  <a:pt x="1903" y="240"/>
                  <a:pt x="1907" y="285"/>
                  <a:pt x="1910" y="330"/>
                </a:cubicBezTo>
                <a:cubicBezTo>
                  <a:pt x="1913" y="375"/>
                  <a:pt x="1913" y="418"/>
                  <a:pt x="1916" y="464"/>
                </a:cubicBezTo>
                <a:cubicBezTo>
                  <a:pt x="1919" y="510"/>
                  <a:pt x="1923" y="566"/>
                  <a:pt x="1926" y="606"/>
                </a:cubicBezTo>
                <a:cubicBezTo>
                  <a:pt x="1929" y="646"/>
                  <a:pt x="1932" y="679"/>
                  <a:pt x="1934" y="704"/>
                </a:cubicBezTo>
                <a:cubicBezTo>
                  <a:pt x="1936" y="729"/>
                  <a:pt x="1934" y="737"/>
                  <a:pt x="1936" y="758"/>
                </a:cubicBezTo>
                <a:cubicBezTo>
                  <a:pt x="1938" y="779"/>
                  <a:pt x="1945" y="812"/>
                  <a:pt x="1948" y="832"/>
                </a:cubicBezTo>
                <a:cubicBezTo>
                  <a:pt x="1951" y="852"/>
                  <a:pt x="1951" y="864"/>
                  <a:pt x="1956" y="876"/>
                </a:cubicBezTo>
                <a:cubicBezTo>
                  <a:pt x="1961" y="888"/>
                  <a:pt x="1963" y="901"/>
                  <a:pt x="1979" y="907"/>
                </a:cubicBezTo>
                <a:cubicBezTo>
                  <a:pt x="1995" y="913"/>
                  <a:pt x="2003" y="913"/>
                  <a:pt x="2050" y="914"/>
                </a:cubicBezTo>
                <a:cubicBezTo>
                  <a:pt x="2214" y="914"/>
                  <a:pt x="2788" y="914"/>
                  <a:pt x="2982" y="914"/>
                </a:cubicBezTo>
              </a:path>
            </a:pathLst>
          </a:cu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96483" name="Freeform 163"/>
          <p:cNvSpPr>
            <a:spLocks/>
          </p:cNvSpPr>
          <p:nvPr/>
        </p:nvSpPr>
        <p:spPr bwMode="auto">
          <a:xfrm>
            <a:off x="3808414" y="3962401"/>
            <a:ext cx="4733925" cy="1450975"/>
          </a:xfrm>
          <a:custGeom>
            <a:avLst/>
            <a:gdLst>
              <a:gd name="T0" fmla="*/ 0 w 2982"/>
              <a:gd name="T1" fmla="*/ 676 h 914"/>
              <a:gd name="T2" fmla="*/ 202 w 2982"/>
              <a:gd name="T3" fmla="*/ 674 h 914"/>
              <a:gd name="T4" fmla="*/ 414 w 2982"/>
              <a:gd name="T5" fmla="*/ 668 h 914"/>
              <a:gd name="T6" fmla="*/ 548 w 2982"/>
              <a:gd name="T7" fmla="*/ 666 h 914"/>
              <a:gd name="T8" fmla="*/ 746 w 2982"/>
              <a:gd name="T9" fmla="*/ 654 h 914"/>
              <a:gd name="T10" fmla="*/ 998 w 2982"/>
              <a:gd name="T11" fmla="*/ 640 h 914"/>
              <a:gd name="T12" fmla="*/ 1194 w 2982"/>
              <a:gd name="T13" fmla="*/ 624 h 914"/>
              <a:gd name="T14" fmla="*/ 1322 w 2982"/>
              <a:gd name="T15" fmla="*/ 606 h 914"/>
              <a:gd name="T16" fmla="*/ 1438 w 2982"/>
              <a:gd name="T17" fmla="*/ 590 h 914"/>
              <a:gd name="T18" fmla="*/ 1546 w 2982"/>
              <a:gd name="T19" fmla="*/ 564 h 914"/>
              <a:gd name="T20" fmla="*/ 1612 w 2982"/>
              <a:gd name="T21" fmla="*/ 538 h 914"/>
              <a:gd name="T22" fmla="*/ 1710 w 2982"/>
              <a:gd name="T23" fmla="*/ 492 h 914"/>
              <a:gd name="T24" fmla="*/ 1772 w 2982"/>
              <a:gd name="T25" fmla="*/ 430 h 914"/>
              <a:gd name="T26" fmla="*/ 1806 w 2982"/>
              <a:gd name="T27" fmla="*/ 364 h 914"/>
              <a:gd name="T28" fmla="*/ 1828 w 2982"/>
              <a:gd name="T29" fmla="*/ 282 h 914"/>
              <a:gd name="T30" fmla="*/ 1842 w 2982"/>
              <a:gd name="T31" fmla="*/ 198 h 914"/>
              <a:gd name="T32" fmla="*/ 1856 w 2982"/>
              <a:gd name="T33" fmla="*/ 100 h 914"/>
              <a:gd name="T34" fmla="*/ 1867 w 2982"/>
              <a:gd name="T35" fmla="*/ 40 h 914"/>
              <a:gd name="T36" fmla="*/ 1877 w 2982"/>
              <a:gd name="T37" fmla="*/ 16 h 914"/>
              <a:gd name="T38" fmla="*/ 1885 w 2982"/>
              <a:gd name="T39" fmla="*/ 9 h 914"/>
              <a:gd name="T40" fmla="*/ 1890 w 2982"/>
              <a:gd name="T41" fmla="*/ 68 h 914"/>
              <a:gd name="T42" fmla="*/ 1900 w 2982"/>
              <a:gd name="T43" fmla="*/ 196 h 914"/>
              <a:gd name="T44" fmla="*/ 1910 w 2982"/>
              <a:gd name="T45" fmla="*/ 330 h 914"/>
              <a:gd name="T46" fmla="*/ 1916 w 2982"/>
              <a:gd name="T47" fmla="*/ 464 h 914"/>
              <a:gd name="T48" fmla="*/ 1926 w 2982"/>
              <a:gd name="T49" fmla="*/ 606 h 914"/>
              <a:gd name="T50" fmla="*/ 1934 w 2982"/>
              <a:gd name="T51" fmla="*/ 704 h 914"/>
              <a:gd name="T52" fmla="*/ 1936 w 2982"/>
              <a:gd name="T53" fmla="*/ 758 h 914"/>
              <a:gd name="T54" fmla="*/ 1948 w 2982"/>
              <a:gd name="T55" fmla="*/ 832 h 914"/>
              <a:gd name="T56" fmla="*/ 1956 w 2982"/>
              <a:gd name="T57" fmla="*/ 876 h 914"/>
              <a:gd name="T58" fmla="*/ 1979 w 2982"/>
              <a:gd name="T59" fmla="*/ 907 h 914"/>
              <a:gd name="T60" fmla="*/ 2050 w 2982"/>
              <a:gd name="T61" fmla="*/ 914 h 914"/>
              <a:gd name="T62" fmla="*/ 2982 w 2982"/>
              <a:gd name="T63" fmla="*/ 914 h 9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982" h="914">
                <a:moveTo>
                  <a:pt x="0" y="676"/>
                </a:moveTo>
                <a:cubicBezTo>
                  <a:pt x="34" y="676"/>
                  <a:pt x="133" y="675"/>
                  <a:pt x="202" y="674"/>
                </a:cubicBezTo>
                <a:cubicBezTo>
                  <a:pt x="271" y="673"/>
                  <a:pt x="356" y="669"/>
                  <a:pt x="414" y="668"/>
                </a:cubicBezTo>
                <a:cubicBezTo>
                  <a:pt x="472" y="667"/>
                  <a:pt x="493" y="668"/>
                  <a:pt x="548" y="666"/>
                </a:cubicBezTo>
                <a:cubicBezTo>
                  <a:pt x="603" y="664"/>
                  <a:pt x="671" y="658"/>
                  <a:pt x="746" y="654"/>
                </a:cubicBezTo>
                <a:cubicBezTo>
                  <a:pt x="821" y="650"/>
                  <a:pt x="923" y="645"/>
                  <a:pt x="998" y="640"/>
                </a:cubicBezTo>
                <a:cubicBezTo>
                  <a:pt x="1073" y="635"/>
                  <a:pt x="1140" y="630"/>
                  <a:pt x="1194" y="624"/>
                </a:cubicBezTo>
                <a:cubicBezTo>
                  <a:pt x="1248" y="618"/>
                  <a:pt x="1281" y="612"/>
                  <a:pt x="1322" y="606"/>
                </a:cubicBezTo>
                <a:cubicBezTo>
                  <a:pt x="1363" y="600"/>
                  <a:pt x="1401" y="597"/>
                  <a:pt x="1438" y="590"/>
                </a:cubicBezTo>
                <a:cubicBezTo>
                  <a:pt x="1475" y="583"/>
                  <a:pt x="1517" y="573"/>
                  <a:pt x="1546" y="564"/>
                </a:cubicBezTo>
                <a:cubicBezTo>
                  <a:pt x="1575" y="555"/>
                  <a:pt x="1585" y="550"/>
                  <a:pt x="1612" y="538"/>
                </a:cubicBezTo>
                <a:cubicBezTo>
                  <a:pt x="1639" y="526"/>
                  <a:pt x="1683" y="510"/>
                  <a:pt x="1710" y="492"/>
                </a:cubicBezTo>
                <a:cubicBezTo>
                  <a:pt x="1737" y="474"/>
                  <a:pt x="1756" y="451"/>
                  <a:pt x="1772" y="430"/>
                </a:cubicBezTo>
                <a:cubicBezTo>
                  <a:pt x="1788" y="409"/>
                  <a:pt x="1797" y="389"/>
                  <a:pt x="1806" y="364"/>
                </a:cubicBezTo>
                <a:cubicBezTo>
                  <a:pt x="1815" y="339"/>
                  <a:pt x="1822" y="310"/>
                  <a:pt x="1828" y="282"/>
                </a:cubicBezTo>
                <a:cubicBezTo>
                  <a:pt x="1834" y="254"/>
                  <a:pt x="1837" y="228"/>
                  <a:pt x="1842" y="198"/>
                </a:cubicBezTo>
                <a:cubicBezTo>
                  <a:pt x="1847" y="168"/>
                  <a:pt x="1852" y="126"/>
                  <a:pt x="1856" y="100"/>
                </a:cubicBezTo>
                <a:cubicBezTo>
                  <a:pt x="1860" y="74"/>
                  <a:pt x="1864" y="54"/>
                  <a:pt x="1867" y="40"/>
                </a:cubicBezTo>
                <a:cubicBezTo>
                  <a:pt x="1870" y="26"/>
                  <a:pt x="1874" y="21"/>
                  <a:pt x="1877" y="16"/>
                </a:cubicBezTo>
                <a:cubicBezTo>
                  <a:pt x="1880" y="11"/>
                  <a:pt x="1883" y="0"/>
                  <a:pt x="1885" y="9"/>
                </a:cubicBezTo>
                <a:cubicBezTo>
                  <a:pt x="1887" y="18"/>
                  <a:pt x="1888" y="37"/>
                  <a:pt x="1890" y="68"/>
                </a:cubicBezTo>
                <a:cubicBezTo>
                  <a:pt x="1892" y="99"/>
                  <a:pt x="1897" y="152"/>
                  <a:pt x="1900" y="196"/>
                </a:cubicBezTo>
                <a:cubicBezTo>
                  <a:pt x="1903" y="240"/>
                  <a:pt x="1907" y="285"/>
                  <a:pt x="1910" y="330"/>
                </a:cubicBezTo>
                <a:cubicBezTo>
                  <a:pt x="1913" y="375"/>
                  <a:pt x="1913" y="418"/>
                  <a:pt x="1916" y="464"/>
                </a:cubicBezTo>
                <a:cubicBezTo>
                  <a:pt x="1919" y="510"/>
                  <a:pt x="1923" y="566"/>
                  <a:pt x="1926" y="606"/>
                </a:cubicBezTo>
                <a:cubicBezTo>
                  <a:pt x="1929" y="646"/>
                  <a:pt x="1932" y="679"/>
                  <a:pt x="1934" y="704"/>
                </a:cubicBezTo>
                <a:cubicBezTo>
                  <a:pt x="1936" y="729"/>
                  <a:pt x="1934" y="737"/>
                  <a:pt x="1936" y="758"/>
                </a:cubicBezTo>
                <a:cubicBezTo>
                  <a:pt x="1938" y="779"/>
                  <a:pt x="1945" y="812"/>
                  <a:pt x="1948" y="832"/>
                </a:cubicBezTo>
                <a:cubicBezTo>
                  <a:pt x="1951" y="852"/>
                  <a:pt x="1951" y="864"/>
                  <a:pt x="1956" y="876"/>
                </a:cubicBezTo>
                <a:cubicBezTo>
                  <a:pt x="1961" y="888"/>
                  <a:pt x="1963" y="901"/>
                  <a:pt x="1979" y="907"/>
                </a:cubicBezTo>
                <a:cubicBezTo>
                  <a:pt x="1995" y="913"/>
                  <a:pt x="2003" y="913"/>
                  <a:pt x="2050" y="914"/>
                </a:cubicBezTo>
                <a:cubicBezTo>
                  <a:pt x="2214" y="914"/>
                  <a:pt x="2788" y="914"/>
                  <a:pt x="2982" y="914"/>
                </a:cubicBezTo>
              </a:path>
            </a:pathLst>
          </a:cu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96484" name="Freeform 164"/>
          <p:cNvSpPr>
            <a:spLocks/>
          </p:cNvSpPr>
          <p:nvPr/>
        </p:nvSpPr>
        <p:spPr bwMode="auto">
          <a:xfrm>
            <a:off x="3522664" y="3962401"/>
            <a:ext cx="4733925" cy="1450975"/>
          </a:xfrm>
          <a:custGeom>
            <a:avLst/>
            <a:gdLst>
              <a:gd name="T0" fmla="*/ 0 w 2982"/>
              <a:gd name="T1" fmla="*/ 676 h 914"/>
              <a:gd name="T2" fmla="*/ 202 w 2982"/>
              <a:gd name="T3" fmla="*/ 674 h 914"/>
              <a:gd name="T4" fmla="*/ 414 w 2982"/>
              <a:gd name="T5" fmla="*/ 668 h 914"/>
              <a:gd name="T6" fmla="*/ 548 w 2982"/>
              <a:gd name="T7" fmla="*/ 666 h 914"/>
              <a:gd name="T8" fmla="*/ 746 w 2982"/>
              <a:gd name="T9" fmla="*/ 654 h 914"/>
              <a:gd name="T10" fmla="*/ 998 w 2982"/>
              <a:gd name="T11" fmla="*/ 640 h 914"/>
              <a:gd name="T12" fmla="*/ 1194 w 2982"/>
              <a:gd name="T13" fmla="*/ 624 h 914"/>
              <a:gd name="T14" fmla="*/ 1322 w 2982"/>
              <a:gd name="T15" fmla="*/ 606 h 914"/>
              <a:gd name="T16" fmla="*/ 1438 w 2982"/>
              <a:gd name="T17" fmla="*/ 590 h 914"/>
              <a:gd name="T18" fmla="*/ 1546 w 2982"/>
              <a:gd name="T19" fmla="*/ 564 h 914"/>
              <a:gd name="T20" fmla="*/ 1612 w 2982"/>
              <a:gd name="T21" fmla="*/ 538 h 914"/>
              <a:gd name="T22" fmla="*/ 1710 w 2982"/>
              <a:gd name="T23" fmla="*/ 492 h 914"/>
              <a:gd name="T24" fmla="*/ 1772 w 2982"/>
              <a:gd name="T25" fmla="*/ 430 h 914"/>
              <a:gd name="T26" fmla="*/ 1806 w 2982"/>
              <a:gd name="T27" fmla="*/ 364 h 914"/>
              <a:gd name="T28" fmla="*/ 1828 w 2982"/>
              <a:gd name="T29" fmla="*/ 282 h 914"/>
              <a:gd name="T30" fmla="*/ 1842 w 2982"/>
              <a:gd name="T31" fmla="*/ 198 h 914"/>
              <a:gd name="T32" fmla="*/ 1856 w 2982"/>
              <a:gd name="T33" fmla="*/ 100 h 914"/>
              <a:gd name="T34" fmla="*/ 1867 w 2982"/>
              <a:gd name="T35" fmla="*/ 40 h 914"/>
              <a:gd name="T36" fmla="*/ 1877 w 2982"/>
              <a:gd name="T37" fmla="*/ 16 h 914"/>
              <a:gd name="T38" fmla="*/ 1885 w 2982"/>
              <a:gd name="T39" fmla="*/ 9 h 914"/>
              <a:gd name="T40" fmla="*/ 1890 w 2982"/>
              <a:gd name="T41" fmla="*/ 68 h 914"/>
              <a:gd name="T42" fmla="*/ 1900 w 2982"/>
              <a:gd name="T43" fmla="*/ 196 h 914"/>
              <a:gd name="T44" fmla="*/ 1910 w 2982"/>
              <a:gd name="T45" fmla="*/ 330 h 914"/>
              <a:gd name="T46" fmla="*/ 1916 w 2982"/>
              <a:gd name="T47" fmla="*/ 464 h 914"/>
              <a:gd name="T48" fmla="*/ 1926 w 2982"/>
              <a:gd name="T49" fmla="*/ 606 h 914"/>
              <a:gd name="T50" fmla="*/ 1934 w 2982"/>
              <a:gd name="T51" fmla="*/ 704 h 914"/>
              <a:gd name="T52" fmla="*/ 1936 w 2982"/>
              <a:gd name="T53" fmla="*/ 758 h 914"/>
              <a:gd name="T54" fmla="*/ 1948 w 2982"/>
              <a:gd name="T55" fmla="*/ 832 h 914"/>
              <a:gd name="T56" fmla="*/ 1956 w 2982"/>
              <a:gd name="T57" fmla="*/ 876 h 914"/>
              <a:gd name="T58" fmla="*/ 1979 w 2982"/>
              <a:gd name="T59" fmla="*/ 907 h 914"/>
              <a:gd name="T60" fmla="*/ 2050 w 2982"/>
              <a:gd name="T61" fmla="*/ 914 h 914"/>
              <a:gd name="T62" fmla="*/ 2982 w 2982"/>
              <a:gd name="T63" fmla="*/ 914 h 9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982" h="914">
                <a:moveTo>
                  <a:pt x="0" y="676"/>
                </a:moveTo>
                <a:cubicBezTo>
                  <a:pt x="34" y="676"/>
                  <a:pt x="133" y="675"/>
                  <a:pt x="202" y="674"/>
                </a:cubicBezTo>
                <a:cubicBezTo>
                  <a:pt x="271" y="673"/>
                  <a:pt x="356" y="669"/>
                  <a:pt x="414" y="668"/>
                </a:cubicBezTo>
                <a:cubicBezTo>
                  <a:pt x="472" y="667"/>
                  <a:pt x="493" y="668"/>
                  <a:pt x="548" y="666"/>
                </a:cubicBezTo>
                <a:cubicBezTo>
                  <a:pt x="603" y="664"/>
                  <a:pt x="671" y="658"/>
                  <a:pt x="746" y="654"/>
                </a:cubicBezTo>
                <a:cubicBezTo>
                  <a:pt x="821" y="650"/>
                  <a:pt x="923" y="645"/>
                  <a:pt x="998" y="640"/>
                </a:cubicBezTo>
                <a:cubicBezTo>
                  <a:pt x="1073" y="635"/>
                  <a:pt x="1140" y="630"/>
                  <a:pt x="1194" y="624"/>
                </a:cubicBezTo>
                <a:cubicBezTo>
                  <a:pt x="1248" y="618"/>
                  <a:pt x="1281" y="612"/>
                  <a:pt x="1322" y="606"/>
                </a:cubicBezTo>
                <a:cubicBezTo>
                  <a:pt x="1363" y="600"/>
                  <a:pt x="1401" y="597"/>
                  <a:pt x="1438" y="590"/>
                </a:cubicBezTo>
                <a:cubicBezTo>
                  <a:pt x="1475" y="583"/>
                  <a:pt x="1517" y="573"/>
                  <a:pt x="1546" y="564"/>
                </a:cubicBezTo>
                <a:cubicBezTo>
                  <a:pt x="1575" y="555"/>
                  <a:pt x="1585" y="550"/>
                  <a:pt x="1612" y="538"/>
                </a:cubicBezTo>
                <a:cubicBezTo>
                  <a:pt x="1639" y="526"/>
                  <a:pt x="1683" y="510"/>
                  <a:pt x="1710" y="492"/>
                </a:cubicBezTo>
                <a:cubicBezTo>
                  <a:pt x="1737" y="474"/>
                  <a:pt x="1756" y="451"/>
                  <a:pt x="1772" y="430"/>
                </a:cubicBezTo>
                <a:cubicBezTo>
                  <a:pt x="1788" y="409"/>
                  <a:pt x="1797" y="389"/>
                  <a:pt x="1806" y="364"/>
                </a:cubicBezTo>
                <a:cubicBezTo>
                  <a:pt x="1815" y="339"/>
                  <a:pt x="1822" y="310"/>
                  <a:pt x="1828" y="282"/>
                </a:cubicBezTo>
                <a:cubicBezTo>
                  <a:pt x="1834" y="254"/>
                  <a:pt x="1837" y="228"/>
                  <a:pt x="1842" y="198"/>
                </a:cubicBezTo>
                <a:cubicBezTo>
                  <a:pt x="1847" y="168"/>
                  <a:pt x="1852" y="126"/>
                  <a:pt x="1856" y="100"/>
                </a:cubicBezTo>
                <a:cubicBezTo>
                  <a:pt x="1860" y="74"/>
                  <a:pt x="1864" y="54"/>
                  <a:pt x="1867" y="40"/>
                </a:cubicBezTo>
                <a:cubicBezTo>
                  <a:pt x="1870" y="26"/>
                  <a:pt x="1874" y="21"/>
                  <a:pt x="1877" y="16"/>
                </a:cubicBezTo>
                <a:cubicBezTo>
                  <a:pt x="1880" y="11"/>
                  <a:pt x="1883" y="0"/>
                  <a:pt x="1885" y="9"/>
                </a:cubicBezTo>
                <a:cubicBezTo>
                  <a:pt x="1887" y="18"/>
                  <a:pt x="1888" y="37"/>
                  <a:pt x="1890" y="68"/>
                </a:cubicBezTo>
                <a:cubicBezTo>
                  <a:pt x="1892" y="99"/>
                  <a:pt x="1897" y="152"/>
                  <a:pt x="1900" y="196"/>
                </a:cubicBezTo>
                <a:cubicBezTo>
                  <a:pt x="1903" y="240"/>
                  <a:pt x="1907" y="285"/>
                  <a:pt x="1910" y="330"/>
                </a:cubicBezTo>
                <a:cubicBezTo>
                  <a:pt x="1913" y="375"/>
                  <a:pt x="1913" y="418"/>
                  <a:pt x="1916" y="464"/>
                </a:cubicBezTo>
                <a:cubicBezTo>
                  <a:pt x="1919" y="510"/>
                  <a:pt x="1923" y="566"/>
                  <a:pt x="1926" y="606"/>
                </a:cubicBezTo>
                <a:cubicBezTo>
                  <a:pt x="1929" y="646"/>
                  <a:pt x="1932" y="679"/>
                  <a:pt x="1934" y="704"/>
                </a:cubicBezTo>
                <a:cubicBezTo>
                  <a:pt x="1936" y="729"/>
                  <a:pt x="1934" y="737"/>
                  <a:pt x="1936" y="758"/>
                </a:cubicBezTo>
                <a:cubicBezTo>
                  <a:pt x="1938" y="779"/>
                  <a:pt x="1945" y="812"/>
                  <a:pt x="1948" y="832"/>
                </a:cubicBezTo>
                <a:cubicBezTo>
                  <a:pt x="1951" y="852"/>
                  <a:pt x="1951" y="864"/>
                  <a:pt x="1956" y="876"/>
                </a:cubicBezTo>
                <a:cubicBezTo>
                  <a:pt x="1961" y="888"/>
                  <a:pt x="1963" y="901"/>
                  <a:pt x="1979" y="907"/>
                </a:cubicBezTo>
                <a:cubicBezTo>
                  <a:pt x="1995" y="913"/>
                  <a:pt x="2003" y="913"/>
                  <a:pt x="2050" y="914"/>
                </a:cubicBezTo>
                <a:cubicBezTo>
                  <a:pt x="2214" y="914"/>
                  <a:pt x="2788" y="914"/>
                  <a:pt x="2982" y="914"/>
                </a:cubicBezTo>
              </a:path>
            </a:pathLst>
          </a:cu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96485" name="Rectangle 165"/>
          <p:cNvSpPr>
            <a:spLocks noChangeArrowheads="1"/>
          </p:cNvSpPr>
          <p:nvPr/>
        </p:nvSpPr>
        <p:spPr bwMode="auto">
          <a:xfrm>
            <a:off x="3516314" y="4946651"/>
            <a:ext cx="879475" cy="1063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1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96486" name="Rectangle 166"/>
          <p:cNvSpPr>
            <a:spLocks noChangeArrowheads="1"/>
          </p:cNvSpPr>
          <p:nvPr/>
        </p:nvSpPr>
        <p:spPr bwMode="auto">
          <a:xfrm>
            <a:off x="7464426" y="3429000"/>
            <a:ext cx="1368425" cy="2873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1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96487" name="Text Box 167"/>
          <p:cNvSpPr txBox="1">
            <a:spLocks noChangeArrowheads="1"/>
          </p:cNvSpPr>
          <p:nvPr/>
        </p:nvSpPr>
        <p:spPr bwMode="auto">
          <a:xfrm>
            <a:off x="7104064" y="2205038"/>
            <a:ext cx="17287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de-DE"/>
          </a:p>
        </p:txBody>
      </p:sp>
      <p:sp>
        <p:nvSpPr>
          <p:cNvPr id="696488" name="Text Box 168"/>
          <p:cNvSpPr txBox="1">
            <a:spLocks noChangeArrowheads="1"/>
          </p:cNvSpPr>
          <p:nvPr/>
        </p:nvSpPr>
        <p:spPr bwMode="auto">
          <a:xfrm>
            <a:off x="6816725" y="2133600"/>
            <a:ext cx="25923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de-DE" sz="2200" dirty="0">
                <a:solidFill>
                  <a:srgbClr val="008000"/>
                </a:solidFill>
                <a:latin typeface="Arial Narrow" pitchFamily="34" charset="0"/>
              </a:rPr>
              <a:t>Photons (X-ray)</a:t>
            </a:r>
            <a:endParaRPr lang="en-US" altLang="de-DE" sz="2200" dirty="0">
              <a:solidFill>
                <a:srgbClr val="008000"/>
              </a:solidFill>
              <a:latin typeface="Arial Narrow" pitchFamily="34" charset="0"/>
            </a:endParaRPr>
          </a:p>
        </p:txBody>
      </p:sp>
      <p:sp>
        <p:nvSpPr>
          <p:cNvPr id="696489" name="Text Box 169"/>
          <p:cNvSpPr txBox="1">
            <a:spLocks noChangeArrowheads="1"/>
          </p:cNvSpPr>
          <p:nvPr/>
        </p:nvSpPr>
        <p:spPr bwMode="auto">
          <a:xfrm>
            <a:off x="6816725" y="2492375"/>
            <a:ext cx="259238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de-DE" sz="2200" dirty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Protons - Sum</a:t>
            </a:r>
            <a:endParaRPr lang="en-US" altLang="de-DE" sz="2200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696490" name="Text Box 170"/>
          <p:cNvSpPr txBox="1">
            <a:spLocks noChangeArrowheads="1"/>
          </p:cNvSpPr>
          <p:nvPr/>
        </p:nvSpPr>
        <p:spPr bwMode="auto">
          <a:xfrm>
            <a:off x="6816725" y="2852739"/>
            <a:ext cx="259238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de-DE" sz="2200" dirty="0">
                <a:solidFill>
                  <a:srgbClr val="FF0000"/>
                </a:solidFill>
                <a:latin typeface="Arial Narrow" pitchFamily="34" charset="0"/>
              </a:rPr>
              <a:t>Protons</a:t>
            </a:r>
            <a:endParaRPr lang="en-US" altLang="de-DE" sz="2200" dirty="0">
              <a:solidFill>
                <a:srgbClr val="FF0000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55366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96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96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96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24" grpId="0" animBg="1" autoUpdateAnimBg="0"/>
      <p:bldP spid="696325" grpId="0" animBg="1" autoUpdateAnimBg="0"/>
      <p:bldP spid="696337" grpId="0" animBg="1"/>
      <p:bldP spid="696338" grpId="0" animBg="1"/>
      <p:bldP spid="696339" grpId="0" animBg="1"/>
      <p:bldP spid="696340" grpId="0" animBg="1"/>
      <p:bldP spid="696341" grpId="0" animBg="1"/>
      <p:bldP spid="696342" grpId="0" animBg="1"/>
      <p:bldP spid="696478" grpId="0" autoUpdateAnimBg="0"/>
      <p:bldP spid="696482" grpId="0" animBg="1"/>
      <p:bldP spid="696483" grpId="0" animBg="1"/>
      <p:bldP spid="696484" grpId="0" animBg="1"/>
      <p:bldP spid="696486" grpId="0" animBg="1"/>
      <p:bldP spid="696488" grpId="0"/>
      <p:bldP spid="696489" grpId="0"/>
      <p:bldP spid="6964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parts of a particle treatment facility</a:t>
            </a:r>
          </a:p>
        </p:txBody>
      </p:sp>
      <p:pic>
        <p:nvPicPr>
          <p:cNvPr id="8198" name="Picture 6" descr="C:\Users\meer\Desktop\OPTIS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96000" y="-9432924"/>
            <a:ext cx="3877970" cy="2738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meer\AppData\Local\Temp\20170616_Gantry3_fertig_0021-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374666" y="4022204"/>
            <a:ext cx="4041815" cy="257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meer\AppData\Local\Temp\psi_12022014_339_41_43-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374666" y="1412778"/>
            <a:ext cx="4041815" cy="246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C:\Users\meer\Pictures\vlcsnap-2018-05-31-15h48m48s353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486"/>
          <a:stretch/>
        </p:blipFill>
        <p:spPr bwMode="auto">
          <a:xfrm>
            <a:off x="2335600" y="4022202"/>
            <a:ext cx="3879065" cy="257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https://iba-worldwide.com/sites/protontherapy/files/iba_gallerybox/s2c2_beaumont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351585" y="1412776"/>
            <a:ext cx="3879065" cy="24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335600" y="3590796"/>
            <a:ext cx="4007187" cy="292452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lIns="0" tIns="0" rIns="0" bIns="0" rtlCol="0">
            <a:spAutoFit/>
          </a:bodyPr>
          <a:lstStyle>
            <a:defPPr>
              <a:defRPr lang="de-CH"/>
            </a:defPPr>
            <a:lvl1pPr>
              <a:lnSpc>
                <a:spcPct val="110000"/>
              </a:lnSpc>
              <a:spcBef>
                <a:spcPts val="0"/>
              </a:spcBef>
              <a:defRPr sz="1800" kern="1000" spc="30">
                <a:solidFill>
                  <a:srgbClr val="FDCA00"/>
                </a:solidFill>
                <a:latin typeface="+mn-lt"/>
                <a:cs typeface="Franklin Gothic Book"/>
              </a:defRPr>
            </a:lvl1pPr>
          </a:lstStyle>
          <a:p>
            <a:r>
              <a:rPr lang="en-GB" dirty="0"/>
              <a:t> Accelerator – charged particles source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335600" y="6307912"/>
            <a:ext cx="4001993" cy="292452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lIns="0" tIns="0" rIns="0" bIns="0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kern="1000" spc="30" dirty="0">
                <a:solidFill>
                  <a:srgbClr val="FDCA00"/>
                </a:solidFill>
                <a:cs typeface="Franklin Gothic Book"/>
              </a:rPr>
              <a:t> Beam transfer lines to treatment areas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74665" y="3588750"/>
            <a:ext cx="1658980" cy="292452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lIns="0" tIns="0" rIns="0" bIns="0" rtlCol="0">
            <a:spAutoFit/>
          </a:bodyPr>
          <a:lstStyle>
            <a:defPPr>
              <a:defRPr lang="de-CH"/>
            </a:defPPr>
            <a:lvl1pPr>
              <a:lnSpc>
                <a:spcPct val="110000"/>
              </a:lnSpc>
              <a:spcBef>
                <a:spcPts val="0"/>
              </a:spcBef>
              <a:defRPr sz="1800" kern="1000" spc="30">
                <a:solidFill>
                  <a:srgbClr val="FDCA00"/>
                </a:solidFill>
                <a:latin typeface="+mn-lt"/>
                <a:cs typeface="Franklin Gothic Book"/>
              </a:defRPr>
            </a:lvl1pPr>
          </a:lstStyle>
          <a:p>
            <a:r>
              <a:rPr lang="en-GB" dirty="0"/>
              <a:t> Fixed beam line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74666" y="6307914"/>
            <a:ext cx="2818977" cy="292452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lIns="0" tIns="0" rIns="0" bIns="0" rtlCol="0">
            <a:spAutoFit/>
          </a:bodyPr>
          <a:lstStyle>
            <a:defPPr>
              <a:defRPr lang="de-CH"/>
            </a:defPPr>
            <a:lvl1pPr>
              <a:lnSpc>
                <a:spcPct val="110000"/>
              </a:lnSpc>
              <a:spcBef>
                <a:spcPts val="0"/>
              </a:spcBef>
              <a:defRPr sz="1800" kern="1000" spc="30">
                <a:solidFill>
                  <a:srgbClr val="FDCA00"/>
                </a:solidFill>
                <a:latin typeface="+mn-lt"/>
                <a:cs typeface="Franklin Gothic Book"/>
              </a:defRPr>
            </a:lvl1pPr>
          </a:lstStyle>
          <a:p>
            <a:r>
              <a:rPr lang="en-GB" dirty="0"/>
              <a:t> Gantry – rotating beam line</a:t>
            </a:r>
          </a:p>
        </p:txBody>
      </p:sp>
      <p:sp>
        <p:nvSpPr>
          <p:cNvPr id="13" name="Textfeld 12"/>
          <p:cNvSpPr txBox="1"/>
          <p:nvPr/>
        </p:nvSpPr>
        <p:spPr>
          <a:xfrm>
            <a:off x="2335599" y="1412777"/>
            <a:ext cx="690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©IBA</a:t>
            </a:r>
          </a:p>
        </p:txBody>
      </p:sp>
    </p:spTree>
    <p:extLst>
      <p:ext uri="{BB962C8B-B14F-4D97-AF65-F5344CB8AC3E}">
        <p14:creationId xmlns:p14="http://schemas.microsoft.com/office/powerpoint/2010/main" val="34010627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79376" y="690707"/>
            <a:ext cx="8534400" cy="861774"/>
          </a:xfrm>
        </p:spPr>
        <p:txBody>
          <a:bodyPr/>
          <a:lstStyle/>
          <a:p>
            <a:r>
              <a:rPr lang="de-CH" dirty="0" err="1"/>
              <a:t>Superconducting</a:t>
            </a:r>
            <a:r>
              <a:rPr lang="de-CH" dirty="0"/>
              <a:t> </a:t>
            </a:r>
            <a:r>
              <a:rPr lang="de-CH" dirty="0" err="1"/>
              <a:t>Cyclotron</a:t>
            </a:r>
            <a:r>
              <a:rPr lang="de-CH" dirty="0"/>
              <a:t> COMET (</a:t>
            </a:r>
            <a:r>
              <a:rPr lang="de-CH" dirty="0" err="1"/>
              <a:t>Accel</a:t>
            </a:r>
            <a:r>
              <a:rPr lang="de-CH" dirty="0"/>
              <a:t>/</a:t>
            </a:r>
            <a:r>
              <a:rPr lang="de-CH" dirty="0" err="1"/>
              <a:t>Varian</a:t>
            </a:r>
            <a:r>
              <a:rPr lang="de-CH" dirty="0"/>
              <a:t>)</a:t>
            </a:r>
          </a:p>
        </p:txBody>
      </p:sp>
      <p:sp>
        <p:nvSpPr>
          <p:cNvPr id="4" name="AutoShape 2" descr="https://codebeamer.psi.ch/cb/displayDocument/COMET_ArtistView.jpg?doc_id=2425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CH"/>
          </a:p>
        </p:txBody>
      </p:sp>
      <p:sp>
        <p:nvSpPr>
          <p:cNvPr id="5" name="AutoShape 4" descr="https://codebeamer.psi.ch/cb/displayDocument/COMET_ArtistView.jpg?doc_id=2425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CH"/>
          </a:p>
        </p:txBody>
      </p:sp>
      <p:sp>
        <p:nvSpPr>
          <p:cNvPr id="6" name="AutoShape 6" descr="https://codebeamer.psi.ch/cb/displayDocument/COMET_ArtistView.jpg?doc_id=2425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CH"/>
          </a:p>
        </p:txBody>
      </p:sp>
      <p:sp>
        <p:nvSpPr>
          <p:cNvPr id="7" name="AutoShape 8" descr="https://codebeamer.psi.ch/cb/displayDocument/COMET_ArtistView.jpg?doc_id=2425"/>
          <p:cNvSpPr>
            <a:spLocks noChangeAspect="1" noChangeArrowheads="1"/>
          </p:cNvSpPr>
          <p:nvPr/>
        </p:nvSpPr>
        <p:spPr bwMode="auto">
          <a:xfrm>
            <a:off x="2136775" y="3127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CH"/>
          </a:p>
        </p:txBody>
      </p:sp>
      <p:pic>
        <p:nvPicPr>
          <p:cNvPr id="5129" name="Picture 9" descr="C:\Users\grossmann\Desktop\COMET_ArtistVi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00" y="2143125"/>
            <a:ext cx="4201026" cy="399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1926028" y="2272705"/>
            <a:ext cx="4539409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defRPr sz="170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793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Lucida Grande" charset="0"/>
              <a:buChar char="•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179388" indent="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Times" pitchFamily="18" charset="0"/>
              <a:buChar char="–"/>
              <a:defRPr sz="1700">
                <a:solidFill>
                  <a:schemeClr val="tx1"/>
                </a:solidFill>
                <a:latin typeface="+mn-lt"/>
                <a:ea typeface="ヒラギノ角ゴ Pro W3" charset="-128"/>
                <a:cs typeface="ＭＳ Ｐゴシック" charset="-128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  <a:t>90 tons, 300 kW</a:t>
            </a: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  <a:t>Closed He system</a:t>
            </a:r>
            <a:b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</a:br>
            <a: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  <a:t>4 cryostats @ 4K</a:t>
            </a:r>
            <a:b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</a:b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  <a:t>Protons source</a:t>
            </a:r>
            <a:b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</a:b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  <a:t>Superconducting coils 2.4 – 3.8 T</a:t>
            </a: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285750" indent="-285750">
              <a:buClr>
                <a:srgbClr val="333399"/>
              </a:buClr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00000"/>
                </a:solidFill>
                <a:latin typeface="Arial Narrow" pitchFamily="34" charset="0"/>
                <a:ea typeface="ヒラギノ角ゴ Pro W3" charset="-128"/>
              </a:rPr>
              <a:t>4 RF cavities 72 MHz @ 80 kV</a:t>
            </a:r>
          </a:p>
          <a:p>
            <a:pPr marL="0" indent="0">
              <a:buClr>
                <a:srgbClr val="333399"/>
              </a:buClr>
            </a:pP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  <a:p>
            <a:pPr marL="0" indent="0">
              <a:buClr>
                <a:srgbClr val="333399"/>
              </a:buClr>
            </a:pPr>
            <a:endParaRPr lang="en-GB" kern="0" dirty="0">
              <a:solidFill>
                <a:srgbClr val="000000"/>
              </a:solidFill>
              <a:latin typeface="Arial Narrow" pitchFamily="34" charset="0"/>
              <a:ea typeface="ヒラギノ角ゴ Pro W3" charset="-128"/>
            </a:endParaRPr>
          </a:p>
        </p:txBody>
      </p:sp>
      <p:sp>
        <p:nvSpPr>
          <p:cNvPr id="10" name="Line 13"/>
          <p:cNvSpPr>
            <a:spLocks noChangeShapeType="1"/>
          </p:cNvSpPr>
          <p:nvPr/>
        </p:nvSpPr>
        <p:spPr bwMode="auto">
          <a:xfrm>
            <a:off x="3647728" y="3019424"/>
            <a:ext cx="3333750" cy="419100"/>
          </a:xfrm>
          <a:prstGeom prst="line">
            <a:avLst/>
          </a:prstGeom>
          <a:noFill/>
          <a:ln w="25400">
            <a:solidFill>
              <a:srgbClr val="C00000"/>
            </a:solidFill>
            <a:prstDash val="solid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" name="Line 13"/>
          <p:cNvSpPr>
            <a:spLocks noChangeShapeType="1"/>
          </p:cNvSpPr>
          <p:nvPr/>
        </p:nvSpPr>
        <p:spPr bwMode="auto">
          <a:xfrm>
            <a:off x="3503712" y="3861049"/>
            <a:ext cx="5221188" cy="787151"/>
          </a:xfrm>
          <a:prstGeom prst="line">
            <a:avLst/>
          </a:prstGeom>
          <a:noFill/>
          <a:ln w="25400">
            <a:solidFill>
              <a:srgbClr val="C00000"/>
            </a:solidFill>
            <a:prstDash val="solid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2" name="Line 13"/>
          <p:cNvSpPr>
            <a:spLocks noChangeShapeType="1"/>
          </p:cNvSpPr>
          <p:nvPr/>
        </p:nvSpPr>
        <p:spPr bwMode="auto">
          <a:xfrm>
            <a:off x="4861671" y="4365104"/>
            <a:ext cx="3220542" cy="521221"/>
          </a:xfrm>
          <a:prstGeom prst="line">
            <a:avLst/>
          </a:prstGeom>
          <a:noFill/>
          <a:ln w="25400">
            <a:solidFill>
              <a:srgbClr val="C00000"/>
            </a:solidFill>
            <a:prstDash val="solid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3" name="Line 13"/>
          <p:cNvSpPr>
            <a:spLocks noChangeShapeType="1"/>
          </p:cNvSpPr>
          <p:nvPr/>
        </p:nvSpPr>
        <p:spPr bwMode="auto">
          <a:xfrm flipV="1">
            <a:off x="4648200" y="5010149"/>
            <a:ext cx="4076700" cy="507082"/>
          </a:xfrm>
          <a:prstGeom prst="line">
            <a:avLst/>
          </a:prstGeom>
          <a:noFill/>
          <a:ln w="25400">
            <a:solidFill>
              <a:srgbClr val="C00000"/>
            </a:solidFill>
            <a:prstDash val="solid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416044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95325" y="476672"/>
            <a:ext cx="7607368" cy="508500"/>
          </a:xfrm>
        </p:spPr>
        <p:txBody>
          <a:bodyPr/>
          <a:lstStyle/>
          <a:p>
            <a:r>
              <a:rPr lang="de-CH" dirty="0" err="1"/>
              <a:t>Superconducting</a:t>
            </a:r>
            <a:r>
              <a:rPr lang="de-CH" dirty="0"/>
              <a:t> </a:t>
            </a:r>
            <a:r>
              <a:rPr lang="de-CH" dirty="0" err="1"/>
              <a:t>Cyclotron</a:t>
            </a:r>
            <a:r>
              <a:rPr lang="de-CH" dirty="0"/>
              <a:t> COMET (</a:t>
            </a:r>
            <a:r>
              <a:rPr lang="de-CH" dirty="0" err="1"/>
              <a:t>Accel</a:t>
            </a:r>
            <a:r>
              <a:rPr lang="de-CH" dirty="0"/>
              <a:t>/</a:t>
            </a:r>
            <a:r>
              <a:rPr lang="de-CH" dirty="0" err="1"/>
              <a:t>Varian</a:t>
            </a:r>
            <a:r>
              <a:rPr lang="de-CH" dirty="0"/>
              <a:t>)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>
              <a:defRPr/>
            </a:pPr>
            <a:r>
              <a:rPr lang="de-DE"/>
              <a:t>Seite </a:t>
            </a:r>
            <a:fld id="{EBC07571-3134-BB4B-B83F-1A9FE18D34F3}" type="slidenum">
              <a:rPr lang="de-DE" smtClean="0"/>
              <a:pPr algn="r">
                <a:defRPr/>
              </a:pPr>
              <a:t>12</a:t>
            </a:fld>
            <a:endParaRPr lang="de-DE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413" y="1412875"/>
            <a:ext cx="4051404" cy="3038964"/>
          </a:xfrm>
          <a:prstGeom prst="rect">
            <a:avLst/>
          </a:prstGeom>
          <a:noFill/>
          <a:ln w="317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8" y="1416050"/>
            <a:ext cx="3888928" cy="5184675"/>
          </a:xfrm>
          <a:prstGeom prst="rect">
            <a:avLst/>
          </a:prstGeom>
          <a:noFill/>
          <a:ln w="317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77311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5" name="AutoShape 2" descr="Image result for logic analyser"/>
          <p:cNvSpPr>
            <a:spLocks noChangeAspect="1" noChangeArrowheads="1"/>
          </p:cNvSpPr>
          <p:nvPr/>
        </p:nvSpPr>
        <p:spPr bwMode="auto">
          <a:xfrm>
            <a:off x="1679576" y="-731838"/>
            <a:ext cx="189547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E"/>
          </a:p>
        </p:txBody>
      </p:sp>
      <p:sp>
        <p:nvSpPr>
          <p:cNvPr id="7" name="AutoShape 4" descr="Image result for logic analyser"/>
          <p:cNvSpPr>
            <a:spLocks noChangeAspect="1" noChangeArrowheads="1"/>
          </p:cNvSpPr>
          <p:nvPr/>
        </p:nvSpPr>
        <p:spPr bwMode="auto">
          <a:xfrm>
            <a:off x="1831976" y="-579438"/>
            <a:ext cx="189547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E"/>
          </a:p>
        </p:txBody>
      </p:sp>
      <p:pic>
        <p:nvPicPr>
          <p:cNvPr id="10" name="Grafik 9"/>
          <p:cNvPicPr/>
          <p:nvPr/>
        </p:nvPicPr>
        <p:blipFill>
          <a:blip r:embed="rId3"/>
          <a:stretch>
            <a:fillRect/>
          </a:stretch>
        </p:blipFill>
        <p:spPr>
          <a:xfrm>
            <a:off x="839416" y="476672"/>
            <a:ext cx="9828584" cy="55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075784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712F6A2-005A-8611-2B32-6456FB591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56715-43BA-4452-8C09-C472F529852B}" type="datetime1">
              <a:rPr lang="de-CH" smtClean="0"/>
              <a:t>15.06.2026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3D4A4E4-0109-076C-E148-59553C9B1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Paul Scherrer Institut PSI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2D2F161-58E4-C46C-77D5-0AC495BCA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14</a:t>
            </a:fld>
            <a:endParaRPr lang="de-CH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B92D963-65C5-93CB-4161-3F876AAA24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de-CH" dirty="0"/>
              <a:t>Irradiation </a:t>
            </a:r>
            <a:r>
              <a:rPr lang="de-CH" dirty="0" err="1"/>
              <a:t>Techniques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987057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CH" altLang="de-DE" dirty="0"/>
              <a:t>Irradiation </a:t>
            </a:r>
            <a:r>
              <a:rPr lang="de-CH" altLang="de-DE" dirty="0" err="1"/>
              <a:t>technique</a:t>
            </a:r>
            <a:r>
              <a:rPr lang="de-CH" altLang="de-DE" dirty="0"/>
              <a:t> - </a:t>
            </a:r>
            <a:r>
              <a:rPr lang="de-CH" altLang="de-DE" dirty="0" err="1"/>
              <a:t>classical</a:t>
            </a:r>
            <a:endParaRPr lang="de-CH" altLang="de-DE" dirty="0"/>
          </a:p>
        </p:txBody>
      </p:sp>
      <p:sp>
        <p:nvSpPr>
          <p:cNvPr id="655364" name="Rectangle 4"/>
          <p:cNvSpPr>
            <a:spLocks noChangeArrowheads="1"/>
          </p:cNvSpPr>
          <p:nvPr/>
        </p:nvSpPr>
        <p:spPr bwMode="auto">
          <a:xfrm>
            <a:off x="8023226" y="3162300"/>
            <a:ext cx="2112963" cy="2387600"/>
          </a:xfrm>
          <a:prstGeom prst="rect">
            <a:avLst/>
          </a:prstGeom>
          <a:solidFill>
            <a:srgbClr val="5F5F5F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55365" name="Line 5"/>
          <p:cNvSpPr>
            <a:spLocks noChangeShapeType="1"/>
          </p:cNvSpPr>
          <p:nvPr/>
        </p:nvSpPr>
        <p:spPr bwMode="auto">
          <a:xfrm>
            <a:off x="4191000" y="4087813"/>
            <a:ext cx="1588" cy="423862"/>
          </a:xfrm>
          <a:prstGeom prst="line">
            <a:avLst/>
          </a:prstGeom>
          <a:noFill/>
          <a:ln w="412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66" name="Freeform 6"/>
          <p:cNvSpPr>
            <a:spLocks/>
          </p:cNvSpPr>
          <p:nvPr/>
        </p:nvSpPr>
        <p:spPr bwMode="auto">
          <a:xfrm>
            <a:off x="6229351" y="3371850"/>
            <a:ext cx="360363" cy="571500"/>
          </a:xfrm>
          <a:custGeom>
            <a:avLst/>
            <a:gdLst>
              <a:gd name="T0" fmla="*/ 0 w 900"/>
              <a:gd name="T1" fmla="*/ 1616 h 1616"/>
              <a:gd name="T2" fmla="*/ 900 w 900"/>
              <a:gd name="T3" fmla="*/ 1425 h 1616"/>
              <a:gd name="T4" fmla="*/ 900 w 900"/>
              <a:gd name="T5" fmla="*/ 0 h 1616"/>
              <a:gd name="T6" fmla="*/ 0 w 900"/>
              <a:gd name="T7" fmla="*/ 0 h 1616"/>
              <a:gd name="T8" fmla="*/ 0 w 900"/>
              <a:gd name="T9" fmla="*/ 1616 h 1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00" h="1616">
                <a:moveTo>
                  <a:pt x="0" y="1616"/>
                </a:moveTo>
                <a:lnTo>
                  <a:pt x="900" y="1425"/>
                </a:lnTo>
                <a:lnTo>
                  <a:pt x="900" y="0"/>
                </a:lnTo>
                <a:lnTo>
                  <a:pt x="0" y="0"/>
                </a:lnTo>
                <a:lnTo>
                  <a:pt x="0" y="1616"/>
                </a:lnTo>
              </a:path>
            </a:pathLst>
          </a:custGeom>
          <a:noFill/>
          <a:ln w="6350">
            <a:solidFill>
              <a:srgbClr val="0000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67" name="Freeform 7"/>
          <p:cNvSpPr>
            <a:spLocks/>
          </p:cNvSpPr>
          <p:nvPr/>
        </p:nvSpPr>
        <p:spPr bwMode="auto">
          <a:xfrm>
            <a:off x="6229351" y="4708526"/>
            <a:ext cx="360363" cy="569913"/>
          </a:xfrm>
          <a:custGeom>
            <a:avLst/>
            <a:gdLst>
              <a:gd name="T0" fmla="*/ 0 w 900"/>
              <a:gd name="T1" fmla="*/ 0 h 1616"/>
              <a:gd name="T2" fmla="*/ 900 w 900"/>
              <a:gd name="T3" fmla="*/ 191 h 1616"/>
              <a:gd name="T4" fmla="*/ 900 w 900"/>
              <a:gd name="T5" fmla="*/ 1616 h 1616"/>
              <a:gd name="T6" fmla="*/ 0 w 900"/>
              <a:gd name="T7" fmla="*/ 1616 h 1616"/>
              <a:gd name="T8" fmla="*/ 0 w 900"/>
              <a:gd name="T9" fmla="*/ 0 h 1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00" h="1616">
                <a:moveTo>
                  <a:pt x="0" y="0"/>
                </a:moveTo>
                <a:lnTo>
                  <a:pt x="900" y="191"/>
                </a:lnTo>
                <a:lnTo>
                  <a:pt x="900" y="1616"/>
                </a:lnTo>
                <a:lnTo>
                  <a:pt x="0" y="1616"/>
                </a:lnTo>
                <a:lnTo>
                  <a:pt x="0" y="0"/>
                </a:lnTo>
              </a:path>
            </a:pathLst>
          </a:custGeom>
          <a:noFill/>
          <a:ln w="6350">
            <a:solidFill>
              <a:srgbClr val="0000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68" name="Line 8"/>
          <p:cNvSpPr>
            <a:spLocks noChangeShapeType="1"/>
          </p:cNvSpPr>
          <p:nvPr/>
        </p:nvSpPr>
        <p:spPr bwMode="auto">
          <a:xfrm flipV="1">
            <a:off x="2471738" y="4302125"/>
            <a:ext cx="1719262" cy="1588"/>
          </a:xfrm>
          <a:prstGeom prst="line">
            <a:avLst/>
          </a:prstGeom>
          <a:noFill/>
          <a:ln w="17463">
            <a:solidFill>
              <a:srgbClr val="00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69" name="Text Box 9"/>
          <p:cNvSpPr txBox="1">
            <a:spLocks noChangeArrowheads="1"/>
          </p:cNvSpPr>
          <p:nvPr/>
        </p:nvSpPr>
        <p:spPr bwMode="auto">
          <a:xfrm>
            <a:off x="3648075" y="3602038"/>
            <a:ext cx="15824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de-DE" dirty="0">
                <a:latin typeface="Arial" charset="0"/>
              </a:rPr>
              <a:t>Scattering foil</a:t>
            </a:r>
          </a:p>
        </p:txBody>
      </p:sp>
      <p:grpSp>
        <p:nvGrpSpPr>
          <p:cNvPr id="655370" name="Group 10"/>
          <p:cNvGrpSpPr>
            <a:grpSpLocks/>
          </p:cNvGrpSpPr>
          <p:nvPr/>
        </p:nvGrpSpPr>
        <p:grpSpPr bwMode="auto">
          <a:xfrm>
            <a:off x="4195763" y="2881314"/>
            <a:ext cx="2570162" cy="2397125"/>
            <a:chOff x="2070" y="1343"/>
            <a:chExt cx="1619" cy="1510"/>
          </a:xfrm>
        </p:grpSpPr>
        <p:grpSp>
          <p:nvGrpSpPr>
            <p:cNvPr id="655371" name="Group 11"/>
            <p:cNvGrpSpPr>
              <a:grpSpLocks/>
            </p:cNvGrpSpPr>
            <p:nvPr/>
          </p:nvGrpSpPr>
          <p:grpSpPr bwMode="auto">
            <a:xfrm>
              <a:off x="2070" y="1652"/>
              <a:ext cx="1619" cy="1201"/>
              <a:chOff x="2059" y="940"/>
              <a:chExt cx="1619" cy="1201"/>
            </a:xfrm>
          </p:grpSpPr>
          <p:sp>
            <p:nvSpPr>
              <p:cNvPr id="655372" name="Freeform 12" descr="10%"/>
              <p:cNvSpPr>
                <a:spLocks/>
              </p:cNvSpPr>
              <p:nvPr/>
            </p:nvSpPr>
            <p:spPr bwMode="auto">
              <a:xfrm>
                <a:off x="2059" y="1233"/>
                <a:ext cx="1619" cy="606"/>
              </a:xfrm>
              <a:custGeom>
                <a:avLst/>
                <a:gdLst>
                  <a:gd name="T0" fmla="*/ 0 w 1619"/>
                  <a:gd name="T1" fmla="*/ 295 h 606"/>
                  <a:gd name="T2" fmla="*/ 1619 w 1619"/>
                  <a:gd name="T3" fmla="*/ 0 h 606"/>
                  <a:gd name="T4" fmla="*/ 1619 w 1619"/>
                  <a:gd name="T5" fmla="*/ 606 h 606"/>
                  <a:gd name="T6" fmla="*/ 0 w 1619"/>
                  <a:gd name="T7" fmla="*/ 295 h 6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19" h="606">
                    <a:moveTo>
                      <a:pt x="0" y="295"/>
                    </a:moveTo>
                    <a:lnTo>
                      <a:pt x="1619" y="0"/>
                    </a:lnTo>
                    <a:lnTo>
                      <a:pt x="1619" y="606"/>
                    </a:lnTo>
                    <a:lnTo>
                      <a:pt x="0" y="295"/>
                    </a:lnTo>
                    <a:close/>
                  </a:path>
                </a:pathLst>
              </a:custGeom>
              <a:pattFill prst="pct10">
                <a:fgClr>
                  <a:srgbClr val="66FF33"/>
                </a:fgClr>
                <a:bgClr>
                  <a:srgbClr val="0033D6"/>
                </a:bgClr>
              </a:patt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66FF33"/>
                    </a:solidFill>
                    <a:prstDash val="solid"/>
                    <a:round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55373" name="Freeform 13"/>
              <p:cNvSpPr>
                <a:spLocks/>
              </p:cNvSpPr>
              <p:nvPr/>
            </p:nvSpPr>
            <p:spPr bwMode="auto">
              <a:xfrm>
                <a:off x="3340" y="940"/>
                <a:ext cx="227" cy="360"/>
              </a:xfrm>
              <a:custGeom>
                <a:avLst/>
                <a:gdLst>
                  <a:gd name="T0" fmla="*/ 0 w 1002"/>
                  <a:gd name="T1" fmla="*/ 0 h 1797"/>
                  <a:gd name="T2" fmla="*/ 0 w 1002"/>
                  <a:gd name="T3" fmla="*/ 1797 h 1797"/>
                  <a:gd name="T4" fmla="*/ 1002 w 1002"/>
                  <a:gd name="T5" fmla="*/ 1585 h 1797"/>
                  <a:gd name="T6" fmla="*/ 1002 w 1002"/>
                  <a:gd name="T7" fmla="*/ 0 h 1797"/>
                  <a:gd name="T8" fmla="*/ 0 w 1002"/>
                  <a:gd name="T9" fmla="*/ 0 h 17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02" h="1797">
                    <a:moveTo>
                      <a:pt x="0" y="0"/>
                    </a:moveTo>
                    <a:lnTo>
                      <a:pt x="0" y="1797"/>
                    </a:lnTo>
                    <a:lnTo>
                      <a:pt x="1002" y="1585"/>
                    </a:lnTo>
                    <a:lnTo>
                      <a:pt x="100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1F8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  <p:sp>
            <p:nvSpPr>
              <p:cNvPr id="655374" name="Freeform 14"/>
              <p:cNvSpPr>
                <a:spLocks/>
              </p:cNvSpPr>
              <p:nvPr/>
            </p:nvSpPr>
            <p:spPr bwMode="auto">
              <a:xfrm>
                <a:off x="3340" y="1782"/>
                <a:ext cx="227" cy="359"/>
              </a:xfrm>
              <a:custGeom>
                <a:avLst/>
                <a:gdLst>
                  <a:gd name="T0" fmla="*/ 0 w 1002"/>
                  <a:gd name="T1" fmla="*/ 1797 h 1797"/>
                  <a:gd name="T2" fmla="*/ 0 w 1002"/>
                  <a:gd name="T3" fmla="*/ 0 h 1797"/>
                  <a:gd name="T4" fmla="*/ 1002 w 1002"/>
                  <a:gd name="T5" fmla="*/ 213 h 1797"/>
                  <a:gd name="T6" fmla="*/ 1002 w 1002"/>
                  <a:gd name="T7" fmla="*/ 1797 h 1797"/>
                  <a:gd name="T8" fmla="*/ 0 w 1002"/>
                  <a:gd name="T9" fmla="*/ 1797 h 17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02" h="1797">
                    <a:moveTo>
                      <a:pt x="0" y="1797"/>
                    </a:moveTo>
                    <a:lnTo>
                      <a:pt x="0" y="0"/>
                    </a:lnTo>
                    <a:lnTo>
                      <a:pt x="1002" y="213"/>
                    </a:lnTo>
                    <a:lnTo>
                      <a:pt x="1002" y="1797"/>
                    </a:lnTo>
                    <a:lnTo>
                      <a:pt x="0" y="179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FF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de-CH"/>
              </a:p>
            </p:txBody>
          </p:sp>
        </p:grpSp>
        <p:sp>
          <p:nvSpPr>
            <p:cNvPr id="655375" name="Text Box 15"/>
            <p:cNvSpPr txBox="1">
              <a:spLocks noChangeArrowheads="1"/>
            </p:cNvSpPr>
            <p:nvPr/>
          </p:nvSpPr>
          <p:spPr bwMode="auto">
            <a:xfrm>
              <a:off x="2699" y="1343"/>
              <a:ext cx="738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de-DE" dirty="0">
                  <a:latin typeface="Arial" charset="0"/>
                </a:rPr>
                <a:t>collimator</a:t>
              </a:r>
            </a:p>
          </p:txBody>
        </p:sp>
      </p:grpSp>
      <p:sp>
        <p:nvSpPr>
          <p:cNvPr id="655376" name="Freeform 16"/>
          <p:cNvSpPr>
            <a:spLocks/>
          </p:cNvSpPr>
          <p:nvPr/>
        </p:nvSpPr>
        <p:spPr bwMode="auto">
          <a:xfrm>
            <a:off x="4191001" y="3429000"/>
            <a:ext cx="5649913" cy="1728788"/>
          </a:xfrm>
          <a:custGeom>
            <a:avLst/>
            <a:gdLst>
              <a:gd name="T0" fmla="*/ 0 w 2168"/>
              <a:gd name="T1" fmla="*/ 336 h 664"/>
              <a:gd name="T2" fmla="*/ 1792 w 2168"/>
              <a:gd name="T3" fmla="*/ 8 h 664"/>
              <a:gd name="T4" fmla="*/ 1872 w 2168"/>
              <a:gd name="T5" fmla="*/ 0 h 664"/>
              <a:gd name="T6" fmla="*/ 1968 w 2168"/>
              <a:gd name="T7" fmla="*/ 16 h 664"/>
              <a:gd name="T8" fmla="*/ 2032 w 2168"/>
              <a:gd name="T9" fmla="*/ 48 h 664"/>
              <a:gd name="T10" fmla="*/ 2048 w 2168"/>
              <a:gd name="T11" fmla="*/ 112 h 664"/>
              <a:gd name="T12" fmla="*/ 2024 w 2168"/>
              <a:gd name="T13" fmla="*/ 160 h 664"/>
              <a:gd name="T14" fmla="*/ 2016 w 2168"/>
              <a:gd name="T15" fmla="*/ 224 h 664"/>
              <a:gd name="T16" fmla="*/ 2040 w 2168"/>
              <a:gd name="T17" fmla="*/ 304 h 664"/>
              <a:gd name="T18" fmla="*/ 2072 w 2168"/>
              <a:gd name="T19" fmla="*/ 344 h 664"/>
              <a:gd name="T20" fmla="*/ 2120 w 2168"/>
              <a:gd name="T21" fmla="*/ 392 h 664"/>
              <a:gd name="T22" fmla="*/ 2160 w 2168"/>
              <a:gd name="T23" fmla="*/ 448 h 664"/>
              <a:gd name="T24" fmla="*/ 2168 w 2168"/>
              <a:gd name="T25" fmla="*/ 536 h 664"/>
              <a:gd name="T26" fmla="*/ 2136 w 2168"/>
              <a:gd name="T27" fmla="*/ 592 h 664"/>
              <a:gd name="T28" fmla="*/ 2016 w 2168"/>
              <a:gd name="T29" fmla="*/ 632 h 664"/>
              <a:gd name="T30" fmla="*/ 1936 w 2168"/>
              <a:gd name="T31" fmla="*/ 648 h 664"/>
              <a:gd name="T32" fmla="*/ 1864 w 2168"/>
              <a:gd name="T33" fmla="*/ 648 h 664"/>
              <a:gd name="T34" fmla="*/ 1768 w 2168"/>
              <a:gd name="T35" fmla="*/ 664 h 664"/>
              <a:gd name="T36" fmla="*/ 1664 w 2168"/>
              <a:gd name="T37" fmla="*/ 656 h 664"/>
              <a:gd name="T38" fmla="*/ 0 w 2168"/>
              <a:gd name="T39" fmla="*/ 336 h 6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2168" h="664">
                <a:moveTo>
                  <a:pt x="0" y="336"/>
                </a:moveTo>
                <a:lnTo>
                  <a:pt x="1792" y="8"/>
                </a:lnTo>
                <a:lnTo>
                  <a:pt x="1872" y="0"/>
                </a:lnTo>
                <a:lnTo>
                  <a:pt x="1968" y="16"/>
                </a:lnTo>
                <a:lnTo>
                  <a:pt x="2032" y="48"/>
                </a:lnTo>
                <a:lnTo>
                  <a:pt x="2048" y="112"/>
                </a:lnTo>
                <a:lnTo>
                  <a:pt x="2024" y="160"/>
                </a:lnTo>
                <a:lnTo>
                  <a:pt x="2016" y="224"/>
                </a:lnTo>
                <a:lnTo>
                  <a:pt x="2040" y="304"/>
                </a:lnTo>
                <a:lnTo>
                  <a:pt x="2072" y="344"/>
                </a:lnTo>
                <a:lnTo>
                  <a:pt x="2120" y="392"/>
                </a:lnTo>
                <a:lnTo>
                  <a:pt x="2160" y="448"/>
                </a:lnTo>
                <a:lnTo>
                  <a:pt x="2168" y="536"/>
                </a:lnTo>
                <a:lnTo>
                  <a:pt x="2136" y="592"/>
                </a:lnTo>
                <a:lnTo>
                  <a:pt x="2016" y="632"/>
                </a:lnTo>
                <a:lnTo>
                  <a:pt x="1936" y="648"/>
                </a:lnTo>
                <a:lnTo>
                  <a:pt x="1864" y="648"/>
                </a:lnTo>
                <a:lnTo>
                  <a:pt x="1768" y="664"/>
                </a:lnTo>
                <a:lnTo>
                  <a:pt x="1664" y="656"/>
                </a:lnTo>
                <a:lnTo>
                  <a:pt x="0" y="336"/>
                </a:lnTo>
                <a:close/>
              </a:path>
            </a:pathLst>
          </a:custGeom>
          <a:pattFill prst="pct80">
            <a:fgClr>
              <a:srgbClr val="00FF00"/>
            </a:fgClr>
            <a:bgClr>
              <a:srgbClr val="0033D6"/>
            </a:bgClr>
          </a:patt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008000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77" name="Freeform 17"/>
          <p:cNvSpPr>
            <a:spLocks/>
          </p:cNvSpPr>
          <p:nvPr/>
        </p:nvSpPr>
        <p:spPr bwMode="auto">
          <a:xfrm>
            <a:off x="7785101" y="3617913"/>
            <a:ext cx="238125" cy="1409700"/>
          </a:xfrm>
          <a:custGeom>
            <a:avLst/>
            <a:gdLst>
              <a:gd name="T0" fmla="*/ 3 w 150"/>
              <a:gd name="T1" fmla="*/ 852 h 888"/>
              <a:gd name="T2" fmla="*/ 150 w 150"/>
              <a:gd name="T3" fmla="*/ 888 h 888"/>
              <a:gd name="T4" fmla="*/ 147 w 150"/>
              <a:gd name="T5" fmla="*/ 0 h 888"/>
              <a:gd name="T6" fmla="*/ 0 w 150"/>
              <a:gd name="T7" fmla="*/ 33 h 888"/>
              <a:gd name="T8" fmla="*/ 3 w 150"/>
              <a:gd name="T9" fmla="*/ 852 h 8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0" h="888">
                <a:moveTo>
                  <a:pt x="3" y="852"/>
                </a:moveTo>
                <a:lnTo>
                  <a:pt x="150" y="888"/>
                </a:lnTo>
                <a:lnTo>
                  <a:pt x="147" y="0"/>
                </a:lnTo>
                <a:lnTo>
                  <a:pt x="0" y="33"/>
                </a:lnTo>
                <a:lnTo>
                  <a:pt x="3" y="852"/>
                </a:lnTo>
                <a:close/>
              </a:path>
            </a:pathLst>
          </a:custGeom>
          <a:pattFill prst="pct80">
            <a:fgClr>
              <a:srgbClr val="00FF00"/>
            </a:fgClr>
            <a:bgClr>
              <a:srgbClr val="0033D6"/>
            </a:bgClr>
          </a:patt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78" name="Text Box 18"/>
          <p:cNvSpPr txBox="1">
            <a:spLocks noChangeArrowheads="1"/>
          </p:cNvSpPr>
          <p:nvPr/>
        </p:nvSpPr>
        <p:spPr bwMode="auto">
          <a:xfrm>
            <a:off x="9048751" y="4581525"/>
            <a:ext cx="6953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de-DE" sz="1400">
                <a:latin typeface="Arial" charset="0"/>
              </a:rPr>
              <a:t>Tumor</a:t>
            </a:r>
          </a:p>
        </p:txBody>
      </p:sp>
      <p:sp>
        <p:nvSpPr>
          <p:cNvPr id="655379" name="Freeform 19"/>
          <p:cNvSpPr>
            <a:spLocks/>
          </p:cNvSpPr>
          <p:nvPr/>
        </p:nvSpPr>
        <p:spPr bwMode="auto">
          <a:xfrm>
            <a:off x="4189414" y="3579813"/>
            <a:ext cx="2058987" cy="1511300"/>
          </a:xfrm>
          <a:custGeom>
            <a:avLst/>
            <a:gdLst>
              <a:gd name="T0" fmla="*/ 0 w 1296"/>
              <a:gd name="T1" fmla="*/ 456 h 952"/>
              <a:gd name="T2" fmla="*/ 1296 w 1296"/>
              <a:gd name="T3" fmla="*/ 0 h 952"/>
              <a:gd name="T4" fmla="*/ 1296 w 1296"/>
              <a:gd name="T5" fmla="*/ 952 h 952"/>
              <a:gd name="T6" fmla="*/ 0 w 1296"/>
              <a:gd name="T7" fmla="*/ 456 h 9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6" h="952">
                <a:moveTo>
                  <a:pt x="0" y="456"/>
                </a:moveTo>
                <a:lnTo>
                  <a:pt x="1296" y="0"/>
                </a:lnTo>
                <a:lnTo>
                  <a:pt x="1296" y="952"/>
                </a:lnTo>
                <a:lnTo>
                  <a:pt x="0" y="456"/>
                </a:lnTo>
                <a:close/>
              </a:path>
            </a:pathLst>
          </a:custGeom>
          <a:pattFill prst="pct80">
            <a:fgClr>
              <a:srgbClr val="00FF00"/>
            </a:fgClr>
            <a:bgClr>
              <a:srgbClr val="0033D6"/>
            </a:bgClr>
          </a:patt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008000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80" name="Freeform 20"/>
          <p:cNvSpPr>
            <a:spLocks/>
          </p:cNvSpPr>
          <p:nvPr/>
        </p:nvSpPr>
        <p:spPr bwMode="auto">
          <a:xfrm>
            <a:off x="8832851" y="3433764"/>
            <a:ext cx="1019175" cy="1709737"/>
          </a:xfrm>
          <a:custGeom>
            <a:avLst/>
            <a:gdLst>
              <a:gd name="T0" fmla="*/ 224 w 642"/>
              <a:gd name="T1" fmla="*/ 0 h 1077"/>
              <a:gd name="T2" fmla="*/ 185 w 642"/>
              <a:gd name="T3" fmla="*/ 19 h 1077"/>
              <a:gd name="T4" fmla="*/ 182 w 642"/>
              <a:gd name="T5" fmla="*/ 67 h 1077"/>
              <a:gd name="T6" fmla="*/ 227 w 642"/>
              <a:gd name="T7" fmla="*/ 101 h 1077"/>
              <a:gd name="T8" fmla="*/ 256 w 642"/>
              <a:gd name="T9" fmla="*/ 137 h 1077"/>
              <a:gd name="T10" fmla="*/ 265 w 642"/>
              <a:gd name="T11" fmla="*/ 176 h 1077"/>
              <a:gd name="T12" fmla="*/ 281 w 642"/>
              <a:gd name="T13" fmla="*/ 232 h 1077"/>
              <a:gd name="T14" fmla="*/ 291 w 642"/>
              <a:gd name="T15" fmla="*/ 274 h 1077"/>
              <a:gd name="T16" fmla="*/ 278 w 642"/>
              <a:gd name="T17" fmla="*/ 330 h 1077"/>
              <a:gd name="T18" fmla="*/ 275 w 642"/>
              <a:gd name="T19" fmla="*/ 367 h 1077"/>
              <a:gd name="T20" fmla="*/ 221 w 642"/>
              <a:gd name="T21" fmla="*/ 417 h 1077"/>
              <a:gd name="T22" fmla="*/ 182 w 642"/>
              <a:gd name="T23" fmla="*/ 456 h 1077"/>
              <a:gd name="T24" fmla="*/ 147 w 642"/>
              <a:gd name="T25" fmla="*/ 490 h 1077"/>
              <a:gd name="T26" fmla="*/ 115 w 642"/>
              <a:gd name="T27" fmla="*/ 526 h 1077"/>
              <a:gd name="T28" fmla="*/ 109 w 642"/>
              <a:gd name="T29" fmla="*/ 588 h 1077"/>
              <a:gd name="T30" fmla="*/ 102 w 642"/>
              <a:gd name="T31" fmla="*/ 632 h 1077"/>
              <a:gd name="T32" fmla="*/ 96 w 642"/>
              <a:gd name="T33" fmla="*/ 663 h 1077"/>
              <a:gd name="T34" fmla="*/ 102 w 642"/>
              <a:gd name="T35" fmla="*/ 725 h 1077"/>
              <a:gd name="T36" fmla="*/ 89 w 642"/>
              <a:gd name="T37" fmla="*/ 758 h 1077"/>
              <a:gd name="T38" fmla="*/ 58 w 642"/>
              <a:gd name="T39" fmla="*/ 845 h 1077"/>
              <a:gd name="T40" fmla="*/ 32 w 642"/>
              <a:gd name="T41" fmla="*/ 910 h 1077"/>
              <a:gd name="T42" fmla="*/ 0 w 642"/>
              <a:gd name="T43" fmla="*/ 980 h 1077"/>
              <a:gd name="T44" fmla="*/ 16 w 642"/>
              <a:gd name="T45" fmla="*/ 1038 h 1077"/>
              <a:gd name="T46" fmla="*/ 20 w 642"/>
              <a:gd name="T47" fmla="*/ 1077 h 1077"/>
              <a:gd name="T48" fmla="*/ 128 w 642"/>
              <a:gd name="T49" fmla="*/ 1061 h 1077"/>
              <a:gd name="T50" fmla="*/ 284 w 642"/>
              <a:gd name="T51" fmla="*/ 1066 h 1077"/>
              <a:gd name="T52" fmla="*/ 403 w 642"/>
              <a:gd name="T53" fmla="*/ 1033 h 1077"/>
              <a:gd name="T54" fmla="*/ 495 w 642"/>
              <a:gd name="T55" fmla="*/ 999 h 1077"/>
              <a:gd name="T56" fmla="*/ 572 w 642"/>
              <a:gd name="T57" fmla="*/ 969 h 1077"/>
              <a:gd name="T58" fmla="*/ 607 w 642"/>
              <a:gd name="T59" fmla="*/ 910 h 1077"/>
              <a:gd name="T60" fmla="*/ 636 w 642"/>
              <a:gd name="T61" fmla="*/ 859 h 1077"/>
              <a:gd name="T62" fmla="*/ 630 w 642"/>
              <a:gd name="T63" fmla="*/ 817 h 1077"/>
              <a:gd name="T64" fmla="*/ 642 w 642"/>
              <a:gd name="T65" fmla="*/ 758 h 1077"/>
              <a:gd name="T66" fmla="*/ 608 w 642"/>
              <a:gd name="T67" fmla="*/ 713 h 1077"/>
              <a:gd name="T68" fmla="*/ 574 w 642"/>
              <a:gd name="T69" fmla="*/ 671 h 1077"/>
              <a:gd name="T70" fmla="*/ 555 w 642"/>
              <a:gd name="T71" fmla="*/ 632 h 1077"/>
              <a:gd name="T72" fmla="*/ 514 w 642"/>
              <a:gd name="T73" fmla="*/ 597 h 1077"/>
              <a:gd name="T74" fmla="*/ 470 w 642"/>
              <a:gd name="T75" fmla="*/ 558 h 1077"/>
              <a:gd name="T76" fmla="*/ 408 w 642"/>
              <a:gd name="T77" fmla="*/ 473 h 1077"/>
              <a:gd name="T78" fmla="*/ 394 w 642"/>
              <a:gd name="T79" fmla="*/ 397 h 1077"/>
              <a:gd name="T80" fmla="*/ 386 w 642"/>
              <a:gd name="T81" fmla="*/ 343 h 1077"/>
              <a:gd name="T82" fmla="*/ 384 w 642"/>
              <a:gd name="T83" fmla="*/ 311 h 1077"/>
              <a:gd name="T84" fmla="*/ 384 w 642"/>
              <a:gd name="T85" fmla="*/ 267 h 1077"/>
              <a:gd name="T86" fmla="*/ 436 w 642"/>
              <a:gd name="T87" fmla="*/ 183 h 1077"/>
              <a:gd name="T88" fmla="*/ 428 w 642"/>
              <a:gd name="T89" fmla="*/ 153 h 1077"/>
              <a:gd name="T90" fmla="*/ 410 w 642"/>
              <a:gd name="T91" fmla="*/ 95 h 1077"/>
              <a:gd name="T92" fmla="*/ 402 w 642"/>
              <a:gd name="T93" fmla="*/ 71 h 1077"/>
              <a:gd name="T94" fmla="*/ 366 w 642"/>
              <a:gd name="T95" fmla="*/ 51 h 1077"/>
              <a:gd name="T96" fmla="*/ 260 w 642"/>
              <a:gd name="T97" fmla="*/ 7 h 1077"/>
              <a:gd name="T98" fmla="*/ 224 w 642"/>
              <a:gd name="T99" fmla="*/ 0 h 10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642" h="1077">
                <a:moveTo>
                  <a:pt x="224" y="0"/>
                </a:moveTo>
                <a:lnTo>
                  <a:pt x="185" y="19"/>
                </a:lnTo>
                <a:lnTo>
                  <a:pt x="182" y="67"/>
                </a:lnTo>
                <a:lnTo>
                  <a:pt x="227" y="101"/>
                </a:lnTo>
                <a:lnTo>
                  <a:pt x="256" y="137"/>
                </a:lnTo>
                <a:lnTo>
                  <a:pt x="265" y="176"/>
                </a:lnTo>
                <a:lnTo>
                  <a:pt x="281" y="232"/>
                </a:lnTo>
                <a:lnTo>
                  <a:pt x="291" y="274"/>
                </a:lnTo>
                <a:lnTo>
                  <a:pt x="278" y="330"/>
                </a:lnTo>
                <a:lnTo>
                  <a:pt x="275" y="367"/>
                </a:lnTo>
                <a:lnTo>
                  <a:pt x="221" y="417"/>
                </a:lnTo>
                <a:lnTo>
                  <a:pt x="182" y="456"/>
                </a:lnTo>
                <a:lnTo>
                  <a:pt x="147" y="490"/>
                </a:lnTo>
                <a:lnTo>
                  <a:pt x="115" y="526"/>
                </a:lnTo>
                <a:lnTo>
                  <a:pt x="109" y="588"/>
                </a:lnTo>
                <a:lnTo>
                  <a:pt x="102" y="632"/>
                </a:lnTo>
                <a:lnTo>
                  <a:pt x="96" y="663"/>
                </a:lnTo>
                <a:lnTo>
                  <a:pt x="102" y="725"/>
                </a:lnTo>
                <a:lnTo>
                  <a:pt x="89" y="758"/>
                </a:lnTo>
                <a:lnTo>
                  <a:pt x="58" y="845"/>
                </a:lnTo>
                <a:lnTo>
                  <a:pt x="32" y="910"/>
                </a:lnTo>
                <a:lnTo>
                  <a:pt x="0" y="980"/>
                </a:lnTo>
                <a:lnTo>
                  <a:pt x="16" y="1038"/>
                </a:lnTo>
                <a:lnTo>
                  <a:pt x="20" y="1077"/>
                </a:lnTo>
                <a:lnTo>
                  <a:pt x="128" y="1061"/>
                </a:lnTo>
                <a:lnTo>
                  <a:pt x="284" y="1066"/>
                </a:lnTo>
                <a:lnTo>
                  <a:pt x="403" y="1033"/>
                </a:lnTo>
                <a:lnTo>
                  <a:pt x="495" y="999"/>
                </a:lnTo>
                <a:lnTo>
                  <a:pt x="572" y="969"/>
                </a:lnTo>
                <a:lnTo>
                  <a:pt x="607" y="910"/>
                </a:lnTo>
                <a:lnTo>
                  <a:pt x="636" y="859"/>
                </a:lnTo>
                <a:lnTo>
                  <a:pt x="630" y="817"/>
                </a:lnTo>
                <a:lnTo>
                  <a:pt x="642" y="758"/>
                </a:lnTo>
                <a:lnTo>
                  <a:pt x="608" y="713"/>
                </a:lnTo>
                <a:lnTo>
                  <a:pt x="574" y="671"/>
                </a:lnTo>
                <a:lnTo>
                  <a:pt x="555" y="632"/>
                </a:lnTo>
                <a:lnTo>
                  <a:pt x="514" y="597"/>
                </a:lnTo>
                <a:lnTo>
                  <a:pt x="470" y="558"/>
                </a:lnTo>
                <a:lnTo>
                  <a:pt x="408" y="473"/>
                </a:lnTo>
                <a:lnTo>
                  <a:pt x="394" y="397"/>
                </a:lnTo>
                <a:lnTo>
                  <a:pt x="386" y="343"/>
                </a:lnTo>
                <a:lnTo>
                  <a:pt x="384" y="311"/>
                </a:lnTo>
                <a:lnTo>
                  <a:pt x="384" y="267"/>
                </a:lnTo>
                <a:lnTo>
                  <a:pt x="436" y="183"/>
                </a:lnTo>
                <a:lnTo>
                  <a:pt x="428" y="153"/>
                </a:lnTo>
                <a:lnTo>
                  <a:pt x="410" y="95"/>
                </a:lnTo>
                <a:lnTo>
                  <a:pt x="402" y="71"/>
                </a:lnTo>
                <a:lnTo>
                  <a:pt x="366" y="51"/>
                </a:lnTo>
                <a:lnTo>
                  <a:pt x="260" y="7"/>
                </a:lnTo>
                <a:lnTo>
                  <a:pt x="224" y="0"/>
                </a:lnTo>
                <a:close/>
              </a:path>
            </a:pathLst>
          </a:cu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55381" name="Text Box 21"/>
          <p:cNvSpPr txBox="1">
            <a:spLocks noChangeArrowheads="1"/>
          </p:cNvSpPr>
          <p:nvPr/>
        </p:nvSpPr>
        <p:spPr bwMode="auto">
          <a:xfrm>
            <a:off x="1847851" y="3933825"/>
            <a:ext cx="95410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de-DE" dirty="0">
                <a:latin typeface="Arial" charset="0"/>
              </a:rPr>
              <a:t>protons</a:t>
            </a:r>
          </a:p>
        </p:txBody>
      </p:sp>
    </p:spTree>
    <p:extLst>
      <p:ext uri="{BB962C8B-B14F-4D97-AF65-F5344CB8AC3E}">
        <p14:creationId xmlns:p14="http://schemas.microsoft.com/office/powerpoint/2010/main" val="2107037281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3658" y="1919288"/>
            <a:ext cx="3393579" cy="37338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pPr marL="342900" indent="-342900"/>
            <a:endParaRPr lang="en-US" altLang="de-DE" dirty="0"/>
          </a:p>
          <a:p>
            <a:pPr marL="342900" indent="-342900"/>
            <a:r>
              <a:rPr lang="en-US" altLang="de-DE" dirty="0"/>
              <a:t>Treating Eye Melanoma</a:t>
            </a:r>
          </a:p>
          <a:p>
            <a:pPr marL="342900" indent="-342900"/>
            <a:endParaRPr lang="de-CH" altLang="de-DE" dirty="0"/>
          </a:p>
          <a:p>
            <a:pPr marL="342900" indent="-342900"/>
            <a:r>
              <a:rPr lang="en-US" altLang="de-DE" dirty="0"/>
              <a:t>Collaboration with eye clinic in Lausanne</a:t>
            </a:r>
            <a:br>
              <a:rPr lang="en-US" altLang="de-DE" dirty="0"/>
            </a:br>
            <a:r>
              <a:rPr lang="en-US" altLang="de-DE" sz="1200" dirty="0"/>
              <a:t>(</a:t>
            </a:r>
            <a:r>
              <a:rPr lang="en-US" altLang="de-DE" sz="1200" dirty="0" err="1"/>
              <a:t>H</a:t>
            </a:r>
            <a:r>
              <a:rPr lang="en-US" altLang="de-DE" sz="1200" dirty="0" err="1">
                <a:cs typeface="Arial" charset="0"/>
              </a:rPr>
              <a:t>ôpital</a:t>
            </a:r>
            <a:r>
              <a:rPr lang="en-US" altLang="de-DE" sz="1200" dirty="0">
                <a:cs typeface="Arial" charset="0"/>
              </a:rPr>
              <a:t> </a:t>
            </a:r>
            <a:r>
              <a:rPr lang="en-US" altLang="de-DE" sz="1200" dirty="0" err="1">
                <a:cs typeface="Arial" charset="0"/>
              </a:rPr>
              <a:t>Ophtalmique</a:t>
            </a:r>
            <a:r>
              <a:rPr lang="en-US" altLang="de-DE" sz="1200" dirty="0">
                <a:cs typeface="Arial" charset="0"/>
              </a:rPr>
              <a:t> Jules </a:t>
            </a:r>
            <a:r>
              <a:rPr lang="en-US" altLang="de-DE" sz="1200" dirty="0" err="1">
                <a:cs typeface="Arial" charset="0"/>
              </a:rPr>
              <a:t>Gonin</a:t>
            </a:r>
            <a:r>
              <a:rPr lang="en-US" altLang="de-DE" sz="1200" dirty="0">
                <a:cs typeface="Arial" charset="0"/>
              </a:rPr>
              <a:t>,</a:t>
            </a:r>
            <a:br>
              <a:rPr lang="en-US" altLang="de-DE" sz="1200" dirty="0">
                <a:cs typeface="Arial" charset="0"/>
              </a:rPr>
            </a:br>
            <a:r>
              <a:rPr lang="en-US" altLang="de-DE" sz="1200" dirty="0">
                <a:cs typeface="Arial" charset="0"/>
              </a:rPr>
              <a:t>Prof. L. </a:t>
            </a:r>
            <a:r>
              <a:rPr lang="en-US" altLang="de-DE" sz="1200" dirty="0" err="1">
                <a:cs typeface="Arial" charset="0"/>
              </a:rPr>
              <a:t>Zografos</a:t>
            </a:r>
            <a:r>
              <a:rPr lang="en-US" altLang="de-DE" sz="1200" dirty="0">
                <a:cs typeface="Arial" charset="0"/>
              </a:rPr>
              <a:t>)</a:t>
            </a:r>
            <a:endParaRPr lang="de-CH" altLang="de-DE" sz="1200" dirty="0">
              <a:cs typeface="Arial" charset="0"/>
            </a:endParaRPr>
          </a:p>
        </p:txBody>
      </p:sp>
      <p:pic>
        <p:nvPicPr>
          <p:cNvPr id="656388" name="Picture 4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225" y="2124076"/>
            <a:ext cx="4095750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C127FCA-6C9E-6349-54CE-06700A3946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de-CH" altLang="de-DE" dirty="0"/>
              <a:t>Irradiation </a:t>
            </a:r>
            <a:r>
              <a:rPr lang="de-CH" altLang="de-DE" dirty="0" err="1"/>
              <a:t>technique</a:t>
            </a:r>
            <a:r>
              <a:rPr lang="de-CH" altLang="de-DE" dirty="0"/>
              <a:t> - </a:t>
            </a:r>
            <a:r>
              <a:rPr lang="de-CH" altLang="de-DE" dirty="0" err="1"/>
              <a:t>classical</a:t>
            </a:r>
            <a:endParaRPr lang="de-CH" altLang="de-DE" dirty="0"/>
          </a:p>
        </p:txBody>
      </p:sp>
    </p:spTree>
    <p:extLst>
      <p:ext uri="{BB962C8B-B14F-4D97-AF65-F5344CB8AC3E}">
        <p14:creationId xmlns:p14="http://schemas.microsoft.com/office/powerpoint/2010/main" val="1403700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7410" name="Picture 2" descr="clinic_inform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1" y="1524000"/>
            <a:ext cx="2665413" cy="391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7412" name="Picture 4" descr="zografos_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524001"/>
            <a:ext cx="3268663" cy="272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7413" name="Picture 5" descr="clips_on_enucleated_ey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57601"/>
            <a:ext cx="3886200" cy="265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0203930B-2964-30BC-8FD2-6E9D4EA857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de-CH" altLang="de-DE" dirty="0"/>
              <a:t>Irradiation </a:t>
            </a:r>
            <a:r>
              <a:rPr lang="de-CH" altLang="de-DE" dirty="0" err="1"/>
              <a:t>technique</a:t>
            </a:r>
            <a:r>
              <a:rPr lang="de-CH" altLang="de-DE" dirty="0"/>
              <a:t> - </a:t>
            </a:r>
            <a:r>
              <a:rPr lang="de-CH" altLang="de-DE" dirty="0" err="1"/>
              <a:t>classical</a:t>
            </a:r>
            <a:endParaRPr lang="de-CH" altLang="de-DE" dirty="0"/>
          </a:p>
        </p:txBody>
      </p:sp>
    </p:spTree>
    <p:extLst>
      <p:ext uri="{BB962C8B-B14F-4D97-AF65-F5344CB8AC3E}">
        <p14:creationId xmlns:p14="http://schemas.microsoft.com/office/powerpoint/2010/main" val="4009957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8440" name="Picture 8" descr="OPTIS_BILD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726" y="2868613"/>
            <a:ext cx="5514975" cy="368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8439" name="Picture 7" descr="OPTIS_BILD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550" y="823914"/>
            <a:ext cx="4770438" cy="319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PSI’s</a:t>
            </a:r>
            <a:r>
              <a:rPr lang="de-CH" dirty="0"/>
              <a:t> OPTIS </a:t>
            </a:r>
            <a:r>
              <a:rPr lang="de-CH" dirty="0" err="1"/>
              <a:t>program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490569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9459" name="Picture 3" descr="positioning_xray_axi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550" y="3810000"/>
            <a:ext cx="2908300" cy="266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9461" name="Picture 5" descr="Kollimator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277813"/>
            <a:ext cx="4040188" cy="269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9462" name="Picture 6" descr="OPTIS_BILD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876" y="2300288"/>
            <a:ext cx="5495925" cy="367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OPTIS</a:t>
            </a:r>
          </a:p>
        </p:txBody>
      </p:sp>
    </p:spTree>
    <p:extLst>
      <p:ext uri="{BB962C8B-B14F-4D97-AF65-F5344CB8AC3E}">
        <p14:creationId xmlns:p14="http://schemas.microsoft.com/office/powerpoint/2010/main" val="3048174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519237" y="2066925"/>
            <a:ext cx="6124575" cy="2638425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pPr marL="342900" indent="-342900"/>
            <a:r>
              <a:rPr lang="en-US" altLang="de-DE" sz="1800" dirty="0"/>
              <a:t>Since 1984:</a:t>
            </a:r>
            <a:br>
              <a:rPr lang="en-US" altLang="de-DE" sz="1800" dirty="0"/>
            </a:br>
            <a:r>
              <a:rPr lang="en-US" altLang="de-DE" sz="1800" dirty="0">
                <a:cs typeface="Arial" charset="0"/>
              </a:rPr>
              <a:t>treated more than 10’000 patients</a:t>
            </a:r>
            <a:endParaRPr lang="en-US" altLang="de-DE" sz="1800" dirty="0"/>
          </a:p>
          <a:p>
            <a:pPr marL="342900" indent="-342900"/>
            <a:r>
              <a:rPr lang="en-US" altLang="de-DE" sz="1800" dirty="0"/>
              <a:t>98% cure</a:t>
            </a:r>
            <a:br>
              <a:rPr lang="en-US" altLang="de-DE" sz="1800" dirty="0"/>
            </a:br>
            <a:r>
              <a:rPr lang="en-US" altLang="de-DE" sz="1800" dirty="0"/>
              <a:t>(local tumor control)</a:t>
            </a:r>
          </a:p>
          <a:p>
            <a:pPr marL="342900" indent="-342900"/>
            <a:r>
              <a:rPr lang="en-US" altLang="de-DE" sz="1800" dirty="0"/>
              <a:t>Conservation of vision</a:t>
            </a:r>
            <a:br>
              <a:rPr lang="en-US" altLang="de-DE" sz="1800" dirty="0"/>
            </a:br>
            <a:r>
              <a:rPr lang="en-US" altLang="de-DE" sz="1800" dirty="0"/>
              <a:t>100% for small tumors</a:t>
            </a:r>
            <a:br>
              <a:rPr lang="en-US" altLang="de-DE" sz="1800" dirty="0"/>
            </a:br>
            <a:r>
              <a:rPr lang="en-US" altLang="de-DE" sz="1800" dirty="0"/>
              <a:t>90% for big tumors</a:t>
            </a:r>
            <a:endParaRPr lang="de-CH" altLang="de-DE" sz="1800" dirty="0"/>
          </a:p>
        </p:txBody>
      </p:sp>
      <p:pic>
        <p:nvPicPr>
          <p:cNvPr id="660484" name="Picture 4" descr="Aris Galli 2004 LC at 18 month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776" y="2657476"/>
            <a:ext cx="4176713" cy="2563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0485" name="Text Box 5"/>
          <p:cNvSpPr txBox="1">
            <a:spLocks noChangeArrowheads="1"/>
          </p:cNvSpPr>
          <p:nvPr/>
        </p:nvSpPr>
        <p:spPr bwMode="auto">
          <a:xfrm>
            <a:off x="3438525" y="4791075"/>
            <a:ext cx="228600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CH" altLang="de-DE" sz="3200" dirty="0">
                <a:latin typeface="Arial" charset="0"/>
              </a:rPr>
              <a:t>Protons</a:t>
            </a:r>
            <a:br>
              <a:rPr lang="de-CH" altLang="de-DE" sz="3200" dirty="0">
                <a:latin typeface="Arial" charset="0"/>
              </a:rPr>
            </a:br>
            <a:r>
              <a:rPr lang="de-CH" altLang="de-DE" sz="3200" dirty="0" err="1">
                <a:latin typeface="Arial" charset="0"/>
              </a:rPr>
              <a:t>are</a:t>
            </a:r>
            <a:r>
              <a:rPr lang="de-CH" altLang="de-DE" sz="3200" dirty="0">
                <a:latin typeface="Arial" charset="0"/>
              </a:rPr>
              <a:t> </a:t>
            </a:r>
            <a:r>
              <a:rPr lang="de-CH" altLang="de-DE" sz="3200" dirty="0" err="1">
                <a:latin typeface="Arial" charset="0"/>
              </a:rPr>
              <a:t>the</a:t>
            </a:r>
            <a:br>
              <a:rPr lang="de-CH" altLang="de-DE" sz="3200" dirty="0">
                <a:latin typeface="Arial" charset="0"/>
              </a:rPr>
            </a:br>
            <a:r>
              <a:rPr lang="de-CH" altLang="de-DE" sz="3200" dirty="0" err="1">
                <a:latin typeface="Arial" charset="0"/>
              </a:rPr>
              <a:t>standard</a:t>
            </a:r>
            <a:r>
              <a:rPr lang="de-CH" altLang="de-DE" sz="3200" dirty="0">
                <a:latin typeface="Arial" charset="0"/>
              </a:rPr>
              <a:t>!</a:t>
            </a:r>
          </a:p>
        </p:txBody>
      </p:sp>
      <p:sp>
        <p:nvSpPr>
          <p:cNvPr id="660486" name="Text Box 6"/>
          <p:cNvSpPr txBox="1">
            <a:spLocks noChangeArrowheads="1"/>
          </p:cNvSpPr>
          <p:nvPr/>
        </p:nvSpPr>
        <p:spPr bwMode="auto">
          <a:xfrm>
            <a:off x="6591300" y="4619625"/>
            <a:ext cx="260680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r>
              <a:rPr lang="de-CH" altLang="de-DE" sz="1400" b="1" dirty="0">
                <a:solidFill>
                  <a:schemeClr val="bg1"/>
                </a:solidFill>
                <a:latin typeface="Arial" charset="0"/>
              </a:rPr>
              <a:t>5 J., </a:t>
            </a:r>
            <a:r>
              <a:rPr lang="de-CH" altLang="de-DE" sz="1400" b="1" dirty="0" err="1">
                <a:solidFill>
                  <a:schemeClr val="bg1"/>
                </a:solidFill>
                <a:latin typeface="Arial" charset="0"/>
              </a:rPr>
              <a:t>retinoblastoma</a:t>
            </a:r>
            <a:r>
              <a:rPr lang="de-CH" altLang="de-DE" sz="1400" b="1" dirty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de-CH" altLang="de-DE" sz="1400" b="1" dirty="0" err="1">
                <a:solidFill>
                  <a:schemeClr val="bg1"/>
                </a:solidFill>
                <a:latin typeface="Arial" charset="0"/>
              </a:rPr>
              <a:t>left</a:t>
            </a:r>
            <a:r>
              <a:rPr lang="de-CH" altLang="de-DE" sz="1400" b="1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de-CH" altLang="de-DE" sz="1400" b="1" dirty="0" err="1">
                <a:solidFill>
                  <a:schemeClr val="bg1"/>
                </a:solidFill>
                <a:latin typeface="Arial" charset="0"/>
              </a:rPr>
              <a:t>eye</a:t>
            </a:r>
            <a:r>
              <a:rPr lang="de-CH" altLang="de-DE" sz="1400" b="1" dirty="0">
                <a:solidFill>
                  <a:schemeClr val="bg1"/>
                </a:solidFill>
                <a:latin typeface="Arial" charset="0"/>
              </a:rPr>
              <a:t>,</a:t>
            </a:r>
            <a:br>
              <a:rPr lang="de-CH" altLang="de-DE" sz="1400" b="1" dirty="0">
                <a:solidFill>
                  <a:schemeClr val="bg1"/>
                </a:solidFill>
                <a:latin typeface="Arial" charset="0"/>
              </a:rPr>
            </a:br>
            <a:r>
              <a:rPr lang="de-CH" altLang="de-DE" sz="1400" b="1" dirty="0">
                <a:solidFill>
                  <a:schemeClr val="bg1"/>
                </a:solidFill>
                <a:latin typeface="Arial" charset="0"/>
              </a:rPr>
              <a:t>18 </a:t>
            </a:r>
            <a:r>
              <a:rPr lang="de-CH" altLang="de-DE" sz="1400" b="1" dirty="0" err="1">
                <a:solidFill>
                  <a:schemeClr val="bg1"/>
                </a:solidFill>
                <a:latin typeface="Arial" charset="0"/>
              </a:rPr>
              <a:t>months</a:t>
            </a:r>
            <a:r>
              <a:rPr lang="de-CH" altLang="de-DE" sz="1400" b="1" dirty="0">
                <a:solidFill>
                  <a:schemeClr val="bg1"/>
                </a:solidFill>
                <a:latin typeface="Arial" charset="0"/>
              </a:rPr>
              <a:t> after </a:t>
            </a:r>
            <a:r>
              <a:rPr lang="de-CH" altLang="de-DE" sz="1400" b="1" dirty="0" err="1">
                <a:solidFill>
                  <a:schemeClr val="bg1"/>
                </a:solidFill>
                <a:latin typeface="Arial" charset="0"/>
              </a:rPr>
              <a:t>treatment</a:t>
            </a:r>
            <a:endParaRPr lang="de-CH" altLang="de-DE" sz="1400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A3F2F08-A1B3-1D09-7C41-981B8F1A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</p:spPr>
        <p:txBody>
          <a:bodyPr/>
          <a:lstStyle/>
          <a:p>
            <a:r>
              <a:rPr lang="de-CH" dirty="0"/>
              <a:t>OPTIS – a </a:t>
            </a:r>
            <a:r>
              <a:rPr lang="de-CH" dirty="0" err="1"/>
              <a:t>success</a:t>
            </a:r>
            <a:r>
              <a:rPr lang="de-CH" dirty="0"/>
              <a:t> </a:t>
            </a:r>
            <a:r>
              <a:rPr lang="de-CH" dirty="0" err="1"/>
              <a:t>story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6218779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CH" altLang="de-DE" dirty="0"/>
              <a:t>Irradiation </a:t>
            </a:r>
            <a:r>
              <a:rPr lang="de-CH" altLang="de-DE" dirty="0" err="1"/>
              <a:t>technique</a:t>
            </a:r>
            <a:r>
              <a:rPr lang="de-CH" altLang="de-DE" dirty="0"/>
              <a:t> – «</a:t>
            </a:r>
            <a:r>
              <a:rPr lang="de-CH" altLang="de-DE" dirty="0" err="1"/>
              <a:t>pencil</a:t>
            </a:r>
            <a:r>
              <a:rPr lang="de-CH" altLang="de-DE" dirty="0"/>
              <a:t> beam </a:t>
            </a:r>
            <a:r>
              <a:rPr lang="de-CH" altLang="de-DE" dirty="0" err="1"/>
              <a:t>scanning</a:t>
            </a:r>
            <a:r>
              <a:rPr lang="de-CH" altLang="de-DE" dirty="0"/>
              <a:t>» (PBS)</a:t>
            </a:r>
          </a:p>
        </p:txBody>
      </p:sp>
      <p:sp>
        <p:nvSpPr>
          <p:cNvPr id="661508" name="Rectangle 4"/>
          <p:cNvSpPr>
            <a:spLocks noChangeArrowheads="1"/>
          </p:cNvSpPr>
          <p:nvPr/>
        </p:nvSpPr>
        <p:spPr bwMode="auto">
          <a:xfrm>
            <a:off x="8250238" y="2971800"/>
            <a:ext cx="2112962" cy="2387600"/>
          </a:xfrm>
          <a:prstGeom prst="rect">
            <a:avLst/>
          </a:prstGeom>
          <a:solidFill>
            <a:srgbClr val="5F5F5F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09" name="Text Box 5"/>
          <p:cNvSpPr txBox="1">
            <a:spLocks noChangeArrowheads="1"/>
          </p:cNvSpPr>
          <p:nvPr/>
        </p:nvSpPr>
        <p:spPr bwMode="auto">
          <a:xfrm>
            <a:off x="9215439" y="4438650"/>
            <a:ext cx="6953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de-DE" sz="1400">
                <a:solidFill>
                  <a:schemeClr val="bg1"/>
                </a:solidFill>
                <a:latin typeface="Arial" charset="0"/>
              </a:rPr>
              <a:t>Tumor</a:t>
            </a:r>
          </a:p>
        </p:txBody>
      </p:sp>
      <p:sp>
        <p:nvSpPr>
          <p:cNvPr id="661510" name="Line 6"/>
          <p:cNvSpPr>
            <a:spLocks noChangeShapeType="1"/>
          </p:cNvSpPr>
          <p:nvPr/>
        </p:nvSpPr>
        <p:spPr bwMode="auto">
          <a:xfrm>
            <a:off x="2673350" y="4110039"/>
            <a:ext cx="2006600" cy="1587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11" name="Rectangle 7"/>
          <p:cNvSpPr>
            <a:spLocks noChangeArrowheads="1"/>
          </p:cNvSpPr>
          <p:nvPr/>
        </p:nvSpPr>
        <p:spPr bwMode="auto">
          <a:xfrm>
            <a:off x="3059113" y="3860800"/>
            <a:ext cx="88900" cy="482600"/>
          </a:xfrm>
          <a:prstGeom prst="rect">
            <a:avLst/>
          </a:prstGeom>
          <a:solidFill>
            <a:srgbClr val="80808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12" name="Rectangle 8"/>
          <p:cNvSpPr>
            <a:spLocks noChangeArrowheads="1"/>
          </p:cNvSpPr>
          <p:nvPr/>
        </p:nvSpPr>
        <p:spPr bwMode="auto">
          <a:xfrm>
            <a:off x="4062413" y="3835400"/>
            <a:ext cx="622300" cy="139700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13" name="Rectangle 9"/>
          <p:cNvSpPr>
            <a:spLocks noChangeArrowheads="1"/>
          </p:cNvSpPr>
          <p:nvPr/>
        </p:nvSpPr>
        <p:spPr bwMode="auto">
          <a:xfrm>
            <a:off x="4062413" y="4267200"/>
            <a:ext cx="622300" cy="139700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14" name="Text Box 10"/>
          <p:cNvSpPr txBox="1">
            <a:spLocks noChangeArrowheads="1"/>
          </p:cNvSpPr>
          <p:nvPr/>
        </p:nvSpPr>
        <p:spPr bwMode="auto">
          <a:xfrm>
            <a:off x="4659313" y="2286001"/>
            <a:ext cx="1739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de-DE" dirty="0">
                <a:latin typeface="Arial" charset="0"/>
              </a:rPr>
              <a:t>magnet</a:t>
            </a:r>
          </a:p>
        </p:txBody>
      </p:sp>
      <p:sp>
        <p:nvSpPr>
          <p:cNvPr id="661515" name="Line 11"/>
          <p:cNvSpPr>
            <a:spLocks noChangeShapeType="1"/>
          </p:cNvSpPr>
          <p:nvPr/>
        </p:nvSpPr>
        <p:spPr bwMode="auto">
          <a:xfrm flipH="1">
            <a:off x="4672013" y="2908300"/>
            <a:ext cx="800100" cy="774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61516" name="Group 12"/>
          <p:cNvGrpSpPr>
            <a:grpSpLocks/>
          </p:cNvGrpSpPr>
          <p:nvPr/>
        </p:nvGrpSpPr>
        <p:grpSpPr bwMode="auto">
          <a:xfrm>
            <a:off x="3224213" y="3860801"/>
            <a:ext cx="2743200" cy="1725613"/>
            <a:chOff x="1176" y="2120"/>
            <a:chExt cx="1728" cy="1087"/>
          </a:xfrm>
        </p:grpSpPr>
        <p:sp>
          <p:nvSpPr>
            <p:cNvPr id="661517" name="Rectangle 13"/>
            <p:cNvSpPr>
              <a:spLocks noChangeArrowheads="1"/>
            </p:cNvSpPr>
            <p:nvPr/>
          </p:nvSpPr>
          <p:spPr bwMode="auto">
            <a:xfrm>
              <a:off x="1176" y="2120"/>
              <a:ext cx="56" cy="304"/>
            </a:xfrm>
            <a:prstGeom prst="rect">
              <a:avLst/>
            </a:prstGeom>
            <a:solidFill>
              <a:srgbClr val="808080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18" name="Text Box 14"/>
            <p:cNvSpPr txBox="1">
              <a:spLocks noChangeArrowheads="1"/>
            </p:cNvSpPr>
            <p:nvPr/>
          </p:nvSpPr>
          <p:spPr bwMode="auto">
            <a:xfrm>
              <a:off x="1296" y="2976"/>
              <a:ext cx="1608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altLang="de-DE" dirty="0">
                  <a:latin typeface="Arial" charset="0"/>
                </a:rPr>
                <a:t>Range shifter plates</a:t>
              </a:r>
            </a:p>
          </p:txBody>
        </p:sp>
        <p:sp>
          <p:nvSpPr>
            <p:cNvPr id="661519" name="Line 15"/>
            <p:cNvSpPr>
              <a:spLocks noChangeShapeType="1"/>
            </p:cNvSpPr>
            <p:nvPr/>
          </p:nvSpPr>
          <p:spPr bwMode="auto">
            <a:xfrm flipH="1" flipV="1">
              <a:off x="1200" y="2480"/>
              <a:ext cx="568" cy="4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CH"/>
            </a:p>
          </p:txBody>
        </p:sp>
      </p:grpSp>
      <p:sp>
        <p:nvSpPr>
          <p:cNvPr id="661520" name="Text Box 16"/>
          <p:cNvSpPr txBox="1">
            <a:spLocks noChangeArrowheads="1"/>
          </p:cNvSpPr>
          <p:nvPr/>
        </p:nvSpPr>
        <p:spPr bwMode="auto">
          <a:xfrm>
            <a:off x="1524000" y="3886201"/>
            <a:ext cx="13081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de-DE" dirty="0">
                <a:latin typeface="Arial" charset="0"/>
              </a:rPr>
              <a:t>protons</a:t>
            </a:r>
          </a:p>
        </p:txBody>
      </p:sp>
      <p:sp>
        <p:nvSpPr>
          <p:cNvPr id="661521" name="Line 17"/>
          <p:cNvSpPr>
            <a:spLocks noChangeShapeType="1"/>
          </p:cNvSpPr>
          <p:nvPr/>
        </p:nvSpPr>
        <p:spPr bwMode="auto">
          <a:xfrm>
            <a:off x="2690813" y="4114800"/>
            <a:ext cx="889000" cy="0"/>
          </a:xfrm>
          <a:prstGeom prst="line">
            <a:avLst/>
          </a:prstGeom>
          <a:noFill/>
          <a:ln w="12700">
            <a:solidFill>
              <a:srgbClr val="66FF33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61522" name="Group 18"/>
          <p:cNvGrpSpPr>
            <a:grpSpLocks/>
          </p:cNvGrpSpPr>
          <p:nvPr/>
        </p:nvGrpSpPr>
        <p:grpSpPr bwMode="auto">
          <a:xfrm>
            <a:off x="9467850" y="3233738"/>
            <a:ext cx="139700" cy="1689100"/>
            <a:chOff x="5016" y="1760"/>
            <a:chExt cx="88" cy="1064"/>
          </a:xfrm>
        </p:grpSpPr>
        <p:sp>
          <p:nvSpPr>
            <p:cNvPr id="661523" name="Oval 19"/>
            <p:cNvSpPr>
              <a:spLocks noChangeArrowheads="1"/>
            </p:cNvSpPr>
            <p:nvPr/>
          </p:nvSpPr>
          <p:spPr bwMode="auto">
            <a:xfrm>
              <a:off x="5016" y="176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4" name="Oval 20"/>
            <p:cNvSpPr>
              <a:spLocks noChangeArrowheads="1"/>
            </p:cNvSpPr>
            <p:nvPr/>
          </p:nvSpPr>
          <p:spPr bwMode="auto">
            <a:xfrm>
              <a:off x="5016" y="192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5" name="Oval 21"/>
            <p:cNvSpPr>
              <a:spLocks noChangeArrowheads="1"/>
            </p:cNvSpPr>
            <p:nvPr/>
          </p:nvSpPr>
          <p:spPr bwMode="auto">
            <a:xfrm>
              <a:off x="5016" y="208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6" name="Oval 22"/>
            <p:cNvSpPr>
              <a:spLocks noChangeArrowheads="1"/>
            </p:cNvSpPr>
            <p:nvPr/>
          </p:nvSpPr>
          <p:spPr bwMode="auto">
            <a:xfrm>
              <a:off x="5016" y="224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7" name="Oval 23"/>
            <p:cNvSpPr>
              <a:spLocks noChangeArrowheads="1"/>
            </p:cNvSpPr>
            <p:nvPr/>
          </p:nvSpPr>
          <p:spPr bwMode="auto">
            <a:xfrm>
              <a:off x="5016" y="240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8" name="Oval 24"/>
            <p:cNvSpPr>
              <a:spLocks noChangeArrowheads="1"/>
            </p:cNvSpPr>
            <p:nvPr/>
          </p:nvSpPr>
          <p:spPr bwMode="auto">
            <a:xfrm>
              <a:off x="5016" y="256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9" name="Oval 25"/>
            <p:cNvSpPr>
              <a:spLocks noChangeArrowheads="1"/>
            </p:cNvSpPr>
            <p:nvPr/>
          </p:nvSpPr>
          <p:spPr bwMode="auto">
            <a:xfrm>
              <a:off x="5016" y="272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</p:grpSp>
      <p:sp>
        <p:nvSpPr>
          <p:cNvPr id="661530" name="Oval 26"/>
          <p:cNvSpPr>
            <a:spLocks noChangeArrowheads="1"/>
          </p:cNvSpPr>
          <p:nvPr/>
        </p:nvSpPr>
        <p:spPr bwMode="auto">
          <a:xfrm>
            <a:off x="9693275" y="3238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1" name="Oval 27"/>
          <p:cNvSpPr>
            <a:spLocks noChangeArrowheads="1"/>
          </p:cNvSpPr>
          <p:nvPr/>
        </p:nvSpPr>
        <p:spPr bwMode="auto">
          <a:xfrm>
            <a:off x="9693275" y="3492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2" name="Oval 28"/>
          <p:cNvSpPr>
            <a:spLocks noChangeArrowheads="1"/>
          </p:cNvSpPr>
          <p:nvPr/>
        </p:nvSpPr>
        <p:spPr bwMode="auto">
          <a:xfrm>
            <a:off x="9693275" y="3746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3" name="Oval 29"/>
          <p:cNvSpPr>
            <a:spLocks noChangeArrowheads="1"/>
          </p:cNvSpPr>
          <p:nvPr/>
        </p:nvSpPr>
        <p:spPr bwMode="auto">
          <a:xfrm>
            <a:off x="9693275" y="4000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4" name="Oval 30"/>
          <p:cNvSpPr>
            <a:spLocks noChangeArrowheads="1"/>
          </p:cNvSpPr>
          <p:nvPr/>
        </p:nvSpPr>
        <p:spPr bwMode="auto">
          <a:xfrm>
            <a:off x="9693275" y="4254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5" name="Oval 31"/>
          <p:cNvSpPr>
            <a:spLocks noChangeArrowheads="1"/>
          </p:cNvSpPr>
          <p:nvPr/>
        </p:nvSpPr>
        <p:spPr bwMode="auto">
          <a:xfrm>
            <a:off x="9693275" y="4508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6" name="Oval 32"/>
          <p:cNvSpPr>
            <a:spLocks noChangeArrowheads="1"/>
          </p:cNvSpPr>
          <p:nvPr/>
        </p:nvSpPr>
        <p:spPr bwMode="auto">
          <a:xfrm>
            <a:off x="9693275" y="4762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7" name="Line 33"/>
          <p:cNvSpPr>
            <a:spLocks noChangeShapeType="1"/>
          </p:cNvSpPr>
          <p:nvPr/>
        </p:nvSpPr>
        <p:spPr bwMode="auto">
          <a:xfrm flipV="1">
            <a:off x="4662489" y="3314700"/>
            <a:ext cx="5108575" cy="800100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38" name="Line 34"/>
          <p:cNvSpPr>
            <a:spLocks noChangeShapeType="1"/>
          </p:cNvSpPr>
          <p:nvPr/>
        </p:nvSpPr>
        <p:spPr bwMode="auto">
          <a:xfrm flipV="1">
            <a:off x="4681538" y="3563938"/>
            <a:ext cx="5135562" cy="546100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39" name="Line 35"/>
          <p:cNvSpPr>
            <a:spLocks noChangeShapeType="1"/>
          </p:cNvSpPr>
          <p:nvPr/>
        </p:nvSpPr>
        <p:spPr bwMode="auto">
          <a:xfrm flipV="1">
            <a:off x="4678364" y="3840164"/>
            <a:ext cx="5075237" cy="269875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0" name="Line 36"/>
          <p:cNvSpPr>
            <a:spLocks noChangeShapeType="1"/>
          </p:cNvSpPr>
          <p:nvPr/>
        </p:nvSpPr>
        <p:spPr bwMode="auto">
          <a:xfrm flipV="1">
            <a:off x="4694239" y="4078289"/>
            <a:ext cx="5068887" cy="28575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1" name="Line 37"/>
          <p:cNvSpPr>
            <a:spLocks noChangeShapeType="1"/>
          </p:cNvSpPr>
          <p:nvPr/>
        </p:nvSpPr>
        <p:spPr bwMode="auto">
          <a:xfrm>
            <a:off x="4676775" y="4114800"/>
            <a:ext cx="5099050" cy="230188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2" name="Line 38"/>
          <p:cNvSpPr>
            <a:spLocks noChangeShapeType="1"/>
          </p:cNvSpPr>
          <p:nvPr/>
        </p:nvSpPr>
        <p:spPr bwMode="auto">
          <a:xfrm>
            <a:off x="4673601" y="4121151"/>
            <a:ext cx="5076825" cy="468313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3" name="Line 39"/>
          <p:cNvSpPr>
            <a:spLocks noChangeShapeType="1"/>
          </p:cNvSpPr>
          <p:nvPr/>
        </p:nvSpPr>
        <p:spPr bwMode="auto">
          <a:xfrm>
            <a:off x="4678364" y="4119563"/>
            <a:ext cx="5076825" cy="741362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61544" name="Group 40"/>
          <p:cNvGrpSpPr>
            <a:grpSpLocks/>
          </p:cNvGrpSpPr>
          <p:nvPr/>
        </p:nvGrpSpPr>
        <p:grpSpPr bwMode="auto">
          <a:xfrm>
            <a:off x="9242425" y="3995738"/>
            <a:ext cx="139700" cy="927100"/>
            <a:chOff x="3470" y="2867"/>
            <a:chExt cx="88" cy="584"/>
          </a:xfrm>
        </p:grpSpPr>
        <p:sp>
          <p:nvSpPr>
            <p:cNvPr id="661545" name="Oval 41"/>
            <p:cNvSpPr>
              <a:spLocks noChangeArrowheads="1"/>
            </p:cNvSpPr>
            <p:nvPr/>
          </p:nvSpPr>
          <p:spPr bwMode="auto">
            <a:xfrm>
              <a:off x="3470" y="286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46" name="Oval 42"/>
            <p:cNvSpPr>
              <a:spLocks noChangeArrowheads="1"/>
            </p:cNvSpPr>
            <p:nvPr/>
          </p:nvSpPr>
          <p:spPr bwMode="auto">
            <a:xfrm>
              <a:off x="3470" y="302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47" name="Oval 43"/>
            <p:cNvSpPr>
              <a:spLocks noChangeArrowheads="1"/>
            </p:cNvSpPr>
            <p:nvPr/>
          </p:nvSpPr>
          <p:spPr bwMode="auto">
            <a:xfrm>
              <a:off x="3470" y="318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48" name="Oval 44"/>
            <p:cNvSpPr>
              <a:spLocks noChangeArrowheads="1"/>
            </p:cNvSpPr>
            <p:nvPr/>
          </p:nvSpPr>
          <p:spPr bwMode="auto">
            <a:xfrm>
              <a:off x="3470" y="334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</p:grpSp>
      <p:sp>
        <p:nvSpPr>
          <p:cNvPr id="661549" name="Freeform 45"/>
          <p:cNvSpPr>
            <a:spLocks/>
          </p:cNvSpPr>
          <p:nvPr/>
        </p:nvSpPr>
        <p:spPr bwMode="auto">
          <a:xfrm>
            <a:off x="9039225" y="3090864"/>
            <a:ext cx="914400" cy="1952625"/>
          </a:xfrm>
          <a:custGeom>
            <a:avLst/>
            <a:gdLst>
              <a:gd name="T0" fmla="*/ 102 w 576"/>
              <a:gd name="T1" fmla="*/ 1185 h 1230"/>
              <a:gd name="T2" fmla="*/ 297 w 576"/>
              <a:gd name="T3" fmla="*/ 1203 h 1230"/>
              <a:gd name="T4" fmla="*/ 330 w 576"/>
              <a:gd name="T5" fmla="*/ 1215 h 1230"/>
              <a:gd name="T6" fmla="*/ 351 w 576"/>
              <a:gd name="T7" fmla="*/ 1224 h 1230"/>
              <a:gd name="T8" fmla="*/ 375 w 576"/>
              <a:gd name="T9" fmla="*/ 1230 h 1230"/>
              <a:gd name="T10" fmla="*/ 459 w 576"/>
              <a:gd name="T11" fmla="*/ 1227 h 1230"/>
              <a:gd name="T12" fmla="*/ 519 w 576"/>
              <a:gd name="T13" fmla="*/ 1179 h 1230"/>
              <a:gd name="T14" fmla="*/ 543 w 576"/>
              <a:gd name="T15" fmla="*/ 1122 h 1230"/>
              <a:gd name="T16" fmla="*/ 558 w 576"/>
              <a:gd name="T17" fmla="*/ 963 h 1230"/>
              <a:gd name="T18" fmla="*/ 573 w 576"/>
              <a:gd name="T19" fmla="*/ 774 h 1230"/>
              <a:gd name="T20" fmla="*/ 576 w 576"/>
              <a:gd name="T21" fmla="*/ 498 h 1230"/>
              <a:gd name="T22" fmla="*/ 564 w 576"/>
              <a:gd name="T23" fmla="*/ 342 h 1230"/>
              <a:gd name="T24" fmla="*/ 561 w 576"/>
              <a:gd name="T25" fmla="*/ 144 h 1230"/>
              <a:gd name="T26" fmla="*/ 555 w 576"/>
              <a:gd name="T27" fmla="*/ 129 h 1230"/>
              <a:gd name="T28" fmla="*/ 522 w 576"/>
              <a:gd name="T29" fmla="*/ 51 h 1230"/>
              <a:gd name="T30" fmla="*/ 483 w 576"/>
              <a:gd name="T31" fmla="*/ 0 h 1230"/>
              <a:gd name="T32" fmla="*/ 381 w 576"/>
              <a:gd name="T33" fmla="*/ 27 h 1230"/>
              <a:gd name="T34" fmla="*/ 354 w 576"/>
              <a:gd name="T35" fmla="*/ 48 h 1230"/>
              <a:gd name="T36" fmla="*/ 258 w 576"/>
              <a:gd name="T37" fmla="*/ 96 h 1230"/>
              <a:gd name="T38" fmla="*/ 243 w 576"/>
              <a:gd name="T39" fmla="*/ 162 h 1230"/>
              <a:gd name="T40" fmla="*/ 222 w 576"/>
              <a:gd name="T41" fmla="*/ 315 h 1230"/>
              <a:gd name="T42" fmla="*/ 195 w 576"/>
              <a:gd name="T43" fmla="*/ 468 h 1230"/>
              <a:gd name="T44" fmla="*/ 159 w 576"/>
              <a:gd name="T45" fmla="*/ 522 h 1230"/>
              <a:gd name="T46" fmla="*/ 141 w 576"/>
              <a:gd name="T47" fmla="*/ 540 h 1230"/>
              <a:gd name="T48" fmla="*/ 105 w 576"/>
              <a:gd name="T49" fmla="*/ 597 h 1230"/>
              <a:gd name="T50" fmla="*/ 81 w 576"/>
              <a:gd name="T51" fmla="*/ 624 h 1230"/>
              <a:gd name="T52" fmla="*/ 72 w 576"/>
              <a:gd name="T53" fmla="*/ 651 h 1230"/>
              <a:gd name="T54" fmla="*/ 69 w 576"/>
              <a:gd name="T55" fmla="*/ 660 h 1230"/>
              <a:gd name="T56" fmla="*/ 54 w 576"/>
              <a:gd name="T57" fmla="*/ 744 h 1230"/>
              <a:gd name="T58" fmla="*/ 48 w 576"/>
              <a:gd name="T59" fmla="*/ 804 h 1230"/>
              <a:gd name="T60" fmla="*/ 27 w 576"/>
              <a:gd name="T61" fmla="*/ 852 h 1230"/>
              <a:gd name="T62" fmla="*/ 0 w 576"/>
              <a:gd name="T63" fmla="*/ 954 h 1230"/>
              <a:gd name="T64" fmla="*/ 45 w 576"/>
              <a:gd name="T65" fmla="*/ 1059 h 1230"/>
              <a:gd name="T66" fmla="*/ 51 w 576"/>
              <a:gd name="T67" fmla="*/ 1104 h 1230"/>
              <a:gd name="T68" fmla="*/ 63 w 576"/>
              <a:gd name="T69" fmla="*/ 1131 h 1230"/>
              <a:gd name="T70" fmla="*/ 102 w 576"/>
              <a:gd name="T71" fmla="*/ 1185 h 12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576" h="1230">
                <a:moveTo>
                  <a:pt x="102" y="1185"/>
                </a:moveTo>
                <a:cubicBezTo>
                  <a:pt x="168" y="1189"/>
                  <a:pt x="232" y="1194"/>
                  <a:pt x="297" y="1203"/>
                </a:cubicBezTo>
                <a:cubicBezTo>
                  <a:pt x="309" y="1207"/>
                  <a:pt x="317" y="1212"/>
                  <a:pt x="330" y="1215"/>
                </a:cubicBezTo>
                <a:cubicBezTo>
                  <a:pt x="340" y="1220"/>
                  <a:pt x="341" y="1221"/>
                  <a:pt x="351" y="1224"/>
                </a:cubicBezTo>
                <a:cubicBezTo>
                  <a:pt x="359" y="1226"/>
                  <a:pt x="375" y="1230"/>
                  <a:pt x="375" y="1230"/>
                </a:cubicBezTo>
                <a:cubicBezTo>
                  <a:pt x="403" y="1229"/>
                  <a:pt x="431" y="1229"/>
                  <a:pt x="459" y="1227"/>
                </a:cubicBezTo>
                <a:cubicBezTo>
                  <a:pt x="481" y="1226"/>
                  <a:pt x="501" y="1191"/>
                  <a:pt x="519" y="1179"/>
                </a:cubicBezTo>
                <a:cubicBezTo>
                  <a:pt x="530" y="1161"/>
                  <a:pt x="536" y="1142"/>
                  <a:pt x="543" y="1122"/>
                </a:cubicBezTo>
                <a:cubicBezTo>
                  <a:pt x="546" y="1069"/>
                  <a:pt x="548" y="1015"/>
                  <a:pt x="558" y="963"/>
                </a:cubicBezTo>
                <a:cubicBezTo>
                  <a:pt x="552" y="901"/>
                  <a:pt x="544" y="831"/>
                  <a:pt x="573" y="774"/>
                </a:cubicBezTo>
                <a:cubicBezTo>
                  <a:pt x="572" y="704"/>
                  <a:pt x="560" y="577"/>
                  <a:pt x="576" y="498"/>
                </a:cubicBezTo>
                <a:cubicBezTo>
                  <a:pt x="573" y="446"/>
                  <a:pt x="571" y="393"/>
                  <a:pt x="564" y="342"/>
                </a:cubicBezTo>
                <a:cubicBezTo>
                  <a:pt x="563" y="276"/>
                  <a:pt x="564" y="210"/>
                  <a:pt x="561" y="144"/>
                </a:cubicBezTo>
                <a:cubicBezTo>
                  <a:pt x="561" y="139"/>
                  <a:pt x="557" y="134"/>
                  <a:pt x="555" y="129"/>
                </a:cubicBezTo>
                <a:cubicBezTo>
                  <a:pt x="548" y="104"/>
                  <a:pt x="545" y="66"/>
                  <a:pt x="522" y="51"/>
                </a:cubicBezTo>
                <a:cubicBezTo>
                  <a:pt x="513" y="32"/>
                  <a:pt x="504" y="7"/>
                  <a:pt x="483" y="0"/>
                </a:cubicBezTo>
                <a:cubicBezTo>
                  <a:pt x="458" y="2"/>
                  <a:pt x="405" y="15"/>
                  <a:pt x="381" y="27"/>
                </a:cubicBezTo>
                <a:cubicBezTo>
                  <a:pt x="370" y="32"/>
                  <a:pt x="365" y="43"/>
                  <a:pt x="354" y="48"/>
                </a:cubicBezTo>
                <a:cubicBezTo>
                  <a:pt x="316" y="67"/>
                  <a:pt x="291" y="63"/>
                  <a:pt x="258" y="96"/>
                </a:cubicBezTo>
                <a:cubicBezTo>
                  <a:pt x="251" y="118"/>
                  <a:pt x="246" y="139"/>
                  <a:pt x="243" y="162"/>
                </a:cubicBezTo>
                <a:cubicBezTo>
                  <a:pt x="241" y="219"/>
                  <a:pt x="235" y="262"/>
                  <a:pt x="222" y="315"/>
                </a:cubicBezTo>
                <a:cubicBezTo>
                  <a:pt x="220" y="372"/>
                  <a:pt x="214" y="416"/>
                  <a:pt x="195" y="468"/>
                </a:cubicBezTo>
                <a:cubicBezTo>
                  <a:pt x="188" y="488"/>
                  <a:pt x="173" y="506"/>
                  <a:pt x="159" y="522"/>
                </a:cubicBezTo>
                <a:cubicBezTo>
                  <a:pt x="153" y="528"/>
                  <a:pt x="141" y="540"/>
                  <a:pt x="141" y="540"/>
                </a:cubicBezTo>
                <a:cubicBezTo>
                  <a:pt x="131" y="571"/>
                  <a:pt x="124" y="571"/>
                  <a:pt x="105" y="597"/>
                </a:cubicBezTo>
                <a:lnTo>
                  <a:pt x="81" y="624"/>
                </a:lnTo>
                <a:cubicBezTo>
                  <a:pt x="81" y="624"/>
                  <a:pt x="72" y="651"/>
                  <a:pt x="72" y="651"/>
                </a:cubicBezTo>
                <a:cubicBezTo>
                  <a:pt x="71" y="654"/>
                  <a:pt x="69" y="660"/>
                  <a:pt x="69" y="660"/>
                </a:cubicBezTo>
                <a:cubicBezTo>
                  <a:pt x="67" y="703"/>
                  <a:pt x="65" y="711"/>
                  <a:pt x="54" y="744"/>
                </a:cubicBezTo>
                <a:cubicBezTo>
                  <a:pt x="53" y="764"/>
                  <a:pt x="56" y="785"/>
                  <a:pt x="48" y="804"/>
                </a:cubicBezTo>
                <a:cubicBezTo>
                  <a:pt x="41" y="821"/>
                  <a:pt x="31" y="833"/>
                  <a:pt x="27" y="852"/>
                </a:cubicBezTo>
                <a:cubicBezTo>
                  <a:pt x="21" y="888"/>
                  <a:pt x="16" y="921"/>
                  <a:pt x="0" y="954"/>
                </a:cubicBezTo>
                <a:cubicBezTo>
                  <a:pt x="4" y="1008"/>
                  <a:pt x="17" y="1017"/>
                  <a:pt x="45" y="1059"/>
                </a:cubicBezTo>
                <a:cubicBezTo>
                  <a:pt x="46" y="1067"/>
                  <a:pt x="45" y="1092"/>
                  <a:pt x="51" y="1104"/>
                </a:cubicBezTo>
                <a:cubicBezTo>
                  <a:pt x="55" y="1113"/>
                  <a:pt x="63" y="1131"/>
                  <a:pt x="63" y="1131"/>
                </a:cubicBezTo>
                <a:cubicBezTo>
                  <a:pt x="65" y="1149"/>
                  <a:pt x="66" y="1203"/>
                  <a:pt x="102" y="1185"/>
                </a:cubicBezTo>
                <a:close/>
              </a:path>
            </a:pathLst>
          </a:custGeom>
          <a:noFill/>
          <a:ln w="508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026532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6" presetClass="entr" presetSubtype="3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" dur="500"/>
                                        <p:tgtEl>
                                          <p:spTgt spid="661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500"/>
                                        <p:tgtEl>
                                          <p:spTgt spid="661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500"/>
                                        <p:tgtEl>
                                          <p:spTgt spid="661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500"/>
                                        <p:tgtEl>
                                          <p:spTgt spid="661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500"/>
                                        <p:tgtEl>
                                          <p:spTgt spid="661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7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500"/>
                                        <p:tgtEl>
                                          <p:spTgt spid="661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1"/>
                                            </p:cond>
                                          </p:stCondLst>
                                        </p:cTn>
                                        <p:tgtEl>
                                          <p:spTgt spid="661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3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500"/>
                                        <p:tgtEl>
                                          <p:spTgt spid="661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6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500"/>
                                        <p:tgtEl>
                                          <p:spTgt spid="66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6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6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500"/>
                                        <p:tgtEl>
                                          <p:spTgt spid="661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1511" grpId="0" animBg="1"/>
      <p:bldP spid="661530" grpId="0" animBg="1"/>
      <p:bldP spid="661531" grpId="0" animBg="1"/>
      <p:bldP spid="661532" grpId="0" animBg="1"/>
      <p:bldP spid="661533" grpId="0" animBg="1"/>
      <p:bldP spid="661534" grpId="0" animBg="1"/>
      <p:bldP spid="661535" grpId="0" animBg="1"/>
      <p:bldP spid="661536" grpId="0" animBg="1"/>
      <p:bldP spid="661537" grpId="0" animBg="1"/>
      <p:bldP spid="661538" grpId="0" animBg="1"/>
      <p:bldP spid="661539" grpId="0" animBg="1"/>
      <p:bldP spid="661540" grpId="0" animBg="1"/>
      <p:bldP spid="661541" grpId="0" animBg="1"/>
      <p:bldP spid="661542" grpId="0" animBg="1"/>
      <p:bldP spid="66154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5" name="Gruppieren 4144"/>
          <p:cNvGrpSpPr/>
          <p:nvPr/>
        </p:nvGrpSpPr>
        <p:grpSpPr>
          <a:xfrm>
            <a:off x="8033396" y="1389035"/>
            <a:ext cx="2671116" cy="2469048"/>
            <a:chOff x="6509396" y="1389035"/>
            <a:chExt cx="2671116" cy="2469048"/>
          </a:xfrm>
        </p:grpSpPr>
        <p:sp>
          <p:nvSpPr>
            <p:cNvPr id="31" name="Line 13"/>
            <p:cNvSpPr>
              <a:spLocks noChangeShapeType="1"/>
            </p:cNvSpPr>
            <p:nvPr/>
          </p:nvSpPr>
          <p:spPr bwMode="auto">
            <a:xfrm>
              <a:off x="6509396" y="2600484"/>
              <a:ext cx="1112667" cy="0"/>
            </a:xfrm>
            <a:prstGeom prst="line">
              <a:avLst/>
            </a:prstGeom>
            <a:noFill/>
            <a:ln w="25400">
              <a:solidFill>
                <a:srgbClr val="0080FF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Line 12"/>
            <p:cNvSpPr>
              <a:spLocks noChangeShapeType="1"/>
            </p:cNvSpPr>
            <p:nvPr/>
          </p:nvSpPr>
          <p:spPr bwMode="auto">
            <a:xfrm flipV="1">
              <a:off x="6543936" y="2982164"/>
              <a:ext cx="1078127" cy="875919"/>
            </a:xfrm>
            <a:prstGeom prst="line">
              <a:avLst/>
            </a:prstGeom>
            <a:noFill/>
            <a:ln w="25400">
              <a:solidFill>
                <a:srgbClr val="0080FF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Line 14"/>
            <p:cNvSpPr>
              <a:spLocks noChangeShapeType="1"/>
            </p:cNvSpPr>
            <p:nvPr/>
          </p:nvSpPr>
          <p:spPr bwMode="auto">
            <a:xfrm>
              <a:off x="6509396" y="1389035"/>
              <a:ext cx="1112668" cy="788900"/>
            </a:xfrm>
            <a:prstGeom prst="line">
              <a:avLst/>
            </a:prstGeom>
            <a:noFill/>
            <a:ln w="25400">
              <a:solidFill>
                <a:srgbClr val="0080FF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grpSp>
          <p:nvGrpSpPr>
            <p:cNvPr id="55" name="Gruppieren 54"/>
            <p:cNvGrpSpPr/>
            <p:nvPr/>
          </p:nvGrpSpPr>
          <p:grpSpPr>
            <a:xfrm>
              <a:off x="7446919" y="1757915"/>
              <a:ext cx="1733593" cy="1397366"/>
              <a:chOff x="7360443" y="2220767"/>
              <a:chExt cx="1733593" cy="1397366"/>
            </a:xfrm>
          </p:grpSpPr>
          <p:pic>
            <p:nvPicPr>
              <p:cNvPr id="28" name="Picture 10"/>
              <p:cNvPicPr preferRelativeResize="0"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35587" y="2508538"/>
                <a:ext cx="1383306" cy="110959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5" name="Textfeld 44"/>
              <p:cNvSpPr txBox="1"/>
              <p:nvPr/>
            </p:nvSpPr>
            <p:spPr>
              <a:xfrm>
                <a:off x="7360443" y="2220767"/>
                <a:ext cx="1733593" cy="26449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>
                  <a:lnSpc>
                    <a:spcPct val="110000"/>
                  </a:lnSpc>
                </a:pPr>
                <a:r>
                  <a:rPr lang="en-GB" sz="1700" dirty="0">
                    <a:solidFill>
                      <a:srgbClr val="0080FF"/>
                    </a:solidFill>
                    <a:latin typeface="Arial Narrow"/>
                    <a:cs typeface="Arial Narrow"/>
                  </a:rPr>
                  <a:t>Conformal scanning</a:t>
                </a:r>
              </a:p>
            </p:txBody>
          </p:sp>
        </p:grpSp>
      </p:grpSp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36519" y="396459"/>
            <a:ext cx="8534400" cy="369332"/>
          </a:xfrm>
        </p:spPr>
        <p:txBody>
          <a:bodyPr/>
          <a:lstStyle/>
          <a:p>
            <a:r>
              <a:rPr lang="en-GB" altLang="de-DE" sz="2400" dirty="0"/>
              <a:t>Gantry 1: A compact system for PBS</a:t>
            </a:r>
            <a:endParaRPr lang="en-GB" sz="2400" dirty="0">
              <a:latin typeface="Arial Narrow" pitchFamily="34" charset="0"/>
              <a:ea typeface="ヒラギノ角ゴ Pro W3" charset="-128"/>
            </a:endParaRPr>
          </a:p>
        </p:txBody>
      </p:sp>
      <p:grpSp>
        <p:nvGrpSpPr>
          <p:cNvPr id="12" name="Group 11"/>
          <p:cNvGrpSpPr/>
          <p:nvPr/>
        </p:nvGrpSpPr>
        <p:grpSpPr>
          <a:xfrm flipH="1">
            <a:off x="5184750" y="4475142"/>
            <a:ext cx="5591771" cy="2194218"/>
            <a:chOff x="-238125" y="3692525"/>
            <a:chExt cx="5591771" cy="2194218"/>
          </a:xfrm>
        </p:grpSpPr>
        <p:pic>
          <p:nvPicPr>
            <p:cNvPr id="13" name="Picture 4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153"/>
            <a:stretch>
              <a:fillRect/>
            </a:stretch>
          </p:blipFill>
          <p:spPr bwMode="auto">
            <a:xfrm>
              <a:off x="-238125" y="3692525"/>
              <a:ext cx="5314950" cy="19335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Line 5"/>
            <p:cNvSpPr>
              <a:spLocks noChangeShapeType="1"/>
            </p:cNvSpPr>
            <p:nvPr/>
          </p:nvSpPr>
          <p:spPr bwMode="auto">
            <a:xfrm>
              <a:off x="393701" y="4537075"/>
              <a:ext cx="4683125" cy="19050"/>
            </a:xfrm>
            <a:prstGeom prst="line">
              <a:avLst/>
            </a:prstGeom>
            <a:noFill/>
            <a:ln w="25400">
              <a:solidFill>
                <a:srgbClr val="A50021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" name="Rectangle 6"/>
            <p:cNvSpPr>
              <a:spLocks noChangeArrowheads="1"/>
            </p:cNvSpPr>
            <p:nvPr/>
          </p:nvSpPr>
          <p:spPr bwMode="auto">
            <a:xfrm flipH="1">
              <a:off x="4260398" y="5532158"/>
              <a:ext cx="1093248" cy="3545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1pPr>
              <a:lvl2pPr marL="742950" indent="-28575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2pPr>
              <a:lvl3pPr marL="1143000" indent="-22860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3pPr>
              <a:lvl4pPr marL="1600200" indent="-22860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4pPr>
              <a:lvl5pPr marL="2057400" indent="-22860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9pPr>
            </a:lstStyle>
            <a:p>
              <a:r>
                <a:rPr lang="en-GB" altLang="de-DE" sz="1700" dirty="0">
                  <a:solidFill>
                    <a:srgbClr val="A50021"/>
                  </a:solidFill>
                  <a:latin typeface="Symbol" pitchFamily="18" charset="2"/>
                </a:rPr>
                <a:t>a</a:t>
              </a:r>
              <a:r>
                <a:rPr lang="en-GB" altLang="de-DE" sz="1700" dirty="0">
                  <a:solidFill>
                    <a:srgbClr val="A50021"/>
                  </a:solidFill>
                  <a:latin typeface="Arial Narrow" pitchFamily="34" charset="0"/>
                </a:rPr>
                <a:t> Rotation</a:t>
              </a:r>
              <a:r>
                <a:rPr lang="en-GB" altLang="de-DE" sz="1700" dirty="0">
                  <a:solidFill>
                    <a:srgbClr val="A50021"/>
                  </a:solidFill>
                  <a:latin typeface="Times New Roman" pitchFamily="18" charset="0"/>
                </a:rPr>
                <a:t> </a:t>
              </a:r>
            </a:p>
          </p:txBody>
        </p:sp>
        <p:sp>
          <p:nvSpPr>
            <p:cNvPr id="16" name="Rectangle 7"/>
            <p:cNvSpPr>
              <a:spLocks noChangeArrowheads="1"/>
            </p:cNvSpPr>
            <p:nvPr/>
          </p:nvSpPr>
          <p:spPr bwMode="auto">
            <a:xfrm>
              <a:off x="3005522" y="5532158"/>
              <a:ext cx="1202702" cy="3545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1pPr>
              <a:lvl2pPr marL="742950" indent="-28575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2pPr>
              <a:lvl3pPr marL="1143000" indent="-22860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3pPr>
              <a:lvl4pPr marL="1600200" indent="-22860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4pPr>
              <a:lvl5pPr marL="2057400" indent="-228600" algn="l" defTabSz="762000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9pPr>
            </a:lstStyle>
            <a:p>
              <a:r>
                <a:rPr lang="en-GB" altLang="de-DE" sz="1700" dirty="0">
                  <a:solidFill>
                    <a:srgbClr val="0080FF"/>
                  </a:solidFill>
                  <a:latin typeface="Symbol" pitchFamily="18" charset="2"/>
                </a:rPr>
                <a:t>b </a:t>
              </a:r>
              <a:r>
                <a:rPr lang="en-GB" altLang="de-DE" sz="1700" dirty="0">
                  <a:solidFill>
                    <a:srgbClr val="0080FF"/>
                  </a:solidFill>
                  <a:latin typeface="+mn-lt"/>
                </a:rPr>
                <a:t>Rotation </a:t>
              </a:r>
            </a:p>
          </p:txBody>
        </p:sp>
        <p:sp>
          <p:nvSpPr>
            <p:cNvPr id="17" name="Oval 8"/>
            <p:cNvSpPr>
              <a:spLocks noChangeArrowheads="1"/>
            </p:cNvSpPr>
            <p:nvPr/>
          </p:nvSpPr>
          <p:spPr bwMode="auto">
            <a:xfrm>
              <a:off x="4803775" y="4340225"/>
              <a:ext cx="142875" cy="431800"/>
            </a:xfrm>
            <a:prstGeom prst="ellipse">
              <a:avLst/>
            </a:prstGeom>
            <a:noFill/>
            <a:ln w="19050">
              <a:solidFill>
                <a:srgbClr val="A5002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1pPr>
              <a:lvl2pPr marL="742950" indent="-28575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2pPr>
              <a:lvl3pPr marL="1143000" indent="-22860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3pPr>
              <a:lvl4pPr marL="1600200" indent="-22860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4pPr>
              <a:lvl5pPr marL="2057400" indent="-22860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9pPr>
            </a:lstStyle>
            <a:p>
              <a:pPr eaLnBrk="1" hangingPunct="1"/>
              <a:endParaRPr lang="en-GB" altLang="de-DE" dirty="0"/>
            </a:p>
          </p:txBody>
        </p:sp>
        <p:sp>
          <p:nvSpPr>
            <p:cNvPr id="18" name="Oval 9"/>
            <p:cNvSpPr>
              <a:spLocks noChangeArrowheads="1"/>
            </p:cNvSpPr>
            <p:nvPr/>
          </p:nvSpPr>
          <p:spPr bwMode="auto">
            <a:xfrm>
              <a:off x="4242618" y="4987925"/>
              <a:ext cx="288925" cy="288925"/>
            </a:xfrm>
            <a:prstGeom prst="ellipse">
              <a:avLst/>
            </a:prstGeom>
            <a:noFill/>
            <a:ln w="25400">
              <a:solidFill>
                <a:srgbClr val="0080FF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1pPr>
              <a:lvl2pPr marL="742950" indent="-28575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2pPr>
              <a:lvl3pPr marL="1143000" indent="-22860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3pPr>
              <a:lvl4pPr marL="1600200" indent="-22860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4pPr>
              <a:lvl5pPr marL="2057400" indent="-228600" algn="l" eaLnBrk="0" hangingPunct="0"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ヒラギノ角ゴ Pro W3" charset="-128"/>
                </a:defRPr>
              </a:lvl9pPr>
            </a:lstStyle>
            <a:p>
              <a:pPr eaLnBrk="1" hangingPunct="1"/>
              <a:endParaRPr lang="en-GB" altLang="de-DE" dirty="0"/>
            </a:p>
          </p:txBody>
        </p:sp>
        <p:sp>
          <p:nvSpPr>
            <p:cNvPr id="19" name="Line 11"/>
            <p:cNvSpPr>
              <a:spLocks noChangeShapeType="1"/>
            </p:cNvSpPr>
            <p:nvPr/>
          </p:nvSpPr>
          <p:spPr bwMode="auto">
            <a:xfrm flipH="1" flipV="1">
              <a:off x="4937125" y="4772025"/>
              <a:ext cx="211708" cy="854074"/>
            </a:xfrm>
            <a:prstGeom prst="line">
              <a:avLst/>
            </a:prstGeom>
            <a:noFill/>
            <a:ln w="9525">
              <a:solidFill>
                <a:srgbClr val="A5002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2" name="Line 11"/>
            <p:cNvSpPr>
              <a:spLocks noChangeShapeType="1"/>
            </p:cNvSpPr>
            <p:nvPr/>
          </p:nvSpPr>
          <p:spPr bwMode="auto">
            <a:xfrm flipH="1">
              <a:off x="3996705" y="5276850"/>
              <a:ext cx="263693" cy="349250"/>
            </a:xfrm>
            <a:prstGeom prst="line">
              <a:avLst/>
            </a:prstGeom>
            <a:noFill/>
            <a:ln w="9525">
              <a:solidFill>
                <a:srgbClr val="237FFC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>
                <a:ln>
                  <a:solidFill>
                    <a:srgbClr val="237FFC"/>
                  </a:solidFill>
                </a:ln>
              </a:endParaRPr>
            </a:p>
          </p:txBody>
        </p:sp>
      </p:grpSp>
      <p:sp>
        <p:nvSpPr>
          <p:cNvPr id="20" name="Rectangle 3"/>
          <p:cNvSpPr txBox="1">
            <a:spLocks noChangeArrowheads="1"/>
          </p:cNvSpPr>
          <p:nvPr/>
        </p:nvSpPr>
        <p:spPr bwMode="auto">
          <a:xfrm>
            <a:off x="432680" y="1464955"/>
            <a:ext cx="5132830" cy="2393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defRPr sz="170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793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Lucida Grande" charset="0"/>
              <a:buChar char="•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179388" indent="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Times" pitchFamily="18" charset="0"/>
              <a:buChar char="–"/>
              <a:defRPr sz="1700">
                <a:solidFill>
                  <a:schemeClr val="tx1"/>
                </a:solidFill>
                <a:latin typeface="+mn-lt"/>
                <a:ea typeface="ヒラギノ角ゴ Pro W3" charset="-128"/>
                <a:cs typeface="ＭＳ Ｐゴシック" charset="-128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 marL="0" indent="0"/>
            <a:r>
              <a:rPr lang="en-GB" sz="2000" kern="0" dirty="0">
                <a:latin typeface="Arial Narrow" pitchFamily="34" charset="0"/>
                <a:ea typeface="ヒラギノ角ゴ Pro W3" charset="-128"/>
              </a:rPr>
              <a:t>First implementation of PBS</a:t>
            </a:r>
          </a:p>
          <a:p>
            <a:pPr marL="0" indent="0"/>
            <a:r>
              <a:rPr lang="en-GB" sz="2000" kern="0" dirty="0">
                <a:latin typeface="Arial Narrow" pitchFamily="34" charset="0"/>
                <a:ea typeface="ヒラギノ角ゴ Pro W3" charset="-128"/>
              </a:rPr>
              <a:t>Start patient operation 1996</a:t>
            </a:r>
          </a:p>
          <a:p>
            <a:pPr marL="0" indent="0"/>
            <a:r>
              <a:rPr lang="en-GB" sz="2000" kern="0" dirty="0">
                <a:latin typeface="Arial Narrow" pitchFamily="34" charset="0"/>
                <a:ea typeface="ヒラギノ角ゴ Pro W3" charset="-128"/>
              </a:rPr>
              <a:t>During 12 years the only PBS gantry worldwide</a:t>
            </a:r>
          </a:p>
          <a:p>
            <a:pPr marL="0" indent="0"/>
            <a:r>
              <a:rPr lang="en-GB" sz="2000" kern="0" dirty="0">
                <a:latin typeface="Arial Narrow" pitchFamily="34" charset="0"/>
                <a:ea typeface="ヒラギノ角ゴ Pro W3" charset="-128"/>
              </a:rPr>
              <a:t>Due to eccentric design still the most compact system, r = 2m</a:t>
            </a:r>
          </a:p>
        </p:txBody>
      </p:sp>
      <p:grpSp>
        <p:nvGrpSpPr>
          <p:cNvPr id="56" name="Gruppieren 55"/>
          <p:cNvGrpSpPr/>
          <p:nvPr/>
        </p:nvGrpSpPr>
        <p:grpSpPr>
          <a:xfrm>
            <a:off x="5663952" y="834782"/>
            <a:ext cx="3096344" cy="1108509"/>
            <a:chOff x="3890304" y="834781"/>
            <a:chExt cx="3096344" cy="1108509"/>
          </a:xfrm>
        </p:grpSpPr>
        <p:pic>
          <p:nvPicPr>
            <p:cNvPr id="22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2635" y="834781"/>
              <a:ext cx="1384013" cy="11085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feld 3"/>
            <p:cNvSpPr txBox="1"/>
            <p:nvPr/>
          </p:nvSpPr>
          <p:spPr>
            <a:xfrm>
              <a:off x="3890304" y="834781"/>
              <a:ext cx="1603003" cy="28001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GB" dirty="0">
                  <a:solidFill>
                    <a:srgbClr val="0080FF"/>
                  </a:solidFill>
                  <a:latin typeface="Arial Narrow"/>
                  <a:cs typeface="Arial Narrow"/>
                </a:rPr>
                <a:t>Single pencil beam</a:t>
              </a:r>
            </a:p>
          </p:txBody>
        </p:sp>
      </p:grpSp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282" y="2045687"/>
            <a:ext cx="1383306" cy="1109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feld 32"/>
          <p:cNvSpPr txBox="1"/>
          <p:nvPr/>
        </p:nvSpPr>
        <p:spPr>
          <a:xfrm>
            <a:off x="5663952" y="2045688"/>
            <a:ext cx="1511632" cy="28001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dirty="0">
                <a:solidFill>
                  <a:srgbClr val="0080FF"/>
                </a:solidFill>
                <a:latin typeface="Arial Narrow"/>
                <a:cs typeface="Arial Narrow"/>
              </a:rPr>
              <a:t>Lateral scanning</a:t>
            </a:r>
          </a:p>
        </p:txBody>
      </p:sp>
      <p:pic>
        <p:nvPicPr>
          <p:cNvPr id="25" name="Picture 7"/>
          <p:cNvPicPr preferRelativeResize="0"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282" y="3257677"/>
            <a:ext cx="1383306" cy="1088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Textfeld 33"/>
          <p:cNvSpPr txBox="1"/>
          <p:nvPr/>
        </p:nvSpPr>
        <p:spPr>
          <a:xfrm>
            <a:off x="5663952" y="3257679"/>
            <a:ext cx="1511632" cy="28001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dirty="0">
                <a:solidFill>
                  <a:srgbClr val="0080FF"/>
                </a:solidFill>
                <a:latin typeface="Arial Narrow"/>
                <a:cs typeface="Arial Narrow"/>
              </a:rPr>
              <a:t>Depth scanning</a:t>
            </a:r>
          </a:p>
        </p:txBody>
      </p:sp>
      <p:pic>
        <p:nvPicPr>
          <p:cNvPr id="4129" name="Picture 33" descr="C:\Users\David\Desktop\Gantry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17" b="10187"/>
          <a:stretch/>
        </p:blipFill>
        <p:spPr bwMode="auto">
          <a:xfrm>
            <a:off x="1487289" y="2978328"/>
            <a:ext cx="3428445" cy="358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"/>
          <p:cNvSpPr txBox="1">
            <a:spLocks noChangeArrowheads="1"/>
          </p:cNvSpPr>
          <p:nvPr/>
        </p:nvSpPr>
        <p:spPr bwMode="auto">
          <a:xfrm>
            <a:off x="7218528" y="6311280"/>
            <a:ext cx="3312904" cy="465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defRPr sz="170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793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Lucida Grande" charset="0"/>
              <a:buChar char="•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179388" indent="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Times" pitchFamily="18" charset="0"/>
              <a:buChar char="–"/>
              <a:defRPr sz="1700">
                <a:solidFill>
                  <a:schemeClr val="tx1"/>
                </a:solidFill>
                <a:latin typeface="+mn-lt"/>
                <a:ea typeface="ヒラギノ角ゴ Pro W3" charset="-128"/>
                <a:cs typeface="ＭＳ Ｐゴシック" charset="-128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 marL="0" indent="0" algn="r"/>
            <a:r>
              <a:rPr lang="en-GB" sz="2400" kern="0" dirty="0">
                <a:latin typeface="Arial Narrow" panose="020B0606020202030204" pitchFamily="34" charset="0"/>
                <a:ea typeface="ヒラギノ角ゴ Pro W3" charset="-128"/>
              </a:rPr>
              <a:t>Design by Eros </a:t>
            </a:r>
            <a:r>
              <a:rPr lang="en-GB" sz="2400" kern="0" dirty="0" err="1">
                <a:latin typeface="Arial Narrow" pitchFamily="34" charset="0"/>
                <a:ea typeface="ヒラギノ角ゴ Pro W3" charset="-128"/>
              </a:rPr>
              <a:t>Pedroni</a:t>
            </a:r>
            <a:endParaRPr lang="en-GB" sz="2400" kern="0" dirty="0">
              <a:latin typeface="Arial Narrow" pitchFamily="34" charset="0"/>
              <a:ea typeface="ヒラギノ角ゴ Pro W3" charset="-128"/>
            </a:endParaRPr>
          </a:p>
        </p:txBody>
      </p:sp>
      <p:sp>
        <p:nvSpPr>
          <p:cNvPr id="37" name="Line 13"/>
          <p:cNvSpPr>
            <a:spLocks noChangeShapeType="1"/>
          </p:cNvSpPr>
          <p:nvPr/>
        </p:nvSpPr>
        <p:spPr bwMode="auto">
          <a:xfrm flipH="1">
            <a:off x="6960096" y="2665858"/>
            <a:ext cx="0" cy="2026933"/>
          </a:xfrm>
          <a:prstGeom prst="line">
            <a:avLst/>
          </a:prstGeom>
          <a:noFill/>
          <a:ln w="25400">
            <a:solidFill>
              <a:srgbClr val="C00000"/>
            </a:solidFill>
            <a:prstDash val="sysDot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5663182" y="2665858"/>
            <a:ext cx="1695738" cy="257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defRPr sz="170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793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Lucida Grande" charset="0"/>
              <a:buChar char="•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179388" indent="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Times" pitchFamily="18" charset="0"/>
              <a:buChar char="–"/>
              <a:defRPr sz="1700">
                <a:solidFill>
                  <a:schemeClr val="tx1"/>
                </a:solidFill>
                <a:latin typeface="+mn-lt"/>
                <a:ea typeface="ヒラギノ角ゴ Pro W3" charset="-128"/>
                <a:cs typeface="ＭＳ Ｐゴシック" charset="-128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 marL="0" indent="0"/>
            <a:r>
              <a:rPr lang="en-GB" sz="1800" kern="0" dirty="0">
                <a:latin typeface="Arial Narrow" pitchFamily="34" charset="0"/>
                <a:ea typeface="ヒラギノ角ゴ Pro W3" charset="-128"/>
              </a:rPr>
              <a:t>Patient table </a:t>
            </a:r>
            <a:r>
              <a:rPr lang="en-GB" kern="0" dirty="0">
                <a:solidFill>
                  <a:srgbClr val="237FFC"/>
                </a:solidFill>
                <a:latin typeface="Arial Narrow" pitchFamily="34" charset="0"/>
                <a:ea typeface="ヒラギノ角ゴ Pro W3" charset="-128"/>
              </a:rPr>
              <a:t>■</a:t>
            </a:r>
          </a:p>
        </p:txBody>
      </p:sp>
      <p:sp>
        <p:nvSpPr>
          <p:cNvPr id="71" name="Rectangle 3"/>
          <p:cNvSpPr txBox="1">
            <a:spLocks noChangeArrowheads="1"/>
          </p:cNvSpPr>
          <p:nvPr/>
        </p:nvSpPr>
        <p:spPr bwMode="auto">
          <a:xfrm>
            <a:off x="5663182" y="2377825"/>
            <a:ext cx="1695738" cy="288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defRPr sz="170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793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Lucida Grande" charset="0"/>
              <a:buChar char="•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179388" indent="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Times" pitchFamily="18" charset="0"/>
              <a:buChar char="–"/>
              <a:defRPr sz="1700">
                <a:solidFill>
                  <a:schemeClr val="tx1"/>
                </a:solidFill>
                <a:latin typeface="+mn-lt"/>
                <a:ea typeface="ヒラギノ角ゴ Pro W3" charset="-128"/>
                <a:cs typeface="ＭＳ Ｐゴシック" charset="-128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 marL="0" indent="0"/>
            <a:r>
              <a:rPr lang="en-GB" sz="1800" kern="0" dirty="0">
                <a:latin typeface="Arial Narrow" pitchFamily="34" charset="0"/>
                <a:ea typeface="ヒラギノ角ゴ Pro W3" charset="-128"/>
              </a:rPr>
              <a:t>Sweeper magnet </a:t>
            </a:r>
            <a:r>
              <a:rPr lang="en-GB" kern="0" dirty="0">
                <a:solidFill>
                  <a:srgbClr val="FF0000"/>
                </a:solidFill>
                <a:latin typeface="Arial Narrow" pitchFamily="34" charset="0"/>
                <a:ea typeface="ヒラギノ角ゴ Pro W3" charset="-128"/>
              </a:rPr>
              <a:t>■</a:t>
            </a:r>
            <a:endParaRPr lang="en-GB" kern="0" dirty="0">
              <a:latin typeface="Arial Narrow" pitchFamily="34" charset="0"/>
              <a:ea typeface="ヒラギノ角ゴ Pro W3" charset="-128"/>
            </a:endParaRPr>
          </a:p>
        </p:txBody>
      </p:sp>
      <p:sp>
        <p:nvSpPr>
          <p:cNvPr id="84" name="Line 13"/>
          <p:cNvSpPr>
            <a:spLocks noChangeShapeType="1"/>
          </p:cNvSpPr>
          <p:nvPr/>
        </p:nvSpPr>
        <p:spPr bwMode="auto">
          <a:xfrm flipH="1">
            <a:off x="6373088" y="3858084"/>
            <a:ext cx="298976" cy="1729917"/>
          </a:xfrm>
          <a:prstGeom prst="line">
            <a:avLst/>
          </a:prstGeom>
          <a:noFill/>
          <a:ln w="25400">
            <a:solidFill>
              <a:srgbClr val="C00000"/>
            </a:solidFill>
            <a:prstDash val="sysDot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9" name="Rectangle 3"/>
          <p:cNvSpPr txBox="1">
            <a:spLocks noChangeArrowheads="1"/>
          </p:cNvSpPr>
          <p:nvPr/>
        </p:nvSpPr>
        <p:spPr bwMode="auto">
          <a:xfrm>
            <a:off x="5663952" y="3591419"/>
            <a:ext cx="1695738" cy="26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defRPr sz="170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793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Lucida Grande" charset="0"/>
              <a:buChar char="•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179388" indent="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Times" pitchFamily="18" charset="0"/>
              <a:buChar char="–"/>
              <a:defRPr sz="1700">
                <a:solidFill>
                  <a:schemeClr val="tx1"/>
                </a:solidFill>
                <a:latin typeface="+mn-lt"/>
                <a:ea typeface="ヒラギノ角ゴ Pro W3" charset="-128"/>
                <a:cs typeface="ＭＳ Ｐゴシック" charset="-128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21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 marL="0" indent="0"/>
            <a:r>
              <a:rPr lang="en-GB" sz="1800" kern="0" dirty="0">
                <a:latin typeface="Arial Narrow" pitchFamily="34" charset="0"/>
                <a:ea typeface="ヒラギノ角ゴ Pro W3" charset="-128"/>
              </a:rPr>
              <a:t>Range shifter </a:t>
            </a:r>
            <a:r>
              <a:rPr lang="en-GB" kern="0" dirty="0">
                <a:solidFill>
                  <a:srgbClr val="00B050"/>
                </a:solidFill>
                <a:latin typeface="Arial Narrow" pitchFamily="34" charset="0"/>
                <a:ea typeface="ヒラギノ角ゴ Pro W3" charset="-128"/>
              </a:rPr>
              <a:t>■</a:t>
            </a:r>
          </a:p>
        </p:txBody>
      </p:sp>
      <p:sp>
        <p:nvSpPr>
          <p:cNvPr id="35" name="Line 13"/>
          <p:cNvSpPr>
            <a:spLocks noChangeShapeType="1"/>
          </p:cNvSpPr>
          <p:nvPr/>
        </p:nvSpPr>
        <p:spPr bwMode="auto">
          <a:xfrm flipH="1">
            <a:off x="5951985" y="2923488"/>
            <a:ext cx="326013" cy="3169808"/>
          </a:xfrm>
          <a:prstGeom prst="line">
            <a:avLst/>
          </a:prstGeom>
          <a:noFill/>
          <a:ln w="25400">
            <a:solidFill>
              <a:srgbClr val="C00000"/>
            </a:solidFill>
            <a:prstDash val="sysDot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581152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hart 1"/>
          <p:cNvGraphicFramePr>
            <a:graphicFrameLocks noGrp="1"/>
          </p:cNvGraphicFramePr>
          <p:nvPr/>
        </p:nvGraphicFramePr>
        <p:xfrm>
          <a:off x="767408" y="439772"/>
          <a:ext cx="9348028" cy="59362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Scanning-Technology </a:t>
            </a:r>
            <a:r>
              <a:rPr lang="de-CH" dirty="0" err="1"/>
              <a:t>is</a:t>
            </a:r>
            <a:r>
              <a:rPr lang="de-CH" dirty="0"/>
              <a:t> </a:t>
            </a:r>
            <a:r>
              <a:rPr lang="de-CH" dirty="0" err="1"/>
              <a:t>today’s</a:t>
            </a:r>
            <a:r>
              <a:rPr lang="de-CH" dirty="0"/>
              <a:t> </a:t>
            </a:r>
            <a:r>
              <a:rPr lang="de-CH" dirty="0" err="1"/>
              <a:t>standard</a:t>
            </a:r>
            <a:endParaRPr lang="de-CH" dirty="0"/>
          </a:p>
        </p:txBody>
      </p:sp>
      <p:sp>
        <p:nvSpPr>
          <p:cNvPr id="4" name="Textfeld 3"/>
          <p:cNvSpPr txBox="1"/>
          <p:nvPr/>
        </p:nvSpPr>
        <p:spPr>
          <a:xfrm>
            <a:off x="3836821" y="3537012"/>
            <a:ext cx="2115163" cy="39604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</a:pPr>
            <a:r>
              <a:rPr lang="de-CH" sz="1600" b="1" dirty="0">
                <a:solidFill>
                  <a:srgbClr val="C00000"/>
                </a:solidFill>
                <a:latin typeface="Arial" charset="0"/>
              </a:rPr>
              <a:t>1st </a:t>
            </a:r>
            <a:r>
              <a:rPr lang="de-CH" sz="1600" b="1" dirty="0" err="1">
                <a:solidFill>
                  <a:srgbClr val="C00000"/>
                </a:solidFill>
                <a:latin typeface="Arial" charset="0"/>
              </a:rPr>
              <a:t>scanning</a:t>
            </a:r>
            <a:r>
              <a:rPr lang="de-CH" sz="1600" b="1" dirty="0">
                <a:solidFill>
                  <a:srgbClr val="C00000"/>
                </a:solidFill>
                <a:latin typeface="Arial" charset="0"/>
              </a:rPr>
              <a:t> </a:t>
            </a:r>
            <a:r>
              <a:rPr lang="de-CH" sz="1600" b="1" dirty="0" err="1">
                <a:solidFill>
                  <a:srgbClr val="C00000"/>
                </a:solidFill>
                <a:latin typeface="Arial" charset="0"/>
              </a:rPr>
              <a:t>patient</a:t>
            </a:r>
            <a:endParaRPr lang="en-GB" sz="1600" b="1" dirty="0" err="1">
              <a:solidFill>
                <a:srgbClr val="C00000"/>
              </a:solidFill>
              <a:latin typeface="Arial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8472265" y="6374503"/>
            <a:ext cx="1583259" cy="23027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r" eaLnBrk="1" hangingPunct="1">
              <a:lnSpc>
                <a:spcPct val="110000"/>
              </a:lnSpc>
              <a:spcBef>
                <a:spcPct val="0"/>
              </a:spcBef>
              <a:buClr>
                <a:srgbClr val="000000"/>
              </a:buClr>
            </a:pPr>
            <a:r>
              <a:rPr lang="de-CH" sz="1200" dirty="0">
                <a:solidFill>
                  <a:srgbClr val="000000"/>
                </a:solidFill>
                <a:latin typeface="Calibri"/>
              </a:rPr>
              <a:t>Source: S. Psoroulas, D. Meer PSI</a:t>
            </a:r>
            <a:endParaRPr lang="en-GB" sz="1200" dirty="0" err="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3" name="Gerade Verbindung mit Pfeil 12"/>
          <p:cNvCxnSpPr/>
          <p:nvPr/>
        </p:nvCxnSpPr>
        <p:spPr bwMode="auto">
          <a:xfrm>
            <a:off x="4583832" y="3933056"/>
            <a:ext cx="0" cy="1296144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4" name="Textfeld 3"/>
          <p:cNvSpPr txBox="1"/>
          <p:nvPr/>
        </p:nvSpPr>
        <p:spPr>
          <a:xfrm>
            <a:off x="2927648" y="1676290"/>
            <a:ext cx="1224136" cy="345296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</a:pPr>
            <a:r>
              <a:rPr lang="de-CH" sz="1600" b="1" dirty="0" err="1">
                <a:solidFill>
                  <a:srgbClr val="C00000"/>
                </a:solidFill>
                <a:latin typeface="Arial" charset="0"/>
              </a:rPr>
              <a:t>scanning</a:t>
            </a:r>
            <a:endParaRPr lang="en-GB" sz="1600" b="1" dirty="0" err="1">
              <a:solidFill>
                <a:srgbClr val="C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9393728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hteck 14"/>
          <p:cNvSpPr/>
          <p:nvPr/>
        </p:nvSpPr>
        <p:spPr bwMode="auto">
          <a:xfrm>
            <a:off x="6890284" y="4049162"/>
            <a:ext cx="3526197" cy="2545581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CH" sz="2400">
              <a:latin typeface="Times" charset="0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Gantry</a:t>
            </a:r>
            <a:r>
              <a:rPr lang="de-DE" dirty="0"/>
              <a:t> 2: </a:t>
            </a:r>
            <a:r>
              <a:rPr lang="de-DE" dirty="0" err="1"/>
              <a:t>next</a:t>
            </a:r>
            <a:r>
              <a:rPr lang="de-DE" dirty="0"/>
              <a:t> </a:t>
            </a:r>
            <a:r>
              <a:rPr lang="de-DE" dirty="0" err="1"/>
              <a:t>generation</a:t>
            </a:r>
            <a:r>
              <a:rPr lang="de-DE" dirty="0"/>
              <a:t> </a:t>
            </a:r>
            <a:r>
              <a:rPr lang="de-DE" dirty="0" err="1"/>
              <a:t>spot</a:t>
            </a:r>
            <a:r>
              <a:rPr lang="de-DE" dirty="0"/>
              <a:t> </a:t>
            </a:r>
            <a:r>
              <a:rPr lang="de-DE" dirty="0" err="1"/>
              <a:t>scanning</a:t>
            </a:r>
            <a:endParaRPr lang="de-CH" dirty="0"/>
          </a:p>
        </p:txBody>
      </p:sp>
      <p:grpSp>
        <p:nvGrpSpPr>
          <p:cNvPr id="4" name="Gruppieren 3"/>
          <p:cNvGrpSpPr/>
          <p:nvPr/>
        </p:nvGrpSpPr>
        <p:grpSpPr>
          <a:xfrm>
            <a:off x="6960096" y="4197883"/>
            <a:ext cx="3421086" cy="2272595"/>
            <a:chOff x="1302242" y="4002950"/>
            <a:chExt cx="3895966" cy="2588052"/>
          </a:xfrm>
        </p:grpSpPr>
        <p:pic>
          <p:nvPicPr>
            <p:cNvPr id="5" name="Picture 3" descr="Review%20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1" t="4288"/>
            <a:stretch>
              <a:fillRect/>
            </a:stretch>
          </p:blipFill>
          <p:spPr bwMode="auto">
            <a:xfrm>
              <a:off x="1302242" y="4370090"/>
              <a:ext cx="3613150" cy="2220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Line 4"/>
            <p:cNvSpPr>
              <a:spLocks noChangeShapeType="1"/>
            </p:cNvSpPr>
            <p:nvPr/>
          </p:nvSpPr>
          <p:spPr bwMode="auto">
            <a:xfrm>
              <a:off x="4644008" y="5170102"/>
              <a:ext cx="0" cy="388231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de-CH" kern="0">
                <a:solidFill>
                  <a:srgbClr val="000000"/>
                </a:solidFill>
                <a:ea typeface="ヒラギノ角ゴ Pro W3" charset="-128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auto">
            <a:xfrm>
              <a:off x="4728686" y="5138439"/>
              <a:ext cx="0" cy="419894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de-CH" kern="0">
                <a:solidFill>
                  <a:srgbClr val="000000"/>
                </a:solidFill>
                <a:ea typeface="ヒラギノ角ゴ Pro W3" charset="-128"/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/>
          </p:nvSpPr>
          <p:spPr bwMode="auto">
            <a:xfrm>
              <a:off x="3829819" y="4639665"/>
              <a:ext cx="68263" cy="78582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de-CH" kern="0">
                <a:solidFill>
                  <a:srgbClr val="000000"/>
                </a:solidFill>
                <a:ea typeface="ヒラギノ角ゴ Pro W3" charset="-128"/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/>
          </p:nvSpPr>
          <p:spPr bwMode="auto">
            <a:xfrm>
              <a:off x="3931419" y="4619327"/>
              <a:ext cx="136525" cy="139700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de-CH" kern="0">
                <a:solidFill>
                  <a:srgbClr val="000000"/>
                </a:solidFill>
                <a:ea typeface="ヒラギノ角ゴ Pro W3" charset="-128"/>
              </a:endParaRPr>
            </a:p>
          </p:txBody>
        </p:sp>
        <p:sp>
          <p:nvSpPr>
            <p:cNvPr id="10" name="Text Box 9"/>
            <p:cNvSpPr txBox="1">
              <a:spLocks noChangeArrowheads="1"/>
            </p:cNvSpPr>
            <p:nvPr/>
          </p:nvSpPr>
          <p:spPr bwMode="auto">
            <a:xfrm>
              <a:off x="3188320" y="4002950"/>
              <a:ext cx="2009888" cy="70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altLang="de-DE" sz="1700" kern="0" dirty="0">
                  <a:solidFill>
                    <a:srgbClr val="FF0000"/>
                  </a:solidFill>
                  <a:ea typeface="ヒラギノ角ゴ Pro W3" charset="-128"/>
                </a:rPr>
                <a:t>Scanner </a:t>
              </a:r>
              <a:r>
                <a:rPr lang="en-US" altLang="de-DE" sz="1700" kern="0" dirty="0" err="1">
                  <a:solidFill>
                    <a:srgbClr val="FF0000"/>
                  </a:solidFill>
                  <a:ea typeface="ヒラギノ角ゴ Pro W3" charset="-128"/>
                </a:rPr>
                <a:t>Magnete</a:t>
              </a:r>
              <a:endParaRPr lang="en-US" altLang="de-DE" sz="1700" kern="0" dirty="0">
                <a:solidFill>
                  <a:srgbClr val="FF0000"/>
                </a:solidFill>
                <a:ea typeface="ヒラギノ角ゴ Pro W3" charset="-128"/>
              </a:endParaRPr>
            </a:p>
          </p:txBody>
        </p:sp>
        <p:sp>
          <p:nvSpPr>
            <p:cNvPr id="11" name="Line 11"/>
            <p:cNvSpPr>
              <a:spLocks noChangeShapeType="1"/>
            </p:cNvSpPr>
            <p:nvPr/>
          </p:nvSpPr>
          <p:spPr bwMode="auto">
            <a:xfrm flipH="1">
              <a:off x="3906836" y="4356893"/>
              <a:ext cx="233115" cy="232990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de-CH" kern="0">
                <a:solidFill>
                  <a:srgbClr val="000000"/>
                </a:solidFill>
                <a:ea typeface="ヒラギノ角ゴ Pro W3" charset="-128"/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4364203" y="5584884"/>
              <a:ext cx="715168" cy="5738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Rectangle 14"/>
          <p:cNvSpPr txBox="1">
            <a:spLocks noChangeArrowheads="1"/>
          </p:cNvSpPr>
          <p:nvPr/>
        </p:nvSpPr>
        <p:spPr bwMode="auto">
          <a:xfrm>
            <a:off x="2566988" y="1720686"/>
            <a:ext cx="4628595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tabLst/>
              <a:defRPr sz="1700" b="0" i="0">
                <a:solidFill>
                  <a:schemeClr val="tx1"/>
                </a:solidFill>
                <a:latin typeface="Arial Narrow"/>
                <a:ea typeface="ヒラギノ角ゴ Pro W3" pitchFamily="-108" charset="-128"/>
                <a:cs typeface="Arial Narrow"/>
              </a:defRPr>
            </a:lvl1pPr>
            <a:lvl2pPr marL="182563" indent="-182563" algn="l" rtl="0" eaLnBrk="1" fontAlgn="base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Lucida Grande"/>
              <a:buChar char="•"/>
              <a:defRPr sz="1700" b="0" i="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2pPr>
            <a:lvl3pPr marL="358775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/>
              <a:buChar char="–"/>
              <a:tabLst/>
              <a:defRPr sz="1700" b="0" i="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3pPr>
            <a:lvl4pPr marL="627063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 b="0" i="0">
                <a:solidFill>
                  <a:schemeClr val="tx1"/>
                </a:solidFill>
                <a:latin typeface="Arial Narrow"/>
                <a:ea typeface="ヒラギノ角ゴ Pro W3" charset="-128"/>
                <a:cs typeface="Arial Narrow"/>
              </a:defRPr>
            </a:lvl4pPr>
            <a:lvl5pPr marL="182563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Lucida Grande" charset="0"/>
              <a:buChar char="–"/>
              <a:defRPr sz="1700">
                <a:solidFill>
                  <a:schemeClr val="tx1"/>
                </a:solidFill>
                <a:latin typeface="Arial Narrow"/>
                <a:ea typeface="ヒラギノ角ゴ Pro W3" pitchFamily="-112" charset="-128"/>
                <a:cs typeface="Arial Narrow"/>
              </a:defRPr>
            </a:lvl5pPr>
            <a:lvl6pPr marL="19812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latin typeface="+mn-lt"/>
                <a:ea typeface="ヒラギノ角ゴ Pro W3" charset="-128"/>
              </a:defRPr>
            </a:lvl6pPr>
            <a:lvl7pPr marL="24384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latin typeface="+mn-lt"/>
                <a:ea typeface="ヒラギノ角ゴ Pro W3" charset="-128"/>
              </a:defRPr>
            </a:lvl7pPr>
            <a:lvl8pPr marL="28956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latin typeface="+mn-lt"/>
                <a:ea typeface="ヒラギノ角ゴ Pro W3" charset="-128"/>
              </a:defRPr>
            </a:lvl8pPr>
            <a:lvl9pPr marL="3352800" indent="-1905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latin typeface="+mn-lt"/>
                <a:ea typeface="ヒラギノ角ゴ Pro W3" charset="-128"/>
              </a:defRPr>
            </a:lvl9pPr>
          </a:lstStyle>
          <a:p>
            <a:pPr>
              <a:buClr>
                <a:srgbClr val="333399"/>
              </a:buClr>
              <a:defRPr/>
            </a:pPr>
            <a:r>
              <a:rPr lang="en-US" altLang="de-DE" sz="1900" b="1" kern="0" dirty="0">
                <a:latin typeface="+mn-lt"/>
              </a:rPr>
              <a:t>Easy access to patient at all times</a:t>
            </a: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Rotation limited to 210°</a:t>
            </a: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Patient table rotatable 180°</a:t>
            </a:r>
            <a:br>
              <a:rPr lang="en-US" altLang="de-DE" sz="1900" kern="0" dirty="0">
                <a:latin typeface="+mn-lt"/>
              </a:rPr>
            </a:br>
            <a:r>
              <a:rPr lang="en-US" altLang="de-DE" sz="1900" kern="0" dirty="0">
                <a:latin typeface="+mn-lt"/>
              </a:rPr>
              <a:t>(</a:t>
            </a:r>
            <a:r>
              <a:rPr lang="en-US" altLang="de-DE" sz="1900" kern="0" dirty="0">
                <a:latin typeface="+mn-lt"/>
                <a:sym typeface="Wingdings" panose="05000000000000000000" pitchFamily="2" charset="2"/>
              </a:rPr>
              <a:t> </a:t>
            </a:r>
            <a:r>
              <a:rPr lang="en-US" altLang="de-DE" sz="1900" kern="0" dirty="0">
                <a:latin typeface="+mn-lt"/>
              </a:rPr>
              <a:t>still full flexibility)</a:t>
            </a: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No pit</a:t>
            </a:r>
            <a:br>
              <a:rPr lang="en-US" altLang="de-DE" sz="1900" kern="0" dirty="0">
                <a:latin typeface="+mn-lt"/>
              </a:rPr>
            </a:br>
            <a:endParaRPr lang="en-US" altLang="de-DE" sz="1900" kern="0" dirty="0">
              <a:latin typeface="+mn-lt"/>
            </a:endParaRPr>
          </a:p>
          <a:p>
            <a:pPr>
              <a:buClr>
                <a:srgbClr val="333399"/>
              </a:buClr>
              <a:defRPr/>
            </a:pPr>
            <a:r>
              <a:rPr lang="en-US" altLang="de-DE" sz="1900" b="1" kern="0" dirty="0">
                <a:latin typeface="+mn-lt"/>
              </a:rPr>
              <a:t>Fast scanning in 2 dimensions</a:t>
            </a: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Re-scanning possible</a:t>
            </a: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Parallel Scanning</a:t>
            </a: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Field size 12 x 20 cm</a:t>
            </a:r>
            <a:br>
              <a:rPr lang="en-US" altLang="de-DE" sz="1900" kern="0" dirty="0">
                <a:latin typeface="+mn-lt"/>
              </a:rPr>
            </a:br>
            <a:endParaRPr lang="en-US" altLang="de-DE" sz="1900" kern="0" dirty="0">
              <a:latin typeface="+mn-lt"/>
            </a:endParaRPr>
          </a:p>
          <a:p>
            <a:pPr marL="0" lvl="1" indent="0">
              <a:buClr>
                <a:srgbClr val="000000"/>
              </a:buClr>
              <a:buNone/>
              <a:defRPr/>
            </a:pPr>
            <a:r>
              <a:rPr lang="en-US" altLang="de-DE" sz="1900" b="1" kern="0" dirty="0">
                <a:latin typeface="+mn-lt"/>
              </a:rPr>
              <a:t>Fast energy change </a:t>
            </a:r>
            <a:r>
              <a:rPr lang="en-US" altLang="de-DE" sz="1900" b="1" kern="0" dirty="0">
                <a:latin typeface="+mn-lt"/>
                <a:sym typeface="Wingdings" panose="05000000000000000000" pitchFamily="2" charset="2"/>
              </a:rPr>
              <a:t> 3rd dimension</a:t>
            </a:r>
            <a:endParaRPr lang="en-US" altLang="de-DE" sz="1900" b="1" kern="0" dirty="0">
              <a:latin typeface="+mn-lt"/>
            </a:endParaRP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Energy step &lt; 100 </a:t>
            </a:r>
            <a:r>
              <a:rPr lang="en-US" altLang="de-DE" sz="1900" kern="0" dirty="0" err="1">
                <a:latin typeface="+mn-lt"/>
              </a:rPr>
              <a:t>ms</a:t>
            </a:r>
            <a:endParaRPr lang="en-US" altLang="de-DE" sz="1900" kern="0" dirty="0">
              <a:latin typeface="+mn-lt"/>
            </a:endParaRPr>
          </a:p>
          <a:p>
            <a:pPr lvl="1">
              <a:buClr>
                <a:srgbClr val="000000"/>
              </a:buClr>
              <a:defRPr/>
            </a:pPr>
            <a:r>
              <a:rPr lang="en-US" altLang="de-DE" sz="1900" kern="0" dirty="0">
                <a:latin typeface="+mn-lt"/>
              </a:rPr>
              <a:t>Re-scanning possible in 3 d</a:t>
            </a:r>
            <a:r>
              <a:rPr lang="en-US" altLang="de-DE" sz="1900" kern="0" dirty="0" err="1">
                <a:latin typeface="+mn-lt"/>
              </a:rPr>
              <a:t>imensions</a:t>
            </a:r>
            <a:endParaRPr lang="en-US" altLang="de-DE" sz="1900" kern="0" dirty="0">
              <a:latin typeface="+mn-lt"/>
            </a:endParaRPr>
          </a:p>
        </p:txBody>
      </p:sp>
      <p:pic>
        <p:nvPicPr>
          <p:cNvPr id="14" name="MOV04371.MPG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00" end="6124.005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88088" y="1402868"/>
            <a:ext cx="3528392" cy="2646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14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pieren 6"/>
          <p:cNvGrpSpPr/>
          <p:nvPr/>
        </p:nvGrpSpPr>
        <p:grpSpPr>
          <a:xfrm>
            <a:off x="1729709" y="783592"/>
            <a:ext cx="4280912" cy="2846529"/>
            <a:chOff x="205709" y="783591"/>
            <a:chExt cx="4280912" cy="2846529"/>
          </a:xfrm>
        </p:grpSpPr>
        <p:pic>
          <p:nvPicPr>
            <p:cNvPr id="8" name="Picture 5" descr="G:\ASM_Groups_Users\Groups\Gantry2\DiashowGantry2\PresentationGantry2\PresentationGantry2_014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709" y="783591"/>
              <a:ext cx="4280912" cy="28465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feld 8"/>
            <p:cNvSpPr txBox="1"/>
            <p:nvPr/>
          </p:nvSpPr>
          <p:spPr>
            <a:xfrm>
              <a:off x="302667" y="3324463"/>
              <a:ext cx="3313408" cy="26404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2006 - Delivery of mechanical structure</a:t>
              </a:r>
            </a:p>
          </p:txBody>
        </p:sp>
      </p:grpSp>
      <p:grpSp>
        <p:nvGrpSpPr>
          <p:cNvPr id="10" name="Gruppieren 9"/>
          <p:cNvGrpSpPr/>
          <p:nvPr/>
        </p:nvGrpSpPr>
        <p:grpSpPr>
          <a:xfrm>
            <a:off x="6168006" y="783592"/>
            <a:ext cx="4280913" cy="2846529"/>
            <a:chOff x="4644005" y="783591"/>
            <a:chExt cx="4280913" cy="2846529"/>
          </a:xfrm>
        </p:grpSpPr>
        <p:pic>
          <p:nvPicPr>
            <p:cNvPr id="11" name="Picture 5" descr="G:\ASM_Groups_Users\Groups\Gantry2\DiashowGantry2\PresentationGantry2\PresentationGantry2_030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5" y="783591"/>
              <a:ext cx="4280913" cy="28465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feld 11"/>
            <p:cNvSpPr txBox="1"/>
            <p:nvPr/>
          </p:nvSpPr>
          <p:spPr>
            <a:xfrm>
              <a:off x="4716016" y="3324463"/>
              <a:ext cx="3617978" cy="26404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2008 - Beam line with innovative 90</a:t>
              </a:r>
              <a:r>
                <a:rPr lang="en-GB" sz="1000" b="1" baseline="80000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O</a:t>
              </a: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 dipole</a:t>
              </a:r>
            </a:p>
          </p:txBody>
        </p:sp>
      </p:grpSp>
      <p:grpSp>
        <p:nvGrpSpPr>
          <p:cNvPr id="13" name="Gruppieren 12"/>
          <p:cNvGrpSpPr/>
          <p:nvPr/>
        </p:nvGrpSpPr>
        <p:grpSpPr>
          <a:xfrm>
            <a:off x="6168007" y="3757304"/>
            <a:ext cx="4280913" cy="2791278"/>
            <a:chOff x="4644006" y="3757304"/>
            <a:chExt cx="4280913" cy="2791278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573" b="-76"/>
            <a:stretch/>
          </p:blipFill>
          <p:spPr bwMode="auto">
            <a:xfrm>
              <a:off x="4644006" y="3757304"/>
              <a:ext cx="4280913" cy="27912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feld 14"/>
            <p:cNvSpPr txBox="1"/>
            <p:nvPr/>
          </p:nvSpPr>
          <p:spPr>
            <a:xfrm>
              <a:off x="4716015" y="6260749"/>
              <a:ext cx="2093522" cy="26404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2013 - 1st patient treated</a:t>
              </a:r>
            </a:p>
          </p:txBody>
        </p:sp>
      </p:grpSp>
      <p:grpSp>
        <p:nvGrpSpPr>
          <p:cNvPr id="16" name="Gruppieren 15"/>
          <p:cNvGrpSpPr/>
          <p:nvPr/>
        </p:nvGrpSpPr>
        <p:grpSpPr>
          <a:xfrm>
            <a:off x="1729709" y="3757304"/>
            <a:ext cx="4280912" cy="2791278"/>
            <a:chOff x="205709" y="3757304"/>
            <a:chExt cx="4280912" cy="2791278"/>
          </a:xfrm>
        </p:grpSpPr>
        <p:pic>
          <p:nvPicPr>
            <p:cNvPr id="17" name="Picture 9" descr="Meer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05709" y="3757304"/>
              <a:ext cx="4280912" cy="2791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Textfeld 17"/>
            <p:cNvSpPr txBox="1"/>
            <p:nvPr/>
          </p:nvSpPr>
          <p:spPr>
            <a:xfrm>
              <a:off x="302667" y="6272610"/>
              <a:ext cx="2946128" cy="26404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2011 – Interior fittings and imaging</a:t>
              </a:r>
            </a:p>
          </p:txBody>
        </p:sp>
      </p:grpSp>
      <p:grpSp>
        <p:nvGrpSpPr>
          <p:cNvPr id="19" name="Gruppieren 18"/>
          <p:cNvGrpSpPr/>
          <p:nvPr/>
        </p:nvGrpSpPr>
        <p:grpSpPr>
          <a:xfrm>
            <a:off x="6168007" y="782593"/>
            <a:ext cx="4280912" cy="2846529"/>
            <a:chOff x="4644007" y="782592"/>
            <a:chExt cx="4280912" cy="2846529"/>
          </a:xfrm>
        </p:grpSpPr>
        <p:pic>
          <p:nvPicPr>
            <p:cNvPr id="20" name="Picture 25" descr="DSC01973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644007" y="782592"/>
              <a:ext cx="4280912" cy="28465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feld 20"/>
            <p:cNvSpPr txBox="1"/>
            <p:nvPr/>
          </p:nvSpPr>
          <p:spPr>
            <a:xfrm>
              <a:off x="4716015" y="3324462"/>
              <a:ext cx="3617978" cy="26404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2008 - Beam line with innovative 90</a:t>
              </a:r>
              <a:r>
                <a:rPr lang="en-GB" sz="1000" b="1" baseline="80000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O</a:t>
              </a:r>
              <a:r>
                <a:rPr lang="en-GB" sz="1700" b="1" dirty="0">
                  <a:solidFill>
                    <a:srgbClr val="FFFF00"/>
                  </a:solidFill>
                  <a:latin typeface="Arial Narrow"/>
                  <a:ea typeface="ヒラギノ角ゴ Pro W3" charset="-128"/>
                  <a:cs typeface="Arial Narrow"/>
                </a:rPr>
                <a:t> dipole</a:t>
              </a:r>
            </a:p>
          </p:txBody>
        </p:sp>
      </p:grpSp>
      <p:sp>
        <p:nvSpPr>
          <p:cNvPr id="3" name="Titel 1">
            <a:extLst>
              <a:ext uri="{FF2B5EF4-FFF2-40B4-BE49-F238E27FC236}">
                <a16:creationId xmlns:a16="http://schemas.microsoft.com/office/drawing/2014/main" id="{328DF5D0-4079-14D6-EA4A-CAA3A23ECF01}"/>
              </a:ext>
            </a:extLst>
          </p:cNvPr>
          <p:cNvSpPr txBox="1">
            <a:spLocks/>
          </p:cNvSpPr>
          <p:nvPr/>
        </p:nvSpPr>
        <p:spPr>
          <a:xfrm>
            <a:off x="479376" y="250188"/>
            <a:ext cx="8964613" cy="81044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2600" b="1" dirty="0" err="1"/>
              <a:t>Gantry</a:t>
            </a:r>
            <a:r>
              <a:rPr lang="de-DE" sz="2600" b="1" dirty="0"/>
              <a:t> 2: </a:t>
            </a:r>
            <a:r>
              <a:rPr lang="de-DE" sz="2600" b="1" dirty="0" err="1"/>
              <a:t>next</a:t>
            </a:r>
            <a:r>
              <a:rPr lang="de-DE" sz="2600" b="1" dirty="0"/>
              <a:t> </a:t>
            </a:r>
            <a:r>
              <a:rPr lang="de-DE" sz="2600" b="1" dirty="0" err="1"/>
              <a:t>generation</a:t>
            </a:r>
            <a:r>
              <a:rPr lang="de-DE" sz="2600" b="1" dirty="0"/>
              <a:t> </a:t>
            </a:r>
            <a:r>
              <a:rPr lang="de-DE" sz="2600" b="1" dirty="0" err="1"/>
              <a:t>spot</a:t>
            </a:r>
            <a:r>
              <a:rPr lang="de-DE" sz="2600" b="1" dirty="0"/>
              <a:t> </a:t>
            </a:r>
            <a:r>
              <a:rPr lang="de-DE" sz="2600" b="1" dirty="0" err="1"/>
              <a:t>scanning</a:t>
            </a:r>
            <a:endParaRPr lang="de-CH" sz="2600" b="1" dirty="0"/>
          </a:p>
        </p:txBody>
      </p:sp>
    </p:spTree>
    <p:extLst>
      <p:ext uri="{BB962C8B-B14F-4D97-AF65-F5344CB8AC3E}">
        <p14:creationId xmlns:p14="http://schemas.microsoft.com/office/powerpoint/2010/main" val="6788188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nhaltsplatzhalter 4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567609" y="1390650"/>
            <a:ext cx="7317899" cy="4679950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Video: Virtual Tour </a:t>
            </a:r>
            <a:r>
              <a:rPr lang="de-CH" dirty="0" err="1"/>
              <a:t>of</a:t>
            </a:r>
            <a:r>
              <a:rPr lang="de-CH" dirty="0"/>
              <a:t> PSI </a:t>
            </a:r>
            <a:r>
              <a:rPr lang="de-CH" dirty="0" err="1"/>
              <a:t>Protontherapy</a:t>
            </a:r>
            <a:endParaRPr lang="de-CH" dirty="0"/>
          </a:p>
        </p:txBody>
      </p:sp>
      <p:sp>
        <p:nvSpPr>
          <p:cNvPr id="6" name="Inhaltsplatzhalter 1"/>
          <p:cNvSpPr txBox="1">
            <a:spLocks/>
          </p:cNvSpPr>
          <p:nvPr/>
        </p:nvSpPr>
        <p:spPr>
          <a:xfrm>
            <a:off x="2542418" y="6229772"/>
            <a:ext cx="6985396" cy="43137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1778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9750" marR="0" indent="-18415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Symbol" panose="05050102010706020507" pitchFamily="18" charset="2"/>
              <a:buChar char="-"/>
              <a:defRPr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6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6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6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 algn="ctr">
              <a:buNone/>
            </a:pPr>
            <a:r>
              <a:rPr lang="de-CH" sz="2800" dirty="0"/>
              <a:t>https://youtu.be/sJOUdAd6QYk</a:t>
            </a:r>
            <a:endParaRPr lang="de-CH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040911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712F6A2-005A-8611-2B32-6456FB591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56715-43BA-4452-8C09-C472F529852B}" type="datetime1">
              <a:rPr lang="de-CH" smtClean="0"/>
              <a:t>15.06.2026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3D4A4E4-0109-076C-E148-59553C9B1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Paul Scherrer Institut PSI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2D2F161-58E4-C46C-77D5-0AC495BCA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27</a:t>
            </a:fld>
            <a:endParaRPr lang="de-CH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B92D963-65C5-93CB-4161-3F876AAA24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de-CH" dirty="0" err="1"/>
              <a:t>PSI’s</a:t>
            </a:r>
            <a:r>
              <a:rPr lang="de-CH" dirty="0"/>
              <a:t> </a:t>
            </a:r>
            <a:r>
              <a:rPr lang="de-CH" dirty="0" err="1"/>
              <a:t>clinical</a:t>
            </a:r>
            <a:r>
              <a:rPr lang="de-CH" dirty="0"/>
              <a:t> </a:t>
            </a:r>
            <a:r>
              <a:rPr lang="de-CH" dirty="0" err="1"/>
              <a:t>program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6872775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Treating</a:t>
            </a:r>
            <a:r>
              <a:rPr lang="de-CH" dirty="0"/>
              <a:t> </a:t>
            </a:r>
            <a:r>
              <a:rPr lang="de-CH" dirty="0" err="1"/>
              <a:t>small</a:t>
            </a:r>
            <a:r>
              <a:rPr lang="de-CH" dirty="0"/>
              <a:t> </a:t>
            </a:r>
            <a:r>
              <a:rPr lang="de-CH" dirty="0" err="1"/>
              <a:t>children</a:t>
            </a:r>
            <a:endParaRPr lang="de-CH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271464" y="1340768"/>
            <a:ext cx="4465116" cy="1656184"/>
          </a:xfrm>
          <a:prstGeom prst="rect">
            <a:avLst/>
          </a:prstGeom>
        </p:spPr>
        <p:txBody>
          <a:bodyPr lIns="0" tIns="0" rIns="0" bIns="0"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spcAft>
                <a:spcPts val="1200"/>
              </a:spcAft>
            </a:pPr>
            <a:r>
              <a:rPr lang="de-CH" altLang="de-DE" sz="2000" dirty="0" err="1"/>
              <a:t>Since</a:t>
            </a:r>
            <a:r>
              <a:rPr lang="de-CH" altLang="de-DE" sz="2000" dirty="0"/>
              <a:t> 2004 </a:t>
            </a:r>
            <a:r>
              <a:rPr lang="de-CH" altLang="de-DE" sz="2000" dirty="0" err="1"/>
              <a:t>treatments</a:t>
            </a:r>
            <a:r>
              <a:rPr lang="de-CH" altLang="de-DE" sz="2000" dirty="0"/>
              <a:t> </a:t>
            </a:r>
            <a:r>
              <a:rPr lang="de-CH" altLang="de-DE" sz="2000" dirty="0" err="1"/>
              <a:t>of</a:t>
            </a:r>
            <a:r>
              <a:rPr lang="de-CH" altLang="de-DE" sz="2000" dirty="0"/>
              <a:t> </a:t>
            </a:r>
            <a:r>
              <a:rPr lang="de-CH" altLang="de-DE" sz="2000" dirty="0" err="1"/>
              <a:t>small</a:t>
            </a:r>
            <a:r>
              <a:rPr lang="de-CH" altLang="de-DE" sz="2000" dirty="0"/>
              <a:t> </a:t>
            </a:r>
            <a:r>
              <a:rPr lang="de-CH" altLang="de-DE" sz="2000" dirty="0" err="1"/>
              <a:t>children</a:t>
            </a:r>
            <a:br>
              <a:rPr lang="de-CH" altLang="de-DE" sz="2000" dirty="0"/>
            </a:br>
            <a:r>
              <a:rPr lang="de-CH" altLang="de-DE" sz="2000" b="1" dirty="0">
                <a:solidFill>
                  <a:srgbClr val="FF0000"/>
                </a:solidFill>
                <a:sym typeface="Wingdings" panose="05000000000000000000" pitchFamily="2" charset="2"/>
              </a:rPr>
              <a:t> </a:t>
            </a:r>
            <a:r>
              <a:rPr lang="de-CH" altLang="de-DE" sz="2000" b="1" dirty="0" err="1">
                <a:solidFill>
                  <a:srgbClr val="FF0000"/>
                </a:solidFill>
                <a:sym typeface="Wingdings" panose="05000000000000000000" pitchFamily="2" charset="2"/>
              </a:rPr>
              <a:t>anesthesia</a:t>
            </a:r>
            <a:r>
              <a:rPr lang="de-CH" altLang="de-DE" sz="2000" b="1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de-CH" altLang="de-DE" sz="2000" b="1" dirty="0" err="1">
                <a:solidFill>
                  <a:srgbClr val="FF0000"/>
                </a:solidFill>
                <a:sym typeface="Wingdings" panose="05000000000000000000" pitchFamily="2" charset="2"/>
              </a:rPr>
              <a:t>team</a:t>
            </a:r>
            <a:r>
              <a:rPr lang="de-CH" altLang="de-DE" sz="2000" b="1" dirty="0">
                <a:solidFill>
                  <a:srgbClr val="FF0000"/>
                </a:solidFill>
                <a:sym typeface="Wingdings" panose="05000000000000000000" pitchFamily="2" charset="2"/>
              </a:rPr>
              <a:t> from</a:t>
            </a:r>
            <a:br>
              <a:rPr lang="de-CH" altLang="de-DE" sz="2000" b="1" dirty="0">
                <a:solidFill>
                  <a:srgbClr val="FF0000"/>
                </a:solidFill>
                <a:sym typeface="Wingdings" panose="05000000000000000000" pitchFamily="2" charset="2"/>
              </a:rPr>
            </a:br>
            <a:r>
              <a:rPr lang="de-CH" altLang="de-DE" sz="2000" b="1" dirty="0" err="1">
                <a:solidFill>
                  <a:srgbClr val="FF0000"/>
                </a:solidFill>
                <a:sym typeface="Wingdings" panose="05000000000000000000" pitchFamily="2" charset="2"/>
              </a:rPr>
              <a:t>children’s</a:t>
            </a:r>
            <a:r>
              <a:rPr lang="de-CH" altLang="de-DE" sz="2000" b="1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de-CH" altLang="de-DE" sz="2000" b="1" dirty="0" err="1">
                <a:solidFill>
                  <a:srgbClr val="FF0000"/>
                </a:solidFill>
                <a:sym typeface="Wingdings" panose="05000000000000000000" pitchFamily="2" charset="2"/>
              </a:rPr>
              <a:t>hospital</a:t>
            </a:r>
            <a:r>
              <a:rPr lang="de-CH" altLang="de-DE" sz="2000" b="1" dirty="0">
                <a:solidFill>
                  <a:srgbClr val="FF0000"/>
                </a:solidFill>
                <a:sym typeface="Wingdings" panose="05000000000000000000" pitchFamily="2" charset="2"/>
              </a:rPr>
              <a:t> in </a:t>
            </a:r>
            <a:r>
              <a:rPr lang="de-CH" altLang="de-DE" sz="2000" b="1" dirty="0" err="1">
                <a:solidFill>
                  <a:srgbClr val="FF0000"/>
                </a:solidFill>
                <a:sym typeface="Wingdings" panose="05000000000000000000" pitchFamily="2" charset="2"/>
              </a:rPr>
              <a:t>Zurich</a:t>
            </a:r>
            <a:endParaRPr lang="de-CH" altLang="de-DE" sz="2000" b="1" dirty="0">
              <a:solidFill>
                <a:srgbClr val="FF0000"/>
              </a:solidFill>
            </a:endParaRPr>
          </a:p>
          <a:p>
            <a:pPr>
              <a:spcAft>
                <a:spcPts val="1200"/>
              </a:spcAft>
            </a:pPr>
            <a:r>
              <a:rPr lang="de-CH" altLang="de-DE" sz="2000" dirty="0"/>
              <a:t>Ca. 1000 </a:t>
            </a:r>
            <a:r>
              <a:rPr lang="de-CH" altLang="de-DE" sz="2000" dirty="0" err="1"/>
              <a:t>patients</a:t>
            </a:r>
            <a:endParaRPr lang="de-CH" altLang="de-DE" sz="2000" dirty="0"/>
          </a:p>
        </p:txBody>
      </p:sp>
      <p:pic>
        <p:nvPicPr>
          <p:cNvPr id="7" name="Picture 2" descr="M:\Allgemeines\Publication Activities\Website\2_Physician_Patient_Info\20140304_CPT_Kinder_06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746" y="1099205"/>
            <a:ext cx="4248470" cy="283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M:\Allgemeines\Publication Activities\Website\2_Physician_Patient_Info\20140304_CPT_Kinder_08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290" y="3429000"/>
            <a:ext cx="4818734" cy="321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93865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2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87316" y="2174373"/>
            <a:ext cx="6400800" cy="3307556"/>
          </a:xfrm>
          <a:prstGeom prst="rect">
            <a:avLst/>
          </a:prstGeom>
        </p:spPr>
        <p:txBody>
          <a:bodyPr/>
          <a:lstStyle/>
          <a:p>
            <a:endParaRPr lang="de-CH" altLang="de-DE" dirty="0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968" y="3140968"/>
            <a:ext cx="5112568" cy="3410042"/>
          </a:xfrm>
          <a:prstGeom prst="rect">
            <a:avLst/>
          </a:prstGeom>
        </p:spPr>
      </p:pic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314" y="260648"/>
            <a:ext cx="6400800" cy="426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308190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 descr="AUT_5103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56" t="4401" r="15340" b="17694"/>
          <a:stretch>
            <a:fillRect/>
          </a:stretch>
        </p:blipFill>
        <p:spPr bwMode="auto">
          <a:xfrm>
            <a:off x="6600056" y="1412776"/>
            <a:ext cx="4464496" cy="492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Grafi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384" y="332656"/>
            <a:ext cx="5184576" cy="345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34479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695400" y="548680"/>
            <a:ext cx="8534400" cy="427038"/>
          </a:xfrm>
        </p:spPr>
        <p:txBody>
          <a:bodyPr/>
          <a:lstStyle/>
          <a:p>
            <a:r>
              <a:rPr lang="de-CH" dirty="0"/>
              <a:t>Base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skull</a:t>
            </a:r>
            <a:r>
              <a:rPr lang="de-CH" dirty="0"/>
              <a:t> </a:t>
            </a:r>
            <a:r>
              <a:rPr lang="de-CH" dirty="0" err="1"/>
              <a:t>Chordoma</a:t>
            </a:r>
            <a:endParaRPr lang="de-CH" dirty="0"/>
          </a:p>
        </p:txBody>
      </p:sp>
      <p:pic>
        <p:nvPicPr>
          <p:cNvPr id="5" name="Picture 3" descr="P05008_CT0_T0_P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246313"/>
            <a:ext cx="3600450" cy="2973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P05008_CT0_T0_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7" t="15388" r="40193" b="15501"/>
          <a:stretch>
            <a:fillRect/>
          </a:stretch>
        </p:blipFill>
        <p:spPr bwMode="auto">
          <a:xfrm>
            <a:off x="5873750" y="2246312"/>
            <a:ext cx="19685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P05008_CT0_T0_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33" t="14395" r="41882" b="14493"/>
          <a:stretch>
            <a:fillRect/>
          </a:stretch>
        </p:blipFill>
        <p:spPr bwMode="auto">
          <a:xfrm>
            <a:off x="8034338" y="2246312"/>
            <a:ext cx="15748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7884549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Medulloblastoma</a:t>
            </a:r>
            <a:endParaRPr lang="de-CH" dirty="0"/>
          </a:p>
        </p:txBody>
      </p:sp>
      <p:sp>
        <p:nvSpPr>
          <p:cNvPr id="3" name="Inhaltsplatzhalter 2"/>
          <p:cNvSpPr>
            <a:spLocks noGrp="1"/>
          </p:cNvSpPr>
          <p:nvPr>
            <p:ph idx="4294967295"/>
          </p:nvPr>
        </p:nvSpPr>
        <p:spPr>
          <a:xfrm>
            <a:off x="3265487" y="5441951"/>
            <a:ext cx="6524625" cy="758825"/>
          </a:xfrm>
          <a:prstGeom prst="rect">
            <a:avLst/>
          </a:prstGeom>
        </p:spPr>
        <p:txBody>
          <a:bodyPr/>
          <a:lstStyle/>
          <a:p>
            <a:endParaRPr lang="de-CH" dirty="0"/>
          </a:p>
        </p:txBody>
      </p:sp>
      <p:pic>
        <p:nvPicPr>
          <p:cNvPr id="4" name="Picture 2" descr="P04094_CT0_T0_P3_X1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13" b="17033"/>
          <a:stretch>
            <a:fillRect/>
          </a:stretch>
        </p:blipFill>
        <p:spPr bwMode="auto">
          <a:xfrm>
            <a:off x="1847850" y="2243138"/>
            <a:ext cx="3960813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P04094_CT0_T0_P3_Z8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1" t="25990" r="28700" b="37444"/>
          <a:stretch>
            <a:fillRect/>
          </a:stretch>
        </p:blipFill>
        <p:spPr bwMode="auto">
          <a:xfrm>
            <a:off x="6527800" y="2459039"/>
            <a:ext cx="3529013" cy="257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374576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4AF992AE-5EA1-B9F4-474A-BEC041FFF03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71464" y="980728"/>
            <a:ext cx="10801275" cy="4645024"/>
          </a:xfrm>
        </p:spPr>
        <p:txBody>
          <a:bodyPr/>
          <a:lstStyle/>
          <a:p>
            <a:r>
              <a:rPr lang="de-CH" dirty="0"/>
              <a:t>Per </a:t>
            </a:r>
            <a:r>
              <a:rPr lang="de-CH" dirty="0" err="1"/>
              <a:t>year</a:t>
            </a:r>
            <a:r>
              <a:rPr lang="de-CH" dirty="0"/>
              <a:t> 400-500 </a:t>
            </a:r>
            <a:r>
              <a:rPr lang="de-CH" dirty="0" err="1"/>
              <a:t>patients</a:t>
            </a:r>
            <a:endParaRPr lang="de-CH" dirty="0"/>
          </a:p>
          <a:p>
            <a:r>
              <a:rPr lang="de-CH" dirty="0"/>
              <a:t>80% </a:t>
            </a:r>
            <a:r>
              <a:rPr lang="de-CH" dirty="0" err="1"/>
              <a:t>Switzerland</a:t>
            </a:r>
            <a:endParaRPr lang="de-CH" dirty="0"/>
          </a:p>
          <a:p>
            <a:pPr lvl="1"/>
            <a:r>
              <a:rPr lang="de-CH" dirty="0" err="1"/>
              <a:t>We</a:t>
            </a:r>
            <a:r>
              <a:rPr lang="de-CH" dirty="0"/>
              <a:t> do </a:t>
            </a:r>
            <a:r>
              <a:rPr lang="de-CH" dirty="0" err="1"/>
              <a:t>accept</a:t>
            </a:r>
            <a:r>
              <a:rPr lang="de-CH" dirty="0"/>
              <a:t> </a:t>
            </a:r>
            <a:r>
              <a:rPr lang="de-CH" dirty="0" err="1"/>
              <a:t>patients</a:t>
            </a:r>
            <a:r>
              <a:rPr lang="de-CH" dirty="0"/>
              <a:t> from </a:t>
            </a:r>
            <a:r>
              <a:rPr lang="de-CH" dirty="0" err="1"/>
              <a:t>abroad</a:t>
            </a:r>
            <a:r>
              <a:rPr lang="de-CH" dirty="0"/>
              <a:t>!</a:t>
            </a:r>
          </a:p>
          <a:p>
            <a:r>
              <a:rPr lang="de-CH" dirty="0"/>
              <a:t>Eye </a:t>
            </a:r>
            <a:r>
              <a:rPr lang="de-CH" dirty="0" err="1"/>
              <a:t>treatments</a:t>
            </a:r>
            <a:r>
              <a:rPr lang="de-CH" dirty="0"/>
              <a:t> 8’000 EUR, Gantry </a:t>
            </a:r>
            <a:r>
              <a:rPr lang="de-CH" dirty="0" err="1"/>
              <a:t>treatments</a:t>
            </a:r>
            <a:r>
              <a:rPr lang="de-CH" dirty="0"/>
              <a:t> 50’000 EUR</a:t>
            </a:r>
          </a:p>
          <a:p>
            <a:r>
              <a:rPr lang="de-CH" dirty="0" err="1"/>
              <a:t>Types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cancer</a:t>
            </a:r>
            <a:r>
              <a:rPr lang="de-CH" dirty="0"/>
              <a:t> </a:t>
            </a:r>
            <a:r>
              <a:rPr lang="de-CH" dirty="0" err="1"/>
              <a:t>treated</a:t>
            </a:r>
            <a:r>
              <a:rPr lang="de-CH" dirty="0"/>
              <a:t> at PSI:</a:t>
            </a:r>
          </a:p>
          <a:p>
            <a:pPr lvl="1"/>
            <a:r>
              <a:rPr lang="de-CH" dirty="0" err="1"/>
              <a:t>Meningioma</a:t>
            </a:r>
            <a:endParaRPr lang="de-CH" dirty="0"/>
          </a:p>
          <a:p>
            <a:pPr lvl="1"/>
            <a:r>
              <a:rPr lang="de-CH" dirty="0"/>
              <a:t>Low-grade </a:t>
            </a:r>
            <a:r>
              <a:rPr lang="de-CH" dirty="0" err="1"/>
              <a:t>glioma</a:t>
            </a:r>
            <a:endParaRPr lang="de-CH" dirty="0"/>
          </a:p>
          <a:p>
            <a:pPr lvl="1"/>
            <a:r>
              <a:rPr lang="de-CH" dirty="0"/>
              <a:t>Head &amp; Neck </a:t>
            </a:r>
            <a:r>
              <a:rPr lang="de-CH" dirty="0" err="1"/>
              <a:t>tumors</a:t>
            </a:r>
            <a:endParaRPr lang="de-CH" dirty="0"/>
          </a:p>
          <a:p>
            <a:pPr lvl="1"/>
            <a:r>
              <a:rPr lang="de-CH" dirty="0" err="1"/>
              <a:t>Sarcoma</a:t>
            </a:r>
            <a:endParaRPr lang="de-CH" dirty="0"/>
          </a:p>
          <a:p>
            <a:pPr lvl="1"/>
            <a:r>
              <a:rPr lang="de-CH" dirty="0" err="1"/>
              <a:t>Chondrosarcoma</a:t>
            </a:r>
            <a:r>
              <a:rPr lang="de-CH" dirty="0"/>
              <a:t> and </a:t>
            </a:r>
            <a:r>
              <a:rPr lang="de-CH" dirty="0" err="1"/>
              <a:t>chordoma</a:t>
            </a:r>
            <a:endParaRPr lang="de-CH" dirty="0"/>
          </a:p>
          <a:p>
            <a:pPr lvl="1"/>
            <a:r>
              <a:rPr lang="de-CH" dirty="0"/>
              <a:t>ALL </a:t>
            </a:r>
            <a:r>
              <a:rPr lang="de-CH" dirty="0" err="1"/>
              <a:t>pediatric</a:t>
            </a:r>
            <a:r>
              <a:rPr lang="de-CH" dirty="0"/>
              <a:t> </a:t>
            </a:r>
            <a:r>
              <a:rPr lang="de-CH" dirty="0" err="1"/>
              <a:t>tumors</a:t>
            </a:r>
            <a:endParaRPr lang="de-CH" dirty="0"/>
          </a:p>
          <a:p>
            <a:r>
              <a:rPr lang="de-CH" dirty="0" err="1"/>
              <a:t>Covered</a:t>
            </a:r>
            <a:r>
              <a:rPr lang="de-CH" dirty="0"/>
              <a:t> </a:t>
            </a:r>
            <a:r>
              <a:rPr lang="de-CH" dirty="0" err="1"/>
              <a:t>by</a:t>
            </a:r>
            <a:r>
              <a:rPr lang="de-CH" dirty="0"/>
              <a:t> </a:t>
            </a:r>
            <a:r>
              <a:rPr lang="de-CH" dirty="0" err="1"/>
              <a:t>basic</a:t>
            </a:r>
            <a:r>
              <a:rPr lang="de-CH" dirty="0"/>
              <a:t> </a:t>
            </a:r>
            <a:r>
              <a:rPr lang="de-CH" dirty="0" err="1"/>
              <a:t>health</a:t>
            </a:r>
            <a:r>
              <a:rPr lang="de-CH" dirty="0"/>
              <a:t> </a:t>
            </a:r>
            <a:r>
              <a:rPr lang="de-CH" dirty="0" err="1"/>
              <a:t>insurance</a:t>
            </a:r>
            <a:endParaRPr lang="de-CH" dirty="0"/>
          </a:p>
          <a:p>
            <a:pPr lvl="1"/>
            <a:r>
              <a:rPr lang="de-CH" dirty="0" err="1"/>
              <a:t>Switzerland</a:t>
            </a:r>
            <a:r>
              <a:rPr lang="de-CH" dirty="0"/>
              <a:t> and EU</a:t>
            </a:r>
          </a:p>
          <a:p>
            <a:pPr marL="177800" lvl="1" indent="0">
              <a:buNone/>
            </a:pPr>
            <a:endParaRPr lang="de-CH" dirty="0"/>
          </a:p>
          <a:p>
            <a:r>
              <a:rPr lang="de-CH" dirty="0" err="1"/>
              <a:t>Prostate</a:t>
            </a:r>
            <a:r>
              <a:rPr lang="de-CH" dirty="0"/>
              <a:t> </a:t>
            </a:r>
            <a:r>
              <a:rPr lang="de-CH" dirty="0" err="1"/>
              <a:t>is</a:t>
            </a:r>
            <a:r>
              <a:rPr lang="de-CH" dirty="0"/>
              <a:t> a </a:t>
            </a:r>
            <a:r>
              <a:rPr lang="de-CH" dirty="0" err="1"/>
              <a:t>good</a:t>
            </a:r>
            <a:r>
              <a:rPr lang="de-CH" dirty="0"/>
              <a:t> </a:t>
            </a:r>
            <a:r>
              <a:rPr lang="de-CH" dirty="0" err="1"/>
              <a:t>indication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protons</a:t>
            </a:r>
            <a:endParaRPr lang="de-CH" dirty="0"/>
          </a:p>
          <a:p>
            <a:pPr lvl="1"/>
            <a:r>
              <a:rPr lang="de-CH" dirty="0"/>
              <a:t>But </a:t>
            </a:r>
            <a:r>
              <a:rPr lang="de-CH" dirty="0" err="1"/>
              <a:t>we</a:t>
            </a:r>
            <a:r>
              <a:rPr lang="de-CH" dirty="0"/>
              <a:t> </a:t>
            </a:r>
            <a:r>
              <a:rPr lang="de-CH" dirty="0" err="1"/>
              <a:t>don’t</a:t>
            </a:r>
            <a:r>
              <a:rPr lang="de-CH" dirty="0"/>
              <a:t> </a:t>
            </a:r>
            <a:r>
              <a:rPr lang="de-CH" dirty="0" err="1"/>
              <a:t>treat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economic</a:t>
            </a:r>
            <a:r>
              <a:rPr lang="de-CH" dirty="0"/>
              <a:t> </a:t>
            </a:r>
            <a:r>
              <a:rPr lang="de-CH" dirty="0" err="1"/>
              <a:t>reasons</a:t>
            </a:r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783ABE06-815B-8B54-C45E-DEF9AB622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Patient </a:t>
            </a:r>
            <a:r>
              <a:rPr lang="de-CH" dirty="0" err="1"/>
              <a:t>treatments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37499836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712F6A2-005A-8611-2B32-6456FB591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56715-43BA-4452-8C09-C472F529852B}" type="datetime1">
              <a:rPr lang="de-CH" smtClean="0"/>
              <a:t>15.06.2026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3D4A4E4-0109-076C-E148-59553C9B1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Paul Scherrer Institut PSI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2D2F161-58E4-C46C-77D5-0AC495BCA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34</a:t>
            </a:fld>
            <a:endParaRPr lang="de-CH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B92D963-65C5-93CB-4161-3F876AAA24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de-CH" dirty="0"/>
              <a:t>FLASH </a:t>
            </a:r>
            <a:r>
              <a:rPr lang="de-CH" dirty="0" err="1"/>
              <a:t>with</a:t>
            </a:r>
            <a:r>
              <a:rPr lang="de-CH" dirty="0"/>
              <a:t> </a:t>
            </a:r>
            <a:r>
              <a:rPr lang="de-CH" dirty="0" err="1"/>
              <a:t>protons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9347991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FLASH </a:t>
            </a:r>
            <a:r>
              <a:rPr lang="de-CH" dirty="0" err="1"/>
              <a:t>radiotherapy</a:t>
            </a:r>
            <a:endParaRPr lang="de-CH" dirty="0"/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2566989" y="1341439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r>
              <a:rPr lang="en-GB" dirty="0"/>
              <a:t>FLASH: application of therapeutic dose in very short time</a:t>
            </a:r>
          </a:p>
          <a:p>
            <a:r>
              <a:rPr lang="en-GB" dirty="0">
                <a:sym typeface="Wingdings" panose="05000000000000000000" pitchFamily="2" charset="2"/>
              </a:rPr>
              <a:t> extremely high dose rates (1000 higher than standard)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“FLASH-effect”: for a given dose, sparing of healthy tissue is better if dose is applied in very short time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6988" y="3707599"/>
            <a:ext cx="7553325" cy="1905000"/>
          </a:xfrm>
          <a:prstGeom prst="rect">
            <a:avLst/>
          </a:prstGeom>
        </p:spPr>
      </p:pic>
      <p:sp>
        <p:nvSpPr>
          <p:cNvPr id="6" name="Rettangolo 3"/>
          <p:cNvSpPr/>
          <p:nvPr/>
        </p:nvSpPr>
        <p:spPr>
          <a:xfrm>
            <a:off x="1775520" y="6274037"/>
            <a:ext cx="878205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V. </a:t>
            </a:r>
            <a:r>
              <a:rPr lang="en-US" sz="1100" dirty="0" err="1"/>
              <a:t>Favaudon</a:t>
            </a:r>
            <a:r>
              <a:rPr lang="en-US" sz="1100" dirty="0"/>
              <a:t> et al., “Ultrahigh dose-rate FLASH irradiation increases the differential response between normal and </a:t>
            </a:r>
            <a:r>
              <a:rPr lang="en-US" sz="1100" dirty="0" err="1"/>
              <a:t>tumour</a:t>
            </a:r>
            <a:r>
              <a:rPr lang="en-US" sz="1100" dirty="0"/>
              <a:t> tissue in mice”, </a:t>
            </a:r>
            <a:r>
              <a:rPr lang="it-IT" sz="1100" i="1" dirty="0"/>
              <a:t>Science </a:t>
            </a:r>
            <a:r>
              <a:rPr lang="it-IT" sz="1100" i="1" dirty="0" err="1"/>
              <a:t>Translational</a:t>
            </a:r>
            <a:r>
              <a:rPr lang="it-IT" sz="1100" i="1" dirty="0"/>
              <a:t> Medicine</a:t>
            </a:r>
            <a:r>
              <a:rPr lang="en-US" sz="1100" dirty="0"/>
              <a:t> 6, 2014</a:t>
            </a:r>
            <a:endParaRPr lang="it-IT" sz="1100" dirty="0"/>
          </a:p>
        </p:txBody>
      </p:sp>
      <p:sp>
        <p:nvSpPr>
          <p:cNvPr id="8" name="CasellaDiTesto 15"/>
          <p:cNvSpPr txBox="1"/>
          <p:nvPr/>
        </p:nvSpPr>
        <p:spPr>
          <a:xfrm>
            <a:off x="2993093" y="3242722"/>
            <a:ext cx="6196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Control	                 17Gy CONV (0.03 </a:t>
            </a:r>
            <a:r>
              <a:rPr lang="en-US" sz="1600" b="1" dirty="0" err="1"/>
              <a:t>Gy</a:t>
            </a:r>
            <a:r>
              <a:rPr lang="en-US" sz="1600" b="1" dirty="0"/>
              <a:t>/s) </a:t>
            </a:r>
            <a:r>
              <a:rPr lang="en-US" sz="1000" b="1" dirty="0"/>
              <a:t>      </a:t>
            </a:r>
            <a:r>
              <a:rPr lang="en-US" sz="1100" b="1" dirty="0"/>
              <a:t>   </a:t>
            </a:r>
            <a:r>
              <a:rPr lang="en-US" sz="1600" b="1" dirty="0"/>
              <a:t>17Gy FLASH (60 </a:t>
            </a:r>
            <a:r>
              <a:rPr lang="en-US" sz="1600" b="1" dirty="0" err="1"/>
              <a:t>Gy</a:t>
            </a:r>
            <a:r>
              <a:rPr lang="en-US" b="1" dirty="0"/>
              <a:t>/s)</a:t>
            </a:r>
            <a:endParaRPr lang="it-IT" sz="2400" b="1" dirty="0">
              <a:solidFill>
                <a:schemeClr val="bg2"/>
              </a:solidFill>
            </a:endParaRPr>
          </a:p>
        </p:txBody>
      </p:sp>
      <p:sp>
        <p:nvSpPr>
          <p:cNvPr id="9" name="CasellaDiTesto 15"/>
          <p:cNvSpPr txBox="1"/>
          <p:nvPr/>
        </p:nvSpPr>
        <p:spPr>
          <a:xfrm>
            <a:off x="6744073" y="2929099"/>
            <a:ext cx="10967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electrons</a:t>
            </a:r>
            <a:endParaRPr lang="it-IT" sz="2400" b="1" dirty="0">
              <a:solidFill>
                <a:schemeClr val="bg2"/>
              </a:solidFill>
            </a:endParaRPr>
          </a:p>
        </p:txBody>
      </p:sp>
      <p:pic>
        <p:nvPicPr>
          <p:cNvPr id="10" name="Immagin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6634" y="2717411"/>
            <a:ext cx="1063407" cy="988120"/>
          </a:xfrm>
          <a:prstGeom prst="rect">
            <a:avLst/>
          </a:prstGeom>
        </p:spPr>
      </p:pic>
      <p:pic>
        <p:nvPicPr>
          <p:cNvPr id="11" name="Immagine 5"/>
          <p:cNvPicPr>
            <a:picLocks noChangeAspect="1"/>
          </p:cNvPicPr>
          <p:nvPr/>
        </p:nvPicPr>
        <p:blipFill rotWithShape="1">
          <a:blip r:embed="rId5"/>
          <a:srcRect l="61286" t="41270" r="20286" b="35111"/>
          <a:stretch/>
        </p:blipFill>
        <p:spPr>
          <a:xfrm>
            <a:off x="9307056" y="5482561"/>
            <a:ext cx="1152128" cy="8306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20072785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FLASH </a:t>
            </a:r>
            <a:r>
              <a:rPr lang="de-CH" dirty="0" err="1"/>
              <a:t>protontherapy</a:t>
            </a:r>
            <a:endParaRPr lang="de-CH" dirty="0"/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2566989" y="1341439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r>
              <a:rPr lang="en-GB" dirty="0"/>
              <a:t>Most (important) </a:t>
            </a:r>
            <a:r>
              <a:rPr lang="en-GB" dirty="0" err="1"/>
              <a:t>protontherapy</a:t>
            </a:r>
            <a:r>
              <a:rPr lang="en-GB" dirty="0"/>
              <a:t> vendors have demonstrated they can reach FLASH dose rates</a:t>
            </a:r>
          </a:p>
          <a:p>
            <a:pPr lvl="1"/>
            <a:r>
              <a:rPr lang="en-GB" dirty="0"/>
              <a:t>IBA: Groningen, Dresden</a:t>
            </a:r>
          </a:p>
          <a:p>
            <a:pPr lvl="1"/>
            <a:r>
              <a:rPr lang="en-GB" dirty="0"/>
              <a:t>Varian: </a:t>
            </a:r>
            <a:r>
              <a:rPr lang="en-GB" dirty="0" err="1"/>
              <a:t>Cincinatti</a:t>
            </a:r>
            <a:endParaRPr lang="en-GB" dirty="0"/>
          </a:p>
          <a:p>
            <a:r>
              <a:rPr lang="en-GB" dirty="0"/>
              <a:t>Biological experiment performed in Dresden</a:t>
            </a:r>
          </a:p>
          <a:p>
            <a:pPr lvl="1"/>
            <a:r>
              <a:rPr lang="en-GB" dirty="0"/>
              <a:t>Published October 2019</a:t>
            </a:r>
          </a:p>
          <a:p>
            <a:pPr lvl="1"/>
            <a:r>
              <a:rPr lang="en-GB" dirty="0"/>
              <a:t>No FLASH effect observed </a:t>
            </a:r>
            <a:r>
              <a:rPr lang="en-GB" dirty="0">
                <a:sym typeface="Wingdings" panose="05000000000000000000" pitchFamily="2" charset="2"/>
              </a:rPr>
              <a:t>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marL="177800" lvl="1" indent="0">
              <a:buNone/>
            </a:pPr>
            <a:r>
              <a:rPr lang="en-GB" dirty="0">
                <a:sym typeface="Wingdings" panose="05000000000000000000" pitchFamily="2" charset="2"/>
              </a:rPr>
              <a:t> More experiments required!</a:t>
            </a:r>
            <a:r>
              <a:rPr lang="en-GB" dirty="0"/>
              <a:t> </a:t>
            </a: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6" name="Rettangolo 3"/>
          <p:cNvSpPr/>
          <p:nvPr/>
        </p:nvSpPr>
        <p:spPr>
          <a:xfrm>
            <a:off x="1775520" y="6274036"/>
            <a:ext cx="878205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E. </a:t>
            </a:r>
            <a:r>
              <a:rPr lang="en-US" sz="1100" dirty="0" err="1"/>
              <a:t>Beyreuther</a:t>
            </a:r>
            <a:r>
              <a:rPr lang="en-US" sz="1100" dirty="0"/>
              <a:t> et al., “Feasibility of proton FLASH effect tested by zebrafish embryo irradiation”, </a:t>
            </a:r>
            <a:r>
              <a:rPr lang="de-CH" sz="1100" i="1" dirty="0" err="1"/>
              <a:t>Radiotherapy</a:t>
            </a:r>
            <a:r>
              <a:rPr lang="de-CH" sz="1100" i="1" dirty="0"/>
              <a:t> </a:t>
            </a:r>
            <a:r>
              <a:rPr lang="de-CH" sz="1100" i="1" dirty="0" err="1"/>
              <a:t>and</a:t>
            </a:r>
            <a:r>
              <a:rPr lang="de-CH" sz="1100" i="1" dirty="0"/>
              <a:t> </a:t>
            </a:r>
            <a:r>
              <a:rPr lang="de-CH" sz="1100" i="1" dirty="0" err="1"/>
              <a:t>Oncology</a:t>
            </a:r>
            <a:r>
              <a:rPr lang="de-CH" sz="1100" i="1" dirty="0"/>
              <a:t> 139</a:t>
            </a:r>
            <a:r>
              <a:rPr lang="en-US" sz="1100" dirty="0"/>
              <a:t>, 2019</a:t>
            </a:r>
            <a:endParaRPr lang="it-IT" sz="1100" dirty="0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2145" y="2334303"/>
            <a:ext cx="2180853" cy="414876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783" y="3010790"/>
            <a:ext cx="4143295" cy="3263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110281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Beamline</a:t>
            </a:r>
            <a:r>
              <a:rPr lang="de-CH" dirty="0"/>
              <a:t> Transmission</a:t>
            </a:r>
          </a:p>
        </p:txBody>
      </p:sp>
      <p:sp>
        <p:nvSpPr>
          <p:cNvPr id="5" name="AutoShape 2" descr="Image result for logic analyser"/>
          <p:cNvSpPr>
            <a:spLocks noChangeAspect="1" noChangeArrowheads="1"/>
          </p:cNvSpPr>
          <p:nvPr/>
        </p:nvSpPr>
        <p:spPr bwMode="auto">
          <a:xfrm>
            <a:off x="1679576" y="-731838"/>
            <a:ext cx="189547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E"/>
          </a:p>
        </p:txBody>
      </p:sp>
      <p:sp>
        <p:nvSpPr>
          <p:cNvPr id="7" name="AutoShape 4" descr="Image result for logic analyser"/>
          <p:cNvSpPr>
            <a:spLocks noChangeAspect="1" noChangeArrowheads="1"/>
          </p:cNvSpPr>
          <p:nvPr/>
        </p:nvSpPr>
        <p:spPr bwMode="auto">
          <a:xfrm>
            <a:off x="1831976" y="-579438"/>
            <a:ext cx="189547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E"/>
          </a:p>
        </p:txBody>
      </p:sp>
      <p:pic>
        <p:nvPicPr>
          <p:cNvPr id="10" name="Grafik 9"/>
          <p:cNvPicPr/>
          <p:nvPr/>
        </p:nvPicPr>
        <p:blipFill>
          <a:blip r:embed="rId3"/>
          <a:stretch>
            <a:fillRect/>
          </a:stretch>
        </p:blipFill>
        <p:spPr>
          <a:xfrm>
            <a:off x="1524000" y="1319734"/>
            <a:ext cx="9144000" cy="4751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41755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FLASH @ Gantry1</a:t>
            </a:r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2566989" y="1341439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8" name="Content Placeholder 6"/>
          <p:cNvSpPr txBox="1">
            <a:spLocks/>
          </p:cNvSpPr>
          <p:nvPr/>
        </p:nvSpPr>
        <p:spPr>
          <a:xfrm>
            <a:off x="2421851" y="838957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r>
              <a:rPr lang="en-GB" dirty="0"/>
              <a:t>We CAN operate at high energies with full transmission</a:t>
            </a:r>
          </a:p>
          <a:p>
            <a:r>
              <a:rPr lang="en-GB" dirty="0"/>
              <a:t>Gantry 1 is designed to transport high energies (250 MeV)</a:t>
            </a:r>
          </a:p>
          <a:p>
            <a:r>
              <a:rPr lang="en-GB" dirty="0"/>
              <a:t>Gantry 1 can provide energy modulation</a:t>
            </a:r>
          </a:p>
          <a:p>
            <a:r>
              <a:rPr lang="en-GB" dirty="0">
                <a:sym typeface="Wingdings" panose="05000000000000000000" pitchFamily="2" charset="2"/>
              </a:rPr>
              <a:t> bring full current from cyclotron (800 </a:t>
            </a:r>
            <a:r>
              <a:rPr lang="en-GB" dirty="0" err="1">
                <a:sym typeface="Wingdings" panose="05000000000000000000" pitchFamily="2" charset="2"/>
              </a:rPr>
              <a:t>nA</a:t>
            </a:r>
            <a:r>
              <a:rPr lang="en-GB" dirty="0">
                <a:sym typeface="Wingdings" panose="05000000000000000000" pitchFamily="2" charset="2"/>
              </a:rPr>
              <a:t>) to </a:t>
            </a:r>
            <a:r>
              <a:rPr lang="en-GB" dirty="0" err="1">
                <a:sym typeface="Wingdings" panose="05000000000000000000" pitchFamily="2" charset="2"/>
              </a:rPr>
              <a:t>isocentre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 Dose rate &gt;1000 higher as in standard operations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Gantry 1 “resurrection”: restart after 10 months shutdown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Everything still working </a:t>
            </a:r>
          </a:p>
          <a:p>
            <a:r>
              <a:rPr lang="en-GB" dirty="0">
                <a:sym typeface="Wingdings" panose="05000000000000000000" pitchFamily="2" charset="2"/>
              </a:rPr>
              <a:t>First experiments with high-transmission beam tunes Nov 2019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We are very close to 100% transmission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9" name="Grafi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2464" y="2600517"/>
            <a:ext cx="1610148" cy="3776890"/>
          </a:xfrm>
          <a:prstGeom prst="rect">
            <a:avLst/>
          </a:prstGeom>
        </p:spPr>
      </p:pic>
      <p:sp>
        <p:nvSpPr>
          <p:cNvPr id="10" name="Textfeld 9"/>
          <p:cNvSpPr txBox="1"/>
          <p:nvPr/>
        </p:nvSpPr>
        <p:spPr>
          <a:xfrm>
            <a:off x="2803990" y="5485944"/>
            <a:ext cx="5616624" cy="47781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eaLnBrk="1" hangingPunct="1">
              <a:lnSpc>
                <a:spcPct val="110000"/>
              </a:lnSpc>
              <a:spcBef>
                <a:spcPct val="0"/>
              </a:spcBef>
              <a:buClr>
                <a:srgbClr val="000000"/>
              </a:buClr>
            </a:pPr>
            <a:r>
              <a:rPr lang="de-CH" dirty="0">
                <a:solidFill>
                  <a:srgbClr val="FF0000"/>
                </a:solidFill>
                <a:latin typeface="Calibri"/>
              </a:rPr>
              <a:t>Input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current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from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cyclotron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0.2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nA</a:t>
            </a:r>
            <a:endParaRPr lang="de-CH" dirty="0">
              <a:solidFill>
                <a:srgbClr val="FF0000"/>
              </a:solidFill>
              <a:latin typeface="Calibri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Clr>
                <a:srgbClr val="000000"/>
              </a:buClr>
            </a:pPr>
            <a:r>
              <a:rPr lang="de-CH" dirty="0">
                <a:solidFill>
                  <a:srgbClr val="FF0000"/>
                </a:solidFill>
                <a:latin typeface="Calibri"/>
              </a:rPr>
              <a:t>X&amp;Y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profile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monitor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on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Gantry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1,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integrated</a:t>
            </a:r>
            <a:r>
              <a:rPr lang="de-CH" dirty="0">
                <a:solidFill>
                  <a:srgbClr val="FF0000"/>
                </a:solidFill>
                <a:latin typeface="Calibri"/>
              </a:rPr>
              <a:t> </a:t>
            </a:r>
            <a:r>
              <a:rPr lang="de-CH" dirty="0" err="1">
                <a:solidFill>
                  <a:srgbClr val="FF0000"/>
                </a:solidFill>
                <a:latin typeface="Calibri"/>
              </a:rPr>
              <a:t>current</a:t>
            </a:r>
            <a:endParaRPr lang="de-CH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12" name="Gerade Verbindung mit Pfeil 11"/>
          <p:cNvCxnSpPr/>
          <p:nvPr/>
        </p:nvCxnSpPr>
        <p:spPr bwMode="auto">
          <a:xfrm flipV="1">
            <a:off x="7754350" y="4845536"/>
            <a:ext cx="1224136" cy="118238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3" name="Ellipse 12"/>
          <p:cNvSpPr/>
          <p:nvPr/>
        </p:nvSpPr>
        <p:spPr bwMode="auto">
          <a:xfrm>
            <a:off x="9324509" y="4653136"/>
            <a:ext cx="824553" cy="344718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CH" sz="2400">
              <a:latin typeface="Times" charset="0"/>
            </a:endParaRPr>
          </a:p>
        </p:txBody>
      </p:sp>
      <p:sp>
        <p:nvSpPr>
          <p:cNvPr id="14" name="Ellipse 13"/>
          <p:cNvSpPr/>
          <p:nvPr/>
        </p:nvSpPr>
        <p:spPr bwMode="auto">
          <a:xfrm>
            <a:off x="9324509" y="6087282"/>
            <a:ext cx="824553" cy="344718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CH" sz="2400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659994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2566989" y="1059592"/>
            <a:ext cx="7742237" cy="4679951"/>
          </a:xfrm>
        </p:spPr>
        <p:txBody>
          <a:bodyPr/>
          <a:lstStyle/>
          <a:p>
            <a:r>
              <a:rPr lang="en-US" dirty="0"/>
              <a:t>Demo experiment January 2020</a:t>
            </a:r>
            <a:br>
              <a:rPr lang="de-CH" dirty="0"/>
            </a:br>
            <a:r>
              <a:rPr lang="de-CH" dirty="0">
                <a:sym typeface="Wingdings" panose="05000000000000000000" pitchFamily="2" charset="2"/>
              </a:rPr>
              <a:t> </a:t>
            </a:r>
            <a:r>
              <a:rPr lang="de-CH" dirty="0" err="1">
                <a:sym typeface="Wingdings" panose="05000000000000000000" pitchFamily="2" charset="2"/>
              </a:rPr>
              <a:t>reach</a:t>
            </a:r>
            <a:r>
              <a:rPr lang="de-CH" dirty="0">
                <a:sym typeface="Wingdings" panose="05000000000000000000" pitchFamily="2" charset="2"/>
              </a:rPr>
              <a:t> dose </a:t>
            </a:r>
            <a:r>
              <a:rPr lang="de-CH" dirty="0" err="1">
                <a:sym typeface="Wingdings" panose="05000000000000000000" pitchFamily="2" charset="2"/>
              </a:rPr>
              <a:t>rates</a:t>
            </a:r>
            <a:r>
              <a:rPr lang="de-CH" dirty="0">
                <a:sym typeface="Wingdings" panose="05000000000000000000" pitchFamily="2" charset="2"/>
              </a:rPr>
              <a:t>  </a:t>
            </a:r>
            <a:r>
              <a:rPr lang="de-CH" dirty="0" err="1">
                <a:sym typeface="Wingdings" panose="05000000000000000000" pitchFamily="2" charset="2"/>
              </a:rPr>
              <a:t>up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to</a:t>
            </a:r>
            <a:r>
              <a:rPr lang="de-CH" dirty="0">
                <a:sym typeface="Wingdings" panose="05000000000000000000" pitchFamily="2" charset="2"/>
              </a:rPr>
              <a:t> 9’000 Gy/s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Flash @ Gantry 1</a:t>
            </a:r>
            <a:endParaRPr lang="de-CH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8259" y="1916832"/>
            <a:ext cx="4608512" cy="3456384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2783632" y="1376836"/>
            <a:ext cx="6260450" cy="4045461"/>
            <a:chOff x="1407894" y="2708920"/>
            <a:chExt cx="6260450" cy="4045461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7894" y="3238095"/>
              <a:ext cx="6260450" cy="3516286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987824" y="2708920"/>
              <a:ext cx="3672408" cy="57606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>
                <a:lnSpc>
                  <a:spcPct val="110000"/>
                </a:lnSpc>
              </a:pPr>
              <a:endParaRPr lang="de-CH" sz="2800" b="1" kern="1000" spc="30" dirty="0">
                <a:solidFill>
                  <a:schemeClr val="accent5">
                    <a:lumMod val="60000"/>
                    <a:lumOff val="40000"/>
                  </a:schemeClr>
                </a:solidFill>
                <a:cs typeface="Franklin Gothic Book"/>
              </a:endParaRPr>
            </a:p>
          </p:txBody>
        </p:sp>
      </p:grpSp>
      <p:sp>
        <p:nvSpPr>
          <p:cNvPr id="9" name="Rechteck 8"/>
          <p:cNvSpPr/>
          <p:nvPr/>
        </p:nvSpPr>
        <p:spPr>
          <a:xfrm>
            <a:off x="6252515" y="5614690"/>
            <a:ext cx="4572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CH" sz="1400" dirty="0" err="1">
                <a:solidFill>
                  <a:srgbClr val="2196D1"/>
                </a:solidFill>
                <a:latin typeface="CharisSIL"/>
              </a:rPr>
              <a:t>Nesteruk</a:t>
            </a:r>
            <a:r>
              <a:rPr lang="de-CH" sz="1400" dirty="0">
                <a:solidFill>
                  <a:srgbClr val="2196D1"/>
                </a:solidFill>
                <a:latin typeface="CharisSIL"/>
              </a:rPr>
              <a:t> et al., Medical </a:t>
            </a:r>
            <a:r>
              <a:rPr lang="de-CH" sz="1400" dirty="0" err="1">
                <a:solidFill>
                  <a:srgbClr val="2196D1"/>
                </a:solidFill>
                <a:latin typeface="CharisSIL"/>
              </a:rPr>
              <a:t>Physics</a:t>
            </a:r>
            <a:r>
              <a:rPr lang="de-CH" sz="1400" dirty="0">
                <a:solidFill>
                  <a:srgbClr val="2196D1"/>
                </a:solidFill>
                <a:latin typeface="CharisSIL"/>
              </a:rPr>
              <a:t> 2021</a:t>
            </a:r>
            <a:br>
              <a:rPr lang="de-CH" sz="1400" dirty="0">
                <a:solidFill>
                  <a:srgbClr val="2196D1"/>
                </a:solidFill>
                <a:latin typeface="CharisSIL"/>
              </a:rPr>
            </a:br>
            <a:r>
              <a:rPr lang="de-CH" sz="1400" dirty="0">
                <a:solidFill>
                  <a:srgbClr val="2196D1"/>
                </a:solidFill>
                <a:latin typeface="CharisSIL"/>
              </a:rPr>
              <a:t>https://doi.org/10.1002/mp.14933</a:t>
            </a:r>
          </a:p>
          <a:p>
            <a:r>
              <a:rPr lang="de-CH" sz="1400" dirty="0" err="1">
                <a:solidFill>
                  <a:srgbClr val="2196D1"/>
                </a:solidFill>
                <a:latin typeface="CharisSIL"/>
              </a:rPr>
              <a:t>Togno</a:t>
            </a:r>
            <a:r>
              <a:rPr lang="de-CH" sz="1400" dirty="0">
                <a:solidFill>
                  <a:srgbClr val="2196D1"/>
                </a:solidFill>
                <a:latin typeface="CharisSIL"/>
              </a:rPr>
              <a:t> et al., </a:t>
            </a:r>
            <a:r>
              <a:rPr lang="de-CH" sz="1400" dirty="0" err="1">
                <a:solidFill>
                  <a:srgbClr val="2196D1"/>
                </a:solidFill>
                <a:latin typeface="CharisSIL"/>
              </a:rPr>
              <a:t>Physica</a:t>
            </a:r>
            <a:r>
              <a:rPr lang="de-CH" sz="1400" dirty="0">
                <a:solidFill>
                  <a:srgbClr val="2196D1"/>
                </a:solidFill>
                <a:latin typeface="CharisSIL"/>
              </a:rPr>
              <a:t> </a:t>
            </a:r>
            <a:r>
              <a:rPr lang="de-CH" sz="1400" dirty="0" err="1">
                <a:solidFill>
                  <a:srgbClr val="2196D1"/>
                </a:solidFill>
                <a:latin typeface="CharisSIL"/>
              </a:rPr>
              <a:t>Medica</a:t>
            </a:r>
            <a:r>
              <a:rPr lang="de-CH" sz="1400" dirty="0">
                <a:solidFill>
                  <a:srgbClr val="2196D1"/>
                </a:solidFill>
                <a:latin typeface="CharisSIL"/>
              </a:rPr>
              <a:t> 2022</a:t>
            </a:r>
            <a:br>
              <a:rPr lang="de-CH" sz="1400" dirty="0">
                <a:solidFill>
                  <a:srgbClr val="2196D1"/>
                </a:solidFill>
                <a:latin typeface="CharisSIL"/>
              </a:rPr>
            </a:br>
            <a:r>
              <a:rPr lang="de-CH" sz="1400" dirty="0">
                <a:solidFill>
                  <a:srgbClr val="2196D1"/>
                </a:solidFill>
                <a:latin typeface="CharisSIL"/>
              </a:rPr>
              <a:t>https://doi.org/10.1016/j.ejmp.2022.10.019</a:t>
            </a:r>
            <a:r>
              <a:rPr lang="de-CH" sz="1400" dirty="0"/>
              <a:t> </a:t>
            </a:r>
            <a:br>
              <a:rPr lang="de-CH" dirty="0"/>
            </a:b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6932901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6"/>
          <p:cNvSpPr txBox="1">
            <a:spLocks/>
          </p:cNvSpPr>
          <p:nvPr/>
        </p:nvSpPr>
        <p:spPr>
          <a:xfrm>
            <a:off x="2566989" y="1341439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8" name="Content Placeholder 6"/>
          <p:cNvSpPr txBox="1">
            <a:spLocks/>
          </p:cNvSpPr>
          <p:nvPr/>
        </p:nvSpPr>
        <p:spPr>
          <a:xfrm>
            <a:off x="2421851" y="838957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304" y="312270"/>
            <a:ext cx="5420857" cy="4070936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072" y="2589558"/>
            <a:ext cx="4848556" cy="3951574"/>
          </a:xfrm>
          <a:prstGeom prst="rect">
            <a:avLst/>
          </a:prstGeom>
        </p:spPr>
      </p:pic>
      <p:sp>
        <p:nvSpPr>
          <p:cNvPr id="7" name="Titel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875843799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66" y="341060"/>
            <a:ext cx="5117070" cy="3844199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887" y="2588822"/>
            <a:ext cx="5248697" cy="3936522"/>
          </a:xfrm>
          <a:prstGeom prst="rect">
            <a:avLst/>
          </a:prstGeom>
        </p:spPr>
      </p:pic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653763981"/>
      </p:ext>
    </p:extLst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250" y="2422583"/>
            <a:ext cx="5472607" cy="4104455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88640"/>
            <a:ext cx="5472608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822524"/>
      </p:ext>
    </p:extLst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</a:t>
            </a:r>
          </a:p>
        </p:txBody>
      </p:sp>
      <p:grpSp>
        <p:nvGrpSpPr>
          <p:cNvPr id="10" name="Gruppieren 9"/>
          <p:cNvGrpSpPr/>
          <p:nvPr/>
        </p:nvGrpSpPr>
        <p:grpSpPr>
          <a:xfrm>
            <a:off x="1496251" y="2204865"/>
            <a:ext cx="9206678" cy="2233319"/>
            <a:chOff x="-27749" y="2740914"/>
            <a:chExt cx="9206678" cy="2233319"/>
          </a:xfrm>
        </p:grpSpPr>
        <p:pic>
          <p:nvPicPr>
            <p:cNvPr id="6" name="Grafik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7749" y="2740914"/>
              <a:ext cx="2365918" cy="1231680"/>
            </a:xfrm>
            <a:prstGeom prst="rect">
              <a:avLst/>
            </a:prstGeom>
          </p:spPr>
        </p:pic>
        <p:pic>
          <p:nvPicPr>
            <p:cNvPr id="7" name="Grafik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38169" y="2740914"/>
              <a:ext cx="6840760" cy="2233319"/>
            </a:xfrm>
            <a:prstGeom prst="rect">
              <a:avLst/>
            </a:prstGeom>
          </p:spPr>
        </p:pic>
        <p:sp>
          <p:nvSpPr>
            <p:cNvPr id="8" name="Rechteck 7"/>
            <p:cNvSpPr/>
            <p:nvPr/>
          </p:nvSpPr>
          <p:spPr bwMode="auto">
            <a:xfrm>
              <a:off x="-27749" y="3933056"/>
              <a:ext cx="2365918" cy="1041177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de-CH" sz="2400">
                <a:latin typeface="Times" charset="0"/>
              </a:endParaRPr>
            </a:p>
          </p:txBody>
        </p:sp>
      </p:grp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3159707" y="4844908"/>
            <a:ext cx="8245685" cy="100819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Dose rate effect for electrons, but not so much for protons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6" name="Rectangle 7">
            <a:extLst>
              <a:ext uri="{FF2B5EF4-FFF2-40B4-BE49-F238E27FC236}">
                <a16:creationId xmlns:a16="http://schemas.microsoft.com/office/drawing/2014/main" id="{ADEBFCB2-2C43-F443-9309-F3F2EF5D0D9D}"/>
              </a:ext>
            </a:extLst>
          </p:cNvPr>
          <p:cNvSpPr/>
          <p:nvPr/>
        </p:nvSpPr>
        <p:spPr>
          <a:xfrm>
            <a:off x="6312025" y="5622266"/>
            <a:ext cx="3809897" cy="461665"/>
          </a:xfrm>
          <a:prstGeom prst="rect">
            <a:avLst/>
          </a:prstGeom>
          <a:solidFill>
            <a:srgbClr val="999FBD"/>
          </a:solidFill>
        </p:spPr>
        <p:txBody>
          <a:bodyPr wrap="square">
            <a:spAutoFit/>
          </a:bodyPr>
          <a:lstStyle/>
          <a:p>
            <a:pPr defTabSz="914378"/>
            <a:r>
              <a:rPr lang="en-US" sz="1200" dirty="0">
                <a:solidFill>
                  <a:srgbClr val="000000"/>
                </a:solidFill>
              </a:rPr>
              <a:t>Kacem et al., </a:t>
            </a:r>
            <a:r>
              <a:rPr lang="en-US" sz="1200" i="1" dirty="0">
                <a:solidFill>
                  <a:srgbClr val="000000"/>
                </a:solidFill>
              </a:rPr>
              <a:t>Radiotherapy and Oncology</a:t>
            </a:r>
            <a:r>
              <a:rPr lang="en-US" sz="1200" dirty="0">
                <a:solidFill>
                  <a:srgbClr val="000000"/>
                </a:solidFill>
              </a:rPr>
              <a:t>, in press</a:t>
            </a:r>
            <a:br>
              <a:rPr lang="en-US" sz="1200" dirty="0">
                <a:solidFill>
                  <a:srgbClr val="000000"/>
                </a:solidFill>
              </a:rPr>
            </a:br>
            <a:r>
              <a:rPr lang="en-US" sz="1200" dirty="0">
                <a:solidFill>
                  <a:srgbClr val="000000"/>
                </a:solidFill>
                <a:hlinkClick r:id="rId5"/>
              </a:rPr>
              <a:t>https://doi.org/10.1016/j.radonc.2022.07.011</a:t>
            </a:r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87829"/>
      </p:ext>
    </p:extLst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2212928" y="4711260"/>
            <a:ext cx="8245685" cy="1008191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Protons have minimal impact on growth and survival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8BE9F0-1B75-2C4D-9D1C-0A100BAFE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Zebrafish embryos: Morphological analysis</a:t>
            </a:r>
          </a:p>
        </p:txBody>
      </p:sp>
      <p:pic>
        <p:nvPicPr>
          <p:cNvPr id="6146" name="Picture 2" descr="https://ars.els-cdn.com/content/image/1-s2.0-S0167814022042074-gr2_lrg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8" r="13651" b="67641"/>
          <a:stretch/>
        </p:blipFill>
        <p:spPr bwMode="auto">
          <a:xfrm>
            <a:off x="2135561" y="1648819"/>
            <a:ext cx="4523266" cy="231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s://ars.els-cdn.com/content/image/1-s2.0-S0167814022042074-gr2_lrg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18" t="33567" b="28637"/>
          <a:stretch/>
        </p:blipFill>
        <p:spPr bwMode="auto">
          <a:xfrm>
            <a:off x="6898565" y="1517227"/>
            <a:ext cx="3594976" cy="319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DEBFCB2-2C43-F443-9309-F3F2EF5D0D9D}"/>
              </a:ext>
            </a:extLst>
          </p:cNvPr>
          <p:cNvSpPr/>
          <p:nvPr/>
        </p:nvSpPr>
        <p:spPr>
          <a:xfrm>
            <a:off x="5591945" y="5510512"/>
            <a:ext cx="3809897" cy="461665"/>
          </a:xfrm>
          <a:prstGeom prst="rect">
            <a:avLst/>
          </a:prstGeom>
          <a:solidFill>
            <a:srgbClr val="999FBD"/>
          </a:solidFill>
        </p:spPr>
        <p:txBody>
          <a:bodyPr wrap="square">
            <a:spAutoFit/>
          </a:bodyPr>
          <a:lstStyle/>
          <a:p>
            <a:pPr defTabSz="914378"/>
            <a:r>
              <a:rPr lang="en-US" sz="1200" dirty="0">
                <a:solidFill>
                  <a:srgbClr val="000000"/>
                </a:solidFill>
              </a:rPr>
              <a:t>Kacem et al., </a:t>
            </a:r>
            <a:r>
              <a:rPr lang="en-US" sz="1200" i="1" dirty="0">
                <a:solidFill>
                  <a:srgbClr val="000000"/>
                </a:solidFill>
              </a:rPr>
              <a:t>Radiotherapy and Oncology</a:t>
            </a:r>
            <a:r>
              <a:rPr lang="en-US" sz="1200" dirty="0">
                <a:solidFill>
                  <a:srgbClr val="000000"/>
                </a:solidFill>
              </a:rPr>
              <a:t>, in press</a:t>
            </a:r>
            <a:br>
              <a:rPr lang="en-US" sz="1200" dirty="0">
                <a:solidFill>
                  <a:srgbClr val="000000"/>
                </a:solidFill>
              </a:rPr>
            </a:br>
            <a:r>
              <a:rPr lang="en-US" sz="1200" dirty="0">
                <a:solidFill>
                  <a:srgbClr val="000000"/>
                </a:solidFill>
                <a:hlinkClick r:id="rId5"/>
              </a:rPr>
              <a:t>https://doi.org/10.1016/j.radonc.2022.07.011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4065756" y="861216"/>
            <a:ext cx="360039" cy="59129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177788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 sz="17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573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9711" marR="0" indent="-18413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497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283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659" indent="-179375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206" indent="-182549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580" indent="-179375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368" indent="-1777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dirty="0"/>
              <a:t>1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Content Placeholder 3"/>
          <p:cNvSpPr txBox="1">
            <a:spLocks/>
          </p:cNvSpPr>
          <p:nvPr/>
        </p:nvSpPr>
        <p:spPr>
          <a:xfrm>
            <a:off x="8516034" y="851712"/>
            <a:ext cx="360039" cy="59129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177788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 sz="17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573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9711" marR="0" indent="-18413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497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283" marR="0" indent="-177788" algn="l" defTabSz="914331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 sz="17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659" indent="-179375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206" indent="-182549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580" indent="-179375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368" indent="-1777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5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dirty="0"/>
              <a:t>2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352860"/>
      </p:ext>
    </p:extLst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Proton FLASH </a:t>
            </a:r>
            <a:r>
              <a:rPr lang="de-CH" dirty="0" err="1"/>
              <a:t>irradiations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mice</a:t>
            </a:r>
            <a:endParaRPr lang="en-US" dirty="0"/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695325" y="883371"/>
            <a:ext cx="7742237" cy="4679951"/>
          </a:xfrm>
          <a:prstGeom prst="rect">
            <a:avLst/>
          </a:prstGeom>
        </p:spPr>
        <p:txBody>
          <a:bodyPr/>
          <a:lstStyle>
            <a:lvl1pPr marL="1778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560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5600" indent="18415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spc="0" baseline="0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3pPr>
            <a:lvl4pPr marL="7175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4pPr>
            <a:lvl5pPr marL="895350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 kern="1200" spc="0" baseline="0">
                <a:solidFill>
                  <a:schemeClr val="tx1"/>
                </a:solidFill>
                <a:latin typeface="+mn-lt"/>
                <a:ea typeface="+mn-ea"/>
                <a:cs typeface="ＭＳ Ｐゴシック" charset="0"/>
              </a:defRPr>
            </a:lvl5pPr>
            <a:lvl6pPr marL="107473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6pPr>
            <a:lvl7pPr marL="1257300" indent="-182563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7pPr>
            <a:lvl8pPr marL="1436688" indent="-179388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8pPr>
            <a:lvl9pPr marL="1614488" indent="-177800" algn="l" rtl="0" eaLnBrk="1" fontAlgn="base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-"/>
              <a:defRPr sz="18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r>
              <a:rPr lang="en-GB" dirty="0"/>
              <a:t>Experiments at PSI ongoing since 2021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60495" y="1952406"/>
            <a:ext cx="4728712" cy="3546534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037" y="1294678"/>
            <a:ext cx="3265048" cy="2448786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0392" y="3888954"/>
            <a:ext cx="3862797" cy="2897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596189"/>
      </p:ext>
    </p:extLst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Proton FLASH </a:t>
            </a:r>
            <a:r>
              <a:rPr lang="de-CH" dirty="0" err="1"/>
              <a:t>irradiations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mice</a:t>
            </a:r>
            <a:endParaRPr lang="en-US" dirty="0"/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424" y="1071514"/>
            <a:ext cx="5406682" cy="2433007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5800" y="3717032"/>
            <a:ext cx="6361492" cy="2862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996842"/>
      </p:ext>
    </p:extLst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1585" y="116632"/>
            <a:ext cx="4960551" cy="2232248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584" y="2780929"/>
            <a:ext cx="8126984" cy="36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747847"/>
      </p:ext>
    </p:extLst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7C0BA95-F621-BB9F-233E-485D412A3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Clinical Trial: Cats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9A46BD4-6E57-BBBA-87B1-792909A30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368" y="908719"/>
            <a:ext cx="6552728" cy="3685909"/>
          </a:xfrm>
          <a:prstGeom prst="rect">
            <a:avLst/>
          </a:prstGeom>
        </p:spPr>
      </p:pic>
      <p:pic>
        <p:nvPicPr>
          <p:cNvPr id="9" name="Grafik 8" descr="Ein Bild, das Haustierbedarf, Tierheim, Katzen, Im Haus enthält.&#10;&#10;Automatisch generierte Beschreibung">
            <a:extLst>
              <a:ext uri="{FF2B5EF4-FFF2-40B4-BE49-F238E27FC236}">
                <a16:creationId xmlns:a16="http://schemas.microsoft.com/office/drawing/2014/main" id="{7226FDD9-2442-2D36-EA54-98EA593D8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1018028"/>
            <a:ext cx="4032448" cy="537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725363"/>
      </p:ext>
    </p:extLst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2E0D496C-821C-25B2-B163-3EB0BF7710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0024" y="908720"/>
            <a:ext cx="4864541" cy="2736304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4053C1DB-4DCD-55FD-8449-1FCDBC2C13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3832" y="3212977"/>
            <a:ext cx="5868144" cy="330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314946"/>
      </p:ext>
    </p:extLst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2AA93E0-3B1A-6DA5-36EF-4DD553752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E3F498AD-83B9-9C9A-DEC5-FCF5A6D899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360" y="683518"/>
            <a:ext cx="6367748" cy="3581858"/>
          </a:xfrm>
          <a:prstGeom prst="rect">
            <a:avLst/>
          </a:prstGeom>
        </p:spPr>
      </p:pic>
      <p:pic>
        <p:nvPicPr>
          <p:cNvPr id="5" name="Grafik 4" descr="Ein Bild, das Im Haus, Katze, Katzen, Kleine bis mittelgroße Katzen enthält.&#10;&#10;Automatisch generierte Beschreibung">
            <a:extLst>
              <a:ext uri="{FF2B5EF4-FFF2-40B4-BE49-F238E27FC236}">
                <a16:creationId xmlns:a16="http://schemas.microsoft.com/office/drawing/2014/main" id="{6A5EF319-62A7-B749-EDD7-D8A21E482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6120" y="1026253"/>
            <a:ext cx="4176464" cy="5568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571389"/>
      </p:ext>
    </p:extLst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9D366353-4954-1DFE-4ECA-E10076929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9976" y="3212976"/>
            <a:ext cx="6120680" cy="3442883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2E0D496C-821C-25B2-B163-3EB0BF7710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384" y="584066"/>
            <a:ext cx="6048672" cy="3402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601125"/>
      </p:ext>
    </p:extLst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Person, Im Haus, Mund enthält.&#10;&#10;Automatisch generierte Beschreibung">
            <a:extLst>
              <a:ext uri="{FF2B5EF4-FFF2-40B4-BE49-F238E27FC236}">
                <a16:creationId xmlns:a16="http://schemas.microsoft.com/office/drawing/2014/main" id="{7C375770-E709-2E06-67FA-9E407EEE02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2" y="1072895"/>
            <a:ext cx="3272381" cy="4363175"/>
          </a:xfrm>
          <a:prstGeom prst="rect">
            <a:avLst/>
          </a:prstGeom>
        </p:spPr>
      </p:pic>
      <p:pic>
        <p:nvPicPr>
          <p:cNvPr id="8" name="Grafik 7" descr="Ein Bild, das medizinisch, medizinische Ausrüstung, Zimmer, Gesundheitsversorgung enthält.&#10;&#10;Automatisch generierte Beschreibung">
            <a:extLst>
              <a:ext uri="{FF2B5EF4-FFF2-40B4-BE49-F238E27FC236}">
                <a16:creationId xmlns:a16="http://schemas.microsoft.com/office/drawing/2014/main" id="{7E8AB64D-EA62-5EBB-0818-8ADA10CF7A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217" y="1072895"/>
            <a:ext cx="3272382" cy="4363176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C30B78C3-4147-A25B-14FF-B36D0EED9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393" y="5661248"/>
            <a:ext cx="6944790" cy="999902"/>
          </a:xfrm>
        </p:spPr>
        <p:txBody>
          <a:bodyPr/>
          <a:lstStyle/>
          <a:p>
            <a:r>
              <a:rPr lang="en-US" dirty="0"/>
              <a:t>03.06.2024                            12.06.2024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554222458"/>
      </p:ext>
    </p:extLst>
  </p:cSld>
  <p:clrMapOvr>
    <a:masterClrMapping/>
  </p:clrMapOvr>
  <p:transition spd="med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712F6A2-005A-8611-2B32-6456FB591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56715-43BA-4452-8C09-C472F529852B}" type="datetime1">
              <a:rPr lang="de-CH" smtClean="0"/>
              <a:t>15.06.2026</a:t>
            </a:fld>
            <a:endParaRPr lang="de-CH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43D4A4E4-0109-076C-E148-59553C9B1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Paul Scherrer Institut PSI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A2D2F161-58E4-C46C-77D5-0AC495BCA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AD375-037F-43D0-B059-5172DA06796A}" type="slidenum">
              <a:rPr lang="de-CH" smtClean="0"/>
              <a:pPr/>
              <a:t>53</a:t>
            </a:fld>
            <a:endParaRPr lang="de-CH" dirty="0"/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7B92D963-65C5-93CB-4161-3F876AAA24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de-CH" dirty="0" err="1"/>
              <a:t>Why</a:t>
            </a:r>
            <a:r>
              <a:rPr lang="de-CH" dirty="0"/>
              <a:t> </a:t>
            </a:r>
            <a:r>
              <a:rPr lang="de-CH" dirty="0" err="1"/>
              <a:t>technology</a:t>
            </a:r>
            <a:r>
              <a:rPr lang="de-CH" dirty="0"/>
              <a:t> </a:t>
            </a:r>
            <a:r>
              <a:rPr lang="de-CH" dirty="0" err="1"/>
              <a:t>is</a:t>
            </a:r>
            <a:r>
              <a:rPr lang="de-CH" dirty="0"/>
              <a:t> </a:t>
            </a:r>
            <a:r>
              <a:rPr lang="de-CH"/>
              <a:t>important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8456140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 </a:t>
            </a:r>
            <a:r>
              <a:rPr lang="de-CH" dirty="0" err="1"/>
              <a:t>new</a:t>
            </a:r>
            <a:r>
              <a:rPr lang="de-CH" dirty="0"/>
              <a:t> </a:t>
            </a:r>
            <a:r>
              <a:rPr lang="de-CH" dirty="0" err="1"/>
              <a:t>idea</a:t>
            </a:r>
            <a:r>
              <a:rPr lang="de-CH" dirty="0"/>
              <a:t>: </a:t>
            </a:r>
            <a:r>
              <a:rPr lang="de-CH" dirty="0" err="1"/>
              <a:t>pencil</a:t>
            </a:r>
            <a:r>
              <a:rPr lang="de-CH" dirty="0"/>
              <a:t> beam </a:t>
            </a:r>
            <a:r>
              <a:rPr lang="de-CH" dirty="0" err="1"/>
              <a:t>scanning</a:t>
            </a:r>
            <a:endParaRPr lang="de-CH" dirty="0"/>
          </a:p>
        </p:txBody>
      </p:sp>
      <p:grpSp>
        <p:nvGrpSpPr>
          <p:cNvPr id="16" name="Gruppieren 15">
            <a:extLst>
              <a:ext uri="{FF2B5EF4-FFF2-40B4-BE49-F238E27FC236}">
                <a16:creationId xmlns:a16="http://schemas.microsoft.com/office/drawing/2014/main" id="{9A995FC7-E36B-2FE8-FFF8-C5788ECE0818}"/>
              </a:ext>
            </a:extLst>
          </p:cNvPr>
          <p:cNvGrpSpPr/>
          <p:nvPr/>
        </p:nvGrpSpPr>
        <p:grpSpPr>
          <a:xfrm>
            <a:off x="628615" y="2171492"/>
            <a:ext cx="4027225" cy="3489756"/>
            <a:chOff x="628615" y="3208246"/>
            <a:chExt cx="3578565" cy="3055178"/>
          </a:xfrm>
        </p:grpSpPr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5072E14F-4E60-FCA2-1EDA-E3FC3291A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28615" y="3208246"/>
              <a:ext cx="3578565" cy="2606253"/>
            </a:xfrm>
            <a:prstGeom prst="rect">
              <a:avLst/>
            </a:prstGeom>
          </p:spPr>
        </p:pic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4D16C595-89C2-A97E-9E1B-228C80E6BD4B}"/>
                </a:ext>
              </a:extLst>
            </p:cNvPr>
            <p:cNvSpPr txBox="1"/>
            <p:nvPr/>
          </p:nvSpPr>
          <p:spPr>
            <a:xfrm>
              <a:off x="628615" y="5955647"/>
              <a:ext cx="3511855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Ugo </a:t>
              </a:r>
              <a:r>
                <a:rPr lang="de-CH" sz="2000" dirty="0" err="1"/>
                <a:t>Amaldi</a:t>
              </a:r>
              <a:r>
                <a:rPr lang="de-CH" sz="2000" dirty="0"/>
                <a:t> CERN</a:t>
              </a:r>
            </a:p>
          </p:txBody>
        </p:sp>
      </p:grp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77022861-E191-2075-2D3D-4B998E9A380A}"/>
              </a:ext>
            </a:extLst>
          </p:cNvPr>
          <p:cNvGrpSpPr/>
          <p:nvPr/>
        </p:nvGrpSpPr>
        <p:grpSpPr>
          <a:xfrm>
            <a:off x="6688881" y="1487780"/>
            <a:ext cx="3960440" cy="4916793"/>
            <a:chOff x="8188288" y="2517274"/>
            <a:chExt cx="3511855" cy="4113195"/>
          </a:xfrm>
        </p:grpSpPr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164B46FD-D70A-0DEC-83D4-113540D24B8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188288" y="2517274"/>
              <a:ext cx="3375097" cy="3717032"/>
            </a:xfrm>
            <a:prstGeom prst="rect">
              <a:avLst/>
            </a:prstGeom>
          </p:spPr>
        </p:pic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A7726C7F-260A-F86F-696E-68679FAEF707}"/>
                </a:ext>
              </a:extLst>
            </p:cNvPr>
            <p:cNvSpPr txBox="1"/>
            <p:nvPr/>
          </p:nvSpPr>
          <p:spPr>
            <a:xfrm>
              <a:off x="8188288" y="6322692"/>
              <a:ext cx="3511855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Eros </a:t>
              </a:r>
              <a:r>
                <a:rPr lang="de-CH" sz="2000" dirty="0" err="1"/>
                <a:t>Pedroni</a:t>
              </a:r>
              <a:r>
                <a:rPr lang="de-CH" sz="2000" dirty="0"/>
                <a:t> PSI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03792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925521E4-B7AA-8A3E-F3A0-3BD7947E1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Pencil beam </a:t>
            </a:r>
            <a:r>
              <a:rPr lang="de-CH" dirty="0" err="1"/>
              <a:t>scanning</a:t>
            </a:r>
            <a:r>
              <a:rPr lang="de-CH" dirty="0"/>
              <a:t> </a:t>
            </a:r>
            <a:r>
              <a:rPr lang="de-CH" dirty="0" err="1"/>
              <a:t>requires</a:t>
            </a:r>
            <a:r>
              <a:rPr lang="de-CH" dirty="0"/>
              <a:t>:</a:t>
            </a:r>
          </a:p>
          <a:p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Fast </a:t>
            </a:r>
            <a:r>
              <a:rPr lang="de-CH" dirty="0" err="1"/>
              <a:t>magnets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Fast </a:t>
            </a:r>
            <a:r>
              <a:rPr lang="de-CH" dirty="0" err="1"/>
              <a:t>position</a:t>
            </a:r>
            <a:r>
              <a:rPr lang="de-CH" dirty="0"/>
              <a:t>-sensitive </a:t>
            </a:r>
            <a:r>
              <a:rPr lang="de-CH" dirty="0" err="1"/>
              <a:t>detectors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Fast </a:t>
            </a:r>
            <a:r>
              <a:rPr lang="de-CH" dirty="0" err="1"/>
              <a:t>electronics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Fast </a:t>
            </a:r>
            <a:r>
              <a:rPr lang="de-CH" dirty="0" err="1"/>
              <a:t>control</a:t>
            </a:r>
            <a:r>
              <a:rPr lang="de-CH" dirty="0"/>
              <a:t> </a:t>
            </a:r>
            <a:r>
              <a:rPr lang="de-CH" dirty="0" err="1"/>
              <a:t>systems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Medical Imaging (CT, MRI)</a:t>
            </a:r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Fast </a:t>
            </a:r>
            <a:r>
              <a:rPr lang="de-CH" dirty="0" err="1"/>
              <a:t>computers</a:t>
            </a:r>
            <a:r>
              <a:rPr lang="de-CH" dirty="0"/>
              <a:t> (</a:t>
            </a:r>
            <a:r>
              <a:rPr lang="de-CH" dirty="0" err="1"/>
              <a:t>preparation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therapy</a:t>
            </a:r>
            <a:r>
              <a:rPr lang="de-CH" dirty="0"/>
              <a:t> </a:t>
            </a:r>
            <a:r>
              <a:rPr lang="de-CH" dirty="0" err="1"/>
              <a:t>plans</a:t>
            </a:r>
            <a:r>
              <a:rPr lang="de-CH" dirty="0"/>
              <a:t>)</a:t>
            </a:r>
          </a:p>
          <a:p>
            <a:endParaRPr lang="de-CH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All </a:t>
            </a:r>
            <a:r>
              <a:rPr lang="de-CH" dirty="0" err="1"/>
              <a:t>these</a:t>
            </a:r>
            <a:r>
              <a:rPr lang="de-CH" dirty="0"/>
              <a:t> </a:t>
            </a:r>
            <a:r>
              <a:rPr lang="de-CH" dirty="0" err="1"/>
              <a:t>technologies</a:t>
            </a:r>
            <a:r>
              <a:rPr lang="de-CH" dirty="0"/>
              <a:t> </a:t>
            </a:r>
            <a:r>
              <a:rPr lang="de-CH" dirty="0" err="1"/>
              <a:t>became</a:t>
            </a:r>
            <a:r>
              <a:rPr lang="de-CH" dirty="0"/>
              <a:t> </a:t>
            </a:r>
            <a:r>
              <a:rPr lang="de-CH" dirty="0" err="1"/>
              <a:t>available</a:t>
            </a:r>
            <a:r>
              <a:rPr lang="de-CH" dirty="0"/>
              <a:t> in </a:t>
            </a:r>
            <a:r>
              <a:rPr lang="de-CH" dirty="0" err="1"/>
              <a:t>the</a:t>
            </a:r>
            <a:r>
              <a:rPr lang="de-CH" dirty="0"/>
              <a:t> 1970s/1980s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Proton </a:t>
            </a:r>
            <a:r>
              <a:rPr lang="de-CH" dirty="0" err="1"/>
              <a:t>therapy</a:t>
            </a:r>
            <a:r>
              <a:rPr lang="de-CH" dirty="0"/>
              <a:t> </a:t>
            </a:r>
            <a:r>
              <a:rPr lang="de-CH" dirty="0" err="1"/>
              <a:t>is</a:t>
            </a:r>
            <a:r>
              <a:rPr lang="de-CH" dirty="0"/>
              <a:t> </a:t>
            </a:r>
            <a:r>
              <a:rPr lang="de-CH" i="1" dirty="0" err="1"/>
              <a:t>applied</a:t>
            </a:r>
            <a:r>
              <a:rPr lang="de-CH" i="1" dirty="0"/>
              <a:t> </a:t>
            </a:r>
            <a:r>
              <a:rPr lang="de-CH" i="1" dirty="0" err="1"/>
              <a:t>particle</a:t>
            </a:r>
            <a:r>
              <a:rPr lang="de-CH" i="1" dirty="0"/>
              <a:t> </a:t>
            </a:r>
            <a:r>
              <a:rPr lang="de-CH" i="1" dirty="0" err="1"/>
              <a:t>physics</a:t>
            </a:r>
            <a:r>
              <a:rPr lang="de-CH" i="1" dirty="0"/>
              <a:t>!</a:t>
            </a:r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7753581-0C86-8955-EAF8-FDD7BA400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From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idea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implementation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58918485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nhaltsplatzhalter 7" descr="Ein Bild, das Entwurf, Zeichnung, Diagramm, technische Zeichnung enthält.&#10;&#10;Automatisch generierte Beschreibung">
            <a:extLst>
              <a:ext uri="{FF2B5EF4-FFF2-40B4-BE49-F238E27FC236}">
                <a16:creationId xmlns:a16="http://schemas.microsoft.com/office/drawing/2014/main" id="{785F5B9F-6FA3-1191-C3AA-4BFD8388BC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204" y="1376363"/>
            <a:ext cx="7136854" cy="4645025"/>
          </a:xfrm>
        </p:spPr>
      </p:pic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Demonstration </a:t>
            </a:r>
            <a:r>
              <a:rPr lang="de-CH" dirty="0" err="1"/>
              <a:t>experiment</a:t>
            </a:r>
            <a:r>
              <a:rPr lang="de-CH" dirty="0"/>
              <a:t> at PSI 1989</a:t>
            </a:r>
          </a:p>
        </p:txBody>
      </p:sp>
    </p:spTree>
    <p:extLst>
      <p:ext uri="{BB962C8B-B14F-4D97-AF65-F5344CB8AC3E}">
        <p14:creationId xmlns:p14="http://schemas.microsoft.com/office/powerpoint/2010/main" val="368436206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nhaltsplatzhalter 7" descr="Ein Bild, das Text, Entwurf, Zeichnung, Schrift enthält.&#10;&#10;Automatisch generierte Beschreibung">
            <a:extLst>
              <a:ext uri="{FF2B5EF4-FFF2-40B4-BE49-F238E27FC236}">
                <a16:creationId xmlns:a16="http://schemas.microsoft.com/office/drawing/2014/main" id="{F5B52591-3A36-19C2-9C5C-7EA5F83578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3592" y="1340768"/>
            <a:ext cx="6208417" cy="4645025"/>
          </a:xfrm>
        </p:spPr>
      </p:pic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It</a:t>
            </a:r>
            <a:r>
              <a:rPr lang="de-CH" dirty="0"/>
              <a:t> </a:t>
            </a:r>
            <a:r>
              <a:rPr lang="de-CH" dirty="0" err="1"/>
              <a:t>worked</a:t>
            </a:r>
            <a:r>
              <a:rPr lang="de-CH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7042052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nhaltsplatzhalter 7" descr="Ein Bild, das Im Haus, Boden enthält.&#10;&#10;Automatisch generierte Beschreibung">
            <a:extLst>
              <a:ext uri="{FF2B5EF4-FFF2-40B4-BE49-F238E27FC236}">
                <a16:creationId xmlns:a16="http://schemas.microsoft.com/office/drawing/2014/main" id="{FAAD5CDC-0D26-1991-F626-ACEDB30B9D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0" y="1268760"/>
            <a:ext cx="3339811" cy="4645025"/>
          </a:xfrm>
        </p:spPr>
      </p:pic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61ADFC22-77F4-8DA3-E00F-D71A3FCF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6CAEC-58EF-48C7-96A4-61B1CBD4F372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1994</a:t>
            </a:r>
          </a:p>
        </p:txBody>
      </p:sp>
      <p:pic>
        <p:nvPicPr>
          <p:cNvPr id="10" name="Grafik 9" descr="Ein Bild, das Fabrik, Gebäude, Im Haus, Stahl enthält.&#10;&#10;Automatisch generierte Beschreibung">
            <a:extLst>
              <a:ext uri="{FF2B5EF4-FFF2-40B4-BE49-F238E27FC236}">
                <a16:creationId xmlns:a16="http://schemas.microsoft.com/office/drawing/2014/main" id="{962A2823-6CE2-5E01-665C-C28AACF4C2A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6" y="1268759"/>
            <a:ext cx="6966202" cy="4645025"/>
          </a:xfrm>
          <a:prstGeom prst="rect">
            <a:avLst/>
          </a:prstGeom>
        </p:spPr>
      </p:pic>
      <p:pic>
        <p:nvPicPr>
          <p:cNvPr id="12" name="Grafik 11" descr="Ein Bild, das Kleidung, Schuhwerk, Gebäude, Mann enthält.&#10;&#10;Automatisch generierte Beschreibung">
            <a:extLst>
              <a:ext uri="{FF2B5EF4-FFF2-40B4-BE49-F238E27FC236}">
                <a16:creationId xmlns:a16="http://schemas.microsoft.com/office/drawing/2014/main" id="{E1300563-7251-3E5E-8CB7-653489033E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212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87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981A0913-4B59-7C11-EC55-8B43A2A97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6480795" cy="5027800"/>
          </a:xfrm>
        </p:spPr>
        <p:txBody>
          <a:bodyPr/>
          <a:lstStyle/>
          <a:p>
            <a:r>
              <a:rPr lang="de-CH" dirty="0"/>
              <a:t>Pencil beam </a:t>
            </a:r>
            <a:r>
              <a:rPr lang="de-CH" dirty="0" err="1"/>
              <a:t>scanning</a:t>
            </a:r>
            <a:r>
              <a:rPr lang="de-CH" dirty="0"/>
              <a:t> </a:t>
            </a:r>
            <a:r>
              <a:rPr lang="de-CH" dirty="0" err="1"/>
              <a:t>proceeds</a:t>
            </a:r>
            <a:r>
              <a:rPr lang="de-CH" dirty="0"/>
              <a:t> </a:t>
            </a:r>
            <a:r>
              <a:rPr lang="de-CH" dirty="0" err="1"/>
              <a:t>spot</a:t>
            </a:r>
            <a:r>
              <a:rPr lang="de-CH" dirty="0"/>
              <a:t> </a:t>
            </a:r>
            <a:r>
              <a:rPr lang="de-CH" dirty="0" err="1"/>
              <a:t>by</a:t>
            </a:r>
            <a:r>
              <a:rPr lang="de-CH" dirty="0"/>
              <a:t> </a:t>
            </a:r>
            <a:r>
              <a:rPr lang="de-CH" dirty="0" err="1"/>
              <a:t>spot</a:t>
            </a:r>
            <a:endParaRPr lang="de-CH" dirty="0"/>
          </a:p>
          <a:p>
            <a:r>
              <a:rPr lang="de-CH" dirty="0" err="1"/>
              <a:t>Between</a:t>
            </a:r>
            <a:r>
              <a:rPr lang="de-CH" dirty="0"/>
              <a:t> </a:t>
            </a:r>
            <a:r>
              <a:rPr lang="de-CH" dirty="0" err="1"/>
              <a:t>spots</a:t>
            </a:r>
            <a:r>
              <a:rPr lang="de-CH" dirty="0"/>
              <a:t> individual «</a:t>
            </a:r>
            <a:r>
              <a:rPr lang="de-CH" dirty="0" err="1"/>
              <a:t>devices</a:t>
            </a:r>
            <a:r>
              <a:rPr lang="de-CH" dirty="0"/>
              <a:t>» </a:t>
            </a:r>
            <a:r>
              <a:rPr lang="de-CH" dirty="0" err="1"/>
              <a:t>are</a:t>
            </a:r>
            <a:r>
              <a:rPr lang="de-CH" dirty="0"/>
              <a:t> </a:t>
            </a:r>
            <a:r>
              <a:rPr lang="de-CH" dirty="0" err="1"/>
              <a:t>modified</a:t>
            </a:r>
            <a:r>
              <a:rPr lang="de-CH" dirty="0"/>
              <a:t>:</a:t>
            </a:r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 err="1"/>
              <a:t>configuration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dose monitor </a:t>
            </a:r>
            <a:r>
              <a:rPr lang="de-CH" dirty="0" err="1"/>
              <a:t>units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Setting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scanning</a:t>
            </a:r>
            <a:r>
              <a:rPr lang="de-CH" dirty="0"/>
              <a:t> </a:t>
            </a:r>
            <a:r>
              <a:rPr lang="de-CH" dirty="0" err="1"/>
              <a:t>magnets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Energy </a:t>
            </a:r>
            <a:r>
              <a:rPr lang="de-CH" dirty="0" err="1"/>
              <a:t>setting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Patient </a:t>
            </a:r>
            <a:r>
              <a:rPr lang="de-CH" dirty="0" err="1"/>
              <a:t>table</a:t>
            </a:r>
            <a:r>
              <a:rPr lang="de-CH" dirty="0"/>
              <a:t> </a:t>
            </a:r>
            <a:r>
              <a:rPr lang="de-CH" dirty="0" err="1"/>
              <a:t>motion</a:t>
            </a:r>
            <a:endParaRPr lang="de-CH" dirty="0"/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de-CH" dirty="0">
                <a:sym typeface="Wingdings" panose="05000000000000000000" pitchFamily="2" charset="2"/>
              </a:rPr>
              <a:t>«Ready» Signal ok </a:t>
            </a:r>
            <a:r>
              <a:rPr lang="de-CH" dirty="0" err="1">
                <a:sym typeface="Wingdings" panose="05000000000000000000" pitchFamily="2" charset="2"/>
              </a:rPr>
              <a:t>when</a:t>
            </a:r>
            <a:r>
              <a:rPr lang="de-CH" dirty="0">
                <a:sym typeface="Wingdings" panose="05000000000000000000" pitchFamily="2" charset="2"/>
              </a:rPr>
              <a:t> all </a:t>
            </a:r>
            <a:r>
              <a:rPr lang="de-CH" dirty="0" err="1">
                <a:sym typeface="Wingdings" panose="05000000000000000000" pitchFamily="2" charset="2"/>
              </a:rPr>
              <a:t>devices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reached</a:t>
            </a:r>
            <a:r>
              <a:rPr lang="de-CH" dirty="0">
                <a:sym typeface="Wingdings" panose="05000000000000000000" pitchFamily="2" charset="2"/>
              </a:rPr>
              <a:t> nominal </a:t>
            </a:r>
            <a:r>
              <a:rPr lang="de-CH" dirty="0" err="1">
                <a:sym typeface="Wingdings" panose="05000000000000000000" pitchFamily="2" charset="2"/>
              </a:rPr>
              <a:t>value</a:t>
            </a:r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New </a:t>
            </a:r>
            <a:r>
              <a:rPr lang="de-CH" dirty="0" err="1">
                <a:sym typeface="Wingdings" panose="05000000000000000000" pitchFamily="2" charset="2"/>
              </a:rPr>
              <a:t>signals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can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easily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be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added</a:t>
            </a:r>
            <a:endParaRPr lang="de-CH" dirty="0">
              <a:sym typeface="Wingdings" panose="05000000000000000000" pitchFamily="2" charset="2"/>
            </a:endParaRPr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 err="1">
                <a:sym typeface="Wingdings" panose="05000000000000000000" pitchFamily="2" charset="2"/>
              </a:rPr>
              <a:t>Gating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for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organ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motion</a:t>
            </a:r>
            <a:r>
              <a:rPr lang="de-CH" dirty="0">
                <a:sym typeface="Wingdings" panose="05000000000000000000" pitchFamily="2" charset="2"/>
              </a:rPr>
              <a:t>: </a:t>
            </a:r>
            <a:r>
              <a:rPr lang="de-CH" dirty="0" err="1">
                <a:sym typeface="Wingdings" panose="05000000000000000000" pitchFamily="2" charset="2"/>
              </a:rPr>
              <a:t>automatically</a:t>
            </a:r>
            <a:r>
              <a:rPr lang="de-CH" dirty="0">
                <a:sym typeface="Wingdings" panose="05000000000000000000" pitchFamily="2" charset="2"/>
              </a:rPr>
              <a:t> pause </a:t>
            </a:r>
            <a:r>
              <a:rPr lang="de-CH" dirty="0" err="1">
                <a:sym typeface="Wingdings" panose="05000000000000000000" pitchFamily="2" charset="2"/>
              </a:rPr>
              <a:t>therapy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when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patient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is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breathing</a:t>
            </a:r>
            <a:endParaRPr lang="de-CH" dirty="0">
              <a:sym typeface="Wingdings" panose="05000000000000000000" pitchFamily="2" charset="2"/>
            </a:endParaRP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AC4DEEB6-FBDD-FBFF-3031-28DAA7C72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6CAEC-58EF-48C7-96A4-61B1CBD4F372}" type="datetime1">
              <a:rPr lang="de-CH" noProof="0" smtClean="0"/>
              <a:t>15.06.2026</a:t>
            </a:fld>
            <a:endParaRPr lang="en-GB" noProof="0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C4C620AB-4346-66D2-42CB-AE66D82A7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«</a:t>
            </a:r>
            <a:r>
              <a:rPr lang="de-CH" dirty="0" err="1"/>
              <a:t>Machine</a:t>
            </a:r>
            <a:r>
              <a:rPr lang="de-CH" dirty="0"/>
              <a:t> Ready» Signal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D88DC1A3-D13B-8FC4-393D-10AD3C9C16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8167" y="1092932"/>
            <a:ext cx="3735859" cy="2898282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FC619915-6229-BB73-DEB8-4B51F94E0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5934" y="4188390"/>
            <a:ext cx="3760324" cy="2514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6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ECD840D9-363E-30C9-4BA3-8A3BD708C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765" y="1121897"/>
            <a:ext cx="10272464" cy="2779140"/>
          </a:xfrm>
          <a:prstGeom prst="rect">
            <a:avLst/>
          </a:prstGeom>
        </p:spPr>
      </p:pic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1BAC8EF-9DB5-2989-0301-42E8A2917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001" y="1106692"/>
            <a:ext cx="8964613" cy="4644616"/>
          </a:xfrm>
        </p:spPr>
        <p:txBody>
          <a:bodyPr/>
          <a:lstStyle/>
          <a:p>
            <a:r>
              <a:rPr lang="de-CH" dirty="0"/>
              <a:t>HEP: </a:t>
            </a:r>
            <a:r>
              <a:rPr lang="de-CH" dirty="0" err="1"/>
              <a:t>Detector</a:t>
            </a:r>
            <a:r>
              <a:rPr lang="de-CH" dirty="0"/>
              <a:t> </a:t>
            </a:r>
            <a:r>
              <a:rPr lang="de-CH" dirty="0">
                <a:sym typeface="Wingdings" panose="05000000000000000000" pitchFamily="2" charset="2"/>
              </a:rPr>
              <a:t> Single event  Analysis </a:t>
            </a:r>
            <a:r>
              <a:rPr lang="de-CH" dirty="0" err="1">
                <a:sym typeface="Wingdings" panose="05000000000000000000" pitchFamily="2" charset="2"/>
              </a:rPr>
              <a:t>of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many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events</a:t>
            </a:r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Pencil beam </a:t>
            </a:r>
            <a:r>
              <a:rPr lang="de-CH" dirty="0" err="1">
                <a:sym typeface="Wingdings" panose="05000000000000000000" pitchFamily="2" charset="2"/>
              </a:rPr>
              <a:t>scanning</a:t>
            </a:r>
            <a:r>
              <a:rPr lang="de-CH" dirty="0">
                <a:sym typeface="Wingdings" panose="05000000000000000000" pitchFamily="2" charset="2"/>
              </a:rPr>
              <a:t>: </a:t>
            </a:r>
            <a:r>
              <a:rPr lang="de-CH" dirty="0" err="1">
                <a:sym typeface="Wingdings" panose="05000000000000000000" pitchFamily="2" charset="2"/>
              </a:rPr>
              <a:t>Gantry</a:t>
            </a:r>
            <a:r>
              <a:rPr lang="de-CH" dirty="0">
                <a:sym typeface="Wingdings" panose="05000000000000000000" pitchFamily="2" charset="2"/>
              </a:rPr>
              <a:t>  Single </a:t>
            </a:r>
            <a:r>
              <a:rPr lang="de-CH" dirty="0" err="1">
                <a:sym typeface="Wingdings" panose="05000000000000000000" pitchFamily="2" charset="2"/>
              </a:rPr>
              <a:t>spot</a:t>
            </a:r>
            <a:r>
              <a:rPr lang="de-CH" dirty="0">
                <a:sym typeface="Wingdings" panose="05000000000000000000" pitchFamily="2" charset="2"/>
              </a:rPr>
              <a:t>  Analysis </a:t>
            </a:r>
            <a:r>
              <a:rPr lang="de-CH" dirty="0" err="1">
                <a:sym typeface="Wingdings" panose="05000000000000000000" pitchFamily="2" charset="2"/>
              </a:rPr>
              <a:t>of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many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spots</a:t>
            </a:r>
            <a:endParaRPr lang="de-CH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21E7B73-0972-A43D-3C79-1CCAFD2DE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054546"/>
            <a:ext cx="8045451" cy="144016"/>
          </a:xfr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9F343BC3-35B7-3CC0-CA2A-1E461C3E7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054546"/>
            <a:ext cx="703263" cy="144016"/>
          </a:xfr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60</a:t>
            </a:fld>
            <a:endParaRPr lang="en-GB" noProof="0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Optimizing</a:t>
            </a:r>
            <a:r>
              <a:rPr lang="de-CH" dirty="0"/>
              <a:t> a </a:t>
            </a:r>
            <a:r>
              <a:rPr lang="de-CH" dirty="0" err="1"/>
              <a:t>pencil</a:t>
            </a:r>
            <a:r>
              <a:rPr lang="de-CH" dirty="0"/>
              <a:t> beam </a:t>
            </a:r>
            <a:r>
              <a:rPr lang="de-CH" dirty="0" err="1"/>
              <a:t>scanning</a:t>
            </a:r>
            <a:r>
              <a:rPr lang="de-CH" dirty="0"/>
              <a:t> </a:t>
            </a:r>
            <a:r>
              <a:rPr lang="de-CH" dirty="0" err="1"/>
              <a:t>system</a:t>
            </a:r>
            <a:r>
              <a:rPr lang="de-CH" dirty="0"/>
              <a:t> </a:t>
            </a:r>
            <a:r>
              <a:rPr lang="de-CH" dirty="0" err="1"/>
              <a:t>using</a:t>
            </a:r>
            <a:r>
              <a:rPr lang="de-CH" dirty="0"/>
              <a:t> </a:t>
            </a:r>
            <a:r>
              <a:rPr lang="de-CH" dirty="0" err="1"/>
              <a:t>tools</a:t>
            </a:r>
            <a:r>
              <a:rPr lang="de-CH" dirty="0"/>
              <a:t> from high </a:t>
            </a:r>
            <a:r>
              <a:rPr lang="de-CH" dirty="0" err="1"/>
              <a:t>energy</a:t>
            </a:r>
            <a:r>
              <a:rPr lang="de-CH" dirty="0"/>
              <a:t> </a:t>
            </a:r>
            <a:r>
              <a:rPr lang="de-CH" dirty="0" err="1"/>
              <a:t>physics</a:t>
            </a:r>
            <a:endParaRPr lang="de-CH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88999B38-6E97-99F8-8B05-EDD05D0AEF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509" y="4570927"/>
            <a:ext cx="2438405" cy="1627635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4FDE27DA-1362-DBD1-8ABE-E06B22D6ED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2895" y="5409513"/>
            <a:ext cx="1012328" cy="400050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A08A53A1-A64A-6666-DC84-FB0D9B8659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8088" y="5334887"/>
            <a:ext cx="1012328" cy="400050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E2B243E-D669-1615-5C2A-9582BCC84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0100" y="4754951"/>
            <a:ext cx="2438405" cy="1371603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C5E6DE36-EE28-5091-B8CB-29BFF65524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67896" y="3997969"/>
            <a:ext cx="2438405" cy="241047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E9FDA894-42C1-F664-5931-7D31F34BA74F}"/>
              </a:ext>
            </a:extLst>
          </p:cNvPr>
          <p:cNvSpPr txBox="1"/>
          <p:nvPr/>
        </p:nvSpPr>
        <p:spPr>
          <a:xfrm>
            <a:off x="3120249" y="6394975"/>
            <a:ext cx="6336704" cy="30710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b="1" dirty="0">
                <a:sym typeface="Wingdings" panose="05000000000000000000" pitchFamily="2" charset="2"/>
              </a:rPr>
              <a:t> Write </a:t>
            </a:r>
            <a:r>
              <a:rPr lang="de-CH" sz="2000" b="1" dirty="0" err="1">
                <a:sym typeface="Wingdings" panose="05000000000000000000" pitchFamily="2" charset="2"/>
              </a:rPr>
              <a:t>logfiles</a:t>
            </a:r>
            <a:r>
              <a:rPr lang="de-CH" sz="2000" b="1" dirty="0">
                <a:sym typeface="Wingdings" panose="05000000000000000000" pitchFamily="2" charset="2"/>
              </a:rPr>
              <a:t> </a:t>
            </a:r>
            <a:r>
              <a:rPr lang="de-CH" sz="2000" b="1" dirty="0" err="1">
                <a:sym typeface="Wingdings" panose="05000000000000000000" pitchFamily="2" charset="2"/>
              </a:rPr>
              <a:t>with</a:t>
            </a:r>
            <a:r>
              <a:rPr lang="de-CH" sz="2000" b="1" dirty="0">
                <a:sym typeface="Wingdings" panose="05000000000000000000" pitchFamily="2" charset="2"/>
              </a:rPr>
              <a:t> per-spot-</a:t>
            </a:r>
            <a:r>
              <a:rPr lang="de-CH" sz="2000" b="1" dirty="0" err="1">
                <a:sym typeface="Wingdings" panose="05000000000000000000" pitchFamily="2" charset="2"/>
              </a:rPr>
              <a:t>data</a:t>
            </a:r>
            <a:endParaRPr lang="de-CH" sz="2000" b="1" dirty="0"/>
          </a:p>
        </p:txBody>
      </p:sp>
    </p:spTree>
    <p:extLst>
      <p:ext uri="{BB962C8B-B14F-4D97-AF65-F5344CB8AC3E}">
        <p14:creationId xmlns:p14="http://schemas.microsoft.com/office/powerpoint/2010/main" val="69894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nhaltsplatzhalter 7">
            <a:extLst>
              <a:ext uri="{FF2B5EF4-FFF2-40B4-BE49-F238E27FC236}">
                <a16:creationId xmlns:a16="http://schemas.microsoft.com/office/drawing/2014/main" id="{4B487283-B104-762B-0215-4440C341E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730" y="1170041"/>
            <a:ext cx="2365006" cy="3494177"/>
          </a:xfrm>
          <a:effectLst>
            <a:innerShdw blurRad="114300">
              <a:prstClr val="black"/>
            </a:innerShdw>
          </a:effectLst>
        </p:spPr>
      </p:pic>
      <p:sp>
        <p:nvSpPr>
          <p:cNvPr id="6" name="Titel 5">
            <a:extLst>
              <a:ext uri="{FF2B5EF4-FFF2-40B4-BE49-F238E27FC236}">
                <a16:creationId xmlns:a16="http://schemas.microsoft.com/office/drawing/2014/main" id="{824F1603-F271-39B8-715E-C8CE8AA48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CERN: HBOOK </a:t>
            </a:r>
            <a:r>
              <a:rPr lang="de-CH" dirty="0">
                <a:sym typeface="Wingdings" panose="05000000000000000000" pitchFamily="2" charset="2"/>
              </a:rPr>
              <a:t> PAW  ROOT</a:t>
            </a:r>
            <a:endParaRPr lang="de-CH" dirty="0"/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EAAFFFA5-63F5-C3D5-5889-5B8E70FA6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206" y="3583916"/>
            <a:ext cx="2365006" cy="2373064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FC54BFF6-F194-9394-0D79-FBB023173B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4360" y="1148528"/>
            <a:ext cx="3760267" cy="1794529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D75A94D3-FB3A-D70F-1E06-D734231F4071}"/>
              </a:ext>
            </a:extLst>
          </p:cNvPr>
          <p:cNvSpPr txBox="1"/>
          <p:nvPr/>
        </p:nvSpPr>
        <p:spPr>
          <a:xfrm>
            <a:off x="6096000" y="634527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CH" dirty="0"/>
              <a:t>https://ep-news.web.cern.ch/content/interview-rene-brun</a:t>
            </a: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F710978E-F5AA-BF87-AAEC-04E7E523CD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2064" y="3429000"/>
            <a:ext cx="4248472" cy="2834527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6EEDF717-CE1C-A53C-A029-97D9E8B045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1416" y="1030001"/>
            <a:ext cx="5064784" cy="2056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88319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73759FA7-F766-E95B-F75F-72DB1C2F2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Logging</a:t>
            </a:r>
            <a:r>
              <a:rPr lang="de-CH" dirty="0"/>
              <a:t> </a:t>
            </a:r>
            <a:r>
              <a:rPr lang="de-CH" dirty="0" err="1"/>
              <a:t>information</a:t>
            </a:r>
            <a:r>
              <a:rPr lang="de-CH" dirty="0"/>
              <a:t> per </a:t>
            </a:r>
            <a:r>
              <a:rPr lang="de-CH" dirty="0" err="1"/>
              <a:t>spot</a:t>
            </a:r>
            <a:endParaRPr lang="de-CH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6B83D06-8544-D300-3B7C-14FF74497432}"/>
              </a:ext>
            </a:extLst>
          </p:cNvPr>
          <p:cNvSpPr txBox="1"/>
          <p:nvPr/>
        </p:nvSpPr>
        <p:spPr>
          <a:xfrm>
            <a:off x="479376" y="980728"/>
            <a:ext cx="6048672" cy="495520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/****************************************************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of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output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buffer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index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0 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spotnumber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       Preset Monitor 2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 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delay_to_add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Preset Monitor 2 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3       Monitor1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4       Monitor2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5       dose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measured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U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strip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chambers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6       dose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measured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T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strip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chambers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7       U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8       U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9       T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nominal (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should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always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0)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10      T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11      U FWHM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12      U FWHM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13      T FWHM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14      T FWHM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15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sweeper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hall probe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16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sweeper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hall probe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A645061C-7142-BD35-CCE3-6AE289FD94BD}"/>
              </a:ext>
            </a:extLst>
          </p:cNvPr>
          <p:cNvSpPr txBox="1"/>
          <p:nvPr/>
        </p:nvSpPr>
        <p:spPr>
          <a:xfrm>
            <a:off x="6312024" y="980728"/>
            <a:ext cx="6048672" cy="430887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/****************************************************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of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output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buffer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index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17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gantry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position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X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18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gantry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position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Y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19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gantry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position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Z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20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range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shifter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settings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01...24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21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range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shifter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settings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25...40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22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ungated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23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gated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24      ADG3 hallprobe nominal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value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[0.1 mV]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25      ADG3 hallprobe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value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[0.1 mV]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26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summed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27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summed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. . .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EB57C04D-59C0-18A0-4AC6-E6E9C5FBCA82}"/>
              </a:ext>
            </a:extLst>
          </p:cNvPr>
          <p:cNvSpPr txBox="1"/>
          <p:nvPr/>
        </p:nvSpPr>
        <p:spPr>
          <a:xfrm>
            <a:off x="6816080" y="5589240"/>
            <a:ext cx="3059757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/>
              <a:t>128 </a:t>
            </a:r>
            <a:r>
              <a:rPr lang="de-CH" sz="2000" dirty="0" err="1"/>
              <a:t>parameters</a:t>
            </a:r>
            <a:r>
              <a:rPr lang="de-CH" sz="2000" dirty="0"/>
              <a:t> per </a:t>
            </a:r>
            <a:r>
              <a:rPr lang="de-CH" sz="2000" dirty="0" err="1"/>
              <a:t>spot</a:t>
            </a:r>
            <a:endParaRPr lang="de-CH" sz="2000" dirty="0"/>
          </a:p>
        </p:txBody>
      </p:sp>
    </p:spTree>
    <p:extLst>
      <p:ext uri="{BB962C8B-B14F-4D97-AF65-F5344CB8AC3E}">
        <p14:creationId xmlns:p14="http://schemas.microsoft.com/office/powerpoint/2010/main" val="171742538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09C88376-A7A5-6719-A442-D97656F02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Position sensitive IC (</a:t>
            </a:r>
            <a:r>
              <a:rPr lang="de-CH" dirty="0" err="1"/>
              <a:t>Kapton</a:t>
            </a:r>
            <a:r>
              <a:rPr lang="de-CH" dirty="0"/>
              <a:t> </a:t>
            </a:r>
            <a:r>
              <a:rPr lang="de-CH" dirty="0" err="1"/>
              <a:t>foil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4mm </a:t>
            </a:r>
            <a:r>
              <a:rPr lang="de-CH" dirty="0" err="1"/>
              <a:t>aluminium</a:t>
            </a:r>
            <a:r>
              <a:rPr lang="de-CH" dirty="0"/>
              <a:t> </a:t>
            </a:r>
            <a:r>
              <a:rPr lang="de-CH" dirty="0" err="1"/>
              <a:t>strips</a:t>
            </a:r>
            <a:r>
              <a:rPr lang="de-CH" dirty="0"/>
              <a:t>)</a:t>
            </a:r>
          </a:p>
          <a:p>
            <a:r>
              <a:rPr lang="de-CH" dirty="0" err="1"/>
              <a:t>Measure</a:t>
            </a:r>
            <a:r>
              <a:rPr lang="de-CH" dirty="0"/>
              <a:t> beam </a:t>
            </a:r>
            <a:r>
              <a:rPr lang="de-CH" dirty="0" err="1"/>
              <a:t>position</a:t>
            </a:r>
            <a:r>
              <a:rPr lang="de-CH" dirty="0"/>
              <a:t> and </a:t>
            </a:r>
            <a:r>
              <a:rPr lang="de-CH" dirty="0" err="1"/>
              <a:t>shape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804E48FC-CCCF-1E11-F520-10C25475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Pencil beam </a:t>
            </a:r>
            <a:r>
              <a:rPr lang="de-CH" dirty="0" err="1"/>
              <a:t>scanning</a:t>
            </a:r>
            <a:r>
              <a:rPr lang="de-CH" dirty="0"/>
              <a:t> </a:t>
            </a:r>
            <a:r>
              <a:rPr lang="de-CH" dirty="0" err="1"/>
              <a:t>needs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control</a:t>
            </a:r>
            <a:r>
              <a:rPr lang="de-CH" dirty="0"/>
              <a:t> dose AND </a:t>
            </a:r>
            <a:r>
              <a:rPr lang="de-CH" dirty="0" err="1"/>
              <a:t>position</a:t>
            </a:r>
            <a:endParaRPr lang="de-CH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7C580D5D-1E90-C8F3-7346-5A3DF7AE4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6" y="2345831"/>
            <a:ext cx="5434974" cy="3243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7B4AF6A-68DE-C4BC-4F0F-A0C5EF725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48" y="2060366"/>
            <a:ext cx="4516438" cy="352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756959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1BAC8EF-9DB5-2989-0301-42E8A2917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 err="1"/>
              <a:t>During</a:t>
            </a:r>
            <a:r>
              <a:rPr lang="de-CH" dirty="0"/>
              <a:t> </a:t>
            </a:r>
            <a:r>
              <a:rPr lang="de-CH" dirty="0" err="1"/>
              <a:t>commissioning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Gantry</a:t>
            </a:r>
            <a:r>
              <a:rPr lang="de-CH" dirty="0"/>
              <a:t> 1: </a:t>
            </a:r>
            <a:r>
              <a:rPr lang="de-CH" dirty="0" err="1"/>
              <a:t>interlocks</a:t>
            </a:r>
            <a:r>
              <a:rPr lang="de-CH" dirty="0"/>
              <a:t> due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spot</a:t>
            </a:r>
            <a:r>
              <a:rPr lang="de-CH" dirty="0"/>
              <a:t> </a:t>
            </a:r>
            <a:r>
              <a:rPr lang="de-CH" dirty="0" err="1"/>
              <a:t>position</a:t>
            </a:r>
            <a:r>
              <a:rPr lang="de-CH" dirty="0"/>
              <a:t> </a:t>
            </a:r>
            <a:r>
              <a:rPr lang="de-CH" dirty="0" err="1"/>
              <a:t>error</a:t>
            </a:r>
            <a:endParaRPr lang="de-CH" dirty="0"/>
          </a:p>
          <a:p>
            <a:r>
              <a:rPr lang="de-CH" dirty="0"/>
              <a:t>	(</a:t>
            </a:r>
            <a:r>
              <a:rPr lang="de-CH" dirty="0" err="1"/>
              <a:t>difference</a:t>
            </a:r>
            <a:r>
              <a:rPr lang="de-CH" dirty="0"/>
              <a:t> nominal/</a:t>
            </a:r>
            <a:r>
              <a:rPr lang="de-CH" dirty="0" err="1"/>
              <a:t>actual</a:t>
            </a:r>
            <a:r>
              <a:rPr lang="de-CH" dirty="0"/>
              <a:t> </a:t>
            </a:r>
            <a:r>
              <a:rPr lang="de-CH" dirty="0" err="1"/>
              <a:t>position</a:t>
            </a:r>
            <a:r>
              <a:rPr lang="de-CH" dirty="0"/>
              <a:t> out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tolerance</a:t>
            </a:r>
            <a:r>
              <a:rPr lang="de-CH" dirty="0"/>
              <a:t>)</a:t>
            </a:r>
          </a:p>
          <a:p>
            <a:endParaRPr lang="de-CH" dirty="0"/>
          </a:p>
          <a:p>
            <a:r>
              <a:rPr lang="de-CH" dirty="0"/>
              <a:t> </a:t>
            </a:r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Use HEP </a:t>
            </a:r>
            <a:r>
              <a:rPr lang="de-CH" dirty="0" err="1"/>
              <a:t>tools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analyze</a:t>
            </a:r>
            <a:r>
              <a:rPr lang="de-CH" dirty="0"/>
              <a:t> </a:t>
            </a:r>
            <a:r>
              <a:rPr lang="de-CH" dirty="0" err="1"/>
              <a:t>proton</a:t>
            </a:r>
            <a:r>
              <a:rPr lang="de-CH" dirty="0"/>
              <a:t> </a:t>
            </a:r>
            <a:r>
              <a:rPr lang="de-CH" dirty="0" err="1"/>
              <a:t>therapy</a:t>
            </a:r>
            <a:r>
              <a:rPr lang="de-CH" dirty="0"/>
              <a:t> </a:t>
            </a:r>
            <a:r>
              <a:rPr lang="de-CH" dirty="0" err="1"/>
              <a:t>data</a:t>
            </a:r>
            <a:endParaRPr lang="de-CH" dirty="0"/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57188010-208C-F13A-42F8-5995A0C104A9}"/>
              </a:ext>
            </a:extLst>
          </p:cNvPr>
          <p:cNvGrpSpPr/>
          <p:nvPr/>
        </p:nvGrpSpPr>
        <p:grpSpPr>
          <a:xfrm>
            <a:off x="5754160" y="2541233"/>
            <a:ext cx="4967385" cy="3671748"/>
            <a:chOff x="4151785" y="2420888"/>
            <a:chExt cx="4967385" cy="3671748"/>
          </a:xfrm>
        </p:grpSpPr>
        <p:pic>
          <p:nvPicPr>
            <p:cNvPr id="8" name="Grafik 7" descr="Ein Bild, das Text, Diagramm, Reihe, Zahl enthält.&#10;&#10;Automatisch generierte Beschreibung">
              <a:extLst>
                <a:ext uri="{FF2B5EF4-FFF2-40B4-BE49-F238E27FC236}">
                  <a16:creationId xmlns:a16="http://schemas.microsoft.com/office/drawing/2014/main" id="{36CF697A-648E-103D-63D9-C64922F86A6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11824" y="2420888"/>
              <a:ext cx="4607346" cy="3376233"/>
            </a:xfrm>
            <a:prstGeom prst="rect">
              <a:avLst/>
            </a:prstGeom>
          </p:spPr>
        </p:pic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1B9C624A-22ED-022E-500A-006F6A5B08CC}"/>
                </a:ext>
              </a:extLst>
            </p:cNvPr>
            <p:cNvSpPr txBox="1"/>
            <p:nvPr/>
          </p:nvSpPr>
          <p:spPr>
            <a:xfrm>
              <a:off x="5620158" y="5784859"/>
              <a:ext cx="2376264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Spot dose [MU * 10</a:t>
              </a:r>
              <a:r>
                <a:rPr lang="de-CH" sz="2000" baseline="30000" dirty="0"/>
                <a:t>4</a:t>
              </a:r>
              <a:r>
                <a:rPr lang="de-CH" sz="2000" dirty="0"/>
                <a:t>]</a:t>
              </a: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1A06A889-3BD8-0B34-0608-4B55740610F8}"/>
                </a:ext>
              </a:extLst>
            </p:cNvPr>
            <p:cNvSpPr txBox="1"/>
            <p:nvPr/>
          </p:nvSpPr>
          <p:spPr>
            <a:xfrm rot="16200000">
              <a:off x="3201905" y="3693699"/>
              <a:ext cx="2207538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Position </a:t>
              </a:r>
              <a:r>
                <a:rPr lang="de-CH" sz="2000" dirty="0" err="1"/>
                <a:t>error</a:t>
              </a:r>
              <a:r>
                <a:rPr lang="de-CH" sz="2000" dirty="0"/>
                <a:t> [mm]</a:t>
              </a:r>
            </a:p>
          </p:txBody>
        </p:sp>
      </p:grpSp>
      <p:sp>
        <p:nvSpPr>
          <p:cNvPr id="14" name="Textfeld 13">
            <a:extLst>
              <a:ext uri="{FF2B5EF4-FFF2-40B4-BE49-F238E27FC236}">
                <a16:creationId xmlns:a16="http://schemas.microsoft.com/office/drawing/2014/main" id="{10F4DC7C-E25E-7FBB-707B-E13D25EFA274}"/>
              </a:ext>
            </a:extLst>
          </p:cNvPr>
          <p:cNvSpPr txBox="1"/>
          <p:nvPr/>
        </p:nvSpPr>
        <p:spPr>
          <a:xfrm>
            <a:off x="695325" y="3429000"/>
            <a:ext cx="4680595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>
                <a:sym typeface="Wingdings" panose="05000000000000000000" pitchFamily="2" charset="2"/>
              </a:rPr>
              <a:t> </a:t>
            </a:r>
            <a:r>
              <a:rPr lang="de-CH" sz="2000" dirty="0" err="1">
                <a:sym typeface="Wingdings" panose="05000000000000000000" pitchFamily="2" charset="2"/>
              </a:rPr>
              <a:t>Introduce</a:t>
            </a:r>
            <a:r>
              <a:rPr lang="de-CH" sz="2000" dirty="0">
                <a:sym typeface="Wingdings" panose="05000000000000000000" pitchFamily="2" charset="2"/>
              </a:rPr>
              <a:t> dose </a:t>
            </a:r>
            <a:r>
              <a:rPr lang="de-CH" sz="2000" dirty="0" err="1">
                <a:sym typeface="Wingdings" panose="05000000000000000000" pitchFamily="2" charset="2"/>
              </a:rPr>
              <a:t>dependent</a:t>
            </a:r>
            <a:r>
              <a:rPr lang="de-CH" sz="2000" dirty="0">
                <a:sym typeface="Wingdings" panose="05000000000000000000" pitchFamily="2" charset="2"/>
              </a:rPr>
              <a:t> </a:t>
            </a:r>
            <a:r>
              <a:rPr lang="de-CH" sz="2000" dirty="0" err="1">
                <a:sym typeface="Wingdings" panose="05000000000000000000" pitchFamily="2" charset="2"/>
              </a:rPr>
              <a:t>tolerance</a:t>
            </a:r>
            <a:r>
              <a:rPr lang="de-CH" sz="2000" dirty="0">
                <a:sym typeface="Wingdings" panose="05000000000000000000" pitchFamily="2" charset="2"/>
              </a:rPr>
              <a:t>!</a:t>
            </a:r>
            <a:endParaRPr lang="de-CH" sz="2000" dirty="0"/>
          </a:p>
        </p:txBody>
      </p:sp>
    </p:spTree>
    <p:extLst>
      <p:ext uri="{BB962C8B-B14F-4D97-AF65-F5344CB8AC3E}">
        <p14:creationId xmlns:p14="http://schemas.microsoft.com/office/powerpoint/2010/main" val="268749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54AF9752-4569-BB7C-D383-963D3186A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Logfiles </a:t>
            </a:r>
            <a:r>
              <a:rPr lang="de-CH" dirty="0" err="1"/>
              <a:t>proved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be</a:t>
            </a:r>
            <a:r>
              <a:rPr lang="de-CH" dirty="0"/>
              <a:t> a </a:t>
            </a:r>
            <a:r>
              <a:rPr lang="de-CH" dirty="0" err="1"/>
              <a:t>valuable</a:t>
            </a:r>
            <a:r>
              <a:rPr lang="de-CH" dirty="0"/>
              <a:t> </a:t>
            </a:r>
            <a:r>
              <a:rPr lang="de-CH" dirty="0" err="1"/>
              <a:t>tool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Patient </a:t>
            </a:r>
            <a:r>
              <a:rPr lang="de-CH" dirty="0" err="1"/>
              <a:t>Specific</a:t>
            </a:r>
            <a:r>
              <a:rPr lang="de-CH" dirty="0"/>
              <a:t> Quality 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Back </a:t>
            </a:r>
            <a:r>
              <a:rPr lang="de-CH" dirty="0" err="1"/>
              <a:t>calculation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dose and dose </a:t>
            </a:r>
            <a:r>
              <a:rPr lang="de-CH" dirty="0" err="1"/>
              <a:t>distribution</a:t>
            </a:r>
            <a:r>
              <a:rPr lang="de-CH" dirty="0"/>
              <a:t> from monitor </a:t>
            </a:r>
            <a:r>
              <a:rPr lang="de-CH" dirty="0" err="1"/>
              <a:t>units</a:t>
            </a:r>
            <a:r>
              <a:rPr lang="de-CH" dirty="0"/>
              <a:t>, </a:t>
            </a:r>
            <a:r>
              <a:rPr lang="de-CH" dirty="0" err="1"/>
              <a:t>table</a:t>
            </a:r>
            <a:r>
              <a:rPr lang="de-CH" dirty="0"/>
              <a:t> </a:t>
            </a:r>
            <a:r>
              <a:rPr lang="de-CH" dirty="0" err="1"/>
              <a:t>position</a:t>
            </a:r>
            <a:r>
              <a:rPr lang="de-CH" dirty="0"/>
              <a:t>, beam </a:t>
            </a:r>
            <a:r>
              <a:rPr lang="de-CH" dirty="0" err="1"/>
              <a:t>settings</a:t>
            </a:r>
            <a:r>
              <a:rPr lang="de-CH" dirty="0"/>
              <a:t> etc. (PhD </a:t>
            </a:r>
            <a:r>
              <a:rPr lang="de-CH" dirty="0" err="1"/>
              <a:t>thesis</a:t>
            </a:r>
            <a:r>
              <a:rPr lang="de-CH" dirty="0"/>
              <a:t>; </a:t>
            </a:r>
            <a:r>
              <a:rPr lang="de-CH" dirty="0" err="1"/>
              <a:t>now</a:t>
            </a:r>
            <a:r>
              <a:rPr lang="de-CH" dirty="0"/>
              <a:t> a </a:t>
            </a:r>
            <a:r>
              <a:rPr lang="de-CH" dirty="0" err="1"/>
              <a:t>routine</a:t>
            </a:r>
            <a:r>
              <a:rPr lang="de-CH" dirty="0"/>
              <a:t> </a:t>
            </a:r>
            <a:r>
              <a:rPr lang="de-CH" dirty="0" err="1"/>
              <a:t>tool</a:t>
            </a:r>
            <a:r>
              <a:rPr lang="de-CH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 err="1"/>
              <a:t>Current</a:t>
            </a:r>
            <a:r>
              <a:rPr lang="de-CH" dirty="0"/>
              <a:t> </a:t>
            </a:r>
            <a:r>
              <a:rPr lang="de-CH" dirty="0" err="1"/>
              <a:t>project</a:t>
            </a:r>
            <a:r>
              <a:rPr lang="de-CH" dirty="0"/>
              <a:t>: </a:t>
            </a:r>
            <a:r>
              <a:rPr lang="de-CH" dirty="0" err="1"/>
              <a:t>retrospective</a:t>
            </a:r>
            <a:r>
              <a:rPr lang="de-CH" dirty="0"/>
              <a:t> </a:t>
            </a:r>
            <a:r>
              <a:rPr lang="de-CH" dirty="0" err="1"/>
              <a:t>analysis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PSI </a:t>
            </a:r>
            <a:r>
              <a:rPr lang="de-CH" dirty="0" err="1"/>
              <a:t>Gantry</a:t>
            </a:r>
            <a:r>
              <a:rPr lang="de-CH" dirty="0"/>
              <a:t> </a:t>
            </a:r>
            <a:r>
              <a:rPr lang="de-CH" dirty="0" err="1"/>
              <a:t>treatments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«</a:t>
            </a:r>
            <a:r>
              <a:rPr lang="en-US" dirty="0"/>
              <a:t>Modeling of proton RBE variations in patients: Retrospective analysis of 20 years of treatment of chordoma and chondrosarcoma cancer patients”</a:t>
            </a:r>
          </a:p>
          <a:p>
            <a:pPr marL="594900" lvl="1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lvl="1" indent="0">
              <a:buNone/>
            </a:pPr>
            <a:endParaRPr lang="en-US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926553B6-A318-A727-9517-A5978C835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 </a:t>
            </a:r>
            <a:r>
              <a:rPr lang="de-CH" dirty="0" err="1"/>
              <a:t>useful</a:t>
            </a:r>
            <a:r>
              <a:rPr lang="de-CH" dirty="0"/>
              <a:t> </a:t>
            </a:r>
            <a:r>
              <a:rPr lang="de-CH" dirty="0" err="1"/>
              <a:t>tool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Quality Assurance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37FA1D40-2261-1C32-E660-99184F60D847}"/>
              </a:ext>
            </a:extLst>
          </p:cNvPr>
          <p:cNvSpPr txBox="1"/>
          <p:nvPr/>
        </p:nvSpPr>
        <p:spPr>
          <a:xfrm>
            <a:off x="839416" y="3861048"/>
            <a:ext cx="9937104" cy="17235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RBE is hypothesized to be affected by numerous factors, among which dose averaged LET. Other, more "exotic" quantities that have sparked interest in the last years are Dose rates … Thanks to the logfiles we can reconstruct all these quantities  and get as close as possible to the actual delivered physics quantities.</a:t>
            </a:r>
          </a:p>
          <a:p>
            <a:pPr algn="l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We can approximate the dose rate because the timings of the spots were recorded (timestamps and durations)</a:t>
            </a:r>
          </a:p>
          <a:p>
            <a:pPr algn="r"/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Bastien Golomer, PSI PhD student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682BFCAC-75F3-EF7F-724A-9EB54AD334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968" y="5130997"/>
            <a:ext cx="8953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84967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/>
          </a:p>
        </p:txBody>
      </p:sp>
      <p:pic>
        <p:nvPicPr>
          <p:cNvPr id="4" name="Picture 4" descr="C:\Users\grossmann\Desktop\spotOn\150914 ZPT Gantry3 0068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7" b="3257"/>
          <a:stretch/>
        </p:blipFill>
        <p:spPr bwMode="auto">
          <a:xfrm>
            <a:off x="479376" y="344774"/>
            <a:ext cx="10009187" cy="62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628363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Benutzerdefiniertes Design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A0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 PSI DE V9.potx" id="{E21C0B6B-A4E6-4969-A2ED-E6BCEE4A96B8}" vid="{EE8950FA-C637-4BF7-B982-D7D136EB1C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96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96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c24777f-78b6-4f3c-a73a-d5fa08e4d537" xsi:nil="true"/>
    <lcf76f155ced4ddcb4097134ff3c332f xmlns="c9077d15-72ed-4fec-bcfe-3472729e9195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E594130A2AF244FBF3F304D904ED593" ma:contentTypeVersion="18" ma:contentTypeDescription="Ein neues Dokument erstellen." ma:contentTypeScope="" ma:versionID="9c227ad3ab8d826471e210bb857ebfda">
  <xsd:schema xmlns:xsd="http://www.w3.org/2001/XMLSchema" xmlns:xs="http://www.w3.org/2001/XMLSchema" xmlns:p="http://schemas.microsoft.com/office/2006/metadata/properties" xmlns:ns2="c9077d15-72ed-4fec-bcfe-3472729e9195" xmlns:ns3="bc24777f-78b6-4f3c-a73a-d5fa08e4d537" targetNamespace="http://schemas.microsoft.com/office/2006/metadata/properties" ma:root="true" ma:fieldsID="2a0acd45fe6cc66a06723547185abeb0" ns2:_="" ns3:_="">
    <xsd:import namespace="c9077d15-72ed-4fec-bcfe-3472729e9195"/>
    <xsd:import namespace="bc24777f-78b6-4f3c-a73a-d5fa08e4d53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077d15-72ed-4fec-bcfe-3472729e919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Bildmarkierungen" ma:readOnly="false" ma:fieldId="{5cf76f15-5ced-4ddc-b409-7134ff3c332f}" ma:taxonomyMulti="true" ma:sspId="7fbe3b91-0d7a-4fca-85de-75d49bc052c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4777f-78b6-4f3c-a73a-d5fa08e4d537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523888c3-3691-4ee2-9093-74875a1c94d8}" ma:internalName="TaxCatchAll" ma:showField="CatchAllData" ma:web="bc24777f-78b6-4f3c-a73a-d5fa08e4d53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B6B7BE2-63AD-4C37-AC44-F0E4FC348E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26B806-0237-4942-A1FD-5C97285908C2}">
  <ds:schemaRefs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purl.org/dc/dcmitype/"/>
    <ds:schemaRef ds:uri="c9077d15-72ed-4fec-bcfe-3472729e9195"/>
    <ds:schemaRef ds:uri="http://schemas.openxmlformats.org/package/2006/metadata/core-properties"/>
    <ds:schemaRef ds:uri="bc24777f-78b6-4f3c-a73a-d5fa08e4d537"/>
  </ds:schemaRefs>
</ds:datastoreItem>
</file>

<file path=customXml/itemProps3.xml><?xml version="1.0" encoding="utf-8"?>
<ds:datastoreItem xmlns:ds="http://schemas.openxmlformats.org/officeDocument/2006/customXml" ds:itemID="{7B9C8326-17BB-45BD-9C1C-A05512924E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077d15-72ed-4fec-bcfe-3472729e9195"/>
    <ds:schemaRef ds:uri="bc24777f-78b6-4f3c-a73a-d5fa08e4d5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PSI_Presentation_Content_Slides_de</Template>
  <TotalTime>0</TotalTime>
  <Words>1884</Words>
  <Application>Microsoft Office PowerPoint</Application>
  <PresentationFormat>Widescreen</PresentationFormat>
  <Paragraphs>359</Paragraphs>
  <Slides>66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66</vt:i4>
      </vt:variant>
    </vt:vector>
  </HeadingPairs>
  <TitlesOfParts>
    <vt:vector size="83" baseType="lpstr">
      <vt:lpstr>CharisSIL</vt:lpstr>
      <vt:lpstr>ヒラギノ角ゴ Pro W3</vt:lpstr>
      <vt:lpstr>Aptos</vt:lpstr>
      <vt:lpstr>Arial</vt:lpstr>
      <vt:lpstr>Arial Narrow</vt:lpstr>
      <vt:lpstr>Calibri</vt:lpstr>
      <vt:lpstr>Calibri (MS)</vt:lpstr>
      <vt:lpstr>Calibri (MS) Bold</vt:lpstr>
      <vt:lpstr>Courier New</vt:lpstr>
      <vt:lpstr>Franklin Gothic Book</vt:lpstr>
      <vt:lpstr>Rockwell</vt:lpstr>
      <vt:lpstr>Symbol</vt:lpstr>
      <vt:lpstr>Times</vt:lpstr>
      <vt:lpstr>Times New Roman</vt:lpstr>
      <vt:lpstr>Wingdings</vt:lpstr>
      <vt:lpstr>Benutzerdefiniertes Design</vt:lpstr>
      <vt:lpstr>Office Theme</vt:lpstr>
      <vt:lpstr>PowerPoint Presentation</vt:lpstr>
      <vt:lpstr>Agenda</vt:lpstr>
      <vt:lpstr>PowerPoint Presentation</vt:lpstr>
      <vt:lpstr>Paul Scherrer Institute</vt:lpstr>
      <vt:lpstr>PowerPoint Presentation</vt:lpstr>
      <vt:lpstr>About myself…</vt:lpstr>
      <vt:lpstr>PowerPoint Presentation</vt:lpstr>
      <vt:lpstr>Why Radiotherapy with Protons?</vt:lpstr>
      <vt:lpstr>Why Protons?</vt:lpstr>
      <vt:lpstr>Main parts of a particle treatment facility</vt:lpstr>
      <vt:lpstr>Superconducting Cyclotron COMET (Accel/Varian)</vt:lpstr>
      <vt:lpstr>Superconducting Cyclotron COMET (Accel/Varian)</vt:lpstr>
      <vt:lpstr>PowerPoint Presentation</vt:lpstr>
      <vt:lpstr>PowerPoint Presentation</vt:lpstr>
      <vt:lpstr>Irradiation technique - classical</vt:lpstr>
      <vt:lpstr>Irradiation technique - classical</vt:lpstr>
      <vt:lpstr>Irradiation technique - classical</vt:lpstr>
      <vt:lpstr>PSI’s OPTIS program</vt:lpstr>
      <vt:lpstr>OPTIS</vt:lpstr>
      <vt:lpstr>OPTIS – a success story</vt:lpstr>
      <vt:lpstr>Irradiation technique – «pencil beam scanning» (PBS)</vt:lpstr>
      <vt:lpstr>Gantry 1: A compact system for PBS</vt:lpstr>
      <vt:lpstr>Scanning-Technology is today’s standard</vt:lpstr>
      <vt:lpstr>Gantry 2: next generation spot scanning</vt:lpstr>
      <vt:lpstr>PowerPoint Presentation</vt:lpstr>
      <vt:lpstr>Video: Virtual Tour of PSI Protontherapy</vt:lpstr>
      <vt:lpstr>PowerPoint Presentation</vt:lpstr>
      <vt:lpstr>Treating small children</vt:lpstr>
      <vt:lpstr>PowerPoint Presentation</vt:lpstr>
      <vt:lpstr>PowerPoint Presentation</vt:lpstr>
      <vt:lpstr>Base of the skull Chordoma</vt:lpstr>
      <vt:lpstr>Medulloblastoma</vt:lpstr>
      <vt:lpstr>Patient treatments</vt:lpstr>
      <vt:lpstr>PowerPoint Presentation</vt:lpstr>
      <vt:lpstr>FLASH radiotherapy</vt:lpstr>
      <vt:lpstr>FLASH protontherapy</vt:lpstr>
      <vt:lpstr>Beamline Transmission</vt:lpstr>
      <vt:lpstr>FLASH @ Gantry1</vt:lpstr>
      <vt:lpstr>Flash @ Gantry 1</vt:lpstr>
      <vt:lpstr>PowerPoint Presentation</vt:lpstr>
      <vt:lpstr>PowerPoint Presentation</vt:lpstr>
      <vt:lpstr>PowerPoint Presentation</vt:lpstr>
      <vt:lpstr>Results</vt:lpstr>
      <vt:lpstr>Zebrafish embryos: Morphological analysis</vt:lpstr>
      <vt:lpstr>Proton FLASH irradiations of mice</vt:lpstr>
      <vt:lpstr>Proton FLASH irradiations of mice</vt:lpstr>
      <vt:lpstr>PowerPoint Presentation</vt:lpstr>
      <vt:lpstr>Clinical Trial: Cats</vt:lpstr>
      <vt:lpstr>PowerPoint Presentation</vt:lpstr>
      <vt:lpstr>PowerPoint Presentation</vt:lpstr>
      <vt:lpstr>PowerPoint Presentation</vt:lpstr>
      <vt:lpstr>03.06.2024                            12.06.2024</vt:lpstr>
      <vt:lpstr>PowerPoint Presentation</vt:lpstr>
      <vt:lpstr>A new idea: pencil beam scanning</vt:lpstr>
      <vt:lpstr>From the idea to the implementation</vt:lpstr>
      <vt:lpstr>Demonstration experiment at PSI 1989</vt:lpstr>
      <vt:lpstr>It worked!</vt:lpstr>
      <vt:lpstr>1994</vt:lpstr>
      <vt:lpstr>«Machine Ready» Signal</vt:lpstr>
      <vt:lpstr>Optimizing a pencil beam scanning system using tools from high energy physics</vt:lpstr>
      <vt:lpstr>CERN: HBOOK  PAW  ROOT</vt:lpstr>
      <vt:lpstr>Logging information per spot</vt:lpstr>
      <vt:lpstr>Pencil beam scanning needs to control dose AND position</vt:lpstr>
      <vt:lpstr>Use HEP tools to analyze proton therapy data</vt:lpstr>
      <vt:lpstr>A useful tool for Quality Assurance</vt:lpstr>
      <vt:lpstr>PowerPoint Presentation</vt:lpstr>
    </vt:vector>
  </TitlesOfParts>
  <Company>PSI - Paul Scherrer Institut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Krebsbehandlung mit Protonentherapie</dc:title>
  <dc:creator>Grossmann Handschin Martin</dc:creator>
  <dc:description>erstellt durch Vorlagenbauer.ch</dc:description>
  <cp:lastModifiedBy>Grossmann Handschin, Martin</cp:lastModifiedBy>
  <cp:revision>90</cp:revision>
  <cp:lastPrinted>2025-04-08T08:33:04Z</cp:lastPrinted>
  <dcterms:created xsi:type="dcterms:W3CDTF">2024-06-25T11:49:56Z</dcterms:created>
  <dcterms:modified xsi:type="dcterms:W3CDTF">2026-06-15T03:38:29Z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0x0101000E594130A2AF244FBF3F304D904ED593</vt:lpwstr>
  </property>
  <property fmtid="{D5CDD505-2E9C-101B-9397-08002B2CF9AE}" pid="3" name="MediaServiceImageTags">
    <vt:lpwstr/>
  </property>
</Properties>
</file>