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53"/>
  </p:notesMasterIdLst>
  <p:sldIdLst>
    <p:sldId id="2473" r:id="rId3"/>
    <p:sldId id="2160" r:id="rId4"/>
    <p:sldId id="2461" r:id="rId5"/>
    <p:sldId id="2474" r:id="rId6"/>
    <p:sldId id="257" r:id="rId7"/>
    <p:sldId id="2202" r:id="rId8"/>
    <p:sldId id="2389" r:id="rId9"/>
    <p:sldId id="2390" r:id="rId10"/>
    <p:sldId id="2391" r:id="rId11"/>
    <p:sldId id="2392" r:id="rId12"/>
    <p:sldId id="2312" r:id="rId13"/>
    <p:sldId id="2393" r:id="rId14"/>
    <p:sldId id="2475" r:id="rId15"/>
    <p:sldId id="2395" r:id="rId16"/>
    <p:sldId id="2270" r:id="rId17"/>
    <p:sldId id="2396" r:id="rId18"/>
    <p:sldId id="2319" r:id="rId19"/>
    <p:sldId id="2320" r:id="rId20"/>
    <p:sldId id="2278" r:id="rId21"/>
    <p:sldId id="2321" r:id="rId22"/>
    <p:sldId id="2476" r:id="rId23"/>
    <p:sldId id="2398" r:id="rId24"/>
    <p:sldId id="2399" r:id="rId25"/>
    <p:sldId id="2400" r:id="rId26"/>
    <p:sldId id="2401" r:id="rId27"/>
    <p:sldId id="2406" r:id="rId28"/>
    <p:sldId id="2407" r:id="rId29"/>
    <p:sldId id="2477" r:id="rId30"/>
    <p:sldId id="276" r:id="rId31"/>
    <p:sldId id="687" r:id="rId32"/>
    <p:sldId id="2397" r:id="rId33"/>
    <p:sldId id="2462" r:id="rId34"/>
    <p:sldId id="2470" r:id="rId35"/>
    <p:sldId id="2308" r:id="rId36"/>
    <p:sldId id="2325" r:id="rId37"/>
    <p:sldId id="2326" r:id="rId38"/>
    <p:sldId id="418" r:id="rId39"/>
    <p:sldId id="2183" r:id="rId40"/>
    <p:sldId id="2303" r:id="rId41"/>
    <p:sldId id="676" r:id="rId42"/>
    <p:sldId id="2329" r:id="rId43"/>
    <p:sldId id="2471" r:id="rId44"/>
    <p:sldId id="2472" r:id="rId45"/>
    <p:sldId id="2467" r:id="rId46"/>
    <p:sldId id="723" r:id="rId47"/>
    <p:sldId id="2478" r:id="rId48"/>
    <p:sldId id="2221" r:id="rId49"/>
    <p:sldId id="520" r:id="rId50"/>
    <p:sldId id="258" r:id="rId51"/>
    <p:sldId id="265" r:id="rId5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B017C1"/>
    <a:srgbClr val="548235"/>
    <a:srgbClr val="D69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61"/>
    <p:restoredTop sz="94658"/>
  </p:normalViewPr>
  <p:slideViewPr>
    <p:cSldViewPr snapToGrid="0">
      <p:cViewPr varScale="1">
        <p:scale>
          <a:sx n="102" d="100"/>
          <a:sy n="102" d="100"/>
        </p:scale>
        <p:origin x="21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EAC3E-69FB-D74D-AF91-9E796AB909A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D02CF6-C87C-734A-832E-ECD5195EFFB9}">
      <dgm:prSet phldrT="[Texto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en-US" sz="24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gm:t>
    </dgm:pt>
    <dgm:pt modelId="{9A0737B5-5C05-5B44-A39B-C9200C40490F}" type="parTrans" cxnId="{881C9E3F-32B8-DA46-8BFA-E943D67D3865}">
      <dgm:prSet/>
      <dgm:spPr/>
      <dgm:t>
        <a:bodyPr/>
        <a:lstStyle/>
        <a:p>
          <a:endParaRPr lang="es-ES"/>
        </a:p>
      </dgm:t>
    </dgm:pt>
    <dgm:pt modelId="{74862E58-606B-864E-A3C2-B20E661D35DF}" type="sibTrans" cxnId="{881C9E3F-32B8-DA46-8BFA-E943D67D3865}">
      <dgm:prSet/>
      <dgm:spPr>
        <a:ln>
          <a:solidFill>
            <a:srgbClr val="C00000">
              <a:alpha val="99000"/>
            </a:srgbClr>
          </a:solidFill>
        </a:ln>
      </dgm:spPr>
      <dgm:t>
        <a:bodyPr/>
        <a:lstStyle/>
        <a:p>
          <a:endParaRPr lang="es-ES"/>
        </a:p>
      </dgm:t>
    </dgm:pt>
    <dgm:pt modelId="{7E687303-361D-D547-9B92-74AD154F794C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055F0-F968-A64A-B963-0A0D44403A91}" type="parTrans" cxnId="{5D74705A-2099-6E4A-A6DB-F82FDDF6AC5D}">
      <dgm:prSet/>
      <dgm:spPr/>
      <dgm:t>
        <a:bodyPr/>
        <a:lstStyle/>
        <a:p>
          <a:endParaRPr lang="es-ES"/>
        </a:p>
      </dgm:t>
    </dgm:pt>
    <dgm:pt modelId="{4A1FC5F8-FD55-C845-BC0A-A34DD484D1A9}" type="sibTrans" cxnId="{5D74705A-2099-6E4A-A6DB-F82FDDF6AC5D}">
      <dgm:prSet/>
      <dgm:spPr/>
      <dgm:t>
        <a:bodyPr/>
        <a:lstStyle/>
        <a:p>
          <a:endParaRPr lang="es-ES"/>
        </a:p>
      </dgm:t>
    </dgm:pt>
    <dgm:pt modelId="{4CBB9B54-6148-4E4C-93ED-5295F05AB44B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gm:t>
    </dgm:pt>
    <dgm:pt modelId="{DF34FFA2-4122-FA4B-A0B8-87A0B868D49A}" type="parTrans" cxnId="{E2C9DE1F-F645-3E4A-9D45-8781A59136AA}">
      <dgm:prSet/>
      <dgm:spPr/>
      <dgm:t>
        <a:bodyPr/>
        <a:lstStyle/>
        <a:p>
          <a:endParaRPr lang="es-ES"/>
        </a:p>
      </dgm:t>
    </dgm:pt>
    <dgm:pt modelId="{15661EDF-B900-F84E-B96E-DB37C284C743}" type="sibTrans" cxnId="{E2C9DE1F-F645-3E4A-9D45-8781A59136AA}">
      <dgm:prSet/>
      <dgm:spPr/>
      <dgm:t>
        <a:bodyPr/>
        <a:lstStyle/>
        <a:p>
          <a:endParaRPr lang="es-ES"/>
        </a:p>
      </dgm:t>
    </dgm:pt>
    <dgm:pt modelId="{00621B40-A7E8-DB4E-AD4B-9B19F063FFAF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gm:t>
    </dgm:pt>
    <dgm:pt modelId="{E6BAAB7F-F5AD-A048-A551-FF55B4610153}" type="parTrans" cxnId="{73AB69B7-2E05-FD4B-8B6E-E8F065D3A742}">
      <dgm:prSet/>
      <dgm:spPr/>
      <dgm:t>
        <a:bodyPr/>
        <a:lstStyle/>
        <a:p>
          <a:endParaRPr lang="es-ES"/>
        </a:p>
      </dgm:t>
    </dgm:pt>
    <dgm:pt modelId="{4FF0A20A-CEFB-3147-8447-9E385F09DAEF}" type="sibTrans" cxnId="{73AB69B7-2E05-FD4B-8B6E-E8F065D3A742}">
      <dgm:prSet/>
      <dgm:spPr/>
      <dgm:t>
        <a:bodyPr/>
        <a:lstStyle/>
        <a:p>
          <a:endParaRPr lang="es-ES"/>
        </a:p>
      </dgm:t>
    </dgm:pt>
    <dgm:pt modelId="{779998D3-735D-0249-B87D-2A2AC39C4C8A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gm:t>
    </dgm:pt>
    <dgm:pt modelId="{3691A1CB-D21A-4D40-804D-5B0391327EA9}" type="parTrans" cxnId="{75C7147D-BD27-A545-9027-93C6DB0CB892}">
      <dgm:prSet/>
      <dgm:spPr/>
      <dgm:t>
        <a:bodyPr/>
        <a:lstStyle/>
        <a:p>
          <a:endParaRPr lang="es-ES"/>
        </a:p>
      </dgm:t>
    </dgm:pt>
    <dgm:pt modelId="{BE20720E-ED54-E344-A501-D8AEB0B7B766}" type="sibTrans" cxnId="{75C7147D-BD27-A545-9027-93C6DB0CB892}">
      <dgm:prSet/>
      <dgm:spPr/>
      <dgm:t>
        <a:bodyPr/>
        <a:lstStyle/>
        <a:p>
          <a:endParaRPr lang="es-ES"/>
        </a:p>
      </dgm:t>
    </dgm:pt>
    <dgm:pt modelId="{79E2D9B2-D54E-BA45-860F-D7AF5F43C207}" type="pres">
      <dgm:prSet presAssocID="{DA1EAC3E-69FB-D74D-AF91-9E796AB909A4}" presName="Name0" presStyleCnt="0">
        <dgm:presLayoutVars>
          <dgm:chMax val="7"/>
          <dgm:chPref val="7"/>
          <dgm:dir/>
        </dgm:presLayoutVars>
      </dgm:prSet>
      <dgm:spPr/>
    </dgm:pt>
    <dgm:pt modelId="{53114888-92BC-7B43-9842-0B5BC71A4D0D}" type="pres">
      <dgm:prSet presAssocID="{DA1EAC3E-69FB-D74D-AF91-9E796AB909A4}" presName="Name1" presStyleCnt="0"/>
      <dgm:spPr/>
    </dgm:pt>
    <dgm:pt modelId="{541CD4F9-4813-CD45-BA38-467F6CEE4AEF}" type="pres">
      <dgm:prSet presAssocID="{DA1EAC3E-69FB-D74D-AF91-9E796AB909A4}" presName="cycle" presStyleCnt="0"/>
      <dgm:spPr/>
    </dgm:pt>
    <dgm:pt modelId="{EC06334F-A7CF-AA41-9166-5F3C1876493E}" type="pres">
      <dgm:prSet presAssocID="{DA1EAC3E-69FB-D74D-AF91-9E796AB909A4}" presName="srcNode" presStyleLbl="node1" presStyleIdx="0" presStyleCnt="5"/>
      <dgm:spPr/>
    </dgm:pt>
    <dgm:pt modelId="{37035824-C5CB-0D4A-B842-161978CF5C8F}" type="pres">
      <dgm:prSet presAssocID="{DA1EAC3E-69FB-D74D-AF91-9E796AB909A4}" presName="conn" presStyleLbl="parChTrans1D2" presStyleIdx="0" presStyleCnt="1" custLinFactNeighborX="82170" custLinFactNeighborY="0"/>
      <dgm:spPr/>
    </dgm:pt>
    <dgm:pt modelId="{A08B68FA-718A-8F4D-BA35-E25FFF7D6299}" type="pres">
      <dgm:prSet presAssocID="{DA1EAC3E-69FB-D74D-AF91-9E796AB909A4}" presName="extraNode" presStyleLbl="node1" presStyleIdx="0" presStyleCnt="5"/>
      <dgm:spPr/>
    </dgm:pt>
    <dgm:pt modelId="{D5898D69-B29A-1847-A337-C6BB006DB300}" type="pres">
      <dgm:prSet presAssocID="{DA1EAC3E-69FB-D74D-AF91-9E796AB909A4}" presName="dstNode" presStyleLbl="node1" presStyleIdx="0" presStyleCnt="5"/>
      <dgm:spPr/>
    </dgm:pt>
    <dgm:pt modelId="{4D611E39-CF01-8749-856F-D38B148A54DC}" type="pres">
      <dgm:prSet presAssocID="{FCD02CF6-C87C-734A-832E-ECD5195EFFB9}" presName="text_1" presStyleLbl="node1" presStyleIdx="0" presStyleCnt="5">
        <dgm:presLayoutVars>
          <dgm:bulletEnabled val="1"/>
        </dgm:presLayoutVars>
      </dgm:prSet>
      <dgm:spPr/>
    </dgm:pt>
    <dgm:pt modelId="{1EAFB78A-97FF-3147-BD5B-0958B311A11E}" type="pres">
      <dgm:prSet presAssocID="{FCD02CF6-C87C-734A-832E-ECD5195EFFB9}" presName="accent_1" presStyleCnt="0"/>
      <dgm:spPr/>
    </dgm:pt>
    <dgm:pt modelId="{3BCA0C97-5017-BC40-8149-3FBD0EC46E19}" type="pres">
      <dgm:prSet presAssocID="{FCD02CF6-C87C-734A-832E-ECD5195EFFB9}" presName="accentRepeatNode" presStyleLbl="solidFgAcc1" presStyleIdx="0" presStyleCnt="5"/>
      <dgm:spPr>
        <a:ln>
          <a:solidFill>
            <a:srgbClr val="C00000"/>
          </a:solidFill>
        </a:ln>
      </dgm:spPr>
    </dgm:pt>
    <dgm:pt modelId="{C9300AD1-1998-8445-9DAF-2CA824DDC7C1}" type="pres">
      <dgm:prSet presAssocID="{7E687303-361D-D547-9B92-74AD154F794C}" presName="text_2" presStyleLbl="node1" presStyleIdx="1" presStyleCnt="5">
        <dgm:presLayoutVars>
          <dgm:bulletEnabled val="1"/>
        </dgm:presLayoutVars>
      </dgm:prSet>
      <dgm:spPr>
        <a:xfrm>
          <a:off x="995230" y="1354558"/>
          <a:ext cx="5328987" cy="677550"/>
        </a:xfrm>
        <a:prstGeom prst="rect">
          <a:avLst/>
        </a:prstGeom>
      </dgm:spPr>
    </dgm:pt>
    <dgm:pt modelId="{216D9917-8944-B241-843D-893012A1486A}" type="pres">
      <dgm:prSet presAssocID="{7E687303-361D-D547-9B92-74AD154F794C}" presName="accent_2" presStyleCnt="0"/>
      <dgm:spPr/>
    </dgm:pt>
    <dgm:pt modelId="{565B22B0-BC8E-DF40-B178-FC6517F3BEF4}" type="pres">
      <dgm:prSet presAssocID="{7E687303-361D-D547-9B92-74AD154F794C}" presName="accentRepeatNode" presStyleLbl="solidFgAcc1" presStyleIdx="1" presStyleCnt="5"/>
      <dgm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</dgm:pt>
    <dgm:pt modelId="{DFA0E6F8-C252-A942-A7BF-64D4CB5358D4}" type="pres">
      <dgm:prSet presAssocID="{4CBB9B54-6148-4E4C-93ED-5295F05AB44B}" presName="text_3" presStyleLbl="node1" presStyleIdx="2" presStyleCnt="5" custLinFactNeighborX="734">
        <dgm:presLayoutVars>
          <dgm:bulletEnabled val="1"/>
        </dgm:presLayoutVars>
      </dgm:prSet>
      <dgm:spPr>
        <a:xfrm>
          <a:off x="1182264" y="2370558"/>
          <a:ext cx="5179974" cy="677550"/>
        </a:xfrm>
        <a:prstGeom prst="rect">
          <a:avLst/>
        </a:prstGeom>
      </dgm:spPr>
    </dgm:pt>
    <dgm:pt modelId="{44E6B397-37B7-6C46-B4B8-CFB22B8CDDDD}" type="pres">
      <dgm:prSet presAssocID="{4CBB9B54-6148-4E4C-93ED-5295F05AB44B}" presName="accent_3" presStyleCnt="0"/>
      <dgm:spPr/>
    </dgm:pt>
    <dgm:pt modelId="{72E4BB04-223F-3C41-BA00-83283E276FEB}" type="pres">
      <dgm:prSet presAssocID="{4CBB9B54-6148-4E4C-93ED-5295F05AB44B}" presName="accentRepeatNode" presStyleLbl="solidFgAcc1" presStyleIdx="2" presStyleCnt="5"/>
      <dgm:spPr>
        <a:ln>
          <a:solidFill>
            <a:srgbClr val="C00000"/>
          </a:solidFill>
        </a:ln>
      </dgm:spPr>
    </dgm:pt>
    <dgm:pt modelId="{DA5D503F-54D3-554E-BA02-19A5F7F55C0D}" type="pres">
      <dgm:prSet presAssocID="{00621B40-A7E8-DB4E-AD4B-9B19F063FFAF}" presName="text_4" presStyleLbl="node1" presStyleIdx="3" presStyleCnt="5">
        <dgm:presLayoutVars>
          <dgm:bulletEnabled val="1"/>
        </dgm:presLayoutVars>
      </dgm:prSet>
      <dgm:spPr>
        <a:xfrm>
          <a:off x="995230" y="3386558"/>
          <a:ext cx="7056187" cy="677550"/>
        </a:xfrm>
        <a:prstGeom prst="rect">
          <a:avLst/>
        </a:prstGeom>
      </dgm:spPr>
    </dgm:pt>
    <dgm:pt modelId="{BD38D327-68BF-354E-9014-E35780B5E439}" type="pres">
      <dgm:prSet presAssocID="{00621B40-A7E8-DB4E-AD4B-9B19F063FFAF}" presName="accent_4" presStyleCnt="0"/>
      <dgm:spPr/>
    </dgm:pt>
    <dgm:pt modelId="{5B0BD7A4-41E5-EE4E-9540-01C353FFC3D9}" type="pres">
      <dgm:prSet presAssocID="{00621B40-A7E8-DB4E-AD4B-9B19F063FFAF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DE519C4B-B0CA-7342-A25F-EFDE1212D5C5}" type="pres">
      <dgm:prSet presAssocID="{779998D3-735D-0249-B87D-2A2AC39C4C8A}" presName="text_5" presStyleLbl="node1" presStyleIdx="4" presStyleCnt="5">
        <dgm:presLayoutVars>
          <dgm:bulletEnabled val="1"/>
        </dgm:presLayoutVars>
      </dgm:prSet>
      <dgm:spPr>
        <a:xfrm>
          <a:off x="509717" y="4402558"/>
          <a:ext cx="7541700" cy="677550"/>
        </a:xfrm>
        <a:prstGeom prst="rect">
          <a:avLst/>
        </a:prstGeom>
      </dgm:spPr>
    </dgm:pt>
    <dgm:pt modelId="{EB135D26-5018-A748-9181-A1AD6D12614A}" type="pres">
      <dgm:prSet presAssocID="{779998D3-735D-0249-B87D-2A2AC39C4C8A}" presName="accent_5" presStyleCnt="0"/>
      <dgm:spPr/>
    </dgm:pt>
    <dgm:pt modelId="{53D01C18-729B-E746-AE4D-A3205B78F516}" type="pres">
      <dgm:prSet presAssocID="{779998D3-735D-0249-B87D-2A2AC39C4C8A}" presName="accentRepeatNode" presStyleLbl="solidFgAcc1" presStyleIdx="4" presStyleCnt="5"/>
      <dgm:spPr>
        <a:ln>
          <a:solidFill>
            <a:srgbClr val="C00000"/>
          </a:solidFill>
        </a:ln>
      </dgm:spPr>
    </dgm:pt>
  </dgm:ptLst>
  <dgm:cxnLst>
    <dgm:cxn modelId="{E2C9DE1F-F645-3E4A-9D45-8781A59136AA}" srcId="{DA1EAC3E-69FB-D74D-AF91-9E796AB909A4}" destId="{4CBB9B54-6148-4E4C-93ED-5295F05AB44B}" srcOrd="2" destOrd="0" parTransId="{DF34FFA2-4122-FA4B-A0B8-87A0B868D49A}" sibTransId="{15661EDF-B900-F84E-B96E-DB37C284C743}"/>
    <dgm:cxn modelId="{ACEA4437-66FE-9C44-BD0C-68B82E9E412E}" type="presOf" srcId="{7E687303-361D-D547-9B92-74AD154F794C}" destId="{C9300AD1-1998-8445-9DAF-2CA824DDC7C1}" srcOrd="0" destOrd="0" presId="urn:microsoft.com/office/officeart/2008/layout/VerticalCurvedList"/>
    <dgm:cxn modelId="{881C9E3F-32B8-DA46-8BFA-E943D67D3865}" srcId="{DA1EAC3E-69FB-D74D-AF91-9E796AB909A4}" destId="{FCD02CF6-C87C-734A-832E-ECD5195EFFB9}" srcOrd="0" destOrd="0" parTransId="{9A0737B5-5C05-5B44-A39B-C9200C40490F}" sibTransId="{74862E58-606B-864E-A3C2-B20E661D35DF}"/>
    <dgm:cxn modelId="{5D74705A-2099-6E4A-A6DB-F82FDDF6AC5D}" srcId="{DA1EAC3E-69FB-D74D-AF91-9E796AB909A4}" destId="{7E687303-361D-D547-9B92-74AD154F794C}" srcOrd="1" destOrd="0" parTransId="{41D055F0-F968-A64A-B963-0A0D44403A91}" sibTransId="{4A1FC5F8-FD55-C845-BC0A-A34DD484D1A9}"/>
    <dgm:cxn modelId="{BD08C75A-65D7-BF4F-9707-FD5AC6193C94}" type="presOf" srcId="{74862E58-606B-864E-A3C2-B20E661D35DF}" destId="{37035824-C5CB-0D4A-B842-161978CF5C8F}" srcOrd="0" destOrd="0" presId="urn:microsoft.com/office/officeart/2008/layout/VerticalCurvedList"/>
    <dgm:cxn modelId="{CE748D6A-E1C1-7641-B47C-A7FF68AF102A}" type="presOf" srcId="{FCD02CF6-C87C-734A-832E-ECD5195EFFB9}" destId="{4D611E39-CF01-8749-856F-D38B148A54DC}" srcOrd="0" destOrd="0" presId="urn:microsoft.com/office/officeart/2008/layout/VerticalCurvedList"/>
    <dgm:cxn modelId="{75C7147D-BD27-A545-9027-93C6DB0CB892}" srcId="{DA1EAC3E-69FB-D74D-AF91-9E796AB909A4}" destId="{779998D3-735D-0249-B87D-2A2AC39C4C8A}" srcOrd="4" destOrd="0" parTransId="{3691A1CB-D21A-4D40-804D-5B0391327EA9}" sibTransId="{BE20720E-ED54-E344-A501-D8AEB0B7B766}"/>
    <dgm:cxn modelId="{DC8BEA81-251C-8B4D-B976-FEEADA4AB765}" type="presOf" srcId="{4CBB9B54-6148-4E4C-93ED-5295F05AB44B}" destId="{DFA0E6F8-C252-A942-A7BF-64D4CB5358D4}" srcOrd="0" destOrd="0" presId="urn:microsoft.com/office/officeart/2008/layout/VerticalCurvedList"/>
    <dgm:cxn modelId="{73AB69B7-2E05-FD4B-8B6E-E8F065D3A742}" srcId="{DA1EAC3E-69FB-D74D-AF91-9E796AB909A4}" destId="{00621B40-A7E8-DB4E-AD4B-9B19F063FFAF}" srcOrd="3" destOrd="0" parTransId="{E6BAAB7F-F5AD-A048-A551-FF55B4610153}" sibTransId="{4FF0A20A-CEFB-3147-8447-9E385F09DAEF}"/>
    <dgm:cxn modelId="{396A75DA-0F47-454B-AADF-BB72975D3BF4}" type="presOf" srcId="{00621B40-A7E8-DB4E-AD4B-9B19F063FFAF}" destId="{DA5D503F-54D3-554E-BA02-19A5F7F55C0D}" srcOrd="0" destOrd="0" presId="urn:microsoft.com/office/officeart/2008/layout/VerticalCurvedList"/>
    <dgm:cxn modelId="{0E23A8E3-9534-4C4A-A944-3D4622428DB4}" type="presOf" srcId="{DA1EAC3E-69FB-D74D-AF91-9E796AB909A4}" destId="{79E2D9B2-D54E-BA45-860F-D7AF5F43C207}" srcOrd="0" destOrd="0" presId="urn:microsoft.com/office/officeart/2008/layout/VerticalCurvedList"/>
    <dgm:cxn modelId="{D53E85FC-F92F-AE49-87F5-92D28EB9996B}" type="presOf" srcId="{779998D3-735D-0249-B87D-2A2AC39C4C8A}" destId="{DE519C4B-B0CA-7342-A25F-EFDE1212D5C5}" srcOrd="0" destOrd="0" presId="urn:microsoft.com/office/officeart/2008/layout/VerticalCurvedList"/>
    <dgm:cxn modelId="{3E088C47-6FD8-B347-8AEA-D59EFE29CFA8}" type="presParOf" srcId="{79E2D9B2-D54E-BA45-860F-D7AF5F43C207}" destId="{53114888-92BC-7B43-9842-0B5BC71A4D0D}" srcOrd="0" destOrd="0" presId="urn:microsoft.com/office/officeart/2008/layout/VerticalCurvedList"/>
    <dgm:cxn modelId="{034BF9C0-308C-2947-BFF0-759B38A680C4}" type="presParOf" srcId="{53114888-92BC-7B43-9842-0B5BC71A4D0D}" destId="{541CD4F9-4813-CD45-BA38-467F6CEE4AEF}" srcOrd="0" destOrd="0" presId="urn:microsoft.com/office/officeart/2008/layout/VerticalCurvedList"/>
    <dgm:cxn modelId="{27BDA38A-AF63-7842-96D0-495A6E2888E8}" type="presParOf" srcId="{541CD4F9-4813-CD45-BA38-467F6CEE4AEF}" destId="{EC06334F-A7CF-AA41-9166-5F3C1876493E}" srcOrd="0" destOrd="0" presId="urn:microsoft.com/office/officeart/2008/layout/VerticalCurvedList"/>
    <dgm:cxn modelId="{83674CA4-E862-7042-B251-7DB200176D14}" type="presParOf" srcId="{541CD4F9-4813-CD45-BA38-467F6CEE4AEF}" destId="{37035824-C5CB-0D4A-B842-161978CF5C8F}" srcOrd="1" destOrd="0" presId="urn:microsoft.com/office/officeart/2008/layout/VerticalCurvedList"/>
    <dgm:cxn modelId="{70FA616B-14FD-4C4B-B104-D320909C5DED}" type="presParOf" srcId="{541CD4F9-4813-CD45-BA38-467F6CEE4AEF}" destId="{A08B68FA-718A-8F4D-BA35-E25FFF7D6299}" srcOrd="2" destOrd="0" presId="urn:microsoft.com/office/officeart/2008/layout/VerticalCurvedList"/>
    <dgm:cxn modelId="{DC3360AD-25FF-B84A-A91E-1A2FF005C7F8}" type="presParOf" srcId="{541CD4F9-4813-CD45-BA38-467F6CEE4AEF}" destId="{D5898D69-B29A-1847-A337-C6BB006DB300}" srcOrd="3" destOrd="0" presId="urn:microsoft.com/office/officeart/2008/layout/VerticalCurvedList"/>
    <dgm:cxn modelId="{881323FB-A240-8343-A2F9-5ACD224EA1A3}" type="presParOf" srcId="{53114888-92BC-7B43-9842-0B5BC71A4D0D}" destId="{4D611E39-CF01-8749-856F-D38B148A54DC}" srcOrd="1" destOrd="0" presId="urn:microsoft.com/office/officeart/2008/layout/VerticalCurvedList"/>
    <dgm:cxn modelId="{0DA29801-ADE2-7148-B778-B862C96825E2}" type="presParOf" srcId="{53114888-92BC-7B43-9842-0B5BC71A4D0D}" destId="{1EAFB78A-97FF-3147-BD5B-0958B311A11E}" srcOrd="2" destOrd="0" presId="urn:microsoft.com/office/officeart/2008/layout/VerticalCurvedList"/>
    <dgm:cxn modelId="{943C63E8-B465-B446-9AC2-0D6D6E8B75FA}" type="presParOf" srcId="{1EAFB78A-97FF-3147-BD5B-0958B311A11E}" destId="{3BCA0C97-5017-BC40-8149-3FBD0EC46E19}" srcOrd="0" destOrd="0" presId="urn:microsoft.com/office/officeart/2008/layout/VerticalCurvedList"/>
    <dgm:cxn modelId="{37262334-1E76-364E-8531-624254F817F5}" type="presParOf" srcId="{53114888-92BC-7B43-9842-0B5BC71A4D0D}" destId="{C9300AD1-1998-8445-9DAF-2CA824DDC7C1}" srcOrd="3" destOrd="0" presId="urn:microsoft.com/office/officeart/2008/layout/VerticalCurvedList"/>
    <dgm:cxn modelId="{12F31807-43CC-EA4D-B659-C25D2262DEE0}" type="presParOf" srcId="{53114888-92BC-7B43-9842-0B5BC71A4D0D}" destId="{216D9917-8944-B241-843D-893012A1486A}" srcOrd="4" destOrd="0" presId="urn:microsoft.com/office/officeart/2008/layout/VerticalCurvedList"/>
    <dgm:cxn modelId="{FECF01FC-A825-7543-98AC-4A362958F3BE}" type="presParOf" srcId="{216D9917-8944-B241-843D-893012A1486A}" destId="{565B22B0-BC8E-DF40-B178-FC6517F3BEF4}" srcOrd="0" destOrd="0" presId="urn:microsoft.com/office/officeart/2008/layout/VerticalCurvedList"/>
    <dgm:cxn modelId="{E5F758C4-AEBD-6743-A7D6-EFD07F08DA5F}" type="presParOf" srcId="{53114888-92BC-7B43-9842-0B5BC71A4D0D}" destId="{DFA0E6F8-C252-A942-A7BF-64D4CB5358D4}" srcOrd="5" destOrd="0" presId="urn:microsoft.com/office/officeart/2008/layout/VerticalCurvedList"/>
    <dgm:cxn modelId="{9915FCF7-3A65-BA44-86BC-745BB47A7EBB}" type="presParOf" srcId="{53114888-92BC-7B43-9842-0B5BC71A4D0D}" destId="{44E6B397-37B7-6C46-B4B8-CFB22B8CDDDD}" srcOrd="6" destOrd="0" presId="urn:microsoft.com/office/officeart/2008/layout/VerticalCurvedList"/>
    <dgm:cxn modelId="{D4ED8250-161B-5548-8DFE-54B2C3C0842E}" type="presParOf" srcId="{44E6B397-37B7-6C46-B4B8-CFB22B8CDDDD}" destId="{72E4BB04-223F-3C41-BA00-83283E276FEB}" srcOrd="0" destOrd="0" presId="urn:microsoft.com/office/officeart/2008/layout/VerticalCurvedList"/>
    <dgm:cxn modelId="{58430B76-B04E-5A4C-9C27-264C12A9EE11}" type="presParOf" srcId="{53114888-92BC-7B43-9842-0B5BC71A4D0D}" destId="{DA5D503F-54D3-554E-BA02-19A5F7F55C0D}" srcOrd="7" destOrd="0" presId="urn:microsoft.com/office/officeart/2008/layout/VerticalCurvedList"/>
    <dgm:cxn modelId="{456F9EFF-6AA2-2845-B508-135818E53ED5}" type="presParOf" srcId="{53114888-92BC-7B43-9842-0B5BC71A4D0D}" destId="{BD38D327-68BF-354E-9014-E35780B5E439}" srcOrd="8" destOrd="0" presId="urn:microsoft.com/office/officeart/2008/layout/VerticalCurvedList"/>
    <dgm:cxn modelId="{70A710C1-282B-804D-BD79-F41EA11AB69B}" type="presParOf" srcId="{BD38D327-68BF-354E-9014-E35780B5E439}" destId="{5B0BD7A4-41E5-EE4E-9540-01C353FFC3D9}" srcOrd="0" destOrd="0" presId="urn:microsoft.com/office/officeart/2008/layout/VerticalCurvedList"/>
    <dgm:cxn modelId="{500BADC1-9C8C-8B4A-8714-954E786AD467}" type="presParOf" srcId="{53114888-92BC-7B43-9842-0B5BC71A4D0D}" destId="{DE519C4B-B0CA-7342-A25F-EFDE1212D5C5}" srcOrd="9" destOrd="0" presId="urn:microsoft.com/office/officeart/2008/layout/VerticalCurvedList"/>
    <dgm:cxn modelId="{28D5DF2E-7673-BB43-9E7C-778777B76654}" type="presParOf" srcId="{53114888-92BC-7B43-9842-0B5BC71A4D0D}" destId="{EB135D26-5018-A748-9181-A1AD6D12614A}" srcOrd="10" destOrd="0" presId="urn:microsoft.com/office/officeart/2008/layout/VerticalCurvedList"/>
    <dgm:cxn modelId="{B43D72E1-21FE-C544-9E63-1F81139C3154}" type="presParOf" srcId="{EB135D26-5018-A748-9181-A1AD6D12614A}" destId="{53D01C18-729B-E746-AE4D-A3205B78F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EAC3E-69FB-D74D-AF91-9E796AB909A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D02CF6-C87C-734A-832E-ECD5195EFFB9}">
      <dgm:prSet phldrT="[Texto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en-US" sz="2400" b="1" noProof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gm:t>
    </dgm:pt>
    <dgm:pt modelId="{9A0737B5-5C05-5B44-A39B-C9200C40490F}" type="parTrans" cxnId="{881C9E3F-32B8-DA46-8BFA-E943D67D3865}">
      <dgm:prSet/>
      <dgm:spPr/>
      <dgm:t>
        <a:bodyPr/>
        <a:lstStyle/>
        <a:p>
          <a:endParaRPr lang="es-ES"/>
        </a:p>
      </dgm:t>
    </dgm:pt>
    <dgm:pt modelId="{74862E58-606B-864E-A3C2-B20E661D35DF}" type="sibTrans" cxnId="{881C9E3F-32B8-DA46-8BFA-E943D67D3865}">
      <dgm:prSet/>
      <dgm:spPr>
        <a:ln>
          <a:solidFill>
            <a:srgbClr val="C00000">
              <a:alpha val="99000"/>
            </a:srgbClr>
          </a:solidFill>
        </a:ln>
      </dgm:spPr>
      <dgm:t>
        <a:bodyPr/>
        <a:lstStyle/>
        <a:p>
          <a:endParaRPr lang="es-ES"/>
        </a:p>
      </dgm:t>
    </dgm:pt>
    <dgm:pt modelId="{7E687303-361D-D547-9B92-74AD154F794C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055F0-F968-A64A-B963-0A0D44403A91}" type="parTrans" cxnId="{5D74705A-2099-6E4A-A6DB-F82FDDF6AC5D}">
      <dgm:prSet/>
      <dgm:spPr/>
      <dgm:t>
        <a:bodyPr/>
        <a:lstStyle/>
        <a:p>
          <a:endParaRPr lang="es-ES"/>
        </a:p>
      </dgm:t>
    </dgm:pt>
    <dgm:pt modelId="{4A1FC5F8-FD55-C845-BC0A-A34DD484D1A9}" type="sibTrans" cxnId="{5D74705A-2099-6E4A-A6DB-F82FDDF6AC5D}">
      <dgm:prSet/>
      <dgm:spPr/>
      <dgm:t>
        <a:bodyPr/>
        <a:lstStyle/>
        <a:p>
          <a:endParaRPr lang="es-ES"/>
        </a:p>
      </dgm:t>
    </dgm:pt>
    <dgm:pt modelId="{4CBB9B54-6148-4E4C-93ED-5295F05AB44B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gm:t>
    </dgm:pt>
    <dgm:pt modelId="{DF34FFA2-4122-FA4B-A0B8-87A0B868D49A}" type="parTrans" cxnId="{E2C9DE1F-F645-3E4A-9D45-8781A59136AA}">
      <dgm:prSet/>
      <dgm:spPr/>
      <dgm:t>
        <a:bodyPr/>
        <a:lstStyle/>
        <a:p>
          <a:endParaRPr lang="es-ES"/>
        </a:p>
      </dgm:t>
    </dgm:pt>
    <dgm:pt modelId="{15661EDF-B900-F84E-B96E-DB37C284C743}" type="sibTrans" cxnId="{E2C9DE1F-F645-3E4A-9D45-8781A59136AA}">
      <dgm:prSet/>
      <dgm:spPr/>
      <dgm:t>
        <a:bodyPr/>
        <a:lstStyle/>
        <a:p>
          <a:endParaRPr lang="es-ES"/>
        </a:p>
      </dgm:t>
    </dgm:pt>
    <dgm:pt modelId="{00621B40-A7E8-DB4E-AD4B-9B19F063FFAF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gm:t>
    </dgm:pt>
    <dgm:pt modelId="{E6BAAB7F-F5AD-A048-A551-FF55B4610153}" type="parTrans" cxnId="{73AB69B7-2E05-FD4B-8B6E-E8F065D3A742}">
      <dgm:prSet/>
      <dgm:spPr/>
      <dgm:t>
        <a:bodyPr/>
        <a:lstStyle/>
        <a:p>
          <a:endParaRPr lang="es-ES"/>
        </a:p>
      </dgm:t>
    </dgm:pt>
    <dgm:pt modelId="{4FF0A20A-CEFB-3147-8447-9E385F09DAEF}" type="sibTrans" cxnId="{73AB69B7-2E05-FD4B-8B6E-E8F065D3A742}">
      <dgm:prSet/>
      <dgm:spPr/>
      <dgm:t>
        <a:bodyPr/>
        <a:lstStyle/>
        <a:p>
          <a:endParaRPr lang="es-ES"/>
        </a:p>
      </dgm:t>
    </dgm:pt>
    <dgm:pt modelId="{779998D3-735D-0249-B87D-2A2AC39C4C8A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gm:t>
    </dgm:pt>
    <dgm:pt modelId="{3691A1CB-D21A-4D40-804D-5B0391327EA9}" type="parTrans" cxnId="{75C7147D-BD27-A545-9027-93C6DB0CB892}">
      <dgm:prSet/>
      <dgm:spPr/>
      <dgm:t>
        <a:bodyPr/>
        <a:lstStyle/>
        <a:p>
          <a:endParaRPr lang="es-ES"/>
        </a:p>
      </dgm:t>
    </dgm:pt>
    <dgm:pt modelId="{BE20720E-ED54-E344-A501-D8AEB0B7B766}" type="sibTrans" cxnId="{75C7147D-BD27-A545-9027-93C6DB0CB892}">
      <dgm:prSet/>
      <dgm:spPr/>
      <dgm:t>
        <a:bodyPr/>
        <a:lstStyle/>
        <a:p>
          <a:endParaRPr lang="es-ES"/>
        </a:p>
      </dgm:t>
    </dgm:pt>
    <dgm:pt modelId="{79E2D9B2-D54E-BA45-860F-D7AF5F43C207}" type="pres">
      <dgm:prSet presAssocID="{DA1EAC3E-69FB-D74D-AF91-9E796AB909A4}" presName="Name0" presStyleCnt="0">
        <dgm:presLayoutVars>
          <dgm:chMax val="7"/>
          <dgm:chPref val="7"/>
          <dgm:dir/>
        </dgm:presLayoutVars>
      </dgm:prSet>
      <dgm:spPr/>
    </dgm:pt>
    <dgm:pt modelId="{53114888-92BC-7B43-9842-0B5BC71A4D0D}" type="pres">
      <dgm:prSet presAssocID="{DA1EAC3E-69FB-D74D-AF91-9E796AB909A4}" presName="Name1" presStyleCnt="0"/>
      <dgm:spPr/>
    </dgm:pt>
    <dgm:pt modelId="{541CD4F9-4813-CD45-BA38-467F6CEE4AEF}" type="pres">
      <dgm:prSet presAssocID="{DA1EAC3E-69FB-D74D-AF91-9E796AB909A4}" presName="cycle" presStyleCnt="0"/>
      <dgm:spPr/>
    </dgm:pt>
    <dgm:pt modelId="{EC06334F-A7CF-AA41-9166-5F3C1876493E}" type="pres">
      <dgm:prSet presAssocID="{DA1EAC3E-69FB-D74D-AF91-9E796AB909A4}" presName="srcNode" presStyleLbl="node1" presStyleIdx="0" presStyleCnt="5"/>
      <dgm:spPr/>
    </dgm:pt>
    <dgm:pt modelId="{37035824-C5CB-0D4A-B842-161978CF5C8F}" type="pres">
      <dgm:prSet presAssocID="{DA1EAC3E-69FB-D74D-AF91-9E796AB909A4}" presName="conn" presStyleLbl="parChTrans1D2" presStyleIdx="0" presStyleCnt="1" custLinFactNeighborX="82170" custLinFactNeighborY="0"/>
      <dgm:spPr/>
    </dgm:pt>
    <dgm:pt modelId="{A08B68FA-718A-8F4D-BA35-E25FFF7D6299}" type="pres">
      <dgm:prSet presAssocID="{DA1EAC3E-69FB-D74D-AF91-9E796AB909A4}" presName="extraNode" presStyleLbl="node1" presStyleIdx="0" presStyleCnt="5"/>
      <dgm:spPr/>
    </dgm:pt>
    <dgm:pt modelId="{D5898D69-B29A-1847-A337-C6BB006DB300}" type="pres">
      <dgm:prSet presAssocID="{DA1EAC3E-69FB-D74D-AF91-9E796AB909A4}" presName="dstNode" presStyleLbl="node1" presStyleIdx="0" presStyleCnt="5"/>
      <dgm:spPr/>
    </dgm:pt>
    <dgm:pt modelId="{4D611E39-CF01-8749-856F-D38B148A54DC}" type="pres">
      <dgm:prSet presAssocID="{FCD02CF6-C87C-734A-832E-ECD5195EFFB9}" presName="text_1" presStyleLbl="node1" presStyleIdx="0" presStyleCnt="5">
        <dgm:presLayoutVars>
          <dgm:bulletEnabled val="1"/>
        </dgm:presLayoutVars>
      </dgm:prSet>
      <dgm:spPr/>
    </dgm:pt>
    <dgm:pt modelId="{1EAFB78A-97FF-3147-BD5B-0958B311A11E}" type="pres">
      <dgm:prSet presAssocID="{FCD02CF6-C87C-734A-832E-ECD5195EFFB9}" presName="accent_1" presStyleCnt="0"/>
      <dgm:spPr/>
    </dgm:pt>
    <dgm:pt modelId="{3BCA0C97-5017-BC40-8149-3FBD0EC46E19}" type="pres">
      <dgm:prSet presAssocID="{FCD02CF6-C87C-734A-832E-ECD5195EFFB9}" presName="accentRepeatNode" presStyleLbl="solidFgAcc1" presStyleIdx="0" presStyleCnt="5"/>
      <dgm:spPr>
        <a:ln>
          <a:solidFill>
            <a:srgbClr val="C00000"/>
          </a:solidFill>
        </a:ln>
      </dgm:spPr>
    </dgm:pt>
    <dgm:pt modelId="{C9300AD1-1998-8445-9DAF-2CA824DDC7C1}" type="pres">
      <dgm:prSet presAssocID="{7E687303-361D-D547-9B92-74AD154F794C}" presName="text_2" presStyleLbl="node1" presStyleIdx="1" presStyleCnt="5">
        <dgm:presLayoutVars>
          <dgm:bulletEnabled val="1"/>
        </dgm:presLayoutVars>
      </dgm:prSet>
      <dgm:spPr>
        <a:xfrm>
          <a:off x="995230" y="1354558"/>
          <a:ext cx="5328987" cy="677550"/>
        </a:xfrm>
        <a:prstGeom prst="rect">
          <a:avLst/>
        </a:prstGeom>
      </dgm:spPr>
    </dgm:pt>
    <dgm:pt modelId="{216D9917-8944-B241-843D-893012A1486A}" type="pres">
      <dgm:prSet presAssocID="{7E687303-361D-D547-9B92-74AD154F794C}" presName="accent_2" presStyleCnt="0"/>
      <dgm:spPr/>
    </dgm:pt>
    <dgm:pt modelId="{565B22B0-BC8E-DF40-B178-FC6517F3BEF4}" type="pres">
      <dgm:prSet presAssocID="{7E687303-361D-D547-9B92-74AD154F794C}" presName="accentRepeatNode" presStyleLbl="solidFgAcc1" presStyleIdx="1" presStyleCnt="5"/>
      <dgm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</dgm:pt>
    <dgm:pt modelId="{DFA0E6F8-C252-A942-A7BF-64D4CB5358D4}" type="pres">
      <dgm:prSet presAssocID="{4CBB9B54-6148-4E4C-93ED-5295F05AB44B}" presName="text_3" presStyleLbl="node1" presStyleIdx="2" presStyleCnt="5" custLinFactNeighborX="734">
        <dgm:presLayoutVars>
          <dgm:bulletEnabled val="1"/>
        </dgm:presLayoutVars>
      </dgm:prSet>
      <dgm:spPr>
        <a:xfrm>
          <a:off x="1182264" y="2370558"/>
          <a:ext cx="5179974" cy="677550"/>
        </a:xfrm>
        <a:prstGeom prst="rect">
          <a:avLst/>
        </a:prstGeom>
      </dgm:spPr>
    </dgm:pt>
    <dgm:pt modelId="{44E6B397-37B7-6C46-B4B8-CFB22B8CDDDD}" type="pres">
      <dgm:prSet presAssocID="{4CBB9B54-6148-4E4C-93ED-5295F05AB44B}" presName="accent_3" presStyleCnt="0"/>
      <dgm:spPr/>
    </dgm:pt>
    <dgm:pt modelId="{72E4BB04-223F-3C41-BA00-83283E276FEB}" type="pres">
      <dgm:prSet presAssocID="{4CBB9B54-6148-4E4C-93ED-5295F05AB44B}" presName="accentRepeatNode" presStyleLbl="solidFgAcc1" presStyleIdx="2" presStyleCnt="5"/>
      <dgm:spPr>
        <a:ln>
          <a:solidFill>
            <a:srgbClr val="C00000"/>
          </a:solidFill>
        </a:ln>
      </dgm:spPr>
    </dgm:pt>
    <dgm:pt modelId="{DA5D503F-54D3-554E-BA02-19A5F7F55C0D}" type="pres">
      <dgm:prSet presAssocID="{00621B40-A7E8-DB4E-AD4B-9B19F063FFAF}" presName="text_4" presStyleLbl="node1" presStyleIdx="3" presStyleCnt="5">
        <dgm:presLayoutVars>
          <dgm:bulletEnabled val="1"/>
        </dgm:presLayoutVars>
      </dgm:prSet>
      <dgm:spPr>
        <a:xfrm>
          <a:off x="995230" y="3386558"/>
          <a:ext cx="7056187" cy="677550"/>
        </a:xfrm>
        <a:prstGeom prst="rect">
          <a:avLst/>
        </a:prstGeom>
      </dgm:spPr>
    </dgm:pt>
    <dgm:pt modelId="{BD38D327-68BF-354E-9014-E35780B5E439}" type="pres">
      <dgm:prSet presAssocID="{00621B40-A7E8-DB4E-AD4B-9B19F063FFAF}" presName="accent_4" presStyleCnt="0"/>
      <dgm:spPr/>
    </dgm:pt>
    <dgm:pt modelId="{5B0BD7A4-41E5-EE4E-9540-01C353FFC3D9}" type="pres">
      <dgm:prSet presAssocID="{00621B40-A7E8-DB4E-AD4B-9B19F063FFAF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DE519C4B-B0CA-7342-A25F-EFDE1212D5C5}" type="pres">
      <dgm:prSet presAssocID="{779998D3-735D-0249-B87D-2A2AC39C4C8A}" presName="text_5" presStyleLbl="node1" presStyleIdx="4" presStyleCnt="5">
        <dgm:presLayoutVars>
          <dgm:bulletEnabled val="1"/>
        </dgm:presLayoutVars>
      </dgm:prSet>
      <dgm:spPr>
        <a:xfrm>
          <a:off x="509717" y="4402558"/>
          <a:ext cx="7541700" cy="677550"/>
        </a:xfrm>
        <a:prstGeom prst="rect">
          <a:avLst/>
        </a:prstGeom>
      </dgm:spPr>
    </dgm:pt>
    <dgm:pt modelId="{EB135D26-5018-A748-9181-A1AD6D12614A}" type="pres">
      <dgm:prSet presAssocID="{779998D3-735D-0249-B87D-2A2AC39C4C8A}" presName="accent_5" presStyleCnt="0"/>
      <dgm:spPr/>
    </dgm:pt>
    <dgm:pt modelId="{53D01C18-729B-E746-AE4D-A3205B78F516}" type="pres">
      <dgm:prSet presAssocID="{779998D3-735D-0249-B87D-2A2AC39C4C8A}" presName="accentRepeatNode" presStyleLbl="solidFgAcc1" presStyleIdx="4" presStyleCnt="5"/>
      <dgm:spPr>
        <a:ln>
          <a:solidFill>
            <a:srgbClr val="C00000"/>
          </a:solidFill>
        </a:ln>
      </dgm:spPr>
    </dgm:pt>
  </dgm:ptLst>
  <dgm:cxnLst>
    <dgm:cxn modelId="{E2C9DE1F-F645-3E4A-9D45-8781A59136AA}" srcId="{DA1EAC3E-69FB-D74D-AF91-9E796AB909A4}" destId="{4CBB9B54-6148-4E4C-93ED-5295F05AB44B}" srcOrd="2" destOrd="0" parTransId="{DF34FFA2-4122-FA4B-A0B8-87A0B868D49A}" sibTransId="{15661EDF-B900-F84E-B96E-DB37C284C743}"/>
    <dgm:cxn modelId="{ACEA4437-66FE-9C44-BD0C-68B82E9E412E}" type="presOf" srcId="{7E687303-361D-D547-9B92-74AD154F794C}" destId="{C9300AD1-1998-8445-9DAF-2CA824DDC7C1}" srcOrd="0" destOrd="0" presId="urn:microsoft.com/office/officeart/2008/layout/VerticalCurvedList"/>
    <dgm:cxn modelId="{881C9E3F-32B8-DA46-8BFA-E943D67D3865}" srcId="{DA1EAC3E-69FB-D74D-AF91-9E796AB909A4}" destId="{FCD02CF6-C87C-734A-832E-ECD5195EFFB9}" srcOrd="0" destOrd="0" parTransId="{9A0737B5-5C05-5B44-A39B-C9200C40490F}" sibTransId="{74862E58-606B-864E-A3C2-B20E661D35DF}"/>
    <dgm:cxn modelId="{5D74705A-2099-6E4A-A6DB-F82FDDF6AC5D}" srcId="{DA1EAC3E-69FB-D74D-AF91-9E796AB909A4}" destId="{7E687303-361D-D547-9B92-74AD154F794C}" srcOrd="1" destOrd="0" parTransId="{41D055F0-F968-A64A-B963-0A0D44403A91}" sibTransId="{4A1FC5F8-FD55-C845-BC0A-A34DD484D1A9}"/>
    <dgm:cxn modelId="{BD08C75A-65D7-BF4F-9707-FD5AC6193C94}" type="presOf" srcId="{74862E58-606B-864E-A3C2-B20E661D35DF}" destId="{37035824-C5CB-0D4A-B842-161978CF5C8F}" srcOrd="0" destOrd="0" presId="urn:microsoft.com/office/officeart/2008/layout/VerticalCurvedList"/>
    <dgm:cxn modelId="{CE748D6A-E1C1-7641-B47C-A7FF68AF102A}" type="presOf" srcId="{FCD02CF6-C87C-734A-832E-ECD5195EFFB9}" destId="{4D611E39-CF01-8749-856F-D38B148A54DC}" srcOrd="0" destOrd="0" presId="urn:microsoft.com/office/officeart/2008/layout/VerticalCurvedList"/>
    <dgm:cxn modelId="{75C7147D-BD27-A545-9027-93C6DB0CB892}" srcId="{DA1EAC3E-69FB-D74D-AF91-9E796AB909A4}" destId="{779998D3-735D-0249-B87D-2A2AC39C4C8A}" srcOrd="4" destOrd="0" parTransId="{3691A1CB-D21A-4D40-804D-5B0391327EA9}" sibTransId="{BE20720E-ED54-E344-A501-D8AEB0B7B766}"/>
    <dgm:cxn modelId="{DC8BEA81-251C-8B4D-B976-FEEADA4AB765}" type="presOf" srcId="{4CBB9B54-6148-4E4C-93ED-5295F05AB44B}" destId="{DFA0E6F8-C252-A942-A7BF-64D4CB5358D4}" srcOrd="0" destOrd="0" presId="urn:microsoft.com/office/officeart/2008/layout/VerticalCurvedList"/>
    <dgm:cxn modelId="{73AB69B7-2E05-FD4B-8B6E-E8F065D3A742}" srcId="{DA1EAC3E-69FB-D74D-AF91-9E796AB909A4}" destId="{00621B40-A7E8-DB4E-AD4B-9B19F063FFAF}" srcOrd="3" destOrd="0" parTransId="{E6BAAB7F-F5AD-A048-A551-FF55B4610153}" sibTransId="{4FF0A20A-CEFB-3147-8447-9E385F09DAEF}"/>
    <dgm:cxn modelId="{396A75DA-0F47-454B-AADF-BB72975D3BF4}" type="presOf" srcId="{00621B40-A7E8-DB4E-AD4B-9B19F063FFAF}" destId="{DA5D503F-54D3-554E-BA02-19A5F7F55C0D}" srcOrd="0" destOrd="0" presId="urn:microsoft.com/office/officeart/2008/layout/VerticalCurvedList"/>
    <dgm:cxn modelId="{0E23A8E3-9534-4C4A-A944-3D4622428DB4}" type="presOf" srcId="{DA1EAC3E-69FB-D74D-AF91-9E796AB909A4}" destId="{79E2D9B2-D54E-BA45-860F-D7AF5F43C207}" srcOrd="0" destOrd="0" presId="urn:microsoft.com/office/officeart/2008/layout/VerticalCurvedList"/>
    <dgm:cxn modelId="{D53E85FC-F92F-AE49-87F5-92D28EB9996B}" type="presOf" srcId="{779998D3-735D-0249-B87D-2A2AC39C4C8A}" destId="{DE519C4B-B0CA-7342-A25F-EFDE1212D5C5}" srcOrd="0" destOrd="0" presId="urn:microsoft.com/office/officeart/2008/layout/VerticalCurvedList"/>
    <dgm:cxn modelId="{3E088C47-6FD8-B347-8AEA-D59EFE29CFA8}" type="presParOf" srcId="{79E2D9B2-D54E-BA45-860F-D7AF5F43C207}" destId="{53114888-92BC-7B43-9842-0B5BC71A4D0D}" srcOrd="0" destOrd="0" presId="urn:microsoft.com/office/officeart/2008/layout/VerticalCurvedList"/>
    <dgm:cxn modelId="{034BF9C0-308C-2947-BFF0-759B38A680C4}" type="presParOf" srcId="{53114888-92BC-7B43-9842-0B5BC71A4D0D}" destId="{541CD4F9-4813-CD45-BA38-467F6CEE4AEF}" srcOrd="0" destOrd="0" presId="urn:microsoft.com/office/officeart/2008/layout/VerticalCurvedList"/>
    <dgm:cxn modelId="{27BDA38A-AF63-7842-96D0-495A6E2888E8}" type="presParOf" srcId="{541CD4F9-4813-CD45-BA38-467F6CEE4AEF}" destId="{EC06334F-A7CF-AA41-9166-5F3C1876493E}" srcOrd="0" destOrd="0" presId="urn:microsoft.com/office/officeart/2008/layout/VerticalCurvedList"/>
    <dgm:cxn modelId="{83674CA4-E862-7042-B251-7DB200176D14}" type="presParOf" srcId="{541CD4F9-4813-CD45-BA38-467F6CEE4AEF}" destId="{37035824-C5CB-0D4A-B842-161978CF5C8F}" srcOrd="1" destOrd="0" presId="urn:microsoft.com/office/officeart/2008/layout/VerticalCurvedList"/>
    <dgm:cxn modelId="{70FA616B-14FD-4C4B-B104-D320909C5DED}" type="presParOf" srcId="{541CD4F9-4813-CD45-BA38-467F6CEE4AEF}" destId="{A08B68FA-718A-8F4D-BA35-E25FFF7D6299}" srcOrd="2" destOrd="0" presId="urn:microsoft.com/office/officeart/2008/layout/VerticalCurvedList"/>
    <dgm:cxn modelId="{DC3360AD-25FF-B84A-A91E-1A2FF005C7F8}" type="presParOf" srcId="{541CD4F9-4813-CD45-BA38-467F6CEE4AEF}" destId="{D5898D69-B29A-1847-A337-C6BB006DB300}" srcOrd="3" destOrd="0" presId="urn:microsoft.com/office/officeart/2008/layout/VerticalCurvedList"/>
    <dgm:cxn modelId="{881323FB-A240-8343-A2F9-5ACD224EA1A3}" type="presParOf" srcId="{53114888-92BC-7B43-9842-0B5BC71A4D0D}" destId="{4D611E39-CF01-8749-856F-D38B148A54DC}" srcOrd="1" destOrd="0" presId="urn:microsoft.com/office/officeart/2008/layout/VerticalCurvedList"/>
    <dgm:cxn modelId="{0DA29801-ADE2-7148-B778-B862C96825E2}" type="presParOf" srcId="{53114888-92BC-7B43-9842-0B5BC71A4D0D}" destId="{1EAFB78A-97FF-3147-BD5B-0958B311A11E}" srcOrd="2" destOrd="0" presId="urn:microsoft.com/office/officeart/2008/layout/VerticalCurvedList"/>
    <dgm:cxn modelId="{943C63E8-B465-B446-9AC2-0D6D6E8B75FA}" type="presParOf" srcId="{1EAFB78A-97FF-3147-BD5B-0958B311A11E}" destId="{3BCA0C97-5017-BC40-8149-3FBD0EC46E19}" srcOrd="0" destOrd="0" presId="urn:microsoft.com/office/officeart/2008/layout/VerticalCurvedList"/>
    <dgm:cxn modelId="{37262334-1E76-364E-8531-624254F817F5}" type="presParOf" srcId="{53114888-92BC-7B43-9842-0B5BC71A4D0D}" destId="{C9300AD1-1998-8445-9DAF-2CA824DDC7C1}" srcOrd="3" destOrd="0" presId="urn:microsoft.com/office/officeart/2008/layout/VerticalCurvedList"/>
    <dgm:cxn modelId="{12F31807-43CC-EA4D-B659-C25D2262DEE0}" type="presParOf" srcId="{53114888-92BC-7B43-9842-0B5BC71A4D0D}" destId="{216D9917-8944-B241-843D-893012A1486A}" srcOrd="4" destOrd="0" presId="urn:microsoft.com/office/officeart/2008/layout/VerticalCurvedList"/>
    <dgm:cxn modelId="{FECF01FC-A825-7543-98AC-4A362958F3BE}" type="presParOf" srcId="{216D9917-8944-B241-843D-893012A1486A}" destId="{565B22B0-BC8E-DF40-B178-FC6517F3BEF4}" srcOrd="0" destOrd="0" presId="urn:microsoft.com/office/officeart/2008/layout/VerticalCurvedList"/>
    <dgm:cxn modelId="{E5F758C4-AEBD-6743-A7D6-EFD07F08DA5F}" type="presParOf" srcId="{53114888-92BC-7B43-9842-0B5BC71A4D0D}" destId="{DFA0E6F8-C252-A942-A7BF-64D4CB5358D4}" srcOrd="5" destOrd="0" presId="urn:microsoft.com/office/officeart/2008/layout/VerticalCurvedList"/>
    <dgm:cxn modelId="{9915FCF7-3A65-BA44-86BC-745BB47A7EBB}" type="presParOf" srcId="{53114888-92BC-7B43-9842-0B5BC71A4D0D}" destId="{44E6B397-37B7-6C46-B4B8-CFB22B8CDDDD}" srcOrd="6" destOrd="0" presId="urn:microsoft.com/office/officeart/2008/layout/VerticalCurvedList"/>
    <dgm:cxn modelId="{D4ED8250-161B-5548-8DFE-54B2C3C0842E}" type="presParOf" srcId="{44E6B397-37B7-6C46-B4B8-CFB22B8CDDDD}" destId="{72E4BB04-223F-3C41-BA00-83283E276FEB}" srcOrd="0" destOrd="0" presId="urn:microsoft.com/office/officeart/2008/layout/VerticalCurvedList"/>
    <dgm:cxn modelId="{58430B76-B04E-5A4C-9C27-264C12A9EE11}" type="presParOf" srcId="{53114888-92BC-7B43-9842-0B5BC71A4D0D}" destId="{DA5D503F-54D3-554E-BA02-19A5F7F55C0D}" srcOrd="7" destOrd="0" presId="urn:microsoft.com/office/officeart/2008/layout/VerticalCurvedList"/>
    <dgm:cxn modelId="{456F9EFF-6AA2-2845-B508-135818E53ED5}" type="presParOf" srcId="{53114888-92BC-7B43-9842-0B5BC71A4D0D}" destId="{BD38D327-68BF-354E-9014-E35780B5E439}" srcOrd="8" destOrd="0" presId="urn:microsoft.com/office/officeart/2008/layout/VerticalCurvedList"/>
    <dgm:cxn modelId="{70A710C1-282B-804D-BD79-F41EA11AB69B}" type="presParOf" srcId="{BD38D327-68BF-354E-9014-E35780B5E439}" destId="{5B0BD7A4-41E5-EE4E-9540-01C353FFC3D9}" srcOrd="0" destOrd="0" presId="urn:microsoft.com/office/officeart/2008/layout/VerticalCurvedList"/>
    <dgm:cxn modelId="{500BADC1-9C8C-8B4A-8714-954E786AD467}" type="presParOf" srcId="{53114888-92BC-7B43-9842-0B5BC71A4D0D}" destId="{DE519C4B-B0CA-7342-A25F-EFDE1212D5C5}" srcOrd="9" destOrd="0" presId="urn:microsoft.com/office/officeart/2008/layout/VerticalCurvedList"/>
    <dgm:cxn modelId="{28D5DF2E-7673-BB43-9E7C-778777B76654}" type="presParOf" srcId="{53114888-92BC-7B43-9842-0B5BC71A4D0D}" destId="{EB135D26-5018-A748-9181-A1AD6D12614A}" srcOrd="10" destOrd="0" presId="urn:microsoft.com/office/officeart/2008/layout/VerticalCurvedList"/>
    <dgm:cxn modelId="{B43D72E1-21FE-C544-9E63-1F81139C3154}" type="presParOf" srcId="{EB135D26-5018-A748-9181-A1AD6D12614A}" destId="{53D01C18-729B-E746-AE4D-A3205B78F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1EAC3E-69FB-D74D-AF91-9E796AB909A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D02CF6-C87C-734A-832E-ECD5195EFFB9}">
      <dgm:prSet phldrT="[Texto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en-US" sz="24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gm:t>
    </dgm:pt>
    <dgm:pt modelId="{9A0737B5-5C05-5B44-A39B-C9200C40490F}" type="parTrans" cxnId="{881C9E3F-32B8-DA46-8BFA-E943D67D3865}">
      <dgm:prSet/>
      <dgm:spPr/>
      <dgm:t>
        <a:bodyPr/>
        <a:lstStyle/>
        <a:p>
          <a:endParaRPr lang="es-ES"/>
        </a:p>
      </dgm:t>
    </dgm:pt>
    <dgm:pt modelId="{74862E58-606B-864E-A3C2-B20E661D35DF}" type="sibTrans" cxnId="{881C9E3F-32B8-DA46-8BFA-E943D67D3865}">
      <dgm:prSet/>
      <dgm:spPr>
        <a:ln>
          <a:solidFill>
            <a:srgbClr val="C00000">
              <a:alpha val="99000"/>
            </a:srgbClr>
          </a:solidFill>
        </a:ln>
      </dgm:spPr>
      <dgm:t>
        <a:bodyPr/>
        <a:lstStyle/>
        <a:p>
          <a:endParaRPr lang="es-ES"/>
        </a:p>
      </dgm:t>
    </dgm:pt>
    <dgm:pt modelId="{7E687303-361D-D547-9B92-74AD154F794C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b="1" kern="1200" noProof="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055F0-F968-A64A-B963-0A0D44403A91}" type="parTrans" cxnId="{5D74705A-2099-6E4A-A6DB-F82FDDF6AC5D}">
      <dgm:prSet/>
      <dgm:spPr/>
      <dgm:t>
        <a:bodyPr/>
        <a:lstStyle/>
        <a:p>
          <a:endParaRPr lang="es-ES"/>
        </a:p>
      </dgm:t>
    </dgm:pt>
    <dgm:pt modelId="{4A1FC5F8-FD55-C845-BC0A-A34DD484D1A9}" type="sibTrans" cxnId="{5D74705A-2099-6E4A-A6DB-F82FDDF6AC5D}">
      <dgm:prSet/>
      <dgm:spPr/>
      <dgm:t>
        <a:bodyPr/>
        <a:lstStyle/>
        <a:p>
          <a:endParaRPr lang="es-ES"/>
        </a:p>
      </dgm:t>
    </dgm:pt>
    <dgm:pt modelId="{4CBB9B54-6148-4E4C-93ED-5295F05AB44B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gm:t>
    </dgm:pt>
    <dgm:pt modelId="{DF34FFA2-4122-FA4B-A0B8-87A0B868D49A}" type="parTrans" cxnId="{E2C9DE1F-F645-3E4A-9D45-8781A59136AA}">
      <dgm:prSet/>
      <dgm:spPr/>
      <dgm:t>
        <a:bodyPr/>
        <a:lstStyle/>
        <a:p>
          <a:endParaRPr lang="es-ES"/>
        </a:p>
      </dgm:t>
    </dgm:pt>
    <dgm:pt modelId="{15661EDF-B900-F84E-B96E-DB37C284C743}" type="sibTrans" cxnId="{E2C9DE1F-F645-3E4A-9D45-8781A59136AA}">
      <dgm:prSet/>
      <dgm:spPr/>
      <dgm:t>
        <a:bodyPr/>
        <a:lstStyle/>
        <a:p>
          <a:endParaRPr lang="es-ES"/>
        </a:p>
      </dgm:t>
    </dgm:pt>
    <dgm:pt modelId="{00621B40-A7E8-DB4E-AD4B-9B19F063FFAF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gm:t>
    </dgm:pt>
    <dgm:pt modelId="{E6BAAB7F-F5AD-A048-A551-FF55B4610153}" type="parTrans" cxnId="{73AB69B7-2E05-FD4B-8B6E-E8F065D3A742}">
      <dgm:prSet/>
      <dgm:spPr/>
      <dgm:t>
        <a:bodyPr/>
        <a:lstStyle/>
        <a:p>
          <a:endParaRPr lang="es-ES"/>
        </a:p>
      </dgm:t>
    </dgm:pt>
    <dgm:pt modelId="{4FF0A20A-CEFB-3147-8447-9E385F09DAEF}" type="sibTrans" cxnId="{73AB69B7-2E05-FD4B-8B6E-E8F065D3A742}">
      <dgm:prSet/>
      <dgm:spPr/>
      <dgm:t>
        <a:bodyPr/>
        <a:lstStyle/>
        <a:p>
          <a:endParaRPr lang="es-ES"/>
        </a:p>
      </dgm:t>
    </dgm:pt>
    <dgm:pt modelId="{779998D3-735D-0249-B87D-2A2AC39C4C8A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gm:t>
    </dgm:pt>
    <dgm:pt modelId="{3691A1CB-D21A-4D40-804D-5B0391327EA9}" type="parTrans" cxnId="{75C7147D-BD27-A545-9027-93C6DB0CB892}">
      <dgm:prSet/>
      <dgm:spPr/>
      <dgm:t>
        <a:bodyPr/>
        <a:lstStyle/>
        <a:p>
          <a:endParaRPr lang="es-ES"/>
        </a:p>
      </dgm:t>
    </dgm:pt>
    <dgm:pt modelId="{BE20720E-ED54-E344-A501-D8AEB0B7B766}" type="sibTrans" cxnId="{75C7147D-BD27-A545-9027-93C6DB0CB892}">
      <dgm:prSet/>
      <dgm:spPr/>
      <dgm:t>
        <a:bodyPr/>
        <a:lstStyle/>
        <a:p>
          <a:endParaRPr lang="es-ES"/>
        </a:p>
      </dgm:t>
    </dgm:pt>
    <dgm:pt modelId="{79E2D9B2-D54E-BA45-860F-D7AF5F43C207}" type="pres">
      <dgm:prSet presAssocID="{DA1EAC3E-69FB-D74D-AF91-9E796AB909A4}" presName="Name0" presStyleCnt="0">
        <dgm:presLayoutVars>
          <dgm:chMax val="7"/>
          <dgm:chPref val="7"/>
          <dgm:dir/>
        </dgm:presLayoutVars>
      </dgm:prSet>
      <dgm:spPr/>
    </dgm:pt>
    <dgm:pt modelId="{53114888-92BC-7B43-9842-0B5BC71A4D0D}" type="pres">
      <dgm:prSet presAssocID="{DA1EAC3E-69FB-D74D-AF91-9E796AB909A4}" presName="Name1" presStyleCnt="0"/>
      <dgm:spPr/>
    </dgm:pt>
    <dgm:pt modelId="{541CD4F9-4813-CD45-BA38-467F6CEE4AEF}" type="pres">
      <dgm:prSet presAssocID="{DA1EAC3E-69FB-D74D-AF91-9E796AB909A4}" presName="cycle" presStyleCnt="0"/>
      <dgm:spPr/>
    </dgm:pt>
    <dgm:pt modelId="{EC06334F-A7CF-AA41-9166-5F3C1876493E}" type="pres">
      <dgm:prSet presAssocID="{DA1EAC3E-69FB-D74D-AF91-9E796AB909A4}" presName="srcNode" presStyleLbl="node1" presStyleIdx="0" presStyleCnt="5"/>
      <dgm:spPr/>
    </dgm:pt>
    <dgm:pt modelId="{37035824-C5CB-0D4A-B842-161978CF5C8F}" type="pres">
      <dgm:prSet presAssocID="{DA1EAC3E-69FB-D74D-AF91-9E796AB909A4}" presName="conn" presStyleLbl="parChTrans1D2" presStyleIdx="0" presStyleCnt="1" custLinFactNeighborX="82170" custLinFactNeighborY="0"/>
      <dgm:spPr/>
    </dgm:pt>
    <dgm:pt modelId="{A08B68FA-718A-8F4D-BA35-E25FFF7D6299}" type="pres">
      <dgm:prSet presAssocID="{DA1EAC3E-69FB-D74D-AF91-9E796AB909A4}" presName="extraNode" presStyleLbl="node1" presStyleIdx="0" presStyleCnt="5"/>
      <dgm:spPr/>
    </dgm:pt>
    <dgm:pt modelId="{D5898D69-B29A-1847-A337-C6BB006DB300}" type="pres">
      <dgm:prSet presAssocID="{DA1EAC3E-69FB-D74D-AF91-9E796AB909A4}" presName="dstNode" presStyleLbl="node1" presStyleIdx="0" presStyleCnt="5"/>
      <dgm:spPr/>
    </dgm:pt>
    <dgm:pt modelId="{4D611E39-CF01-8749-856F-D38B148A54DC}" type="pres">
      <dgm:prSet presAssocID="{FCD02CF6-C87C-734A-832E-ECD5195EFFB9}" presName="text_1" presStyleLbl="node1" presStyleIdx="0" presStyleCnt="5">
        <dgm:presLayoutVars>
          <dgm:bulletEnabled val="1"/>
        </dgm:presLayoutVars>
      </dgm:prSet>
      <dgm:spPr/>
    </dgm:pt>
    <dgm:pt modelId="{1EAFB78A-97FF-3147-BD5B-0958B311A11E}" type="pres">
      <dgm:prSet presAssocID="{FCD02CF6-C87C-734A-832E-ECD5195EFFB9}" presName="accent_1" presStyleCnt="0"/>
      <dgm:spPr/>
    </dgm:pt>
    <dgm:pt modelId="{3BCA0C97-5017-BC40-8149-3FBD0EC46E19}" type="pres">
      <dgm:prSet presAssocID="{FCD02CF6-C87C-734A-832E-ECD5195EFFB9}" presName="accentRepeatNode" presStyleLbl="solidFgAcc1" presStyleIdx="0" presStyleCnt="5"/>
      <dgm:spPr>
        <a:ln>
          <a:solidFill>
            <a:srgbClr val="C00000"/>
          </a:solidFill>
        </a:ln>
      </dgm:spPr>
    </dgm:pt>
    <dgm:pt modelId="{C9300AD1-1998-8445-9DAF-2CA824DDC7C1}" type="pres">
      <dgm:prSet presAssocID="{7E687303-361D-D547-9B92-74AD154F794C}" presName="text_2" presStyleLbl="node1" presStyleIdx="1" presStyleCnt="5">
        <dgm:presLayoutVars>
          <dgm:bulletEnabled val="1"/>
        </dgm:presLayoutVars>
      </dgm:prSet>
      <dgm:spPr>
        <a:xfrm>
          <a:off x="995230" y="1354558"/>
          <a:ext cx="5328987" cy="677550"/>
        </a:xfrm>
        <a:prstGeom prst="rect">
          <a:avLst/>
        </a:prstGeom>
      </dgm:spPr>
    </dgm:pt>
    <dgm:pt modelId="{216D9917-8944-B241-843D-893012A1486A}" type="pres">
      <dgm:prSet presAssocID="{7E687303-361D-D547-9B92-74AD154F794C}" presName="accent_2" presStyleCnt="0"/>
      <dgm:spPr/>
    </dgm:pt>
    <dgm:pt modelId="{565B22B0-BC8E-DF40-B178-FC6517F3BEF4}" type="pres">
      <dgm:prSet presAssocID="{7E687303-361D-D547-9B92-74AD154F794C}" presName="accentRepeatNode" presStyleLbl="solidFgAcc1" presStyleIdx="1" presStyleCnt="5"/>
      <dgm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</dgm:pt>
    <dgm:pt modelId="{DFA0E6F8-C252-A942-A7BF-64D4CB5358D4}" type="pres">
      <dgm:prSet presAssocID="{4CBB9B54-6148-4E4C-93ED-5295F05AB44B}" presName="text_3" presStyleLbl="node1" presStyleIdx="2" presStyleCnt="5" custLinFactNeighborX="734">
        <dgm:presLayoutVars>
          <dgm:bulletEnabled val="1"/>
        </dgm:presLayoutVars>
      </dgm:prSet>
      <dgm:spPr>
        <a:xfrm>
          <a:off x="1182264" y="2370558"/>
          <a:ext cx="5179974" cy="677550"/>
        </a:xfrm>
        <a:prstGeom prst="rect">
          <a:avLst/>
        </a:prstGeom>
      </dgm:spPr>
    </dgm:pt>
    <dgm:pt modelId="{44E6B397-37B7-6C46-B4B8-CFB22B8CDDDD}" type="pres">
      <dgm:prSet presAssocID="{4CBB9B54-6148-4E4C-93ED-5295F05AB44B}" presName="accent_3" presStyleCnt="0"/>
      <dgm:spPr/>
    </dgm:pt>
    <dgm:pt modelId="{72E4BB04-223F-3C41-BA00-83283E276FEB}" type="pres">
      <dgm:prSet presAssocID="{4CBB9B54-6148-4E4C-93ED-5295F05AB44B}" presName="accentRepeatNode" presStyleLbl="solidFgAcc1" presStyleIdx="2" presStyleCnt="5"/>
      <dgm:spPr>
        <a:ln>
          <a:solidFill>
            <a:srgbClr val="C00000"/>
          </a:solidFill>
        </a:ln>
      </dgm:spPr>
    </dgm:pt>
    <dgm:pt modelId="{DA5D503F-54D3-554E-BA02-19A5F7F55C0D}" type="pres">
      <dgm:prSet presAssocID="{00621B40-A7E8-DB4E-AD4B-9B19F063FFAF}" presName="text_4" presStyleLbl="node1" presStyleIdx="3" presStyleCnt="5">
        <dgm:presLayoutVars>
          <dgm:bulletEnabled val="1"/>
        </dgm:presLayoutVars>
      </dgm:prSet>
      <dgm:spPr>
        <a:xfrm>
          <a:off x="995230" y="3386558"/>
          <a:ext cx="7056187" cy="677550"/>
        </a:xfrm>
        <a:prstGeom prst="rect">
          <a:avLst/>
        </a:prstGeom>
      </dgm:spPr>
    </dgm:pt>
    <dgm:pt modelId="{BD38D327-68BF-354E-9014-E35780B5E439}" type="pres">
      <dgm:prSet presAssocID="{00621B40-A7E8-DB4E-AD4B-9B19F063FFAF}" presName="accent_4" presStyleCnt="0"/>
      <dgm:spPr/>
    </dgm:pt>
    <dgm:pt modelId="{5B0BD7A4-41E5-EE4E-9540-01C353FFC3D9}" type="pres">
      <dgm:prSet presAssocID="{00621B40-A7E8-DB4E-AD4B-9B19F063FFAF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DE519C4B-B0CA-7342-A25F-EFDE1212D5C5}" type="pres">
      <dgm:prSet presAssocID="{779998D3-735D-0249-B87D-2A2AC39C4C8A}" presName="text_5" presStyleLbl="node1" presStyleIdx="4" presStyleCnt="5">
        <dgm:presLayoutVars>
          <dgm:bulletEnabled val="1"/>
        </dgm:presLayoutVars>
      </dgm:prSet>
      <dgm:spPr>
        <a:xfrm>
          <a:off x="509717" y="4402558"/>
          <a:ext cx="7541700" cy="677550"/>
        </a:xfrm>
        <a:prstGeom prst="rect">
          <a:avLst/>
        </a:prstGeom>
      </dgm:spPr>
    </dgm:pt>
    <dgm:pt modelId="{EB135D26-5018-A748-9181-A1AD6D12614A}" type="pres">
      <dgm:prSet presAssocID="{779998D3-735D-0249-B87D-2A2AC39C4C8A}" presName="accent_5" presStyleCnt="0"/>
      <dgm:spPr/>
    </dgm:pt>
    <dgm:pt modelId="{53D01C18-729B-E746-AE4D-A3205B78F516}" type="pres">
      <dgm:prSet presAssocID="{779998D3-735D-0249-B87D-2A2AC39C4C8A}" presName="accentRepeatNode" presStyleLbl="solidFgAcc1" presStyleIdx="4" presStyleCnt="5"/>
      <dgm:spPr>
        <a:ln>
          <a:solidFill>
            <a:srgbClr val="C00000"/>
          </a:solidFill>
        </a:ln>
      </dgm:spPr>
    </dgm:pt>
  </dgm:ptLst>
  <dgm:cxnLst>
    <dgm:cxn modelId="{E2C9DE1F-F645-3E4A-9D45-8781A59136AA}" srcId="{DA1EAC3E-69FB-D74D-AF91-9E796AB909A4}" destId="{4CBB9B54-6148-4E4C-93ED-5295F05AB44B}" srcOrd="2" destOrd="0" parTransId="{DF34FFA2-4122-FA4B-A0B8-87A0B868D49A}" sibTransId="{15661EDF-B900-F84E-B96E-DB37C284C743}"/>
    <dgm:cxn modelId="{ACEA4437-66FE-9C44-BD0C-68B82E9E412E}" type="presOf" srcId="{7E687303-361D-D547-9B92-74AD154F794C}" destId="{C9300AD1-1998-8445-9DAF-2CA824DDC7C1}" srcOrd="0" destOrd="0" presId="urn:microsoft.com/office/officeart/2008/layout/VerticalCurvedList"/>
    <dgm:cxn modelId="{881C9E3F-32B8-DA46-8BFA-E943D67D3865}" srcId="{DA1EAC3E-69FB-D74D-AF91-9E796AB909A4}" destId="{FCD02CF6-C87C-734A-832E-ECD5195EFFB9}" srcOrd="0" destOrd="0" parTransId="{9A0737B5-5C05-5B44-A39B-C9200C40490F}" sibTransId="{74862E58-606B-864E-A3C2-B20E661D35DF}"/>
    <dgm:cxn modelId="{5D74705A-2099-6E4A-A6DB-F82FDDF6AC5D}" srcId="{DA1EAC3E-69FB-D74D-AF91-9E796AB909A4}" destId="{7E687303-361D-D547-9B92-74AD154F794C}" srcOrd="1" destOrd="0" parTransId="{41D055F0-F968-A64A-B963-0A0D44403A91}" sibTransId="{4A1FC5F8-FD55-C845-BC0A-A34DD484D1A9}"/>
    <dgm:cxn modelId="{BD08C75A-65D7-BF4F-9707-FD5AC6193C94}" type="presOf" srcId="{74862E58-606B-864E-A3C2-B20E661D35DF}" destId="{37035824-C5CB-0D4A-B842-161978CF5C8F}" srcOrd="0" destOrd="0" presId="urn:microsoft.com/office/officeart/2008/layout/VerticalCurvedList"/>
    <dgm:cxn modelId="{CE748D6A-E1C1-7641-B47C-A7FF68AF102A}" type="presOf" srcId="{FCD02CF6-C87C-734A-832E-ECD5195EFFB9}" destId="{4D611E39-CF01-8749-856F-D38B148A54DC}" srcOrd="0" destOrd="0" presId="urn:microsoft.com/office/officeart/2008/layout/VerticalCurvedList"/>
    <dgm:cxn modelId="{75C7147D-BD27-A545-9027-93C6DB0CB892}" srcId="{DA1EAC3E-69FB-D74D-AF91-9E796AB909A4}" destId="{779998D3-735D-0249-B87D-2A2AC39C4C8A}" srcOrd="4" destOrd="0" parTransId="{3691A1CB-D21A-4D40-804D-5B0391327EA9}" sibTransId="{BE20720E-ED54-E344-A501-D8AEB0B7B766}"/>
    <dgm:cxn modelId="{DC8BEA81-251C-8B4D-B976-FEEADA4AB765}" type="presOf" srcId="{4CBB9B54-6148-4E4C-93ED-5295F05AB44B}" destId="{DFA0E6F8-C252-A942-A7BF-64D4CB5358D4}" srcOrd="0" destOrd="0" presId="urn:microsoft.com/office/officeart/2008/layout/VerticalCurvedList"/>
    <dgm:cxn modelId="{73AB69B7-2E05-FD4B-8B6E-E8F065D3A742}" srcId="{DA1EAC3E-69FB-D74D-AF91-9E796AB909A4}" destId="{00621B40-A7E8-DB4E-AD4B-9B19F063FFAF}" srcOrd="3" destOrd="0" parTransId="{E6BAAB7F-F5AD-A048-A551-FF55B4610153}" sibTransId="{4FF0A20A-CEFB-3147-8447-9E385F09DAEF}"/>
    <dgm:cxn modelId="{396A75DA-0F47-454B-AADF-BB72975D3BF4}" type="presOf" srcId="{00621B40-A7E8-DB4E-AD4B-9B19F063FFAF}" destId="{DA5D503F-54D3-554E-BA02-19A5F7F55C0D}" srcOrd="0" destOrd="0" presId="urn:microsoft.com/office/officeart/2008/layout/VerticalCurvedList"/>
    <dgm:cxn modelId="{0E23A8E3-9534-4C4A-A944-3D4622428DB4}" type="presOf" srcId="{DA1EAC3E-69FB-D74D-AF91-9E796AB909A4}" destId="{79E2D9B2-D54E-BA45-860F-D7AF5F43C207}" srcOrd="0" destOrd="0" presId="urn:microsoft.com/office/officeart/2008/layout/VerticalCurvedList"/>
    <dgm:cxn modelId="{D53E85FC-F92F-AE49-87F5-92D28EB9996B}" type="presOf" srcId="{779998D3-735D-0249-B87D-2A2AC39C4C8A}" destId="{DE519C4B-B0CA-7342-A25F-EFDE1212D5C5}" srcOrd="0" destOrd="0" presId="urn:microsoft.com/office/officeart/2008/layout/VerticalCurvedList"/>
    <dgm:cxn modelId="{3E088C47-6FD8-B347-8AEA-D59EFE29CFA8}" type="presParOf" srcId="{79E2D9B2-D54E-BA45-860F-D7AF5F43C207}" destId="{53114888-92BC-7B43-9842-0B5BC71A4D0D}" srcOrd="0" destOrd="0" presId="urn:microsoft.com/office/officeart/2008/layout/VerticalCurvedList"/>
    <dgm:cxn modelId="{034BF9C0-308C-2947-BFF0-759B38A680C4}" type="presParOf" srcId="{53114888-92BC-7B43-9842-0B5BC71A4D0D}" destId="{541CD4F9-4813-CD45-BA38-467F6CEE4AEF}" srcOrd="0" destOrd="0" presId="urn:microsoft.com/office/officeart/2008/layout/VerticalCurvedList"/>
    <dgm:cxn modelId="{27BDA38A-AF63-7842-96D0-495A6E2888E8}" type="presParOf" srcId="{541CD4F9-4813-CD45-BA38-467F6CEE4AEF}" destId="{EC06334F-A7CF-AA41-9166-5F3C1876493E}" srcOrd="0" destOrd="0" presId="urn:microsoft.com/office/officeart/2008/layout/VerticalCurvedList"/>
    <dgm:cxn modelId="{83674CA4-E862-7042-B251-7DB200176D14}" type="presParOf" srcId="{541CD4F9-4813-CD45-BA38-467F6CEE4AEF}" destId="{37035824-C5CB-0D4A-B842-161978CF5C8F}" srcOrd="1" destOrd="0" presId="urn:microsoft.com/office/officeart/2008/layout/VerticalCurvedList"/>
    <dgm:cxn modelId="{70FA616B-14FD-4C4B-B104-D320909C5DED}" type="presParOf" srcId="{541CD4F9-4813-CD45-BA38-467F6CEE4AEF}" destId="{A08B68FA-718A-8F4D-BA35-E25FFF7D6299}" srcOrd="2" destOrd="0" presId="urn:microsoft.com/office/officeart/2008/layout/VerticalCurvedList"/>
    <dgm:cxn modelId="{DC3360AD-25FF-B84A-A91E-1A2FF005C7F8}" type="presParOf" srcId="{541CD4F9-4813-CD45-BA38-467F6CEE4AEF}" destId="{D5898D69-B29A-1847-A337-C6BB006DB300}" srcOrd="3" destOrd="0" presId="urn:microsoft.com/office/officeart/2008/layout/VerticalCurvedList"/>
    <dgm:cxn modelId="{881323FB-A240-8343-A2F9-5ACD224EA1A3}" type="presParOf" srcId="{53114888-92BC-7B43-9842-0B5BC71A4D0D}" destId="{4D611E39-CF01-8749-856F-D38B148A54DC}" srcOrd="1" destOrd="0" presId="urn:microsoft.com/office/officeart/2008/layout/VerticalCurvedList"/>
    <dgm:cxn modelId="{0DA29801-ADE2-7148-B778-B862C96825E2}" type="presParOf" srcId="{53114888-92BC-7B43-9842-0B5BC71A4D0D}" destId="{1EAFB78A-97FF-3147-BD5B-0958B311A11E}" srcOrd="2" destOrd="0" presId="urn:microsoft.com/office/officeart/2008/layout/VerticalCurvedList"/>
    <dgm:cxn modelId="{943C63E8-B465-B446-9AC2-0D6D6E8B75FA}" type="presParOf" srcId="{1EAFB78A-97FF-3147-BD5B-0958B311A11E}" destId="{3BCA0C97-5017-BC40-8149-3FBD0EC46E19}" srcOrd="0" destOrd="0" presId="urn:microsoft.com/office/officeart/2008/layout/VerticalCurvedList"/>
    <dgm:cxn modelId="{37262334-1E76-364E-8531-624254F817F5}" type="presParOf" srcId="{53114888-92BC-7B43-9842-0B5BC71A4D0D}" destId="{C9300AD1-1998-8445-9DAF-2CA824DDC7C1}" srcOrd="3" destOrd="0" presId="urn:microsoft.com/office/officeart/2008/layout/VerticalCurvedList"/>
    <dgm:cxn modelId="{12F31807-43CC-EA4D-B659-C25D2262DEE0}" type="presParOf" srcId="{53114888-92BC-7B43-9842-0B5BC71A4D0D}" destId="{216D9917-8944-B241-843D-893012A1486A}" srcOrd="4" destOrd="0" presId="urn:microsoft.com/office/officeart/2008/layout/VerticalCurvedList"/>
    <dgm:cxn modelId="{FECF01FC-A825-7543-98AC-4A362958F3BE}" type="presParOf" srcId="{216D9917-8944-B241-843D-893012A1486A}" destId="{565B22B0-BC8E-DF40-B178-FC6517F3BEF4}" srcOrd="0" destOrd="0" presId="urn:microsoft.com/office/officeart/2008/layout/VerticalCurvedList"/>
    <dgm:cxn modelId="{E5F758C4-AEBD-6743-A7D6-EFD07F08DA5F}" type="presParOf" srcId="{53114888-92BC-7B43-9842-0B5BC71A4D0D}" destId="{DFA0E6F8-C252-A942-A7BF-64D4CB5358D4}" srcOrd="5" destOrd="0" presId="urn:microsoft.com/office/officeart/2008/layout/VerticalCurvedList"/>
    <dgm:cxn modelId="{9915FCF7-3A65-BA44-86BC-745BB47A7EBB}" type="presParOf" srcId="{53114888-92BC-7B43-9842-0B5BC71A4D0D}" destId="{44E6B397-37B7-6C46-B4B8-CFB22B8CDDDD}" srcOrd="6" destOrd="0" presId="urn:microsoft.com/office/officeart/2008/layout/VerticalCurvedList"/>
    <dgm:cxn modelId="{D4ED8250-161B-5548-8DFE-54B2C3C0842E}" type="presParOf" srcId="{44E6B397-37B7-6C46-B4B8-CFB22B8CDDDD}" destId="{72E4BB04-223F-3C41-BA00-83283E276FEB}" srcOrd="0" destOrd="0" presId="urn:microsoft.com/office/officeart/2008/layout/VerticalCurvedList"/>
    <dgm:cxn modelId="{58430B76-B04E-5A4C-9C27-264C12A9EE11}" type="presParOf" srcId="{53114888-92BC-7B43-9842-0B5BC71A4D0D}" destId="{DA5D503F-54D3-554E-BA02-19A5F7F55C0D}" srcOrd="7" destOrd="0" presId="urn:microsoft.com/office/officeart/2008/layout/VerticalCurvedList"/>
    <dgm:cxn modelId="{456F9EFF-6AA2-2845-B508-135818E53ED5}" type="presParOf" srcId="{53114888-92BC-7B43-9842-0B5BC71A4D0D}" destId="{BD38D327-68BF-354E-9014-E35780B5E439}" srcOrd="8" destOrd="0" presId="urn:microsoft.com/office/officeart/2008/layout/VerticalCurvedList"/>
    <dgm:cxn modelId="{70A710C1-282B-804D-BD79-F41EA11AB69B}" type="presParOf" srcId="{BD38D327-68BF-354E-9014-E35780B5E439}" destId="{5B0BD7A4-41E5-EE4E-9540-01C353FFC3D9}" srcOrd="0" destOrd="0" presId="urn:microsoft.com/office/officeart/2008/layout/VerticalCurvedList"/>
    <dgm:cxn modelId="{500BADC1-9C8C-8B4A-8714-954E786AD467}" type="presParOf" srcId="{53114888-92BC-7B43-9842-0B5BC71A4D0D}" destId="{DE519C4B-B0CA-7342-A25F-EFDE1212D5C5}" srcOrd="9" destOrd="0" presId="urn:microsoft.com/office/officeart/2008/layout/VerticalCurvedList"/>
    <dgm:cxn modelId="{28D5DF2E-7673-BB43-9E7C-778777B76654}" type="presParOf" srcId="{53114888-92BC-7B43-9842-0B5BC71A4D0D}" destId="{EB135D26-5018-A748-9181-A1AD6D12614A}" srcOrd="10" destOrd="0" presId="urn:microsoft.com/office/officeart/2008/layout/VerticalCurvedList"/>
    <dgm:cxn modelId="{B43D72E1-21FE-C544-9E63-1F81139C3154}" type="presParOf" srcId="{EB135D26-5018-A748-9181-A1AD6D12614A}" destId="{53D01C18-729B-E746-AE4D-A3205B78F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1EAC3E-69FB-D74D-AF91-9E796AB909A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D02CF6-C87C-734A-832E-ECD5195EFFB9}">
      <dgm:prSet phldrT="[Texto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en-US" sz="24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gm:t>
    </dgm:pt>
    <dgm:pt modelId="{9A0737B5-5C05-5B44-A39B-C9200C40490F}" type="parTrans" cxnId="{881C9E3F-32B8-DA46-8BFA-E943D67D3865}">
      <dgm:prSet/>
      <dgm:spPr/>
      <dgm:t>
        <a:bodyPr/>
        <a:lstStyle/>
        <a:p>
          <a:endParaRPr lang="es-ES"/>
        </a:p>
      </dgm:t>
    </dgm:pt>
    <dgm:pt modelId="{74862E58-606B-864E-A3C2-B20E661D35DF}" type="sibTrans" cxnId="{881C9E3F-32B8-DA46-8BFA-E943D67D3865}">
      <dgm:prSet/>
      <dgm:spPr>
        <a:ln>
          <a:solidFill>
            <a:srgbClr val="C00000">
              <a:alpha val="99000"/>
            </a:srgbClr>
          </a:solidFill>
        </a:ln>
      </dgm:spPr>
      <dgm:t>
        <a:bodyPr/>
        <a:lstStyle/>
        <a:p>
          <a:endParaRPr lang="es-ES"/>
        </a:p>
      </dgm:t>
    </dgm:pt>
    <dgm:pt modelId="{7E687303-361D-D547-9B92-74AD154F794C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055F0-F968-A64A-B963-0A0D44403A91}" type="parTrans" cxnId="{5D74705A-2099-6E4A-A6DB-F82FDDF6AC5D}">
      <dgm:prSet/>
      <dgm:spPr/>
      <dgm:t>
        <a:bodyPr/>
        <a:lstStyle/>
        <a:p>
          <a:endParaRPr lang="es-ES"/>
        </a:p>
      </dgm:t>
    </dgm:pt>
    <dgm:pt modelId="{4A1FC5F8-FD55-C845-BC0A-A34DD484D1A9}" type="sibTrans" cxnId="{5D74705A-2099-6E4A-A6DB-F82FDDF6AC5D}">
      <dgm:prSet/>
      <dgm:spPr/>
      <dgm:t>
        <a:bodyPr/>
        <a:lstStyle/>
        <a:p>
          <a:endParaRPr lang="es-ES"/>
        </a:p>
      </dgm:t>
    </dgm:pt>
    <dgm:pt modelId="{4CBB9B54-6148-4E4C-93ED-5295F05AB44B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gm:t>
    </dgm:pt>
    <dgm:pt modelId="{DF34FFA2-4122-FA4B-A0B8-87A0B868D49A}" type="parTrans" cxnId="{E2C9DE1F-F645-3E4A-9D45-8781A59136AA}">
      <dgm:prSet/>
      <dgm:spPr/>
      <dgm:t>
        <a:bodyPr/>
        <a:lstStyle/>
        <a:p>
          <a:endParaRPr lang="es-ES"/>
        </a:p>
      </dgm:t>
    </dgm:pt>
    <dgm:pt modelId="{15661EDF-B900-F84E-B96E-DB37C284C743}" type="sibTrans" cxnId="{E2C9DE1F-F645-3E4A-9D45-8781A59136AA}">
      <dgm:prSet/>
      <dgm:spPr/>
      <dgm:t>
        <a:bodyPr/>
        <a:lstStyle/>
        <a:p>
          <a:endParaRPr lang="es-ES"/>
        </a:p>
      </dgm:t>
    </dgm:pt>
    <dgm:pt modelId="{00621B40-A7E8-DB4E-AD4B-9B19F063FFAF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gm:t>
    </dgm:pt>
    <dgm:pt modelId="{E6BAAB7F-F5AD-A048-A551-FF55B4610153}" type="parTrans" cxnId="{73AB69B7-2E05-FD4B-8B6E-E8F065D3A742}">
      <dgm:prSet/>
      <dgm:spPr/>
      <dgm:t>
        <a:bodyPr/>
        <a:lstStyle/>
        <a:p>
          <a:endParaRPr lang="es-ES"/>
        </a:p>
      </dgm:t>
    </dgm:pt>
    <dgm:pt modelId="{4FF0A20A-CEFB-3147-8447-9E385F09DAEF}" type="sibTrans" cxnId="{73AB69B7-2E05-FD4B-8B6E-E8F065D3A742}">
      <dgm:prSet/>
      <dgm:spPr/>
      <dgm:t>
        <a:bodyPr/>
        <a:lstStyle/>
        <a:p>
          <a:endParaRPr lang="es-ES"/>
        </a:p>
      </dgm:t>
    </dgm:pt>
    <dgm:pt modelId="{779998D3-735D-0249-B87D-2A2AC39C4C8A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gm:t>
    </dgm:pt>
    <dgm:pt modelId="{3691A1CB-D21A-4D40-804D-5B0391327EA9}" type="parTrans" cxnId="{75C7147D-BD27-A545-9027-93C6DB0CB892}">
      <dgm:prSet/>
      <dgm:spPr/>
      <dgm:t>
        <a:bodyPr/>
        <a:lstStyle/>
        <a:p>
          <a:endParaRPr lang="es-ES"/>
        </a:p>
      </dgm:t>
    </dgm:pt>
    <dgm:pt modelId="{BE20720E-ED54-E344-A501-D8AEB0B7B766}" type="sibTrans" cxnId="{75C7147D-BD27-A545-9027-93C6DB0CB892}">
      <dgm:prSet/>
      <dgm:spPr/>
      <dgm:t>
        <a:bodyPr/>
        <a:lstStyle/>
        <a:p>
          <a:endParaRPr lang="es-ES"/>
        </a:p>
      </dgm:t>
    </dgm:pt>
    <dgm:pt modelId="{79E2D9B2-D54E-BA45-860F-D7AF5F43C207}" type="pres">
      <dgm:prSet presAssocID="{DA1EAC3E-69FB-D74D-AF91-9E796AB909A4}" presName="Name0" presStyleCnt="0">
        <dgm:presLayoutVars>
          <dgm:chMax val="7"/>
          <dgm:chPref val="7"/>
          <dgm:dir/>
        </dgm:presLayoutVars>
      </dgm:prSet>
      <dgm:spPr/>
    </dgm:pt>
    <dgm:pt modelId="{53114888-92BC-7B43-9842-0B5BC71A4D0D}" type="pres">
      <dgm:prSet presAssocID="{DA1EAC3E-69FB-D74D-AF91-9E796AB909A4}" presName="Name1" presStyleCnt="0"/>
      <dgm:spPr/>
    </dgm:pt>
    <dgm:pt modelId="{541CD4F9-4813-CD45-BA38-467F6CEE4AEF}" type="pres">
      <dgm:prSet presAssocID="{DA1EAC3E-69FB-D74D-AF91-9E796AB909A4}" presName="cycle" presStyleCnt="0"/>
      <dgm:spPr/>
    </dgm:pt>
    <dgm:pt modelId="{EC06334F-A7CF-AA41-9166-5F3C1876493E}" type="pres">
      <dgm:prSet presAssocID="{DA1EAC3E-69FB-D74D-AF91-9E796AB909A4}" presName="srcNode" presStyleLbl="node1" presStyleIdx="0" presStyleCnt="5"/>
      <dgm:spPr/>
    </dgm:pt>
    <dgm:pt modelId="{37035824-C5CB-0D4A-B842-161978CF5C8F}" type="pres">
      <dgm:prSet presAssocID="{DA1EAC3E-69FB-D74D-AF91-9E796AB909A4}" presName="conn" presStyleLbl="parChTrans1D2" presStyleIdx="0" presStyleCnt="1" custLinFactNeighborX="82170" custLinFactNeighborY="0"/>
      <dgm:spPr/>
    </dgm:pt>
    <dgm:pt modelId="{A08B68FA-718A-8F4D-BA35-E25FFF7D6299}" type="pres">
      <dgm:prSet presAssocID="{DA1EAC3E-69FB-D74D-AF91-9E796AB909A4}" presName="extraNode" presStyleLbl="node1" presStyleIdx="0" presStyleCnt="5"/>
      <dgm:spPr/>
    </dgm:pt>
    <dgm:pt modelId="{D5898D69-B29A-1847-A337-C6BB006DB300}" type="pres">
      <dgm:prSet presAssocID="{DA1EAC3E-69FB-D74D-AF91-9E796AB909A4}" presName="dstNode" presStyleLbl="node1" presStyleIdx="0" presStyleCnt="5"/>
      <dgm:spPr/>
    </dgm:pt>
    <dgm:pt modelId="{4D611E39-CF01-8749-856F-D38B148A54DC}" type="pres">
      <dgm:prSet presAssocID="{FCD02CF6-C87C-734A-832E-ECD5195EFFB9}" presName="text_1" presStyleLbl="node1" presStyleIdx="0" presStyleCnt="5">
        <dgm:presLayoutVars>
          <dgm:bulletEnabled val="1"/>
        </dgm:presLayoutVars>
      </dgm:prSet>
      <dgm:spPr/>
    </dgm:pt>
    <dgm:pt modelId="{1EAFB78A-97FF-3147-BD5B-0958B311A11E}" type="pres">
      <dgm:prSet presAssocID="{FCD02CF6-C87C-734A-832E-ECD5195EFFB9}" presName="accent_1" presStyleCnt="0"/>
      <dgm:spPr/>
    </dgm:pt>
    <dgm:pt modelId="{3BCA0C97-5017-BC40-8149-3FBD0EC46E19}" type="pres">
      <dgm:prSet presAssocID="{FCD02CF6-C87C-734A-832E-ECD5195EFFB9}" presName="accentRepeatNode" presStyleLbl="solidFgAcc1" presStyleIdx="0" presStyleCnt="5"/>
      <dgm:spPr>
        <a:ln>
          <a:solidFill>
            <a:srgbClr val="C00000"/>
          </a:solidFill>
        </a:ln>
      </dgm:spPr>
    </dgm:pt>
    <dgm:pt modelId="{C9300AD1-1998-8445-9DAF-2CA824DDC7C1}" type="pres">
      <dgm:prSet presAssocID="{7E687303-361D-D547-9B92-74AD154F794C}" presName="text_2" presStyleLbl="node1" presStyleIdx="1" presStyleCnt="5">
        <dgm:presLayoutVars>
          <dgm:bulletEnabled val="1"/>
        </dgm:presLayoutVars>
      </dgm:prSet>
      <dgm:spPr>
        <a:xfrm>
          <a:off x="995230" y="1354558"/>
          <a:ext cx="5328987" cy="677550"/>
        </a:xfrm>
        <a:prstGeom prst="rect">
          <a:avLst/>
        </a:prstGeom>
      </dgm:spPr>
    </dgm:pt>
    <dgm:pt modelId="{216D9917-8944-B241-843D-893012A1486A}" type="pres">
      <dgm:prSet presAssocID="{7E687303-361D-D547-9B92-74AD154F794C}" presName="accent_2" presStyleCnt="0"/>
      <dgm:spPr/>
    </dgm:pt>
    <dgm:pt modelId="{565B22B0-BC8E-DF40-B178-FC6517F3BEF4}" type="pres">
      <dgm:prSet presAssocID="{7E687303-361D-D547-9B92-74AD154F794C}" presName="accentRepeatNode" presStyleLbl="solidFgAcc1" presStyleIdx="1" presStyleCnt="5"/>
      <dgm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</dgm:pt>
    <dgm:pt modelId="{DFA0E6F8-C252-A942-A7BF-64D4CB5358D4}" type="pres">
      <dgm:prSet presAssocID="{4CBB9B54-6148-4E4C-93ED-5295F05AB44B}" presName="text_3" presStyleLbl="node1" presStyleIdx="2" presStyleCnt="5" custLinFactNeighborX="734">
        <dgm:presLayoutVars>
          <dgm:bulletEnabled val="1"/>
        </dgm:presLayoutVars>
      </dgm:prSet>
      <dgm:spPr>
        <a:xfrm>
          <a:off x="1182264" y="2370558"/>
          <a:ext cx="5179974" cy="677550"/>
        </a:xfrm>
        <a:prstGeom prst="rect">
          <a:avLst/>
        </a:prstGeom>
      </dgm:spPr>
    </dgm:pt>
    <dgm:pt modelId="{44E6B397-37B7-6C46-B4B8-CFB22B8CDDDD}" type="pres">
      <dgm:prSet presAssocID="{4CBB9B54-6148-4E4C-93ED-5295F05AB44B}" presName="accent_3" presStyleCnt="0"/>
      <dgm:spPr/>
    </dgm:pt>
    <dgm:pt modelId="{72E4BB04-223F-3C41-BA00-83283E276FEB}" type="pres">
      <dgm:prSet presAssocID="{4CBB9B54-6148-4E4C-93ED-5295F05AB44B}" presName="accentRepeatNode" presStyleLbl="solidFgAcc1" presStyleIdx="2" presStyleCnt="5"/>
      <dgm:spPr>
        <a:ln>
          <a:solidFill>
            <a:srgbClr val="C00000"/>
          </a:solidFill>
        </a:ln>
      </dgm:spPr>
    </dgm:pt>
    <dgm:pt modelId="{DA5D503F-54D3-554E-BA02-19A5F7F55C0D}" type="pres">
      <dgm:prSet presAssocID="{00621B40-A7E8-DB4E-AD4B-9B19F063FFAF}" presName="text_4" presStyleLbl="node1" presStyleIdx="3" presStyleCnt="5">
        <dgm:presLayoutVars>
          <dgm:bulletEnabled val="1"/>
        </dgm:presLayoutVars>
      </dgm:prSet>
      <dgm:spPr>
        <a:xfrm>
          <a:off x="995230" y="3386558"/>
          <a:ext cx="7056187" cy="677550"/>
        </a:xfrm>
        <a:prstGeom prst="rect">
          <a:avLst/>
        </a:prstGeom>
      </dgm:spPr>
    </dgm:pt>
    <dgm:pt modelId="{BD38D327-68BF-354E-9014-E35780B5E439}" type="pres">
      <dgm:prSet presAssocID="{00621B40-A7E8-DB4E-AD4B-9B19F063FFAF}" presName="accent_4" presStyleCnt="0"/>
      <dgm:spPr/>
    </dgm:pt>
    <dgm:pt modelId="{5B0BD7A4-41E5-EE4E-9540-01C353FFC3D9}" type="pres">
      <dgm:prSet presAssocID="{00621B40-A7E8-DB4E-AD4B-9B19F063FFAF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DE519C4B-B0CA-7342-A25F-EFDE1212D5C5}" type="pres">
      <dgm:prSet presAssocID="{779998D3-735D-0249-B87D-2A2AC39C4C8A}" presName="text_5" presStyleLbl="node1" presStyleIdx="4" presStyleCnt="5">
        <dgm:presLayoutVars>
          <dgm:bulletEnabled val="1"/>
        </dgm:presLayoutVars>
      </dgm:prSet>
      <dgm:spPr>
        <a:xfrm>
          <a:off x="509717" y="4402558"/>
          <a:ext cx="7541700" cy="677550"/>
        </a:xfrm>
        <a:prstGeom prst="rect">
          <a:avLst/>
        </a:prstGeom>
      </dgm:spPr>
    </dgm:pt>
    <dgm:pt modelId="{EB135D26-5018-A748-9181-A1AD6D12614A}" type="pres">
      <dgm:prSet presAssocID="{779998D3-735D-0249-B87D-2A2AC39C4C8A}" presName="accent_5" presStyleCnt="0"/>
      <dgm:spPr/>
    </dgm:pt>
    <dgm:pt modelId="{53D01C18-729B-E746-AE4D-A3205B78F516}" type="pres">
      <dgm:prSet presAssocID="{779998D3-735D-0249-B87D-2A2AC39C4C8A}" presName="accentRepeatNode" presStyleLbl="solidFgAcc1" presStyleIdx="4" presStyleCnt="5"/>
      <dgm:spPr>
        <a:ln>
          <a:solidFill>
            <a:srgbClr val="C00000"/>
          </a:solidFill>
        </a:ln>
      </dgm:spPr>
    </dgm:pt>
  </dgm:ptLst>
  <dgm:cxnLst>
    <dgm:cxn modelId="{E2C9DE1F-F645-3E4A-9D45-8781A59136AA}" srcId="{DA1EAC3E-69FB-D74D-AF91-9E796AB909A4}" destId="{4CBB9B54-6148-4E4C-93ED-5295F05AB44B}" srcOrd="2" destOrd="0" parTransId="{DF34FFA2-4122-FA4B-A0B8-87A0B868D49A}" sibTransId="{15661EDF-B900-F84E-B96E-DB37C284C743}"/>
    <dgm:cxn modelId="{ACEA4437-66FE-9C44-BD0C-68B82E9E412E}" type="presOf" srcId="{7E687303-361D-D547-9B92-74AD154F794C}" destId="{C9300AD1-1998-8445-9DAF-2CA824DDC7C1}" srcOrd="0" destOrd="0" presId="urn:microsoft.com/office/officeart/2008/layout/VerticalCurvedList"/>
    <dgm:cxn modelId="{881C9E3F-32B8-DA46-8BFA-E943D67D3865}" srcId="{DA1EAC3E-69FB-D74D-AF91-9E796AB909A4}" destId="{FCD02CF6-C87C-734A-832E-ECD5195EFFB9}" srcOrd="0" destOrd="0" parTransId="{9A0737B5-5C05-5B44-A39B-C9200C40490F}" sibTransId="{74862E58-606B-864E-A3C2-B20E661D35DF}"/>
    <dgm:cxn modelId="{5D74705A-2099-6E4A-A6DB-F82FDDF6AC5D}" srcId="{DA1EAC3E-69FB-D74D-AF91-9E796AB909A4}" destId="{7E687303-361D-D547-9B92-74AD154F794C}" srcOrd="1" destOrd="0" parTransId="{41D055F0-F968-A64A-B963-0A0D44403A91}" sibTransId="{4A1FC5F8-FD55-C845-BC0A-A34DD484D1A9}"/>
    <dgm:cxn modelId="{BD08C75A-65D7-BF4F-9707-FD5AC6193C94}" type="presOf" srcId="{74862E58-606B-864E-A3C2-B20E661D35DF}" destId="{37035824-C5CB-0D4A-B842-161978CF5C8F}" srcOrd="0" destOrd="0" presId="urn:microsoft.com/office/officeart/2008/layout/VerticalCurvedList"/>
    <dgm:cxn modelId="{CE748D6A-E1C1-7641-B47C-A7FF68AF102A}" type="presOf" srcId="{FCD02CF6-C87C-734A-832E-ECD5195EFFB9}" destId="{4D611E39-CF01-8749-856F-D38B148A54DC}" srcOrd="0" destOrd="0" presId="urn:microsoft.com/office/officeart/2008/layout/VerticalCurvedList"/>
    <dgm:cxn modelId="{75C7147D-BD27-A545-9027-93C6DB0CB892}" srcId="{DA1EAC3E-69FB-D74D-AF91-9E796AB909A4}" destId="{779998D3-735D-0249-B87D-2A2AC39C4C8A}" srcOrd="4" destOrd="0" parTransId="{3691A1CB-D21A-4D40-804D-5B0391327EA9}" sibTransId="{BE20720E-ED54-E344-A501-D8AEB0B7B766}"/>
    <dgm:cxn modelId="{DC8BEA81-251C-8B4D-B976-FEEADA4AB765}" type="presOf" srcId="{4CBB9B54-6148-4E4C-93ED-5295F05AB44B}" destId="{DFA0E6F8-C252-A942-A7BF-64D4CB5358D4}" srcOrd="0" destOrd="0" presId="urn:microsoft.com/office/officeart/2008/layout/VerticalCurvedList"/>
    <dgm:cxn modelId="{73AB69B7-2E05-FD4B-8B6E-E8F065D3A742}" srcId="{DA1EAC3E-69FB-D74D-AF91-9E796AB909A4}" destId="{00621B40-A7E8-DB4E-AD4B-9B19F063FFAF}" srcOrd="3" destOrd="0" parTransId="{E6BAAB7F-F5AD-A048-A551-FF55B4610153}" sibTransId="{4FF0A20A-CEFB-3147-8447-9E385F09DAEF}"/>
    <dgm:cxn modelId="{396A75DA-0F47-454B-AADF-BB72975D3BF4}" type="presOf" srcId="{00621B40-A7E8-DB4E-AD4B-9B19F063FFAF}" destId="{DA5D503F-54D3-554E-BA02-19A5F7F55C0D}" srcOrd="0" destOrd="0" presId="urn:microsoft.com/office/officeart/2008/layout/VerticalCurvedList"/>
    <dgm:cxn modelId="{0E23A8E3-9534-4C4A-A944-3D4622428DB4}" type="presOf" srcId="{DA1EAC3E-69FB-D74D-AF91-9E796AB909A4}" destId="{79E2D9B2-D54E-BA45-860F-D7AF5F43C207}" srcOrd="0" destOrd="0" presId="urn:microsoft.com/office/officeart/2008/layout/VerticalCurvedList"/>
    <dgm:cxn modelId="{D53E85FC-F92F-AE49-87F5-92D28EB9996B}" type="presOf" srcId="{779998D3-735D-0249-B87D-2A2AC39C4C8A}" destId="{DE519C4B-B0CA-7342-A25F-EFDE1212D5C5}" srcOrd="0" destOrd="0" presId="urn:microsoft.com/office/officeart/2008/layout/VerticalCurvedList"/>
    <dgm:cxn modelId="{3E088C47-6FD8-B347-8AEA-D59EFE29CFA8}" type="presParOf" srcId="{79E2D9B2-D54E-BA45-860F-D7AF5F43C207}" destId="{53114888-92BC-7B43-9842-0B5BC71A4D0D}" srcOrd="0" destOrd="0" presId="urn:microsoft.com/office/officeart/2008/layout/VerticalCurvedList"/>
    <dgm:cxn modelId="{034BF9C0-308C-2947-BFF0-759B38A680C4}" type="presParOf" srcId="{53114888-92BC-7B43-9842-0B5BC71A4D0D}" destId="{541CD4F9-4813-CD45-BA38-467F6CEE4AEF}" srcOrd="0" destOrd="0" presId="urn:microsoft.com/office/officeart/2008/layout/VerticalCurvedList"/>
    <dgm:cxn modelId="{27BDA38A-AF63-7842-96D0-495A6E2888E8}" type="presParOf" srcId="{541CD4F9-4813-CD45-BA38-467F6CEE4AEF}" destId="{EC06334F-A7CF-AA41-9166-5F3C1876493E}" srcOrd="0" destOrd="0" presId="urn:microsoft.com/office/officeart/2008/layout/VerticalCurvedList"/>
    <dgm:cxn modelId="{83674CA4-E862-7042-B251-7DB200176D14}" type="presParOf" srcId="{541CD4F9-4813-CD45-BA38-467F6CEE4AEF}" destId="{37035824-C5CB-0D4A-B842-161978CF5C8F}" srcOrd="1" destOrd="0" presId="urn:microsoft.com/office/officeart/2008/layout/VerticalCurvedList"/>
    <dgm:cxn modelId="{70FA616B-14FD-4C4B-B104-D320909C5DED}" type="presParOf" srcId="{541CD4F9-4813-CD45-BA38-467F6CEE4AEF}" destId="{A08B68FA-718A-8F4D-BA35-E25FFF7D6299}" srcOrd="2" destOrd="0" presId="urn:microsoft.com/office/officeart/2008/layout/VerticalCurvedList"/>
    <dgm:cxn modelId="{DC3360AD-25FF-B84A-A91E-1A2FF005C7F8}" type="presParOf" srcId="{541CD4F9-4813-CD45-BA38-467F6CEE4AEF}" destId="{D5898D69-B29A-1847-A337-C6BB006DB300}" srcOrd="3" destOrd="0" presId="urn:microsoft.com/office/officeart/2008/layout/VerticalCurvedList"/>
    <dgm:cxn modelId="{881323FB-A240-8343-A2F9-5ACD224EA1A3}" type="presParOf" srcId="{53114888-92BC-7B43-9842-0B5BC71A4D0D}" destId="{4D611E39-CF01-8749-856F-D38B148A54DC}" srcOrd="1" destOrd="0" presId="urn:microsoft.com/office/officeart/2008/layout/VerticalCurvedList"/>
    <dgm:cxn modelId="{0DA29801-ADE2-7148-B778-B862C96825E2}" type="presParOf" srcId="{53114888-92BC-7B43-9842-0B5BC71A4D0D}" destId="{1EAFB78A-97FF-3147-BD5B-0958B311A11E}" srcOrd="2" destOrd="0" presId="urn:microsoft.com/office/officeart/2008/layout/VerticalCurvedList"/>
    <dgm:cxn modelId="{943C63E8-B465-B446-9AC2-0D6D6E8B75FA}" type="presParOf" srcId="{1EAFB78A-97FF-3147-BD5B-0958B311A11E}" destId="{3BCA0C97-5017-BC40-8149-3FBD0EC46E19}" srcOrd="0" destOrd="0" presId="urn:microsoft.com/office/officeart/2008/layout/VerticalCurvedList"/>
    <dgm:cxn modelId="{37262334-1E76-364E-8531-624254F817F5}" type="presParOf" srcId="{53114888-92BC-7B43-9842-0B5BC71A4D0D}" destId="{C9300AD1-1998-8445-9DAF-2CA824DDC7C1}" srcOrd="3" destOrd="0" presId="urn:microsoft.com/office/officeart/2008/layout/VerticalCurvedList"/>
    <dgm:cxn modelId="{12F31807-43CC-EA4D-B659-C25D2262DEE0}" type="presParOf" srcId="{53114888-92BC-7B43-9842-0B5BC71A4D0D}" destId="{216D9917-8944-B241-843D-893012A1486A}" srcOrd="4" destOrd="0" presId="urn:microsoft.com/office/officeart/2008/layout/VerticalCurvedList"/>
    <dgm:cxn modelId="{FECF01FC-A825-7543-98AC-4A362958F3BE}" type="presParOf" srcId="{216D9917-8944-B241-843D-893012A1486A}" destId="{565B22B0-BC8E-DF40-B178-FC6517F3BEF4}" srcOrd="0" destOrd="0" presId="urn:microsoft.com/office/officeart/2008/layout/VerticalCurvedList"/>
    <dgm:cxn modelId="{E5F758C4-AEBD-6743-A7D6-EFD07F08DA5F}" type="presParOf" srcId="{53114888-92BC-7B43-9842-0B5BC71A4D0D}" destId="{DFA0E6F8-C252-A942-A7BF-64D4CB5358D4}" srcOrd="5" destOrd="0" presId="urn:microsoft.com/office/officeart/2008/layout/VerticalCurvedList"/>
    <dgm:cxn modelId="{9915FCF7-3A65-BA44-86BC-745BB47A7EBB}" type="presParOf" srcId="{53114888-92BC-7B43-9842-0B5BC71A4D0D}" destId="{44E6B397-37B7-6C46-B4B8-CFB22B8CDDDD}" srcOrd="6" destOrd="0" presId="urn:microsoft.com/office/officeart/2008/layout/VerticalCurvedList"/>
    <dgm:cxn modelId="{D4ED8250-161B-5548-8DFE-54B2C3C0842E}" type="presParOf" srcId="{44E6B397-37B7-6C46-B4B8-CFB22B8CDDDD}" destId="{72E4BB04-223F-3C41-BA00-83283E276FEB}" srcOrd="0" destOrd="0" presId="urn:microsoft.com/office/officeart/2008/layout/VerticalCurvedList"/>
    <dgm:cxn modelId="{58430B76-B04E-5A4C-9C27-264C12A9EE11}" type="presParOf" srcId="{53114888-92BC-7B43-9842-0B5BC71A4D0D}" destId="{DA5D503F-54D3-554E-BA02-19A5F7F55C0D}" srcOrd="7" destOrd="0" presId="urn:microsoft.com/office/officeart/2008/layout/VerticalCurvedList"/>
    <dgm:cxn modelId="{456F9EFF-6AA2-2845-B508-135818E53ED5}" type="presParOf" srcId="{53114888-92BC-7B43-9842-0B5BC71A4D0D}" destId="{BD38D327-68BF-354E-9014-E35780B5E439}" srcOrd="8" destOrd="0" presId="urn:microsoft.com/office/officeart/2008/layout/VerticalCurvedList"/>
    <dgm:cxn modelId="{70A710C1-282B-804D-BD79-F41EA11AB69B}" type="presParOf" srcId="{BD38D327-68BF-354E-9014-E35780B5E439}" destId="{5B0BD7A4-41E5-EE4E-9540-01C353FFC3D9}" srcOrd="0" destOrd="0" presId="urn:microsoft.com/office/officeart/2008/layout/VerticalCurvedList"/>
    <dgm:cxn modelId="{500BADC1-9C8C-8B4A-8714-954E786AD467}" type="presParOf" srcId="{53114888-92BC-7B43-9842-0B5BC71A4D0D}" destId="{DE519C4B-B0CA-7342-A25F-EFDE1212D5C5}" srcOrd="9" destOrd="0" presId="urn:microsoft.com/office/officeart/2008/layout/VerticalCurvedList"/>
    <dgm:cxn modelId="{28D5DF2E-7673-BB43-9E7C-778777B76654}" type="presParOf" srcId="{53114888-92BC-7B43-9842-0B5BC71A4D0D}" destId="{EB135D26-5018-A748-9181-A1AD6D12614A}" srcOrd="10" destOrd="0" presId="urn:microsoft.com/office/officeart/2008/layout/VerticalCurvedList"/>
    <dgm:cxn modelId="{B43D72E1-21FE-C544-9E63-1F81139C3154}" type="presParOf" srcId="{EB135D26-5018-A748-9181-A1AD6D12614A}" destId="{53D01C18-729B-E746-AE4D-A3205B78F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1EAC3E-69FB-D74D-AF91-9E796AB909A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D02CF6-C87C-734A-832E-ECD5195EFFB9}">
      <dgm:prSet phldrT="[Texto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en-US" sz="24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gm:t>
    </dgm:pt>
    <dgm:pt modelId="{9A0737B5-5C05-5B44-A39B-C9200C40490F}" type="parTrans" cxnId="{881C9E3F-32B8-DA46-8BFA-E943D67D3865}">
      <dgm:prSet/>
      <dgm:spPr/>
      <dgm:t>
        <a:bodyPr/>
        <a:lstStyle/>
        <a:p>
          <a:endParaRPr lang="es-ES"/>
        </a:p>
      </dgm:t>
    </dgm:pt>
    <dgm:pt modelId="{74862E58-606B-864E-A3C2-B20E661D35DF}" type="sibTrans" cxnId="{881C9E3F-32B8-DA46-8BFA-E943D67D3865}">
      <dgm:prSet/>
      <dgm:spPr>
        <a:ln>
          <a:solidFill>
            <a:srgbClr val="C00000">
              <a:alpha val="99000"/>
            </a:srgbClr>
          </a:solidFill>
        </a:ln>
      </dgm:spPr>
      <dgm:t>
        <a:bodyPr/>
        <a:lstStyle/>
        <a:p>
          <a:endParaRPr lang="es-ES"/>
        </a:p>
      </dgm:t>
    </dgm:pt>
    <dgm:pt modelId="{7E687303-361D-D547-9B92-74AD154F794C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055F0-F968-A64A-B963-0A0D44403A91}" type="parTrans" cxnId="{5D74705A-2099-6E4A-A6DB-F82FDDF6AC5D}">
      <dgm:prSet/>
      <dgm:spPr/>
      <dgm:t>
        <a:bodyPr/>
        <a:lstStyle/>
        <a:p>
          <a:endParaRPr lang="es-ES"/>
        </a:p>
      </dgm:t>
    </dgm:pt>
    <dgm:pt modelId="{4A1FC5F8-FD55-C845-BC0A-A34DD484D1A9}" type="sibTrans" cxnId="{5D74705A-2099-6E4A-A6DB-F82FDDF6AC5D}">
      <dgm:prSet/>
      <dgm:spPr/>
      <dgm:t>
        <a:bodyPr/>
        <a:lstStyle/>
        <a:p>
          <a:endParaRPr lang="es-ES"/>
        </a:p>
      </dgm:t>
    </dgm:pt>
    <dgm:pt modelId="{4CBB9B54-6148-4E4C-93ED-5295F05AB44B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gm:t>
    </dgm:pt>
    <dgm:pt modelId="{DF34FFA2-4122-FA4B-A0B8-87A0B868D49A}" type="parTrans" cxnId="{E2C9DE1F-F645-3E4A-9D45-8781A59136AA}">
      <dgm:prSet/>
      <dgm:spPr/>
      <dgm:t>
        <a:bodyPr/>
        <a:lstStyle/>
        <a:p>
          <a:endParaRPr lang="es-ES"/>
        </a:p>
      </dgm:t>
    </dgm:pt>
    <dgm:pt modelId="{15661EDF-B900-F84E-B96E-DB37C284C743}" type="sibTrans" cxnId="{E2C9DE1F-F645-3E4A-9D45-8781A59136AA}">
      <dgm:prSet/>
      <dgm:spPr/>
      <dgm:t>
        <a:bodyPr/>
        <a:lstStyle/>
        <a:p>
          <a:endParaRPr lang="es-ES"/>
        </a:p>
      </dgm:t>
    </dgm:pt>
    <dgm:pt modelId="{00621B40-A7E8-DB4E-AD4B-9B19F063FFAF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gm:t>
    </dgm:pt>
    <dgm:pt modelId="{E6BAAB7F-F5AD-A048-A551-FF55B4610153}" type="parTrans" cxnId="{73AB69B7-2E05-FD4B-8B6E-E8F065D3A742}">
      <dgm:prSet/>
      <dgm:spPr/>
      <dgm:t>
        <a:bodyPr/>
        <a:lstStyle/>
        <a:p>
          <a:endParaRPr lang="es-ES"/>
        </a:p>
      </dgm:t>
    </dgm:pt>
    <dgm:pt modelId="{4FF0A20A-CEFB-3147-8447-9E385F09DAEF}" type="sibTrans" cxnId="{73AB69B7-2E05-FD4B-8B6E-E8F065D3A742}">
      <dgm:prSet/>
      <dgm:spPr/>
      <dgm:t>
        <a:bodyPr/>
        <a:lstStyle/>
        <a:p>
          <a:endParaRPr lang="es-ES"/>
        </a:p>
      </dgm:t>
    </dgm:pt>
    <dgm:pt modelId="{779998D3-735D-0249-B87D-2A2AC39C4C8A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gm:t>
    </dgm:pt>
    <dgm:pt modelId="{3691A1CB-D21A-4D40-804D-5B0391327EA9}" type="parTrans" cxnId="{75C7147D-BD27-A545-9027-93C6DB0CB892}">
      <dgm:prSet/>
      <dgm:spPr/>
      <dgm:t>
        <a:bodyPr/>
        <a:lstStyle/>
        <a:p>
          <a:endParaRPr lang="es-ES"/>
        </a:p>
      </dgm:t>
    </dgm:pt>
    <dgm:pt modelId="{BE20720E-ED54-E344-A501-D8AEB0B7B766}" type="sibTrans" cxnId="{75C7147D-BD27-A545-9027-93C6DB0CB892}">
      <dgm:prSet/>
      <dgm:spPr/>
      <dgm:t>
        <a:bodyPr/>
        <a:lstStyle/>
        <a:p>
          <a:endParaRPr lang="es-ES"/>
        </a:p>
      </dgm:t>
    </dgm:pt>
    <dgm:pt modelId="{79E2D9B2-D54E-BA45-860F-D7AF5F43C207}" type="pres">
      <dgm:prSet presAssocID="{DA1EAC3E-69FB-D74D-AF91-9E796AB909A4}" presName="Name0" presStyleCnt="0">
        <dgm:presLayoutVars>
          <dgm:chMax val="7"/>
          <dgm:chPref val="7"/>
          <dgm:dir/>
        </dgm:presLayoutVars>
      </dgm:prSet>
      <dgm:spPr/>
    </dgm:pt>
    <dgm:pt modelId="{53114888-92BC-7B43-9842-0B5BC71A4D0D}" type="pres">
      <dgm:prSet presAssocID="{DA1EAC3E-69FB-D74D-AF91-9E796AB909A4}" presName="Name1" presStyleCnt="0"/>
      <dgm:spPr/>
    </dgm:pt>
    <dgm:pt modelId="{541CD4F9-4813-CD45-BA38-467F6CEE4AEF}" type="pres">
      <dgm:prSet presAssocID="{DA1EAC3E-69FB-D74D-AF91-9E796AB909A4}" presName="cycle" presStyleCnt="0"/>
      <dgm:spPr/>
    </dgm:pt>
    <dgm:pt modelId="{EC06334F-A7CF-AA41-9166-5F3C1876493E}" type="pres">
      <dgm:prSet presAssocID="{DA1EAC3E-69FB-D74D-AF91-9E796AB909A4}" presName="srcNode" presStyleLbl="node1" presStyleIdx="0" presStyleCnt="5"/>
      <dgm:spPr/>
    </dgm:pt>
    <dgm:pt modelId="{37035824-C5CB-0D4A-B842-161978CF5C8F}" type="pres">
      <dgm:prSet presAssocID="{DA1EAC3E-69FB-D74D-AF91-9E796AB909A4}" presName="conn" presStyleLbl="parChTrans1D2" presStyleIdx="0" presStyleCnt="1" custLinFactNeighborX="82170" custLinFactNeighborY="0"/>
      <dgm:spPr/>
    </dgm:pt>
    <dgm:pt modelId="{A08B68FA-718A-8F4D-BA35-E25FFF7D6299}" type="pres">
      <dgm:prSet presAssocID="{DA1EAC3E-69FB-D74D-AF91-9E796AB909A4}" presName="extraNode" presStyleLbl="node1" presStyleIdx="0" presStyleCnt="5"/>
      <dgm:spPr/>
    </dgm:pt>
    <dgm:pt modelId="{D5898D69-B29A-1847-A337-C6BB006DB300}" type="pres">
      <dgm:prSet presAssocID="{DA1EAC3E-69FB-D74D-AF91-9E796AB909A4}" presName="dstNode" presStyleLbl="node1" presStyleIdx="0" presStyleCnt="5"/>
      <dgm:spPr/>
    </dgm:pt>
    <dgm:pt modelId="{4D611E39-CF01-8749-856F-D38B148A54DC}" type="pres">
      <dgm:prSet presAssocID="{FCD02CF6-C87C-734A-832E-ECD5195EFFB9}" presName="text_1" presStyleLbl="node1" presStyleIdx="0" presStyleCnt="5">
        <dgm:presLayoutVars>
          <dgm:bulletEnabled val="1"/>
        </dgm:presLayoutVars>
      </dgm:prSet>
      <dgm:spPr/>
    </dgm:pt>
    <dgm:pt modelId="{1EAFB78A-97FF-3147-BD5B-0958B311A11E}" type="pres">
      <dgm:prSet presAssocID="{FCD02CF6-C87C-734A-832E-ECD5195EFFB9}" presName="accent_1" presStyleCnt="0"/>
      <dgm:spPr/>
    </dgm:pt>
    <dgm:pt modelId="{3BCA0C97-5017-BC40-8149-3FBD0EC46E19}" type="pres">
      <dgm:prSet presAssocID="{FCD02CF6-C87C-734A-832E-ECD5195EFFB9}" presName="accentRepeatNode" presStyleLbl="solidFgAcc1" presStyleIdx="0" presStyleCnt="5"/>
      <dgm:spPr>
        <a:ln>
          <a:solidFill>
            <a:srgbClr val="C00000"/>
          </a:solidFill>
        </a:ln>
      </dgm:spPr>
    </dgm:pt>
    <dgm:pt modelId="{C9300AD1-1998-8445-9DAF-2CA824DDC7C1}" type="pres">
      <dgm:prSet presAssocID="{7E687303-361D-D547-9B92-74AD154F794C}" presName="text_2" presStyleLbl="node1" presStyleIdx="1" presStyleCnt="5">
        <dgm:presLayoutVars>
          <dgm:bulletEnabled val="1"/>
        </dgm:presLayoutVars>
      </dgm:prSet>
      <dgm:spPr>
        <a:xfrm>
          <a:off x="995230" y="1354558"/>
          <a:ext cx="5328987" cy="677550"/>
        </a:xfrm>
        <a:prstGeom prst="rect">
          <a:avLst/>
        </a:prstGeom>
      </dgm:spPr>
    </dgm:pt>
    <dgm:pt modelId="{216D9917-8944-B241-843D-893012A1486A}" type="pres">
      <dgm:prSet presAssocID="{7E687303-361D-D547-9B92-74AD154F794C}" presName="accent_2" presStyleCnt="0"/>
      <dgm:spPr/>
    </dgm:pt>
    <dgm:pt modelId="{565B22B0-BC8E-DF40-B178-FC6517F3BEF4}" type="pres">
      <dgm:prSet presAssocID="{7E687303-361D-D547-9B92-74AD154F794C}" presName="accentRepeatNode" presStyleLbl="solidFgAcc1" presStyleIdx="1" presStyleCnt="5"/>
      <dgm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</dgm:pt>
    <dgm:pt modelId="{DFA0E6F8-C252-A942-A7BF-64D4CB5358D4}" type="pres">
      <dgm:prSet presAssocID="{4CBB9B54-6148-4E4C-93ED-5295F05AB44B}" presName="text_3" presStyleLbl="node1" presStyleIdx="2" presStyleCnt="5" custLinFactNeighborX="734">
        <dgm:presLayoutVars>
          <dgm:bulletEnabled val="1"/>
        </dgm:presLayoutVars>
      </dgm:prSet>
      <dgm:spPr>
        <a:xfrm>
          <a:off x="1182264" y="2370558"/>
          <a:ext cx="5179974" cy="677550"/>
        </a:xfrm>
        <a:prstGeom prst="rect">
          <a:avLst/>
        </a:prstGeom>
      </dgm:spPr>
    </dgm:pt>
    <dgm:pt modelId="{44E6B397-37B7-6C46-B4B8-CFB22B8CDDDD}" type="pres">
      <dgm:prSet presAssocID="{4CBB9B54-6148-4E4C-93ED-5295F05AB44B}" presName="accent_3" presStyleCnt="0"/>
      <dgm:spPr/>
    </dgm:pt>
    <dgm:pt modelId="{72E4BB04-223F-3C41-BA00-83283E276FEB}" type="pres">
      <dgm:prSet presAssocID="{4CBB9B54-6148-4E4C-93ED-5295F05AB44B}" presName="accentRepeatNode" presStyleLbl="solidFgAcc1" presStyleIdx="2" presStyleCnt="5"/>
      <dgm:spPr>
        <a:ln>
          <a:solidFill>
            <a:srgbClr val="C00000"/>
          </a:solidFill>
        </a:ln>
      </dgm:spPr>
    </dgm:pt>
    <dgm:pt modelId="{DA5D503F-54D3-554E-BA02-19A5F7F55C0D}" type="pres">
      <dgm:prSet presAssocID="{00621B40-A7E8-DB4E-AD4B-9B19F063FFAF}" presName="text_4" presStyleLbl="node1" presStyleIdx="3" presStyleCnt="5">
        <dgm:presLayoutVars>
          <dgm:bulletEnabled val="1"/>
        </dgm:presLayoutVars>
      </dgm:prSet>
      <dgm:spPr>
        <a:xfrm>
          <a:off x="995230" y="3386558"/>
          <a:ext cx="7056187" cy="677550"/>
        </a:xfrm>
        <a:prstGeom prst="rect">
          <a:avLst/>
        </a:prstGeom>
      </dgm:spPr>
    </dgm:pt>
    <dgm:pt modelId="{BD38D327-68BF-354E-9014-E35780B5E439}" type="pres">
      <dgm:prSet presAssocID="{00621B40-A7E8-DB4E-AD4B-9B19F063FFAF}" presName="accent_4" presStyleCnt="0"/>
      <dgm:spPr/>
    </dgm:pt>
    <dgm:pt modelId="{5B0BD7A4-41E5-EE4E-9540-01C353FFC3D9}" type="pres">
      <dgm:prSet presAssocID="{00621B40-A7E8-DB4E-AD4B-9B19F063FFAF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DE519C4B-B0CA-7342-A25F-EFDE1212D5C5}" type="pres">
      <dgm:prSet presAssocID="{779998D3-735D-0249-B87D-2A2AC39C4C8A}" presName="text_5" presStyleLbl="node1" presStyleIdx="4" presStyleCnt="5">
        <dgm:presLayoutVars>
          <dgm:bulletEnabled val="1"/>
        </dgm:presLayoutVars>
      </dgm:prSet>
      <dgm:spPr>
        <a:xfrm>
          <a:off x="509717" y="4402558"/>
          <a:ext cx="7541700" cy="677550"/>
        </a:xfrm>
        <a:prstGeom prst="rect">
          <a:avLst/>
        </a:prstGeom>
      </dgm:spPr>
    </dgm:pt>
    <dgm:pt modelId="{EB135D26-5018-A748-9181-A1AD6D12614A}" type="pres">
      <dgm:prSet presAssocID="{779998D3-735D-0249-B87D-2A2AC39C4C8A}" presName="accent_5" presStyleCnt="0"/>
      <dgm:spPr/>
    </dgm:pt>
    <dgm:pt modelId="{53D01C18-729B-E746-AE4D-A3205B78F516}" type="pres">
      <dgm:prSet presAssocID="{779998D3-735D-0249-B87D-2A2AC39C4C8A}" presName="accentRepeatNode" presStyleLbl="solidFgAcc1" presStyleIdx="4" presStyleCnt="5"/>
      <dgm:spPr>
        <a:ln>
          <a:solidFill>
            <a:srgbClr val="C00000"/>
          </a:solidFill>
        </a:ln>
      </dgm:spPr>
    </dgm:pt>
  </dgm:ptLst>
  <dgm:cxnLst>
    <dgm:cxn modelId="{E2C9DE1F-F645-3E4A-9D45-8781A59136AA}" srcId="{DA1EAC3E-69FB-D74D-AF91-9E796AB909A4}" destId="{4CBB9B54-6148-4E4C-93ED-5295F05AB44B}" srcOrd="2" destOrd="0" parTransId="{DF34FFA2-4122-FA4B-A0B8-87A0B868D49A}" sibTransId="{15661EDF-B900-F84E-B96E-DB37C284C743}"/>
    <dgm:cxn modelId="{ACEA4437-66FE-9C44-BD0C-68B82E9E412E}" type="presOf" srcId="{7E687303-361D-D547-9B92-74AD154F794C}" destId="{C9300AD1-1998-8445-9DAF-2CA824DDC7C1}" srcOrd="0" destOrd="0" presId="urn:microsoft.com/office/officeart/2008/layout/VerticalCurvedList"/>
    <dgm:cxn modelId="{881C9E3F-32B8-DA46-8BFA-E943D67D3865}" srcId="{DA1EAC3E-69FB-D74D-AF91-9E796AB909A4}" destId="{FCD02CF6-C87C-734A-832E-ECD5195EFFB9}" srcOrd="0" destOrd="0" parTransId="{9A0737B5-5C05-5B44-A39B-C9200C40490F}" sibTransId="{74862E58-606B-864E-A3C2-B20E661D35DF}"/>
    <dgm:cxn modelId="{5D74705A-2099-6E4A-A6DB-F82FDDF6AC5D}" srcId="{DA1EAC3E-69FB-D74D-AF91-9E796AB909A4}" destId="{7E687303-361D-D547-9B92-74AD154F794C}" srcOrd="1" destOrd="0" parTransId="{41D055F0-F968-A64A-B963-0A0D44403A91}" sibTransId="{4A1FC5F8-FD55-C845-BC0A-A34DD484D1A9}"/>
    <dgm:cxn modelId="{BD08C75A-65D7-BF4F-9707-FD5AC6193C94}" type="presOf" srcId="{74862E58-606B-864E-A3C2-B20E661D35DF}" destId="{37035824-C5CB-0D4A-B842-161978CF5C8F}" srcOrd="0" destOrd="0" presId="urn:microsoft.com/office/officeart/2008/layout/VerticalCurvedList"/>
    <dgm:cxn modelId="{CE748D6A-E1C1-7641-B47C-A7FF68AF102A}" type="presOf" srcId="{FCD02CF6-C87C-734A-832E-ECD5195EFFB9}" destId="{4D611E39-CF01-8749-856F-D38B148A54DC}" srcOrd="0" destOrd="0" presId="urn:microsoft.com/office/officeart/2008/layout/VerticalCurvedList"/>
    <dgm:cxn modelId="{75C7147D-BD27-A545-9027-93C6DB0CB892}" srcId="{DA1EAC3E-69FB-D74D-AF91-9E796AB909A4}" destId="{779998D3-735D-0249-B87D-2A2AC39C4C8A}" srcOrd="4" destOrd="0" parTransId="{3691A1CB-D21A-4D40-804D-5B0391327EA9}" sibTransId="{BE20720E-ED54-E344-A501-D8AEB0B7B766}"/>
    <dgm:cxn modelId="{DC8BEA81-251C-8B4D-B976-FEEADA4AB765}" type="presOf" srcId="{4CBB9B54-6148-4E4C-93ED-5295F05AB44B}" destId="{DFA0E6F8-C252-A942-A7BF-64D4CB5358D4}" srcOrd="0" destOrd="0" presId="urn:microsoft.com/office/officeart/2008/layout/VerticalCurvedList"/>
    <dgm:cxn modelId="{73AB69B7-2E05-FD4B-8B6E-E8F065D3A742}" srcId="{DA1EAC3E-69FB-D74D-AF91-9E796AB909A4}" destId="{00621B40-A7E8-DB4E-AD4B-9B19F063FFAF}" srcOrd="3" destOrd="0" parTransId="{E6BAAB7F-F5AD-A048-A551-FF55B4610153}" sibTransId="{4FF0A20A-CEFB-3147-8447-9E385F09DAEF}"/>
    <dgm:cxn modelId="{396A75DA-0F47-454B-AADF-BB72975D3BF4}" type="presOf" srcId="{00621B40-A7E8-DB4E-AD4B-9B19F063FFAF}" destId="{DA5D503F-54D3-554E-BA02-19A5F7F55C0D}" srcOrd="0" destOrd="0" presId="urn:microsoft.com/office/officeart/2008/layout/VerticalCurvedList"/>
    <dgm:cxn modelId="{0E23A8E3-9534-4C4A-A944-3D4622428DB4}" type="presOf" srcId="{DA1EAC3E-69FB-D74D-AF91-9E796AB909A4}" destId="{79E2D9B2-D54E-BA45-860F-D7AF5F43C207}" srcOrd="0" destOrd="0" presId="urn:microsoft.com/office/officeart/2008/layout/VerticalCurvedList"/>
    <dgm:cxn modelId="{D53E85FC-F92F-AE49-87F5-92D28EB9996B}" type="presOf" srcId="{779998D3-735D-0249-B87D-2A2AC39C4C8A}" destId="{DE519C4B-B0CA-7342-A25F-EFDE1212D5C5}" srcOrd="0" destOrd="0" presId="urn:microsoft.com/office/officeart/2008/layout/VerticalCurvedList"/>
    <dgm:cxn modelId="{3E088C47-6FD8-B347-8AEA-D59EFE29CFA8}" type="presParOf" srcId="{79E2D9B2-D54E-BA45-860F-D7AF5F43C207}" destId="{53114888-92BC-7B43-9842-0B5BC71A4D0D}" srcOrd="0" destOrd="0" presId="urn:microsoft.com/office/officeart/2008/layout/VerticalCurvedList"/>
    <dgm:cxn modelId="{034BF9C0-308C-2947-BFF0-759B38A680C4}" type="presParOf" srcId="{53114888-92BC-7B43-9842-0B5BC71A4D0D}" destId="{541CD4F9-4813-CD45-BA38-467F6CEE4AEF}" srcOrd="0" destOrd="0" presId="urn:microsoft.com/office/officeart/2008/layout/VerticalCurvedList"/>
    <dgm:cxn modelId="{27BDA38A-AF63-7842-96D0-495A6E2888E8}" type="presParOf" srcId="{541CD4F9-4813-CD45-BA38-467F6CEE4AEF}" destId="{EC06334F-A7CF-AA41-9166-5F3C1876493E}" srcOrd="0" destOrd="0" presId="urn:microsoft.com/office/officeart/2008/layout/VerticalCurvedList"/>
    <dgm:cxn modelId="{83674CA4-E862-7042-B251-7DB200176D14}" type="presParOf" srcId="{541CD4F9-4813-CD45-BA38-467F6CEE4AEF}" destId="{37035824-C5CB-0D4A-B842-161978CF5C8F}" srcOrd="1" destOrd="0" presId="urn:microsoft.com/office/officeart/2008/layout/VerticalCurvedList"/>
    <dgm:cxn modelId="{70FA616B-14FD-4C4B-B104-D320909C5DED}" type="presParOf" srcId="{541CD4F9-4813-CD45-BA38-467F6CEE4AEF}" destId="{A08B68FA-718A-8F4D-BA35-E25FFF7D6299}" srcOrd="2" destOrd="0" presId="urn:microsoft.com/office/officeart/2008/layout/VerticalCurvedList"/>
    <dgm:cxn modelId="{DC3360AD-25FF-B84A-A91E-1A2FF005C7F8}" type="presParOf" srcId="{541CD4F9-4813-CD45-BA38-467F6CEE4AEF}" destId="{D5898D69-B29A-1847-A337-C6BB006DB300}" srcOrd="3" destOrd="0" presId="urn:microsoft.com/office/officeart/2008/layout/VerticalCurvedList"/>
    <dgm:cxn modelId="{881323FB-A240-8343-A2F9-5ACD224EA1A3}" type="presParOf" srcId="{53114888-92BC-7B43-9842-0B5BC71A4D0D}" destId="{4D611E39-CF01-8749-856F-D38B148A54DC}" srcOrd="1" destOrd="0" presId="urn:microsoft.com/office/officeart/2008/layout/VerticalCurvedList"/>
    <dgm:cxn modelId="{0DA29801-ADE2-7148-B778-B862C96825E2}" type="presParOf" srcId="{53114888-92BC-7B43-9842-0B5BC71A4D0D}" destId="{1EAFB78A-97FF-3147-BD5B-0958B311A11E}" srcOrd="2" destOrd="0" presId="urn:microsoft.com/office/officeart/2008/layout/VerticalCurvedList"/>
    <dgm:cxn modelId="{943C63E8-B465-B446-9AC2-0D6D6E8B75FA}" type="presParOf" srcId="{1EAFB78A-97FF-3147-BD5B-0958B311A11E}" destId="{3BCA0C97-5017-BC40-8149-3FBD0EC46E19}" srcOrd="0" destOrd="0" presId="urn:microsoft.com/office/officeart/2008/layout/VerticalCurvedList"/>
    <dgm:cxn modelId="{37262334-1E76-364E-8531-624254F817F5}" type="presParOf" srcId="{53114888-92BC-7B43-9842-0B5BC71A4D0D}" destId="{C9300AD1-1998-8445-9DAF-2CA824DDC7C1}" srcOrd="3" destOrd="0" presId="urn:microsoft.com/office/officeart/2008/layout/VerticalCurvedList"/>
    <dgm:cxn modelId="{12F31807-43CC-EA4D-B659-C25D2262DEE0}" type="presParOf" srcId="{53114888-92BC-7B43-9842-0B5BC71A4D0D}" destId="{216D9917-8944-B241-843D-893012A1486A}" srcOrd="4" destOrd="0" presId="urn:microsoft.com/office/officeart/2008/layout/VerticalCurvedList"/>
    <dgm:cxn modelId="{FECF01FC-A825-7543-98AC-4A362958F3BE}" type="presParOf" srcId="{216D9917-8944-B241-843D-893012A1486A}" destId="{565B22B0-BC8E-DF40-B178-FC6517F3BEF4}" srcOrd="0" destOrd="0" presId="urn:microsoft.com/office/officeart/2008/layout/VerticalCurvedList"/>
    <dgm:cxn modelId="{E5F758C4-AEBD-6743-A7D6-EFD07F08DA5F}" type="presParOf" srcId="{53114888-92BC-7B43-9842-0B5BC71A4D0D}" destId="{DFA0E6F8-C252-A942-A7BF-64D4CB5358D4}" srcOrd="5" destOrd="0" presId="urn:microsoft.com/office/officeart/2008/layout/VerticalCurvedList"/>
    <dgm:cxn modelId="{9915FCF7-3A65-BA44-86BC-745BB47A7EBB}" type="presParOf" srcId="{53114888-92BC-7B43-9842-0B5BC71A4D0D}" destId="{44E6B397-37B7-6C46-B4B8-CFB22B8CDDDD}" srcOrd="6" destOrd="0" presId="urn:microsoft.com/office/officeart/2008/layout/VerticalCurvedList"/>
    <dgm:cxn modelId="{D4ED8250-161B-5548-8DFE-54B2C3C0842E}" type="presParOf" srcId="{44E6B397-37B7-6C46-B4B8-CFB22B8CDDDD}" destId="{72E4BB04-223F-3C41-BA00-83283E276FEB}" srcOrd="0" destOrd="0" presId="urn:microsoft.com/office/officeart/2008/layout/VerticalCurvedList"/>
    <dgm:cxn modelId="{58430B76-B04E-5A4C-9C27-264C12A9EE11}" type="presParOf" srcId="{53114888-92BC-7B43-9842-0B5BC71A4D0D}" destId="{DA5D503F-54D3-554E-BA02-19A5F7F55C0D}" srcOrd="7" destOrd="0" presId="urn:microsoft.com/office/officeart/2008/layout/VerticalCurvedList"/>
    <dgm:cxn modelId="{456F9EFF-6AA2-2845-B508-135818E53ED5}" type="presParOf" srcId="{53114888-92BC-7B43-9842-0B5BC71A4D0D}" destId="{BD38D327-68BF-354E-9014-E35780B5E439}" srcOrd="8" destOrd="0" presId="urn:microsoft.com/office/officeart/2008/layout/VerticalCurvedList"/>
    <dgm:cxn modelId="{70A710C1-282B-804D-BD79-F41EA11AB69B}" type="presParOf" srcId="{BD38D327-68BF-354E-9014-E35780B5E439}" destId="{5B0BD7A4-41E5-EE4E-9540-01C353FFC3D9}" srcOrd="0" destOrd="0" presId="urn:microsoft.com/office/officeart/2008/layout/VerticalCurvedList"/>
    <dgm:cxn modelId="{500BADC1-9C8C-8B4A-8714-954E786AD467}" type="presParOf" srcId="{53114888-92BC-7B43-9842-0B5BC71A4D0D}" destId="{DE519C4B-B0CA-7342-A25F-EFDE1212D5C5}" srcOrd="9" destOrd="0" presId="urn:microsoft.com/office/officeart/2008/layout/VerticalCurvedList"/>
    <dgm:cxn modelId="{28D5DF2E-7673-BB43-9E7C-778777B76654}" type="presParOf" srcId="{53114888-92BC-7B43-9842-0B5BC71A4D0D}" destId="{EB135D26-5018-A748-9181-A1AD6D12614A}" srcOrd="10" destOrd="0" presId="urn:microsoft.com/office/officeart/2008/layout/VerticalCurvedList"/>
    <dgm:cxn modelId="{B43D72E1-21FE-C544-9E63-1F81139C3154}" type="presParOf" srcId="{EB135D26-5018-A748-9181-A1AD6D12614A}" destId="{53D01C18-729B-E746-AE4D-A3205B78F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1EAC3E-69FB-D74D-AF91-9E796AB909A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D02CF6-C87C-734A-832E-ECD5195EFFB9}">
      <dgm:prSet phldrT="[Texto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en-US" sz="24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gm:t>
    </dgm:pt>
    <dgm:pt modelId="{9A0737B5-5C05-5B44-A39B-C9200C40490F}" type="parTrans" cxnId="{881C9E3F-32B8-DA46-8BFA-E943D67D3865}">
      <dgm:prSet/>
      <dgm:spPr/>
      <dgm:t>
        <a:bodyPr/>
        <a:lstStyle/>
        <a:p>
          <a:endParaRPr lang="es-ES"/>
        </a:p>
      </dgm:t>
    </dgm:pt>
    <dgm:pt modelId="{74862E58-606B-864E-A3C2-B20E661D35DF}" type="sibTrans" cxnId="{881C9E3F-32B8-DA46-8BFA-E943D67D3865}">
      <dgm:prSet/>
      <dgm:spPr>
        <a:ln>
          <a:solidFill>
            <a:srgbClr val="C00000">
              <a:alpha val="99000"/>
            </a:srgbClr>
          </a:solidFill>
        </a:ln>
      </dgm:spPr>
      <dgm:t>
        <a:bodyPr/>
        <a:lstStyle/>
        <a:p>
          <a:endParaRPr lang="es-ES"/>
        </a:p>
      </dgm:t>
    </dgm:pt>
    <dgm:pt modelId="{7E687303-361D-D547-9B92-74AD154F794C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D055F0-F968-A64A-B963-0A0D44403A91}" type="parTrans" cxnId="{5D74705A-2099-6E4A-A6DB-F82FDDF6AC5D}">
      <dgm:prSet/>
      <dgm:spPr/>
      <dgm:t>
        <a:bodyPr/>
        <a:lstStyle/>
        <a:p>
          <a:endParaRPr lang="es-ES"/>
        </a:p>
      </dgm:t>
    </dgm:pt>
    <dgm:pt modelId="{4A1FC5F8-FD55-C845-BC0A-A34DD484D1A9}" type="sibTrans" cxnId="{5D74705A-2099-6E4A-A6DB-F82FDDF6AC5D}">
      <dgm:prSet/>
      <dgm:spPr/>
      <dgm:t>
        <a:bodyPr/>
        <a:lstStyle/>
        <a:p>
          <a:endParaRPr lang="es-ES"/>
        </a:p>
      </dgm:t>
    </dgm:pt>
    <dgm:pt modelId="{4CBB9B54-6148-4E4C-93ED-5295F05AB44B}">
      <dgm:prSet phldrT="[Texto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gm:t>
    </dgm:pt>
    <dgm:pt modelId="{DF34FFA2-4122-FA4B-A0B8-87A0B868D49A}" type="parTrans" cxnId="{E2C9DE1F-F645-3E4A-9D45-8781A59136AA}">
      <dgm:prSet/>
      <dgm:spPr/>
      <dgm:t>
        <a:bodyPr/>
        <a:lstStyle/>
        <a:p>
          <a:endParaRPr lang="es-ES"/>
        </a:p>
      </dgm:t>
    </dgm:pt>
    <dgm:pt modelId="{15661EDF-B900-F84E-B96E-DB37C284C743}" type="sibTrans" cxnId="{E2C9DE1F-F645-3E4A-9D45-8781A59136AA}">
      <dgm:prSet/>
      <dgm:spPr/>
      <dgm:t>
        <a:bodyPr/>
        <a:lstStyle/>
        <a:p>
          <a:endParaRPr lang="es-ES"/>
        </a:p>
      </dgm:t>
    </dgm:pt>
    <dgm:pt modelId="{00621B40-A7E8-DB4E-AD4B-9B19F063FFAF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pPr>
            <a:buClr>
              <a:schemeClr val="bg1"/>
            </a:buClr>
            <a:buSzPct val="120000"/>
            <a:buFont typeface="Tipo de letra del sistema"/>
            <a:buChar char="-"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gm:t>
    </dgm:pt>
    <dgm:pt modelId="{E6BAAB7F-F5AD-A048-A551-FF55B4610153}" type="parTrans" cxnId="{73AB69B7-2E05-FD4B-8B6E-E8F065D3A742}">
      <dgm:prSet/>
      <dgm:spPr/>
      <dgm:t>
        <a:bodyPr/>
        <a:lstStyle/>
        <a:p>
          <a:endParaRPr lang="es-ES"/>
        </a:p>
      </dgm:t>
    </dgm:pt>
    <dgm:pt modelId="{4FF0A20A-CEFB-3147-8447-9E385F09DAEF}" type="sibTrans" cxnId="{73AB69B7-2E05-FD4B-8B6E-E8F065D3A742}">
      <dgm:prSet/>
      <dgm:spPr/>
      <dgm:t>
        <a:bodyPr/>
        <a:lstStyle/>
        <a:p>
          <a:endParaRPr lang="es-ES"/>
        </a:p>
      </dgm:t>
    </dgm:pt>
    <dgm:pt modelId="{779998D3-735D-0249-B87D-2A2AC39C4C8A}">
      <dgm:prSet custT="1"/>
      <dgm:spPr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  <dgm:t>
        <a:bodyPr spcFirstLastPara="0" vert="horz" wrap="square" lIns="537805" tIns="60960" rIns="60960" bIns="60960" numCol="1" spcCol="1270" anchor="ctr" anchorCtr="0"/>
        <a:lstStyle/>
        <a:p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Remarks</a:t>
          </a:r>
        </a:p>
      </dgm:t>
    </dgm:pt>
    <dgm:pt modelId="{3691A1CB-D21A-4D40-804D-5B0391327EA9}" type="parTrans" cxnId="{75C7147D-BD27-A545-9027-93C6DB0CB892}">
      <dgm:prSet/>
      <dgm:spPr/>
      <dgm:t>
        <a:bodyPr/>
        <a:lstStyle/>
        <a:p>
          <a:endParaRPr lang="es-ES"/>
        </a:p>
      </dgm:t>
    </dgm:pt>
    <dgm:pt modelId="{BE20720E-ED54-E344-A501-D8AEB0B7B766}" type="sibTrans" cxnId="{75C7147D-BD27-A545-9027-93C6DB0CB892}">
      <dgm:prSet/>
      <dgm:spPr/>
      <dgm:t>
        <a:bodyPr/>
        <a:lstStyle/>
        <a:p>
          <a:endParaRPr lang="es-ES"/>
        </a:p>
      </dgm:t>
    </dgm:pt>
    <dgm:pt modelId="{79E2D9B2-D54E-BA45-860F-D7AF5F43C207}" type="pres">
      <dgm:prSet presAssocID="{DA1EAC3E-69FB-D74D-AF91-9E796AB909A4}" presName="Name0" presStyleCnt="0">
        <dgm:presLayoutVars>
          <dgm:chMax val="7"/>
          <dgm:chPref val="7"/>
          <dgm:dir/>
        </dgm:presLayoutVars>
      </dgm:prSet>
      <dgm:spPr/>
    </dgm:pt>
    <dgm:pt modelId="{53114888-92BC-7B43-9842-0B5BC71A4D0D}" type="pres">
      <dgm:prSet presAssocID="{DA1EAC3E-69FB-D74D-AF91-9E796AB909A4}" presName="Name1" presStyleCnt="0"/>
      <dgm:spPr/>
    </dgm:pt>
    <dgm:pt modelId="{541CD4F9-4813-CD45-BA38-467F6CEE4AEF}" type="pres">
      <dgm:prSet presAssocID="{DA1EAC3E-69FB-D74D-AF91-9E796AB909A4}" presName="cycle" presStyleCnt="0"/>
      <dgm:spPr/>
    </dgm:pt>
    <dgm:pt modelId="{EC06334F-A7CF-AA41-9166-5F3C1876493E}" type="pres">
      <dgm:prSet presAssocID="{DA1EAC3E-69FB-D74D-AF91-9E796AB909A4}" presName="srcNode" presStyleLbl="node1" presStyleIdx="0" presStyleCnt="5"/>
      <dgm:spPr/>
    </dgm:pt>
    <dgm:pt modelId="{37035824-C5CB-0D4A-B842-161978CF5C8F}" type="pres">
      <dgm:prSet presAssocID="{DA1EAC3E-69FB-D74D-AF91-9E796AB909A4}" presName="conn" presStyleLbl="parChTrans1D2" presStyleIdx="0" presStyleCnt="1" custLinFactNeighborX="82170" custLinFactNeighborY="0"/>
      <dgm:spPr/>
    </dgm:pt>
    <dgm:pt modelId="{A08B68FA-718A-8F4D-BA35-E25FFF7D6299}" type="pres">
      <dgm:prSet presAssocID="{DA1EAC3E-69FB-D74D-AF91-9E796AB909A4}" presName="extraNode" presStyleLbl="node1" presStyleIdx="0" presStyleCnt="5"/>
      <dgm:spPr/>
    </dgm:pt>
    <dgm:pt modelId="{D5898D69-B29A-1847-A337-C6BB006DB300}" type="pres">
      <dgm:prSet presAssocID="{DA1EAC3E-69FB-D74D-AF91-9E796AB909A4}" presName="dstNode" presStyleLbl="node1" presStyleIdx="0" presStyleCnt="5"/>
      <dgm:spPr/>
    </dgm:pt>
    <dgm:pt modelId="{4D611E39-CF01-8749-856F-D38B148A54DC}" type="pres">
      <dgm:prSet presAssocID="{FCD02CF6-C87C-734A-832E-ECD5195EFFB9}" presName="text_1" presStyleLbl="node1" presStyleIdx="0" presStyleCnt="5">
        <dgm:presLayoutVars>
          <dgm:bulletEnabled val="1"/>
        </dgm:presLayoutVars>
      </dgm:prSet>
      <dgm:spPr/>
    </dgm:pt>
    <dgm:pt modelId="{1EAFB78A-97FF-3147-BD5B-0958B311A11E}" type="pres">
      <dgm:prSet presAssocID="{FCD02CF6-C87C-734A-832E-ECD5195EFFB9}" presName="accent_1" presStyleCnt="0"/>
      <dgm:spPr/>
    </dgm:pt>
    <dgm:pt modelId="{3BCA0C97-5017-BC40-8149-3FBD0EC46E19}" type="pres">
      <dgm:prSet presAssocID="{FCD02CF6-C87C-734A-832E-ECD5195EFFB9}" presName="accentRepeatNode" presStyleLbl="solidFgAcc1" presStyleIdx="0" presStyleCnt="5"/>
      <dgm:spPr>
        <a:ln>
          <a:solidFill>
            <a:srgbClr val="C00000"/>
          </a:solidFill>
        </a:ln>
      </dgm:spPr>
    </dgm:pt>
    <dgm:pt modelId="{C9300AD1-1998-8445-9DAF-2CA824DDC7C1}" type="pres">
      <dgm:prSet presAssocID="{7E687303-361D-D547-9B92-74AD154F794C}" presName="text_2" presStyleLbl="node1" presStyleIdx="1" presStyleCnt="5">
        <dgm:presLayoutVars>
          <dgm:bulletEnabled val="1"/>
        </dgm:presLayoutVars>
      </dgm:prSet>
      <dgm:spPr>
        <a:xfrm>
          <a:off x="995230" y="1354558"/>
          <a:ext cx="5328987" cy="677550"/>
        </a:xfrm>
        <a:prstGeom prst="rect">
          <a:avLst/>
        </a:prstGeom>
      </dgm:spPr>
    </dgm:pt>
    <dgm:pt modelId="{216D9917-8944-B241-843D-893012A1486A}" type="pres">
      <dgm:prSet presAssocID="{7E687303-361D-D547-9B92-74AD154F794C}" presName="accent_2" presStyleCnt="0"/>
      <dgm:spPr/>
    </dgm:pt>
    <dgm:pt modelId="{565B22B0-BC8E-DF40-B178-FC6517F3BEF4}" type="pres">
      <dgm:prSet presAssocID="{7E687303-361D-D547-9B92-74AD154F794C}" presName="accentRepeatNode" presStyleLbl="solidFgAcc1" presStyleIdx="1" presStyleCnt="5"/>
      <dgm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gm:spPr>
    </dgm:pt>
    <dgm:pt modelId="{DFA0E6F8-C252-A942-A7BF-64D4CB5358D4}" type="pres">
      <dgm:prSet presAssocID="{4CBB9B54-6148-4E4C-93ED-5295F05AB44B}" presName="text_3" presStyleLbl="node1" presStyleIdx="2" presStyleCnt="5" custLinFactNeighborX="734">
        <dgm:presLayoutVars>
          <dgm:bulletEnabled val="1"/>
        </dgm:presLayoutVars>
      </dgm:prSet>
      <dgm:spPr>
        <a:xfrm>
          <a:off x="1182264" y="2370558"/>
          <a:ext cx="5179974" cy="677550"/>
        </a:xfrm>
        <a:prstGeom prst="rect">
          <a:avLst/>
        </a:prstGeom>
      </dgm:spPr>
    </dgm:pt>
    <dgm:pt modelId="{44E6B397-37B7-6C46-B4B8-CFB22B8CDDDD}" type="pres">
      <dgm:prSet presAssocID="{4CBB9B54-6148-4E4C-93ED-5295F05AB44B}" presName="accent_3" presStyleCnt="0"/>
      <dgm:spPr/>
    </dgm:pt>
    <dgm:pt modelId="{72E4BB04-223F-3C41-BA00-83283E276FEB}" type="pres">
      <dgm:prSet presAssocID="{4CBB9B54-6148-4E4C-93ED-5295F05AB44B}" presName="accentRepeatNode" presStyleLbl="solidFgAcc1" presStyleIdx="2" presStyleCnt="5"/>
      <dgm:spPr>
        <a:ln>
          <a:solidFill>
            <a:srgbClr val="C00000"/>
          </a:solidFill>
        </a:ln>
      </dgm:spPr>
    </dgm:pt>
    <dgm:pt modelId="{DA5D503F-54D3-554E-BA02-19A5F7F55C0D}" type="pres">
      <dgm:prSet presAssocID="{00621B40-A7E8-DB4E-AD4B-9B19F063FFAF}" presName="text_4" presStyleLbl="node1" presStyleIdx="3" presStyleCnt="5">
        <dgm:presLayoutVars>
          <dgm:bulletEnabled val="1"/>
        </dgm:presLayoutVars>
      </dgm:prSet>
      <dgm:spPr>
        <a:xfrm>
          <a:off x="995230" y="3386558"/>
          <a:ext cx="7056187" cy="677550"/>
        </a:xfrm>
        <a:prstGeom prst="rect">
          <a:avLst/>
        </a:prstGeom>
      </dgm:spPr>
    </dgm:pt>
    <dgm:pt modelId="{BD38D327-68BF-354E-9014-E35780B5E439}" type="pres">
      <dgm:prSet presAssocID="{00621B40-A7E8-DB4E-AD4B-9B19F063FFAF}" presName="accent_4" presStyleCnt="0"/>
      <dgm:spPr/>
    </dgm:pt>
    <dgm:pt modelId="{5B0BD7A4-41E5-EE4E-9540-01C353FFC3D9}" type="pres">
      <dgm:prSet presAssocID="{00621B40-A7E8-DB4E-AD4B-9B19F063FFAF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DE519C4B-B0CA-7342-A25F-EFDE1212D5C5}" type="pres">
      <dgm:prSet presAssocID="{779998D3-735D-0249-B87D-2A2AC39C4C8A}" presName="text_5" presStyleLbl="node1" presStyleIdx="4" presStyleCnt="5">
        <dgm:presLayoutVars>
          <dgm:bulletEnabled val="1"/>
        </dgm:presLayoutVars>
      </dgm:prSet>
      <dgm:spPr>
        <a:xfrm>
          <a:off x="509717" y="4402558"/>
          <a:ext cx="7541700" cy="677550"/>
        </a:xfrm>
        <a:prstGeom prst="rect">
          <a:avLst/>
        </a:prstGeom>
      </dgm:spPr>
    </dgm:pt>
    <dgm:pt modelId="{EB135D26-5018-A748-9181-A1AD6D12614A}" type="pres">
      <dgm:prSet presAssocID="{779998D3-735D-0249-B87D-2A2AC39C4C8A}" presName="accent_5" presStyleCnt="0"/>
      <dgm:spPr/>
    </dgm:pt>
    <dgm:pt modelId="{53D01C18-729B-E746-AE4D-A3205B78F516}" type="pres">
      <dgm:prSet presAssocID="{779998D3-735D-0249-B87D-2A2AC39C4C8A}" presName="accentRepeatNode" presStyleLbl="solidFgAcc1" presStyleIdx="4" presStyleCnt="5"/>
      <dgm:spPr>
        <a:ln>
          <a:solidFill>
            <a:srgbClr val="C00000"/>
          </a:solidFill>
        </a:ln>
      </dgm:spPr>
    </dgm:pt>
  </dgm:ptLst>
  <dgm:cxnLst>
    <dgm:cxn modelId="{E2C9DE1F-F645-3E4A-9D45-8781A59136AA}" srcId="{DA1EAC3E-69FB-D74D-AF91-9E796AB909A4}" destId="{4CBB9B54-6148-4E4C-93ED-5295F05AB44B}" srcOrd="2" destOrd="0" parTransId="{DF34FFA2-4122-FA4B-A0B8-87A0B868D49A}" sibTransId="{15661EDF-B900-F84E-B96E-DB37C284C743}"/>
    <dgm:cxn modelId="{ACEA4437-66FE-9C44-BD0C-68B82E9E412E}" type="presOf" srcId="{7E687303-361D-D547-9B92-74AD154F794C}" destId="{C9300AD1-1998-8445-9DAF-2CA824DDC7C1}" srcOrd="0" destOrd="0" presId="urn:microsoft.com/office/officeart/2008/layout/VerticalCurvedList"/>
    <dgm:cxn modelId="{881C9E3F-32B8-DA46-8BFA-E943D67D3865}" srcId="{DA1EAC3E-69FB-D74D-AF91-9E796AB909A4}" destId="{FCD02CF6-C87C-734A-832E-ECD5195EFFB9}" srcOrd="0" destOrd="0" parTransId="{9A0737B5-5C05-5B44-A39B-C9200C40490F}" sibTransId="{74862E58-606B-864E-A3C2-B20E661D35DF}"/>
    <dgm:cxn modelId="{5D74705A-2099-6E4A-A6DB-F82FDDF6AC5D}" srcId="{DA1EAC3E-69FB-D74D-AF91-9E796AB909A4}" destId="{7E687303-361D-D547-9B92-74AD154F794C}" srcOrd="1" destOrd="0" parTransId="{41D055F0-F968-A64A-B963-0A0D44403A91}" sibTransId="{4A1FC5F8-FD55-C845-BC0A-A34DD484D1A9}"/>
    <dgm:cxn modelId="{BD08C75A-65D7-BF4F-9707-FD5AC6193C94}" type="presOf" srcId="{74862E58-606B-864E-A3C2-B20E661D35DF}" destId="{37035824-C5CB-0D4A-B842-161978CF5C8F}" srcOrd="0" destOrd="0" presId="urn:microsoft.com/office/officeart/2008/layout/VerticalCurvedList"/>
    <dgm:cxn modelId="{CE748D6A-E1C1-7641-B47C-A7FF68AF102A}" type="presOf" srcId="{FCD02CF6-C87C-734A-832E-ECD5195EFFB9}" destId="{4D611E39-CF01-8749-856F-D38B148A54DC}" srcOrd="0" destOrd="0" presId="urn:microsoft.com/office/officeart/2008/layout/VerticalCurvedList"/>
    <dgm:cxn modelId="{75C7147D-BD27-A545-9027-93C6DB0CB892}" srcId="{DA1EAC3E-69FB-D74D-AF91-9E796AB909A4}" destId="{779998D3-735D-0249-B87D-2A2AC39C4C8A}" srcOrd="4" destOrd="0" parTransId="{3691A1CB-D21A-4D40-804D-5B0391327EA9}" sibTransId="{BE20720E-ED54-E344-A501-D8AEB0B7B766}"/>
    <dgm:cxn modelId="{DC8BEA81-251C-8B4D-B976-FEEADA4AB765}" type="presOf" srcId="{4CBB9B54-6148-4E4C-93ED-5295F05AB44B}" destId="{DFA0E6F8-C252-A942-A7BF-64D4CB5358D4}" srcOrd="0" destOrd="0" presId="urn:microsoft.com/office/officeart/2008/layout/VerticalCurvedList"/>
    <dgm:cxn modelId="{73AB69B7-2E05-FD4B-8B6E-E8F065D3A742}" srcId="{DA1EAC3E-69FB-D74D-AF91-9E796AB909A4}" destId="{00621B40-A7E8-DB4E-AD4B-9B19F063FFAF}" srcOrd="3" destOrd="0" parTransId="{E6BAAB7F-F5AD-A048-A551-FF55B4610153}" sibTransId="{4FF0A20A-CEFB-3147-8447-9E385F09DAEF}"/>
    <dgm:cxn modelId="{396A75DA-0F47-454B-AADF-BB72975D3BF4}" type="presOf" srcId="{00621B40-A7E8-DB4E-AD4B-9B19F063FFAF}" destId="{DA5D503F-54D3-554E-BA02-19A5F7F55C0D}" srcOrd="0" destOrd="0" presId="urn:microsoft.com/office/officeart/2008/layout/VerticalCurvedList"/>
    <dgm:cxn modelId="{0E23A8E3-9534-4C4A-A944-3D4622428DB4}" type="presOf" srcId="{DA1EAC3E-69FB-D74D-AF91-9E796AB909A4}" destId="{79E2D9B2-D54E-BA45-860F-D7AF5F43C207}" srcOrd="0" destOrd="0" presId="urn:microsoft.com/office/officeart/2008/layout/VerticalCurvedList"/>
    <dgm:cxn modelId="{D53E85FC-F92F-AE49-87F5-92D28EB9996B}" type="presOf" srcId="{779998D3-735D-0249-B87D-2A2AC39C4C8A}" destId="{DE519C4B-B0CA-7342-A25F-EFDE1212D5C5}" srcOrd="0" destOrd="0" presId="urn:microsoft.com/office/officeart/2008/layout/VerticalCurvedList"/>
    <dgm:cxn modelId="{3E088C47-6FD8-B347-8AEA-D59EFE29CFA8}" type="presParOf" srcId="{79E2D9B2-D54E-BA45-860F-D7AF5F43C207}" destId="{53114888-92BC-7B43-9842-0B5BC71A4D0D}" srcOrd="0" destOrd="0" presId="urn:microsoft.com/office/officeart/2008/layout/VerticalCurvedList"/>
    <dgm:cxn modelId="{034BF9C0-308C-2947-BFF0-759B38A680C4}" type="presParOf" srcId="{53114888-92BC-7B43-9842-0B5BC71A4D0D}" destId="{541CD4F9-4813-CD45-BA38-467F6CEE4AEF}" srcOrd="0" destOrd="0" presId="urn:microsoft.com/office/officeart/2008/layout/VerticalCurvedList"/>
    <dgm:cxn modelId="{27BDA38A-AF63-7842-96D0-495A6E2888E8}" type="presParOf" srcId="{541CD4F9-4813-CD45-BA38-467F6CEE4AEF}" destId="{EC06334F-A7CF-AA41-9166-5F3C1876493E}" srcOrd="0" destOrd="0" presId="urn:microsoft.com/office/officeart/2008/layout/VerticalCurvedList"/>
    <dgm:cxn modelId="{83674CA4-E862-7042-B251-7DB200176D14}" type="presParOf" srcId="{541CD4F9-4813-CD45-BA38-467F6CEE4AEF}" destId="{37035824-C5CB-0D4A-B842-161978CF5C8F}" srcOrd="1" destOrd="0" presId="urn:microsoft.com/office/officeart/2008/layout/VerticalCurvedList"/>
    <dgm:cxn modelId="{70FA616B-14FD-4C4B-B104-D320909C5DED}" type="presParOf" srcId="{541CD4F9-4813-CD45-BA38-467F6CEE4AEF}" destId="{A08B68FA-718A-8F4D-BA35-E25FFF7D6299}" srcOrd="2" destOrd="0" presId="urn:microsoft.com/office/officeart/2008/layout/VerticalCurvedList"/>
    <dgm:cxn modelId="{DC3360AD-25FF-B84A-A91E-1A2FF005C7F8}" type="presParOf" srcId="{541CD4F9-4813-CD45-BA38-467F6CEE4AEF}" destId="{D5898D69-B29A-1847-A337-C6BB006DB300}" srcOrd="3" destOrd="0" presId="urn:microsoft.com/office/officeart/2008/layout/VerticalCurvedList"/>
    <dgm:cxn modelId="{881323FB-A240-8343-A2F9-5ACD224EA1A3}" type="presParOf" srcId="{53114888-92BC-7B43-9842-0B5BC71A4D0D}" destId="{4D611E39-CF01-8749-856F-D38B148A54DC}" srcOrd="1" destOrd="0" presId="urn:microsoft.com/office/officeart/2008/layout/VerticalCurvedList"/>
    <dgm:cxn modelId="{0DA29801-ADE2-7148-B778-B862C96825E2}" type="presParOf" srcId="{53114888-92BC-7B43-9842-0B5BC71A4D0D}" destId="{1EAFB78A-97FF-3147-BD5B-0958B311A11E}" srcOrd="2" destOrd="0" presId="urn:microsoft.com/office/officeart/2008/layout/VerticalCurvedList"/>
    <dgm:cxn modelId="{943C63E8-B465-B446-9AC2-0D6D6E8B75FA}" type="presParOf" srcId="{1EAFB78A-97FF-3147-BD5B-0958B311A11E}" destId="{3BCA0C97-5017-BC40-8149-3FBD0EC46E19}" srcOrd="0" destOrd="0" presId="urn:microsoft.com/office/officeart/2008/layout/VerticalCurvedList"/>
    <dgm:cxn modelId="{37262334-1E76-364E-8531-624254F817F5}" type="presParOf" srcId="{53114888-92BC-7B43-9842-0B5BC71A4D0D}" destId="{C9300AD1-1998-8445-9DAF-2CA824DDC7C1}" srcOrd="3" destOrd="0" presId="urn:microsoft.com/office/officeart/2008/layout/VerticalCurvedList"/>
    <dgm:cxn modelId="{12F31807-43CC-EA4D-B659-C25D2262DEE0}" type="presParOf" srcId="{53114888-92BC-7B43-9842-0B5BC71A4D0D}" destId="{216D9917-8944-B241-843D-893012A1486A}" srcOrd="4" destOrd="0" presId="urn:microsoft.com/office/officeart/2008/layout/VerticalCurvedList"/>
    <dgm:cxn modelId="{FECF01FC-A825-7543-98AC-4A362958F3BE}" type="presParOf" srcId="{216D9917-8944-B241-843D-893012A1486A}" destId="{565B22B0-BC8E-DF40-B178-FC6517F3BEF4}" srcOrd="0" destOrd="0" presId="urn:microsoft.com/office/officeart/2008/layout/VerticalCurvedList"/>
    <dgm:cxn modelId="{E5F758C4-AEBD-6743-A7D6-EFD07F08DA5F}" type="presParOf" srcId="{53114888-92BC-7B43-9842-0B5BC71A4D0D}" destId="{DFA0E6F8-C252-A942-A7BF-64D4CB5358D4}" srcOrd="5" destOrd="0" presId="urn:microsoft.com/office/officeart/2008/layout/VerticalCurvedList"/>
    <dgm:cxn modelId="{9915FCF7-3A65-BA44-86BC-745BB47A7EBB}" type="presParOf" srcId="{53114888-92BC-7B43-9842-0B5BC71A4D0D}" destId="{44E6B397-37B7-6C46-B4B8-CFB22B8CDDDD}" srcOrd="6" destOrd="0" presId="urn:microsoft.com/office/officeart/2008/layout/VerticalCurvedList"/>
    <dgm:cxn modelId="{D4ED8250-161B-5548-8DFE-54B2C3C0842E}" type="presParOf" srcId="{44E6B397-37B7-6C46-B4B8-CFB22B8CDDDD}" destId="{72E4BB04-223F-3C41-BA00-83283E276FEB}" srcOrd="0" destOrd="0" presId="urn:microsoft.com/office/officeart/2008/layout/VerticalCurvedList"/>
    <dgm:cxn modelId="{58430B76-B04E-5A4C-9C27-264C12A9EE11}" type="presParOf" srcId="{53114888-92BC-7B43-9842-0B5BC71A4D0D}" destId="{DA5D503F-54D3-554E-BA02-19A5F7F55C0D}" srcOrd="7" destOrd="0" presId="urn:microsoft.com/office/officeart/2008/layout/VerticalCurvedList"/>
    <dgm:cxn modelId="{456F9EFF-6AA2-2845-B508-135818E53ED5}" type="presParOf" srcId="{53114888-92BC-7B43-9842-0B5BC71A4D0D}" destId="{BD38D327-68BF-354E-9014-E35780B5E439}" srcOrd="8" destOrd="0" presId="urn:microsoft.com/office/officeart/2008/layout/VerticalCurvedList"/>
    <dgm:cxn modelId="{70A710C1-282B-804D-BD79-F41EA11AB69B}" type="presParOf" srcId="{BD38D327-68BF-354E-9014-E35780B5E439}" destId="{5B0BD7A4-41E5-EE4E-9540-01C353FFC3D9}" srcOrd="0" destOrd="0" presId="urn:microsoft.com/office/officeart/2008/layout/VerticalCurvedList"/>
    <dgm:cxn modelId="{500BADC1-9C8C-8B4A-8714-954E786AD467}" type="presParOf" srcId="{53114888-92BC-7B43-9842-0B5BC71A4D0D}" destId="{DE519C4B-B0CA-7342-A25F-EFDE1212D5C5}" srcOrd="9" destOrd="0" presId="urn:microsoft.com/office/officeart/2008/layout/VerticalCurvedList"/>
    <dgm:cxn modelId="{28D5DF2E-7673-BB43-9E7C-778777B76654}" type="presParOf" srcId="{53114888-92BC-7B43-9842-0B5BC71A4D0D}" destId="{EB135D26-5018-A748-9181-A1AD6D12614A}" srcOrd="10" destOrd="0" presId="urn:microsoft.com/office/officeart/2008/layout/VerticalCurvedList"/>
    <dgm:cxn modelId="{B43D72E1-21FE-C544-9E63-1F81139C3154}" type="presParOf" srcId="{EB135D26-5018-A748-9181-A1AD6D12614A}" destId="{53D01C18-729B-E746-AE4D-A3205B78F5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35824-C5CB-0D4A-B842-161978CF5C8F}">
      <dsp:nvSpPr>
        <dsp:cNvPr id="0" name=""/>
        <dsp:cNvSpPr/>
      </dsp:nvSpPr>
      <dsp:spPr>
        <a:xfrm>
          <a:off x="-13392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rgbClr val="C00000">
              <a:alpha val="99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11E39-CF01-8749-856F-D38B148A54DC}">
      <dsp:nvSpPr>
        <dsp:cNvPr id="0" name=""/>
        <dsp:cNvSpPr/>
      </dsp:nvSpPr>
      <dsp:spPr>
        <a:xfrm>
          <a:off x="509717" y="338558"/>
          <a:ext cx="5814500" cy="677550"/>
        </a:xfrm>
        <a:prstGeom prst="rect">
          <a:avLst/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sp:txBody>
      <dsp:txXfrm>
        <a:off x="509717" y="338558"/>
        <a:ext cx="5814500" cy="677550"/>
      </dsp:txXfrm>
    </dsp:sp>
    <dsp:sp modelId="{3BCA0C97-5017-BC40-8149-3FBD0EC46E19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00AD1-1998-8445-9DAF-2CA824DDC7C1}">
      <dsp:nvSpPr>
        <dsp:cNvPr id="0" name=""/>
        <dsp:cNvSpPr/>
      </dsp:nvSpPr>
      <dsp:spPr>
        <a:xfrm>
          <a:off x="995230" y="1354558"/>
          <a:ext cx="5328987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30" y="1354558"/>
        <a:ext cx="5328987" cy="677550"/>
      </dsp:txXfrm>
    </dsp:sp>
    <dsp:sp modelId="{565B22B0-BC8E-DF40-B178-FC6517F3BEF4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0E6F8-C252-A942-A7BF-64D4CB5358D4}">
      <dsp:nvSpPr>
        <dsp:cNvPr id="0" name=""/>
        <dsp:cNvSpPr/>
      </dsp:nvSpPr>
      <dsp:spPr>
        <a:xfrm>
          <a:off x="1182264" y="2370558"/>
          <a:ext cx="5179974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sp:txBody>
      <dsp:txXfrm>
        <a:off x="1182264" y="2370558"/>
        <a:ext cx="5179974" cy="677550"/>
      </dsp:txXfrm>
    </dsp:sp>
    <dsp:sp modelId="{72E4BB04-223F-3C41-BA00-83283E276FE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D503F-54D3-554E-BA02-19A5F7F55C0D}">
      <dsp:nvSpPr>
        <dsp:cNvPr id="0" name=""/>
        <dsp:cNvSpPr/>
      </dsp:nvSpPr>
      <dsp:spPr>
        <a:xfrm>
          <a:off x="995230" y="3386558"/>
          <a:ext cx="5328987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sp:txBody>
      <dsp:txXfrm>
        <a:off x="995230" y="3386558"/>
        <a:ext cx="5328987" cy="677550"/>
      </dsp:txXfrm>
    </dsp:sp>
    <dsp:sp modelId="{5B0BD7A4-41E5-EE4E-9540-01C353FFC3D9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19C4B-B0CA-7342-A25F-EFDE1212D5C5}">
      <dsp:nvSpPr>
        <dsp:cNvPr id="0" name=""/>
        <dsp:cNvSpPr/>
      </dsp:nvSpPr>
      <dsp:spPr>
        <a:xfrm>
          <a:off x="509717" y="4402558"/>
          <a:ext cx="5814500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sp:txBody>
      <dsp:txXfrm>
        <a:off x="509717" y="4402558"/>
        <a:ext cx="5814500" cy="677550"/>
      </dsp:txXfrm>
    </dsp:sp>
    <dsp:sp modelId="{53D01C18-729B-E746-AE4D-A3205B78F51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35824-C5CB-0D4A-B842-161978CF5C8F}">
      <dsp:nvSpPr>
        <dsp:cNvPr id="0" name=""/>
        <dsp:cNvSpPr/>
      </dsp:nvSpPr>
      <dsp:spPr>
        <a:xfrm>
          <a:off x="-13392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rgbClr val="C00000">
              <a:alpha val="99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11E39-CF01-8749-856F-D38B148A54DC}">
      <dsp:nvSpPr>
        <dsp:cNvPr id="0" name=""/>
        <dsp:cNvSpPr/>
      </dsp:nvSpPr>
      <dsp:spPr>
        <a:xfrm>
          <a:off x="509717" y="338558"/>
          <a:ext cx="5814500" cy="677550"/>
        </a:xfrm>
        <a:prstGeom prst="rect">
          <a:avLst/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sp:txBody>
      <dsp:txXfrm>
        <a:off x="509717" y="338558"/>
        <a:ext cx="5814500" cy="677550"/>
      </dsp:txXfrm>
    </dsp:sp>
    <dsp:sp modelId="{3BCA0C97-5017-BC40-8149-3FBD0EC46E19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00AD1-1998-8445-9DAF-2CA824DDC7C1}">
      <dsp:nvSpPr>
        <dsp:cNvPr id="0" name=""/>
        <dsp:cNvSpPr/>
      </dsp:nvSpPr>
      <dsp:spPr>
        <a:xfrm>
          <a:off x="995230" y="1354558"/>
          <a:ext cx="5328987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30" y="1354558"/>
        <a:ext cx="5328987" cy="677550"/>
      </dsp:txXfrm>
    </dsp:sp>
    <dsp:sp modelId="{565B22B0-BC8E-DF40-B178-FC6517F3BEF4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0E6F8-C252-A942-A7BF-64D4CB5358D4}">
      <dsp:nvSpPr>
        <dsp:cNvPr id="0" name=""/>
        <dsp:cNvSpPr/>
      </dsp:nvSpPr>
      <dsp:spPr>
        <a:xfrm>
          <a:off x="1182264" y="2370558"/>
          <a:ext cx="5179974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sp:txBody>
      <dsp:txXfrm>
        <a:off x="1182264" y="2370558"/>
        <a:ext cx="5179974" cy="677550"/>
      </dsp:txXfrm>
    </dsp:sp>
    <dsp:sp modelId="{72E4BB04-223F-3C41-BA00-83283E276FE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D503F-54D3-554E-BA02-19A5F7F55C0D}">
      <dsp:nvSpPr>
        <dsp:cNvPr id="0" name=""/>
        <dsp:cNvSpPr/>
      </dsp:nvSpPr>
      <dsp:spPr>
        <a:xfrm>
          <a:off x="995230" y="3386558"/>
          <a:ext cx="5328987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sp:txBody>
      <dsp:txXfrm>
        <a:off x="995230" y="3386558"/>
        <a:ext cx="5328987" cy="677550"/>
      </dsp:txXfrm>
    </dsp:sp>
    <dsp:sp modelId="{5B0BD7A4-41E5-EE4E-9540-01C353FFC3D9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19C4B-B0CA-7342-A25F-EFDE1212D5C5}">
      <dsp:nvSpPr>
        <dsp:cNvPr id="0" name=""/>
        <dsp:cNvSpPr/>
      </dsp:nvSpPr>
      <dsp:spPr>
        <a:xfrm>
          <a:off x="509717" y="4402558"/>
          <a:ext cx="5814500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sp:txBody>
      <dsp:txXfrm>
        <a:off x="509717" y="4402558"/>
        <a:ext cx="5814500" cy="677550"/>
      </dsp:txXfrm>
    </dsp:sp>
    <dsp:sp modelId="{53D01C18-729B-E746-AE4D-A3205B78F51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35824-C5CB-0D4A-B842-161978CF5C8F}">
      <dsp:nvSpPr>
        <dsp:cNvPr id="0" name=""/>
        <dsp:cNvSpPr/>
      </dsp:nvSpPr>
      <dsp:spPr>
        <a:xfrm>
          <a:off x="-13392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rgbClr val="C00000">
              <a:alpha val="99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11E39-CF01-8749-856F-D38B148A54DC}">
      <dsp:nvSpPr>
        <dsp:cNvPr id="0" name=""/>
        <dsp:cNvSpPr/>
      </dsp:nvSpPr>
      <dsp:spPr>
        <a:xfrm>
          <a:off x="509717" y="338558"/>
          <a:ext cx="5814500" cy="677550"/>
        </a:xfrm>
        <a:prstGeom prst="rect">
          <a:avLst/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sp:txBody>
      <dsp:txXfrm>
        <a:off x="509717" y="338558"/>
        <a:ext cx="5814500" cy="677550"/>
      </dsp:txXfrm>
    </dsp:sp>
    <dsp:sp modelId="{3BCA0C97-5017-BC40-8149-3FBD0EC46E19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00AD1-1998-8445-9DAF-2CA824DDC7C1}">
      <dsp:nvSpPr>
        <dsp:cNvPr id="0" name=""/>
        <dsp:cNvSpPr/>
      </dsp:nvSpPr>
      <dsp:spPr>
        <a:xfrm>
          <a:off x="995230" y="1354558"/>
          <a:ext cx="5328987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b="1" kern="1200" noProof="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30" y="1354558"/>
        <a:ext cx="5328987" cy="677550"/>
      </dsp:txXfrm>
    </dsp:sp>
    <dsp:sp modelId="{565B22B0-BC8E-DF40-B178-FC6517F3BEF4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0E6F8-C252-A942-A7BF-64D4CB5358D4}">
      <dsp:nvSpPr>
        <dsp:cNvPr id="0" name=""/>
        <dsp:cNvSpPr/>
      </dsp:nvSpPr>
      <dsp:spPr>
        <a:xfrm>
          <a:off x="1182264" y="2370558"/>
          <a:ext cx="5179974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sp:txBody>
      <dsp:txXfrm>
        <a:off x="1182264" y="2370558"/>
        <a:ext cx="5179974" cy="677550"/>
      </dsp:txXfrm>
    </dsp:sp>
    <dsp:sp modelId="{72E4BB04-223F-3C41-BA00-83283E276FE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D503F-54D3-554E-BA02-19A5F7F55C0D}">
      <dsp:nvSpPr>
        <dsp:cNvPr id="0" name=""/>
        <dsp:cNvSpPr/>
      </dsp:nvSpPr>
      <dsp:spPr>
        <a:xfrm>
          <a:off x="995230" y="3386558"/>
          <a:ext cx="5328987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sp:txBody>
      <dsp:txXfrm>
        <a:off x="995230" y="3386558"/>
        <a:ext cx="5328987" cy="677550"/>
      </dsp:txXfrm>
    </dsp:sp>
    <dsp:sp modelId="{5B0BD7A4-41E5-EE4E-9540-01C353FFC3D9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19C4B-B0CA-7342-A25F-EFDE1212D5C5}">
      <dsp:nvSpPr>
        <dsp:cNvPr id="0" name=""/>
        <dsp:cNvSpPr/>
      </dsp:nvSpPr>
      <dsp:spPr>
        <a:xfrm>
          <a:off x="509717" y="4402558"/>
          <a:ext cx="5814500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sp:txBody>
      <dsp:txXfrm>
        <a:off x="509717" y="4402558"/>
        <a:ext cx="5814500" cy="677550"/>
      </dsp:txXfrm>
    </dsp:sp>
    <dsp:sp modelId="{53D01C18-729B-E746-AE4D-A3205B78F51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35824-C5CB-0D4A-B842-161978CF5C8F}">
      <dsp:nvSpPr>
        <dsp:cNvPr id="0" name=""/>
        <dsp:cNvSpPr/>
      </dsp:nvSpPr>
      <dsp:spPr>
        <a:xfrm>
          <a:off x="-13392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rgbClr val="C00000">
              <a:alpha val="99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11E39-CF01-8749-856F-D38B148A54DC}">
      <dsp:nvSpPr>
        <dsp:cNvPr id="0" name=""/>
        <dsp:cNvSpPr/>
      </dsp:nvSpPr>
      <dsp:spPr>
        <a:xfrm>
          <a:off x="509717" y="338558"/>
          <a:ext cx="5814500" cy="677550"/>
        </a:xfrm>
        <a:prstGeom prst="rect">
          <a:avLst/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sp:txBody>
      <dsp:txXfrm>
        <a:off x="509717" y="338558"/>
        <a:ext cx="5814500" cy="677550"/>
      </dsp:txXfrm>
    </dsp:sp>
    <dsp:sp modelId="{3BCA0C97-5017-BC40-8149-3FBD0EC46E19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00AD1-1998-8445-9DAF-2CA824DDC7C1}">
      <dsp:nvSpPr>
        <dsp:cNvPr id="0" name=""/>
        <dsp:cNvSpPr/>
      </dsp:nvSpPr>
      <dsp:spPr>
        <a:xfrm>
          <a:off x="995230" y="1354558"/>
          <a:ext cx="5328987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30" y="1354558"/>
        <a:ext cx="5328987" cy="677550"/>
      </dsp:txXfrm>
    </dsp:sp>
    <dsp:sp modelId="{565B22B0-BC8E-DF40-B178-FC6517F3BEF4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0E6F8-C252-A942-A7BF-64D4CB5358D4}">
      <dsp:nvSpPr>
        <dsp:cNvPr id="0" name=""/>
        <dsp:cNvSpPr/>
      </dsp:nvSpPr>
      <dsp:spPr>
        <a:xfrm>
          <a:off x="1182264" y="2370558"/>
          <a:ext cx="5179974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sp:txBody>
      <dsp:txXfrm>
        <a:off x="1182264" y="2370558"/>
        <a:ext cx="5179974" cy="677550"/>
      </dsp:txXfrm>
    </dsp:sp>
    <dsp:sp modelId="{72E4BB04-223F-3C41-BA00-83283E276FE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D503F-54D3-554E-BA02-19A5F7F55C0D}">
      <dsp:nvSpPr>
        <dsp:cNvPr id="0" name=""/>
        <dsp:cNvSpPr/>
      </dsp:nvSpPr>
      <dsp:spPr>
        <a:xfrm>
          <a:off x="995230" y="3386558"/>
          <a:ext cx="5328987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sp:txBody>
      <dsp:txXfrm>
        <a:off x="995230" y="3386558"/>
        <a:ext cx="5328987" cy="677550"/>
      </dsp:txXfrm>
    </dsp:sp>
    <dsp:sp modelId="{5B0BD7A4-41E5-EE4E-9540-01C353FFC3D9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19C4B-B0CA-7342-A25F-EFDE1212D5C5}">
      <dsp:nvSpPr>
        <dsp:cNvPr id="0" name=""/>
        <dsp:cNvSpPr/>
      </dsp:nvSpPr>
      <dsp:spPr>
        <a:xfrm>
          <a:off x="509717" y="4402558"/>
          <a:ext cx="5814500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sp:txBody>
      <dsp:txXfrm>
        <a:off x="509717" y="4402558"/>
        <a:ext cx="5814500" cy="677550"/>
      </dsp:txXfrm>
    </dsp:sp>
    <dsp:sp modelId="{53D01C18-729B-E746-AE4D-A3205B78F51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35824-C5CB-0D4A-B842-161978CF5C8F}">
      <dsp:nvSpPr>
        <dsp:cNvPr id="0" name=""/>
        <dsp:cNvSpPr/>
      </dsp:nvSpPr>
      <dsp:spPr>
        <a:xfrm>
          <a:off x="-13392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rgbClr val="C00000">
              <a:alpha val="99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11E39-CF01-8749-856F-D38B148A54DC}">
      <dsp:nvSpPr>
        <dsp:cNvPr id="0" name=""/>
        <dsp:cNvSpPr/>
      </dsp:nvSpPr>
      <dsp:spPr>
        <a:xfrm>
          <a:off x="509717" y="338558"/>
          <a:ext cx="5814500" cy="677550"/>
        </a:xfrm>
        <a:prstGeom prst="rect">
          <a:avLst/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sp:txBody>
      <dsp:txXfrm>
        <a:off x="509717" y="338558"/>
        <a:ext cx="5814500" cy="677550"/>
      </dsp:txXfrm>
    </dsp:sp>
    <dsp:sp modelId="{3BCA0C97-5017-BC40-8149-3FBD0EC46E19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00AD1-1998-8445-9DAF-2CA824DDC7C1}">
      <dsp:nvSpPr>
        <dsp:cNvPr id="0" name=""/>
        <dsp:cNvSpPr/>
      </dsp:nvSpPr>
      <dsp:spPr>
        <a:xfrm>
          <a:off x="995230" y="1354558"/>
          <a:ext cx="5328987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30" y="1354558"/>
        <a:ext cx="5328987" cy="677550"/>
      </dsp:txXfrm>
    </dsp:sp>
    <dsp:sp modelId="{565B22B0-BC8E-DF40-B178-FC6517F3BEF4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0E6F8-C252-A942-A7BF-64D4CB5358D4}">
      <dsp:nvSpPr>
        <dsp:cNvPr id="0" name=""/>
        <dsp:cNvSpPr/>
      </dsp:nvSpPr>
      <dsp:spPr>
        <a:xfrm>
          <a:off x="1182264" y="2370558"/>
          <a:ext cx="5179974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sp:txBody>
      <dsp:txXfrm>
        <a:off x="1182264" y="2370558"/>
        <a:ext cx="5179974" cy="677550"/>
      </dsp:txXfrm>
    </dsp:sp>
    <dsp:sp modelId="{72E4BB04-223F-3C41-BA00-83283E276FE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D503F-54D3-554E-BA02-19A5F7F55C0D}">
      <dsp:nvSpPr>
        <dsp:cNvPr id="0" name=""/>
        <dsp:cNvSpPr/>
      </dsp:nvSpPr>
      <dsp:spPr>
        <a:xfrm>
          <a:off x="995230" y="3386558"/>
          <a:ext cx="5328987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sp:txBody>
      <dsp:txXfrm>
        <a:off x="995230" y="3386558"/>
        <a:ext cx="5328987" cy="677550"/>
      </dsp:txXfrm>
    </dsp:sp>
    <dsp:sp modelId="{5B0BD7A4-41E5-EE4E-9540-01C353FFC3D9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19C4B-B0CA-7342-A25F-EFDE1212D5C5}">
      <dsp:nvSpPr>
        <dsp:cNvPr id="0" name=""/>
        <dsp:cNvSpPr/>
      </dsp:nvSpPr>
      <dsp:spPr>
        <a:xfrm>
          <a:off x="509717" y="4402558"/>
          <a:ext cx="5814500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Remarks</a:t>
          </a:r>
        </a:p>
      </dsp:txBody>
      <dsp:txXfrm>
        <a:off x="509717" y="4402558"/>
        <a:ext cx="5814500" cy="677550"/>
      </dsp:txXfrm>
    </dsp:sp>
    <dsp:sp modelId="{53D01C18-729B-E746-AE4D-A3205B78F51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35824-C5CB-0D4A-B842-161978CF5C8F}">
      <dsp:nvSpPr>
        <dsp:cNvPr id="0" name=""/>
        <dsp:cNvSpPr/>
      </dsp:nvSpPr>
      <dsp:spPr>
        <a:xfrm>
          <a:off x="-13392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rgbClr val="C00000">
              <a:alpha val="99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611E39-CF01-8749-856F-D38B148A54DC}">
      <dsp:nvSpPr>
        <dsp:cNvPr id="0" name=""/>
        <dsp:cNvSpPr/>
      </dsp:nvSpPr>
      <dsp:spPr>
        <a:xfrm>
          <a:off x="509717" y="338558"/>
          <a:ext cx="5814500" cy="677550"/>
        </a:xfrm>
        <a:prstGeom prst="rect">
          <a:avLst/>
        </a:prstGeom>
        <a:noFill/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Principles of Medical Imaging</a:t>
          </a:r>
        </a:p>
      </dsp:txBody>
      <dsp:txXfrm>
        <a:off x="509717" y="338558"/>
        <a:ext cx="5814500" cy="677550"/>
      </dsp:txXfrm>
    </dsp:sp>
    <dsp:sp modelId="{3BCA0C97-5017-BC40-8149-3FBD0EC46E19}">
      <dsp:nvSpPr>
        <dsp:cNvPr id="0" name=""/>
        <dsp:cNvSpPr/>
      </dsp:nvSpPr>
      <dsp:spPr>
        <a:xfrm>
          <a:off x="86248" y="253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300AD1-1998-8445-9DAF-2CA824DDC7C1}">
      <dsp:nvSpPr>
        <dsp:cNvPr id="0" name=""/>
        <dsp:cNvSpPr/>
      </dsp:nvSpPr>
      <dsp:spPr>
        <a:xfrm>
          <a:off x="995230" y="1354558"/>
          <a:ext cx="5328987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X-rays &amp; </a:t>
          </a: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CT</a:t>
          </a:r>
          <a:endParaRPr lang="en-US" sz="24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95230" y="1354558"/>
        <a:ext cx="5328987" cy="677550"/>
      </dsp:txXfrm>
    </dsp:sp>
    <dsp:sp modelId="{565B22B0-BC8E-DF40-B178-FC6517F3BEF4}">
      <dsp:nvSpPr>
        <dsp:cNvPr id="0" name=""/>
        <dsp:cNvSpPr/>
      </dsp:nvSpPr>
      <dsp:spPr>
        <a:xfrm>
          <a:off x="571761" y="1269864"/>
          <a:ext cx="846937" cy="846937"/>
        </a:xfrm>
        <a:prstGeom prst="ellipse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0E6F8-C252-A942-A7BF-64D4CB5358D4}">
      <dsp:nvSpPr>
        <dsp:cNvPr id="0" name=""/>
        <dsp:cNvSpPr/>
      </dsp:nvSpPr>
      <dsp:spPr>
        <a:xfrm>
          <a:off x="1182264" y="2370558"/>
          <a:ext cx="5179974" cy="677550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>
              <a:solidFill>
                <a:prstClr val="black"/>
              </a:solidFill>
              <a:latin typeface="Arial" panose="020B0604020202020204"/>
              <a:ea typeface="+mn-ea"/>
              <a:cs typeface="+mn-cs"/>
            </a:rPr>
            <a:t>Anatomical Imaging</a:t>
          </a:r>
        </a:p>
      </dsp:txBody>
      <dsp:txXfrm>
        <a:off x="1182264" y="2370558"/>
        <a:ext cx="5179974" cy="677550"/>
      </dsp:txXfrm>
    </dsp:sp>
    <dsp:sp modelId="{72E4BB04-223F-3C41-BA00-83283E276FEB}">
      <dsp:nvSpPr>
        <dsp:cNvPr id="0" name=""/>
        <dsp:cNvSpPr/>
      </dsp:nvSpPr>
      <dsp:spPr>
        <a:xfrm>
          <a:off x="720774" y="2285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5D503F-54D3-554E-BA02-19A5F7F55C0D}">
      <dsp:nvSpPr>
        <dsp:cNvPr id="0" name=""/>
        <dsp:cNvSpPr/>
      </dsp:nvSpPr>
      <dsp:spPr>
        <a:xfrm>
          <a:off x="995230" y="3386558"/>
          <a:ext cx="5328987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SzPct val="120000"/>
            <a:buFont typeface="Tipo de letra del sistema"/>
            <a:buNone/>
          </a:pPr>
          <a:r>
            <a:rPr lang="en-US" sz="2400" kern="1200" noProof="0">
              <a:solidFill>
                <a:schemeClr val="tx1"/>
              </a:solidFill>
              <a:latin typeface="Arial" panose="020B0604020202020204"/>
              <a:ea typeface="+mn-ea"/>
              <a:cs typeface="+mn-cs"/>
            </a:rPr>
            <a:t>Molecular Imaging</a:t>
          </a:r>
        </a:p>
      </dsp:txBody>
      <dsp:txXfrm>
        <a:off x="995230" y="3386558"/>
        <a:ext cx="5328987" cy="677550"/>
      </dsp:txXfrm>
    </dsp:sp>
    <dsp:sp modelId="{5B0BD7A4-41E5-EE4E-9540-01C353FFC3D9}">
      <dsp:nvSpPr>
        <dsp:cNvPr id="0" name=""/>
        <dsp:cNvSpPr/>
      </dsp:nvSpPr>
      <dsp:spPr>
        <a:xfrm>
          <a:off x="571761" y="3301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19C4B-B0CA-7342-A25F-EFDE1212D5C5}">
      <dsp:nvSpPr>
        <dsp:cNvPr id="0" name=""/>
        <dsp:cNvSpPr/>
      </dsp:nvSpPr>
      <dsp:spPr>
        <a:xfrm>
          <a:off x="509717" y="4402558"/>
          <a:ext cx="5814500" cy="677550"/>
        </a:xfrm>
        <a:prstGeom prst="rect">
          <a:avLst/>
        </a:prstGeom>
        <a:solidFill>
          <a:prstClr val="white"/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7805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rPr>
            <a:t>Remarks</a:t>
          </a:r>
        </a:p>
      </dsp:txBody>
      <dsp:txXfrm>
        <a:off x="509717" y="4402558"/>
        <a:ext cx="5814500" cy="677550"/>
      </dsp:txXfrm>
    </dsp:sp>
    <dsp:sp modelId="{53D01C18-729B-E746-AE4D-A3205B78F516}">
      <dsp:nvSpPr>
        <dsp:cNvPr id="0" name=""/>
        <dsp:cNvSpPr/>
      </dsp:nvSpPr>
      <dsp:spPr>
        <a:xfrm>
          <a:off x="86248" y="4317864"/>
          <a:ext cx="846937" cy="8469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0FA50-F93A-1647-B5DB-0EBA8D3CA7AC}" type="datetimeFigureOut">
              <a:rPr lang="es-ES" smtClean="0"/>
              <a:t>15/6/26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D7CD7-EFD1-184E-99B1-D3F2E03F68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561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87A57-BFBD-746C-BABA-1ACB6267E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37AB513-1AE9-CB64-66A1-4F1A7F176A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9325755-C1B9-17AC-4F1F-B661120A5B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CA8751C-D856-9BF4-9771-68BC1D1C3E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7410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Coincidence data is acquired, and positioning algorithms are applied to generate 2D Flood maps.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 profiles are extracted, and Gaussian fitting is applied.</a:t>
            </a:r>
          </a:p>
          <a:p>
            <a:endParaRPr lang="en-US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</a:p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Same procedure but, a collimator is used to generate the flood maps and extract the sources profiles.</a:t>
            </a:r>
          </a:p>
          <a:p>
            <a:endParaRPr lang="es-ES" dirty="0"/>
          </a:p>
          <a:p>
            <a:endParaRPr lang="es-ES" dirty="0"/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Pixelated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discrete DOI information (usually)</a:t>
            </a:r>
          </a:p>
          <a:p>
            <a:endParaRPr lang="en-US" sz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Monolithic detectors: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continuous DOI information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4D29B-99A3-0143-A3FD-06508585EC70}" type="slidenum">
              <a:rPr lang="es-ES" smtClean="0"/>
              <a:t>45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8471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F990FF-5C9D-416E-AA4C-F5B950D8E747}" type="slidenum">
              <a:rPr lang="en-US"/>
              <a:pPr/>
              <a:t>48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775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BFF85-1DB6-5D90-D393-2CBC86AC2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9CD520A-97DE-A280-CDE0-96C7A5F52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EDA2859-5EAE-50C4-B9F8-42642721A9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0B5358E-F257-F6FF-F7F9-C4866F4609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30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Di que todas son importantes (imagen funcional digo), que has trabajo sobre todo en PET, pero consideras el resto importantes y que tal vez en el futuro las toques??</a:t>
            </a:r>
          </a:p>
          <a:p>
            <a:endParaRPr lang="es-ES" dirty="0"/>
          </a:p>
          <a:p>
            <a:r>
              <a:rPr lang="es-ES" dirty="0"/>
              <a:t>Resumir bastante como introduzco el principio.</a:t>
            </a:r>
          </a:p>
          <a:p>
            <a:endParaRPr lang="es-ES" dirty="0"/>
          </a:p>
          <a:p>
            <a:r>
              <a:rPr lang="es-ES" dirty="0"/>
              <a:t>Campo de investigación: imagen molecular!!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BC63D5-F4B0-F344-B289-EC7BB80E1CC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4415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Nuclear Medicine: </a:t>
            </a:r>
            <a:r>
              <a:rPr lang="en-US" dirty="0"/>
              <a:t>Uses radioactive substances for diagnostic and therapeutic purposes allowing to visualize physiological and biochemical processes of the human body </a:t>
            </a:r>
            <a:r>
              <a:rPr lang="en-US" i="1" dirty="0"/>
              <a:t>in vivo</a:t>
            </a:r>
            <a:r>
              <a:rPr lang="en-US" dirty="0"/>
              <a:t>. </a:t>
            </a:r>
            <a:endParaRPr lang="es-ES" dirty="0"/>
          </a:p>
          <a:p>
            <a:r>
              <a:rPr lang="es-ES" dirty="0" err="1"/>
              <a:t>Maxima</a:t>
            </a:r>
            <a:r>
              <a:rPr lang="es-ES" dirty="0"/>
              <a:t> cobertura angular con emisión isotrópica</a:t>
            </a:r>
          </a:p>
          <a:p>
            <a:endParaRPr lang="es-ES" dirty="0"/>
          </a:p>
          <a:p>
            <a:r>
              <a:rPr lang="es-ES" dirty="0"/>
              <a:t>COMPLEMENTARY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7FEBA-B0D4-4E4B-9244-D0C8CA91E3F5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528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38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C3BAA-86D6-BAD9-794F-AF380672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35BF04E-1734-CA34-3433-F31865A0D6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F990FF-5C9D-416E-AA4C-F5B950D8E747}" type="slidenum">
              <a:rPr lang="en-US"/>
              <a:pPr/>
              <a:t>33</a:t>
            </a:fld>
            <a:endParaRPr lang="en-US"/>
          </a:p>
        </p:txBody>
      </p:sp>
      <p:sp>
        <p:nvSpPr>
          <p:cNvPr id="109570" name="Rectangle 2">
            <a:extLst>
              <a:ext uri="{FF2B5EF4-FFF2-40B4-BE49-F238E27FC236}">
                <a16:creationId xmlns:a16="http://schemas.microsoft.com/office/drawing/2014/main" id="{38F3EC96-11C0-D688-604D-C701A280D3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EE3D896A-7C44-1F3F-681B-1F4421CDFD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27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Ventana de </a:t>
            </a:r>
            <a:r>
              <a:rPr lang="en-US" dirty="0" err="1"/>
              <a:t>coincidencias</a:t>
            </a:r>
            <a:r>
              <a:rPr lang="en-US" dirty="0"/>
              <a:t> &lt; 5-10 ns</a:t>
            </a:r>
          </a:p>
          <a:p>
            <a:r>
              <a:rPr lang="en-US" dirty="0" err="1"/>
              <a:t>Sinograma</a:t>
            </a:r>
            <a:r>
              <a:rPr lang="en-US" dirty="0"/>
              <a:t>: forma de </a:t>
            </a:r>
            <a:r>
              <a:rPr lang="en-US" dirty="0" err="1"/>
              <a:t>alamcenaje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estandarizada</a:t>
            </a:r>
            <a:r>
              <a:rPr lang="en-US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7FEBA-B0D4-4E4B-9244-D0C8CA91E3F5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8507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Propiedades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cristales</a:t>
            </a:r>
            <a:r>
              <a:rPr lang="en-US" dirty="0"/>
              <a:t>:</a:t>
            </a:r>
          </a:p>
          <a:p>
            <a:r>
              <a:rPr lang="en-US" dirty="0"/>
              <a:t>-</a:t>
            </a:r>
            <a:r>
              <a:rPr lang="en-US" dirty="0" err="1"/>
              <a:t>Generar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gammas, de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energía</a:t>
            </a:r>
            <a:endParaRPr lang="en-US" dirty="0"/>
          </a:p>
          <a:p>
            <a:r>
              <a:rPr lang="en-US" dirty="0"/>
              <a:t>-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transparentes</a:t>
            </a:r>
            <a:r>
              <a:rPr lang="en-US" dirty="0"/>
              <a:t> 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 </a:t>
            </a:r>
            <a:r>
              <a:rPr lang="en-US" dirty="0" err="1"/>
              <a:t>longitud</a:t>
            </a:r>
            <a:r>
              <a:rPr lang="en-US" dirty="0"/>
              <a:t> de </a:t>
            </a:r>
            <a:r>
              <a:rPr lang="en-US" dirty="0" err="1"/>
              <a:t>onda</a:t>
            </a:r>
            <a:endParaRPr lang="en-US" dirty="0"/>
          </a:p>
          <a:p>
            <a:r>
              <a:rPr lang="en-US" dirty="0"/>
              <a:t>-high LY</a:t>
            </a:r>
          </a:p>
          <a:p>
            <a:endParaRPr lang="en-US" dirty="0"/>
          </a:p>
          <a:p>
            <a:r>
              <a:rPr lang="en-US" dirty="0" err="1"/>
              <a:t>Freno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gamma de 511 </a:t>
            </a:r>
            <a:r>
              <a:rPr lang="en-US" dirty="0" err="1"/>
              <a:t>leV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Genero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una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señal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medible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en</a:t>
            </a:r>
            <a:r>
              <a:rPr lang="en-US" dirty="0">
                <a:sym typeface="Wingdings" pitchFamily="2" charset="2"/>
              </a:rPr>
              <a:t> el fotosensor </a:t>
            </a:r>
            <a:r>
              <a:rPr lang="en-US" dirty="0" err="1">
                <a:sym typeface="Wingdings" pitchFamily="2" charset="2"/>
              </a:rPr>
              <a:t>transformande</a:t>
            </a:r>
            <a:r>
              <a:rPr lang="en-US" dirty="0">
                <a:sym typeface="Wingdings" pitchFamily="2" charset="2"/>
              </a:rPr>
              <a:t> la luz visible </a:t>
            </a:r>
            <a:r>
              <a:rPr lang="en-US" dirty="0" err="1">
                <a:sym typeface="Wingdings" pitchFamily="2" charset="2"/>
              </a:rPr>
              <a:t>en</a:t>
            </a:r>
            <a:r>
              <a:rPr lang="en-US" dirty="0">
                <a:sym typeface="Wingdings" pitchFamily="2" charset="2"/>
              </a:rPr>
              <a:t> un impulse </a:t>
            </a:r>
            <a:r>
              <a:rPr lang="en-US" dirty="0" err="1">
                <a:sym typeface="Wingdings" pitchFamily="2" charset="2"/>
              </a:rPr>
              <a:t>electrico</a:t>
            </a:r>
            <a:r>
              <a:rPr lang="en-US" dirty="0">
                <a:sym typeface="Wingdings" pitchFamily="2" charset="2"/>
              </a:rPr>
              <a:t>. </a:t>
            </a:r>
            <a:r>
              <a:rPr lang="en-US" dirty="0" err="1">
                <a:sym typeface="Wingdings" pitchFamily="2" charset="2"/>
              </a:rPr>
              <a:t>Ganacia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appr</a:t>
            </a:r>
            <a:r>
              <a:rPr lang="en-US" dirty="0">
                <a:sym typeface="Wingdings" pitchFamily="2" charset="2"/>
              </a:rPr>
              <a:t>. 1000000  </a:t>
            </a:r>
            <a:r>
              <a:rPr lang="en-US" dirty="0" err="1">
                <a:sym typeface="Wingdings" pitchFamily="2" charset="2"/>
              </a:rPr>
              <a:t>acondiciono</a:t>
            </a:r>
            <a:r>
              <a:rPr lang="en-US" dirty="0">
                <a:sym typeface="Wingdings" pitchFamily="2" charset="2"/>
              </a:rPr>
              <a:t> la </a:t>
            </a:r>
            <a:r>
              <a:rPr lang="en-US" dirty="0" err="1">
                <a:sym typeface="Wingdings" pitchFamily="2" charset="2"/>
              </a:rPr>
              <a:t>señal</a:t>
            </a:r>
            <a:r>
              <a:rPr lang="en-US" dirty="0">
                <a:sym typeface="Wingdings" pitchFamily="2" charset="2"/>
              </a:rPr>
              <a:t> (signal shaping)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PMT</a:t>
            </a:r>
          </a:p>
          <a:p>
            <a:r>
              <a:rPr lang="en-US" dirty="0">
                <a:sym typeface="Wingdings" pitchFamily="2" charset="2"/>
              </a:rPr>
              <a:t>GENERATING!!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MOST USED IN MEDICAL IMAGING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7FEBA-B0D4-4E4B-9244-D0C8CA91E3F5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709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8D7CD7-EFD1-184E-99B1-D3F2E03F683C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633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C29016-D099-1179-FCE3-719CF5AD3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45CD76-4D75-5E75-8094-7B9F02910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6C8DCD-2CDE-B69A-BD56-90BA53040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683F42-9C1F-7014-EC93-B7BF41C71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7B8EC5-3F51-3E58-695D-1AD12BCBD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90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A7B9D6-2829-E864-B87C-6B2EDF8E2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0D85D99-4983-9337-1944-E2433E9708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9261ED-07D2-3DC2-3BE4-CC589FE62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377F0E-B8B0-DA7E-E017-48C820CA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DBAF0A-9D53-0839-27F0-BCB3D980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47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1202DE-A39D-0227-29B2-9FA7D6E72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C02E9A5-59D7-FDC1-BD42-43AEF0658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114FD5-C251-129E-79E6-D2014C41A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A841AB-D235-48B2-95E9-25364585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9A780D-9782-7A33-0661-08C818B0B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4115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7C3DD4-9321-4680-A7BD-3F85E294439C}" type="datetime4">
              <a:rPr lang="en-US" smtClean="0"/>
              <a:pPr>
                <a:defRPr/>
              </a:pPr>
              <a:t>June 15, 2026</a:t>
            </a:fld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8E9B78-7AF1-41D9-A933-C67EC9D7F831}" type="slidenum">
              <a:rPr lang="de-DE" smtClean="0"/>
              <a:pPr/>
              <a:t>‹Nº›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666620" y="1574832"/>
            <a:ext cx="11176131" cy="4857866"/>
          </a:xfrm>
        </p:spPr>
        <p:txBody>
          <a:bodyPr>
            <a:normAutofit/>
          </a:bodyPr>
          <a:lstStyle>
            <a:lvl1pPr marL="342900" indent="-342900">
              <a:buFont typeface="Arial" pitchFamily="34" charset="0"/>
              <a:buChar char="•"/>
              <a:defRPr sz="1800"/>
            </a:lvl1pPr>
            <a:lvl2pPr marL="684000" indent="-342000">
              <a:buFont typeface="Arial" pitchFamily="34" charset="0"/>
              <a:buChar char="•"/>
              <a:defRPr sz="1800"/>
            </a:lvl2pPr>
            <a:lvl3pPr marL="1026000" indent="-342000">
              <a:buFont typeface="Arial" pitchFamily="34" charset="0"/>
              <a:buChar char="•"/>
              <a:defRPr sz="1800"/>
            </a:lvl3pPr>
            <a:lvl4pPr marL="1368000" indent="-342000">
              <a:buFont typeface="Arial" pitchFamily="34" charset="0"/>
              <a:buChar char="•"/>
              <a:defRPr sz="1800"/>
            </a:lvl4pPr>
            <a:lvl5pPr marL="1710000" indent="-342000"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1348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470400" y="6543682"/>
            <a:ext cx="3860800" cy="365125"/>
          </a:xfrm>
          <a:prstGeom prst="rect">
            <a:avLst/>
          </a:prstGeom>
        </p:spPr>
        <p:txBody>
          <a:bodyPr anchor="ctr"/>
          <a:lstStyle>
            <a:lvl1pPr algn="ctr">
              <a:defRPr sz="7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141884" y="6543682"/>
            <a:ext cx="2844800" cy="365125"/>
          </a:xfrm>
          <a:prstGeom prst="rect">
            <a:avLst/>
          </a:prstGeom>
        </p:spPr>
        <p:txBody>
          <a:bodyPr anchor="ctr"/>
          <a:lstStyle>
            <a:lvl1pPr algn="r">
              <a:defRPr sz="7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C30D9B5-4B5D-4312-B9CF-E1B99BAAFA4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335360" y="1606877"/>
            <a:ext cx="11521280" cy="4859730"/>
          </a:xfrm>
          <a:prstGeom prst="roundRect">
            <a:avLst>
              <a:gd name="adj" fmla="val 6879"/>
            </a:avLst>
          </a:prstGeom>
          <a:noFill/>
          <a:ln w="28575">
            <a:solidFill>
              <a:srgbClr val="C9D5D7"/>
            </a:solidFill>
            <a:round/>
            <a:headEnd/>
            <a:tailEnd/>
          </a:ln>
        </p:spPr>
        <p:txBody>
          <a:bodyPr wrap="none" anchor="ctr"/>
          <a:lstStyle>
            <a:lvl1pPr marL="0" indent="0">
              <a:buNone/>
              <a:defRPr lang="de-CH" sz="1200" kern="1200"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lvl="0" algn="ctr" defTabSz="919163" eaLnBrk="1" latinLnBrk="0" hangingPunct="1"/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4921" y="362667"/>
            <a:ext cx="8544089" cy="77809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de-DE">
                <a:solidFill>
                  <a:schemeClr val="tx1"/>
                </a:solidFill>
              </a:rPr>
              <a:t>Titelmasterformat durch Klicken bearbeiten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1060452" y="6619330"/>
            <a:ext cx="2927349" cy="207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5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Innovation with Integrity</a:t>
            </a:r>
          </a:p>
        </p:txBody>
      </p:sp>
    </p:spTree>
    <p:extLst>
      <p:ext uri="{BB962C8B-B14F-4D97-AF65-F5344CB8AC3E}">
        <p14:creationId xmlns:p14="http://schemas.microsoft.com/office/powerpoint/2010/main" val="2544172680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66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74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65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68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74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4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3E7263-7737-0785-540E-30AEEC8F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D4FF1-B0C4-C79F-6A5B-C35134CB6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4E28B8-0768-D69D-203B-740F98540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406466-4D1E-6917-DFCD-84AD72882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66CB01-E72A-4B0D-0BE1-F9A54C61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9151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85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13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82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72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5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B89D8-C5DA-EB9D-AA19-482F556F8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CC20D9-0873-C6BE-AC29-695A80B75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A10BF1-E967-1197-FE1F-FFC41B687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EB20A2-1F0B-88AC-0B19-83A5A3384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AD24AC-E6EA-AE58-305D-60231E34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133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0D690-2395-183B-9F1C-6952AEC89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FA1142-2273-6AAF-0630-F5D6D76840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D3B1F8B-A8F3-01C5-52C3-C998E8C57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510B81-8065-DB3D-954A-639F34C4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3E509B-3825-F3CA-5706-D531F22D8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F9967A1-F792-8318-0C85-16F6B1701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79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4B6BBC-6F06-C0EF-36BE-9CBDBB45A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B1DF6C-043B-8A9B-4C9F-082E7678A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8A6F0D-BDDD-F91E-6BA5-3AD55FED4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A220C5A-204D-2D79-77E2-A3812EF344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DA51A60-0014-8C7B-BFE8-49FD187ED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B224655-FC2C-EC0D-CB24-8AC9FC828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691C9C4-6382-8F18-5810-E2D2F3321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B6050F2-D419-3556-B47E-EC0EAD30E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18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211494-C4F1-C22F-4FE7-2555A62CF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14E696-0F79-0331-74A7-7DA27E30C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FDE0814-5171-B5E1-E8D1-ABAB9117E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27BC58-DCAC-6F36-F26C-87BF4319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802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EE1B4EC-5565-F30D-0129-2BAAA2E92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85B45C-B589-3164-9A18-2EC133EF2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3854C5-7318-8A00-1AF0-BCC66AFD5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6183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FEFABE-B91E-67FE-43C2-03B1C888C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7C5FF0-F90F-8C09-E892-A483B93DA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F1AEF6-42DE-CCFF-A381-86980F635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7B884E-B83F-50AB-2AD3-A82C036B7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E8EB4CF-0546-FE90-24EF-7B5AD1E8C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6B6C91-0842-6362-0A10-38EFF1CC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075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352EE1-0433-C53D-0872-494E9EABD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874B793-065E-CAFD-1236-4FDCD2E856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43CCDB0-5F5A-CB25-6FCC-B6D2BFC33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66F849-35FC-BCDE-BB28-6711DB30A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7B518C-CAE2-EC69-9CA0-B1BB439D5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10E518B-17E8-59EA-1DFA-708885679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549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C64E16B-FE0D-31EC-7B21-D7AD2B80B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7A7F6E-27E1-F8CD-C3D7-B4B7E2904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C5934E-22B5-FB25-CAA6-3CD899720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978D8-F8FE-8F48-A2AE-350AAE33A0CD}" type="datetimeFigureOut">
              <a:rPr lang="es-ES" smtClean="0"/>
              <a:t>15/6/26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47D4FA-5281-D740-B480-581AB3B288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F6EA9F-EE6B-6772-3592-6A8DE1618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59F70-8780-DC40-B55A-06ECC39E29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24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3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microsoft.com/office/2007/relationships/hdphoto" Target="../media/hdphoto4.wdp"/><Relationship Id="rId7" Type="http://schemas.openxmlformats.org/officeDocument/2006/relationships/image" Target="../media/image33.tiff"/><Relationship Id="rId12" Type="http://schemas.openxmlformats.org/officeDocument/2006/relationships/image" Target="../media/image6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tiff"/><Relationship Id="rId11" Type="http://schemas.openxmlformats.org/officeDocument/2006/relationships/image" Target="../media/image5.png"/><Relationship Id="rId5" Type="http://schemas.openxmlformats.org/officeDocument/2006/relationships/image" Target="../media/image26.tiff"/><Relationship Id="rId10" Type="http://schemas.openxmlformats.org/officeDocument/2006/relationships/image" Target="../media/image36.tiff"/><Relationship Id="rId4" Type="http://schemas.openxmlformats.org/officeDocument/2006/relationships/image" Target="../media/image25.png"/><Relationship Id="rId9" Type="http://schemas.openxmlformats.org/officeDocument/2006/relationships/image" Target="../media/image3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8.tif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50.tiff"/><Relationship Id="rId7" Type="http://schemas.openxmlformats.org/officeDocument/2006/relationships/image" Target="../media/image5.png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6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57.png"/><Relationship Id="rId4" Type="http://schemas.openxmlformats.org/officeDocument/2006/relationships/image" Target="../media/image56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60.tif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66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tiff"/><Relationship Id="rId5" Type="http://schemas.openxmlformats.org/officeDocument/2006/relationships/image" Target="../media/image69.tiff"/><Relationship Id="rId4" Type="http://schemas.openxmlformats.org/officeDocument/2006/relationships/image" Target="../media/image68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74.tif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7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jpeg"/><Relationship Id="rId5" Type="http://schemas.openxmlformats.org/officeDocument/2006/relationships/image" Target="../media/image21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7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12" Type="http://schemas.openxmlformats.org/officeDocument/2006/relationships/image" Target="../media/image16.tif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iff"/><Relationship Id="rId11" Type="http://schemas.openxmlformats.org/officeDocument/2006/relationships/image" Target="../media/image15.tiff"/><Relationship Id="rId5" Type="http://schemas.openxmlformats.org/officeDocument/2006/relationships/image" Target="../media/image9.tiff"/><Relationship Id="rId15" Type="http://schemas.openxmlformats.org/officeDocument/2006/relationships/image" Target="../media/image5.png"/><Relationship Id="rId10" Type="http://schemas.openxmlformats.org/officeDocument/2006/relationships/image" Target="../media/image14.tiff"/><Relationship Id="rId4" Type="http://schemas.openxmlformats.org/officeDocument/2006/relationships/image" Target="../media/image8.tiff"/><Relationship Id="rId9" Type="http://schemas.openxmlformats.org/officeDocument/2006/relationships/image" Target="../media/image13.tiff"/><Relationship Id="rId14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0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7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90.png"/><Relationship Id="rId10" Type="http://schemas.openxmlformats.org/officeDocument/2006/relationships/image" Target="../media/image6.jpeg"/><Relationship Id="rId4" Type="http://schemas.openxmlformats.org/officeDocument/2006/relationships/image" Target="NULL"/><Relationship Id="rId9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4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6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13" Type="http://schemas.openxmlformats.org/officeDocument/2006/relationships/image" Target="../media/image6.jpeg"/><Relationship Id="rId3" Type="http://schemas.openxmlformats.org/officeDocument/2006/relationships/image" Target="../media/image95.jpeg"/><Relationship Id="rId7" Type="http://schemas.microsoft.com/office/2007/relationships/hdphoto" Target="../media/hdphoto7.wdp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2.png"/><Relationship Id="rId5" Type="http://schemas.openxmlformats.org/officeDocument/2006/relationships/image" Target="../media/image97.png"/><Relationship Id="rId10" Type="http://schemas.openxmlformats.org/officeDocument/2006/relationships/image" Target="../media/image101.png"/><Relationship Id="rId4" Type="http://schemas.openxmlformats.org/officeDocument/2006/relationships/image" Target="../media/image96.png"/><Relationship Id="rId9" Type="http://schemas.openxmlformats.org/officeDocument/2006/relationships/image" Target="../media/image100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3.png"/><Relationship Id="rId7" Type="http://schemas.openxmlformats.org/officeDocument/2006/relationships/image" Target="../media/image106.pn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5.png"/><Relationship Id="rId5" Type="http://schemas.openxmlformats.org/officeDocument/2006/relationships/image" Target="../media/image104.jpeg"/><Relationship Id="rId10" Type="http://schemas.openxmlformats.org/officeDocument/2006/relationships/image" Target="../media/image109.png"/><Relationship Id="rId4" Type="http://schemas.openxmlformats.org/officeDocument/2006/relationships/image" Target="NULL"/><Relationship Id="rId9" Type="http://schemas.openxmlformats.org/officeDocument/2006/relationships/image" Target="../media/image10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6.jpeg"/><Relationship Id="rId3" Type="http://schemas.openxmlformats.org/officeDocument/2006/relationships/image" Target="../media/image110.jpeg"/><Relationship Id="rId7" Type="http://schemas.microsoft.com/office/2007/relationships/hdphoto" Target="../media/hdphoto9.wdp"/><Relationship Id="rId12" Type="http://schemas.openxmlformats.org/officeDocument/2006/relationships/image" Target="../media/image5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1.png"/><Relationship Id="rId11" Type="http://schemas.openxmlformats.org/officeDocument/2006/relationships/image" Target="../media/image114.png"/><Relationship Id="rId5" Type="http://schemas.openxmlformats.org/officeDocument/2006/relationships/image" Target="../media/image106.png"/><Relationship Id="rId10" Type="http://schemas.openxmlformats.org/officeDocument/2006/relationships/image" Target="../media/image113.png"/><Relationship Id="rId4" Type="http://schemas.microsoft.com/office/2007/relationships/hdphoto" Target="../media/hdphoto8.wdp"/><Relationship Id="rId9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jpe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5.png"/><Relationship Id="rId4" Type="http://schemas.openxmlformats.org/officeDocument/2006/relationships/image" Target="NUL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png"/><Relationship Id="rId7" Type="http://schemas.openxmlformats.org/officeDocument/2006/relationships/image" Target="../media/image121.tiff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10" Type="http://schemas.openxmlformats.org/officeDocument/2006/relationships/image" Target="../media/image6.jpeg"/><Relationship Id="rId4" Type="http://schemas.openxmlformats.org/officeDocument/2006/relationships/image" Target="../media/image118.png"/><Relationship Id="rId9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27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6.jpeg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13" Type="http://schemas.openxmlformats.org/officeDocument/2006/relationships/image" Target="../media/image130.png"/><Relationship Id="rId18" Type="http://schemas.openxmlformats.org/officeDocument/2006/relationships/image" Target="../media/image6.jpeg"/><Relationship Id="rId3" Type="http://schemas.openxmlformats.org/officeDocument/2006/relationships/image" Target="../media/image129.png"/><Relationship Id="rId7" Type="http://schemas.microsoft.com/office/2007/relationships/hdphoto" Target="../media/hdphoto14.wdp"/><Relationship Id="rId12" Type="http://schemas.microsoft.com/office/2007/relationships/hdphoto" Target="../media/hdphoto19.wdp"/><Relationship Id="rId17" Type="http://schemas.openxmlformats.org/officeDocument/2006/relationships/image" Target="../media/image5.png"/><Relationship Id="rId2" Type="http://schemas.openxmlformats.org/officeDocument/2006/relationships/image" Target="../media/image128.png"/><Relationship Id="rId16" Type="http://schemas.microsoft.com/office/2007/relationships/hdphoto" Target="../media/hdphoto20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11" Type="http://schemas.microsoft.com/office/2007/relationships/hdphoto" Target="../media/hdphoto18.wdp"/><Relationship Id="rId5" Type="http://schemas.microsoft.com/office/2007/relationships/hdphoto" Target="../media/hdphoto12.wdp"/><Relationship Id="rId15" Type="http://schemas.openxmlformats.org/officeDocument/2006/relationships/image" Target="../media/image132.png"/><Relationship Id="rId10" Type="http://schemas.microsoft.com/office/2007/relationships/hdphoto" Target="../media/hdphoto17.wdp"/><Relationship Id="rId4" Type="http://schemas.microsoft.com/office/2007/relationships/hdphoto" Target="../media/hdphoto11.wdp"/><Relationship Id="rId9" Type="http://schemas.microsoft.com/office/2007/relationships/hdphoto" Target="../media/hdphoto16.wdp"/><Relationship Id="rId14" Type="http://schemas.openxmlformats.org/officeDocument/2006/relationships/image" Target="../media/image13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11" Type="http://schemas.openxmlformats.org/officeDocument/2006/relationships/image" Target="../media/image6.jpeg"/><Relationship Id="rId5" Type="http://schemas.openxmlformats.org/officeDocument/2006/relationships/image" Target="../media/image136.png"/><Relationship Id="rId10" Type="http://schemas.openxmlformats.org/officeDocument/2006/relationships/image" Target="../media/image5.png"/><Relationship Id="rId4" Type="http://schemas.openxmlformats.org/officeDocument/2006/relationships/image" Target="../media/image135.png"/><Relationship Id="rId9" Type="http://schemas.openxmlformats.org/officeDocument/2006/relationships/image" Target="../media/image1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2.wdp"/><Relationship Id="rId7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iff"/><Relationship Id="rId13" Type="http://schemas.openxmlformats.org/officeDocument/2006/relationships/image" Target="../media/image6.jpeg"/><Relationship Id="rId3" Type="http://schemas.microsoft.com/office/2007/relationships/hdphoto" Target="../media/hdphoto3.wdp"/><Relationship Id="rId7" Type="http://schemas.openxmlformats.org/officeDocument/2006/relationships/image" Target="../media/image29.tiff"/><Relationship Id="rId12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tiff"/><Relationship Id="rId11" Type="http://schemas.openxmlformats.org/officeDocument/2006/relationships/image" Target="../media/image33.tiff"/><Relationship Id="rId5" Type="http://schemas.openxmlformats.org/officeDocument/2006/relationships/image" Target="../media/image26.tiff"/><Relationship Id="rId10" Type="http://schemas.openxmlformats.org/officeDocument/2006/relationships/image" Target="../media/image32.tiff"/><Relationship Id="rId4" Type="http://schemas.openxmlformats.org/officeDocument/2006/relationships/image" Target="../media/image25.png"/><Relationship Id="rId9" Type="http://schemas.openxmlformats.org/officeDocument/2006/relationships/image" Target="../media/image3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464" y="-8464"/>
            <a:ext cx="114471" cy="6874935"/>
            <a:chOff x="0" y="0"/>
            <a:chExt cx="228943" cy="13749871"/>
          </a:xfrm>
        </p:grpSpPr>
        <p:sp>
          <p:nvSpPr>
            <p:cNvPr id="3" name="Freeform 3"/>
            <p:cNvSpPr/>
            <p:nvPr/>
          </p:nvSpPr>
          <p:spPr>
            <a:xfrm>
              <a:off x="16891" y="16891"/>
              <a:ext cx="195072" cy="13715999"/>
            </a:xfrm>
            <a:custGeom>
              <a:avLst/>
              <a:gdLst/>
              <a:ahLst/>
              <a:cxnLst/>
              <a:rect l="l" t="t" r="r" b="b"/>
              <a:pathLst>
                <a:path w="195072" h="13715999">
                  <a:moveTo>
                    <a:pt x="0" y="0"/>
                  </a:moveTo>
                  <a:lnTo>
                    <a:pt x="195072" y="0"/>
                  </a:lnTo>
                  <a:lnTo>
                    <a:pt x="195072" y="13715999"/>
                  </a:lnTo>
                  <a:lnTo>
                    <a:pt x="0" y="1371599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0"/>
              <a:ext cx="228854" cy="13749782"/>
            </a:xfrm>
            <a:custGeom>
              <a:avLst/>
              <a:gdLst/>
              <a:ahLst/>
              <a:cxnLst/>
              <a:rect l="l" t="t" r="r" b="b"/>
              <a:pathLst>
                <a:path w="228854" h="13749782">
                  <a:moveTo>
                    <a:pt x="16891" y="0"/>
                  </a:moveTo>
                  <a:lnTo>
                    <a:pt x="211963" y="0"/>
                  </a:lnTo>
                  <a:cubicBezTo>
                    <a:pt x="221361" y="0"/>
                    <a:pt x="228854" y="7620"/>
                    <a:pt x="228854" y="16891"/>
                  </a:cubicBezTo>
                  <a:lnTo>
                    <a:pt x="228854" y="13732890"/>
                  </a:lnTo>
                  <a:cubicBezTo>
                    <a:pt x="228854" y="13742290"/>
                    <a:pt x="221234" y="13749782"/>
                    <a:pt x="211963" y="13749782"/>
                  </a:cubicBezTo>
                  <a:lnTo>
                    <a:pt x="16891" y="13749782"/>
                  </a:lnTo>
                  <a:cubicBezTo>
                    <a:pt x="7493" y="13749782"/>
                    <a:pt x="0" y="13742163"/>
                    <a:pt x="0" y="13732890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3732890"/>
                  </a:lnTo>
                  <a:lnTo>
                    <a:pt x="16891" y="13732890"/>
                  </a:lnTo>
                  <a:lnTo>
                    <a:pt x="16891" y="13716000"/>
                  </a:lnTo>
                  <a:lnTo>
                    <a:pt x="211963" y="13716000"/>
                  </a:lnTo>
                  <a:lnTo>
                    <a:pt x="211963" y="13732890"/>
                  </a:lnTo>
                  <a:lnTo>
                    <a:pt x="195072" y="13732890"/>
                  </a:lnTo>
                  <a:lnTo>
                    <a:pt x="195072" y="16891"/>
                  </a:lnTo>
                  <a:lnTo>
                    <a:pt x="211963" y="16891"/>
                  </a:lnTo>
                  <a:lnTo>
                    <a:pt x="211963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26720" y="877824"/>
            <a:ext cx="7315200" cy="487680"/>
            <a:chOff x="0" y="0"/>
            <a:chExt cx="14630400" cy="9753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630400" cy="975360"/>
            </a:xfrm>
            <a:custGeom>
              <a:avLst/>
              <a:gdLst/>
              <a:ahLst/>
              <a:cxnLst/>
              <a:rect l="l" t="t" r="r" b="b"/>
              <a:pathLst>
                <a:path w="14630400" h="975360">
                  <a:moveTo>
                    <a:pt x="0" y="0"/>
                  </a:moveTo>
                  <a:lnTo>
                    <a:pt x="14630400" y="0"/>
                  </a:lnTo>
                  <a:lnTo>
                    <a:pt x="14630400" y="975360"/>
                  </a:lnTo>
                  <a:lnTo>
                    <a:pt x="0" y="97536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42275" b="-242275"/>
              </a:stretch>
            </a:blipFill>
          </p:spPr>
          <p:txBody>
            <a:bodyPr/>
            <a:lstStyle/>
            <a:p>
              <a:pPr defTabSz="609630"/>
              <a:endParaRPr lang="es-CO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4630400" cy="100393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1280"/>
                </a:lnSpc>
              </a:pPr>
              <a:r>
                <a:rPr lang="en-US" sz="1067" dirty="0">
                  <a:solidFill>
                    <a:srgbClr val="999999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IEEE </a:t>
              </a:r>
              <a:r>
                <a:rPr lang="en-US" sz="1067" dirty="0">
                  <a:solidFill>
                    <a:srgbClr val="999999"/>
                  </a:solidFill>
                  <a:latin typeface="Calibri"/>
                  <a:ea typeface="Calibri (MS)"/>
                  <a:cs typeface="Calibri (MS)"/>
                  <a:sym typeface="Calibri (MS)"/>
                </a:rPr>
                <a:t>NPSS Student Branch Chapter</a:t>
              </a:r>
            </a:p>
            <a:p>
              <a:pPr defTabSz="609630">
                <a:lnSpc>
                  <a:spcPts val="1280"/>
                </a:lnSpc>
              </a:pPr>
              <a:r>
                <a:rPr lang="en-US" sz="1067" dirty="0">
                  <a:solidFill>
                    <a:srgbClr val="999999"/>
                  </a:solidFill>
                  <a:latin typeface="Calibri"/>
                  <a:ea typeface="Calibri (MS)"/>
                  <a:cs typeface="Calibri (MS)"/>
                  <a:sym typeface="Calibri (MS)"/>
                </a:rPr>
                <a:t>Universidad Simón Bolívar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26720" y="1584960"/>
            <a:ext cx="11338560" cy="365760"/>
            <a:chOff x="0" y="0"/>
            <a:chExt cx="22677120" cy="73152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2677120" cy="731520"/>
            </a:xfrm>
            <a:custGeom>
              <a:avLst/>
              <a:gdLst/>
              <a:ahLst/>
              <a:cxnLst/>
              <a:rect l="l" t="t" r="r" b="b"/>
              <a:pathLst>
                <a:path w="22677120" h="731520">
                  <a:moveTo>
                    <a:pt x="0" y="0"/>
                  </a:moveTo>
                  <a:lnTo>
                    <a:pt x="22677120" y="0"/>
                  </a:lnTo>
                  <a:lnTo>
                    <a:pt x="22677120" y="731520"/>
                  </a:lnTo>
                  <a:lnTo>
                    <a:pt x="0" y="73152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554036" b="-554036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22677120" cy="77914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1760"/>
                </a:lnSpc>
              </a:pPr>
              <a:r>
                <a:rPr lang="en-US" sz="1467" b="1" spc="400">
                  <a:solidFill>
                    <a:srgbClr val="A61E22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BEIS 2026</a:t>
              </a: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87680" y="1959610"/>
            <a:ext cx="10241280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5120"/>
              </a:lnSpc>
            </a:pPr>
            <a:r>
              <a:rPr lang="en-US" sz="4400" b="1" dirty="0">
                <a:solidFill>
                  <a:srgbClr val="FFFFFF"/>
                </a:solidFill>
                <a:latin typeface="Calibri" panose="020F0502020204030204" pitchFamily="34" charset="0"/>
                <a:ea typeface="Calibri (MS) Bold"/>
                <a:cs typeface="Calibri" panose="020F0502020204030204" pitchFamily="34" charset="0"/>
                <a:sym typeface="Calibri (MS) Bold"/>
              </a:rPr>
              <a:t>Introduction to Medical Imaging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418256" y="4112432"/>
            <a:ext cx="2211495" cy="65703"/>
            <a:chOff x="0" y="0"/>
            <a:chExt cx="4422991" cy="131407"/>
          </a:xfrm>
        </p:grpSpPr>
        <p:sp>
          <p:nvSpPr>
            <p:cNvPr id="13" name="Freeform 13"/>
            <p:cNvSpPr/>
            <p:nvPr/>
          </p:nvSpPr>
          <p:spPr>
            <a:xfrm>
              <a:off x="16891" y="16891"/>
              <a:ext cx="4389120" cy="97536"/>
            </a:xfrm>
            <a:custGeom>
              <a:avLst/>
              <a:gdLst/>
              <a:ahLst/>
              <a:cxnLst/>
              <a:rect l="l" t="t" r="r" b="b"/>
              <a:pathLst>
                <a:path w="4389120" h="97536">
                  <a:moveTo>
                    <a:pt x="0" y="0"/>
                  </a:moveTo>
                  <a:lnTo>
                    <a:pt x="4389120" y="0"/>
                  </a:lnTo>
                  <a:lnTo>
                    <a:pt x="4389120" y="97536"/>
                  </a:lnTo>
                  <a:lnTo>
                    <a:pt x="0" y="97536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4422902" cy="131320"/>
            </a:xfrm>
            <a:custGeom>
              <a:avLst/>
              <a:gdLst/>
              <a:ahLst/>
              <a:cxnLst/>
              <a:rect l="l" t="t" r="r" b="b"/>
              <a:pathLst>
                <a:path w="4422902" h="131320">
                  <a:moveTo>
                    <a:pt x="16891" y="0"/>
                  </a:moveTo>
                  <a:lnTo>
                    <a:pt x="4406011" y="0"/>
                  </a:lnTo>
                  <a:cubicBezTo>
                    <a:pt x="4415409" y="0"/>
                    <a:pt x="4422902" y="7620"/>
                    <a:pt x="4422902" y="16891"/>
                  </a:cubicBezTo>
                  <a:lnTo>
                    <a:pt x="4422902" y="114427"/>
                  </a:lnTo>
                  <a:cubicBezTo>
                    <a:pt x="4422902" y="123825"/>
                    <a:pt x="4415282" y="131318"/>
                    <a:pt x="4406011" y="131318"/>
                  </a:cubicBezTo>
                  <a:lnTo>
                    <a:pt x="16891" y="131318"/>
                  </a:lnTo>
                  <a:cubicBezTo>
                    <a:pt x="7620" y="131445"/>
                    <a:pt x="0" y="123825"/>
                    <a:pt x="0" y="114427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14427"/>
                  </a:lnTo>
                  <a:lnTo>
                    <a:pt x="16891" y="114427"/>
                  </a:lnTo>
                  <a:lnTo>
                    <a:pt x="16891" y="97536"/>
                  </a:lnTo>
                  <a:lnTo>
                    <a:pt x="4406011" y="97536"/>
                  </a:lnTo>
                  <a:lnTo>
                    <a:pt x="4406011" y="114427"/>
                  </a:lnTo>
                  <a:lnTo>
                    <a:pt x="4389120" y="114427"/>
                  </a:lnTo>
                  <a:lnTo>
                    <a:pt x="4389120" y="16891"/>
                  </a:lnTo>
                  <a:lnTo>
                    <a:pt x="4406011" y="16891"/>
                  </a:lnTo>
                  <a:lnTo>
                    <a:pt x="4406011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426720" y="4291584"/>
            <a:ext cx="9753600" cy="390144"/>
            <a:chOff x="0" y="0"/>
            <a:chExt cx="19507200" cy="78028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9507200" cy="780288"/>
            </a:xfrm>
            <a:custGeom>
              <a:avLst/>
              <a:gdLst/>
              <a:ahLst/>
              <a:cxnLst/>
              <a:rect l="l" t="t" r="r" b="b"/>
              <a:pathLst>
                <a:path w="19507200" h="780288">
                  <a:moveTo>
                    <a:pt x="0" y="0"/>
                  </a:moveTo>
                  <a:lnTo>
                    <a:pt x="19507200" y="0"/>
                  </a:lnTo>
                  <a:lnTo>
                    <a:pt x="19507200" y="780288"/>
                  </a:lnTo>
                  <a:lnTo>
                    <a:pt x="0" y="78028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37125" b="-437125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19507200" cy="82791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2239"/>
                </a:lnSpc>
              </a:pPr>
              <a:r>
                <a:rPr lang="en-US" sz="1866" b="1" dirty="0">
                  <a:solidFill>
                    <a:srgbClr val="FFFFFF"/>
                  </a:solidFill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Andrea Gonzalez-Montoro, PhD</a:t>
              </a:r>
            </a:p>
            <a:p>
              <a:pPr defTabSz="609630">
                <a:lnSpc>
                  <a:spcPts val="2239"/>
                </a:lnSpc>
              </a:pPr>
              <a:r>
                <a:rPr lang="en-US" sz="1600" b="1" i="1" dirty="0">
                  <a:solidFill>
                    <a:srgbClr val="FFFFFF"/>
                  </a:solidFill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andrea.gm@i3m.upv.es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426720" y="4681728"/>
            <a:ext cx="9753600" cy="304800"/>
            <a:chOff x="0" y="0"/>
            <a:chExt cx="19507200" cy="6096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9507200" cy="609600"/>
            </a:xfrm>
            <a:custGeom>
              <a:avLst/>
              <a:gdLst/>
              <a:ahLst/>
              <a:cxnLst/>
              <a:rect l="l" t="t" r="r" b="b"/>
              <a:pathLst>
                <a:path w="19507200" h="609600">
                  <a:moveTo>
                    <a:pt x="0" y="0"/>
                  </a:moveTo>
                  <a:lnTo>
                    <a:pt x="19507200" y="0"/>
                  </a:lnTo>
                  <a:lnTo>
                    <a:pt x="19507200" y="609600"/>
                  </a:lnTo>
                  <a:lnTo>
                    <a:pt x="0" y="6096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573521" b="-573521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19507200" cy="6572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lvl="0" defTabSz="609630">
                <a:lnSpc>
                  <a:spcPts val="1760"/>
                </a:lnSpc>
                <a:defRPr/>
              </a:pPr>
              <a:r>
                <a:rPr lang="en-US" sz="1467">
                  <a:solidFill>
                    <a:srgbClr val="AAAAAA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Instituto de Instrumentación para Imagen Molecular (i3M), CSIC-UPV, Valencia, Spain</a:t>
              </a:r>
              <a:endParaRPr lang="en-US" sz="1467" dirty="0">
                <a:solidFill>
                  <a:srgbClr val="AAAAAA"/>
                </a:solidFill>
                <a:latin typeface="Calibri (MS)"/>
                <a:ea typeface="Calibri (MS)"/>
                <a:cs typeface="Calibri (MS)"/>
                <a:sym typeface="Calibri (MS)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426720" y="5023104"/>
            <a:ext cx="9753600" cy="268224"/>
            <a:chOff x="0" y="0"/>
            <a:chExt cx="19507200" cy="53644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9507200" cy="536448"/>
            </a:xfrm>
            <a:custGeom>
              <a:avLst/>
              <a:gdLst/>
              <a:ahLst/>
              <a:cxnLst/>
              <a:rect l="l" t="t" r="r" b="b"/>
              <a:pathLst>
                <a:path w="19507200" h="536448">
                  <a:moveTo>
                    <a:pt x="0" y="0"/>
                  </a:moveTo>
                  <a:lnTo>
                    <a:pt x="19507200" y="0"/>
                  </a:lnTo>
                  <a:lnTo>
                    <a:pt x="1950720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658546" b="-658546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9507200" cy="5745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1600"/>
                </a:lnSpc>
              </a:pPr>
              <a:r>
                <a:rPr lang="en-US" sz="1333">
                  <a:solidFill>
                    <a:srgbClr val="888888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Barranquilla, Colombia  ·  June 2026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426720" y="6437376"/>
            <a:ext cx="11338560" cy="268224"/>
            <a:chOff x="0" y="0"/>
            <a:chExt cx="22677120" cy="53644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2677120" cy="536448"/>
            </a:xfrm>
            <a:custGeom>
              <a:avLst/>
              <a:gdLst/>
              <a:ahLst/>
              <a:cxnLst/>
              <a:rect l="l" t="t" r="r" b="b"/>
              <a:pathLst>
                <a:path w="22677120" h="536448">
                  <a:moveTo>
                    <a:pt x="0" y="0"/>
                  </a:moveTo>
                  <a:lnTo>
                    <a:pt x="22677120" y="0"/>
                  </a:lnTo>
                  <a:lnTo>
                    <a:pt x="2267712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773685" b="-773685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22677120" cy="5745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 defTabSz="609630">
                <a:lnSpc>
                  <a:spcPts val="1200"/>
                </a:lnSpc>
              </a:pPr>
              <a:r>
                <a:rPr lang="en-US" sz="1000">
                  <a:solidFill>
                    <a:srgbClr val="666666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BEIS 2026 – Barranquilla EduCom International School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426720" y="137185"/>
            <a:ext cx="1991982" cy="569951"/>
            <a:chOff x="0" y="0"/>
            <a:chExt cx="3983965" cy="1139901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3983990" cy="1139952"/>
            </a:xfrm>
            <a:custGeom>
              <a:avLst/>
              <a:gdLst/>
              <a:ahLst/>
              <a:cxnLst/>
              <a:rect l="l" t="t" r="r" b="b"/>
              <a:pathLst>
                <a:path w="3983990" h="1139952">
                  <a:moveTo>
                    <a:pt x="0" y="0"/>
                  </a:moveTo>
                  <a:lnTo>
                    <a:pt x="3983990" y="0"/>
                  </a:lnTo>
                  <a:lnTo>
                    <a:pt x="3983990" y="1139952"/>
                  </a:lnTo>
                  <a:lnTo>
                    <a:pt x="0" y="11399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b="4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0688269" y="-428714"/>
            <a:ext cx="1434732" cy="1794218"/>
            <a:chOff x="0" y="0"/>
            <a:chExt cx="2869463" cy="3588436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2869438" cy="3588385"/>
            </a:xfrm>
            <a:custGeom>
              <a:avLst/>
              <a:gdLst/>
              <a:ahLst/>
              <a:cxnLst/>
              <a:rect l="l" t="t" r="r" b="b"/>
              <a:pathLst>
                <a:path w="2869438" h="3588385">
                  <a:moveTo>
                    <a:pt x="0" y="0"/>
                  </a:moveTo>
                  <a:lnTo>
                    <a:pt x="2869438" y="0"/>
                  </a:lnTo>
                  <a:lnTo>
                    <a:pt x="2869438" y="3588385"/>
                  </a:lnTo>
                  <a:lnTo>
                    <a:pt x="0" y="35883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b="-1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10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2">
              <a:lumMod val="60000"/>
              <a:lumOff val="40000"/>
              <a:alpha val="18109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85E7E1-AE63-DF42-9302-5759D7209B5A}"/>
              </a:ext>
            </a:extLst>
          </p:cNvPr>
          <p:cNvSpPr txBox="1"/>
          <p:nvPr/>
        </p:nvSpPr>
        <p:spPr>
          <a:xfrm>
            <a:off x="2374237" y="3300188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1895 </a:t>
            </a:r>
          </a:p>
          <a:p>
            <a:pPr algn="ctr"/>
            <a:r>
              <a:rPr lang="en-US" dirty="0"/>
              <a:t>Discovery of the </a:t>
            </a:r>
            <a:r>
              <a:rPr lang="en-US" b="1" dirty="0"/>
              <a:t>X-rays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64CD4-D880-5C48-837B-6295BA8AF2BD}"/>
              </a:ext>
            </a:extLst>
          </p:cNvPr>
          <p:cNvSpPr txBox="1"/>
          <p:nvPr/>
        </p:nvSpPr>
        <p:spPr>
          <a:xfrm>
            <a:off x="4446768" y="5003962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1956</a:t>
            </a:r>
          </a:p>
          <a:p>
            <a:pPr algn="ctr"/>
            <a:r>
              <a:rPr lang="en-US" dirty="0"/>
              <a:t>First </a:t>
            </a:r>
            <a:r>
              <a:rPr lang="en-US" b="1" dirty="0"/>
              <a:t>Ultrasound </a:t>
            </a:r>
            <a:r>
              <a:rPr lang="en-US" dirty="0"/>
              <a:t>devices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1DC6AB0-7B86-A049-919D-6642ADF13033}"/>
              </a:ext>
            </a:extLst>
          </p:cNvPr>
          <p:cNvSpPr txBox="1"/>
          <p:nvPr/>
        </p:nvSpPr>
        <p:spPr>
          <a:xfrm>
            <a:off x="5451743" y="3376896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1961</a:t>
            </a:r>
          </a:p>
          <a:p>
            <a:pPr algn="ctr"/>
            <a:r>
              <a:rPr lang="en-US" dirty="0"/>
              <a:t>Invention of </a:t>
            </a:r>
            <a:r>
              <a:rPr lang="en-US" b="1" dirty="0"/>
              <a:t>PET</a:t>
            </a:r>
            <a:r>
              <a:rPr lang="en-US" dirty="0"/>
              <a:t> scanners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77F04B1-8CFC-834C-865B-DA3E9646A2DA}"/>
              </a:ext>
            </a:extLst>
          </p:cNvPr>
          <p:cNvSpPr txBox="1"/>
          <p:nvPr/>
        </p:nvSpPr>
        <p:spPr>
          <a:xfrm>
            <a:off x="6857388" y="4950093"/>
            <a:ext cx="1576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1972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CT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2E71F80-37C9-AC4D-BA46-92C68C50942F}"/>
              </a:ext>
            </a:extLst>
          </p:cNvPr>
          <p:cNvSpPr txBox="1"/>
          <p:nvPr/>
        </p:nvSpPr>
        <p:spPr>
          <a:xfrm>
            <a:off x="8123670" y="3317939"/>
            <a:ext cx="1427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1977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MRI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F197899-E44D-5C41-BB3C-FD8B58ABD9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5" r="39183" b="19621"/>
          <a:stretch/>
        </p:blipFill>
        <p:spPr>
          <a:xfrm>
            <a:off x="2900094" y="4173800"/>
            <a:ext cx="803589" cy="118790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D3AC60F-FDDC-E240-897F-A2F73F3C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599" y="4268429"/>
            <a:ext cx="980145" cy="77011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CF3153D-03D5-CD46-9F6B-A76EA5C8F4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3383" y="4202522"/>
            <a:ext cx="951534" cy="98613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6E7E18B-97EA-3E4A-84FB-3E262D2EC5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9538" y="4043834"/>
            <a:ext cx="838360" cy="98563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5A59783-2504-6A41-84D9-5D4AF0842F1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361" r="21724"/>
          <a:stretch/>
        </p:blipFill>
        <p:spPr>
          <a:xfrm>
            <a:off x="9510370" y="2957641"/>
            <a:ext cx="1226316" cy="120662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1BD9D9B-B9A4-4348-85B8-B972B094BF7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626" r="27823"/>
          <a:stretch/>
        </p:blipFill>
        <p:spPr>
          <a:xfrm>
            <a:off x="10764009" y="3033903"/>
            <a:ext cx="1072348" cy="10541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03D410B-1397-794B-AF75-25600BDC2E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1532" y="4206934"/>
            <a:ext cx="1177269" cy="117726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0EE3F2E-E798-1659-515D-CF5BB8261819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8" name="6 Rectángulo">
            <a:extLst>
              <a:ext uri="{FF2B5EF4-FFF2-40B4-BE49-F238E27FC236}">
                <a16:creationId xmlns:a16="http://schemas.microsoft.com/office/drawing/2014/main" id="{FA408DC1-18BB-7084-E0CC-DF07C1CBC40F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C367E7DB-F40F-B2F5-7A20-69C3CF15F9CE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E9709A33-6F78-167C-0986-814D26513FC3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id="{AAFFB82D-A6D0-8813-78CE-A2A274AEA7B3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10A770AC-0057-B66A-E439-9C4FB101F7B5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3C5153F6-EB71-0615-F60D-704D8E73B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31">
              <a:extLst>
                <a:ext uri="{FF2B5EF4-FFF2-40B4-BE49-F238E27FC236}">
                  <a16:creationId xmlns:a16="http://schemas.microsoft.com/office/drawing/2014/main" id="{24456D23-9CEA-F66E-FADC-F268CB98A67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1" name="Freeform 32" descr="preencoded.png">
                <a:extLst>
                  <a:ext uri="{FF2B5EF4-FFF2-40B4-BE49-F238E27FC236}">
                    <a16:creationId xmlns:a16="http://schemas.microsoft.com/office/drawing/2014/main" id="{38B6D2C8-0F54-18E4-AA21-464D2E8C1D32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886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11</a:t>
            </a:fld>
            <a:endParaRPr lang="en-GB" sz="1800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D38AC76-2ABE-0D4A-AB58-57AA60743E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4" t="19604" r="4310" b="14861"/>
          <a:stretch/>
        </p:blipFill>
        <p:spPr>
          <a:xfrm>
            <a:off x="344384" y="1209984"/>
            <a:ext cx="11503232" cy="4799319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37C73A5-DE64-5D4A-9836-F757B6B81676}"/>
              </a:ext>
            </a:extLst>
          </p:cNvPr>
          <p:cNvSpPr/>
          <p:nvPr/>
        </p:nvSpPr>
        <p:spPr>
          <a:xfrm>
            <a:off x="-402524" y="84869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b="1" dirty="0">
                <a:solidFill>
                  <a:srgbClr val="C00000"/>
                </a:solidFill>
              </a:rPr>
              <a:t>Radiation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used for </a:t>
            </a:r>
            <a:r>
              <a:rPr lang="en-US" sz="2400" b="1" dirty="0">
                <a:solidFill>
                  <a:srgbClr val="C00000"/>
                </a:solidFill>
              </a:rPr>
              <a:t>Medical imaging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8E1010D4-C606-EC7C-51B1-65726C976378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74FC466A-7414-D3A5-EFAB-18A8599BFE88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9857039C-BA36-77A3-37AA-94EDC030666B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43B0A31C-5E8E-70EE-EFDB-334859F3A714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227FB8B8-5AE8-A0C3-4DCE-97FCEBD5F8D6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D6EE6AC5-9E7B-BFF8-F8BB-28E9C2D12C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id="{E3A7DCD4-0046-CBC3-3B09-6E48E49B4F1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4" name="Freeform 32" descr="preencoded.png">
                <a:extLst>
                  <a:ext uri="{FF2B5EF4-FFF2-40B4-BE49-F238E27FC236}">
                    <a16:creationId xmlns:a16="http://schemas.microsoft.com/office/drawing/2014/main" id="{C7076132-3E3D-1E0D-94C1-A56120F037CE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830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12</a:t>
            </a:fld>
            <a:endParaRPr lang="en-GB" sz="1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37C73A5-DE64-5D4A-9836-F757B6B81676}"/>
              </a:ext>
            </a:extLst>
          </p:cNvPr>
          <p:cNvSpPr/>
          <p:nvPr/>
        </p:nvSpPr>
        <p:spPr>
          <a:xfrm>
            <a:off x="-573974" y="7627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b="1" dirty="0">
                <a:solidFill>
                  <a:srgbClr val="C00000"/>
                </a:solidFill>
              </a:rPr>
              <a:t>Radiation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used for </a:t>
            </a:r>
            <a:r>
              <a:rPr lang="en-US" sz="2400" b="1" dirty="0">
                <a:solidFill>
                  <a:srgbClr val="C00000"/>
                </a:solidFill>
              </a:rPr>
              <a:t>Medical imaging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CD2D362-843C-2943-A6A9-7A89E6A0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0170"/>
            <a:ext cx="8486746" cy="5657830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27B97B98-47E6-254D-AEBC-F8DF3583ABAD}"/>
              </a:ext>
            </a:extLst>
          </p:cNvPr>
          <p:cNvGrpSpPr/>
          <p:nvPr/>
        </p:nvGrpSpPr>
        <p:grpSpPr>
          <a:xfrm>
            <a:off x="7120522" y="2159194"/>
            <a:ext cx="4987764" cy="2938538"/>
            <a:chOff x="3260785" y="2501661"/>
            <a:chExt cx="6521570" cy="3670202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EB2A7BFE-6327-C342-85DE-F03110E543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27" t="21419" r="30920" b="20198"/>
            <a:stretch/>
          </p:blipFill>
          <p:spPr>
            <a:xfrm>
              <a:off x="3260785" y="2501661"/>
              <a:ext cx="6521570" cy="3670202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4CE000B-ACD2-E548-B15E-013FA03BCD73}"/>
                </a:ext>
              </a:extLst>
            </p:cNvPr>
            <p:cNvSpPr txBox="1"/>
            <p:nvPr/>
          </p:nvSpPr>
          <p:spPr>
            <a:xfrm>
              <a:off x="3381555" y="2611195"/>
              <a:ext cx="10555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/>
                <a:t>USAGE</a:t>
              </a:r>
            </a:p>
          </p:txBody>
        </p:sp>
      </p:grpSp>
      <p:sp>
        <p:nvSpPr>
          <p:cNvPr id="7" name="6 Rectángulo">
            <a:extLst>
              <a:ext uri="{FF2B5EF4-FFF2-40B4-BE49-F238E27FC236}">
                <a16:creationId xmlns:a16="http://schemas.microsoft.com/office/drawing/2014/main" id="{8CA83ECE-906D-7D66-65FB-928D0A1B3AD3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711C0502-C309-0235-F8FF-822E1FEBA218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90FBCCD4-BD3A-63A8-4FEB-C0DC75C17C5D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B6B5D647-F24E-88BE-8322-84A1D54A6138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DE392568-42D7-49B8-7FD3-AB5C50C1659C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3672EAD9-BF52-2222-8329-31935A1D4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id="{3C31AEFE-4967-2FC2-7227-84B5B28DB5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7" name="Freeform 32" descr="preencoded.png">
                <a:extLst>
                  <a:ext uri="{FF2B5EF4-FFF2-40B4-BE49-F238E27FC236}">
                    <a16:creationId xmlns:a16="http://schemas.microsoft.com/office/drawing/2014/main" id="{6FB74BF9-1DA9-6FA5-2615-0BB8988D0477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887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C0610C-2DE3-B9AF-63C8-7E9C4B514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C2935653-A564-8D3E-032B-CCCBFEB3D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7276077"/>
              </p:ext>
            </p:extLst>
          </p:nvPr>
        </p:nvGraphicFramePr>
        <p:xfrm>
          <a:off x="0" y="742810"/>
          <a:ext cx="640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CDB0A2F6-295C-7955-5F0B-49883D3CA4E8}"/>
              </a:ext>
            </a:extLst>
          </p:cNvPr>
          <p:cNvSpPr txBox="1"/>
          <p:nvPr/>
        </p:nvSpPr>
        <p:spPr>
          <a:xfrm>
            <a:off x="326179" y="11565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213B8B6-F909-24C4-613A-1CB086A6A832}"/>
              </a:ext>
            </a:extLst>
          </p:cNvPr>
          <p:cNvSpPr txBox="1"/>
          <p:nvPr/>
        </p:nvSpPr>
        <p:spPr>
          <a:xfrm>
            <a:off x="809883" y="21797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70F7FA2-D70B-C7B1-DA14-13E680E4960A}"/>
              </a:ext>
            </a:extLst>
          </p:cNvPr>
          <p:cNvSpPr txBox="1"/>
          <p:nvPr/>
        </p:nvSpPr>
        <p:spPr>
          <a:xfrm>
            <a:off x="967083" y="319053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D1107C-1721-B07F-A968-2D30DA17027B}"/>
              </a:ext>
            </a:extLst>
          </p:cNvPr>
          <p:cNvSpPr txBox="1"/>
          <p:nvPr/>
        </p:nvSpPr>
        <p:spPr>
          <a:xfrm>
            <a:off x="796631" y="42145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9041011-F768-8C47-2E08-236B6CDB3552}"/>
              </a:ext>
            </a:extLst>
          </p:cNvPr>
          <p:cNvSpPr txBox="1"/>
          <p:nvPr/>
        </p:nvSpPr>
        <p:spPr>
          <a:xfrm>
            <a:off x="326179" y="52419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2050" name="Picture 2" descr="What are the different types of medical imaging? | Prenuvo blog">
            <a:extLst>
              <a:ext uri="{FF2B5EF4-FFF2-40B4-BE49-F238E27FC236}">
                <a16:creationId xmlns:a16="http://schemas.microsoft.com/office/drawing/2014/main" id="{9CE0C974-4823-E379-BD7A-ECA53B7E9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048">
            <a:off x="7165365" y="2642451"/>
            <a:ext cx="4529799" cy="18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número de diapositiva 2">
            <a:extLst>
              <a:ext uri="{FF2B5EF4-FFF2-40B4-BE49-F238E27FC236}">
                <a16:creationId xmlns:a16="http://schemas.microsoft.com/office/drawing/2014/main" id="{AA1633CD-AFA0-61DB-7424-C2DE4D04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13</a:t>
            </a:fld>
            <a:endParaRPr lang="en-GB" sz="1800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43861776-DC7D-E7F9-D835-E908A3EF570A}"/>
              </a:ext>
            </a:extLst>
          </p:cNvPr>
          <p:cNvGrpSpPr/>
          <p:nvPr/>
        </p:nvGrpSpPr>
        <p:grpSpPr>
          <a:xfrm>
            <a:off x="0" y="-9764"/>
            <a:ext cx="12192000" cy="775580"/>
            <a:chOff x="0" y="5390"/>
            <a:chExt cx="12192000" cy="77558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B319764-3B7B-4D53-F4E0-A49D88FA5D8D}"/>
                </a:ext>
              </a:extLst>
            </p:cNvPr>
            <p:cNvSpPr/>
            <p:nvPr/>
          </p:nvSpPr>
          <p:spPr>
            <a:xfrm>
              <a:off x="0" y="5390"/>
              <a:ext cx="12192000" cy="76944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B017C1"/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3DB02EF-E3EC-3BAE-CC8D-673DD1D21FC4}"/>
                </a:ext>
              </a:extLst>
            </p:cNvPr>
            <p:cNvSpPr txBox="1"/>
            <p:nvPr/>
          </p:nvSpPr>
          <p:spPr>
            <a:xfrm>
              <a:off x="10292822" y="11529"/>
              <a:ext cx="18806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Outline</a:t>
              </a:r>
            </a:p>
          </p:txBody>
        </p:sp>
      </p:grpSp>
      <p:pic>
        <p:nvPicPr>
          <p:cNvPr id="5" name="Picture 2" descr="Index of /data/Chapters/Nuclear and Plasma Sciences/Logo">
            <a:extLst>
              <a:ext uri="{FF2B5EF4-FFF2-40B4-BE49-F238E27FC236}">
                <a16:creationId xmlns:a16="http://schemas.microsoft.com/office/drawing/2014/main" id="{FF443CAE-FF5B-AE8F-AF51-3C026BA00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62"/>
            <a:ext cx="821828" cy="77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31">
            <a:extLst>
              <a:ext uri="{FF2B5EF4-FFF2-40B4-BE49-F238E27FC236}">
                <a16:creationId xmlns:a16="http://schemas.microsoft.com/office/drawing/2014/main" id="{D78C448B-4394-E082-8688-2A1504E9B851}"/>
              </a:ext>
            </a:extLst>
          </p:cNvPr>
          <p:cNvGrpSpPr>
            <a:grpSpLocks noChangeAspect="1"/>
          </p:cNvGrpSpPr>
          <p:nvPr/>
        </p:nvGrpSpPr>
        <p:grpSpPr>
          <a:xfrm>
            <a:off x="872629" y="0"/>
            <a:ext cx="4433672" cy="765816"/>
            <a:chOff x="0" y="0"/>
            <a:chExt cx="5364480" cy="926592"/>
          </a:xfrm>
        </p:grpSpPr>
        <p:sp>
          <p:nvSpPr>
            <p:cNvPr id="13" name="Freeform 32" descr="preencoded.png">
              <a:extLst>
                <a:ext uri="{FF2B5EF4-FFF2-40B4-BE49-F238E27FC236}">
                  <a16:creationId xmlns:a16="http://schemas.microsoft.com/office/drawing/2014/main" id="{25D1908A-CB96-C1CF-0492-9D2BDE10BC11}"/>
                </a:ext>
              </a:extLst>
            </p:cNvPr>
            <p:cNvSpPr/>
            <p:nvPr/>
          </p:nvSpPr>
          <p:spPr>
            <a:xfrm>
              <a:off x="0" y="0"/>
              <a:ext cx="5364480" cy="926592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93397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14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-1" y="814328"/>
            <a:ext cx="83331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rgbClr val="C00000"/>
                </a:solidFill>
              </a:rPr>
              <a:t>General Principles:</a:t>
            </a:r>
            <a:endParaRPr lang="en-US" sz="800" b="1" dirty="0">
              <a:solidFill>
                <a:srgbClr val="C00000"/>
              </a:solidFill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Transmission-based technique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X-rays pass through patient and detected by film or detector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Contrast arises from differential attenuation of X-rays in body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Planar radiography, image is a 2-D projection of the present tissues between x-ray source and detector</a:t>
            </a:r>
          </a:p>
          <a:p>
            <a:pPr lvl="0"/>
            <a:endParaRPr lang="en-US" sz="2400" dirty="0">
              <a:solidFill>
                <a:prstClr val="black"/>
              </a:solidFill>
            </a:endParaRPr>
          </a:p>
          <a:p>
            <a:pPr lvl="0"/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6" name="Flecha derecha 5">
            <a:extLst>
              <a:ext uri="{FF2B5EF4-FFF2-40B4-BE49-F238E27FC236}">
                <a16:creationId xmlns:a16="http://schemas.microsoft.com/office/drawing/2014/main" id="{ED516DD0-E0D0-4C4C-8293-99A3E431FFA2}"/>
              </a:ext>
            </a:extLst>
          </p:cNvPr>
          <p:cNvSpPr/>
          <p:nvPr/>
        </p:nvSpPr>
        <p:spPr>
          <a:xfrm>
            <a:off x="6702944" y="4643585"/>
            <a:ext cx="759125" cy="603849"/>
          </a:xfrm>
          <a:prstGeom prst="rightArrow">
            <a:avLst/>
          </a:prstGeom>
          <a:solidFill>
            <a:schemeClr val="accent2">
              <a:lumMod val="60000"/>
              <a:lumOff val="40000"/>
              <a:alpha val="27000"/>
            </a:schemeClr>
          </a:solidFill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9162885-D822-D943-9622-D545D6DA5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169" y="3221534"/>
            <a:ext cx="3224030" cy="3234601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54B3624E-3625-9241-BB3D-2BE796D0D4BE}"/>
              </a:ext>
            </a:extLst>
          </p:cNvPr>
          <p:cNvGrpSpPr/>
          <p:nvPr/>
        </p:nvGrpSpPr>
        <p:grpSpPr>
          <a:xfrm>
            <a:off x="709937" y="3221534"/>
            <a:ext cx="5739988" cy="3046988"/>
            <a:chOff x="1309542" y="3071634"/>
            <a:chExt cx="5739988" cy="3046988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6CACC91B-F8CC-C340-9CA4-8E9625C04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1309542" y="3071634"/>
              <a:ext cx="5739988" cy="304698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57B24FCE-9800-3F4D-A87B-31E43DF4E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00657" y="5420380"/>
              <a:ext cx="1123921" cy="513094"/>
            </a:xfrm>
            <a:prstGeom prst="rect">
              <a:avLst/>
            </a:prstGeom>
          </p:spPr>
        </p:pic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41D56EF4-8EE7-E31E-716B-003FDED06127}"/>
              </a:ext>
            </a:extLst>
          </p:cNvPr>
          <p:cNvGrpSpPr/>
          <p:nvPr/>
        </p:nvGrpSpPr>
        <p:grpSpPr>
          <a:xfrm>
            <a:off x="0" y="-9764"/>
            <a:ext cx="12192000" cy="779205"/>
            <a:chOff x="0" y="-9764"/>
            <a:chExt cx="12192000" cy="779205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1F25A589-01A8-B749-CB29-7EC05186F71F}"/>
                </a:ext>
              </a:extLst>
            </p:cNvPr>
            <p:cNvGrpSpPr/>
            <p:nvPr/>
          </p:nvGrpSpPr>
          <p:grpSpPr>
            <a:xfrm>
              <a:off x="0" y="-9764"/>
              <a:ext cx="12192000" cy="779205"/>
              <a:chOff x="0" y="5390"/>
              <a:chExt cx="12192000" cy="779205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8C605C90-AD9E-D964-F679-6B316C95E5F5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B87AF3AB-B844-A00B-57AC-26A321AC80A7}"/>
                  </a:ext>
                </a:extLst>
              </p:cNvPr>
              <p:cNvSpPr txBox="1"/>
              <p:nvPr/>
            </p:nvSpPr>
            <p:spPr>
              <a:xfrm>
                <a:off x="10621048" y="15154"/>
                <a:ext cx="154574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X-rays</a:t>
                </a:r>
              </a:p>
            </p:txBody>
          </p:sp>
        </p:grpSp>
        <p:pic>
          <p:nvPicPr>
            <p:cNvPr id="13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09BFB38B-00F5-33E0-BA06-D5B80A8281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31">
              <a:extLst>
                <a:ext uri="{FF2B5EF4-FFF2-40B4-BE49-F238E27FC236}">
                  <a16:creationId xmlns:a16="http://schemas.microsoft.com/office/drawing/2014/main" id="{ECD3C791-9DC8-2F2E-C3A2-C82EE607BE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7" name="Freeform 32" descr="preencoded.png">
                <a:extLst>
                  <a:ext uri="{FF2B5EF4-FFF2-40B4-BE49-F238E27FC236}">
                    <a16:creationId xmlns:a16="http://schemas.microsoft.com/office/drawing/2014/main" id="{1A381A13-DCCB-D299-9FB2-C64AC27844D0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452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15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-1" y="971080"/>
            <a:ext cx="83331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>
                <a:solidFill>
                  <a:srgbClr val="C00000"/>
                </a:solidFill>
              </a:rPr>
              <a:t>X-ray Tube:</a:t>
            </a:r>
          </a:p>
          <a:p>
            <a:pPr lvl="0"/>
            <a:endParaRPr lang="en-US" sz="8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9230724-6C83-4846-9B19-33C88ACB6B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329" b="10945"/>
          <a:stretch/>
        </p:blipFill>
        <p:spPr>
          <a:xfrm>
            <a:off x="1830716" y="1802077"/>
            <a:ext cx="6502400" cy="4208796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2D2AD39-D12A-9346-B2C4-16A07E054CF7}"/>
              </a:ext>
            </a:extLst>
          </p:cNvPr>
          <p:cNvSpPr/>
          <p:nvPr/>
        </p:nvSpPr>
        <p:spPr>
          <a:xfrm>
            <a:off x="61991" y="2193175"/>
            <a:ext cx="2409229" cy="1077218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Thermionic emission: Electrons produced by heating a filament (cathode) to ~2200°C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8CA08D2-1361-064C-AA75-FA36C6500017}"/>
              </a:ext>
            </a:extLst>
          </p:cNvPr>
          <p:cNvSpPr/>
          <p:nvPr/>
        </p:nvSpPr>
        <p:spPr>
          <a:xfrm>
            <a:off x="3998255" y="971080"/>
            <a:ext cx="3155579" cy="830997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 Electrons accelerated in an electric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field (15-150 kV) and strike tungsten anode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204514B-A765-5A48-A8A4-E4EA5E958B88}"/>
              </a:ext>
            </a:extLst>
          </p:cNvPr>
          <p:cNvSpPr/>
          <p:nvPr/>
        </p:nvSpPr>
        <p:spPr>
          <a:xfrm>
            <a:off x="4375864" y="5911463"/>
            <a:ext cx="3440271" cy="830997"/>
          </a:xfrm>
          <a:prstGeom prst="rect">
            <a:avLst/>
          </a:prstGeom>
          <a:ln w="317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Electron interacting in tungsten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target produces x-rays, that pass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through exit window and filter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119C087-6B45-FE42-8A31-49EC14CA473A}"/>
              </a:ext>
            </a:extLst>
          </p:cNvPr>
          <p:cNvSpPr/>
          <p:nvPr/>
        </p:nvSpPr>
        <p:spPr>
          <a:xfrm>
            <a:off x="8273796" y="2146006"/>
            <a:ext cx="3780074" cy="1569660"/>
          </a:xfrm>
          <a:prstGeom prst="rect">
            <a:avLst/>
          </a:prstGeom>
          <a:ln w="31750"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X-Ray Tube Current and Output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• Current: Flow of electrons between anode and cathode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• Tube current typically 50-400 mA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• Tube output (power) = </a:t>
            </a:r>
            <a:r>
              <a:rPr lang="en-US" sz="1600" b="1" dirty="0">
                <a:solidFill>
                  <a:prstClr val="black"/>
                </a:solidFill>
              </a:rPr>
              <a:t>tube current x applied voltage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2D23834-E0F1-804D-BD1F-539DFE3B8950}"/>
              </a:ext>
            </a:extLst>
          </p:cNvPr>
          <p:cNvSpPr/>
          <p:nvPr/>
        </p:nvSpPr>
        <p:spPr>
          <a:xfrm>
            <a:off x="8518685" y="4027052"/>
            <a:ext cx="3277437" cy="1077218"/>
          </a:xfrm>
          <a:prstGeom prst="rect">
            <a:avLst/>
          </a:prstGeom>
          <a:ln w="31750"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</a:rPr>
              <a:t>Efficiency of X-Ray Production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Efficiency = Radiated P. / Incident P.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= 0.9 x 10</a:t>
            </a:r>
            <a:r>
              <a:rPr lang="en-US" sz="1600" baseline="30000" dirty="0">
                <a:solidFill>
                  <a:prstClr val="black"/>
                </a:solidFill>
              </a:rPr>
              <a:t>−9 </a:t>
            </a:r>
            <a:r>
              <a:rPr lang="en-US" sz="1600" dirty="0">
                <a:solidFill>
                  <a:prstClr val="black"/>
                </a:solidFill>
              </a:rPr>
              <a:t>ZV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Only 0.01% for Tungsten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3C714432-BE3A-E307-9303-336D26C69ADB}"/>
              </a:ext>
            </a:extLst>
          </p:cNvPr>
          <p:cNvGrpSpPr/>
          <p:nvPr/>
        </p:nvGrpSpPr>
        <p:grpSpPr>
          <a:xfrm>
            <a:off x="0" y="-9764"/>
            <a:ext cx="12192000" cy="779205"/>
            <a:chOff x="0" y="-9764"/>
            <a:chExt cx="12192000" cy="779205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940156B1-5BD5-62AB-041E-96E8C35CBAAA}"/>
                </a:ext>
              </a:extLst>
            </p:cNvPr>
            <p:cNvGrpSpPr/>
            <p:nvPr/>
          </p:nvGrpSpPr>
          <p:grpSpPr>
            <a:xfrm>
              <a:off x="0" y="-9764"/>
              <a:ext cx="12192000" cy="779205"/>
              <a:chOff x="0" y="5390"/>
              <a:chExt cx="12192000" cy="779205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BEE14E7A-2C77-11D4-FD5A-BE36355CAC3C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E6EED348-1907-C342-6F58-FB3A332B107C}"/>
                  </a:ext>
                </a:extLst>
              </p:cNvPr>
              <p:cNvSpPr txBox="1"/>
              <p:nvPr/>
            </p:nvSpPr>
            <p:spPr>
              <a:xfrm>
                <a:off x="10621048" y="15154"/>
                <a:ext cx="154574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X-rays</a:t>
                </a:r>
              </a:p>
            </p:txBody>
          </p:sp>
        </p:grpSp>
        <p:pic>
          <p:nvPicPr>
            <p:cNvPr id="10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2C09ECFA-C93C-2B54-1E22-AC85F4A612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31">
              <a:extLst>
                <a:ext uri="{FF2B5EF4-FFF2-40B4-BE49-F238E27FC236}">
                  <a16:creationId xmlns:a16="http://schemas.microsoft.com/office/drawing/2014/main" id="{2AA1C17E-806B-D564-17AF-A1E4943D43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6" name="Freeform 32" descr="preencoded.png">
                <a:extLst>
                  <a:ext uri="{FF2B5EF4-FFF2-40B4-BE49-F238E27FC236}">
                    <a16:creationId xmlns:a16="http://schemas.microsoft.com/office/drawing/2014/main" id="{656B1241-2B2B-B0BE-CA84-BB67A024BC76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110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16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-1" y="844308"/>
            <a:ext cx="833311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Digital Radiography Detectors: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9FD9801-16DB-F845-8CA0-567D3CC4B6E2}"/>
              </a:ext>
            </a:extLst>
          </p:cNvPr>
          <p:cNvSpPr/>
          <p:nvPr/>
        </p:nvSpPr>
        <p:spPr>
          <a:xfrm>
            <a:off x="0" y="1288128"/>
            <a:ext cx="8409940" cy="1200329"/>
          </a:xfrm>
          <a:prstGeom prst="rect">
            <a:avLst/>
          </a:prstGeom>
          <a:ln w="317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Large-area flat-panel detectors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Amorphous silicon array layer (light detection and readout)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err="1">
                <a:solidFill>
                  <a:prstClr val="black"/>
                </a:solidFill>
              </a:rPr>
              <a:t>CsI</a:t>
            </a:r>
            <a:r>
              <a:rPr lang="en-US" sz="2400" dirty="0">
                <a:solidFill>
                  <a:prstClr val="black"/>
                </a:solidFill>
              </a:rPr>
              <a:t>(Tl) scintillator deposited on top (x-ray conversion)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BAD01C-BCBD-AD46-910A-3F130A1E5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26" y="2876156"/>
            <a:ext cx="5827316" cy="315891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13F09E2-F1C7-E249-B80E-39C6E48C5F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07" r="20317"/>
          <a:stretch/>
        </p:blipFill>
        <p:spPr>
          <a:xfrm>
            <a:off x="6732311" y="2264589"/>
            <a:ext cx="4991913" cy="4127193"/>
          </a:xfrm>
          <a:prstGeom prst="rect">
            <a:avLst/>
          </a:prstGeom>
        </p:spPr>
      </p:pic>
      <p:sp>
        <p:nvSpPr>
          <p:cNvPr id="15" name="Flecha derecha 14">
            <a:extLst>
              <a:ext uri="{FF2B5EF4-FFF2-40B4-BE49-F238E27FC236}">
                <a16:creationId xmlns:a16="http://schemas.microsoft.com/office/drawing/2014/main" id="{431E748D-DA30-544B-BFF4-48A49CDE926B}"/>
              </a:ext>
            </a:extLst>
          </p:cNvPr>
          <p:cNvSpPr/>
          <p:nvPr/>
        </p:nvSpPr>
        <p:spPr>
          <a:xfrm>
            <a:off x="6292851" y="3724337"/>
            <a:ext cx="759125" cy="603849"/>
          </a:xfrm>
          <a:prstGeom prst="rightArrow">
            <a:avLst/>
          </a:prstGeom>
          <a:solidFill>
            <a:schemeClr val="accent2">
              <a:lumMod val="60000"/>
              <a:lumOff val="40000"/>
              <a:alpha val="27000"/>
            </a:schemeClr>
          </a:solidFill>
          <a:ln w="38100">
            <a:solidFill>
              <a:srgbClr val="C00000"/>
            </a:solidFill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E8D5649-6E71-E248-84EA-B59E2F853B1A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36C27BF-3848-C9FF-5654-2A32EAA42B56}"/>
              </a:ext>
            </a:extLst>
          </p:cNvPr>
          <p:cNvSpPr txBox="1"/>
          <p:nvPr/>
        </p:nvSpPr>
        <p:spPr>
          <a:xfrm>
            <a:off x="6621259" y="940211"/>
            <a:ext cx="61519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=hTz_rGP4v9Y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03FF0D5-1C02-A909-78A3-8F570AE211AA}"/>
              </a:ext>
            </a:extLst>
          </p:cNvPr>
          <p:cNvGrpSpPr/>
          <p:nvPr/>
        </p:nvGrpSpPr>
        <p:grpSpPr>
          <a:xfrm>
            <a:off x="0" y="-9764"/>
            <a:ext cx="12192000" cy="779205"/>
            <a:chOff x="0" y="-9764"/>
            <a:chExt cx="12192000" cy="779205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995CD901-D0B3-B042-C7D4-A2A8D99F87E3}"/>
                </a:ext>
              </a:extLst>
            </p:cNvPr>
            <p:cNvGrpSpPr/>
            <p:nvPr/>
          </p:nvGrpSpPr>
          <p:grpSpPr>
            <a:xfrm>
              <a:off x="0" y="-9764"/>
              <a:ext cx="12192000" cy="779205"/>
              <a:chOff x="0" y="5390"/>
              <a:chExt cx="12192000" cy="779205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F65D82FE-8A64-EED1-FEB4-AC3122BF52B8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83119364-AEED-BB8E-C039-7DDC55653DF0}"/>
                  </a:ext>
                </a:extLst>
              </p:cNvPr>
              <p:cNvSpPr txBox="1"/>
              <p:nvPr/>
            </p:nvSpPr>
            <p:spPr>
              <a:xfrm>
                <a:off x="10621048" y="15154"/>
                <a:ext cx="154574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X-rays</a:t>
                </a:r>
              </a:p>
            </p:txBody>
          </p:sp>
        </p:grpSp>
        <p:pic>
          <p:nvPicPr>
            <p:cNvPr id="13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24F749DE-54FA-820C-1ECF-13D1998E5B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31">
              <a:extLst>
                <a:ext uri="{FF2B5EF4-FFF2-40B4-BE49-F238E27FC236}">
                  <a16:creationId xmlns:a16="http://schemas.microsoft.com/office/drawing/2014/main" id="{4C102317-C1F6-D6EE-9D9A-D9D4B5E2E2D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7" name="Freeform 32" descr="preencoded.png">
                <a:extLst>
                  <a:ext uri="{FF2B5EF4-FFF2-40B4-BE49-F238E27FC236}">
                    <a16:creationId xmlns:a16="http://schemas.microsoft.com/office/drawing/2014/main" id="{224E6EC6-03F9-2A57-A24D-E04978965380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78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CD2EE2B-8E78-3948-AABF-675BF029E3AD}"/>
              </a:ext>
            </a:extLst>
          </p:cNvPr>
          <p:cNvSpPr txBox="1"/>
          <p:nvPr/>
        </p:nvSpPr>
        <p:spPr>
          <a:xfrm>
            <a:off x="8174981" y="-102973"/>
            <a:ext cx="3949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CT: Refreshment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17</a:t>
            </a:fld>
            <a:endParaRPr lang="en-GB" sz="1800" b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90AE6F7-0820-7241-B386-3F96FC74570C}"/>
              </a:ext>
            </a:extLst>
          </p:cNvPr>
          <p:cNvSpPr/>
          <p:nvPr/>
        </p:nvSpPr>
        <p:spPr>
          <a:xfrm>
            <a:off x="501182" y="917646"/>
            <a:ext cx="11102418" cy="1200329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Computed Tomography (CT) </a:t>
            </a:r>
            <a:r>
              <a:rPr lang="en-US" sz="2400" dirty="0"/>
              <a:t>is a type of medical imaging that uses X-ray techniques to create detailed images of the distribution of structures inside the body.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</a:rPr>
              <a:t>Anatomic information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17F8694-14D6-734B-9237-00AA8D221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" y="2285404"/>
            <a:ext cx="4446393" cy="46614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CB0BB658-83CE-7044-8D40-3D8A2F2FE758}"/>
              </a:ext>
            </a:extLst>
          </p:cNvPr>
          <p:cNvSpPr/>
          <p:nvPr/>
        </p:nvSpPr>
        <p:spPr>
          <a:xfrm>
            <a:off x="2404298" y="2285404"/>
            <a:ext cx="9952071" cy="830997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 algn="ctr">
              <a:buFont typeface="Wingdings" pitchFamily="2" charset="2"/>
              <a:buChar char="à"/>
            </a:pPr>
            <a:r>
              <a:rPr lang="en-US" sz="2400" dirty="0"/>
              <a:t>Typical X-ray CT Scanner uses Multiple Detector Array</a:t>
            </a:r>
          </a:p>
          <a:p>
            <a:pPr marL="342900" indent="-342900" algn="ctr">
              <a:buFont typeface="Wingdings" pitchFamily="2" charset="2"/>
              <a:buChar char="à"/>
            </a:pPr>
            <a:r>
              <a:rPr lang="en-US" sz="2400" dirty="0"/>
              <a:t>Efficient use of x-ray by acquiring multiple slices at once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1B97427C-7745-9A4F-83E7-B84D11FDBF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430" b="22087"/>
          <a:stretch/>
        </p:blipFill>
        <p:spPr>
          <a:xfrm>
            <a:off x="9925361" y="4619353"/>
            <a:ext cx="1721670" cy="180507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92EA84F7-D759-D249-A03F-63B810F27A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6357"/>
          <a:stretch/>
        </p:blipFill>
        <p:spPr>
          <a:xfrm>
            <a:off x="4787092" y="3043492"/>
            <a:ext cx="5013012" cy="150313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17B2DE7D-6F26-1242-9988-711C88DAC9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986" b="26903"/>
          <a:stretch/>
        </p:blipFill>
        <p:spPr>
          <a:xfrm>
            <a:off x="9792788" y="3043492"/>
            <a:ext cx="1854243" cy="150313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5BA8124C-9325-7541-80E7-9EADF1221A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469"/>
          <a:stretch/>
        </p:blipFill>
        <p:spPr>
          <a:xfrm>
            <a:off x="4779776" y="4643932"/>
            <a:ext cx="5013012" cy="184367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D69C8B0-3120-3B8F-CE50-B400EAA770C9}"/>
              </a:ext>
            </a:extLst>
          </p:cNvPr>
          <p:cNvSpPr txBox="1"/>
          <p:nvPr/>
        </p:nvSpPr>
        <p:spPr>
          <a:xfrm>
            <a:off x="5921618" y="6384863"/>
            <a:ext cx="61866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=K4A7M1GaNGQ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D3123A3-998E-A432-8932-A8A67AA0A039}"/>
              </a:ext>
            </a:extLst>
          </p:cNvPr>
          <p:cNvGrpSpPr/>
          <p:nvPr/>
        </p:nvGrpSpPr>
        <p:grpSpPr>
          <a:xfrm>
            <a:off x="0" y="-9764"/>
            <a:ext cx="12192000" cy="779205"/>
            <a:chOff x="0" y="-9764"/>
            <a:chExt cx="12192000" cy="779205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C3FD0505-894B-3E1E-AB71-E44E16DBFE5A}"/>
                </a:ext>
              </a:extLst>
            </p:cNvPr>
            <p:cNvGrpSpPr/>
            <p:nvPr/>
          </p:nvGrpSpPr>
          <p:grpSpPr>
            <a:xfrm>
              <a:off x="0" y="-9764"/>
              <a:ext cx="12192000" cy="779205"/>
              <a:chOff x="0" y="5390"/>
              <a:chExt cx="12192000" cy="779205"/>
            </a:xfrm>
          </p:grpSpPr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DFC738D5-E096-094F-A8D7-ACEF57EF17A6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0D91AF1-4415-5AF2-E0A1-6FD5D0908B82}"/>
                  </a:ext>
                </a:extLst>
              </p:cNvPr>
              <p:cNvSpPr txBox="1"/>
              <p:nvPr/>
            </p:nvSpPr>
            <p:spPr>
              <a:xfrm>
                <a:off x="11407089" y="15154"/>
                <a:ext cx="76450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CT</a:t>
                </a:r>
              </a:p>
            </p:txBody>
          </p:sp>
        </p:grpSp>
        <p:pic>
          <p:nvPicPr>
            <p:cNvPr id="10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2B620B95-DEC0-933A-6B6A-D8B6C4AFD6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31">
              <a:extLst>
                <a:ext uri="{FF2B5EF4-FFF2-40B4-BE49-F238E27FC236}">
                  <a16:creationId xmlns:a16="http://schemas.microsoft.com/office/drawing/2014/main" id="{7CB41F04-96FA-5049-AB0C-E5C7595F70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3" name="Freeform 32" descr="preencoded.png">
                <a:extLst>
                  <a:ext uri="{FF2B5EF4-FFF2-40B4-BE49-F238E27FC236}">
                    <a16:creationId xmlns:a16="http://schemas.microsoft.com/office/drawing/2014/main" id="{34D07AA5-D727-0DEA-2F42-ABB78F0CD440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280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248F82F-4017-684C-85B8-F4DC379015DC}"/>
              </a:ext>
            </a:extLst>
          </p:cNvPr>
          <p:cNvSpPr txBox="1"/>
          <p:nvPr/>
        </p:nvSpPr>
        <p:spPr>
          <a:xfrm>
            <a:off x="8174981" y="-102973"/>
            <a:ext cx="3949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CT: Refreshment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CAE6BDA-A6E0-DA4F-8E62-CB94712999AC}"/>
              </a:ext>
            </a:extLst>
          </p:cNvPr>
          <p:cNvSpPr/>
          <p:nvPr/>
        </p:nvSpPr>
        <p:spPr>
          <a:xfrm>
            <a:off x="0" y="803251"/>
            <a:ext cx="11102418" cy="523220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Why </a:t>
            </a:r>
            <a:r>
              <a:rPr lang="en-US" sz="2800" b="1" dirty="0">
                <a:solidFill>
                  <a:srgbClr val="C00000"/>
                </a:solidFill>
              </a:rPr>
              <a:t>CT</a:t>
            </a:r>
            <a:r>
              <a:rPr lang="en-US" sz="2800" b="1" dirty="0"/>
              <a:t> is done?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A136BD2-B825-8C43-A64E-19C91E5CCBB2}"/>
              </a:ext>
            </a:extLst>
          </p:cNvPr>
          <p:cNvSpPr/>
          <p:nvPr/>
        </p:nvSpPr>
        <p:spPr>
          <a:xfrm>
            <a:off x="-17113" y="1294990"/>
            <a:ext cx="5723390" cy="4616648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 Diagnose muscle and bone conditions:</a:t>
            </a:r>
          </a:p>
          <a:p>
            <a:pPr lvl="1"/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Bone tumors and fractures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Show tumor, infection or blood clot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Guide procedures:</a:t>
            </a:r>
          </a:p>
          <a:p>
            <a:pPr lvl="1"/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Surgery, biopsy and radiation therapy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Follow-up of diseases and conditions:</a:t>
            </a:r>
          </a:p>
          <a:p>
            <a:pPr marL="800100" lvl="1" indent="-342900">
              <a:buFont typeface="Wingdings" pitchFamily="2" charset="2"/>
              <a:buChar char="à"/>
            </a:pPr>
            <a:r>
              <a:rPr lang="en-US" sz="2400" dirty="0"/>
              <a:t>Cancer, heart disease</a:t>
            </a:r>
          </a:p>
          <a:p>
            <a:pPr marL="800100" lvl="1" indent="-342900">
              <a:buFont typeface="Wingdings" pitchFamily="2" charset="2"/>
              <a:buChar char="à"/>
            </a:pPr>
            <a:r>
              <a:rPr lang="en-US" sz="2400" dirty="0"/>
              <a:t>Lung nodules or liver masses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Treatment assessment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6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Detection of injuries and bleeding inside the body that can happen after trauma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77AB84E7-EB3F-7342-A609-D0EBE88CE9CD}"/>
              </a:ext>
            </a:extLst>
          </p:cNvPr>
          <p:cNvGrpSpPr>
            <a:grpSpLocks noChangeAspect="1"/>
          </p:cNvGrpSpPr>
          <p:nvPr/>
        </p:nvGrpSpPr>
        <p:grpSpPr>
          <a:xfrm>
            <a:off x="9472189" y="724390"/>
            <a:ext cx="2432382" cy="1923919"/>
            <a:chOff x="8832639" y="559366"/>
            <a:chExt cx="3071932" cy="2429778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1046DB9F-501B-804B-8816-66595A786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28668" y="894108"/>
              <a:ext cx="2975903" cy="2095036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566CEA83-F045-3F42-95B5-B2AA7EE9FBE4}"/>
                </a:ext>
              </a:extLst>
            </p:cNvPr>
            <p:cNvSpPr txBox="1"/>
            <p:nvPr/>
          </p:nvSpPr>
          <p:spPr>
            <a:xfrm>
              <a:off x="8832639" y="559366"/>
              <a:ext cx="891178" cy="427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 err="1">
                  <a:solidFill>
                    <a:srgbClr val="FF0000"/>
                  </a:solidFill>
                </a:rPr>
                <a:t>Bones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01F94E4F-D684-8140-8528-AEBA665CC321}"/>
              </a:ext>
            </a:extLst>
          </p:cNvPr>
          <p:cNvGrpSpPr>
            <a:grpSpLocks noChangeAspect="1"/>
          </p:cNvGrpSpPr>
          <p:nvPr/>
        </p:nvGrpSpPr>
        <p:grpSpPr>
          <a:xfrm>
            <a:off x="9781521" y="2675257"/>
            <a:ext cx="2324753" cy="2053939"/>
            <a:chOff x="8835373" y="3392814"/>
            <a:chExt cx="2340367" cy="2067735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4342093A-8F9F-3A47-988E-D8604C72E4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43" r="61376" b="50425"/>
            <a:stretch/>
          </p:blipFill>
          <p:spPr>
            <a:xfrm>
              <a:off x="8928668" y="3649634"/>
              <a:ext cx="2247072" cy="1810915"/>
            </a:xfrm>
            <a:prstGeom prst="rect">
              <a:avLst/>
            </a:prstGeom>
          </p:spPr>
        </p:pic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B503CA92-3466-B542-A347-07D5348699EF}"/>
                </a:ext>
              </a:extLst>
            </p:cNvPr>
            <p:cNvSpPr txBox="1"/>
            <p:nvPr/>
          </p:nvSpPr>
          <p:spPr>
            <a:xfrm>
              <a:off x="8835373" y="3392814"/>
              <a:ext cx="2087637" cy="340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 err="1">
                  <a:solidFill>
                    <a:srgbClr val="FF0000"/>
                  </a:solidFill>
                </a:rPr>
                <a:t>Guiding</a:t>
              </a:r>
              <a:r>
                <a:rPr lang="es-ES" sz="1600" b="1" dirty="0">
                  <a:solidFill>
                    <a:srgbClr val="FF0000"/>
                  </a:solidFill>
                </a:rPr>
                <a:t> </a:t>
              </a:r>
              <a:r>
                <a:rPr lang="es-ES" sz="1600" b="1" dirty="0" err="1">
                  <a:solidFill>
                    <a:srgbClr val="FF0000"/>
                  </a:solidFill>
                </a:rPr>
                <a:t>biopsy</a:t>
              </a:r>
              <a:r>
                <a:rPr lang="es-ES" sz="1600" b="1" dirty="0">
                  <a:solidFill>
                    <a:srgbClr val="FF0000"/>
                  </a:solidFill>
                </a:rPr>
                <a:t> </a:t>
              </a:r>
              <a:r>
                <a:rPr lang="es-ES" sz="1600" b="1" dirty="0" err="1">
                  <a:solidFill>
                    <a:srgbClr val="FF0000"/>
                  </a:solidFill>
                </a:rPr>
                <a:t>needle</a:t>
              </a:r>
              <a:endParaRPr lang="es-E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0B88BD55-6F43-1A46-A50F-027FC750FFDB}"/>
              </a:ext>
            </a:extLst>
          </p:cNvPr>
          <p:cNvGrpSpPr>
            <a:grpSpLocks noChangeAspect="1"/>
          </p:cNvGrpSpPr>
          <p:nvPr/>
        </p:nvGrpSpPr>
        <p:grpSpPr>
          <a:xfrm>
            <a:off x="5689463" y="4499702"/>
            <a:ext cx="6502535" cy="2358298"/>
            <a:chOff x="6286238" y="4716136"/>
            <a:chExt cx="5905762" cy="2141864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ADB0ED01-47AD-0942-BDB3-054FFFA058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30" t="33684" b="23158"/>
            <a:stretch/>
          </p:blipFill>
          <p:spPr>
            <a:xfrm>
              <a:off x="6286238" y="5054690"/>
              <a:ext cx="5905762" cy="1803310"/>
            </a:xfrm>
            <a:prstGeom prst="rect">
              <a:avLst/>
            </a:prstGeom>
          </p:spPr>
        </p:pic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2E3E28D0-7749-DD47-811C-A4AE32A162A7}"/>
                </a:ext>
              </a:extLst>
            </p:cNvPr>
            <p:cNvSpPr txBox="1"/>
            <p:nvPr/>
          </p:nvSpPr>
          <p:spPr>
            <a:xfrm>
              <a:off x="6379091" y="4716136"/>
              <a:ext cx="935437" cy="307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b="1" dirty="0" err="1">
                  <a:solidFill>
                    <a:srgbClr val="C00000"/>
                  </a:solidFill>
                </a:rPr>
                <a:t>Follow</a:t>
              </a:r>
              <a:r>
                <a:rPr lang="es-ES" sz="1600" b="1" dirty="0">
                  <a:solidFill>
                    <a:srgbClr val="C00000"/>
                  </a:solidFill>
                </a:rPr>
                <a:t>-up</a:t>
              </a:r>
            </a:p>
          </p:txBody>
        </p:sp>
      </p:grpSp>
      <p:pic>
        <p:nvPicPr>
          <p:cNvPr id="44" name="Imagen 43">
            <a:extLst>
              <a:ext uri="{FF2B5EF4-FFF2-40B4-BE49-F238E27FC236}">
                <a16:creationId xmlns:a16="http://schemas.microsoft.com/office/drawing/2014/main" id="{2179EC90-7CF9-B344-9CB0-17BCB0154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6277" y="2930363"/>
            <a:ext cx="1663400" cy="1552507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24D193F1-4AED-0045-A350-FE479FB711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601" y="2835678"/>
            <a:ext cx="2184920" cy="201916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F79F2DB-5F2B-A981-3457-79F4BD4D50CB}"/>
              </a:ext>
            </a:extLst>
          </p:cNvPr>
          <p:cNvSpPr txBox="1"/>
          <p:nvPr/>
        </p:nvSpPr>
        <p:spPr>
          <a:xfrm>
            <a:off x="11404937" y="11529"/>
            <a:ext cx="7645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C06E1CA1-681D-583A-C502-72BAF07AFB3E}"/>
              </a:ext>
            </a:extLst>
          </p:cNvPr>
          <p:cNvGrpSpPr/>
          <p:nvPr/>
        </p:nvGrpSpPr>
        <p:grpSpPr>
          <a:xfrm>
            <a:off x="0" y="-9764"/>
            <a:ext cx="12192000" cy="779205"/>
            <a:chOff x="0" y="-9764"/>
            <a:chExt cx="12192000" cy="779205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9615C05A-55AA-C116-F852-58730BC29777}"/>
                </a:ext>
              </a:extLst>
            </p:cNvPr>
            <p:cNvGrpSpPr/>
            <p:nvPr/>
          </p:nvGrpSpPr>
          <p:grpSpPr>
            <a:xfrm>
              <a:off x="0" y="-9764"/>
              <a:ext cx="12192000" cy="779205"/>
              <a:chOff x="0" y="5390"/>
              <a:chExt cx="12192000" cy="779205"/>
            </a:xfrm>
          </p:grpSpPr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4F53FC09-9C52-0022-F4D3-88A6420C8263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593D78F-1F33-D1E8-4158-80929A64DD04}"/>
                  </a:ext>
                </a:extLst>
              </p:cNvPr>
              <p:cNvSpPr txBox="1"/>
              <p:nvPr/>
            </p:nvSpPr>
            <p:spPr>
              <a:xfrm>
                <a:off x="11407089" y="15154"/>
                <a:ext cx="76450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CT</a:t>
                </a:r>
              </a:p>
            </p:txBody>
          </p:sp>
        </p:grpSp>
        <p:pic>
          <p:nvPicPr>
            <p:cNvPr id="10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4A9BB103-1E2A-7E35-C7D4-4246554882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31">
              <a:extLst>
                <a:ext uri="{FF2B5EF4-FFF2-40B4-BE49-F238E27FC236}">
                  <a16:creationId xmlns:a16="http://schemas.microsoft.com/office/drawing/2014/main" id="{7B1EBB32-D0F7-EECA-C366-F63BF26076C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7" name="Freeform 32" descr="preencoded.png">
                <a:extLst>
                  <a:ext uri="{FF2B5EF4-FFF2-40B4-BE49-F238E27FC236}">
                    <a16:creationId xmlns:a16="http://schemas.microsoft.com/office/drawing/2014/main" id="{5801BFE8-7831-0E80-2408-29FABD7DB08A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8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845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19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0" y="898488"/>
            <a:ext cx="833311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Clinical Applications of X-rays: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9FD9801-16DB-F845-8CA0-567D3CC4B6E2}"/>
              </a:ext>
            </a:extLst>
          </p:cNvPr>
          <p:cNvSpPr/>
          <p:nvPr/>
        </p:nvSpPr>
        <p:spPr>
          <a:xfrm>
            <a:off x="0" y="1451688"/>
            <a:ext cx="8409940" cy="3539430"/>
          </a:xfrm>
          <a:prstGeom prst="rect">
            <a:avLst/>
          </a:prstGeom>
          <a:ln w="317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Dental x-rays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Mammography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Lung disorders and diseases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Orthopedics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Sports injuries and accidents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Angiography: Vascular disease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</a:rPr>
              <a:t>Fluoroscopy: Image-guided interventions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FB9A863-0740-2F40-9515-F71E21CB0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952" y="3847046"/>
            <a:ext cx="3492329" cy="301095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33422F2-51C9-F244-8EC1-A26809591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478" y="923447"/>
            <a:ext cx="2489249" cy="252406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ECF4E12-7F6B-9147-A5D9-708B7869D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0285" y="1518834"/>
            <a:ext cx="4678001" cy="2309763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10227643" y="-62711"/>
            <a:ext cx="1545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X-rays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7CC299B-3941-49C4-34FE-80F527488659}"/>
              </a:ext>
            </a:extLst>
          </p:cNvPr>
          <p:cNvGrpSpPr/>
          <p:nvPr/>
        </p:nvGrpSpPr>
        <p:grpSpPr>
          <a:xfrm>
            <a:off x="10875" y="1"/>
            <a:ext cx="12194664" cy="775579"/>
            <a:chOff x="10875" y="1"/>
            <a:chExt cx="12194664" cy="775579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64E253D3-2F41-5D5A-900B-C2993F295501}"/>
                </a:ext>
              </a:extLst>
            </p:cNvPr>
            <p:cNvGrpSpPr/>
            <p:nvPr/>
          </p:nvGrpSpPr>
          <p:grpSpPr>
            <a:xfrm>
              <a:off x="10875" y="1574"/>
              <a:ext cx="12194664" cy="774006"/>
              <a:chOff x="10875" y="-2049"/>
              <a:chExt cx="12194664" cy="774006"/>
            </a:xfrm>
          </p:grpSpPr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9AD0588C-3852-6628-4E83-289A33EBBA04}"/>
                  </a:ext>
                </a:extLst>
              </p:cNvPr>
              <p:cNvSpPr txBox="1"/>
              <p:nvPr/>
            </p:nvSpPr>
            <p:spPr>
              <a:xfrm>
                <a:off x="5273898" y="2516"/>
                <a:ext cx="693164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Clinical applications of X-rays:</a:t>
                </a:r>
              </a:p>
            </p:txBody>
          </p:sp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03D72BA9-4D20-0D8D-85D6-880F09D008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69" t="5142" r="10668" b="24136"/>
              <a:stretch>
                <a:fillRect/>
              </a:stretch>
            </p:blipFill>
            <p:spPr>
              <a:xfrm>
                <a:off x="10875" y="-2049"/>
                <a:ext cx="2886890" cy="758902"/>
              </a:xfrm>
              <a:prstGeom prst="rect">
                <a:avLst/>
              </a:prstGeom>
            </p:spPr>
          </p:pic>
        </p:grpSp>
        <p:pic>
          <p:nvPicPr>
            <p:cNvPr id="7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DC5881B2-3925-01CB-CAB4-464B3351E0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765" y="1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308C8E01-7DE7-5A83-E23F-C0A9F54A8DE1}"/>
              </a:ext>
            </a:extLst>
          </p:cNvPr>
          <p:cNvGrpSpPr/>
          <p:nvPr/>
        </p:nvGrpSpPr>
        <p:grpSpPr>
          <a:xfrm>
            <a:off x="0" y="-9764"/>
            <a:ext cx="12192000" cy="779432"/>
            <a:chOff x="0" y="-9764"/>
            <a:chExt cx="12192000" cy="779432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9F9D0212-E85E-EE27-8265-65E1BF5DC0E8}"/>
                </a:ext>
              </a:extLst>
            </p:cNvPr>
            <p:cNvGrpSpPr/>
            <p:nvPr/>
          </p:nvGrpSpPr>
          <p:grpSpPr>
            <a:xfrm>
              <a:off x="0" y="-9764"/>
              <a:ext cx="12192000" cy="779432"/>
              <a:chOff x="0" y="5390"/>
              <a:chExt cx="12192000" cy="779432"/>
            </a:xfrm>
          </p:grpSpPr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BAC920A7-820B-715D-D39E-17969CAA3DF0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C4BD9ADE-E2AE-A111-0C5C-AD4E9C450309}"/>
                  </a:ext>
                </a:extLst>
              </p:cNvPr>
              <p:cNvSpPr txBox="1"/>
              <p:nvPr/>
            </p:nvSpPr>
            <p:spPr>
              <a:xfrm>
                <a:off x="5620650" y="15381"/>
                <a:ext cx="655974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Clinical application of X-rays</a:t>
                </a:r>
              </a:p>
            </p:txBody>
          </p:sp>
        </p:grpSp>
        <p:pic>
          <p:nvPicPr>
            <p:cNvPr id="10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AE836855-90CA-D036-60A9-24EB987FFB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31">
              <a:extLst>
                <a:ext uri="{FF2B5EF4-FFF2-40B4-BE49-F238E27FC236}">
                  <a16:creationId xmlns:a16="http://schemas.microsoft.com/office/drawing/2014/main" id="{1250C5B9-01F2-3CDC-D6F1-B37DD56E71B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5" name="Freeform 32" descr="preencoded.png">
                <a:extLst>
                  <a:ext uri="{FF2B5EF4-FFF2-40B4-BE49-F238E27FC236}">
                    <a16:creationId xmlns:a16="http://schemas.microsoft.com/office/drawing/2014/main" id="{1AF0DAC5-01D0-31D9-1A98-14B6C3B3359C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27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96ED1C40-0846-0546-8071-FC516112AB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0803608"/>
              </p:ext>
            </p:extLst>
          </p:nvPr>
        </p:nvGraphicFramePr>
        <p:xfrm>
          <a:off x="0" y="742810"/>
          <a:ext cx="640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6D4438A8-5F97-F14B-8587-E171D675BC4F}"/>
              </a:ext>
            </a:extLst>
          </p:cNvPr>
          <p:cNvSpPr txBox="1"/>
          <p:nvPr/>
        </p:nvSpPr>
        <p:spPr>
          <a:xfrm>
            <a:off x="326179" y="11565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A36D746-D9BB-EC44-94E9-592A5700A2F7}"/>
              </a:ext>
            </a:extLst>
          </p:cNvPr>
          <p:cNvSpPr txBox="1"/>
          <p:nvPr/>
        </p:nvSpPr>
        <p:spPr>
          <a:xfrm>
            <a:off x="809883" y="21797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68C9BF8-33D6-AE47-B6F6-2812436CD9C7}"/>
              </a:ext>
            </a:extLst>
          </p:cNvPr>
          <p:cNvSpPr txBox="1"/>
          <p:nvPr/>
        </p:nvSpPr>
        <p:spPr>
          <a:xfrm>
            <a:off x="967083" y="319053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6424881-6FF1-5B43-AE77-13C0434047C3}"/>
              </a:ext>
            </a:extLst>
          </p:cNvPr>
          <p:cNvSpPr txBox="1"/>
          <p:nvPr/>
        </p:nvSpPr>
        <p:spPr>
          <a:xfrm>
            <a:off x="796631" y="42145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5696724-A8D0-8A46-93A5-06AD5D61142D}"/>
              </a:ext>
            </a:extLst>
          </p:cNvPr>
          <p:cNvSpPr txBox="1"/>
          <p:nvPr/>
        </p:nvSpPr>
        <p:spPr>
          <a:xfrm>
            <a:off x="326179" y="52419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2050" name="Picture 2" descr="What are the different types of medical imaging? | Prenuvo blog">
            <a:extLst>
              <a:ext uri="{FF2B5EF4-FFF2-40B4-BE49-F238E27FC236}">
                <a16:creationId xmlns:a16="http://schemas.microsoft.com/office/drawing/2014/main" id="{F479AE3B-B47A-8062-CE67-E0271C81A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048">
            <a:off x="7165365" y="2642451"/>
            <a:ext cx="4529799" cy="18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número de diapositiva 2">
            <a:extLst>
              <a:ext uri="{FF2B5EF4-FFF2-40B4-BE49-F238E27FC236}">
                <a16:creationId xmlns:a16="http://schemas.microsoft.com/office/drawing/2014/main" id="{48A9044A-6CF2-6AF2-5D31-1B4645B2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</a:t>
            </a:fld>
            <a:endParaRPr lang="en-GB" sz="1800" b="1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8A756B6-9F37-A87E-D53D-D43590E4658A}"/>
              </a:ext>
            </a:extLst>
          </p:cNvPr>
          <p:cNvGrpSpPr/>
          <p:nvPr/>
        </p:nvGrpSpPr>
        <p:grpSpPr>
          <a:xfrm>
            <a:off x="0" y="-9764"/>
            <a:ext cx="12192000" cy="775580"/>
            <a:chOff x="0" y="-9764"/>
            <a:chExt cx="12192000" cy="775580"/>
          </a:xfrm>
        </p:grpSpPr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9399B95C-918C-DE8B-024B-D5385E6BD076}"/>
                </a:ext>
              </a:extLst>
            </p:cNvPr>
            <p:cNvGrpSpPr/>
            <p:nvPr/>
          </p:nvGrpSpPr>
          <p:grpSpPr>
            <a:xfrm>
              <a:off x="0" y="-9764"/>
              <a:ext cx="12192000" cy="775580"/>
              <a:chOff x="0" y="5390"/>
              <a:chExt cx="12192000" cy="775580"/>
            </a:xfrm>
          </p:grpSpPr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059A3C26-1390-45FE-EBD6-E6E1857DE226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EE351F95-578A-AEB6-4F94-B3C37B3D8EB3}"/>
                  </a:ext>
                </a:extLst>
              </p:cNvPr>
              <p:cNvSpPr txBox="1"/>
              <p:nvPr/>
            </p:nvSpPr>
            <p:spPr>
              <a:xfrm>
                <a:off x="10292822" y="11529"/>
                <a:ext cx="188064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Outline</a:t>
                </a:r>
              </a:p>
            </p:txBody>
          </p:sp>
        </p:grpSp>
        <p:pic>
          <p:nvPicPr>
            <p:cNvPr id="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BB2B5477-AC32-50E0-2FA2-2219BE917C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id="{F9650F25-1551-7B5E-338A-F26E8511340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3" name="Freeform 32" descr="preencoded.png">
                <a:extLst>
                  <a:ext uri="{FF2B5EF4-FFF2-40B4-BE49-F238E27FC236}">
                    <a16:creationId xmlns:a16="http://schemas.microsoft.com/office/drawing/2014/main" id="{7E949D00-88C9-65EA-FC4C-9694D5511E31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9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1158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omparación de ventajas y desventajas Tomar decisiones Soluciones óptimas  Corregir Incorrecto Ilustración de stock vectorial | Vector Premium">
            <a:extLst>
              <a:ext uri="{FF2B5EF4-FFF2-40B4-BE49-F238E27FC236}">
                <a16:creationId xmlns:a16="http://schemas.microsoft.com/office/drawing/2014/main" id="{458ACEA1-4419-BF96-B1A6-5A4148DC02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2"/>
          <a:stretch/>
        </p:blipFill>
        <p:spPr bwMode="auto">
          <a:xfrm rot="19855671">
            <a:off x="8142229" y="-144359"/>
            <a:ext cx="3962185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mparación de ventajas y desventajas Tomar decisiones Soluciones óptimas  Corregir Incorrecto Ilustración de stock vectorial | Vector Premium">
            <a:extLst>
              <a:ext uri="{FF2B5EF4-FFF2-40B4-BE49-F238E27FC236}">
                <a16:creationId xmlns:a16="http://schemas.microsoft.com/office/drawing/2014/main" id="{049F083A-BA9D-2B60-2480-7ABA8F5FA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87"/>
          <a:stretch/>
        </p:blipFill>
        <p:spPr bwMode="auto">
          <a:xfrm rot="947478">
            <a:off x="1198367" y="88980"/>
            <a:ext cx="3864808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248F82F-4017-684C-85B8-F4DC379015DC}"/>
              </a:ext>
            </a:extLst>
          </p:cNvPr>
          <p:cNvSpPr txBox="1"/>
          <p:nvPr/>
        </p:nvSpPr>
        <p:spPr>
          <a:xfrm>
            <a:off x="8174981" y="-102973"/>
            <a:ext cx="3949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CT: Refreshment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CAE6BDA-A6E0-DA4F-8E62-CB94712999AC}"/>
              </a:ext>
            </a:extLst>
          </p:cNvPr>
          <p:cNvSpPr/>
          <p:nvPr/>
        </p:nvSpPr>
        <p:spPr>
          <a:xfrm>
            <a:off x="199848" y="1452374"/>
            <a:ext cx="5051685" cy="523220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Advantages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A136BD2-B825-8C43-A64E-19C91E5CCBB2}"/>
              </a:ext>
            </a:extLst>
          </p:cNvPr>
          <p:cNvSpPr/>
          <p:nvPr/>
        </p:nvSpPr>
        <p:spPr>
          <a:xfrm>
            <a:off x="182735" y="1944113"/>
            <a:ext cx="5208685" cy="1938992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Better detail compared with ultrasonography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Relatively quick compared with MRI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Most body systems can be scanned, </a:t>
            </a:r>
            <a:r>
              <a:rPr lang="en-US" sz="2400" dirty="0" err="1"/>
              <a:t>eg</a:t>
            </a:r>
            <a:r>
              <a:rPr lang="en-US" sz="2400" dirty="0"/>
              <a:t>, brain to leg. 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436A3B8-4579-D644-8B1B-CEB9026489CD}"/>
              </a:ext>
            </a:extLst>
          </p:cNvPr>
          <p:cNvSpPr/>
          <p:nvPr/>
        </p:nvSpPr>
        <p:spPr>
          <a:xfrm>
            <a:off x="5968583" y="1420893"/>
            <a:ext cx="5051685" cy="523220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Disadvantages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1480A51-D4FD-584D-AD57-1EC454644CBC}"/>
              </a:ext>
            </a:extLst>
          </p:cNvPr>
          <p:cNvSpPr/>
          <p:nvPr/>
        </p:nvSpPr>
        <p:spPr>
          <a:xfrm>
            <a:off x="5968583" y="1912632"/>
            <a:ext cx="6023569" cy="3231654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Requires breath holding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Artefact is common - </a:t>
            </a:r>
            <a:r>
              <a:rPr lang="en-US" sz="2400" dirty="0" err="1"/>
              <a:t>eg</a:t>
            </a:r>
            <a:r>
              <a:rPr lang="en-US" sz="2400" dirty="0"/>
              <a:t>, metal clips.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Brain CT can be affected by bone nearby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Radiation exposure</a:t>
            </a:r>
          </a:p>
          <a:p>
            <a:pPr lvl="1" algn="ctr"/>
            <a:r>
              <a:rPr lang="en-US" sz="2000" dirty="0"/>
              <a:t>*Consensus: exposure in adults are small and less of a risk than withholding CT if it is required for diagnostic purposes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In children, it is preferable using modalities which don’t involve exposure to radiation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8F022DC-0171-3847-B1A3-969A45652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115" y="4328583"/>
            <a:ext cx="3864808" cy="216429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5DB14F9-45EE-5B49-8A21-2A72E25F0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4700" y="4067798"/>
            <a:ext cx="2425077" cy="2425077"/>
          </a:xfrm>
          <a:prstGeom prst="rect">
            <a:avLst/>
          </a:prstGeom>
        </p:spPr>
      </p:pic>
      <p:sp>
        <p:nvSpPr>
          <p:cNvPr id="14" name="Marcador de número de diapositiva 2">
            <a:extLst>
              <a:ext uri="{FF2B5EF4-FFF2-40B4-BE49-F238E27FC236}">
                <a16:creationId xmlns:a16="http://schemas.microsoft.com/office/drawing/2014/main" id="{CF836326-59E2-707C-0327-EEF061A6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20</a:t>
            </a:fld>
            <a:endParaRPr lang="en-GB" sz="1800" b="1" dirty="0"/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69F47FFC-AD2F-C8E9-4BFA-25D12E31AE46}"/>
              </a:ext>
            </a:extLst>
          </p:cNvPr>
          <p:cNvGrpSpPr/>
          <p:nvPr/>
        </p:nvGrpSpPr>
        <p:grpSpPr>
          <a:xfrm>
            <a:off x="0" y="-9764"/>
            <a:ext cx="12192000" cy="779432"/>
            <a:chOff x="0" y="-9764"/>
            <a:chExt cx="12192000" cy="779432"/>
          </a:xfrm>
        </p:grpSpPr>
        <p:grpSp>
          <p:nvGrpSpPr>
            <p:cNvPr id="32" name="Grupo 31">
              <a:extLst>
                <a:ext uri="{FF2B5EF4-FFF2-40B4-BE49-F238E27FC236}">
                  <a16:creationId xmlns:a16="http://schemas.microsoft.com/office/drawing/2014/main" id="{2FAE9759-3386-CE9D-9F18-2F240802FD92}"/>
                </a:ext>
              </a:extLst>
            </p:cNvPr>
            <p:cNvGrpSpPr/>
            <p:nvPr/>
          </p:nvGrpSpPr>
          <p:grpSpPr>
            <a:xfrm>
              <a:off x="0" y="-9764"/>
              <a:ext cx="12192000" cy="779432"/>
              <a:chOff x="0" y="5390"/>
              <a:chExt cx="12192000" cy="779432"/>
            </a:xfrm>
          </p:grpSpPr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id="{0350404D-7AF4-138B-2F2A-DB6B9FF31B32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9B17DC47-3DC4-5761-49E9-BA61EAE7AE85}"/>
                  </a:ext>
                </a:extLst>
              </p:cNvPr>
              <p:cNvSpPr txBox="1"/>
              <p:nvPr/>
            </p:nvSpPr>
            <p:spPr>
              <a:xfrm>
                <a:off x="8449590" y="15381"/>
                <a:ext cx="372903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CT refreshment</a:t>
                </a:r>
              </a:p>
            </p:txBody>
          </p:sp>
        </p:grpSp>
        <p:pic>
          <p:nvPicPr>
            <p:cNvPr id="33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895CB4E4-C2E5-D954-DA83-8B930A2AC8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" name="Group 31">
              <a:extLst>
                <a:ext uri="{FF2B5EF4-FFF2-40B4-BE49-F238E27FC236}">
                  <a16:creationId xmlns:a16="http://schemas.microsoft.com/office/drawing/2014/main" id="{543C4D76-9B33-5402-5DBA-81FE381B41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35" name="Freeform 32" descr="preencoded.png">
                <a:extLst>
                  <a:ext uri="{FF2B5EF4-FFF2-40B4-BE49-F238E27FC236}">
                    <a16:creationId xmlns:a16="http://schemas.microsoft.com/office/drawing/2014/main" id="{AF70A3F2-D42E-3DD0-8862-8AF01227CF0D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842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CC3219-4F87-C103-82CA-A47E5ECE5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0E8B4E24-7696-1C7D-A798-6A1C89AC7A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0767647"/>
              </p:ext>
            </p:extLst>
          </p:nvPr>
        </p:nvGraphicFramePr>
        <p:xfrm>
          <a:off x="0" y="742810"/>
          <a:ext cx="640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0747E940-7EC5-A93A-E776-A032E878F355}"/>
              </a:ext>
            </a:extLst>
          </p:cNvPr>
          <p:cNvSpPr txBox="1"/>
          <p:nvPr/>
        </p:nvSpPr>
        <p:spPr>
          <a:xfrm>
            <a:off x="326179" y="11565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F2EFCF0-C7BD-583D-D31F-2347D1F3A184}"/>
              </a:ext>
            </a:extLst>
          </p:cNvPr>
          <p:cNvSpPr txBox="1"/>
          <p:nvPr/>
        </p:nvSpPr>
        <p:spPr>
          <a:xfrm>
            <a:off x="809883" y="21797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DC7D00E-B9C5-19BA-E936-487B0BF68D0A}"/>
              </a:ext>
            </a:extLst>
          </p:cNvPr>
          <p:cNvSpPr txBox="1"/>
          <p:nvPr/>
        </p:nvSpPr>
        <p:spPr>
          <a:xfrm>
            <a:off x="967083" y="319053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1A43DBD-8360-6C3C-919D-991C47CB9B3A}"/>
              </a:ext>
            </a:extLst>
          </p:cNvPr>
          <p:cNvSpPr txBox="1"/>
          <p:nvPr/>
        </p:nvSpPr>
        <p:spPr>
          <a:xfrm>
            <a:off x="796631" y="42145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7A6668C-FA41-53FC-2207-C3000F212DBF}"/>
              </a:ext>
            </a:extLst>
          </p:cNvPr>
          <p:cNvSpPr txBox="1"/>
          <p:nvPr/>
        </p:nvSpPr>
        <p:spPr>
          <a:xfrm>
            <a:off x="326179" y="52419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2050" name="Picture 2" descr="What are the different types of medical imaging? | Prenuvo blog">
            <a:extLst>
              <a:ext uri="{FF2B5EF4-FFF2-40B4-BE49-F238E27FC236}">
                <a16:creationId xmlns:a16="http://schemas.microsoft.com/office/drawing/2014/main" id="{951A1F17-B02E-81DF-4C3C-D7A3C3DD5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048">
            <a:off x="7165365" y="2642451"/>
            <a:ext cx="4529799" cy="18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número de diapositiva 2">
            <a:extLst>
              <a:ext uri="{FF2B5EF4-FFF2-40B4-BE49-F238E27FC236}">
                <a16:creationId xmlns:a16="http://schemas.microsoft.com/office/drawing/2014/main" id="{7B6AA3D3-7B90-70A0-D438-0F279A38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21</a:t>
            </a:fld>
            <a:endParaRPr lang="en-GB" sz="1800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466D162F-723D-8E00-BFF0-BEBC5729F973}"/>
              </a:ext>
            </a:extLst>
          </p:cNvPr>
          <p:cNvGrpSpPr/>
          <p:nvPr/>
        </p:nvGrpSpPr>
        <p:grpSpPr>
          <a:xfrm>
            <a:off x="0" y="-9764"/>
            <a:ext cx="12192000" cy="775580"/>
            <a:chOff x="0" y="5390"/>
            <a:chExt cx="12192000" cy="77558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FB3E0B8-4B47-01C5-F9E2-9F488F111AFB}"/>
                </a:ext>
              </a:extLst>
            </p:cNvPr>
            <p:cNvSpPr/>
            <p:nvPr/>
          </p:nvSpPr>
          <p:spPr>
            <a:xfrm>
              <a:off x="0" y="5390"/>
              <a:ext cx="12192000" cy="76944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B017C1"/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38200E0-3FE2-F57B-AF15-D3F100CCFD73}"/>
                </a:ext>
              </a:extLst>
            </p:cNvPr>
            <p:cNvSpPr txBox="1"/>
            <p:nvPr/>
          </p:nvSpPr>
          <p:spPr>
            <a:xfrm>
              <a:off x="10292822" y="11529"/>
              <a:ext cx="18806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Outline</a:t>
              </a:r>
            </a:p>
          </p:txBody>
        </p:sp>
      </p:grpSp>
      <p:pic>
        <p:nvPicPr>
          <p:cNvPr id="5" name="Picture 2" descr="Index of /data/Chapters/Nuclear and Plasma Sciences/Logo">
            <a:extLst>
              <a:ext uri="{FF2B5EF4-FFF2-40B4-BE49-F238E27FC236}">
                <a16:creationId xmlns:a16="http://schemas.microsoft.com/office/drawing/2014/main" id="{A0C5ECCF-BE02-D813-E697-832790BD3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62"/>
            <a:ext cx="821828" cy="77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31">
            <a:extLst>
              <a:ext uri="{FF2B5EF4-FFF2-40B4-BE49-F238E27FC236}">
                <a16:creationId xmlns:a16="http://schemas.microsoft.com/office/drawing/2014/main" id="{D8843D93-AA88-635F-64B7-0C40CAC3AF61}"/>
              </a:ext>
            </a:extLst>
          </p:cNvPr>
          <p:cNvGrpSpPr>
            <a:grpSpLocks noChangeAspect="1"/>
          </p:cNvGrpSpPr>
          <p:nvPr/>
        </p:nvGrpSpPr>
        <p:grpSpPr>
          <a:xfrm>
            <a:off x="872629" y="0"/>
            <a:ext cx="4433672" cy="765816"/>
            <a:chOff x="0" y="0"/>
            <a:chExt cx="5364480" cy="926592"/>
          </a:xfrm>
        </p:grpSpPr>
        <p:sp>
          <p:nvSpPr>
            <p:cNvPr id="13" name="Freeform 32" descr="preencoded.png">
              <a:extLst>
                <a:ext uri="{FF2B5EF4-FFF2-40B4-BE49-F238E27FC236}">
                  <a16:creationId xmlns:a16="http://schemas.microsoft.com/office/drawing/2014/main" id="{EE3D00B0-10AC-A275-EA9A-A2673C4C8FB5}"/>
                </a:ext>
              </a:extLst>
            </p:cNvPr>
            <p:cNvSpPr/>
            <p:nvPr/>
          </p:nvSpPr>
          <p:spPr>
            <a:xfrm>
              <a:off x="0" y="0"/>
              <a:ext cx="5364480" cy="926592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1782904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22</a:t>
            </a:fld>
            <a:endParaRPr lang="en-GB" sz="18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7248146" y="-62711"/>
            <a:ext cx="4943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Magnetic Resonance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DFC6756-4195-0A46-851D-259B977A77A7}"/>
              </a:ext>
            </a:extLst>
          </p:cNvPr>
          <p:cNvSpPr/>
          <p:nvPr/>
        </p:nvSpPr>
        <p:spPr>
          <a:xfrm>
            <a:off x="159261" y="1812894"/>
            <a:ext cx="1160725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MRI </a:t>
            </a:r>
            <a:r>
              <a:rPr lang="en-US" sz="2400" b="1" dirty="0">
                <a:solidFill>
                  <a:srgbClr val="C00000"/>
                </a:solidFill>
              </a:rPr>
              <a:t>operation principle </a:t>
            </a: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based on using powerful magnets to polarize and excite the Hydrogen nuclei of water molecules present in the human tissue. </a:t>
            </a:r>
          </a:p>
          <a:p>
            <a:endParaRPr lang="en-US" sz="1000" dirty="0"/>
          </a:p>
          <a:p>
            <a:r>
              <a:rPr lang="en-US" sz="2400" dirty="0"/>
              <a:t>MRI scanners use </a:t>
            </a:r>
            <a:r>
              <a:rPr lang="en-US" sz="2400" b="1" dirty="0">
                <a:solidFill>
                  <a:srgbClr val="C00000"/>
                </a:solidFill>
              </a:rPr>
              <a:t>three magnetic fields</a:t>
            </a:r>
            <a:r>
              <a:rPr lang="en-US" sz="2400" dirty="0">
                <a:solidFill>
                  <a:srgbClr val="C00000"/>
                </a:solidFill>
              </a:rPr>
              <a:t>:</a:t>
            </a:r>
            <a:endParaRPr lang="es-ES" sz="2400" dirty="0">
              <a:solidFill>
                <a:srgbClr val="C00000"/>
              </a:solidFill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/>
              <a:t>Static field (</a:t>
            </a:r>
            <a:r>
              <a:rPr lang="es-ES" sz="2400" i="1" dirty="0"/>
              <a:t>B</a:t>
            </a:r>
            <a:r>
              <a:rPr lang="es-ES" sz="2400" i="1" baseline="-25000" dirty="0"/>
              <a:t>0</a:t>
            </a:r>
            <a:r>
              <a:rPr lang="es-ES" sz="2400" dirty="0"/>
              <a:t>)</a:t>
            </a:r>
            <a:endParaRPr lang="en-US" sz="2400" dirty="0"/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/>
              <a:t>Gradient field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en-US" sz="2400" dirty="0"/>
              <a:t>Radio-frequency field (</a:t>
            </a:r>
            <a:r>
              <a:rPr lang="es-ES" sz="2400" i="1" dirty="0"/>
              <a:t>B</a:t>
            </a:r>
            <a:r>
              <a:rPr lang="es-ES" sz="2400" i="1" baseline="-25000" dirty="0"/>
              <a:t>1</a:t>
            </a:r>
            <a:r>
              <a:rPr lang="es-ES" sz="2400" dirty="0"/>
              <a:t>)</a:t>
            </a:r>
          </a:p>
          <a:p>
            <a:pPr algn="ctr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51860AF-C1C1-9C4C-B2C5-240826B3ADA0}"/>
              </a:ext>
            </a:extLst>
          </p:cNvPr>
          <p:cNvSpPr/>
          <p:nvPr/>
        </p:nvSpPr>
        <p:spPr>
          <a:xfrm>
            <a:off x="7225803" y="3259444"/>
            <a:ext cx="4540716" cy="1938992"/>
          </a:xfrm>
          <a:prstGeom prst="rect">
            <a:avLst/>
          </a:prstGeom>
          <a:ln w="31750"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Basic Information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1 liter water ~ 3x10</a:t>
            </a:r>
            <a:r>
              <a:rPr lang="en-US" sz="2000" baseline="30000" dirty="0">
                <a:solidFill>
                  <a:prstClr val="black"/>
                </a:solidFill>
              </a:rPr>
              <a:t>26</a:t>
            </a:r>
            <a:r>
              <a:rPr lang="en-US" sz="2000" dirty="0">
                <a:solidFill>
                  <a:prstClr val="black"/>
                </a:solidFill>
              </a:rPr>
              <a:t> protons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Human body </a:t>
            </a:r>
            <a:r>
              <a:rPr lang="en-US" sz="2000" dirty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US" sz="2000" dirty="0">
                <a:solidFill>
                  <a:prstClr val="black"/>
                </a:solidFill>
              </a:rPr>
              <a:t>70% is water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1 Tesla = 10.000 Gauss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• MRI magnet strengths, 0.2 T up to 11 T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</a:rPr>
              <a:t>	Earths magnetic field: 50 </a:t>
            </a:r>
            <a:r>
              <a:rPr lang="en-US" sz="2000" dirty="0" err="1">
                <a:solidFill>
                  <a:prstClr val="black"/>
                </a:solidFill>
              </a:rPr>
              <a:t>μT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BAAF97E-DD7C-3A41-9AD7-8C705F4E6F06}"/>
              </a:ext>
            </a:extLst>
          </p:cNvPr>
          <p:cNvSpPr/>
          <p:nvPr/>
        </p:nvSpPr>
        <p:spPr>
          <a:xfrm>
            <a:off x="416010" y="880778"/>
            <a:ext cx="11446476" cy="830997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Magnetic Resonance Imaging</a:t>
            </a:r>
            <a:r>
              <a:rPr lang="en-US" sz="2400" dirty="0">
                <a:solidFill>
                  <a:srgbClr val="C00000"/>
                </a:solidFill>
              </a:rPr>
              <a:t>, </a:t>
            </a:r>
            <a:r>
              <a:rPr lang="en-US" sz="2400" dirty="0"/>
              <a:t>is a technique used to obtain images of the anatomy and in some cases of the physiological processes occurring in the body.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A10F71F-E6E6-9742-9CA7-5C9CD8D89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61" y="4304855"/>
            <a:ext cx="3201777" cy="236438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F2814C7-4624-ED40-A142-A16E5264C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785" y="4279757"/>
            <a:ext cx="3024516" cy="2463517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6F71D269-47FC-8B6B-F29C-67A24E0BEC94}"/>
              </a:ext>
            </a:extLst>
          </p:cNvPr>
          <p:cNvGrpSpPr/>
          <p:nvPr/>
        </p:nvGrpSpPr>
        <p:grpSpPr>
          <a:xfrm>
            <a:off x="0" y="-9764"/>
            <a:ext cx="12192000" cy="779432"/>
            <a:chOff x="0" y="-9764"/>
            <a:chExt cx="12192000" cy="779432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BF4911F3-06F3-EDCD-4B04-6BF6AA2E4D6F}"/>
                </a:ext>
              </a:extLst>
            </p:cNvPr>
            <p:cNvGrpSpPr/>
            <p:nvPr/>
          </p:nvGrpSpPr>
          <p:grpSpPr>
            <a:xfrm>
              <a:off x="0" y="-9764"/>
              <a:ext cx="12192000" cy="779432"/>
              <a:chOff x="0" y="5390"/>
              <a:chExt cx="12192000" cy="779432"/>
            </a:xfrm>
          </p:grpSpPr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3F017DAA-DEFF-8A4A-783A-986A973BA66B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764941FC-4BFD-0032-7B90-B32B2E4BDFB0}"/>
                  </a:ext>
                </a:extLst>
              </p:cNvPr>
              <p:cNvSpPr txBox="1"/>
              <p:nvPr/>
            </p:nvSpPr>
            <p:spPr>
              <a:xfrm>
                <a:off x="11049914" y="15381"/>
                <a:ext cx="111601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MRI</a:t>
                </a:r>
              </a:p>
            </p:txBody>
          </p:sp>
        </p:grpSp>
        <p:pic>
          <p:nvPicPr>
            <p:cNvPr id="13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75798E89-8BF4-D1F3-3C91-2773300B3D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31">
              <a:extLst>
                <a:ext uri="{FF2B5EF4-FFF2-40B4-BE49-F238E27FC236}">
                  <a16:creationId xmlns:a16="http://schemas.microsoft.com/office/drawing/2014/main" id="{3A1A9D30-E1E4-D84F-8687-32B84BF8522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5" name="Freeform 32" descr="preencoded.png">
                <a:extLst>
                  <a:ext uri="{FF2B5EF4-FFF2-40B4-BE49-F238E27FC236}">
                    <a16:creationId xmlns:a16="http://schemas.microsoft.com/office/drawing/2014/main" id="{5F0917B6-F96E-DE5E-A902-5A95153A4BF7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237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4B5B359-0FE5-7847-BEC1-1D0D3A63FF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1198"/>
          <a:stretch/>
        </p:blipFill>
        <p:spPr>
          <a:xfrm>
            <a:off x="311495" y="3534903"/>
            <a:ext cx="1416115" cy="3323097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23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153865" y="770042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MRI operation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7248146" y="-62711"/>
            <a:ext cx="4943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Magnetic Resonance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DFC6756-4195-0A46-851D-259B977A77A7}"/>
              </a:ext>
            </a:extLst>
          </p:cNvPr>
          <p:cNvSpPr/>
          <p:nvPr/>
        </p:nvSpPr>
        <p:spPr>
          <a:xfrm>
            <a:off x="153865" y="1231707"/>
            <a:ext cx="12038135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romanLcParenBoth"/>
            </a:pPr>
            <a:r>
              <a:rPr lang="en-US" sz="1900" dirty="0"/>
              <a:t>A strong static field (</a:t>
            </a:r>
            <a:r>
              <a:rPr lang="en-US" sz="1900" b="1" dirty="0">
                <a:solidFill>
                  <a:srgbClr val="C00000"/>
                </a:solidFill>
              </a:rPr>
              <a:t>main field, B</a:t>
            </a:r>
            <a:r>
              <a:rPr lang="en-US" sz="1900" b="1" baseline="-25000" dirty="0">
                <a:solidFill>
                  <a:srgbClr val="C00000"/>
                </a:solidFill>
              </a:rPr>
              <a:t>0</a:t>
            </a:r>
            <a:r>
              <a:rPr lang="en-US" sz="1900" dirty="0"/>
              <a:t>) polarizes the Hydrogen nuclei. B</a:t>
            </a:r>
            <a:r>
              <a:rPr lang="en-US" sz="1900" baseline="-25000" dirty="0"/>
              <a:t>0</a:t>
            </a:r>
            <a:r>
              <a:rPr lang="en-US" sz="1900" dirty="0"/>
              <a:t> is constant thus all the Hydrogen nuclei have the same resonance frequency. The emitted signals do not provide any spatial information. </a:t>
            </a:r>
          </a:p>
          <a:p>
            <a:pPr marL="514350" indent="-514350">
              <a:buAutoNum type="romanLcParenBoth"/>
            </a:pPr>
            <a:r>
              <a:rPr lang="en-US" sz="1900" dirty="0"/>
              <a:t>For spatial information, </a:t>
            </a:r>
            <a:r>
              <a:rPr lang="en-US" sz="1900" b="1" dirty="0">
                <a:solidFill>
                  <a:srgbClr val="C00000"/>
                </a:solidFill>
              </a:rPr>
              <a:t>gradient fields</a:t>
            </a:r>
            <a:r>
              <a:rPr lang="en-US" sz="19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900" dirty="0"/>
              <a:t>are applied producing different spatial encodings on the nuclear spins. </a:t>
            </a:r>
          </a:p>
          <a:p>
            <a:pPr marL="514350" indent="-514350">
              <a:buAutoNum type="romanLcParenBoth"/>
            </a:pPr>
            <a:r>
              <a:rPr lang="en-US" sz="1900" dirty="0"/>
              <a:t>Radio frequency antennas (</a:t>
            </a:r>
            <a:r>
              <a:rPr lang="en-US" sz="1900" b="1" dirty="0">
                <a:solidFill>
                  <a:srgbClr val="C00000"/>
                </a:solidFill>
              </a:rPr>
              <a:t>RF coils</a:t>
            </a:r>
            <a:r>
              <a:rPr lang="en-US" sz="1900" dirty="0"/>
              <a:t>) emit a radio frequency pulse at the resonant frequency of the hydrogen nucleus. The RF pulse is absorbed by protons and their direction with respect to B</a:t>
            </a:r>
            <a:r>
              <a:rPr lang="en-US" sz="1900" baseline="-25000" dirty="0"/>
              <a:t>0</a:t>
            </a:r>
            <a:r>
              <a:rPr lang="en-US" sz="1900" dirty="0"/>
              <a:t> field changes. When the RF pulse is turned off, the direction of the protons comes back to its original position emitting radio-waves. </a:t>
            </a:r>
          </a:p>
          <a:p>
            <a:pPr marL="514350" indent="-514350">
              <a:buAutoNum type="romanLcParenBoth"/>
            </a:pPr>
            <a:r>
              <a:rPr lang="en-US" sz="1900" dirty="0"/>
              <a:t>These radio-waves are detected by the receiver coil (most scanners have transmitter-receiver coils, </a:t>
            </a:r>
            <a:r>
              <a:rPr lang="en-US" sz="1900" b="1" dirty="0">
                <a:solidFill>
                  <a:srgbClr val="C00000"/>
                </a:solidFill>
              </a:rPr>
              <a:t>TR coil</a:t>
            </a:r>
            <a:r>
              <a:rPr lang="en-US" sz="1900" dirty="0"/>
              <a:t>) and are used to visualize the information into an image. </a:t>
            </a:r>
          </a:p>
          <a:p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0921F0D-6A68-2647-945E-A1651F5C51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10" r="59500"/>
          <a:stretch/>
        </p:blipFill>
        <p:spPr>
          <a:xfrm>
            <a:off x="1863797" y="3534902"/>
            <a:ext cx="1498060" cy="332309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C19EE45-3AAC-CE4F-A242-6A92AD166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96" r="30052"/>
          <a:stretch/>
        </p:blipFill>
        <p:spPr>
          <a:xfrm>
            <a:off x="3293763" y="3534901"/>
            <a:ext cx="2286000" cy="332309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BCA7DD5-A8F4-8A4B-989F-5EFA3AAC0B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947" r="1164"/>
          <a:stretch/>
        </p:blipFill>
        <p:spPr>
          <a:xfrm>
            <a:off x="5579763" y="3534900"/>
            <a:ext cx="2175772" cy="332309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8599675-90CC-D84A-B0C6-6792C80CF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5763" y="3531748"/>
            <a:ext cx="4183844" cy="320952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111AAE62-97EB-C9B1-5D41-B7642D1ED27B}"/>
              </a:ext>
            </a:extLst>
          </p:cNvPr>
          <p:cNvSpPr txBox="1"/>
          <p:nvPr/>
        </p:nvSpPr>
        <p:spPr>
          <a:xfrm>
            <a:off x="6672282" y="6139"/>
            <a:ext cx="55359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Anatomic Imaging: MRI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70607E93-C429-22ED-5B80-757588D7CE57}"/>
              </a:ext>
            </a:extLst>
          </p:cNvPr>
          <p:cNvGrpSpPr/>
          <p:nvPr/>
        </p:nvGrpSpPr>
        <p:grpSpPr>
          <a:xfrm>
            <a:off x="0" y="-9764"/>
            <a:ext cx="12192000" cy="779432"/>
            <a:chOff x="0" y="-9764"/>
            <a:chExt cx="12192000" cy="779432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11E7F12C-C271-E115-9142-D5A663DF203D}"/>
                </a:ext>
              </a:extLst>
            </p:cNvPr>
            <p:cNvGrpSpPr/>
            <p:nvPr/>
          </p:nvGrpSpPr>
          <p:grpSpPr>
            <a:xfrm>
              <a:off x="0" y="-9764"/>
              <a:ext cx="12192000" cy="779432"/>
              <a:chOff x="0" y="5390"/>
              <a:chExt cx="12192000" cy="779432"/>
            </a:xfrm>
          </p:grpSpPr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4BE6440D-B5BF-C7EC-DEDB-F81838469D7E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BADF4FD-587E-E02E-C46A-7D084FEFA0D8}"/>
                  </a:ext>
                </a:extLst>
              </p:cNvPr>
              <p:cNvSpPr txBox="1"/>
              <p:nvPr/>
            </p:nvSpPr>
            <p:spPr>
              <a:xfrm>
                <a:off x="11049914" y="15381"/>
                <a:ext cx="111601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MRI</a:t>
                </a:r>
              </a:p>
            </p:txBody>
          </p:sp>
        </p:grpSp>
        <p:pic>
          <p:nvPicPr>
            <p:cNvPr id="7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FFEFB0A1-C4F6-7AAA-46DA-A8BA7DFBF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31">
              <a:extLst>
                <a:ext uri="{FF2B5EF4-FFF2-40B4-BE49-F238E27FC236}">
                  <a16:creationId xmlns:a16="http://schemas.microsoft.com/office/drawing/2014/main" id="{8D310085-8FA2-BCDC-4C0E-7BC92A3401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9" name="Freeform 32" descr="preencoded.png">
                <a:extLst>
                  <a:ext uri="{FF2B5EF4-FFF2-40B4-BE49-F238E27FC236}">
                    <a16:creationId xmlns:a16="http://schemas.microsoft.com/office/drawing/2014/main" id="{8EEF8706-786E-4912-1356-F0CA7266F0C9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545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Index of /data/Chapters/Nuclear and Plasma Sciences/Logo">
            <a:extLst>
              <a:ext uri="{FF2B5EF4-FFF2-40B4-BE49-F238E27FC236}">
                <a16:creationId xmlns:a16="http://schemas.microsoft.com/office/drawing/2014/main" id="{C9A18FD8-0D10-0345-0E37-3546292DF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1167"/>
            <a:ext cx="950314" cy="89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24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140010" y="826597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MRI applications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7248146" y="-62711"/>
            <a:ext cx="49438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Magnetic Resonance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D6F60F2-ADF2-264A-A5EE-D743234C66AA}"/>
              </a:ext>
            </a:extLst>
          </p:cNvPr>
          <p:cNvSpPr/>
          <p:nvPr/>
        </p:nvSpPr>
        <p:spPr>
          <a:xfrm>
            <a:off x="134987" y="1272951"/>
            <a:ext cx="99728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MRI creates detailed images of nearly every structure and organ inside the body. Is used for visualizing:</a:t>
            </a:r>
          </a:p>
          <a:p>
            <a:endParaRPr lang="en-US" sz="8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Anomalies of the brain and spinal cord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Tumors, cysts, and other anomalies in various parts of the body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Breast cancer screening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Study Brain disorders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Injuries or abnormalities of the joints, the back and knee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Certain types of heart problems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Diseases of the liver and other abdominal organ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Evaluation of pelvic pain in women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Suspected uterine anomalies in women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259E956-A439-CF47-8C8F-93C2433C47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15" b="9806"/>
          <a:stretch/>
        </p:blipFill>
        <p:spPr>
          <a:xfrm>
            <a:off x="0" y="4213414"/>
            <a:ext cx="6821101" cy="264434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3B67E77-75C6-AD4B-9167-DB3ED3038D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122"/>
          <a:stretch/>
        </p:blipFill>
        <p:spPr>
          <a:xfrm>
            <a:off x="6233673" y="2397666"/>
            <a:ext cx="5898426" cy="344519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01ECEF-FAF9-6B1B-3903-B1490B1759EF}"/>
              </a:ext>
            </a:extLst>
          </p:cNvPr>
          <p:cNvSpPr txBox="1"/>
          <p:nvPr/>
        </p:nvSpPr>
        <p:spPr>
          <a:xfrm>
            <a:off x="6479161" y="824833"/>
            <a:ext cx="62040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</a:t>
            </a:r>
            <a:r>
              <a:rPr lang="es-ES" dirty="0" err="1"/>
              <a:t>nFkBhUYynUw</a:t>
            </a:r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4B52995-8EAC-6978-91AA-60D26649B442}"/>
              </a:ext>
            </a:extLst>
          </p:cNvPr>
          <p:cNvSpPr txBox="1"/>
          <p:nvPr/>
        </p:nvSpPr>
        <p:spPr>
          <a:xfrm>
            <a:off x="6672282" y="6139"/>
            <a:ext cx="55359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Anatomic Imaging: MRI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6EF0D850-05FE-0EA8-97B3-1E3D26130046}"/>
              </a:ext>
            </a:extLst>
          </p:cNvPr>
          <p:cNvGrpSpPr/>
          <p:nvPr/>
        </p:nvGrpSpPr>
        <p:grpSpPr>
          <a:xfrm>
            <a:off x="0" y="-9764"/>
            <a:ext cx="12192000" cy="779432"/>
            <a:chOff x="0" y="-9764"/>
            <a:chExt cx="12192000" cy="779432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91DF3404-353C-71A3-7C0A-A2635BEC6520}"/>
                </a:ext>
              </a:extLst>
            </p:cNvPr>
            <p:cNvGrpSpPr/>
            <p:nvPr/>
          </p:nvGrpSpPr>
          <p:grpSpPr>
            <a:xfrm>
              <a:off x="0" y="-9764"/>
              <a:ext cx="12192000" cy="779432"/>
              <a:chOff x="0" y="5390"/>
              <a:chExt cx="12192000" cy="779432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A7903442-1609-AD63-2C08-E4C9A794EBB3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4DCC7FCE-886C-698A-BD8C-E104D2B161C2}"/>
                  </a:ext>
                </a:extLst>
              </p:cNvPr>
              <p:cNvSpPr txBox="1"/>
              <p:nvPr/>
            </p:nvSpPr>
            <p:spPr>
              <a:xfrm>
                <a:off x="11049914" y="15381"/>
                <a:ext cx="111601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MRI</a:t>
                </a:r>
              </a:p>
            </p:txBody>
          </p:sp>
        </p:grpSp>
        <p:pic>
          <p:nvPicPr>
            <p:cNvPr id="12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30D08ACA-E34C-857D-985E-E78784B0C1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" name="Group 31">
              <a:extLst>
                <a:ext uri="{FF2B5EF4-FFF2-40B4-BE49-F238E27FC236}">
                  <a16:creationId xmlns:a16="http://schemas.microsoft.com/office/drawing/2014/main" id="{EC17A934-91AE-7009-B41A-651A362A524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2" name="Freeform 32" descr="preencoded.png">
                <a:extLst>
                  <a:ext uri="{FF2B5EF4-FFF2-40B4-BE49-F238E27FC236}">
                    <a16:creationId xmlns:a16="http://schemas.microsoft.com/office/drawing/2014/main" id="{40D00050-2E39-095D-3171-5719A30F60CC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050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Index of /data/Chapters/Nuclear and Plasma Sciences/Logo">
            <a:extLst>
              <a:ext uri="{FF2B5EF4-FFF2-40B4-BE49-F238E27FC236}">
                <a16:creationId xmlns:a16="http://schemas.microsoft.com/office/drawing/2014/main" id="{3D50A753-FA7F-5735-B11B-CB1E8D4C8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1167"/>
            <a:ext cx="950314" cy="89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25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0" y="808653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Ultrasound Basics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9155555" y="-62711"/>
            <a:ext cx="2952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Ultrasounds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F8A6E70-B94D-8F41-9867-ABCF9D4A8E0B}"/>
              </a:ext>
            </a:extLst>
          </p:cNvPr>
          <p:cNvSpPr/>
          <p:nvPr/>
        </p:nvSpPr>
        <p:spPr>
          <a:xfrm>
            <a:off x="0" y="1186228"/>
            <a:ext cx="1194919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• Produces images via backscattering of mechanical energy from boundaries between tissues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Frequency: typically, 1 to 10 MHz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• Wavelength = 0.3 mm in water at 5 MHz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7A0ABEEB-D044-6D49-A1CB-E820B0A3656B}"/>
              </a:ext>
            </a:extLst>
          </p:cNvPr>
          <p:cNvSpPr/>
          <p:nvPr/>
        </p:nvSpPr>
        <p:spPr>
          <a:xfrm>
            <a:off x="5766626" y="1630250"/>
            <a:ext cx="4781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Lower frequencies for deep-lying structures </a:t>
            </a:r>
            <a:endParaRPr lang="es-ES" sz="20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E2C95D7-443F-E248-81B1-83FBF9222F3A}"/>
              </a:ext>
            </a:extLst>
          </p:cNvPr>
          <p:cNvSpPr/>
          <p:nvPr/>
        </p:nvSpPr>
        <p:spPr>
          <a:xfrm>
            <a:off x="5792530" y="1939897"/>
            <a:ext cx="47605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Higher frequencies for superficial structures</a:t>
            </a:r>
            <a:endParaRPr lang="es-ES" sz="2000" dirty="0"/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9F6F8DCE-FCBD-C74F-BDD3-BAD005E19E18}"/>
              </a:ext>
            </a:extLst>
          </p:cNvPr>
          <p:cNvSpPr/>
          <p:nvPr/>
        </p:nvSpPr>
        <p:spPr>
          <a:xfrm>
            <a:off x="5617946" y="1665290"/>
            <a:ext cx="241477" cy="678979"/>
          </a:xfrm>
          <a:prstGeom prst="leftBrac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20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BF2522C-1CF3-FD46-B2A9-9CA3D8D349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76" t="8741" r="662" b="-3069"/>
          <a:stretch/>
        </p:blipFill>
        <p:spPr>
          <a:xfrm>
            <a:off x="-1" y="3093677"/>
            <a:ext cx="5998901" cy="38749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0541CDC-969A-7C40-AFB8-41C07770A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5246" y="4854697"/>
            <a:ext cx="1955043" cy="145976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D8F9670-FCFC-8648-A80E-7318ECB76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1805" y="3359621"/>
            <a:ext cx="1710985" cy="2990151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0FED8C32-E732-7946-9802-3A20BF888D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5938" y="5100915"/>
            <a:ext cx="2280296" cy="1503674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9F9FF1F-5AA4-338C-C7CE-A368C278018C}"/>
              </a:ext>
            </a:extLst>
          </p:cNvPr>
          <p:cNvSpPr txBox="1"/>
          <p:nvPr/>
        </p:nvSpPr>
        <p:spPr>
          <a:xfrm>
            <a:off x="6944132" y="6139"/>
            <a:ext cx="52265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Anatomic Imaging: US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23592038-54F8-5C97-1374-87D4DF202EB6}"/>
              </a:ext>
            </a:extLst>
          </p:cNvPr>
          <p:cNvGrpSpPr/>
          <p:nvPr/>
        </p:nvGrpSpPr>
        <p:grpSpPr>
          <a:xfrm>
            <a:off x="0" y="-9764"/>
            <a:ext cx="12199447" cy="779432"/>
            <a:chOff x="0" y="-9764"/>
            <a:chExt cx="12199447" cy="779432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52319F9C-6F50-A2C6-9992-7BB5FBE1374D}"/>
                </a:ext>
              </a:extLst>
            </p:cNvPr>
            <p:cNvGrpSpPr/>
            <p:nvPr/>
          </p:nvGrpSpPr>
          <p:grpSpPr>
            <a:xfrm>
              <a:off x="0" y="-9764"/>
              <a:ext cx="12199447" cy="779432"/>
              <a:chOff x="0" y="5390"/>
              <a:chExt cx="12199447" cy="779432"/>
            </a:xfrm>
          </p:grpSpPr>
          <p:sp>
            <p:nvSpPr>
              <p:cNvPr id="27" name="Rectángulo 26">
                <a:extLst>
                  <a:ext uri="{FF2B5EF4-FFF2-40B4-BE49-F238E27FC236}">
                    <a16:creationId xmlns:a16="http://schemas.microsoft.com/office/drawing/2014/main" id="{6711F278-3ACF-A1D9-7BC8-63545DE2B74D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4B755054-8713-7E4F-D68A-D502BC91A7C9}"/>
                  </a:ext>
                </a:extLst>
              </p:cNvPr>
              <p:cNvSpPr txBox="1"/>
              <p:nvPr/>
            </p:nvSpPr>
            <p:spPr>
              <a:xfrm>
                <a:off x="11392816" y="15381"/>
                <a:ext cx="80663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US</a:t>
                </a:r>
              </a:p>
            </p:txBody>
          </p:sp>
        </p:grpSp>
        <p:pic>
          <p:nvPicPr>
            <p:cNvPr id="17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ABAA6897-311F-785E-1584-94D9CED573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" name="Group 31">
              <a:extLst>
                <a:ext uri="{FF2B5EF4-FFF2-40B4-BE49-F238E27FC236}">
                  <a16:creationId xmlns:a16="http://schemas.microsoft.com/office/drawing/2014/main" id="{8A908D38-8CA8-24DE-3B9B-8F8BD2E9112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6" name="Freeform 32" descr="preencoded.png">
                <a:extLst>
                  <a:ext uri="{FF2B5EF4-FFF2-40B4-BE49-F238E27FC236}">
                    <a16:creationId xmlns:a16="http://schemas.microsoft.com/office/drawing/2014/main" id="{774D5D37-46B2-31EA-CB8F-46C596E86F85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671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F8E62-66C9-93D6-A7B2-725D16772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6469CCF-A72D-1753-55D5-4E6216F0F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26</a:t>
            </a:fld>
            <a:endParaRPr lang="en-GB" sz="18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D13C939-0F82-CDDC-467A-4E6DF71A7A66}"/>
              </a:ext>
            </a:extLst>
          </p:cNvPr>
          <p:cNvSpPr txBox="1"/>
          <p:nvPr/>
        </p:nvSpPr>
        <p:spPr>
          <a:xfrm>
            <a:off x="9155555" y="-62711"/>
            <a:ext cx="2952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Ultrasounds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3F8266D-2D80-689E-60B9-B48B32B74A62}"/>
              </a:ext>
            </a:extLst>
          </p:cNvPr>
          <p:cNvSpPr/>
          <p:nvPr/>
        </p:nvSpPr>
        <p:spPr>
          <a:xfrm>
            <a:off x="8022351" y="2498217"/>
            <a:ext cx="3583061" cy="2369880"/>
          </a:xfrm>
          <a:prstGeom prst="rect">
            <a:avLst/>
          </a:prstGeom>
          <a:ln w="31750">
            <a:solidFill>
              <a:srgbClr val="C00000">
                <a:alpha val="99000"/>
              </a:srgbClr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Advantages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Portable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Real-time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No ionizing radiation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Fetal imaging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</a:rPr>
              <a:t>Inexpensive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FE9785A-0DEE-B7C3-203C-7B6CCEE191A0}"/>
              </a:ext>
            </a:extLst>
          </p:cNvPr>
          <p:cNvSpPr/>
          <p:nvPr/>
        </p:nvSpPr>
        <p:spPr>
          <a:xfrm>
            <a:off x="0" y="831350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Ultrasound Transducer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4D43364-333F-F0ED-0D90-D74EBE6E8630}"/>
              </a:ext>
            </a:extLst>
          </p:cNvPr>
          <p:cNvSpPr/>
          <p:nvPr/>
        </p:nvSpPr>
        <p:spPr>
          <a:xfrm>
            <a:off x="0" y="1261499"/>
            <a:ext cx="104719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Uses Piezoelectric Crystal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Lead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Zirconate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Tungstate (PZT)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• Two faces of crystal coated with a thin layer of silver as electrodes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• Usually, a disk which is flat or concave (for focused transducer)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091CF61-468B-3984-CE22-E0237AB171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025" r="35350"/>
          <a:stretch/>
        </p:blipFill>
        <p:spPr>
          <a:xfrm>
            <a:off x="810433" y="2291760"/>
            <a:ext cx="6586492" cy="361309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E104D80-D617-498A-57A0-EEEBA45E53D3}"/>
              </a:ext>
            </a:extLst>
          </p:cNvPr>
          <p:cNvSpPr txBox="1"/>
          <p:nvPr/>
        </p:nvSpPr>
        <p:spPr>
          <a:xfrm>
            <a:off x="5976396" y="6017957"/>
            <a:ext cx="62156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https://</a:t>
            </a:r>
            <a:r>
              <a:rPr lang="es-ES" sz="2000" b="1" dirty="0" err="1">
                <a:solidFill>
                  <a:srgbClr val="C00000"/>
                </a:solidFill>
                <a:highlight>
                  <a:srgbClr val="FFFF00"/>
                </a:highlight>
              </a:rPr>
              <a:t>www.youtube.com</a:t>
            </a:r>
            <a:r>
              <a:rPr lang="es-ES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/</a:t>
            </a:r>
            <a:r>
              <a:rPr lang="es-ES" sz="2000" b="1" dirty="0" err="1">
                <a:solidFill>
                  <a:srgbClr val="C00000"/>
                </a:solidFill>
                <a:highlight>
                  <a:srgbClr val="FFFF00"/>
                </a:highlight>
              </a:rPr>
              <a:t>watch?v</a:t>
            </a:r>
            <a:r>
              <a:rPr lang="es-ES" sz="2000" b="1" dirty="0">
                <a:solidFill>
                  <a:srgbClr val="C00000"/>
                </a:solidFill>
                <a:highlight>
                  <a:srgbClr val="FFFF00"/>
                </a:highlight>
              </a:rPr>
              <a:t>=I1Bdp2tMFsY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5E0AF5D-4B3E-579D-ACDE-74AA3FB561D2}"/>
              </a:ext>
            </a:extLst>
          </p:cNvPr>
          <p:cNvSpPr txBox="1"/>
          <p:nvPr/>
        </p:nvSpPr>
        <p:spPr>
          <a:xfrm>
            <a:off x="6944132" y="6139"/>
            <a:ext cx="52265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Anatomic Imaging: US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534ED3B-4ED9-E39F-39D2-5FCC70D341CB}"/>
              </a:ext>
            </a:extLst>
          </p:cNvPr>
          <p:cNvGrpSpPr/>
          <p:nvPr/>
        </p:nvGrpSpPr>
        <p:grpSpPr>
          <a:xfrm>
            <a:off x="0" y="-9764"/>
            <a:ext cx="12199447" cy="779432"/>
            <a:chOff x="0" y="-9764"/>
            <a:chExt cx="12199447" cy="779432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E2FEAE1E-BC8B-58D5-AF86-1B2988EC0F19}"/>
                </a:ext>
              </a:extLst>
            </p:cNvPr>
            <p:cNvGrpSpPr/>
            <p:nvPr/>
          </p:nvGrpSpPr>
          <p:grpSpPr>
            <a:xfrm>
              <a:off x="0" y="-9764"/>
              <a:ext cx="12199447" cy="779432"/>
              <a:chOff x="0" y="5390"/>
              <a:chExt cx="12199447" cy="779432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363B2FCE-B1AD-1DE7-CDC6-0B4B5ED21720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7C181687-F44F-E6E8-E17C-8729D04F3EBA}"/>
                  </a:ext>
                </a:extLst>
              </p:cNvPr>
              <p:cNvSpPr txBox="1"/>
              <p:nvPr/>
            </p:nvSpPr>
            <p:spPr>
              <a:xfrm>
                <a:off x="11392816" y="15381"/>
                <a:ext cx="80663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US</a:t>
                </a:r>
              </a:p>
            </p:txBody>
          </p:sp>
        </p:grpSp>
        <p:pic>
          <p:nvPicPr>
            <p:cNvPr id="1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CEE7B652-8ED4-361F-2D7A-E65B7B40A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31">
              <a:extLst>
                <a:ext uri="{FF2B5EF4-FFF2-40B4-BE49-F238E27FC236}">
                  <a16:creationId xmlns:a16="http://schemas.microsoft.com/office/drawing/2014/main" id="{C982A024-B0BB-FC94-3C5E-EC969EB3EB6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1" name="Freeform 32" descr="preencoded.png">
                <a:extLst>
                  <a:ext uri="{FF2B5EF4-FFF2-40B4-BE49-F238E27FC236}">
                    <a16:creationId xmlns:a16="http://schemas.microsoft.com/office/drawing/2014/main" id="{1033E6E1-C76C-54C2-D64D-FD89BA69BEB1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444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27</a:t>
            </a:fld>
            <a:endParaRPr lang="en-GB" sz="1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CD4C82A-8C44-AC41-9B8E-2B16570F2873}"/>
              </a:ext>
            </a:extLst>
          </p:cNvPr>
          <p:cNvSpPr/>
          <p:nvPr/>
        </p:nvSpPr>
        <p:spPr>
          <a:xfrm>
            <a:off x="0" y="869748"/>
            <a:ext cx="83331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Application of Ultrasounds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E4ADCB4-B67D-A748-BA36-D7F0F7ADBA92}"/>
              </a:ext>
            </a:extLst>
          </p:cNvPr>
          <p:cNvSpPr txBox="1"/>
          <p:nvPr/>
        </p:nvSpPr>
        <p:spPr>
          <a:xfrm>
            <a:off x="9155555" y="-62711"/>
            <a:ext cx="2952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Ultrasounds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F8A6E70-B94D-8F41-9867-ABCF9D4A8E0B}"/>
              </a:ext>
            </a:extLst>
          </p:cNvPr>
          <p:cNvSpPr/>
          <p:nvPr/>
        </p:nvSpPr>
        <p:spPr>
          <a:xfrm>
            <a:off x="0" y="1336449"/>
            <a:ext cx="104719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Obstetrics and gynecology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Fetal health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Cardiac function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Intra-abdominal imaging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Liver, kidneys, spleen and gallbladder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Musculoskeletal applications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Compromised flow in veins and arteries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Tracking of needle biopsies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Color Doppler Imaging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E1DAA5B-227A-2B4F-8483-115952A12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668" y="1020441"/>
            <a:ext cx="2344170" cy="174911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264A880-422E-6944-871E-97EF226FE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2168" y="1564138"/>
            <a:ext cx="2748922" cy="20670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F8AD45E-4DB2-114E-8922-F34942BDDB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292" b="12471"/>
          <a:stretch/>
        </p:blipFill>
        <p:spPr>
          <a:xfrm>
            <a:off x="5035985" y="4003678"/>
            <a:ext cx="4837957" cy="267175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48E80AB-8D80-CFFF-A6D0-3D2B7ED27880}"/>
              </a:ext>
            </a:extLst>
          </p:cNvPr>
          <p:cNvSpPr txBox="1"/>
          <p:nvPr/>
        </p:nvSpPr>
        <p:spPr>
          <a:xfrm>
            <a:off x="6944132" y="6139"/>
            <a:ext cx="52265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Anatomic Imaging: US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134A081F-D813-679A-46B0-B5E65CFB916F}"/>
              </a:ext>
            </a:extLst>
          </p:cNvPr>
          <p:cNvGrpSpPr/>
          <p:nvPr/>
        </p:nvGrpSpPr>
        <p:grpSpPr>
          <a:xfrm>
            <a:off x="0" y="-9764"/>
            <a:ext cx="12199447" cy="779432"/>
            <a:chOff x="0" y="-9764"/>
            <a:chExt cx="12199447" cy="779432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BC183FEB-E63A-97DF-F079-DF6BD9F539CD}"/>
                </a:ext>
              </a:extLst>
            </p:cNvPr>
            <p:cNvGrpSpPr/>
            <p:nvPr/>
          </p:nvGrpSpPr>
          <p:grpSpPr>
            <a:xfrm>
              <a:off x="0" y="-9764"/>
              <a:ext cx="12199447" cy="779432"/>
              <a:chOff x="0" y="5390"/>
              <a:chExt cx="12199447" cy="779432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19979BC2-1DEB-09BE-9FDF-D601940FBB02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4A29FB03-6F0B-A28D-3E23-42E24BBB98A0}"/>
                  </a:ext>
                </a:extLst>
              </p:cNvPr>
              <p:cNvSpPr txBox="1"/>
              <p:nvPr/>
            </p:nvSpPr>
            <p:spPr>
              <a:xfrm>
                <a:off x="11392816" y="15381"/>
                <a:ext cx="80663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US</a:t>
                </a:r>
              </a:p>
            </p:txBody>
          </p:sp>
        </p:grpSp>
        <p:pic>
          <p:nvPicPr>
            <p:cNvPr id="8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F6B683F5-C7B9-CC8E-5C08-E40207CF08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31">
              <a:extLst>
                <a:ext uri="{FF2B5EF4-FFF2-40B4-BE49-F238E27FC236}">
                  <a16:creationId xmlns:a16="http://schemas.microsoft.com/office/drawing/2014/main" id="{148F33FB-4D61-5C1A-CA90-CC6765BBFE8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1" name="Freeform 32" descr="preencoded.png">
                <a:extLst>
                  <a:ext uri="{FF2B5EF4-FFF2-40B4-BE49-F238E27FC236}">
                    <a16:creationId xmlns:a16="http://schemas.microsoft.com/office/drawing/2014/main" id="{3734705F-2808-DA5D-6007-D568BBA21682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525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E9F21C-45BD-7AFC-601F-F25516F73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DACDC2E2-0140-E221-4AC1-29B640D057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9925566"/>
              </p:ext>
            </p:extLst>
          </p:nvPr>
        </p:nvGraphicFramePr>
        <p:xfrm>
          <a:off x="0" y="742810"/>
          <a:ext cx="640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609FC22F-2F6A-E020-F5C2-48FC162E7958}"/>
              </a:ext>
            </a:extLst>
          </p:cNvPr>
          <p:cNvSpPr txBox="1"/>
          <p:nvPr/>
        </p:nvSpPr>
        <p:spPr>
          <a:xfrm>
            <a:off x="326179" y="11565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F8AA04D-E96E-9D2A-0B7E-E41A54DC790D}"/>
              </a:ext>
            </a:extLst>
          </p:cNvPr>
          <p:cNvSpPr txBox="1"/>
          <p:nvPr/>
        </p:nvSpPr>
        <p:spPr>
          <a:xfrm>
            <a:off x="809883" y="21797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31FCBB3-1465-41B4-20BC-7511BA1EFCC0}"/>
              </a:ext>
            </a:extLst>
          </p:cNvPr>
          <p:cNvSpPr txBox="1"/>
          <p:nvPr/>
        </p:nvSpPr>
        <p:spPr>
          <a:xfrm>
            <a:off x="967083" y="319053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EB4620-A658-E81B-2328-5F123FF106A1}"/>
              </a:ext>
            </a:extLst>
          </p:cNvPr>
          <p:cNvSpPr txBox="1"/>
          <p:nvPr/>
        </p:nvSpPr>
        <p:spPr>
          <a:xfrm>
            <a:off x="796631" y="42145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A765648-D56D-A695-8134-8655ACF585EE}"/>
              </a:ext>
            </a:extLst>
          </p:cNvPr>
          <p:cNvSpPr txBox="1"/>
          <p:nvPr/>
        </p:nvSpPr>
        <p:spPr>
          <a:xfrm>
            <a:off x="326179" y="52419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2050" name="Picture 2" descr="What are the different types of medical imaging? | Prenuvo blog">
            <a:extLst>
              <a:ext uri="{FF2B5EF4-FFF2-40B4-BE49-F238E27FC236}">
                <a16:creationId xmlns:a16="http://schemas.microsoft.com/office/drawing/2014/main" id="{55863AF0-7CD5-07FE-6D66-8188B6FE5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048">
            <a:off x="7165365" y="2642451"/>
            <a:ext cx="4529799" cy="18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número de diapositiva 2">
            <a:extLst>
              <a:ext uri="{FF2B5EF4-FFF2-40B4-BE49-F238E27FC236}">
                <a16:creationId xmlns:a16="http://schemas.microsoft.com/office/drawing/2014/main" id="{77E152B3-323A-407B-1222-0ED59D9C3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28</a:t>
            </a:fld>
            <a:endParaRPr lang="en-GB" sz="1800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1E5DEE85-AAD1-9DBE-38F7-A30BD0767DE8}"/>
              </a:ext>
            </a:extLst>
          </p:cNvPr>
          <p:cNvGrpSpPr/>
          <p:nvPr/>
        </p:nvGrpSpPr>
        <p:grpSpPr>
          <a:xfrm>
            <a:off x="0" y="-9764"/>
            <a:ext cx="12192000" cy="775580"/>
            <a:chOff x="0" y="5390"/>
            <a:chExt cx="12192000" cy="77558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CD6259AE-57EB-B27D-E457-94ED09963E22}"/>
                </a:ext>
              </a:extLst>
            </p:cNvPr>
            <p:cNvSpPr/>
            <p:nvPr/>
          </p:nvSpPr>
          <p:spPr>
            <a:xfrm>
              <a:off x="0" y="5390"/>
              <a:ext cx="12192000" cy="76944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B017C1"/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65E85AC6-C7A6-E535-B4EB-82314E3D7473}"/>
                </a:ext>
              </a:extLst>
            </p:cNvPr>
            <p:cNvSpPr txBox="1"/>
            <p:nvPr/>
          </p:nvSpPr>
          <p:spPr>
            <a:xfrm>
              <a:off x="10292822" y="11529"/>
              <a:ext cx="18806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Outline</a:t>
              </a:r>
            </a:p>
          </p:txBody>
        </p:sp>
      </p:grpSp>
      <p:pic>
        <p:nvPicPr>
          <p:cNvPr id="5" name="Picture 2" descr="Index of /data/Chapters/Nuclear and Plasma Sciences/Logo">
            <a:extLst>
              <a:ext uri="{FF2B5EF4-FFF2-40B4-BE49-F238E27FC236}">
                <a16:creationId xmlns:a16="http://schemas.microsoft.com/office/drawing/2014/main" id="{932CCD73-C07D-777C-57A0-C11A7BE45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62"/>
            <a:ext cx="821828" cy="77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31">
            <a:extLst>
              <a:ext uri="{FF2B5EF4-FFF2-40B4-BE49-F238E27FC236}">
                <a16:creationId xmlns:a16="http://schemas.microsoft.com/office/drawing/2014/main" id="{11EB65FE-7B7A-68FC-3063-A774462CFF24}"/>
              </a:ext>
            </a:extLst>
          </p:cNvPr>
          <p:cNvGrpSpPr>
            <a:grpSpLocks noChangeAspect="1"/>
          </p:cNvGrpSpPr>
          <p:nvPr/>
        </p:nvGrpSpPr>
        <p:grpSpPr>
          <a:xfrm>
            <a:off x="872629" y="0"/>
            <a:ext cx="4433672" cy="765816"/>
            <a:chOff x="0" y="0"/>
            <a:chExt cx="5364480" cy="926592"/>
          </a:xfrm>
        </p:grpSpPr>
        <p:sp>
          <p:nvSpPr>
            <p:cNvPr id="13" name="Freeform 32" descr="preencoded.png">
              <a:extLst>
                <a:ext uri="{FF2B5EF4-FFF2-40B4-BE49-F238E27FC236}">
                  <a16:creationId xmlns:a16="http://schemas.microsoft.com/office/drawing/2014/main" id="{4482C4C0-DD5B-FF78-175B-65C9E2267D8C}"/>
                </a:ext>
              </a:extLst>
            </p:cNvPr>
            <p:cNvSpPr/>
            <p:nvPr/>
          </p:nvSpPr>
          <p:spPr>
            <a:xfrm>
              <a:off x="0" y="0"/>
              <a:ext cx="5364480" cy="926592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4021564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3576" y="3027567"/>
            <a:ext cx="2084205" cy="192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Resultado de imagen de universidad de valencia"/>
          <p:cNvSpPr>
            <a:spLocks noChangeAspect="1" noChangeArrowheads="1"/>
          </p:cNvSpPr>
          <p:nvPr/>
        </p:nvSpPr>
        <p:spPr bwMode="auto">
          <a:xfrm>
            <a:off x="3203636" y="52786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6" descr="Resultado de imagen de universidad de valencia"/>
          <p:cNvSpPr>
            <a:spLocks noChangeAspect="1" noChangeArrowheads="1"/>
          </p:cNvSpPr>
          <p:nvPr/>
        </p:nvSpPr>
        <p:spPr bwMode="auto">
          <a:xfrm>
            <a:off x="1984375" y="20530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D5C12-33D2-4091-93FB-FDB00B8EFDC9}" type="slidenum">
              <a:rPr lang="es-ES" smtClean="0"/>
              <a:t>29</a:t>
            </a:fld>
            <a:endParaRPr lang="es-ES" dirty="0"/>
          </a:p>
        </p:txBody>
      </p:sp>
      <p:sp>
        <p:nvSpPr>
          <p:cNvPr id="8" name="7 Rectángulo redondeado"/>
          <p:cNvSpPr/>
          <p:nvPr/>
        </p:nvSpPr>
        <p:spPr>
          <a:xfrm>
            <a:off x="1907492" y="894196"/>
            <a:ext cx="4407066" cy="666790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1942014" y="921027"/>
            <a:ext cx="4372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Nuclear Medicine</a:t>
            </a:r>
          </a:p>
          <a:p>
            <a:pPr algn="ctr"/>
            <a:r>
              <a:rPr lang="en-US" dirty="0"/>
              <a:t>Functional Imaging using radioactive sources</a:t>
            </a:r>
          </a:p>
        </p:txBody>
      </p:sp>
      <p:cxnSp>
        <p:nvCxnSpPr>
          <p:cNvPr id="14" name="13 Conector recto"/>
          <p:cNvCxnSpPr>
            <a:stCxn id="8" idx="2"/>
          </p:cNvCxnSpPr>
          <p:nvPr/>
        </p:nvCxnSpPr>
        <p:spPr>
          <a:xfrm>
            <a:off x="4111025" y="1560985"/>
            <a:ext cx="0" cy="88200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115404" y="2022905"/>
            <a:ext cx="3012882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1124441" y="2022906"/>
            <a:ext cx="0" cy="46191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 redondeado"/>
          <p:cNvSpPr/>
          <p:nvPr/>
        </p:nvSpPr>
        <p:spPr>
          <a:xfrm>
            <a:off x="299380" y="2478375"/>
            <a:ext cx="1680120" cy="523165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286344" y="2526961"/>
            <a:ext cx="1693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Gamma Camera</a:t>
            </a:r>
          </a:p>
        </p:txBody>
      </p:sp>
      <p:cxnSp>
        <p:nvCxnSpPr>
          <p:cNvPr id="21" name="20 Conector recto"/>
          <p:cNvCxnSpPr/>
          <p:nvPr/>
        </p:nvCxnSpPr>
        <p:spPr>
          <a:xfrm>
            <a:off x="1124441" y="3001147"/>
            <a:ext cx="0" cy="46191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 redondeado"/>
          <p:cNvSpPr/>
          <p:nvPr/>
        </p:nvSpPr>
        <p:spPr>
          <a:xfrm>
            <a:off x="299380" y="3463066"/>
            <a:ext cx="1680120" cy="523165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768259" y="3563402"/>
            <a:ext cx="75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SPECT</a:t>
            </a:r>
          </a:p>
        </p:txBody>
      </p:sp>
      <p:sp>
        <p:nvSpPr>
          <p:cNvPr id="25" name="24 Rectángulo redondeado"/>
          <p:cNvSpPr/>
          <p:nvPr/>
        </p:nvSpPr>
        <p:spPr>
          <a:xfrm>
            <a:off x="3203636" y="2450045"/>
            <a:ext cx="1825138" cy="523165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7304069" y="2382945"/>
            <a:ext cx="1234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75000"/>
                  </a:schemeClr>
                </a:solidFill>
              </a:rPr>
              <a:t>PET</a:t>
            </a:r>
          </a:p>
        </p:txBody>
      </p:sp>
      <p:cxnSp>
        <p:nvCxnSpPr>
          <p:cNvPr id="27" name="26 Conector recto"/>
          <p:cNvCxnSpPr/>
          <p:nvPr/>
        </p:nvCxnSpPr>
        <p:spPr>
          <a:xfrm>
            <a:off x="7921385" y="2005780"/>
            <a:ext cx="0" cy="461919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 redondeado"/>
          <p:cNvSpPr/>
          <p:nvPr/>
        </p:nvSpPr>
        <p:spPr>
          <a:xfrm>
            <a:off x="7029620" y="2476547"/>
            <a:ext cx="1815199" cy="69848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4806"/>
            </a:schemeClr>
          </a:solidFill>
          <a:ln w="508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3209073" y="2526961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Compton Camera</a:t>
            </a:r>
          </a:p>
        </p:txBody>
      </p:sp>
      <p:cxnSp>
        <p:nvCxnSpPr>
          <p:cNvPr id="30" name="29 Conector recto"/>
          <p:cNvCxnSpPr/>
          <p:nvPr/>
        </p:nvCxnSpPr>
        <p:spPr>
          <a:xfrm>
            <a:off x="2050802" y="4175851"/>
            <a:ext cx="1224843" cy="72737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>
            <a:cxnSpLocks/>
          </p:cNvCxnSpPr>
          <p:nvPr/>
        </p:nvCxnSpPr>
        <p:spPr>
          <a:xfrm flipH="1">
            <a:off x="3275644" y="3098461"/>
            <a:ext cx="360040" cy="180476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3275644" y="4903225"/>
            <a:ext cx="0" cy="1440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1043397" y="4975234"/>
            <a:ext cx="4540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photon emitters: </a:t>
            </a:r>
            <a:r>
              <a:rPr lang="en-US" sz="1600" baseline="30000" dirty="0"/>
              <a:t>99</a:t>
            </a:r>
            <a:r>
              <a:rPr lang="en-US" sz="1600" dirty="0"/>
              <a:t>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Make use of mechanical or electronic collimators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9001610" y="2337647"/>
            <a:ext cx="3877564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en-US" sz="1600" dirty="0"/>
              <a:t>ositron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1600" dirty="0"/>
              <a:t>mission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600" dirty="0"/>
              <a:t>omography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Positron emitters: </a:t>
            </a:r>
            <a:r>
              <a:rPr lang="en-US" sz="1600" baseline="30000" dirty="0"/>
              <a:t>18</a:t>
            </a:r>
            <a:r>
              <a:rPr lang="en-US" sz="1600" dirty="0"/>
              <a:t>F, </a:t>
            </a:r>
            <a:r>
              <a:rPr lang="en-US" sz="1600" baseline="30000" dirty="0"/>
              <a:t>68</a:t>
            </a:r>
            <a:r>
              <a:rPr lang="en-US" sz="1600" dirty="0"/>
              <a:t>G…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Does not use collimators</a:t>
            </a: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01610" y="1004981"/>
            <a:ext cx="2785085" cy="130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123" y="5541566"/>
            <a:ext cx="4568869" cy="120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56 Conector recto"/>
          <p:cNvCxnSpPr>
            <a:cxnSpLocks/>
          </p:cNvCxnSpPr>
          <p:nvPr/>
        </p:nvCxnSpPr>
        <p:spPr>
          <a:xfrm flipV="1">
            <a:off x="4122143" y="2000379"/>
            <a:ext cx="3815076" cy="20920"/>
          </a:xfrm>
          <a:prstGeom prst="line">
            <a:avLst/>
          </a:prstGeom>
          <a:ln w="508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 descr="Resultado de imagen de PET scanner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0044" y="3488634"/>
            <a:ext cx="1979911" cy="197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9F482C1E-A9F3-6A42-B558-A78027AED9AD}"/>
              </a:ext>
            </a:extLst>
          </p:cNvPr>
          <p:cNvSpPr txBox="1"/>
          <p:nvPr/>
        </p:nvSpPr>
        <p:spPr>
          <a:xfrm>
            <a:off x="7648411" y="-125422"/>
            <a:ext cx="44598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Molecular Imaging</a:t>
            </a:r>
          </a:p>
        </p:txBody>
      </p:sp>
      <p:pic>
        <p:nvPicPr>
          <p:cNvPr id="15" name="Picture 2" descr="Index of /data/Chapters/Nuclear and Plasma Sciences/Logo">
            <a:extLst>
              <a:ext uri="{FF2B5EF4-FFF2-40B4-BE49-F238E27FC236}">
                <a16:creationId xmlns:a16="http://schemas.microsoft.com/office/drawing/2014/main" id="{CC34B860-B20E-F271-31A4-A7BE0903B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1167"/>
            <a:ext cx="950314" cy="89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F461FDE1-8DCD-C15B-C1A8-7441189318F0}"/>
              </a:ext>
            </a:extLst>
          </p:cNvPr>
          <p:cNvGrpSpPr/>
          <p:nvPr/>
        </p:nvGrpSpPr>
        <p:grpSpPr>
          <a:xfrm>
            <a:off x="0" y="-9764"/>
            <a:ext cx="12207764" cy="796146"/>
            <a:chOff x="0" y="-9764"/>
            <a:chExt cx="12207764" cy="796146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03761C30-F316-96D0-5F33-6C51C75B8769}"/>
                </a:ext>
              </a:extLst>
            </p:cNvPr>
            <p:cNvGrpSpPr/>
            <p:nvPr/>
          </p:nvGrpSpPr>
          <p:grpSpPr>
            <a:xfrm>
              <a:off x="0" y="-9764"/>
              <a:ext cx="12207764" cy="796146"/>
              <a:chOff x="0" y="5390"/>
              <a:chExt cx="12207764" cy="796146"/>
            </a:xfrm>
          </p:grpSpPr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F1DD06CA-717F-FE3D-F23E-3A9D1285C26D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C80ADBD3-B532-7E0B-9327-1E7D2ACE3488}"/>
                  </a:ext>
                </a:extLst>
              </p:cNvPr>
              <p:cNvSpPr txBox="1"/>
              <p:nvPr/>
            </p:nvSpPr>
            <p:spPr>
              <a:xfrm>
                <a:off x="7747889" y="32095"/>
                <a:ext cx="445987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Molecular Imaging</a:t>
                </a:r>
              </a:p>
            </p:txBody>
          </p:sp>
        </p:grpSp>
        <p:pic>
          <p:nvPicPr>
            <p:cNvPr id="12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FB6B09F3-D70E-34EA-419A-979CB763E8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31">
              <a:extLst>
                <a:ext uri="{FF2B5EF4-FFF2-40B4-BE49-F238E27FC236}">
                  <a16:creationId xmlns:a16="http://schemas.microsoft.com/office/drawing/2014/main" id="{BA860FCD-7932-3407-2F98-0B305EF81F9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34" name="Freeform 32" descr="preencoded.png">
                <a:extLst>
                  <a:ext uri="{FF2B5EF4-FFF2-40B4-BE49-F238E27FC236}">
                    <a16:creationId xmlns:a16="http://schemas.microsoft.com/office/drawing/2014/main" id="{8168269C-4F45-68F8-A9A7-EDE4900C9370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8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63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2" grpId="0" animBg="1"/>
      <p:bldP spid="23" grpId="0"/>
      <p:bldP spid="25" grpId="0" animBg="1"/>
      <p:bldP spid="26" grpId="0"/>
      <p:bldP spid="28" grpId="0" animBg="1"/>
      <p:bldP spid="29" grpId="0"/>
      <p:bldP spid="37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2CF1AB5-01B2-5C60-FB58-586B5CE97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6">
            <a:extLst>
              <a:ext uri="{FF2B5EF4-FFF2-40B4-BE49-F238E27FC236}">
                <a16:creationId xmlns:a16="http://schemas.microsoft.com/office/drawing/2014/main" id="{7E4A2D36-6EB4-9ADB-8B79-68410FAB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2858" y="6374138"/>
            <a:ext cx="2743200" cy="365125"/>
          </a:xfrm>
        </p:spPr>
        <p:txBody>
          <a:bodyPr/>
          <a:lstStyle/>
          <a:p>
            <a:r>
              <a:rPr lang="en-GB" sz="2400" b="1" dirty="0"/>
              <a:t>7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644F46-F24D-814F-C5CC-B625933A7A53}"/>
              </a:ext>
            </a:extLst>
          </p:cNvPr>
          <p:cNvSpPr txBox="1">
            <a:spLocks/>
          </p:cNvSpPr>
          <p:nvPr/>
        </p:nvSpPr>
        <p:spPr>
          <a:xfrm>
            <a:off x="4986" y="747131"/>
            <a:ext cx="6453035" cy="7432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u="sng" dirty="0">
                <a:solidFill>
                  <a:srgbClr val="C00000"/>
                </a:solidFill>
              </a:rPr>
              <a:t>Andrea Gonzalez-Montoro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2000" dirty="0"/>
              <a:t>PhD in Physics</a:t>
            </a:r>
            <a:br>
              <a:rPr lang="en-US" sz="2000" dirty="0"/>
            </a:br>
            <a:r>
              <a:rPr lang="en-US" sz="2000" dirty="0"/>
              <a:t>Born in Valencia, Spain, on December 13</a:t>
            </a:r>
            <a:r>
              <a:rPr lang="en-US" sz="2000" baseline="30000" dirty="0"/>
              <a:t>th</a:t>
            </a:r>
            <a:r>
              <a:rPr lang="en-US" sz="2000" dirty="0"/>
              <a:t> 1992</a:t>
            </a:r>
            <a:endParaRPr lang="en-US" sz="32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283CD18-98C1-6DF5-73D1-61D90515D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85" y="3821744"/>
            <a:ext cx="1566011" cy="910843"/>
          </a:xfrm>
          <a:prstGeom prst="rect">
            <a:avLst/>
          </a:prstGeom>
        </p:spPr>
      </p:pic>
      <p:sp>
        <p:nvSpPr>
          <p:cNvPr id="15" name="Flecha abajo 14">
            <a:extLst>
              <a:ext uri="{FF2B5EF4-FFF2-40B4-BE49-F238E27FC236}">
                <a16:creationId xmlns:a16="http://schemas.microsoft.com/office/drawing/2014/main" id="{1F95FD84-9398-7F5A-DA7D-E7262F3AD6EB}"/>
              </a:ext>
            </a:extLst>
          </p:cNvPr>
          <p:cNvSpPr/>
          <p:nvPr/>
        </p:nvSpPr>
        <p:spPr>
          <a:xfrm>
            <a:off x="1294987" y="4833295"/>
            <a:ext cx="363602" cy="300949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84A95BC-B6F9-3D1B-C501-F5B84B6AF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940" y="5192379"/>
            <a:ext cx="1191342" cy="86519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B09D670-1536-E774-0997-50C45C27BB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2284" y="5024592"/>
            <a:ext cx="1122293" cy="37217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CEC889DA-185F-EBD4-9EF8-837ED3C98E7B}"/>
              </a:ext>
            </a:extLst>
          </p:cNvPr>
          <p:cNvSpPr txBox="1"/>
          <p:nvPr/>
        </p:nvSpPr>
        <p:spPr>
          <a:xfrm>
            <a:off x="1929282" y="5450679"/>
            <a:ext cx="202591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Darmstadt, Germany</a:t>
            </a:r>
          </a:p>
          <a:p>
            <a:endParaRPr lang="en-US" sz="300" dirty="0"/>
          </a:p>
          <a:p>
            <a:r>
              <a:rPr lang="en-US" sz="1400" i="1" dirty="0"/>
              <a:t>1st international experience</a:t>
            </a: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FB35AF0C-EF99-67A3-EAF9-7A68AB21B3DF}"/>
              </a:ext>
            </a:extLst>
          </p:cNvPr>
          <p:cNvGrpSpPr/>
          <p:nvPr/>
        </p:nvGrpSpPr>
        <p:grpSpPr>
          <a:xfrm>
            <a:off x="179846" y="1467392"/>
            <a:ext cx="2676117" cy="2216725"/>
            <a:chOff x="2945247" y="1668983"/>
            <a:chExt cx="2676117" cy="2216725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5554351C-BBEA-3561-F60F-3120F3D9E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29908" b="29908"/>
            <a:stretch/>
          </p:blipFill>
          <p:spPr>
            <a:xfrm>
              <a:off x="2945247" y="1668983"/>
              <a:ext cx="2530578" cy="726351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51B79856-A568-C383-54FD-954AF79F6BB5}"/>
                </a:ext>
              </a:extLst>
            </p:cNvPr>
            <p:cNvSpPr txBox="1"/>
            <p:nvPr/>
          </p:nvSpPr>
          <p:spPr>
            <a:xfrm>
              <a:off x="2964315" y="1669717"/>
              <a:ext cx="2657049" cy="2215991"/>
            </a:xfrm>
            <a:prstGeom prst="rect">
              <a:avLst/>
            </a:prstGeom>
            <a:noFill/>
            <a:ln w="38100"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endParaRPr lang="en-US" dirty="0"/>
            </a:p>
            <a:p>
              <a:endParaRPr lang="en-US" sz="1000" dirty="0"/>
            </a:p>
            <a:p>
              <a:r>
                <a:rPr lang="en-US" dirty="0"/>
                <a:t>Degree in Physics  </a:t>
              </a:r>
            </a:p>
            <a:p>
              <a:r>
                <a:rPr lang="en-US" b="1" i="1" dirty="0"/>
                <a:t>2010-2014</a:t>
              </a:r>
            </a:p>
            <a:p>
              <a:endParaRPr lang="en-US" sz="1000" dirty="0"/>
            </a:p>
            <a:p>
              <a:r>
                <a:rPr lang="en-US" dirty="0"/>
                <a:t>Master in Medical Physics  </a:t>
              </a:r>
            </a:p>
            <a:p>
              <a:r>
                <a:rPr lang="en-US" b="1" i="1" dirty="0"/>
                <a:t>2014-2015</a:t>
              </a:r>
            </a:p>
            <a:p>
              <a:endParaRPr lang="en-US" sz="1000" dirty="0"/>
            </a:p>
          </p:txBody>
        </p:sp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C206E4BE-0E8C-9DD4-8316-C2486F5345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9840" y="4240610"/>
            <a:ext cx="854564" cy="854564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CD59BB7-76EA-478C-0553-AFA5BF55A08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237" t="24254" r="237" b="23868"/>
          <a:stretch/>
        </p:blipFill>
        <p:spPr>
          <a:xfrm>
            <a:off x="4697889" y="4284503"/>
            <a:ext cx="1454886" cy="75477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7DE11B6-A5D9-3B07-BBA2-3BE169236A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0766" y="2670106"/>
            <a:ext cx="1493025" cy="450103"/>
          </a:xfrm>
          <a:prstGeom prst="rect">
            <a:avLst/>
          </a:prstGeom>
        </p:spPr>
      </p:pic>
      <p:sp>
        <p:nvSpPr>
          <p:cNvPr id="25" name="Flecha abajo 24">
            <a:extLst>
              <a:ext uri="{FF2B5EF4-FFF2-40B4-BE49-F238E27FC236}">
                <a16:creationId xmlns:a16="http://schemas.microsoft.com/office/drawing/2014/main" id="{08019078-2ED4-EB00-9385-C84B57D6FA12}"/>
              </a:ext>
            </a:extLst>
          </p:cNvPr>
          <p:cNvSpPr/>
          <p:nvPr/>
        </p:nvSpPr>
        <p:spPr>
          <a:xfrm>
            <a:off x="4780978" y="3877036"/>
            <a:ext cx="388784" cy="32114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54F105B2-3899-8020-E2C1-D9EF06E075E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7778"/>
          <a:stretch/>
        </p:blipFill>
        <p:spPr>
          <a:xfrm>
            <a:off x="4912196" y="2120696"/>
            <a:ext cx="1789185" cy="58056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A2B7CED-B827-3E3F-87A6-FE49790CE7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00775" y="2209134"/>
            <a:ext cx="1518968" cy="678111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CFEB0CA5-737F-B1BA-4062-041E0B224757}"/>
              </a:ext>
            </a:extLst>
          </p:cNvPr>
          <p:cNvSpPr txBox="1"/>
          <p:nvPr/>
        </p:nvSpPr>
        <p:spPr>
          <a:xfrm>
            <a:off x="3448052" y="2193743"/>
            <a:ext cx="3253329" cy="15542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500" dirty="0"/>
          </a:p>
          <a:p>
            <a:r>
              <a:rPr lang="en-US" dirty="0"/>
              <a:t>PhD in Physics  </a:t>
            </a:r>
          </a:p>
          <a:p>
            <a:r>
              <a:rPr lang="en-US" b="1" i="1" dirty="0"/>
              <a:t>2015-2018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ADDAD5A-62CD-3D5C-2356-0A973A7EA7CB}"/>
              </a:ext>
            </a:extLst>
          </p:cNvPr>
          <p:cNvSpPr txBox="1"/>
          <p:nvPr/>
        </p:nvSpPr>
        <p:spPr>
          <a:xfrm>
            <a:off x="3869223" y="5228453"/>
            <a:ext cx="2331086" cy="584775"/>
          </a:xfrm>
          <a:prstGeom prst="rect">
            <a:avLst/>
          </a:prstGeom>
          <a:solidFill>
            <a:srgbClr val="FF0000">
              <a:alpha val="7237"/>
            </a:srgbClr>
          </a:solidFill>
          <a:ln w="2222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Qualification: Cum Laude</a:t>
            </a:r>
          </a:p>
          <a:p>
            <a:pPr algn="ctr"/>
            <a:r>
              <a:rPr lang="en-US" sz="1600" dirty="0"/>
              <a:t>December 2018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30AEFAB-A6E3-54F4-EA99-190C2D15A4E4}"/>
              </a:ext>
            </a:extLst>
          </p:cNvPr>
          <p:cNvSpPr txBox="1"/>
          <p:nvPr/>
        </p:nvSpPr>
        <p:spPr>
          <a:xfrm>
            <a:off x="7155615" y="848412"/>
            <a:ext cx="3086059" cy="321626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500" dirty="0"/>
          </a:p>
          <a:p>
            <a:r>
              <a:rPr lang="en-US" dirty="0"/>
              <a:t>Postdoctoral Fellow at </a:t>
            </a:r>
          </a:p>
          <a:p>
            <a:r>
              <a:rPr lang="en-US" dirty="0"/>
              <a:t>Stanford University </a:t>
            </a:r>
            <a:r>
              <a:rPr lang="en-US" b="1" i="1" dirty="0"/>
              <a:t>2018-2023</a:t>
            </a:r>
          </a:p>
          <a:p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r>
              <a:rPr lang="en-US" b="1" i="1" dirty="0"/>
              <a:t>2023-2026</a:t>
            </a:r>
          </a:p>
          <a:p>
            <a:r>
              <a:rPr lang="en-US" dirty="0"/>
              <a:t>i3M-CSIC-UPV</a:t>
            </a:r>
          </a:p>
          <a:p>
            <a:r>
              <a:rPr lang="en-US" dirty="0"/>
              <a:t>Ramón y </a:t>
            </a:r>
            <a:r>
              <a:rPr lang="en-US" dirty="0" err="1"/>
              <a:t>Cajal</a:t>
            </a:r>
            <a:r>
              <a:rPr lang="en-US" dirty="0"/>
              <a:t>, Postdoc</a:t>
            </a:r>
            <a:endParaRPr lang="en-US" b="1" i="1" dirty="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96A18728-DA2F-885F-F735-17117D586F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09242" y="892835"/>
            <a:ext cx="878017" cy="87801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002FC67-1E69-4FA1-36E3-9B8C52C8FA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66928" y="917703"/>
            <a:ext cx="1282055" cy="853149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52A01AE5-9E76-7793-13D9-675192E055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09242" y="2500760"/>
            <a:ext cx="1291782" cy="576689"/>
          </a:xfrm>
          <a:prstGeom prst="rect">
            <a:avLst/>
          </a:prstGeom>
        </p:spPr>
      </p:pic>
      <p:sp>
        <p:nvSpPr>
          <p:cNvPr id="34" name="Flecha abajo 33">
            <a:extLst>
              <a:ext uri="{FF2B5EF4-FFF2-40B4-BE49-F238E27FC236}">
                <a16:creationId xmlns:a16="http://schemas.microsoft.com/office/drawing/2014/main" id="{8DABA666-0E49-77E4-AF7E-EB9C085CBA91}"/>
              </a:ext>
            </a:extLst>
          </p:cNvPr>
          <p:cNvSpPr/>
          <p:nvPr/>
        </p:nvSpPr>
        <p:spPr>
          <a:xfrm>
            <a:off x="8474766" y="4243692"/>
            <a:ext cx="388784" cy="32114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127F16D5-78C7-7AD6-B70C-CADEBAAA6236}"/>
              </a:ext>
            </a:extLst>
          </p:cNvPr>
          <p:cNvSpPr txBox="1"/>
          <p:nvPr/>
        </p:nvSpPr>
        <p:spPr>
          <a:xfrm>
            <a:off x="7222748" y="4585897"/>
            <a:ext cx="2892819" cy="101566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ERC Stg Grant </a:t>
            </a:r>
            <a:r>
              <a:rPr lang="en-US" dirty="0"/>
              <a:t>(1.5 M€)</a:t>
            </a:r>
          </a:p>
          <a:p>
            <a:pPr algn="ctr"/>
            <a:r>
              <a:rPr lang="en-US" dirty="0"/>
              <a:t>December </a:t>
            </a:r>
            <a:r>
              <a:rPr lang="en-US" b="1" i="1" dirty="0"/>
              <a:t>2024 – 2029</a:t>
            </a:r>
          </a:p>
          <a:p>
            <a:pPr algn="ctr"/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PHOENIX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D56BA7A-9DC0-9EE9-5B4B-F98386FE1AFF}"/>
              </a:ext>
            </a:extLst>
          </p:cNvPr>
          <p:cNvSpPr txBox="1"/>
          <p:nvPr/>
        </p:nvSpPr>
        <p:spPr>
          <a:xfrm>
            <a:off x="3428272" y="1491080"/>
            <a:ext cx="3253329" cy="584775"/>
          </a:xfrm>
          <a:prstGeom prst="rect">
            <a:avLst/>
          </a:prstGeom>
          <a:solidFill>
            <a:schemeClr val="accent6">
              <a:lumMod val="20000"/>
              <a:lumOff val="80000"/>
              <a:alpha val="14000"/>
            </a:schemeClr>
          </a:solidFill>
          <a:ln w="31750">
            <a:solidFill>
              <a:srgbClr val="C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/>
              <a:t>2021Young </a:t>
            </a:r>
            <a:r>
              <a:rPr lang="es-ES" sz="1600" b="1" dirty="0" err="1"/>
              <a:t>Scientific</a:t>
            </a:r>
            <a:r>
              <a:rPr lang="es-ES" sz="1600" b="1" dirty="0"/>
              <a:t> </a:t>
            </a:r>
            <a:r>
              <a:rPr lang="es-ES" sz="1600" b="1" dirty="0" err="1"/>
              <a:t>Female</a:t>
            </a:r>
            <a:r>
              <a:rPr lang="es-ES" sz="1600" b="1" dirty="0"/>
              <a:t> </a:t>
            </a:r>
            <a:r>
              <a:rPr lang="es-ES" sz="1600" b="1" dirty="0" err="1"/>
              <a:t>Talent</a:t>
            </a:r>
            <a:r>
              <a:rPr lang="es-ES" sz="1600" b="1" dirty="0"/>
              <a:t>.  </a:t>
            </a:r>
            <a:r>
              <a:rPr lang="es-ES" sz="1600" b="1" dirty="0" err="1"/>
              <a:t>aRac</a:t>
            </a:r>
            <a:r>
              <a:rPr lang="es-ES" sz="1600" b="1" dirty="0"/>
              <a:t> y </a:t>
            </a:r>
            <a:r>
              <a:rPr lang="es-ES" sz="1600" b="1" i="1" dirty="0">
                <a:solidFill>
                  <a:schemeClr val="accent2">
                    <a:lumMod val="75000"/>
                  </a:schemeClr>
                </a:solidFill>
              </a:rPr>
              <a:t>MasterCard España</a:t>
            </a:r>
            <a:endParaRPr lang="es-ES" sz="1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Flecha abajo 36">
            <a:extLst>
              <a:ext uri="{FF2B5EF4-FFF2-40B4-BE49-F238E27FC236}">
                <a16:creationId xmlns:a16="http://schemas.microsoft.com/office/drawing/2014/main" id="{E53569A1-2B15-352C-AC9E-A29851D8CD5E}"/>
              </a:ext>
            </a:extLst>
          </p:cNvPr>
          <p:cNvSpPr/>
          <p:nvPr/>
        </p:nvSpPr>
        <p:spPr>
          <a:xfrm>
            <a:off x="8474766" y="5728630"/>
            <a:ext cx="388784" cy="32114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B62997F-0F2F-F8B8-026D-EA3BE9A346ED}"/>
              </a:ext>
            </a:extLst>
          </p:cNvPr>
          <p:cNvSpPr txBox="1"/>
          <p:nvPr/>
        </p:nvSpPr>
        <p:spPr>
          <a:xfrm>
            <a:off x="7222748" y="6101831"/>
            <a:ext cx="2892819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Permanent position at i3M</a:t>
            </a:r>
          </a:p>
          <a:p>
            <a:pPr algn="ctr"/>
            <a:r>
              <a:rPr lang="en-US" b="1" dirty="0"/>
              <a:t>January 2026 – On going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11F2CD3-1E95-49BB-3B16-FFFB4EB46296}"/>
              </a:ext>
            </a:extLst>
          </p:cNvPr>
          <p:cNvSpPr txBox="1"/>
          <p:nvPr/>
        </p:nvSpPr>
        <p:spPr>
          <a:xfrm>
            <a:off x="10241674" y="5498234"/>
            <a:ext cx="1816636" cy="584775"/>
          </a:xfrm>
          <a:prstGeom prst="rect">
            <a:avLst/>
          </a:prstGeom>
          <a:solidFill>
            <a:schemeClr val="accent6">
              <a:lumMod val="20000"/>
              <a:lumOff val="80000"/>
              <a:alpha val="14000"/>
            </a:schemeClr>
          </a:solidFill>
          <a:ln w="31750">
            <a:solidFill>
              <a:srgbClr val="C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IEEE YP </a:t>
            </a:r>
            <a:r>
              <a:rPr lang="en-US" sz="1600" b="1" noProof="1"/>
              <a:t>Committee</a:t>
            </a:r>
            <a:r>
              <a:rPr lang="en-US" sz="1600" b="1" dirty="0"/>
              <a:t> Chair (NMISC)</a:t>
            </a:r>
            <a:endParaRPr lang="en-US" sz="1600" i="1" dirty="0">
              <a:solidFill>
                <a:srgbClr val="095BAF"/>
              </a:solidFill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ED18FF1B-6F1C-BBBF-CA85-08D9090DD455}"/>
              </a:ext>
            </a:extLst>
          </p:cNvPr>
          <p:cNvPicPr>
            <a:picLocks noChangeAspect="1"/>
          </p:cNvPicPr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9915349" y="4207024"/>
            <a:ext cx="1020325" cy="1000081"/>
          </a:xfrm>
          <a:prstGeom prst="rect">
            <a:avLst/>
          </a:prstGeom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C55D77FD-107C-305F-1A8B-D789FAADC3CC}"/>
              </a:ext>
            </a:extLst>
          </p:cNvPr>
          <p:cNvGrpSpPr/>
          <p:nvPr/>
        </p:nvGrpSpPr>
        <p:grpSpPr>
          <a:xfrm>
            <a:off x="0" y="-9764"/>
            <a:ext cx="12196986" cy="787002"/>
            <a:chOff x="0" y="-9764"/>
            <a:chExt cx="12196986" cy="787002"/>
          </a:xfrm>
        </p:grpSpPr>
        <p:grpSp>
          <p:nvGrpSpPr>
            <p:cNvPr id="45" name="Grupo 44">
              <a:extLst>
                <a:ext uri="{FF2B5EF4-FFF2-40B4-BE49-F238E27FC236}">
                  <a16:creationId xmlns:a16="http://schemas.microsoft.com/office/drawing/2014/main" id="{137E6542-9710-46D0-EA91-A5433D88D23D}"/>
                </a:ext>
              </a:extLst>
            </p:cNvPr>
            <p:cNvGrpSpPr/>
            <p:nvPr/>
          </p:nvGrpSpPr>
          <p:grpSpPr>
            <a:xfrm>
              <a:off x="0" y="-9764"/>
              <a:ext cx="12196986" cy="787002"/>
              <a:chOff x="0" y="5390"/>
              <a:chExt cx="12196986" cy="787002"/>
            </a:xfrm>
          </p:grpSpPr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7399CEB6-2849-220B-E429-B649E7B4359D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3878A1D6-3F3E-98AB-25DB-8FC8479777A2}"/>
                  </a:ext>
                </a:extLst>
              </p:cNvPr>
              <p:cNvSpPr txBox="1"/>
              <p:nvPr/>
            </p:nvSpPr>
            <p:spPr>
              <a:xfrm>
                <a:off x="9594992" y="22951"/>
                <a:ext cx="260199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About me:</a:t>
                </a:r>
              </a:p>
            </p:txBody>
          </p:sp>
        </p:grpSp>
        <p:pic>
          <p:nvPicPr>
            <p:cNvPr id="46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07B3D4B2-93D5-4491-81BA-04F8E3B706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7" name="Group 31">
              <a:extLst>
                <a:ext uri="{FF2B5EF4-FFF2-40B4-BE49-F238E27FC236}">
                  <a16:creationId xmlns:a16="http://schemas.microsoft.com/office/drawing/2014/main" id="{E5C3EBA5-AD36-41EA-560E-A3119DA9D0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48" name="Freeform 32" descr="preencoded.png">
                <a:extLst>
                  <a:ext uri="{FF2B5EF4-FFF2-40B4-BE49-F238E27FC236}">
                    <a16:creationId xmlns:a16="http://schemas.microsoft.com/office/drawing/2014/main" id="{4C7C9320-1F75-6C9E-4C80-6E6198B580EE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6389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b="80445"/>
          <a:stretch/>
        </p:blipFill>
        <p:spPr bwMode="auto">
          <a:xfrm>
            <a:off x="0" y="896465"/>
            <a:ext cx="7900988" cy="82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ußzeilenplatzhalter 3"/>
          <p:cNvSpPr txBox="1">
            <a:spLocks/>
          </p:cNvSpPr>
          <p:nvPr/>
        </p:nvSpPr>
        <p:spPr>
          <a:xfrm>
            <a:off x="5025089" y="6629402"/>
            <a:ext cx="2141822" cy="228599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sz="1000" dirty="0">
                <a:solidFill>
                  <a:schemeClr val="bg1"/>
                </a:solidFill>
              </a:rPr>
              <a:t>© 2016 Bruker Corporation</a:t>
            </a: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8472488" y="6623774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en-US" altLang="en-US" sz="1050" dirty="0">
                <a:solidFill>
                  <a:schemeClr val="bg1"/>
                </a:solidFill>
              </a:rPr>
              <a:t>26-July-16</a:t>
            </a:r>
          </a:p>
        </p:txBody>
      </p:sp>
      <p:sp>
        <p:nvSpPr>
          <p:cNvPr id="9" name="6 Rectángulo">
            <a:extLst>
              <a:ext uri="{FF2B5EF4-FFF2-40B4-BE49-F238E27FC236}">
                <a16:creationId xmlns:a16="http://schemas.microsoft.com/office/drawing/2014/main" id="{B54D0CFC-A51B-614F-A4BA-2CBA3F776BDC}"/>
              </a:ext>
            </a:extLst>
          </p:cNvPr>
          <p:cNvSpPr/>
          <p:nvPr/>
        </p:nvSpPr>
        <p:spPr>
          <a:xfrm>
            <a:off x="8469571" y="-62711"/>
            <a:ext cx="3722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</a:rPr>
              <a:t>Tracer principle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496E957-4726-384B-AEF3-5476DF1FA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435" y="1196083"/>
            <a:ext cx="4291012" cy="220349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4F5FAEE-8F3D-5E46-AE3A-4E5622480941}"/>
              </a:ext>
            </a:extLst>
          </p:cNvPr>
          <p:cNvSpPr/>
          <p:nvPr/>
        </p:nvSpPr>
        <p:spPr>
          <a:xfrm>
            <a:off x="7929564" y="3774013"/>
            <a:ext cx="4192459" cy="2616101"/>
          </a:xfrm>
          <a:prstGeom prst="rect">
            <a:avLst/>
          </a:prstGeom>
          <a:ln w="31750">
            <a:solidFill>
              <a:srgbClr val="C0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Production methods: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Nuclear Reactor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Fission fragments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Neutron capture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Accelerator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Cyclotron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Generator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</a:rPr>
              <a:t>Long-lived parent decaying into medically useful daughter nuclide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26845E49-AF9C-0148-A9CD-E6098FB930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t="19668" b="57389"/>
          <a:stretch/>
        </p:blipFill>
        <p:spPr bwMode="auto">
          <a:xfrm>
            <a:off x="0" y="1716851"/>
            <a:ext cx="7900988" cy="96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2056985-9FA2-9F4C-99F7-C6FF21B8E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t="44844" b="25474"/>
          <a:stretch/>
        </p:blipFill>
        <p:spPr bwMode="auto">
          <a:xfrm>
            <a:off x="0" y="2777165"/>
            <a:ext cx="7900988" cy="124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B44BC811-E4B8-6442-B57F-2F1F6D0377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9" t="76973"/>
          <a:stretch/>
        </p:blipFill>
        <p:spPr bwMode="auto">
          <a:xfrm>
            <a:off x="0" y="4120131"/>
            <a:ext cx="7900988" cy="96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348B793-45AF-0986-320E-A9BEFEC9EE61}"/>
              </a:ext>
            </a:extLst>
          </p:cNvPr>
          <p:cNvSpPr txBox="1"/>
          <p:nvPr/>
        </p:nvSpPr>
        <p:spPr>
          <a:xfrm>
            <a:off x="326985" y="5303640"/>
            <a:ext cx="6209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rgbClr val="C00000"/>
                </a:solidFill>
                <a:highlight>
                  <a:srgbClr val="FFFF00"/>
                </a:highlight>
              </a:defRPr>
            </a:lvl1pPr>
          </a:lstStyle>
          <a:p>
            <a:r>
              <a:rPr lang="es-ES" dirty="0"/>
              <a:t>https://</a:t>
            </a:r>
            <a:r>
              <a:rPr lang="es-ES" dirty="0" err="1"/>
              <a:t>www.youtube.com</a:t>
            </a:r>
            <a:r>
              <a:rPr lang="es-ES" dirty="0"/>
              <a:t>/</a:t>
            </a:r>
            <a:r>
              <a:rPr lang="es-ES" dirty="0" err="1"/>
              <a:t>watch?v</a:t>
            </a:r>
            <a:r>
              <a:rPr lang="es-ES" dirty="0"/>
              <a:t>=GHLBcCv4rqk</a:t>
            </a:r>
          </a:p>
        </p:txBody>
      </p:sp>
      <p:pic>
        <p:nvPicPr>
          <p:cNvPr id="18" name="Picture 2" descr="Index of /data/Chapters/Nuclear and Plasma Sciences/Logo">
            <a:extLst>
              <a:ext uri="{FF2B5EF4-FFF2-40B4-BE49-F238E27FC236}">
                <a16:creationId xmlns:a16="http://schemas.microsoft.com/office/drawing/2014/main" id="{FC75DC1A-DAFC-6ED8-8998-A1349449E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1167"/>
            <a:ext cx="950314" cy="89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06B5E8B9-B4E2-3FEE-E7F3-DE0FF118D153}"/>
              </a:ext>
            </a:extLst>
          </p:cNvPr>
          <p:cNvGrpSpPr/>
          <p:nvPr/>
        </p:nvGrpSpPr>
        <p:grpSpPr>
          <a:xfrm>
            <a:off x="0" y="-9764"/>
            <a:ext cx="12207764" cy="796146"/>
            <a:chOff x="0" y="-9764"/>
            <a:chExt cx="12207764" cy="796146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DA81455E-99CC-E3E4-6F23-9F65C5C63DFB}"/>
                </a:ext>
              </a:extLst>
            </p:cNvPr>
            <p:cNvGrpSpPr/>
            <p:nvPr/>
          </p:nvGrpSpPr>
          <p:grpSpPr>
            <a:xfrm>
              <a:off x="0" y="-9764"/>
              <a:ext cx="12207764" cy="796146"/>
              <a:chOff x="0" y="5390"/>
              <a:chExt cx="12207764" cy="796146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4283712C-C941-1D5C-2AE7-C86734A6B9D2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8433BEE-55C1-87D6-190D-B8B85CA069E0}"/>
                  </a:ext>
                </a:extLst>
              </p:cNvPr>
              <p:cNvSpPr txBox="1"/>
              <p:nvPr/>
            </p:nvSpPr>
            <p:spPr>
              <a:xfrm>
                <a:off x="7747889" y="32095"/>
                <a:ext cx="445987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Molecular Imaging</a:t>
                </a:r>
              </a:p>
            </p:txBody>
          </p:sp>
        </p:grpSp>
        <p:pic>
          <p:nvPicPr>
            <p:cNvPr id="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50DE9F33-12A7-3856-E51C-03A4A02927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id="{6429CDDF-463F-0DDF-0B19-1F4D90C4917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2" name="Freeform 32" descr="preencoded.png">
                <a:extLst>
                  <a:ext uri="{FF2B5EF4-FFF2-40B4-BE49-F238E27FC236}">
                    <a16:creationId xmlns:a16="http://schemas.microsoft.com/office/drawing/2014/main" id="{EBAB6A2A-9ADE-02EA-CE29-7B75F2354576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591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>
            <a:extLst>
              <a:ext uri="{FF2B5EF4-FFF2-40B4-BE49-F238E27FC236}">
                <a16:creationId xmlns:a16="http://schemas.microsoft.com/office/drawing/2014/main" id="{2A7A9269-1CD7-7971-16C7-CA619646143A}"/>
              </a:ext>
            </a:extLst>
          </p:cNvPr>
          <p:cNvGrpSpPr>
            <a:grpSpLocks noChangeAspect="1"/>
          </p:cNvGrpSpPr>
          <p:nvPr/>
        </p:nvGrpSpPr>
        <p:grpSpPr>
          <a:xfrm>
            <a:off x="84083" y="1049715"/>
            <a:ext cx="3483761" cy="5170868"/>
            <a:chOff x="572879" y="824874"/>
            <a:chExt cx="4771853" cy="7082754"/>
          </a:xfrm>
        </p:grpSpPr>
        <p:pic>
          <p:nvPicPr>
            <p:cNvPr id="5" name="Picture 4" descr="Radiochemistry for positron emission tomography | Nature Communications">
              <a:extLst>
                <a:ext uri="{FF2B5EF4-FFF2-40B4-BE49-F238E27FC236}">
                  <a16:creationId xmlns:a16="http://schemas.microsoft.com/office/drawing/2014/main" id="{27DF2D85-3D20-14AC-EBDB-098B51E4709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504" b="3790"/>
            <a:stretch>
              <a:fillRect/>
            </a:stretch>
          </p:blipFill>
          <p:spPr bwMode="auto">
            <a:xfrm>
              <a:off x="572879" y="824874"/>
              <a:ext cx="4737510" cy="7082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4500AEB7-FF8F-265F-54DD-4C0DF19C2116}"/>
                </a:ext>
              </a:extLst>
            </p:cNvPr>
            <p:cNvSpPr/>
            <p:nvPr/>
          </p:nvSpPr>
          <p:spPr>
            <a:xfrm>
              <a:off x="2060620" y="5540711"/>
              <a:ext cx="3284112" cy="23669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3D9BD52A-3C3C-60CC-BF88-97A567B2BB74}"/>
                </a:ext>
              </a:extLst>
            </p:cNvPr>
            <p:cNvSpPr/>
            <p:nvPr/>
          </p:nvSpPr>
          <p:spPr>
            <a:xfrm>
              <a:off x="4018208" y="3707816"/>
              <a:ext cx="1300230" cy="23669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C8524931-C1FB-751A-F418-A317562DB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41634" y="5043345"/>
              <a:ext cx="2369684" cy="2214526"/>
            </a:xfrm>
            <a:prstGeom prst="rect">
              <a:avLst/>
            </a:prstGeom>
          </p:spPr>
        </p:pic>
        <p:pic>
          <p:nvPicPr>
            <p:cNvPr id="2054" name="Picture 6" descr="Radiation warning sign Radioactive Atom Vintage Retro' Sticker | Spreadshirt">
              <a:extLst>
                <a:ext uri="{FF2B5EF4-FFF2-40B4-BE49-F238E27FC236}">
                  <a16:creationId xmlns:a16="http://schemas.microsoft.com/office/drawing/2014/main" id="{5A4C3791-5656-AEDE-1894-3A9046C70E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7143" b="94974" l="4762" r="95503">
                          <a14:foregroundMark x1="19312" y1="17989" x2="48677" y2="7672"/>
                          <a14:foregroundMark x1="45767" y1="5556" x2="27249" y2="11111"/>
                          <a14:foregroundMark x1="27249" y1="11111" x2="6085" y2="47354"/>
                          <a14:foregroundMark x1="6085" y1="47354" x2="6085" y2="66667"/>
                          <a14:foregroundMark x1="6085" y1="66667" x2="40741" y2="89153"/>
                          <a14:foregroundMark x1="40741" y1="89153" x2="59524" y2="92063"/>
                          <a14:foregroundMark x1="59524" y1="92063" x2="78307" y2="85714"/>
                          <a14:foregroundMark x1="78307" y1="85714" x2="91799" y2="69841"/>
                          <a14:foregroundMark x1="91799" y1="69841" x2="90741" y2="31217"/>
                          <a14:foregroundMark x1="90741" y1="31217" x2="58466" y2="8730"/>
                          <a14:foregroundMark x1="58466" y1="8730" x2="49735" y2="7143"/>
                          <a14:foregroundMark x1="54233" y1="8201" x2="87302" y2="26190"/>
                          <a14:foregroundMark x1="87302" y1="26190" x2="86772" y2="26190"/>
                          <a14:foregroundMark x1="78836" y1="17460" x2="78836" y2="17460"/>
                          <a14:foregroundMark x1="60317" y1="8201" x2="80688" y2="18519"/>
                          <a14:foregroundMark x1="90741" y1="41534" x2="91799" y2="37037"/>
                          <a14:foregroundMark x1="95767" y1="56614" x2="95767" y2="56614"/>
                          <a14:foregroundMark x1="92593" y1="50000" x2="92328" y2="57937"/>
                          <a14:foregroundMark x1="92593" y1="41534" x2="91270" y2="53175"/>
                          <a14:foregroundMark x1="4762" y1="39683" x2="18254" y2="26455"/>
                          <a14:foregroundMark x1="18254" y1="26455" x2="9788" y2="45503"/>
                          <a14:foregroundMark x1="13228" y1="27513" x2="13228" y2="27513"/>
                          <a14:foregroundMark x1="14815" y1="21164" x2="10847" y2="27513"/>
                          <a14:foregroundMark x1="10847" y1="75132" x2="26984" y2="85979"/>
                          <a14:foregroundMark x1="26984" y1="85979" x2="55820" y2="93651"/>
                          <a14:foregroundMark x1="29365" y1="89153" x2="51323" y2="94974"/>
                          <a14:foregroundMark x1="51323" y1="94974" x2="52116" y2="949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9636" y="6755325"/>
              <a:ext cx="757167" cy="7571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F834973-939F-03AD-794D-7CF41ACA4F0B}"/>
              </a:ext>
            </a:extLst>
          </p:cNvPr>
          <p:cNvSpPr txBox="1"/>
          <p:nvPr/>
        </p:nvSpPr>
        <p:spPr>
          <a:xfrm>
            <a:off x="3287762" y="833691"/>
            <a:ext cx="89042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n-US" noProof="0" dirty="0"/>
              <a:t>SPECT and PET are </a:t>
            </a:r>
            <a:r>
              <a:rPr lang="en-US" b="1" noProof="0" dirty="0">
                <a:solidFill>
                  <a:srgbClr val="C00000"/>
                </a:solidFill>
              </a:rPr>
              <a:t>both types of nuclear medicine imaging techniques</a:t>
            </a:r>
            <a:r>
              <a:rPr lang="en-US" b="1" noProof="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noProof="0" dirty="0"/>
              <a:t>that use radioactive tracers to visualize organs and tissues. </a:t>
            </a:r>
          </a:p>
          <a:p>
            <a:pPr algn="ctr" fontAlgn="ctr"/>
            <a:r>
              <a:rPr lang="en-US" b="1" noProof="0" dirty="0">
                <a:solidFill>
                  <a:srgbClr val="C00000"/>
                </a:solidFill>
              </a:rPr>
              <a:t>While both are used to assess organ function and detect disease, they differ in their technical aspects, resolution, sensitivity, and cost.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BB9DB0F-B432-84FD-D29D-A525AEDF4266}"/>
                  </a:ext>
                </a:extLst>
              </p:cNvPr>
              <p:cNvSpPr txBox="1"/>
              <p:nvPr/>
            </p:nvSpPr>
            <p:spPr>
              <a:xfrm>
                <a:off x="3458688" y="2010900"/>
                <a:ext cx="8508774" cy="4862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s-ES"/>
                </a:defPPr>
                <a:lvl1pPr fontAlgn="ctr"/>
              </a:lstStyle>
              <a:p>
                <a:r>
                  <a:rPr lang="en-US" b="1" noProof="0" dirty="0">
                    <a:solidFill>
                      <a:srgbClr val="C00000"/>
                    </a:solidFill>
                  </a:rPr>
                  <a:t>Key Differences:</a:t>
                </a:r>
              </a:p>
              <a:p>
                <a:r>
                  <a:rPr lang="en-US" i="1" noProof="0" dirty="0">
                    <a:solidFill>
                      <a:srgbClr val="C00000"/>
                    </a:solidFill>
                  </a:rPr>
                  <a:t>Radiotracers: </a:t>
                </a:r>
                <a:r>
                  <a:rPr lang="en-US" noProof="0" dirty="0"/>
                  <a:t>PET uses positron-emitting isotopes, while SPECT uses </a:t>
                </a:r>
                <a14:m>
                  <m:oMath xmlns:m="http://schemas.openxmlformats.org/officeDocument/2006/math">
                    <m:r>
                      <a:rPr lang="en-US" i="1" noProof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noProof="0" dirty="0"/>
                  <a:t>-emitting isotopes. </a:t>
                </a:r>
              </a:p>
              <a:p>
                <a:endParaRPr lang="en-US" sz="500" i="1" dirty="0">
                  <a:solidFill>
                    <a:srgbClr val="A000A0"/>
                  </a:solidFill>
                </a:endParaRPr>
              </a:p>
              <a:p>
                <a:r>
                  <a:rPr lang="en-US" i="1" dirty="0">
                    <a:solidFill>
                      <a:srgbClr val="C00000"/>
                    </a:solidFill>
                  </a:rPr>
                  <a:t>Resolution: </a:t>
                </a:r>
                <a:r>
                  <a:rPr lang="en-US" noProof="0" dirty="0"/>
                  <a:t>PET generally offers higher spatial resolution than SPECT, meaning it can provide more detailed images. </a:t>
                </a:r>
              </a:p>
              <a:p>
                <a:endParaRPr lang="en-US" sz="500" i="1" dirty="0">
                  <a:solidFill>
                    <a:srgbClr val="A000A0"/>
                  </a:solidFill>
                </a:endParaRPr>
              </a:p>
              <a:p>
                <a:r>
                  <a:rPr lang="en-US" i="1" dirty="0">
                    <a:solidFill>
                      <a:srgbClr val="C00000"/>
                    </a:solidFill>
                  </a:rPr>
                  <a:t>Sensitivity: </a:t>
                </a:r>
                <a:r>
                  <a:rPr lang="en-US" noProof="0" dirty="0"/>
                  <a:t>PET is more sensitive, capable of detecting smaller amounts of tracer, according to a clinical research organization. </a:t>
                </a:r>
              </a:p>
              <a:p>
                <a:endParaRPr lang="en-US" sz="500" i="1" dirty="0">
                  <a:solidFill>
                    <a:srgbClr val="548235"/>
                  </a:solidFill>
                </a:endParaRPr>
              </a:p>
              <a:p>
                <a:r>
                  <a:rPr lang="en-US" i="1" dirty="0">
                    <a:solidFill>
                      <a:srgbClr val="C00000"/>
                    </a:solidFill>
                  </a:rPr>
                  <a:t>Cost: </a:t>
                </a:r>
                <a:r>
                  <a:rPr lang="en-US" noProof="0" dirty="0"/>
                  <a:t>SPECT is typically less expensive than PET. </a:t>
                </a:r>
              </a:p>
              <a:p>
                <a:endParaRPr lang="en-US" sz="500" i="1" dirty="0">
                  <a:solidFill>
                    <a:srgbClr val="548235"/>
                  </a:solidFill>
                </a:endParaRPr>
              </a:p>
              <a:p>
                <a:r>
                  <a:rPr lang="en-US" i="1" dirty="0">
                    <a:solidFill>
                      <a:srgbClr val="C00000"/>
                    </a:solidFill>
                  </a:rPr>
                  <a:t>Applications:</a:t>
                </a:r>
                <a:r>
                  <a:rPr lang="en-US" i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noProof="0" dirty="0"/>
                  <a:t>PET is often preferred for cancer detection, brain imaging, and research, while SPECT is more commonly used for bone scans and heart/blood flow imaging. </a:t>
                </a:r>
              </a:p>
              <a:p>
                <a:pPr algn="ctr"/>
                <a:r>
                  <a:rPr lang="en-US" sz="1600" noProof="0" dirty="0">
                    <a:solidFill>
                      <a:srgbClr val="C00000"/>
                    </a:solidFill>
                  </a:rPr>
                  <a:t>In simpler terms: Imagine PET as a high-definition camera, offering clearer and more detailed pictures, while SPECT is like a standard-definition camera, still useful but with less detail. </a:t>
                </a:r>
              </a:p>
              <a:p>
                <a:pPr algn="ctr"/>
                <a:endParaRPr lang="en-US" sz="600" noProof="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r>
                  <a:rPr lang="en-US" i="1" dirty="0">
                    <a:solidFill>
                      <a:srgbClr val="C00000"/>
                    </a:solidFill>
                  </a:rPr>
                  <a:t>Choosing between PET and SPECT: </a:t>
                </a:r>
                <a:r>
                  <a:rPr lang="en-US" noProof="0" dirty="0"/>
                  <a:t>Often depends on the specific clinical question or research goal. </a:t>
                </a:r>
              </a:p>
              <a:p>
                <a:pPr algn="ctr"/>
                <a:r>
                  <a:rPr lang="en-US" sz="1600" dirty="0">
                    <a:solidFill>
                      <a:srgbClr val="C00000"/>
                    </a:solidFill>
                  </a:rPr>
                  <a:t>PET's higher resolution and sensitivity can be beneficial for detecting subtle abnormalities or for visualizing small structures, while SPECT's lower cost and wider availability may make it a more practical choice in certain situations. </a:t>
                </a: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ABB9DB0F-B432-84FD-D29D-A525AEDF4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8688" y="2010900"/>
                <a:ext cx="8508774" cy="4862870"/>
              </a:xfrm>
              <a:prstGeom prst="rect">
                <a:avLst/>
              </a:prstGeom>
              <a:blipFill>
                <a:blip r:embed="rId7"/>
                <a:stretch>
                  <a:fillRect l="-596" t="-52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Marcador de número de diapositiva 2">
            <a:extLst>
              <a:ext uri="{FF2B5EF4-FFF2-40B4-BE49-F238E27FC236}">
                <a16:creationId xmlns:a16="http://schemas.microsoft.com/office/drawing/2014/main" id="{7CC204AD-DAE1-B80C-6F53-F1B977B94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31</a:t>
            </a:fld>
            <a:endParaRPr lang="en-GB" sz="1800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2132DE4C-32FE-FBCC-EE22-72DCAC43E82F}"/>
              </a:ext>
            </a:extLst>
          </p:cNvPr>
          <p:cNvGrpSpPr/>
          <p:nvPr/>
        </p:nvGrpSpPr>
        <p:grpSpPr>
          <a:xfrm>
            <a:off x="0" y="-9764"/>
            <a:ext cx="12213807" cy="796146"/>
            <a:chOff x="0" y="-9764"/>
            <a:chExt cx="12213807" cy="796146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595D4F9E-876F-4F23-5F2E-C3582A359EDB}"/>
                </a:ext>
              </a:extLst>
            </p:cNvPr>
            <p:cNvGrpSpPr/>
            <p:nvPr/>
          </p:nvGrpSpPr>
          <p:grpSpPr>
            <a:xfrm>
              <a:off x="0" y="-9764"/>
              <a:ext cx="12213807" cy="796146"/>
              <a:chOff x="0" y="5390"/>
              <a:chExt cx="12213807" cy="796146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683483BD-5B21-E90F-38AC-DB06010654F0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AA733CE3-5D77-15A5-F204-A74351B0A101}"/>
                  </a:ext>
                </a:extLst>
              </p:cNvPr>
              <p:cNvSpPr txBox="1"/>
              <p:nvPr/>
            </p:nvSpPr>
            <p:spPr>
              <a:xfrm>
                <a:off x="9033769" y="32095"/>
                <a:ext cx="3180038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or SPECT</a:t>
                </a:r>
              </a:p>
            </p:txBody>
          </p:sp>
        </p:grpSp>
        <p:pic>
          <p:nvPicPr>
            <p:cNvPr id="10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9B77654D-4EB2-4456-6C9D-4129EA1468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31">
              <a:extLst>
                <a:ext uri="{FF2B5EF4-FFF2-40B4-BE49-F238E27FC236}">
                  <a16:creationId xmlns:a16="http://schemas.microsoft.com/office/drawing/2014/main" id="{E423A103-CA38-50DB-8132-C8767D5B35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1" name="Freeform 32" descr="preencoded.png">
                <a:extLst>
                  <a:ext uri="{FF2B5EF4-FFF2-40B4-BE49-F238E27FC236}">
                    <a16:creationId xmlns:a16="http://schemas.microsoft.com/office/drawing/2014/main" id="{EC1E8FE2-9F45-3438-E01A-E05FB5847C38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9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97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787CB-E604-7D63-DCE1-DF820D523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8ADC6E6-EF1E-3534-CCE4-2530E6B95533}"/>
              </a:ext>
            </a:extLst>
          </p:cNvPr>
          <p:cNvSpPr txBox="1"/>
          <p:nvPr/>
        </p:nvSpPr>
        <p:spPr>
          <a:xfrm>
            <a:off x="8763209" y="-8267"/>
            <a:ext cx="3441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 or SPECT?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03FD9A7-1A05-5D24-4E00-838AD4C7C833}"/>
              </a:ext>
            </a:extLst>
          </p:cNvPr>
          <p:cNvSpPr/>
          <p:nvPr/>
        </p:nvSpPr>
        <p:spPr>
          <a:xfrm>
            <a:off x="0" y="761174"/>
            <a:ext cx="12192000" cy="6096826"/>
          </a:xfrm>
          <a:prstGeom prst="rect">
            <a:avLst/>
          </a:prstGeom>
          <a:solidFill>
            <a:srgbClr val="E8DFDF"/>
          </a:solidFill>
          <a:ln w="25400">
            <a:solidFill>
              <a:srgbClr val="E8DF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074" name="Picture 2" descr="spect-pet-compare">
            <a:extLst>
              <a:ext uri="{FF2B5EF4-FFF2-40B4-BE49-F238E27FC236}">
                <a16:creationId xmlns:a16="http://schemas.microsoft.com/office/drawing/2014/main" id="{2BBA3FE2-B1DE-2088-8BFE-3710237C01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3" b="18686"/>
          <a:stretch>
            <a:fillRect/>
          </a:stretch>
        </p:blipFill>
        <p:spPr bwMode="auto">
          <a:xfrm>
            <a:off x="1910903" y="752304"/>
            <a:ext cx="8370194" cy="611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Technological Advances in SPECT and SPECT/CT Imaging">
            <a:extLst>
              <a:ext uri="{FF2B5EF4-FFF2-40B4-BE49-F238E27FC236}">
                <a16:creationId xmlns:a16="http://schemas.microsoft.com/office/drawing/2014/main" id="{19F87E65-E571-3F22-D82A-BDF29BBDD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645" y="3526210"/>
            <a:ext cx="2474863" cy="99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DFEBF715-3E72-D182-2122-4B81CB78C7E6}"/>
              </a:ext>
            </a:extLst>
          </p:cNvPr>
          <p:cNvGrpSpPr>
            <a:grpSpLocks noChangeAspect="1"/>
          </p:cNvGrpSpPr>
          <p:nvPr/>
        </p:nvGrpSpPr>
        <p:grpSpPr>
          <a:xfrm>
            <a:off x="-12536" y="3229295"/>
            <a:ext cx="2474864" cy="1583330"/>
            <a:chOff x="2743542" y="965200"/>
            <a:chExt cx="7702207" cy="4927600"/>
          </a:xfrm>
        </p:grpSpPr>
        <p:pic>
          <p:nvPicPr>
            <p:cNvPr id="14338" name="Picture 2" descr="Radiochemistry for positron emission tomography | Nature Communications">
              <a:extLst>
                <a:ext uri="{FF2B5EF4-FFF2-40B4-BE49-F238E27FC236}">
                  <a16:creationId xmlns:a16="http://schemas.microsoft.com/office/drawing/2014/main" id="{338141E3-317D-D4E7-4FCC-6E5785065F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08"/>
            <a:stretch>
              <a:fillRect/>
            </a:stretch>
          </p:blipFill>
          <p:spPr bwMode="auto">
            <a:xfrm>
              <a:off x="2756078" y="965200"/>
              <a:ext cx="7689671" cy="492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807578FE-59FD-B880-CD6B-3C36A2A216CF}"/>
                </a:ext>
              </a:extLst>
            </p:cNvPr>
            <p:cNvSpPr/>
            <p:nvPr/>
          </p:nvSpPr>
          <p:spPr>
            <a:xfrm>
              <a:off x="2743542" y="973465"/>
              <a:ext cx="2202288" cy="18315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C746247F-AC5C-378D-1EB0-F578A5BF5414}"/>
                </a:ext>
              </a:extLst>
            </p:cNvPr>
            <p:cNvSpPr/>
            <p:nvPr/>
          </p:nvSpPr>
          <p:spPr>
            <a:xfrm>
              <a:off x="2743542" y="2261627"/>
              <a:ext cx="1390576" cy="1602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F76368C-D26A-2FBA-ECED-0CC84613EDF1}"/>
              </a:ext>
            </a:extLst>
          </p:cNvPr>
          <p:cNvSpPr/>
          <p:nvPr/>
        </p:nvSpPr>
        <p:spPr>
          <a:xfrm>
            <a:off x="2470836" y="2314937"/>
            <a:ext cx="7254809" cy="914358"/>
          </a:xfrm>
          <a:prstGeom prst="rect">
            <a:avLst/>
          </a:prstGeom>
          <a:solidFill>
            <a:srgbClr val="E8DF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564DEFE4-E3D0-1CF1-52FB-952FA63FD980}"/>
              </a:ext>
            </a:extLst>
          </p:cNvPr>
          <p:cNvSpPr/>
          <p:nvPr/>
        </p:nvSpPr>
        <p:spPr>
          <a:xfrm>
            <a:off x="2470836" y="3246267"/>
            <a:ext cx="7254809" cy="914358"/>
          </a:xfrm>
          <a:prstGeom prst="rect">
            <a:avLst/>
          </a:prstGeom>
          <a:solidFill>
            <a:srgbClr val="E8DF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665863D-3EC2-7CA8-0D77-4E73950FE026}"/>
              </a:ext>
            </a:extLst>
          </p:cNvPr>
          <p:cNvSpPr/>
          <p:nvPr/>
        </p:nvSpPr>
        <p:spPr>
          <a:xfrm>
            <a:off x="2479344" y="4159470"/>
            <a:ext cx="7254809" cy="914358"/>
          </a:xfrm>
          <a:prstGeom prst="rect">
            <a:avLst/>
          </a:prstGeom>
          <a:solidFill>
            <a:srgbClr val="E8DF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5BB4884-EFB5-78F4-6275-CD455B348B67}"/>
              </a:ext>
            </a:extLst>
          </p:cNvPr>
          <p:cNvSpPr/>
          <p:nvPr/>
        </p:nvSpPr>
        <p:spPr>
          <a:xfrm>
            <a:off x="2479344" y="5061405"/>
            <a:ext cx="7254809" cy="914358"/>
          </a:xfrm>
          <a:prstGeom prst="rect">
            <a:avLst/>
          </a:prstGeom>
          <a:solidFill>
            <a:srgbClr val="E8DF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1326EC1-8013-4AB6-A394-B819C21FF54A}"/>
              </a:ext>
            </a:extLst>
          </p:cNvPr>
          <p:cNvSpPr/>
          <p:nvPr/>
        </p:nvSpPr>
        <p:spPr>
          <a:xfrm>
            <a:off x="2479344" y="5980273"/>
            <a:ext cx="7254809" cy="914358"/>
          </a:xfrm>
          <a:prstGeom prst="rect">
            <a:avLst/>
          </a:prstGeom>
          <a:solidFill>
            <a:srgbClr val="E8DF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B28DDC5-AADC-E5DF-0943-419CBCE3AE98}"/>
              </a:ext>
            </a:extLst>
          </p:cNvPr>
          <p:cNvSpPr txBox="1"/>
          <p:nvPr/>
        </p:nvSpPr>
        <p:spPr>
          <a:xfrm>
            <a:off x="8750673" y="34820"/>
            <a:ext cx="34413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 or SPECT?</a:t>
            </a:r>
          </a:p>
        </p:txBody>
      </p:sp>
      <p:sp>
        <p:nvSpPr>
          <p:cNvPr id="21" name="Marcador de número de diapositiva 2">
            <a:extLst>
              <a:ext uri="{FF2B5EF4-FFF2-40B4-BE49-F238E27FC236}">
                <a16:creationId xmlns:a16="http://schemas.microsoft.com/office/drawing/2014/main" id="{6D96EA4E-728C-F212-048D-28DD049A5CE8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32</a:t>
            </a:fld>
            <a:endParaRPr lang="en-GB" sz="1800" b="1" dirty="0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829F35E0-9DE8-E860-258F-CC688B709973}"/>
              </a:ext>
            </a:extLst>
          </p:cNvPr>
          <p:cNvGrpSpPr/>
          <p:nvPr/>
        </p:nvGrpSpPr>
        <p:grpSpPr>
          <a:xfrm>
            <a:off x="0" y="-9764"/>
            <a:ext cx="12213807" cy="796146"/>
            <a:chOff x="0" y="-9764"/>
            <a:chExt cx="12213807" cy="796146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7F57DF1F-786F-9A19-B6D1-A890CCFA9D94}"/>
                </a:ext>
              </a:extLst>
            </p:cNvPr>
            <p:cNvGrpSpPr/>
            <p:nvPr/>
          </p:nvGrpSpPr>
          <p:grpSpPr>
            <a:xfrm>
              <a:off x="0" y="-9764"/>
              <a:ext cx="12213807" cy="796146"/>
              <a:chOff x="0" y="5390"/>
              <a:chExt cx="12213807" cy="796146"/>
            </a:xfrm>
          </p:grpSpPr>
          <p:sp>
            <p:nvSpPr>
              <p:cNvPr id="27" name="Rectángulo 26">
                <a:extLst>
                  <a:ext uri="{FF2B5EF4-FFF2-40B4-BE49-F238E27FC236}">
                    <a16:creationId xmlns:a16="http://schemas.microsoft.com/office/drawing/2014/main" id="{F6CE6D87-0A1C-CBEE-672E-2C8E856E91CA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FEBFF937-8408-9CB9-2712-06632E940DF2}"/>
                  </a:ext>
                </a:extLst>
              </p:cNvPr>
              <p:cNvSpPr txBox="1"/>
              <p:nvPr/>
            </p:nvSpPr>
            <p:spPr>
              <a:xfrm>
                <a:off x="9033769" y="32095"/>
                <a:ext cx="3180038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or SPECT</a:t>
                </a:r>
              </a:p>
            </p:txBody>
          </p:sp>
        </p:grpSp>
        <p:pic>
          <p:nvPicPr>
            <p:cNvPr id="19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4AAD883F-DD06-6ADC-C45C-7D44C31414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Group 31">
              <a:extLst>
                <a:ext uri="{FF2B5EF4-FFF2-40B4-BE49-F238E27FC236}">
                  <a16:creationId xmlns:a16="http://schemas.microsoft.com/office/drawing/2014/main" id="{6DAC1C5C-18C8-DFBA-E9F0-7273F4EE153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6" name="Freeform 32" descr="preencoded.png">
                <a:extLst>
                  <a:ext uri="{FF2B5EF4-FFF2-40B4-BE49-F238E27FC236}">
                    <a16:creationId xmlns:a16="http://schemas.microsoft.com/office/drawing/2014/main" id="{92A7F5EA-90F8-A8F2-861A-CEAA1312C359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436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B8BC5-3AAC-A2FC-3B93-B01E154C3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9">
            <a:extLst>
              <a:ext uri="{FF2B5EF4-FFF2-40B4-BE49-F238E27FC236}">
                <a16:creationId xmlns:a16="http://schemas.microsoft.com/office/drawing/2014/main" id="{8607C1E3-3284-D1E9-B9F2-F9E86D005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9556" y="6601568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chemeClr val="bg1"/>
                </a:solidFill>
              </a:rPr>
              <a:t>Innovation with Integrity</a:t>
            </a:r>
          </a:p>
        </p:txBody>
      </p:sp>
      <p:graphicFrame>
        <p:nvGraphicFramePr>
          <p:cNvPr id="5" name="Group 2">
            <a:extLst>
              <a:ext uri="{FF2B5EF4-FFF2-40B4-BE49-F238E27FC236}">
                <a16:creationId xmlns:a16="http://schemas.microsoft.com/office/drawing/2014/main" id="{A77BCA2C-EDCB-2D68-3BDB-F6C45EFE306F}"/>
              </a:ext>
            </a:extLst>
          </p:cNvPr>
          <p:cNvGraphicFramePr>
            <a:graphicFrameLocks noGrp="1"/>
          </p:cNvGraphicFramePr>
          <p:nvPr/>
        </p:nvGraphicFramePr>
        <p:xfrm>
          <a:off x="1127448" y="1329738"/>
          <a:ext cx="10081120" cy="4336013"/>
        </p:xfrm>
        <a:graphic>
          <a:graphicData uri="http://schemas.openxmlformats.org/drawingml/2006/table">
            <a:tbl>
              <a:tblPr/>
              <a:tblGrid>
                <a:gridCol w="2267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8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2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25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268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Imaging </a:t>
                      </a:r>
                      <a:b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</a:b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Technique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Spatial </a:t>
                      </a:r>
                      <a:b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</a:b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Resolution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Sensitivity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Depth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433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PET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Gill Sans" charset="0"/>
                        </a:rPr>
                        <a:t>≤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1-2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-11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-12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limit, quantitative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SPECT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0.5-2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-10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-11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limit, semi quantitative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Optical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1-3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-9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-12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Less 1cm luminescence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Less 3cm fluorescence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MRI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25-100 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-3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-5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CT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1-200 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n/a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      measuring densities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 Box 41">
            <a:extLst>
              <a:ext uri="{FF2B5EF4-FFF2-40B4-BE49-F238E27FC236}">
                <a16:creationId xmlns:a16="http://schemas.microsoft.com/office/drawing/2014/main" id="{67588B6B-05DA-909C-F343-A3E2FE761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1220" y="5807581"/>
            <a:ext cx="2810619" cy="12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32146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700" dirty="0" err="1"/>
              <a:t>Massoud</a:t>
            </a:r>
            <a:r>
              <a:rPr lang="en-US" altLang="en-US" sz="700" dirty="0"/>
              <a:t>, Genes &amp; Development, 17:545-580, 2003.</a:t>
            </a:r>
            <a:endParaRPr lang="en-GB" altLang="en-US" sz="700" dirty="0"/>
          </a:p>
        </p:txBody>
      </p:sp>
      <p:sp>
        <p:nvSpPr>
          <p:cNvPr id="10" name="Text Box 41">
            <a:extLst>
              <a:ext uri="{FF2B5EF4-FFF2-40B4-BE49-F238E27FC236}">
                <a16:creationId xmlns:a16="http://schemas.microsoft.com/office/drawing/2014/main" id="{7C597650-672E-9A4A-0EE3-0C4EBAF63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529" y="5836622"/>
            <a:ext cx="39973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000" dirty="0" err="1">
                <a:solidFill>
                  <a:schemeClr val="tx1"/>
                </a:solidFill>
              </a:rPr>
              <a:t>Massoud</a:t>
            </a:r>
            <a:r>
              <a:rPr lang="en-US" altLang="en-US" sz="1000" dirty="0">
                <a:solidFill>
                  <a:schemeClr val="tx1"/>
                </a:solidFill>
              </a:rPr>
              <a:t>, Genes &amp; Development, 17:545-580, 2003.</a:t>
            </a:r>
            <a:endParaRPr lang="en-GB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C0C5F54D-0C44-1929-0062-715C005EE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2488" y="6601568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en-US" altLang="en-US" sz="1050" dirty="0">
                <a:solidFill>
                  <a:schemeClr val="bg1"/>
                </a:solidFill>
              </a:rPr>
              <a:t>21-July-16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8CDADBA-D266-947B-43FC-29D69F05FA12}"/>
              </a:ext>
            </a:extLst>
          </p:cNvPr>
          <p:cNvSpPr/>
          <p:nvPr/>
        </p:nvSpPr>
        <p:spPr>
          <a:xfrm>
            <a:off x="767408" y="2158836"/>
            <a:ext cx="10297144" cy="1368152"/>
          </a:xfrm>
          <a:prstGeom prst="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51D8064-00E8-5366-A63E-0E3BFF04CA50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9A7FB273-F314-CC92-FD61-690F72109998}"/>
              </a:ext>
            </a:extLst>
          </p:cNvPr>
          <p:cNvGrpSpPr/>
          <p:nvPr/>
        </p:nvGrpSpPr>
        <p:grpSpPr>
          <a:xfrm>
            <a:off x="0" y="-9764"/>
            <a:ext cx="12213807" cy="796146"/>
            <a:chOff x="0" y="-9764"/>
            <a:chExt cx="12213807" cy="796146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1E828625-6D70-7C78-6623-798653AA8F9E}"/>
                </a:ext>
              </a:extLst>
            </p:cNvPr>
            <p:cNvGrpSpPr/>
            <p:nvPr/>
          </p:nvGrpSpPr>
          <p:grpSpPr>
            <a:xfrm>
              <a:off x="0" y="-9764"/>
              <a:ext cx="12213807" cy="796146"/>
              <a:chOff x="0" y="5390"/>
              <a:chExt cx="12213807" cy="796146"/>
            </a:xfrm>
          </p:grpSpPr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68C32642-98F9-0BFE-FA33-38BF0AF73A6A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81075A76-4A95-9DF3-9F21-379C6911B2E0}"/>
                  </a:ext>
                </a:extLst>
              </p:cNvPr>
              <p:cNvSpPr txBox="1"/>
              <p:nvPr/>
            </p:nvSpPr>
            <p:spPr>
              <a:xfrm>
                <a:off x="9033769" y="32095"/>
                <a:ext cx="3180038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or SPECT</a:t>
                </a:r>
              </a:p>
            </p:txBody>
          </p:sp>
        </p:grpSp>
        <p:pic>
          <p:nvPicPr>
            <p:cNvPr id="14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86453609-0EE1-B01B-22F8-0A175BF2CB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31">
              <a:extLst>
                <a:ext uri="{FF2B5EF4-FFF2-40B4-BE49-F238E27FC236}">
                  <a16:creationId xmlns:a16="http://schemas.microsoft.com/office/drawing/2014/main" id="{CA3C7D2D-8E77-0D71-F6C0-57785841792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6" name="Freeform 32" descr="preencoded.png">
                <a:extLst>
                  <a:ext uri="{FF2B5EF4-FFF2-40B4-BE49-F238E27FC236}">
                    <a16:creationId xmlns:a16="http://schemas.microsoft.com/office/drawing/2014/main" id="{2F5A51FF-FCF9-8BA4-1FFA-6C951D412EA9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769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7E05AF21-31C1-294B-8001-71BBF87CDC36}"/>
              </a:ext>
            </a:extLst>
          </p:cNvPr>
          <p:cNvSpPr txBox="1"/>
          <p:nvPr/>
        </p:nvSpPr>
        <p:spPr>
          <a:xfrm>
            <a:off x="290512" y="1939080"/>
            <a:ext cx="590465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Based on multiple GCs in a rotation stage</a:t>
            </a:r>
          </a:p>
          <a:p>
            <a:endParaRPr lang="en-US" sz="1000" b="1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Retrieving the tomographic 3-D information about imaging agent’s distribution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Typical angular step varies from 3</a:t>
            </a:r>
            <a:r>
              <a:rPr lang="en-US" sz="2000" baseline="30000" dirty="0"/>
              <a:t>o</a:t>
            </a:r>
            <a:r>
              <a:rPr lang="en-US" sz="2000" dirty="0"/>
              <a:t> to 6</a:t>
            </a:r>
            <a:r>
              <a:rPr lang="en-US" sz="2000" baseline="30000" dirty="0"/>
              <a:t>o</a:t>
            </a:r>
            <a:r>
              <a:rPr lang="en-US" sz="2000" dirty="0"/>
              <a:t>, covering all 360</a:t>
            </a:r>
            <a:r>
              <a:rPr lang="en-US" sz="2000" baseline="30000" dirty="0"/>
              <a:t>o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Allows for accurate functional </a:t>
            </a:r>
            <a:r>
              <a:rPr lang="fr-FR" sz="2000" dirty="0"/>
              <a:t>3-D information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Best known applications in brain imaging: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blood perfusion to study dementia, epilepsy or traumatic brain injury (TBI)</a:t>
            </a:r>
            <a:endParaRPr lang="es-ES" sz="2000" dirty="0"/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6CB413E3-23B3-754C-93E7-4FCBE4662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34</a:t>
            </a:fld>
            <a:endParaRPr lang="en-GB" sz="1800" b="1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A7D2E80-AFAF-124A-A49E-B44CDF75C7D2}"/>
              </a:ext>
            </a:extLst>
          </p:cNvPr>
          <p:cNvSpPr/>
          <p:nvPr/>
        </p:nvSpPr>
        <p:spPr>
          <a:xfrm>
            <a:off x="290512" y="876186"/>
            <a:ext cx="11610976" cy="830997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Single Photon Emission Tomography </a:t>
            </a:r>
            <a:r>
              <a:rPr lang="en-US" sz="2400" b="1" dirty="0"/>
              <a:t>(</a:t>
            </a:r>
            <a:r>
              <a:rPr lang="en-US" sz="2400" b="1" dirty="0">
                <a:solidFill>
                  <a:srgbClr val="C00000"/>
                </a:solidFill>
              </a:rPr>
              <a:t>SPECT</a:t>
            </a:r>
            <a:r>
              <a:rPr lang="en-US" sz="2400" b="1" dirty="0"/>
              <a:t>) </a:t>
            </a:r>
            <a:r>
              <a:rPr lang="en-US" sz="2400" dirty="0"/>
              <a:t>consists of the acquisition of Multiple Slices Simultaneously to generate a 3D image.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D0424E0-7688-1742-B922-9BB08D40412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41988" y="1939080"/>
            <a:ext cx="5913645" cy="443129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51DA875-87DA-4940-9779-E0F0F28FC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319" y="4955290"/>
            <a:ext cx="2331003" cy="1759907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1CFFA21E-2745-15F4-9988-E439431D4F1A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49C6F4FF-C699-C0E1-24DE-7D92B53EB06C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74F8303D-2240-FAFF-881F-D9473DF6E828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D5FE00C0-AD4C-1D5E-2EC3-6242071FB9A7}"/>
                  </a:ext>
                </a:extLst>
              </p:cNvPr>
              <p:cNvSpPr txBox="1"/>
              <p:nvPr/>
            </p:nvSpPr>
            <p:spPr>
              <a:xfrm>
                <a:off x="9076633" y="32095"/>
                <a:ext cx="3091872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SPECT basics</a:t>
                </a:r>
              </a:p>
            </p:txBody>
          </p:sp>
        </p:grpSp>
        <p:pic>
          <p:nvPicPr>
            <p:cNvPr id="14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800CFC19-B6CF-14B1-28C9-66511D1AF2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31">
              <a:extLst>
                <a:ext uri="{FF2B5EF4-FFF2-40B4-BE49-F238E27FC236}">
                  <a16:creationId xmlns:a16="http://schemas.microsoft.com/office/drawing/2014/main" id="{844F3001-4A15-703E-8CAF-D77F1F16631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8" name="Freeform 32" descr="preencoded.png">
                <a:extLst>
                  <a:ext uri="{FF2B5EF4-FFF2-40B4-BE49-F238E27FC236}">
                    <a16:creationId xmlns:a16="http://schemas.microsoft.com/office/drawing/2014/main" id="{0450E5D8-9141-8DB6-613D-3D086ED4A70E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44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DED98-0FC9-423B-99D6-1A2CB38DE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863" y="7469188"/>
            <a:ext cx="10515600" cy="4351338"/>
          </a:xfrm>
        </p:spPr>
        <p:txBody>
          <a:bodyPr/>
          <a:lstStyle/>
          <a:p>
            <a:r>
              <a:rPr lang="en-US" dirty="0" err="1"/>
              <a:t>gkjdsh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6C3927A-B17E-364B-BEDA-D1E10AD54D7E}"/>
              </a:ext>
            </a:extLst>
          </p:cNvPr>
          <p:cNvSpPr txBox="1">
            <a:spLocks/>
          </p:cNvSpPr>
          <p:nvPr/>
        </p:nvSpPr>
        <p:spPr>
          <a:xfrm>
            <a:off x="-1143000" y="6851289"/>
            <a:ext cx="4071938" cy="5278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3BDC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i="1" dirty="0"/>
              <a:t>Talk: PET Detector Developments</a:t>
            </a:r>
            <a:br>
              <a:rPr lang="en-US" sz="1000" i="1" dirty="0"/>
            </a:br>
            <a:endParaRPr lang="en-US" sz="1000" i="1" dirty="0"/>
          </a:p>
        </p:txBody>
      </p:sp>
      <p:sp>
        <p:nvSpPr>
          <p:cNvPr id="130" name="3 Rectángulo">
            <a:extLst>
              <a:ext uri="{FF2B5EF4-FFF2-40B4-BE49-F238E27FC236}">
                <a16:creationId xmlns:a16="http://schemas.microsoft.com/office/drawing/2014/main" id="{0982E654-5E77-3642-9FBD-0C52C3DDF5C8}"/>
              </a:ext>
            </a:extLst>
          </p:cNvPr>
          <p:cNvSpPr/>
          <p:nvPr/>
        </p:nvSpPr>
        <p:spPr>
          <a:xfrm>
            <a:off x="2168276" y="3401370"/>
            <a:ext cx="28803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48 Rectángulo">
            <a:extLst>
              <a:ext uri="{FF2B5EF4-FFF2-40B4-BE49-F238E27FC236}">
                <a16:creationId xmlns:a16="http://schemas.microsoft.com/office/drawing/2014/main" id="{CCB5D03E-9E4B-2F46-81FC-FCAE1DD1A5B7}"/>
              </a:ext>
            </a:extLst>
          </p:cNvPr>
          <p:cNvSpPr/>
          <p:nvPr/>
        </p:nvSpPr>
        <p:spPr>
          <a:xfrm>
            <a:off x="3622689" y="2946530"/>
            <a:ext cx="14401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60 Rectángulo">
            <a:extLst>
              <a:ext uri="{FF2B5EF4-FFF2-40B4-BE49-F238E27FC236}">
                <a16:creationId xmlns:a16="http://schemas.microsoft.com/office/drawing/2014/main" id="{99FDB5C2-58EB-4645-BBC8-11F16C6FA42D}"/>
              </a:ext>
            </a:extLst>
          </p:cNvPr>
          <p:cNvSpPr/>
          <p:nvPr/>
        </p:nvSpPr>
        <p:spPr>
          <a:xfrm>
            <a:off x="3625322" y="2946530"/>
            <a:ext cx="14401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Rectangle 20">
            <a:extLst>
              <a:ext uri="{FF2B5EF4-FFF2-40B4-BE49-F238E27FC236}">
                <a16:creationId xmlns:a16="http://schemas.microsoft.com/office/drawing/2014/main" id="{C6014E4B-AC0F-9444-A98E-E4C9F77C4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962" y="724835"/>
            <a:ext cx="4888172" cy="167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35000"/>
              </a:spcBef>
              <a:spcAft>
                <a:spcPct val="5000"/>
              </a:spcAft>
              <a:buFontTx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 Positrons have very short lifetime, annihilate with electrons and produce two 511 keV photons that are detected.</a:t>
            </a:r>
          </a:p>
          <a:p>
            <a:pPr>
              <a:lnSpc>
                <a:spcPct val="95000"/>
              </a:lnSpc>
              <a:spcBef>
                <a:spcPct val="35000"/>
              </a:spcBef>
              <a:spcAft>
                <a:spcPct val="5000"/>
              </a:spcAft>
              <a:buFontTx/>
              <a:buChar char="•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Common isotopes for positron imaging: </a:t>
            </a:r>
            <a:r>
              <a:rPr lang="es-ES_tradnl" sz="2000" baseline="30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18</a:t>
            </a:r>
            <a:r>
              <a:rPr lang="es-ES_tradnl" sz="2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F(~H), </a:t>
            </a:r>
            <a:r>
              <a:rPr lang="es-ES_tradnl" sz="2000" baseline="30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13</a:t>
            </a:r>
            <a:r>
              <a:rPr lang="es-ES_tradnl" sz="2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N, </a:t>
            </a:r>
            <a:r>
              <a:rPr lang="es-ES_tradnl" sz="2000" baseline="30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15</a:t>
            </a:r>
            <a:r>
              <a:rPr lang="es-ES_tradnl" sz="2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O, </a:t>
            </a:r>
            <a:r>
              <a:rPr lang="es-ES_tradnl" sz="2000" baseline="30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11</a:t>
            </a:r>
            <a:r>
              <a:rPr lang="es-ES_tradnl" sz="2000" dirty="0">
                <a:solidFill>
                  <a:schemeClr val="accent6">
                    <a:lumMod val="50000"/>
                  </a:schemeClr>
                </a:solidFill>
                <a:sym typeface="Helvetica Neue"/>
              </a:rPr>
              <a:t>C.</a:t>
            </a:r>
            <a:endParaRPr lang="en-GB" sz="2000" dirty="0">
              <a:solidFill>
                <a:schemeClr val="accent6">
                  <a:lumMod val="50000"/>
                </a:schemeClr>
              </a:solidFill>
              <a:sym typeface="Helvetica Neue"/>
            </a:endParaRPr>
          </a:p>
        </p:txBody>
      </p:sp>
      <p:grpSp>
        <p:nvGrpSpPr>
          <p:cNvPr id="137" name="Grupo 136">
            <a:extLst>
              <a:ext uri="{FF2B5EF4-FFF2-40B4-BE49-F238E27FC236}">
                <a16:creationId xmlns:a16="http://schemas.microsoft.com/office/drawing/2014/main" id="{F5CA6E08-9887-A04B-812C-C86D95AAEA08}"/>
              </a:ext>
            </a:extLst>
          </p:cNvPr>
          <p:cNvGrpSpPr/>
          <p:nvPr/>
        </p:nvGrpSpPr>
        <p:grpSpPr>
          <a:xfrm>
            <a:off x="1670545" y="2658906"/>
            <a:ext cx="5522977" cy="3664078"/>
            <a:chOff x="2411759" y="2204864"/>
            <a:chExt cx="4965617" cy="3263620"/>
          </a:xfrm>
        </p:grpSpPr>
        <p:pic>
          <p:nvPicPr>
            <p:cNvPr id="138" name="Picture 3">
              <a:extLst>
                <a:ext uri="{FF2B5EF4-FFF2-40B4-BE49-F238E27FC236}">
                  <a16:creationId xmlns:a16="http://schemas.microsoft.com/office/drawing/2014/main" id="{62811FBD-413C-974B-95CE-7B78639BB7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8" t="7565" b="9064"/>
            <a:stretch/>
          </p:blipFill>
          <p:spPr bwMode="auto">
            <a:xfrm>
              <a:off x="2411759" y="2204864"/>
              <a:ext cx="4965617" cy="3124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" name="Rectángulo 138">
              <a:extLst>
                <a:ext uri="{FF2B5EF4-FFF2-40B4-BE49-F238E27FC236}">
                  <a16:creationId xmlns:a16="http://schemas.microsoft.com/office/drawing/2014/main" id="{7BA02B3A-513E-2F41-AFE7-59994FC74CB3}"/>
                </a:ext>
              </a:extLst>
            </p:cNvPr>
            <p:cNvSpPr/>
            <p:nvPr/>
          </p:nvSpPr>
          <p:spPr>
            <a:xfrm>
              <a:off x="5820500" y="5085184"/>
              <a:ext cx="407684" cy="383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Rectángulo 139">
              <a:extLst>
                <a:ext uri="{FF2B5EF4-FFF2-40B4-BE49-F238E27FC236}">
                  <a16:creationId xmlns:a16="http://schemas.microsoft.com/office/drawing/2014/main" id="{3C19D78F-AEBD-1F44-A9AC-9CF81C2FE10C}"/>
                </a:ext>
              </a:extLst>
            </p:cNvPr>
            <p:cNvSpPr/>
            <p:nvPr/>
          </p:nvSpPr>
          <p:spPr>
            <a:xfrm>
              <a:off x="5613930" y="5058919"/>
              <a:ext cx="407684" cy="383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41" name="Grupo 140">
              <a:extLst>
                <a:ext uri="{FF2B5EF4-FFF2-40B4-BE49-F238E27FC236}">
                  <a16:creationId xmlns:a16="http://schemas.microsoft.com/office/drawing/2014/main" id="{C237B7CE-92D8-B24E-8AC4-9824DC5CAF2A}"/>
                </a:ext>
              </a:extLst>
            </p:cNvPr>
            <p:cNvGrpSpPr/>
            <p:nvPr/>
          </p:nvGrpSpPr>
          <p:grpSpPr>
            <a:xfrm>
              <a:off x="5812913" y="5030655"/>
              <a:ext cx="366126" cy="373448"/>
              <a:chOff x="6521084" y="5052618"/>
              <a:chExt cx="366126" cy="373448"/>
            </a:xfrm>
          </p:grpSpPr>
          <p:sp>
            <p:nvSpPr>
              <p:cNvPr id="142" name="Elipse 141">
                <a:extLst>
                  <a:ext uri="{FF2B5EF4-FFF2-40B4-BE49-F238E27FC236}">
                    <a16:creationId xmlns:a16="http://schemas.microsoft.com/office/drawing/2014/main" id="{57A5772C-FB73-6F42-BD35-78372AC8A798}"/>
                  </a:ext>
                </a:extLst>
              </p:cNvPr>
              <p:cNvSpPr/>
              <p:nvPr/>
            </p:nvSpPr>
            <p:spPr>
              <a:xfrm>
                <a:off x="6532927" y="5101324"/>
                <a:ext cx="336007" cy="32474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tlCol="0" anchor="ctr"/>
              <a:lstStyle/>
              <a:p>
                <a:pPr algn="ctr"/>
                <a:endParaRPr lang="en-US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3" name="CuadroTexto 142">
                    <a:extLst>
                      <a:ext uri="{FF2B5EF4-FFF2-40B4-BE49-F238E27FC236}">
                        <a16:creationId xmlns:a16="http://schemas.microsoft.com/office/drawing/2014/main" id="{8C0294A7-6C60-FC4D-A202-F019B55C0017}"/>
                      </a:ext>
                    </a:extLst>
                  </p:cNvPr>
                  <p:cNvSpPr txBox="1"/>
                  <p:nvPr/>
                </p:nvSpPr>
                <p:spPr>
                  <a:xfrm>
                    <a:off x="6521084" y="5052618"/>
                    <a:ext cx="3661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0" name="CuadroTexto 79">
                    <a:extLst>
                      <a:ext uri="{FF2B5EF4-FFF2-40B4-BE49-F238E27FC236}">
                        <a16:creationId xmlns:a16="http://schemas.microsoft.com/office/drawing/2014/main" id="{C525DE5C-1BBC-0546-A593-6C3AE936213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21084" y="5052618"/>
                    <a:ext cx="366126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144" name="Picture 4">
            <a:extLst>
              <a:ext uri="{FF2B5EF4-FFF2-40B4-BE49-F238E27FC236}">
                <a16:creationId xmlns:a16="http://schemas.microsoft.com/office/drawing/2014/main" id="{0F657FDA-4BE5-BB40-8388-690AE7CE59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27" b="18938"/>
          <a:stretch/>
        </p:blipFill>
        <p:spPr bwMode="auto">
          <a:xfrm>
            <a:off x="48591" y="2131906"/>
            <a:ext cx="2257734" cy="191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BF1CF813-56C4-5148-8B1B-04B60E7519AA}"/>
              </a:ext>
            </a:extLst>
          </p:cNvPr>
          <p:cNvSpPr txBox="1"/>
          <p:nvPr/>
        </p:nvSpPr>
        <p:spPr>
          <a:xfrm>
            <a:off x="-23027" y="772508"/>
            <a:ext cx="464563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C00000"/>
                </a:solidFill>
              </a:rPr>
              <a:t>Positron-electron annihilation</a:t>
            </a:r>
          </a:p>
        </p:txBody>
      </p:sp>
      <p:pic>
        <p:nvPicPr>
          <p:cNvPr id="169" name="Picture 5">
            <a:extLst>
              <a:ext uri="{FF2B5EF4-FFF2-40B4-BE49-F238E27FC236}">
                <a16:creationId xmlns:a16="http://schemas.microsoft.com/office/drawing/2014/main" id="{826E1907-F956-3D47-A1E4-4749B825E5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4"/>
          <a:stretch/>
        </p:blipFill>
        <p:spPr bwMode="auto">
          <a:xfrm>
            <a:off x="45959" y="1167208"/>
            <a:ext cx="2353205" cy="11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Rectángulo 191">
            <a:extLst>
              <a:ext uri="{FF2B5EF4-FFF2-40B4-BE49-F238E27FC236}">
                <a16:creationId xmlns:a16="http://schemas.microsoft.com/office/drawing/2014/main" id="{BFA9FE31-FF2A-A948-A91B-42A0EBD84BD5}"/>
              </a:ext>
            </a:extLst>
          </p:cNvPr>
          <p:cNvSpPr/>
          <p:nvPr/>
        </p:nvSpPr>
        <p:spPr>
          <a:xfrm>
            <a:off x="45959" y="3449824"/>
            <a:ext cx="1959684" cy="557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61052456-E53E-4344-9501-93416F0B434D}"/>
              </a:ext>
            </a:extLst>
          </p:cNvPr>
          <p:cNvSpPr txBox="1"/>
          <p:nvPr/>
        </p:nvSpPr>
        <p:spPr>
          <a:xfrm>
            <a:off x="-101392" y="3407596"/>
            <a:ext cx="2345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Unstable parent nucleus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C66F8F49-CA84-9349-8C9F-E7E5AB7092BF}"/>
              </a:ext>
            </a:extLst>
          </p:cNvPr>
          <p:cNvSpPr txBox="1"/>
          <p:nvPr/>
        </p:nvSpPr>
        <p:spPr>
          <a:xfrm>
            <a:off x="7471285" y="4073023"/>
            <a:ext cx="2811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Two anti-parallel 511 keV</a:t>
            </a:r>
          </a:p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Photons produced </a:t>
            </a:r>
          </a:p>
        </p:txBody>
      </p:sp>
      <p:sp>
        <p:nvSpPr>
          <p:cNvPr id="197" name="Rectángulo 196">
            <a:extLst>
              <a:ext uri="{FF2B5EF4-FFF2-40B4-BE49-F238E27FC236}">
                <a16:creationId xmlns:a16="http://schemas.microsoft.com/office/drawing/2014/main" id="{485B67D9-C590-944C-B2A7-CD1202B2F172}"/>
              </a:ext>
            </a:extLst>
          </p:cNvPr>
          <p:cNvSpPr/>
          <p:nvPr/>
        </p:nvSpPr>
        <p:spPr>
          <a:xfrm>
            <a:off x="1568631" y="5068699"/>
            <a:ext cx="2725150" cy="939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72BE8F5B-56D5-D145-A2D6-C39BE43FA450}"/>
              </a:ext>
            </a:extLst>
          </p:cNvPr>
          <p:cNvSpPr txBox="1"/>
          <p:nvPr/>
        </p:nvSpPr>
        <p:spPr>
          <a:xfrm>
            <a:off x="877573" y="5019513"/>
            <a:ext cx="3302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Proton decays to neutron in nucleus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 positron and neutrino emitted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8" name="Rectángulo 197">
            <a:extLst>
              <a:ext uri="{FF2B5EF4-FFF2-40B4-BE49-F238E27FC236}">
                <a16:creationId xmlns:a16="http://schemas.microsoft.com/office/drawing/2014/main" id="{F592121A-22D2-8444-B0CF-8D9CD481E957}"/>
              </a:ext>
            </a:extLst>
          </p:cNvPr>
          <p:cNvSpPr/>
          <p:nvPr/>
        </p:nvSpPr>
        <p:spPr>
          <a:xfrm>
            <a:off x="3368175" y="2672986"/>
            <a:ext cx="2119387" cy="641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0" name="Anillo 169">
            <a:extLst>
              <a:ext uri="{FF2B5EF4-FFF2-40B4-BE49-F238E27FC236}">
                <a16:creationId xmlns:a16="http://schemas.microsoft.com/office/drawing/2014/main" id="{966C1791-95D4-984E-83E9-91FD3B498C53}"/>
              </a:ext>
            </a:extLst>
          </p:cNvPr>
          <p:cNvSpPr/>
          <p:nvPr/>
        </p:nvSpPr>
        <p:spPr>
          <a:xfrm rot="2116660">
            <a:off x="4098955" y="1294394"/>
            <a:ext cx="3706512" cy="3351329"/>
          </a:xfrm>
          <a:prstGeom prst="donut">
            <a:avLst>
              <a:gd name="adj" fmla="val 49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CuadroTexto 104">
            <a:extLst>
              <a:ext uri="{FF2B5EF4-FFF2-40B4-BE49-F238E27FC236}">
                <a16:creationId xmlns:a16="http://schemas.microsoft.com/office/drawing/2014/main" id="{6C215A25-A433-2F49-8A56-2C953BD64164}"/>
              </a:ext>
            </a:extLst>
          </p:cNvPr>
          <p:cNvSpPr txBox="1"/>
          <p:nvPr/>
        </p:nvSpPr>
        <p:spPr>
          <a:xfrm>
            <a:off x="5037882" y="1678410"/>
            <a:ext cx="291747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𝛾</a:t>
            </a:r>
          </a:p>
        </p:txBody>
      </p:sp>
      <p:sp>
        <p:nvSpPr>
          <p:cNvPr id="135" name="CuadroTexto 105">
            <a:extLst>
              <a:ext uri="{FF2B5EF4-FFF2-40B4-BE49-F238E27FC236}">
                <a16:creationId xmlns:a16="http://schemas.microsoft.com/office/drawing/2014/main" id="{30018D0C-3830-9B47-817C-F736A53CC87F}"/>
              </a:ext>
            </a:extLst>
          </p:cNvPr>
          <p:cNvSpPr txBox="1"/>
          <p:nvPr/>
        </p:nvSpPr>
        <p:spPr>
          <a:xfrm>
            <a:off x="6918579" y="3313660"/>
            <a:ext cx="291747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𝛾</a:t>
            </a:r>
          </a:p>
        </p:txBody>
      </p:sp>
      <p:pic>
        <p:nvPicPr>
          <p:cNvPr id="145" name="Picture 5">
            <a:extLst>
              <a:ext uri="{FF2B5EF4-FFF2-40B4-BE49-F238E27FC236}">
                <a16:creationId xmlns:a16="http://schemas.microsoft.com/office/drawing/2014/main" id="{46FDE85A-4467-594A-8AC2-76A72B0720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219" b="100000" l="30952" r="940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67"/>
          <a:stretch/>
        </p:blipFill>
        <p:spPr bwMode="auto">
          <a:xfrm>
            <a:off x="5831263" y="2370466"/>
            <a:ext cx="415827" cy="61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6" name="Group">
            <a:extLst>
              <a:ext uri="{FF2B5EF4-FFF2-40B4-BE49-F238E27FC236}">
                <a16:creationId xmlns:a16="http://schemas.microsoft.com/office/drawing/2014/main" id="{4426A9B6-2B90-234C-8D60-D77C0C451FCC}"/>
              </a:ext>
            </a:extLst>
          </p:cNvPr>
          <p:cNvGrpSpPr>
            <a:grpSpLocks noChangeAspect="1"/>
          </p:cNvGrpSpPr>
          <p:nvPr/>
        </p:nvGrpSpPr>
        <p:grpSpPr>
          <a:xfrm rot="13371256">
            <a:off x="4349775" y="2227763"/>
            <a:ext cx="1686025" cy="213097"/>
            <a:chOff x="0" y="0"/>
            <a:chExt cx="3850538" cy="481176"/>
          </a:xfrm>
        </p:grpSpPr>
        <p:sp>
          <p:nvSpPr>
            <p:cNvPr id="147" name="Line">
              <a:extLst>
                <a:ext uri="{FF2B5EF4-FFF2-40B4-BE49-F238E27FC236}">
                  <a16:creationId xmlns:a16="http://schemas.microsoft.com/office/drawing/2014/main" id="{2DE37009-DBD3-5F4E-B147-34C8E5D821FE}"/>
                </a:ext>
              </a:extLst>
            </p:cNvPr>
            <p:cNvSpPr/>
            <p:nvPr/>
          </p:nvSpPr>
          <p:spPr>
            <a:xfrm>
              <a:off x="3396501" y="273414"/>
              <a:ext cx="454037" cy="2231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48" name="Group">
              <a:extLst>
                <a:ext uri="{FF2B5EF4-FFF2-40B4-BE49-F238E27FC236}">
                  <a16:creationId xmlns:a16="http://schemas.microsoft.com/office/drawing/2014/main" id="{D95E52F7-7744-E54D-B31F-9DA8C67B39AC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149" name="Connection Line">
                <a:extLst>
                  <a:ext uri="{FF2B5EF4-FFF2-40B4-BE49-F238E27FC236}">
                    <a16:creationId xmlns:a16="http://schemas.microsoft.com/office/drawing/2014/main" id="{987081D2-C96B-D742-87E2-8116CBB8A83B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Connection Line">
                <a:extLst>
                  <a:ext uri="{FF2B5EF4-FFF2-40B4-BE49-F238E27FC236}">
                    <a16:creationId xmlns:a16="http://schemas.microsoft.com/office/drawing/2014/main" id="{270CB121-1B9D-1748-9811-ABE774942D42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1" name="Connection Line">
                <a:extLst>
                  <a:ext uri="{FF2B5EF4-FFF2-40B4-BE49-F238E27FC236}">
                    <a16:creationId xmlns:a16="http://schemas.microsoft.com/office/drawing/2014/main" id="{F8ECCF93-7691-D649-9171-60A7191FC850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Connection Line">
                <a:extLst>
                  <a:ext uri="{FF2B5EF4-FFF2-40B4-BE49-F238E27FC236}">
                    <a16:creationId xmlns:a16="http://schemas.microsoft.com/office/drawing/2014/main" id="{2DD7EF52-12CA-2841-95A4-F46FD5D84985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Connection Line">
                <a:extLst>
                  <a:ext uri="{FF2B5EF4-FFF2-40B4-BE49-F238E27FC236}">
                    <a16:creationId xmlns:a16="http://schemas.microsoft.com/office/drawing/2014/main" id="{78252520-D267-6A4C-9D68-0E0F3741C106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Connection Line">
                <a:extLst>
                  <a:ext uri="{FF2B5EF4-FFF2-40B4-BE49-F238E27FC236}">
                    <a16:creationId xmlns:a16="http://schemas.microsoft.com/office/drawing/2014/main" id="{B422B739-B559-7741-B237-70A5887CFE70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5" name="Connection Line">
                <a:extLst>
                  <a:ext uri="{FF2B5EF4-FFF2-40B4-BE49-F238E27FC236}">
                    <a16:creationId xmlns:a16="http://schemas.microsoft.com/office/drawing/2014/main" id="{6CD1B6B5-E71B-E645-9A43-8ABFAF0A6F95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6" name="Connection Line">
                <a:extLst>
                  <a:ext uri="{FF2B5EF4-FFF2-40B4-BE49-F238E27FC236}">
                    <a16:creationId xmlns:a16="http://schemas.microsoft.com/office/drawing/2014/main" id="{285A3C2A-9CFC-8645-A28D-4C71A506D07D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57" name="Group">
            <a:extLst>
              <a:ext uri="{FF2B5EF4-FFF2-40B4-BE49-F238E27FC236}">
                <a16:creationId xmlns:a16="http://schemas.microsoft.com/office/drawing/2014/main" id="{8AA0592D-95FC-E84A-9E2B-0B0A4B201612}"/>
              </a:ext>
            </a:extLst>
          </p:cNvPr>
          <p:cNvGrpSpPr>
            <a:grpSpLocks noChangeAspect="1"/>
          </p:cNvGrpSpPr>
          <p:nvPr/>
        </p:nvGrpSpPr>
        <p:grpSpPr>
          <a:xfrm rot="2522195">
            <a:off x="5830251" y="3454083"/>
            <a:ext cx="1686025" cy="213097"/>
            <a:chOff x="0" y="0"/>
            <a:chExt cx="3850538" cy="481176"/>
          </a:xfrm>
        </p:grpSpPr>
        <p:sp>
          <p:nvSpPr>
            <p:cNvPr id="158" name="Line">
              <a:extLst>
                <a:ext uri="{FF2B5EF4-FFF2-40B4-BE49-F238E27FC236}">
                  <a16:creationId xmlns:a16="http://schemas.microsoft.com/office/drawing/2014/main" id="{474CA497-1191-CD43-AA63-D498EA3F0C03}"/>
                </a:ext>
              </a:extLst>
            </p:cNvPr>
            <p:cNvSpPr/>
            <p:nvPr/>
          </p:nvSpPr>
          <p:spPr>
            <a:xfrm>
              <a:off x="3396501" y="273414"/>
              <a:ext cx="454037" cy="2231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9" name="Group">
              <a:extLst>
                <a:ext uri="{FF2B5EF4-FFF2-40B4-BE49-F238E27FC236}">
                  <a16:creationId xmlns:a16="http://schemas.microsoft.com/office/drawing/2014/main" id="{0160AEAD-06DE-E640-AB39-81E68FA0123A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160" name="Connection Line">
                <a:extLst>
                  <a:ext uri="{FF2B5EF4-FFF2-40B4-BE49-F238E27FC236}">
                    <a16:creationId xmlns:a16="http://schemas.microsoft.com/office/drawing/2014/main" id="{8AE7C26A-6FB7-4B45-8459-5E55F06FC6C1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Connection Line">
                <a:extLst>
                  <a:ext uri="{FF2B5EF4-FFF2-40B4-BE49-F238E27FC236}">
                    <a16:creationId xmlns:a16="http://schemas.microsoft.com/office/drawing/2014/main" id="{EB856B3C-0B77-F440-AB59-940BDD4B5AF8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Connection Line">
                <a:extLst>
                  <a:ext uri="{FF2B5EF4-FFF2-40B4-BE49-F238E27FC236}">
                    <a16:creationId xmlns:a16="http://schemas.microsoft.com/office/drawing/2014/main" id="{874EFD43-844E-D54F-B04D-EFD88276CD51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Connection Line">
                <a:extLst>
                  <a:ext uri="{FF2B5EF4-FFF2-40B4-BE49-F238E27FC236}">
                    <a16:creationId xmlns:a16="http://schemas.microsoft.com/office/drawing/2014/main" id="{A10A1D37-91F0-194D-9F72-112E2A4616C3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Connection Line">
                <a:extLst>
                  <a:ext uri="{FF2B5EF4-FFF2-40B4-BE49-F238E27FC236}">
                    <a16:creationId xmlns:a16="http://schemas.microsoft.com/office/drawing/2014/main" id="{0DA366FD-F170-C849-8E44-C40C7ACBCC0B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Connection Line">
                <a:extLst>
                  <a:ext uri="{FF2B5EF4-FFF2-40B4-BE49-F238E27FC236}">
                    <a16:creationId xmlns:a16="http://schemas.microsoft.com/office/drawing/2014/main" id="{9B13BEAA-B3D5-8448-84A6-70EA5ED7D167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Connection Line">
                <a:extLst>
                  <a:ext uri="{FF2B5EF4-FFF2-40B4-BE49-F238E27FC236}">
                    <a16:creationId xmlns:a16="http://schemas.microsoft.com/office/drawing/2014/main" id="{87664131-DE61-BA42-9C69-D8C135E4215C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Connection Line">
                <a:extLst>
                  <a:ext uri="{FF2B5EF4-FFF2-40B4-BE49-F238E27FC236}">
                    <a16:creationId xmlns:a16="http://schemas.microsoft.com/office/drawing/2014/main" id="{27ADB51B-D09C-FF4B-B1E2-8EAF9941F814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22225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171" name="Conector recto 170">
            <a:extLst>
              <a:ext uri="{FF2B5EF4-FFF2-40B4-BE49-F238E27FC236}">
                <a16:creationId xmlns:a16="http://schemas.microsoft.com/office/drawing/2014/main" id="{A94E6DF9-CAA0-6847-B3C6-E83053990F30}"/>
              </a:ext>
            </a:extLst>
          </p:cNvPr>
          <p:cNvCxnSpPr>
            <a:cxnSpLocks/>
            <a:stCxn id="170" idx="2"/>
          </p:cNvCxnSpPr>
          <p:nvPr/>
        </p:nvCxnSpPr>
        <p:spPr>
          <a:xfrm>
            <a:off x="4439282" y="1899730"/>
            <a:ext cx="138238" cy="6955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ector recto 171">
            <a:extLst>
              <a:ext uri="{FF2B5EF4-FFF2-40B4-BE49-F238E27FC236}">
                <a16:creationId xmlns:a16="http://schemas.microsoft.com/office/drawing/2014/main" id="{F6F6EDB8-B79B-F941-AF12-FDA2FA4314F1}"/>
              </a:ext>
            </a:extLst>
          </p:cNvPr>
          <p:cNvCxnSpPr>
            <a:cxnSpLocks/>
          </p:cNvCxnSpPr>
          <p:nvPr/>
        </p:nvCxnSpPr>
        <p:spPr>
          <a:xfrm>
            <a:off x="4812484" y="1508822"/>
            <a:ext cx="100723" cy="13383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ector recto 172">
            <a:extLst>
              <a:ext uri="{FF2B5EF4-FFF2-40B4-BE49-F238E27FC236}">
                <a16:creationId xmlns:a16="http://schemas.microsoft.com/office/drawing/2014/main" id="{C709B837-A470-994D-852C-186943F392DB}"/>
              </a:ext>
            </a:extLst>
          </p:cNvPr>
          <p:cNvCxnSpPr>
            <a:cxnSpLocks/>
          </p:cNvCxnSpPr>
          <p:nvPr/>
        </p:nvCxnSpPr>
        <p:spPr>
          <a:xfrm>
            <a:off x="5265965" y="1290345"/>
            <a:ext cx="26166" cy="1512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ector recto 173">
            <a:extLst>
              <a:ext uri="{FF2B5EF4-FFF2-40B4-BE49-F238E27FC236}">
                <a16:creationId xmlns:a16="http://schemas.microsoft.com/office/drawing/2014/main" id="{43ED4AA7-63AC-BB41-90B4-9B2EDFFC0CC2}"/>
              </a:ext>
            </a:extLst>
          </p:cNvPr>
          <p:cNvCxnSpPr>
            <a:cxnSpLocks/>
          </p:cNvCxnSpPr>
          <p:nvPr/>
        </p:nvCxnSpPr>
        <p:spPr>
          <a:xfrm flipH="1">
            <a:off x="5770602" y="1214236"/>
            <a:ext cx="5158" cy="15393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ector recto 174">
            <a:extLst>
              <a:ext uri="{FF2B5EF4-FFF2-40B4-BE49-F238E27FC236}">
                <a16:creationId xmlns:a16="http://schemas.microsoft.com/office/drawing/2014/main" id="{F102E62D-660C-E84D-B670-BF231A0128B3}"/>
              </a:ext>
            </a:extLst>
          </p:cNvPr>
          <p:cNvCxnSpPr>
            <a:cxnSpLocks/>
          </p:cNvCxnSpPr>
          <p:nvPr/>
        </p:nvCxnSpPr>
        <p:spPr>
          <a:xfrm>
            <a:off x="4229488" y="2274750"/>
            <a:ext cx="176253" cy="5080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ector recto 175">
            <a:extLst>
              <a:ext uri="{FF2B5EF4-FFF2-40B4-BE49-F238E27FC236}">
                <a16:creationId xmlns:a16="http://schemas.microsoft.com/office/drawing/2014/main" id="{EAD7E0BF-2269-B04E-9D2C-00741C26303D}"/>
              </a:ext>
            </a:extLst>
          </p:cNvPr>
          <p:cNvCxnSpPr>
            <a:cxnSpLocks/>
          </p:cNvCxnSpPr>
          <p:nvPr/>
        </p:nvCxnSpPr>
        <p:spPr>
          <a:xfrm flipV="1">
            <a:off x="4157612" y="2802513"/>
            <a:ext cx="177988" cy="1200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ector recto 176">
            <a:extLst>
              <a:ext uri="{FF2B5EF4-FFF2-40B4-BE49-F238E27FC236}">
                <a16:creationId xmlns:a16="http://schemas.microsoft.com/office/drawing/2014/main" id="{0E27F9A1-94D9-DF40-8173-A8FACC0A12F6}"/>
              </a:ext>
            </a:extLst>
          </p:cNvPr>
          <p:cNvCxnSpPr>
            <a:cxnSpLocks/>
          </p:cNvCxnSpPr>
          <p:nvPr/>
        </p:nvCxnSpPr>
        <p:spPr>
          <a:xfrm flipV="1">
            <a:off x="4263592" y="3306570"/>
            <a:ext cx="157060" cy="65761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ector recto 177">
            <a:extLst>
              <a:ext uri="{FF2B5EF4-FFF2-40B4-BE49-F238E27FC236}">
                <a16:creationId xmlns:a16="http://schemas.microsoft.com/office/drawing/2014/main" id="{5224B7D1-51A6-CD4F-AE12-A4B2A0D0B1A9}"/>
              </a:ext>
            </a:extLst>
          </p:cNvPr>
          <p:cNvCxnSpPr>
            <a:cxnSpLocks/>
          </p:cNvCxnSpPr>
          <p:nvPr/>
        </p:nvCxnSpPr>
        <p:spPr>
          <a:xfrm flipH="1">
            <a:off x="6218632" y="1280452"/>
            <a:ext cx="61184" cy="17539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ector recto 178">
            <a:extLst>
              <a:ext uri="{FF2B5EF4-FFF2-40B4-BE49-F238E27FC236}">
                <a16:creationId xmlns:a16="http://schemas.microsoft.com/office/drawing/2014/main" id="{9072CFA6-B207-B545-81B8-C2044D926090}"/>
              </a:ext>
            </a:extLst>
          </p:cNvPr>
          <p:cNvCxnSpPr>
            <a:cxnSpLocks/>
          </p:cNvCxnSpPr>
          <p:nvPr/>
        </p:nvCxnSpPr>
        <p:spPr>
          <a:xfrm flipV="1">
            <a:off x="4485394" y="3717905"/>
            <a:ext cx="138238" cy="9782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ector recto 179">
            <a:extLst>
              <a:ext uri="{FF2B5EF4-FFF2-40B4-BE49-F238E27FC236}">
                <a16:creationId xmlns:a16="http://schemas.microsoft.com/office/drawing/2014/main" id="{98D68E9B-856C-F146-A167-FC680662768E}"/>
              </a:ext>
            </a:extLst>
          </p:cNvPr>
          <p:cNvCxnSpPr>
            <a:cxnSpLocks/>
          </p:cNvCxnSpPr>
          <p:nvPr/>
        </p:nvCxnSpPr>
        <p:spPr>
          <a:xfrm flipV="1">
            <a:off x="4847277" y="4075535"/>
            <a:ext cx="102084" cy="11536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ector recto 180">
            <a:extLst>
              <a:ext uri="{FF2B5EF4-FFF2-40B4-BE49-F238E27FC236}">
                <a16:creationId xmlns:a16="http://schemas.microsoft.com/office/drawing/2014/main" id="{B8FFD05E-187D-BA4D-AA66-6D4490B77B1F}"/>
              </a:ext>
            </a:extLst>
          </p:cNvPr>
          <p:cNvCxnSpPr>
            <a:cxnSpLocks/>
          </p:cNvCxnSpPr>
          <p:nvPr/>
        </p:nvCxnSpPr>
        <p:spPr>
          <a:xfrm>
            <a:off x="7095107" y="4199241"/>
            <a:ext cx="98416" cy="10670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ector recto 181">
            <a:extLst>
              <a:ext uri="{FF2B5EF4-FFF2-40B4-BE49-F238E27FC236}">
                <a16:creationId xmlns:a16="http://schemas.microsoft.com/office/drawing/2014/main" id="{4C02A6B9-C30F-A64C-B161-3DC5388CCDDF}"/>
              </a:ext>
            </a:extLst>
          </p:cNvPr>
          <p:cNvCxnSpPr>
            <a:cxnSpLocks/>
          </p:cNvCxnSpPr>
          <p:nvPr/>
        </p:nvCxnSpPr>
        <p:spPr>
          <a:xfrm>
            <a:off x="7359936" y="3891378"/>
            <a:ext cx="165458" cy="6326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cto 182">
            <a:extLst>
              <a:ext uri="{FF2B5EF4-FFF2-40B4-BE49-F238E27FC236}">
                <a16:creationId xmlns:a16="http://schemas.microsoft.com/office/drawing/2014/main" id="{2D7A0144-CFDC-B746-BEB5-CD3A36879BA9}"/>
              </a:ext>
            </a:extLst>
          </p:cNvPr>
          <p:cNvCxnSpPr>
            <a:cxnSpLocks/>
          </p:cNvCxnSpPr>
          <p:nvPr/>
        </p:nvCxnSpPr>
        <p:spPr>
          <a:xfrm flipV="1">
            <a:off x="5241089" y="4314682"/>
            <a:ext cx="82708" cy="16715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ector recto 183">
            <a:extLst>
              <a:ext uri="{FF2B5EF4-FFF2-40B4-BE49-F238E27FC236}">
                <a16:creationId xmlns:a16="http://schemas.microsoft.com/office/drawing/2014/main" id="{AD93E90E-ACA5-F344-9AB5-8824186A68CA}"/>
              </a:ext>
            </a:extLst>
          </p:cNvPr>
          <p:cNvCxnSpPr>
            <a:cxnSpLocks/>
          </p:cNvCxnSpPr>
          <p:nvPr/>
        </p:nvCxnSpPr>
        <p:spPr>
          <a:xfrm flipV="1">
            <a:off x="5709675" y="4481834"/>
            <a:ext cx="53853" cy="15847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ector recto 184">
            <a:extLst>
              <a:ext uri="{FF2B5EF4-FFF2-40B4-BE49-F238E27FC236}">
                <a16:creationId xmlns:a16="http://schemas.microsoft.com/office/drawing/2014/main" id="{67D1F1DD-052A-E743-8C72-DA40E031D8A1}"/>
              </a:ext>
            </a:extLst>
          </p:cNvPr>
          <p:cNvCxnSpPr>
            <a:cxnSpLocks/>
          </p:cNvCxnSpPr>
          <p:nvPr/>
        </p:nvCxnSpPr>
        <p:spPr>
          <a:xfrm flipH="1" flipV="1">
            <a:off x="6207808" y="4503826"/>
            <a:ext cx="55468" cy="17062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ector recto 185">
            <a:extLst>
              <a:ext uri="{FF2B5EF4-FFF2-40B4-BE49-F238E27FC236}">
                <a16:creationId xmlns:a16="http://schemas.microsoft.com/office/drawing/2014/main" id="{F8072CED-C7B2-F940-8421-4B631F39A798}"/>
              </a:ext>
            </a:extLst>
          </p:cNvPr>
          <p:cNvCxnSpPr>
            <a:cxnSpLocks/>
          </p:cNvCxnSpPr>
          <p:nvPr/>
        </p:nvCxnSpPr>
        <p:spPr>
          <a:xfrm flipH="1" flipV="1">
            <a:off x="6665912" y="4413826"/>
            <a:ext cx="66292" cy="18000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Conector recto 186">
            <a:extLst>
              <a:ext uri="{FF2B5EF4-FFF2-40B4-BE49-F238E27FC236}">
                <a16:creationId xmlns:a16="http://schemas.microsoft.com/office/drawing/2014/main" id="{944C73A1-55B1-4347-8949-33FB490176CD}"/>
              </a:ext>
            </a:extLst>
          </p:cNvPr>
          <p:cNvCxnSpPr>
            <a:cxnSpLocks/>
          </p:cNvCxnSpPr>
          <p:nvPr/>
        </p:nvCxnSpPr>
        <p:spPr>
          <a:xfrm flipV="1">
            <a:off x="7110228" y="1865930"/>
            <a:ext cx="138238" cy="9782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cto 187">
            <a:extLst>
              <a:ext uri="{FF2B5EF4-FFF2-40B4-BE49-F238E27FC236}">
                <a16:creationId xmlns:a16="http://schemas.microsoft.com/office/drawing/2014/main" id="{41D5FCFA-6DE3-1346-A0AA-293A03E59740}"/>
              </a:ext>
            </a:extLst>
          </p:cNvPr>
          <p:cNvCxnSpPr>
            <a:cxnSpLocks/>
          </p:cNvCxnSpPr>
          <p:nvPr/>
        </p:nvCxnSpPr>
        <p:spPr>
          <a:xfrm flipV="1">
            <a:off x="7407337" y="2300150"/>
            <a:ext cx="145874" cy="743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ector recto 188">
            <a:extLst>
              <a:ext uri="{FF2B5EF4-FFF2-40B4-BE49-F238E27FC236}">
                <a16:creationId xmlns:a16="http://schemas.microsoft.com/office/drawing/2014/main" id="{E0E2DD84-3B22-0443-907F-EFC0EEA92E3C}"/>
              </a:ext>
            </a:extLst>
          </p:cNvPr>
          <p:cNvCxnSpPr>
            <a:cxnSpLocks/>
          </p:cNvCxnSpPr>
          <p:nvPr/>
        </p:nvCxnSpPr>
        <p:spPr>
          <a:xfrm flipV="1">
            <a:off x="7553485" y="2857096"/>
            <a:ext cx="160215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ector recto 189">
            <a:extLst>
              <a:ext uri="{FF2B5EF4-FFF2-40B4-BE49-F238E27FC236}">
                <a16:creationId xmlns:a16="http://schemas.microsoft.com/office/drawing/2014/main" id="{AAAF1583-43A6-1948-9AEF-0452ECC7A34B}"/>
              </a:ext>
            </a:extLst>
          </p:cNvPr>
          <p:cNvCxnSpPr>
            <a:cxnSpLocks/>
          </p:cNvCxnSpPr>
          <p:nvPr/>
        </p:nvCxnSpPr>
        <p:spPr>
          <a:xfrm>
            <a:off x="7553485" y="3410791"/>
            <a:ext cx="160215" cy="36708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ector recto 190">
            <a:extLst>
              <a:ext uri="{FF2B5EF4-FFF2-40B4-BE49-F238E27FC236}">
                <a16:creationId xmlns:a16="http://schemas.microsoft.com/office/drawing/2014/main" id="{511A26C5-0253-CF42-B365-2901DF4682A9}"/>
              </a:ext>
            </a:extLst>
          </p:cNvPr>
          <p:cNvCxnSpPr>
            <a:cxnSpLocks/>
          </p:cNvCxnSpPr>
          <p:nvPr/>
        </p:nvCxnSpPr>
        <p:spPr>
          <a:xfrm flipV="1">
            <a:off x="6707749" y="1503559"/>
            <a:ext cx="107999" cy="132387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23BC590D-9FEA-1546-B586-BB1395184E66}"/>
              </a:ext>
            </a:extLst>
          </p:cNvPr>
          <p:cNvSpPr txBox="1"/>
          <p:nvPr/>
        </p:nvSpPr>
        <p:spPr>
          <a:xfrm>
            <a:off x="5139725" y="1893679"/>
            <a:ext cx="2295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Positron-electron annihilation</a:t>
            </a:r>
          </a:p>
        </p:txBody>
      </p:sp>
      <p:sp>
        <p:nvSpPr>
          <p:cNvPr id="76" name="Marcador de número de diapositiva 2">
            <a:extLst>
              <a:ext uri="{FF2B5EF4-FFF2-40B4-BE49-F238E27FC236}">
                <a16:creationId xmlns:a16="http://schemas.microsoft.com/office/drawing/2014/main" id="{D2A9DD80-C1D6-4946-9CFD-EEBA158E6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35</a:t>
            </a:fld>
            <a:endParaRPr lang="en-GB" sz="1800" b="1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28DA454-0608-42DC-EF69-CB8842B79ED4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C6734D2C-9C29-7C8A-D4D3-B89720601B9C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47F6E6BF-87B1-F9E1-ADB3-DFD385044A66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2BC6AEB8-B8BF-5590-B457-6F6A3155975E}"/>
                  </a:ext>
                </a:extLst>
              </p:cNvPr>
              <p:cNvSpPr txBox="1"/>
              <p:nvPr/>
            </p:nvSpPr>
            <p:spPr>
              <a:xfrm>
                <a:off x="9633849" y="32095"/>
                <a:ext cx="2534668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basics</a:t>
                </a:r>
              </a:p>
            </p:txBody>
          </p:sp>
        </p:grpSp>
        <p:pic>
          <p:nvPicPr>
            <p:cNvPr id="9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53E2EE8F-7F52-2103-8534-4C35086CC7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31">
              <a:extLst>
                <a:ext uri="{FF2B5EF4-FFF2-40B4-BE49-F238E27FC236}">
                  <a16:creationId xmlns:a16="http://schemas.microsoft.com/office/drawing/2014/main" id="{ABDD6A89-0844-5BEB-9005-CCA47A259CC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5" name="Freeform 32" descr="preencoded.png">
                <a:extLst>
                  <a:ext uri="{FF2B5EF4-FFF2-40B4-BE49-F238E27FC236}">
                    <a16:creationId xmlns:a16="http://schemas.microsoft.com/office/drawing/2014/main" id="{BECB94A6-1478-5FCD-199F-1B425C9D8571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0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517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194" grpId="0"/>
      <p:bldP spid="170" grpId="0" animBg="1"/>
      <p:bldP spid="134" grpId="0"/>
      <p:bldP spid="135" grpId="0"/>
      <p:bldP spid="19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970920" y="836712"/>
            <a:ext cx="8812907" cy="5546627"/>
            <a:chOff x="467617" y="1522685"/>
            <a:chExt cx="8812907" cy="5546627"/>
          </a:xfrm>
        </p:grpSpPr>
        <p:grpSp>
          <p:nvGrpSpPr>
            <p:cNvPr id="250882" name="Group 2"/>
            <p:cNvGrpSpPr>
              <a:grpSpLocks/>
            </p:cNvGrpSpPr>
            <p:nvPr/>
          </p:nvGrpSpPr>
          <p:grpSpPr bwMode="auto">
            <a:xfrm>
              <a:off x="467617" y="1522685"/>
              <a:ext cx="7972425" cy="3622675"/>
              <a:chOff x="253" y="912"/>
              <a:chExt cx="5022" cy="2282"/>
            </a:xfrm>
          </p:grpSpPr>
          <p:sp>
            <p:nvSpPr>
              <p:cNvPr id="250913" name="Rectangle 33"/>
              <p:cNvSpPr>
                <a:spLocks noChangeArrowheads="1"/>
              </p:cNvSpPr>
              <p:nvPr/>
            </p:nvSpPr>
            <p:spPr bwMode="auto">
              <a:xfrm>
                <a:off x="4231" y="2929"/>
                <a:ext cx="186" cy="2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 dirty="0">
                    <a:latin typeface="Arial Narrow" panose="020B0606020202030204" pitchFamily="34" charset="0"/>
                    <a:ea typeface="SimSun" pitchFamily="2" charset="-122"/>
                  </a:rPr>
                  <a:t>t</a:t>
                </a:r>
              </a:p>
            </p:txBody>
          </p:sp>
          <p:sp>
            <p:nvSpPr>
              <p:cNvPr id="250883" name="Line 3"/>
              <p:cNvSpPr>
                <a:spLocks noChangeShapeType="1"/>
              </p:cNvSpPr>
              <p:nvPr/>
            </p:nvSpPr>
            <p:spPr bwMode="auto">
              <a:xfrm>
                <a:off x="2835" y="2616"/>
                <a:ext cx="0" cy="27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4" name="AutoShape 4"/>
              <p:cNvSpPr>
                <a:spLocks noChangeArrowheads="1"/>
              </p:cNvSpPr>
              <p:nvPr/>
            </p:nvSpPr>
            <p:spPr bwMode="auto">
              <a:xfrm rot="5400000">
                <a:off x="752" y="1086"/>
                <a:ext cx="222" cy="262"/>
              </a:xfrm>
              <a:prstGeom prst="cube">
                <a:avLst>
                  <a:gd name="adj" fmla="val 24995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5" name="AutoShape 5"/>
              <p:cNvSpPr>
                <a:spLocks noChangeArrowheads="1"/>
              </p:cNvSpPr>
              <p:nvPr/>
            </p:nvSpPr>
            <p:spPr bwMode="auto">
              <a:xfrm rot="16200000" flipH="1">
                <a:off x="4667" y="1086"/>
                <a:ext cx="222" cy="262"/>
              </a:xfrm>
              <a:prstGeom prst="cube">
                <a:avLst>
                  <a:gd name="adj" fmla="val 24995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6" name="Line 6"/>
              <p:cNvSpPr>
                <a:spLocks noChangeShapeType="1"/>
              </p:cNvSpPr>
              <p:nvPr/>
            </p:nvSpPr>
            <p:spPr bwMode="auto">
              <a:xfrm>
                <a:off x="972" y="1219"/>
                <a:ext cx="369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lg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7" name="Rectangle 7"/>
              <p:cNvSpPr>
                <a:spLocks noChangeArrowheads="1"/>
              </p:cNvSpPr>
              <p:nvPr/>
            </p:nvSpPr>
            <p:spPr bwMode="auto">
              <a:xfrm>
                <a:off x="756" y="1328"/>
                <a:ext cx="517" cy="2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DET 1</a:t>
                </a:r>
              </a:p>
            </p:txBody>
          </p:sp>
          <p:sp>
            <p:nvSpPr>
              <p:cNvPr id="250888" name="Line 8"/>
              <p:cNvSpPr>
                <a:spLocks noChangeShapeType="1"/>
              </p:cNvSpPr>
              <p:nvPr/>
            </p:nvSpPr>
            <p:spPr bwMode="auto">
              <a:xfrm flipH="1">
                <a:off x="366" y="1202"/>
                <a:ext cx="35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89" name="Line 9"/>
              <p:cNvSpPr>
                <a:spLocks noChangeShapeType="1"/>
              </p:cNvSpPr>
              <p:nvPr/>
            </p:nvSpPr>
            <p:spPr bwMode="auto">
              <a:xfrm>
                <a:off x="370" y="2015"/>
                <a:ext cx="2411" cy="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0" name="Line 10"/>
              <p:cNvSpPr>
                <a:spLocks noChangeShapeType="1"/>
              </p:cNvSpPr>
              <p:nvPr/>
            </p:nvSpPr>
            <p:spPr bwMode="auto">
              <a:xfrm flipV="1">
                <a:off x="4909" y="1199"/>
                <a:ext cx="363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1" name="Line 11"/>
              <p:cNvSpPr>
                <a:spLocks noChangeShapeType="1"/>
              </p:cNvSpPr>
              <p:nvPr/>
            </p:nvSpPr>
            <p:spPr bwMode="auto">
              <a:xfrm flipH="1">
                <a:off x="2904" y="2015"/>
                <a:ext cx="236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2" name="Line 12"/>
              <p:cNvSpPr>
                <a:spLocks noChangeShapeType="1"/>
              </p:cNvSpPr>
              <p:nvPr/>
            </p:nvSpPr>
            <p:spPr bwMode="auto">
              <a:xfrm flipV="1">
                <a:off x="557" y="1688"/>
                <a:ext cx="0" cy="2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3" name="Arc 13"/>
              <p:cNvSpPr>
                <a:spLocks/>
              </p:cNvSpPr>
              <p:nvPr/>
            </p:nvSpPr>
            <p:spPr bwMode="auto">
              <a:xfrm rot="10800000">
                <a:off x="550" y="1697"/>
                <a:ext cx="349" cy="29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4" name="Line 14"/>
              <p:cNvSpPr>
                <a:spLocks noChangeShapeType="1"/>
              </p:cNvSpPr>
              <p:nvPr/>
            </p:nvSpPr>
            <p:spPr bwMode="auto">
              <a:xfrm>
                <a:off x="370" y="1202"/>
                <a:ext cx="0" cy="81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5" name="Rectangle 15"/>
              <p:cNvSpPr>
                <a:spLocks noChangeArrowheads="1"/>
              </p:cNvSpPr>
              <p:nvPr/>
            </p:nvSpPr>
            <p:spPr bwMode="auto">
              <a:xfrm>
                <a:off x="2421" y="1779"/>
                <a:ext cx="64" cy="1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6" name="Line 16"/>
              <p:cNvSpPr>
                <a:spLocks noChangeShapeType="1"/>
              </p:cNvSpPr>
              <p:nvPr/>
            </p:nvSpPr>
            <p:spPr bwMode="auto">
              <a:xfrm>
                <a:off x="2322" y="1978"/>
                <a:ext cx="2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7" name="Rectangle 17"/>
              <p:cNvSpPr>
                <a:spLocks noChangeArrowheads="1"/>
              </p:cNvSpPr>
              <p:nvPr/>
            </p:nvSpPr>
            <p:spPr bwMode="auto">
              <a:xfrm>
                <a:off x="1222" y="1871"/>
                <a:ext cx="950" cy="384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8000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1600" b="1">
                    <a:latin typeface="Arial Narrow" panose="020B0606020202030204" pitchFamily="34" charset="0"/>
                    <a:ea typeface="SimSun" pitchFamily="2" charset="-122"/>
                  </a:rPr>
                  <a:t>Pulse Processing</a:t>
                </a:r>
              </a:p>
            </p:txBody>
          </p:sp>
          <p:sp>
            <p:nvSpPr>
              <p:cNvPr id="250898" name="Rectangle 18"/>
              <p:cNvSpPr>
                <a:spLocks noChangeArrowheads="1"/>
              </p:cNvSpPr>
              <p:nvPr/>
            </p:nvSpPr>
            <p:spPr bwMode="auto">
              <a:xfrm>
                <a:off x="3367" y="1779"/>
                <a:ext cx="64" cy="19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899" name="Line 19"/>
              <p:cNvSpPr>
                <a:spLocks noChangeShapeType="1"/>
              </p:cNvSpPr>
              <p:nvPr/>
            </p:nvSpPr>
            <p:spPr bwMode="auto">
              <a:xfrm>
                <a:off x="3269" y="1978"/>
                <a:ext cx="2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0" name="Line 20"/>
              <p:cNvSpPr>
                <a:spLocks noChangeShapeType="1"/>
              </p:cNvSpPr>
              <p:nvPr/>
            </p:nvSpPr>
            <p:spPr bwMode="auto">
              <a:xfrm flipV="1">
                <a:off x="4758" y="1688"/>
                <a:ext cx="0" cy="2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1" name="Arc 21"/>
              <p:cNvSpPr>
                <a:spLocks/>
              </p:cNvSpPr>
              <p:nvPr/>
            </p:nvSpPr>
            <p:spPr bwMode="auto">
              <a:xfrm rot="10800000">
                <a:off x="4759" y="1699"/>
                <a:ext cx="348" cy="29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2" name="Line 22"/>
              <p:cNvSpPr>
                <a:spLocks noChangeShapeType="1"/>
              </p:cNvSpPr>
              <p:nvPr/>
            </p:nvSpPr>
            <p:spPr bwMode="auto">
              <a:xfrm flipV="1">
                <a:off x="5275" y="1202"/>
                <a:ext cx="0" cy="81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3" name="Line 23"/>
              <p:cNvSpPr>
                <a:spLocks noChangeShapeType="1"/>
              </p:cNvSpPr>
              <p:nvPr/>
            </p:nvSpPr>
            <p:spPr bwMode="auto">
              <a:xfrm>
                <a:off x="2908" y="2015"/>
                <a:ext cx="0" cy="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04" name="Line 24"/>
              <p:cNvSpPr>
                <a:spLocks noChangeShapeType="1"/>
              </p:cNvSpPr>
              <p:nvPr/>
            </p:nvSpPr>
            <p:spPr bwMode="auto">
              <a:xfrm>
                <a:off x="2779" y="2018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0905" name="Group 25"/>
              <p:cNvGrpSpPr>
                <a:grpSpLocks/>
              </p:cNvGrpSpPr>
              <p:nvPr/>
            </p:nvGrpSpPr>
            <p:grpSpPr bwMode="auto">
              <a:xfrm>
                <a:off x="2648" y="2068"/>
                <a:ext cx="393" cy="565"/>
                <a:chOff x="2645" y="1923"/>
                <a:chExt cx="393" cy="565"/>
              </a:xfrm>
            </p:grpSpPr>
            <p:sp>
              <p:nvSpPr>
                <p:cNvPr id="250906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645" y="2083"/>
                  <a:ext cx="392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66275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kumimoji="1" lang="es-ES" sz="1400">
                    <a:latin typeface="Arial Black" pitchFamily="34" charset="0"/>
                    <a:ea typeface="SimSun" pitchFamily="2" charset="-122"/>
                  </a:endParaRPr>
                </a:p>
              </p:txBody>
            </p:sp>
            <p:sp>
              <p:nvSpPr>
                <p:cNvPr id="250907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6" y="1923"/>
                  <a:ext cx="392" cy="360"/>
                </a:xfrm>
                <a:prstGeom prst="rect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66275"/>
                        <a:invGamma/>
                      </a:schemeClr>
                    </a:gs>
                    <a:gs pos="100000">
                      <a:schemeClr val="bg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250908" name="Rectangle 28"/>
              <p:cNvSpPr>
                <a:spLocks noChangeArrowheads="1"/>
              </p:cNvSpPr>
              <p:nvPr/>
            </p:nvSpPr>
            <p:spPr bwMode="auto">
              <a:xfrm>
                <a:off x="2601" y="2215"/>
                <a:ext cx="466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b="1">
                    <a:latin typeface="Comic Sans MS" pitchFamily="66" charset="0"/>
                    <a:ea typeface="SimSun" pitchFamily="2" charset="-122"/>
                  </a:rPr>
                  <a:t>AND</a:t>
                </a:r>
              </a:p>
            </p:txBody>
          </p:sp>
          <p:sp>
            <p:nvSpPr>
              <p:cNvPr id="250909" name="Rectangle 29"/>
              <p:cNvSpPr>
                <a:spLocks noChangeArrowheads="1"/>
              </p:cNvSpPr>
              <p:nvPr/>
            </p:nvSpPr>
            <p:spPr bwMode="auto">
              <a:xfrm>
                <a:off x="4576" y="1338"/>
                <a:ext cx="517" cy="2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DET 2</a:t>
                </a:r>
              </a:p>
            </p:txBody>
          </p:sp>
          <p:sp>
            <p:nvSpPr>
              <p:cNvPr id="250910" name="Rectangle 30"/>
              <p:cNvSpPr>
                <a:spLocks noChangeArrowheads="1"/>
              </p:cNvSpPr>
              <p:nvPr/>
            </p:nvSpPr>
            <p:spPr bwMode="auto">
              <a:xfrm>
                <a:off x="3724" y="1859"/>
                <a:ext cx="950" cy="384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8000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1600" b="1">
                    <a:latin typeface="Arial Narrow" panose="020B0606020202030204" pitchFamily="34" charset="0"/>
                    <a:ea typeface="SimSun" pitchFamily="2" charset="-122"/>
                  </a:rPr>
                  <a:t>Pulse Processing</a:t>
                </a:r>
              </a:p>
            </p:txBody>
          </p:sp>
          <p:sp>
            <p:nvSpPr>
              <p:cNvPr id="250911" name="Line 31"/>
              <p:cNvSpPr>
                <a:spLocks noChangeShapeType="1"/>
              </p:cNvSpPr>
              <p:nvPr/>
            </p:nvSpPr>
            <p:spPr bwMode="auto">
              <a:xfrm>
                <a:off x="3273" y="2221"/>
                <a:ext cx="0" cy="73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2" name="Line 32"/>
              <p:cNvSpPr>
                <a:spLocks noChangeShapeType="1"/>
              </p:cNvSpPr>
              <p:nvPr/>
            </p:nvSpPr>
            <p:spPr bwMode="auto">
              <a:xfrm flipH="1">
                <a:off x="3189" y="292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4" name="Rectangle 34"/>
              <p:cNvSpPr>
                <a:spLocks noChangeArrowheads="1"/>
              </p:cNvSpPr>
              <p:nvPr/>
            </p:nvSpPr>
            <p:spPr bwMode="auto">
              <a:xfrm>
                <a:off x="3550" y="2544"/>
                <a:ext cx="304" cy="29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5" name="Line 35"/>
              <p:cNvSpPr>
                <a:spLocks noChangeShapeType="1"/>
              </p:cNvSpPr>
              <p:nvPr/>
            </p:nvSpPr>
            <p:spPr bwMode="auto">
              <a:xfrm>
                <a:off x="3358" y="2835"/>
                <a:ext cx="133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6" name="Rectangle 36"/>
              <p:cNvSpPr>
                <a:spLocks noChangeArrowheads="1"/>
              </p:cNvSpPr>
              <p:nvPr/>
            </p:nvSpPr>
            <p:spPr bwMode="auto">
              <a:xfrm>
                <a:off x="3729" y="2544"/>
                <a:ext cx="323" cy="29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7" name="Rectangle 37"/>
              <p:cNvSpPr>
                <a:spLocks noChangeArrowheads="1"/>
              </p:cNvSpPr>
              <p:nvPr/>
            </p:nvSpPr>
            <p:spPr bwMode="auto">
              <a:xfrm>
                <a:off x="3731" y="2542"/>
                <a:ext cx="123" cy="29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18" name="Rectangle 38"/>
              <p:cNvSpPr>
                <a:spLocks noChangeArrowheads="1"/>
              </p:cNvSpPr>
              <p:nvPr/>
            </p:nvSpPr>
            <p:spPr bwMode="auto">
              <a:xfrm>
                <a:off x="3384" y="2323"/>
                <a:ext cx="36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ev1</a:t>
                </a:r>
              </a:p>
            </p:txBody>
          </p:sp>
          <p:sp>
            <p:nvSpPr>
              <p:cNvPr id="250919" name="Rectangle 39"/>
              <p:cNvSpPr>
                <a:spLocks noChangeArrowheads="1"/>
              </p:cNvSpPr>
              <p:nvPr/>
            </p:nvSpPr>
            <p:spPr bwMode="auto">
              <a:xfrm>
                <a:off x="3794" y="2323"/>
                <a:ext cx="36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ev2</a:t>
                </a:r>
              </a:p>
            </p:txBody>
          </p:sp>
          <p:sp>
            <p:nvSpPr>
              <p:cNvPr id="250920" name="Rectangle 40"/>
              <p:cNvSpPr>
                <a:spLocks noChangeArrowheads="1"/>
              </p:cNvSpPr>
              <p:nvPr/>
            </p:nvSpPr>
            <p:spPr bwMode="auto">
              <a:xfrm>
                <a:off x="2320" y="1474"/>
                <a:ext cx="1767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 dirty="0">
                    <a:latin typeface="Arial Narrow" panose="020B0606020202030204" pitchFamily="34" charset="0"/>
                    <a:ea typeface="SimSun" pitchFamily="2" charset="-122"/>
                  </a:rPr>
                  <a:t>TC Window ~ few ns</a:t>
                </a:r>
              </a:p>
            </p:txBody>
          </p:sp>
          <p:sp>
            <p:nvSpPr>
              <p:cNvPr id="250921" name="Rectangle 41"/>
              <p:cNvSpPr>
                <a:spLocks noChangeArrowheads="1"/>
              </p:cNvSpPr>
              <p:nvPr/>
            </p:nvSpPr>
            <p:spPr bwMode="auto">
              <a:xfrm>
                <a:off x="2092" y="2638"/>
                <a:ext cx="456" cy="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11125" tIns="55562" rIns="111125" bIns="55562">
                <a:spAutoFit/>
              </a:bodyPr>
              <a:lstStyle/>
              <a:p>
                <a:pPr algn="r"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+1</a:t>
                </a:r>
              </a:p>
            </p:txBody>
          </p:sp>
          <p:pic>
            <p:nvPicPr>
              <p:cNvPr id="250922" name="Picture 4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3" y="2347"/>
                <a:ext cx="1696" cy="707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0923" name="Line 43"/>
              <p:cNvSpPr>
                <a:spLocks noChangeShapeType="1"/>
              </p:cNvSpPr>
              <p:nvPr/>
            </p:nvSpPr>
            <p:spPr bwMode="auto">
              <a:xfrm>
                <a:off x="1947" y="2892"/>
                <a:ext cx="882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arrow" w="lg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24" name="Rectangle 44"/>
              <p:cNvSpPr>
                <a:spLocks noChangeArrowheads="1"/>
              </p:cNvSpPr>
              <p:nvPr/>
            </p:nvSpPr>
            <p:spPr bwMode="auto">
              <a:xfrm>
                <a:off x="4155" y="2544"/>
                <a:ext cx="323" cy="29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0925" name="Rectangle 45"/>
              <p:cNvSpPr>
                <a:spLocks noChangeArrowheads="1"/>
              </p:cNvSpPr>
              <p:nvPr/>
            </p:nvSpPr>
            <p:spPr bwMode="auto">
              <a:xfrm>
                <a:off x="4156" y="2323"/>
                <a:ext cx="36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>
                    <a:latin typeface="Arial Narrow" panose="020B0606020202030204" pitchFamily="34" charset="0"/>
                    <a:ea typeface="SimSun" pitchFamily="2" charset="-122"/>
                  </a:rPr>
                  <a:t>ev3</a:t>
                </a:r>
              </a:p>
            </p:txBody>
          </p:sp>
          <p:sp>
            <p:nvSpPr>
              <p:cNvPr id="250926" name="Rectangle 46"/>
              <p:cNvSpPr>
                <a:spLocks noChangeArrowheads="1"/>
              </p:cNvSpPr>
              <p:nvPr/>
            </p:nvSpPr>
            <p:spPr bwMode="auto">
              <a:xfrm>
                <a:off x="1473" y="2449"/>
                <a:ext cx="90" cy="10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pic>
            <p:nvPicPr>
              <p:cNvPr id="250927" name="Picture 47"/>
              <p:cNvPicPr>
                <a:picLocks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2" y="1042"/>
                <a:ext cx="265" cy="3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0928" name="Rectangle 48"/>
              <p:cNvSpPr>
                <a:spLocks noChangeArrowheads="1"/>
              </p:cNvSpPr>
              <p:nvPr/>
            </p:nvSpPr>
            <p:spPr bwMode="auto">
              <a:xfrm>
                <a:off x="1125" y="912"/>
                <a:ext cx="1693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11125" tIns="55562" rIns="111125" bIns="55562">
                <a:spAutoFit/>
              </a:bodyPr>
              <a:lstStyle/>
              <a:p>
                <a:pPr defTabSz="1339850"/>
                <a:r>
                  <a:rPr kumimoji="1" lang="en-US" altLang="zh-CN" sz="2000" b="1" dirty="0">
                    <a:latin typeface="Arial Narrow" panose="020B0606020202030204" pitchFamily="34" charset="0"/>
                    <a:ea typeface="SimSun" pitchFamily="2" charset="-122"/>
                  </a:rPr>
                  <a:t>LOR (“line of response”)</a:t>
                </a:r>
              </a:p>
            </p:txBody>
          </p:sp>
        </p:grpSp>
        <p:sp>
          <p:nvSpPr>
            <p:cNvPr id="250929" name="Text Box 49"/>
            <p:cNvSpPr txBox="1">
              <a:spLocks noChangeArrowheads="1"/>
            </p:cNvSpPr>
            <p:nvPr/>
          </p:nvSpPr>
          <p:spPr bwMode="auto">
            <a:xfrm>
              <a:off x="2498862" y="5499652"/>
              <a:ext cx="6781662" cy="15696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s-ES" sz="2000" dirty="0" err="1">
                  <a:latin typeface="+mj-lt"/>
                </a:rPr>
                <a:t>From</a:t>
              </a:r>
              <a:r>
                <a:rPr lang="es-ES" sz="2000" dirty="0">
                  <a:latin typeface="+mj-lt"/>
                </a:rPr>
                <a:t> </a:t>
              </a:r>
              <a:r>
                <a:rPr lang="es-ES" sz="2000" dirty="0" err="1">
                  <a:latin typeface="+mj-lt"/>
                </a:rPr>
                <a:t>List-mode</a:t>
              </a:r>
              <a:r>
                <a:rPr lang="es-ES" sz="2000" dirty="0">
                  <a:latin typeface="+mj-lt"/>
                </a:rPr>
                <a:t> data </a:t>
              </a:r>
              <a:r>
                <a:rPr lang="es-ES" sz="2000" dirty="0" err="1">
                  <a:latin typeface="+mj-lt"/>
                </a:rPr>
                <a:t>or</a:t>
              </a:r>
              <a:r>
                <a:rPr lang="es-ES" sz="2000" dirty="0">
                  <a:latin typeface="+mj-lt"/>
                </a:rPr>
                <a:t> </a:t>
              </a:r>
              <a:r>
                <a:rPr lang="es-ES" sz="2000" dirty="0" err="1">
                  <a:latin typeface="+mj-lt"/>
                </a:rPr>
                <a:t>Sinograms</a:t>
              </a:r>
              <a:r>
                <a:rPr lang="es-ES" sz="2000" dirty="0">
                  <a:latin typeface="+mj-lt"/>
                </a:rPr>
                <a:t>,  and “</a:t>
              </a:r>
              <a:r>
                <a:rPr lang="en-US" sz="2000" dirty="0">
                  <a:latin typeface="+mj-lt"/>
                </a:rPr>
                <a:t>After complex software manipulation of the signal, a visual representation is reconstructed”.</a:t>
              </a:r>
            </a:p>
            <a:p>
              <a:pPr algn="l"/>
              <a:endParaRPr lang="en-US" sz="2000" dirty="0">
                <a:latin typeface="+mj-lt"/>
              </a:endParaRPr>
            </a:p>
            <a:p>
              <a:pPr algn="r"/>
              <a:r>
                <a:rPr lang="en-US" sz="1600" dirty="0">
                  <a:latin typeface="+mj-lt"/>
                </a:rPr>
                <a:t>Q.C. Black </a:t>
              </a:r>
              <a:r>
                <a:rPr lang="en-US" sz="1600" i="1" dirty="0">
                  <a:latin typeface="+mj-lt"/>
                </a:rPr>
                <a:t>et al.</a:t>
              </a:r>
              <a:r>
                <a:rPr lang="en-US" sz="1600" dirty="0">
                  <a:latin typeface="+mj-lt"/>
                </a:rPr>
                <a:t>, </a:t>
              </a:r>
              <a:r>
                <a:rPr lang="en-US" sz="1600" dirty="0"/>
                <a:t>“Radiotherapy target,”</a:t>
              </a:r>
              <a:r>
                <a:rPr lang="en-US" sz="1600" dirty="0">
                  <a:latin typeface="+mj-lt"/>
                </a:rPr>
                <a:t> I.J. Rad. Oncol. Biol. Phys., 2004.</a:t>
              </a:r>
              <a:endParaRPr lang="es-ES" sz="1600" dirty="0">
                <a:latin typeface="+mj-lt"/>
              </a:endParaRPr>
            </a:p>
          </p:txBody>
        </p:sp>
      </p:grpSp>
      <p:pic>
        <p:nvPicPr>
          <p:cNvPr id="56" name="Oraton6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1413" r="28476"/>
          <a:stretch/>
        </p:blipFill>
        <p:spPr>
          <a:xfrm rot="5400000">
            <a:off x="515684" y="3988965"/>
            <a:ext cx="2377474" cy="3301596"/>
          </a:xfrm>
          <a:prstGeom prst="rect">
            <a:avLst/>
          </a:prstGeom>
        </p:spPr>
      </p:pic>
      <p:sp>
        <p:nvSpPr>
          <p:cNvPr id="3" name="2 Elipse"/>
          <p:cNvSpPr/>
          <p:nvPr/>
        </p:nvSpPr>
        <p:spPr>
          <a:xfrm>
            <a:off x="2351584" y="836712"/>
            <a:ext cx="1368152" cy="1231900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56 Elipse"/>
          <p:cNvSpPr/>
          <p:nvPr/>
        </p:nvSpPr>
        <p:spPr>
          <a:xfrm>
            <a:off x="8470281" y="831690"/>
            <a:ext cx="1368152" cy="1231900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número de diapositiva 2">
            <a:extLst>
              <a:ext uri="{FF2B5EF4-FFF2-40B4-BE49-F238E27FC236}">
                <a16:creationId xmlns:a16="http://schemas.microsoft.com/office/drawing/2014/main" id="{103BAAFA-839B-B3D8-9FD5-4EFBCF437D18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36</a:t>
            </a:fld>
            <a:endParaRPr lang="en-GB" sz="1800" b="1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127DDADE-7AD1-FD49-E6E8-97264D13C5D2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76FB7495-F6D8-8A0C-415A-2DE273D3D0C4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7CDEC677-195A-6BE2-716B-F59EFF8AF2BA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A00A75CE-1BA0-3A8C-CCDA-7B7581663B2E}"/>
                  </a:ext>
                </a:extLst>
              </p:cNvPr>
              <p:cNvSpPr txBox="1"/>
              <p:nvPr/>
            </p:nvSpPr>
            <p:spPr>
              <a:xfrm>
                <a:off x="9633849" y="32095"/>
                <a:ext cx="2534668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basics</a:t>
                </a:r>
              </a:p>
            </p:txBody>
          </p:sp>
        </p:grpSp>
        <p:pic>
          <p:nvPicPr>
            <p:cNvPr id="10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B23068CC-6BE2-6ADE-4967-EE54FBABB4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31">
              <a:extLst>
                <a:ext uri="{FF2B5EF4-FFF2-40B4-BE49-F238E27FC236}">
                  <a16:creationId xmlns:a16="http://schemas.microsoft.com/office/drawing/2014/main" id="{A5A62220-FFEB-4856-4E0B-6011FA32047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6" name="Freeform 32" descr="preencoded.png">
                <a:extLst>
                  <a:ext uri="{FF2B5EF4-FFF2-40B4-BE49-F238E27FC236}">
                    <a16:creationId xmlns:a16="http://schemas.microsoft.com/office/drawing/2014/main" id="{1B81FB5C-330B-9AA3-6FD4-C5299C6EA354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9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683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56"/>
                </p:tgtEl>
              </p:cMediaNode>
            </p:video>
          </p:childTnLst>
        </p:cTn>
      </p:par>
    </p:tnLst>
    <p:bldLst>
      <p:bldP spid="3" grpId="0" animBg="1"/>
      <p:bldP spid="5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79 Rectángulo"/>
          <p:cNvSpPr/>
          <p:nvPr/>
        </p:nvSpPr>
        <p:spPr>
          <a:xfrm>
            <a:off x="8129156" y="3907321"/>
            <a:ext cx="3260712" cy="2707091"/>
          </a:xfrm>
          <a:prstGeom prst="rect">
            <a:avLst/>
          </a:prstGeom>
          <a:solidFill>
            <a:srgbClr val="00B050">
              <a:alpha val="14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597169" y="846564"/>
            <a:ext cx="3260712" cy="290731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5 Grupo"/>
          <p:cNvGrpSpPr>
            <a:grpSpLocks noChangeAspect="1"/>
          </p:cNvGrpSpPr>
          <p:nvPr/>
        </p:nvGrpSpPr>
        <p:grpSpPr>
          <a:xfrm>
            <a:off x="5721731" y="1206603"/>
            <a:ext cx="2961148" cy="2186160"/>
            <a:chOff x="2440308" y="3912195"/>
            <a:chExt cx="3505124" cy="2587767"/>
          </a:xfrm>
        </p:grpSpPr>
        <p:pic>
          <p:nvPicPr>
            <p:cNvPr id="58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0308" y="3912195"/>
              <a:ext cx="2218251" cy="2065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" name="4 CuadroTexto"/>
            <p:cNvSpPr txBox="1"/>
            <p:nvPr/>
          </p:nvSpPr>
          <p:spPr>
            <a:xfrm>
              <a:off x="2820561" y="6099214"/>
              <a:ext cx="1169380" cy="400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/>
                <a:t>Pixellated</a:t>
              </a:r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4658559" y="4875226"/>
              <a:ext cx="1286873" cy="400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 err="1"/>
                <a:t>Monolithic</a:t>
              </a:r>
              <a:endParaRPr lang="es-ES" sz="1600" dirty="0"/>
            </a:p>
          </p:txBody>
        </p: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1516" y="4296455"/>
            <a:ext cx="1944996" cy="159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4" name="Imagen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712" y="5387078"/>
            <a:ext cx="1461259" cy="1159077"/>
          </a:xfrm>
          <a:prstGeom prst="rect">
            <a:avLst/>
          </a:prstGeom>
        </p:spPr>
      </p:pic>
      <p:sp>
        <p:nvSpPr>
          <p:cNvPr id="66" name="65 CuadroTexto"/>
          <p:cNvSpPr txBox="1"/>
          <p:nvPr/>
        </p:nvSpPr>
        <p:spPr>
          <a:xfrm>
            <a:off x="8963994" y="3874910"/>
            <a:ext cx="1789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/>
              <a:t>Photosensor</a:t>
            </a:r>
          </a:p>
        </p:txBody>
      </p:sp>
      <p:sp>
        <p:nvSpPr>
          <p:cNvPr id="69" name="68 CuadroTexto"/>
          <p:cNvSpPr txBox="1"/>
          <p:nvPr/>
        </p:nvSpPr>
        <p:spPr>
          <a:xfrm>
            <a:off x="8797581" y="4439636"/>
            <a:ext cx="629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PMTs</a:t>
            </a:r>
            <a:endParaRPr lang="es-ES" sz="1600" dirty="0"/>
          </a:p>
        </p:txBody>
      </p:sp>
      <p:sp>
        <p:nvSpPr>
          <p:cNvPr id="70" name="69 CuadroTexto"/>
          <p:cNvSpPr txBox="1"/>
          <p:nvPr/>
        </p:nvSpPr>
        <p:spPr>
          <a:xfrm>
            <a:off x="10135461" y="4883022"/>
            <a:ext cx="1061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/>
              <a:t>Solid </a:t>
            </a:r>
            <a:r>
              <a:rPr lang="es-ES" sz="1600" dirty="0" err="1"/>
              <a:t>State</a:t>
            </a:r>
            <a:endParaRPr lang="es-ES" sz="1600" dirty="0"/>
          </a:p>
          <a:p>
            <a:pPr algn="ctr"/>
            <a:r>
              <a:rPr lang="es-ES" sz="1600" dirty="0"/>
              <a:t>SiPMs</a:t>
            </a:r>
          </a:p>
        </p:txBody>
      </p:sp>
      <p:pic>
        <p:nvPicPr>
          <p:cNvPr id="71" name="Imagen 30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15" y="1803153"/>
            <a:ext cx="2499324" cy="2519561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386031" y="1462488"/>
            <a:ext cx="2160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/>
              <a:t>PET detector block</a:t>
            </a:r>
          </a:p>
        </p:txBody>
      </p:sp>
      <p:cxnSp>
        <p:nvCxnSpPr>
          <p:cNvPr id="10" name="9 Conector recto de flecha"/>
          <p:cNvCxnSpPr>
            <a:cxnSpLocks/>
          </p:cNvCxnSpPr>
          <p:nvPr/>
        </p:nvCxnSpPr>
        <p:spPr>
          <a:xfrm flipV="1">
            <a:off x="1780724" y="1899841"/>
            <a:ext cx="3441865" cy="107434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 de flecha"/>
          <p:cNvCxnSpPr>
            <a:cxnSpLocks/>
          </p:cNvCxnSpPr>
          <p:nvPr/>
        </p:nvCxnSpPr>
        <p:spPr>
          <a:xfrm>
            <a:off x="2572843" y="3403264"/>
            <a:ext cx="5537578" cy="1159663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 de flecha"/>
          <p:cNvCxnSpPr>
            <a:cxnSpLocks/>
          </p:cNvCxnSpPr>
          <p:nvPr/>
        </p:nvCxnSpPr>
        <p:spPr>
          <a:xfrm>
            <a:off x="1515817" y="4032760"/>
            <a:ext cx="987006" cy="6014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84 Rectángulo"/>
          <p:cNvSpPr/>
          <p:nvPr/>
        </p:nvSpPr>
        <p:spPr>
          <a:xfrm>
            <a:off x="2620635" y="4082773"/>
            <a:ext cx="2592305" cy="2157731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88 CuadroTexto"/>
          <p:cNvSpPr txBox="1"/>
          <p:nvPr/>
        </p:nvSpPr>
        <p:spPr>
          <a:xfrm>
            <a:off x="3268723" y="4027726"/>
            <a:ext cx="1263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Readout</a:t>
            </a:r>
            <a:endParaRPr lang="es-ES" sz="2400" b="1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175173" y="4613841"/>
            <a:ext cx="966368" cy="76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077" y="4758845"/>
            <a:ext cx="1328606" cy="131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98 CuadroTexto"/>
          <p:cNvSpPr txBox="1"/>
          <p:nvPr/>
        </p:nvSpPr>
        <p:spPr>
          <a:xfrm>
            <a:off x="6101224" y="824560"/>
            <a:ext cx="2307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Scintillator</a:t>
            </a:r>
            <a:r>
              <a:rPr lang="es-ES" sz="2400" b="1" dirty="0"/>
              <a:t> block</a:t>
            </a:r>
          </a:p>
        </p:txBody>
      </p:sp>
      <p:sp>
        <p:nvSpPr>
          <p:cNvPr id="100" name="99 CuadroTexto"/>
          <p:cNvSpPr txBox="1"/>
          <p:nvPr/>
        </p:nvSpPr>
        <p:spPr>
          <a:xfrm>
            <a:off x="2898538" y="4428719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Analog</a:t>
            </a:r>
            <a:endParaRPr lang="es-ES" sz="1600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4420851" y="5482983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ASIC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4FB1349-27BB-494F-9DDB-2E97C188158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9339" y="2353022"/>
            <a:ext cx="1656182" cy="1332563"/>
          </a:xfrm>
          <a:prstGeom prst="rect">
            <a:avLst/>
          </a:prstGeom>
        </p:spPr>
      </p:pic>
      <p:grpSp>
        <p:nvGrpSpPr>
          <p:cNvPr id="38" name="Group">
            <a:extLst>
              <a:ext uri="{FF2B5EF4-FFF2-40B4-BE49-F238E27FC236}">
                <a16:creationId xmlns:a16="http://schemas.microsoft.com/office/drawing/2014/main" id="{774DD710-D6A7-E149-9B4D-ACEC483AA5A0}"/>
              </a:ext>
            </a:extLst>
          </p:cNvPr>
          <p:cNvGrpSpPr>
            <a:grpSpLocks noChangeAspect="1"/>
          </p:cNvGrpSpPr>
          <p:nvPr/>
        </p:nvGrpSpPr>
        <p:grpSpPr>
          <a:xfrm rot="3224083">
            <a:off x="7114928" y="2708738"/>
            <a:ext cx="1026310" cy="126092"/>
            <a:chOff x="0" y="0"/>
            <a:chExt cx="3961191" cy="481176"/>
          </a:xfrm>
        </p:grpSpPr>
        <p:sp>
          <p:nvSpPr>
            <p:cNvPr id="39" name="Line">
              <a:extLst>
                <a:ext uri="{FF2B5EF4-FFF2-40B4-BE49-F238E27FC236}">
                  <a16:creationId xmlns:a16="http://schemas.microsoft.com/office/drawing/2014/main" id="{54CFE9C9-A937-0E40-95C6-143243BBBB6C}"/>
                </a:ext>
              </a:extLst>
            </p:cNvPr>
            <p:cNvSpPr/>
            <p:nvPr/>
          </p:nvSpPr>
          <p:spPr>
            <a:xfrm>
              <a:off x="3507154" y="170637"/>
              <a:ext cx="454037" cy="22318"/>
            </a:xfrm>
            <a:prstGeom prst="line">
              <a:avLst/>
            </a:prstGeom>
            <a:noFill/>
            <a:ln w="41275" cap="flat" cmpd="sng">
              <a:solidFill>
                <a:schemeClr val="accent6">
                  <a:lumMod val="75000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2200">
                <a:solidFill>
                  <a:schemeClr val="accent4"/>
                </a:solidFill>
              </a:endParaRPr>
            </a:p>
          </p:txBody>
        </p:sp>
        <p:grpSp>
          <p:nvGrpSpPr>
            <p:cNvPr id="40" name="Group">
              <a:extLst>
                <a:ext uri="{FF2B5EF4-FFF2-40B4-BE49-F238E27FC236}">
                  <a16:creationId xmlns:a16="http://schemas.microsoft.com/office/drawing/2014/main" id="{0CE9E073-C368-EF4F-8739-AFE5A4433AA5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41" name="Connection Line">
                <a:extLst>
                  <a:ext uri="{FF2B5EF4-FFF2-40B4-BE49-F238E27FC236}">
                    <a16:creationId xmlns:a16="http://schemas.microsoft.com/office/drawing/2014/main" id="{3929CD42-5E02-3045-BFAE-41F7EDD98050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2" name="Connection Line">
                <a:extLst>
                  <a:ext uri="{FF2B5EF4-FFF2-40B4-BE49-F238E27FC236}">
                    <a16:creationId xmlns:a16="http://schemas.microsoft.com/office/drawing/2014/main" id="{943E23C3-7914-3543-BA33-1AC6AC1B5E36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3" name="Connection Line">
                <a:extLst>
                  <a:ext uri="{FF2B5EF4-FFF2-40B4-BE49-F238E27FC236}">
                    <a16:creationId xmlns:a16="http://schemas.microsoft.com/office/drawing/2014/main" id="{141EBE77-0C29-5844-8899-4F7EABE4459F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4" name="Connection Line">
                <a:extLst>
                  <a:ext uri="{FF2B5EF4-FFF2-40B4-BE49-F238E27FC236}">
                    <a16:creationId xmlns:a16="http://schemas.microsoft.com/office/drawing/2014/main" id="{353084FD-9081-524F-885A-C91F9B4EA8B7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5" name="Connection Line">
                <a:extLst>
                  <a:ext uri="{FF2B5EF4-FFF2-40B4-BE49-F238E27FC236}">
                    <a16:creationId xmlns:a16="http://schemas.microsoft.com/office/drawing/2014/main" id="{A93BA1D9-75FE-DE42-9108-49316DA540B5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6" name="Connection Line">
                <a:extLst>
                  <a:ext uri="{FF2B5EF4-FFF2-40B4-BE49-F238E27FC236}">
                    <a16:creationId xmlns:a16="http://schemas.microsoft.com/office/drawing/2014/main" id="{F293DFBE-40EC-6D4B-AC26-49B7723AF613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7" name="Connection Line">
                <a:extLst>
                  <a:ext uri="{FF2B5EF4-FFF2-40B4-BE49-F238E27FC236}">
                    <a16:creationId xmlns:a16="http://schemas.microsoft.com/office/drawing/2014/main" id="{2D588756-4783-484C-A7C9-9FF5202367FB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48" name="Connection Line">
                <a:extLst>
                  <a:ext uri="{FF2B5EF4-FFF2-40B4-BE49-F238E27FC236}">
                    <a16:creationId xmlns:a16="http://schemas.microsoft.com/office/drawing/2014/main" id="{9B7289D4-0B99-E545-966E-8E91FD496BE3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41275" cap="flat" cmpd="sng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</a:endParaRPr>
              </a:p>
            </p:txBody>
          </p:sp>
        </p:grpSp>
      </p:grpSp>
      <p:sp>
        <p:nvSpPr>
          <p:cNvPr id="49" name="101 Forma libre">
            <a:extLst>
              <a:ext uri="{FF2B5EF4-FFF2-40B4-BE49-F238E27FC236}">
                <a16:creationId xmlns:a16="http://schemas.microsoft.com/office/drawing/2014/main" id="{8739C779-85D9-F547-9DCC-C2D02B2DAB41}"/>
              </a:ext>
            </a:extLst>
          </p:cNvPr>
          <p:cNvSpPr/>
          <p:nvPr/>
        </p:nvSpPr>
        <p:spPr>
          <a:xfrm rot="1716008">
            <a:off x="7294428" y="3018047"/>
            <a:ext cx="1280496" cy="658556"/>
          </a:xfrm>
          <a:custGeom>
            <a:avLst/>
            <a:gdLst>
              <a:gd name="connsiteX0" fmla="*/ 0 w 2834640"/>
              <a:gd name="connsiteY0" fmla="*/ 1539240 h 1539240"/>
              <a:gd name="connsiteX1" fmla="*/ 982980 w 2834640"/>
              <a:gd name="connsiteY1" fmla="*/ 784860 h 1539240"/>
              <a:gd name="connsiteX2" fmla="*/ 1264920 w 2834640"/>
              <a:gd name="connsiteY2" fmla="*/ 320040 h 1539240"/>
              <a:gd name="connsiteX3" fmla="*/ 1760220 w 2834640"/>
              <a:gd name="connsiteY3" fmla="*/ 411480 h 1539240"/>
              <a:gd name="connsiteX4" fmla="*/ 2834640 w 2834640"/>
              <a:gd name="connsiteY4" fmla="*/ 0 h 153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640" h="1539240">
                <a:moveTo>
                  <a:pt x="0" y="1539240"/>
                </a:moveTo>
                <a:cubicBezTo>
                  <a:pt x="386080" y="1263650"/>
                  <a:pt x="772160" y="988060"/>
                  <a:pt x="982980" y="784860"/>
                </a:cubicBezTo>
                <a:cubicBezTo>
                  <a:pt x="1193800" y="581660"/>
                  <a:pt x="1135380" y="382270"/>
                  <a:pt x="1264920" y="320040"/>
                </a:cubicBezTo>
                <a:cubicBezTo>
                  <a:pt x="1394460" y="257810"/>
                  <a:pt x="1498600" y="464820"/>
                  <a:pt x="1760220" y="411480"/>
                </a:cubicBezTo>
                <a:cubicBezTo>
                  <a:pt x="2021840" y="358140"/>
                  <a:pt x="2428240" y="179070"/>
                  <a:pt x="2834640" y="0"/>
                </a:cubicBezTo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F29BE16-9B66-7D4D-B496-360F70B418FF}"/>
                  </a:ext>
                </a:extLst>
              </p:cNvPr>
              <p:cNvSpPr txBox="1"/>
              <p:nvPr/>
            </p:nvSpPr>
            <p:spPr>
              <a:xfrm>
                <a:off x="8963469" y="979264"/>
                <a:ext cx="3062765" cy="1708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Properties:</a:t>
                </a:r>
              </a:p>
              <a:p>
                <a:endParaRPr lang="en-US" sz="5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+mj-lt"/>
                  </a:rPr>
                  <a:t>Dense </a:t>
                </a:r>
                <a14:m>
                  <m:oMath xmlns:m="http://schemas.openxmlformats.org/officeDocument/2006/math">
                    <m:r>
                      <a:rPr lang="es-E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s-ES" sz="1600" dirty="0">
                    <a:latin typeface="+mj-lt"/>
                  </a:rPr>
                  <a:t> (g/cm</a:t>
                </a:r>
                <a:r>
                  <a:rPr lang="es-ES" sz="1600" baseline="30000" dirty="0">
                    <a:latin typeface="+mj-lt"/>
                  </a:rPr>
                  <a:t>3</a:t>
                </a:r>
                <a:r>
                  <a:rPr lang="es-ES" sz="1600" dirty="0">
                    <a:latin typeface="+mj-lt"/>
                  </a:rPr>
                  <a:t>) and </a:t>
                </a:r>
                <a:r>
                  <a:rPr lang="es-ES" sz="1600" dirty="0" err="1">
                    <a:latin typeface="+mj-lt"/>
                  </a:rPr>
                  <a:t>high</a:t>
                </a:r>
                <a:r>
                  <a:rPr lang="es-ES" sz="1600" dirty="0">
                    <a:latin typeface="+mj-lt"/>
                  </a:rPr>
                  <a:t> </a:t>
                </a:r>
                <a:r>
                  <a:rPr lang="es-ES" sz="1600" dirty="0" err="1">
                    <a:latin typeface="+mj-lt"/>
                  </a:rPr>
                  <a:t>Z</a:t>
                </a:r>
                <a:r>
                  <a:rPr lang="es-ES" sz="1600" baseline="-25000" dirty="0" err="1">
                    <a:latin typeface="+mj-lt"/>
                  </a:rPr>
                  <a:t>eff</a:t>
                </a:r>
                <a:endParaRPr lang="es-ES" sz="1600" baseline="-250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1600" dirty="0">
                    <a:latin typeface="+mj-lt"/>
                  </a:rPr>
                  <a:t>High Light </a:t>
                </a:r>
                <a:r>
                  <a:rPr lang="es-ES" sz="1600" dirty="0" err="1">
                    <a:latin typeface="+mj-lt"/>
                  </a:rPr>
                  <a:t>Yield</a:t>
                </a:r>
                <a:r>
                  <a:rPr lang="es-ES" sz="1600" dirty="0">
                    <a:latin typeface="+mj-lt"/>
                  </a:rPr>
                  <a:t> (32k </a:t>
                </a:r>
                <a:r>
                  <a:rPr lang="es-ES" sz="1600" dirty="0" err="1">
                    <a:latin typeface="+mj-lt"/>
                  </a:rPr>
                  <a:t>ph</a:t>
                </a:r>
                <a:r>
                  <a:rPr lang="es-ES" sz="1600" dirty="0">
                    <a:latin typeface="+mj-lt"/>
                  </a:rPr>
                  <a:t>/</a:t>
                </a:r>
                <a:r>
                  <a:rPr lang="es-ES" sz="1600" dirty="0" err="1">
                    <a:latin typeface="+mj-lt"/>
                  </a:rPr>
                  <a:t>MeV</a:t>
                </a:r>
                <a:r>
                  <a:rPr lang="es-ES" sz="1600" dirty="0">
                    <a:latin typeface="+mj-lt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1600" dirty="0" err="1">
                    <a:latin typeface="+mj-lt"/>
                  </a:rPr>
                  <a:t>Transparent</a:t>
                </a:r>
                <a:r>
                  <a:rPr lang="es-ES" sz="1600" dirty="0">
                    <a:latin typeface="+mj-lt"/>
                  </a:rPr>
                  <a:t> to </a:t>
                </a:r>
                <a:r>
                  <a:rPr lang="es-ES" sz="1600" dirty="0" err="1">
                    <a:latin typeface="+mj-lt"/>
                  </a:rPr>
                  <a:t>their</a:t>
                </a:r>
                <a:r>
                  <a:rPr lang="es-ES" sz="1600" dirty="0">
                    <a:latin typeface="+mj-lt"/>
                  </a:rPr>
                  <a:t> </a:t>
                </a:r>
                <a:r>
                  <a:rPr lang="es-ES" sz="1600" dirty="0" err="1">
                    <a:latin typeface="+mj-lt"/>
                  </a:rPr>
                  <a:t>own</a:t>
                </a:r>
                <a:r>
                  <a:rPr lang="es-ES" sz="1600" dirty="0">
                    <a:latin typeface="+mj-lt"/>
                  </a:rPr>
                  <a:t> </a:t>
                </a:r>
                <a:r>
                  <a:rPr lang="es-ES" sz="1600" dirty="0" err="1">
                    <a:latin typeface="+mj-lt"/>
                  </a:rPr>
                  <a:t>wavelength</a:t>
                </a:r>
                <a:r>
                  <a:rPr lang="es-ES" sz="1600" dirty="0">
                    <a:latin typeface="+mj-lt"/>
                  </a:rPr>
                  <a:t> 420 </a:t>
                </a:r>
                <a:r>
                  <a:rPr lang="es-ES" sz="1600" dirty="0" err="1">
                    <a:latin typeface="+mj-lt"/>
                  </a:rPr>
                  <a:t>nm</a:t>
                </a:r>
                <a:endParaRPr lang="es-ES" sz="160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F29BE16-9B66-7D4D-B496-360F70B41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3469" y="979264"/>
                <a:ext cx="3062765" cy="1708160"/>
              </a:xfrm>
              <a:prstGeom prst="rect">
                <a:avLst/>
              </a:prstGeom>
              <a:blipFill>
                <a:blip r:embed="rId11"/>
                <a:stretch>
                  <a:fillRect l="-1646" t="-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19682A-CE64-C89B-1786-F96888840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37</a:t>
            </a:fld>
            <a:endParaRPr lang="en-GB" sz="1800" b="1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FC78A6DD-3C15-4278-81A4-9A94073B28A4}"/>
              </a:ext>
            </a:extLst>
          </p:cNvPr>
          <p:cNvGrpSpPr/>
          <p:nvPr/>
        </p:nvGrpSpPr>
        <p:grpSpPr>
          <a:xfrm>
            <a:off x="0" y="-9764"/>
            <a:ext cx="12202476" cy="796146"/>
            <a:chOff x="0" y="-9764"/>
            <a:chExt cx="12202476" cy="796146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61E61AF4-4156-5F80-44E7-08DC5A431768}"/>
                </a:ext>
              </a:extLst>
            </p:cNvPr>
            <p:cNvGrpSpPr/>
            <p:nvPr/>
          </p:nvGrpSpPr>
          <p:grpSpPr>
            <a:xfrm>
              <a:off x="0" y="-9764"/>
              <a:ext cx="12202476" cy="796146"/>
              <a:chOff x="0" y="5390"/>
              <a:chExt cx="12202476" cy="796146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370B9477-3C16-B669-DEFB-A789CC989C11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18B69085-60D4-4D33-DD11-66824B2B48AA}"/>
                  </a:ext>
                </a:extLst>
              </p:cNvPr>
              <p:cNvSpPr txBox="1"/>
              <p:nvPr/>
            </p:nvSpPr>
            <p:spPr>
              <a:xfrm>
                <a:off x="9090919" y="32095"/>
                <a:ext cx="311155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detector</a:t>
                </a:r>
              </a:p>
            </p:txBody>
          </p:sp>
        </p:grpSp>
        <p:pic>
          <p:nvPicPr>
            <p:cNvPr id="1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02CB9221-E67C-8615-A794-BC3BF9E5C1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Group 31">
              <a:extLst>
                <a:ext uri="{FF2B5EF4-FFF2-40B4-BE49-F238E27FC236}">
                  <a16:creationId xmlns:a16="http://schemas.microsoft.com/office/drawing/2014/main" id="{7B851C11-B528-5B99-4329-2F6520BE6C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1" name="Freeform 32" descr="preencoded.png">
                <a:extLst>
                  <a:ext uri="{FF2B5EF4-FFF2-40B4-BE49-F238E27FC236}">
                    <a16:creationId xmlns:a16="http://schemas.microsoft.com/office/drawing/2014/main" id="{FBE3BABF-0B86-98A1-51DC-5F964B2D9550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3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886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0" grpId="1" animBg="1"/>
      <p:bldP spid="11" grpId="0" animBg="1"/>
      <p:bldP spid="66" grpId="0"/>
      <p:bldP spid="69" grpId="0"/>
      <p:bldP spid="70" grpId="0"/>
      <p:bldP spid="85" grpId="0" animBg="1"/>
      <p:bldP spid="89" grpId="0"/>
      <p:bldP spid="99" grpId="0"/>
      <p:bldP spid="100" grpId="0"/>
      <p:bldP spid="101" grpId="0"/>
      <p:bldP spid="49" grpId="0" animBg="1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4 Grupo">
            <a:extLst>
              <a:ext uri="{FF2B5EF4-FFF2-40B4-BE49-F238E27FC236}">
                <a16:creationId xmlns:a16="http://schemas.microsoft.com/office/drawing/2014/main" id="{80B80CD0-EFD5-CD4D-A6A6-D348431AF60B}"/>
              </a:ext>
            </a:extLst>
          </p:cNvPr>
          <p:cNvGrpSpPr>
            <a:grpSpLocks noChangeAspect="1"/>
          </p:cNvGrpSpPr>
          <p:nvPr/>
        </p:nvGrpSpPr>
        <p:grpSpPr>
          <a:xfrm>
            <a:off x="9937975" y="844987"/>
            <a:ext cx="1634028" cy="2059106"/>
            <a:chOff x="148255" y="779592"/>
            <a:chExt cx="4076191" cy="5088418"/>
          </a:xfrm>
        </p:grpSpPr>
        <p:pic>
          <p:nvPicPr>
            <p:cNvPr id="7" name="Imagen 30">
              <a:extLst>
                <a:ext uri="{FF2B5EF4-FFF2-40B4-BE49-F238E27FC236}">
                  <a16:creationId xmlns:a16="http://schemas.microsoft.com/office/drawing/2014/main" id="{7A181E5C-0935-5A44-8F99-A4BC1125B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55" y="1758814"/>
              <a:ext cx="4076191" cy="410919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/>
                <p:nvPr/>
              </p:nvSpPr>
              <p:spPr>
                <a:xfrm>
                  <a:off x="1787933" y="779592"/>
                  <a:ext cx="2318370" cy="5545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𝜸</m:t>
                      </m:r>
                    </m:oMath>
                  </a14:m>
                  <a:r>
                    <a:rPr lang="es-ES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</a:t>
                  </a:r>
                  <a:r>
                    <a:rPr lang="es-ES" b="1" i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ray</a:t>
                  </a:r>
                  <a:r>
                    <a:rPr lang="es-ES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511 keV</a:t>
                  </a:r>
                </a:p>
              </p:txBody>
            </p:sp>
          </mc:Choice>
          <mc:Fallback xmlns="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7933" y="779592"/>
                  <a:ext cx="2318370" cy="554520"/>
                </a:xfrm>
                <a:prstGeom prst="rect">
                  <a:avLst/>
                </a:prstGeom>
                <a:blipFill>
                  <a:blip r:embed="rId4"/>
                  <a:stretch>
                    <a:fillRect t="-11111" r="-67568" b="-100000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34 Grupo">
              <a:extLst>
                <a:ext uri="{FF2B5EF4-FFF2-40B4-BE49-F238E27FC236}">
                  <a16:creationId xmlns:a16="http://schemas.microsoft.com/office/drawing/2014/main" id="{530345FB-51BB-7E4E-9369-53C391210E74}"/>
                </a:ext>
              </a:extLst>
            </p:cNvPr>
            <p:cNvGrpSpPr/>
            <p:nvPr/>
          </p:nvGrpSpPr>
          <p:grpSpPr>
            <a:xfrm rot="332626">
              <a:off x="773149" y="3580665"/>
              <a:ext cx="3108184" cy="1727293"/>
              <a:chOff x="565311" y="2750342"/>
              <a:chExt cx="1654132" cy="770677"/>
            </a:xfrm>
          </p:grpSpPr>
          <p:sp>
            <p:nvSpPr>
              <p:cNvPr id="10" name="101 Forma libre">
                <a:extLst>
                  <a:ext uri="{FF2B5EF4-FFF2-40B4-BE49-F238E27FC236}">
                    <a16:creationId xmlns:a16="http://schemas.microsoft.com/office/drawing/2014/main" id="{77014C86-3906-C74F-B62D-07BF0BF73107}"/>
                  </a:ext>
                </a:extLst>
              </p:cNvPr>
              <p:cNvSpPr/>
              <p:nvPr/>
            </p:nvSpPr>
            <p:spPr>
              <a:xfrm rot="1383382">
                <a:off x="565311" y="2750342"/>
                <a:ext cx="1654132" cy="764345"/>
              </a:xfrm>
              <a:custGeom>
                <a:avLst/>
                <a:gdLst>
                  <a:gd name="connsiteX0" fmla="*/ 0 w 2834640"/>
                  <a:gd name="connsiteY0" fmla="*/ 1539240 h 1539240"/>
                  <a:gd name="connsiteX1" fmla="*/ 982980 w 2834640"/>
                  <a:gd name="connsiteY1" fmla="*/ 784860 h 1539240"/>
                  <a:gd name="connsiteX2" fmla="*/ 1264920 w 2834640"/>
                  <a:gd name="connsiteY2" fmla="*/ 320040 h 1539240"/>
                  <a:gd name="connsiteX3" fmla="*/ 1760220 w 2834640"/>
                  <a:gd name="connsiteY3" fmla="*/ 411480 h 1539240"/>
                  <a:gd name="connsiteX4" fmla="*/ 2834640 w 2834640"/>
                  <a:gd name="connsiteY4" fmla="*/ 0 h 153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4640" h="1539240">
                    <a:moveTo>
                      <a:pt x="0" y="1539240"/>
                    </a:moveTo>
                    <a:cubicBezTo>
                      <a:pt x="386080" y="1263650"/>
                      <a:pt x="772160" y="988060"/>
                      <a:pt x="982980" y="784860"/>
                    </a:cubicBezTo>
                    <a:cubicBezTo>
                      <a:pt x="1193800" y="581660"/>
                      <a:pt x="1135380" y="382270"/>
                      <a:pt x="1264920" y="320040"/>
                    </a:cubicBezTo>
                    <a:cubicBezTo>
                      <a:pt x="1394460" y="257810"/>
                      <a:pt x="1498600" y="464820"/>
                      <a:pt x="1760220" y="411480"/>
                    </a:cubicBezTo>
                    <a:cubicBezTo>
                      <a:pt x="2021840" y="358140"/>
                      <a:pt x="2428240" y="179070"/>
                      <a:pt x="2834640" y="0"/>
                    </a:cubicBezTo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92 Explosión 1">
                <a:extLst>
                  <a:ext uri="{FF2B5EF4-FFF2-40B4-BE49-F238E27FC236}">
                    <a16:creationId xmlns:a16="http://schemas.microsoft.com/office/drawing/2014/main" id="{0A76E0BF-6BB9-E646-8E56-5CDAC7A5EA97}"/>
                  </a:ext>
                </a:extLst>
              </p:cNvPr>
              <p:cNvSpPr/>
              <p:nvPr/>
            </p:nvSpPr>
            <p:spPr>
              <a:xfrm rot="1637623">
                <a:off x="1363555" y="2807750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93 Forma libre">
                <a:extLst>
                  <a:ext uri="{FF2B5EF4-FFF2-40B4-BE49-F238E27FC236}">
                    <a16:creationId xmlns:a16="http://schemas.microsoft.com/office/drawing/2014/main" id="{A6964D5D-8D0D-FC42-A493-9CD269375D50}"/>
                  </a:ext>
                </a:extLst>
              </p:cNvPr>
              <p:cNvSpPr/>
              <p:nvPr/>
            </p:nvSpPr>
            <p:spPr>
              <a:xfrm rot="1637623">
                <a:off x="748773" y="2758746"/>
                <a:ext cx="1381145" cy="762273"/>
              </a:xfrm>
              <a:custGeom>
                <a:avLst/>
                <a:gdLst>
                  <a:gd name="connsiteX0" fmla="*/ 0 w 1974850"/>
                  <a:gd name="connsiteY0" fmla="*/ 1060450 h 1060450"/>
                  <a:gd name="connsiteX1" fmla="*/ 647700 w 1974850"/>
                  <a:gd name="connsiteY1" fmla="*/ 692150 h 1060450"/>
                  <a:gd name="connsiteX2" fmla="*/ 857250 w 1974850"/>
                  <a:gd name="connsiteY2" fmla="*/ 381000 h 1060450"/>
                  <a:gd name="connsiteX3" fmla="*/ 1136650 w 1974850"/>
                  <a:gd name="connsiteY3" fmla="*/ 444500 h 1060450"/>
                  <a:gd name="connsiteX4" fmla="*/ 1974850 w 1974850"/>
                  <a:gd name="connsiteY4" fmla="*/ 0 h 1060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4850" h="1060450">
                    <a:moveTo>
                      <a:pt x="0" y="1060450"/>
                    </a:moveTo>
                    <a:cubicBezTo>
                      <a:pt x="252412" y="932921"/>
                      <a:pt x="504825" y="805392"/>
                      <a:pt x="647700" y="692150"/>
                    </a:cubicBezTo>
                    <a:cubicBezTo>
                      <a:pt x="790575" y="578908"/>
                      <a:pt x="775758" y="422275"/>
                      <a:pt x="857250" y="381000"/>
                    </a:cubicBezTo>
                    <a:cubicBezTo>
                      <a:pt x="938742" y="339725"/>
                      <a:pt x="950383" y="508000"/>
                      <a:pt x="1136650" y="444500"/>
                    </a:cubicBezTo>
                    <a:cubicBezTo>
                      <a:pt x="1322917" y="381000"/>
                      <a:pt x="1648883" y="190500"/>
                      <a:pt x="1974850" y="0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94 Explosión 1">
                <a:extLst>
                  <a:ext uri="{FF2B5EF4-FFF2-40B4-BE49-F238E27FC236}">
                    <a16:creationId xmlns:a16="http://schemas.microsoft.com/office/drawing/2014/main" id="{DF919F55-0FF1-A74D-8916-B87D27F03948}"/>
                  </a:ext>
                </a:extLst>
              </p:cNvPr>
              <p:cNvSpPr/>
              <p:nvPr/>
            </p:nvSpPr>
            <p:spPr>
              <a:xfrm rot="1637623">
                <a:off x="1338563" y="2942355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8" name="Group">
            <a:extLst>
              <a:ext uri="{FF2B5EF4-FFF2-40B4-BE49-F238E27FC236}">
                <a16:creationId xmlns:a16="http://schemas.microsoft.com/office/drawing/2014/main" id="{0CE1F127-3EC5-C441-BD91-E4BACB10472D}"/>
              </a:ext>
            </a:extLst>
          </p:cNvPr>
          <p:cNvGrpSpPr>
            <a:grpSpLocks noChangeAspect="1"/>
          </p:cNvGrpSpPr>
          <p:nvPr/>
        </p:nvGrpSpPr>
        <p:grpSpPr>
          <a:xfrm rot="3876287">
            <a:off x="10177576" y="1422620"/>
            <a:ext cx="948434" cy="118569"/>
            <a:chOff x="0" y="0"/>
            <a:chExt cx="3892873" cy="481176"/>
          </a:xfrm>
        </p:grpSpPr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B096D8D-5176-814B-9D3A-00567806AE41}"/>
                </a:ext>
              </a:extLst>
            </p:cNvPr>
            <p:cNvSpPr/>
            <p:nvPr/>
          </p:nvSpPr>
          <p:spPr>
            <a:xfrm>
              <a:off x="3438837" y="262707"/>
              <a:ext cx="454036" cy="22318"/>
            </a:xfrm>
            <a:prstGeom prst="line">
              <a:avLst/>
            </a:prstGeom>
            <a:noFill/>
            <a:ln w="60325" cap="flat" cmpd="sng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8678593D-4535-E543-B202-04D819DB0721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</p:grpSpPr>
          <p:sp>
            <p:nvSpPr>
              <p:cNvPr id="21" name="Connection Line">
                <a:extLst>
                  <a:ext uri="{FF2B5EF4-FFF2-40B4-BE49-F238E27FC236}">
                    <a16:creationId xmlns:a16="http://schemas.microsoft.com/office/drawing/2014/main" id="{CAE8A9C9-D861-2142-ACE1-19382758F110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Connection Line">
                <a:extLst>
                  <a:ext uri="{FF2B5EF4-FFF2-40B4-BE49-F238E27FC236}">
                    <a16:creationId xmlns:a16="http://schemas.microsoft.com/office/drawing/2014/main" id="{00525102-77BE-8D4F-AF95-872763250085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Connection Line">
                <a:extLst>
                  <a:ext uri="{FF2B5EF4-FFF2-40B4-BE49-F238E27FC236}">
                    <a16:creationId xmlns:a16="http://schemas.microsoft.com/office/drawing/2014/main" id="{C862DE2F-8907-884A-8409-9E52A70AFC5A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Connection Line">
                <a:extLst>
                  <a:ext uri="{FF2B5EF4-FFF2-40B4-BE49-F238E27FC236}">
                    <a16:creationId xmlns:a16="http://schemas.microsoft.com/office/drawing/2014/main" id="{40D02F63-2297-FD43-9349-5C53E2AE5EC9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Connection Line">
                <a:extLst>
                  <a:ext uri="{FF2B5EF4-FFF2-40B4-BE49-F238E27FC236}">
                    <a16:creationId xmlns:a16="http://schemas.microsoft.com/office/drawing/2014/main" id="{D53DC9FB-EC92-9A4E-9CB3-77186D551836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8C111AF2-50B4-B047-BCF4-698279D15D96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Connection Line">
                <a:extLst>
                  <a:ext uri="{FF2B5EF4-FFF2-40B4-BE49-F238E27FC236}">
                    <a16:creationId xmlns:a16="http://schemas.microsoft.com/office/drawing/2014/main" id="{65F89B96-6D21-9148-B7B7-3F79D8A8E3C7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C23BAC57-EFEC-6F41-A80C-375814FD5FE3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noFill/>
              <a:ln w="60325" cap="flat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A3ACD22-E8F4-0846-B70B-FB6558CE536B}"/>
              </a:ext>
            </a:extLst>
          </p:cNvPr>
          <p:cNvSpPr txBox="1"/>
          <p:nvPr/>
        </p:nvSpPr>
        <p:spPr>
          <a:xfrm>
            <a:off x="0" y="859501"/>
            <a:ext cx="392601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ts val="1000"/>
              </a:spcBef>
              <a:defRPr sz="28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C00000"/>
                </a:solidFill>
              </a:rPr>
              <a:t>Detector level evaluation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7DEF80D-B956-4B45-A99C-182BBD63FB7B}"/>
              </a:ext>
            </a:extLst>
          </p:cNvPr>
          <p:cNvSpPr txBox="1"/>
          <p:nvPr/>
        </p:nvSpPr>
        <p:spPr>
          <a:xfrm>
            <a:off x="94163" y="1454961"/>
            <a:ext cx="5301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Acquisition of coincidence data to study the Influence of bias voltages, threshold levels, temperature drifts and other factors </a:t>
            </a:r>
            <a:br>
              <a:rPr lang="en-US" sz="2000" dirty="0"/>
            </a:br>
            <a:r>
              <a:rPr lang="en-US" sz="2000" dirty="0"/>
              <a:t>are also evaluated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95834929-CB35-1A41-9520-DD0CB7763347}"/>
              </a:ext>
            </a:extLst>
          </p:cNvPr>
          <p:cNvGrpSpPr>
            <a:grpSpLocks noChangeAspect="1"/>
          </p:cNvGrpSpPr>
          <p:nvPr/>
        </p:nvGrpSpPr>
        <p:grpSpPr>
          <a:xfrm>
            <a:off x="5018833" y="847278"/>
            <a:ext cx="4262669" cy="2295615"/>
            <a:chOff x="366725" y="692696"/>
            <a:chExt cx="6313392" cy="3400010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35FDA6C3-D354-114C-889B-2F3A3E66CA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48" t="8759" r="20965" b="17626"/>
            <a:stretch/>
          </p:blipFill>
          <p:spPr>
            <a:xfrm>
              <a:off x="366725" y="692696"/>
              <a:ext cx="4205276" cy="3400010"/>
            </a:xfrm>
            <a:prstGeom prst="rect">
              <a:avLst/>
            </a:prstGeom>
          </p:spPr>
        </p:pic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D000504A-620F-5A49-85EC-B646E88E6B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42604" y="1373437"/>
              <a:ext cx="1761898" cy="818297"/>
            </a:xfrm>
            <a:prstGeom prst="straightConnector1">
              <a:avLst/>
            </a:prstGeom>
            <a:ln w="476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>
              <a:extLst>
                <a:ext uri="{FF2B5EF4-FFF2-40B4-BE49-F238E27FC236}">
                  <a16:creationId xmlns:a16="http://schemas.microsoft.com/office/drawing/2014/main" id="{E812F6C8-9C0A-4642-8930-6D17432B3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82389" y="2666384"/>
              <a:ext cx="2215240" cy="10451"/>
            </a:xfrm>
            <a:prstGeom prst="straightConnector1">
              <a:avLst/>
            </a:prstGeom>
            <a:ln w="476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de flecha 35">
              <a:extLst>
                <a:ext uri="{FF2B5EF4-FFF2-40B4-BE49-F238E27FC236}">
                  <a16:creationId xmlns:a16="http://schemas.microsoft.com/office/drawing/2014/main" id="{DC81DAAA-0E8F-DB41-B927-1216E5F968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73679" y="2330177"/>
              <a:ext cx="1697780" cy="346658"/>
            </a:xfrm>
            <a:prstGeom prst="straightConnector1">
              <a:avLst/>
            </a:prstGeom>
            <a:ln w="476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AABEFFF-3D63-FB4D-8D28-CA07FFF8FF47}"/>
                </a:ext>
              </a:extLst>
            </p:cNvPr>
            <p:cNvSpPr txBox="1"/>
            <p:nvPr/>
          </p:nvSpPr>
          <p:spPr>
            <a:xfrm>
              <a:off x="5063292" y="2392700"/>
              <a:ext cx="1616825" cy="547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Detectors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15358313-1454-B64E-B66A-5574A8ADB064}"/>
                </a:ext>
              </a:extLst>
            </p:cNvPr>
            <p:cNvSpPr txBox="1"/>
            <p:nvPr/>
          </p:nvSpPr>
          <p:spPr>
            <a:xfrm>
              <a:off x="4536460" y="906797"/>
              <a:ext cx="1892420" cy="547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/>
                <a:t>22</a:t>
              </a:r>
              <a:r>
                <a:rPr lang="en-US" dirty="0"/>
                <a:t>Na source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109DF83-C192-CA44-A169-C17F96C6617B}"/>
              </a:ext>
            </a:extLst>
          </p:cNvPr>
          <p:cNvSpPr/>
          <p:nvPr/>
        </p:nvSpPr>
        <p:spPr>
          <a:xfrm>
            <a:off x="6175878" y="3369892"/>
            <a:ext cx="2887200" cy="2676954"/>
          </a:xfrm>
          <a:prstGeom prst="rect">
            <a:avLst/>
          </a:prstGeom>
          <a:solidFill>
            <a:schemeClr val="accent2">
              <a:lumMod val="20000"/>
              <a:lumOff val="80000"/>
              <a:alpha val="69000"/>
            </a:schemeClr>
          </a:solidFill>
          <a:ln w="2222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8367ED8-A17A-9440-89E8-547E6455E90D}"/>
              </a:ext>
            </a:extLst>
          </p:cNvPr>
          <p:cNvSpPr/>
          <p:nvPr/>
        </p:nvSpPr>
        <p:spPr>
          <a:xfrm>
            <a:off x="9198234" y="3369892"/>
            <a:ext cx="2887200" cy="2676954"/>
          </a:xfrm>
          <a:prstGeom prst="rect">
            <a:avLst/>
          </a:prstGeom>
          <a:solidFill>
            <a:schemeClr val="accent2">
              <a:lumMod val="20000"/>
              <a:lumOff val="80000"/>
              <a:alpha val="69000"/>
            </a:schemeClr>
          </a:solidFill>
          <a:ln w="2222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4C2863D1-C6CC-2945-A80A-63CEC3B7CC94}"/>
              </a:ext>
            </a:extLst>
          </p:cNvPr>
          <p:cNvSpPr/>
          <p:nvPr/>
        </p:nvSpPr>
        <p:spPr>
          <a:xfrm>
            <a:off x="109150" y="3379304"/>
            <a:ext cx="2887200" cy="2676954"/>
          </a:xfrm>
          <a:prstGeom prst="rect">
            <a:avLst/>
          </a:prstGeom>
          <a:solidFill>
            <a:schemeClr val="accent2">
              <a:lumMod val="20000"/>
              <a:lumOff val="80000"/>
              <a:alpha val="69000"/>
            </a:schemeClr>
          </a:solidFill>
          <a:ln w="2222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635927F5-9B01-5348-B1C0-D64E0F4B8BA4}"/>
              </a:ext>
            </a:extLst>
          </p:cNvPr>
          <p:cNvSpPr/>
          <p:nvPr/>
        </p:nvSpPr>
        <p:spPr>
          <a:xfrm>
            <a:off x="3150916" y="3362764"/>
            <a:ext cx="2887760" cy="2677000"/>
          </a:xfrm>
          <a:prstGeom prst="rect">
            <a:avLst/>
          </a:prstGeom>
          <a:solidFill>
            <a:schemeClr val="accent2">
              <a:lumMod val="20000"/>
              <a:lumOff val="80000"/>
              <a:alpha val="69000"/>
            </a:schemeClr>
          </a:solidFill>
          <a:ln w="2222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0210A43-B70B-3243-8B1D-59FD043110FE}"/>
              </a:ext>
            </a:extLst>
          </p:cNvPr>
          <p:cNvSpPr txBox="1"/>
          <p:nvPr/>
        </p:nvSpPr>
        <p:spPr>
          <a:xfrm>
            <a:off x="6175878" y="3386386"/>
            <a:ext cx="210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Spatial Resolution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14F4491-1482-8B43-B542-1588F771AB14}"/>
              </a:ext>
            </a:extLst>
          </p:cNvPr>
          <p:cNvSpPr txBox="1"/>
          <p:nvPr/>
        </p:nvSpPr>
        <p:spPr>
          <a:xfrm>
            <a:off x="9217644" y="3386386"/>
            <a:ext cx="1783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DOI Resolution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63D7F200-7489-D14B-85C9-E42B4C89AAF6}"/>
              </a:ext>
            </a:extLst>
          </p:cNvPr>
          <p:cNvSpPr txBox="1"/>
          <p:nvPr/>
        </p:nvSpPr>
        <p:spPr>
          <a:xfrm>
            <a:off x="146229" y="3361234"/>
            <a:ext cx="210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Energy Resolution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DCE9989-A4C8-C447-806B-E1FC2F51FD11}"/>
              </a:ext>
            </a:extLst>
          </p:cNvPr>
          <p:cNvSpPr txBox="1"/>
          <p:nvPr/>
        </p:nvSpPr>
        <p:spPr>
          <a:xfrm>
            <a:off x="3168585" y="3379304"/>
            <a:ext cx="178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CTR Resolution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03B521B-494B-F44D-BDE5-0845A3A5F7B0}"/>
              </a:ext>
            </a:extLst>
          </p:cNvPr>
          <p:cNvSpPr/>
          <p:nvPr/>
        </p:nvSpPr>
        <p:spPr>
          <a:xfrm>
            <a:off x="6122411" y="3722732"/>
            <a:ext cx="29406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Average FWHM and FWTM of the the light distribution profiles obtained using radioactive sources </a:t>
            </a:r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288322A5-B2B6-0243-B818-04E5C3877004}"/>
              </a:ext>
            </a:extLst>
          </p:cNvPr>
          <p:cNvGrpSpPr>
            <a:grpSpLocks noChangeAspect="1"/>
          </p:cNvGrpSpPr>
          <p:nvPr/>
        </p:nvGrpSpPr>
        <p:grpSpPr>
          <a:xfrm>
            <a:off x="6817661" y="4954060"/>
            <a:ext cx="1643884" cy="1060868"/>
            <a:chOff x="5877568" y="1696600"/>
            <a:chExt cx="6047867" cy="3902944"/>
          </a:xfrm>
        </p:grpSpPr>
        <p:pic>
          <p:nvPicPr>
            <p:cNvPr id="53" name="Imagen 52">
              <a:extLst>
                <a:ext uri="{FF2B5EF4-FFF2-40B4-BE49-F238E27FC236}">
                  <a16:creationId xmlns:a16="http://schemas.microsoft.com/office/drawing/2014/main" id="{132B0DEA-3B71-AF4D-BA3C-477F69208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8429" t="16882" r="21204" b="13999"/>
            <a:stretch/>
          </p:blipFill>
          <p:spPr>
            <a:xfrm rot="16200000">
              <a:off x="5946406" y="1627762"/>
              <a:ext cx="3669081" cy="3806757"/>
            </a:xfrm>
            <a:prstGeom prst="rect">
              <a:avLst/>
            </a:prstGeom>
          </p:spPr>
        </p:pic>
        <p:sp>
          <p:nvSpPr>
            <p:cNvPr id="59" name="Forma libre 58">
              <a:extLst>
                <a:ext uri="{FF2B5EF4-FFF2-40B4-BE49-F238E27FC236}">
                  <a16:creationId xmlns:a16="http://schemas.microsoft.com/office/drawing/2014/main" id="{FFF3888D-805B-7C44-9558-B69A89C90522}"/>
                </a:ext>
              </a:extLst>
            </p:cNvPr>
            <p:cNvSpPr/>
            <p:nvPr/>
          </p:nvSpPr>
          <p:spPr>
            <a:xfrm>
              <a:off x="9846922" y="2038050"/>
              <a:ext cx="2078513" cy="3270981"/>
            </a:xfrm>
            <a:custGeom>
              <a:avLst/>
              <a:gdLst>
                <a:gd name="connsiteX0" fmla="*/ 99163 w 2078513"/>
                <a:gd name="connsiteY0" fmla="*/ 1309 h 3270982"/>
                <a:gd name="connsiteX1" fmla="*/ 43744 w 2078513"/>
                <a:gd name="connsiteY1" fmla="*/ 8237 h 3270982"/>
                <a:gd name="connsiteX2" fmla="*/ 660272 w 2078513"/>
                <a:gd name="connsiteY2" fmla="*/ 63655 h 3270982"/>
                <a:gd name="connsiteX3" fmla="*/ 1533108 w 2078513"/>
                <a:gd name="connsiteY3" fmla="*/ 91364 h 3270982"/>
                <a:gd name="connsiteX4" fmla="*/ 764181 w 2078513"/>
                <a:gd name="connsiteY4" fmla="*/ 139855 h 3270982"/>
                <a:gd name="connsiteX5" fmla="*/ 1851763 w 2078513"/>
                <a:gd name="connsiteY5" fmla="*/ 216055 h 3270982"/>
                <a:gd name="connsiteX6" fmla="*/ 480163 w 2078513"/>
                <a:gd name="connsiteY6" fmla="*/ 278400 h 3270982"/>
                <a:gd name="connsiteX7" fmla="*/ 293126 w 2078513"/>
                <a:gd name="connsiteY7" fmla="*/ 396164 h 3270982"/>
                <a:gd name="connsiteX8" fmla="*/ 1117472 w 2078513"/>
                <a:gd name="connsiteY8" fmla="*/ 437727 h 3270982"/>
                <a:gd name="connsiteX9" fmla="*/ 1921035 w 2078513"/>
                <a:gd name="connsiteY9" fmla="*/ 465437 h 3270982"/>
                <a:gd name="connsiteX10" fmla="*/ 494017 w 2078513"/>
                <a:gd name="connsiteY10" fmla="*/ 520855 h 3270982"/>
                <a:gd name="connsiteX11" fmla="*/ 237708 w 2078513"/>
                <a:gd name="connsiteY11" fmla="*/ 610909 h 3270982"/>
                <a:gd name="connsiteX12" fmla="*/ 272344 w 2078513"/>
                <a:gd name="connsiteY12" fmla="*/ 700964 h 3270982"/>
                <a:gd name="connsiteX13" fmla="*/ 1020490 w 2078513"/>
                <a:gd name="connsiteY13" fmla="*/ 770237 h 3270982"/>
                <a:gd name="connsiteX14" fmla="*/ 1443053 w 2078513"/>
                <a:gd name="connsiteY14" fmla="*/ 804873 h 3270982"/>
                <a:gd name="connsiteX15" fmla="*/ 369326 w 2078513"/>
                <a:gd name="connsiteY15" fmla="*/ 860291 h 3270982"/>
                <a:gd name="connsiteX16" fmla="*/ 306981 w 2078513"/>
                <a:gd name="connsiteY16" fmla="*/ 888000 h 3270982"/>
                <a:gd name="connsiteX17" fmla="*/ 251563 w 2078513"/>
                <a:gd name="connsiteY17" fmla="*/ 991909 h 3270982"/>
                <a:gd name="connsiteX18" fmla="*/ 216926 w 2078513"/>
                <a:gd name="connsiteY18" fmla="*/ 1040400 h 3270982"/>
                <a:gd name="connsiteX19" fmla="*/ 868090 w 2078513"/>
                <a:gd name="connsiteY19" fmla="*/ 1088891 h 3270982"/>
                <a:gd name="connsiteX20" fmla="*/ 1456908 w 2078513"/>
                <a:gd name="connsiteY20" fmla="*/ 1130455 h 3270982"/>
                <a:gd name="connsiteX21" fmla="*/ 313908 w 2078513"/>
                <a:gd name="connsiteY21" fmla="*/ 1199727 h 3270982"/>
                <a:gd name="connsiteX22" fmla="*/ 348544 w 2078513"/>
                <a:gd name="connsiteY22" fmla="*/ 1365982 h 3270982"/>
                <a:gd name="connsiteX23" fmla="*/ 1775563 w 2078513"/>
                <a:gd name="connsiteY23" fmla="*/ 1421400 h 3270982"/>
                <a:gd name="connsiteX24" fmla="*/ 466308 w 2078513"/>
                <a:gd name="connsiteY24" fmla="*/ 1476818 h 3270982"/>
                <a:gd name="connsiteX25" fmla="*/ 223853 w 2078513"/>
                <a:gd name="connsiteY25" fmla="*/ 1559946 h 3270982"/>
                <a:gd name="connsiteX26" fmla="*/ 417817 w 2078513"/>
                <a:gd name="connsiteY26" fmla="*/ 1726200 h 3270982"/>
                <a:gd name="connsiteX27" fmla="*/ 1290653 w 2078513"/>
                <a:gd name="connsiteY27" fmla="*/ 1753909 h 3270982"/>
                <a:gd name="connsiteX28" fmla="*/ 1921035 w 2078513"/>
                <a:gd name="connsiteY28" fmla="*/ 1781618 h 3270982"/>
                <a:gd name="connsiteX29" fmla="*/ 521726 w 2078513"/>
                <a:gd name="connsiteY29" fmla="*/ 1837037 h 3270982"/>
                <a:gd name="connsiteX30" fmla="*/ 286199 w 2078513"/>
                <a:gd name="connsiteY30" fmla="*/ 1864746 h 3270982"/>
                <a:gd name="connsiteX31" fmla="*/ 244635 w 2078513"/>
                <a:gd name="connsiteY31" fmla="*/ 1947873 h 3270982"/>
                <a:gd name="connsiteX32" fmla="*/ 293126 w 2078513"/>
                <a:gd name="connsiteY32" fmla="*/ 1996364 h 3270982"/>
                <a:gd name="connsiteX33" fmla="*/ 701835 w 2078513"/>
                <a:gd name="connsiteY33" fmla="*/ 2044855 h 3270982"/>
                <a:gd name="connsiteX34" fmla="*/ 1533108 w 2078513"/>
                <a:gd name="connsiteY34" fmla="*/ 2093346 h 3270982"/>
                <a:gd name="connsiteX35" fmla="*/ 306981 w 2078513"/>
                <a:gd name="connsiteY35" fmla="*/ 2183400 h 3270982"/>
                <a:gd name="connsiteX36" fmla="*/ 272344 w 2078513"/>
                <a:gd name="connsiteY36" fmla="*/ 2224964 h 3270982"/>
                <a:gd name="connsiteX37" fmla="*/ 286199 w 2078513"/>
                <a:gd name="connsiteY37" fmla="*/ 2335800 h 3270982"/>
                <a:gd name="connsiteX38" fmla="*/ 1276799 w 2078513"/>
                <a:gd name="connsiteY38" fmla="*/ 2446637 h 3270982"/>
                <a:gd name="connsiteX39" fmla="*/ 244635 w 2078513"/>
                <a:gd name="connsiteY39" fmla="*/ 2564400 h 3270982"/>
                <a:gd name="connsiteX40" fmla="*/ 597926 w 2078513"/>
                <a:gd name="connsiteY40" fmla="*/ 2716800 h 3270982"/>
                <a:gd name="connsiteX41" fmla="*/ 1616235 w 2078513"/>
                <a:gd name="connsiteY41" fmla="*/ 2737582 h 3270982"/>
                <a:gd name="connsiteX42" fmla="*/ 376253 w 2078513"/>
                <a:gd name="connsiteY42" fmla="*/ 2820709 h 3270982"/>
                <a:gd name="connsiteX43" fmla="*/ 286199 w 2078513"/>
                <a:gd name="connsiteY43" fmla="*/ 2841491 h 3270982"/>
                <a:gd name="connsiteX44" fmla="*/ 216926 w 2078513"/>
                <a:gd name="connsiteY44" fmla="*/ 2869200 h 3270982"/>
                <a:gd name="connsiteX45" fmla="*/ 369326 w 2078513"/>
                <a:gd name="connsiteY45" fmla="*/ 2945400 h 3270982"/>
                <a:gd name="connsiteX46" fmla="*/ 1290653 w 2078513"/>
                <a:gd name="connsiteY46" fmla="*/ 2973109 h 3270982"/>
                <a:gd name="connsiteX47" fmla="*/ 2066508 w 2078513"/>
                <a:gd name="connsiteY47" fmla="*/ 2986964 h 3270982"/>
                <a:gd name="connsiteX48" fmla="*/ 667199 w 2078513"/>
                <a:gd name="connsiteY48" fmla="*/ 3049309 h 3270982"/>
                <a:gd name="connsiteX49" fmla="*/ 750326 w 2078513"/>
                <a:gd name="connsiteY49" fmla="*/ 3118582 h 3270982"/>
                <a:gd name="connsiteX50" fmla="*/ 1581599 w 2078513"/>
                <a:gd name="connsiteY50" fmla="*/ 3180927 h 3270982"/>
                <a:gd name="connsiteX51" fmla="*/ 113017 w 2078513"/>
                <a:gd name="connsiteY51" fmla="*/ 3270982 h 327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078513" h="3270982">
                  <a:moveTo>
                    <a:pt x="99163" y="1309"/>
                  </a:moveTo>
                  <a:cubicBezTo>
                    <a:pt x="24694" y="-423"/>
                    <a:pt x="-49774" y="-2154"/>
                    <a:pt x="43744" y="8237"/>
                  </a:cubicBezTo>
                  <a:cubicBezTo>
                    <a:pt x="137262" y="18628"/>
                    <a:pt x="412045" y="49800"/>
                    <a:pt x="660272" y="63655"/>
                  </a:cubicBezTo>
                  <a:cubicBezTo>
                    <a:pt x="908499" y="77510"/>
                    <a:pt x="1515790" y="78664"/>
                    <a:pt x="1533108" y="91364"/>
                  </a:cubicBezTo>
                  <a:cubicBezTo>
                    <a:pt x="1550426" y="104064"/>
                    <a:pt x="711072" y="119073"/>
                    <a:pt x="764181" y="139855"/>
                  </a:cubicBezTo>
                  <a:cubicBezTo>
                    <a:pt x="817290" y="160637"/>
                    <a:pt x="1899099" y="192964"/>
                    <a:pt x="1851763" y="216055"/>
                  </a:cubicBezTo>
                  <a:cubicBezTo>
                    <a:pt x="1804427" y="239146"/>
                    <a:pt x="739936" y="248382"/>
                    <a:pt x="480163" y="278400"/>
                  </a:cubicBezTo>
                  <a:cubicBezTo>
                    <a:pt x="220390" y="308418"/>
                    <a:pt x="186908" y="369610"/>
                    <a:pt x="293126" y="396164"/>
                  </a:cubicBezTo>
                  <a:cubicBezTo>
                    <a:pt x="399344" y="422718"/>
                    <a:pt x="1117472" y="437727"/>
                    <a:pt x="1117472" y="437727"/>
                  </a:cubicBezTo>
                  <a:cubicBezTo>
                    <a:pt x="1388790" y="449272"/>
                    <a:pt x="2024944" y="451582"/>
                    <a:pt x="1921035" y="465437"/>
                  </a:cubicBezTo>
                  <a:cubicBezTo>
                    <a:pt x="1817126" y="479292"/>
                    <a:pt x="774571" y="496610"/>
                    <a:pt x="494017" y="520855"/>
                  </a:cubicBezTo>
                  <a:cubicBezTo>
                    <a:pt x="213463" y="545100"/>
                    <a:pt x="274653" y="580891"/>
                    <a:pt x="237708" y="610909"/>
                  </a:cubicBezTo>
                  <a:cubicBezTo>
                    <a:pt x="200763" y="640927"/>
                    <a:pt x="141880" y="674409"/>
                    <a:pt x="272344" y="700964"/>
                  </a:cubicBezTo>
                  <a:cubicBezTo>
                    <a:pt x="402808" y="727519"/>
                    <a:pt x="1020490" y="770237"/>
                    <a:pt x="1020490" y="770237"/>
                  </a:cubicBezTo>
                  <a:cubicBezTo>
                    <a:pt x="1215608" y="787555"/>
                    <a:pt x="1551580" y="789864"/>
                    <a:pt x="1443053" y="804873"/>
                  </a:cubicBezTo>
                  <a:cubicBezTo>
                    <a:pt x="1334526" y="819882"/>
                    <a:pt x="558671" y="846437"/>
                    <a:pt x="369326" y="860291"/>
                  </a:cubicBezTo>
                  <a:cubicBezTo>
                    <a:pt x="179981" y="874145"/>
                    <a:pt x="326608" y="866064"/>
                    <a:pt x="306981" y="888000"/>
                  </a:cubicBezTo>
                  <a:cubicBezTo>
                    <a:pt x="287354" y="909936"/>
                    <a:pt x="266572" y="966509"/>
                    <a:pt x="251563" y="991909"/>
                  </a:cubicBezTo>
                  <a:cubicBezTo>
                    <a:pt x="236554" y="1017309"/>
                    <a:pt x="114172" y="1024236"/>
                    <a:pt x="216926" y="1040400"/>
                  </a:cubicBezTo>
                  <a:cubicBezTo>
                    <a:pt x="319680" y="1056564"/>
                    <a:pt x="868090" y="1088891"/>
                    <a:pt x="868090" y="1088891"/>
                  </a:cubicBezTo>
                  <a:cubicBezTo>
                    <a:pt x="1074754" y="1103900"/>
                    <a:pt x="1549272" y="1111982"/>
                    <a:pt x="1456908" y="1130455"/>
                  </a:cubicBezTo>
                  <a:cubicBezTo>
                    <a:pt x="1364544" y="1148928"/>
                    <a:pt x="498635" y="1160473"/>
                    <a:pt x="313908" y="1199727"/>
                  </a:cubicBezTo>
                  <a:cubicBezTo>
                    <a:pt x="129181" y="1238982"/>
                    <a:pt x="104935" y="1329037"/>
                    <a:pt x="348544" y="1365982"/>
                  </a:cubicBezTo>
                  <a:cubicBezTo>
                    <a:pt x="592153" y="1402927"/>
                    <a:pt x="1755936" y="1402927"/>
                    <a:pt x="1775563" y="1421400"/>
                  </a:cubicBezTo>
                  <a:cubicBezTo>
                    <a:pt x="1795190" y="1439873"/>
                    <a:pt x="724926" y="1453727"/>
                    <a:pt x="466308" y="1476818"/>
                  </a:cubicBezTo>
                  <a:cubicBezTo>
                    <a:pt x="207690" y="1499909"/>
                    <a:pt x="231935" y="1518382"/>
                    <a:pt x="223853" y="1559946"/>
                  </a:cubicBezTo>
                  <a:cubicBezTo>
                    <a:pt x="215771" y="1601510"/>
                    <a:pt x="240017" y="1693873"/>
                    <a:pt x="417817" y="1726200"/>
                  </a:cubicBezTo>
                  <a:cubicBezTo>
                    <a:pt x="595617" y="1758527"/>
                    <a:pt x="1290653" y="1753909"/>
                    <a:pt x="1290653" y="1753909"/>
                  </a:cubicBezTo>
                  <a:cubicBezTo>
                    <a:pt x="1541189" y="1763145"/>
                    <a:pt x="2049189" y="1767763"/>
                    <a:pt x="1921035" y="1781618"/>
                  </a:cubicBezTo>
                  <a:cubicBezTo>
                    <a:pt x="1792881" y="1795473"/>
                    <a:pt x="794199" y="1823182"/>
                    <a:pt x="521726" y="1837037"/>
                  </a:cubicBezTo>
                  <a:cubicBezTo>
                    <a:pt x="249253" y="1850892"/>
                    <a:pt x="332381" y="1846273"/>
                    <a:pt x="286199" y="1864746"/>
                  </a:cubicBezTo>
                  <a:cubicBezTo>
                    <a:pt x="240017" y="1883219"/>
                    <a:pt x="243481" y="1925937"/>
                    <a:pt x="244635" y="1947873"/>
                  </a:cubicBezTo>
                  <a:cubicBezTo>
                    <a:pt x="245790" y="1969809"/>
                    <a:pt x="216926" y="1980200"/>
                    <a:pt x="293126" y="1996364"/>
                  </a:cubicBezTo>
                  <a:cubicBezTo>
                    <a:pt x="369326" y="2012528"/>
                    <a:pt x="495171" y="2028691"/>
                    <a:pt x="701835" y="2044855"/>
                  </a:cubicBezTo>
                  <a:cubicBezTo>
                    <a:pt x="908499" y="2061019"/>
                    <a:pt x="1598917" y="2070255"/>
                    <a:pt x="1533108" y="2093346"/>
                  </a:cubicBezTo>
                  <a:cubicBezTo>
                    <a:pt x="1467299" y="2116437"/>
                    <a:pt x="517108" y="2161464"/>
                    <a:pt x="306981" y="2183400"/>
                  </a:cubicBezTo>
                  <a:cubicBezTo>
                    <a:pt x="96854" y="2205336"/>
                    <a:pt x="275808" y="2199564"/>
                    <a:pt x="272344" y="2224964"/>
                  </a:cubicBezTo>
                  <a:cubicBezTo>
                    <a:pt x="268880" y="2250364"/>
                    <a:pt x="118790" y="2298855"/>
                    <a:pt x="286199" y="2335800"/>
                  </a:cubicBezTo>
                  <a:cubicBezTo>
                    <a:pt x="453608" y="2372745"/>
                    <a:pt x="1283726" y="2408537"/>
                    <a:pt x="1276799" y="2446637"/>
                  </a:cubicBezTo>
                  <a:cubicBezTo>
                    <a:pt x="1269872" y="2484737"/>
                    <a:pt x="357780" y="2519373"/>
                    <a:pt x="244635" y="2564400"/>
                  </a:cubicBezTo>
                  <a:cubicBezTo>
                    <a:pt x="131490" y="2609427"/>
                    <a:pt x="369326" y="2687936"/>
                    <a:pt x="597926" y="2716800"/>
                  </a:cubicBezTo>
                  <a:cubicBezTo>
                    <a:pt x="826526" y="2745664"/>
                    <a:pt x="1653180" y="2720264"/>
                    <a:pt x="1616235" y="2737582"/>
                  </a:cubicBezTo>
                  <a:cubicBezTo>
                    <a:pt x="1579290" y="2754900"/>
                    <a:pt x="597925" y="2803391"/>
                    <a:pt x="376253" y="2820709"/>
                  </a:cubicBezTo>
                  <a:cubicBezTo>
                    <a:pt x="154581" y="2838027"/>
                    <a:pt x="312753" y="2833409"/>
                    <a:pt x="286199" y="2841491"/>
                  </a:cubicBezTo>
                  <a:cubicBezTo>
                    <a:pt x="259645" y="2849573"/>
                    <a:pt x="203072" y="2851882"/>
                    <a:pt x="216926" y="2869200"/>
                  </a:cubicBezTo>
                  <a:cubicBezTo>
                    <a:pt x="230781" y="2886518"/>
                    <a:pt x="190372" y="2928082"/>
                    <a:pt x="369326" y="2945400"/>
                  </a:cubicBezTo>
                  <a:cubicBezTo>
                    <a:pt x="548280" y="2962718"/>
                    <a:pt x="1290653" y="2973109"/>
                    <a:pt x="1290653" y="2973109"/>
                  </a:cubicBezTo>
                  <a:cubicBezTo>
                    <a:pt x="1573517" y="2980036"/>
                    <a:pt x="2170417" y="2974264"/>
                    <a:pt x="2066508" y="2986964"/>
                  </a:cubicBezTo>
                  <a:cubicBezTo>
                    <a:pt x="1962599" y="2999664"/>
                    <a:pt x="886563" y="3027373"/>
                    <a:pt x="667199" y="3049309"/>
                  </a:cubicBezTo>
                  <a:cubicBezTo>
                    <a:pt x="447835" y="3071245"/>
                    <a:pt x="597926" y="3096646"/>
                    <a:pt x="750326" y="3118582"/>
                  </a:cubicBezTo>
                  <a:cubicBezTo>
                    <a:pt x="902726" y="3140518"/>
                    <a:pt x="1687817" y="3155527"/>
                    <a:pt x="1581599" y="3180927"/>
                  </a:cubicBezTo>
                  <a:cubicBezTo>
                    <a:pt x="1475381" y="3206327"/>
                    <a:pt x="794199" y="3238654"/>
                    <a:pt x="113017" y="3270982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62" name="Conector recto 61">
              <a:extLst>
                <a:ext uri="{FF2B5EF4-FFF2-40B4-BE49-F238E27FC236}">
                  <a16:creationId xmlns:a16="http://schemas.microsoft.com/office/drawing/2014/main" id="{ECA040D6-D415-414D-8297-8A846AF471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44188" y="1806560"/>
              <a:ext cx="200328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>
              <a:extLst>
                <a:ext uri="{FF2B5EF4-FFF2-40B4-BE49-F238E27FC236}">
                  <a16:creationId xmlns:a16="http://schemas.microsoft.com/office/drawing/2014/main" id="{31CFB6AC-F62E-3D40-90D9-63DC9D77C93C}"/>
                </a:ext>
              </a:extLst>
            </p:cNvPr>
            <p:cNvCxnSpPr>
              <a:cxnSpLocks/>
            </p:cNvCxnSpPr>
            <p:nvPr/>
          </p:nvCxnSpPr>
          <p:spPr>
            <a:xfrm>
              <a:off x="9875045" y="1792270"/>
              <a:ext cx="0" cy="38072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ángulo 64">
            <a:extLst>
              <a:ext uri="{FF2B5EF4-FFF2-40B4-BE49-F238E27FC236}">
                <a16:creationId xmlns:a16="http://schemas.microsoft.com/office/drawing/2014/main" id="{C14A89D6-792E-194C-B15B-A6AAE022AC92}"/>
              </a:ext>
            </a:extLst>
          </p:cNvPr>
          <p:cNvSpPr/>
          <p:nvPr/>
        </p:nvSpPr>
        <p:spPr>
          <a:xfrm>
            <a:off x="9171500" y="3651209"/>
            <a:ext cx="29406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Side irradiation experiments at known depths. Average FWHM of the profiles</a:t>
            </a:r>
          </a:p>
        </p:txBody>
      </p:sp>
      <p:grpSp>
        <p:nvGrpSpPr>
          <p:cNvPr id="83" name="Agrupar 3">
            <a:extLst>
              <a:ext uri="{FF2B5EF4-FFF2-40B4-BE49-F238E27FC236}">
                <a16:creationId xmlns:a16="http://schemas.microsoft.com/office/drawing/2014/main" id="{630A6E39-1F81-274D-AFAC-CBF543790DED}"/>
              </a:ext>
            </a:extLst>
          </p:cNvPr>
          <p:cNvGrpSpPr>
            <a:grpSpLocks noChangeAspect="1"/>
          </p:cNvGrpSpPr>
          <p:nvPr/>
        </p:nvGrpSpPr>
        <p:grpSpPr>
          <a:xfrm>
            <a:off x="9340772" y="4726706"/>
            <a:ext cx="1644399" cy="1125815"/>
            <a:chOff x="5615520" y="1340768"/>
            <a:chExt cx="3570468" cy="2520280"/>
          </a:xfrm>
        </p:grpSpPr>
        <p:sp>
          <p:nvSpPr>
            <p:cNvPr id="84" name="15 Trapecio">
              <a:extLst>
                <a:ext uri="{FF2B5EF4-FFF2-40B4-BE49-F238E27FC236}">
                  <a16:creationId xmlns:a16="http://schemas.microsoft.com/office/drawing/2014/main" id="{C6103E19-9D15-6A45-86A9-D3F1EA9DDBD5}"/>
                </a:ext>
              </a:extLst>
            </p:cNvPr>
            <p:cNvSpPr/>
            <p:nvPr/>
          </p:nvSpPr>
          <p:spPr>
            <a:xfrm>
              <a:off x="5940152" y="3140968"/>
              <a:ext cx="2880320" cy="720080"/>
            </a:xfrm>
            <a:prstGeom prst="trapezoid">
              <a:avLst>
                <a:gd name="adj" fmla="val 1795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5" name="6 Conector recto">
              <a:extLst>
                <a:ext uri="{FF2B5EF4-FFF2-40B4-BE49-F238E27FC236}">
                  <a16:creationId xmlns:a16="http://schemas.microsoft.com/office/drawing/2014/main" id="{AB48FC82-A08C-7C4C-BDCE-72DBA24C05BC}"/>
                </a:ext>
              </a:extLst>
            </p:cNvPr>
            <p:cNvCxnSpPr/>
            <p:nvPr/>
          </p:nvCxnSpPr>
          <p:spPr>
            <a:xfrm>
              <a:off x="6228184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9 Conector recto">
              <a:extLst>
                <a:ext uri="{FF2B5EF4-FFF2-40B4-BE49-F238E27FC236}">
                  <a16:creationId xmlns:a16="http://schemas.microsoft.com/office/drawing/2014/main" id="{446F5E25-EFC6-EC4A-B258-F6C4FADA3EA2}"/>
                </a:ext>
              </a:extLst>
            </p:cNvPr>
            <p:cNvCxnSpPr/>
            <p:nvPr/>
          </p:nvCxnSpPr>
          <p:spPr>
            <a:xfrm>
              <a:off x="6416639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10 Conector recto">
              <a:extLst>
                <a:ext uri="{FF2B5EF4-FFF2-40B4-BE49-F238E27FC236}">
                  <a16:creationId xmlns:a16="http://schemas.microsoft.com/office/drawing/2014/main" id="{38CE75F4-1518-1244-9EF7-EEEDE43A07D4}"/>
                </a:ext>
              </a:extLst>
            </p:cNvPr>
            <p:cNvCxnSpPr/>
            <p:nvPr/>
          </p:nvCxnSpPr>
          <p:spPr>
            <a:xfrm>
              <a:off x="6588224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11 Conector recto">
              <a:extLst>
                <a:ext uri="{FF2B5EF4-FFF2-40B4-BE49-F238E27FC236}">
                  <a16:creationId xmlns:a16="http://schemas.microsoft.com/office/drawing/2014/main" id="{F166D5E1-B910-5544-8BC8-F50BC421CDED}"/>
                </a:ext>
              </a:extLst>
            </p:cNvPr>
            <p:cNvCxnSpPr/>
            <p:nvPr/>
          </p:nvCxnSpPr>
          <p:spPr>
            <a:xfrm>
              <a:off x="6732240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12 Conector recto">
              <a:extLst>
                <a:ext uri="{FF2B5EF4-FFF2-40B4-BE49-F238E27FC236}">
                  <a16:creationId xmlns:a16="http://schemas.microsoft.com/office/drawing/2014/main" id="{7B46BEB3-6293-AA4F-826E-612EA5C97134}"/>
                </a:ext>
              </a:extLst>
            </p:cNvPr>
            <p:cNvCxnSpPr/>
            <p:nvPr/>
          </p:nvCxnSpPr>
          <p:spPr>
            <a:xfrm>
              <a:off x="6920695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13 Conector recto">
              <a:extLst>
                <a:ext uri="{FF2B5EF4-FFF2-40B4-BE49-F238E27FC236}">
                  <a16:creationId xmlns:a16="http://schemas.microsoft.com/office/drawing/2014/main" id="{BFA5557F-213F-3641-A262-215F51111C44}"/>
                </a:ext>
              </a:extLst>
            </p:cNvPr>
            <p:cNvCxnSpPr/>
            <p:nvPr/>
          </p:nvCxnSpPr>
          <p:spPr>
            <a:xfrm>
              <a:off x="7092280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14 Conector recto">
              <a:extLst>
                <a:ext uri="{FF2B5EF4-FFF2-40B4-BE49-F238E27FC236}">
                  <a16:creationId xmlns:a16="http://schemas.microsoft.com/office/drawing/2014/main" id="{88F3A750-38E2-F645-9E14-0BA19B3F948C}"/>
                </a:ext>
              </a:extLst>
            </p:cNvPr>
            <p:cNvCxnSpPr/>
            <p:nvPr/>
          </p:nvCxnSpPr>
          <p:spPr>
            <a:xfrm>
              <a:off x="7236296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15 Conector recto">
              <a:extLst>
                <a:ext uri="{FF2B5EF4-FFF2-40B4-BE49-F238E27FC236}">
                  <a16:creationId xmlns:a16="http://schemas.microsoft.com/office/drawing/2014/main" id="{655C85E2-F822-3141-B6B9-89CA162D1206}"/>
                </a:ext>
              </a:extLst>
            </p:cNvPr>
            <p:cNvCxnSpPr/>
            <p:nvPr/>
          </p:nvCxnSpPr>
          <p:spPr>
            <a:xfrm>
              <a:off x="7424751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16 Conector recto">
              <a:extLst>
                <a:ext uri="{FF2B5EF4-FFF2-40B4-BE49-F238E27FC236}">
                  <a16:creationId xmlns:a16="http://schemas.microsoft.com/office/drawing/2014/main" id="{BAEABC24-CD3E-E945-8B71-A73E883F550E}"/>
                </a:ext>
              </a:extLst>
            </p:cNvPr>
            <p:cNvCxnSpPr/>
            <p:nvPr/>
          </p:nvCxnSpPr>
          <p:spPr>
            <a:xfrm>
              <a:off x="7596336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17 Conector recto">
              <a:extLst>
                <a:ext uri="{FF2B5EF4-FFF2-40B4-BE49-F238E27FC236}">
                  <a16:creationId xmlns:a16="http://schemas.microsoft.com/office/drawing/2014/main" id="{020FF691-7928-A048-8C53-E8F7CC61AC55}"/>
                </a:ext>
              </a:extLst>
            </p:cNvPr>
            <p:cNvCxnSpPr/>
            <p:nvPr/>
          </p:nvCxnSpPr>
          <p:spPr>
            <a:xfrm>
              <a:off x="774035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18 Conector recto">
              <a:extLst>
                <a:ext uri="{FF2B5EF4-FFF2-40B4-BE49-F238E27FC236}">
                  <a16:creationId xmlns:a16="http://schemas.microsoft.com/office/drawing/2014/main" id="{98EBDBEF-3F54-9C44-B6E1-5762FF6850A5}"/>
                </a:ext>
              </a:extLst>
            </p:cNvPr>
            <p:cNvCxnSpPr/>
            <p:nvPr/>
          </p:nvCxnSpPr>
          <p:spPr>
            <a:xfrm>
              <a:off x="7928807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19 Conector recto">
              <a:extLst>
                <a:ext uri="{FF2B5EF4-FFF2-40B4-BE49-F238E27FC236}">
                  <a16:creationId xmlns:a16="http://schemas.microsoft.com/office/drawing/2014/main" id="{DE4D61BF-CED8-2048-9AE6-D08D185F2253}"/>
                </a:ext>
              </a:extLst>
            </p:cNvPr>
            <p:cNvCxnSpPr/>
            <p:nvPr/>
          </p:nvCxnSpPr>
          <p:spPr>
            <a:xfrm>
              <a:off x="810039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20 Conector recto">
              <a:extLst>
                <a:ext uri="{FF2B5EF4-FFF2-40B4-BE49-F238E27FC236}">
                  <a16:creationId xmlns:a16="http://schemas.microsoft.com/office/drawing/2014/main" id="{77A805AE-FE93-CC43-9435-688B31976A2A}"/>
                </a:ext>
              </a:extLst>
            </p:cNvPr>
            <p:cNvCxnSpPr/>
            <p:nvPr/>
          </p:nvCxnSpPr>
          <p:spPr>
            <a:xfrm>
              <a:off x="8288847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21 Conector recto">
              <a:extLst>
                <a:ext uri="{FF2B5EF4-FFF2-40B4-BE49-F238E27FC236}">
                  <a16:creationId xmlns:a16="http://schemas.microsoft.com/office/drawing/2014/main" id="{90BBE41B-5173-2848-8B42-9A6246158677}"/>
                </a:ext>
              </a:extLst>
            </p:cNvPr>
            <p:cNvCxnSpPr/>
            <p:nvPr/>
          </p:nvCxnSpPr>
          <p:spPr>
            <a:xfrm>
              <a:off x="846043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22 Conector recto">
              <a:extLst>
                <a:ext uri="{FF2B5EF4-FFF2-40B4-BE49-F238E27FC236}">
                  <a16:creationId xmlns:a16="http://schemas.microsoft.com/office/drawing/2014/main" id="{6CF4AA0C-7099-624D-B146-01ED953D024F}"/>
                </a:ext>
              </a:extLst>
            </p:cNvPr>
            <p:cNvCxnSpPr/>
            <p:nvPr/>
          </p:nvCxnSpPr>
          <p:spPr>
            <a:xfrm>
              <a:off x="6084168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23 Conector recto">
              <a:extLst>
                <a:ext uri="{FF2B5EF4-FFF2-40B4-BE49-F238E27FC236}">
                  <a16:creationId xmlns:a16="http://schemas.microsoft.com/office/drawing/2014/main" id="{CD1C42AD-4D94-9F45-947A-252A2D20F099}"/>
                </a:ext>
              </a:extLst>
            </p:cNvPr>
            <p:cNvCxnSpPr/>
            <p:nvPr/>
          </p:nvCxnSpPr>
          <p:spPr>
            <a:xfrm>
              <a:off x="8612832" y="3140968"/>
              <a:ext cx="0" cy="720080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26 Conector recto">
              <a:extLst>
                <a:ext uri="{FF2B5EF4-FFF2-40B4-BE49-F238E27FC236}">
                  <a16:creationId xmlns:a16="http://schemas.microsoft.com/office/drawing/2014/main" id="{4A92C067-313E-6F49-BFDD-4651B2425090}"/>
                </a:ext>
              </a:extLst>
            </p:cNvPr>
            <p:cNvCxnSpPr/>
            <p:nvPr/>
          </p:nvCxnSpPr>
          <p:spPr>
            <a:xfrm flipV="1">
              <a:off x="6516216" y="1340768"/>
              <a:ext cx="1296144" cy="2304256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31 Conector recto">
              <a:extLst>
                <a:ext uri="{FF2B5EF4-FFF2-40B4-BE49-F238E27FC236}">
                  <a16:creationId xmlns:a16="http://schemas.microsoft.com/office/drawing/2014/main" id="{8A2B67A5-9C20-714F-857B-14278C466DBB}"/>
                </a:ext>
              </a:extLst>
            </p:cNvPr>
            <p:cNvCxnSpPr/>
            <p:nvPr/>
          </p:nvCxnSpPr>
          <p:spPr>
            <a:xfrm flipV="1">
              <a:off x="6516216" y="1340768"/>
              <a:ext cx="1224136" cy="180020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32 Explosión 1">
              <a:extLst>
                <a:ext uri="{FF2B5EF4-FFF2-40B4-BE49-F238E27FC236}">
                  <a16:creationId xmlns:a16="http://schemas.microsoft.com/office/drawing/2014/main" id="{01222FDB-1AD4-7A4D-8C56-86891E2D75AA}"/>
                </a:ext>
              </a:extLst>
            </p:cNvPr>
            <p:cNvSpPr/>
            <p:nvPr/>
          </p:nvSpPr>
          <p:spPr>
            <a:xfrm>
              <a:off x="6444208" y="3501008"/>
              <a:ext cx="171585" cy="216024"/>
            </a:xfrm>
            <a:prstGeom prst="irregularSeal1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4" name="35 Conector recto de flecha">
              <a:extLst>
                <a:ext uri="{FF2B5EF4-FFF2-40B4-BE49-F238E27FC236}">
                  <a16:creationId xmlns:a16="http://schemas.microsoft.com/office/drawing/2014/main" id="{14CD4BE2-1166-9B4B-B13D-F3CA3E48B8F2}"/>
                </a:ext>
              </a:extLst>
            </p:cNvPr>
            <p:cNvCxnSpPr>
              <a:stCxn id="103" idx="0"/>
            </p:cNvCxnSpPr>
            <p:nvPr/>
          </p:nvCxnSpPr>
          <p:spPr>
            <a:xfrm flipV="1">
              <a:off x="6559567" y="3140968"/>
              <a:ext cx="244681" cy="360040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39 CuadroTexto">
              <a:extLst>
                <a:ext uri="{FF2B5EF4-FFF2-40B4-BE49-F238E27FC236}">
                  <a16:creationId xmlns:a16="http://schemas.microsoft.com/office/drawing/2014/main" id="{72F93FEC-B42C-0D41-9C4E-ED6196AD3409}"/>
                </a:ext>
              </a:extLst>
            </p:cNvPr>
            <p:cNvSpPr txBox="1"/>
            <p:nvPr/>
          </p:nvSpPr>
          <p:spPr>
            <a:xfrm>
              <a:off x="7128267" y="2369502"/>
              <a:ext cx="2057721" cy="551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Corrected LOR</a:t>
              </a:r>
            </a:p>
          </p:txBody>
        </p:sp>
        <p:sp>
          <p:nvSpPr>
            <p:cNvPr id="106" name="42 CuadroTexto">
              <a:extLst>
                <a:ext uri="{FF2B5EF4-FFF2-40B4-BE49-F238E27FC236}">
                  <a16:creationId xmlns:a16="http://schemas.microsoft.com/office/drawing/2014/main" id="{164D46FB-69A2-B445-A39E-6E6512AE1F89}"/>
                </a:ext>
              </a:extLst>
            </p:cNvPr>
            <p:cNvSpPr txBox="1"/>
            <p:nvPr/>
          </p:nvSpPr>
          <p:spPr>
            <a:xfrm>
              <a:off x="5615520" y="1752510"/>
              <a:ext cx="1685301" cy="551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Wrong LOR</a:t>
              </a:r>
            </a:p>
          </p:txBody>
        </p:sp>
      </p:grpSp>
      <p:sp>
        <p:nvSpPr>
          <p:cNvPr id="108" name="3 Rectángulo">
            <a:extLst>
              <a:ext uri="{FF2B5EF4-FFF2-40B4-BE49-F238E27FC236}">
                <a16:creationId xmlns:a16="http://schemas.microsoft.com/office/drawing/2014/main" id="{E44BD77F-B063-FB4D-8019-9E8B903651F7}"/>
              </a:ext>
            </a:extLst>
          </p:cNvPr>
          <p:cNvSpPr>
            <a:spLocks noChangeAspect="1"/>
          </p:cNvSpPr>
          <p:nvPr/>
        </p:nvSpPr>
        <p:spPr>
          <a:xfrm>
            <a:off x="9382227" y="4689868"/>
            <a:ext cx="1602944" cy="1299882"/>
          </a:xfrm>
          <a:prstGeom prst="rect">
            <a:avLst/>
          </a:prstGeom>
          <a:solidFill>
            <a:schemeClr val="bg1">
              <a:alpha val="7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4" name="Imagen 28">
            <a:extLst>
              <a:ext uri="{FF2B5EF4-FFF2-40B4-BE49-F238E27FC236}">
                <a16:creationId xmlns:a16="http://schemas.microsoft.com/office/drawing/2014/main" id="{FFB3EFA4-1C7B-5E4C-B50F-AB0786F7DC5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18"/>
          <a:stretch/>
        </p:blipFill>
        <p:spPr>
          <a:xfrm>
            <a:off x="11158487" y="4614673"/>
            <a:ext cx="797832" cy="662086"/>
          </a:xfrm>
          <a:prstGeom prst="rect">
            <a:avLst/>
          </a:prstGeom>
        </p:spPr>
      </p:pic>
      <p:pic>
        <p:nvPicPr>
          <p:cNvPr id="126" name="Imagen 30">
            <a:extLst>
              <a:ext uri="{FF2B5EF4-FFF2-40B4-BE49-F238E27FC236}">
                <a16:creationId xmlns:a16="http://schemas.microsoft.com/office/drawing/2014/main" id="{278BF816-33AE-C74D-98D0-6C3471F6C3D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49" b="1"/>
          <a:stretch/>
        </p:blipFill>
        <p:spPr>
          <a:xfrm>
            <a:off x="11154144" y="5319571"/>
            <a:ext cx="793753" cy="685577"/>
          </a:xfrm>
          <a:prstGeom prst="rect">
            <a:avLst/>
          </a:prstGeom>
        </p:spPr>
      </p:pic>
      <p:sp>
        <p:nvSpPr>
          <p:cNvPr id="128" name="Rectángulo 127">
            <a:extLst>
              <a:ext uri="{FF2B5EF4-FFF2-40B4-BE49-F238E27FC236}">
                <a16:creationId xmlns:a16="http://schemas.microsoft.com/office/drawing/2014/main" id="{EC0226FC-D5D6-FB40-8ED0-9E70E899FBA8}"/>
              </a:ext>
            </a:extLst>
          </p:cNvPr>
          <p:cNvSpPr/>
          <p:nvPr/>
        </p:nvSpPr>
        <p:spPr>
          <a:xfrm>
            <a:off x="155454" y="3706834"/>
            <a:ext cx="28585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∆E/E</a:t>
            </a:r>
            <a:r>
              <a:rPr lang="en-US" dirty="0"/>
              <a:t> x 100% , ∆E is the FWHM and E the centroid of the 511 keV photopeak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FC218275-B736-1648-A843-11C5B7FBC60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246"/>
          <a:stretch/>
        </p:blipFill>
        <p:spPr>
          <a:xfrm>
            <a:off x="1173618" y="4630767"/>
            <a:ext cx="1786724" cy="1414552"/>
          </a:xfrm>
          <a:prstGeom prst="rect">
            <a:avLst/>
          </a:prstGeom>
        </p:spPr>
      </p:pic>
      <p:pic>
        <p:nvPicPr>
          <p:cNvPr id="130" name="Imagen 129">
            <a:extLst>
              <a:ext uri="{FF2B5EF4-FFF2-40B4-BE49-F238E27FC236}">
                <a16:creationId xmlns:a16="http://schemas.microsoft.com/office/drawing/2014/main" id="{AF0CC3D8-189B-C345-B164-FA5F0EA2F83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805" r="875" b="3635"/>
          <a:stretch/>
        </p:blipFill>
        <p:spPr>
          <a:xfrm>
            <a:off x="4115857" y="4763199"/>
            <a:ext cx="1886961" cy="1226551"/>
          </a:xfrm>
          <a:prstGeom prst="rect">
            <a:avLst/>
          </a:prstGeom>
        </p:spPr>
      </p:pic>
      <p:sp>
        <p:nvSpPr>
          <p:cNvPr id="131" name="Rectángulo 130">
            <a:extLst>
              <a:ext uri="{FF2B5EF4-FFF2-40B4-BE49-F238E27FC236}">
                <a16:creationId xmlns:a16="http://schemas.microsoft.com/office/drawing/2014/main" id="{EB86E39A-D968-5044-9790-31A48190B142}"/>
              </a:ext>
            </a:extLst>
          </p:cNvPr>
          <p:cNvSpPr/>
          <p:nvPr/>
        </p:nvSpPr>
        <p:spPr>
          <a:xfrm>
            <a:off x="3128517" y="3649682"/>
            <a:ext cx="28743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coincident photons arrival time to the detector is recorded and histogram. </a:t>
            </a:r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52AD9CE8-7C60-39DB-F563-5967EB899BF6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38</a:t>
            </a:fld>
            <a:endParaRPr lang="en-GB" sz="1800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676BDA26-8499-FF06-BC40-28FD3947FE5C}"/>
              </a:ext>
            </a:extLst>
          </p:cNvPr>
          <p:cNvGrpSpPr/>
          <p:nvPr/>
        </p:nvGrpSpPr>
        <p:grpSpPr>
          <a:xfrm>
            <a:off x="0" y="-9764"/>
            <a:ext cx="12202476" cy="796146"/>
            <a:chOff x="0" y="-9764"/>
            <a:chExt cx="12202476" cy="796146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71CBB597-8CB5-F9FD-BC71-842931AAB171}"/>
                </a:ext>
              </a:extLst>
            </p:cNvPr>
            <p:cNvGrpSpPr/>
            <p:nvPr/>
          </p:nvGrpSpPr>
          <p:grpSpPr>
            <a:xfrm>
              <a:off x="0" y="-9764"/>
              <a:ext cx="12202476" cy="796146"/>
              <a:chOff x="0" y="5390"/>
              <a:chExt cx="12202476" cy="796146"/>
            </a:xfrm>
          </p:grpSpPr>
          <p:sp>
            <p:nvSpPr>
              <p:cNvPr id="32" name="Rectángulo 31">
                <a:extLst>
                  <a:ext uri="{FF2B5EF4-FFF2-40B4-BE49-F238E27FC236}">
                    <a16:creationId xmlns:a16="http://schemas.microsoft.com/office/drawing/2014/main" id="{EF69FC9C-4C2C-9F7F-636E-6C97C3EB75DE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7" name="CuadroTexto 36">
                <a:extLst>
                  <a:ext uri="{FF2B5EF4-FFF2-40B4-BE49-F238E27FC236}">
                    <a16:creationId xmlns:a16="http://schemas.microsoft.com/office/drawing/2014/main" id="{E9FBB3C1-BF94-915A-3A42-E67C4AFC5B1C}"/>
                  </a:ext>
                </a:extLst>
              </p:cNvPr>
              <p:cNvSpPr txBox="1"/>
              <p:nvPr/>
            </p:nvSpPr>
            <p:spPr>
              <a:xfrm>
                <a:off x="9090919" y="32095"/>
                <a:ext cx="311155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 detector</a:t>
                </a:r>
              </a:p>
            </p:txBody>
          </p:sp>
        </p:grpSp>
        <p:pic>
          <p:nvPicPr>
            <p:cNvPr id="4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1FF980D6-2122-D539-8FB8-E294D7FC3A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31">
              <a:extLst>
                <a:ext uri="{FF2B5EF4-FFF2-40B4-BE49-F238E27FC236}">
                  <a16:creationId xmlns:a16="http://schemas.microsoft.com/office/drawing/2014/main" id="{F1F1AB30-A766-2D66-614B-8E1D6039A5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5" name="Freeform 32" descr="preencoded.png">
                <a:extLst>
                  <a:ext uri="{FF2B5EF4-FFF2-40B4-BE49-F238E27FC236}">
                    <a16:creationId xmlns:a16="http://schemas.microsoft.com/office/drawing/2014/main" id="{C76E87B7-559E-8E64-6EB9-FD050ACCC256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2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675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17" grpId="0"/>
      <p:bldP spid="65" grpId="0"/>
      <p:bldP spid="108" grpId="0" animBg="1"/>
      <p:bldP spid="128" grpId="0"/>
      <p:bldP spid="13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número de diapositiva 2">
            <a:extLst>
              <a:ext uri="{FF2B5EF4-FFF2-40B4-BE49-F238E27FC236}">
                <a16:creationId xmlns:a16="http://schemas.microsoft.com/office/drawing/2014/main" id="{BCC40885-6AC9-B81F-C5E8-1B6CB1AA9847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39</a:t>
            </a:fld>
            <a:endParaRPr lang="en-GB" sz="1800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CCE7E37-A121-4044-8827-3FFB63AB6372}"/>
              </a:ext>
            </a:extLst>
          </p:cNvPr>
          <p:cNvSpPr/>
          <p:nvPr/>
        </p:nvSpPr>
        <p:spPr>
          <a:xfrm>
            <a:off x="0" y="5920919"/>
            <a:ext cx="3152988" cy="912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6" name="Agrupar 29">
            <a:extLst>
              <a:ext uri="{FF2B5EF4-FFF2-40B4-BE49-F238E27FC236}">
                <a16:creationId xmlns:a16="http://schemas.microsoft.com/office/drawing/2014/main" id="{B99D1055-DD08-FC4A-B17A-ED0FA27A9138}"/>
              </a:ext>
            </a:extLst>
          </p:cNvPr>
          <p:cNvGrpSpPr/>
          <p:nvPr/>
        </p:nvGrpSpPr>
        <p:grpSpPr>
          <a:xfrm>
            <a:off x="3838180" y="4320558"/>
            <a:ext cx="2338827" cy="1600360"/>
            <a:chOff x="6516794" y="2773537"/>
            <a:chExt cx="2435934" cy="2283322"/>
          </a:xfrm>
        </p:grpSpPr>
        <p:pic>
          <p:nvPicPr>
            <p:cNvPr id="67" name="Imagen 30">
              <a:extLst>
                <a:ext uri="{FF2B5EF4-FFF2-40B4-BE49-F238E27FC236}">
                  <a16:creationId xmlns:a16="http://schemas.microsoft.com/office/drawing/2014/main" id="{F623C088-7811-BB4D-9B7C-5820FC67A7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549" b="1"/>
            <a:stretch/>
          </p:blipFill>
          <p:spPr>
            <a:xfrm>
              <a:off x="6516794" y="2773537"/>
              <a:ext cx="2435934" cy="2283322"/>
            </a:xfrm>
            <a:prstGeom prst="rect">
              <a:avLst/>
            </a:prstGeom>
          </p:spPr>
        </p:pic>
        <p:sp>
          <p:nvSpPr>
            <p:cNvPr id="68" name="CuadroTexto 31">
              <a:extLst>
                <a:ext uri="{FF2B5EF4-FFF2-40B4-BE49-F238E27FC236}">
                  <a16:creationId xmlns:a16="http://schemas.microsoft.com/office/drawing/2014/main" id="{5223DEEB-BB5D-894D-94D8-C9844FEAE211}"/>
                </a:ext>
              </a:extLst>
            </p:cNvPr>
            <p:cNvSpPr txBox="1"/>
            <p:nvPr/>
          </p:nvSpPr>
          <p:spPr>
            <a:xfrm>
              <a:off x="7853493" y="2875837"/>
              <a:ext cx="376262" cy="3627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rIns="0" rtlCol="0">
              <a:spAutoFit/>
            </a:bodyPr>
            <a:lstStyle/>
            <a:p>
              <a:r>
                <a:rPr lang="es-ES" sz="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DOI</a:t>
              </a:r>
            </a:p>
            <a:p>
              <a:r>
                <a:rPr lang="es-ES" sz="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DOI</a:t>
              </a:r>
            </a:p>
          </p:txBody>
        </p:sp>
      </p:grpSp>
      <p:grpSp>
        <p:nvGrpSpPr>
          <p:cNvPr id="69" name="33 Grupo">
            <a:extLst>
              <a:ext uri="{FF2B5EF4-FFF2-40B4-BE49-F238E27FC236}">
                <a16:creationId xmlns:a16="http://schemas.microsoft.com/office/drawing/2014/main" id="{90675BEC-4649-B74E-A634-45A60D9E39F2}"/>
              </a:ext>
            </a:extLst>
          </p:cNvPr>
          <p:cNvGrpSpPr>
            <a:grpSpLocks noChangeAspect="1"/>
          </p:cNvGrpSpPr>
          <p:nvPr/>
        </p:nvGrpSpPr>
        <p:grpSpPr>
          <a:xfrm>
            <a:off x="1085850" y="4352535"/>
            <a:ext cx="3042002" cy="2405451"/>
            <a:chOff x="1868158" y="16346027"/>
            <a:chExt cx="6461653" cy="5109526"/>
          </a:xfrm>
        </p:grpSpPr>
        <p:grpSp>
          <p:nvGrpSpPr>
            <p:cNvPr id="70" name="32 Grupo">
              <a:extLst>
                <a:ext uri="{FF2B5EF4-FFF2-40B4-BE49-F238E27FC236}">
                  <a16:creationId xmlns:a16="http://schemas.microsoft.com/office/drawing/2014/main" id="{85C5F14D-2381-0944-979C-D32298151AB0}"/>
                </a:ext>
              </a:extLst>
            </p:cNvPr>
            <p:cNvGrpSpPr/>
            <p:nvPr/>
          </p:nvGrpSpPr>
          <p:grpSpPr>
            <a:xfrm>
              <a:off x="1868158" y="16346027"/>
              <a:ext cx="6461653" cy="5109526"/>
              <a:chOff x="1868158" y="16346027"/>
              <a:chExt cx="6461653" cy="5109526"/>
            </a:xfrm>
          </p:grpSpPr>
          <p:pic>
            <p:nvPicPr>
              <p:cNvPr id="72" name="Picture 8">
                <a:extLst>
                  <a:ext uri="{FF2B5EF4-FFF2-40B4-BE49-F238E27FC236}">
                    <a16:creationId xmlns:a16="http://schemas.microsoft.com/office/drawing/2014/main" id="{741D0804-16E8-EF47-AEDB-E9B1F2735E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8158" y="16346027"/>
                <a:ext cx="6461653" cy="5109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3" name="22 Rectángulo">
                <a:extLst>
                  <a:ext uri="{FF2B5EF4-FFF2-40B4-BE49-F238E27FC236}">
                    <a16:creationId xmlns:a16="http://schemas.microsoft.com/office/drawing/2014/main" id="{BE643273-F741-C04E-96B3-80805F1C2F42}"/>
                  </a:ext>
                </a:extLst>
              </p:cNvPr>
              <p:cNvSpPr/>
              <p:nvPr/>
            </p:nvSpPr>
            <p:spPr>
              <a:xfrm>
                <a:off x="2772520" y="19586451"/>
                <a:ext cx="3024336" cy="720080"/>
              </a:xfrm>
              <a:prstGeom prst="rect">
                <a:avLst/>
              </a:prstGeom>
              <a:solidFill>
                <a:schemeClr val="accent1">
                  <a:alpha val="5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135 Rectángulo">
                <a:extLst>
                  <a:ext uri="{FF2B5EF4-FFF2-40B4-BE49-F238E27FC236}">
                    <a16:creationId xmlns:a16="http://schemas.microsoft.com/office/drawing/2014/main" id="{7C1A59CE-C1CC-954F-93D1-5E24B7E40594}"/>
                  </a:ext>
                </a:extLst>
              </p:cNvPr>
              <p:cNvSpPr/>
              <p:nvPr/>
            </p:nvSpPr>
            <p:spPr>
              <a:xfrm>
                <a:off x="5796856" y="19586451"/>
                <a:ext cx="1826602" cy="720080"/>
              </a:xfrm>
              <a:prstGeom prst="rect">
                <a:avLst/>
              </a:prstGeom>
              <a:solidFill>
                <a:schemeClr val="accent6">
                  <a:lumMod val="75000"/>
                  <a:alpha val="5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1" name="30 CuadroTexto">
              <a:extLst>
                <a:ext uri="{FF2B5EF4-FFF2-40B4-BE49-F238E27FC236}">
                  <a16:creationId xmlns:a16="http://schemas.microsoft.com/office/drawing/2014/main" id="{31D93191-0E3A-1041-8071-F387A62389CB}"/>
                </a:ext>
              </a:extLst>
            </p:cNvPr>
            <p:cNvSpPr txBox="1"/>
            <p:nvPr/>
          </p:nvSpPr>
          <p:spPr>
            <a:xfrm>
              <a:off x="6791330" y="18434323"/>
              <a:ext cx="472855" cy="520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!!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8" name="Grupo 77">
            <a:extLst>
              <a:ext uri="{FF2B5EF4-FFF2-40B4-BE49-F238E27FC236}">
                <a16:creationId xmlns:a16="http://schemas.microsoft.com/office/drawing/2014/main" id="{52CC4425-7380-CE4B-AF10-DA05BD224799}"/>
              </a:ext>
            </a:extLst>
          </p:cNvPr>
          <p:cNvGrpSpPr>
            <a:grpSpLocks noChangeAspect="1"/>
          </p:cNvGrpSpPr>
          <p:nvPr/>
        </p:nvGrpSpPr>
        <p:grpSpPr>
          <a:xfrm>
            <a:off x="1155096" y="971726"/>
            <a:ext cx="4788505" cy="3302206"/>
            <a:chOff x="8417116" y="739093"/>
            <a:chExt cx="1995603" cy="1376190"/>
          </a:xfrm>
        </p:grpSpPr>
        <p:sp>
          <p:nvSpPr>
            <p:cNvPr id="79" name="Rectángulo 78">
              <a:extLst>
                <a:ext uri="{FF2B5EF4-FFF2-40B4-BE49-F238E27FC236}">
                  <a16:creationId xmlns:a16="http://schemas.microsoft.com/office/drawing/2014/main" id="{B27E7F26-5204-E44E-8A47-10724A58181E}"/>
                </a:ext>
              </a:extLst>
            </p:cNvPr>
            <p:cNvSpPr/>
            <p:nvPr/>
          </p:nvSpPr>
          <p:spPr>
            <a:xfrm>
              <a:off x="8430067" y="739093"/>
              <a:ext cx="1982652" cy="1376190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1270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C00000"/>
                </a:solidFill>
              </a:endParaRPr>
            </a:p>
          </p:txBody>
        </p:sp>
        <p:grpSp>
          <p:nvGrpSpPr>
            <p:cNvPr id="80" name="Agrupar 3">
              <a:extLst>
                <a:ext uri="{FF2B5EF4-FFF2-40B4-BE49-F238E27FC236}">
                  <a16:creationId xmlns:a16="http://schemas.microsoft.com/office/drawing/2014/main" id="{FDC306E6-E5F3-3844-AEC8-9DB44EF47ED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33207" y="807437"/>
              <a:ext cx="767389" cy="674509"/>
              <a:chOff x="5734327" y="1064307"/>
              <a:chExt cx="3086145" cy="2796741"/>
            </a:xfrm>
          </p:grpSpPr>
          <p:sp>
            <p:nvSpPr>
              <p:cNvPr id="99" name="15 Trapecio">
                <a:extLst>
                  <a:ext uri="{FF2B5EF4-FFF2-40B4-BE49-F238E27FC236}">
                    <a16:creationId xmlns:a16="http://schemas.microsoft.com/office/drawing/2014/main" id="{67E1259B-2D77-E44A-BEC6-F380DA4BB044}"/>
                  </a:ext>
                </a:extLst>
              </p:cNvPr>
              <p:cNvSpPr/>
              <p:nvPr/>
            </p:nvSpPr>
            <p:spPr>
              <a:xfrm>
                <a:off x="5940152" y="3140968"/>
                <a:ext cx="2880320" cy="720080"/>
              </a:xfrm>
              <a:prstGeom prst="trapezoid">
                <a:avLst>
                  <a:gd name="adj" fmla="val 1795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0" name="6 Conector recto">
                <a:extLst>
                  <a:ext uri="{FF2B5EF4-FFF2-40B4-BE49-F238E27FC236}">
                    <a16:creationId xmlns:a16="http://schemas.microsoft.com/office/drawing/2014/main" id="{6ED9BC6B-830D-7E4C-B71C-CF909711225F}"/>
                  </a:ext>
                </a:extLst>
              </p:cNvPr>
              <p:cNvCxnSpPr/>
              <p:nvPr/>
            </p:nvCxnSpPr>
            <p:spPr>
              <a:xfrm>
                <a:off x="6228184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9 Conector recto">
                <a:extLst>
                  <a:ext uri="{FF2B5EF4-FFF2-40B4-BE49-F238E27FC236}">
                    <a16:creationId xmlns:a16="http://schemas.microsoft.com/office/drawing/2014/main" id="{B3506158-73B8-B54C-BDDE-3A6F92C254F2}"/>
                  </a:ext>
                </a:extLst>
              </p:cNvPr>
              <p:cNvCxnSpPr/>
              <p:nvPr/>
            </p:nvCxnSpPr>
            <p:spPr>
              <a:xfrm>
                <a:off x="6416639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10 Conector recto">
                <a:extLst>
                  <a:ext uri="{FF2B5EF4-FFF2-40B4-BE49-F238E27FC236}">
                    <a16:creationId xmlns:a16="http://schemas.microsoft.com/office/drawing/2014/main" id="{260D9B6C-19EF-5045-8FD0-6ABD12F3ED20}"/>
                  </a:ext>
                </a:extLst>
              </p:cNvPr>
              <p:cNvCxnSpPr/>
              <p:nvPr/>
            </p:nvCxnSpPr>
            <p:spPr>
              <a:xfrm>
                <a:off x="6588224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11 Conector recto">
                <a:extLst>
                  <a:ext uri="{FF2B5EF4-FFF2-40B4-BE49-F238E27FC236}">
                    <a16:creationId xmlns:a16="http://schemas.microsoft.com/office/drawing/2014/main" id="{398C4D17-D85C-394C-91AE-720FE81FB6D9}"/>
                  </a:ext>
                </a:extLst>
              </p:cNvPr>
              <p:cNvCxnSpPr/>
              <p:nvPr/>
            </p:nvCxnSpPr>
            <p:spPr>
              <a:xfrm>
                <a:off x="6732240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12 Conector recto">
                <a:extLst>
                  <a:ext uri="{FF2B5EF4-FFF2-40B4-BE49-F238E27FC236}">
                    <a16:creationId xmlns:a16="http://schemas.microsoft.com/office/drawing/2014/main" id="{89672177-2E73-2C42-9512-4EDB1D5FA8B9}"/>
                  </a:ext>
                </a:extLst>
              </p:cNvPr>
              <p:cNvCxnSpPr/>
              <p:nvPr/>
            </p:nvCxnSpPr>
            <p:spPr>
              <a:xfrm>
                <a:off x="6920695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13 Conector recto">
                <a:extLst>
                  <a:ext uri="{FF2B5EF4-FFF2-40B4-BE49-F238E27FC236}">
                    <a16:creationId xmlns:a16="http://schemas.microsoft.com/office/drawing/2014/main" id="{2B5ECB3E-6E26-1847-A7C5-BFB34F844B4F}"/>
                  </a:ext>
                </a:extLst>
              </p:cNvPr>
              <p:cNvCxnSpPr/>
              <p:nvPr/>
            </p:nvCxnSpPr>
            <p:spPr>
              <a:xfrm>
                <a:off x="7092280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14 Conector recto">
                <a:extLst>
                  <a:ext uri="{FF2B5EF4-FFF2-40B4-BE49-F238E27FC236}">
                    <a16:creationId xmlns:a16="http://schemas.microsoft.com/office/drawing/2014/main" id="{9176CD26-C2EB-E543-88B8-692E2CF60750}"/>
                  </a:ext>
                </a:extLst>
              </p:cNvPr>
              <p:cNvCxnSpPr/>
              <p:nvPr/>
            </p:nvCxnSpPr>
            <p:spPr>
              <a:xfrm>
                <a:off x="7236296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15 Conector recto">
                <a:extLst>
                  <a:ext uri="{FF2B5EF4-FFF2-40B4-BE49-F238E27FC236}">
                    <a16:creationId xmlns:a16="http://schemas.microsoft.com/office/drawing/2014/main" id="{7D3FA815-90DA-1844-A265-4A4217147253}"/>
                  </a:ext>
                </a:extLst>
              </p:cNvPr>
              <p:cNvCxnSpPr/>
              <p:nvPr/>
            </p:nvCxnSpPr>
            <p:spPr>
              <a:xfrm>
                <a:off x="7424751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16 Conector recto">
                <a:extLst>
                  <a:ext uri="{FF2B5EF4-FFF2-40B4-BE49-F238E27FC236}">
                    <a16:creationId xmlns:a16="http://schemas.microsoft.com/office/drawing/2014/main" id="{B419D8C3-988D-E44C-8DCB-BDB870A24D38}"/>
                  </a:ext>
                </a:extLst>
              </p:cNvPr>
              <p:cNvCxnSpPr/>
              <p:nvPr/>
            </p:nvCxnSpPr>
            <p:spPr>
              <a:xfrm>
                <a:off x="7596336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17 Conector recto">
                <a:extLst>
                  <a:ext uri="{FF2B5EF4-FFF2-40B4-BE49-F238E27FC236}">
                    <a16:creationId xmlns:a16="http://schemas.microsoft.com/office/drawing/2014/main" id="{46D3FE12-85BD-A947-B890-51D65DC9C7AB}"/>
                  </a:ext>
                </a:extLst>
              </p:cNvPr>
              <p:cNvCxnSpPr/>
              <p:nvPr/>
            </p:nvCxnSpPr>
            <p:spPr>
              <a:xfrm>
                <a:off x="774035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18 Conector recto">
                <a:extLst>
                  <a:ext uri="{FF2B5EF4-FFF2-40B4-BE49-F238E27FC236}">
                    <a16:creationId xmlns:a16="http://schemas.microsoft.com/office/drawing/2014/main" id="{B0B92057-5DF4-9A44-AA1E-F1FE5D2F1EA1}"/>
                  </a:ext>
                </a:extLst>
              </p:cNvPr>
              <p:cNvCxnSpPr/>
              <p:nvPr/>
            </p:nvCxnSpPr>
            <p:spPr>
              <a:xfrm>
                <a:off x="7928807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19 Conector recto">
                <a:extLst>
                  <a:ext uri="{FF2B5EF4-FFF2-40B4-BE49-F238E27FC236}">
                    <a16:creationId xmlns:a16="http://schemas.microsoft.com/office/drawing/2014/main" id="{EEA8F10B-C807-9C42-9132-9FC73F282E56}"/>
                  </a:ext>
                </a:extLst>
              </p:cNvPr>
              <p:cNvCxnSpPr/>
              <p:nvPr/>
            </p:nvCxnSpPr>
            <p:spPr>
              <a:xfrm>
                <a:off x="810039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20 Conector recto">
                <a:extLst>
                  <a:ext uri="{FF2B5EF4-FFF2-40B4-BE49-F238E27FC236}">
                    <a16:creationId xmlns:a16="http://schemas.microsoft.com/office/drawing/2014/main" id="{63463785-4001-694E-94A6-834EB731D76E}"/>
                  </a:ext>
                </a:extLst>
              </p:cNvPr>
              <p:cNvCxnSpPr/>
              <p:nvPr/>
            </p:nvCxnSpPr>
            <p:spPr>
              <a:xfrm>
                <a:off x="8288847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21 Conector recto">
                <a:extLst>
                  <a:ext uri="{FF2B5EF4-FFF2-40B4-BE49-F238E27FC236}">
                    <a16:creationId xmlns:a16="http://schemas.microsoft.com/office/drawing/2014/main" id="{66DED2C9-D520-164F-9154-7AEE6BFBBD56}"/>
                  </a:ext>
                </a:extLst>
              </p:cNvPr>
              <p:cNvCxnSpPr/>
              <p:nvPr/>
            </p:nvCxnSpPr>
            <p:spPr>
              <a:xfrm>
                <a:off x="846043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22 Conector recto">
                <a:extLst>
                  <a:ext uri="{FF2B5EF4-FFF2-40B4-BE49-F238E27FC236}">
                    <a16:creationId xmlns:a16="http://schemas.microsoft.com/office/drawing/2014/main" id="{EF372039-30BE-AD40-A9EE-19CC875E72C4}"/>
                  </a:ext>
                </a:extLst>
              </p:cNvPr>
              <p:cNvCxnSpPr/>
              <p:nvPr/>
            </p:nvCxnSpPr>
            <p:spPr>
              <a:xfrm>
                <a:off x="6084168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23 Conector recto">
                <a:extLst>
                  <a:ext uri="{FF2B5EF4-FFF2-40B4-BE49-F238E27FC236}">
                    <a16:creationId xmlns:a16="http://schemas.microsoft.com/office/drawing/2014/main" id="{6EE2760C-40AF-C846-98F6-F710D90594AB}"/>
                  </a:ext>
                </a:extLst>
              </p:cNvPr>
              <p:cNvCxnSpPr/>
              <p:nvPr/>
            </p:nvCxnSpPr>
            <p:spPr>
              <a:xfrm>
                <a:off x="8612832" y="3140968"/>
                <a:ext cx="0" cy="720080"/>
              </a:xfrm>
              <a:prstGeom prst="line">
                <a:avLst/>
              </a:prstGeom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26 Conector recto">
                <a:extLst>
                  <a:ext uri="{FF2B5EF4-FFF2-40B4-BE49-F238E27FC236}">
                    <a16:creationId xmlns:a16="http://schemas.microsoft.com/office/drawing/2014/main" id="{2D6FB638-7510-3641-AFB0-1322E84600FE}"/>
                  </a:ext>
                </a:extLst>
              </p:cNvPr>
              <p:cNvCxnSpPr/>
              <p:nvPr/>
            </p:nvCxnSpPr>
            <p:spPr>
              <a:xfrm flipV="1">
                <a:off x="6516216" y="1340768"/>
                <a:ext cx="1296144" cy="2304256"/>
              </a:xfrm>
              <a:prstGeom prst="line">
                <a:avLst/>
              </a:prstGeom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31 Conector recto">
                <a:extLst>
                  <a:ext uri="{FF2B5EF4-FFF2-40B4-BE49-F238E27FC236}">
                    <a16:creationId xmlns:a16="http://schemas.microsoft.com/office/drawing/2014/main" id="{3C9E1508-1FD3-0A45-8B8A-69F1E1732F19}"/>
                  </a:ext>
                </a:extLst>
              </p:cNvPr>
              <p:cNvCxnSpPr/>
              <p:nvPr/>
            </p:nvCxnSpPr>
            <p:spPr>
              <a:xfrm flipV="1">
                <a:off x="6516216" y="1340768"/>
                <a:ext cx="1224136" cy="180020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32 Explosión 1">
                <a:extLst>
                  <a:ext uri="{FF2B5EF4-FFF2-40B4-BE49-F238E27FC236}">
                    <a16:creationId xmlns:a16="http://schemas.microsoft.com/office/drawing/2014/main" id="{2DA13071-F7E7-D044-88F9-F5FBCCABAD19}"/>
                  </a:ext>
                </a:extLst>
              </p:cNvPr>
              <p:cNvSpPr/>
              <p:nvPr/>
            </p:nvSpPr>
            <p:spPr>
              <a:xfrm>
                <a:off x="6444208" y="3501008"/>
                <a:ext cx="171585" cy="216024"/>
              </a:xfrm>
              <a:prstGeom prst="irregularSeal1">
                <a:avLst/>
              </a:prstGeom>
              <a:solidFill>
                <a:srgbClr val="FFC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39 CuadroTexto">
                <a:extLst>
                  <a:ext uri="{FF2B5EF4-FFF2-40B4-BE49-F238E27FC236}">
                    <a16:creationId xmlns:a16="http://schemas.microsoft.com/office/drawing/2014/main" id="{B3AA4B9E-D679-A64C-9BA4-25FD0AF76FA4}"/>
                  </a:ext>
                </a:extLst>
              </p:cNvPr>
              <p:cNvSpPr txBox="1"/>
              <p:nvPr/>
            </p:nvSpPr>
            <p:spPr>
              <a:xfrm>
                <a:off x="6690742" y="2466763"/>
                <a:ext cx="1333112" cy="372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Corrected LOR</a:t>
                </a:r>
              </a:p>
            </p:txBody>
          </p:sp>
          <p:sp>
            <p:nvSpPr>
              <p:cNvPr id="120" name="42 CuadroTexto">
                <a:extLst>
                  <a:ext uri="{FF2B5EF4-FFF2-40B4-BE49-F238E27FC236}">
                    <a16:creationId xmlns:a16="http://schemas.microsoft.com/office/drawing/2014/main" id="{EF115934-ED1C-4747-AB69-FF62B278401E}"/>
                  </a:ext>
                </a:extLst>
              </p:cNvPr>
              <p:cNvSpPr txBox="1"/>
              <p:nvPr/>
            </p:nvSpPr>
            <p:spPr>
              <a:xfrm>
                <a:off x="5734327" y="1064307"/>
                <a:ext cx="1102060" cy="372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Wrong LOR</a:t>
                </a:r>
              </a:p>
            </p:txBody>
          </p:sp>
        </p:grpSp>
        <p:sp>
          <p:nvSpPr>
            <p:cNvPr id="81" name="3 Rectángulo">
              <a:extLst>
                <a:ext uri="{FF2B5EF4-FFF2-40B4-BE49-F238E27FC236}">
                  <a16:creationId xmlns:a16="http://schemas.microsoft.com/office/drawing/2014/main" id="{01DD40B4-8A14-FF4B-9709-C8DA009092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56800" y="814592"/>
              <a:ext cx="785889" cy="701813"/>
            </a:xfrm>
            <a:prstGeom prst="rect">
              <a:avLst/>
            </a:prstGeom>
            <a:solidFill>
              <a:schemeClr val="bg1">
                <a:alpha val="7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2" name="Imagen 28">
              <a:extLst>
                <a:ext uri="{FF2B5EF4-FFF2-40B4-BE49-F238E27FC236}">
                  <a16:creationId xmlns:a16="http://schemas.microsoft.com/office/drawing/2014/main" id="{47A47DCF-ADE4-854F-A853-013B299A4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818"/>
            <a:stretch/>
          </p:blipFill>
          <p:spPr>
            <a:xfrm>
              <a:off x="9656336" y="1564682"/>
              <a:ext cx="598724" cy="496854"/>
            </a:xfrm>
            <a:prstGeom prst="rect">
              <a:avLst/>
            </a:prstGeom>
          </p:spPr>
        </p:pic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FE3A82D9-EC18-3C49-8BF5-D38463AFC764}"/>
                </a:ext>
              </a:extLst>
            </p:cNvPr>
            <p:cNvSpPr txBox="1"/>
            <p:nvPr/>
          </p:nvSpPr>
          <p:spPr>
            <a:xfrm>
              <a:off x="8441698" y="741128"/>
              <a:ext cx="380254" cy="246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3600" b="1" dirty="0">
                  <a:solidFill>
                    <a:srgbClr val="C00000"/>
                  </a:solidFill>
                </a:rPr>
                <a:t>DOI</a:t>
              </a:r>
            </a:p>
          </p:txBody>
        </p:sp>
        <p:grpSp>
          <p:nvGrpSpPr>
            <p:cNvPr id="84" name="Grupo 83">
              <a:extLst>
                <a:ext uri="{FF2B5EF4-FFF2-40B4-BE49-F238E27FC236}">
                  <a16:creationId xmlns:a16="http://schemas.microsoft.com/office/drawing/2014/main" id="{E74CE7EC-EC5B-204C-B7F7-B0DC0290286F}"/>
                </a:ext>
              </a:extLst>
            </p:cNvPr>
            <p:cNvGrpSpPr/>
            <p:nvPr/>
          </p:nvGrpSpPr>
          <p:grpSpPr>
            <a:xfrm>
              <a:off x="8452611" y="968317"/>
              <a:ext cx="1097134" cy="1101822"/>
              <a:chOff x="2533170" y="4158978"/>
              <a:chExt cx="2032087" cy="2040770"/>
            </a:xfrm>
          </p:grpSpPr>
          <p:sp>
            <p:nvSpPr>
              <p:cNvPr id="92" name="Anillo 91">
                <a:extLst>
                  <a:ext uri="{FF2B5EF4-FFF2-40B4-BE49-F238E27FC236}">
                    <a16:creationId xmlns:a16="http://schemas.microsoft.com/office/drawing/2014/main" id="{635F4892-6364-C54F-BA20-462F71892507}"/>
                  </a:ext>
                </a:extLst>
              </p:cNvPr>
              <p:cNvSpPr/>
              <p:nvPr/>
            </p:nvSpPr>
            <p:spPr>
              <a:xfrm>
                <a:off x="2533170" y="4158978"/>
                <a:ext cx="2032087" cy="2040770"/>
              </a:xfrm>
              <a:prstGeom prst="donut">
                <a:avLst>
                  <a:gd name="adj" fmla="val 4248"/>
                </a:avLst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93" name="Conector recto 92">
                <a:extLst>
                  <a:ext uri="{FF2B5EF4-FFF2-40B4-BE49-F238E27FC236}">
                    <a16:creationId xmlns:a16="http://schemas.microsoft.com/office/drawing/2014/main" id="{25786B3E-299F-6549-9D0B-CF15A4B28E67}"/>
                  </a:ext>
                </a:extLst>
              </p:cNvPr>
              <p:cNvCxnSpPr>
                <a:cxnSpLocks/>
                <a:stCxn id="92" idx="1"/>
              </p:cNvCxnSpPr>
              <p:nvPr/>
            </p:nvCxnSpPr>
            <p:spPr>
              <a:xfrm>
                <a:off x="2830762" y="4457842"/>
                <a:ext cx="1522753" cy="143359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ector recto 93">
                <a:extLst>
                  <a:ext uri="{FF2B5EF4-FFF2-40B4-BE49-F238E27FC236}">
                    <a16:creationId xmlns:a16="http://schemas.microsoft.com/office/drawing/2014/main" id="{1EA3CC92-AE04-E24A-9B54-A7B4188B79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3764" y="4834199"/>
                <a:ext cx="1967921" cy="544524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ector recto 94">
                <a:extLst>
                  <a:ext uri="{FF2B5EF4-FFF2-40B4-BE49-F238E27FC236}">
                    <a16:creationId xmlns:a16="http://schemas.microsoft.com/office/drawing/2014/main" id="{6BEAB8B9-B580-7243-B1BB-1A02D6080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7006" y="4184248"/>
                <a:ext cx="571940" cy="20155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ector recto 95">
                <a:extLst>
                  <a:ext uri="{FF2B5EF4-FFF2-40B4-BE49-F238E27FC236}">
                    <a16:creationId xmlns:a16="http://schemas.microsoft.com/office/drawing/2014/main" id="{9D43EB1C-919A-5E4F-BA10-33D08DCD7C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49100" y="4158978"/>
                <a:ext cx="558420" cy="204077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ector recto 96">
                <a:extLst>
                  <a:ext uri="{FF2B5EF4-FFF2-40B4-BE49-F238E27FC236}">
                    <a16:creationId xmlns:a16="http://schemas.microsoft.com/office/drawing/2014/main" id="{4341186C-7FA2-5E4C-B013-546467D6375B}"/>
                  </a:ext>
                </a:extLst>
              </p:cNvPr>
              <p:cNvCxnSpPr>
                <a:cxnSpLocks/>
                <a:stCxn id="92" idx="3"/>
                <a:endCxn id="92" idx="7"/>
              </p:cNvCxnSpPr>
              <p:nvPr/>
            </p:nvCxnSpPr>
            <p:spPr>
              <a:xfrm flipV="1">
                <a:off x="2830762" y="4457842"/>
                <a:ext cx="1436903" cy="1443042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ector recto 97">
                <a:extLst>
                  <a:ext uri="{FF2B5EF4-FFF2-40B4-BE49-F238E27FC236}">
                    <a16:creationId xmlns:a16="http://schemas.microsoft.com/office/drawing/2014/main" id="{CC72BC28-9191-E44D-9B27-637C4CE9BB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8695" y="4854314"/>
                <a:ext cx="1940861" cy="549679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5" name="Picture 1">
              <a:extLst>
                <a:ext uri="{FF2B5EF4-FFF2-40B4-BE49-F238E27FC236}">
                  <a16:creationId xmlns:a16="http://schemas.microsoft.com/office/drawing/2014/main" id="{8E64DDAA-01D6-164C-B5A3-A4216C2BF7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6071" b="90179" l="5339" r="90144">
                          <a14:foregroundMark x1="18480" y1="54167" x2="26899" y2="74702"/>
                          <a14:foregroundMark x1="31006" y1="84524" x2="47844" y2="79464"/>
                          <a14:foregroundMark x1="7187" y1="53869" x2="7187" y2="53869"/>
                          <a14:foregroundMark x1="8419" y1="50893" x2="8419" y2="50893"/>
                          <a14:foregroundMark x1="5339" y1="52381" x2="11088" y2="56548"/>
                          <a14:foregroundMark x1="9446" y1="51488" x2="9446" y2="51488"/>
                          <a14:foregroundMark x1="50513" y1="86905" x2="50513" y2="86905"/>
                          <a14:foregroundMark x1="50924" y1="83333" x2="51540" y2="88988"/>
                          <a14:backgroundMark x1="10062" y1="59524" x2="9856" y2="61310"/>
                          <a14:backgroundMark x1="20739" y1="83929" x2="20739" y2="83929"/>
                          <a14:backgroundMark x1="46817" y1="88393" x2="46817" y2="88393"/>
                          <a14:backgroundMark x1="53593" y1="82440" x2="53593" y2="82440"/>
                          <a14:backgroundMark x1="62834" y1="61905" x2="62834" y2="61905"/>
                          <a14:backgroundMark x1="63450" y1="47917" x2="63450" y2="47917"/>
                          <a14:backgroundMark x1="59548" y1="30655" x2="59548" y2="30655"/>
                          <a14:backgroundMark x1="63655" y1="40774" x2="63655" y2="40774"/>
                          <a14:backgroundMark x1="50513" y1="20833" x2="50513" y2="20833"/>
                          <a14:backgroundMark x1="22177" y1="19345" x2="22177" y2="19345"/>
                          <a14:backgroundMark x1="11294" y1="29464" x2="11294" y2="29464"/>
                          <a14:backgroundMark x1="10062" y1="33631" x2="27721" y2="15179"/>
                          <a14:backgroundMark x1="49897" y1="16964" x2="67351" y2="55060"/>
                          <a14:backgroundMark x1="63655" y1="54167" x2="58111" y2="78869"/>
                          <a14:backgroundMark x1="43737" y1="92560" x2="43737" y2="92560"/>
                          <a14:backgroundMark x1="9651" y1="69643" x2="26489" y2="91369"/>
                          <a14:backgroundMark x1="6366" y1="58631" x2="6366" y2="58631"/>
                          <a14:backgroundMark x1="9035" y1="40774" x2="9035" y2="40774"/>
                          <a14:backgroundMark x1="5955" y1="45833" x2="14374" y2="44643"/>
                          <a14:backgroundMark x1="6366" y1="47321" x2="9651" y2="48214"/>
                          <a14:backgroundMark x1="33676" y1="29762" x2="38809" y2="29464"/>
                          <a14:backgroundMark x1="32854" y1="37202" x2="38398" y2="37202"/>
                          <a14:backgroundMark x1="34086" y1="22321" x2="36345" y2="22619"/>
                          <a14:backgroundMark x1="33470" y1="86905" x2="39014" y2="87202"/>
                          <a14:backgroundMark x1="33676" y1="80655" x2="37372" y2="80952"/>
                          <a14:backgroundMark x1="34292" y1="84226" x2="37166" y2="84524"/>
                          <a14:backgroundMark x1="34497" y1="82738" x2="35524" y2="82738"/>
                          <a14:backgroundMark x1="34702" y1="77976" x2="35524" y2="78274"/>
                          <a14:backgroundMark x1="35524" y1="83929" x2="36756" y2="83929"/>
                          <a14:backgroundMark x1="35729" y1="82143" x2="35524" y2="77381"/>
                          <a14:backgroundMark x1="35318" y1="77083" x2="37166" y2="80357"/>
                          <a14:backgroundMark x1="8830" y1="45536" x2="9651" y2="81548"/>
                          <a14:backgroundMark x1="39220" y1="94940" x2="66735" y2="71429"/>
                          <a14:backgroundMark x1="48871" y1="90774" x2="56674" y2="85417"/>
                          <a14:backgroundMark x1="50308" y1="83631" x2="50513" y2="81548"/>
                          <a14:backgroundMark x1="51745" y1="92560" x2="51540" y2="78571"/>
                          <a14:backgroundMark x1="49692" y1="78274" x2="51540" y2="90476"/>
                          <a14:backgroundMark x1="6571" y1="50000" x2="6982" y2="57143"/>
                          <a14:backgroundMark x1="9446" y1="49107" x2="9446" y2="63095"/>
                          <a14:backgroundMark x1="10472" y1="55952" x2="10472" y2="577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4" t="7289"/>
            <a:stretch/>
          </p:blipFill>
          <p:spPr bwMode="auto">
            <a:xfrm>
              <a:off x="8417116" y="968317"/>
              <a:ext cx="1735177" cy="1146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6" name="Conector recto de flecha 85">
              <a:extLst>
                <a:ext uri="{FF2B5EF4-FFF2-40B4-BE49-F238E27FC236}">
                  <a16:creationId xmlns:a16="http://schemas.microsoft.com/office/drawing/2014/main" id="{580BC814-5E54-1C49-BB8A-22D43175C8BE}"/>
                </a:ext>
              </a:extLst>
            </p:cNvPr>
            <p:cNvCxnSpPr>
              <a:cxnSpLocks/>
            </p:cNvCxnSpPr>
            <p:nvPr/>
          </p:nvCxnSpPr>
          <p:spPr>
            <a:xfrm>
              <a:off x="8987409" y="1027955"/>
              <a:ext cx="0" cy="1018469"/>
            </a:xfrm>
            <a:prstGeom prst="straightConnector1">
              <a:avLst/>
            </a:prstGeom>
            <a:ln w="1587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de flecha 86">
              <a:extLst>
                <a:ext uri="{FF2B5EF4-FFF2-40B4-BE49-F238E27FC236}">
                  <a16:creationId xmlns:a16="http://schemas.microsoft.com/office/drawing/2014/main" id="{99B74909-BACC-1744-9096-68315B108585}"/>
                </a:ext>
              </a:extLst>
            </p:cNvPr>
            <p:cNvCxnSpPr>
              <a:cxnSpLocks/>
            </p:cNvCxnSpPr>
            <p:nvPr/>
          </p:nvCxnSpPr>
          <p:spPr>
            <a:xfrm>
              <a:off x="8989541" y="968317"/>
              <a:ext cx="0" cy="1106644"/>
            </a:xfrm>
            <a:prstGeom prst="straightConnector1">
              <a:avLst/>
            </a:prstGeom>
            <a:ln w="15875">
              <a:solidFill>
                <a:srgbClr val="FF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de flecha 87">
              <a:extLst>
                <a:ext uri="{FF2B5EF4-FFF2-40B4-BE49-F238E27FC236}">
                  <a16:creationId xmlns:a16="http://schemas.microsoft.com/office/drawing/2014/main" id="{03408E07-0BDF-7141-BE03-2EA3D5D1E7D8}"/>
                </a:ext>
              </a:extLst>
            </p:cNvPr>
            <p:cNvCxnSpPr>
              <a:cxnSpLocks/>
            </p:cNvCxnSpPr>
            <p:nvPr/>
          </p:nvCxnSpPr>
          <p:spPr>
            <a:xfrm>
              <a:off x="8485325" y="1499339"/>
              <a:ext cx="764410" cy="409442"/>
            </a:xfrm>
            <a:prstGeom prst="straightConnector1">
              <a:avLst/>
            </a:prstGeom>
            <a:ln w="95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ctor recto de flecha 88">
              <a:extLst>
                <a:ext uri="{FF2B5EF4-FFF2-40B4-BE49-F238E27FC236}">
                  <a16:creationId xmlns:a16="http://schemas.microsoft.com/office/drawing/2014/main" id="{8BF889E0-243E-6F43-9196-D033A4CA33C6}"/>
                </a:ext>
              </a:extLst>
            </p:cNvPr>
            <p:cNvCxnSpPr>
              <a:cxnSpLocks/>
            </p:cNvCxnSpPr>
            <p:nvPr/>
          </p:nvCxnSpPr>
          <p:spPr>
            <a:xfrm>
              <a:off x="8452611" y="1516816"/>
              <a:ext cx="850832" cy="455307"/>
            </a:xfrm>
            <a:prstGeom prst="straightConnector1">
              <a:avLst/>
            </a:prstGeom>
            <a:ln w="9525">
              <a:solidFill>
                <a:srgbClr val="FF0000"/>
              </a:solidFill>
              <a:prstDash val="dash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2 Anillo">
              <a:extLst>
                <a:ext uri="{FF2B5EF4-FFF2-40B4-BE49-F238E27FC236}">
                  <a16:creationId xmlns:a16="http://schemas.microsoft.com/office/drawing/2014/main" id="{97FB6133-03AE-FF4C-A74D-737E00C5EA5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9154829" y="1813847"/>
              <a:ext cx="212371" cy="274262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1" name="5 Conector recto de flecha">
              <a:extLst>
                <a:ext uri="{FF2B5EF4-FFF2-40B4-BE49-F238E27FC236}">
                  <a16:creationId xmlns:a16="http://schemas.microsoft.com/office/drawing/2014/main" id="{0DC9180C-D3EF-EC48-BD8D-4A37BAC0EEF7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9322514" y="1520348"/>
              <a:ext cx="453681" cy="55349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Rectángulo 123">
            <a:extLst>
              <a:ext uri="{FF2B5EF4-FFF2-40B4-BE49-F238E27FC236}">
                <a16:creationId xmlns:a16="http://schemas.microsoft.com/office/drawing/2014/main" id="{EB268D0B-98EE-3E47-8F1F-215D8ED994BE}"/>
              </a:ext>
            </a:extLst>
          </p:cNvPr>
          <p:cNvSpPr/>
          <p:nvPr/>
        </p:nvSpPr>
        <p:spPr>
          <a:xfrm>
            <a:off x="6251005" y="874537"/>
            <a:ext cx="4913872" cy="5861649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0E388DD3-C0DC-AD49-8313-BEA5760FA217}"/>
              </a:ext>
            </a:extLst>
          </p:cNvPr>
          <p:cNvSpPr txBox="1"/>
          <p:nvPr/>
        </p:nvSpPr>
        <p:spPr>
          <a:xfrm>
            <a:off x="6339118" y="930823"/>
            <a:ext cx="92570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600" b="1" dirty="0">
                <a:solidFill>
                  <a:srgbClr val="C00000"/>
                </a:solidFill>
              </a:rPr>
              <a:t>TOF</a:t>
            </a:r>
          </a:p>
        </p:txBody>
      </p: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DE8D019D-BE6A-D44D-AAE7-5171004990EC}"/>
              </a:ext>
            </a:extLst>
          </p:cNvPr>
          <p:cNvGrpSpPr>
            <a:grpSpLocks noChangeAspect="1"/>
          </p:cNvGrpSpPr>
          <p:nvPr/>
        </p:nvGrpSpPr>
        <p:grpSpPr>
          <a:xfrm>
            <a:off x="6353509" y="971725"/>
            <a:ext cx="4435411" cy="3240000"/>
            <a:chOff x="4096785" y="4175106"/>
            <a:chExt cx="2735689" cy="1998379"/>
          </a:xfrm>
        </p:grpSpPr>
        <p:pic>
          <p:nvPicPr>
            <p:cNvPr id="127" name="Imagen 126">
              <a:extLst>
                <a:ext uri="{FF2B5EF4-FFF2-40B4-BE49-F238E27FC236}">
                  <a16:creationId xmlns:a16="http://schemas.microsoft.com/office/drawing/2014/main" id="{EF2A124D-847B-6A40-BAFF-2012551AC3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805" r="875" b="3635"/>
            <a:stretch/>
          </p:blipFill>
          <p:spPr>
            <a:xfrm>
              <a:off x="4288654" y="4491897"/>
              <a:ext cx="2521537" cy="1668834"/>
            </a:xfrm>
            <a:prstGeom prst="rect">
              <a:avLst/>
            </a:prstGeom>
          </p:spPr>
        </p:pic>
        <p:sp>
          <p:nvSpPr>
            <p:cNvPr id="129" name="Rectángulo 128">
              <a:extLst>
                <a:ext uri="{FF2B5EF4-FFF2-40B4-BE49-F238E27FC236}">
                  <a16:creationId xmlns:a16="http://schemas.microsoft.com/office/drawing/2014/main" id="{C62670C8-0A03-1542-AE1F-EB3D1BFC603F}"/>
                </a:ext>
              </a:extLst>
            </p:cNvPr>
            <p:cNvSpPr/>
            <p:nvPr/>
          </p:nvSpPr>
          <p:spPr>
            <a:xfrm>
              <a:off x="4096785" y="4175106"/>
              <a:ext cx="2735689" cy="1998379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130" name="Grupo 129">
            <a:extLst>
              <a:ext uri="{FF2B5EF4-FFF2-40B4-BE49-F238E27FC236}">
                <a16:creationId xmlns:a16="http://schemas.microsoft.com/office/drawing/2014/main" id="{49BDCE7D-849A-864F-A7FE-9119D11417DF}"/>
              </a:ext>
            </a:extLst>
          </p:cNvPr>
          <p:cNvGrpSpPr>
            <a:grpSpLocks noChangeAspect="1"/>
          </p:cNvGrpSpPr>
          <p:nvPr/>
        </p:nvGrpSpPr>
        <p:grpSpPr>
          <a:xfrm>
            <a:off x="6557654" y="4251589"/>
            <a:ext cx="3585879" cy="2421093"/>
            <a:chOff x="4858879" y="4281560"/>
            <a:chExt cx="2926097" cy="1975625"/>
          </a:xfrm>
        </p:grpSpPr>
        <p:pic>
          <p:nvPicPr>
            <p:cNvPr id="131" name="Imagen 130">
              <a:extLst>
                <a:ext uri="{FF2B5EF4-FFF2-40B4-BE49-F238E27FC236}">
                  <a16:creationId xmlns:a16="http://schemas.microsoft.com/office/drawing/2014/main" id="{8D7F486A-0876-C64E-A39B-50DDB5C9F4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6512" b="17831"/>
            <a:stretch/>
          </p:blipFill>
          <p:spPr>
            <a:xfrm>
              <a:off x="5270450" y="4400563"/>
              <a:ext cx="2514526" cy="1497228"/>
            </a:xfrm>
            <a:prstGeom prst="rect">
              <a:avLst/>
            </a:prstGeom>
          </p:spPr>
        </p:pic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842C5D12-4078-4840-94CD-460F04DA523B}"/>
                </a:ext>
              </a:extLst>
            </p:cNvPr>
            <p:cNvSpPr txBox="1"/>
            <p:nvPr/>
          </p:nvSpPr>
          <p:spPr>
            <a:xfrm rot="16200000">
              <a:off x="4593789" y="4571448"/>
              <a:ext cx="794427" cy="264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b="1" dirty="0"/>
                <a:t>SNR gain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F2180865-1EB8-A044-89FF-B76FF0EEC09A}"/>
                </a:ext>
              </a:extLst>
            </p:cNvPr>
            <p:cNvSpPr txBox="1"/>
            <p:nvPr/>
          </p:nvSpPr>
          <p:spPr>
            <a:xfrm>
              <a:off x="7138305" y="6035789"/>
              <a:ext cx="610278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CTR (</a:t>
              </a:r>
              <a:r>
                <a:rPr lang="en-US" sz="1400" b="1" dirty="0" err="1"/>
                <a:t>ps</a:t>
              </a:r>
              <a:r>
                <a:rPr lang="en-US" sz="1400" b="1" dirty="0"/>
                <a:t>)</a:t>
              </a:r>
            </a:p>
          </p:txBody>
        </p:sp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D43FB652-7285-D144-8B30-C37957B6A39D}"/>
                </a:ext>
              </a:extLst>
            </p:cNvPr>
            <p:cNvSpPr txBox="1"/>
            <p:nvPr/>
          </p:nvSpPr>
          <p:spPr>
            <a:xfrm>
              <a:off x="5040971" y="4305351"/>
              <a:ext cx="284235" cy="1775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16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4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12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1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8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2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4</a:t>
              </a:r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endParaRPr lang="en-US" sz="300" b="1" dirty="0"/>
            </a:p>
            <a:p>
              <a:pPr algn="r"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0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FDA5447F-850D-A044-9B94-0F8138AA168F}"/>
                </a:ext>
              </a:extLst>
            </p:cNvPr>
            <p:cNvSpPr txBox="1"/>
            <p:nvPr/>
          </p:nvSpPr>
          <p:spPr>
            <a:xfrm>
              <a:off x="5195052" y="5875804"/>
              <a:ext cx="2372172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-      100.           300            500             700</a:t>
              </a:r>
            </a:p>
          </p:txBody>
        </p:sp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0B730C0E-530D-8846-B8DF-4B966EEF3A6E}"/>
                </a:ext>
              </a:extLst>
            </p:cNvPr>
            <p:cNvSpPr txBox="1"/>
            <p:nvPr/>
          </p:nvSpPr>
          <p:spPr>
            <a:xfrm>
              <a:off x="6764433" y="4281560"/>
              <a:ext cx="947679" cy="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1400" b="1" dirty="0"/>
                <a:t>FOV Diameter</a:t>
              </a:r>
            </a:p>
          </p:txBody>
        </p:sp>
      </p:grpSp>
      <p:sp>
        <p:nvSpPr>
          <p:cNvPr id="2" name="Rectángulo 1">
            <a:extLst>
              <a:ext uri="{FF2B5EF4-FFF2-40B4-BE49-F238E27FC236}">
                <a16:creationId xmlns:a16="http://schemas.microsoft.com/office/drawing/2014/main" id="{F317DD6B-607C-B243-92F8-20FECF7A963D}"/>
              </a:ext>
            </a:extLst>
          </p:cNvPr>
          <p:cNvSpPr/>
          <p:nvPr/>
        </p:nvSpPr>
        <p:spPr>
          <a:xfrm>
            <a:off x="4041922" y="2952750"/>
            <a:ext cx="1632636" cy="1221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9662039-DD81-9B49-8032-6E92C87E22FF}"/>
              </a:ext>
            </a:extLst>
          </p:cNvPr>
          <p:cNvCxnSpPr>
            <a:cxnSpLocks/>
          </p:cNvCxnSpPr>
          <p:nvPr/>
        </p:nvCxnSpPr>
        <p:spPr>
          <a:xfrm flipV="1">
            <a:off x="3327624" y="2846370"/>
            <a:ext cx="1076215" cy="13192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ángulo 120">
            <a:extLst>
              <a:ext uri="{FF2B5EF4-FFF2-40B4-BE49-F238E27FC236}">
                <a16:creationId xmlns:a16="http://schemas.microsoft.com/office/drawing/2014/main" id="{7984B891-EBA1-9B4E-9619-839C5EC63589}"/>
              </a:ext>
            </a:extLst>
          </p:cNvPr>
          <p:cNvSpPr/>
          <p:nvPr/>
        </p:nvSpPr>
        <p:spPr>
          <a:xfrm>
            <a:off x="9351049" y="1316229"/>
            <a:ext cx="1401743" cy="1190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AC8D10F-DD09-1A2D-61F7-7DDB54C565D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-1" b="1188"/>
          <a:stretch>
            <a:fillRect/>
          </a:stretch>
        </p:blipFill>
        <p:spPr>
          <a:xfrm>
            <a:off x="6326523" y="3178413"/>
            <a:ext cx="4683576" cy="349834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id="{120C02DF-C448-A5EC-9CD1-570090C8BB98}"/>
              </a:ext>
            </a:extLst>
          </p:cNvPr>
          <p:cNvGrpSpPr/>
          <p:nvPr/>
        </p:nvGrpSpPr>
        <p:grpSpPr>
          <a:xfrm>
            <a:off x="1075345" y="4237483"/>
            <a:ext cx="5056724" cy="2454930"/>
            <a:chOff x="246855" y="1810440"/>
            <a:chExt cx="6069339" cy="2869744"/>
          </a:xfrm>
        </p:grpSpPr>
        <p:pic>
          <p:nvPicPr>
            <p:cNvPr id="5122" name="Picture 2" descr="Abstracts of the Total Body PET conference 2018 | EJNMMI Physics | Full Text">
              <a:extLst>
                <a:ext uri="{FF2B5EF4-FFF2-40B4-BE49-F238E27FC236}">
                  <a16:creationId xmlns:a16="http://schemas.microsoft.com/office/drawing/2014/main" id="{B34505B5-1A0A-188B-6706-B0ED985161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41436"/>
            <a:stretch/>
          </p:blipFill>
          <p:spPr bwMode="auto">
            <a:xfrm>
              <a:off x="246855" y="1810440"/>
              <a:ext cx="6069339" cy="286974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2C3BFEA7-CEC0-ED76-A94F-5B6845F68D00}"/>
                </a:ext>
              </a:extLst>
            </p:cNvPr>
            <p:cNvSpPr txBox="1"/>
            <p:nvPr/>
          </p:nvSpPr>
          <p:spPr>
            <a:xfrm>
              <a:off x="1047520" y="3898471"/>
              <a:ext cx="1220205" cy="431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FF0000"/>
                  </a:solidFill>
                </a:rPr>
                <a:t>Non-DOI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08CA8FE0-A582-F440-1FC0-D3C565B5D410}"/>
                </a:ext>
              </a:extLst>
            </p:cNvPr>
            <p:cNvSpPr txBox="1"/>
            <p:nvPr/>
          </p:nvSpPr>
          <p:spPr>
            <a:xfrm>
              <a:off x="4729812" y="3915182"/>
              <a:ext cx="656471" cy="431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FF0000"/>
                  </a:solidFill>
                </a:rPr>
                <a:t>DOI</a:t>
              </a:r>
            </a:p>
          </p:txBody>
        </p: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08FC86C-908E-5E3E-1E43-8E9696B8D88E}"/>
              </a:ext>
            </a:extLst>
          </p:cNvPr>
          <p:cNvSpPr txBox="1"/>
          <p:nvPr/>
        </p:nvSpPr>
        <p:spPr>
          <a:xfrm>
            <a:off x="8440294" y="-25216"/>
            <a:ext cx="3667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DOI &amp; TOF</a:t>
            </a: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F5C2FDDD-0B98-8F49-956D-A7A472BA23B0}"/>
              </a:ext>
            </a:extLst>
          </p:cNvPr>
          <p:cNvSpPr/>
          <p:nvPr/>
        </p:nvSpPr>
        <p:spPr>
          <a:xfrm>
            <a:off x="1027123" y="874537"/>
            <a:ext cx="5113606" cy="5843587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3F3ABE34-18DF-BFC8-C5C6-8989726803C7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8C6E4EFD-B2C3-0143-CB8E-5EEDAEA0A50A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6AC7AD34-68CC-60D2-D02D-2084AA1CF767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D337187-806D-074F-C601-023AE0C0599D}"/>
                  </a:ext>
                </a:extLst>
              </p:cNvPr>
              <p:cNvSpPr txBox="1"/>
              <p:nvPr/>
            </p:nvSpPr>
            <p:spPr>
              <a:xfrm>
                <a:off x="8505129" y="32095"/>
                <a:ext cx="3667992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PET: DOI &amp; TOF</a:t>
                </a:r>
              </a:p>
            </p:txBody>
          </p:sp>
        </p:grpSp>
        <p:pic>
          <p:nvPicPr>
            <p:cNvPr id="19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0BD1B67D-10F8-7BC9-C410-1279228AA2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Group 31">
              <a:extLst>
                <a:ext uri="{FF2B5EF4-FFF2-40B4-BE49-F238E27FC236}">
                  <a16:creationId xmlns:a16="http://schemas.microsoft.com/office/drawing/2014/main" id="{3EC03A59-5434-A596-64E2-F4B4E1FFBC7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2" name="Freeform 32" descr="preencoded.png">
                <a:extLst>
                  <a:ext uri="{FF2B5EF4-FFF2-40B4-BE49-F238E27FC236}">
                    <a16:creationId xmlns:a16="http://schemas.microsoft.com/office/drawing/2014/main" id="{2EE86F6B-DC7A-CF60-857E-68067B77C9B5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3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55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43813-EC78-5DB4-08E4-C16DEAF18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FE152C15-5535-DD40-54D4-8F65F88C54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038062"/>
              </p:ext>
            </p:extLst>
          </p:nvPr>
        </p:nvGraphicFramePr>
        <p:xfrm>
          <a:off x="0" y="742810"/>
          <a:ext cx="640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8A4792E7-2A58-3A4D-94CA-81D10BD7A6DE}"/>
              </a:ext>
            </a:extLst>
          </p:cNvPr>
          <p:cNvSpPr txBox="1"/>
          <p:nvPr/>
        </p:nvSpPr>
        <p:spPr>
          <a:xfrm>
            <a:off x="326179" y="11565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4931635-4860-44E0-2943-90D7AA3B9835}"/>
              </a:ext>
            </a:extLst>
          </p:cNvPr>
          <p:cNvSpPr txBox="1"/>
          <p:nvPr/>
        </p:nvSpPr>
        <p:spPr>
          <a:xfrm>
            <a:off x="809883" y="21797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6954954-661C-2C1D-3400-7ED865C2DACA}"/>
              </a:ext>
            </a:extLst>
          </p:cNvPr>
          <p:cNvSpPr txBox="1"/>
          <p:nvPr/>
        </p:nvSpPr>
        <p:spPr>
          <a:xfrm>
            <a:off x="967083" y="319053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738DC75-CCF7-BB35-F2D5-58DB65A6F756}"/>
              </a:ext>
            </a:extLst>
          </p:cNvPr>
          <p:cNvSpPr txBox="1"/>
          <p:nvPr/>
        </p:nvSpPr>
        <p:spPr>
          <a:xfrm>
            <a:off x="796631" y="42145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645368E-2377-EFA5-8C48-24201E24942D}"/>
              </a:ext>
            </a:extLst>
          </p:cNvPr>
          <p:cNvSpPr txBox="1"/>
          <p:nvPr/>
        </p:nvSpPr>
        <p:spPr>
          <a:xfrm>
            <a:off x="326179" y="52419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2050" name="Picture 2" descr="What are the different types of medical imaging? | Prenuvo blog">
            <a:extLst>
              <a:ext uri="{FF2B5EF4-FFF2-40B4-BE49-F238E27FC236}">
                <a16:creationId xmlns:a16="http://schemas.microsoft.com/office/drawing/2014/main" id="{4A64F733-A3BD-D8D2-36A2-E708C8550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048">
            <a:off x="7165365" y="2642451"/>
            <a:ext cx="4529799" cy="18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número de diapositiva 2">
            <a:extLst>
              <a:ext uri="{FF2B5EF4-FFF2-40B4-BE49-F238E27FC236}">
                <a16:creationId xmlns:a16="http://schemas.microsoft.com/office/drawing/2014/main" id="{B0D63EA2-686B-326A-47EF-37ABB32F9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</a:t>
            </a:fld>
            <a:endParaRPr lang="en-GB" sz="1800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0D5114CB-6C02-A3F1-F55B-6F503AE15A92}"/>
              </a:ext>
            </a:extLst>
          </p:cNvPr>
          <p:cNvGrpSpPr/>
          <p:nvPr/>
        </p:nvGrpSpPr>
        <p:grpSpPr>
          <a:xfrm>
            <a:off x="0" y="-9764"/>
            <a:ext cx="12192000" cy="775580"/>
            <a:chOff x="0" y="5390"/>
            <a:chExt cx="12192000" cy="77558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4567CA21-6E45-857A-7E72-52BABAB8FA7D}"/>
                </a:ext>
              </a:extLst>
            </p:cNvPr>
            <p:cNvSpPr/>
            <p:nvPr/>
          </p:nvSpPr>
          <p:spPr>
            <a:xfrm>
              <a:off x="0" y="5390"/>
              <a:ext cx="12192000" cy="76944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B017C1"/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5816524F-DBD3-3098-7668-905179C5A843}"/>
                </a:ext>
              </a:extLst>
            </p:cNvPr>
            <p:cNvSpPr txBox="1"/>
            <p:nvPr/>
          </p:nvSpPr>
          <p:spPr>
            <a:xfrm>
              <a:off x="10292822" y="11529"/>
              <a:ext cx="18806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Outline</a:t>
              </a:r>
            </a:p>
          </p:txBody>
        </p:sp>
      </p:grpSp>
      <p:pic>
        <p:nvPicPr>
          <p:cNvPr id="5" name="Picture 2" descr="Index of /data/Chapters/Nuclear and Plasma Sciences/Logo">
            <a:extLst>
              <a:ext uri="{FF2B5EF4-FFF2-40B4-BE49-F238E27FC236}">
                <a16:creationId xmlns:a16="http://schemas.microsoft.com/office/drawing/2014/main" id="{199AD384-A445-EA2F-E33C-643B1E7B5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62"/>
            <a:ext cx="821828" cy="77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31">
            <a:extLst>
              <a:ext uri="{FF2B5EF4-FFF2-40B4-BE49-F238E27FC236}">
                <a16:creationId xmlns:a16="http://schemas.microsoft.com/office/drawing/2014/main" id="{1161D1CE-60C7-9088-18FF-3357C7829B1C}"/>
              </a:ext>
            </a:extLst>
          </p:cNvPr>
          <p:cNvGrpSpPr>
            <a:grpSpLocks noChangeAspect="1"/>
          </p:cNvGrpSpPr>
          <p:nvPr/>
        </p:nvGrpSpPr>
        <p:grpSpPr>
          <a:xfrm>
            <a:off x="872629" y="0"/>
            <a:ext cx="4433672" cy="765816"/>
            <a:chOff x="0" y="0"/>
            <a:chExt cx="5364480" cy="926592"/>
          </a:xfrm>
        </p:grpSpPr>
        <p:sp>
          <p:nvSpPr>
            <p:cNvPr id="13" name="Freeform 32" descr="preencoded.png">
              <a:extLst>
                <a:ext uri="{FF2B5EF4-FFF2-40B4-BE49-F238E27FC236}">
                  <a16:creationId xmlns:a16="http://schemas.microsoft.com/office/drawing/2014/main" id="{22008F4B-FFF7-DBF7-2B1B-249CEAB69FAE}"/>
                </a:ext>
              </a:extLst>
            </p:cNvPr>
            <p:cNvSpPr/>
            <p:nvPr/>
          </p:nvSpPr>
          <p:spPr>
            <a:xfrm>
              <a:off x="0" y="0"/>
              <a:ext cx="5364480" cy="926592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31066792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>
            <a:extLst>
              <a:ext uri="{FF2B5EF4-FFF2-40B4-BE49-F238E27FC236}">
                <a16:creationId xmlns:a16="http://schemas.microsoft.com/office/drawing/2014/main" id="{CC843462-A738-EE49-B3F4-FFDB14595B70}"/>
              </a:ext>
            </a:extLst>
          </p:cNvPr>
          <p:cNvSpPr txBox="1"/>
          <p:nvPr/>
        </p:nvSpPr>
        <p:spPr>
          <a:xfrm>
            <a:off x="-127160" y="4138281"/>
            <a:ext cx="2685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From the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level…</a:t>
            </a:r>
          </a:p>
        </p:txBody>
      </p:sp>
      <p:sp>
        <p:nvSpPr>
          <p:cNvPr id="5" name="9 Rectángulo">
            <a:extLst>
              <a:ext uri="{FF2B5EF4-FFF2-40B4-BE49-F238E27FC236}">
                <a16:creationId xmlns:a16="http://schemas.microsoft.com/office/drawing/2014/main" id="{FF4819A6-5228-E14F-96F7-48A6C26F2B32}"/>
              </a:ext>
            </a:extLst>
          </p:cNvPr>
          <p:cNvSpPr/>
          <p:nvPr/>
        </p:nvSpPr>
        <p:spPr>
          <a:xfrm>
            <a:off x="8148070" y="812606"/>
            <a:ext cx="34131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…to the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system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assembly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and validation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14 Grupo">
            <a:extLst>
              <a:ext uri="{FF2B5EF4-FFF2-40B4-BE49-F238E27FC236}">
                <a16:creationId xmlns:a16="http://schemas.microsoft.com/office/drawing/2014/main" id="{80B80CD0-EFD5-CD4D-A6A6-D348431AF60B}"/>
              </a:ext>
            </a:extLst>
          </p:cNvPr>
          <p:cNvGrpSpPr>
            <a:grpSpLocks noChangeAspect="1"/>
          </p:cNvGrpSpPr>
          <p:nvPr/>
        </p:nvGrpSpPr>
        <p:grpSpPr>
          <a:xfrm>
            <a:off x="68261" y="1434592"/>
            <a:ext cx="2322393" cy="2689243"/>
            <a:chOff x="148255" y="1009185"/>
            <a:chExt cx="4235726" cy="4858825"/>
          </a:xfrm>
        </p:grpSpPr>
        <p:pic>
          <p:nvPicPr>
            <p:cNvPr id="7" name="Imagen 30">
              <a:extLst>
                <a:ext uri="{FF2B5EF4-FFF2-40B4-BE49-F238E27FC236}">
                  <a16:creationId xmlns:a16="http://schemas.microsoft.com/office/drawing/2014/main" id="{7A181E5C-0935-5A44-8F99-A4BC1125B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55" y="1758813"/>
              <a:ext cx="4076191" cy="410919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/>
                <p:nvPr/>
              </p:nvSpPr>
              <p:spPr>
                <a:xfrm>
                  <a:off x="1614927" y="1009185"/>
                  <a:ext cx="2769054" cy="6672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𝜸</m:t>
                      </m:r>
                    </m:oMath>
                  </a14:m>
                  <a:r>
                    <a:rPr lang="es-ES" b="1" i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-</a:t>
                  </a:r>
                  <a:r>
                    <a:rPr lang="es-ES" b="1" i="1" dirty="0" err="1">
                      <a:latin typeface="Calibri" panose="020F0502020204030204" pitchFamily="34" charset="0"/>
                      <a:cs typeface="Calibri" panose="020F0502020204030204" pitchFamily="34" charset="0"/>
                    </a:rPr>
                    <a:t>ray</a:t>
                  </a:r>
                  <a:r>
                    <a:rPr lang="es-ES" b="1" i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511 keV</a:t>
                  </a:r>
                </a:p>
              </p:txBody>
            </p:sp>
          </mc:Choice>
          <mc:Fallback xmlns="">
            <p:sp>
              <p:nvSpPr>
                <p:cNvPr id="8" name="CuadroTexto 9">
                  <a:extLst>
                    <a:ext uri="{FF2B5EF4-FFF2-40B4-BE49-F238E27FC236}">
                      <a16:creationId xmlns:a16="http://schemas.microsoft.com/office/drawing/2014/main" id="{29655AC5-8793-0A48-A6F3-F9470E5D1E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4927" y="1009185"/>
                  <a:ext cx="2769054" cy="667295"/>
                </a:xfrm>
                <a:prstGeom prst="rect">
                  <a:avLst/>
                </a:prstGeom>
                <a:blipFill>
                  <a:blip r:embed="rId4"/>
                  <a:stretch>
                    <a:fillRect t="-6667" r="-2500" b="-23333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34 Grupo">
              <a:extLst>
                <a:ext uri="{FF2B5EF4-FFF2-40B4-BE49-F238E27FC236}">
                  <a16:creationId xmlns:a16="http://schemas.microsoft.com/office/drawing/2014/main" id="{530345FB-51BB-7E4E-9369-53C391210E74}"/>
                </a:ext>
              </a:extLst>
            </p:cNvPr>
            <p:cNvGrpSpPr/>
            <p:nvPr/>
          </p:nvGrpSpPr>
          <p:grpSpPr>
            <a:xfrm rot="332626">
              <a:off x="773149" y="3580665"/>
              <a:ext cx="3108184" cy="1727293"/>
              <a:chOff x="565311" y="2750342"/>
              <a:chExt cx="1654132" cy="770677"/>
            </a:xfrm>
          </p:grpSpPr>
          <p:sp>
            <p:nvSpPr>
              <p:cNvPr id="10" name="101 Forma libre">
                <a:extLst>
                  <a:ext uri="{FF2B5EF4-FFF2-40B4-BE49-F238E27FC236}">
                    <a16:creationId xmlns:a16="http://schemas.microsoft.com/office/drawing/2014/main" id="{77014C86-3906-C74F-B62D-07BF0BF73107}"/>
                  </a:ext>
                </a:extLst>
              </p:cNvPr>
              <p:cNvSpPr/>
              <p:nvPr/>
            </p:nvSpPr>
            <p:spPr>
              <a:xfrm rot="1383382">
                <a:off x="565311" y="2750342"/>
                <a:ext cx="1654132" cy="764345"/>
              </a:xfrm>
              <a:custGeom>
                <a:avLst/>
                <a:gdLst>
                  <a:gd name="connsiteX0" fmla="*/ 0 w 2834640"/>
                  <a:gd name="connsiteY0" fmla="*/ 1539240 h 1539240"/>
                  <a:gd name="connsiteX1" fmla="*/ 982980 w 2834640"/>
                  <a:gd name="connsiteY1" fmla="*/ 784860 h 1539240"/>
                  <a:gd name="connsiteX2" fmla="*/ 1264920 w 2834640"/>
                  <a:gd name="connsiteY2" fmla="*/ 320040 h 1539240"/>
                  <a:gd name="connsiteX3" fmla="*/ 1760220 w 2834640"/>
                  <a:gd name="connsiteY3" fmla="*/ 411480 h 1539240"/>
                  <a:gd name="connsiteX4" fmla="*/ 2834640 w 2834640"/>
                  <a:gd name="connsiteY4" fmla="*/ 0 h 153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34640" h="1539240">
                    <a:moveTo>
                      <a:pt x="0" y="1539240"/>
                    </a:moveTo>
                    <a:cubicBezTo>
                      <a:pt x="386080" y="1263650"/>
                      <a:pt x="772160" y="988060"/>
                      <a:pt x="982980" y="784860"/>
                    </a:cubicBezTo>
                    <a:cubicBezTo>
                      <a:pt x="1193800" y="581660"/>
                      <a:pt x="1135380" y="382270"/>
                      <a:pt x="1264920" y="320040"/>
                    </a:cubicBezTo>
                    <a:cubicBezTo>
                      <a:pt x="1394460" y="257810"/>
                      <a:pt x="1498600" y="464820"/>
                      <a:pt x="1760220" y="411480"/>
                    </a:cubicBezTo>
                    <a:cubicBezTo>
                      <a:pt x="2021840" y="358140"/>
                      <a:pt x="2428240" y="179070"/>
                      <a:pt x="2834640" y="0"/>
                    </a:cubicBezTo>
                  </a:path>
                </a:pathLst>
              </a:cu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92 Explosión 1">
                <a:extLst>
                  <a:ext uri="{FF2B5EF4-FFF2-40B4-BE49-F238E27FC236}">
                    <a16:creationId xmlns:a16="http://schemas.microsoft.com/office/drawing/2014/main" id="{0A76E0BF-6BB9-E646-8E56-5CDAC7A5EA97}"/>
                  </a:ext>
                </a:extLst>
              </p:cNvPr>
              <p:cNvSpPr/>
              <p:nvPr/>
            </p:nvSpPr>
            <p:spPr>
              <a:xfrm rot="1637623">
                <a:off x="1363555" y="2807750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93 Forma libre">
                <a:extLst>
                  <a:ext uri="{FF2B5EF4-FFF2-40B4-BE49-F238E27FC236}">
                    <a16:creationId xmlns:a16="http://schemas.microsoft.com/office/drawing/2014/main" id="{A6964D5D-8D0D-FC42-A493-9CD269375D50}"/>
                  </a:ext>
                </a:extLst>
              </p:cNvPr>
              <p:cNvSpPr/>
              <p:nvPr/>
            </p:nvSpPr>
            <p:spPr>
              <a:xfrm rot="1637623">
                <a:off x="748773" y="2758746"/>
                <a:ext cx="1381145" cy="762273"/>
              </a:xfrm>
              <a:custGeom>
                <a:avLst/>
                <a:gdLst>
                  <a:gd name="connsiteX0" fmla="*/ 0 w 1974850"/>
                  <a:gd name="connsiteY0" fmla="*/ 1060450 h 1060450"/>
                  <a:gd name="connsiteX1" fmla="*/ 647700 w 1974850"/>
                  <a:gd name="connsiteY1" fmla="*/ 692150 h 1060450"/>
                  <a:gd name="connsiteX2" fmla="*/ 857250 w 1974850"/>
                  <a:gd name="connsiteY2" fmla="*/ 381000 h 1060450"/>
                  <a:gd name="connsiteX3" fmla="*/ 1136650 w 1974850"/>
                  <a:gd name="connsiteY3" fmla="*/ 444500 h 1060450"/>
                  <a:gd name="connsiteX4" fmla="*/ 1974850 w 1974850"/>
                  <a:gd name="connsiteY4" fmla="*/ 0 h 1060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4850" h="1060450">
                    <a:moveTo>
                      <a:pt x="0" y="1060450"/>
                    </a:moveTo>
                    <a:cubicBezTo>
                      <a:pt x="252412" y="932921"/>
                      <a:pt x="504825" y="805392"/>
                      <a:pt x="647700" y="692150"/>
                    </a:cubicBezTo>
                    <a:cubicBezTo>
                      <a:pt x="790575" y="578908"/>
                      <a:pt x="775758" y="422275"/>
                      <a:pt x="857250" y="381000"/>
                    </a:cubicBezTo>
                    <a:cubicBezTo>
                      <a:pt x="938742" y="339725"/>
                      <a:pt x="950383" y="508000"/>
                      <a:pt x="1136650" y="444500"/>
                    </a:cubicBezTo>
                    <a:cubicBezTo>
                      <a:pt x="1322917" y="381000"/>
                      <a:pt x="1648883" y="190500"/>
                      <a:pt x="1974850" y="0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94 Explosión 1">
                <a:extLst>
                  <a:ext uri="{FF2B5EF4-FFF2-40B4-BE49-F238E27FC236}">
                    <a16:creationId xmlns:a16="http://schemas.microsoft.com/office/drawing/2014/main" id="{DF919F55-0FF1-A74D-8916-B87D27F03948}"/>
                  </a:ext>
                </a:extLst>
              </p:cNvPr>
              <p:cNvSpPr/>
              <p:nvPr/>
            </p:nvSpPr>
            <p:spPr>
              <a:xfrm rot="1637623">
                <a:off x="1338563" y="2942355"/>
                <a:ext cx="89966" cy="111841"/>
              </a:xfrm>
              <a:prstGeom prst="irregularSeal1">
                <a:avLst/>
              </a:prstGeom>
              <a:solidFill>
                <a:srgbClr val="FFFF0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5" name="15 Flecha circular">
            <a:extLst>
              <a:ext uri="{FF2B5EF4-FFF2-40B4-BE49-F238E27FC236}">
                <a16:creationId xmlns:a16="http://schemas.microsoft.com/office/drawing/2014/main" id="{7A95A0C0-F50A-4949-88D8-5C24404FF33B}"/>
              </a:ext>
            </a:extLst>
          </p:cNvPr>
          <p:cNvSpPr/>
          <p:nvPr/>
        </p:nvSpPr>
        <p:spPr>
          <a:xfrm rot="20736107">
            <a:off x="1577093" y="685118"/>
            <a:ext cx="6628318" cy="3928764"/>
          </a:xfrm>
          <a:prstGeom prst="circularArrow">
            <a:avLst>
              <a:gd name="adj1" fmla="val 7465"/>
              <a:gd name="adj2" fmla="val 782321"/>
              <a:gd name="adj3" fmla="val 20502277"/>
              <a:gd name="adj4" fmla="val 13185377"/>
              <a:gd name="adj5" fmla="val 11199"/>
            </a:avLst>
          </a:prstGeom>
          <a:solidFill>
            <a:schemeClr val="accent2">
              <a:alpha val="7767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">
            <a:extLst>
              <a:ext uri="{FF2B5EF4-FFF2-40B4-BE49-F238E27FC236}">
                <a16:creationId xmlns:a16="http://schemas.microsoft.com/office/drawing/2014/main" id="{0CE1F127-3EC5-C441-BD91-E4BACB10472D}"/>
              </a:ext>
            </a:extLst>
          </p:cNvPr>
          <p:cNvGrpSpPr>
            <a:grpSpLocks noChangeAspect="1"/>
          </p:cNvGrpSpPr>
          <p:nvPr/>
        </p:nvGrpSpPr>
        <p:grpSpPr>
          <a:xfrm rot="3224083">
            <a:off x="348318" y="1912446"/>
            <a:ext cx="1229525" cy="153710"/>
            <a:chOff x="0" y="0"/>
            <a:chExt cx="3892873" cy="481176"/>
          </a:xfrm>
          <a:solidFill>
            <a:schemeClr val="accent5">
              <a:lumMod val="75000"/>
            </a:schemeClr>
          </a:solidFill>
        </p:grpSpPr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B096D8D-5176-814B-9D3A-00567806AE41}"/>
                </a:ext>
              </a:extLst>
            </p:cNvPr>
            <p:cNvSpPr/>
            <p:nvPr/>
          </p:nvSpPr>
          <p:spPr>
            <a:xfrm>
              <a:off x="3438837" y="262707"/>
              <a:ext cx="454036" cy="22318"/>
            </a:xfrm>
            <a:prstGeom prst="line">
              <a:avLst/>
            </a:prstGeom>
            <a:grpFill/>
            <a:ln w="60325" cap="flat" cmpd="sng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8678593D-4535-E543-B202-04D819DB0721}"/>
                </a:ext>
              </a:extLst>
            </p:cNvPr>
            <p:cNvGrpSpPr/>
            <p:nvPr/>
          </p:nvGrpSpPr>
          <p:grpSpPr>
            <a:xfrm>
              <a:off x="0" y="0"/>
              <a:ext cx="3443955" cy="481176"/>
              <a:chOff x="0" y="77"/>
              <a:chExt cx="3443954" cy="481175"/>
            </a:xfrm>
            <a:grpFill/>
          </p:grpSpPr>
          <p:sp>
            <p:nvSpPr>
              <p:cNvPr id="21" name="Connection Line">
                <a:extLst>
                  <a:ext uri="{FF2B5EF4-FFF2-40B4-BE49-F238E27FC236}">
                    <a16:creationId xmlns:a16="http://schemas.microsoft.com/office/drawing/2014/main" id="{CAE8A9C9-D861-2142-ACE1-19382758F110}"/>
                  </a:ext>
                </a:extLst>
              </p:cNvPr>
              <p:cNvSpPr/>
              <p:nvPr/>
            </p:nvSpPr>
            <p:spPr>
              <a:xfrm>
                <a:off x="0" y="211914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Connection Line">
                <a:extLst>
                  <a:ext uri="{FF2B5EF4-FFF2-40B4-BE49-F238E27FC236}">
                    <a16:creationId xmlns:a16="http://schemas.microsoft.com/office/drawing/2014/main" id="{00525102-77BE-8D4F-AF95-872763250085}"/>
                  </a:ext>
                </a:extLst>
              </p:cNvPr>
              <p:cNvSpPr/>
              <p:nvPr/>
            </p:nvSpPr>
            <p:spPr>
              <a:xfrm>
                <a:off x="432112" y="77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Connection Line">
                <a:extLst>
                  <a:ext uri="{FF2B5EF4-FFF2-40B4-BE49-F238E27FC236}">
                    <a16:creationId xmlns:a16="http://schemas.microsoft.com/office/drawing/2014/main" id="{C862DE2F-8907-884A-8409-9E52A70AFC5A}"/>
                  </a:ext>
                </a:extLst>
              </p:cNvPr>
              <p:cNvSpPr/>
              <p:nvPr/>
            </p:nvSpPr>
            <p:spPr>
              <a:xfrm>
                <a:off x="859219" y="226912"/>
                <a:ext cx="436212" cy="231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Connection Line">
                <a:extLst>
                  <a:ext uri="{FF2B5EF4-FFF2-40B4-BE49-F238E27FC236}">
                    <a16:creationId xmlns:a16="http://schemas.microsoft.com/office/drawing/2014/main" id="{40D02F63-2297-FD43-9349-5C53E2AE5EC9}"/>
                  </a:ext>
                </a:extLst>
              </p:cNvPr>
              <p:cNvSpPr/>
              <p:nvPr/>
            </p:nvSpPr>
            <p:spPr>
              <a:xfrm>
                <a:off x="1298682" y="7804"/>
                <a:ext cx="436214" cy="254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Connection Line">
                <a:extLst>
                  <a:ext uri="{FF2B5EF4-FFF2-40B4-BE49-F238E27FC236}">
                    <a16:creationId xmlns:a16="http://schemas.microsoft.com/office/drawing/2014/main" id="{D53DC9FB-EC92-9A4E-9CB3-77186D551836}"/>
                  </a:ext>
                </a:extLst>
              </p:cNvPr>
              <p:cNvSpPr/>
              <p:nvPr/>
            </p:nvSpPr>
            <p:spPr>
              <a:xfrm>
                <a:off x="1728822" y="235021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Connection Line">
                <a:extLst>
                  <a:ext uri="{FF2B5EF4-FFF2-40B4-BE49-F238E27FC236}">
                    <a16:creationId xmlns:a16="http://schemas.microsoft.com/office/drawing/2014/main" id="{8C111AF2-50B4-B047-BCF4-698279D15D96}"/>
                  </a:ext>
                </a:extLst>
              </p:cNvPr>
              <p:cNvSpPr/>
              <p:nvPr/>
            </p:nvSpPr>
            <p:spPr>
              <a:xfrm>
                <a:off x="2160934" y="28485"/>
                <a:ext cx="436212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Connection Line">
                <a:extLst>
                  <a:ext uri="{FF2B5EF4-FFF2-40B4-BE49-F238E27FC236}">
                    <a16:creationId xmlns:a16="http://schemas.microsoft.com/office/drawing/2014/main" id="{65F89B96-6D21-9148-B7B7-3F79D8A8E3C7}"/>
                  </a:ext>
                </a:extLst>
              </p:cNvPr>
              <p:cNvSpPr/>
              <p:nvPr/>
            </p:nvSpPr>
            <p:spPr>
              <a:xfrm>
                <a:off x="2582778" y="250016"/>
                <a:ext cx="436212" cy="2312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extrusionOk="0">
                    <a:moveTo>
                      <a:pt x="0" y="0"/>
                    </a:moveTo>
                    <a:cubicBezTo>
                      <a:pt x="7749" y="21193"/>
                      <a:pt x="14949" y="21600"/>
                      <a:pt x="21600" y="1220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Connection Line">
                <a:extLst>
                  <a:ext uri="{FF2B5EF4-FFF2-40B4-BE49-F238E27FC236}">
                    <a16:creationId xmlns:a16="http://schemas.microsoft.com/office/drawing/2014/main" id="{C23BAC57-EFEC-6F41-A80C-375814FD5FE3}"/>
                  </a:ext>
                </a:extLst>
              </p:cNvPr>
              <p:cNvSpPr/>
              <p:nvPr/>
            </p:nvSpPr>
            <p:spPr>
              <a:xfrm>
                <a:off x="3007740" y="61653"/>
                <a:ext cx="436214" cy="254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5" extrusionOk="0">
                    <a:moveTo>
                      <a:pt x="0" y="15097"/>
                    </a:moveTo>
                    <a:cubicBezTo>
                      <a:pt x="7457" y="-5395"/>
                      <a:pt x="14657" y="-5026"/>
                      <a:pt x="21600" y="16205"/>
                    </a:cubicBezTo>
                  </a:path>
                </a:pathLst>
              </a:custGeom>
              <a:grpFill/>
              <a:ln w="60325" cap="flat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endParaRPr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8210A106-3588-4848-8B02-8FEAE1E8D1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91"/>
          <a:stretch/>
        </p:blipFill>
        <p:spPr>
          <a:xfrm>
            <a:off x="7996517" y="1564152"/>
            <a:ext cx="4126165" cy="484643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18670D37-D818-E441-9162-78C8FDFC2DCB}"/>
              </a:ext>
            </a:extLst>
          </p:cNvPr>
          <p:cNvSpPr/>
          <p:nvPr/>
        </p:nvSpPr>
        <p:spPr>
          <a:xfrm>
            <a:off x="2679843" y="2010208"/>
            <a:ext cx="60960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u="sng" dirty="0">
                <a:solidFill>
                  <a:srgbClr val="C00000"/>
                </a:solidFill>
              </a:rPr>
              <a:t>Factors</a:t>
            </a:r>
            <a:r>
              <a:rPr lang="en-US" sz="2000" u="sng" dirty="0">
                <a:solidFill>
                  <a:srgbClr val="C00000"/>
                </a:solidFill>
              </a:rPr>
              <a:t> </a:t>
            </a:r>
            <a:r>
              <a:rPr lang="en-US" sz="2000" u="sng" dirty="0"/>
              <a:t>to consider for the scaling-up :</a:t>
            </a:r>
          </a:p>
          <a:p>
            <a:endParaRPr lang="en-US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Scintillator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/>
              <a:t>material and surface treatment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Photodetector</a:t>
            </a:r>
            <a:r>
              <a:rPr lang="en-US" sz="2000" dirty="0"/>
              <a:t> and arrangement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elements (per module)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Number of </a:t>
            </a:r>
            <a:r>
              <a:rPr lang="en-US" sz="2000" b="1" dirty="0">
                <a:solidFill>
                  <a:srgbClr val="C00000"/>
                </a:solidFill>
              </a:rPr>
              <a:t>modules</a:t>
            </a:r>
            <a:endParaRPr lang="en-US" sz="15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Their </a:t>
            </a:r>
            <a:r>
              <a:rPr lang="en-US" sz="2000" b="1" dirty="0">
                <a:solidFill>
                  <a:srgbClr val="C00000"/>
                </a:solidFill>
              </a:rPr>
              <a:t>arrangement</a:t>
            </a:r>
            <a:r>
              <a:rPr lang="en-US" sz="2000" dirty="0"/>
              <a:t> to minimize gaps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High packing fraction and sensitivity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Scintillator-photodetector </a:t>
            </a:r>
            <a:r>
              <a:rPr lang="en-US" sz="2000" b="1" dirty="0">
                <a:solidFill>
                  <a:srgbClr val="C00000"/>
                </a:solidFill>
              </a:rPr>
              <a:t>coupling</a:t>
            </a:r>
            <a:endParaRPr lang="en-US" sz="15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Electronic</a:t>
            </a:r>
            <a:r>
              <a:rPr lang="en-US" sz="2000" dirty="0"/>
              <a:t> readout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Trade-off between </a:t>
            </a:r>
            <a:r>
              <a:rPr lang="en-US" sz="2000" b="1" dirty="0">
                <a:solidFill>
                  <a:srgbClr val="C00000"/>
                </a:solidFill>
              </a:rPr>
              <a:t>performance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br>
              <a:rPr lang="en-US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power consumption</a:t>
            </a:r>
            <a:r>
              <a:rPr lang="en-US" sz="2000" dirty="0"/>
              <a:t>, and number </a:t>
            </a:r>
            <a:br>
              <a:rPr lang="en-US" sz="2000" dirty="0"/>
            </a:br>
            <a:r>
              <a:rPr lang="en-US" sz="2000" dirty="0"/>
              <a:t>of output signals</a:t>
            </a:r>
          </a:p>
        </p:txBody>
      </p:sp>
      <p:sp>
        <p:nvSpPr>
          <p:cNvPr id="30" name="Marcador de número de diapositiva 2">
            <a:extLst>
              <a:ext uri="{FF2B5EF4-FFF2-40B4-BE49-F238E27FC236}">
                <a16:creationId xmlns:a16="http://schemas.microsoft.com/office/drawing/2014/main" id="{2BE1E437-ABE2-9B46-B7E1-EB5C10A13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40</a:t>
            </a:fld>
            <a:endParaRPr lang="en-GB" sz="1800" b="1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227225AE-AB9C-1943-BD70-429B933B535A}"/>
              </a:ext>
            </a:extLst>
          </p:cNvPr>
          <p:cNvSpPr txBox="1"/>
          <p:nvPr/>
        </p:nvSpPr>
        <p:spPr>
          <a:xfrm>
            <a:off x="9653998" y="-82289"/>
            <a:ext cx="25380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Scaling-up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8C6C307E-33E8-6B06-3F0C-EE482BD35AE6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C97A9DDF-2DA3-39B8-7364-39B72A993B52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5E159D61-DA87-3A8B-64AB-32019B889396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8D640C30-6BEA-4894-6180-151327920251}"/>
                  </a:ext>
                </a:extLst>
              </p:cNvPr>
              <p:cNvSpPr txBox="1"/>
              <p:nvPr/>
            </p:nvSpPr>
            <p:spPr>
              <a:xfrm>
                <a:off x="8590857" y="32095"/>
                <a:ext cx="3584699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PET: scaling-up</a:t>
                </a:r>
              </a:p>
            </p:txBody>
          </p:sp>
        </p:grpSp>
        <p:pic>
          <p:nvPicPr>
            <p:cNvPr id="32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A3789274-09C7-D03B-4CDB-A045305E4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1">
              <a:extLst>
                <a:ext uri="{FF2B5EF4-FFF2-40B4-BE49-F238E27FC236}">
                  <a16:creationId xmlns:a16="http://schemas.microsoft.com/office/drawing/2014/main" id="{6EE60D96-E7CF-3001-E20D-F1860DD576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40" name="Freeform 32" descr="preencoded.png">
                <a:extLst>
                  <a:ext uri="{FF2B5EF4-FFF2-40B4-BE49-F238E27FC236}">
                    <a16:creationId xmlns:a16="http://schemas.microsoft.com/office/drawing/2014/main" id="{4913B352-F99E-2FDB-BCC6-95DC7EB9A021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734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75C0D3-3A00-8047-8028-4B1EB87DF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88" y="3502064"/>
            <a:ext cx="5603302" cy="266471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70F3C23-2BB2-2F4B-A325-073245DF9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10584"/>
            <a:ext cx="5493784" cy="15830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1F11B24-C8E9-CE40-A927-51EEF9E80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9" y="3387365"/>
            <a:ext cx="5700370" cy="1423219"/>
          </a:xfrm>
          <a:prstGeom prst="rect">
            <a:avLst/>
          </a:prstGeom>
        </p:spPr>
      </p:pic>
      <p:sp>
        <p:nvSpPr>
          <p:cNvPr id="16" name="Arco 15">
            <a:extLst>
              <a:ext uri="{FF2B5EF4-FFF2-40B4-BE49-F238E27FC236}">
                <a16:creationId xmlns:a16="http://schemas.microsoft.com/office/drawing/2014/main" id="{63EBB9DC-BE9E-A94A-BDB6-EA427580C44B}"/>
              </a:ext>
            </a:extLst>
          </p:cNvPr>
          <p:cNvSpPr/>
          <p:nvPr/>
        </p:nvSpPr>
        <p:spPr>
          <a:xfrm>
            <a:off x="1891156" y="4810584"/>
            <a:ext cx="1829585" cy="1659859"/>
          </a:xfrm>
          <a:prstGeom prst="arc">
            <a:avLst>
              <a:gd name="adj1" fmla="val 16200000"/>
              <a:gd name="adj2" fmla="val 16189290"/>
            </a:avLst>
          </a:prstGeom>
          <a:ln w="50800" cap="rnd" cmpd="sng">
            <a:solidFill>
              <a:srgbClr val="FF0000"/>
            </a:solidFill>
            <a:prstDash val="sys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  <a:gd name="connsiteX5" fmla="*/ 470519 w 941038"/>
                      <a:gd name="connsiteY5" fmla="*/ 982732 h 1965464"/>
                      <a:gd name="connsiteX6" fmla="*/ 470519 w 941038"/>
                      <a:gd name="connsiteY6" fmla="*/ 511021 h 1965464"/>
                      <a:gd name="connsiteX7" fmla="*/ 470519 w 941038"/>
                      <a:gd name="connsiteY7" fmla="*/ 0 h 1965464"/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38" h="1965464" stroke="0" extrusionOk="0">
                        <a:moveTo>
                          <a:pt x="470519" y="0"/>
                        </a:moveTo>
                        <a:cubicBezTo>
                          <a:pt x="658184" y="-44490"/>
                          <a:pt x="874938" y="464533"/>
                          <a:pt x="941038" y="982366"/>
                        </a:cubicBezTo>
                        <a:cubicBezTo>
                          <a:pt x="967818" y="1529626"/>
                          <a:pt x="721694" y="1964005"/>
                          <a:pt x="472050" y="1965459"/>
                        </a:cubicBezTo>
                        <a:cubicBezTo>
                          <a:pt x="158197" y="2019572"/>
                          <a:pt x="-19618" y="1637449"/>
                          <a:pt x="0" y="983832"/>
                        </a:cubicBezTo>
                        <a:cubicBezTo>
                          <a:pt x="-41320" y="420702"/>
                          <a:pt x="219529" y="8765"/>
                          <a:pt x="467457" y="21"/>
                        </a:cubicBezTo>
                        <a:cubicBezTo>
                          <a:pt x="489870" y="330129"/>
                          <a:pt x="499568" y="593278"/>
                          <a:pt x="470519" y="982732"/>
                        </a:cubicBezTo>
                        <a:cubicBezTo>
                          <a:pt x="456132" y="851618"/>
                          <a:pt x="452617" y="610667"/>
                          <a:pt x="470519" y="511021"/>
                        </a:cubicBezTo>
                        <a:cubicBezTo>
                          <a:pt x="488421" y="411375"/>
                          <a:pt x="469153" y="192274"/>
                          <a:pt x="470519" y="0"/>
                        </a:cubicBezTo>
                        <a:close/>
                      </a:path>
                      <a:path w="941038" h="1965464" fill="none" extrusionOk="0">
                        <a:moveTo>
                          <a:pt x="470519" y="0"/>
                        </a:moveTo>
                        <a:cubicBezTo>
                          <a:pt x="832083" y="56976"/>
                          <a:pt x="1040008" y="463580"/>
                          <a:pt x="941038" y="982366"/>
                        </a:cubicBezTo>
                        <a:cubicBezTo>
                          <a:pt x="927224" y="1521759"/>
                          <a:pt x="755579" y="1983488"/>
                          <a:pt x="472050" y="1965459"/>
                        </a:cubicBezTo>
                        <a:cubicBezTo>
                          <a:pt x="266694" y="2048943"/>
                          <a:pt x="2462" y="1549875"/>
                          <a:pt x="0" y="983832"/>
                        </a:cubicBezTo>
                        <a:cubicBezTo>
                          <a:pt x="30877" y="491158"/>
                          <a:pt x="244866" y="47972"/>
                          <a:pt x="467457" y="21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64DAADB3-169B-6F4F-A9F9-D58489F110B6}"/>
              </a:ext>
            </a:extLst>
          </p:cNvPr>
          <p:cNvSpPr/>
          <p:nvPr/>
        </p:nvSpPr>
        <p:spPr>
          <a:xfrm>
            <a:off x="1633250" y="3308432"/>
            <a:ext cx="1754842" cy="1502152"/>
          </a:xfrm>
          <a:prstGeom prst="arc">
            <a:avLst>
              <a:gd name="adj1" fmla="val 16200000"/>
              <a:gd name="adj2" fmla="val 16189290"/>
            </a:avLst>
          </a:prstGeom>
          <a:ln w="50800" cap="rnd" cmpd="sng">
            <a:solidFill>
              <a:srgbClr val="FF0000"/>
            </a:solidFill>
            <a:prstDash val="sys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  <a:gd name="connsiteX5" fmla="*/ 470519 w 941038"/>
                      <a:gd name="connsiteY5" fmla="*/ 982732 h 1965464"/>
                      <a:gd name="connsiteX6" fmla="*/ 470519 w 941038"/>
                      <a:gd name="connsiteY6" fmla="*/ 511021 h 1965464"/>
                      <a:gd name="connsiteX7" fmla="*/ 470519 w 941038"/>
                      <a:gd name="connsiteY7" fmla="*/ 0 h 1965464"/>
                      <a:gd name="connsiteX0" fmla="*/ 470519 w 941038"/>
                      <a:gd name="connsiteY0" fmla="*/ 0 h 1965464"/>
                      <a:gd name="connsiteX1" fmla="*/ 941038 w 941038"/>
                      <a:gd name="connsiteY1" fmla="*/ 982366 h 1965464"/>
                      <a:gd name="connsiteX2" fmla="*/ 472050 w 941038"/>
                      <a:gd name="connsiteY2" fmla="*/ 1965459 h 1965464"/>
                      <a:gd name="connsiteX3" fmla="*/ 0 w 941038"/>
                      <a:gd name="connsiteY3" fmla="*/ 983832 h 1965464"/>
                      <a:gd name="connsiteX4" fmla="*/ 467457 w 941038"/>
                      <a:gd name="connsiteY4" fmla="*/ 21 h 1965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1038" h="1965464" stroke="0" extrusionOk="0">
                        <a:moveTo>
                          <a:pt x="470519" y="0"/>
                        </a:moveTo>
                        <a:cubicBezTo>
                          <a:pt x="658184" y="-44490"/>
                          <a:pt x="874938" y="464533"/>
                          <a:pt x="941038" y="982366"/>
                        </a:cubicBezTo>
                        <a:cubicBezTo>
                          <a:pt x="967818" y="1529626"/>
                          <a:pt x="721694" y="1964005"/>
                          <a:pt x="472050" y="1965459"/>
                        </a:cubicBezTo>
                        <a:cubicBezTo>
                          <a:pt x="158197" y="2019572"/>
                          <a:pt x="-19618" y="1637449"/>
                          <a:pt x="0" y="983832"/>
                        </a:cubicBezTo>
                        <a:cubicBezTo>
                          <a:pt x="-41320" y="420702"/>
                          <a:pt x="219529" y="8765"/>
                          <a:pt x="467457" y="21"/>
                        </a:cubicBezTo>
                        <a:cubicBezTo>
                          <a:pt x="489870" y="330129"/>
                          <a:pt x="499568" y="593278"/>
                          <a:pt x="470519" y="982732"/>
                        </a:cubicBezTo>
                        <a:cubicBezTo>
                          <a:pt x="456132" y="851618"/>
                          <a:pt x="452617" y="610667"/>
                          <a:pt x="470519" y="511021"/>
                        </a:cubicBezTo>
                        <a:cubicBezTo>
                          <a:pt x="488421" y="411375"/>
                          <a:pt x="469153" y="192274"/>
                          <a:pt x="470519" y="0"/>
                        </a:cubicBezTo>
                        <a:close/>
                      </a:path>
                      <a:path w="941038" h="1965464" fill="none" extrusionOk="0">
                        <a:moveTo>
                          <a:pt x="470519" y="0"/>
                        </a:moveTo>
                        <a:cubicBezTo>
                          <a:pt x="832083" y="56976"/>
                          <a:pt x="1040008" y="463580"/>
                          <a:pt x="941038" y="982366"/>
                        </a:cubicBezTo>
                        <a:cubicBezTo>
                          <a:pt x="927224" y="1521759"/>
                          <a:pt x="755579" y="1983488"/>
                          <a:pt x="472050" y="1965459"/>
                        </a:cubicBezTo>
                        <a:cubicBezTo>
                          <a:pt x="266694" y="2048943"/>
                          <a:pt x="2462" y="1549875"/>
                          <a:pt x="0" y="983832"/>
                        </a:cubicBezTo>
                        <a:cubicBezTo>
                          <a:pt x="30877" y="491158"/>
                          <a:pt x="244866" y="47972"/>
                          <a:pt x="467457" y="21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0CF54C0-DF80-714C-8067-06789A675F4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44"/>
          <a:stretch/>
        </p:blipFill>
        <p:spPr>
          <a:xfrm>
            <a:off x="6479543" y="1425619"/>
            <a:ext cx="2573032" cy="200725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DAE7C46-7F50-BC42-BB6F-148B92FA7C5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3497"/>
          <a:stretch/>
        </p:blipFill>
        <p:spPr>
          <a:xfrm>
            <a:off x="81565" y="1297149"/>
            <a:ext cx="2771229" cy="1962361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2ECC644-6ECC-CB4D-9BF6-74A5DA71A715}"/>
              </a:ext>
            </a:extLst>
          </p:cNvPr>
          <p:cNvSpPr txBox="1"/>
          <p:nvPr/>
        </p:nvSpPr>
        <p:spPr>
          <a:xfrm>
            <a:off x="7214115" y="1024125"/>
            <a:ext cx="2036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96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WB-PET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DD98B36-E4B6-684F-ACA9-36D53992B0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688"/>
          <a:stretch/>
        </p:blipFill>
        <p:spPr>
          <a:xfrm>
            <a:off x="2719420" y="1225863"/>
            <a:ext cx="2771229" cy="1939422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BCEA5C46-852F-F247-BA3C-A82FEFFC82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7636" y="1401158"/>
            <a:ext cx="2663187" cy="2037917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26F1A2D4-4722-FC47-A011-DE9C6092F66A}"/>
              </a:ext>
            </a:extLst>
          </p:cNvPr>
          <p:cNvSpPr txBox="1"/>
          <p:nvPr/>
        </p:nvSpPr>
        <p:spPr>
          <a:xfrm>
            <a:off x="9758203" y="999423"/>
            <a:ext cx="1887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963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TB-PET</a:t>
            </a:r>
          </a:p>
        </p:txBody>
      </p:sp>
      <p:sp>
        <p:nvSpPr>
          <p:cNvPr id="25" name="Marcador de número de diapositiva 2">
            <a:extLst>
              <a:ext uri="{FF2B5EF4-FFF2-40B4-BE49-F238E27FC236}">
                <a16:creationId xmlns:a16="http://schemas.microsoft.com/office/drawing/2014/main" id="{62252B16-509D-414D-B1FF-0A8B9FE1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41</a:t>
            </a:fld>
            <a:endParaRPr lang="en-GB" sz="1800" b="1" dirty="0"/>
          </a:p>
        </p:txBody>
      </p:sp>
      <p:sp>
        <p:nvSpPr>
          <p:cNvPr id="15" name="Arco 14">
            <a:extLst>
              <a:ext uri="{FF2B5EF4-FFF2-40B4-BE49-F238E27FC236}">
                <a16:creationId xmlns:a16="http://schemas.microsoft.com/office/drawing/2014/main" id="{94F26A30-E2F8-8C4B-A047-A34BD3B6909F}"/>
              </a:ext>
            </a:extLst>
          </p:cNvPr>
          <p:cNvSpPr/>
          <p:nvPr/>
        </p:nvSpPr>
        <p:spPr>
          <a:xfrm>
            <a:off x="9385224" y="3412641"/>
            <a:ext cx="2187105" cy="2754137"/>
          </a:xfrm>
          <a:prstGeom prst="arc">
            <a:avLst>
              <a:gd name="adj1" fmla="val 16200000"/>
              <a:gd name="adj2" fmla="val 16182502"/>
            </a:avLst>
          </a:prstGeom>
          <a:ln w="50800" cap="rnd" cmpd="sng">
            <a:solidFill>
              <a:srgbClr val="FF0000"/>
            </a:solidFill>
            <a:prstDash val="sysDash"/>
            <a:bevel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410936 w 821872"/>
                      <a:gd name="connsiteY0" fmla="*/ 0 h 2709952"/>
                      <a:gd name="connsiteX1" fmla="*/ 821872 w 821872"/>
                      <a:gd name="connsiteY1" fmla="*/ 1354656 h 2709952"/>
                      <a:gd name="connsiteX2" fmla="*/ 413046 w 821872"/>
                      <a:gd name="connsiteY2" fmla="*/ 2709934 h 2709952"/>
                      <a:gd name="connsiteX3" fmla="*/ -1 w 821872"/>
                      <a:gd name="connsiteY3" fmla="*/ 1355936 h 2709952"/>
                      <a:gd name="connsiteX4" fmla="*/ 406714 w 821872"/>
                      <a:gd name="connsiteY4" fmla="*/ 71 h 2709952"/>
                      <a:gd name="connsiteX5" fmla="*/ 410936 w 821872"/>
                      <a:gd name="connsiteY5" fmla="*/ 1354976 h 2709952"/>
                      <a:gd name="connsiteX6" fmla="*/ 410936 w 821872"/>
                      <a:gd name="connsiteY6" fmla="*/ 0 h 2709952"/>
                      <a:gd name="connsiteX0" fmla="*/ 410936 w 821872"/>
                      <a:gd name="connsiteY0" fmla="*/ 0 h 2709952"/>
                      <a:gd name="connsiteX1" fmla="*/ 821872 w 821872"/>
                      <a:gd name="connsiteY1" fmla="*/ 1354656 h 2709952"/>
                      <a:gd name="connsiteX2" fmla="*/ 413046 w 821872"/>
                      <a:gd name="connsiteY2" fmla="*/ 2709934 h 2709952"/>
                      <a:gd name="connsiteX3" fmla="*/ -1 w 821872"/>
                      <a:gd name="connsiteY3" fmla="*/ 1355936 h 2709952"/>
                      <a:gd name="connsiteX4" fmla="*/ 406714 w 821872"/>
                      <a:gd name="connsiteY4" fmla="*/ 71 h 270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1872" h="2709952" stroke="0" extrusionOk="0">
                        <a:moveTo>
                          <a:pt x="410936" y="0"/>
                        </a:moveTo>
                        <a:cubicBezTo>
                          <a:pt x="545474" y="-56981"/>
                          <a:pt x="758556" y="630191"/>
                          <a:pt x="821872" y="1354656"/>
                        </a:cubicBezTo>
                        <a:cubicBezTo>
                          <a:pt x="846293" y="2105528"/>
                          <a:pt x="623930" y="2706591"/>
                          <a:pt x="413046" y="2709934"/>
                        </a:cubicBezTo>
                        <a:cubicBezTo>
                          <a:pt x="126778" y="2771022"/>
                          <a:pt x="-21286" y="2225154"/>
                          <a:pt x="-1" y="1355936"/>
                        </a:cubicBezTo>
                        <a:cubicBezTo>
                          <a:pt x="-30198" y="596225"/>
                          <a:pt x="184397" y="9184"/>
                          <a:pt x="406714" y="71"/>
                        </a:cubicBezTo>
                        <a:cubicBezTo>
                          <a:pt x="458834" y="457722"/>
                          <a:pt x="446341" y="827583"/>
                          <a:pt x="410936" y="1354976"/>
                        </a:cubicBezTo>
                        <a:cubicBezTo>
                          <a:pt x="307098" y="1032616"/>
                          <a:pt x="291087" y="283793"/>
                          <a:pt x="410936" y="0"/>
                        </a:cubicBezTo>
                        <a:close/>
                      </a:path>
                      <a:path w="821872" h="2709952" fill="none" extrusionOk="0">
                        <a:moveTo>
                          <a:pt x="410936" y="0"/>
                        </a:moveTo>
                        <a:cubicBezTo>
                          <a:pt x="629690" y="-77836"/>
                          <a:pt x="804377" y="630686"/>
                          <a:pt x="821872" y="1354656"/>
                        </a:cubicBezTo>
                        <a:cubicBezTo>
                          <a:pt x="836356" y="2108477"/>
                          <a:pt x="654123" y="2709691"/>
                          <a:pt x="413046" y="2709934"/>
                        </a:cubicBezTo>
                        <a:cubicBezTo>
                          <a:pt x="133056" y="2705326"/>
                          <a:pt x="8766" y="2113649"/>
                          <a:pt x="-1" y="1355936"/>
                        </a:cubicBezTo>
                        <a:cubicBezTo>
                          <a:pt x="5593" y="621224"/>
                          <a:pt x="184238" y="38084"/>
                          <a:pt x="406714" y="71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59264B4-E120-BC4F-BD03-E5E66C28EF9A}"/>
              </a:ext>
            </a:extLst>
          </p:cNvPr>
          <p:cNvSpPr/>
          <p:nvPr/>
        </p:nvSpPr>
        <p:spPr>
          <a:xfrm>
            <a:off x="6240919" y="895149"/>
            <a:ext cx="5748171" cy="5562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CF00B6C-1245-5CE2-00F4-27BC782038A2}"/>
              </a:ext>
            </a:extLst>
          </p:cNvPr>
          <p:cNvSpPr txBox="1"/>
          <p:nvPr/>
        </p:nvSpPr>
        <p:spPr>
          <a:xfrm>
            <a:off x="7766059" y="-60558"/>
            <a:ext cx="44724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Requirements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90FAE645-3C44-6BCE-4BA0-6EB3F5C5CF73}"/>
              </a:ext>
            </a:extLst>
          </p:cNvPr>
          <p:cNvGrpSpPr/>
          <p:nvPr/>
        </p:nvGrpSpPr>
        <p:grpSpPr>
          <a:xfrm>
            <a:off x="0" y="-9764"/>
            <a:ext cx="12212894" cy="796146"/>
            <a:chOff x="0" y="-9764"/>
            <a:chExt cx="12212894" cy="796146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EA535848-2AB3-1B56-12C6-DCC44BB94E83}"/>
                </a:ext>
              </a:extLst>
            </p:cNvPr>
            <p:cNvGrpSpPr/>
            <p:nvPr/>
          </p:nvGrpSpPr>
          <p:grpSpPr>
            <a:xfrm>
              <a:off x="0" y="-9764"/>
              <a:ext cx="12212894" cy="796146"/>
              <a:chOff x="0" y="5390"/>
              <a:chExt cx="12212894" cy="796146"/>
            </a:xfrm>
          </p:grpSpPr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15D7C8F3-762A-90D6-D205-73FD8869D252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5E63BAC0-C279-B222-16AA-B1242693590F}"/>
                  </a:ext>
                </a:extLst>
              </p:cNvPr>
              <p:cNvSpPr txBox="1"/>
              <p:nvPr/>
            </p:nvSpPr>
            <p:spPr>
              <a:xfrm>
                <a:off x="7419274" y="32095"/>
                <a:ext cx="479362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PET: state-of-the-art</a:t>
                </a:r>
              </a:p>
            </p:txBody>
          </p:sp>
        </p:grpSp>
        <p:pic>
          <p:nvPicPr>
            <p:cNvPr id="6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6B32B70E-5493-ACFA-1651-D7D550B986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31">
              <a:extLst>
                <a:ext uri="{FF2B5EF4-FFF2-40B4-BE49-F238E27FC236}">
                  <a16:creationId xmlns:a16="http://schemas.microsoft.com/office/drawing/2014/main" id="{0E7949E4-2D21-55CD-34AF-34E96D7FC3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8" name="Freeform 32" descr="preencoded.png">
                <a:extLst>
                  <a:ext uri="{FF2B5EF4-FFF2-40B4-BE49-F238E27FC236}">
                    <a16:creationId xmlns:a16="http://schemas.microsoft.com/office/drawing/2014/main" id="{477AB915-A06F-F520-6B0F-7006C313D1AB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0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495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 animBg="1"/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807A2-3425-12BC-F8BA-10BECB3CA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B8E877-B1EB-C912-2F67-31366261C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42</a:t>
            </a:fld>
            <a:endParaRPr lang="en-GB" sz="18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4208DA1-6E26-0544-02C9-59D1E1837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160557"/>
            <a:ext cx="12192000" cy="4697443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990E099F-89D4-65C9-6F01-8BF8C63FAD0E}"/>
              </a:ext>
            </a:extLst>
          </p:cNvPr>
          <p:cNvSpPr/>
          <p:nvPr/>
        </p:nvSpPr>
        <p:spPr>
          <a:xfrm>
            <a:off x="7672384" y="3157541"/>
            <a:ext cx="242890" cy="40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B070BD0-31F6-5963-3625-EF25D67F209D}"/>
              </a:ext>
            </a:extLst>
          </p:cNvPr>
          <p:cNvSpPr txBox="1"/>
          <p:nvPr/>
        </p:nvSpPr>
        <p:spPr>
          <a:xfrm>
            <a:off x="7353560" y="0"/>
            <a:ext cx="46024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Axial-coverage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01E42A8-108E-119A-A45E-016461FB5562}"/>
              </a:ext>
            </a:extLst>
          </p:cNvPr>
          <p:cNvSpPr/>
          <p:nvPr/>
        </p:nvSpPr>
        <p:spPr>
          <a:xfrm>
            <a:off x="0" y="850259"/>
            <a:ext cx="1206347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srgbClr val="C00000"/>
                </a:solidFill>
              </a:rPr>
              <a:t>PET</a:t>
            </a:r>
            <a:r>
              <a:rPr lang="en-US" sz="2400" dirty="0"/>
              <a:t> is the </a:t>
            </a:r>
            <a:r>
              <a:rPr lang="en-US" sz="2400" b="1" dirty="0">
                <a:solidFill>
                  <a:srgbClr val="C00000"/>
                </a:solidFill>
              </a:rPr>
              <a:t>most sensitive </a:t>
            </a:r>
            <a:r>
              <a:rPr lang="en-US" sz="2400" dirty="0"/>
              <a:t>(at the picomolar level) non-invasive molecular imaging system. However, PET studies are </a:t>
            </a:r>
            <a:r>
              <a:rPr lang="en-US" sz="2400" b="1" dirty="0">
                <a:solidFill>
                  <a:srgbClr val="C00000"/>
                </a:solidFill>
              </a:rPr>
              <a:t>still limited by statistics </a:t>
            </a:r>
            <a:r>
              <a:rPr lang="en-US" sz="2400" dirty="0"/>
              <a:t>(long scanning times), dose delivered to the patient (and clinicians), or both.</a:t>
            </a:r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ctr"/>
            <a:endParaRPr lang="en-US" sz="24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7F0F6E54-7B3A-75A7-EEBB-1EDEB0640284}"/>
              </a:ext>
            </a:extLst>
          </p:cNvPr>
          <p:cNvGrpSpPr/>
          <p:nvPr/>
        </p:nvGrpSpPr>
        <p:grpSpPr>
          <a:xfrm>
            <a:off x="0" y="-9764"/>
            <a:ext cx="12201650" cy="796146"/>
            <a:chOff x="0" y="-9764"/>
            <a:chExt cx="12201650" cy="796146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5BD9E594-9868-00F6-6A94-D99963AF9641}"/>
                </a:ext>
              </a:extLst>
            </p:cNvPr>
            <p:cNvGrpSpPr/>
            <p:nvPr/>
          </p:nvGrpSpPr>
          <p:grpSpPr>
            <a:xfrm>
              <a:off x="0" y="-9764"/>
              <a:ext cx="12201650" cy="796146"/>
              <a:chOff x="0" y="5390"/>
              <a:chExt cx="12201650" cy="796146"/>
            </a:xfrm>
          </p:grpSpPr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45640F72-C6E7-ED88-1F2C-F2776F4BB3A8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AC612A5-E562-A88F-D8A4-515A1DB5D795}"/>
                  </a:ext>
                </a:extLst>
              </p:cNvPr>
              <p:cNvSpPr txBox="1"/>
              <p:nvPr/>
            </p:nvSpPr>
            <p:spPr>
              <a:xfrm>
                <a:off x="6304843" y="32095"/>
                <a:ext cx="589680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PET: sensitivity limitation</a:t>
                </a:r>
              </a:p>
            </p:txBody>
          </p:sp>
        </p:grpSp>
        <p:pic>
          <p:nvPicPr>
            <p:cNvPr id="9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5E91C07D-7AA3-C549-7DF3-5AFB1D24B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31">
              <a:extLst>
                <a:ext uri="{FF2B5EF4-FFF2-40B4-BE49-F238E27FC236}">
                  <a16:creationId xmlns:a16="http://schemas.microsoft.com/office/drawing/2014/main" id="{66450E12-575E-10A1-99D3-9C40CA791A1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2" name="Freeform 32" descr="preencoded.png">
                <a:extLst>
                  <a:ext uri="{FF2B5EF4-FFF2-40B4-BE49-F238E27FC236}">
                    <a16:creationId xmlns:a16="http://schemas.microsoft.com/office/drawing/2014/main" id="{AEB72052-CACA-93DA-AB59-1DB1492EE185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79269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2798F-82A7-9A71-82FA-81BC9853B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23BCBBB-6CC0-1D78-3F2F-31E66820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43</a:t>
            </a:fld>
            <a:endParaRPr lang="en-GB" sz="1800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26632D-2C2E-FDA6-4A71-B1A74033CD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73"/>
          <a:stretch/>
        </p:blipFill>
        <p:spPr>
          <a:xfrm>
            <a:off x="403691" y="1434180"/>
            <a:ext cx="8324674" cy="4783386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E17FA2E6-5951-17AE-E02A-A280793B14BC}"/>
              </a:ext>
            </a:extLst>
          </p:cNvPr>
          <p:cNvSpPr/>
          <p:nvPr/>
        </p:nvSpPr>
        <p:spPr>
          <a:xfrm>
            <a:off x="8476979" y="1496895"/>
            <a:ext cx="3586491" cy="2308324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2400" i="1" dirty="0"/>
              <a:t>*However, its high price and the requirement  for large hospital footprints is a challenge for  its clinical deployment as well as research use.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D319CC7-62FC-1F48-DED0-231FDCB1A1AC}"/>
              </a:ext>
            </a:extLst>
          </p:cNvPr>
          <p:cNvSpPr txBox="1"/>
          <p:nvPr/>
        </p:nvSpPr>
        <p:spPr>
          <a:xfrm>
            <a:off x="5148921" y="4816095"/>
            <a:ext cx="2692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/>
              <a:t>S. </a:t>
            </a:r>
            <a:r>
              <a:rPr lang="es-ES" sz="1400" i="1" dirty="0" err="1"/>
              <a:t>Vandenberghe</a:t>
            </a:r>
            <a:r>
              <a:rPr lang="es-ES" sz="1400" i="1" dirty="0"/>
              <a:t>, EJNMMI 7, 2020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6143CF4-4996-7152-9BC7-4AC429295118}"/>
              </a:ext>
            </a:extLst>
          </p:cNvPr>
          <p:cNvSpPr/>
          <p:nvPr/>
        </p:nvSpPr>
        <p:spPr>
          <a:xfrm>
            <a:off x="674914" y="2307771"/>
            <a:ext cx="2514600" cy="903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6D32FD4-3778-B9A6-9B0E-59EC132A6581}"/>
              </a:ext>
            </a:extLst>
          </p:cNvPr>
          <p:cNvSpPr/>
          <p:nvPr/>
        </p:nvSpPr>
        <p:spPr>
          <a:xfrm>
            <a:off x="4506686" y="2220686"/>
            <a:ext cx="979713" cy="2188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3454355-C2E2-BA2A-4FE9-F22D7207F253}"/>
              </a:ext>
            </a:extLst>
          </p:cNvPr>
          <p:cNvSpPr/>
          <p:nvPr/>
        </p:nvSpPr>
        <p:spPr>
          <a:xfrm>
            <a:off x="744175" y="3211286"/>
            <a:ext cx="2514600" cy="903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B2C9E7-6B4C-BCF2-3A85-F6F3FA8CABB2}"/>
              </a:ext>
            </a:extLst>
          </p:cNvPr>
          <p:cNvSpPr/>
          <p:nvPr/>
        </p:nvSpPr>
        <p:spPr>
          <a:xfrm>
            <a:off x="5321597" y="1894114"/>
            <a:ext cx="979713" cy="2514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33A5ACE-693E-2D58-ADCB-D41A365BCEE5}"/>
              </a:ext>
            </a:extLst>
          </p:cNvPr>
          <p:cNvSpPr/>
          <p:nvPr/>
        </p:nvSpPr>
        <p:spPr>
          <a:xfrm>
            <a:off x="729192" y="4220357"/>
            <a:ext cx="2514600" cy="1004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F8BD720-785F-D837-38D1-8C6FF7CCCC58}"/>
              </a:ext>
            </a:extLst>
          </p:cNvPr>
          <p:cNvSpPr/>
          <p:nvPr/>
        </p:nvSpPr>
        <p:spPr>
          <a:xfrm>
            <a:off x="6301310" y="1894114"/>
            <a:ext cx="888473" cy="2480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8E8E4EA6-75DA-9297-888B-86D5CE29B389}"/>
              </a:ext>
            </a:extLst>
          </p:cNvPr>
          <p:cNvSpPr/>
          <p:nvPr/>
        </p:nvSpPr>
        <p:spPr>
          <a:xfrm>
            <a:off x="729191" y="5168005"/>
            <a:ext cx="3037265" cy="10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F8DED93-E225-B68B-7CA3-DEE0E1112AC5}"/>
              </a:ext>
            </a:extLst>
          </p:cNvPr>
          <p:cNvSpPr/>
          <p:nvPr/>
        </p:nvSpPr>
        <p:spPr>
          <a:xfrm>
            <a:off x="7053414" y="1253679"/>
            <a:ext cx="979713" cy="3106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C2C4303-BB73-1600-1A43-800EEA1A4782}"/>
              </a:ext>
            </a:extLst>
          </p:cNvPr>
          <p:cNvSpPr/>
          <p:nvPr/>
        </p:nvSpPr>
        <p:spPr>
          <a:xfrm rot="3992218" flipH="1">
            <a:off x="6665976" y="1201770"/>
            <a:ext cx="293385" cy="1301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08770CE-EE84-92CA-525F-56C16FFD7B8D}"/>
              </a:ext>
            </a:extLst>
          </p:cNvPr>
          <p:cNvSpPr/>
          <p:nvPr/>
        </p:nvSpPr>
        <p:spPr>
          <a:xfrm>
            <a:off x="4316503" y="2710543"/>
            <a:ext cx="825372" cy="1649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66437F9-08C4-E8A4-F07B-CF9CE629B424}"/>
              </a:ext>
            </a:extLst>
          </p:cNvPr>
          <p:cNvSpPr/>
          <p:nvPr/>
        </p:nvSpPr>
        <p:spPr>
          <a:xfrm>
            <a:off x="5878059" y="2002823"/>
            <a:ext cx="888473" cy="805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D80A7161-A1C5-9C5A-341B-8DF9F006EB4D}"/>
              </a:ext>
            </a:extLst>
          </p:cNvPr>
          <p:cNvSpPr/>
          <p:nvPr/>
        </p:nvSpPr>
        <p:spPr>
          <a:xfrm rot="4003300" flipH="1">
            <a:off x="3719802" y="2459594"/>
            <a:ext cx="293385" cy="1301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18E9207-5B56-512A-C273-44E7D01CA7A0}"/>
              </a:ext>
            </a:extLst>
          </p:cNvPr>
          <p:cNvSpPr txBox="1"/>
          <p:nvPr/>
        </p:nvSpPr>
        <p:spPr>
          <a:xfrm>
            <a:off x="3637043" y="2796899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2">
                    <a:lumMod val="50000"/>
                  </a:schemeClr>
                </a:solidFill>
              </a:rPr>
              <a:t>SiPM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E849A28-6113-09EF-745A-EA1AADCF0F91}"/>
              </a:ext>
            </a:extLst>
          </p:cNvPr>
          <p:cNvSpPr txBox="1"/>
          <p:nvPr/>
        </p:nvSpPr>
        <p:spPr>
          <a:xfrm>
            <a:off x="7237940" y="-74726"/>
            <a:ext cx="48384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PET: State-of-the-art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02D28A48-E7B4-BF9D-B74B-2419D4D44403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E47B03B3-8035-2F6E-F2A0-B0F62CCBB4F1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32" name="Rectángulo 31">
                <a:extLst>
                  <a:ext uri="{FF2B5EF4-FFF2-40B4-BE49-F238E27FC236}">
                    <a16:creationId xmlns:a16="http://schemas.microsoft.com/office/drawing/2014/main" id="{B17D1743-EB54-19FB-95ED-75B49EDE9336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81E3A2EF-EEF5-3B1C-BDF2-EC5C7ABCF74B}"/>
                  </a:ext>
                </a:extLst>
              </p:cNvPr>
              <p:cNvSpPr txBox="1"/>
              <p:nvPr/>
            </p:nvSpPr>
            <p:spPr>
              <a:xfrm>
                <a:off x="7676454" y="32095"/>
                <a:ext cx="44961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PET: axial coverage</a:t>
                </a:r>
              </a:p>
            </p:txBody>
          </p:sp>
        </p:grpSp>
        <p:pic>
          <p:nvPicPr>
            <p:cNvPr id="23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DBF08DC4-8442-2D33-D5CD-FBC8CF1CD1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31">
              <a:extLst>
                <a:ext uri="{FF2B5EF4-FFF2-40B4-BE49-F238E27FC236}">
                  <a16:creationId xmlns:a16="http://schemas.microsoft.com/office/drawing/2014/main" id="{AD4BD1B0-5230-CE13-EA36-5A21A73529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30" name="Freeform 32" descr="preencoded.png">
                <a:extLst>
                  <a:ext uri="{FF2B5EF4-FFF2-40B4-BE49-F238E27FC236}">
                    <a16:creationId xmlns:a16="http://schemas.microsoft.com/office/drawing/2014/main" id="{7C72B386-7EFF-50EB-E4E5-B551B78E5E35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292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0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42B8573-739D-1341-AAAB-BC6B1EACDBC3}"/>
              </a:ext>
            </a:extLst>
          </p:cNvPr>
          <p:cNvSpPr/>
          <p:nvPr/>
        </p:nvSpPr>
        <p:spPr>
          <a:xfrm>
            <a:off x="8314134" y="1061536"/>
            <a:ext cx="3534966" cy="1200329"/>
          </a:xfrm>
          <a:prstGeom prst="rect">
            <a:avLst/>
          </a:prstGeom>
          <a:ln w="349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PET/CT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help pinpoint abnormal metabolic activity and may provide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accurate diagnoses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than the two scans performed separately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03237D0-1580-6F48-9377-63C8355A46C5}"/>
              </a:ext>
            </a:extLst>
          </p:cNvPr>
          <p:cNvSpPr/>
          <p:nvPr/>
        </p:nvSpPr>
        <p:spPr>
          <a:xfrm>
            <a:off x="355600" y="988536"/>
            <a:ext cx="3606800" cy="1477328"/>
          </a:xfrm>
          <a:prstGeom prst="rect">
            <a:avLst/>
          </a:prstGeom>
          <a:ln w="25400">
            <a:solidFill>
              <a:srgbClr val="C00000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CT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x-ray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s, and in some cases a contrast material, to produce images of the inside of the body. Provides excellent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anatomic information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84072F7-28B2-9E4A-A58D-D392BFC7D3B9}"/>
              </a:ext>
            </a:extLst>
          </p:cNvPr>
          <p:cNvSpPr/>
          <p:nvPr/>
        </p:nvSpPr>
        <p:spPr>
          <a:xfrm>
            <a:off x="4137421" y="984063"/>
            <a:ext cx="4001692" cy="1477328"/>
          </a:xfrm>
          <a:prstGeom prst="rect">
            <a:avLst/>
          </a:prstGeom>
          <a:ln w="25400">
            <a:solidFill>
              <a:srgbClr val="C00000"/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based on the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coincidence detection of annihilation photons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measures body functions, such as metabolism. Provides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 information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FDE017D-DD67-FF41-B05F-D2F4D7CF5C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558"/>
          <a:stretch/>
        </p:blipFill>
        <p:spPr>
          <a:xfrm>
            <a:off x="3148013" y="2699522"/>
            <a:ext cx="2030097" cy="41584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DCD891E-E031-9E4F-8110-BC7F1D804A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54" r="33792"/>
          <a:stretch/>
        </p:blipFill>
        <p:spPr>
          <a:xfrm>
            <a:off x="5178110" y="2696839"/>
            <a:ext cx="2143380" cy="415847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EDBC483-E723-3F48-84B0-7B13B6B7CC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207"/>
          <a:stretch/>
        </p:blipFill>
        <p:spPr>
          <a:xfrm>
            <a:off x="7321490" y="2696839"/>
            <a:ext cx="2114610" cy="4158478"/>
          </a:xfrm>
          <a:prstGeom prst="rect">
            <a:avLst/>
          </a:prstGeom>
        </p:spPr>
      </p:pic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8951A9A9-D9B3-1C42-A23F-C036869C5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44</a:t>
            </a:fld>
            <a:endParaRPr lang="en-GB" sz="1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19474BE-F41B-D4BF-6553-0F4F077725A6}"/>
              </a:ext>
            </a:extLst>
          </p:cNvPr>
          <p:cNvSpPr txBox="1"/>
          <p:nvPr/>
        </p:nvSpPr>
        <p:spPr>
          <a:xfrm>
            <a:off x="8662169" y="-2683"/>
            <a:ext cx="3546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Clinical PET/CT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68FB5DA-1C4D-007A-4BE7-429FD8BAF436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CEE0ECD0-472A-C24F-5881-D7717393C60F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B27607EC-BDF6-969D-0F6A-F5E55617C487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CE578FF-7ACE-572F-C26F-0E152FA8FD84}"/>
                  </a:ext>
                </a:extLst>
              </p:cNvPr>
              <p:cNvSpPr txBox="1"/>
              <p:nvPr/>
            </p:nvSpPr>
            <p:spPr>
              <a:xfrm>
                <a:off x="8605147" y="32095"/>
                <a:ext cx="354680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Clinical PET/CT</a:t>
                </a:r>
              </a:p>
            </p:txBody>
          </p:sp>
        </p:grpSp>
        <p:pic>
          <p:nvPicPr>
            <p:cNvPr id="6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4811C010-B2C1-FE3F-8A76-1FBC468C12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31">
              <a:extLst>
                <a:ext uri="{FF2B5EF4-FFF2-40B4-BE49-F238E27FC236}">
                  <a16:creationId xmlns:a16="http://schemas.microsoft.com/office/drawing/2014/main" id="{BD035DE4-07D6-15FF-A220-59008AEEF9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1" name="Freeform 32" descr="preencoded.png">
                <a:extLst>
                  <a:ext uri="{FF2B5EF4-FFF2-40B4-BE49-F238E27FC236}">
                    <a16:creationId xmlns:a16="http://schemas.microsoft.com/office/drawing/2014/main" id="{320940DB-EA71-4306-D9F2-596E0B9F45C6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146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>
            <a:extLst>
              <a:ext uri="{FF2B5EF4-FFF2-40B4-BE49-F238E27FC236}">
                <a16:creationId xmlns:a16="http://schemas.microsoft.com/office/drawing/2014/main" id="{5A1BCF78-4254-1743-A8A7-937AF31AD95F}"/>
              </a:ext>
            </a:extLst>
          </p:cNvPr>
          <p:cNvSpPr txBox="1"/>
          <p:nvPr/>
        </p:nvSpPr>
        <p:spPr>
          <a:xfrm>
            <a:off x="0" y="808193"/>
            <a:ext cx="5452518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b="1" dirty="0">
                <a:solidFill>
                  <a:srgbClr val="C00000"/>
                </a:solidFill>
              </a:rPr>
              <a:t>Beyond instrumentation challenges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CB1635A-4562-2045-B9A7-ACBEEF9694F5}"/>
              </a:ext>
            </a:extLst>
          </p:cNvPr>
          <p:cNvSpPr/>
          <p:nvPr/>
        </p:nvSpPr>
        <p:spPr>
          <a:xfrm>
            <a:off x="-1" y="1241248"/>
            <a:ext cx="120573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further extend the clinical use of PET, it is important to consider that: </a:t>
            </a:r>
          </a:p>
          <a:p>
            <a:endParaRPr lang="en-US" sz="1000" dirty="0"/>
          </a:p>
          <a:p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PET provides highly quantitative images for the study of biochemical and functional abnormalities but, the absence of background anatomical information makes it difficult to interpret the radio-tracers distribution, leading sometimes to misinterpretations of the images. </a:t>
            </a:r>
          </a:p>
          <a:p>
            <a:endParaRPr lang="en-US" sz="1000" dirty="0">
              <a:solidFill>
                <a:srgbClr val="C0000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Simultaneous PET/MRI and PET/CT imaging is an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interesting line of research that helps broadening </a:t>
            </a:r>
            <a:br>
              <a:rPr lang="en-US" sz="2000" dirty="0">
                <a:solidFill>
                  <a:srgbClr val="C00000"/>
                </a:solidFill>
              </a:rPr>
            </a:br>
            <a:r>
              <a:rPr lang="en-US" sz="2000" dirty="0">
                <a:solidFill>
                  <a:srgbClr val="C00000"/>
                </a:solidFill>
              </a:rPr>
              <a:t>the scope of PET imaging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8586CD8-0E7C-BF4F-BA5D-9A9660EE8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646" y="2547394"/>
            <a:ext cx="5282018" cy="3815371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C7669C4C-8CFF-6343-81C5-30544FE61418}"/>
              </a:ext>
            </a:extLst>
          </p:cNvPr>
          <p:cNvSpPr/>
          <p:nvPr/>
        </p:nvSpPr>
        <p:spPr>
          <a:xfrm>
            <a:off x="8130017" y="2547394"/>
            <a:ext cx="3976255" cy="381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F931B5B-A55B-984C-B1F8-62D1E669959F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  <p:pic>
        <p:nvPicPr>
          <p:cNvPr id="18" name="Picture 2" descr="PET/MRI for Neurologic Applications | Journal of Nuclear Medicine">
            <a:extLst>
              <a:ext uri="{FF2B5EF4-FFF2-40B4-BE49-F238E27FC236}">
                <a16:creationId xmlns:a16="http://schemas.microsoft.com/office/drawing/2014/main" id="{EF39E945-7ED9-1305-CC38-9768F0B5B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74" y="3848216"/>
            <a:ext cx="5807143" cy="2713025"/>
          </a:xfrm>
          <a:prstGeom prst="rect">
            <a:avLst/>
          </a:prstGeom>
          <a:noFill/>
          <a:ln w="254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Marcador de número de diapositiva 2">
            <a:extLst>
              <a:ext uri="{FF2B5EF4-FFF2-40B4-BE49-F238E27FC236}">
                <a16:creationId xmlns:a16="http://schemas.microsoft.com/office/drawing/2014/main" id="{58DB72F6-E86C-9467-EFE0-B97CB5C92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45</a:t>
            </a:fld>
            <a:endParaRPr lang="en-GB" sz="1800" b="1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3F682494-FA85-AD92-6AEF-DD1F3FEE6F4D}"/>
              </a:ext>
            </a:extLst>
          </p:cNvPr>
          <p:cNvGrpSpPr/>
          <p:nvPr/>
        </p:nvGrpSpPr>
        <p:grpSpPr>
          <a:xfrm>
            <a:off x="0" y="-9764"/>
            <a:ext cx="12203415" cy="796146"/>
            <a:chOff x="0" y="-9764"/>
            <a:chExt cx="12203415" cy="796146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B9CDEC0E-877C-4088-2D51-B37ADC1BECA9}"/>
                </a:ext>
              </a:extLst>
            </p:cNvPr>
            <p:cNvGrpSpPr/>
            <p:nvPr/>
          </p:nvGrpSpPr>
          <p:grpSpPr>
            <a:xfrm>
              <a:off x="0" y="-9764"/>
              <a:ext cx="12203415" cy="796146"/>
              <a:chOff x="0" y="5390"/>
              <a:chExt cx="12203415" cy="796146"/>
            </a:xfrm>
          </p:grpSpPr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3FD9A90C-D72E-9DD0-6C60-32EBB38ED46D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4FDA3740-7985-C533-4D1A-77F9AF4FB940}"/>
                  </a:ext>
                </a:extLst>
              </p:cNvPr>
              <p:cNvSpPr txBox="1"/>
              <p:nvPr/>
            </p:nvSpPr>
            <p:spPr>
              <a:xfrm>
                <a:off x="8305104" y="32095"/>
                <a:ext cx="389831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Clinical PET/MRI</a:t>
                </a:r>
              </a:p>
            </p:txBody>
          </p:sp>
        </p:grpSp>
        <p:pic>
          <p:nvPicPr>
            <p:cNvPr id="11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70C9DEEF-DBD0-313A-9DFA-AC6B12C0EC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31">
              <a:extLst>
                <a:ext uri="{FF2B5EF4-FFF2-40B4-BE49-F238E27FC236}">
                  <a16:creationId xmlns:a16="http://schemas.microsoft.com/office/drawing/2014/main" id="{1B73AE3E-8566-B2DC-EC6D-0A3CFD67FBD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3" name="Freeform 32" descr="preencoded.png">
                <a:extLst>
                  <a:ext uri="{FF2B5EF4-FFF2-40B4-BE49-F238E27FC236}">
                    <a16:creationId xmlns:a16="http://schemas.microsoft.com/office/drawing/2014/main" id="{8ECA1E7B-38B0-6EB6-4BE4-F3018F548E55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761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78337-C5DF-03FC-06D4-B639C1222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AEC14A4B-EFFA-971C-F946-AB9C866727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9743192"/>
              </p:ext>
            </p:extLst>
          </p:nvPr>
        </p:nvGraphicFramePr>
        <p:xfrm>
          <a:off x="0" y="742810"/>
          <a:ext cx="640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E00AD581-EF5E-C882-A924-65720C845C80}"/>
              </a:ext>
            </a:extLst>
          </p:cNvPr>
          <p:cNvSpPr txBox="1"/>
          <p:nvPr/>
        </p:nvSpPr>
        <p:spPr>
          <a:xfrm>
            <a:off x="326179" y="115651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E8B5448-E6FD-BA8A-3431-7D08A8A57CF5}"/>
              </a:ext>
            </a:extLst>
          </p:cNvPr>
          <p:cNvSpPr txBox="1"/>
          <p:nvPr/>
        </p:nvSpPr>
        <p:spPr>
          <a:xfrm>
            <a:off x="809883" y="217974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F92147F-09A7-9137-B8C6-DE49A6852821}"/>
              </a:ext>
            </a:extLst>
          </p:cNvPr>
          <p:cNvSpPr txBox="1"/>
          <p:nvPr/>
        </p:nvSpPr>
        <p:spPr>
          <a:xfrm>
            <a:off x="967083" y="319053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BD5B9E-AA52-28D8-C176-D31F8DB8BBB6}"/>
              </a:ext>
            </a:extLst>
          </p:cNvPr>
          <p:cNvSpPr txBox="1"/>
          <p:nvPr/>
        </p:nvSpPr>
        <p:spPr>
          <a:xfrm>
            <a:off x="796631" y="42145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7A3C50B-BC90-F427-46DA-23D96C26D8CD}"/>
              </a:ext>
            </a:extLst>
          </p:cNvPr>
          <p:cNvSpPr txBox="1"/>
          <p:nvPr/>
        </p:nvSpPr>
        <p:spPr>
          <a:xfrm>
            <a:off x="326179" y="52419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n w="0"/>
                <a:solidFill>
                  <a:srgbClr val="C00000"/>
                </a:solidFill>
                <a:effectLst>
                  <a:outerShdw blurRad="63500" sx="102000" sy="102000" algn="ctr" rotWithShape="0">
                    <a:srgbClr val="002060">
                      <a:alpha val="54000"/>
                    </a:srgbClr>
                  </a:outerShdw>
                </a:effectLst>
              </a:rPr>
              <a:t>5</a:t>
            </a:r>
          </a:p>
        </p:txBody>
      </p:sp>
      <p:pic>
        <p:nvPicPr>
          <p:cNvPr id="2050" name="Picture 2" descr="What are the different types of medical imaging? | Prenuvo blog">
            <a:extLst>
              <a:ext uri="{FF2B5EF4-FFF2-40B4-BE49-F238E27FC236}">
                <a16:creationId xmlns:a16="http://schemas.microsoft.com/office/drawing/2014/main" id="{B7EE9E67-93BB-D475-2C45-1FB2B05EF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4048">
            <a:off x="7165365" y="2642451"/>
            <a:ext cx="4529799" cy="183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número de diapositiva 2">
            <a:extLst>
              <a:ext uri="{FF2B5EF4-FFF2-40B4-BE49-F238E27FC236}">
                <a16:creationId xmlns:a16="http://schemas.microsoft.com/office/drawing/2014/main" id="{4EBCF86C-3D66-3D0C-0D41-0CE861816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46</a:t>
            </a:fld>
            <a:endParaRPr lang="en-GB" sz="1800" b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D6A69109-5FD9-9135-1E77-BE78BEA7BC26}"/>
              </a:ext>
            </a:extLst>
          </p:cNvPr>
          <p:cNvGrpSpPr/>
          <p:nvPr/>
        </p:nvGrpSpPr>
        <p:grpSpPr>
          <a:xfrm>
            <a:off x="0" y="-9764"/>
            <a:ext cx="12192000" cy="775580"/>
            <a:chOff x="0" y="5390"/>
            <a:chExt cx="12192000" cy="775580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3B93AF41-9777-99AD-2CCB-FA82606E1D78}"/>
                </a:ext>
              </a:extLst>
            </p:cNvPr>
            <p:cNvSpPr/>
            <p:nvPr/>
          </p:nvSpPr>
          <p:spPr>
            <a:xfrm>
              <a:off x="0" y="5390"/>
              <a:ext cx="12192000" cy="76944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B017C1"/>
                </a:solidFill>
              </a:endParaRP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309EAA1-439E-114C-6B6F-41CA1C94BB3B}"/>
                </a:ext>
              </a:extLst>
            </p:cNvPr>
            <p:cNvSpPr txBox="1"/>
            <p:nvPr/>
          </p:nvSpPr>
          <p:spPr>
            <a:xfrm>
              <a:off x="10292822" y="11529"/>
              <a:ext cx="188064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</a:rPr>
                <a:t>Outline</a:t>
              </a:r>
            </a:p>
          </p:txBody>
        </p:sp>
      </p:grpSp>
      <p:pic>
        <p:nvPicPr>
          <p:cNvPr id="5" name="Picture 2" descr="Index of /data/Chapters/Nuclear and Plasma Sciences/Logo">
            <a:extLst>
              <a:ext uri="{FF2B5EF4-FFF2-40B4-BE49-F238E27FC236}">
                <a16:creationId xmlns:a16="http://schemas.microsoft.com/office/drawing/2014/main" id="{5AC4DDEF-4125-18E1-BE70-0F1FD9DBA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62"/>
            <a:ext cx="821828" cy="77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31">
            <a:extLst>
              <a:ext uri="{FF2B5EF4-FFF2-40B4-BE49-F238E27FC236}">
                <a16:creationId xmlns:a16="http://schemas.microsoft.com/office/drawing/2014/main" id="{D9B3CE0F-3387-87C2-A057-F28089252355}"/>
              </a:ext>
            </a:extLst>
          </p:cNvPr>
          <p:cNvGrpSpPr>
            <a:grpSpLocks noChangeAspect="1"/>
          </p:cNvGrpSpPr>
          <p:nvPr/>
        </p:nvGrpSpPr>
        <p:grpSpPr>
          <a:xfrm>
            <a:off x="872629" y="0"/>
            <a:ext cx="4433672" cy="765816"/>
            <a:chOff x="0" y="0"/>
            <a:chExt cx="5364480" cy="926592"/>
          </a:xfrm>
        </p:grpSpPr>
        <p:sp>
          <p:nvSpPr>
            <p:cNvPr id="13" name="Freeform 32" descr="preencoded.png">
              <a:extLst>
                <a:ext uri="{FF2B5EF4-FFF2-40B4-BE49-F238E27FC236}">
                  <a16:creationId xmlns:a16="http://schemas.microsoft.com/office/drawing/2014/main" id="{B621F8B6-32D2-25EC-16E1-BA2C1C6D0DA5}"/>
                </a:ext>
              </a:extLst>
            </p:cNvPr>
            <p:cNvSpPr/>
            <p:nvPr/>
          </p:nvSpPr>
          <p:spPr>
            <a:xfrm>
              <a:off x="0" y="0"/>
              <a:ext cx="5364480" cy="926592"/>
            </a:xfrm>
            <a:custGeom>
              <a:avLst/>
              <a:gdLst/>
              <a:ahLst/>
              <a:cxnLst/>
              <a:rect l="l" t="t" r="r" b="b"/>
              <a:pathLst>
                <a:path w="5364480" h="926592">
                  <a:moveTo>
                    <a:pt x="0" y="0"/>
                  </a:moveTo>
                  <a:lnTo>
                    <a:pt x="5364480" y="0"/>
                  </a:lnTo>
                  <a:lnTo>
                    <a:pt x="5364480" y="926592"/>
                  </a:lnTo>
                  <a:lnTo>
                    <a:pt x="0" y="9265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 t="-17807" b="-17807"/>
              </a:stretch>
            </a:blipFill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39617888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E047B36F-0415-6C44-88A7-5F3A1CE3B602}"/>
              </a:ext>
            </a:extLst>
          </p:cNvPr>
          <p:cNvSpPr/>
          <p:nvPr/>
        </p:nvSpPr>
        <p:spPr>
          <a:xfrm>
            <a:off x="378998" y="1229072"/>
            <a:ext cx="117621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performance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systems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</a:p>
          <a:p>
            <a:pPr algn="just"/>
            <a:endParaRPr lang="en-US" sz="1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lvl="1" algn="just"/>
            <a:r>
              <a:rPr 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Novel Scintillators; Enhanced Photosensors; Fast Electronics; More Efficient Algorithms (AI)</a:t>
            </a:r>
          </a:p>
          <a:p>
            <a:pPr lvl="1" algn="just"/>
            <a:endParaRPr lang="en-US" sz="1000" b="1" i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endParaRPr lang="en-US" sz="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x 2-4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(Large coverage PET (TB) or/and TOF)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Homogeneous spatial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resolution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2mm in the entire FOV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Accurate 3D positioning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DOI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Medical breakthroughs</a:t>
            </a:r>
          </a:p>
        </p:txBody>
      </p:sp>
      <p:grpSp>
        <p:nvGrpSpPr>
          <p:cNvPr id="14" name="Agrupar 8">
            <a:extLst>
              <a:ext uri="{FF2B5EF4-FFF2-40B4-BE49-F238E27FC236}">
                <a16:creationId xmlns:a16="http://schemas.microsoft.com/office/drawing/2014/main" id="{3885A87E-B775-D040-8109-7C99D24AF282}"/>
              </a:ext>
            </a:extLst>
          </p:cNvPr>
          <p:cNvGrpSpPr>
            <a:grpSpLocks noChangeAspect="1"/>
          </p:cNvGrpSpPr>
          <p:nvPr/>
        </p:nvGrpSpPr>
        <p:grpSpPr>
          <a:xfrm>
            <a:off x="5219863" y="3497689"/>
            <a:ext cx="2788472" cy="1168499"/>
            <a:chOff x="1754628" y="3423478"/>
            <a:chExt cx="7255726" cy="3040486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C915FB4F-1E2B-294E-A225-7AD85509EC76}"/>
                </a:ext>
              </a:extLst>
            </p:cNvPr>
            <p:cNvSpPr txBox="1"/>
            <p:nvPr/>
          </p:nvSpPr>
          <p:spPr>
            <a:xfrm>
              <a:off x="1754628" y="4241678"/>
              <a:ext cx="3113522" cy="1361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Screening</a:t>
              </a:r>
            </a:p>
            <a:p>
              <a:pPr algn="r"/>
              <a:r>
                <a:rPr lang="en-US" sz="1400" dirty="0">
                  <a:latin typeface="Helvetica" panose="020B0604020202020204" pitchFamily="34" charset="0"/>
                  <a:cs typeface="Helvetica" panose="020B0604020202020204" pitchFamily="34" charset="0"/>
                </a:rPr>
                <a:t>Low dose</a:t>
              </a:r>
            </a:p>
          </p:txBody>
        </p:sp>
        <p:grpSp>
          <p:nvGrpSpPr>
            <p:cNvPr id="16" name="Agrupar 10">
              <a:extLst>
                <a:ext uri="{FF2B5EF4-FFF2-40B4-BE49-F238E27FC236}">
                  <a16:creationId xmlns:a16="http://schemas.microsoft.com/office/drawing/2014/main" id="{26369DCF-0EAA-D848-9E26-4A48BFAFEFB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92526" y="3423478"/>
              <a:ext cx="3917828" cy="3040486"/>
              <a:chOff x="1809938" y="1090250"/>
              <a:chExt cx="6959600" cy="5401096"/>
            </a:xfrm>
          </p:grpSpPr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6C09C6A2-A43E-3E4B-BB53-8ABA2F36B1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09938" y="1868546"/>
                <a:ext cx="6959600" cy="4622800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152400" dist="12000" dir="900000" sy="98000" kx="110000" ky="200000" algn="tl" rotWithShape="0">
                  <a:srgbClr val="000000">
                    <a:alpha val="30000"/>
                  </a:srgbClr>
                </a:outerShdw>
              </a:effectLst>
              <a:scene3d>
                <a:camera prst="perspectiveRelaxed">
                  <a:rot lat="19800000" lon="1200000" rev="20820000"/>
                </a:camera>
                <a:lightRig rig="threePt" dir="t"/>
              </a:scene3d>
              <a:sp3d contourW="6350" prstMaterial="matte">
                <a:bevelT w="101600" h="101600"/>
                <a:contourClr>
                  <a:srgbClr val="969696"/>
                </a:contourClr>
              </a:sp3d>
            </p:spPr>
          </p:pic>
          <p:pic>
            <p:nvPicPr>
              <p:cNvPr id="18" name="Picture 29">
                <a:extLst>
                  <a:ext uri="{FF2B5EF4-FFF2-40B4-BE49-F238E27FC236}">
                    <a16:creationId xmlns:a16="http://schemas.microsoft.com/office/drawing/2014/main" id="{85EDF1D0-9681-EE4F-8C5B-6287994FEF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2512621" y="1827426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9" name="Picture 29">
                <a:extLst>
                  <a:ext uri="{FF2B5EF4-FFF2-40B4-BE49-F238E27FC236}">
                    <a16:creationId xmlns:a16="http://schemas.microsoft.com/office/drawing/2014/main" id="{D551E2F3-A3EB-4042-A2F7-CFE6F80811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780412" y="1871599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0" name="Picture 29">
                <a:extLst>
                  <a:ext uri="{FF2B5EF4-FFF2-40B4-BE49-F238E27FC236}">
                    <a16:creationId xmlns:a16="http://schemas.microsoft.com/office/drawing/2014/main" id="{BA47125E-AC69-6746-9F34-9BE452E9A0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5149805" y="1937855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1" name="Picture 29">
                <a:extLst>
                  <a:ext uri="{FF2B5EF4-FFF2-40B4-BE49-F238E27FC236}">
                    <a16:creationId xmlns:a16="http://schemas.microsoft.com/office/drawing/2014/main" id="{C22D4CE3-58CF-1541-A41D-3D13F1D47C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508152" y="1937856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2" name="Picture 29">
                <a:extLst>
                  <a:ext uri="{FF2B5EF4-FFF2-40B4-BE49-F238E27FC236}">
                    <a16:creationId xmlns:a16="http://schemas.microsoft.com/office/drawing/2014/main" id="{6D946871-564B-4040-9201-8921EEAE3B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2036881" y="3064815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3" name="Picture 29">
                <a:extLst>
                  <a:ext uri="{FF2B5EF4-FFF2-40B4-BE49-F238E27FC236}">
                    <a16:creationId xmlns:a16="http://schemas.microsoft.com/office/drawing/2014/main" id="{CAAD4B2D-BA53-7340-888F-58D1F3FA1D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515368" y="3108989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4" name="Picture 29">
                <a:extLst>
                  <a:ext uri="{FF2B5EF4-FFF2-40B4-BE49-F238E27FC236}">
                    <a16:creationId xmlns:a16="http://schemas.microsoft.com/office/drawing/2014/main" id="{98C0FEA7-F4E6-654C-8C06-D6056759BA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4928934" y="3183567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5" name="Picture 29">
                <a:extLst>
                  <a:ext uri="{FF2B5EF4-FFF2-40B4-BE49-F238E27FC236}">
                    <a16:creationId xmlns:a16="http://schemas.microsoft.com/office/drawing/2014/main" id="{4935998D-2E0E-5746-9B36-15905DD565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31460" y="3282957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6" name="Picture 29">
                <a:extLst>
                  <a:ext uri="{FF2B5EF4-FFF2-40B4-BE49-F238E27FC236}">
                    <a16:creationId xmlns:a16="http://schemas.microsoft.com/office/drawing/2014/main" id="{6AB4880D-6F31-BE43-9318-4C51FEE168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1689067" y="4401594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7" name="Picture 29">
                <a:extLst>
                  <a:ext uri="{FF2B5EF4-FFF2-40B4-BE49-F238E27FC236}">
                    <a16:creationId xmlns:a16="http://schemas.microsoft.com/office/drawing/2014/main" id="{58207CD9-CDDB-1544-BDED-908C0C649B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167555" y="4478897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8" name="Picture 29">
                <a:extLst>
                  <a:ext uri="{FF2B5EF4-FFF2-40B4-BE49-F238E27FC236}">
                    <a16:creationId xmlns:a16="http://schemas.microsoft.com/office/drawing/2014/main" id="{3971DD1E-9749-3D4C-BE8D-324FC42FAA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4680512" y="4608694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9" name="Picture 29">
                <a:extLst>
                  <a:ext uri="{FF2B5EF4-FFF2-40B4-BE49-F238E27FC236}">
                    <a16:creationId xmlns:a16="http://schemas.microsoft.com/office/drawing/2014/main" id="{FDBC2B84-77EA-604C-B88D-A0A7679343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160338" y="4730170"/>
                <a:ext cx="2169979" cy="695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87895D97-6E67-D547-84BF-A6F99D13B75D}"/>
              </a:ext>
            </a:extLst>
          </p:cNvPr>
          <p:cNvSpPr txBox="1">
            <a:spLocks/>
          </p:cNvSpPr>
          <p:nvPr/>
        </p:nvSpPr>
        <p:spPr>
          <a:xfrm>
            <a:off x="378998" y="3236109"/>
            <a:ext cx="11565833" cy="1477328"/>
          </a:xfrm>
          <a:prstGeom prst="rect">
            <a:avLst/>
          </a:prstGeom>
          <a:ln w="38100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>
            <a:defPPr>
              <a:defRPr lang="es-ES"/>
            </a:defPPr>
            <a:lvl1pPr marL="180340" indent="-180340" algn="just">
              <a:defRPr sz="24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lvl="1" indent="-342900" algn="just"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Lower statistics required </a:t>
            </a:r>
            <a:r>
              <a:rPr lang="en-US" sz="1800" b="0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1800" b="0" dirty="0"/>
              <a:t>Shorter scan times / Dose reduction / A combination of both</a:t>
            </a:r>
          </a:p>
          <a:p>
            <a:r>
              <a:rPr lang="en-US" sz="1800" b="0" dirty="0"/>
              <a:t>Follow-up studies and better assessment of treatments</a:t>
            </a:r>
          </a:p>
          <a:p>
            <a:r>
              <a:rPr lang="en-US" sz="1800" b="0" dirty="0"/>
              <a:t>Dynamic studies</a:t>
            </a:r>
          </a:p>
          <a:p>
            <a:r>
              <a:rPr lang="en-US" sz="1800" b="0" dirty="0"/>
              <a:t>New categories of patients (pediatric-PET)</a:t>
            </a:r>
          </a:p>
          <a:p>
            <a:endParaRPr lang="en-US" sz="1800" b="0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F4D1C7E1-9543-294C-8D47-F3915546D9EB}"/>
              </a:ext>
            </a:extLst>
          </p:cNvPr>
          <p:cNvSpPr/>
          <p:nvPr/>
        </p:nvSpPr>
        <p:spPr>
          <a:xfrm>
            <a:off x="8008335" y="3665221"/>
            <a:ext cx="26192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latin typeface="Helvetica" panose="020B0604020202020204" pitchFamily="34" charset="0"/>
              </a:rPr>
              <a:t>High dynamic range</a:t>
            </a:r>
            <a:endParaRPr lang="en-US" sz="1400" dirty="0">
              <a:latin typeface="Helvetica" panose="020B0604020202020204" pitchFamily="34" charset="0"/>
            </a:endParaRPr>
          </a:p>
          <a:p>
            <a:pPr algn="r"/>
            <a:r>
              <a:rPr lang="en-US" sz="1400" dirty="0">
                <a:latin typeface="Helvetica" panose="020B0604020202020204" pitchFamily="34" charset="0"/>
              </a:rPr>
              <a:t>3-5 times longer acquisitions than the half-life of the isotopes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5CE426A-9CB5-DE48-8E60-575B99D857C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11430" y="3691661"/>
            <a:ext cx="919924" cy="919924"/>
          </a:xfrm>
          <a:prstGeom prst="rect">
            <a:avLst/>
          </a:prstGeom>
        </p:spPr>
      </p:pic>
      <p:sp>
        <p:nvSpPr>
          <p:cNvPr id="33" name="Circular 32">
            <a:extLst>
              <a:ext uri="{FF2B5EF4-FFF2-40B4-BE49-F238E27FC236}">
                <a16:creationId xmlns:a16="http://schemas.microsoft.com/office/drawing/2014/main" id="{6B49371A-D974-224F-BB22-AF3D709D2D90}"/>
              </a:ext>
            </a:extLst>
          </p:cNvPr>
          <p:cNvSpPr>
            <a:spLocks noChangeAspect="1"/>
          </p:cNvSpPr>
          <p:nvPr/>
        </p:nvSpPr>
        <p:spPr>
          <a:xfrm rot="5400000">
            <a:off x="10611433" y="3691665"/>
            <a:ext cx="919921" cy="919922"/>
          </a:xfrm>
          <a:prstGeom prst="pie">
            <a:avLst>
              <a:gd name="adj1" fmla="val 10851808"/>
              <a:gd name="adj2" fmla="val 11752830"/>
            </a:avLst>
          </a:prstGeom>
          <a:gradFill flip="none" rotWithShape="1">
            <a:gsLst>
              <a:gs pos="0">
                <a:schemeClr val="accent6">
                  <a:lumMod val="75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ircular 33">
            <a:extLst>
              <a:ext uri="{FF2B5EF4-FFF2-40B4-BE49-F238E27FC236}">
                <a16:creationId xmlns:a16="http://schemas.microsoft.com/office/drawing/2014/main" id="{F7541D21-FB47-F244-B524-CDB3F37A7661}"/>
              </a:ext>
            </a:extLst>
          </p:cNvPr>
          <p:cNvSpPr>
            <a:spLocks noChangeAspect="1"/>
          </p:cNvSpPr>
          <p:nvPr/>
        </p:nvSpPr>
        <p:spPr>
          <a:xfrm rot="5400000">
            <a:off x="10601326" y="3706976"/>
            <a:ext cx="919922" cy="919923"/>
          </a:xfrm>
          <a:prstGeom prst="pie">
            <a:avLst>
              <a:gd name="adj1" fmla="val 10851808"/>
              <a:gd name="adj2" fmla="val 16211149"/>
            </a:avLst>
          </a:prstGeom>
          <a:gradFill flip="none" rotWithShape="1">
            <a:gsLst>
              <a:gs pos="0">
                <a:schemeClr val="accent6">
                  <a:lumMod val="75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58C15F4-40E1-1845-B112-17FB44934825}"/>
              </a:ext>
            </a:extLst>
          </p:cNvPr>
          <p:cNvSpPr txBox="1">
            <a:spLocks noChangeAspect="1"/>
          </p:cNvSpPr>
          <p:nvPr/>
        </p:nvSpPr>
        <p:spPr>
          <a:xfrm>
            <a:off x="11345425" y="3557707"/>
            <a:ext cx="807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/>
              <a:t>11</a:t>
            </a:r>
            <a:r>
              <a:rPr lang="en-US" sz="1600" b="1"/>
              <a:t>C</a:t>
            </a:r>
          </a:p>
        </p:txBody>
      </p:sp>
      <p:sp>
        <p:nvSpPr>
          <p:cNvPr id="38" name="Elipse 11">
            <a:extLst>
              <a:ext uri="{FF2B5EF4-FFF2-40B4-BE49-F238E27FC236}">
                <a16:creationId xmlns:a16="http://schemas.microsoft.com/office/drawing/2014/main" id="{EC5EE8B6-1719-404E-9120-021A52834F11}"/>
              </a:ext>
            </a:extLst>
          </p:cNvPr>
          <p:cNvSpPr>
            <a:spLocks noChangeAspect="1"/>
          </p:cNvSpPr>
          <p:nvPr/>
        </p:nvSpPr>
        <p:spPr>
          <a:xfrm>
            <a:off x="8638008" y="4874645"/>
            <a:ext cx="3508628" cy="1170152"/>
          </a:xfrm>
          <a:prstGeom prst="ellipse">
            <a:avLst/>
          </a:prstGeom>
          <a:gradFill flip="none" rotWithShape="1">
            <a:gsLst>
              <a:gs pos="0">
                <a:srgbClr val="FF0000">
                  <a:alpha val="77000"/>
                </a:srgbClr>
              </a:gs>
              <a:gs pos="86000">
                <a:schemeClr val="bg1">
                  <a:alpha val="7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Agrupar 12">
            <a:extLst>
              <a:ext uri="{FF2B5EF4-FFF2-40B4-BE49-F238E27FC236}">
                <a16:creationId xmlns:a16="http://schemas.microsoft.com/office/drawing/2014/main" id="{5095920B-1BB1-8441-8F74-FD8DD6CBB85D}"/>
              </a:ext>
            </a:extLst>
          </p:cNvPr>
          <p:cNvGrpSpPr>
            <a:grpSpLocks noChangeAspect="1"/>
          </p:cNvGrpSpPr>
          <p:nvPr/>
        </p:nvGrpSpPr>
        <p:grpSpPr>
          <a:xfrm>
            <a:off x="9113672" y="5042966"/>
            <a:ext cx="2605436" cy="728989"/>
            <a:chOff x="1546303" y="3248115"/>
            <a:chExt cx="3131973" cy="876312"/>
          </a:xfrm>
        </p:grpSpPr>
        <p:pic>
          <p:nvPicPr>
            <p:cNvPr id="40" name="Picture 29">
              <a:extLst>
                <a:ext uri="{FF2B5EF4-FFF2-40B4-BE49-F238E27FC236}">
                  <a16:creationId xmlns:a16="http://schemas.microsoft.com/office/drawing/2014/main" id="{D38D0534-10C3-B34F-B0E1-C30583D990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9541" y="3248115"/>
              <a:ext cx="2733614" cy="876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4 Rectángulo">
              <a:extLst>
                <a:ext uri="{FF2B5EF4-FFF2-40B4-BE49-F238E27FC236}">
                  <a16:creationId xmlns:a16="http://schemas.microsoft.com/office/drawing/2014/main" id="{E6994EDA-A1E2-A84B-89D9-D03F7AF79C1E}"/>
                </a:ext>
              </a:extLst>
            </p:cNvPr>
            <p:cNvSpPr/>
            <p:nvPr/>
          </p:nvSpPr>
          <p:spPr>
            <a:xfrm>
              <a:off x="1546303" y="4026797"/>
              <a:ext cx="3131973" cy="809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3 Imagen">
            <a:extLst>
              <a:ext uri="{FF2B5EF4-FFF2-40B4-BE49-F238E27FC236}">
                <a16:creationId xmlns:a16="http://schemas.microsoft.com/office/drawing/2014/main" id="{F4C8CBBF-DA05-1B4A-ABDC-2318FB202B4D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alphaModFix amt="61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111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84000" y="4893509"/>
            <a:ext cx="1739638" cy="11632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3" name="Rectángulo 16">
            <a:extLst>
              <a:ext uri="{FF2B5EF4-FFF2-40B4-BE49-F238E27FC236}">
                <a16:creationId xmlns:a16="http://schemas.microsoft.com/office/drawing/2014/main" id="{1694DBDA-71D7-F84E-A9A0-0A9D573D87F8}"/>
              </a:ext>
            </a:extLst>
          </p:cNvPr>
          <p:cNvSpPr>
            <a:spLocks noChangeAspect="1"/>
          </p:cNvSpPr>
          <p:nvPr/>
        </p:nvSpPr>
        <p:spPr>
          <a:xfrm>
            <a:off x="10686019" y="4883284"/>
            <a:ext cx="318019" cy="1141245"/>
          </a:xfrm>
          <a:prstGeom prst="rect">
            <a:avLst/>
          </a:prstGeom>
          <a:noFill/>
          <a:ln w="38100" cmpd="sng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DEB796-AED9-D542-BE02-56F74E9B29E4}"/>
              </a:ext>
            </a:extLst>
          </p:cNvPr>
          <p:cNvSpPr/>
          <p:nvPr/>
        </p:nvSpPr>
        <p:spPr>
          <a:xfrm>
            <a:off x="2672704" y="6018961"/>
            <a:ext cx="5878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just"/>
            <a:r>
              <a:rPr lang="en-US" sz="32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32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diagnostic quality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32620A0-2C17-A840-8E84-F85C30A32F52}"/>
              </a:ext>
            </a:extLst>
          </p:cNvPr>
          <p:cNvSpPr/>
          <p:nvPr/>
        </p:nvSpPr>
        <p:spPr>
          <a:xfrm>
            <a:off x="806912" y="1635679"/>
            <a:ext cx="9879107" cy="504000"/>
          </a:xfrm>
          <a:prstGeom prst="rect">
            <a:avLst/>
          </a:prstGeom>
          <a:solidFill>
            <a:schemeClr val="accent2">
              <a:lumMod val="20000"/>
              <a:lumOff val="80000"/>
              <a:alpha val="15000"/>
            </a:schemeClr>
          </a:solidFill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5FC51EB-469A-1049-B9AB-A9D9342C4C75}"/>
              </a:ext>
            </a:extLst>
          </p:cNvPr>
          <p:cNvSpPr/>
          <p:nvPr/>
        </p:nvSpPr>
        <p:spPr>
          <a:xfrm>
            <a:off x="412375" y="4482987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B3A0542-4AED-5A4D-8C2C-1D2575F6069C}"/>
              </a:ext>
            </a:extLst>
          </p:cNvPr>
          <p:cNvSpPr/>
          <p:nvPr/>
        </p:nvSpPr>
        <p:spPr>
          <a:xfrm>
            <a:off x="418481" y="4748583"/>
            <a:ext cx="70334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WB- and TB-PET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algn="just"/>
            <a:endParaRPr lang="en-US" sz="1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lvl="1" algn="ctr"/>
            <a:r>
              <a:rPr 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Larger Axial Coverage; </a:t>
            </a:r>
            <a:r>
              <a:rPr lang="en-US" sz="2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Simultaneous Multi-organ Studies; Intratumor Homogeneity Studies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742B896F-3048-714F-97E0-F8BB1AA6C1C2}"/>
              </a:ext>
            </a:extLst>
          </p:cNvPr>
          <p:cNvSpPr/>
          <p:nvPr/>
        </p:nvSpPr>
        <p:spPr>
          <a:xfrm>
            <a:off x="1045587" y="5260922"/>
            <a:ext cx="6291337" cy="655791"/>
          </a:xfrm>
          <a:prstGeom prst="rect">
            <a:avLst/>
          </a:prstGeom>
          <a:solidFill>
            <a:schemeClr val="accent2">
              <a:lumMod val="20000"/>
              <a:lumOff val="80000"/>
              <a:alpha val="15000"/>
            </a:schemeClr>
          </a:solidFill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1D5B96F-D91A-8946-AEAF-76E1EFCC4E31}"/>
              </a:ext>
            </a:extLst>
          </p:cNvPr>
          <p:cNvSpPr/>
          <p:nvPr/>
        </p:nvSpPr>
        <p:spPr>
          <a:xfrm>
            <a:off x="-79349" y="822504"/>
            <a:ext cx="44717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0340" indent="-180340" algn="just"/>
            <a:r>
              <a:rPr lang="en-US" sz="2400" dirty="0">
                <a:solidFill>
                  <a:srgbClr val="C00000"/>
                </a:solidFill>
              </a:rPr>
              <a:t>Advancements in nuclear imaging:</a:t>
            </a:r>
          </a:p>
        </p:txBody>
      </p:sp>
      <p:sp>
        <p:nvSpPr>
          <p:cNvPr id="48" name="Marcador de número de diapositiva 2">
            <a:extLst>
              <a:ext uri="{FF2B5EF4-FFF2-40B4-BE49-F238E27FC236}">
                <a16:creationId xmlns:a16="http://schemas.microsoft.com/office/drawing/2014/main" id="{7E75DF4D-03BE-2240-B2B5-D60B594CE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47</a:t>
            </a:fld>
            <a:endParaRPr lang="en-GB" sz="1800" b="1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767713E8-6B1D-4699-2CAF-A840F0622F4D}"/>
              </a:ext>
            </a:extLst>
          </p:cNvPr>
          <p:cNvGrpSpPr/>
          <p:nvPr/>
        </p:nvGrpSpPr>
        <p:grpSpPr>
          <a:xfrm>
            <a:off x="0" y="-9764"/>
            <a:ext cx="12217130" cy="796146"/>
            <a:chOff x="0" y="-9764"/>
            <a:chExt cx="12217130" cy="796146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DF22DA16-6868-33CB-B4BB-626D91E2CE0D}"/>
                </a:ext>
              </a:extLst>
            </p:cNvPr>
            <p:cNvGrpSpPr/>
            <p:nvPr/>
          </p:nvGrpSpPr>
          <p:grpSpPr>
            <a:xfrm>
              <a:off x="0" y="-9764"/>
              <a:ext cx="12217130" cy="796146"/>
              <a:chOff x="0" y="5390"/>
              <a:chExt cx="12217130" cy="796146"/>
            </a:xfrm>
          </p:grpSpPr>
          <p:sp>
            <p:nvSpPr>
              <p:cNvPr id="50" name="Rectángulo 49">
                <a:extLst>
                  <a:ext uri="{FF2B5EF4-FFF2-40B4-BE49-F238E27FC236}">
                    <a16:creationId xmlns:a16="http://schemas.microsoft.com/office/drawing/2014/main" id="{E8B559C2-BC92-A510-EC2D-9A26F0EA95CB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ED958364-0BE6-C3D8-C133-36C6BE61FA1A}"/>
                  </a:ext>
                </a:extLst>
              </p:cNvPr>
              <p:cNvSpPr txBox="1"/>
              <p:nvPr/>
            </p:nvSpPr>
            <p:spPr>
              <a:xfrm>
                <a:off x="6362001" y="32095"/>
                <a:ext cx="5855129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PET: take-home message</a:t>
                </a:r>
              </a:p>
            </p:txBody>
          </p:sp>
        </p:grpSp>
        <p:pic>
          <p:nvPicPr>
            <p:cNvPr id="13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51BCD57E-19F7-70DE-3727-A41F6F9258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7" name="Group 31">
              <a:extLst>
                <a:ext uri="{FF2B5EF4-FFF2-40B4-BE49-F238E27FC236}">
                  <a16:creationId xmlns:a16="http://schemas.microsoft.com/office/drawing/2014/main" id="{C6EFE979-0B97-400F-3D09-726C42384E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49" name="Freeform 32" descr="preencoded.png">
                <a:extLst>
                  <a:ext uri="{FF2B5EF4-FFF2-40B4-BE49-F238E27FC236}">
                    <a16:creationId xmlns:a16="http://schemas.microsoft.com/office/drawing/2014/main" id="{47A058BD-1DF5-632E-6A4A-5E58F824CE0E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8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365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 animBg="1"/>
      <p:bldP spid="34" grpId="0" animBg="1"/>
      <p:bldP spid="35" grpId="0"/>
      <p:bldP spid="38" grpId="0" animBg="1"/>
      <p:bldP spid="43" grpId="0" animBg="1"/>
      <p:bldP spid="7" grpId="0"/>
      <p:bldP spid="3" grpId="0" animBg="1"/>
      <p:bldP spid="4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9"/>
          <p:cNvSpPr txBox="1">
            <a:spLocks noChangeArrowheads="1"/>
          </p:cNvSpPr>
          <p:nvPr/>
        </p:nvSpPr>
        <p:spPr bwMode="auto">
          <a:xfrm>
            <a:off x="2269556" y="6601568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050" dirty="0">
                <a:solidFill>
                  <a:schemeClr val="bg1"/>
                </a:solidFill>
              </a:rPr>
              <a:t>Innovation with Integrity</a:t>
            </a:r>
          </a:p>
        </p:txBody>
      </p:sp>
      <p:graphicFrame>
        <p:nvGraphicFramePr>
          <p:cNvPr id="5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852260"/>
              </p:ext>
            </p:extLst>
          </p:nvPr>
        </p:nvGraphicFramePr>
        <p:xfrm>
          <a:off x="1127448" y="1329738"/>
          <a:ext cx="10081120" cy="4336013"/>
        </p:xfrm>
        <a:graphic>
          <a:graphicData uri="http://schemas.openxmlformats.org/drawingml/2006/table">
            <a:tbl>
              <a:tblPr/>
              <a:tblGrid>
                <a:gridCol w="22670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8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2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25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268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Imaging </a:t>
                      </a:r>
                      <a:b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</a:b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Technique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Spatial </a:t>
                      </a:r>
                      <a:b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</a:b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Resolution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Sensitivity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Depth</a:t>
                      </a:r>
                      <a:endParaRPr kumimoji="0" lang="en-GB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9433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PET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/>
                          <a:ea typeface="Verdana"/>
                          <a:cs typeface="Verdana"/>
                          <a:sym typeface="Gill Sans" charset="0"/>
                        </a:rPr>
                        <a:t>≤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1-2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-11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-12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limit, quantitative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SPECT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0.5-2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-10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-11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limit, semi quantitative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Optical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1-3 mm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-9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-12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Less 1cm luminescence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Less 3cm fluorescence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MRI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25-100 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-3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– 10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-5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 mole/L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1pPr>
                      <a:lvl2pPr marL="37931725" indent="-37474525" algn="l" eaLnBrk="0" hangingPunct="0">
                        <a:spcBef>
                          <a:spcPts val="2400"/>
                        </a:spcBef>
                        <a:buSzPct val="171000"/>
                        <a:buFont typeface="Gill Sans" charset="0"/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2pPr>
                      <a:lvl3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3pPr>
                      <a:lvl4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4pPr>
                      <a:lvl5pPr eaLnBrk="0" hangingPunct="0">
                        <a:spcBef>
                          <a:spcPts val="2400"/>
                        </a:spcBef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5pPr>
                      <a:lvl6pPr marL="4572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6pPr>
                      <a:lvl7pPr marL="9144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7pPr>
                      <a:lvl8pPr marL="13716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8pPr>
                      <a:lvl9pPr marL="1828800" eaLnBrk="0" fontAlgn="base" hangingPunct="0">
                        <a:spcBef>
                          <a:spcPts val="2400"/>
                        </a:spcBef>
                        <a:spcAft>
                          <a:spcPct val="0"/>
                        </a:spcAft>
                        <a:defRPr sz="3800">
                          <a:solidFill>
                            <a:schemeClr val="tx1"/>
                          </a:solidFill>
                          <a:latin typeface="Gill Sans" charset="0"/>
                          <a:ea typeface="ヒラギノ角ゴ ProN W3" charset="-128"/>
                          <a:sym typeface="Gill Sans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CT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1-200 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Symbol" pitchFamily="18" charset="2"/>
                        </a:rPr>
                        <a:t>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m</a:t>
                      </a: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ヒラギノ角ゴ ProN W3" charset="-128"/>
                        <a:sym typeface="Gill Sans" charset="0"/>
                      </a:endParaRP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n/a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N W3" charset="-128"/>
                          <a:sym typeface="Gill Sans" charset="0"/>
                        </a:rPr>
                        <a:t>No limit      measuring densities</a:t>
                      </a:r>
                    </a:p>
                  </a:txBody>
                  <a:tcPr marL="0" marR="0" marT="0" marB="3214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 Box 41"/>
          <p:cNvSpPr txBox="1">
            <a:spLocks noChangeArrowheads="1"/>
          </p:cNvSpPr>
          <p:nvPr/>
        </p:nvSpPr>
        <p:spPr bwMode="auto">
          <a:xfrm>
            <a:off x="2131220" y="5807581"/>
            <a:ext cx="2810619" cy="12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32146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700" dirty="0" err="1"/>
              <a:t>Massoud</a:t>
            </a:r>
            <a:r>
              <a:rPr lang="en-US" altLang="en-US" sz="700" dirty="0"/>
              <a:t>, Genes &amp; Development, 17:545-580, 2003.</a:t>
            </a:r>
            <a:endParaRPr lang="en-GB" altLang="en-US" sz="700" dirty="0"/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1847529" y="5836622"/>
            <a:ext cx="39973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>
            <a:spAutoFit/>
          </a:bodyPr>
          <a:lstStyle>
            <a:lvl1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FFFFF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000" dirty="0" err="1">
                <a:solidFill>
                  <a:schemeClr val="tx1"/>
                </a:solidFill>
              </a:rPr>
              <a:t>Massoud</a:t>
            </a:r>
            <a:r>
              <a:rPr lang="en-US" altLang="en-US" sz="1000" dirty="0">
                <a:solidFill>
                  <a:schemeClr val="tx1"/>
                </a:solidFill>
              </a:rPr>
              <a:t>, Genes &amp; Development, 17:545-580, 2003.</a:t>
            </a:r>
            <a:endParaRPr lang="en-GB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Textfeld 9"/>
          <p:cNvSpPr txBox="1">
            <a:spLocks noChangeArrowheads="1"/>
          </p:cNvSpPr>
          <p:nvPr/>
        </p:nvSpPr>
        <p:spPr bwMode="auto">
          <a:xfrm>
            <a:off x="8472488" y="6601568"/>
            <a:ext cx="2195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en-US" altLang="en-US" sz="1050" dirty="0">
                <a:solidFill>
                  <a:schemeClr val="bg1"/>
                </a:solidFill>
              </a:rPr>
              <a:t>21-July-16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4D4A944-3952-784C-B3FD-1ECC04465698}"/>
              </a:ext>
            </a:extLst>
          </p:cNvPr>
          <p:cNvSpPr/>
          <p:nvPr/>
        </p:nvSpPr>
        <p:spPr>
          <a:xfrm>
            <a:off x="767408" y="2158836"/>
            <a:ext cx="10297144" cy="1368152"/>
          </a:xfrm>
          <a:prstGeom prst="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E8144C2-88C3-4042-9DC7-7EB071394B55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2941C077-F14A-D168-6EC0-8CA5294E6F52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B0D626EE-8111-58CF-F881-CE608F7F66F7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00AB03EC-C33C-FD79-B159-6578E06507F7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966E16F9-3BF3-1660-97AF-6A33AAF5DF0E}"/>
                  </a:ext>
                </a:extLst>
              </p:cNvPr>
              <p:cNvSpPr txBox="1"/>
              <p:nvPr/>
            </p:nvSpPr>
            <p:spPr>
              <a:xfrm>
                <a:off x="10033909" y="32095"/>
                <a:ext cx="215238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Remarks</a:t>
                </a:r>
              </a:p>
            </p:txBody>
          </p:sp>
        </p:grpSp>
        <p:pic>
          <p:nvPicPr>
            <p:cNvPr id="14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694A1056-AA6D-5060-562D-ECBD3677EF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31">
              <a:extLst>
                <a:ext uri="{FF2B5EF4-FFF2-40B4-BE49-F238E27FC236}">
                  <a16:creationId xmlns:a16="http://schemas.microsoft.com/office/drawing/2014/main" id="{A08C64F6-F37E-FC82-BCFC-08906755EF6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6" name="Freeform 32" descr="preencoded.png">
                <a:extLst>
                  <a:ext uri="{FF2B5EF4-FFF2-40B4-BE49-F238E27FC236}">
                    <a16:creationId xmlns:a16="http://schemas.microsoft.com/office/drawing/2014/main" id="{A7F00F92-6B88-E57B-3F91-765EFDCB0D1E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172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DF5DD2FA-4CB9-E742-A0A3-BCC7C97DEC0B}"/>
              </a:ext>
            </a:extLst>
          </p:cNvPr>
          <p:cNvSpPr/>
          <p:nvPr/>
        </p:nvSpPr>
        <p:spPr>
          <a:xfrm>
            <a:off x="13830" y="735440"/>
            <a:ext cx="6242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Trimodal Imaging </a:t>
            </a:r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PET-FUS-MRI</a:t>
            </a:r>
            <a:endParaRPr lang="en-US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D92BE76-3760-B94D-A959-918E3B872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5" y="1303267"/>
            <a:ext cx="2826952" cy="20574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C3D8F30-261A-604E-840A-77E50F4A7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815" y="4532828"/>
            <a:ext cx="3073667" cy="2266614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E75B52D5-CF8B-1446-B5AC-35F52F50F468}"/>
              </a:ext>
            </a:extLst>
          </p:cNvPr>
          <p:cNvGrpSpPr/>
          <p:nvPr/>
        </p:nvGrpSpPr>
        <p:grpSpPr>
          <a:xfrm>
            <a:off x="4289011" y="1322592"/>
            <a:ext cx="5494844" cy="3100672"/>
            <a:chOff x="4559968" y="2062965"/>
            <a:chExt cx="5494844" cy="3100672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39430A04-9E8F-2644-A628-138722DBDA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 l="34818"/>
            <a:stretch/>
          </p:blipFill>
          <p:spPr>
            <a:xfrm>
              <a:off x="4559968" y="2062965"/>
              <a:ext cx="5494844" cy="3100672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83425DE-32BC-0740-AE4C-197E46544C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 l="45415" t="80341" r="36484" b="2563"/>
            <a:stretch/>
          </p:blipFill>
          <p:spPr>
            <a:xfrm>
              <a:off x="5461619" y="4557574"/>
              <a:ext cx="1525934" cy="530105"/>
            </a:xfrm>
            <a:prstGeom prst="rect">
              <a:avLst/>
            </a:prstGeom>
          </p:spPr>
        </p:pic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412DA073-7653-034E-AB06-241A64AC3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7382" y="2097719"/>
            <a:ext cx="2333609" cy="1020954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CB6D3A85-2B6F-5B46-9C49-8271FECB4D12}"/>
              </a:ext>
            </a:extLst>
          </p:cNvPr>
          <p:cNvSpPr/>
          <p:nvPr/>
        </p:nvSpPr>
        <p:spPr>
          <a:xfrm rot="5400000">
            <a:off x="4221537" y="2684325"/>
            <a:ext cx="254926" cy="1125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904FDFD-BD7C-8C4F-9DF9-61CBF2CBB1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1923" y="859796"/>
            <a:ext cx="2960077" cy="228889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238B947-36BE-CE4F-A7C4-B7D8EE86E0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603"/>
          <a:stretch/>
        </p:blipFill>
        <p:spPr>
          <a:xfrm>
            <a:off x="7521891" y="2187698"/>
            <a:ext cx="2079309" cy="999686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0D2B8E89-3B5F-7A46-A67A-3093B36AF68E}"/>
              </a:ext>
            </a:extLst>
          </p:cNvPr>
          <p:cNvSpPr/>
          <p:nvPr/>
        </p:nvSpPr>
        <p:spPr>
          <a:xfrm rot="5400000">
            <a:off x="8475864" y="2212303"/>
            <a:ext cx="389188" cy="2261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FAFF282-0DB7-0F40-BF0B-24BD75C574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9096" y="3394010"/>
            <a:ext cx="2857500" cy="9779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4A9D995-2EE8-7342-AC13-0154CC23B6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22714" y="3573211"/>
            <a:ext cx="4297142" cy="3043810"/>
          </a:xfrm>
          <a:prstGeom prst="rect">
            <a:avLst/>
          </a:prstGeom>
          <a:solidFill>
            <a:schemeClr val="accent5">
              <a:lumMod val="20000"/>
              <a:lumOff val="80000"/>
              <a:alpha val="57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4F0BEE9D-6949-9948-A49A-612D0E1339CA}"/>
              </a:ext>
            </a:extLst>
          </p:cNvPr>
          <p:cNvGrpSpPr/>
          <p:nvPr/>
        </p:nvGrpSpPr>
        <p:grpSpPr>
          <a:xfrm>
            <a:off x="36995" y="1303267"/>
            <a:ext cx="5023995" cy="2039389"/>
            <a:chOff x="36995" y="1303267"/>
            <a:chExt cx="5023995" cy="2039389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1AEC2DCB-4632-5345-9F4D-6064F950BB29}"/>
                </a:ext>
              </a:extLst>
            </p:cNvPr>
            <p:cNvSpPr/>
            <p:nvPr/>
          </p:nvSpPr>
          <p:spPr>
            <a:xfrm rot="5400000">
              <a:off x="1152101" y="188161"/>
              <a:ext cx="2039389" cy="4269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C7A28D8A-6ABA-D245-844C-327C4E85CC82}"/>
                </a:ext>
              </a:extLst>
            </p:cNvPr>
            <p:cNvSpPr/>
            <p:nvPr/>
          </p:nvSpPr>
          <p:spPr>
            <a:xfrm rot="5400000">
              <a:off x="2853943" y="980338"/>
              <a:ext cx="1104532" cy="330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ACEEB4C9-06E0-B747-A341-5BFD166338C9}"/>
              </a:ext>
            </a:extLst>
          </p:cNvPr>
          <p:cNvGrpSpPr/>
          <p:nvPr/>
        </p:nvGrpSpPr>
        <p:grpSpPr>
          <a:xfrm>
            <a:off x="7539475" y="954934"/>
            <a:ext cx="4701038" cy="2387723"/>
            <a:chOff x="-394444" y="1318802"/>
            <a:chExt cx="4701038" cy="2023854"/>
          </a:xfrm>
        </p:grpSpPr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2357809B-1323-014E-8614-31FFD87B7BB2}"/>
                </a:ext>
              </a:extLst>
            </p:cNvPr>
            <p:cNvSpPr/>
            <p:nvPr/>
          </p:nvSpPr>
          <p:spPr>
            <a:xfrm rot="5400000">
              <a:off x="1447471" y="483533"/>
              <a:ext cx="2023854" cy="369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AC3B7C95-312F-6347-9823-A8A56DA1E7AC}"/>
                </a:ext>
              </a:extLst>
            </p:cNvPr>
            <p:cNvSpPr/>
            <p:nvPr/>
          </p:nvSpPr>
          <p:spPr>
            <a:xfrm rot="5400000">
              <a:off x="797613" y="1171646"/>
              <a:ext cx="925449" cy="3309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B73F604E-4C7D-8347-9511-EAAB91F487B6}"/>
              </a:ext>
            </a:extLst>
          </p:cNvPr>
          <p:cNvGrpSpPr/>
          <p:nvPr/>
        </p:nvGrpSpPr>
        <p:grpSpPr>
          <a:xfrm>
            <a:off x="612204" y="3357523"/>
            <a:ext cx="6707820" cy="3441921"/>
            <a:chOff x="612204" y="3357523"/>
            <a:chExt cx="6707820" cy="3441921"/>
          </a:xfrm>
        </p:grpSpPr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E7337AC3-1973-C44B-8D40-CFEB808A2C0C}"/>
                </a:ext>
              </a:extLst>
            </p:cNvPr>
            <p:cNvSpPr/>
            <p:nvPr/>
          </p:nvSpPr>
          <p:spPr>
            <a:xfrm rot="5400000">
              <a:off x="1265538" y="2704189"/>
              <a:ext cx="2387723" cy="369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F20211E6-6972-0D44-9798-054F92E882A9}"/>
                </a:ext>
              </a:extLst>
            </p:cNvPr>
            <p:cNvSpPr/>
            <p:nvPr/>
          </p:nvSpPr>
          <p:spPr>
            <a:xfrm rot="5400000">
              <a:off x="4301391" y="3780811"/>
              <a:ext cx="2342874" cy="369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0" name="Anillo 29">
            <a:extLst>
              <a:ext uri="{FF2B5EF4-FFF2-40B4-BE49-F238E27FC236}">
                <a16:creationId xmlns:a16="http://schemas.microsoft.com/office/drawing/2014/main" id="{89BF3E1A-7F2B-764C-AC94-0F586B2A609C}"/>
              </a:ext>
            </a:extLst>
          </p:cNvPr>
          <p:cNvSpPr/>
          <p:nvPr/>
        </p:nvSpPr>
        <p:spPr>
          <a:xfrm>
            <a:off x="4946956" y="1858455"/>
            <a:ext cx="2544005" cy="2555785"/>
          </a:xfrm>
          <a:prstGeom prst="donut">
            <a:avLst>
              <a:gd name="adj" fmla="val 11496"/>
            </a:avLst>
          </a:prstGeom>
          <a:solidFill>
            <a:srgbClr val="A2D8FF"/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97825F61-37CD-A041-8FDB-4196CB1879F6}"/>
              </a:ext>
            </a:extLst>
          </p:cNvPr>
          <p:cNvCxnSpPr>
            <a:cxnSpLocks/>
          </p:cNvCxnSpPr>
          <p:nvPr/>
        </p:nvCxnSpPr>
        <p:spPr>
          <a:xfrm>
            <a:off x="5072896" y="2097719"/>
            <a:ext cx="699805" cy="74803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BAFA8871-FCA1-AD48-9611-EE435711D6B4}"/>
              </a:ext>
            </a:extLst>
          </p:cNvPr>
          <p:cNvCxnSpPr>
            <a:cxnSpLocks/>
          </p:cNvCxnSpPr>
          <p:nvPr/>
        </p:nvCxnSpPr>
        <p:spPr>
          <a:xfrm flipH="1">
            <a:off x="6946565" y="2100437"/>
            <a:ext cx="509228" cy="6025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01BFC183-358C-9F40-A8D1-BC3F394E1780}"/>
              </a:ext>
            </a:extLst>
          </p:cNvPr>
          <p:cNvCxnSpPr>
            <a:cxnSpLocks/>
          </p:cNvCxnSpPr>
          <p:nvPr/>
        </p:nvCxnSpPr>
        <p:spPr>
          <a:xfrm flipV="1">
            <a:off x="5016248" y="3434080"/>
            <a:ext cx="933647" cy="37806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Marcador de número de diapositiva 2">
            <a:extLst>
              <a:ext uri="{FF2B5EF4-FFF2-40B4-BE49-F238E27FC236}">
                <a16:creationId xmlns:a16="http://schemas.microsoft.com/office/drawing/2014/main" id="{B10480D6-566E-1640-A7CF-20AB41714769}"/>
              </a:ext>
            </a:extLst>
          </p:cNvPr>
          <p:cNvSpPr txBox="1">
            <a:spLocks/>
          </p:cNvSpPr>
          <p:nvPr/>
        </p:nvSpPr>
        <p:spPr>
          <a:xfrm>
            <a:off x="936508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0146A0-C1BA-8A43-AE13-3C754699A9D3}" type="slidenum">
              <a:rPr lang="en-GB" sz="1800" b="1" smtClean="0"/>
              <a:pPr/>
              <a:t>49</a:t>
            </a:fld>
            <a:endParaRPr lang="en-GB" sz="1800" b="1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A16469B-AE95-434C-9482-86929E90D58A}"/>
              </a:ext>
            </a:extLst>
          </p:cNvPr>
          <p:cNvSpPr txBox="1"/>
          <p:nvPr/>
        </p:nvSpPr>
        <p:spPr>
          <a:xfrm>
            <a:off x="10039616" y="-62577"/>
            <a:ext cx="2152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Remarks</a:t>
            </a:r>
          </a:p>
        </p:txBody>
      </p:sp>
      <p:pic>
        <p:nvPicPr>
          <p:cNvPr id="35" name="Picture 2" descr="Index of /data/Chapters/Nuclear and Plasma Sciences/Logo">
            <a:extLst>
              <a:ext uri="{FF2B5EF4-FFF2-40B4-BE49-F238E27FC236}">
                <a16:creationId xmlns:a16="http://schemas.microsoft.com/office/drawing/2014/main" id="{6D979A05-AF91-B991-B0BC-88F35E467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1167"/>
            <a:ext cx="950314" cy="89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4D09C1FB-7476-DC32-FA1E-4B45C1CF48E5}"/>
              </a:ext>
            </a:extLst>
          </p:cNvPr>
          <p:cNvGrpSpPr/>
          <p:nvPr/>
        </p:nvGrpSpPr>
        <p:grpSpPr>
          <a:xfrm>
            <a:off x="0" y="-9764"/>
            <a:ext cx="12192000" cy="796146"/>
            <a:chOff x="0" y="-9764"/>
            <a:chExt cx="12192000" cy="796146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E34F24E5-701E-7E13-1D3E-476E53585F9E}"/>
                </a:ext>
              </a:extLst>
            </p:cNvPr>
            <p:cNvGrpSpPr/>
            <p:nvPr/>
          </p:nvGrpSpPr>
          <p:grpSpPr>
            <a:xfrm>
              <a:off x="0" y="-9764"/>
              <a:ext cx="12192000" cy="796146"/>
              <a:chOff x="0" y="5390"/>
              <a:chExt cx="12192000" cy="796146"/>
            </a:xfrm>
          </p:grpSpPr>
          <p:sp>
            <p:nvSpPr>
              <p:cNvPr id="43" name="Rectángulo 42">
                <a:extLst>
                  <a:ext uri="{FF2B5EF4-FFF2-40B4-BE49-F238E27FC236}">
                    <a16:creationId xmlns:a16="http://schemas.microsoft.com/office/drawing/2014/main" id="{551402A8-AEE8-240E-14AE-BEA9B3147661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8C423E72-FF8C-A14E-BF23-401B7C56243E}"/>
                  </a:ext>
                </a:extLst>
              </p:cNvPr>
              <p:cNvSpPr txBox="1"/>
              <p:nvPr/>
            </p:nvSpPr>
            <p:spPr>
              <a:xfrm>
                <a:off x="10033909" y="32095"/>
                <a:ext cx="215238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Remarks</a:t>
                </a:r>
              </a:p>
            </p:txBody>
          </p:sp>
        </p:grpSp>
        <p:pic>
          <p:nvPicPr>
            <p:cNvPr id="7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06FB72D6-BE18-3960-3960-C3E13A70CA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" name="Group 31">
              <a:extLst>
                <a:ext uri="{FF2B5EF4-FFF2-40B4-BE49-F238E27FC236}">
                  <a16:creationId xmlns:a16="http://schemas.microsoft.com/office/drawing/2014/main" id="{71C05F0C-DC64-7B8A-250A-212671D166A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42" name="Freeform 32" descr="preencoded.png">
                <a:extLst>
                  <a:ext uri="{FF2B5EF4-FFF2-40B4-BE49-F238E27FC236}">
                    <a16:creationId xmlns:a16="http://schemas.microsoft.com/office/drawing/2014/main" id="{A9E20B15-3ABC-314F-90A3-BCB61146E02B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1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901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B3E6F7FF-FF69-0064-5B01-0BA1ACA8AEB1}"/>
              </a:ext>
            </a:extLst>
          </p:cNvPr>
          <p:cNvSpPr/>
          <p:nvPr/>
        </p:nvSpPr>
        <p:spPr>
          <a:xfrm>
            <a:off x="501182" y="966598"/>
            <a:ext cx="11102418" cy="1200329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is the technique and process of creating </a:t>
            </a:r>
            <a:r>
              <a:rPr lang="en-US" sz="2400" b="1" dirty="0"/>
              <a:t>visual representations </a:t>
            </a:r>
            <a:r>
              <a:rPr lang="en-US" sz="2400" dirty="0"/>
              <a:t>of the:</a:t>
            </a:r>
          </a:p>
          <a:p>
            <a:pPr marL="342900" indent="-342900" algn="ctr">
              <a:buFont typeface="Wingdings" pitchFamily="2" charset="2"/>
              <a:buChar char="§"/>
            </a:pPr>
            <a:r>
              <a:rPr lang="en-US" sz="2400" b="1" dirty="0"/>
              <a:t>interior of a body </a:t>
            </a:r>
            <a:r>
              <a:rPr lang="en-US" sz="2400" dirty="0"/>
              <a:t>for clinical analysis and medical intervention </a:t>
            </a:r>
          </a:p>
          <a:p>
            <a:pPr marL="342900" indent="-342900" algn="ctr">
              <a:buFont typeface="Wingdings" pitchFamily="2" charset="2"/>
              <a:buChar char="§"/>
            </a:pPr>
            <a:r>
              <a:rPr lang="en-US" sz="2400" dirty="0"/>
              <a:t>function of some organs or tissues (</a:t>
            </a:r>
            <a:r>
              <a:rPr lang="en-US" sz="2400" b="1" dirty="0"/>
              <a:t>physiology</a:t>
            </a:r>
            <a:r>
              <a:rPr lang="en-US" sz="2400" dirty="0"/>
              <a:t>)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82CFA1F-E492-A57A-4BB5-732773DDB0FB}"/>
              </a:ext>
            </a:extLst>
          </p:cNvPr>
          <p:cNvSpPr/>
          <p:nvPr/>
        </p:nvSpPr>
        <p:spPr>
          <a:xfrm>
            <a:off x="851842" y="5005275"/>
            <a:ext cx="9952071" cy="830997"/>
          </a:xfrm>
          <a:prstGeom prst="rect">
            <a:avLst/>
          </a:prstGeom>
          <a:ln w="4445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Often perceived to designate the set of </a:t>
            </a:r>
            <a:r>
              <a:rPr lang="en-US" sz="2400" b="1" dirty="0"/>
              <a:t>techniques that noninvasively produce images of the internal aspect of the body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015D702-E617-0888-4FFC-75AB2C689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613" y="2467057"/>
            <a:ext cx="7042547" cy="2311400"/>
          </a:xfrm>
          <a:prstGeom prst="rect">
            <a:avLst/>
          </a:prstGeom>
        </p:spPr>
      </p:pic>
      <p:sp>
        <p:nvSpPr>
          <p:cNvPr id="11" name="Llamada ovalada 10">
            <a:extLst>
              <a:ext uri="{FF2B5EF4-FFF2-40B4-BE49-F238E27FC236}">
                <a16:creationId xmlns:a16="http://schemas.microsoft.com/office/drawing/2014/main" id="{6749A111-2D5B-026C-29BD-753E2412BB3C}"/>
              </a:ext>
            </a:extLst>
          </p:cNvPr>
          <p:cNvSpPr/>
          <p:nvPr/>
        </p:nvSpPr>
        <p:spPr>
          <a:xfrm>
            <a:off x="8077741" y="2467057"/>
            <a:ext cx="4114259" cy="2172117"/>
          </a:xfrm>
          <a:prstGeom prst="wedgeEllipseCallout">
            <a:avLst>
              <a:gd name="adj1" fmla="val -34799"/>
              <a:gd name="adj2" fmla="val 69373"/>
            </a:avLst>
          </a:prstGeom>
          <a:solidFill>
            <a:schemeClr val="accent2">
              <a:lumMod val="20000"/>
              <a:lumOff val="80000"/>
            </a:schemeClr>
          </a:solidFill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C287720-D54E-8277-E578-DEB46BDFF63C}"/>
              </a:ext>
            </a:extLst>
          </p:cNvPr>
          <p:cNvSpPr/>
          <p:nvPr/>
        </p:nvSpPr>
        <p:spPr>
          <a:xfrm>
            <a:off x="8883444" y="2737508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Before Medical Imaging, 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studies were limited to:</a:t>
            </a:r>
          </a:p>
          <a:p>
            <a:endParaRPr lang="en-US" sz="10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external observation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studies of blood and urine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post-mortem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dissection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10163C67-EB40-8223-C854-A845E79D4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5</a:t>
            </a:fld>
            <a:endParaRPr lang="en-GB" sz="1800" b="1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2CA7A36B-8EB9-9B20-9968-6534E7A13443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84745CE8-D1E6-413D-A28D-2E28C3309AEE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D925D2D6-EA85-0FBD-2193-AA1DFF236FEE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E69B6790-06DC-0C6D-1214-42BEE7965FA6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6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259B75E1-3901-BA7B-4E82-E072563C7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31">
              <a:extLst>
                <a:ext uri="{FF2B5EF4-FFF2-40B4-BE49-F238E27FC236}">
                  <a16:creationId xmlns:a16="http://schemas.microsoft.com/office/drawing/2014/main" id="{B656CA6C-F8DF-CBC4-9FA9-A4B4F12801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9" name="Freeform 32" descr="preencoded.png">
                <a:extLst>
                  <a:ext uri="{FF2B5EF4-FFF2-40B4-BE49-F238E27FC236}">
                    <a16:creationId xmlns:a16="http://schemas.microsoft.com/office/drawing/2014/main" id="{1987DFA3-2CFA-9750-37DE-17F4E0E99EB5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11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1A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8464" y="-8464"/>
            <a:ext cx="114471" cy="6874935"/>
            <a:chOff x="0" y="0"/>
            <a:chExt cx="228943" cy="13749871"/>
          </a:xfrm>
        </p:grpSpPr>
        <p:sp>
          <p:nvSpPr>
            <p:cNvPr id="3" name="Freeform 3"/>
            <p:cNvSpPr/>
            <p:nvPr/>
          </p:nvSpPr>
          <p:spPr>
            <a:xfrm>
              <a:off x="16891" y="16891"/>
              <a:ext cx="195072" cy="13715999"/>
            </a:xfrm>
            <a:custGeom>
              <a:avLst/>
              <a:gdLst/>
              <a:ahLst/>
              <a:cxnLst/>
              <a:rect l="l" t="t" r="r" b="b"/>
              <a:pathLst>
                <a:path w="195072" h="13715999">
                  <a:moveTo>
                    <a:pt x="0" y="0"/>
                  </a:moveTo>
                  <a:lnTo>
                    <a:pt x="195072" y="0"/>
                  </a:lnTo>
                  <a:lnTo>
                    <a:pt x="195072" y="13715999"/>
                  </a:lnTo>
                  <a:lnTo>
                    <a:pt x="0" y="1371599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" name="Freeform 4"/>
            <p:cNvSpPr/>
            <p:nvPr/>
          </p:nvSpPr>
          <p:spPr>
            <a:xfrm>
              <a:off x="0" y="0"/>
              <a:ext cx="228854" cy="13749782"/>
            </a:xfrm>
            <a:custGeom>
              <a:avLst/>
              <a:gdLst/>
              <a:ahLst/>
              <a:cxnLst/>
              <a:rect l="l" t="t" r="r" b="b"/>
              <a:pathLst>
                <a:path w="228854" h="13749782">
                  <a:moveTo>
                    <a:pt x="16891" y="0"/>
                  </a:moveTo>
                  <a:lnTo>
                    <a:pt x="211963" y="0"/>
                  </a:lnTo>
                  <a:cubicBezTo>
                    <a:pt x="221361" y="0"/>
                    <a:pt x="228854" y="7620"/>
                    <a:pt x="228854" y="16891"/>
                  </a:cubicBezTo>
                  <a:lnTo>
                    <a:pt x="228854" y="13732890"/>
                  </a:lnTo>
                  <a:cubicBezTo>
                    <a:pt x="228854" y="13742290"/>
                    <a:pt x="221234" y="13749782"/>
                    <a:pt x="211963" y="13749782"/>
                  </a:cubicBezTo>
                  <a:lnTo>
                    <a:pt x="16891" y="13749782"/>
                  </a:lnTo>
                  <a:cubicBezTo>
                    <a:pt x="7493" y="13749782"/>
                    <a:pt x="0" y="13742163"/>
                    <a:pt x="0" y="13732890"/>
                  </a:cubicBezTo>
                  <a:lnTo>
                    <a:pt x="0" y="16891"/>
                  </a:lnTo>
                  <a:cubicBezTo>
                    <a:pt x="0" y="7620"/>
                    <a:pt x="7620" y="0"/>
                    <a:pt x="16891" y="0"/>
                  </a:cubicBezTo>
                  <a:moveTo>
                    <a:pt x="16891" y="33909"/>
                  </a:moveTo>
                  <a:lnTo>
                    <a:pt x="16891" y="16891"/>
                  </a:lnTo>
                  <a:lnTo>
                    <a:pt x="33909" y="16891"/>
                  </a:lnTo>
                  <a:lnTo>
                    <a:pt x="33909" y="13732890"/>
                  </a:lnTo>
                  <a:lnTo>
                    <a:pt x="16891" y="13732890"/>
                  </a:lnTo>
                  <a:lnTo>
                    <a:pt x="16891" y="13716000"/>
                  </a:lnTo>
                  <a:lnTo>
                    <a:pt x="211963" y="13716000"/>
                  </a:lnTo>
                  <a:lnTo>
                    <a:pt x="211963" y="13732890"/>
                  </a:lnTo>
                  <a:lnTo>
                    <a:pt x="195072" y="13732890"/>
                  </a:lnTo>
                  <a:lnTo>
                    <a:pt x="195072" y="16891"/>
                  </a:lnTo>
                  <a:lnTo>
                    <a:pt x="211963" y="16891"/>
                  </a:lnTo>
                  <a:lnTo>
                    <a:pt x="211963" y="33909"/>
                  </a:lnTo>
                  <a:lnTo>
                    <a:pt x="16891" y="33909"/>
                  </a:lnTo>
                  <a:close/>
                </a:path>
              </a:pathLst>
            </a:custGeom>
            <a:solidFill>
              <a:srgbClr val="A61E22"/>
            </a:solid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315200" y="609600"/>
            <a:ext cx="4267200" cy="5486400"/>
            <a:chOff x="0" y="0"/>
            <a:chExt cx="8534400" cy="1097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534400" cy="10972800"/>
            </a:xfrm>
            <a:custGeom>
              <a:avLst/>
              <a:gdLst/>
              <a:ahLst/>
              <a:cxnLst/>
              <a:rect l="l" t="t" r="r" b="b"/>
              <a:pathLst>
                <a:path w="8534400" h="10972800">
                  <a:moveTo>
                    <a:pt x="0" y="0"/>
                  </a:moveTo>
                  <a:lnTo>
                    <a:pt x="8534400" y="0"/>
                  </a:lnTo>
                  <a:lnTo>
                    <a:pt x="8534400" y="10972800"/>
                  </a:lnTo>
                  <a:lnTo>
                    <a:pt x="0" y="109728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l="-114961" r="-114961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1085850"/>
              <a:ext cx="8534400" cy="12058650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 defTabSz="609630">
                <a:lnSpc>
                  <a:spcPts val="41602"/>
                </a:lnSpc>
              </a:pPr>
              <a:r>
                <a:rPr lang="en-US" sz="34668" b="1">
                  <a:solidFill>
                    <a:srgbClr val="2A2A2A"/>
                  </a:solidFill>
                  <a:latin typeface="Calibri (MS) Bold"/>
                  <a:ea typeface="Calibri (MS) Bold"/>
                  <a:cs typeface="Calibri (MS) Bold"/>
                  <a:sym typeface="Calibri (MS) Bold"/>
                </a:rPr>
                <a:t>?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26720" y="1828800"/>
            <a:ext cx="7315200" cy="1097280"/>
            <a:chOff x="0" y="0"/>
            <a:chExt cx="14630400" cy="219456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630400" cy="2194560"/>
            </a:xfrm>
            <a:custGeom>
              <a:avLst/>
              <a:gdLst/>
              <a:ahLst/>
              <a:cxnLst/>
              <a:rect l="l" t="t" r="r" b="b"/>
              <a:pathLst>
                <a:path w="14630400" h="2194560">
                  <a:moveTo>
                    <a:pt x="0" y="0"/>
                  </a:moveTo>
                  <a:lnTo>
                    <a:pt x="14630400" y="0"/>
                  </a:lnTo>
                  <a:lnTo>
                    <a:pt x="14630400" y="2194560"/>
                  </a:lnTo>
                  <a:lnTo>
                    <a:pt x="0" y="219456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79900" b="-79900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161925"/>
              <a:ext cx="14630400" cy="235648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6400"/>
                </a:lnSpc>
              </a:pPr>
              <a:r>
                <a:rPr lang="en-US" sz="5334" b="1" dirty="0">
                  <a:solidFill>
                    <a:srgbClr val="FFFFFF"/>
                  </a:solidFill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Questions?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426720" y="3048000"/>
            <a:ext cx="6096000" cy="426720"/>
            <a:chOff x="0" y="0"/>
            <a:chExt cx="12192000" cy="85344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192000" cy="853440"/>
            </a:xfrm>
            <a:custGeom>
              <a:avLst/>
              <a:gdLst/>
              <a:ahLst/>
              <a:cxnLst/>
              <a:rect l="l" t="t" r="r" b="b"/>
              <a:pathLst>
                <a:path w="12192000" h="853440">
                  <a:moveTo>
                    <a:pt x="0" y="0"/>
                  </a:moveTo>
                  <a:lnTo>
                    <a:pt x="12192000" y="0"/>
                  </a:lnTo>
                  <a:lnTo>
                    <a:pt x="12192000" y="853440"/>
                  </a:lnTo>
                  <a:lnTo>
                    <a:pt x="0" y="85344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28357" b="-228357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12192000" cy="90106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2239"/>
                </a:lnSpc>
              </a:pPr>
              <a:r>
                <a:rPr lang="en-US" sz="1866" i="1" dirty="0">
                  <a:solidFill>
                    <a:srgbClr val="AAAAAA"/>
                  </a:solidFill>
                  <a:latin typeface="Calibri" panose="020F0502020204030204" pitchFamily="34" charset="0"/>
                  <a:ea typeface="Calibri (MS) Italics"/>
                  <a:cs typeface="Calibri" panose="020F0502020204030204" pitchFamily="34" charset="0"/>
                  <a:sym typeface="Calibri (MS) Italics"/>
                </a:rPr>
                <a:t>Open for Discussion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426720" y="4023360"/>
            <a:ext cx="6705600" cy="390144"/>
            <a:chOff x="0" y="0"/>
            <a:chExt cx="13411200" cy="78028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3411200" cy="780288"/>
            </a:xfrm>
            <a:custGeom>
              <a:avLst/>
              <a:gdLst/>
              <a:ahLst/>
              <a:cxnLst/>
              <a:rect l="l" t="t" r="r" b="b"/>
              <a:pathLst>
                <a:path w="13411200" h="780288">
                  <a:moveTo>
                    <a:pt x="0" y="0"/>
                  </a:moveTo>
                  <a:lnTo>
                    <a:pt x="13411200" y="0"/>
                  </a:lnTo>
                  <a:lnTo>
                    <a:pt x="13411200" y="780288"/>
                  </a:lnTo>
                  <a:lnTo>
                    <a:pt x="0" y="78028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284899" b="-284899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13411200" cy="82791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2239"/>
                </a:lnSpc>
              </a:pPr>
              <a:r>
                <a:rPr lang="en-US" sz="1866" b="1" dirty="0">
                  <a:solidFill>
                    <a:srgbClr val="FFFFFF"/>
                  </a:solidFill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Andrea Gonzalez-Montoro, </a:t>
              </a:r>
              <a:r>
                <a:rPr lang="en-US" sz="1866" b="1" dirty="0" err="1">
                  <a:solidFill>
                    <a:srgbClr val="FFFFFF"/>
                  </a:solidFill>
                  <a:latin typeface="Calibri" panose="020F0502020204030204" pitchFamily="34" charset="0"/>
                  <a:ea typeface="Calibri (MS) Bold"/>
                  <a:cs typeface="Calibri" panose="020F0502020204030204" pitchFamily="34" charset="0"/>
                  <a:sym typeface="Calibri (MS) Bold"/>
                </a:rPr>
                <a:t>phD</a:t>
              </a:r>
              <a:endParaRPr lang="en-US" sz="1866" b="1" dirty="0">
                <a:solidFill>
                  <a:srgbClr val="FFFFFF"/>
                </a:solidFill>
                <a:latin typeface="Calibri" panose="020F0502020204030204" pitchFamily="34" charset="0"/>
                <a:ea typeface="Calibri (MS) Bold"/>
                <a:cs typeface="Calibri" panose="020F0502020204030204" pitchFamily="34" charset="0"/>
                <a:sym typeface="Calibri (MS) Bold"/>
              </a:endParaRP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426720" y="4450080"/>
            <a:ext cx="7924800" cy="304800"/>
            <a:chOff x="0" y="0"/>
            <a:chExt cx="15849600" cy="6096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5849600" cy="609600"/>
            </a:xfrm>
            <a:custGeom>
              <a:avLst/>
              <a:gdLst/>
              <a:ahLst/>
              <a:cxnLst/>
              <a:rect l="l" t="t" r="r" b="b"/>
              <a:pathLst>
                <a:path w="15849600" h="609600">
                  <a:moveTo>
                    <a:pt x="0" y="0"/>
                  </a:moveTo>
                  <a:lnTo>
                    <a:pt x="15849600" y="0"/>
                  </a:lnTo>
                  <a:lnTo>
                    <a:pt x="15849600" y="609600"/>
                  </a:lnTo>
                  <a:lnTo>
                    <a:pt x="0" y="609600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56610" b="-456610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47625"/>
              <a:ext cx="15849600" cy="65722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defTabSz="609630">
                <a:lnSpc>
                  <a:spcPts val="1760"/>
                </a:lnSpc>
              </a:pPr>
              <a:r>
                <a:rPr lang="en-US" sz="1467" dirty="0">
                  <a:solidFill>
                    <a:srgbClr val="888888"/>
                  </a:solidFill>
                  <a:latin typeface="Calibri" panose="020F0502020204030204" pitchFamily="34" charset="0"/>
                  <a:ea typeface="Calibri (MS)"/>
                  <a:cs typeface="Calibri" panose="020F0502020204030204" pitchFamily="34" charset="0"/>
                  <a:sym typeface="Calibri (MS)"/>
                </a:rPr>
                <a:t>andrea.gm@i3m.upv.es  ·  Instituto de </a:t>
              </a:r>
              <a:r>
                <a:rPr lang="en-US" sz="1467" dirty="0" err="1">
                  <a:solidFill>
                    <a:srgbClr val="888888"/>
                  </a:solidFill>
                  <a:latin typeface="Calibri" panose="020F0502020204030204" pitchFamily="34" charset="0"/>
                  <a:ea typeface="Calibri (MS)"/>
                  <a:cs typeface="Calibri" panose="020F0502020204030204" pitchFamily="34" charset="0"/>
                  <a:sym typeface="Calibri (MS)"/>
                </a:rPr>
                <a:t>Instrumentación</a:t>
              </a:r>
              <a:r>
                <a:rPr lang="en-US" sz="1467" dirty="0">
                  <a:solidFill>
                    <a:srgbClr val="888888"/>
                  </a:solidFill>
                  <a:latin typeface="Calibri" panose="020F0502020204030204" pitchFamily="34" charset="0"/>
                  <a:ea typeface="Calibri (MS)"/>
                  <a:cs typeface="Calibri" panose="020F0502020204030204" pitchFamily="34" charset="0"/>
                  <a:sym typeface="Calibri (MS)"/>
                </a:rPr>
                <a:t> para Imagen Molecular (i3M), CSIC-UPV</a:t>
              </a:r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1094720" y="6071616"/>
            <a:ext cx="755904" cy="755904"/>
            <a:chOff x="0" y="0"/>
            <a:chExt cx="1511808" cy="1511808"/>
          </a:xfrm>
        </p:grpSpPr>
        <p:sp>
          <p:nvSpPr>
            <p:cNvPr id="23" name="Freeform 23" descr="preencoded.png"/>
            <p:cNvSpPr/>
            <p:nvPr/>
          </p:nvSpPr>
          <p:spPr>
            <a:xfrm>
              <a:off x="0" y="0"/>
              <a:ext cx="1511808" cy="1511808"/>
            </a:xfrm>
            <a:custGeom>
              <a:avLst/>
              <a:gdLst/>
              <a:ahLst/>
              <a:cxnLst/>
              <a:rect l="l" t="t" r="r" b="b"/>
              <a:pathLst>
                <a:path w="1511808" h="1511808">
                  <a:moveTo>
                    <a:pt x="0" y="0"/>
                  </a:moveTo>
                  <a:lnTo>
                    <a:pt x="1511808" y="0"/>
                  </a:lnTo>
                  <a:lnTo>
                    <a:pt x="1511808" y="1511808"/>
                  </a:lnTo>
                  <a:lnTo>
                    <a:pt x="0" y="151180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3888" b="-13889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3048000" y="6217920"/>
            <a:ext cx="6705600" cy="268224"/>
            <a:chOff x="0" y="0"/>
            <a:chExt cx="13411200" cy="53644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3411200" cy="536448"/>
            </a:xfrm>
            <a:custGeom>
              <a:avLst/>
              <a:gdLst/>
              <a:ahLst/>
              <a:cxnLst/>
              <a:rect l="l" t="t" r="r" b="b"/>
              <a:pathLst>
                <a:path w="13411200" h="536448">
                  <a:moveTo>
                    <a:pt x="0" y="0"/>
                  </a:moveTo>
                  <a:lnTo>
                    <a:pt x="13411200" y="0"/>
                  </a:lnTo>
                  <a:lnTo>
                    <a:pt x="13411200" y="536448"/>
                  </a:lnTo>
                  <a:lnTo>
                    <a:pt x="0" y="536448"/>
                  </a:lnTo>
                  <a:close/>
                </a:path>
              </a:pathLst>
            </a:custGeom>
            <a:blipFill>
              <a:blip r:embed="rId3">
                <a:alphaModFix amt="0"/>
              </a:blip>
              <a:stretch>
                <a:fillRect t="-437125" b="-437125"/>
              </a:stretch>
            </a:blipFill>
          </p:spPr>
          <p:txBody>
            <a:bodyPr/>
            <a:lstStyle/>
            <a:p>
              <a:pPr defTabSz="609630"/>
              <a:endParaRPr lang="es-CO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28575"/>
              <a:ext cx="13411200" cy="56502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 defTabSz="609630">
                <a:lnSpc>
                  <a:spcPts val="1119"/>
                </a:lnSpc>
              </a:pPr>
              <a:r>
                <a:rPr lang="en-US" sz="933">
                  <a:solidFill>
                    <a:srgbClr val="666666"/>
                  </a:solidFill>
                  <a:latin typeface="Calibri (MS)"/>
                  <a:ea typeface="Calibri (MS)"/>
                  <a:cs typeface="Calibri (MS)"/>
                  <a:sym typeface="Calibri (MS)"/>
                </a:rPr>
                <a:t>BEIS 2026 – Barranquilla, Colombia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27 Rectángulo redondeado">
            <a:extLst>
              <a:ext uri="{FF2B5EF4-FFF2-40B4-BE49-F238E27FC236}">
                <a16:creationId xmlns:a16="http://schemas.microsoft.com/office/drawing/2014/main" id="{E713A204-F662-5D49-A7DF-29CD96652E70}"/>
              </a:ext>
            </a:extLst>
          </p:cNvPr>
          <p:cNvSpPr/>
          <p:nvPr/>
        </p:nvSpPr>
        <p:spPr>
          <a:xfrm>
            <a:off x="9543907" y="3971636"/>
            <a:ext cx="974816" cy="397994"/>
          </a:xfrm>
          <a:prstGeom prst="roundRect">
            <a:avLst/>
          </a:prstGeom>
          <a:solidFill>
            <a:schemeClr val="accent2">
              <a:lumMod val="50000"/>
              <a:alpha val="9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CA526823-637D-8845-A261-269C323CFBF6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48DACF-C3B5-1441-B801-081FDA958EB3}"/>
              </a:ext>
            </a:extLst>
          </p:cNvPr>
          <p:cNvSpPr txBox="1"/>
          <p:nvPr/>
        </p:nvSpPr>
        <p:spPr>
          <a:xfrm>
            <a:off x="2630698" y="758535"/>
            <a:ext cx="672112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Medical Imaging</a:t>
            </a:r>
          </a:p>
          <a:p>
            <a:pPr algn="ctr"/>
            <a:r>
              <a:rPr lang="en-US" dirty="0"/>
              <a:t>Noninvasive techniques for generating visual representations of the interior of the human (or animal) body, diagnosing, monitoring, or treating various medical conditions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D94F5D3-6F13-EB40-A230-F46D840A491D}"/>
              </a:ext>
            </a:extLst>
          </p:cNvPr>
          <p:cNvSpPr txBox="1"/>
          <p:nvPr/>
        </p:nvSpPr>
        <p:spPr>
          <a:xfrm>
            <a:off x="6865410" y="2452555"/>
            <a:ext cx="2700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Functional information.</a:t>
            </a:r>
          </a:p>
          <a:p>
            <a:pPr algn="ctr"/>
            <a:r>
              <a:rPr lang="en-US" dirty="0"/>
              <a:t> Metabolic. Internal source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C8C42D6-4EC6-BD47-85BE-5DF681D754C5}"/>
              </a:ext>
            </a:extLst>
          </p:cNvPr>
          <p:cNvSpPr txBox="1"/>
          <p:nvPr/>
        </p:nvSpPr>
        <p:spPr>
          <a:xfrm>
            <a:off x="10197605" y="2543410"/>
            <a:ext cx="1898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Imagen molecular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9D2483E-7B78-9843-B69E-08A7575EA430}"/>
              </a:ext>
            </a:extLst>
          </p:cNvPr>
          <p:cNvSpPr txBox="1"/>
          <p:nvPr/>
        </p:nvSpPr>
        <p:spPr>
          <a:xfrm>
            <a:off x="7510710" y="3283594"/>
            <a:ext cx="1358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Radiotracers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780314B-603A-7642-8779-918EF9941CA3}"/>
              </a:ext>
            </a:extLst>
          </p:cNvPr>
          <p:cNvSpPr txBox="1"/>
          <p:nvPr/>
        </p:nvSpPr>
        <p:spPr>
          <a:xfrm>
            <a:off x="9665785" y="3906608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PET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3EE051A-3EB8-EC40-8C8B-8ED6990B378F}"/>
              </a:ext>
            </a:extLst>
          </p:cNvPr>
          <p:cNvSpPr txBox="1"/>
          <p:nvPr/>
        </p:nvSpPr>
        <p:spPr>
          <a:xfrm>
            <a:off x="5088232" y="6422585"/>
            <a:ext cx="2116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Hybrid Imagen</a:t>
            </a:r>
          </a:p>
        </p:txBody>
      </p:sp>
      <p:sp>
        <p:nvSpPr>
          <p:cNvPr id="24" name="Rectángulo redondeado 23">
            <a:extLst>
              <a:ext uri="{FF2B5EF4-FFF2-40B4-BE49-F238E27FC236}">
                <a16:creationId xmlns:a16="http://schemas.microsoft.com/office/drawing/2014/main" id="{C1AD48A9-23DD-EF45-857F-59834AFB09C7}"/>
              </a:ext>
            </a:extLst>
          </p:cNvPr>
          <p:cNvSpPr/>
          <p:nvPr/>
        </p:nvSpPr>
        <p:spPr>
          <a:xfrm>
            <a:off x="2763987" y="838920"/>
            <a:ext cx="6590616" cy="121227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38" name="Rectángulo redondeado 37">
            <a:extLst>
              <a:ext uri="{FF2B5EF4-FFF2-40B4-BE49-F238E27FC236}">
                <a16:creationId xmlns:a16="http://schemas.microsoft.com/office/drawing/2014/main" id="{F511047F-A91B-6F4F-A730-17F1B44BDB5C}"/>
              </a:ext>
            </a:extLst>
          </p:cNvPr>
          <p:cNvSpPr/>
          <p:nvPr/>
        </p:nvSpPr>
        <p:spPr>
          <a:xfrm>
            <a:off x="6695811" y="2443229"/>
            <a:ext cx="3062735" cy="68752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ángulo redondeado 39">
            <a:extLst>
              <a:ext uri="{FF2B5EF4-FFF2-40B4-BE49-F238E27FC236}">
                <a16:creationId xmlns:a16="http://schemas.microsoft.com/office/drawing/2014/main" id="{F9C4B85B-753A-D740-9299-E4C6A7E1DE62}"/>
              </a:ext>
            </a:extLst>
          </p:cNvPr>
          <p:cNvSpPr/>
          <p:nvPr/>
        </p:nvSpPr>
        <p:spPr>
          <a:xfrm>
            <a:off x="10170139" y="2514514"/>
            <a:ext cx="1895299" cy="444552"/>
          </a:xfrm>
          <a:prstGeom prst="roundRect">
            <a:avLst/>
          </a:prstGeom>
          <a:solidFill>
            <a:schemeClr val="accent2">
              <a:lumMod val="20000"/>
              <a:lumOff val="80000"/>
              <a:alpha val="24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1" name="Rectángulo redondeado 40">
            <a:extLst>
              <a:ext uri="{FF2B5EF4-FFF2-40B4-BE49-F238E27FC236}">
                <a16:creationId xmlns:a16="http://schemas.microsoft.com/office/drawing/2014/main" id="{9A75D29B-E029-5D45-A6F6-4BCD878A38A9}"/>
              </a:ext>
            </a:extLst>
          </p:cNvPr>
          <p:cNvSpPr/>
          <p:nvPr/>
        </p:nvSpPr>
        <p:spPr>
          <a:xfrm>
            <a:off x="7375214" y="3326068"/>
            <a:ext cx="1703928" cy="33746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40 CuadroTexto">
            <a:extLst>
              <a:ext uri="{FF2B5EF4-FFF2-40B4-BE49-F238E27FC236}">
                <a16:creationId xmlns:a16="http://schemas.microsoft.com/office/drawing/2014/main" id="{E3A892B1-88FB-6A4C-8D78-0E1E603940E0}"/>
              </a:ext>
            </a:extLst>
          </p:cNvPr>
          <p:cNvSpPr txBox="1"/>
          <p:nvPr/>
        </p:nvSpPr>
        <p:spPr>
          <a:xfrm>
            <a:off x="8921319" y="4387226"/>
            <a:ext cx="387756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1600" b="1" dirty="0">
                <a:solidFill>
                  <a:srgbClr val="002060"/>
                </a:solidFill>
              </a:rPr>
              <a:t>P</a:t>
            </a:r>
            <a:r>
              <a:rPr lang="en-US" sz="1600" dirty="0"/>
              <a:t>ositron </a:t>
            </a:r>
            <a:r>
              <a:rPr lang="en-US" sz="1600" b="1" dirty="0">
                <a:solidFill>
                  <a:srgbClr val="002060"/>
                </a:solidFill>
              </a:rPr>
              <a:t>E</a:t>
            </a:r>
            <a:r>
              <a:rPr lang="en-US" sz="1600" dirty="0"/>
              <a:t>mission </a:t>
            </a: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dirty="0"/>
              <a:t>omography</a:t>
            </a:r>
          </a:p>
          <a:p>
            <a:pPr algn="ctr"/>
            <a:r>
              <a:rPr lang="en-US" sz="1600" dirty="0"/>
              <a:t>Don’t need collimators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41651222-D12E-6C46-952C-C21B13B4F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9959" y="4926430"/>
            <a:ext cx="2476485" cy="1335011"/>
          </a:xfrm>
          <a:prstGeom prst="rect">
            <a:avLst/>
          </a:prstGeom>
        </p:spPr>
      </p:pic>
      <p:sp>
        <p:nvSpPr>
          <p:cNvPr id="50" name="Rectángulo redondeado 49">
            <a:extLst>
              <a:ext uri="{FF2B5EF4-FFF2-40B4-BE49-F238E27FC236}">
                <a16:creationId xmlns:a16="http://schemas.microsoft.com/office/drawing/2014/main" id="{53DC574F-FF4E-C249-87FA-8311F4508D66}"/>
              </a:ext>
            </a:extLst>
          </p:cNvPr>
          <p:cNvSpPr/>
          <p:nvPr/>
        </p:nvSpPr>
        <p:spPr>
          <a:xfrm>
            <a:off x="4978388" y="6460561"/>
            <a:ext cx="2232346" cy="28403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78AF024D-25EE-E941-B238-74F9BE0E7F8F}"/>
              </a:ext>
            </a:extLst>
          </p:cNvPr>
          <p:cNvCxnSpPr>
            <a:cxnSpLocks/>
          </p:cNvCxnSpPr>
          <p:nvPr/>
        </p:nvCxnSpPr>
        <p:spPr>
          <a:xfrm>
            <a:off x="8196549" y="2280955"/>
            <a:ext cx="0" cy="16355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1AAE31FB-EF4D-4B40-B445-4A652F7A1750}"/>
              </a:ext>
            </a:extLst>
          </p:cNvPr>
          <p:cNvCxnSpPr>
            <a:cxnSpLocks/>
          </p:cNvCxnSpPr>
          <p:nvPr/>
        </p:nvCxnSpPr>
        <p:spPr>
          <a:xfrm>
            <a:off x="8221227" y="3118583"/>
            <a:ext cx="0" cy="216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>
            <a:extLst>
              <a:ext uri="{FF2B5EF4-FFF2-40B4-BE49-F238E27FC236}">
                <a16:creationId xmlns:a16="http://schemas.microsoft.com/office/drawing/2014/main" id="{CDC44A1E-4666-0D47-B002-702245455502}"/>
              </a:ext>
            </a:extLst>
          </p:cNvPr>
          <p:cNvCxnSpPr>
            <a:cxnSpLocks/>
          </p:cNvCxnSpPr>
          <p:nvPr/>
        </p:nvCxnSpPr>
        <p:spPr>
          <a:xfrm flipH="1">
            <a:off x="8307631" y="3831954"/>
            <a:ext cx="1728545" cy="7815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66C23EEB-2D4D-274B-AECB-CF97196F625A}"/>
              </a:ext>
            </a:extLst>
          </p:cNvPr>
          <p:cNvCxnSpPr>
            <a:cxnSpLocks/>
          </p:cNvCxnSpPr>
          <p:nvPr/>
        </p:nvCxnSpPr>
        <p:spPr>
          <a:xfrm>
            <a:off x="10028367" y="3820068"/>
            <a:ext cx="0" cy="14400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upo 67">
            <a:extLst>
              <a:ext uri="{FF2B5EF4-FFF2-40B4-BE49-F238E27FC236}">
                <a16:creationId xmlns:a16="http://schemas.microsoft.com/office/drawing/2014/main" id="{DE71CE8E-CF21-FC4D-A58A-8E823673E0DD}"/>
              </a:ext>
            </a:extLst>
          </p:cNvPr>
          <p:cNvGrpSpPr/>
          <p:nvPr/>
        </p:nvGrpSpPr>
        <p:grpSpPr>
          <a:xfrm>
            <a:off x="5422708" y="3663534"/>
            <a:ext cx="3967974" cy="2334635"/>
            <a:chOff x="5422708" y="3663534"/>
            <a:chExt cx="3967974" cy="2334635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6672516C-DD79-944D-93C5-550AD46D736E}"/>
                </a:ext>
              </a:extLst>
            </p:cNvPr>
            <p:cNvSpPr txBox="1"/>
            <p:nvPr/>
          </p:nvSpPr>
          <p:spPr>
            <a:xfrm>
              <a:off x="5525598" y="3932378"/>
              <a:ext cx="1665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Gamma camera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B993EA7E-59C8-3C4F-9DA1-F3648360F6A0}"/>
                </a:ext>
              </a:extLst>
            </p:cNvPr>
            <p:cNvSpPr txBox="1"/>
            <p:nvPr/>
          </p:nvSpPr>
          <p:spPr>
            <a:xfrm>
              <a:off x="5943496" y="4444394"/>
              <a:ext cx="755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SPECT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69656B79-3A01-6F4E-8437-A9EEEB33E7D0}"/>
                </a:ext>
              </a:extLst>
            </p:cNvPr>
            <p:cNvSpPr txBox="1"/>
            <p:nvPr/>
          </p:nvSpPr>
          <p:spPr>
            <a:xfrm>
              <a:off x="7338877" y="3954802"/>
              <a:ext cx="1798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Compton camera</a:t>
              </a:r>
            </a:p>
          </p:txBody>
        </p:sp>
        <p:sp>
          <p:nvSpPr>
            <p:cNvPr id="42" name="Rectángulo redondeado 41">
              <a:extLst>
                <a:ext uri="{FF2B5EF4-FFF2-40B4-BE49-F238E27FC236}">
                  <a16:creationId xmlns:a16="http://schemas.microsoft.com/office/drawing/2014/main" id="{6BA63B9B-BE28-C746-BBD4-F1B2BE642B2B}"/>
                </a:ext>
              </a:extLst>
            </p:cNvPr>
            <p:cNvSpPr/>
            <p:nvPr/>
          </p:nvSpPr>
          <p:spPr>
            <a:xfrm>
              <a:off x="5526771" y="3985998"/>
              <a:ext cx="1636073" cy="31331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ángulo redondeado 42">
              <a:extLst>
                <a:ext uri="{FF2B5EF4-FFF2-40B4-BE49-F238E27FC236}">
                  <a16:creationId xmlns:a16="http://schemas.microsoft.com/office/drawing/2014/main" id="{F5A1A7A1-CC1B-DF47-83A9-82C9C5D196AA}"/>
                </a:ext>
              </a:extLst>
            </p:cNvPr>
            <p:cNvSpPr/>
            <p:nvPr/>
          </p:nvSpPr>
          <p:spPr>
            <a:xfrm>
              <a:off x="7375214" y="3964351"/>
              <a:ext cx="1728703" cy="35023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ángulo redondeado 43">
              <a:extLst>
                <a:ext uri="{FF2B5EF4-FFF2-40B4-BE49-F238E27FC236}">
                  <a16:creationId xmlns:a16="http://schemas.microsoft.com/office/drawing/2014/main" id="{DA583B6A-F748-A441-964D-10471F80D0F3}"/>
                </a:ext>
              </a:extLst>
            </p:cNvPr>
            <p:cNvSpPr/>
            <p:nvPr/>
          </p:nvSpPr>
          <p:spPr>
            <a:xfrm>
              <a:off x="5943497" y="4492246"/>
              <a:ext cx="755400" cy="31331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36 CuadroTexto">
              <a:extLst>
                <a:ext uri="{FF2B5EF4-FFF2-40B4-BE49-F238E27FC236}">
                  <a16:creationId xmlns:a16="http://schemas.microsoft.com/office/drawing/2014/main" id="{25A63AB8-CAD6-6B44-84A3-26C664A49AD7}"/>
                </a:ext>
              </a:extLst>
            </p:cNvPr>
            <p:cNvSpPr txBox="1"/>
            <p:nvPr/>
          </p:nvSpPr>
          <p:spPr>
            <a:xfrm>
              <a:off x="7162844" y="4492326"/>
              <a:ext cx="22004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Single photon emitters: </a:t>
              </a:r>
              <a:r>
                <a:rPr lang="en-US" sz="1400" baseline="30000" dirty="0"/>
                <a:t>99</a:t>
              </a:r>
              <a:r>
                <a:rPr lang="en-US" sz="1400" dirty="0"/>
                <a:t>Tc</a:t>
              </a:r>
            </a:p>
            <a:p>
              <a:r>
                <a:rPr lang="en-US" sz="1400" dirty="0"/>
                <a:t>Requires collimators</a:t>
              </a:r>
            </a:p>
          </p:txBody>
        </p:sp>
        <p:pic>
          <p:nvPicPr>
            <p:cNvPr id="48" name="Picture 2">
              <a:extLst>
                <a:ext uri="{FF2B5EF4-FFF2-40B4-BE49-F238E27FC236}">
                  <a16:creationId xmlns:a16="http://schemas.microsoft.com/office/drawing/2014/main" id="{F40429EE-83B1-C04B-BDAD-B9D3E3C28F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2708" y="4947403"/>
              <a:ext cx="3967974" cy="1050766"/>
            </a:xfrm>
            <a:prstGeom prst="rect">
              <a:avLst/>
            </a:prstGeom>
            <a:solidFill>
              <a:srgbClr val="D697D3">
                <a:alpha val="24000"/>
              </a:srgbClr>
            </a:solidFill>
            <a:ln w="9525">
              <a:noFill/>
              <a:miter lim="800000"/>
              <a:headEnd/>
              <a:tailEnd/>
            </a:ln>
          </p:spPr>
        </p:pic>
        <p:cxnSp>
          <p:nvCxnSpPr>
            <p:cNvPr id="86" name="Conector recto 85">
              <a:extLst>
                <a:ext uri="{FF2B5EF4-FFF2-40B4-BE49-F238E27FC236}">
                  <a16:creationId xmlns:a16="http://schemas.microsoft.com/office/drawing/2014/main" id="{0BB8192E-B161-F844-8DA7-D61E0C8EF127}"/>
                </a:ext>
              </a:extLst>
            </p:cNvPr>
            <p:cNvCxnSpPr>
              <a:cxnSpLocks/>
            </p:cNvCxnSpPr>
            <p:nvPr/>
          </p:nvCxnSpPr>
          <p:spPr>
            <a:xfrm>
              <a:off x="8224649" y="3663534"/>
              <a:ext cx="0" cy="288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87">
              <a:extLst>
                <a:ext uri="{FF2B5EF4-FFF2-40B4-BE49-F238E27FC236}">
                  <a16:creationId xmlns:a16="http://schemas.microsoft.com/office/drawing/2014/main" id="{F1E8D67B-D032-0B4F-9140-B9BDC4BE12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82906" y="3842981"/>
              <a:ext cx="2032533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cto 92">
              <a:extLst>
                <a:ext uri="{FF2B5EF4-FFF2-40B4-BE49-F238E27FC236}">
                  <a16:creationId xmlns:a16="http://schemas.microsoft.com/office/drawing/2014/main" id="{CD99BA65-6B2C-AA4A-95E2-E26039856DC5}"/>
                </a:ext>
              </a:extLst>
            </p:cNvPr>
            <p:cNvCxnSpPr>
              <a:cxnSpLocks/>
            </p:cNvCxnSpPr>
            <p:nvPr/>
          </p:nvCxnSpPr>
          <p:spPr>
            <a:xfrm>
              <a:off x="6302570" y="3830971"/>
              <a:ext cx="0" cy="14400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>
              <a:extLst>
                <a:ext uri="{FF2B5EF4-FFF2-40B4-BE49-F238E27FC236}">
                  <a16:creationId xmlns:a16="http://schemas.microsoft.com/office/drawing/2014/main" id="{571CCDF8-6F7B-1941-80AC-5206AB4FB19E}"/>
                </a:ext>
              </a:extLst>
            </p:cNvPr>
            <p:cNvCxnSpPr>
              <a:cxnSpLocks/>
            </p:cNvCxnSpPr>
            <p:nvPr/>
          </p:nvCxnSpPr>
          <p:spPr>
            <a:xfrm>
              <a:off x="6302570" y="4301710"/>
              <a:ext cx="0" cy="216000"/>
            </a:xfrm>
            <a:prstGeom prst="line">
              <a:avLst/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de flecha 97">
              <a:extLst>
                <a:ext uri="{FF2B5EF4-FFF2-40B4-BE49-F238E27FC236}">
                  <a16:creationId xmlns:a16="http://schemas.microsoft.com/office/drawing/2014/main" id="{9EF7674E-2EF1-FD49-92AB-3C659C9703EA}"/>
                </a:ext>
              </a:extLst>
            </p:cNvPr>
            <p:cNvCxnSpPr>
              <a:stCxn id="44" idx="3"/>
            </p:cNvCxnSpPr>
            <p:nvPr/>
          </p:nvCxnSpPr>
          <p:spPr>
            <a:xfrm flipV="1">
              <a:off x="6698897" y="4647435"/>
              <a:ext cx="540375" cy="1469"/>
            </a:xfrm>
            <a:prstGeom prst="straightConnector1">
              <a:avLst/>
            </a:prstGeom>
            <a:solidFill>
              <a:schemeClr val="accent6">
                <a:lumMod val="60000"/>
                <a:lumOff val="40000"/>
                <a:alpha val="10000"/>
              </a:schemeClr>
            </a:solidFill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cto de flecha 98">
              <a:extLst>
                <a:ext uri="{FF2B5EF4-FFF2-40B4-BE49-F238E27FC236}">
                  <a16:creationId xmlns:a16="http://schemas.microsoft.com/office/drawing/2014/main" id="{85D7C502-6F50-9B43-8741-449A236C8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82348" y="4329290"/>
              <a:ext cx="215686" cy="207019"/>
            </a:xfrm>
            <a:prstGeom prst="straightConnector1">
              <a:avLst/>
            </a:prstGeom>
            <a:solidFill>
              <a:schemeClr val="accent6">
                <a:lumMod val="60000"/>
                <a:lumOff val="40000"/>
                <a:alpha val="10000"/>
              </a:schemeClr>
            </a:solidFill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B4B18DC0-1CD0-B740-8210-831CA780DA41}"/>
              </a:ext>
            </a:extLst>
          </p:cNvPr>
          <p:cNvCxnSpPr>
            <a:cxnSpLocks/>
          </p:cNvCxnSpPr>
          <p:nvPr/>
        </p:nvCxnSpPr>
        <p:spPr>
          <a:xfrm flipH="1" flipV="1">
            <a:off x="9735554" y="2724771"/>
            <a:ext cx="432000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upo 64">
            <a:extLst>
              <a:ext uri="{FF2B5EF4-FFF2-40B4-BE49-F238E27FC236}">
                <a16:creationId xmlns:a16="http://schemas.microsoft.com/office/drawing/2014/main" id="{FCC15C91-B274-0645-A527-A70F27286FF2}"/>
              </a:ext>
            </a:extLst>
          </p:cNvPr>
          <p:cNvGrpSpPr/>
          <p:nvPr/>
        </p:nvGrpSpPr>
        <p:grpSpPr>
          <a:xfrm>
            <a:off x="208930" y="2051197"/>
            <a:ext cx="6119753" cy="4115801"/>
            <a:chOff x="13033" y="2044607"/>
            <a:chExt cx="6119753" cy="4115801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98615F5-7854-FC47-98CF-50E24CC50BA5}"/>
                </a:ext>
              </a:extLst>
            </p:cNvPr>
            <p:cNvSpPr txBox="1"/>
            <p:nvPr/>
          </p:nvSpPr>
          <p:spPr>
            <a:xfrm>
              <a:off x="1355993" y="2469144"/>
              <a:ext cx="32624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Morphological information Anatomical. External source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D2257B49-3B90-CF45-BD8A-CC2DF38195C1}"/>
                </a:ext>
              </a:extLst>
            </p:cNvPr>
            <p:cNvSpPr txBox="1"/>
            <p:nvPr/>
          </p:nvSpPr>
          <p:spPr>
            <a:xfrm>
              <a:off x="2281129" y="3524101"/>
              <a:ext cx="1271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Absorption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815F833E-DEC2-A545-B783-E996C12EA45D}"/>
                </a:ext>
              </a:extLst>
            </p:cNvPr>
            <p:cNvSpPr txBox="1"/>
            <p:nvPr/>
          </p:nvSpPr>
          <p:spPr>
            <a:xfrm>
              <a:off x="388747" y="3534078"/>
              <a:ext cx="1513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Transmission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2ECF9E42-2084-1247-B2B9-4488B8CBAC97}"/>
                </a:ext>
              </a:extLst>
            </p:cNvPr>
            <p:cNvSpPr txBox="1"/>
            <p:nvPr/>
          </p:nvSpPr>
          <p:spPr>
            <a:xfrm>
              <a:off x="3702208" y="3392536"/>
              <a:ext cx="1167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Reflexion</a:t>
              </a:r>
              <a:r>
                <a:rPr lang="en-US" dirty="0"/>
                <a:t>/</a:t>
              </a:r>
            </a:p>
            <a:p>
              <a:pPr algn="ctr"/>
              <a:r>
                <a:rPr lang="en-US" dirty="0"/>
                <a:t>Refraction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74B94E2-368F-FC40-9165-11C2143FDFD9}"/>
                </a:ext>
              </a:extLst>
            </p:cNvPr>
            <p:cNvSpPr txBox="1"/>
            <p:nvPr/>
          </p:nvSpPr>
          <p:spPr>
            <a:xfrm>
              <a:off x="2578976" y="4118971"/>
              <a:ext cx="56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MRI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2D8B513-F7EC-AE4D-B8CC-482BFB006B6E}"/>
                </a:ext>
              </a:extLst>
            </p:cNvPr>
            <p:cNvSpPr txBox="1"/>
            <p:nvPr/>
          </p:nvSpPr>
          <p:spPr>
            <a:xfrm>
              <a:off x="674274" y="4084436"/>
              <a:ext cx="919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X-rays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F9DEB6A5-29A0-F74A-AEFF-629374FC05CF}"/>
                </a:ext>
              </a:extLst>
            </p:cNvPr>
            <p:cNvSpPr txBox="1"/>
            <p:nvPr/>
          </p:nvSpPr>
          <p:spPr>
            <a:xfrm>
              <a:off x="4119860" y="4221209"/>
              <a:ext cx="437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840EF40E-44A8-CC48-981F-81CDECFA5E94}"/>
                </a:ext>
              </a:extLst>
            </p:cNvPr>
            <p:cNvSpPr txBox="1"/>
            <p:nvPr/>
          </p:nvSpPr>
          <p:spPr>
            <a:xfrm>
              <a:off x="13033" y="4726057"/>
              <a:ext cx="1428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Radiography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13DCEE5-81C8-094B-AD2C-53B948658179}"/>
                </a:ext>
              </a:extLst>
            </p:cNvPr>
            <p:cNvSpPr txBox="1"/>
            <p:nvPr/>
          </p:nvSpPr>
          <p:spPr>
            <a:xfrm>
              <a:off x="1428150" y="4744699"/>
              <a:ext cx="421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CT</a:t>
              </a:r>
            </a:p>
          </p:txBody>
        </p:sp>
        <p:sp>
          <p:nvSpPr>
            <p:cNvPr id="26" name="Rectángulo redondeado 25">
              <a:extLst>
                <a:ext uri="{FF2B5EF4-FFF2-40B4-BE49-F238E27FC236}">
                  <a16:creationId xmlns:a16="http://schemas.microsoft.com/office/drawing/2014/main" id="{095BFA83-1389-674E-880D-4F5269A7F1DD}"/>
                </a:ext>
              </a:extLst>
            </p:cNvPr>
            <p:cNvSpPr/>
            <p:nvPr/>
          </p:nvSpPr>
          <p:spPr>
            <a:xfrm>
              <a:off x="1321193" y="2459102"/>
              <a:ext cx="3236607" cy="670039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ángulo redondeado 26">
              <a:extLst>
                <a:ext uri="{FF2B5EF4-FFF2-40B4-BE49-F238E27FC236}">
                  <a16:creationId xmlns:a16="http://schemas.microsoft.com/office/drawing/2014/main" id="{B0BFAD20-BA07-6945-A179-0D5D4076E86C}"/>
                </a:ext>
              </a:extLst>
            </p:cNvPr>
            <p:cNvSpPr/>
            <p:nvPr/>
          </p:nvSpPr>
          <p:spPr>
            <a:xfrm>
              <a:off x="2317990" y="3547882"/>
              <a:ext cx="1129935" cy="345551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ángulo redondeado 27">
              <a:extLst>
                <a:ext uri="{FF2B5EF4-FFF2-40B4-BE49-F238E27FC236}">
                  <a16:creationId xmlns:a16="http://schemas.microsoft.com/office/drawing/2014/main" id="{19D2EA21-46BE-AE44-96E0-DED4A0B031D7}"/>
                </a:ext>
              </a:extLst>
            </p:cNvPr>
            <p:cNvSpPr/>
            <p:nvPr/>
          </p:nvSpPr>
          <p:spPr>
            <a:xfrm>
              <a:off x="425089" y="3568075"/>
              <a:ext cx="1279525" cy="33533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ángulo redondeado 28">
              <a:extLst>
                <a:ext uri="{FF2B5EF4-FFF2-40B4-BE49-F238E27FC236}">
                  <a16:creationId xmlns:a16="http://schemas.microsoft.com/office/drawing/2014/main" id="{0DC75AAB-15D5-B14B-A87D-38D4418BD6E6}"/>
                </a:ext>
              </a:extLst>
            </p:cNvPr>
            <p:cNvSpPr/>
            <p:nvPr/>
          </p:nvSpPr>
          <p:spPr>
            <a:xfrm>
              <a:off x="3747775" y="3433681"/>
              <a:ext cx="1122126" cy="579839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ángulo redondeado 29">
              <a:extLst>
                <a:ext uri="{FF2B5EF4-FFF2-40B4-BE49-F238E27FC236}">
                  <a16:creationId xmlns:a16="http://schemas.microsoft.com/office/drawing/2014/main" id="{B299D911-ABEF-4D42-AD93-DE406FBC44AD}"/>
                </a:ext>
              </a:extLst>
            </p:cNvPr>
            <p:cNvSpPr/>
            <p:nvPr/>
          </p:nvSpPr>
          <p:spPr>
            <a:xfrm>
              <a:off x="2604055" y="4149726"/>
              <a:ext cx="553567" cy="338577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4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ángulo redondeado 30">
              <a:extLst>
                <a:ext uri="{FF2B5EF4-FFF2-40B4-BE49-F238E27FC236}">
                  <a16:creationId xmlns:a16="http://schemas.microsoft.com/office/drawing/2014/main" id="{DD9FD4EB-DB09-234D-9638-7DFD8B1795F8}"/>
                </a:ext>
              </a:extLst>
            </p:cNvPr>
            <p:cNvSpPr/>
            <p:nvPr/>
          </p:nvSpPr>
          <p:spPr>
            <a:xfrm>
              <a:off x="697915" y="4101100"/>
              <a:ext cx="710383" cy="328638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4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ángulo redondeado 31">
              <a:extLst>
                <a:ext uri="{FF2B5EF4-FFF2-40B4-BE49-F238E27FC236}">
                  <a16:creationId xmlns:a16="http://schemas.microsoft.com/office/drawing/2014/main" id="{AE4D2969-400B-434F-9FDD-B41519E64D2A}"/>
                </a:ext>
              </a:extLst>
            </p:cNvPr>
            <p:cNvSpPr/>
            <p:nvPr/>
          </p:nvSpPr>
          <p:spPr>
            <a:xfrm>
              <a:off x="4119859" y="4250690"/>
              <a:ext cx="437941" cy="31127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4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ángulo redondeado 32">
              <a:extLst>
                <a:ext uri="{FF2B5EF4-FFF2-40B4-BE49-F238E27FC236}">
                  <a16:creationId xmlns:a16="http://schemas.microsoft.com/office/drawing/2014/main" id="{8122D89F-6E91-5C4D-9CD7-A87F0A7F4702}"/>
                </a:ext>
              </a:extLst>
            </p:cNvPr>
            <p:cNvSpPr/>
            <p:nvPr/>
          </p:nvSpPr>
          <p:spPr>
            <a:xfrm>
              <a:off x="1428189" y="4784173"/>
              <a:ext cx="437941" cy="31127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4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ángulo redondeado 33">
              <a:extLst>
                <a:ext uri="{FF2B5EF4-FFF2-40B4-BE49-F238E27FC236}">
                  <a16:creationId xmlns:a16="http://schemas.microsoft.com/office/drawing/2014/main" id="{0089C4B2-4F3A-D948-A2BC-12EAC10D4284}"/>
                </a:ext>
              </a:extLst>
            </p:cNvPr>
            <p:cNvSpPr/>
            <p:nvPr/>
          </p:nvSpPr>
          <p:spPr>
            <a:xfrm>
              <a:off x="44674" y="4767694"/>
              <a:ext cx="1283622" cy="31562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4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B16294F-7D8E-0A45-B945-AD5F7EA740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0006" r="38999"/>
            <a:stretch/>
          </p:blipFill>
          <p:spPr>
            <a:xfrm>
              <a:off x="2137587" y="4583883"/>
              <a:ext cx="1329360" cy="1140636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61E70B2E-7C3D-EB45-8CDB-3982925482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0600"/>
            <a:stretch/>
          </p:blipFill>
          <p:spPr>
            <a:xfrm>
              <a:off x="3493436" y="4592430"/>
              <a:ext cx="1617912" cy="1092065"/>
            </a:xfrm>
            <a:prstGeom prst="rect">
              <a:avLst/>
            </a:prstGeom>
          </p:spPr>
        </p:pic>
        <p:cxnSp>
          <p:nvCxnSpPr>
            <p:cNvPr id="52" name="Conector recto 51">
              <a:extLst>
                <a:ext uri="{FF2B5EF4-FFF2-40B4-BE49-F238E27FC236}">
                  <a16:creationId xmlns:a16="http://schemas.microsoft.com/office/drawing/2014/main" id="{838F6F97-790A-9649-A4EC-87DB1FD07B4A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>
              <a:off x="5863398" y="2044607"/>
              <a:ext cx="0" cy="246395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52">
              <a:extLst>
                <a:ext uri="{FF2B5EF4-FFF2-40B4-BE49-F238E27FC236}">
                  <a16:creationId xmlns:a16="http://schemas.microsoft.com/office/drawing/2014/main" id="{62C02695-34FC-5044-968D-B7292E7225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54822" y="2267985"/>
              <a:ext cx="3277964" cy="8515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4057E075-49C0-E84C-A9E7-45E9C5E5F03D}"/>
                </a:ext>
              </a:extLst>
            </p:cNvPr>
            <p:cNvCxnSpPr>
              <a:cxnSpLocks/>
            </p:cNvCxnSpPr>
            <p:nvPr/>
          </p:nvCxnSpPr>
          <p:spPr>
            <a:xfrm>
              <a:off x="2860568" y="2254161"/>
              <a:ext cx="1393" cy="18457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61">
              <a:extLst>
                <a:ext uri="{FF2B5EF4-FFF2-40B4-BE49-F238E27FC236}">
                  <a16:creationId xmlns:a16="http://schemas.microsoft.com/office/drawing/2014/main" id="{F16847B1-7359-0343-BC12-9286B281EA6B}"/>
                </a:ext>
              </a:extLst>
            </p:cNvPr>
            <p:cNvCxnSpPr>
              <a:cxnSpLocks/>
            </p:cNvCxnSpPr>
            <p:nvPr/>
          </p:nvCxnSpPr>
          <p:spPr>
            <a:xfrm>
              <a:off x="2881917" y="3118583"/>
              <a:ext cx="0" cy="216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>
              <a:extLst>
                <a:ext uri="{FF2B5EF4-FFF2-40B4-BE49-F238E27FC236}">
                  <a16:creationId xmlns:a16="http://schemas.microsoft.com/office/drawing/2014/main" id="{B37E2D11-EC65-9C48-B253-7700F43C76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6975" y="3334583"/>
              <a:ext cx="3291854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>
              <a:extLst>
                <a:ext uri="{FF2B5EF4-FFF2-40B4-BE49-F238E27FC236}">
                  <a16:creationId xmlns:a16="http://schemas.microsoft.com/office/drawing/2014/main" id="{CCA98122-2ECB-0046-B1A9-2BA5407B7DA2}"/>
                </a:ext>
              </a:extLst>
            </p:cNvPr>
            <p:cNvCxnSpPr>
              <a:cxnSpLocks/>
            </p:cNvCxnSpPr>
            <p:nvPr/>
          </p:nvCxnSpPr>
          <p:spPr>
            <a:xfrm>
              <a:off x="1046975" y="3326068"/>
              <a:ext cx="0" cy="216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recto 68">
              <a:extLst>
                <a:ext uri="{FF2B5EF4-FFF2-40B4-BE49-F238E27FC236}">
                  <a16:creationId xmlns:a16="http://schemas.microsoft.com/office/drawing/2014/main" id="{15CFD6B2-65E9-2A4E-A270-CD539DFB60A1}"/>
                </a:ext>
              </a:extLst>
            </p:cNvPr>
            <p:cNvCxnSpPr>
              <a:cxnSpLocks/>
            </p:cNvCxnSpPr>
            <p:nvPr/>
          </p:nvCxnSpPr>
          <p:spPr>
            <a:xfrm>
              <a:off x="1054477" y="3903410"/>
              <a:ext cx="6476" cy="19769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>
              <a:extLst>
                <a:ext uri="{FF2B5EF4-FFF2-40B4-BE49-F238E27FC236}">
                  <a16:creationId xmlns:a16="http://schemas.microsoft.com/office/drawing/2014/main" id="{003F5718-2E44-1542-810D-040DF7E940DD}"/>
                </a:ext>
              </a:extLst>
            </p:cNvPr>
            <p:cNvCxnSpPr>
              <a:cxnSpLocks/>
            </p:cNvCxnSpPr>
            <p:nvPr/>
          </p:nvCxnSpPr>
          <p:spPr>
            <a:xfrm>
              <a:off x="1080012" y="4453828"/>
              <a:ext cx="0" cy="108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 recto 70">
              <a:extLst>
                <a:ext uri="{FF2B5EF4-FFF2-40B4-BE49-F238E27FC236}">
                  <a16:creationId xmlns:a16="http://schemas.microsoft.com/office/drawing/2014/main" id="{70C9207C-B151-B64A-8080-BD0A43750796}"/>
                </a:ext>
              </a:extLst>
            </p:cNvPr>
            <p:cNvCxnSpPr>
              <a:cxnSpLocks/>
            </p:cNvCxnSpPr>
            <p:nvPr/>
          </p:nvCxnSpPr>
          <p:spPr>
            <a:xfrm>
              <a:off x="2884206" y="3335433"/>
              <a:ext cx="0" cy="216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ector recto 71">
              <a:extLst>
                <a:ext uri="{FF2B5EF4-FFF2-40B4-BE49-F238E27FC236}">
                  <a16:creationId xmlns:a16="http://schemas.microsoft.com/office/drawing/2014/main" id="{337BD34D-273E-2F47-8F15-9288CCD804E2}"/>
                </a:ext>
              </a:extLst>
            </p:cNvPr>
            <p:cNvCxnSpPr>
              <a:cxnSpLocks/>
            </p:cNvCxnSpPr>
            <p:nvPr/>
          </p:nvCxnSpPr>
          <p:spPr>
            <a:xfrm>
              <a:off x="2876133" y="3909275"/>
              <a:ext cx="0" cy="216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ector recto 72">
              <a:extLst>
                <a:ext uri="{FF2B5EF4-FFF2-40B4-BE49-F238E27FC236}">
                  <a16:creationId xmlns:a16="http://schemas.microsoft.com/office/drawing/2014/main" id="{A4DEE699-418C-D74B-A28F-55202510CD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2605" y="4579173"/>
              <a:ext cx="1079563" cy="1136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ector recto 75">
              <a:extLst>
                <a:ext uri="{FF2B5EF4-FFF2-40B4-BE49-F238E27FC236}">
                  <a16:creationId xmlns:a16="http://schemas.microsoft.com/office/drawing/2014/main" id="{0948429B-CA57-864B-9ED0-992B5B4353FF}"/>
                </a:ext>
              </a:extLst>
            </p:cNvPr>
            <p:cNvCxnSpPr>
              <a:cxnSpLocks/>
            </p:cNvCxnSpPr>
            <p:nvPr/>
          </p:nvCxnSpPr>
          <p:spPr>
            <a:xfrm>
              <a:off x="1622168" y="4583794"/>
              <a:ext cx="0" cy="17173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ector recto 76">
              <a:extLst>
                <a:ext uri="{FF2B5EF4-FFF2-40B4-BE49-F238E27FC236}">
                  <a16:creationId xmlns:a16="http://schemas.microsoft.com/office/drawing/2014/main" id="{A7E6F4F1-1529-724C-B152-F3A1966AD2AB}"/>
                </a:ext>
              </a:extLst>
            </p:cNvPr>
            <p:cNvCxnSpPr>
              <a:cxnSpLocks/>
            </p:cNvCxnSpPr>
            <p:nvPr/>
          </p:nvCxnSpPr>
          <p:spPr>
            <a:xfrm>
              <a:off x="546910" y="4563796"/>
              <a:ext cx="0" cy="180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ector recto 80">
              <a:extLst>
                <a:ext uri="{FF2B5EF4-FFF2-40B4-BE49-F238E27FC236}">
                  <a16:creationId xmlns:a16="http://schemas.microsoft.com/office/drawing/2014/main" id="{C17AF0D6-F619-6447-8565-1497A0121415}"/>
                </a:ext>
              </a:extLst>
            </p:cNvPr>
            <p:cNvCxnSpPr>
              <a:cxnSpLocks/>
            </p:cNvCxnSpPr>
            <p:nvPr/>
          </p:nvCxnSpPr>
          <p:spPr>
            <a:xfrm>
              <a:off x="4337009" y="4014305"/>
              <a:ext cx="0" cy="2160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 recto 81">
              <a:extLst>
                <a:ext uri="{FF2B5EF4-FFF2-40B4-BE49-F238E27FC236}">
                  <a16:creationId xmlns:a16="http://schemas.microsoft.com/office/drawing/2014/main" id="{3C7FBCEA-0ACC-0441-AD77-754B96C05B69}"/>
                </a:ext>
              </a:extLst>
            </p:cNvPr>
            <p:cNvCxnSpPr>
              <a:cxnSpLocks/>
            </p:cNvCxnSpPr>
            <p:nvPr/>
          </p:nvCxnSpPr>
          <p:spPr>
            <a:xfrm>
              <a:off x="4338829" y="3326068"/>
              <a:ext cx="0" cy="10800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4BD48591-4B8A-B549-81D9-71F4CCF934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69296"/>
            <a:stretch/>
          </p:blipFill>
          <p:spPr>
            <a:xfrm>
              <a:off x="393830" y="5146230"/>
              <a:ext cx="1170915" cy="1014178"/>
            </a:xfrm>
            <a:prstGeom prst="rect">
              <a:avLst/>
            </a:prstGeom>
          </p:spPr>
        </p:pic>
      </p:grpSp>
      <p:pic>
        <p:nvPicPr>
          <p:cNvPr id="74" name="Picture 5">
            <a:extLst>
              <a:ext uri="{FF2B5EF4-FFF2-40B4-BE49-F238E27FC236}">
                <a16:creationId xmlns:a16="http://schemas.microsoft.com/office/drawing/2014/main" id="{22730E94-2F8A-1E42-8F0A-029C12F81B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4"/>
          <a:stretch/>
        </p:blipFill>
        <p:spPr bwMode="auto">
          <a:xfrm>
            <a:off x="10151567" y="1615048"/>
            <a:ext cx="1758510" cy="82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Cerrar llave 102">
            <a:extLst>
              <a:ext uri="{FF2B5EF4-FFF2-40B4-BE49-F238E27FC236}">
                <a16:creationId xmlns:a16="http://schemas.microsoft.com/office/drawing/2014/main" id="{69B12774-B843-9340-A8F5-D6940005CDDC}"/>
              </a:ext>
            </a:extLst>
          </p:cNvPr>
          <p:cNvSpPr/>
          <p:nvPr/>
        </p:nvSpPr>
        <p:spPr>
          <a:xfrm rot="5400000">
            <a:off x="5913876" y="210016"/>
            <a:ext cx="377452" cy="12047684"/>
          </a:xfrm>
          <a:prstGeom prst="rightBrace">
            <a:avLst>
              <a:gd name="adj1" fmla="val 8333"/>
              <a:gd name="adj2" fmla="val 4985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9" name="Conector recto 88">
            <a:extLst>
              <a:ext uri="{FF2B5EF4-FFF2-40B4-BE49-F238E27FC236}">
                <a16:creationId xmlns:a16="http://schemas.microsoft.com/office/drawing/2014/main" id="{066DE4F9-64D9-3D49-827A-3E1F55324C1E}"/>
              </a:ext>
            </a:extLst>
          </p:cNvPr>
          <p:cNvCxnSpPr>
            <a:cxnSpLocks/>
          </p:cNvCxnSpPr>
          <p:nvPr/>
        </p:nvCxnSpPr>
        <p:spPr>
          <a:xfrm flipH="1" flipV="1">
            <a:off x="6101832" y="2283085"/>
            <a:ext cx="2077473" cy="1496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arcador de número de diapositiva 2">
            <a:extLst>
              <a:ext uri="{FF2B5EF4-FFF2-40B4-BE49-F238E27FC236}">
                <a16:creationId xmlns:a16="http://schemas.microsoft.com/office/drawing/2014/main" id="{C92F0424-6F41-514D-0651-CEBD39EC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6</a:t>
            </a:fld>
            <a:endParaRPr lang="en-GB" sz="1800" b="1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A70B3D2-7FB1-0F7F-7BCC-74FC048AADE2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74D76113-B5FF-AA99-9A47-09F39C0133ED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66" name="Rectángulo 65">
                <a:extLst>
                  <a:ext uri="{FF2B5EF4-FFF2-40B4-BE49-F238E27FC236}">
                    <a16:creationId xmlns:a16="http://schemas.microsoft.com/office/drawing/2014/main" id="{C3E8AB58-CFC4-F486-A926-77BA1C49CFAD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75" name="CuadroTexto 74">
                <a:extLst>
                  <a:ext uri="{FF2B5EF4-FFF2-40B4-BE49-F238E27FC236}">
                    <a16:creationId xmlns:a16="http://schemas.microsoft.com/office/drawing/2014/main" id="{8C6FC516-5DD3-612D-0080-6E22C9EB4241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7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77886B10-8E76-362C-0D85-840436BC8C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" name="Group 31">
              <a:extLst>
                <a:ext uri="{FF2B5EF4-FFF2-40B4-BE49-F238E27FC236}">
                  <a16:creationId xmlns:a16="http://schemas.microsoft.com/office/drawing/2014/main" id="{2278E9BC-BEDD-F82B-0EA3-45A78AF0DD4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58" name="Freeform 32" descr="preencoded.png">
                <a:extLst>
                  <a:ext uri="{FF2B5EF4-FFF2-40B4-BE49-F238E27FC236}">
                    <a16:creationId xmlns:a16="http://schemas.microsoft.com/office/drawing/2014/main" id="{23BA5084-F052-2B58-9FFE-FC7D2130D892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8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761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16" grpId="0"/>
      <p:bldP spid="17" grpId="0"/>
      <p:bldP spid="18" grpId="0"/>
      <p:bldP spid="21" grpId="0"/>
      <p:bldP spid="23" grpId="0"/>
      <p:bldP spid="38" grpId="0" animBg="1"/>
      <p:bldP spid="40" grpId="0" animBg="1"/>
      <p:bldP spid="41" grpId="0" animBg="1"/>
      <p:bldP spid="46" grpId="0"/>
      <p:bldP spid="50" grpId="0" animBg="1"/>
      <p:bldP spid="1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7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2">
              <a:lumMod val="60000"/>
              <a:lumOff val="40000"/>
              <a:alpha val="18109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4917DE60-D5B6-B644-A400-5449CBADBE96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16796B2E-081C-4E65-EA6F-C4108FD5D85F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ACFFA433-8892-046B-DC74-B84696808851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29270D58-CE25-8432-0EC6-08BBBCB24C45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15E2F4E8-EE45-8887-AEA9-7B4336C0494C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140CD114-7250-40E0-9329-0D0A77D68B16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5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884D0108-AB40-5169-FA1B-0B74390846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id="{D73EB528-AC21-605A-062A-57CBC4A3A1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8" name="Freeform 32" descr="preencoded.png">
                <a:extLst>
                  <a:ext uri="{FF2B5EF4-FFF2-40B4-BE49-F238E27FC236}">
                    <a16:creationId xmlns:a16="http://schemas.microsoft.com/office/drawing/2014/main" id="{710C3C9C-1144-03A9-1853-E524A71213B4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743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8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2">
              <a:lumMod val="60000"/>
              <a:lumOff val="40000"/>
              <a:alpha val="18109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85E7E1-AE63-DF42-9302-5759D7209B5A}"/>
              </a:ext>
            </a:extLst>
          </p:cNvPr>
          <p:cNvSpPr txBox="1"/>
          <p:nvPr/>
        </p:nvSpPr>
        <p:spPr>
          <a:xfrm>
            <a:off x="2374237" y="3300188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1895 </a:t>
            </a:r>
          </a:p>
          <a:p>
            <a:pPr algn="ctr"/>
            <a:r>
              <a:rPr lang="en-US" dirty="0"/>
              <a:t>Discovery of the </a:t>
            </a:r>
            <a:r>
              <a:rPr lang="en-US" b="1" dirty="0"/>
              <a:t>X-rays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64CD4-D880-5C48-837B-6295BA8AF2BD}"/>
              </a:ext>
            </a:extLst>
          </p:cNvPr>
          <p:cNvSpPr txBox="1"/>
          <p:nvPr/>
        </p:nvSpPr>
        <p:spPr>
          <a:xfrm>
            <a:off x="4446768" y="5003962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1956</a:t>
            </a:r>
          </a:p>
          <a:p>
            <a:pPr algn="ctr"/>
            <a:r>
              <a:rPr lang="en-US" dirty="0"/>
              <a:t>First </a:t>
            </a:r>
            <a:r>
              <a:rPr lang="en-US" b="1" dirty="0"/>
              <a:t>Ultrasound </a:t>
            </a:r>
            <a:r>
              <a:rPr lang="en-US" dirty="0"/>
              <a:t>devices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295585D-462A-8C4E-9A71-23A9A108A6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4" r="4939" b="10353"/>
          <a:stretch/>
        </p:blipFill>
        <p:spPr>
          <a:xfrm>
            <a:off x="4598506" y="2808942"/>
            <a:ext cx="1968171" cy="136485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84FBDAD-F8E4-D64A-8D53-D6DE610C81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38" t="18154" r="69692" b="10353"/>
          <a:stretch/>
        </p:blipFill>
        <p:spPr>
          <a:xfrm>
            <a:off x="3879898" y="2803152"/>
            <a:ext cx="566870" cy="89319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B452DFF-E0FA-044F-8A70-151B56E11B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5" r="39183" b="19621"/>
          <a:stretch/>
        </p:blipFill>
        <p:spPr>
          <a:xfrm>
            <a:off x="2900094" y="4173800"/>
            <a:ext cx="803589" cy="118790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6B0C662-EFED-EA49-900A-3961D2A08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599" y="4268429"/>
            <a:ext cx="980145" cy="77011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C092EF0-38E6-C042-9585-954012E6DA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1673" y="5066651"/>
            <a:ext cx="1562874" cy="103059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81B3ACFC-4C93-F847-972A-F89204C40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3764" y="5202481"/>
            <a:ext cx="980145" cy="77011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C75BCF95-35D7-4235-9A9C-1966A59912C4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EAAFFCBE-2CBA-C15F-84BF-CBAC31F2D60E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B74788C-F704-FEE1-4963-EEF574215A5B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F6A093D6-C730-65DC-7E14-8FBD83C14D3C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809523D8-6C86-ED7D-5AF3-1731E7FB3AC6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53A7B6ED-2378-7228-9EB6-ECECD4B60E7C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8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FB81F1C7-15D7-06F3-E49F-9DD2D220AD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31">
              <a:extLst>
                <a:ext uri="{FF2B5EF4-FFF2-40B4-BE49-F238E27FC236}">
                  <a16:creationId xmlns:a16="http://schemas.microsoft.com/office/drawing/2014/main" id="{807B2D62-5458-D59B-F789-DF94C0848D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11" name="Freeform 32" descr="preencoded.png">
                <a:extLst>
                  <a:ext uri="{FF2B5EF4-FFF2-40B4-BE49-F238E27FC236}">
                    <a16:creationId xmlns:a16="http://schemas.microsoft.com/office/drawing/2014/main" id="{6A6C8761-3940-A5D3-5722-0D0C2BCDCD9C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8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666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14844F-2388-B341-BA88-F08E12C4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5086" y="6492875"/>
            <a:ext cx="2743200" cy="365125"/>
          </a:xfrm>
        </p:spPr>
        <p:txBody>
          <a:bodyPr/>
          <a:lstStyle/>
          <a:p>
            <a:fld id="{A10146A0-C1BA-8A43-AE13-3C754699A9D3}" type="slidenum">
              <a:rPr lang="en-GB" sz="1800" b="1" smtClean="0"/>
              <a:t>9</a:t>
            </a:fld>
            <a:endParaRPr lang="en-GB" sz="1800" b="1" dirty="0"/>
          </a:p>
        </p:txBody>
      </p:sp>
      <p:sp>
        <p:nvSpPr>
          <p:cNvPr id="20" name="Flecha derecha 19">
            <a:extLst>
              <a:ext uri="{FF2B5EF4-FFF2-40B4-BE49-F238E27FC236}">
                <a16:creationId xmlns:a16="http://schemas.microsoft.com/office/drawing/2014/main" id="{34444F67-7AEF-E541-A434-166C6032685A}"/>
              </a:ext>
            </a:extLst>
          </p:cNvPr>
          <p:cNvSpPr/>
          <p:nvPr/>
        </p:nvSpPr>
        <p:spPr>
          <a:xfrm>
            <a:off x="914401" y="3883522"/>
            <a:ext cx="10501746" cy="1478187"/>
          </a:xfrm>
          <a:prstGeom prst="rightArrow">
            <a:avLst>
              <a:gd name="adj1" fmla="val 50000"/>
              <a:gd name="adj2" fmla="val 80602"/>
            </a:avLst>
          </a:prstGeom>
          <a:solidFill>
            <a:schemeClr val="accent2">
              <a:lumMod val="60000"/>
              <a:lumOff val="40000"/>
              <a:alpha val="18109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3D32DEF-FDCA-C145-B2DD-E75754B1A8E5}"/>
              </a:ext>
            </a:extLst>
          </p:cNvPr>
          <p:cNvSpPr txBox="1"/>
          <p:nvPr/>
        </p:nvSpPr>
        <p:spPr>
          <a:xfrm>
            <a:off x="515037" y="5038543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 Century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Microscope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285E7E1-AE63-DF42-9302-5759D7209B5A}"/>
              </a:ext>
            </a:extLst>
          </p:cNvPr>
          <p:cNvSpPr txBox="1"/>
          <p:nvPr/>
        </p:nvSpPr>
        <p:spPr>
          <a:xfrm>
            <a:off x="2374237" y="3300188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1895 </a:t>
            </a:r>
          </a:p>
          <a:p>
            <a:pPr algn="ctr"/>
            <a:r>
              <a:rPr lang="en-US" dirty="0"/>
              <a:t>Discovery of the </a:t>
            </a:r>
            <a:r>
              <a:rPr lang="en-US" b="1" dirty="0"/>
              <a:t>X-rays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1E64CD4-D880-5C48-837B-6295BA8AF2BD}"/>
              </a:ext>
            </a:extLst>
          </p:cNvPr>
          <p:cNvSpPr txBox="1"/>
          <p:nvPr/>
        </p:nvSpPr>
        <p:spPr>
          <a:xfrm>
            <a:off x="4446768" y="5003962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1956</a:t>
            </a:r>
          </a:p>
          <a:p>
            <a:pPr algn="ctr"/>
            <a:r>
              <a:rPr lang="en-US" dirty="0"/>
              <a:t>First </a:t>
            </a:r>
            <a:r>
              <a:rPr lang="en-US" b="1" dirty="0"/>
              <a:t>Ultrasound </a:t>
            </a:r>
            <a:r>
              <a:rPr lang="en-US" dirty="0"/>
              <a:t>devices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1DC6AB0-7B86-A049-919D-6642ADF13033}"/>
              </a:ext>
            </a:extLst>
          </p:cNvPr>
          <p:cNvSpPr txBox="1"/>
          <p:nvPr/>
        </p:nvSpPr>
        <p:spPr>
          <a:xfrm>
            <a:off x="5451743" y="3376896"/>
            <a:ext cx="182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1961</a:t>
            </a:r>
          </a:p>
          <a:p>
            <a:pPr algn="ctr"/>
            <a:r>
              <a:rPr lang="en-US" dirty="0"/>
              <a:t>Invention of </a:t>
            </a:r>
            <a:r>
              <a:rPr lang="en-US" b="1" dirty="0"/>
              <a:t>PET</a:t>
            </a:r>
            <a:r>
              <a:rPr lang="en-US" dirty="0"/>
              <a:t> scanners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77F04B1-8CFC-834C-865B-DA3E9646A2DA}"/>
              </a:ext>
            </a:extLst>
          </p:cNvPr>
          <p:cNvSpPr txBox="1"/>
          <p:nvPr/>
        </p:nvSpPr>
        <p:spPr>
          <a:xfrm>
            <a:off x="6857388" y="4950093"/>
            <a:ext cx="1576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1972</a:t>
            </a:r>
          </a:p>
          <a:p>
            <a:pPr algn="ctr"/>
            <a:r>
              <a:rPr lang="en-US" dirty="0"/>
              <a:t>Invention of the </a:t>
            </a:r>
            <a:r>
              <a:rPr lang="en-US" b="1" dirty="0"/>
              <a:t>CT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1B366E5-17C3-2349-BBF7-087A782B7F11}"/>
              </a:ext>
            </a:extLst>
          </p:cNvPr>
          <p:cNvSpPr/>
          <p:nvPr/>
        </p:nvSpPr>
        <p:spPr>
          <a:xfrm>
            <a:off x="1995055" y="4223518"/>
            <a:ext cx="8017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43CC0FB-9694-E541-9674-DE60A8382166}"/>
              </a:ext>
            </a:extLst>
          </p:cNvPr>
          <p:cNvSpPr/>
          <p:nvPr/>
        </p:nvSpPr>
        <p:spPr>
          <a:xfrm>
            <a:off x="2121779" y="4215102"/>
            <a:ext cx="122068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5E9E053-3904-4A45-BA8B-27E448DB5687}"/>
              </a:ext>
            </a:extLst>
          </p:cNvPr>
          <p:cNvSpPr/>
          <p:nvPr/>
        </p:nvSpPr>
        <p:spPr>
          <a:xfrm>
            <a:off x="1893932" y="4223518"/>
            <a:ext cx="45719" cy="815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95D8DCC-338D-7143-AF86-4E2DB4D2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243" y="5290869"/>
            <a:ext cx="2237208" cy="1486029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F197899-E44D-5C41-BB3C-FD8B58ABD9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189" t="18155" r="39183" b="19621"/>
          <a:stretch/>
        </p:blipFill>
        <p:spPr>
          <a:xfrm>
            <a:off x="2900094" y="4173800"/>
            <a:ext cx="803589" cy="118790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D3AC60F-FDDC-E240-897F-A2F73F3C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599" y="4268429"/>
            <a:ext cx="980145" cy="77011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6B63C99-0669-FE4D-B6CD-0C2B0F18B2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7467" y="2874717"/>
            <a:ext cx="1198361" cy="8047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BE189AC-AEFC-8349-92B9-DDE66F11CB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5828" y="2815979"/>
            <a:ext cx="1966815" cy="140486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CF3153D-03D5-CD46-9F6B-A76EA5C8F4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3383" y="4202522"/>
            <a:ext cx="951534" cy="98613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CD52FC4-7F6F-2C4F-BDD5-2E99AEDCA7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56995" y="5038543"/>
            <a:ext cx="1294280" cy="10169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F6D186A-CD1D-6A43-A297-D4C1D723E1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4794" y="5191163"/>
            <a:ext cx="1663700" cy="12192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6E7E18B-97EA-3E4A-84FB-3E262D2EC5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29538" y="4043834"/>
            <a:ext cx="838360" cy="985639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6BFF054B-D398-848B-41F2-54528CAF2B1D}"/>
              </a:ext>
            </a:extLst>
          </p:cNvPr>
          <p:cNvSpPr/>
          <p:nvPr/>
        </p:nvSpPr>
        <p:spPr>
          <a:xfrm>
            <a:off x="515037" y="831469"/>
            <a:ext cx="11102418" cy="1938992"/>
          </a:xfrm>
          <a:prstGeom prst="rect">
            <a:avLst/>
          </a:prstGeom>
          <a:ln w="444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Medical imaging </a:t>
            </a:r>
            <a:r>
              <a:rPr lang="en-US" sz="2400" dirty="0"/>
              <a:t>refers to several different technologies that are used to view the human body in order to </a:t>
            </a:r>
            <a:r>
              <a:rPr lang="en-US" sz="2400" b="1" dirty="0"/>
              <a:t>diagnose, monitor, or treat medical conditions</a:t>
            </a:r>
            <a:endParaRPr lang="en-US" sz="2400" dirty="0"/>
          </a:p>
          <a:p>
            <a:endParaRPr lang="en-US" sz="2400" dirty="0"/>
          </a:p>
          <a:p>
            <a:pPr algn="ctr"/>
            <a:r>
              <a:rPr lang="en-US" sz="2400" dirty="0"/>
              <a:t>Each </a:t>
            </a:r>
            <a:r>
              <a:rPr lang="en-US" sz="2400" b="1" dirty="0"/>
              <a:t>type of technology </a:t>
            </a:r>
            <a:r>
              <a:rPr lang="en-US" sz="2400" dirty="0"/>
              <a:t>gives </a:t>
            </a:r>
            <a:r>
              <a:rPr lang="en-US" sz="2400" b="1" dirty="0"/>
              <a:t>different information </a:t>
            </a:r>
            <a:r>
              <a:rPr lang="en-US" sz="2400" dirty="0"/>
              <a:t>about the area of the body being studied or treated</a:t>
            </a:r>
          </a:p>
        </p:txBody>
      </p:sp>
      <p:sp>
        <p:nvSpPr>
          <p:cNvPr id="4" name="6 Rectángulo">
            <a:extLst>
              <a:ext uri="{FF2B5EF4-FFF2-40B4-BE49-F238E27FC236}">
                <a16:creationId xmlns:a16="http://schemas.microsoft.com/office/drawing/2014/main" id="{524B640C-0D28-C85C-CAC1-341E4832DC71}"/>
              </a:ext>
            </a:extLst>
          </p:cNvPr>
          <p:cNvSpPr/>
          <p:nvPr/>
        </p:nvSpPr>
        <p:spPr>
          <a:xfrm>
            <a:off x="1847528" y="0"/>
            <a:ext cx="10344472" cy="6483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/>
              <a:t>Medical Imaging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F3555492-4E55-C204-C66C-6045EA74B169}"/>
              </a:ext>
            </a:extLst>
          </p:cNvPr>
          <p:cNvGrpSpPr/>
          <p:nvPr/>
        </p:nvGrpSpPr>
        <p:grpSpPr>
          <a:xfrm>
            <a:off x="0" y="-9764"/>
            <a:ext cx="12192000" cy="793311"/>
            <a:chOff x="0" y="-9764"/>
            <a:chExt cx="12192000" cy="793311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23FF43E7-75D7-4A82-CB6E-4C0200CE059E}"/>
                </a:ext>
              </a:extLst>
            </p:cNvPr>
            <p:cNvGrpSpPr/>
            <p:nvPr/>
          </p:nvGrpSpPr>
          <p:grpSpPr>
            <a:xfrm>
              <a:off x="0" y="-9764"/>
              <a:ext cx="12192000" cy="793311"/>
              <a:chOff x="0" y="5390"/>
              <a:chExt cx="12192000" cy="793311"/>
            </a:xfrm>
          </p:grpSpPr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id="{27C7FEA1-F6AD-BE4C-3AF1-E03A84D1B9F1}"/>
                  </a:ext>
                </a:extLst>
              </p:cNvPr>
              <p:cNvSpPr/>
              <p:nvPr/>
            </p:nvSpPr>
            <p:spPr>
              <a:xfrm>
                <a:off x="0" y="5390"/>
                <a:ext cx="12192000" cy="76944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B017C1"/>
                  </a:solidFill>
                </a:endParaRPr>
              </a:p>
            </p:txBody>
          </p:sp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B28EFB61-906C-0D44-9DE9-AFBBEBB857F5}"/>
                  </a:ext>
                </a:extLst>
              </p:cNvPr>
              <p:cNvSpPr txBox="1"/>
              <p:nvPr/>
            </p:nvSpPr>
            <p:spPr>
              <a:xfrm>
                <a:off x="8221571" y="29260"/>
                <a:ext cx="39598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chemeClr val="bg1"/>
                    </a:solidFill>
                  </a:rPr>
                  <a:t>Medical Imaging</a:t>
                </a:r>
              </a:p>
            </p:txBody>
          </p:sp>
        </p:grpSp>
        <p:pic>
          <p:nvPicPr>
            <p:cNvPr id="12" name="Picture 2" descr="Index of /data/Chapters/Nuclear and Plasma Sciences/Logo">
              <a:extLst>
                <a:ext uri="{FF2B5EF4-FFF2-40B4-BE49-F238E27FC236}">
                  <a16:creationId xmlns:a16="http://schemas.microsoft.com/office/drawing/2014/main" id="{F52464DB-D3CC-1489-833B-81C7638084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762"/>
              <a:ext cx="821828" cy="775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31">
              <a:extLst>
                <a:ext uri="{FF2B5EF4-FFF2-40B4-BE49-F238E27FC236}">
                  <a16:creationId xmlns:a16="http://schemas.microsoft.com/office/drawing/2014/main" id="{DC67BCF9-3156-4309-42AD-951AA05A5A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2629" y="0"/>
              <a:ext cx="4433672" cy="765816"/>
              <a:chOff x="0" y="0"/>
              <a:chExt cx="5364480" cy="926592"/>
            </a:xfrm>
          </p:grpSpPr>
          <p:sp>
            <p:nvSpPr>
              <p:cNvPr id="27" name="Freeform 32" descr="preencoded.png">
                <a:extLst>
                  <a:ext uri="{FF2B5EF4-FFF2-40B4-BE49-F238E27FC236}">
                    <a16:creationId xmlns:a16="http://schemas.microsoft.com/office/drawing/2014/main" id="{583E4DDA-8EE3-9B58-0A6E-CCBE91C39BAE}"/>
                  </a:ext>
                </a:extLst>
              </p:cNvPr>
              <p:cNvSpPr/>
              <p:nvPr/>
            </p:nvSpPr>
            <p:spPr>
              <a:xfrm>
                <a:off x="0" y="0"/>
                <a:ext cx="5364480" cy="926592"/>
              </a:xfrm>
              <a:custGeom>
                <a:avLst/>
                <a:gdLst/>
                <a:ahLst/>
                <a:cxnLst/>
                <a:rect l="l" t="t" r="r" b="b"/>
                <a:pathLst>
                  <a:path w="5364480" h="926592">
                    <a:moveTo>
                      <a:pt x="0" y="0"/>
                    </a:moveTo>
                    <a:lnTo>
                      <a:pt x="5364480" y="0"/>
                    </a:lnTo>
                    <a:lnTo>
                      <a:pt x="5364480" y="926592"/>
                    </a:lnTo>
                    <a:lnTo>
                      <a:pt x="0" y="92659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13"/>
                <a:stretch>
                  <a:fillRect t="-17807" b="-17807"/>
                </a:stretch>
              </a:blipFill>
            </p:spPr>
            <p:txBody>
              <a:bodyPr/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873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ruker">
    <a:dk1>
      <a:srgbClr val="000000"/>
    </a:dk1>
    <a:lt1>
      <a:srgbClr val="FFFFFF"/>
    </a:lt1>
    <a:dk2>
      <a:srgbClr val="000000"/>
    </a:dk2>
    <a:lt2>
      <a:srgbClr val="D8E2E8"/>
    </a:lt2>
    <a:accent1>
      <a:srgbClr val="0071BC"/>
    </a:accent1>
    <a:accent2>
      <a:srgbClr val="748A96"/>
    </a:accent2>
    <a:accent3>
      <a:srgbClr val="BACAD3"/>
    </a:accent3>
    <a:accent4>
      <a:srgbClr val="D8E2E8"/>
    </a:accent4>
    <a:accent5>
      <a:srgbClr val="FF0000"/>
    </a:accent5>
    <a:accent6>
      <a:srgbClr val="0071BC"/>
    </a:accent6>
    <a:hlink>
      <a:srgbClr val="002060"/>
    </a:hlink>
    <a:folHlink>
      <a:srgbClr val="7030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3705</TotalTime>
  <Words>3521</Words>
  <Application>Microsoft Macintosh PowerPoint</Application>
  <PresentationFormat>Panorámica</PresentationFormat>
  <Paragraphs>762</Paragraphs>
  <Slides>50</Slides>
  <Notes>13</Notes>
  <HiddenSlides>1</HiddenSlides>
  <MMClips>1</MMClips>
  <ScaleCrop>false</ScaleCrop>
  <HeadingPairs>
    <vt:vector size="6" baseType="variant">
      <vt:variant>
        <vt:lpstr>Fuentes usadas</vt:lpstr>
      </vt:variant>
      <vt:variant>
        <vt:i4>15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50</vt:i4>
      </vt:variant>
    </vt:vector>
  </HeadingPairs>
  <TitlesOfParts>
    <vt:vector size="67" baseType="lpstr">
      <vt:lpstr>Arial</vt:lpstr>
      <vt:lpstr>Arial Black</vt:lpstr>
      <vt:lpstr>Arial Narrow</vt:lpstr>
      <vt:lpstr>Calibri</vt:lpstr>
      <vt:lpstr>Calibri (MS)</vt:lpstr>
      <vt:lpstr>Calibri (MS) Bold</vt:lpstr>
      <vt:lpstr>Calibri Light</vt:lpstr>
      <vt:lpstr>Cambria Math</vt:lpstr>
      <vt:lpstr>Comic Sans MS</vt:lpstr>
      <vt:lpstr>Helvetica</vt:lpstr>
      <vt:lpstr>Helvetica Neue</vt:lpstr>
      <vt:lpstr>Times New Roman</vt:lpstr>
      <vt:lpstr>Tipo de letra del sistema</vt:lpstr>
      <vt:lpstr>Verdana</vt:lpstr>
      <vt:lpstr>Wingdings</vt:lpstr>
      <vt:lpstr>Tema de Office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González Montoro</dc:creator>
  <cp:lastModifiedBy>Andrea González Montoro</cp:lastModifiedBy>
  <cp:revision>88</cp:revision>
  <dcterms:created xsi:type="dcterms:W3CDTF">2025-11-17T13:32:37Z</dcterms:created>
  <dcterms:modified xsi:type="dcterms:W3CDTF">2026-06-15T21:11:50Z</dcterms:modified>
</cp:coreProperties>
</file>