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4"/>
    <p:sldMasterId id="2147483748" r:id="rId5"/>
  </p:sldMasterIdLst>
  <p:notesMasterIdLst>
    <p:notesMasterId r:id="rId48"/>
  </p:notesMasterIdLst>
  <p:handoutMasterIdLst>
    <p:handoutMasterId r:id="rId49"/>
  </p:handoutMasterIdLst>
  <p:sldIdLst>
    <p:sldId id="666" r:id="rId6"/>
    <p:sldId id="579" r:id="rId7"/>
    <p:sldId id="637" r:id="rId8"/>
    <p:sldId id="638" r:id="rId9"/>
    <p:sldId id="641" r:id="rId10"/>
    <p:sldId id="271" r:id="rId11"/>
    <p:sldId id="272" r:id="rId12"/>
    <p:sldId id="663" r:id="rId13"/>
    <p:sldId id="639" r:id="rId14"/>
    <p:sldId id="640" r:id="rId15"/>
    <p:sldId id="642" r:id="rId16"/>
    <p:sldId id="269" r:id="rId17"/>
    <p:sldId id="262" r:id="rId18"/>
    <p:sldId id="645" r:id="rId19"/>
    <p:sldId id="646" r:id="rId20"/>
    <p:sldId id="647" r:id="rId21"/>
    <p:sldId id="648" r:id="rId22"/>
    <p:sldId id="649" r:id="rId23"/>
    <p:sldId id="650" r:id="rId24"/>
    <p:sldId id="651" r:id="rId25"/>
    <p:sldId id="661" r:id="rId26"/>
    <p:sldId id="662" r:id="rId27"/>
    <p:sldId id="664" r:id="rId28"/>
    <p:sldId id="652" r:id="rId29"/>
    <p:sldId id="462" r:id="rId30"/>
    <p:sldId id="653" r:id="rId31"/>
    <p:sldId id="654" r:id="rId32"/>
    <p:sldId id="655" r:id="rId33"/>
    <p:sldId id="631" r:id="rId34"/>
    <p:sldId id="632" r:id="rId35"/>
    <p:sldId id="633" r:id="rId36"/>
    <p:sldId id="634" r:id="rId37"/>
    <p:sldId id="635" r:id="rId38"/>
    <p:sldId id="636" r:id="rId39"/>
    <p:sldId id="656" r:id="rId40"/>
    <p:sldId id="657" r:id="rId41"/>
    <p:sldId id="264" r:id="rId42"/>
    <p:sldId id="267" r:id="rId43"/>
    <p:sldId id="658" r:id="rId44"/>
    <p:sldId id="659" r:id="rId45"/>
    <p:sldId id="660" r:id="rId46"/>
    <p:sldId id="606" r:id="rId47"/>
  </p:sldIdLst>
  <p:sldSz cx="12192000" cy="6858000"/>
  <p:notesSz cx="7104063" cy="10234613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0F0F0"/>
    <a:srgbClr val="CBCCF5"/>
    <a:srgbClr val="E7E7FA"/>
    <a:srgbClr val="EBE7F9"/>
    <a:srgbClr val="D5CCF2"/>
    <a:srgbClr val="FF66FF"/>
    <a:srgbClr val="F5F5F5"/>
    <a:srgbClr val="FFFFFF"/>
    <a:srgbClr val="F1F3F3"/>
    <a:srgbClr val="E5EA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76" autoAdjust="0"/>
    <p:restoredTop sz="93008" autoAdjust="0"/>
  </p:normalViewPr>
  <p:slideViewPr>
    <p:cSldViewPr showGuides="1">
      <p:cViewPr varScale="1">
        <p:scale>
          <a:sx n="63" d="100"/>
          <a:sy n="63" d="100"/>
        </p:scale>
        <p:origin x="90" y="654"/>
      </p:cViewPr>
      <p:guideLst/>
    </p:cSldViewPr>
  </p:slideViewPr>
  <p:outlineViewPr>
    <p:cViewPr>
      <p:scale>
        <a:sx n="33" d="100"/>
        <a:sy n="33" d="100"/>
      </p:scale>
      <p:origin x="0" y="-2757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7056"/>
    </p:cViewPr>
  </p:sorterViewPr>
  <p:notesViewPr>
    <p:cSldViewPr>
      <p:cViewPr varScale="1">
        <p:scale>
          <a:sx n="96" d="100"/>
          <a:sy n="96" d="100"/>
        </p:scale>
        <p:origin x="3538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493775" y="256755"/>
            <a:ext cx="4475498" cy="347152"/>
          </a:xfrm>
          <a:prstGeom prst="rect">
            <a:avLst/>
          </a:prstGeom>
        </p:spPr>
        <p:txBody>
          <a:bodyPr vert="horz" lIns="0" tIns="0" rIns="0" bIns="0" rtlCol="0"/>
          <a:lstStyle>
            <a:lvl1pPr algn="l">
              <a:defRPr sz="1200"/>
            </a:lvl1pPr>
          </a:lstStyle>
          <a:p>
            <a:r>
              <a:rPr lang="de-CH" sz="900"/>
              <a:t>Kopfzeilentext</a:t>
            </a:r>
            <a:endParaRPr lang="de-CH" sz="900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5322061" y="256755"/>
            <a:ext cx="1288228" cy="347152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1200"/>
            </a:lvl1pPr>
          </a:lstStyle>
          <a:p>
            <a:fld id="{EEC665CA-D682-48EC-95D2-126FD6449D65}" type="datetime1">
              <a:rPr lang="de-CH" sz="900"/>
              <a:t>19.06.2026</a:t>
            </a:fld>
            <a:endParaRPr lang="de-CH" sz="90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493775" y="9501652"/>
            <a:ext cx="4475498" cy="370849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1200"/>
            </a:lvl1pPr>
          </a:lstStyle>
          <a:p>
            <a:r>
              <a:rPr lang="de-CH" sz="900"/>
              <a:t>Fusszeilentext</a:t>
            </a:r>
            <a:endParaRPr lang="de-CH" sz="900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5322061" y="9501654"/>
            <a:ext cx="1288228" cy="370847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r">
              <a:defRPr sz="1200"/>
            </a:lvl1pPr>
          </a:lstStyle>
          <a:p>
            <a:fld id="{2CEDAA2C-602C-494B-9BFF-F0D7FF14E319}" type="slidenum">
              <a:rPr lang="de-CH" sz="900"/>
              <a:t>‹#›</a:t>
            </a:fld>
            <a:endParaRPr lang="de-CH" sz="900" dirty="0"/>
          </a:p>
        </p:txBody>
      </p:sp>
    </p:spTree>
    <p:extLst>
      <p:ext uri="{BB962C8B-B14F-4D97-AF65-F5344CB8AC3E}">
        <p14:creationId xmlns:p14="http://schemas.microsoft.com/office/powerpoint/2010/main" val="16250026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3224" userDrawn="1">
          <p15:clr>
            <a:srgbClr val="F26B43"/>
          </p15:clr>
        </p15:guide>
        <p15:guide id="2" pos="2238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lienbildplatzhalter 11"/>
          <p:cNvSpPr>
            <a:spLocks noGrp="1" noRot="1" noChangeAspect="1"/>
          </p:cNvSpPr>
          <p:nvPr>
            <p:ph type="sldImg" idx="2"/>
          </p:nvPr>
        </p:nvSpPr>
        <p:spPr>
          <a:xfrm>
            <a:off x="558800" y="1006475"/>
            <a:ext cx="6224588" cy="3500438"/>
          </a:xfrm>
          <a:prstGeom prst="rect">
            <a:avLst/>
          </a:prstGeom>
          <a:noFill/>
          <a:ln w="3175">
            <a:solidFill>
              <a:prstClr val="black"/>
            </a:solidFill>
          </a:ln>
        </p:spPr>
        <p:txBody>
          <a:bodyPr vert="horz" lIns="94796" tIns="47398" rIns="94796" bIns="47398" rtlCol="0" anchor="ctr"/>
          <a:lstStyle/>
          <a:p>
            <a:endParaRPr lang="de-CH"/>
          </a:p>
        </p:txBody>
      </p:sp>
      <p:sp>
        <p:nvSpPr>
          <p:cNvPr id="14" name="Fußzeilenplatzhalter 13"/>
          <p:cNvSpPr>
            <a:spLocks noGrp="1"/>
          </p:cNvSpPr>
          <p:nvPr>
            <p:ph type="ftr" sz="quarter" idx="4"/>
          </p:nvPr>
        </p:nvSpPr>
        <p:spPr>
          <a:xfrm>
            <a:off x="803060" y="9751088"/>
            <a:ext cx="2310455" cy="200922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>
              <a:defRPr sz="900"/>
            </a:lvl1pPr>
          </a:lstStyle>
          <a:p>
            <a:r>
              <a:rPr lang="de-CH" dirty="0"/>
              <a:t>Fusszeilentext</a:t>
            </a:r>
          </a:p>
        </p:txBody>
      </p:sp>
      <p:sp>
        <p:nvSpPr>
          <p:cNvPr id="15" name="Foliennummernplatzhalter 14"/>
          <p:cNvSpPr>
            <a:spLocks noGrp="1"/>
          </p:cNvSpPr>
          <p:nvPr>
            <p:ph type="sldNum" sz="quarter" idx="5"/>
          </p:nvPr>
        </p:nvSpPr>
        <p:spPr>
          <a:xfrm>
            <a:off x="5658662" y="9751088"/>
            <a:ext cx="902431" cy="200922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>
              <a:defRPr sz="900"/>
            </a:lvl1pPr>
          </a:lstStyle>
          <a:p>
            <a:fld id="{83C81C81-E364-4366-A610-2DB15FF98538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6" name="Notizenplatzhalter 15"/>
          <p:cNvSpPr>
            <a:spLocks noGrp="1"/>
          </p:cNvSpPr>
          <p:nvPr>
            <p:ph type="body" sz="quarter" idx="3"/>
          </p:nvPr>
        </p:nvSpPr>
        <p:spPr>
          <a:xfrm>
            <a:off x="801175" y="4794920"/>
            <a:ext cx="5759918" cy="4755191"/>
          </a:xfrm>
          <a:prstGeom prst="rect">
            <a:avLst/>
          </a:prstGeom>
        </p:spPr>
        <p:txBody>
          <a:bodyPr vert="horz" lIns="0" tIns="0" rIns="0" bIns="0" rtlCol="0"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  <a:endParaRPr lang="de-CH" dirty="0"/>
          </a:p>
        </p:txBody>
      </p:sp>
      <p:sp>
        <p:nvSpPr>
          <p:cNvPr id="17" name="Datumsplatzhalter 16"/>
          <p:cNvSpPr>
            <a:spLocks noGrp="1"/>
          </p:cNvSpPr>
          <p:nvPr>
            <p:ph type="dt" idx="1"/>
          </p:nvPr>
        </p:nvSpPr>
        <p:spPr>
          <a:xfrm>
            <a:off x="4381573" y="476629"/>
            <a:ext cx="2170487" cy="207873"/>
          </a:xfrm>
          <a:prstGeom prst="rect">
            <a:avLst/>
          </a:prstGeom>
        </p:spPr>
        <p:txBody>
          <a:bodyPr vert="horz" lIns="0" tIns="0" rIns="0" bIns="0" rtlCol="0"/>
          <a:lstStyle>
            <a:lvl1pPr algn="r">
              <a:defRPr sz="900"/>
            </a:lvl1pPr>
          </a:lstStyle>
          <a:p>
            <a:fld id="{A17AAF7D-4283-4014-80F4-26E915FEACF8}" type="datetime1">
              <a:rPr lang="de-CH" smtClean="0"/>
              <a:t>19.06.2026</a:t>
            </a:fld>
            <a:endParaRPr lang="de-CH" dirty="0"/>
          </a:p>
        </p:txBody>
      </p:sp>
      <p:sp>
        <p:nvSpPr>
          <p:cNvPr id="18" name="Kopfzeilenplatzhalter 17"/>
          <p:cNvSpPr>
            <a:spLocks noGrp="1"/>
          </p:cNvSpPr>
          <p:nvPr>
            <p:ph type="hdr" sz="quarter"/>
          </p:nvPr>
        </p:nvSpPr>
        <p:spPr>
          <a:xfrm>
            <a:off x="792142" y="483525"/>
            <a:ext cx="3365656" cy="200977"/>
          </a:xfrm>
          <a:prstGeom prst="rect">
            <a:avLst/>
          </a:prstGeom>
        </p:spPr>
        <p:txBody>
          <a:bodyPr vert="horz" lIns="0" tIns="0" rIns="0" bIns="0" rtlCol="0"/>
          <a:lstStyle>
            <a:lvl1pPr algn="l">
              <a:defRPr sz="900"/>
            </a:lvl1pPr>
          </a:lstStyle>
          <a:p>
            <a:r>
              <a:rPr lang="de-CH"/>
              <a:t>Kopfzeilentext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1170970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spcAft>
        <a:spcPts val="60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177800" indent="-177800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357188" indent="-179388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534988" indent="-177800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720725" indent="-185738" algn="l" defTabSz="914400" rtl="0" eaLnBrk="1" latinLnBrk="0" hangingPunct="1">
      <a:spcAft>
        <a:spcPts val="600"/>
      </a:spcAft>
      <a:buFont typeface="Arial" panose="020B0604020202020204" pitchFamily="34" charset="0"/>
      <a:buChar char="‒"/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3224" userDrawn="1">
          <p15:clr>
            <a:srgbClr val="F26B43"/>
          </p15:clr>
        </p15:guide>
        <p15:guide id="2" pos="2238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charset="0"/>
              <a:cs typeface="+mn-cs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0"/>
                <a:cs typeface="+mn-cs"/>
              </a:rPr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charset="0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charset="0"/>
                <a:cs typeface="+mn-cs"/>
              </a:rPr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Dark Blu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B86F663E-A62D-0CAD-5737-A11BE4D02BB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84" y="1948"/>
            <a:ext cx="12190615" cy="6855662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5464"/>
            <a:ext cx="8045451" cy="2008384"/>
          </a:xfrm>
        </p:spPr>
        <p:txBody>
          <a:bodyPr anchor="b"/>
          <a:lstStyle>
            <a:lvl1pPr algn="l">
              <a:lnSpc>
                <a:spcPct val="92000"/>
              </a:lnSpc>
              <a:defRPr sz="4200">
                <a:solidFill>
                  <a:schemeClr val="bg1"/>
                </a:solidFill>
              </a:defRPr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8045451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GB" noProof="0" dirty="0"/>
              <a:t>Autor/in</a:t>
            </a:r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</p:spTree>
    <p:extLst>
      <p:ext uri="{BB962C8B-B14F-4D97-AF65-F5344CB8AC3E}">
        <p14:creationId xmlns:p14="http://schemas.microsoft.com/office/powerpoint/2010/main" val="38855474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6" userDrawn="1">
          <p15:clr>
            <a:srgbClr val="A4A3A4"/>
          </p15:clr>
        </p15:guide>
        <p15:guide id="3" orient="horz" pos="3181" userDrawn="1">
          <p15:clr>
            <a:srgbClr val="A4A3A4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hteck 13">
            <a:extLst>
              <a:ext uri="{FF2B5EF4-FFF2-40B4-BE49-F238E27FC236}">
                <a16:creationId xmlns:a16="http://schemas.microsoft.com/office/drawing/2014/main" id="{8BDEC662-E6F5-15D3-BB36-ED6F08201703}"/>
              </a:ext>
            </a:extLst>
          </p:cNvPr>
          <p:cNvSpPr/>
          <p:nvPr userDrawn="1"/>
        </p:nvSpPr>
        <p:spPr>
          <a:xfrm>
            <a:off x="0" y="0"/>
            <a:ext cx="12192000" cy="504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695325" y="1449388"/>
            <a:ext cx="5292725" cy="2004460"/>
          </a:xfrm>
        </p:spPr>
        <p:txBody>
          <a:bodyPr anchor="b"/>
          <a:lstStyle>
            <a:lvl1pPr algn="l">
              <a:lnSpc>
                <a:spcPct val="92000"/>
              </a:lnSpc>
              <a:defRPr sz="4200"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695325" y="3789040"/>
            <a:ext cx="5292725" cy="1080120"/>
          </a:xfrm>
        </p:spPr>
        <p:txBody>
          <a:bodyPr/>
          <a:lstStyle>
            <a:lvl1pPr marL="0" indent="0" algn="l">
              <a:lnSpc>
                <a:spcPct val="92000"/>
              </a:lnSpc>
              <a:buNone/>
              <a:defRPr sz="2600" b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CH" noProof="0" dirty="0"/>
              <a:t>Untertitel hinzufügen</a:t>
            </a:r>
          </a:p>
        </p:txBody>
      </p:sp>
      <p:sp>
        <p:nvSpPr>
          <p:cNvPr id="11" name="Textplatzhalter 10">
            <a:extLst>
              <a:ext uri="{FF2B5EF4-FFF2-40B4-BE49-F238E27FC236}">
                <a16:creationId xmlns:a16="http://schemas.microsoft.com/office/drawing/2014/main" id="{68F03BE3-7C85-C716-E994-40806F5A846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5841268"/>
            <a:ext cx="5292725" cy="288032"/>
          </a:xfrm>
        </p:spPr>
        <p:txBody>
          <a:bodyPr anchor="b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Autor/in</a:t>
            </a:r>
            <a:endParaRPr lang="de-CH" noProof="0" dirty="0"/>
          </a:p>
        </p:txBody>
      </p:sp>
      <p:sp>
        <p:nvSpPr>
          <p:cNvPr id="12" name="Textplatzhalter 10">
            <a:extLst>
              <a:ext uri="{FF2B5EF4-FFF2-40B4-BE49-F238E27FC236}">
                <a16:creationId xmlns:a16="http://schemas.microsoft.com/office/drawing/2014/main" id="{BB6EAADF-428F-C6D8-43A9-FBCA196FE9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5325" y="6129300"/>
            <a:ext cx="5292725" cy="252028"/>
          </a:xfrm>
        </p:spPr>
        <p:txBody>
          <a:bodyPr anchor="t"/>
          <a:lstStyle>
            <a:lvl1pPr>
              <a:defRPr sz="1600">
                <a:solidFill>
                  <a:schemeClr val="bg1"/>
                </a:solidFill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GB" noProof="0" dirty="0"/>
              <a:t>Ort, TT. Monat JJJJ</a:t>
            </a:r>
            <a:endParaRPr lang="de-CH" noProof="0" dirty="0"/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601D5720-24EF-D102-D260-2D0ECB313E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5" y="358671"/>
            <a:ext cx="1773825" cy="730070"/>
          </a:xfrm>
          <a:prstGeom prst="rect">
            <a:avLst/>
          </a:prstGeom>
        </p:spPr>
      </p:pic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918345C2-B555-CE5A-CF14-EC753A31E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03948" y="549275"/>
            <a:ext cx="5076827" cy="543600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0798493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6">
          <p15:clr>
            <a:srgbClr val="A4A3A4"/>
          </p15:clr>
        </p15:guide>
        <p15:guide id="2" pos="7106">
          <p15:clr>
            <a:srgbClr val="A4A3A4"/>
          </p15:clr>
        </p15:guide>
        <p15:guide id="3" orient="horz" pos="3181">
          <p15:clr>
            <a:srgbClr val="A4A3A4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ing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852F3DE-B35F-4A9C-93A7-DC9521D190FB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38A5E6FE-0D37-3DFF-F3B7-73A91BE846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5325" y="1292087"/>
            <a:ext cx="8964613" cy="4729302"/>
          </a:xfrm>
        </p:spPr>
        <p:txBody>
          <a:bodyPr/>
          <a:lstStyle>
            <a:lvl1pPr>
              <a:defRPr sz="4200">
                <a:solidFill>
                  <a:schemeClr val="bg1"/>
                </a:solidFill>
              </a:defRPr>
            </a:lvl1pPr>
            <a:lvl2pPr marL="0" indent="0">
              <a:buFontTx/>
              <a:buNone/>
              <a:defRPr>
                <a:solidFill>
                  <a:schemeClr val="bg1"/>
                </a:solidFill>
              </a:defRPr>
            </a:lvl2pPr>
            <a:lvl3pPr marL="250825" indent="-250825"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de-DE" noProof="0" dirty="0"/>
              <a:t>Kapiteltitel hinzufügen</a:t>
            </a:r>
          </a:p>
          <a:p>
            <a:pPr lvl="1"/>
            <a:r>
              <a:rPr lang="de-DE" noProof="0" dirty="0"/>
              <a:t>Zweite Textebene</a:t>
            </a:r>
          </a:p>
          <a:p>
            <a:pPr lvl="2"/>
            <a:r>
              <a:rPr lang="de-DE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72775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8964613" cy="4644616"/>
          </a:xfrm>
        </p:spPr>
        <p:txBody>
          <a:bodyPr/>
          <a:lstStyle>
            <a:lvl1pPr defTabSz="984250">
              <a:tabLst>
                <a:tab pos="536575" algn="l"/>
              </a:tabLst>
              <a:defRPr/>
            </a:lvl1pPr>
            <a:lvl2pPr>
              <a:tabLst>
                <a:tab pos="536575" algn="l"/>
              </a:tabLst>
              <a:defRPr/>
            </a:lvl2pPr>
            <a:lvl3pPr>
              <a:defRPr/>
            </a:lvl3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7" name="Titel 6">
            <a:extLst>
              <a:ext uri="{FF2B5EF4-FFF2-40B4-BE49-F238E27FC236}">
                <a16:creationId xmlns:a16="http://schemas.microsoft.com/office/drawing/2014/main" id="{A939BEE7-204C-1008-67F3-C8FC6E64EB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</p:spTree>
    <p:extLst>
      <p:ext uri="{BB962C8B-B14F-4D97-AF65-F5344CB8AC3E}">
        <p14:creationId xmlns:p14="http://schemas.microsoft.com/office/powerpoint/2010/main" val="479570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Extra w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10801349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4065109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5291476" cy="464461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B49ACDA5-7E7F-4198-AC9D-83757EB6D068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03327075-DC64-5DAB-E02B-8A18CBF5A99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05201" y="1376773"/>
            <a:ext cx="5291474" cy="464461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338788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5292725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51A95B7D-2456-47F2-A26A-357DCDC049B9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03948" y="1449389"/>
            <a:ext cx="5292725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599391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203950" y="1376773"/>
            <a:ext cx="5292724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B386B196-395B-4F18-88A8-EA23FA7560C1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2813573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5" name="Bildplatzhalter 4">
            <a:extLst>
              <a:ext uri="{FF2B5EF4-FFF2-40B4-BE49-F238E27FC236}">
                <a16:creationId xmlns:a16="http://schemas.microsoft.com/office/drawing/2014/main" id="{1024D5AC-18B7-42A0-8763-5161D9B6B2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5" y="1449389"/>
            <a:ext cx="8964613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BEB216CB-AE9D-4C01-AD48-4B7915875192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4A878B5C-ADB7-4A2F-B63C-C8958E4AFA8D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3E67269-0443-40A6-8D53-CF9C30AE720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1FD2179C-3288-47A5-A587-1B7255A2C3E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1753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C84F2EF4-F7EE-4202-A541-C14844DB798C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4571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1449389"/>
            <a:ext cx="5292725" cy="4571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152932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wid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94C4DE28-5415-43BA-BFB6-9FC7C19E4CDF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7129461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F99B93C7-FD88-F860-2772-AA3BFEC82DB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3173706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6E03749D-7FFF-401C-8188-06DF9BC13548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3457575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Inhaltsplatzhalter 2">
            <a:extLst>
              <a:ext uri="{FF2B5EF4-FFF2-40B4-BE49-F238E27FC236}">
                <a16:creationId xmlns:a16="http://schemas.microsoft.com/office/drawing/2014/main" id="{C5A45EC1-6C70-C75B-70A0-557B1FE6DA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3372432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59098FA2-CAC1-49C8-B731-58B594B48EBB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67213" y="3843389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C772A35F-591D-5A80-72BC-28B068C3A56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792042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7E9F0FBE-77DB-4D29-8B34-D71F82BCCC04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17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67213" y="3843389"/>
            <a:ext cx="3457575" cy="217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CE065AA4-86F5-4BAD-ED9D-98129FDEFEF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040688" y="3843387"/>
            <a:ext cx="3455986" cy="217800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089D7F61-76FC-5B15-D914-2BB427BF716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1376773"/>
            <a:ext cx="3455988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2713834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F81D2F18-6DB9-4714-8A2D-BA7F72B47CD8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EED849DD-27BF-60D5-0E2A-BC6C9A827AC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7129463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13" name="Bildplatzhalter 4">
            <a:extLst>
              <a:ext uri="{FF2B5EF4-FFF2-40B4-BE49-F238E27FC236}">
                <a16:creationId xmlns:a16="http://schemas.microsoft.com/office/drawing/2014/main" id="{8CA68BBC-536B-0C49-B239-F2A8A8ACBA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457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1000847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wid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40C89D25-D0FB-4F03-A811-9836E86D2FEE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17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CE065AA4-86F5-4BAD-ED9D-98129FDEFEF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040688" y="3843387"/>
            <a:ext cx="3455986" cy="2178001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EED849DD-27BF-60D5-0E2A-BC6C9A827AC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5" y="1376773"/>
            <a:ext cx="7129463" cy="4644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391598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ED3EAA53-288E-4A40-B02C-C2D99EAE20E2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5326" y="1449389"/>
            <a:ext cx="5292724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1449389"/>
            <a:ext cx="5292725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Inhaltsplatzhalter 2">
            <a:extLst>
              <a:ext uri="{FF2B5EF4-FFF2-40B4-BE49-F238E27FC236}">
                <a16:creationId xmlns:a16="http://schemas.microsoft.com/office/drawing/2014/main" id="{747A0213-C397-B258-EE3A-69DBB54DD3B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4553982"/>
            <a:ext cx="5291476" cy="146740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DE0905A-F588-783E-2408-3EEBCC47B7C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205201" y="4553982"/>
            <a:ext cx="5291474" cy="1467406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8212682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8B9FD705-B77E-446B-A6EC-4193A774EA24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2987724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Inhaltsplatzhalter 2">
            <a:extLst>
              <a:ext uri="{FF2B5EF4-FFF2-40B4-BE49-F238E27FC236}">
                <a16:creationId xmlns:a16="http://schemas.microsoft.com/office/drawing/2014/main" id="{11B3F6C3-759F-AE0A-F24C-FF78D18C5F8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5326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FB98D413-4196-B49D-71B4-7CED7EED69F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Bildplatzhalter 4">
            <a:extLst>
              <a:ext uri="{FF2B5EF4-FFF2-40B4-BE49-F238E27FC236}">
                <a16:creationId xmlns:a16="http://schemas.microsoft.com/office/drawing/2014/main" id="{FDF6C985-A691-B0CD-8A11-7C955F32458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5" y="1449388"/>
            <a:ext cx="3457575" cy="2987724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2" name="Inhaltsplatzhalter 2">
            <a:extLst>
              <a:ext uri="{FF2B5EF4-FFF2-40B4-BE49-F238E27FC236}">
                <a16:creationId xmlns:a16="http://schemas.microsoft.com/office/drawing/2014/main" id="{7D982B28-131F-0EF1-DBEF-7E5426DA6F8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4368801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13" name="Inhaltsplatzhalter 2">
            <a:extLst>
              <a:ext uri="{FF2B5EF4-FFF2-40B4-BE49-F238E27FC236}">
                <a16:creationId xmlns:a16="http://schemas.microsoft.com/office/drawing/2014/main" id="{3A5C3130-D9C4-9998-9902-8B054B641165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8040688" y="4545123"/>
            <a:ext cx="3455987" cy="1476265"/>
          </a:xfrm>
        </p:spPr>
        <p:txBody>
          <a:bodyPr tIns="18000"/>
          <a:lstStyle>
            <a:lvl1pPr>
              <a:spcBef>
                <a:spcPts val="400"/>
              </a:spcBef>
              <a:defRPr sz="1600"/>
            </a:lvl1pPr>
            <a:lvl2pPr marL="179388" indent="-179388">
              <a:spcBef>
                <a:spcPts val="400"/>
              </a:spcBef>
              <a:defRPr sz="1600"/>
            </a:lvl2pPr>
            <a:lvl3pPr marL="360363" indent="-180975">
              <a:spcBef>
                <a:spcPts val="400"/>
              </a:spcBef>
              <a:defRPr sz="1600"/>
            </a:lvl3pPr>
            <a:lvl4pPr>
              <a:defRPr sz="1600"/>
            </a:lvl4pPr>
            <a:lvl5pPr>
              <a:defRPr sz="1600"/>
            </a:lvl5pPr>
            <a:lvl6pPr marL="2286000" indent="0">
              <a:buNone/>
              <a:defRPr/>
            </a:lvl6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2258806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28F3D22C-289E-46E4-BFEC-91F1EBF828CD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12784F6E-FB73-D6E4-8C2C-41F75D7C72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5327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2EA8E577-195E-4B1A-BC32-FE3D591B8C3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58673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646FBB3-9915-B3D3-1716-7B2E4AB38A5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450050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3FC8EB0-667A-22B3-F4B0-8DFF68655699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203950" y="1449389"/>
            <a:ext cx="2538000" cy="298772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2B3EE353-935F-47F2-890E-86D599D69C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95325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7650EC49-433E-6552-2740-6B65EFF948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49108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38A397CC-14F5-DD8F-565D-CB576CCEF0A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02891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52C714DB-CD94-62D4-DBCC-363F77E96BF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56675" y="4545013"/>
            <a:ext cx="2533650" cy="1476375"/>
          </a:xfrm>
        </p:spPr>
        <p:txBody>
          <a:bodyPr/>
          <a:lstStyle>
            <a:lvl1pPr>
              <a:spcBef>
                <a:spcPts val="40"/>
              </a:spcBef>
              <a:defRPr sz="1600"/>
            </a:lvl1pPr>
            <a:lvl2pPr marL="179388" indent="-179388">
              <a:spcBef>
                <a:spcPts val="40"/>
              </a:spcBef>
              <a:defRPr sz="1600"/>
            </a:lvl2pPr>
            <a:lvl3pPr marL="360363" indent="-180975">
              <a:spcBef>
                <a:spcPts val="40"/>
              </a:spcBef>
              <a:defRPr sz="16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</p:txBody>
      </p:sp>
    </p:spTree>
    <p:extLst>
      <p:ext uri="{BB962C8B-B14F-4D97-AF65-F5344CB8AC3E}">
        <p14:creationId xmlns:p14="http://schemas.microsoft.com/office/powerpoint/2010/main" val="18021725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x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 dirty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EDF83137-F296-4184-BDFD-96388B3CDEAB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18983A1D-4D6A-20A1-246F-D90E834D6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8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1EC548A2-BD24-9227-A6CD-523677F543B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0688" y="1449389"/>
            <a:ext cx="3455986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1FDEC21-8808-4E1C-5D07-37DFA51175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5" y="1449388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C093E107-B829-CEE4-9295-B1B84BEAE14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67212" y="3852000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269E9327-75CD-A94E-4F13-6C971DCF19A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40688" y="3852000"/>
            <a:ext cx="3455986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7B4B6D58-21AF-6B45-2504-E31EDE54A33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95325" y="3852000"/>
            <a:ext cx="3457575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7EDE1E8A-EFD6-AFE3-8FC8-A8781D081C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5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90B09162-F170-AF79-446C-2FD12FCF2E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67212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B625CAA8-22B4-0491-F50F-A64DB81820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40688" y="5689101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233B6E2E-EE51-3815-5A82-51C2D0BDCDE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5325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DC029808-0B66-A918-9826-7CF902C7DE3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67212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5" name="Textplatzhalter 19">
            <a:extLst>
              <a:ext uri="{FF2B5EF4-FFF2-40B4-BE49-F238E27FC236}">
                <a16:creationId xmlns:a16="http://schemas.microsoft.com/office/drawing/2014/main" id="{0C032556-82F7-0D1B-C717-506C730F7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040688" y="3299877"/>
            <a:ext cx="345757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</p:spTree>
    <p:extLst>
      <p:ext uri="{BB962C8B-B14F-4D97-AF65-F5344CB8AC3E}">
        <p14:creationId xmlns:p14="http://schemas.microsoft.com/office/powerpoint/2010/main" val="39472543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ght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C1623131-3667-449B-92A5-C50D04412486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12784F6E-FB73-D6E4-8C2C-41F75D7C72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5327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2EA8E577-195E-4B1A-BC32-FE3D591B8C3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58673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0646FBB3-9915-B3D3-1716-7B2E4AB38A5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450050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3FC8EB0-667A-22B3-F4B0-8DFF68655699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203950" y="144939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7650EC49-433E-6552-2740-6B65EFF948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49108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38A397CC-14F5-DD8F-565D-CB576CCEF0A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08300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52C714DB-CD94-62D4-DBCC-363F77E96BF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56675" y="5689100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FF900A0F-DD38-976A-BFC1-92B5ACB7395B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695325" y="3852000"/>
            <a:ext cx="2538000" cy="1799593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8" name="Textplatzhalter 19">
            <a:extLst>
              <a:ext uri="{FF2B5EF4-FFF2-40B4-BE49-F238E27FC236}">
                <a16:creationId xmlns:a16="http://schemas.microsoft.com/office/drawing/2014/main" id="{530B9B83-A2E6-A97A-6B7B-389BCDC2C8C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95325" y="3299877"/>
            <a:ext cx="2536825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1" name="Textplatzhalter 19">
            <a:extLst>
              <a:ext uri="{FF2B5EF4-FFF2-40B4-BE49-F238E27FC236}">
                <a16:creationId xmlns:a16="http://schemas.microsoft.com/office/drawing/2014/main" id="{CD6A5AE7-8194-069E-96C6-A9A19A691F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5" y="5689101"/>
            <a:ext cx="2540001" cy="332288"/>
          </a:xfrm>
        </p:spPr>
        <p:txBody>
          <a:bodyPr/>
          <a:lstStyle>
            <a:lvl1pPr>
              <a:spcBef>
                <a:spcPts val="20"/>
              </a:spcBef>
              <a:defRPr sz="1200"/>
            </a:lvl1pPr>
            <a:lvl2pPr marL="179388" indent="-179388">
              <a:spcBef>
                <a:spcPts val="20"/>
              </a:spcBef>
              <a:defRPr sz="12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2" name="Textplatzhalter 19">
            <a:extLst>
              <a:ext uri="{FF2B5EF4-FFF2-40B4-BE49-F238E27FC236}">
                <a16:creationId xmlns:a16="http://schemas.microsoft.com/office/drawing/2014/main" id="{E33B1E40-AEE0-028C-74FA-4DA2F2785C8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448050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3" name="Textplatzhalter 19">
            <a:extLst>
              <a:ext uri="{FF2B5EF4-FFF2-40B4-BE49-F238E27FC236}">
                <a16:creationId xmlns:a16="http://schemas.microsoft.com/office/drawing/2014/main" id="{6CF8C6E7-2EBA-0F42-5F97-0B15A298F57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08300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6" name="Textplatzhalter 19">
            <a:extLst>
              <a:ext uri="{FF2B5EF4-FFF2-40B4-BE49-F238E27FC236}">
                <a16:creationId xmlns:a16="http://schemas.microsoft.com/office/drawing/2014/main" id="{A8581B57-63E2-3060-2AF6-9711ABA14922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955617" y="3299877"/>
            <a:ext cx="2533650" cy="332288"/>
          </a:xfrm>
        </p:spPr>
        <p:txBody>
          <a:bodyPr/>
          <a:lstStyle>
            <a:lvl1pPr>
              <a:spcBef>
                <a:spcPts val="40"/>
              </a:spcBef>
              <a:defRPr sz="1200"/>
            </a:lvl1pPr>
            <a:lvl2pPr marL="179388" indent="-179388">
              <a:spcBef>
                <a:spcPts val="40"/>
              </a:spcBef>
              <a:defRPr sz="1200"/>
            </a:lvl2pPr>
            <a:lvl3pPr>
              <a:spcBef>
                <a:spcPts val="40"/>
              </a:spcBef>
              <a:defRPr sz="1200"/>
            </a:lvl3pPr>
            <a:lvl4pPr>
              <a:spcBef>
                <a:spcPts val="40"/>
              </a:spcBef>
              <a:defRPr sz="1600"/>
            </a:lvl4pPr>
            <a:lvl5pPr>
              <a:spcBef>
                <a:spcPts val="40"/>
              </a:spcBef>
              <a:defRPr sz="16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615C431B-993D-61F7-28CB-6E9C6E916B27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8957560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5F9CC3CC-2D09-5169-EE63-2F307DD025AE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3448937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05CD9CF5-8030-A2FA-B5F1-BDE8A3AB64FE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202837" y="3852000"/>
            <a:ext cx="2538000" cy="1799592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2331809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elve caption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A0AC4DD2-C66F-4AF8-9C6F-7227F4F83A3F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Bildplatzhalter 4">
            <a:extLst>
              <a:ext uri="{FF2B5EF4-FFF2-40B4-BE49-F238E27FC236}">
                <a16:creationId xmlns:a16="http://schemas.microsoft.com/office/drawing/2014/main" id="{18983A1D-4D6A-20A1-246F-D90E834D6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67213" y="144938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4" name="Bildplatzhalter 4">
            <a:extLst>
              <a:ext uri="{FF2B5EF4-FFF2-40B4-BE49-F238E27FC236}">
                <a16:creationId xmlns:a16="http://schemas.microsoft.com/office/drawing/2014/main" id="{1EC548A2-BD24-9227-A6CD-523677F543B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874248" y="1449389"/>
            <a:ext cx="1622425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5" name="Bildplatzhalter 4">
            <a:extLst>
              <a:ext uri="{FF2B5EF4-FFF2-40B4-BE49-F238E27FC236}">
                <a16:creationId xmlns:a16="http://schemas.microsoft.com/office/drawing/2014/main" id="{B1FDEC21-8808-4E1C-5D07-37DFA51175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95326" y="144938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6" name="Bildplatzhalter 4">
            <a:extLst>
              <a:ext uri="{FF2B5EF4-FFF2-40B4-BE49-F238E27FC236}">
                <a16:creationId xmlns:a16="http://schemas.microsoft.com/office/drawing/2014/main" id="{C093E107-B829-CEE4-9295-B1B84BEAE14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367212" y="385199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7" name="Bildplatzhalter 4">
            <a:extLst>
              <a:ext uri="{FF2B5EF4-FFF2-40B4-BE49-F238E27FC236}">
                <a16:creationId xmlns:a16="http://schemas.microsoft.com/office/drawing/2014/main" id="{269E9327-75CD-A94E-4F13-6C971DCF19A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40688" y="3852000"/>
            <a:ext cx="1619250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8" name="Bildplatzhalter 4">
            <a:extLst>
              <a:ext uri="{FF2B5EF4-FFF2-40B4-BE49-F238E27FC236}">
                <a16:creationId xmlns:a16="http://schemas.microsoft.com/office/drawing/2014/main" id="{7B4B6D58-21AF-6B45-2504-E31EDE54A33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95326" y="385199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0" name="Textplatzhalter 19">
            <a:extLst>
              <a:ext uri="{FF2B5EF4-FFF2-40B4-BE49-F238E27FC236}">
                <a16:creationId xmlns:a16="http://schemas.microsoft.com/office/drawing/2014/main" id="{7EDE1E8A-EFD6-AFE3-8FC8-A8781D081C6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5326" y="5589240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1" name="Textplatzhalter 19">
            <a:extLst>
              <a:ext uri="{FF2B5EF4-FFF2-40B4-BE49-F238E27FC236}">
                <a16:creationId xmlns:a16="http://schemas.microsoft.com/office/drawing/2014/main" id="{90B09162-F170-AF79-446C-2FD12FCF2E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67212" y="5589240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2" name="Textplatzhalter 19">
            <a:extLst>
              <a:ext uri="{FF2B5EF4-FFF2-40B4-BE49-F238E27FC236}">
                <a16:creationId xmlns:a16="http://schemas.microsoft.com/office/drawing/2014/main" id="{B625CAA8-22B4-0491-F50F-A64DB81820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040688" y="5589240"/>
            <a:ext cx="161999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3" name="Textplatzhalter 19">
            <a:extLst>
              <a:ext uri="{FF2B5EF4-FFF2-40B4-BE49-F238E27FC236}">
                <a16:creationId xmlns:a16="http://schemas.microsoft.com/office/drawing/2014/main" id="{233B6E2E-EE51-3815-5A82-51C2D0BDCDE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95326" y="3204724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4" name="Textplatzhalter 19">
            <a:extLst>
              <a:ext uri="{FF2B5EF4-FFF2-40B4-BE49-F238E27FC236}">
                <a16:creationId xmlns:a16="http://schemas.microsoft.com/office/drawing/2014/main" id="{DC029808-0B66-A918-9826-7CF902C7DE3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67212" y="3204724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5" name="Textplatzhalter 19">
            <a:extLst>
              <a:ext uri="{FF2B5EF4-FFF2-40B4-BE49-F238E27FC236}">
                <a16:creationId xmlns:a16="http://schemas.microsoft.com/office/drawing/2014/main" id="{0C032556-82F7-0D1B-C717-506C730F7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875092" y="3204724"/>
            <a:ext cx="1623171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3" name="Bildplatzhalter 4">
            <a:extLst>
              <a:ext uri="{FF2B5EF4-FFF2-40B4-BE49-F238E27FC236}">
                <a16:creationId xmlns:a16="http://schemas.microsoft.com/office/drawing/2014/main" id="{1C50D6C7-B8FE-16E3-A56F-215DF2E7FD00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532062" y="144938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7" name="Textplatzhalter 19">
            <a:extLst>
              <a:ext uri="{FF2B5EF4-FFF2-40B4-BE49-F238E27FC236}">
                <a16:creationId xmlns:a16="http://schemas.microsoft.com/office/drawing/2014/main" id="{F254DC50-8CC2-CE50-0FB2-B9D82F2F6F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32062" y="3204724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9" name="Bildplatzhalter 4">
            <a:extLst>
              <a:ext uri="{FF2B5EF4-FFF2-40B4-BE49-F238E27FC236}">
                <a16:creationId xmlns:a16="http://schemas.microsoft.com/office/drawing/2014/main" id="{4356FD2E-817C-6008-A624-C0ED226EC77F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202363" y="1449389"/>
            <a:ext cx="1622425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1" name="Textplatzhalter 19">
            <a:extLst>
              <a:ext uri="{FF2B5EF4-FFF2-40B4-BE49-F238E27FC236}">
                <a16:creationId xmlns:a16="http://schemas.microsoft.com/office/drawing/2014/main" id="{B844240D-6410-EAE1-FBFE-02793B43B59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02362" y="3204724"/>
            <a:ext cx="162242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2" name="Bildplatzhalter 4">
            <a:extLst>
              <a:ext uri="{FF2B5EF4-FFF2-40B4-BE49-F238E27FC236}">
                <a16:creationId xmlns:a16="http://schemas.microsoft.com/office/drawing/2014/main" id="{4729A6D7-E881-5FD5-1C1E-FD7A660187BE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8040688" y="1449389"/>
            <a:ext cx="1619250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13" name="Textplatzhalter 19">
            <a:extLst>
              <a:ext uri="{FF2B5EF4-FFF2-40B4-BE49-F238E27FC236}">
                <a16:creationId xmlns:a16="http://schemas.microsoft.com/office/drawing/2014/main" id="{86799E5C-45B4-E8EF-0A33-26FADBDA89C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040688" y="3204724"/>
            <a:ext cx="1619995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19" name="Bildplatzhalter 4">
            <a:extLst>
              <a:ext uri="{FF2B5EF4-FFF2-40B4-BE49-F238E27FC236}">
                <a16:creationId xmlns:a16="http://schemas.microsoft.com/office/drawing/2014/main" id="{20480596-0358-6167-AD5A-A43149936E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2532062" y="3851999"/>
            <a:ext cx="1620838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6" name="Textplatzhalter 19">
            <a:extLst>
              <a:ext uri="{FF2B5EF4-FFF2-40B4-BE49-F238E27FC236}">
                <a16:creationId xmlns:a16="http://schemas.microsoft.com/office/drawing/2014/main" id="{99EB327B-0262-FA88-4B41-185878FCDBA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32062" y="5589240"/>
            <a:ext cx="1620838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7" name="Bildplatzhalter 4">
            <a:extLst>
              <a:ext uri="{FF2B5EF4-FFF2-40B4-BE49-F238E27FC236}">
                <a16:creationId xmlns:a16="http://schemas.microsoft.com/office/drawing/2014/main" id="{7383DAC6-063E-B185-1200-CBEAF6F1917B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6203950" y="3851999"/>
            <a:ext cx="1620837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28" name="Textplatzhalter 19">
            <a:extLst>
              <a:ext uri="{FF2B5EF4-FFF2-40B4-BE49-F238E27FC236}">
                <a16:creationId xmlns:a16="http://schemas.microsoft.com/office/drawing/2014/main" id="{814D2A83-C214-5D3D-33E5-499378F10F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203950" y="5589240"/>
            <a:ext cx="162083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  <p:sp>
        <p:nvSpPr>
          <p:cNvPr id="29" name="Bildplatzhalter 4">
            <a:extLst>
              <a:ext uri="{FF2B5EF4-FFF2-40B4-BE49-F238E27FC236}">
                <a16:creationId xmlns:a16="http://schemas.microsoft.com/office/drawing/2014/main" id="{0C7EA178-EA7E-CEB6-BCCA-A6C695A390C4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9873502" y="3852000"/>
            <a:ext cx="1623171" cy="1692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0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30" name="Textplatzhalter 19">
            <a:extLst>
              <a:ext uri="{FF2B5EF4-FFF2-40B4-BE49-F238E27FC236}">
                <a16:creationId xmlns:a16="http://schemas.microsoft.com/office/drawing/2014/main" id="{67FC58FF-0434-E3CF-0015-FA751A6F2C4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874346" y="5589240"/>
            <a:ext cx="1623917" cy="332288"/>
          </a:xfrm>
        </p:spPr>
        <p:txBody>
          <a:bodyPr/>
          <a:lstStyle>
            <a:lvl1pPr>
              <a:spcBef>
                <a:spcPts val="20"/>
              </a:spcBef>
              <a:defRPr sz="1000"/>
            </a:lvl1pPr>
            <a:lvl2pPr marL="90488" indent="-90488">
              <a:spcBef>
                <a:spcPts val="20"/>
              </a:spcBef>
              <a:defRPr sz="1000"/>
            </a:lvl2pPr>
            <a:lvl3pPr>
              <a:spcBef>
                <a:spcPts val="20"/>
              </a:spcBef>
              <a:defRPr sz="1200"/>
            </a:lvl3pPr>
            <a:lvl4pPr>
              <a:spcBef>
                <a:spcPts val="20"/>
              </a:spcBef>
              <a:defRPr sz="1200"/>
            </a:lvl4pPr>
            <a:lvl5pPr>
              <a:spcBef>
                <a:spcPts val="20"/>
              </a:spcBef>
              <a:defRPr sz="1200"/>
            </a:lvl5pPr>
          </a:lstStyle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</p:txBody>
      </p:sp>
    </p:spTree>
    <p:extLst>
      <p:ext uri="{BB962C8B-B14F-4D97-AF65-F5344CB8AC3E}">
        <p14:creationId xmlns:p14="http://schemas.microsoft.com/office/powerpoint/2010/main" val="30221216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ize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5722D8F5-65B4-4986-BC8D-724C10305041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36847926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full siz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707E4E3B-B029-4FB4-981D-E15979CD63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E8E47939-1B71-4A6C-97AC-D1E661DF521F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1B3A6D9A-857D-4B6F-B977-93015D03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28FACFD7-BF65-4DA8-AFDF-1BA2EB68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Bildplatzhalter 4">
            <a:extLst>
              <a:ext uri="{FF2B5EF4-FFF2-40B4-BE49-F238E27FC236}">
                <a16:creationId xmlns:a16="http://schemas.microsoft.com/office/drawing/2014/main" id="{17580FB4-DD13-1B0D-5A9E-15F0A7CB65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3948" y="0"/>
            <a:ext cx="5988052" cy="6857999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  <p:sp>
        <p:nvSpPr>
          <p:cNvPr id="7" name="Bildplatzhalter 4">
            <a:extLst>
              <a:ext uri="{FF2B5EF4-FFF2-40B4-BE49-F238E27FC236}">
                <a16:creationId xmlns:a16="http://schemas.microsoft.com/office/drawing/2014/main" id="{C1B2C62D-FBA5-44A1-36F5-135381BC9A6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5988050" cy="6858000"/>
          </a:xfrm>
          <a:pattFill prst="lgCheck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tIns="720000" anchor="ctr"/>
          <a:lstStyle>
            <a:lvl1pPr algn="ctr">
              <a:defRPr sz="1200"/>
            </a:lvl1pPr>
          </a:lstStyle>
          <a:p>
            <a:r>
              <a:rPr lang="de-DE" noProof="0"/>
              <a:t>Bild durch Tippen auf Symbol hinzufügen</a:t>
            </a:r>
            <a:endParaRPr lang="de-DE" noProof="0" dirty="0"/>
          </a:p>
        </p:txBody>
      </p:sp>
    </p:spTree>
    <p:extLst>
      <p:ext uri="{BB962C8B-B14F-4D97-AF65-F5344CB8AC3E}">
        <p14:creationId xmlns:p14="http://schemas.microsoft.com/office/powerpoint/2010/main" val="41314079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CH" noProof="0"/>
              <a:t>Titel hinzufügen</a:t>
            </a:r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9846EAAB-E9CC-4FBB-A777-DFD68618EF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3B2B6535-4164-43EF-861A-2209502BB0E3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490A60D-3123-4534-B4E1-1B214E402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9CA66DD1-3165-483D-99FB-202ADC04E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379844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>
            <a:extLst>
              <a:ext uri="{FF2B5EF4-FFF2-40B4-BE49-F238E27FC236}">
                <a16:creationId xmlns:a16="http://schemas.microsoft.com/office/drawing/2014/main" id="{B84E75BB-61FF-4F7E-9CDB-A5E34775C9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1BA1F55A-42C7-47E5-AF2C-0305E8563D84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B909AB7D-DBAB-4FFF-BA65-85B952116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EB9B7570-0B3E-4F91-B744-978CA7BD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442AD375-037F-43D0-B059-5172DA06796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054461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nhaltsplatzhalter 7"/>
          <p:cNvSpPr>
            <a:spLocks noGrp="1"/>
          </p:cNvSpPr>
          <p:nvPr>
            <p:ph sz="quarter" idx="13" hasCustomPrompt="1"/>
          </p:nvPr>
        </p:nvSpPr>
        <p:spPr/>
        <p:txBody>
          <a:bodyPr/>
          <a:lstStyle>
            <a:lvl1pPr marL="1778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  <a:tabLst/>
              <a:defRPr>
                <a:latin typeface="+mn-lt"/>
              </a:defRPr>
            </a:lvl1pPr>
            <a:lvl2pPr marL="35560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2pPr>
            <a:lvl3pPr marL="539750" marR="0" indent="-18415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3pPr>
            <a:lvl4pPr marL="7175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4pPr>
            <a:lvl5pPr marL="895350" marR="0" indent="-1778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Symbol" panose="05050102010706020507" pitchFamily="18" charset="2"/>
              <a:buChar char="-"/>
              <a:tabLst/>
              <a:defRPr>
                <a:latin typeface="+mn-lt"/>
              </a:defRPr>
            </a:lvl5pPr>
            <a:lvl6pPr marL="1074738" indent="-179388">
              <a:lnSpc>
                <a:spcPct val="110000"/>
              </a:lnSpc>
              <a:buClr>
                <a:schemeClr val="tx1"/>
              </a:buClr>
              <a:buFont typeface="Symbol" panose="05050102010706020507" pitchFamily="18" charset="2"/>
              <a:buChar char="-"/>
              <a:defRPr sz="1600"/>
            </a:lvl6pPr>
            <a:lvl7pPr marL="1257300" indent="-182563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7pPr>
            <a:lvl8pPr marL="1436688" indent="-179388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8pPr>
            <a:lvl9pPr marL="1614488" indent="-177800">
              <a:lnSpc>
                <a:spcPct val="110000"/>
              </a:lnSpc>
              <a:buFont typeface="Symbol" panose="05050102010706020507" pitchFamily="18" charset="2"/>
              <a:buChar char="-"/>
              <a:defRPr sz="1600"/>
            </a:lvl9pPr>
          </a:lstStyle>
          <a:p>
            <a:pPr lvl="0"/>
            <a:r>
              <a:rPr lang="de-CH" dirty="0"/>
              <a:t>Mastertextformat bearbeiten</a:t>
            </a:r>
          </a:p>
          <a:p>
            <a:pPr lvl="1"/>
            <a:r>
              <a:rPr lang="de-CH" dirty="0"/>
              <a:t>Zweite Ebene</a:t>
            </a:r>
          </a:p>
          <a:p>
            <a:pPr lvl="2"/>
            <a:r>
              <a:rPr lang="de-CH" dirty="0"/>
              <a:t>Dritte Ebene</a:t>
            </a:r>
          </a:p>
          <a:p>
            <a:pPr lvl="3"/>
            <a:r>
              <a:rPr lang="de-CH" dirty="0"/>
              <a:t>Vierte Ebene</a:t>
            </a:r>
          </a:p>
          <a:p>
            <a:pPr lvl="4"/>
            <a:r>
              <a:rPr lang="de-CH" dirty="0"/>
              <a:t>Fünfte Ebene</a:t>
            </a:r>
          </a:p>
          <a:p>
            <a:pPr lvl="5"/>
            <a:r>
              <a:rPr lang="de-CH" dirty="0"/>
              <a:t>Sechste Ebene</a:t>
            </a:r>
          </a:p>
          <a:p>
            <a:pPr lvl="6"/>
            <a:r>
              <a:rPr lang="de-CH" dirty="0"/>
              <a:t>Siebte Ebene</a:t>
            </a:r>
          </a:p>
          <a:p>
            <a:pPr lvl="7"/>
            <a:r>
              <a:rPr lang="de-CH" dirty="0"/>
              <a:t>Achte Ebene</a:t>
            </a:r>
          </a:p>
          <a:p>
            <a:pPr lvl="8"/>
            <a:r>
              <a:rPr lang="de-CH" dirty="0"/>
              <a:t>Neunte Ebene</a:t>
            </a:r>
            <a:endParaRPr kumimoji="0" lang="de-CH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Rockwell"/>
              <a:ea typeface="+mn-ea"/>
              <a:cs typeface="+mn-cs"/>
            </a:endParaRPr>
          </a:p>
        </p:txBody>
      </p:sp>
      <p:sp>
        <p:nvSpPr>
          <p:cNvPr id="10" name="Titel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4" name="Foliennummernplatzhalter 13"/>
          <p:cNvSpPr>
            <a:spLocks noGrp="1"/>
          </p:cNvSpPr>
          <p:nvPr>
            <p:ph type="sldNum" sz="quarter" idx="16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pPr algn="r">
              <a:defRPr/>
            </a:pPr>
            <a:r>
              <a:rPr lang="de-DE"/>
              <a:t>Seite </a:t>
            </a:r>
            <a:fld id="{EBC07571-3134-BB4B-B83F-1A9FE18D34F3}" type="slidenum">
              <a:rPr lang="de-DE" smtClean="0"/>
              <a:pPr algn="r">
                <a:defRPr/>
              </a:pPr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23731546"/>
      </p:ext>
    </p:extLst>
  </p:cSld>
  <p:clrMapOvr>
    <a:masterClrMapping/>
  </p:clrMapOvr>
  <p:transition spd="med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C8F9731-CA60-E53D-A35E-CB0A9ECB7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CH"/>
          </a:p>
        </p:txBody>
      </p:sp>
      <p:sp>
        <p:nvSpPr>
          <p:cNvPr id="3" name="Vertikaler Textplatzhalter 2">
            <a:extLst>
              <a:ext uri="{FF2B5EF4-FFF2-40B4-BE49-F238E27FC236}">
                <a16:creationId xmlns:a16="http://schemas.microsoft.com/office/drawing/2014/main" id="{6DDC2CE1-90CF-A4E6-A824-22507CB75F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CH"/>
          </a:p>
        </p:txBody>
      </p:sp>
      <p:sp>
        <p:nvSpPr>
          <p:cNvPr id="4" name="Datumsplatzhalter 3">
            <a:extLst>
              <a:ext uri="{FF2B5EF4-FFF2-40B4-BE49-F238E27FC236}">
                <a16:creationId xmlns:a16="http://schemas.microsoft.com/office/drawing/2014/main" id="{C0D3C5B8-5018-F08E-5F12-598A388EAF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CFDE4A6A-1CA5-43DB-AA1B-833BF10BD4D5}" type="datetimeFigureOut">
              <a:rPr lang="de-CH" smtClean="0"/>
              <a:t>19.06.2026</a:t>
            </a:fld>
            <a:endParaRPr lang="de-CH"/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F7848EC1-7C56-75D4-E713-55BB130A9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endParaRPr lang="de-CH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98AC7389-AD7C-2E17-9A14-75EBF181F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5325" y="6404573"/>
            <a:ext cx="703263" cy="144016"/>
          </a:xfrm>
          <a:prstGeom prst="rect">
            <a:avLst/>
          </a:prstGeom>
        </p:spPr>
        <p:txBody>
          <a:bodyPr/>
          <a:lstStyle/>
          <a:p>
            <a:fld id="{EF1844DB-62DB-4447-84E8-13C3DE240668}" type="slidenum">
              <a:rPr lang="de-CH" smtClean="0"/>
              <a:t>‹#›</a:t>
            </a:fld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3888956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4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1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218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437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656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875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1094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3313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5532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7751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404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30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5"/>
            <a:ext cx="5181600" cy="908050"/>
          </a:xfrm>
        </p:spPr>
        <p:txBody>
          <a:bodyPr anchor="t"/>
          <a:lstStyle>
            <a:lvl1pPr algn="l">
              <a:defRPr sz="1941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10"/>
            <a:ext cx="5181600" cy="1000125"/>
          </a:xfrm>
        </p:spPr>
        <p:txBody>
          <a:bodyPr anchor="b"/>
          <a:lstStyle>
            <a:lvl1pPr marL="0" indent="0">
              <a:buNone/>
              <a:defRPr sz="971">
                <a:solidFill>
                  <a:schemeClr val="tx1">
                    <a:tint val="75000"/>
                  </a:schemeClr>
                </a:solidFill>
              </a:defRPr>
            </a:lvl1pPr>
            <a:lvl2pPr marL="221899" indent="0">
              <a:buNone/>
              <a:defRPr sz="874">
                <a:solidFill>
                  <a:schemeClr val="tx1">
                    <a:tint val="75000"/>
                  </a:schemeClr>
                </a:solidFill>
              </a:defRPr>
            </a:lvl2pPr>
            <a:lvl3pPr marL="443799" indent="0">
              <a:buNone/>
              <a:defRPr sz="777">
                <a:solidFill>
                  <a:schemeClr val="tx1">
                    <a:tint val="75000"/>
                  </a:schemeClr>
                </a:solidFill>
              </a:defRPr>
            </a:lvl3pPr>
            <a:lvl4pPr marL="665698" indent="0">
              <a:buNone/>
              <a:defRPr sz="679">
                <a:solidFill>
                  <a:schemeClr val="tx1">
                    <a:tint val="75000"/>
                  </a:schemeClr>
                </a:solidFill>
              </a:defRPr>
            </a:lvl4pPr>
            <a:lvl5pPr marL="887597" indent="0">
              <a:buNone/>
              <a:defRPr sz="679">
                <a:solidFill>
                  <a:schemeClr val="tx1">
                    <a:tint val="75000"/>
                  </a:schemeClr>
                </a:solidFill>
              </a:defRPr>
            </a:lvl5pPr>
            <a:lvl6pPr marL="1109497" indent="0">
              <a:buNone/>
              <a:defRPr sz="679">
                <a:solidFill>
                  <a:schemeClr val="tx1">
                    <a:tint val="75000"/>
                  </a:schemeClr>
                </a:solidFill>
              </a:defRPr>
            </a:lvl6pPr>
            <a:lvl7pPr marL="1331396" indent="0">
              <a:buNone/>
              <a:defRPr sz="679">
                <a:solidFill>
                  <a:schemeClr val="tx1">
                    <a:tint val="75000"/>
                  </a:schemeClr>
                </a:solidFill>
              </a:defRPr>
            </a:lvl7pPr>
            <a:lvl8pPr marL="1553296" indent="0">
              <a:buNone/>
              <a:defRPr sz="679">
                <a:solidFill>
                  <a:schemeClr val="tx1">
                    <a:tint val="75000"/>
                  </a:schemeClr>
                </a:solidFill>
              </a:defRPr>
            </a:lvl8pPr>
            <a:lvl9pPr marL="1775196" indent="0">
              <a:buNone/>
              <a:defRPr sz="67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4292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1"/>
            <a:ext cx="2692400" cy="3017309"/>
          </a:xfrm>
        </p:spPr>
        <p:txBody>
          <a:bodyPr/>
          <a:lstStyle>
            <a:lvl1pPr>
              <a:defRPr sz="1359"/>
            </a:lvl1pPr>
            <a:lvl2pPr>
              <a:defRPr sz="1165"/>
            </a:lvl2pPr>
            <a:lvl3pPr>
              <a:defRPr sz="971"/>
            </a:lvl3pPr>
            <a:lvl4pPr>
              <a:defRPr sz="874"/>
            </a:lvl4pPr>
            <a:lvl5pPr>
              <a:defRPr sz="874"/>
            </a:lvl5pPr>
            <a:lvl6pPr>
              <a:defRPr sz="874"/>
            </a:lvl6pPr>
            <a:lvl7pPr>
              <a:defRPr sz="874"/>
            </a:lvl7pPr>
            <a:lvl8pPr>
              <a:defRPr sz="874"/>
            </a:lvl8pPr>
            <a:lvl9pPr>
              <a:defRPr sz="87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1"/>
            <a:ext cx="2692400" cy="3017309"/>
          </a:xfrm>
        </p:spPr>
        <p:txBody>
          <a:bodyPr/>
          <a:lstStyle>
            <a:lvl1pPr>
              <a:defRPr sz="1359"/>
            </a:lvl1pPr>
            <a:lvl2pPr>
              <a:defRPr sz="1165"/>
            </a:lvl2pPr>
            <a:lvl3pPr>
              <a:defRPr sz="971"/>
            </a:lvl3pPr>
            <a:lvl4pPr>
              <a:defRPr sz="874"/>
            </a:lvl4pPr>
            <a:lvl5pPr>
              <a:defRPr sz="874"/>
            </a:lvl5pPr>
            <a:lvl6pPr>
              <a:defRPr sz="874"/>
            </a:lvl6pPr>
            <a:lvl7pPr>
              <a:defRPr sz="874"/>
            </a:lvl7pPr>
            <a:lvl8pPr>
              <a:defRPr sz="874"/>
            </a:lvl8pPr>
            <a:lvl9pPr>
              <a:defRPr sz="87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8204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165" b="1"/>
            </a:lvl1pPr>
            <a:lvl2pPr marL="221899" indent="0">
              <a:buNone/>
              <a:defRPr sz="971" b="1"/>
            </a:lvl2pPr>
            <a:lvl3pPr marL="443799" indent="0">
              <a:buNone/>
              <a:defRPr sz="874" b="1"/>
            </a:lvl3pPr>
            <a:lvl4pPr marL="665698" indent="0">
              <a:buNone/>
              <a:defRPr sz="777" b="1"/>
            </a:lvl4pPr>
            <a:lvl5pPr marL="887597" indent="0">
              <a:buNone/>
              <a:defRPr sz="777" b="1"/>
            </a:lvl5pPr>
            <a:lvl6pPr marL="1109497" indent="0">
              <a:buNone/>
              <a:defRPr sz="777" b="1"/>
            </a:lvl6pPr>
            <a:lvl7pPr marL="1331396" indent="0">
              <a:buNone/>
              <a:defRPr sz="777" b="1"/>
            </a:lvl7pPr>
            <a:lvl8pPr marL="1553296" indent="0">
              <a:buNone/>
              <a:defRPr sz="777" b="1"/>
            </a:lvl8pPr>
            <a:lvl9pPr marL="1775196" indent="0">
              <a:buNone/>
              <a:defRPr sz="77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165"/>
            </a:lvl1pPr>
            <a:lvl2pPr>
              <a:defRPr sz="971"/>
            </a:lvl2pPr>
            <a:lvl3pPr>
              <a:defRPr sz="874"/>
            </a:lvl3pPr>
            <a:lvl4pPr>
              <a:defRPr sz="777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8" cy="426508"/>
          </a:xfrm>
        </p:spPr>
        <p:txBody>
          <a:bodyPr anchor="b"/>
          <a:lstStyle>
            <a:lvl1pPr marL="0" indent="0">
              <a:buNone/>
              <a:defRPr sz="1165" b="1"/>
            </a:lvl1pPr>
            <a:lvl2pPr marL="221899" indent="0">
              <a:buNone/>
              <a:defRPr sz="971" b="1"/>
            </a:lvl2pPr>
            <a:lvl3pPr marL="443799" indent="0">
              <a:buNone/>
              <a:defRPr sz="874" b="1"/>
            </a:lvl3pPr>
            <a:lvl4pPr marL="665698" indent="0">
              <a:buNone/>
              <a:defRPr sz="777" b="1"/>
            </a:lvl4pPr>
            <a:lvl5pPr marL="887597" indent="0">
              <a:buNone/>
              <a:defRPr sz="777" b="1"/>
            </a:lvl5pPr>
            <a:lvl6pPr marL="1109497" indent="0">
              <a:buNone/>
              <a:defRPr sz="777" b="1"/>
            </a:lvl6pPr>
            <a:lvl7pPr marL="1331396" indent="0">
              <a:buNone/>
              <a:defRPr sz="777" b="1"/>
            </a:lvl7pPr>
            <a:lvl8pPr marL="1553296" indent="0">
              <a:buNone/>
              <a:defRPr sz="777" b="1"/>
            </a:lvl8pPr>
            <a:lvl9pPr marL="1775196" indent="0">
              <a:buNone/>
              <a:defRPr sz="77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8" cy="2634192"/>
          </a:xfrm>
        </p:spPr>
        <p:txBody>
          <a:bodyPr/>
          <a:lstStyle>
            <a:lvl1pPr>
              <a:defRPr sz="1165"/>
            </a:lvl1pPr>
            <a:lvl2pPr>
              <a:defRPr sz="971"/>
            </a:lvl2pPr>
            <a:lvl3pPr>
              <a:defRPr sz="874"/>
            </a:lvl3pPr>
            <a:lvl4pPr>
              <a:defRPr sz="777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887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7136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8896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971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5"/>
            <a:ext cx="3407833" cy="3902075"/>
          </a:xfrm>
        </p:spPr>
        <p:txBody>
          <a:bodyPr/>
          <a:lstStyle>
            <a:lvl1pPr>
              <a:defRPr sz="1553"/>
            </a:lvl1pPr>
            <a:lvl2pPr>
              <a:defRPr sz="1359"/>
            </a:lvl2pPr>
            <a:lvl3pPr>
              <a:defRPr sz="1165"/>
            </a:lvl3pPr>
            <a:lvl4pPr>
              <a:defRPr sz="971"/>
            </a:lvl4pPr>
            <a:lvl5pPr>
              <a:defRPr sz="971"/>
            </a:lvl5pPr>
            <a:lvl6pPr>
              <a:defRPr sz="971"/>
            </a:lvl6pPr>
            <a:lvl7pPr>
              <a:defRPr sz="971"/>
            </a:lvl7pPr>
            <a:lvl8pPr>
              <a:defRPr sz="971"/>
            </a:lvl8pPr>
            <a:lvl9pPr>
              <a:defRPr sz="97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679"/>
            </a:lvl1pPr>
            <a:lvl2pPr marL="221899" indent="0">
              <a:buNone/>
              <a:defRPr sz="582"/>
            </a:lvl2pPr>
            <a:lvl3pPr marL="443799" indent="0">
              <a:buNone/>
              <a:defRPr sz="485"/>
            </a:lvl3pPr>
            <a:lvl4pPr marL="665698" indent="0">
              <a:buNone/>
              <a:defRPr sz="437"/>
            </a:lvl4pPr>
            <a:lvl5pPr marL="887597" indent="0">
              <a:buNone/>
              <a:defRPr sz="437"/>
            </a:lvl5pPr>
            <a:lvl6pPr marL="1109497" indent="0">
              <a:buNone/>
              <a:defRPr sz="437"/>
            </a:lvl6pPr>
            <a:lvl7pPr marL="1331396" indent="0">
              <a:buNone/>
              <a:defRPr sz="437"/>
            </a:lvl7pPr>
            <a:lvl8pPr marL="1553296" indent="0">
              <a:buNone/>
              <a:defRPr sz="437"/>
            </a:lvl8pPr>
            <a:lvl9pPr marL="1775196" indent="0">
              <a:buNone/>
              <a:defRPr sz="43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76115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971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1553"/>
            </a:lvl1pPr>
            <a:lvl2pPr marL="221899" indent="0">
              <a:buNone/>
              <a:defRPr sz="1359"/>
            </a:lvl2pPr>
            <a:lvl3pPr marL="443799" indent="0">
              <a:buNone/>
              <a:defRPr sz="1165"/>
            </a:lvl3pPr>
            <a:lvl4pPr marL="665698" indent="0">
              <a:buNone/>
              <a:defRPr sz="971"/>
            </a:lvl4pPr>
            <a:lvl5pPr marL="887597" indent="0">
              <a:buNone/>
              <a:defRPr sz="971"/>
            </a:lvl5pPr>
            <a:lvl6pPr marL="1109497" indent="0">
              <a:buNone/>
              <a:defRPr sz="971"/>
            </a:lvl6pPr>
            <a:lvl7pPr marL="1331396" indent="0">
              <a:buNone/>
              <a:defRPr sz="971"/>
            </a:lvl7pPr>
            <a:lvl8pPr marL="1553296" indent="0">
              <a:buNone/>
              <a:defRPr sz="971"/>
            </a:lvl8pPr>
            <a:lvl9pPr marL="1775196" indent="0">
              <a:buNone/>
              <a:defRPr sz="971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679"/>
            </a:lvl1pPr>
            <a:lvl2pPr marL="221899" indent="0">
              <a:buNone/>
              <a:defRPr sz="582"/>
            </a:lvl2pPr>
            <a:lvl3pPr marL="443799" indent="0">
              <a:buNone/>
              <a:defRPr sz="485"/>
            </a:lvl3pPr>
            <a:lvl4pPr marL="665698" indent="0">
              <a:buNone/>
              <a:defRPr sz="437"/>
            </a:lvl4pPr>
            <a:lvl5pPr marL="887597" indent="0">
              <a:buNone/>
              <a:defRPr sz="437"/>
            </a:lvl5pPr>
            <a:lvl6pPr marL="1109497" indent="0">
              <a:buNone/>
              <a:defRPr sz="437"/>
            </a:lvl6pPr>
            <a:lvl7pPr marL="1331396" indent="0">
              <a:buNone/>
              <a:defRPr sz="437"/>
            </a:lvl7pPr>
            <a:lvl8pPr marL="1553296" indent="0">
              <a:buNone/>
              <a:defRPr sz="437"/>
            </a:lvl8pPr>
            <a:lvl9pPr marL="1775196" indent="0">
              <a:buNone/>
              <a:defRPr sz="43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3321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0218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3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3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039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695325" y="278296"/>
            <a:ext cx="8964613" cy="81044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de-CH" noProof="0" dirty="0"/>
              <a:t>Titel hinzufügen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95325" y="1376364"/>
            <a:ext cx="10801275" cy="464502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CH" noProof="0" dirty="0"/>
              <a:t>Inhalt hinzufügen</a:t>
            </a:r>
          </a:p>
          <a:p>
            <a:pPr lvl="1"/>
            <a:r>
              <a:rPr lang="de-CH" noProof="0" dirty="0"/>
              <a:t>Zweite Textebene</a:t>
            </a:r>
          </a:p>
          <a:p>
            <a:pPr lvl="2"/>
            <a:r>
              <a:rPr lang="de-CH" noProof="0" dirty="0"/>
              <a:t>Dritte Textebene</a:t>
            </a:r>
          </a:p>
          <a:p>
            <a:pPr lvl="3"/>
            <a:r>
              <a:rPr lang="de-CH" noProof="0" dirty="0"/>
              <a:t>Vierte Textebene</a:t>
            </a:r>
          </a:p>
          <a:p>
            <a:pPr lvl="4"/>
            <a:r>
              <a:rPr lang="de-CH" noProof="0" dirty="0"/>
              <a:t>Fünfte Textebene</a:t>
            </a:r>
          </a:p>
        </p:txBody>
      </p:sp>
    </p:spTree>
    <p:extLst>
      <p:ext uri="{BB962C8B-B14F-4D97-AF65-F5344CB8AC3E}">
        <p14:creationId xmlns:p14="http://schemas.microsoft.com/office/powerpoint/2010/main" val="1011663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738" r:id="rId2"/>
    <p:sldLayoutId id="2147483694" r:id="rId3"/>
    <p:sldLayoutId id="2147483659" r:id="rId4"/>
    <p:sldLayoutId id="2147483666" r:id="rId5"/>
    <p:sldLayoutId id="2147483667" r:id="rId6"/>
    <p:sldLayoutId id="2147483668" r:id="rId7"/>
    <p:sldLayoutId id="2147483669" r:id="rId8"/>
    <p:sldLayoutId id="2147483665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95" r:id="rId17"/>
    <p:sldLayoutId id="2147483677" r:id="rId18"/>
    <p:sldLayoutId id="2147483679" r:id="rId19"/>
    <p:sldLayoutId id="2147483678" r:id="rId20"/>
    <p:sldLayoutId id="2147483680" r:id="rId21"/>
    <p:sldLayoutId id="2147483681" r:id="rId22"/>
    <p:sldLayoutId id="2147483683" r:id="rId23"/>
    <p:sldLayoutId id="2147483682" r:id="rId24"/>
    <p:sldLayoutId id="2147483663" r:id="rId25"/>
    <p:sldLayoutId id="2147483664" r:id="rId26"/>
    <p:sldLayoutId id="2147483744" r:id="rId27"/>
    <p:sldLayoutId id="2147483747" r:id="rId28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600"/>
        </a:spcBef>
        <a:buFont typeface="+mj-lt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52000" indent="-252000" algn="l" defTabSz="914400" rtl="0" eaLnBrk="1" latinLnBrk="0" hangingPunct="1">
        <a:lnSpc>
          <a:spcPct val="100000"/>
        </a:lnSpc>
        <a:spcBef>
          <a:spcPts val="6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504000" indent="-252000" algn="l" defTabSz="914400" rtl="0" eaLnBrk="1" latinLnBrk="0" hangingPunct="1">
        <a:lnSpc>
          <a:spcPct val="100000"/>
        </a:lnSpc>
        <a:spcBef>
          <a:spcPts val="6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756000" indent="-252000" algn="l" defTabSz="914400" rtl="0" eaLnBrk="1" latinLnBrk="0" hangingPunct="1">
        <a:lnSpc>
          <a:spcPct val="100000"/>
        </a:lnSpc>
        <a:spcBef>
          <a:spcPts val="4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008000" indent="-252000" algn="l" defTabSz="914400" rtl="0" eaLnBrk="1" latinLnBrk="0" hangingPunct="1">
        <a:lnSpc>
          <a:spcPct val="100000"/>
        </a:lnSpc>
        <a:spcBef>
          <a:spcPts val="400"/>
        </a:spcBef>
        <a:buFont typeface="Aptos" panose="020B00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38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3" orient="horz" pos="4110" userDrawn="1">
          <p15:clr>
            <a:srgbClr val="A4A3A4"/>
          </p15:clr>
        </p15:guide>
        <p15:guide id="4" orient="horz" pos="913" userDrawn="1">
          <p15:clr>
            <a:srgbClr val="A4A3A4"/>
          </p15:clr>
        </p15:guide>
        <p15:guide id="5" pos="3772" userDrawn="1">
          <p15:clr>
            <a:srgbClr val="A4A3A4"/>
          </p15:clr>
        </p15:guide>
        <p15:guide id="6" pos="3908" userDrawn="1">
          <p15:clr>
            <a:srgbClr val="A4A3A4"/>
          </p15:clr>
        </p15:guide>
        <p15:guide id="7" pos="2751" userDrawn="1">
          <p15:clr>
            <a:srgbClr val="A4A3A4"/>
          </p15:clr>
        </p15:guide>
        <p15:guide id="8" pos="2615" userDrawn="1">
          <p15:clr>
            <a:srgbClr val="A4A3A4"/>
          </p15:clr>
        </p15:guide>
        <p15:guide id="9" pos="1595" userDrawn="1">
          <p15:clr>
            <a:srgbClr val="A4A3A4"/>
          </p15:clr>
        </p15:guide>
        <p15:guide id="10" pos="1459" userDrawn="1">
          <p15:clr>
            <a:srgbClr val="A4A3A4"/>
          </p15:clr>
        </p15:guide>
        <p15:guide id="11" pos="4929" userDrawn="1">
          <p15:clr>
            <a:srgbClr val="A4A3A4"/>
          </p15:clr>
        </p15:guide>
        <p15:guide id="12" pos="5065" userDrawn="1">
          <p15:clr>
            <a:srgbClr val="A4A3A4"/>
          </p15:clr>
        </p15:guide>
        <p15:guide id="13" pos="6085" userDrawn="1">
          <p15:clr>
            <a:srgbClr val="A4A3A4"/>
          </p15:clr>
        </p15:guide>
        <p15:guide id="14" pos="6221" userDrawn="1">
          <p15:clr>
            <a:srgbClr val="A4A3A4"/>
          </p15:clr>
        </p15:guide>
        <p15:guide id="15" pos="2172" userDrawn="1">
          <p15:clr>
            <a:srgbClr val="A4A3A4"/>
          </p15:clr>
        </p15:guide>
        <p15:guide id="16" pos="2036" userDrawn="1">
          <p15:clr>
            <a:srgbClr val="A4A3A4"/>
          </p15:clr>
        </p15:guide>
        <p15:guide id="17" pos="3194" userDrawn="1">
          <p15:clr>
            <a:srgbClr val="A4A3A4"/>
          </p15:clr>
        </p15:guide>
        <p15:guide id="18" pos="3330" userDrawn="1">
          <p15:clr>
            <a:srgbClr val="A4A3A4"/>
          </p15:clr>
        </p15:guide>
        <p15:guide id="19" pos="881" userDrawn="1">
          <p15:clr>
            <a:srgbClr val="A4A3A4"/>
          </p15:clr>
        </p15:guide>
        <p15:guide id="20" pos="1017" userDrawn="1">
          <p15:clr>
            <a:srgbClr val="A4A3A4"/>
          </p15:clr>
        </p15:guide>
        <p15:guide id="21" pos="4351" userDrawn="1">
          <p15:clr>
            <a:srgbClr val="A4A3A4"/>
          </p15:clr>
        </p15:guide>
        <p15:guide id="22" pos="4487" userDrawn="1">
          <p15:clr>
            <a:srgbClr val="A4A3A4"/>
          </p15:clr>
        </p15:guide>
        <p15:guide id="23" pos="5508" userDrawn="1">
          <p15:clr>
            <a:srgbClr val="A4A3A4"/>
          </p15:clr>
        </p15:guide>
        <p15:guide id="24" pos="5642" userDrawn="1">
          <p15:clr>
            <a:srgbClr val="A4A3A4"/>
          </p15:clr>
        </p15:guide>
        <p15:guide id="25" pos="6663" userDrawn="1">
          <p15:clr>
            <a:srgbClr val="A4A3A4"/>
          </p15:clr>
        </p15:guide>
        <p15:guide id="26" pos="6799" userDrawn="1">
          <p15:clr>
            <a:srgbClr val="A4A3A4"/>
          </p15:clr>
        </p15:guide>
        <p15:guide id="27" orient="horz" pos="229" userDrawn="1">
          <p15:clr>
            <a:srgbClr val="A4A3A4"/>
          </p15:clr>
        </p15:guide>
        <p15:guide id="28" orient="horz" pos="867" userDrawn="1">
          <p15:clr>
            <a:srgbClr val="A4A3A4"/>
          </p15:clr>
        </p15:guide>
        <p15:guide id="29" orient="horz" pos="3793" userDrawn="1">
          <p15:clr>
            <a:srgbClr val="A4A3A4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1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8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8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8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8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8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8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090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xStyles>
    <p:titleStyle>
      <a:lvl1pPr algn="ctr" defTabSz="443799" rtl="0" eaLnBrk="1" latinLnBrk="0" hangingPunct="1">
        <a:spcBef>
          <a:spcPct val="0"/>
        </a:spcBef>
        <a:buNone/>
        <a:defRPr sz="213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6424" indent="-166424" algn="l" defTabSz="443799" rtl="0" eaLnBrk="1" latinLnBrk="0" hangingPunct="1">
        <a:spcBef>
          <a:spcPct val="20000"/>
        </a:spcBef>
        <a:buFont typeface="Arial" pitchFamily="34" charset="0"/>
        <a:buChar char="•"/>
        <a:defRPr sz="1553" kern="1200">
          <a:solidFill>
            <a:schemeClr val="tx1"/>
          </a:solidFill>
          <a:latin typeface="+mn-lt"/>
          <a:ea typeface="+mn-ea"/>
          <a:cs typeface="+mn-cs"/>
        </a:defRPr>
      </a:lvl1pPr>
      <a:lvl2pPr marL="360587" indent="-138688" algn="l" defTabSz="443799" rtl="0" eaLnBrk="1" latinLnBrk="0" hangingPunct="1">
        <a:spcBef>
          <a:spcPct val="20000"/>
        </a:spcBef>
        <a:buFont typeface="Arial" pitchFamily="34" charset="0"/>
        <a:buChar char="–"/>
        <a:defRPr sz="1359" kern="1200">
          <a:solidFill>
            <a:schemeClr val="tx1"/>
          </a:solidFill>
          <a:latin typeface="+mn-lt"/>
          <a:ea typeface="+mn-ea"/>
          <a:cs typeface="+mn-cs"/>
        </a:defRPr>
      </a:lvl2pPr>
      <a:lvl3pPr marL="554748" indent="-110950" algn="l" defTabSz="443799" rtl="0" eaLnBrk="1" latinLnBrk="0" hangingPunct="1">
        <a:spcBef>
          <a:spcPct val="20000"/>
        </a:spcBef>
        <a:buFont typeface="Arial" pitchFamily="34" charset="0"/>
        <a:buChar char="•"/>
        <a:defRPr sz="1165" kern="1200">
          <a:solidFill>
            <a:schemeClr val="tx1"/>
          </a:solidFill>
          <a:latin typeface="+mn-lt"/>
          <a:ea typeface="+mn-ea"/>
          <a:cs typeface="+mn-cs"/>
        </a:defRPr>
      </a:lvl3pPr>
      <a:lvl4pPr marL="776648" indent="-110950" algn="l" defTabSz="443799" rtl="0" eaLnBrk="1" latinLnBrk="0" hangingPunct="1">
        <a:spcBef>
          <a:spcPct val="20000"/>
        </a:spcBef>
        <a:buFont typeface="Arial" pitchFamily="34" charset="0"/>
        <a:buChar char="–"/>
        <a:defRPr sz="971" kern="1200">
          <a:solidFill>
            <a:schemeClr val="tx1"/>
          </a:solidFill>
          <a:latin typeface="+mn-lt"/>
          <a:ea typeface="+mn-ea"/>
          <a:cs typeface="+mn-cs"/>
        </a:defRPr>
      </a:lvl4pPr>
      <a:lvl5pPr marL="998548" indent="-110950" algn="l" defTabSz="443799" rtl="0" eaLnBrk="1" latinLnBrk="0" hangingPunct="1">
        <a:spcBef>
          <a:spcPct val="20000"/>
        </a:spcBef>
        <a:buFont typeface="Arial" pitchFamily="34" charset="0"/>
        <a:buChar char="»"/>
        <a:defRPr sz="971" kern="1200">
          <a:solidFill>
            <a:schemeClr val="tx1"/>
          </a:solidFill>
          <a:latin typeface="+mn-lt"/>
          <a:ea typeface="+mn-ea"/>
          <a:cs typeface="+mn-cs"/>
        </a:defRPr>
      </a:lvl5pPr>
      <a:lvl6pPr marL="1220447" indent="-110950" algn="l" defTabSz="443799" rtl="0" eaLnBrk="1" latinLnBrk="0" hangingPunct="1">
        <a:spcBef>
          <a:spcPct val="20000"/>
        </a:spcBef>
        <a:buFont typeface="Arial" pitchFamily="34" charset="0"/>
        <a:buChar char="•"/>
        <a:defRPr sz="971" kern="1200">
          <a:solidFill>
            <a:schemeClr val="tx1"/>
          </a:solidFill>
          <a:latin typeface="+mn-lt"/>
          <a:ea typeface="+mn-ea"/>
          <a:cs typeface="+mn-cs"/>
        </a:defRPr>
      </a:lvl6pPr>
      <a:lvl7pPr marL="1442346" indent="-110950" algn="l" defTabSz="443799" rtl="0" eaLnBrk="1" latinLnBrk="0" hangingPunct="1">
        <a:spcBef>
          <a:spcPct val="20000"/>
        </a:spcBef>
        <a:buFont typeface="Arial" pitchFamily="34" charset="0"/>
        <a:buChar char="•"/>
        <a:defRPr sz="971" kern="1200">
          <a:solidFill>
            <a:schemeClr val="tx1"/>
          </a:solidFill>
          <a:latin typeface="+mn-lt"/>
          <a:ea typeface="+mn-ea"/>
          <a:cs typeface="+mn-cs"/>
        </a:defRPr>
      </a:lvl7pPr>
      <a:lvl8pPr marL="1664245" indent="-110950" algn="l" defTabSz="443799" rtl="0" eaLnBrk="1" latinLnBrk="0" hangingPunct="1">
        <a:spcBef>
          <a:spcPct val="20000"/>
        </a:spcBef>
        <a:buFont typeface="Arial" pitchFamily="34" charset="0"/>
        <a:buChar char="•"/>
        <a:defRPr sz="971" kern="1200">
          <a:solidFill>
            <a:schemeClr val="tx1"/>
          </a:solidFill>
          <a:latin typeface="+mn-lt"/>
          <a:ea typeface="+mn-ea"/>
          <a:cs typeface="+mn-cs"/>
        </a:defRPr>
      </a:lvl8pPr>
      <a:lvl9pPr marL="1886145" indent="-110950" algn="l" defTabSz="443799" rtl="0" eaLnBrk="1" latinLnBrk="0" hangingPunct="1">
        <a:spcBef>
          <a:spcPct val="20000"/>
        </a:spcBef>
        <a:buFont typeface="Arial" pitchFamily="34" charset="0"/>
        <a:buChar char="•"/>
        <a:defRPr sz="97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1pPr>
      <a:lvl2pPr marL="221899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2pPr>
      <a:lvl3pPr marL="443799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3pPr>
      <a:lvl4pPr marL="665698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4pPr>
      <a:lvl5pPr marL="887597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5pPr>
      <a:lvl6pPr marL="1109497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6pPr>
      <a:lvl7pPr marL="1331396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7pPr>
      <a:lvl8pPr marL="1553296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8pPr>
      <a:lvl9pPr marL="1775196" algn="l" defTabSz="443799" rtl="0" eaLnBrk="1" latinLnBrk="0" hangingPunct="1">
        <a:defRPr sz="87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2.emf"/><Relationship Id="rId4" Type="http://schemas.openxmlformats.org/officeDocument/2006/relationships/image" Target="../media/image6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9.png"/><Relationship Id="rId5" Type="http://schemas.openxmlformats.org/officeDocument/2006/relationships/image" Target="../media/image2.emf"/><Relationship Id="rId4" Type="http://schemas.openxmlformats.org/officeDocument/2006/relationships/image" Target="../media/image68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7" Type="http://schemas.openxmlformats.org/officeDocument/2006/relationships/image" Target="../media/image2.emf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openxmlformats.org/officeDocument/2006/relationships/image" Target="../media/image2.emf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7.jpg"/><Relationship Id="rId4" Type="http://schemas.openxmlformats.org/officeDocument/2006/relationships/image" Target="../media/image8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9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2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5.png"/><Relationship Id="rId4" Type="http://schemas.openxmlformats.org/officeDocument/2006/relationships/image" Target="../media/image9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5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13" Type="http://schemas.openxmlformats.org/officeDocument/2006/relationships/image" Target="../media/image111.jpeg"/><Relationship Id="rId3" Type="http://schemas.openxmlformats.org/officeDocument/2006/relationships/image" Target="../media/image101.jpeg"/><Relationship Id="rId7" Type="http://schemas.openxmlformats.org/officeDocument/2006/relationships/image" Target="../media/image105.jpeg"/><Relationship Id="rId12" Type="http://schemas.openxmlformats.org/officeDocument/2006/relationships/image" Target="../media/image110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4.jpeg"/><Relationship Id="rId11" Type="http://schemas.openxmlformats.org/officeDocument/2006/relationships/image" Target="../media/image109.jpeg"/><Relationship Id="rId5" Type="http://schemas.openxmlformats.org/officeDocument/2006/relationships/image" Target="../media/image103.jpeg"/><Relationship Id="rId10" Type="http://schemas.openxmlformats.org/officeDocument/2006/relationships/image" Target="../media/image108.jpeg"/><Relationship Id="rId4" Type="http://schemas.openxmlformats.org/officeDocument/2006/relationships/image" Target="../media/image102.jpeg"/><Relationship Id="rId9" Type="http://schemas.openxmlformats.org/officeDocument/2006/relationships/image" Target="../media/image107.jpeg"/><Relationship Id="rId14" Type="http://schemas.openxmlformats.org/officeDocument/2006/relationships/image" Target="../media/image1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52309" y="926730"/>
            <a:ext cx="83329" cy="5004548"/>
            <a:chOff x="0" y="0"/>
            <a:chExt cx="228943" cy="13749871"/>
          </a:xfrm>
        </p:grpSpPr>
        <p:sp>
          <p:nvSpPr>
            <p:cNvPr id="3" name="Freeform 3"/>
            <p:cNvSpPr/>
            <p:nvPr/>
          </p:nvSpPr>
          <p:spPr>
            <a:xfrm>
              <a:off x="16891" y="16891"/>
              <a:ext cx="195072" cy="13715999"/>
            </a:xfrm>
            <a:custGeom>
              <a:avLst/>
              <a:gdLst/>
              <a:ahLst/>
              <a:cxnLst/>
              <a:rect l="l" t="t" r="r" b="b"/>
              <a:pathLst>
                <a:path w="195072" h="13715999">
                  <a:moveTo>
                    <a:pt x="0" y="0"/>
                  </a:moveTo>
                  <a:lnTo>
                    <a:pt x="195072" y="0"/>
                  </a:lnTo>
                  <a:lnTo>
                    <a:pt x="195072" y="13715999"/>
                  </a:lnTo>
                  <a:lnTo>
                    <a:pt x="0" y="13715999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28854" cy="13749782"/>
            </a:xfrm>
            <a:custGeom>
              <a:avLst/>
              <a:gdLst/>
              <a:ahLst/>
              <a:cxnLst/>
              <a:rect l="l" t="t" r="r" b="b"/>
              <a:pathLst>
                <a:path w="228854" h="13749782">
                  <a:moveTo>
                    <a:pt x="16891" y="0"/>
                  </a:moveTo>
                  <a:lnTo>
                    <a:pt x="211963" y="0"/>
                  </a:lnTo>
                  <a:cubicBezTo>
                    <a:pt x="221361" y="0"/>
                    <a:pt x="228854" y="7620"/>
                    <a:pt x="228854" y="16891"/>
                  </a:cubicBezTo>
                  <a:lnTo>
                    <a:pt x="228854" y="13732890"/>
                  </a:lnTo>
                  <a:cubicBezTo>
                    <a:pt x="228854" y="13742290"/>
                    <a:pt x="221234" y="13749782"/>
                    <a:pt x="211963" y="13749782"/>
                  </a:cubicBezTo>
                  <a:lnTo>
                    <a:pt x="16891" y="13749782"/>
                  </a:lnTo>
                  <a:cubicBezTo>
                    <a:pt x="7493" y="13749782"/>
                    <a:pt x="0" y="13742163"/>
                    <a:pt x="0" y="13732890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3732890"/>
                  </a:lnTo>
                  <a:lnTo>
                    <a:pt x="16891" y="13732890"/>
                  </a:lnTo>
                  <a:lnTo>
                    <a:pt x="16891" y="13716000"/>
                  </a:lnTo>
                  <a:lnTo>
                    <a:pt x="211963" y="13716000"/>
                  </a:lnTo>
                  <a:lnTo>
                    <a:pt x="211963" y="13732890"/>
                  </a:lnTo>
                  <a:lnTo>
                    <a:pt x="195072" y="13732890"/>
                  </a:lnTo>
                  <a:lnTo>
                    <a:pt x="195072" y="16891"/>
                  </a:lnTo>
                  <a:lnTo>
                    <a:pt x="211963" y="16891"/>
                  </a:lnTo>
                  <a:lnTo>
                    <a:pt x="21196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69098" y="1571894"/>
            <a:ext cx="5325035" cy="355002"/>
            <a:chOff x="0" y="0"/>
            <a:chExt cx="14630400" cy="97536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630400" cy="975360"/>
            </a:xfrm>
            <a:custGeom>
              <a:avLst/>
              <a:gdLst/>
              <a:ahLst/>
              <a:cxnLst/>
              <a:rect l="l" t="t" r="r" b="b"/>
              <a:pathLst>
                <a:path w="14630400" h="975360">
                  <a:moveTo>
                    <a:pt x="0" y="0"/>
                  </a:moveTo>
                  <a:lnTo>
                    <a:pt x="14630400" y="0"/>
                  </a:lnTo>
                  <a:lnTo>
                    <a:pt x="1463040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42275" b="-242275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14630400" cy="100393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443799">
                <a:lnSpc>
                  <a:spcPts val="932"/>
                </a:lnSpc>
              </a:pPr>
              <a:r>
                <a:rPr lang="en-US" sz="777">
                  <a:solidFill>
                    <a:srgbClr val="99999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IEEE NPSS Student Branch Chapter</a:t>
              </a:r>
            </a:p>
            <a:p>
              <a:pPr defTabSz="443799">
                <a:lnSpc>
                  <a:spcPts val="932"/>
                </a:lnSpc>
              </a:pPr>
              <a:r>
                <a:rPr lang="en-US" sz="777">
                  <a:solidFill>
                    <a:srgbClr val="99999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Universidad Simón Bolívar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969098" y="2086647"/>
            <a:ext cx="8253805" cy="266252"/>
            <a:chOff x="0" y="0"/>
            <a:chExt cx="22677120" cy="73152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2677120" cy="731520"/>
            </a:xfrm>
            <a:custGeom>
              <a:avLst/>
              <a:gdLst/>
              <a:ahLst/>
              <a:cxnLst/>
              <a:rect l="l" t="t" r="r" b="b"/>
              <a:pathLst>
                <a:path w="22677120" h="731520">
                  <a:moveTo>
                    <a:pt x="0" y="0"/>
                  </a:moveTo>
                  <a:lnTo>
                    <a:pt x="22677120" y="0"/>
                  </a:lnTo>
                  <a:lnTo>
                    <a:pt x="2267712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54036" b="-554036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2677120" cy="77914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443799">
                <a:lnSpc>
                  <a:spcPts val="1281"/>
                </a:lnSpc>
              </a:pPr>
              <a:r>
                <a:rPr lang="en-US" sz="1068" b="1" spc="291">
                  <a:solidFill>
                    <a:srgbClr val="A61E22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BEIS 2026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013473" y="2359371"/>
            <a:ext cx="7455049" cy="474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443799">
              <a:lnSpc>
                <a:spcPts val="3727"/>
              </a:lnSpc>
            </a:pPr>
            <a:r>
              <a:rPr lang="en-US" sz="3203" b="1" dirty="0">
                <a:solidFill>
                  <a:prstClr val="white"/>
                </a:solidFill>
                <a:latin typeface="Calibri"/>
                <a:ea typeface="ＭＳ Ｐゴシック" charset="0"/>
                <a:cs typeface="Calibri (MS) Bold"/>
                <a:sym typeface="Calibri (MS) Bold"/>
              </a:rPr>
              <a:t>A Career in Physics</a:t>
            </a:r>
            <a:endParaRPr lang="en-US" sz="3106" b="1" dirty="0">
              <a:solidFill>
                <a:prstClr val="white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1962937" y="3926499"/>
            <a:ext cx="1609838" cy="47828"/>
            <a:chOff x="0" y="0"/>
            <a:chExt cx="4422991" cy="131407"/>
          </a:xfrm>
        </p:grpSpPr>
        <p:sp>
          <p:nvSpPr>
            <p:cNvPr id="13" name="Freeform 13"/>
            <p:cNvSpPr/>
            <p:nvPr/>
          </p:nvSpPr>
          <p:spPr>
            <a:xfrm>
              <a:off x="16891" y="16891"/>
              <a:ext cx="4389120" cy="97536"/>
            </a:xfrm>
            <a:custGeom>
              <a:avLst/>
              <a:gdLst/>
              <a:ahLst/>
              <a:cxnLst/>
              <a:rect l="l" t="t" r="r" b="b"/>
              <a:pathLst>
                <a:path w="4389120" h="97536">
                  <a:moveTo>
                    <a:pt x="0" y="0"/>
                  </a:moveTo>
                  <a:lnTo>
                    <a:pt x="4389120" y="0"/>
                  </a:lnTo>
                  <a:lnTo>
                    <a:pt x="4389120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0"/>
              <a:ext cx="4422902" cy="131320"/>
            </a:xfrm>
            <a:custGeom>
              <a:avLst/>
              <a:gdLst/>
              <a:ahLst/>
              <a:cxnLst/>
              <a:rect l="l" t="t" r="r" b="b"/>
              <a:pathLst>
                <a:path w="4422902" h="131320">
                  <a:moveTo>
                    <a:pt x="16891" y="0"/>
                  </a:moveTo>
                  <a:lnTo>
                    <a:pt x="4406011" y="0"/>
                  </a:lnTo>
                  <a:cubicBezTo>
                    <a:pt x="4415409" y="0"/>
                    <a:pt x="4422902" y="7620"/>
                    <a:pt x="4422902" y="16891"/>
                  </a:cubicBezTo>
                  <a:lnTo>
                    <a:pt x="4422902" y="114427"/>
                  </a:lnTo>
                  <a:cubicBezTo>
                    <a:pt x="4422902" y="123825"/>
                    <a:pt x="4415282" y="131318"/>
                    <a:pt x="4406011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4406011" y="97536"/>
                  </a:lnTo>
                  <a:lnTo>
                    <a:pt x="4406011" y="114427"/>
                  </a:lnTo>
                  <a:lnTo>
                    <a:pt x="4389120" y="114427"/>
                  </a:lnTo>
                  <a:lnTo>
                    <a:pt x="4389120" y="16891"/>
                  </a:lnTo>
                  <a:lnTo>
                    <a:pt x="4406011" y="16891"/>
                  </a:lnTo>
                  <a:lnTo>
                    <a:pt x="44060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A61E22"/>
            </a:solid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969098" y="4056911"/>
            <a:ext cx="7100047" cy="284002"/>
            <a:chOff x="0" y="0"/>
            <a:chExt cx="19507200" cy="78028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9507200" cy="780288"/>
            </a:xfrm>
            <a:custGeom>
              <a:avLst/>
              <a:gdLst/>
              <a:ahLst/>
              <a:cxnLst/>
              <a:rect l="l" t="t" r="r" b="b"/>
              <a:pathLst>
                <a:path w="19507200" h="780288">
                  <a:moveTo>
                    <a:pt x="0" y="0"/>
                  </a:moveTo>
                  <a:lnTo>
                    <a:pt x="19507200" y="0"/>
                  </a:lnTo>
                  <a:lnTo>
                    <a:pt x="1950720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37125" b="-437125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9507200" cy="8279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443799">
                <a:lnSpc>
                  <a:spcPts val="1630"/>
                </a:lnSpc>
              </a:pPr>
              <a:r>
                <a:rPr lang="en-US" sz="1358" b="1" dirty="0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Martin Grossmann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969098" y="4340913"/>
            <a:ext cx="7100047" cy="221876"/>
            <a:chOff x="0" y="0"/>
            <a:chExt cx="19507200" cy="6096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9507200" cy="609600"/>
            </a:xfrm>
            <a:custGeom>
              <a:avLst/>
              <a:gdLst/>
              <a:ahLst/>
              <a:cxnLst/>
              <a:rect l="l" t="t" r="r" b="b"/>
              <a:pathLst>
                <a:path w="19507200" h="609600">
                  <a:moveTo>
                    <a:pt x="0" y="0"/>
                  </a:moveTo>
                  <a:lnTo>
                    <a:pt x="19507200" y="0"/>
                  </a:lnTo>
                  <a:lnTo>
                    <a:pt x="19507200" y="609600"/>
                  </a:lnTo>
                  <a:lnTo>
                    <a:pt x="0" y="609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73521" b="-573521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19507200" cy="6572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443799">
                <a:lnSpc>
                  <a:spcPts val="1281"/>
                </a:lnSpc>
              </a:pPr>
              <a:r>
                <a:rPr lang="en-US" sz="1068" dirty="0">
                  <a:solidFill>
                    <a:srgbClr val="AAAAA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Center for </a:t>
              </a:r>
              <a:r>
                <a:rPr lang="en-US" sz="1068" dirty="0" err="1">
                  <a:solidFill>
                    <a:srgbClr val="AAAAA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Protontherapy</a:t>
              </a:r>
              <a:r>
                <a:rPr lang="en-US" sz="1068" dirty="0">
                  <a:solidFill>
                    <a:srgbClr val="AAAAA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, Paul Scherrer Institute, Switzerland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969098" y="4589415"/>
            <a:ext cx="7100047" cy="195251"/>
            <a:chOff x="0" y="0"/>
            <a:chExt cx="19507200" cy="53644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9507200" cy="536448"/>
            </a:xfrm>
            <a:custGeom>
              <a:avLst/>
              <a:gdLst/>
              <a:ahLst/>
              <a:cxnLst/>
              <a:rect l="l" t="t" r="r" b="b"/>
              <a:pathLst>
                <a:path w="19507200" h="536448">
                  <a:moveTo>
                    <a:pt x="0" y="0"/>
                  </a:moveTo>
                  <a:lnTo>
                    <a:pt x="19507200" y="0"/>
                  </a:lnTo>
                  <a:lnTo>
                    <a:pt x="1950720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58546" b="-658546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9507200" cy="5745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defTabSz="443799">
                <a:lnSpc>
                  <a:spcPts val="1165"/>
                </a:lnSpc>
              </a:pPr>
              <a:r>
                <a:rPr lang="en-US" sz="971">
                  <a:solidFill>
                    <a:srgbClr val="888888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Barranquilla, Colombia  ·  June 2026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969098" y="5618921"/>
            <a:ext cx="8253805" cy="195251"/>
            <a:chOff x="0" y="0"/>
            <a:chExt cx="22677120" cy="536448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2677120" cy="536448"/>
            </a:xfrm>
            <a:custGeom>
              <a:avLst/>
              <a:gdLst/>
              <a:ahLst/>
              <a:cxnLst/>
              <a:rect l="l" t="t" r="r" b="b"/>
              <a:pathLst>
                <a:path w="22677120" h="536448">
                  <a:moveTo>
                    <a:pt x="0" y="0"/>
                  </a:moveTo>
                  <a:lnTo>
                    <a:pt x="22677120" y="0"/>
                  </a:lnTo>
                  <a:lnTo>
                    <a:pt x="2267712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773685" b="-773685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22677120" cy="5745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 defTabSz="443799">
                <a:lnSpc>
                  <a:spcPts val="874"/>
                </a:lnSpc>
              </a:pPr>
              <a:r>
                <a:rPr lang="en-US" sz="728">
                  <a:solidFill>
                    <a:srgbClr val="666666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BEIS 2026 – Barranquilla EduCom International School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969098" y="1032753"/>
            <a:ext cx="1450046" cy="414891"/>
            <a:chOff x="0" y="0"/>
            <a:chExt cx="3983965" cy="113990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3983990" cy="1139952"/>
            </a:xfrm>
            <a:custGeom>
              <a:avLst/>
              <a:gdLst/>
              <a:ahLst/>
              <a:cxnLst/>
              <a:rect l="l" t="t" r="r" b="b"/>
              <a:pathLst>
                <a:path w="3983990" h="1139952">
                  <a:moveTo>
                    <a:pt x="0" y="0"/>
                  </a:moveTo>
                  <a:lnTo>
                    <a:pt x="3983990" y="0"/>
                  </a:lnTo>
                  <a:lnTo>
                    <a:pt x="3983990" y="1139952"/>
                  </a:lnTo>
                  <a:lnTo>
                    <a:pt x="0" y="11399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4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438902" y="620811"/>
            <a:ext cx="1044401" cy="1306085"/>
            <a:chOff x="0" y="0"/>
            <a:chExt cx="2869463" cy="358843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869438" cy="3588385"/>
            </a:xfrm>
            <a:custGeom>
              <a:avLst/>
              <a:gdLst/>
              <a:ahLst/>
              <a:cxnLst/>
              <a:rect l="l" t="t" r="r" b="b"/>
              <a:pathLst>
                <a:path w="2869438" h="3588385">
                  <a:moveTo>
                    <a:pt x="0" y="0"/>
                  </a:moveTo>
                  <a:lnTo>
                    <a:pt x="2869438" y="0"/>
                  </a:lnTo>
                  <a:lnTo>
                    <a:pt x="2869438" y="3588385"/>
                  </a:lnTo>
                  <a:lnTo>
                    <a:pt x="0" y="35883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1"/>
              </a:stretch>
            </a:blipFill>
          </p:spPr>
          <p:txBody>
            <a:bodyPr/>
            <a:lstStyle/>
            <a:p>
              <a:pPr defTabSz="443799"/>
              <a:endParaRPr lang="es-CO" sz="874">
                <a:solidFill>
                  <a:prstClr val="black"/>
                </a:solidFill>
                <a:latin typeface="Calibri"/>
                <a:ea typeface="ＭＳ Ｐゴシック" charset="0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1BAC8EF-9DB5-2989-0301-42E8A2917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7200875" cy="3996443"/>
          </a:xfrm>
        </p:spPr>
        <p:txBody>
          <a:bodyPr/>
          <a:lstStyle/>
          <a:p>
            <a:r>
              <a:rPr lang="de-CH" dirty="0"/>
              <a:t>Born in 1960</a:t>
            </a:r>
          </a:p>
          <a:p>
            <a:r>
              <a:rPr lang="de-CH" dirty="0" err="1"/>
              <a:t>Studied</a:t>
            </a:r>
            <a:r>
              <a:rPr lang="de-CH" dirty="0"/>
              <a:t> </a:t>
            </a:r>
            <a:r>
              <a:rPr lang="de-CH" dirty="0" err="1"/>
              <a:t>physics</a:t>
            </a:r>
            <a:endParaRPr lang="de-CH" dirty="0"/>
          </a:p>
          <a:p>
            <a:r>
              <a:rPr lang="de-CH" dirty="0" err="1"/>
              <a:t>Worked</a:t>
            </a:r>
            <a:r>
              <a:rPr lang="de-CH" dirty="0"/>
              <a:t> in </a:t>
            </a:r>
            <a:r>
              <a:rPr lang="de-CH" dirty="0" err="1"/>
              <a:t>particle</a:t>
            </a:r>
            <a:r>
              <a:rPr lang="de-CH" dirty="0"/>
              <a:t> </a:t>
            </a:r>
            <a:r>
              <a:rPr lang="de-CH" dirty="0" err="1"/>
              <a:t>physics</a:t>
            </a:r>
            <a:r>
              <a:rPr lang="de-CH" dirty="0"/>
              <a:t> and in </a:t>
            </a:r>
            <a:r>
              <a:rPr lang="de-CH" dirty="0" err="1"/>
              <a:t>radiation</a:t>
            </a:r>
            <a:r>
              <a:rPr lang="de-CH" dirty="0"/>
              <a:t> </a:t>
            </a:r>
            <a:r>
              <a:rPr lang="de-CH" dirty="0" err="1"/>
              <a:t>therapy</a:t>
            </a:r>
            <a:endParaRPr lang="de-CH" dirty="0"/>
          </a:p>
          <a:p>
            <a:endParaRPr lang="de-CH" dirty="0"/>
          </a:p>
          <a:p>
            <a:r>
              <a:rPr lang="de-CH" dirty="0"/>
              <a:t>Message:</a:t>
            </a:r>
          </a:p>
          <a:p>
            <a:r>
              <a:rPr lang="de-CH" dirty="0"/>
              <a:t>Life </a:t>
            </a:r>
            <a:r>
              <a:rPr lang="de-CH" dirty="0" err="1"/>
              <a:t>as</a:t>
            </a:r>
            <a:r>
              <a:rPr lang="de-CH" dirty="0"/>
              <a:t> a </a:t>
            </a:r>
            <a:r>
              <a:rPr lang="de-CH" dirty="0" err="1"/>
              <a:t>physicist</a:t>
            </a:r>
            <a:r>
              <a:rPr lang="de-CH" dirty="0"/>
              <a:t> </a:t>
            </a:r>
            <a:r>
              <a:rPr lang="de-CH" dirty="0" err="1"/>
              <a:t>can</a:t>
            </a:r>
            <a:r>
              <a:rPr lang="de-CH" dirty="0"/>
              <a:t> </a:t>
            </a:r>
            <a:r>
              <a:rPr lang="de-CH" dirty="0" err="1"/>
              <a:t>be</a:t>
            </a:r>
            <a:r>
              <a:rPr lang="de-CH" dirty="0"/>
              <a:t> </a:t>
            </a:r>
            <a:r>
              <a:rPr lang="de-CH" dirty="0" err="1"/>
              <a:t>very</a:t>
            </a:r>
            <a:r>
              <a:rPr lang="de-CH" dirty="0"/>
              <a:t> </a:t>
            </a:r>
            <a:r>
              <a:rPr lang="de-CH" dirty="0" err="1"/>
              <a:t>interesting</a:t>
            </a:r>
            <a:r>
              <a:rPr lang="de-CH" dirty="0"/>
              <a:t> &amp; </a:t>
            </a:r>
            <a:r>
              <a:rPr lang="de-CH" dirty="0" err="1"/>
              <a:t>colourful</a:t>
            </a:r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About </a:t>
            </a:r>
            <a:r>
              <a:rPr lang="de-CH" dirty="0" err="1"/>
              <a:t>myself</a:t>
            </a:r>
            <a:r>
              <a:rPr lang="de-CH" dirty="0"/>
              <a:t>…</a:t>
            </a:r>
          </a:p>
        </p:txBody>
      </p:sp>
      <p:pic>
        <p:nvPicPr>
          <p:cNvPr id="8" name="Grafik 7" descr="Ein Bild, das Kleidung, Person, Schwarzweiß, Gebäude enthält.&#10;&#10;Automatisch generierte Beschreibung">
            <a:extLst>
              <a:ext uri="{FF2B5EF4-FFF2-40B4-BE49-F238E27FC236}">
                <a16:creationId xmlns:a16="http://schemas.microsoft.com/office/drawing/2014/main" id="{878025E8-B463-C36B-374E-7B4FB9BC3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5318" y="653137"/>
            <a:ext cx="3836507" cy="575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14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A53CB24F-98E2-B1BB-CD8C-E1F266A24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 err="1"/>
              <a:t>Provincial</a:t>
            </a:r>
            <a:r>
              <a:rPr lang="de-CH" dirty="0"/>
              <a:t> </a:t>
            </a:r>
            <a:r>
              <a:rPr lang="de-CH" dirty="0" err="1"/>
              <a:t>town</a:t>
            </a:r>
            <a:r>
              <a:rPr lang="de-CH" dirty="0"/>
              <a:t> in Germany, </a:t>
            </a:r>
            <a:r>
              <a:rPr lang="de-CH" dirty="0" err="1"/>
              <a:t>bored</a:t>
            </a:r>
            <a:endParaRPr lang="de-CH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 err="1">
                <a:sym typeface="Wingdings" panose="05000000000000000000" pitchFamily="2" charset="2"/>
              </a:rPr>
              <a:t>Got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interested</a:t>
            </a:r>
            <a:r>
              <a:rPr lang="de-CH" dirty="0">
                <a:sym typeface="Wingdings" panose="05000000000000000000" pitchFamily="2" charset="2"/>
              </a:rPr>
              <a:t> in </a:t>
            </a:r>
            <a:r>
              <a:rPr lang="de-CH" dirty="0" err="1">
                <a:sym typeface="Wingdings" panose="05000000000000000000" pitchFamily="2" charset="2"/>
              </a:rPr>
              <a:t>astronomy</a:t>
            </a:r>
            <a:endParaRPr lang="de-CH" dirty="0">
              <a:sym typeface="Wingdings" panose="05000000000000000000" pitchFamily="2" charset="2"/>
            </a:endParaRPr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04380728-4DB8-1F62-949E-4C3061826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Highschool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4E92E366-1797-A49A-01C8-3B056659C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040" y="1088740"/>
            <a:ext cx="4553721" cy="3012954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FC56C9B7-3FA1-0F44-8D99-F0B042050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463" y="2883250"/>
            <a:ext cx="5107522" cy="3012954"/>
          </a:xfrm>
          <a:prstGeom prst="rect">
            <a:avLst/>
          </a:prstGeom>
        </p:spPr>
      </p:pic>
      <p:sp>
        <p:nvSpPr>
          <p:cNvPr id="9" name="Textfeld 8">
            <a:extLst>
              <a:ext uri="{FF2B5EF4-FFF2-40B4-BE49-F238E27FC236}">
                <a16:creationId xmlns:a16="http://schemas.microsoft.com/office/drawing/2014/main" id="{5AF19735-AB05-022C-332E-EB955E726BBC}"/>
              </a:ext>
            </a:extLst>
          </p:cNvPr>
          <p:cNvSpPr txBox="1"/>
          <p:nvPr/>
        </p:nvSpPr>
        <p:spPr>
          <a:xfrm>
            <a:off x="7968208" y="4796404"/>
            <a:ext cx="9144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/>
              <a:t>1976</a:t>
            </a:r>
          </a:p>
        </p:txBody>
      </p:sp>
    </p:spTree>
    <p:extLst>
      <p:ext uri="{BB962C8B-B14F-4D97-AF65-F5344CB8AC3E}">
        <p14:creationId xmlns:p14="http://schemas.microsoft.com/office/powerpoint/2010/main" val="1404670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AC69D0D7-E30F-4F6E-3C8D-56260180B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Highschool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1DC07D08-53A9-7B85-0E40-A4FD41488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20" y="518461"/>
            <a:ext cx="3906937" cy="5530345"/>
          </a:xfrm>
          <a:prstGeom prst="rect">
            <a:avLst/>
          </a:prstGeom>
        </p:spPr>
      </p:pic>
      <p:sp>
        <p:nvSpPr>
          <p:cNvPr id="18" name="Inhaltsplatzhalter 17">
            <a:extLst>
              <a:ext uri="{FF2B5EF4-FFF2-40B4-BE49-F238E27FC236}">
                <a16:creationId xmlns:a16="http://schemas.microsoft.com/office/drawing/2014/main" id="{A1FB8873-5251-E774-D9CA-B5742338C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CH" dirty="0"/>
          </a:p>
        </p:txBody>
      </p: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30252DC0-2584-E274-0E04-CD5746A5DEA1}"/>
              </a:ext>
            </a:extLst>
          </p:cNvPr>
          <p:cNvGrpSpPr/>
          <p:nvPr/>
        </p:nvGrpSpPr>
        <p:grpSpPr>
          <a:xfrm>
            <a:off x="0" y="1376773"/>
            <a:ext cx="3575720" cy="4611996"/>
            <a:chOff x="0" y="1376773"/>
            <a:chExt cx="3575720" cy="4611996"/>
          </a:xfrm>
        </p:grpSpPr>
        <p:grpSp>
          <p:nvGrpSpPr>
            <p:cNvPr id="24" name="Gruppieren 23">
              <a:extLst>
                <a:ext uri="{FF2B5EF4-FFF2-40B4-BE49-F238E27FC236}">
                  <a16:creationId xmlns:a16="http://schemas.microsoft.com/office/drawing/2014/main" id="{89E781BE-6CC1-D240-2D12-ABDED1064B99}"/>
                </a:ext>
              </a:extLst>
            </p:cNvPr>
            <p:cNvGrpSpPr/>
            <p:nvPr/>
          </p:nvGrpSpPr>
          <p:grpSpPr>
            <a:xfrm>
              <a:off x="0" y="1376773"/>
              <a:ext cx="3288314" cy="4611996"/>
              <a:chOff x="0" y="1376773"/>
              <a:chExt cx="3288314" cy="4611996"/>
            </a:xfrm>
          </p:grpSpPr>
          <p:pic>
            <p:nvPicPr>
              <p:cNvPr id="20" name="Grafik 19">
                <a:extLst>
                  <a:ext uri="{FF2B5EF4-FFF2-40B4-BE49-F238E27FC236}">
                    <a16:creationId xmlns:a16="http://schemas.microsoft.com/office/drawing/2014/main" id="{B47F2841-5F2A-74E9-0638-D06605FDCA6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1376773"/>
                <a:ext cx="3288314" cy="3717032"/>
              </a:xfrm>
              <a:prstGeom prst="rect">
                <a:avLst/>
              </a:prstGeom>
            </p:spPr>
          </p:pic>
          <p:sp>
            <p:nvSpPr>
              <p:cNvPr id="23" name="Textfeld 22">
                <a:extLst>
                  <a:ext uri="{FF2B5EF4-FFF2-40B4-BE49-F238E27FC236}">
                    <a16:creationId xmlns:a16="http://schemas.microsoft.com/office/drawing/2014/main" id="{13C49E0A-7A0D-4AFA-43DB-190607F2D6CA}"/>
                  </a:ext>
                </a:extLst>
              </p:cNvPr>
              <p:cNvSpPr txBox="1"/>
              <p:nvPr/>
            </p:nvSpPr>
            <p:spPr>
              <a:xfrm>
                <a:off x="191344" y="5373216"/>
                <a:ext cx="2880320" cy="61555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de-CH" sz="2000" dirty="0"/>
                  <a:t>Texas Instruments SR-52</a:t>
                </a:r>
                <a:br>
                  <a:rPr lang="de-CH" sz="2000" dirty="0"/>
                </a:br>
                <a:r>
                  <a:rPr lang="de-CH" sz="2000" dirty="0"/>
                  <a:t>(1975-1977)</a:t>
                </a:r>
              </a:p>
            </p:txBody>
          </p:sp>
        </p:grpSp>
        <p:cxnSp>
          <p:nvCxnSpPr>
            <p:cNvPr id="22" name="Gerade Verbindung mit Pfeil 21">
              <a:extLst>
                <a:ext uri="{FF2B5EF4-FFF2-40B4-BE49-F238E27FC236}">
                  <a16:creationId xmlns:a16="http://schemas.microsoft.com/office/drawing/2014/main" id="{1A0F1622-B265-A76E-4536-AC0EE9E7DAEF}"/>
                </a:ext>
              </a:extLst>
            </p:cNvPr>
            <p:cNvCxnSpPr/>
            <p:nvPr/>
          </p:nvCxnSpPr>
          <p:spPr>
            <a:xfrm>
              <a:off x="2855640" y="3429000"/>
              <a:ext cx="720080" cy="432048"/>
            </a:xfrm>
            <a:prstGeom prst="straightConnector1">
              <a:avLst/>
            </a:prstGeom>
            <a:ln w="1016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6" name="Grafik 25">
            <a:extLst>
              <a:ext uri="{FF2B5EF4-FFF2-40B4-BE49-F238E27FC236}">
                <a16:creationId xmlns:a16="http://schemas.microsoft.com/office/drawing/2014/main" id="{2023A973-EDEE-42D1-31CC-05229C4F00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5552" y="2057991"/>
            <a:ext cx="4480569" cy="3035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91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04380728-4DB8-1F62-949E-4C3061826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Comet West 1976</a:t>
            </a:r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D16F0E7C-765B-C1F2-5590-FACF038625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256" y="937549"/>
            <a:ext cx="6169812" cy="5225970"/>
          </a:xfrm>
          <a:prstGeom prst="rect">
            <a:avLst/>
          </a:prstGeom>
        </p:spPr>
      </p:pic>
      <p:pic>
        <p:nvPicPr>
          <p:cNvPr id="13" name="Grafik 12" descr="Ein Bild, das Komet, Himmel, Stern, Raum enthält.&#10;&#10;KI-generierte Inhalte können fehlerhaft sein.">
            <a:extLst>
              <a:ext uri="{FF2B5EF4-FFF2-40B4-BE49-F238E27FC236}">
                <a16:creationId xmlns:a16="http://schemas.microsoft.com/office/drawing/2014/main" id="{ABE77352-F9EE-1B0B-4E8D-D3C4BDDB8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5890" y="501422"/>
            <a:ext cx="3985092" cy="613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47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7828C689-EFA7-47B2-0D18-DB7E16730B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70" y="0"/>
            <a:ext cx="5835916" cy="6858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D7A64169-F312-9E24-DE1E-144614936D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886" y="1484416"/>
            <a:ext cx="5659294" cy="366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508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79EB735A-26C5-8DA2-C29D-A7D601D17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68" y="0"/>
            <a:ext cx="104716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012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8457B-4F18-40B8-87A9-2D7DC3F2A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C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374E0-C3DF-C429-9100-2B08B07F40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de-CH" dirty="0"/>
          </a:p>
        </p:txBody>
      </p:sp>
      <p:pic>
        <p:nvPicPr>
          <p:cNvPr id="8" name="Picture 7" descr="A comet in the sky&#10;&#10;AI-generated content may be incorrect.">
            <a:extLst>
              <a:ext uri="{FF2B5EF4-FFF2-40B4-BE49-F238E27FC236}">
                <a16:creationId xmlns:a16="http://schemas.microsoft.com/office/drawing/2014/main" id="{BD61D031-773F-C29E-0CB6-2A26042CA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369826"/>
            <a:ext cx="5990176" cy="59901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4F01374-B91C-F45A-4D16-E26E044947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6423" y="3929651"/>
            <a:ext cx="3634059" cy="25310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C610372-4CBE-DBB4-1D74-9EDB7C123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5478" y="369826"/>
            <a:ext cx="3331122" cy="454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252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F1124F38-33DB-2053-5363-056671FA4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1975 – 1978 </a:t>
            </a:r>
            <a:r>
              <a:rPr lang="de-CH" dirty="0" err="1"/>
              <a:t>as</a:t>
            </a:r>
            <a:r>
              <a:rPr lang="de-CH" dirty="0"/>
              <a:t> </a:t>
            </a:r>
            <a:r>
              <a:rPr lang="de-CH" dirty="0" err="1"/>
              <a:t>participant</a:t>
            </a:r>
            <a:r>
              <a:rPr lang="de-CH" dirty="0"/>
              <a:t>, 1979 – 1981 </a:t>
            </a:r>
            <a:r>
              <a:rPr lang="de-CH" dirty="0" err="1"/>
              <a:t>as</a:t>
            </a:r>
            <a:r>
              <a:rPr lang="de-CH" dirty="0"/>
              <a:t> </a:t>
            </a:r>
            <a:r>
              <a:rPr lang="de-CH" dirty="0" err="1"/>
              <a:t>organizer</a:t>
            </a:r>
            <a:endParaRPr lang="de-CH" dirty="0"/>
          </a:p>
          <a:p>
            <a:r>
              <a:rPr lang="de-CH" dirty="0"/>
              <a:t>International </a:t>
            </a:r>
            <a:r>
              <a:rPr lang="de-CH" dirty="0" err="1"/>
              <a:t>community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</a:t>
            </a:r>
            <a:r>
              <a:rPr lang="de-CH" dirty="0" err="1"/>
              <a:t>common</a:t>
            </a:r>
            <a:r>
              <a:rPr lang="de-CH" dirty="0"/>
              <a:t> </a:t>
            </a:r>
            <a:r>
              <a:rPr lang="de-CH" dirty="0" err="1"/>
              <a:t>interest</a:t>
            </a:r>
            <a:endParaRPr lang="de-CH" dirty="0"/>
          </a:p>
          <a:p>
            <a:r>
              <a:rPr lang="de-CH" dirty="0"/>
              <a:t>Work </a:t>
            </a:r>
            <a:r>
              <a:rPr lang="de-CH" dirty="0" err="1"/>
              <a:t>together</a:t>
            </a:r>
            <a:r>
              <a:rPr lang="de-CH" dirty="0"/>
              <a:t> but also </a:t>
            </a:r>
            <a:r>
              <a:rPr lang="de-CH" dirty="0" err="1"/>
              <a:t>have</a:t>
            </a:r>
            <a:r>
              <a:rPr lang="de-CH" dirty="0"/>
              <a:t> </a:t>
            </a:r>
            <a:r>
              <a:rPr lang="de-CH" dirty="0" err="1"/>
              <a:t>fun</a:t>
            </a:r>
            <a:endParaRPr lang="de-CH" dirty="0"/>
          </a:p>
          <a:p>
            <a:r>
              <a:rPr lang="de-CH" dirty="0"/>
              <a:t>Networking, </a:t>
            </a:r>
            <a:r>
              <a:rPr lang="de-CH" dirty="0" err="1"/>
              <a:t>meet</a:t>
            </a:r>
            <a:r>
              <a:rPr lang="de-CH" dirty="0"/>
              <a:t> </a:t>
            </a:r>
            <a:r>
              <a:rPr lang="de-CH" dirty="0" err="1"/>
              <a:t>young</a:t>
            </a:r>
            <a:r>
              <a:rPr lang="de-CH" dirty="0"/>
              <a:t> </a:t>
            </a:r>
            <a:r>
              <a:rPr lang="de-CH" dirty="0" err="1"/>
              <a:t>professionals</a:t>
            </a:r>
            <a:r>
              <a:rPr lang="de-CH" dirty="0"/>
              <a:t> in </a:t>
            </a:r>
            <a:r>
              <a:rPr lang="de-CH" dirty="0" err="1"/>
              <a:t>astronomy</a:t>
            </a:r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D6FCA96C-1FC8-B93B-B806-60172A458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International Astronomical Youth Camps 1975 - 1981 </a:t>
            </a:r>
          </a:p>
        </p:txBody>
      </p:sp>
      <p:pic>
        <p:nvPicPr>
          <p:cNvPr id="15" name="Grafik 14">
            <a:extLst>
              <a:ext uri="{FF2B5EF4-FFF2-40B4-BE49-F238E27FC236}">
                <a16:creationId xmlns:a16="http://schemas.microsoft.com/office/drawing/2014/main" id="{79277BEF-D201-0442-CB4C-3FC50D4A3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845" y="2996952"/>
            <a:ext cx="3692615" cy="2767999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F5A36E1E-C583-B45E-D899-77E1467044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3258" y="1478454"/>
            <a:ext cx="4553359" cy="2767999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FF399089-C01D-A7EE-F120-81A99D6DF0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0456" y="171559"/>
            <a:ext cx="1559795" cy="1559795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AE2A756C-15A4-0BF4-0F42-F683A16F1E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832" y="3875394"/>
            <a:ext cx="3714033" cy="2429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36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F1124F38-33DB-2053-5363-056671FA4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 err="1"/>
              <a:t>Organizing</a:t>
            </a:r>
            <a:r>
              <a:rPr lang="de-CH" dirty="0"/>
              <a:t> </a:t>
            </a:r>
            <a:r>
              <a:rPr lang="de-CH" dirty="0" err="1"/>
              <a:t>conferences</a:t>
            </a:r>
            <a:r>
              <a:rPr lang="de-CH" dirty="0"/>
              <a:t>, </a:t>
            </a:r>
            <a:r>
              <a:rPr lang="de-CH" dirty="0" err="1"/>
              <a:t>schools</a:t>
            </a:r>
            <a:r>
              <a:rPr lang="de-CH" dirty="0"/>
              <a:t>, IEEE…  </a:t>
            </a:r>
            <a:r>
              <a:rPr lang="de-CH" dirty="0" err="1"/>
              <a:t>already</a:t>
            </a:r>
            <a:r>
              <a:rPr lang="de-CH" dirty="0"/>
              <a:t> </a:t>
            </a:r>
            <a:r>
              <a:rPr lang="de-CH" dirty="0" err="1"/>
              <a:t>learned</a:t>
            </a:r>
            <a:r>
              <a:rPr lang="de-CH" dirty="0"/>
              <a:t> </a:t>
            </a:r>
            <a:r>
              <a:rPr lang="de-CH" dirty="0" err="1"/>
              <a:t>skills</a:t>
            </a:r>
            <a:r>
              <a:rPr lang="de-CH" dirty="0"/>
              <a:t> back </a:t>
            </a:r>
            <a:r>
              <a:rPr lang="de-CH" dirty="0" err="1"/>
              <a:t>then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D6FCA96C-1FC8-B93B-B806-60172A458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International Astronomical Youth Camps 1975 - 1981 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FF399089-C01D-A7EE-F120-81A99D6DF0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0456" y="171559"/>
            <a:ext cx="1559795" cy="1559795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06C6DD79-0F80-4384-25F7-6348D10472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92" y="1988840"/>
            <a:ext cx="2937918" cy="1937389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8C755F4F-8304-8C90-1900-2F2A3F5DC2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415" y="1988840"/>
            <a:ext cx="4154785" cy="2109663"/>
          </a:xfrm>
          <a:prstGeom prst="rect">
            <a:avLst/>
          </a:prstGeom>
        </p:spPr>
      </p:pic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9CD9155F-1568-B98F-5DB0-A91887F592CD}"/>
              </a:ext>
            </a:extLst>
          </p:cNvPr>
          <p:cNvGrpSpPr/>
          <p:nvPr/>
        </p:nvGrpSpPr>
        <p:grpSpPr>
          <a:xfrm>
            <a:off x="2092351" y="3699081"/>
            <a:ext cx="7411676" cy="3041504"/>
            <a:chOff x="2092351" y="3699081"/>
            <a:chExt cx="7411676" cy="3041504"/>
          </a:xfrm>
        </p:grpSpPr>
        <p:pic>
          <p:nvPicPr>
            <p:cNvPr id="17" name="Grafik 16">
              <a:extLst>
                <a:ext uri="{FF2B5EF4-FFF2-40B4-BE49-F238E27FC236}">
                  <a16:creationId xmlns:a16="http://schemas.microsoft.com/office/drawing/2014/main" id="{025AD747-574F-AF03-3013-E4103A0A0C1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741415" y="4221868"/>
              <a:ext cx="3778076" cy="2518717"/>
            </a:xfrm>
            <a:prstGeom prst="rect">
              <a:avLst/>
            </a:prstGeom>
          </p:spPr>
        </p:pic>
        <p:sp>
          <p:nvSpPr>
            <p:cNvPr id="18" name="Textfeld 17">
              <a:extLst>
                <a:ext uri="{FF2B5EF4-FFF2-40B4-BE49-F238E27FC236}">
                  <a16:creationId xmlns:a16="http://schemas.microsoft.com/office/drawing/2014/main" id="{FB84B182-C662-9DC6-C611-80B9E9836D77}"/>
                </a:ext>
              </a:extLst>
            </p:cNvPr>
            <p:cNvSpPr txBox="1"/>
            <p:nvPr/>
          </p:nvSpPr>
          <p:spPr>
            <a:xfrm>
              <a:off x="2092351" y="4826329"/>
              <a:ext cx="792088" cy="92333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1981</a:t>
              </a:r>
            </a:p>
            <a:p>
              <a:pPr algn="l"/>
              <a:endParaRPr lang="de-CH" sz="2000" dirty="0"/>
            </a:p>
            <a:p>
              <a:pPr algn="l"/>
              <a:r>
                <a:rPr lang="de-CH" sz="2000" dirty="0"/>
                <a:t>2023</a:t>
              </a:r>
            </a:p>
          </p:txBody>
        </p:sp>
        <p:cxnSp>
          <p:nvCxnSpPr>
            <p:cNvPr id="20" name="Gerade Verbindung mit Pfeil 19">
              <a:extLst>
                <a:ext uri="{FF2B5EF4-FFF2-40B4-BE49-F238E27FC236}">
                  <a16:creationId xmlns:a16="http://schemas.microsoft.com/office/drawing/2014/main" id="{D28258DE-2FC3-CD8E-809A-479F13C1B15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734823" y="3699081"/>
              <a:ext cx="2137041" cy="1242832"/>
            </a:xfrm>
            <a:prstGeom prst="straightConnector1">
              <a:avLst/>
            </a:prstGeom>
            <a:ln w="1016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Gerade Verbindung mit Pfeil 22">
              <a:extLst>
                <a:ext uri="{FF2B5EF4-FFF2-40B4-BE49-F238E27FC236}">
                  <a16:creationId xmlns:a16="http://schemas.microsoft.com/office/drawing/2014/main" id="{0A4372EC-C9AD-14BB-89A7-46057E8195B7}"/>
                </a:ext>
              </a:extLst>
            </p:cNvPr>
            <p:cNvCxnSpPr>
              <a:cxnSpLocks/>
            </p:cNvCxnSpPr>
            <p:nvPr/>
          </p:nvCxnSpPr>
          <p:spPr>
            <a:xfrm>
              <a:off x="2848468" y="5575666"/>
              <a:ext cx="2023396" cy="136818"/>
            </a:xfrm>
            <a:prstGeom prst="straightConnector1">
              <a:avLst/>
            </a:prstGeom>
            <a:ln w="1016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feld 26">
              <a:extLst>
                <a:ext uri="{FF2B5EF4-FFF2-40B4-BE49-F238E27FC236}">
                  <a16:creationId xmlns:a16="http://schemas.microsoft.com/office/drawing/2014/main" id="{86202ED5-BB31-5FA3-25C0-ED13FDE6E2D4}"/>
                </a:ext>
              </a:extLst>
            </p:cNvPr>
            <p:cNvSpPr txBox="1"/>
            <p:nvPr/>
          </p:nvSpPr>
          <p:spPr>
            <a:xfrm>
              <a:off x="7675401" y="6432808"/>
              <a:ext cx="1828626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www.iayc.org</a:t>
              </a:r>
            </a:p>
          </p:txBody>
        </p:sp>
      </p:grpSp>
      <p:pic>
        <p:nvPicPr>
          <p:cNvPr id="30" name="Grafik 29">
            <a:extLst>
              <a:ext uri="{FF2B5EF4-FFF2-40B4-BE49-F238E27FC236}">
                <a16:creationId xmlns:a16="http://schemas.microsoft.com/office/drawing/2014/main" id="{11444A2E-7573-75A1-DF3F-6570A251AE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2346" y="1988213"/>
            <a:ext cx="4097056" cy="295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58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00B2F290-4CDB-360E-FF96-F75A68F84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 err="1"/>
              <a:t>Discussions</a:t>
            </a:r>
            <a:r>
              <a:rPr lang="de-CH" dirty="0"/>
              <a:t> in IAYC </a:t>
            </a:r>
            <a:r>
              <a:rPr lang="de-CH" dirty="0" err="1"/>
              <a:t>lead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participation</a:t>
            </a:r>
            <a:r>
              <a:rPr lang="de-CH" dirty="0"/>
              <a:t> in German national </a:t>
            </a:r>
            <a:r>
              <a:rPr lang="de-CH" dirty="0" err="1"/>
              <a:t>science</a:t>
            </a:r>
            <a:r>
              <a:rPr lang="de-CH" dirty="0"/>
              <a:t> </a:t>
            </a:r>
            <a:r>
              <a:rPr lang="de-CH" dirty="0" err="1"/>
              <a:t>contest</a:t>
            </a:r>
            <a:endParaRPr lang="de-CH" dirty="0"/>
          </a:p>
          <a:p>
            <a:r>
              <a:rPr lang="de-CH" dirty="0"/>
              <a:t>1978: </a:t>
            </a:r>
            <a:r>
              <a:rPr lang="de-CH" dirty="0" err="1"/>
              <a:t>got</a:t>
            </a:r>
            <a:r>
              <a:rPr lang="de-CH" dirty="0"/>
              <a:t> </a:t>
            </a:r>
            <a:r>
              <a:rPr lang="de-CH" dirty="0" err="1"/>
              <a:t>kicked</a:t>
            </a:r>
            <a:r>
              <a:rPr lang="de-CH" dirty="0"/>
              <a:t> out </a:t>
            </a:r>
            <a:r>
              <a:rPr lang="de-CH" dirty="0" err="1"/>
              <a:t>early</a:t>
            </a:r>
            <a:r>
              <a:rPr lang="de-CH" dirty="0"/>
              <a:t> </a:t>
            </a:r>
            <a:r>
              <a:rPr lang="de-CH" dirty="0">
                <a:sym typeface="Wingdings" panose="05000000000000000000" pitchFamily="2" charset="2"/>
              </a:rPr>
              <a:t></a:t>
            </a:r>
            <a:endParaRPr lang="de-CH" dirty="0"/>
          </a:p>
          <a:p>
            <a:r>
              <a:rPr lang="de-CH" dirty="0"/>
              <a:t>1979: </a:t>
            </a:r>
            <a:r>
              <a:rPr lang="de-CH" dirty="0" err="1"/>
              <a:t>try</a:t>
            </a:r>
            <a:r>
              <a:rPr lang="de-CH" dirty="0"/>
              <a:t> </a:t>
            </a:r>
            <a:r>
              <a:rPr lang="de-CH" dirty="0" err="1"/>
              <a:t>again</a:t>
            </a:r>
            <a:endParaRPr lang="de-CH" dirty="0"/>
          </a:p>
          <a:p>
            <a:r>
              <a:rPr lang="de-CH" dirty="0"/>
              <a:t>Monte Carlo </a:t>
            </a:r>
            <a:r>
              <a:rPr lang="de-CH" dirty="0" err="1"/>
              <a:t>simulation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comet</a:t>
            </a:r>
            <a:r>
              <a:rPr lang="de-CH" dirty="0"/>
              <a:t> </a:t>
            </a:r>
            <a:r>
              <a:rPr lang="de-CH" dirty="0" err="1"/>
              <a:t>breakup</a:t>
            </a:r>
            <a:r>
              <a:rPr lang="de-CH" dirty="0"/>
              <a:t> </a:t>
            </a:r>
            <a:r>
              <a:rPr lang="de-CH" dirty="0" err="1"/>
              <a:t>generating</a:t>
            </a:r>
            <a:endParaRPr lang="de-CH" dirty="0"/>
          </a:p>
          <a:p>
            <a:r>
              <a:rPr lang="de-CH" dirty="0"/>
              <a:t>a </a:t>
            </a:r>
            <a:r>
              <a:rPr lang="de-CH" dirty="0" err="1"/>
              <a:t>meteor</a:t>
            </a:r>
            <a:r>
              <a:rPr lang="de-CH" dirty="0"/>
              <a:t> </a:t>
            </a:r>
            <a:r>
              <a:rPr lang="de-CH" dirty="0" err="1"/>
              <a:t>shower</a:t>
            </a:r>
            <a:br>
              <a:rPr lang="de-CH" dirty="0"/>
            </a:br>
            <a:endParaRPr lang="de-CH" dirty="0"/>
          </a:p>
          <a:p>
            <a:r>
              <a:rPr lang="de-CH" dirty="0">
                <a:sym typeface="Wingdings" panose="05000000000000000000" pitchFamily="2" charset="2"/>
              </a:rPr>
              <a:t> 2</a:t>
            </a:r>
            <a:r>
              <a:rPr lang="de-CH" baseline="30000" dirty="0">
                <a:sym typeface="Wingdings" panose="05000000000000000000" pitchFamily="2" charset="2"/>
              </a:rPr>
              <a:t>nd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winner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nationwide</a:t>
            </a:r>
            <a:br>
              <a:rPr lang="de-CH" dirty="0">
                <a:sym typeface="Wingdings" panose="05000000000000000000" pitchFamily="2" charset="2"/>
              </a:rPr>
            </a:br>
            <a:r>
              <a:rPr lang="de-CH" dirty="0">
                <a:sym typeface="Wingdings" panose="05000000000000000000" pitchFamily="2" charset="2"/>
              </a:rPr>
              <a:t>      </a:t>
            </a:r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AC98E471-DB3C-926D-86F0-A2733B5CB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National Science Contest 1978-1979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E8EE13E1-C1FD-7342-6AAA-ABEA26C71A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2321" y="0"/>
            <a:ext cx="2687868" cy="1511926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0BCAF358-330F-FFC8-516A-E323840548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3558" y="1828008"/>
            <a:ext cx="4926871" cy="3921387"/>
          </a:xfrm>
          <a:prstGeom prst="rect">
            <a:avLst/>
          </a:prstGeom>
        </p:spPr>
      </p:pic>
      <p:pic>
        <p:nvPicPr>
          <p:cNvPr id="10" name="Grafik 9" descr="Ein Bild, das Person, Kleidung, Menschliches Gesicht, Im Haus enthält.&#10;&#10;KI-generierte Inhalte können fehlerhaft sein.">
            <a:extLst>
              <a:ext uri="{FF2B5EF4-FFF2-40B4-BE49-F238E27FC236}">
                <a16:creationId xmlns:a16="http://schemas.microsoft.com/office/drawing/2014/main" id="{610C82D5-7538-EEE8-91CF-50B0D285D87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1744" y="2852936"/>
            <a:ext cx="3096951" cy="392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070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BD6819D7-319F-641A-3233-ECA1954AF2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503" y="517166"/>
            <a:ext cx="5517370" cy="3682082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85C40168-D6EC-9B9E-3778-8AADC957AA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4495" y="2498106"/>
            <a:ext cx="6008939" cy="3948549"/>
          </a:xfrm>
          <a:prstGeom prst="rect">
            <a:avLst/>
          </a:prstGeom>
        </p:spPr>
      </p:pic>
      <p:sp>
        <p:nvSpPr>
          <p:cNvPr id="2" name="Textfeld 1">
            <a:extLst>
              <a:ext uri="{FF2B5EF4-FFF2-40B4-BE49-F238E27FC236}">
                <a16:creationId xmlns:a16="http://schemas.microsoft.com/office/drawing/2014/main" id="{0DCC51D3-B927-DC2C-8670-3A0C7041D701}"/>
              </a:ext>
            </a:extLst>
          </p:cNvPr>
          <p:cNvSpPr txBox="1"/>
          <p:nvPr/>
        </p:nvSpPr>
        <p:spPr>
          <a:xfrm>
            <a:off x="6799953" y="1543350"/>
            <a:ext cx="4896544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 err="1"/>
              <a:t>Attend</a:t>
            </a:r>
            <a:r>
              <a:rPr lang="de-CH" sz="2000" dirty="0"/>
              <a:t> Nobel Prize </a:t>
            </a:r>
            <a:r>
              <a:rPr lang="de-CH" sz="2000" dirty="0" err="1"/>
              <a:t>ceremony</a:t>
            </a:r>
            <a:r>
              <a:rPr lang="de-CH" sz="2000" dirty="0"/>
              <a:t> in 1979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68C93624-50C3-B6FA-C27E-A98ECA5D9B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2321" y="0"/>
            <a:ext cx="2687868" cy="1511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855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Text, Papier, Schrift, Karte Menü enthält.&#10;&#10;KI-generierte Inhalte können fehlerhaft sein.">
            <a:extLst>
              <a:ext uri="{FF2B5EF4-FFF2-40B4-BE49-F238E27FC236}">
                <a16:creationId xmlns:a16="http://schemas.microsoft.com/office/drawing/2014/main" id="{C644A238-45EB-9A58-11ED-C9D82B955B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514" y="476682"/>
            <a:ext cx="4201676" cy="6144780"/>
          </a:xfrm>
          <a:prstGeom prst="rect">
            <a:avLst/>
          </a:prstGeom>
        </p:spPr>
      </p:pic>
      <p:pic>
        <p:nvPicPr>
          <p:cNvPr id="5" name="Grafik 4" descr="Ein Bild, das Text, Schrift, Screenshot, Design enthält.&#10;&#10;KI-generierte Inhalte können fehlerhaft sein.">
            <a:extLst>
              <a:ext uri="{FF2B5EF4-FFF2-40B4-BE49-F238E27FC236}">
                <a16:creationId xmlns:a16="http://schemas.microsoft.com/office/drawing/2014/main" id="{3F6B3154-2F4D-8A07-550E-4404B34ADD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02" y="166255"/>
            <a:ext cx="3963932" cy="5929896"/>
          </a:xfrm>
          <a:prstGeom prst="rect">
            <a:avLst/>
          </a:prstGeom>
        </p:spPr>
      </p:pic>
      <p:pic>
        <p:nvPicPr>
          <p:cNvPr id="9" name="Grafik 8" descr="Ein Bild, das Text, Karte Menü, Schrift, Papier enthält.&#10;&#10;KI-generierte Inhalte können fehlerhaft sein.">
            <a:extLst>
              <a:ext uri="{FF2B5EF4-FFF2-40B4-BE49-F238E27FC236}">
                <a16:creationId xmlns:a16="http://schemas.microsoft.com/office/drawing/2014/main" id="{270FD438-3043-DB4B-1F4A-12D3ACE85B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1470" y="556840"/>
            <a:ext cx="8289052" cy="6176784"/>
          </a:xfrm>
          <a:prstGeom prst="rect">
            <a:avLst/>
          </a:prstGeom>
        </p:spPr>
      </p:pic>
      <p:sp>
        <p:nvSpPr>
          <p:cNvPr id="10" name="Ellipse 9">
            <a:extLst>
              <a:ext uri="{FF2B5EF4-FFF2-40B4-BE49-F238E27FC236}">
                <a16:creationId xmlns:a16="http://schemas.microsoft.com/office/drawing/2014/main" id="{036E741F-D43A-A9D2-8151-7BE36CE4118F}"/>
              </a:ext>
            </a:extLst>
          </p:cNvPr>
          <p:cNvSpPr/>
          <p:nvPr/>
        </p:nvSpPr>
        <p:spPr>
          <a:xfrm>
            <a:off x="8771470" y="1721921"/>
            <a:ext cx="1607564" cy="40376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61415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A53CB24F-98E2-B1BB-CD8C-E1F266A24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Study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basics</a:t>
            </a:r>
            <a:r>
              <a:rPr lang="de-CH" dirty="0"/>
              <a:t> (</a:t>
            </a:r>
            <a:r>
              <a:rPr lang="de-CH" dirty="0" err="1"/>
              <a:t>physics</a:t>
            </a:r>
            <a:r>
              <a:rPr lang="de-CH" dirty="0"/>
              <a:t>, </a:t>
            </a:r>
            <a:r>
              <a:rPr lang="de-CH" dirty="0" err="1"/>
              <a:t>mathematics</a:t>
            </a:r>
            <a:r>
              <a:rPr lang="de-CH" dirty="0"/>
              <a:t>) in Münster, Germany</a:t>
            </a:r>
          </a:p>
          <a:p>
            <a:r>
              <a:rPr lang="de-CH" dirty="0"/>
              <a:t>Also </a:t>
            </a:r>
            <a:r>
              <a:rPr lang="de-CH" dirty="0" err="1"/>
              <a:t>astronomy</a:t>
            </a:r>
            <a:r>
              <a:rPr lang="de-CH" dirty="0"/>
              <a:t> </a:t>
            </a:r>
            <a:r>
              <a:rPr lang="de-CH" dirty="0">
                <a:sym typeface="Wingdings" panose="05000000000000000000" pitchFamily="2" charset="2"/>
              </a:rPr>
              <a:t> </a:t>
            </a:r>
            <a:r>
              <a:rPr lang="de-CH" dirty="0" err="1">
                <a:sym typeface="Wingdings" panose="05000000000000000000" pitchFamily="2" charset="2"/>
              </a:rPr>
              <a:t>get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student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job</a:t>
            </a:r>
            <a:r>
              <a:rPr lang="de-CH" dirty="0">
                <a:sym typeface="Wingdings" panose="05000000000000000000" pitchFamily="2" charset="2"/>
              </a:rPr>
              <a:t> in </a:t>
            </a:r>
            <a:r>
              <a:rPr lang="de-CH" dirty="0" err="1">
                <a:sym typeface="Wingdings" panose="05000000000000000000" pitchFamily="2" charset="2"/>
              </a:rPr>
              <a:t>the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astronomical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institute</a:t>
            </a:r>
            <a:endParaRPr lang="de-CH" dirty="0"/>
          </a:p>
          <a:p>
            <a:r>
              <a:rPr lang="de-CH" dirty="0" err="1"/>
              <a:t>Observing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professional </a:t>
            </a:r>
            <a:r>
              <a:rPr lang="de-CH" dirty="0" err="1"/>
              <a:t>equipment</a:t>
            </a:r>
            <a:endParaRPr lang="de-CH" dirty="0"/>
          </a:p>
          <a:p>
            <a:r>
              <a:rPr lang="de-CH" dirty="0"/>
              <a:t>First </a:t>
            </a:r>
            <a:r>
              <a:rPr lang="de-CH" dirty="0" err="1"/>
              <a:t>publication</a:t>
            </a:r>
            <a:endParaRPr lang="de-CH" dirty="0"/>
          </a:p>
          <a:p>
            <a:r>
              <a:rPr lang="de-CH" dirty="0"/>
              <a:t>But: </a:t>
            </a:r>
            <a:r>
              <a:rPr lang="de-CH" dirty="0" err="1"/>
              <a:t>frustration</a:t>
            </a:r>
            <a:r>
              <a:rPr lang="de-CH" dirty="0"/>
              <a:t> </a:t>
            </a:r>
            <a:r>
              <a:rPr lang="de-CH" dirty="0" err="1"/>
              <a:t>that</a:t>
            </a:r>
            <a:r>
              <a:rPr lang="de-CH" dirty="0"/>
              <a:t> </a:t>
            </a:r>
            <a:r>
              <a:rPr lang="de-CH" dirty="0" err="1"/>
              <a:t>you</a:t>
            </a:r>
            <a:r>
              <a:rPr lang="de-CH" dirty="0"/>
              <a:t> </a:t>
            </a:r>
            <a:r>
              <a:rPr lang="de-CH" dirty="0" err="1"/>
              <a:t>can</a:t>
            </a:r>
            <a:r>
              <a:rPr lang="de-CH" dirty="0"/>
              <a:t> </a:t>
            </a:r>
            <a:r>
              <a:rPr lang="de-CH" dirty="0" err="1"/>
              <a:t>only</a:t>
            </a:r>
            <a:r>
              <a:rPr lang="de-CH" dirty="0"/>
              <a:t> </a:t>
            </a:r>
            <a:r>
              <a:rPr lang="de-CH" dirty="0" err="1"/>
              <a:t>watch</a:t>
            </a:r>
            <a:r>
              <a:rPr lang="de-CH" dirty="0"/>
              <a:t>, not do </a:t>
            </a:r>
            <a:r>
              <a:rPr lang="de-CH" dirty="0" err="1"/>
              <a:t>experiments</a:t>
            </a:r>
            <a:endParaRPr lang="de-CH" dirty="0"/>
          </a:p>
          <a:p>
            <a:r>
              <a:rPr lang="de-CH" dirty="0">
                <a:sym typeface="Wingdings" panose="05000000000000000000" pitchFamily="2" charset="2"/>
              </a:rPr>
              <a:t> Take a break </a:t>
            </a:r>
            <a:r>
              <a:rPr lang="de-CH" dirty="0" err="1">
                <a:sym typeface="Wingdings" panose="05000000000000000000" pitchFamily="2" charset="2"/>
              </a:rPr>
              <a:t>for</a:t>
            </a:r>
            <a:r>
              <a:rPr lang="de-CH" dirty="0">
                <a:sym typeface="Wingdings" panose="05000000000000000000" pitchFamily="2" charset="2"/>
              </a:rPr>
              <a:t> 1 </a:t>
            </a:r>
            <a:r>
              <a:rPr lang="de-CH" dirty="0" err="1">
                <a:sym typeface="Wingdings" panose="05000000000000000000" pitchFamily="2" charset="2"/>
              </a:rPr>
              <a:t>year</a:t>
            </a:r>
            <a:r>
              <a:rPr lang="de-CH" dirty="0">
                <a:sym typeface="Wingdings" panose="05000000000000000000" pitchFamily="2" charset="2"/>
              </a:rPr>
              <a:t>, do </a:t>
            </a:r>
            <a:r>
              <a:rPr lang="de-CH" dirty="0" err="1">
                <a:sym typeface="Wingdings" panose="05000000000000000000" pitchFamily="2" charset="2"/>
              </a:rPr>
              <a:t>something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else</a:t>
            </a:r>
            <a:endParaRPr lang="de-CH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CD0992FC-BCDE-A700-D6C7-96CBF9546464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875837" y="6404573"/>
            <a:ext cx="1620837" cy="144016"/>
          </a:xfrm>
          <a:prstGeom prst="rect">
            <a:avLst/>
          </a:prstGeom>
        </p:spPr>
        <p:txBody>
          <a:bodyPr/>
          <a:lstStyle/>
          <a:p>
            <a:fld id="{39E6CAEC-58EF-48C7-96A4-61B1CBD4F372}" type="datetime1">
              <a:rPr lang="de-CH" noProof="0" smtClean="0"/>
              <a:t>19.06.2026</a:t>
            </a:fld>
            <a:endParaRPr lang="en-GB" noProof="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C1C67C7-5135-6BE6-F3FC-52E9337EE6E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614487" y="6404573"/>
            <a:ext cx="8045451" cy="144016"/>
          </a:xfrm>
          <a:prstGeom prst="rect">
            <a:avLst/>
          </a:prstGeom>
        </p:spPr>
        <p:txBody>
          <a:bodyPr/>
          <a:lstStyle/>
          <a:p>
            <a:r>
              <a:rPr lang="en-GB" noProof="0"/>
              <a:t>Paul Scherrer Institut PSI</a:t>
            </a:r>
            <a:endParaRPr lang="en-GB" noProof="0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04380728-4DB8-1F62-949E-4C3061826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Studying</a:t>
            </a:r>
            <a:r>
              <a:rPr lang="de-CH" dirty="0"/>
              <a:t> Physics 1979 – 1985 (Master)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02AAECA0-0605-C442-A05D-399D153BA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2464" y="202943"/>
            <a:ext cx="1371852" cy="1371852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78FE457E-3EC7-9503-6E14-23B91D57D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8880" y="1621735"/>
            <a:ext cx="3427760" cy="5133057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46628089-DA74-D2BC-76E8-383F2EBCEF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9588" y="4867242"/>
            <a:ext cx="2280866" cy="1839528"/>
          </a:xfrm>
          <a:prstGeom prst="rect">
            <a:avLst/>
          </a:prstGeom>
        </p:spPr>
      </p:pic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B8F2941E-0050-036A-16A1-2461C7FFCED4}"/>
              </a:ext>
            </a:extLst>
          </p:cNvPr>
          <p:cNvCxnSpPr/>
          <p:nvPr/>
        </p:nvCxnSpPr>
        <p:spPr>
          <a:xfrm flipV="1">
            <a:off x="7824192" y="4653136"/>
            <a:ext cx="3096344" cy="1008112"/>
          </a:xfrm>
          <a:prstGeom prst="straightConnector1">
            <a:avLst/>
          </a:prstGeom>
          <a:ln w="1016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Grafik 20">
            <a:extLst>
              <a:ext uri="{FF2B5EF4-FFF2-40B4-BE49-F238E27FC236}">
                <a16:creationId xmlns:a16="http://schemas.microsoft.com/office/drawing/2014/main" id="{1694832F-484C-EB87-DEF6-293A4BC33F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432" y="3618004"/>
            <a:ext cx="3568897" cy="313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334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75DE679A-9276-22CB-423E-12D5EA45C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6336779" cy="4644616"/>
          </a:xfrm>
        </p:spPr>
        <p:txBody>
          <a:bodyPr/>
          <a:lstStyle/>
          <a:p>
            <a:r>
              <a:rPr lang="de-CH" dirty="0"/>
              <a:t>Plasma </a:t>
            </a:r>
            <a:r>
              <a:rPr lang="de-CH" dirty="0" err="1"/>
              <a:t>fusion</a:t>
            </a:r>
            <a:r>
              <a:rPr lang="de-CH" dirty="0"/>
              <a:t> – </a:t>
            </a:r>
            <a:r>
              <a:rPr lang="de-CH" dirty="0" err="1"/>
              <a:t>Tokamak</a:t>
            </a:r>
            <a:r>
              <a:rPr lang="de-CH" dirty="0"/>
              <a:t> at EPFL, Lausanne, </a:t>
            </a:r>
            <a:r>
              <a:rPr lang="de-CH" dirty="0" err="1"/>
              <a:t>Switzerland</a:t>
            </a:r>
            <a:endParaRPr lang="de-CH" dirty="0"/>
          </a:p>
          <a:p>
            <a:r>
              <a:rPr lang="de-CH" dirty="0"/>
              <a:t>Working in </a:t>
            </a:r>
            <a:r>
              <a:rPr lang="de-CH" dirty="0" err="1"/>
              <a:t>instrumentation</a:t>
            </a:r>
            <a:r>
              <a:rPr lang="de-CH" dirty="0"/>
              <a:t> and </a:t>
            </a:r>
            <a:r>
              <a:rPr lang="de-CH" dirty="0" err="1"/>
              <a:t>data</a:t>
            </a:r>
            <a:r>
              <a:rPr lang="de-CH" dirty="0"/>
              <a:t> </a:t>
            </a:r>
            <a:r>
              <a:rPr lang="de-CH" dirty="0" err="1"/>
              <a:t>analysis</a:t>
            </a:r>
            <a:endParaRPr lang="de-CH" dirty="0"/>
          </a:p>
          <a:p>
            <a:r>
              <a:rPr lang="de-CH" dirty="0"/>
              <a:t>Read </a:t>
            </a:r>
            <a:r>
              <a:rPr lang="de-CH" dirty="0" err="1"/>
              <a:t>textbook</a:t>
            </a:r>
            <a:r>
              <a:rPr lang="de-CH" dirty="0"/>
              <a:t> on </a:t>
            </a:r>
            <a:r>
              <a:rPr lang="de-CH" dirty="0" err="1"/>
              <a:t>fusion</a:t>
            </a:r>
            <a:r>
              <a:rPr lang="de-CH" dirty="0"/>
              <a:t> </a:t>
            </a:r>
            <a:r>
              <a:rPr lang="de-CH" dirty="0" err="1"/>
              <a:t>from</a:t>
            </a:r>
            <a:r>
              <a:rPr lang="de-CH" dirty="0"/>
              <a:t> </a:t>
            </a:r>
            <a:r>
              <a:rPr lang="de-CH" dirty="0" err="1"/>
              <a:t>cover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cover</a:t>
            </a:r>
            <a:br>
              <a:rPr lang="de-CH" dirty="0"/>
            </a:br>
            <a:endParaRPr lang="de-CH" dirty="0"/>
          </a:p>
          <a:p>
            <a:r>
              <a:rPr lang="de-CH" dirty="0" err="1">
                <a:sym typeface="Wingdings" panose="05000000000000000000" pitchFamily="2" charset="2"/>
              </a:rPr>
              <a:t>Understand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that</a:t>
            </a:r>
            <a:r>
              <a:rPr lang="de-CH" dirty="0">
                <a:sym typeface="Wingdings" panose="05000000000000000000" pitchFamily="2" charset="2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>
                <a:sym typeface="Wingdings" panose="05000000000000000000" pitchFamily="2" charset="2"/>
              </a:rPr>
              <a:t>These </a:t>
            </a:r>
            <a:r>
              <a:rPr lang="de-CH" dirty="0" err="1">
                <a:sym typeface="Wingdings" panose="05000000000000000000" pitchFamily="2" charset="2"/>
              </a:rPr>
              <a:t>machines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are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supercomplex</a:t>
            </a:r>
            <a:endParaRPr lang="de-CH" dirty="0">
              <a:sym typeface="Wingdings" panose="05000000000000000000" pitchFamily="2" charset="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 err="1">
                <a:sym typeface="Wingdings" panose="05000000000000000000" pitchFamily="2" charset="2"/>
              </a:rPr>
              <a:t>Must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breed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tritium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from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lithium</a:t>
            </a:r>
            <a:endParaRPr lang="de-CH" dirty="0">
              <a:sym typeface="Wingdings" panose="05000000000000000000" pitchFamily="2" charset="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>
                <a:sym typeface="Wingdings" panose="05000000000000000000" pitchFamily="2" charset="2"/>
              </a:rPr>
              <a:t>Radiological &amp; </a:t>
            </a:r>
            <a:r>
              <a:rPr lang="de-CH" dirty="0" err="1">
                <a:sym typeface="Wingdings" panose="05000000000000000000" pitchFamily="2" charset="2"/>
              </a:rPr>
              <a:t>chemical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hazard</a:t>
            </a:r>
            <a:endParaRPr lang="de-CH" dirty="0">
              <a:sym typeface="Wingdings" panose="05000000000000000000" pitchFamily="2" charset="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>
                <a:sym typeface="Wingdings" panose="05000000000000000000" pitchFamily="2" charset="2"/>
              </a:rPr>
              <a:t>Resources limited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CH" dirty="0">
              <a:sym typeface="Wingdings" panose="05000000000000000000" pitchFamily="2" charset="2"/>
            </a:endParaRPr>
          </a:p>
          <a:p>
            <a:r>
              <a:rPr lang="de-CH" dirty="0" err="1">
                <a:sym typeface="Wingdings" panose="05000000000000000000" pitchFamily="2" charset="2"/>
              </a:rPr>
              <a:t>Conclusion</a:t>
            </a:r>
            <a:r>
              <a:rPr lang="de-CH" dirty="0">
                <a:sym typeface="Wingdings" panose="05000000000000000000" pitchFamily="2" charset="2"/>
              </a:rPr>
              <a:t>: </a:t>
            </a:r>
            <a:r>
              <a:rPr lang="de-CH" dirty="0" err="1">
                <a:sym typeface="Wingdings" panose="05000000000000000000" pitchFamily="2" charset="2"/>
              </a:rPr>
              <a:t>this</a:t>
            </a:r>
            <a:r>
              <a:rPr lang="de-CH" dirty="0">
                <a:sym typeface="Wingdings" panose="05000000000000000000" pitchFamily="2" charset="2"/>
              </a:rPr>
              <a:t> will </a:t>
            </a:r>
            <a:r>
              <a:rPr lang="de-CH" dirty="0" err="1">
                <a:sym typeface="Wingdings" panose="05000000000000000000" pitchFamily="2" charset="2"/>
              </a:rPr>
              <a:t>take</a:t>
            </a:r>
            <a:r>
              <a:rPr lang="de-CH" dirty="0">
                <a:sym typeface="Wingdings" panose="05000000000000000000" pitchFamily="2" charset="2"/>
              </a:rPr>
              <a:t> a </a:t>
            </a:r>
            <a:r>
              <a:rPr lang="de-CH" dirty="0" err="1">
                <a:sym typeface="Wingdings" panose="05000000000000000000" pitchFamily="2" charset="2"/>
              </a:rPr>
              <a:t>long</a:t>
            </a:r>
            <a:r>
              <a:rPr lang="de-CH" dirty="0">
                <a:sym typeface="Wingdings" panose="05000000000000000000" pitchFamily="2" charset="2"/>
              </a:rPr>
              <a:t> time </a:t>
            </a:r>
            <a:r>
              <a:rPr lang="de-CH" dirty="0" err="1">
                <a:sym typeface="Wingdings" panose="05000000000000000000" pitchFamily="2" charset="2"/>
              </a:rPr>
              <a:t>before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success</a:t>
            </a:r>
            <a:r>
              <a:rPr lang="de-CH" dirty="0">
                <a:sym typeface="Wingdings" panose="05000000000000000000" pitchFamily="2" charset="2"/>
              </a:rPr>
              <a:t>!</a:t>
            </a:r>
          </a:p>
          <a:p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 Try </a:t>
            </a:r>
            <a:r>
              <a:rPr lang="de-CH" dirty="0" err="1">
                <a:sym typeface="Wingdings" panose="05000000000000000000" pitchFamily="2" charset="2"/>
              </a:rPr>
              <a:t>to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get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into</a:t>
            </a:r>
            <a:r>
              <a:rPr lang="de-CH" dirty="0">
                <a:sym typeface="Wingdings" panose="05000000000000000000" pitchFamily="2" charset="2"/>
              </a:rPr>
              <a:t> high </a:t>
            </a:r>
            <a:r>
              <a:rPr lang="de-CH" dirty="0" err="1">
                <a:sym typeface="Wingdings" panose="05000000000000000000" pitchFamily="2" charset="2"/>
              </a:rPr>
              <a:t>energy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physics</a:t>
            </a:r>
            <a:r>
              <a:rPr lang="de-CH" dirty="0">
                <a:sym typeface="Wingdings" panose="05000000000000000000" pitchFamily="2" charset="2"/>
              </a:rPr>
              <a:t>…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13E62890-0AB5-3491-3BD9-1BA3253D3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«Sabbatical» 1983/84</a:t>
            </a:r>
          </a:p>
        </p:txBody>
      </p:sp>
      <p:pic>
        <p:nvPicPr>
          <p:cNvPr id="2050" name="Picture 2" descr="undefined">
            <a:extLst>
              <a:ext uri="{FF2B5EF4-FFF2-40B4-BE49-F238E27FC236}">
                <a16:creationId xmlns:a16="http://schemas.microsoft.com/office/drawing/2014/main" id="{7BD26BC0-F870-EE3C-BFEB-A992B2277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128" y="1480469"/>
            <a:ext cx="469438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2EE4CBA3-83E2-F20C-3854-B3F9AFFB34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837" y="169168"/>
            <a:ext cx="1905000" cy="1028700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C7B5511E-1A78-F814-25FC-4D4332D7B92D}"/>
              </a:ext>
            </a:extLst>
          </p:cNvPr>
          <p:cNvSpPr txBox="1"/>
          <p:nvPr/>
        </p:nvSpPr>
        <p:spPr>
          <a:xfrm>
            <a:off x="8688288" y="5398617"/>
            <a:ext cx="3672408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 err="1"/>
              <a:t>Tokomak</a:t>
            </a:r>
            <a:r>
              <a:rPr lang="de-CH" sz="2000" dirty="0"/>
              <a:t> TCA, Lausanne 1983</a:t>
            </a:r>
          </a:p>
        </p:txBody>
      </p:sp>
    </p:spTree>
    <p:extLst>
      <p:ext uri="{BB962C8B-B14F-4D97-AF65-F5344CB8AC3E}">
        <p14:creationId xmlns:p14="http://schemas.microsoft.com/office/powerpoint/2010/main" val="25590270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7822A98B-52C6-6FD6-B4CE-E726EF349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NA10: </a:t>
            </a:r>
            <a:r>
              <a:rPr lang="de-CH" dirty="0" err="1"/>
              <a:t>fixed</a:t>
            </a:r>
            <a:r>
              <a:rPr lang="de-CH" dirty="0"/>
              <a:t> </a:t>
            </a:r>
            <a:r>
              <a:rPr lang="de-CH" dirty="0" err="1"/>
              <a:t>target</a:t>
            </a:r>
            <a:r>
              <a:rPr lang="de-CH" dirty="0"/>
              <a:t> </a:t>
            </a:r>
            <a:r>
              <a:rPr lang="de-CH" dirty="0" err="1"/>
              <a:t>experiment</a:t>
            </a:r>
            <a:r>
              <a:rPr lang="de-CH" dirty="0"/>
              <a:t> at CERN SPS</a:t>
            </a:r>
          </a:p>
          <a:p>
            <a:r>
              <a:rPr lang="de-CH" dirty="0"/>
              <a:t>Study </a:t>
            </a:r>
            <a:r>
              <a:rPr lang="de-CH" dirty="0" err="1"/>
              <a:t>Drell</a:t>
            </a:r>
            <a:r>
              <a:rPr lang="de-CH" dirty="0"/>
              <a:t> Yan </a:t>
            </a:r>
            <a:r>
              <a:rPr lang="de-CH" dirty="0" err="1"/>
              <a:t>process</a:t>
            </a:r>
            <a:r>
              <a:rPr lang="de-CH" dirty="0"/>
              <a:t> (</a:t>
            </a:r>
            <a:r>
              <a:rPr lang="de-CH" dirty="0" err="1"/>
              <a:t>test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Standard Model)</a:t>
            </a:r>
          </a:p>
          <a:p>
            <a:endParaRPr lang="de-CH" dirty="0"/>
          </a:p>
          <a:p>
            <a:r>
              <a:rPr lang="de-CH" dirty="0" err="1"/>
              <a:t>Byproduct</a:t>
            </a:r>
            <a:r>
              <a:rPr lang="de-CH" dirty="0"/>
              <a:t>: </a:t>
            </a:r>
            <a:r>
              <a:rPr lang="de-CH" dirty="0" err="1"/>
              <a:t>production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Ypsilon </a:t>
            </a:r>
            <a:r>
              <a:rPr lang="de-CH" dirty="0" err="1"/>
              <a:t>meson</a:t>
            </a:r>
            <a:endParaRPr lang="de-CH" dirty="0"/>
          </a:p>
          <a:p>
            <a:endParaRPr lang="de-CH" dirty="0"/>
          </a:p>
          <a:p>
            <a:r>
              <a:rPr lang="de-CH" dirty="0"/>
              <a:t>                                   		Discovery 1977</a:t>
            </a:r>
          </a:p>
          <a:p>
            <a:r>
              <a:rPr lang="de-CH" dirty="0"/>
              <a:t>			       		(</a:t>
            </a:r>
            <a:r>
              <a:rPr lang="de-CH" dirty="0" err="1"/>
              <a:t>Fermilab</a:t>
            </a:r>
            <a:r>
              <a:rPr lang="de-CH" dirty="0"/>
              <a:t>, L. Lederman)  </a:t>
            </a:r>
            <a:r>
              <a:rPr lang="de-CH" dirty="0">
                <a:sym typeface="Wingdings" panose="05000000000000000000" pitchFamily="2" charset="2"/>
              </a:rPr>
              <a:t></a:t>
            </a:r>
            <a:endParaRPr lang="de-CH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810C6A7F-BD6E-0FDD-9121-962218BD2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Master </a:t>
            </a:r>
            <a:r>
              <a:rPr lang="de-CH" dirty="0" err="1"/>
              <a:t>thesis</a:t>
            </a:r>
            <a:r>
              <a:rPr lang="de-CH" dirty="0"/>
              <a:t> 1984/85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E12C0AF6-0FE7-5790-FBEE-BBA04B4D7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0278" y="188640"/>
            <a:ext cx="1014513" cy="1008112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CDAB660B-1CF2-98AB-5E54-3785C48427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8088" y="988281"/>
            <a:ext cx="3744416" cy="1971669"/>
          </a:xfrm>
          <a:prstGeom prst="rect">
            <a:avLst/>
          </a:prstGeom>
        </p:spPr>
      </p:pic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FC58B238-041D-D48E-A408-B52A26851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146" y="2361574"/>
            <a:ext cx="598376" cy="59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41FF4CEA-2F7C-C3C0-EBF8-08C86055B5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3923" y="2944853"/>
            <a:ext cx="2573581" cy="3804610"/>
          </a:xfrm>
          <a:prstGeom prst="rect">
            <a:avLst/>
          </a:prstGeom>
        </p:spPr>
      </p:pic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05059A52-1D79-13B0-7776-6A411225ABFE}"/>
              </a:ext>
            </a:extLst>
          </p:cNvPr>
          <p:cNvCxnSpPr/>
          <p:nvPr/>
        </p:nvCxnSpPr>
        <p:spPr>
          <a:xfrm flipH="1">
            <a:off x="9048328" y="3284984"/>
            <a:ext cx="827509" cy="1008112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Grafik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6026" y="2965770"/>
            <a:ext cx="2571230" cy="3762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7734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4CCEED2C-8AFC-6EBA-A414-E10C3F0B8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064" y="1268760"/>
            <a:ext cx="5519936" cy="3779231"/>
          </a:xfrm>
          <a:prstGeom prst="rect">
            <a:avLst/>
          </a:prstGeom>
        </p:spPr>
      </p:pic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7822A98B-52C6-6FD6-B4CE-E726EF349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6480795" cy="4644616"/>
          </a:xfrm>
        </p:spPr>
        <p:txBody>
          <a:bodyPr/>
          <a:lstStyle/>
          <a:p>
            <a:r>
              <a:rPr lang="de-CH" dirty="0"/>
              <a:t>NA10: </a:t>
            </a:r>
            <a:r>
              <a:rPr lang="de-CH" dirty="0" err="1"/>
              <a:t>Detector</a:t>
            </a:r>
            <a:r>
              <a:rPr lang="de-CH" dirty="0"/>
              <a:t> </a:t>
            </a:r>
            <a:r>
              <a:rPr lang="de-CH" dirty="0" err="1"/>
              <a:t>completed</a:t>
            </a:r>
            <a:r>
              <a:rPr lang="de-CH" dirty="0"/>
              <a:t>, </a:t>
            </a:r>
            <a:r>
              <a:rPr lang="de-CH" dirty="0" err="1"/>
              <a:t>data</a:t>
            </a:r>
            <a:r>
              <a:rPr lang="de-CH" dirty="0"/>
              <a:t> </a:t>
            </a:r>
            <a:r>
              <a:rPr lang="de-CH" dirty="0" err="1"/>
              <a:t>taking</a:t>
            </a:r>
            <a:r>
              <a:rPr lang="de-CH" dirty="0"/>
              <a:t> </a:t>
            </a:r>
            <a:r>
              <a:rPr lang="de-CH" dirty="0" err="1"/>
              <a:t>started</a:t>
            </a:r>
            <a:r>
              <a:rPr lang="de-CH" dirty="0"/>
              <a:t> 1978</a:t>
            </a:r>
          </a:p>
          <a:p>
            <a:r>
              <a:rPr lang="de-CH" dirty="0"/>
              <a:t>My </a:t>
            </a:r>
            <a:r>
              <a:rPr lang="de-CH" dirty="0" err="1"/>
              <a:t>job</a:t>
            </a:r>
            <a:r>
              <a:rPr lang="de-CH" dirty="0"/>
              <a:t>: </a:t>
            </a:r>
            <a:r>
              <a:rPr lang="de-CH" dirty="0" err="1"/>
              <a:t>data</a:t>
            </a:r>
            <a:r>
              <a:rPr lang="de-CH" dirty="0"/>
              <a:t> </a:t>
            </a:r>
            <a:r>
              <a:rPr lang="de-CH" dirty="0" err="1"/>
              <a:t>taking</a:t>
            </a:r>
            <a:r>
              <a:rPr lang="de-CH" dirty="0"/>
              <a:t>, </a:t>
            </a:r>
            <a:r>
              <a:rPr lang="de-CH" dirty="0" err="1"/>
              <a:t>analysis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Y </a:t>
            </a:r>
            <a:r>
              <a:rPr lang="de-CH" dirty="0" err="1"/>
              <a:t>production</a:t>
            </a:r>
            <a:endParaRPr lang="de-CH" dirty="0"/>
          </a:p>
          <a:p>
            <a:endParaRPr lang="de-CH" dirty="0"/>
          </a:p>
          <a:p>
            <a:endParaRPr lang="de-CH" dirty="0"/>
          </a:p>
          <a:p>
            <a:r>
              <a:rPr lang="de-CH" dirty="0"/>
              <a:t> </a:t>
            </a:r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810C6A7F-BD6E-0FDD-9121-962218BD2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Master </a:t>
            </a:r>
            <a:r>
              <a:rPr lang="de-CH" dirty="0" err="1"/>
              <a:t>thesis</a:t>
            </a:r>
            <a:r>
              <a:rPr lang="de-CH" dirty="0"/>
              <a:t> 1984/85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E12C0AF6-0FE7-5790-FBEE-BBA04B4D7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0278" y="188640"/>
            <a:ext cx="1014513" cy="10081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EF50FD-5A37-6AAA-0B0A-8DD161D9A8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9268" y="1268760"/>
            <a:ext cx="5085528" cy="5036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1A2919-B394-F3A9-6F7D-EFF776400893}"/>
              </a:ext>
            </a:extLst>
          </p:cNvPr>
          <p:cNvSpPr txBox="1"/>
          <p:nvPr/>
        </p:nvSpPr>
        <p:spPr>
          <a:xfrm>
            <a:off x="695400" y="2436083"/>
            <a:ext cx="5976664" cy="36933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CH" sz="2000" dirty="0"/>
              <a:t>Positive:</a:t>
            </a:r>
          </a:p>
          <a:p>
            <a:r>
              <a:rPr lang="de-CH" sz="2000" dirty="0"/>
              <a:t>First time </a:t>
            </a:r>
            <a:r>
              <a:rPr lang="de-CH" sz="2000" dirty="0" err="1"/>
              <a:t>work</a:t>
            </a:r>
            <a:r>
              <a:rPr lang="de-CH" sz="2000" dirty="0"/>
              <a:t> in international </a:t>
            </a:r>
            <a:r>
              <a:rPr lang="de-CH" sz="2000" dirty="0" err="1"/>
              <a:t>environment</a:t>
            </a:r>
            <a:endParaRPr lang="de-CH" sz="2000" dirty="0"/>
          </a:p>
          <a:p>
            <a:r>
              <a:rPr lang="de-CH" sz="2000" dirty="0"/>
              <a:t>First </a:t>
            </a:r>
            <a:r>
              <a:rPr lang="de-CH" sz="2000" dirty="0" err="1"/>
              <a:t>contact</a:t>
            </a:r>
            <a:r>
              <a:rPr lang="de-CH" sz="2000" dirty="0"/>
              <a:t> </a:t>
            </a:r>
            <a:r>
              <a:rPr lang="de-CH" sz="2000" dirty="0" err="1"/>
              <a:t>with</a:t>
            </a:r>
            <a:r>
              <a:rPr lang="de-CH" sz="2000" dirty="0"/>
              <a:t> CERN </a:t>
            </a:r>
            <a:r>
              <a:rPr lang="de-CH" sz="2000" dirty="0" err="1"/>
              <a:t>library</a:t>
            </a:r>
            <a:r>
              <a:rPr lang="de-CH" sz="2000" dirty="0"/>
              <a:t> </a:t>
            </a:r>
            <a:r>
              <a:rPr lang="de-CH" sz="2000" dirty="0" err="1"/>
              <a:t>tools</a:t>
            </a:r>
            <a:r>
              <a:rPr lang="de-CH" sz="2000" dirty="0"/>
              <a:t>: HBOOK, GEANT, …</a:t>
            </a:r>
          </a:p>
          <a:p>
            <a:r>
              <a:rPr lang="de-CH" sz="2000" dirty="0"/>
              <a:t>4 </a:t>
            </a:r>
            <a:r>
              <a:rPr lang="de-CH" sz="2000" dirty="0" err="1"/>
              <a:t>publications</a:t>
            </a:r>
            <a:endParaRPr lang="de-CH" sz="2000" dirty="0"/>
          </a:p>
          <a:p>
            <a:r>
              <a:rPr lang="de-CH" sz="2000" dirty="0"/>
              <a:t>CERN a </a:t>
            </a:r>
            <a:r>
              <a:rPr lang="de-CH" sz="2000" dirty="0" err="1"/>
              <a:t>fascinating</a:t>
            </a:r>
            <a:r>
              <a:rPr lang="de-CH" sz="2000" dirty="0"/>
              <a:t> </a:t>
            </a:r>
            <a:r>
              <a:rPr lang="de-CH" sz="2000" dirty="0" err="1"/>
              <a:t>place</a:t>
            </a:r>
            <a:r>
              <a:rPr lang="de-CH" sz="2000" dirty="0"/>
              <a:t> </a:t>
            </a:r>
          </a:p>
          <a:p>
            <a:endParaRPr lang="de-CH" sz="2000" dirty="0"/>
          </a:p>
          <a:p>
            <a:r>
              <a:rPr lang="de-CH" sz="2000" dirty="0"/>
              <a:t>Negative:</a:t>
            </a:r>
          </a:p>
          <a:p>
            <a:r>
              <a:rPr lang="de-CH" sz="2000" dirty="0" err="1"/>
              <a:t>Shifts</a:t>
            </a:r>
            <a:r>
              <a:rPr lang="de-CH" sz="2000" dirty="0"/>
              <a:t> </a:t>
            </a:r>
            <a:r>
              <a:rPr lang="de-CH" sz="2000" dirty="0" err="1"/>
              <a:t>very</a:t>
            </a:r>
            <a:r>
              <a:rPr lang="de-CH" sz="2000" dirty="0"/>
              <a:t> </a:t>
            </a:r>
            <a:r>
              <a:rPr lang="de-CH" sz="2000" dirty="0" err="1"/>
              <a:t>boring</a:t>
            </a:r>
            <a:r>
              <a:rPr lang="de-CH" sz="2000" dirty="0"/>
              <a:t>: </a:t>
            </a:r>
            <a:r>
              <a:rPr lang="de-CH" sz="2000" dirty="0" err="1"/>
              <a:t>night</a:t>
            </a:r>
            <a:r>
              <a:rPr lang="de-CH" sz="2000" dirty="0"/>
              <a:t> </a:t>
            </a:r>
            <a:r>
              <a:rPr lang="de-CH" sz="2000" dirty="0" err="1"/>
              <a:t>shifts</a:t>
            </a:r>
            <a:r>
              <a:rPr lang="de-CH" sz="2000" dirty="0"/>
              <a:t>, </a:t>
            </a:r>
            <a:r>
              <a:rPr lang="de-CH" sz="2000" dirty="0" err="1"/>
              <a:t>change</a:t>
            </a:r>
            <a:r>
              <a:rPr lang="de-CH" sz="2000" dirty="0"/>
              <a:t> </a:t>
            </a:r>
            <a:r>
              <a:rPr lang="de-CH" sz="2000" dirty="0" err="1"/>
              <a:t>magnetic</a:t>
            </a:r>
            <a:r>
              <a:rPr lang="de-CH" sz="2000" dirty="0"/>
              <a:t> </a:t>
            </a:r>
            <a:r>
              <a:rPr lang="de-CH" sz="2000" dirty="0" err="1"/>
              <a:t>tapes</a:t>
            </a:r>
            <a:r>
              <a:rPr lang="de-CH" sz="2000" dirty="0"/>
              <a:t>, </a:t>
            </a:r>
          </a:p>
          <a:p>
            <a:r>
              <a:rPr lang="de-CH" sz="2000" dirty="0" err="1"/>
              <a:t>If</a:t>
            </a:r>
            <a:r>
              <a:rPr lang="de-CH" sz="2000" dirty="0"/>
              <a:t> </a:t>
            </a:r>
            <a:r>
              <a:rPr lang="de-CH" sz="2000" dirty="0" err="1"/>
              <a:t>something</a:t>
            </a:r>
            <a:r>
              <a:rPr lang="de-CH" sz="2000" dirty="0"/>
              <a:t> </a:t>
            </a:r>
            <a:r>
              <a:rPr lang="de-CH" sz="2000" dirty="0" err="1"/>
              <a:t>breaks</a:t>
            </a:r>
            <a:r>
              <a:rPr lang="de-CH" sz="2000" dirty="0"/>
              <a:t> </a:t>
            </a:r>
            <a:r>
              <a:rPr lang="de-CH" sz="2000" dirty="0" err="1"/>
              <a:t>call</a:t>
            </a:r>
            <a:r>
              <a:rPr lang="de-CH" sz="2000" dirty="0"/>
              <a:t> </a:t>
            </a:r>
            <a:r>
              <a:rPr lang="de-CH" sz="2000" dirty="0" err="1"/>
              <a:t>somebody</a:t>
            </a:r>
            <a:endParaRPr lang="de-CH" sz="2000" dirty="0"/>
          </a:p>
          <a:p>
            <a:r>
              <a:rPr lang="de-CH" sz="2000" dirty="0" err="1"/>
              <a:t>Some</a:t>
            </a:r>
            <a:r>
              <a:rPr lang="de-CH" sz="2000" dirty="0"/>
              <a:t> </a:t>
            </a:r>
            <a:r>
              <a:rPr lang="de-CH" sz="2000" dirty="0" err="1"/>
              <a:t>people</a:t>
            </a:r>
            <a:r>
              <a:rPr lang="de-CH" sz="2000" dirty="0"/>
              <a:t> </a:t>
            </a:r>
            <a:r>
              <a:rPr lang="de-CH" sz="2000" dirty="0" err="1"/>
              <a:t>got</a:t>
            </a:r>
            <a:r>
              <a:rPr lang="de-CH" sz="2000" dirty="0"/>
              <a:t> </a:t>
            </a:r>
            <a:r>
              <a:rPr lang="de-CH" sz="2000" dirty="0" err="1"/>
              <a:t>jealous</a:t>
            </a:r>
            <a:r>
              <a:rPr lang="de-CH" sz="2000" dirty="0"/>
              <a:t> </a:t>
            </a:r>
            <a:r>
              <a:rPr lang="de-CH" sz="2000" dirty="0" err="1"/>
              <a:t>because</a:t>
            </a:r>
            <a:r>
              <a:rPr lang="de-CH" sz="2000" dirty="0"/>
              <a:t> </a:t>
            </a:r>
            <a:r>
              <a:rPr lang="de-CH" sz="2000" dirty="0" err="1"/>
              <a:t>of</a:t>
            </a:r>
            <a:r>
              <a:rPr lang="de-CH" sz="2000" dirty="0"/>
              <a:t> </a:t>
            </a:r>
            <a:r>
              <a:rPr lang="de-CH" sz="2000" dirty="0" err="1"/>
              <a:t>the</a:t>
            </a:r>
            <a:r>
              <a:rPr lang="de-CH" sz="2000" dirty="0"/>
              <a:t> </a:t>
            </a:r>
            <a:r>
              <a:rPr lang="de-CH" sz="2000" dirty="0" err="1"/>
              <a:t>publications</a:t>
            </a:r>
            <a:endParaRPr lang="de-CH" sz="2000" dirty="0"/>
          </a:p>
          <a:p>
            <a:pPr algn="l"/>
            <a:endParaRPr lang="de-CH" sz="2000" dirty="0"/>
          </a:p>
        </p:txBody>
      </p:sp>
    </p:spTree>
    <p:extLst>
      <p:ext uri="{BB962C8B-B14F-4D97-AF65-F5344CB8AC3E}">
        <p14:creationId xmlns:p14="http://schemas.microsoft.com/office/powerpoint/2010/main" val="338133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47C4CDD1-DBF1-9810-C7C5-B8ACC725E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 err="1"/>
              <a:t>Testing</a:t>
            </a:r>
            <a:r>
              <a:rPr lang="de-CH" dirty="0"/>
              <a:t> Standard Modell </a:t>
            </a:r>
            <a:r>
              <a:rPr lang="de-CH" dirty="0" err="1"/>
              <a:t>with</a:t>
            </a:r>
            <a:r>
              <a:rPr lang="de-CH" dirty="0"/>
              <a:t> HIGH PRECISION, not HIGH ENERGY</a:t>
            </a:r>
          </a:p>
          <a:p>
            <a:r>
              <a:rPr lang="de-CH" dirty="0"/>
              <a:t>PSI </a:t>
            </a:r>
            <a:r>
              <a:rPr lang="de-CH" dirty="0" err="1"/>
              <a:t>proton</a:t>
            </a:r>
            <a:r>
              <a:rPr lang="de-CH" dirty="0"/>
              <a:t> </a:t>
            </a:r>
            <a:r>
              <a:rPr lang="de-CH" dirty="0" err="1"/>
              <a:t>cyclotron</a:t>
            </a:r>
            <a:r>
              <a:rPr lang="de-CH" dirty="0"/>
              <a:t>, 590 MeV, 2.4 mA </a:t>
            </a:r>
            <a:r>
              <a:rPr lang="de-CH" dirty="0" err="1"/>
              <a:t>current</a:t>
            </a:r>
            <a:endParaRPr lang="de-CH" dirty="0"/>
          </a:p>
          <a:p>
            <a:pPr marL="342900" indent="-342900">
              <a:buFont typeface="Wingdings" panose="05000000000000000000" pitchFamily="2" charset="2"/>
              <a:buChar char="à"/>
            </a:pPr>
            <a:r>
              <a:rPr lang="de-CH" dirty="0" err="1">
                <a:sym typeface="Wingdings" panose="05000000000000000000" pitchFamily="2" charset="2"/>
              </a:rPr>
              <a:t>Production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of</a:t>
            </a:r>
            <a:r>
              <a:rPr lang="de-CH" dirty="0">
                <a:sym typeface="Wingdings" panose="05000000000000000000" pitchFamily="2" charset="2"/>
              </a:rPr>
              <a:t> high </a:t>
            </a:r>
            <a:r>
              <a:rPr lang="de-CH" dirty="0" err="1">
                <a:sym typeface="Wingdings" panose="05000000000000000000" pitchFamily="2" charset="2"/>
              </a:rPr>
              <a:t>intensity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pion</a:t>
            </a:r>
            <a:r>
              <a:rPr lang="de-CH" dirty="0">
                <a:sym typeface="Wingdings" panose="05000000000000000000" pitchFamily="2" charset="2"/>
              </a:rPr>
              <a:t> and </a:t>
            </a:r>
            <a:r>
              <a:rPr lang="de-CH" dirty="0" err="1">
                <a:sym typeface="Wingdings" panose="05000000000000000000" pitchFamily="2" charset="2"/>
              </a:rPr>
              <a:t>muon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beams</a:t>
            </a:r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SINDRUM II Experiment at PSI</a:t>
            </a:r>
          </a:p>
          <a:p>
            <a:r>
              <a:rPr lang="de-CH" dirty="0">
                <a:sym typeface="Wingdings" panose="05000000000000000000" pitchFamily="2" charset="2"/>
              </a:rPr>
              <a:t>Normal </a:t>
            </a:r>
            <a:r>
              <a:rPr lang="de-CH" dirty="0" err="1">
                <a:sym typeface="Wingdings" panose="05000000000000000000" pitchFamily="2" charset="2"/>
              </a:rPr>
              <a:t>decay</a:t>
            </a:r>
            <a:r>
              <a:rPr lang="de-CH" dirty="0">
                <a:sym typeface="Wingdings" panose="05000000000000000000" pitchFamily="2" charset="2"/>
              </a:rPr>
              <a:t>: </a:t>
            </a:r>
            <a:r>
              <a:rPr lang="el-GR" dirty="0">
                <a:sym typeface="Wingdings" panose="05000000000000000000" pitchFamily="2" charset="2"/>
              </a:rPr>
              <a:t>µ⁻ → e⁻ + ν</a:t>
            </a:r>
            <a:r>
              <a:rPr lang="el-GR" baseline="-25000" dirty="0">
                <a:sym typeface="Wingdings" panose="05000000000000000000" pitchFamily="2" charset="2"/>
              </a:rPr>
              <a:t>µ</a:t>
            </a:r>
            <a:r>
              <a:rPr lang="el-GR" dirty="0">
                <a:sym typeface="Wingdings" panose="05000000000000000000" pitchFamily="2" charset="2"/>
              </a:rPr>
              <a:t> + ν̄</a:t>
            </a:r>
            <a:r>
              <a:rPr lang="el-GR" baseline="-25000" dirty="0">
                <a:sym typeface="Wingdings" panose="05000000000000000000" pitchFamily="2" charset="2"/>
              </a:rPr>
              <a:t>e</a:t>
            </a:r>
            <a:br>
              <a:rPr lang="de-CH" dirty="0">
                <a:sym typeface="Wingdings" panose="05000000000000000000" pitchFamily="2" charset="2"/>
              </a:rPr>
            </a:br>
            <a:r>
              <a:rPr lang="de-CH" dirty="0" err="1">
                <a:sym typeface="Wingdings" panose="05000000000000000000" pitchFamily="2" charset="2"/>
              </a:rPr>
              <a:t>Forbidden</a:t>
            </a:r>
            <a:r>
              <a:rPr lang="de-CH" dirty="0">
                <a:sym typeface="Wingdings" panose="05000000000000000000" pitchFamily="2" charset="2"/>
              </a:rPr>
              <a:t>: </a:t>
            </a:r>
            <a:r>
              <a:rPr lang="el-GR" dirty="0">
                <a:sym typeface="Wingdings" panose="05000000000000000000" pitchFamily="2" charset="2"/>
              </a:rPr>
              <a:t>µ⁻ → e⁻ </a:t>
            </a:r>
            <a:r>
              <a:rPr lang="de-CH" dirty="0" err="1">
                <a:sym typeface="Wingdings" panose="05000000000000000000" pitchFamily="2" charset="2"/>
              </a:rPr>
              <a:t>without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neutrinos</a:t>
            </a:r>
            <a:endParaRPr lang="de-CH" dirty="0">
              <a:sym typeface="Wingdings" panose="05000000000000000000" pitchFamily="2" charset="2"/>
            </a:endParaRPr>
          </a:p>
          <a:p>
            <a:pPr marL="342900" indent="-342900">
              <a:buFont typeface="Wingdings" panose="05000000000000000000" pitchFamily="2" charset="2"/>
              <a:buChar char="à"/>
            </a:pPr>
            <a:endParaRPr lang="de-CH" dirty="0">
              <a:sym typeface="Wingdings" panose="05000000000000000000" pitchFamily="2" charset="2"/>
            </a:endParaRPr>
          </a:p>
          <a:p>
            <a:r>
              <a:rPr lang="de-CH" dirty="0"/>
              <a:t>Mass </a:t>
            </a:r>
            <a:r>
              <a:rPr lang="el-GR" dirty="0">
                <a:sym typeface="Wingdings" panose="05000000000000000000" pitchFamily="2" charset="2"/>
              </a:rPr>
              <a:t>µ</a:t>
            </a:r>
            <a:r>
              <a:rPr lang="de-CH" dirty="0">
                <a:sym typeface="Wingdings" panose="05000000000000000000" pitchFamily="2" charset="2"/>
              </a:rPr>
              <a:t>: 105.7 MeV/c²</a:t>
            </a:r>
            <a:br>
              <a:rPr lang="de-CH" dirty="0">
                <a:sym typeface="Wingdings" panose="05000000000000000000" pitchFamily="2" charset="2"/>
              </a:rPr>
            </a:br>
            <a:r>
              <a:rPr lang="de-CH" dirty="0">
                <a:sym typeface="Wingdings" panose="05000000000000000000" pitchFamily="2" charset="2"/>
              </a:rPr>
              <a:t>Mass e:       0.5 MeV/c²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5EC85D4B-69BE-1D89-1443-AC2BD5878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PhD Thesis 1986-1991</a:t>
            </a:r>
          </a:p>
        </p:txBody>
      </p:sp>
      <p:grpSp>
        <p:nvGrpSpPr>
          <p:cNvPr id="22" name="Gruppieren 21">
            <a:extLst>
              <a:ext uri="{FF2B5EF4-FFF2-40B4-BE49-F238E27FC236}">
                <a16:creationId xmlns:a16="http://schemas.microsoft.com/office/drawing/2014/main" id="{85511495-C6A3-41AB-56C1-98FFD5AB25FA}"/>
              </a:ext>
            </a:extLst>
          </p:cNvPr>
          <p:cNvGrpSpPr/>
          <p:nvPr/>
        </p:nvGrpSpPr>
        <p:grpSpPr>
          <a:xfrm>
            <a:off x="7608168" y="1772816"/>
            <a:ext cx="4171950" cy="4690494"/>
            <a:chOff x="7608168" y="1772816"/>
            <a:chExt cx="4171950" cy="4690494"/>
          </a:xfrm>
        </p:grpSpPr>
        <p:pic>
          <p:nvPicPr>
            <p:cNvPr id="8" name="Grafik 7">
              <a:extLst>
                <a:ext uri="{FF2B5EF4-FFF2-40B4-BE49-F238E27FC236}">
                  <a16:creationId xmlns:a16="http://schemas.microsoft.com/office/drawing/2014/main" id="{A2793BF1-51B6-3DEA-3DCF-C0EAE29A55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08168" y="1772816"/>
              <a:ext cx="4171950" cy="4324350"/>
            </a:xfrm>
            <a:prstGeom prst="rect">
              <a:avLst/>
            </a:prstGeom>
          </p:spPr>
        </p:pic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9ADACFFE-A0DB-73DB-2EA1-C5B0482DED92}"/>
                </a:ext>
              </a:extLst>
            </p:cNvPr>
            <p:cNvSpPr txBox="1"/>
            <p:nvPr/>
          </p:nvSpPr>
          <p:spPr>
            <a:xfrm>
              <a:off x="8878843" y="6155533"/>
              <a:ext cx="2808312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SINDRUM II (PSI) </a:t>
              </a:r>
            </a:p>
          </p:txBody>
        </p:sp>
      </p:grpSp>
      <p:pic>
        <p:nvPicPr>
          <p:cNvPr id="21" name="Grafik 20">
            <a:extLst>
              <a:ext uri="{FF2B5EF4-FFF2-40B4-BE49-F238E27FC236}">
                <a16:creationId xmlns:a16="http://schemas.microsoft.com/office/drawing/2014/main" id="{8F82891B-35E9-EA0B-6080-2F2C5A7585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2354" y="3980169"/>
            <a:ext cx="4040965" cy="2693976"/>
          </a:xfrm>
          <a:prstGeom prst="rect">
            <a:avLst/>
          </a:prstGeom>
        </p:spPr>
      </p:pic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ACD0B2CC-B5D9-7FAF-3C7C-B5E97E8E4654}"/>
              </a:ext>
            </a:extLst>
          </p:cNvPr>
          <p:cNvGrpSpPr/>
          <p:nvPr/>
        </p:nvGrpSpPr>
        <p:grpSpPr>
          <a:xfrm>
            <a:off x="2324222" y="3272751"/>
            <a:ext cx="7977764" cy="1058416"/>
            <a:chOff x="2324222" y="3272751"/>
            <a:chExt cx="7977764" cy="1058416"/>
          </a:xfrm>
        </p:grpSpPr>
        <p:grpSp>
          <p:nvGrpSpPr>
            <p:cNvPr id="19" name="Gruppieren 18">
              <a:extLst>
                <a:ext uri="{FF2B5EF4-FFF2-40B4-BE49-F238E27FC236}">
                  <a16:creationId xmlns:a16="http://schemas.microsoft.com/office/drawing/2014/main" id="{AA3E60CF-7E02-FDAD-50BB-F2B1FD097DE2}"/>
                </a:ext>
              </a:extLst>
            </p:cNvPr>
            <p:cNvGrpSpPr/>
            <p:nvPr/>
          </p:nvGrpSpPr>
          <p:grpSpPr>
            <a:xfrm>
              <a:off x="9556777" y="3535019"/>
              <a:ext cx="745209" cy="796148"/>
              <a:chOff x="8447135" y="3535019"/>
              <a:chExt cx="745209" cy="796148"/>
            </a:xfrm>
          </p:grpSpPr>
          <p:sp>
            <p:nvSpPr>
              <p:cNvPr id="12" name="Ellipse 11">
                <a:extLst>
                  <a:ext uri="{FF2B5EF4-FFF2-40B4-BE49-F238E27FC236}">
                    <a16:creationId xmlns:a16="http://schemas.microsoft.com/office/drawing/2014/main" id="{14802716-7CA0-1CA1-7034-7E89DA913286}"/>
                  </a:ext>
                </a:extLst>
              </p:cNvPr>
              <p:cNvSpPr/>
              <p:nvPr/>
            </p:nvSpPr>
            <p:spPr>
              <a:xfrm>
                <a:off x="8618706" y="3881335"/>
                <a:ext cx="231855" cy="197671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2000" dirty="0" err="1"/>
              </a:p>
            </p:txBody>
          </p:sp>
          <p:sp>
            <p:nvSpPr>
              <p:cNvPr id="13" name="Ellipse 12">
                <a:extLst>
                  <a:ext uri="{FF2B5EF4-FFF2-40B4-BE49-F238E27FC236}">
                    <a16:creationId xmlns:a16="http://schemas.microsoft.com/office/drawing/2014/main" id="{59FF76D5-002F-8667-47BC-018FFDABBC1B}"/>
                  </a:ext>
                </a:extLst>
              </p:cNvPr>
              <p:cNvSpPr/>
              <p:nvPr/>
            </p:nvSpPr>
            <p:spPr>
              <a:xfrm>
                <a:off x="8447135" y="4043135"/>
                <a:ext cx="306289" cy="288032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2000" dirty="0" err="1"/>
              </a:p>
            </p:txBody>
          </p:sp>
          <p:sp>
            <p:nvSpPr>
              <p:cNvPr id="14" name="Ellipse 13">
                <a:extLst>
                  <a:ext uri="{FF2B5EF4-FFF2-40B4-BE49-F238E27FC236}">
                    <a16:creationId xmlns:a16="http://schemas.microsoft.com/office/drawing/2014/main" id="{B16D1444-91CB-8ABF-EE3F-117D037D1645}"/>
                  </a:ext>
                </a:extLst>
              </p:cNvPr>
              <p:cNvSpPr/>
              <p:nvPr/>
            </p:nvSpPr>
            <p:spPr>
              <a:xfrm>
                <a:off x="8747247" y="3861881"/>
                <a:ext cx="387025" cy="370829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2000" dirty="0" err="1"/>
              </a:p>
            </p:txBody>
          </p:sp>
          <p:sp>
            <p:nvSpPr>
              <p:cNvPr id="16" name="Ellipse 15">
                <a:extLst>
                  <a:ext uri="{FF2B5EF4-FFF2-40B4-BE49-F238E27FC236}">
                    <a16:creationId xmlns:a16="http://schemas.microsoft.com/office/drawing/2014/main" id="{869C36FB-7CDF-B2D1-4DB4-59C7D5FEA0E7}"/>
                  </a:ext>
                </a:extLst>
              </p:cNvPr>
              <p:cNvSpPr/>
              <p:nvPr/>
            </p:nvSpPr>
            <p:spPr>
              <a:xfrm>
                <a:off x="8452417" y="3794755"/>
                <a:ext cx="387025" cy="370829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2000" dirty="0" err="1"/>
              </a:p>
            </p:txBody>
          </p:sp>
          <p:sp>
            <p:nvSpPr>
              <p:cNvPr id="17" name="Ellipse 16">
                <a:extLst>
                  <a:ext uri="{FF2B5EF4-FFF2-40B4-BE49-F238E27FC236}">
                    <a16:creationId xmlns:a16="http://schemas.microsoft.com/office/drawing/2014/main" id="{73C64497-C651-3438-1BD0-989DB57795E3}"/>
                  </a:ext>
                </a:extLst>
              </p:cNvPr>
              <p:cNvSpPr/>
              <p:nvPr/>
            </p:nvSpPr>
            <p:spPr>
              <a:xfrm>
                <a:off x="8726368" y="3535019"/>
                <a:ext cx="465976" cy="432339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2000" dirty="0" err="1"/>
              </a:p>
            </p:txBody>
          </p:sp>
          <p:sp>
            <p:nvSpPr>
              <p:cNvPr id="18" name="Ellipse 17">
                <a:extLst>
                  <a:ext uri="{FF2B5EF4-FFF2-40B4-BE49-F238E27FC236}">
                    <a16:creationId xmlns:a16="http://schemas.microsoft.com/office/drawing/2014/main" id="{4345E9A0-375C-CD2A-1DF6-A5F296B7A188}"/>
                  </a:ext>
                </a:extLst>
              </p:cNvPr>
              <p:cNvSpPr/>
              <p:nvPr/>
            </p:nvSpPr>
            <p:spPr>
              <a:xfrm>
                <a:off x="8712727" y="3926889"/>
                <a:ext cx="231855" cy="197671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CH" sz="2000" dirty="0" err="1"/>
              </a:p>
            </p:txBody>
          </p:sp>
        </p:grpSp>
        <p:sp>
          <p:nvSpPr>
            <p:cNvPr id="4" name="Rechteck 3">
              <a:extLst>
                <a:ext uri="{FF2B5EF4-FFF2-40B4-BE49-F238E27FC236}">
                  <a16:creationId xmlns:a16="http://schemas.microsoft.com/office/drawing/2014/main" id="{D0BF9132-1A11-2448-65AD-62F0684FD79B}"/>
                </a:ext>
              </a:extLst>
            </p:cNvPr>
            <p:cNvSpPr/>
            <p:nvPr/>
          </p:nvSpPr>
          <p:spPr>
            <a:xfrm>
              <a:off x="2324222" y="3272751"/>
              <a:ext cx="1776140" cy="327097"/>
            </a:xfrm>
            <a:prstGeom prst="rect">
              <a:avLst/>
            </a:prstGeom>
            <a:noFill/>
            <a:ln w="254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2000" dirty="0" err="1"/>
            </a:p>
          </p:txBody>
        </p:sp>
      </p:grpSp>
      <p:grpSp>
        <p:nvGrpSpPr>
          <p:cNvPr id="11" name="Gruppieren 10">
            <a:extLst>
              <a:ext uri="{FF2B5EF4-FFF2-40B4-BE49-F238E27FC236}">
                <a16:creationId xmlns:a16="http://schemas.microsoft.com/office/drawing/2014/main" id="{2DDAFDB4-2D2D-8D48-B1DB-F3D6797C16AF}"/>
              </a:ext>
            </a:extLst>
          </p:cNvPr>
          <p:cNvGrpSpPr/>
          <p:nvPr/>
        </p:nvGrpSpPr>
        <p:grpSpPr>
          <a:xfrm>
            <a:off x="1890014" y="3611387"/>
            <a:ext cx="7974522" cy="1310809"/>
            <a:chOff x="1890014" y="3611387"/>
            <a:chExt cx="7974522" cy="1310809"/>
          </a:xfrm>
        </p:grpSpPr>
        <p:sp>
          <p:nvSpPr>
            <p:cNvPr id="15" name="Ellipse 14">
              <a:extLst>
                <a:ext uri="{FF2B5EF4-FFF2-40B4-BE49-F238E27FC236}">
                  <a16:creationId xmlns:a16="http://schemas.microsoft.com/office/drawing/2014/main" id="{1E9B594B-48E3-8CAC-4B61-6E17A3D32CFB}"/>
                </a:ext>
              </a:extLst>
            </p:cNvPr>
            <p:cNvSpPr/>
            <p:nvPr/>
          </p:nvSpPr>
          <p:spPr>
            <a:xfrm>
              <a:off x="8702031" y="3842426"/>
              <a:ext cx="1162505" cy="1079770"/>
            </a:xfrm>
            <a:prstGeom prst="ellipse">
              <a:avLst/>
            </a:prstGeom>
            <a:noFill/>
            <a:ln w="254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2000" dirty="0" err="1"/>
            </a:p>
          </p:txBody>
        </p:sp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68F62EB8-7354-F742-5101-BDF38FA5843C}"/>
                </a:ext>
              </a:extLst>
            </p:cNvPr>
            <p:cNvSpPr/>
            <p:nvPr/>
          </p:nvSpPr>
          <p:spPr>
            <a:xfrm>
              <a:off x="1890014" y="3611387"/>
              <a:ext cx="2837834" cy="286628"/>
            </a:xfrm>
            <a:prstGeom prst="rect">
              <a:avLst/>
            </a:prstGeom>
            <a:noFill/>
            <a:ln w="254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CH" sz="2000" dirty="0" err="1"/>
            </a:p>
          </p:txBody>
        </p:sp>
      </p:grpSp>
      <p:pic>
        <p:nvPicPr>
          <p:cNvPr id="3" name="Grafik 2">
            <a:extLst>
              <a:ext uri="{FF2B5EF4-FFF2-40B4-BE49-F238E27FC236}">
                <a16:creationId xmlns:a16="http://schemas.microsoft.com/office/drawing/2014/main" id="{DCABF475-C69B-C054-54E4-24C3B4584E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3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EEC30453-E252-C7B1-ED36-24671702D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4" y="1106692"/>
            <a:ext cx="8964613" cy="4644616"/>
          </a:xfrm>
        </p:spPr>
        <p:txBody>
          <a:bodyPr/>
          <a:lstStyle/>
          <a:p>
            <a:r>
              <a:rPr lang="de-CH" dirty="0"/>
              <a:t>1986, 1987: </a:t>
            </a:r>
            <a:r>
              <a:rPr lang="de-CH" dirty="0" err="1"/>
              <a:t>shifts</a:t>
            </a:r>
            <a:r>
              <a:rPr lang="de-CH" dirty="0"/>
              <a:t> </a:t>
            </a:r>
            <a:r>
              <a:rPr lang="de-CH" dirty="0" err="1"/>
              <a:t>taking</a:t>
            </a:r>
            <a:r>
              <a:rPr lang="de-CH" dirty="0"/>
              <a:t> </a:t>
            </a:r>
            <a:r>
              <a:rPr lang="de-CH" dirty="0" err="1"/>
              <a:t>data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other</a:t>
            </a:r>
            <a:r>
              <a:rPr lang="de-CH" dirty="0"/>
              <a:t> </a:t>
            </a:r>
            <a:r>
              <a:rPr lang="de-CH" dirty="0" err="1"/>
              <a:t>PhDs</a:t>
            </a:r>
            <a:endParaRPr lang="de-CH" dirty="0"/>
          </a:p>
          <a:p>
            <a:r>
              <a:rPr lang="de-CH" dirty="0"/>
              <a:t>1988: </a:t>
            </a:r>
            <a:r>
              <a:rPr lang="de-CH" dirty="0" err="1"/>
              <a:t>build</a:t>
            </a:r>
            <a:r>
              <a:rPr lang="de-CH" dirty="0"/>
              <a:t> </a:t>
            </a:r>
            <a:r>
              <a:rPr lang="de-CH" dirty="0" err="1"/>
              <a:t>new</a:t>
            </a:r>
            <a:r>
              <a:rPr lang="de-CH" dirty="0"/>
              <a:t> </a:t>
            </a:r>
            <a:r>
              <a:rPr lang="de-CH" dirty="0" err="1"/>
              <a:t>detector</a:t>
            </a:r>
            <a:br>
              <a:rPr lang="de-CH" dirty="0"/>
            </a:br>
            <a:r>
              <a:rPr lang="de-CH" dirty="0"/>
              <a:t>1989: </a:t>
            </a:r>
            <a:r>
              <a:rPr lang="de-CH" dirty="0" err="1"/>
              <a:t>data</a:t>
            </a:r>
            <a:r>
              <a:rPr lang="de-CH" dirty="0"/>
              <a:t> </a:t>
            </a:r>
            <a:r>
              <a:rPr lang="de-CH" dirty="0" err="1"/>
              <a:t>taking</a:t>
            </a:r>
            <a:r>
              <a:rPr lang="de-CH" dirty="0"/>
              <a:t> (32 </a:t>
            </a:r>
            <a:r>
              <a:rPr lang="de-CH" dirty="0" err="1"/>
              <a:t>weeks</a:t>
            </a:r>
            <a:r>
              <a:rPr lang="de-CH" dirty="0"/>
              <a:t>!)</a:t>
            </a:r>
          </a:p>
          <a:p>
            <a:r>
              <a:rPr lang="de-CH" dirty="0"/>
              <a:t>1990: </a:t>
            </a:r>
            <a:r>
              <a:rPr lang="de-CH" dirty="0" err="1"/>
              <a:t>data</a:t>
            </a:r>
            <a:r>
              <a:rPr lang="de-CH" dirty="0"/>
              <a:t> </a:t>
            </a:r>
            <a:r>
              <a:rPr lang="de-CH" dirty="0" err="1"/>
              <a:t>analysis</a:t>
            </a:r>
            <a:r>
              <a:rPr lang="de-CH" dirty="0"/>
              <a:t> + </a:t>
            </a:r>
            <a:r>
              <a:rPr lang="de-CH" dirty="0" err="1"/>
              <a:t>writing</a:t>
            </a:r>
            <a:r>
              <a:rPr lang="de-CH" dirty="0"/>
              <a:t> </a:t>
            </a:r>
            <a:r>
              <a:rPr lang="de-CH" dirty="0" err="1"/>
              <a:t>thesis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050B1CE4-125C-AFB0-0B26-069A8DCA2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PhD Thesis 1986 - 1990</a:t>
            </a:r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37B4A082-864B-A8C8-6D4D-1401ABC5D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66" y="1647156"/>
            <a:ext cx="4524375" cy="5124450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B9F9C4ED-D8B6-0979-69FB-22F8AB087DF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38C19B-741D-833C-9CC7-3BA8E9B8AA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6222" y="2669164"/>
            <a:ext cx="2952328" cy="3910540"/>
          </a:xfrm>
          <a:prstGeom prst="rect">
            <a:avLst/>
          </a:prstGeom>
        </p:spPr>
      </p:pic>
      <p:sp>
        <p:nvSpPr>
          <p:cNvPr id="9" name="Inhaltsplatzhalter 1">
            <a:extLst>
              <a:ext uri="{FF2B5EF4-FFF2-40B4-BE49-F238E27FC236}">
                <a16:creationId xmlns:a16="http://schemas.microsoft.com/office/drawing/2014/main" id="{E2B877F0-C99D-5CF6-CBEA-F350D8F364AD}"/>
              </a:ext>
            </a:extLst>
          </p:cNvPr>
          <p:cNvSpPr txBox="1">
            <a:spLocks/>
          </p:cNvSpPr>
          <p:nvPr/>
        </p:nvSpPr>
        <p:spPr>
          <a:xfrm>
            <a:off x="7320135" y="576087"/>
            <a:ext cx="4176539" cy="81044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84250" rtl="0" eaLnBrk="1" latinLnBrk="0" hangingPunct="1">
              <a:lnSpc>
                <a:spcPct val="100000"/>
              </a:lnSpc>
              <a:spcBef>
                <a:spcPts val="600"/>
              </a:spcBef>
              <a:buFont typeface="+mj-lt"/>
              <a:buNone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2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tabLst>
                <a:tab pos="536575" algn="l"/>
              </a:tabLst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04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08000" indent="-252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ptos" panose="020B00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CH" dirty="0" err="1"/>
              <a:t>Result</a:t>
            </a:r>
            <a:r>
              <a:rPr lang="de-CH" dirty="0"/>
              <a:t>: </a:t>
            </a:r>
          </a:p>
          <a:p>
            <a:r>
              <a:rPr lang="de-CH" dirty="0" err="1"/>
              <a:t>branching</a:t>
            </a:r>
            <a:r>
              <a:rPr lang="de-CH" dirty="0"/>
              <a:t> </a:t>
            </a:r>
            <a:r>
              <a:rPr lang="de-CH" dirty="0" err="1"/>
              <a:t>ratio</a:t>
            </a:r>
            <a:r>
              <a:rPr lang="de-CH" dirty="0"/>
              <a:t> </a:t>
            </a:r>
            <a:r>
              <a:rPr lang="el-GR" dirty="0">
                <a:sym typeface="Wingdings" panose="05000000000000000000" pitchFamily="2" charset="2"/>
              </a:rPr>
              <a:t>µ⁻ → e⁻ </a:t>
            </a:r>
            <a:r>
              <a:rPr lang="de-CH" dirty="0">
                <a:sym typeface="Wingdings" panose="05000000000000000000" pitchFamily="2" charset="2"/>
              </a:rPr>
              <a:t>&lt; 4 x 10</a:t>
            </a:r>
            <a:r>
              <a:rPr lang="de-CH" baseline="30000" dirty="0">
                <a:sym typeface="Wingdings" panose="05000000000000000000" pitchFamily="2" charset="2"/>
              </a:rPr>
              <a:t>-12</a:t>
            </a:r>
            <a:endParaRPr lang="de-CH" baseline="30000" dirty="0"/>
          </a:p>
        </p:txBody>
      </p:sp>
    </p:spTree>
    <p:extLst>
      <p:ext uri="{BB962C8B-B14F-4D97-AF65-F5344CB8AC3E}">
        <p14:creationId xmlns:p14="http://schemas.microsoft.com/office/powerpoint/2010/main" val="18288283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9DB3255B-7D37-AE3C-FF89-3CA0B0270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10801349" cy="4644616"/>
          </a:xfrm>
        </p:spPr>
        <p:txBody>
          <a:bodyPr/>
          <a:lstStyle/>
          <a:p>
            <a:r>
              <a:rPr lang="de-CH" dirty="0"/>
              <a:t>1991: </a:t>
            </a:r>
            <a:r>
              <a:rPr lang="de-CH" dirty="0" err="1"/>
              <a:t>Join</a:t>
            </a:r>
            <a:r>
              <a:rPr lang="de-CH" dirty="0"/>
              <a:t> IT </a:t>
            </a:r>
            <a:r>
              <a:rPr lang="de-CH" dirty="0" err="1"/>
              <a:t>department</a:t>
            </a:r>
            <a:r>
              <a:rPr lang="de-CH" dirty="0"/>
              <a:t> </a:t>
            </a:r>
            <a:r>
              <a:rPr lang="de-CH" dirty="0" err="1"/>
              <a:t>as</a:t>
            </a:r>
            <a:r>
              <a:rPr lang="de-CH" dirty="0"/>
              <a:t> </a:t>
            </a:r>
            <a:r>
              <a:rPr lang="de-CH" dirty="0" err="1"/>
              <a:t>supporter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experimentalists</a:t>
            </a:r>
            <a:endParaRPr lang="de-CH" dirty="0"/>
          </a:p>
          <a:p>
            <a:r>
              <a:rPr lang="de-CH" dirty="0"/>
              <a:t>1992: </a:t>
            </a:r>
            <a:r>
              <a:rPr lang="de-CH" dirty="0" err="1"/>
              <a:t>change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network </a:t>
            </a:r>
            <a:r>
              <a:rPr lang="de-CH" dirty="0" err="1"/>
              <a:t>group</a:t>
            </a:r>
            <a:endParaRPr lang="de-CH" dirty="0"/>
          </a:p>
          <a:p>
            <a:pPr lvl="1"/>
            <a:r>
              <a:rPr lang="de-CH" dirty="0" err="1"/>
              <a:t>Leaving</a:t>
            </a:r>
            <a:r>
              <a:rPr lang="de-CH" dirty="0"/>
              <a:t> </a:t>
            </a:r>
            <a:r>
              <a:rPr lang="de-CH" dirty="0" err="1"/>
              <a:t>science</a:t>
            </a:r>
            <a:r>
              <a:rPr lang="de-CH" dirty="0"/>
              <a:t> </a:t>
            </a:r>
            <a:r>
              <a:rPr lang="de-CH" dirty="0" err="1"/>
              <a:t>ecosystem</a:t>
            </a:r>
            <a:r>
              <a:rPr lang="de-CH" dirty="0"/>
              <a:t>, do </a:t>
            </a:r>
            <a:r>
              <a:rPr lang="de-CH" dirty="0" err="1"/>
              <a:t>more</a:t>
            </a:r>
            <a:r>
              <a:rPr lang="de-CH" dirty="0"/>
              <a:t> </a:t>
            </a:r>
            <a:r>
              <a:rPr lang="de-CH" dirty="0" err="1"/>
              <a:t>engineering</a:t>
            </a:r>
            <a:r>
              <a:rPr lang="de-CH" dirty="0"/>
              <a:t> </a:t>
            </a:r>
            <a:r>
              <a:rPr lang="de-CH" dirty="0" err="1"/>
              <a:t>work</a:t>
            </a:r>
            <a:endParaRPr lang="de-CH" dirty="0"/>
          </a:p>
          <a:p>
            <a:r>
              <a:rPr lang="de-CH" dirty="0"/>
              <a:t>1993: E-Mail </a:t>
            </a:r>
            <a:r>
              <a:rPr lang="de-CH" dirty="0" err="1"/>
              <a:t>system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all PSI</a:t>
            </a:r>
          </a:p>
          <a:p>
            <a:pPr lvl="1"/>
            <a:r>
              <a:rPr lang="de-CH" dirty="0"/>
              <a:t>Very </a:t>
            </a:r>
            <a:r>
              <a:rPr lang="de-CH" dirty="0" err="1"/>
              <a:t>interesting</a:t>
            </a:r>
            <a:r>
              <a:rPr lang="de-CH" dirty="0"/>
              <a:t>: </a:t>
            </a:r>
            <a:r>
              <a:rPr lang="de-CH" dirty="0" err="1"/>
              <a:t>wish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commercial</a:t>
            </a:r>
            <a:r>
              <a:rPr lang="de-CH" dirty="0"/>
              <a:t> </a:t>
            </a:r>
            <a:r>
              <a:rPr lang="de-CH" dirty="0" err="1"/>
              <a:t>system</a:t>
            </a:r>
            <a:r>
              <a:rPr lang="de-CH" dirty="0"/>
              <a:t> </a:t>
            </a:r>
            <a:r>
              <a:rPr lang="de-CH" dirty="0">
                <a:sym typeface="Wingdings" panose="05000000000000000000" pitchFamily="2" charset="2"/>
              </a:rPr>
              <a:t> </a:t>
            </a:r>
            <a:r>
              <a:rPr lang="de-CH" dirty="0" err="1">
                <a:sym typeface="Wingdings" panose="05000000000000000000" pitchFamily="2" charset="2"/>
              </a:rPr>
              <a:t>negotiations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with</a:t>
            </a:r>
            <a:r>
              <a:rPr lang="de-CH" dirty="0">
                <a:sym typeface="Wingdings" panose="05000000000000000000" pitchFamily="2" charset="2"/>
              </a:rPr>
              <a:t> SW &amp; HW </a:t>
            </a:r>
            <a:r>
              <a:rPr lang="de-CH" dirty="0" err="1">
                <a:sym typeface="Wingdings" panose="05000000000000000000" pitchFamily="2" charset="2"/>
              </a:rPr>
              <a:t>companies</a:t>
            </a:r>
            <a:endParaRPr lang="de-CH" dirty="0">
              <a:sym typeface="Wingdings" panose="05000000000000000000" pitchFamily="2" charset="2"/>
            </a:endParaRPr>
          </a:p>
          <a:p>
            <a:pPr lvl="1"/>
            <a:r>
              <a:rPr lang="de-CH" dirty="0">
                <a:sym typeface="Wingdings" panose="05000000000000000000" pitchFamily="2" charset="2"/>
              </a:rPr>
              <a:t>Project plan, </a:t>
            </a:r>
            <a:r>
              <a:rPr lang="de-CH" dirty="0" err="1">
                <a:sym typeface="Wingdings" panose="05000000000000000000" pitchFamily="2" charset="2"/>
              </a:rPr>
              <a:t>implementation</a:t>
            </a:r>
            <a:r>
              <a:rPr lang="de-CH" dirty="0">
                <a:sym typeface="Wingdings" panose="05000000000000000000" pitchFamily="2" charset="2"/>
              </a:rPr>
              <a:t>, </a:t>
            </a:r>
            <a:r>
              <a:rPr lang="de-CH" dirty="0" err="1">
                <a:sym typeface="Wingdings" panose="05000000000000000000" pitchFamily="2" charset="2"/>
              </a:rPr>
              <a:t>operations</a:t>
            </a:r>
            <a:r>
              <a:rPr lang="de-CH" dirty="0">
                <a:sym typeface="Wingdings" panose="05000000000000000000" pitchFamily="2" charset="2"/>
              </a:rPr>
              <a:t>, </a:t>
            </a:r>
            <a:r>
              <a:rPr lang="de-CH" dirty="0" err="1">
                <a:sym typeface="Wingdings" panose="05000000000000000000" pitchFamily="2" charset="2"/>
              </a:rPr>
              <a:t>user</a:t>
            </a:r>
            <a:r>
              <a:rPr lang="de-CH" dirty="0">
                <a:sym typeface="Wingdings" panose="05000000000000000000" pitchFamily="2" charset="2"/>
              </a:rPr>
              <a:t> support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C67821F9-4688-90DD-E10C-76850D5BC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IT Department 1991 - 1994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86A878AF-8BA5-2FB1-7DFE-8B934E5E121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  <p:pic>
        <p:nvPicPr>
          <p:cNvPr id="4" name="Grafi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3778582"/>
            <a:ext cx="4809744" cy="288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3262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6DD4A-B060-74D8-F45E-768B7F32D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B45998D0-5E0E-84AF-0DF6-32561578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IT Department 1991 - 1994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A31F26C7-F37F-9E0F-E834-E992B28E5E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0CE68A4-6F2D-2404-8670-52673883E7ED}"/>
              </a:ext>
            </a:extLst>
          </p:cNvPr>
          <p:cNvGrpSpPr/>
          <p:nvPr/>
        </p:nvGrpSpPr>
        <p:grpSpPr>
          <a:xfrm>
            <a:off x="679249" y="1463750"/>
            <a:ext cx="10802095" cy="5115954"/>
            <a:chOff x="694580" y="1452714"/>
            <a:chExt cx="10802095" cy="5115954"/>
          </a:xfrm>
        </p:grpSpPr>
        <p:sp>
          <p:nvSpPr>
            <p:cNvPr id="5" name="Inhaltsplatzhalter 1">
              <a:extLst>
                <a:ext uri="{FF2B5EF4-FFF2-40B4-BE49-F238E27FC236}">
                  <a16:creationId xmlns:a16="http://schemas.microsoft.com/office/drawing/2014/main" id="{C9103851-9515-D4AB-6690-7E0F30FB9B83}"/>
                </a:ext>
              </a:extLst>
            </p:cNvPr>
            <p:cNvSpPr txBox="1">
              <a:spLocks/>
            </p:cNvSpPr>
            <p:nvPr/>
          </p:nvSpPr>
          <p:spPr>
            <a:xfrm>
              <a:off x="695326" y="1452714"/>
              <a:ext cx="10801349" cy="4644616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de-CH" dirty="0"/>
                <a:t>1994: </a:t>
              </a:r>
              <a:r>
                <a:rPr lang="de-CH" dirty="0" err="1"/>
                <a:t>Smaller</a:t>
              </a:r>
              <a:r>
                <a:rPr lang="de-CH" dirty="0"/>
                <a:t> </a:t>
              </a:r>
              <a:r>
                <a:rPr lang="de-CH" dirty="0" err="1"/>
                <a:t>project</a:t>
              </a:r>
              <a:r>
                <a:rPr lang="de-CH" dirty="0"/>
                <a:t> – </a:t>
              </a:r>
              <a:r>
                <a:rPr lang="de-CH" dirty="0" err="1"/>
                <a:t>readout</a:t>
              </a:r>
              <a:r>
                <a:rPr lang="de-CH" dirty="0"/>
                <a:t> </a:t>
              </a:r>
              <a:r>
                <a:rPr lang="de-CH" dirty="0" err="1"/>
                <a:t>of</a:t>
              </a:r>
              <a:r>
                <a:rPr lang="de-CH" dirty="0"/>
                <a:t> environmental </a:t>
              </a:r>
              <a:r>
                <a:rPr lang="de-CH" dirty="0" err="1"/>
                <a:t>monitoring</a:t>
              </a:r>
              <a:r>
                <a:rPr lang="de-CH" dirty="0"/>
                <a:t> </a:t>
              </a:r>
              <a:r>
                <a:rPr lang="de-CH" dirty="0" err="1"/>
                <a:t>station</a:t>
              </a:r>
              <a:endParaRPr lang="de-CH" dirty="0"/>
            </a:p>
            <a:p>
              <a:endParaRPr lang="de-CH" dirty="0"/>
            </a:p>
            <a:p>
              <a:endParaRPr lang="de-CH" dirty="0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9EF7E97-AEB1-2EA8-4551-7404344C61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4580" y="2896203"/>
              <a:ext cx="4896620" cy="36724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28721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DC5163-5464-7536-130B-77F0C5EB8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0C60F082-986D-3B3D-731E-9B4DE426E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573" y="278296"/>
            <a:ext cx="10801349" cy="4644616"/>
          </a:xfrm>
        </p:spPr>
        <p:txBody>
          <a:bodyPr/>
          <a:lstStyle/>
          <a:p>
            <a:endParaRPr lang="de-CH" dirty="0"/>
          </a:p>
          <a:p>
            <a:endParaRPr lang="de-CH" dirty="0"/>
          </a:p>
          <a:p>
            <a:r>
              <a:rPr lang="de-CH" b="1" i="1" dirty="0"/>
              <a:t>«do </a:t>
            </a:r>
            <a:r>
              <a:rPr lang="de-CH" b="1" i="1" dirty="0" err="1"/>
              <a:t>more</a:t>
            </a:r>
            <a:r>
              <a:rPr lang="de-CH" b="1" i="1" dirty="0"/>
              <a:t> </a:t>
            </a:r>
            <a:r>
              <a:rPr lang="de-CH" b="1" i="1" dirty="0" err="1"/>
              <a:t>than</a:t>
            </a:r>
            <a:r>
              <a:rPr lang="de-CH" b="1" i="1" dirty="0"/>
              <a:t> </a:t>
            </a:r>
            <a:r>
              <a:rPr lang="de-CH" b="1" i="1" dirty="0" err="1"/>
              <a:t>what</a:t>
            </a:r>
            <a:r>
              <a:rPr lang="de-CH" b="1" i="1" dirty="0"/>
              <a:t> </a:t>
            </a:r>
            <a:r>
              <a:rPr lang="de-CH" b="1" i="1" dirty="0" err="1"/>
              <a:t>you</a:t>
            </a:r>
            <a:r>
              <a:rPr lang="de-CH" b="1" i="1" dirty="0"/>
              <a:t> </a:t>
            </a:r>
            <a:r>
              <a:rPr lang="de-CH" b="1" i="1" dirty="0" err="1"/>
              <a:t>are</a:t>
            </a:r>
            <a:r>
              <a:rPr lang="de-CH" b="1" i="1" dirty="0"/>
              <a:t> </a:t>
            </a:r>
            <a:r>
              <a:rPr lang="de-CH" b="1" i="1" dirty="0" err="1"/>
              <a:t>asked</a:t>
            </a:r>
            <a:r>
              <a:rPr lang="de-CH" b="1" i="1" dirty="0"/>
              <a:t> </a:t>
            </a:r>
            <a:r>
              <a:rPr lang="de-CH" b="1" i="1" dirty="0" err="1"/>
              <a:t>to</a:t>
            </a:r>
            <a:r>
              <a:rPr lang="de-CH" b="1" i="1" dirty="0"/>
              <a:t> do»</a:t>
            </a:r>
          </a:p>
          <a:p>
            <a:r>
              <a:rPr lang="de-CH" dirty="0"/>
              <a:t>Analysis </a:t>
            </a:r>
            <a:r>
              <a:rPr lang="de-CH" dirty="0" err="1"/>
              <a:t>of</a:t>
            </a:r>
            <a:r>
              <a:rPr lang="de-CH" dirty="0"/>
              <a:t> 10 </a:t>
            </a:r>
            <a:r>
              <a:rPr lang="de-CH" dirty="0" err="1"/>
              <a:t>year</a:t>
            </a:r>
            <a:r>
              <a:rPr lang="de-CH" dirty="0"/>
              <a:t> </a:t>
            </a:r>
            <a:r>
              <a:rPr lang="de-CH" dirty="0" err="1"/>
              <a:t>weather</a:t>
            </a:r>
            <a:r>
              <a:rPr lang="de-CH" dirty="0"/>
              <a:t> </a:t>
            </a:r>
            <a:r>
              <a:rPr lang="de-CH" dirty="0" err="1"/>
              <a:t>data</a:t>
            </a:r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924B63FB-3CF8-0329-9B76-E20046687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IT Department 1991 - 1994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2769D0FF-3BDA-8838-CCF3-1B64BF2F50B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F4B740-AFA3-36FC-3011-26D14D175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73" y="3645024"/>
            <a:ext cx="3975812" cy="2981859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1628D74-87A0-A12E-EC56-27E11B391A20}"/>
              </a:ext>
            </a:extLst>
          </p:cNvPr>
          <p:cNvGrpSpPr/>
          <p:nvPr/>
        </p:nvGrpSpPr>
        <p:grpSpPr>
          <a:xfrm>
            <a:off x="983432" y="877294"/>
            <a:ext cx="10801349" cy="5894172"/>
            <a:chOff x="661573" y="715317"/>
            <a:chExt cx="10801349" cy="5894172"/>
          </a:xfrm>
        </p:grpSpPr>
        <p:sp>
          <p:nvSpPr>
            <p:cNvPr id="5" name="Inhaltsplatzhalter 1">
              <a:extLst>
                <a:ext uri="{FF2B5EF4-FFF2-40B4-BE49-F238E27FC236}">
                  <a16:creationId xmlns:a16="http://schemas.microsoft.com/office/drawing/2014/main" id="{0EB63DFB-8D7B-918D-D37A-1ED529A1BDC0}"/>
                </a:ext>
              </a:extLst>
            </p:cNvPr>
            <p:cNvSpPr txBox="1">
              <a:spLocks/>
            </p:cNvSpPr>
            <p:nvPr/>
          </p:nvSpPr>
          <p:spPr>
            <a:xfrm>
              <a:off x="661573" y="1340768"/>
              <a:ext cx="10801349" cy="4644616"/>
            </a:xfrm>
            <a:prstGeom prst="rect">
              <a:avLst/>
            </a:prstGeom>
          </p:spPr>
          <p:txBody>
            <a:bodyPr vert="horz" lIns="0" tIns="0" rIns="0" bIns="0" rtlCol="0">
              <a:noAutofit/>
            </a:bodyPr>
            <a:lstStyle>
              <a:lvl1pPr marL="0" indent="0" algn="l" defTabSz="98425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+mj-lt"/>
                <a:buNone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2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tabLst>
                  <a:tab pos="536575" algn="l"/>
                </a:tabLst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04000" indent="-252000" algn="l" defTabSz="914400" rtl="0" eaLnBrk="1" latinLnBrk="0" hangingPunct="1">
                <a:lnSpc>
                  <a:spcPct val="100000"/>
                </a:lnSpc>
                <a:spcBef>
                  <a:spcPts val="6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56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08000" indent="-252000" algn="l" defTabSz="914400" rtl="0" eaLnBrk="1" latinLnBrk="0" hangingPunct="1">
                <a:lnSpc>
                  <a:spcPct val="100000"/>
                </a:lnSpc>
                <a:spcBef>
                  <a:spcPts val="400"/>
                </a:spcBef>
                <a:buFont typeface="Aptos" panose="020B00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de-CH" dirty="0"/>
            </a:p>
            <a:p>
              <a:endParaRPr lang="de-CH" dirty="0"/>
            </a:p>
          </p:txBody>
        </p:sp>
        <p:pic>
          <p:nvPicPr>
            <p:cNvPr id="11" name="Picture 10" descr="A satellite image of a rocket&#10;&#10;AI-generated content may be incorrect.">
              <a:extLst>
                <a:ext uri="{FF2B5EF4-FFF2-40B4-BE49-F238E27FC236}">
                  <a16:creationId xmlns:a16="http://schemas.microsoft.com/office/drawing/2014/main" id="{1BB87DAF-F909-B3F0-9736-540966DE370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1943" y="715317"/>
              <a:ext cx="5870978" cy="5894172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C2D65776-3F74-A2A6-C62F-D4AE56CE648E}"/>
              </a:ext>
            </a:extLst>
          </p:cNvPr>
          <p:cNvSpPr txBox="1"/>
          <p:nvPr/>
        </p:nvSpPr>
        <p:spPr>
          <a:xfrm>
            <a:off x="6240016" y="5203439"/>
            <a:ext cx="2169773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b="1" dirty="0">
                <a:solidFill>
                  <a:schemeClr val="bg1"/>
                </a:solidFill>
              </a:rPr>
              <a:t>White: wind</a:t>
            </a:r>
          </a:p>
          <a:p>
            <a:pPr algn="l"/>
            <a:r>
              <a:rPr lang="de-CH" b="1" dirty="0">
                <a:solidFill>
                  <a:srgbClr val="00B0F0"/>
                </a:solidFill>
              </a:rPr>
              <a:t>Blue: wind AND rain</a:t>
            </a:r>
          </a:p>
        </p:txBody>
      </p:sp>
    </p:spTree>
    <p:extLst>
      <p:ext uri="{BB962C8B-B14F-4D97-AF65-F5344CB8AC3E}">
        <p14:creationId xmlns:p14="http://schemas.microsoft.com/office/powerpoint/2010/main" val="34605883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Memory #Fail">
            <a:extLst>
              <a:ext uri="{FF2B5EF4-FFF2-40B4-BE49-F238E27FC236}">
                <a16:creationId xmlns:a16="http://schemas.microsoft.com/office/drawing/2014/main" id="{B4D3BB86-7285-8E2B-144B-7645055725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545" y="41548"/>
            <a:ext cx="1440789" cy="81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50BA99-9158-6578-3068-15D5590AB7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47344" y="1700808"/>
            <a:ext cx="5023814" cy="345638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963A522-B410-5860-C306-1E0D6E260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An absurd </a:t>
            </a:r>
            <a:r>
              <a:rPr lang="de-CH" dirty="0" err="1"/>
              <a:t>misjudgement</a:t>
            </a:r>
            <a:r>
              <a:rPr lang="de-CH" dirty="0"/>
              <a:t> (1991)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DC9A0F-3CC1-D293-AB17-0E19965A40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984" y="764705"/>
            <a:ext cx="5367542" cy="38610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F2360E7-4769-72FC-C212-16EC7B9508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2332" y="2193712"/>
            <a:ext cx="6576035" cy="4308437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4111F39-F38E-5146-84A7-A61F86CA6890}"/>
              </a:ext>
            </a:extLst>
          </p:cNvPr>
          <p:cNvSpPr/>
          <p:nvPr/>
        </p:nvSpPr>
        <p:spPr>
          <a:xfrm>
            <a:off x="5985796" y="1817717"/>
            <a:ext cx="1688138" cy="648072"/>
          </a:xfrm>
          <a:prstGeom prst="ellipse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000" dirty="0" err="1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2F96F44-681E-4E8E-60AD-C814599FE20A}"/>
              </a:ext>
            </a:extLst>
          </p:cNvPr>
          <p:cNvGrpSpPr/>
          <p:nvPr/>
        </p:nvGrpSpPr>
        <p:grpSpPr>
          <a:xfrm>
            <a:off x="5951984" y="1735994"/>
            <a:ext cx="5688632" cy="4922287"/>
            <a:chOff x="5951984" y="1735994"/>
            <a:chExt cx="5688632" cy="4922287"/>
          </a:xfrm>
        </p:grpSpPr>
        <p:pic>
          <p:nvPicPr>
            <p:cNvPr id="1030" name="Picture 6" descr="Screenshot des Browsers NCSA Mosaic">
              <a:extLst>
                <a:ext uri="{FF2B5EF4-FFF2-40B4-BE49-F238E27FC236}">
                  <a16:creationId xmlns:a16="http://schemas.microsoft.com/office/drawing/2014/main" id="{ED477982-2EC3-9FD7-2AC8-CF2AA675E1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51984" y="1735994"/>
              <a:ext cx="5688632" cy="49222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71560B9-C135-1C6C-BE09-C94074EDBF48}"/>
                </a:ext>
              </a:extLst>
            </p:cNvPr>
            <p:cNvSpPr txBox="1"/>
            <p:nvPr/>
          </p:nvSpPr>
          <p:spPr>
            <a:xfrm>
              <a:off x="9100860" y="4541639"/>
              <a:ext cx="2107707" cy="73866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ctr"/>
              <a:r>
                <a:rPr lang="de-CH" sz="2400" b="1" dirty="0">
                  <a:solidFill>
                    <a:srgbClr val="FF0000"/>
                  </a:solidFill>
                </a:rPr>
                <a:t>NCSA </a:t>
              </a:r>
              <a:r>
                <a:rPr lang="de-CH" sz="2400" b="1" dirty="0" err="1">
                  <a:solidFill>
                    <a:srgbClr val="FF0000"/>
                  </a:solidFill>
                </a:rPr>
                <a:t>Mosaic</a:t>
              </a:r>
              <a:r>
                <a:rPr lang="de-CH" sz="2400" b="1" dirty="0">
                  <a:solidFill>
                    <a:srgbClr val="FF0000"/>
                  </a:solidFill>
                </a:rPr>
                <a:t> (1993)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9772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9C93E288-C1DF-82E0-7376-B66B1A8A50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082" y="3284984"/>
            <a:ext cx="7704856" cy="3175722"/>
          </a:xfrm>
          <a:prstGeom prst="rect">
            <a:avLst/>
          </a:prstGeom>
        </p:spPr>
      </p:pic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141B8641-7D78-8826-D151-C351F9C225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 err="1"/>
              <a:t>Protontherapy</a:t>
            </a:r>
            <a:r>
              <a:rPr lang="de-CH" dirty="0"/>
              <a:t> = </a:t>
            </a:r>
            <a:r>
              <a:rPr lang="de-CH" dirty="0" err="1"/>
              <a:t>radiation</a:t>
            </a:r>
            <a:r>
              <a:rPr lang="de-CH" dirty="0"/>
              <a:t> </a:t>
            </a:r>
            <a:r>
              <a:rPr lang="de-CH" dirty="0" err="1"/>
              <a:t>therapy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cancer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</a:t>
            </a:r>
            <a:r>
              <a:rPr lang="de-CH" dirty="0" err="1"/>
              <a:t>protons</a:t>
            </a:r>
            <a:endParaRPr lang="de-CH" dirty="0"/>
          </a:p>
          <a:p>
            <a:r>
              <a:rPr lang="de-CH" dirty="0" err="1"/>
              <a:t>Better</a:t>
            </a:r>
            <a:r>
              <a:rPr lang="de-CH" dirty="0"/>
              <a:t> </a:t>
            </a:r>
            <a:r>
              <a:rPr lang="de-CH" dirty="0" err="1"/>
              <a:t>geometrical</a:t>
            </a:r>
            <a:r>
              <a:rPr lang="de-CH" dirty="0"/>
              <a:t> </a:t>
            </a:r>
            <a:r>
              <a:rPr lang="de-CH" dirty="0" err="1"/>
              <a:t>precision</a:t>
            </a:r>
            <a:r>
              <a:rPr lang="de-CH" dirty="0"/>
              <a:t> </a:t>
            </a:r>
            <a:r>
              <a:rPr lang="de-CH" dirty="0" err="1"/>
              <a:t>than</a:t>
            </a:r>
            <a:r>
              <a:rPr lang="de-CH" dirty="0"/>
              <a:t> X-</a:t>
            </a:r>
            <a:r>
              <a:rPr lang="de-CH" dirty="0" err="1"/>
              <a:t>rays</a:t>
            </a:r>
            <a:r>
              <a:rPr lang="de-CH" dirty="0"/>
              <a:t> but </a:t>
            </a:r>
            <a:r>
              <a:rPr lang="de-CH" dirty="0" err="1"/>
              <a:t>more</a:t>
            </a:r>
            <a:r>
              <a:rPr lang="de-CH" dirty="0"/>
              <a:t> </a:t>
            </a:r>
            <a:r>
              <a:rPr lang="de-CH" dirty="0" err="1"/>
              <a:t>complicated</a:t>
            </a:r>
            <a:endParaRPr lang="de-CH" dirty="0"/>
          </a:p>
          <a:p>
            <a:endParaRPr lang="de-CH" dirty="0"/>
          </a:p>
          <a:p>
            <a:r>
              <a:rPr lang="de-CH" dirty="0"/>
              <a:t>Task: </a:t>
            </a:r>
            <a:r>
              <a:rPr lang="de-CH" dirty="0" err="1"/>
              <a:t>shape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dose </a:t>
            </a:r>
            <a:r>
              <a:rPr lang="de-CH" dirty="0" err="1"/>
              <a:t>distribution</a:t>
            </a:r>
            <a:r>
              <a:rPr lang="de-CH" dirty="0"/>
              <a:t> </a:t>
            </a:r>
            <a:r>
              <a:rPr lang="de-CH" dirty="0" err="1"/>
              <a:t>according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tumour</a:t>
            </a:r>
            <a:endParaRPr lang="de-CH" dirty="0"/>
          </a:p>
          <a:p>
            <a:r>
              <a:rPr lang="de-CH" dirty="0" err="1"/>
              <a:t>Conventional</a:t>
            </a:r>
            <a:r>
              <a:rPr lang="de-CH" dirty="0"/>
              <a:t> </a:t>
            </a:r>
            <a:r>
              <a:rPr lang="de-CH" dirty="0" err="1"/>
              <a:t>method</a:t>
            </a:r>
            <a:r>
              <a:rPr lang="de-CH" dirty="0"/>
              <a:t>: </a:t>
            </a:r>
            <a:r>
              <a:rPr lang="de-CH" dirty="0" err="1"/>
              <a:t>scatter</a:t>
            </a:r>
            <a:r>
              <a:rPr lang="de-CH" dirty="0"/>
              <a:t> beam and </a:t>
            </a:r>
            <a:r>
              <a:rPr lang="de-CH" dirty="0" err="1"/>
              <a:t>use</a:t>
            </a:r>
            <a:r>
              <a:rPr lang="de-CH" dirty="0"/>
              <a:t> </a:t>
            </a:r>
            <a:r>
              <a:rPr lang="de-CH" dirty="0" err="1"/>
              <a:t>collimator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D6925FB3-5577-CB62-BD5B-B3137DC42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Protontherapy</a:t>
            </a:r>
            <a:r>
              <a:rPr lang="de-CH" dirty="0"/>
              <a:t> 1995 - 2025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7EE9420E-17CF-9A5C-EBFC-60F3ABA9509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8122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CH" altLang="de-DE" dirty="0"/>
              <a:t>«</a:t>
            </a:r>
            <a:r>
              <a:rPr lang="de-CH" altLang="de-DE" dirty="0" err="1"/>
              <a:t>pencil</a:t>
            </a:r>
            <a:r>
              <a:rPr lang="de-CH" altLang="de-DE" dirty="0"/>
              <a:t> beam </a:t>
            </a:r>
            <a:r>
              <a:rPr lang="de-CH" altLang="de-DE" dirty="0" err="1"/>
              <a:t>scanning</a:t>
            </a:r>
            <a:r>
              <a:rPr lang="de-CH" altLang="de-DE" dirty="0"/>
              <a:t>» (PBS)</a:t>
            </a:r>
          </a:p>
        </p:txBody>
      </p:sp>
      <p:sp>
        <p:nvSpPr>
          <p:cNvPr id="661508" name="Rectangle 4"/>
          <p:cNvSpPr>
            <a:spLocks noChangeArrowheads="1"/>
          </p:cNvSpPr>
          <p:nvPr/>
        </p:nvSpPr>
        <p:spPr bwMode="auto">
          <a:xfrm>
            <a:off x="8250238" y="2971800"/>
            <a:ext cx="2112962" cy="2387600"/>
          </a:xfrm>
          <a:prstGeom prst="rect">
            <a:avLst/>
          </a:prstGeom>
          <a:solidFill>
            <a:srgbClr val="5F5F5F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09" name="Text Box 5"/>
          <p:cNvSpPr txBox="1">
            <a:spLocks noChangeArrowheads="1"/>
          </p:cNvSpPr>
          <p:nvPr/>
        </p:nvSpPr>
        <p:spPr bwMode="auto">
          <a:xfrm>
            <a:off x="9215439" y="4438650"/>
            <a:ext cx="6953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de-DE" sz="1400">
                <a:solidFill>
                  <a:schemeClr val="bg1"/>
                </a:solidFill>
                <a:latin typeface="Arial" charset="0"/>
              </a:rPr>
              <a:t>Tumor</a:t>
            </a:r>
          </a:p>
        </p:txBody>
      </p:sp>
      <p:sp>
        <p:nvSpPr>
          <p:cNvPr id="661510" name="Line 6"/>
          <p:cNvSpPr>
            <a:spLocks noChangeShapeType="1"/>
          </p:cNvSpPr>
          <p:nvPr/>
        </p:nvSpPr>
        <p:spPr bwMode="auto">
          <a:xfrm>
            <a:off x="2673350" y="4110039"/>
            <a:ext cx="2006600" cy="1587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11" name="Rectangle 7"/>
          <p:cNvSpPr>
            <a:spLocks noChangeArrowheads="1"/>
          </p:cNvSpPr>
          <p:nvPr/>
        </p:nvSpPr>
        <p:spPr bwMode="auto">
          <a:xfrm>
            <a:off x="3059113" y="3860800"/>
            <a:ext cx="88900" cy="482600"/>
          </a:xfrm>
          <a:prstGeom prst="rect">
            <a:avLst/>
          </a:prstGeom>
          <a:solidFill>
            <a:srgbClr val="80808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12" name="Rectangle 8"/>
          <p:cNvSpPr>
            <a:spLocks noChangeArrowheads="1"/>
          </p:cNvSpPr>
          <p:nvPr/>
        </p:nvSpPr>
        <p:spPr bwMode="auto">
          <a:xfrm>
            <a:off x="4062413" y="3835400"/>
            <a:ext cx="622300" cy="139700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13" name="Rectangle 9"/>
          <p:cNvSpPr>
            <a:spLocks noChangeArrowheads="1"/>
          </p:cNvSpPr>
          <p:nvPr/>
        </p:nvSpPr>
        <p:spPr bwMode="auto">
          <a:xfrm>
            <a:off x="4062413" y="4267200"/>
            <a:ext cx="622300" cy="139700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14" name="Text Box 10"/>
          <p:cNvSpPr txBox="1">
            <a:spLocks noChangeArrowheads="1"/>
          </p:cNvSpPr>
          <p:nvPr/>
        </p:nvSpPr>
        <p:spPr bwMode="auto">
          <a:xfrm>
            <a:off x="4659313" y="2286001"/>
            <a:ext cx="1739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de-DE" dirty="0">
                <a:latin typeface="Arial" charset="0"/>
              </a:rPr>
              <a:t>magnet</a:t>
            </a:r>
          </a:p>
        </p:txBody>
      </p:sp>
      <p:sp>
        <p:nvSpPr>
          <p:cNvPr id="661515" name="Line 11"/>
          <p:cNvSpPr>
            <a:spLocks noChangeShapeType="1"/>
          </p:cNvSpPr>
          <p:nvPr/>
        </p:nvSpPr>
        <p:spPr bwMode="auto">
          <a:xfrm flipH="1">
            <a:off x="4672013" y="2908300"/>
            <a:ext cx="800100" cy="774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61516" name="Group 12"/>
          <p:cNvGrpSpPr>
            <a:grpSpLocks/>
          </p:cNvGrpSpPr>
          <p:nvPr/>
        </p:nvGrpSpPr>
        <p:grpSpPr bwMode="auto">
          <a:xfrm>
            <a:off x="3224213" y="3860801"/>
            <a:ext cx="2743200" cy="1725613"/>
            <a:chOff x="1176" y="2120"/>
            <a:chExt cx="1728" cy="1087"/>
          </a:xfrm>
        </p:grpSpPr>
        <p:sp>
          <p:nvSpPr>
            <p:cNvPr id="661517" name="Rectangle 13"/>
            <p:cNvSpPr>
              <a:spLocks noChangeArrowheads="1"/>
            </p:cNvSpPr>
            <p:nvPr/>
          </p:nvSpPr>
          <p:spPr bwMode="auto">
            <a:xfrm>
              <a:off x="1176" y="2120"/>
              <a:ext cx="56" cy="304"/>
            </a:xfrm>
            <a:prstGeom prst="rect">
              <a:avLst/>
            </a:prstGeom>
            <a:solidFill>
              <a:srgbClr val="808080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18" name="Text Box 14"/>
            <p:cNvSpPr txBox="1">
              <a:spLocks noChangeArrowheads="1"/>
            </p:cNvSpPr>
            <p:nvPr/>
          </p:nvSpPr>
          <p:spPr bwMode="auto">
            <a:xfrm>
              <a:off x="1296" y="2976"/>
              <a:ext cx="1608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altLang="de-DE" dirty="0">
                  <a:latin typeface="Arial" charset="0"/>
                </a:rPr>
                <a:t>Range shifter plates</a:t>
              </a:r>
            </a:p>
          </p:txBody>
        </p:sp>
        <p:sp>
          <p:nvSpPr>
            <p:cNvPr id="661519" name="Line 15"/>
            <p:cNvSpPr>
              <a:spLocks noChangeShapeType="1"/>
            </p:cNvSpPr>
            <p:nvPr/>
          </p:nvSpPr>
          <p:spPr bwMode="auto">
            <a:xfrm flipH="1" flipV="1">
              <a:off x="1200" y="2480"/>
              <a:ext cx="568" cy="4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CH"/>
            </a:p>
          </p:txBody>
        </p:sp>
      </p:grpSp>
      <p:sp>
        <p:nvSpPr>
          <p:cNvPr id="661520" name="Text Box 16"/>
          <p:cNvSpPr txBox="1">
            <a:spLocks noChangeArrowheads="1"/>
          </p:cNvSpPr>
          <p:nvPr/>
        </p:nvSpPr>
        <p:spPr bwMode="auto">
          <a:xfrm>
            <a:off x="1524000" y="3886201"/>
            <a:ext cx="13081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de-DE" dirty="0">
                <a:latin typeface="Arial" charset="0"/>
              </a:rPr>
              <a:t>protons</a:t>
            </a:r>
          </a:p>
        </p:txBody>
      </p:sp>
      <p:sp>
        <p:nvSpPr>
          <p:cNvPr id="661521" name="Line 17"/>
          <p:cNvSpPr>
            <a:spLocks noChangeShapeType="1"/>
          </p:cNvSpPr>
          <p:nvPr/>
        </p:nvSpPr>
        <p:spPr bwMode="auto">
          <a:xfrm>
            <a:off x="2690813" y="4114800"/>
            <a:ext cx="889000" cy="0"/>
          </a:xfrm>
          <a:prstGeom prst="line">
            <a:avLst/>
          </a:prstGeom>
          <a:noFill/>
          <a:ln w="12700">
            <a:solidFill>
              <a:srgbClr val="66FF33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61522" name="Group 18"/>
          <p:cNvGrpSpPr>
            <a:grpSpLocks/>
          </p:cNvGrpSpPr>
          <p:nvPr/>
        </p:nvGrpSpPr>
        <p:grpSpPr bwMode="auto">
          <a:xfrm>
            <a:off x="9467850" y="3233738"/>
            <a:ext cx="139700" cy="1689100"/>
            <a:chOff x="5016" y="1760"/>
            <a:chExt cx="88" cy="1064"/>
          </a:xfrm>
        </p:grpSpPr>
        <p:sp>
          <p:nvSpPr>
            <p:cNvPr id="661523" name="Oval 19"/>
            <p:cNvSpPr>
              <a:spLocks noChangeArrowheads="1"/>
            </p:cNvSpPr>
            <p:nvPr/>
          </p:nvSpPr>
          <p:spPr bwMode="auto">
            <a:xfrm>
              <a:off x="5016" y="176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4" name="Oval 20"/>
            <p:cNvSpPr>
              <a:spLocks noChangeArrowheads="1"/>
            </p:cNvSpPr>
            <p:nvPr/>
          </p:nvSpPr>
          <p:spPr bwMode="auto">
            <a:xfrm>
              <a:off x="5016" y="192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5" name="Oval 21"/>
            <p:cNvSpPr>
              <a:spLocks noChangeArrowheads="1"/>
            </p:cNvSpPr>
            <p:nvPr/>
          </p:nvSpPr>
          <p:spPr bwMode="auto">
            <a:xfrm>
              <a:off x="5016" y="208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6" name="Oval 22"/>
            <p:cNvSpPr>
              <a:spLocks noChangeArrowheads="1"/>
            </p:cNvSpPr>
            <p:nvPr/>
          </p:nvSpPr>
          <p:spPr bwMode="auto">
            <a:xfrm>
              <a:off x="5016" y="224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7" name="Oval 23"/>
            <p:cNvSpPr>
              <a:spLocks noChangeArrowheads="1"/>
            </p:cNvSpPr>
            <p:nvPr/>
          </p:nvSpPr>
          <p:spPr bwMode="auto">
            <a:xfrm>
              <a:off x="5016" y="240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8" name="Oval 24"/>
            <p:cNvSpPr>
              <a:spLocks noChangeArrowheads="1"/>
            </p:cNvSpPr>
            <p:nvPr/>
          </p:nvSpPr>
          <p:spPr bwMode="auto">
            <a:xfrm>
              <a:off x="5016" y="256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29" name="Oval 25"/>
            <p:cNvSpPr>
              <a:spLocks noChangeArrowheads="1"/>
            </p:cNvSpPr>
            <p:nvPr/>
          </p:nvSpPr>
          <p:spPr bwMode="auto">
            <a:xfrm>
              <a:off x="5016" y="2720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</p:grpSp>
      <p:sp>
        <p:nvSpPr>
          <p:cNvPr id="661530" name="Oval 26"/>
          <p:cNvSpPr>
            <a:spLocks noChangeArrowheads="1"/>
          </p:cNvSpPr>
          <p:nvPr/>
        </p:nvSpPr>
        <p:spPr bwMode="auto">
          <a:xfrm>
            <a:off x="9693275" y="3238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1" name="Oval 27"/>
          <p:cNvSpPr>
            <a:spLocks noChangeArrowheads="1"/>
          </p:cNvSpPr>
          <p:nvPr/>
        </p:nvSpPr>
        <p:spPr bwMode="auto">
          <a:xfrm>
            <a:off x="9693275" y="3492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2" name="Oval 28"/>
          <p:cNvSpPr>
            <a:spLocks noChangeArrowheads="1"/>
          </p:cNvSpPr>
          <p:nvPr/>
        </p:nvSpPr>
        <p:spPr bwMode="auto">
          <a:xfrm>
            <a:off x="9693275" y="3746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3" name="Oval 29"/>
          <p:cNvSpPr>
            <a:spLocks noChangeArrowheads="1"/>
          </p:cNvSpPr>
          <p:nvPr/>
        </p:nvSpPr>
        <p:spPr bwMode="auto">
          <a:xfrm>
            <a:off x="9693275" y="4000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4" name="Oval 30"/>
          <p:cNvSpPr>
            <a:spLocks noChangeArrowheads="1"/>
          </p:cNvSpPr>
          <p:nvPr/>
        </p:nvSpPr>
        <p:spPr bwMode="auto">
          <a:xfrm>
            <a:off x="9693275" y="4254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5" name="Oval 31"/>
          <p:cNvSpPr>
            <a:spLocks noChangeArrowheads="1"/>
          </p:cNvSpPr>
          <p:nvPr/>
        </p:nvSpPr>
        <p:spPr bwMode="auto">
          <a:xfrm>
            <a:off x="9693275" y="4508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6" name="Oval 32"/>
          <p:cNvSpPr>
            <a:spLocks noChangeArrowheads="1"/>
          </p:cNvSpPr>
          <p:nvPr/>
        </p:nvSpPr>
        <p:spPr bwMode="auto">
          <a:xfrm>
            <a:off x="9693275" y="4762500"/>
            <a:ext cx="139700" cy="165100"/>
          </a:xfrm>
          <a:prstGeom prst="ellipse">
            <a:avLst/>
          </a:prstGeom>
          <a:solidFill>
            <a:srgbClr val="66FF33"/>
          </a:solidFill>
          <a:ln w="12700">
            <a:solidFill>
              <a:srgbClr val="66FF33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CH"/>
          </a:p>
        </p:txBody>
      </p:sp>
      <p:sp>
        <p:nvSpPr>
          <p:cNvPr id="661537" name="Line 33"/>
          <p:cNvSpPr>
            <a:spLocks noChangeShapeType="1"/>
          </p:cNvSpPr>
          <p:nvPr/>
        </p:nvSpPr>
        <p:spPr bwMode="auto">
          <a:xfrm flipV="1">
            <a:off x="4662489" y="3314700"/>
            <a:ext cx="5108575" cy="800100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38" name="Line 34"/>
          <p:cNvSpPr>
            <a:spLocks noChangeShapeType="1"/>
          </p:cNvSpPr>
          <p:nvPr/>
        </p:nvSpPr>
        <p:spPr bwMode="auto">
          <a:xfrm flipV="1">
            <a:off x="4681538" y="3563938"/>
            <a:ext cx="5135562" cy="546100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39" name="Line 35"/>
          <p:cNvSpPr>
            <a:spLocks noChangeShapeType="1"/>
          </p:cNvSpPr>
          <p:nvPr/>
        </p:nvSpPr>
        <p:spPr bwMode="auto">
          <a:xfrm flipV="1">
            <a:off x="4678364" y="3840164"/>
            <a:ext cx="5075237" cy="269875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0" name="Line 36"/>
          <p:cNvSpPr>
            <a:spLocks noChangeShapeType="1"/>
          </p:cNvSpPr>
          <p:nvPr/>
        </p:nvSpPr>
        <p:spPr bwMode="auto">
          <a:xfrm flipV="1">
            <a:off x="4694239" y="4078289"/>
            <a:ext cx="5068887" cy="28575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1" name="Line 37"/>
          <p:cNvSpPr>
            <a:spLocks noChangeShapeType="1"/>
          </p:cNvSpPr>
          <p:nvPr/>
        </p:nvSpPr>
        <p:spPr bwMode="auto">
          <a:xfrm>
            <a:off x="4676775" y="4114800"/>
            <a:ext cx="5099050" cy="230188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2" name="Line 38"/>
          <p:cNvSpPr>
            <a:spLocks noChangeShapeType="1"/>
          </p:cNvSpPr>
          <p:nvPr/>
        </p:nvSpPr>
        <p:spPr bwMode="auto">
          <a:xfrm>
            <a:off x="4673601" y="4121151"/>
            <a:ext cx="5076825" cy="468313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sp>
        <p:nvSpPr>
          <p:cNvPr id="661543" name="Line 39"/>
          <p:cNvSpPr>
            <a:spLocks noChangeShapeType="1"/>
          </p:cNvSpPr>
          <p:nvPr/>
        </p:nvSpPr>
        <p:spPr bwMode="auto">
          <a:xfrm>
            <a:off x="4678364" y="4119563"/>
            <a:ext cx="5076825" cy="741362"/>
          </a:xfrm>
          <a:prstGeom prst="line">
            <a:avLst/>
          </a:prstGeom>
          <a:noFill/>
          <a:ln w="19050">
            <a:solidFill>
              <a:srgbClr val="00FF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grpSp>
        <p:nvGrpSpPr>
          <p:cNvPr id="661544" name="Group 40"/>
          <p:cNvGrpSpPr>
            <a:grpSpLocks/>
          </p:cNvGrpSpPr>
          <p:nvPr/>
        </p:nvGrpSpPr>
        <p:grpSpPr bwMode="auto">
          <a:xfrm>
            <a:off x="9242425" y="3995738"/>
            <a:ext cx="139700" cy="927100"/>
            <a:chOff x="3470" y="2867"/>
            <a:chExt cx="88" cy="584"/>
          </a:xfrm>
        </p:grpSpPr>
        <p:sp>
          <p:nvSpPr>
            <p:cNvPr id="661545" name="Oval 41"/>
            <p:cNvSpPr>
              <a:spLocks noChangeArrowheads="1"/>
            </p:cNvSpPr>
            <p:nvPr/>
          </p:nvSpPr>
          <p:spPr bwMode="auto">
            <a:xfrm>
              <a:off x="3470" y="286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46" name="Oval 42"/>
            <p:cNvSpPr>
              <a:spLocks noChangeArrowheads="1"/>
            </p:cNvSpPr>
            <p:nvPr/>
          </p:nvSpPr>
          <p:spPr bwMode="auto">
            <a:xfrm>
              <a:off x="3470" y="302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47" name="Oval 43"/>
            <p:cNvSpPr>
              <a:spLocks noChangeArrowheads="1"/>
            </p:cNvSpPr>
            <p:nvPr/>
          </p:nvSpPr>
          <p:spPr bwMode="auto">
            <a:xfrm>
              <a:off x="3470" y="318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  <p:sp>
          <p:nvSpPr>
            <p:cNvPr id="661548" name="Oval 44"/>
            <p:cNvSpPr>
              <a:spLocks noChangeArrowheads="1"/>
            </p:cNvSpPr>
            <p:nvPr/>
          </p:nvSpPr>
          <p:spPr bwMode="auto">
            <a:xfrm>
              <a:off x="3470" y="3347"/>
              <a:ext cx="88" cy="104"/>
            </a:xfrm>
            <a:prstGeom prst="ellipse">
              <a:avLst/>
            </a:prstGeom>
            <a:solidFill>
              <a:srgbClr val="66FF33"/>
            </a:solidFill>
            <a:ln w="12700">
              <a:solidFill>
                <a:srgbClr val="66FF33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CH"/>
            </a:p>
          </p:txBody>
        </p:sp>
      </p:grpSp>
      <p:sp>
        <p:nvSpPr>
          <p:cNvPr id="661549" name="Freeform 45"/>
          <p:cNvSpPr>
            <a:spLocks/>
          </p:cNvSpPr>
          <p:nvPr/>
        </p:nvSpPr>
        <p:spPr bwMode="auto">
          <a:xfrm>
            <a:off x="9039225" y="3090864"/>
            <a:ext cx="914400" cy="1952625"/>
          </a:xfrm>
          <a:custGeom>
            <a:avLst/>
            <a:gdLst>
              <a:gd name="T0" fmla="*/ 102 w 576"/>
              <a:gd name="T1" fmla="*/ 1185 h 1230"/>
              <a:gd name="T2" fmla="*/ 297 w 576"/>
              <a:gd name="T3" fmla="*/ 1203 h 1230"/>
              <a:gd name="T4" fmla="*/ 330 w 576"/>
              <a:gd name="T5" fmla="*/ 1215 h 1230"/>
              <a:gd name="T6" fmla="*/ 351 w 576"/>
              <a:gd name="T7" fmla="*/ 1224 h 1230"/>
              <a:gd name="T8" fmla="*/ 375 w 576"/>
              <a:gd name="T9" fmla="*/ 1230 h 1230"/>
              <a:gd name="T10" fmla="*/ 459 w 576"/>
              <a:gd name="T11" fmla="*/ 1227 h 1230"/>
              <a:gd name="T12" fmla="*/ 519 w 576"/>
              <a:gd name="T13" fmla="*/ 1179 h 1230"/>
              <a:gd name="T14" fmla="*/ 543 w 576"/>
              <a:gd name="T15" fmla="*/ 1122 h 1230"/>
              <a:gd name="T16" fmla="*/ 558 w 576"/>
              <a:gd name="T17" fmla="*/ 963 h 1230"/>
              <a:gd name="T18" fmla="*/ 573 w 576"/>
              <a:gd name="T19" fmla="*/ 774 h 1230"/>
              <a:gd name="T20" fmla="*/ 576 w 576"/>
              <a:gd name="T21" fmla="*/ 498 h 1230"/>
              <a:gd name="T22" fmla="*/ 564 w 576"/>
              <a:gd name="T23" fmla="*/ 342 h 1230"/>
              <a:gd name="T24" fmla="*/ 561 w 576"/>
              <a:gd name="T25" fmla="*/ 144 h 1230"/>
              <a:gd name="T26" fmla="*/ 555 w 576"/>
              <a:gd name="T27" fmla="*/ 129 h 1230"/>
              <a:gd name="T28" fmla="*/ 522 w 576"/>
              <a:gd name="T29" fmla="*/ 51 h 1230"/>
              <a:gd name="T30" fmla="*/ 483 w 576"/>
              <a:gd name="T31" fmla="*/ 0 h 1230"/>
              <a:gd name="T32" fmla="*/ 381 w 576"/>
              <a:gd name="T33" fmla="*/ 27 h 1230"/>
              <a:gd name="T34" fmla="*/ 354 w 576"/>
              <a:gd name="T35" fmla="*/ 48 h 1230"/>
              <a:gd name="T36" fmla="*/ 258 w 576"/>
              <a:gd name="T37" fmla="*/ 96 h 1230"/>
              <a:gd name="T38" fmla="*/ 243 w 576"/>
              <a:gd name="T39" fmla="*/ 162 h 1230"/>
              <a:gd name="T40" fmla="*/ 222 w 576"/>
              <a:gd name="T41" fmla="*/ 315 h 1230"/>
              <a:gd name="T42" fmla="*/ 195 w 576"/>
              <a:gd name="T43" fmla="*/ 468 h 1230"/>
              <a:gd name="T44" fmla="*/ 159 w 576"/>
              <a:gd name="T45" fmla="*/ 522 h 1230"/>
              <a:gd name="T46" fmla="*/ 141 w 576"/>
              <a:gd name="T47" fmla="*/ 540 h 1230"/>
              <a:gd name="T48" fmla="*/ 105 w 576"/>
              <a:gd name="T49" fmla="*/ 597 h 1230"/>
              <a:gd name="T50" fmla="*/ 81 w 576"/>
              <a:gd name="T51" fmla="*/ 624 h 1230"/>
              <a:gd name="T52" fmla="*/ 72 w 576"/>
              <a:gd name="T53" fmla="*/ 651 h 1230"/>
              <a:gd name="T54" fmla="*/ 69 w 576"/>
              <a:gd name="T55" fmla="*/ 660 h 1230"/>
              <a:gd name="T56" fmla="*/ 54 w 576"/>
              <a:gd name="T57" fmla="*/ 744 h 1230"/>
              <a:gd name="T58" fmla="*/ 48 w 576"/>
              <a:gd name="T59" fmla="*/ 804 h 1230"/>
              <a:gd name="T60" fmla="*/ 27 w 576"/>
              <a:gd name="T61" fmla="*/ 852 h 1230"/>
              <a:gd name="T62" fmla="*/ 0 w 576"/>
              <a:gd name="T63" fmla="*/ 954 h 1230"/>
              <a:gd name="T64" fmla="*/ 45 w 576"/>
              <a:gd name="T65" fmla="*/ 1059 h 1230"/>
              <a:gd name="T66" fmla="*/ 51 w 576"/>
              <a:gd name="T67" fmla="*/ 1104 h 1230"/>
              <a:gd name="T68" fmla="*/ 63 w 576"/>
              <a:gd name="T69" fmla="*/ 1131 h 1230"/>
              <a:gd name="T70" fmla="*/ 102 w 576"/>
              <a:gd name="T71" fmla="*/ 1185 h 12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576" h="1230">
                <a:moveTo>
                  <a:pt x="102" y="1185"/>
                </a:moveTo>
                <a:cubicBezTo>
                  <a:pt x="168" y="1189"/>
                  <a:pt x="232" y="1194"/>
                  <a:pt x="297" y="1203"/>
                </a:cubicBezTo>
                <a:cubicBezTo>
                  <a:pt x="309" y="1207"/>
                  <a:pt x="317" y="1212"/>
                  <a:pt x="330" y="1215"/>
                </a:cubicBezTo>
                <a:cubicBezTo>
                  <a:pt x="340" y="1220"/>
                  <a:pt x="341" y="1221"/>
                  <a:pt x="351" y="1224"/>
                </a:cubicBezTo>
                <a:cubicBezTo>
                  <a:pt x="359" y="1226"/>
                  <a:pt x="375" y="1230"/>
                  <a:pt x="375" y="1230"/>
                </a:cubicBezTo>
                <a:cubicBezTo>
                  <a:pt x="403" y="1229"/>
                  <a:pt x="431" y="1229"/>
                  <a:pt x="459" y="1227"/>
                </a:cubicBezTo>
                <a:cubicBezTo>
                  <a:pt x="481" y="1226"/>
                  <a:pt x="501" y="1191"/>
                  <a:pt x="519" y="1179"/>
                </a:cubicBezTo>
                <a:cubicBezTo>
                  <a:pt x="530" y="1161"/>
                  <a:pt x="536" y="1142"/>
                  <a:pt x="543" y="1122"/>
                </a:cubicBezTo>
                <a:cubicBezTo>
                  <a:pt x="546" y="1069"/>
                  <a:pt x="548" y="1015"/>
                  <a:pt x="558" y="963"/>
                </a:cubicBezTo>
                <a:cubicBezTo>
                  <a:pt x="552" y="901"/>
                  <a:pt x="544" y="831"/>
                  <a:pt x="573" y="774"/>
                </a:cubicBezTo>
                <a:cubicBezTo>
                  <a:pt x="572" y="704"/>
                  <a:pt x="560" y="577"/>
                  <a:pt x="576" y="498"/>
                </a:cubicBezTo>
                <a:cubicBezTo>
                  <a:pt x="573" y="446"/>
                  <a:pt x="571" y="393"/>
                  <a:pt x="564" y="342"/>
                </a:cubicBezTo>
                <a:cubicBezTo>
                  <a:pt x="563" y="276"/>
                  <a:pt x="564" y="210"/>
                  <a:pt x="561" y="144"/>
                </a:cubicBezTo>
                <a:cubicBezTo>
                  <a:pt x="561" y="139"/>
                  <a:pt x="557" y="134"/>
                  <a:pt x="555" y="129"/>
                </a:cubicBezTo>
                <a:cubicBezTo>
                  <a:pt x="548" y="104"/>
                  <a:pt x="545" y="66"/>
                  <a:pt x="522" y="51"/>
                </a:cubicBezTo>
                <a:cubicBezTo>
                  <a:pt x="513" y="32"/>
                  <a:pt x="504" y="7"/>
                  <a:pt x="483" y="0"/>
                </a:cubicBezTo>
                <a:cubicBezTo>
                  <a:pt x="458" y="2"/>
                  <a:pt x="405" y="15"/>
                  <a:pt x="381" y="27"/>
                </a:cubicBezTo>
                <a:cubicBezTo>
                  <a:pt x="370" y="32"/>
                  <a:pt x="365" y="43"/>
                  <a:pt x="354" y="48"/>
                </a:cubicBezTo>
                <a:cubicBezTo>
                  <a:pt x="316" y="67"/>
                  <a:pt x="291" y="63"/>
                  <a:pt x="258" y="96"/>
                </a:cubicBezTo>
                <a:cubicBezTo>
                  <a:pt x="251" y="118"/>
                  <a:pt x="246" y="139"/>
                  <a:pt x="243" y="162"/>
                </a:cubicBezTo>
                <a:cubicBezTo>
                  <a:pt x="241" y="219"/>
                  <a:pt x="235" y="262"/>
                  <a:pt x="222" y="315"/>
                </a:cubicBezTo>
                <a:cubicBezTo>
                  <a:pt x="220" y="372"/>
                  <a:pt x="214" y="416"/>
                  <a:pt x="195" y="468"/>
                </a:cubicBezTo>
                <a:cubicBezTo>
                  <a:pt x="188" y="488"/>
                  <a:pt x="173" y="506"/>
                  <a:pt x="159" y="522"/>
                </a:cubicBezTo>
                <a:cubicBezTo>
                  <a:pt x="153" y="528"/>
                  <a:pt x="141" y="540"/>
                  <a:pt x="141" y="540"/>
                </a:cubicBezTo>
                <a:cubicBezTo>
                  <a:pt x="131" y="571"/>
                  <a:pt x="124" y="571"/>
                  <a:pt x="105" y="597"/>
                </a:cubicBezTo>
                <a:lnTo>
                  <a:pt x="81" y="624"/>
                </a:lnTo>
                <a:cubicBezTo>
                  <a:pt x="81" y="624"/>
                  <a:pt x="72" y="651"/>
                  <a:pt x="72" y="651"/>
                </a:cubicBezTo>
                <a:cubicBezTo>
                  <a:pt x="71" y="654"/>
                  <a:pt x="69" y="660"/>
                  <a:pt x="69" y="660"/>
                </a:cubicBezTo>
                <a:cubicBezTo>
                  <a:pt x="67" y="703"/>
                  <a:pt x="65" y="711"/>
                  <a:pt x="54" y="744"/>
                </a:cubicBezTo>
                <a:cubicBezTo>
                  <a:pt x="53" y="764"/>
                  <a:pt x="56" y="785"/>
                  <a:pt x="48" y="804"/>
                </a:cubicBezTo>
                <a:cubicBezTo>
                  <a:pt x="41" y="821"/>
                  <a:pt x="31" y="833"/>
                  <a:pt x="27" y="852"/>
                </a:cubicBezTo>
                <a:cubicBezTo>
                  <a:pt x="21" y="888"/>
                  <a:pt x="16" y="921"/>
                  <a:pt x="0" y="954"/>
                </a:cubicBezTo>
                <a:cubicBezTo>
                  <a:pt x="4" y="1008"/>
                  <a:pt x="17" y="1017"/>
                  <a:pt x="45" y="1059"/>
                </a:cubicBezTo>
                <a:cubicBezTo>
                  <a:pt x="46" y="1067"/>
                  <a:pt x="45" y="1092"/>
                  <a:pt x="51" y="1104"/>
                </a:cubicBezTo>
                <a:cubicBezTo>
                  <a:pt x="55" y="1113"/>
                  <a:pt x="63" y="1131"/>
                  <a:pt x="63" y="1131"/>
                </a:cubicBezTo>
                <a:cubicBezTo>
                  <a:pt x="65" y="1149"/>
                  <a:pt x="66" y="1203"/>
                  <a:pt x="102" y="1185"/>
                </a:cubicBezTo>
                <a:close/>
              </a:path>
            </a:pathLst>
          </a:custGeom>
          <a:noFill/>
          <a:ln w="508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de-CH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DDD69B67-DBA4-A66A-9F89-C545B15AC36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532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6" presetClass="entr" presetSubtype="3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" dur="500"/>
                                        <p:tgtEl>
                                          <p:spTgt spid="661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500"/>
                                        <p:tgtEl>
                                          <p:spTgt spid="661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500"/>
                                        <p:tgtEl>
                                          <p:spTgt spid="661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500"/>
                                        <p:tgtEl>
                                          <p:spTgt spid="661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500"/>
                                        <p:tgtEl>
                                          <p:spTgt spid="661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1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1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7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500"/>
                                        <p:tgtEl>
                                          <p:spTgt spid="661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1"/>
                                            </p:cond>
                                          </p:stCondLst>
                                        </p:cTn>
                                        <p:tgtEl>
                                          <p:spTgt spid="661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3" presetID="6" presetClass="entr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500"/>
                                        <p:tgtEl>
                                          <p:spTgt spid="661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6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500"/>
                                        <p:tgtEl>
                                          <p:spTgt spid="66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6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6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500"/>
                                        <p:tgtEl>
                                          <p:spTgt spid="661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1511" grpId="0" animBg="1"/>
      <p:bldP spid="661530" grpId="0" animBg="1"/>
      <p:bldP spid="661531" grpId="0" animBg="1"/>
      <p:bldP spid="661532" grpId="0" animBg="1"/>
      <p:bldP spid="661533" grpId="0" animBg="1"/>
      <p:bldP spid="661534" grpId="0" animBg="1"/>
      <p:bldP spid="661535" grpId="0" animBg="1"/>
      <p:bldP spid="661536" grpId="0" animBg="1"/>
      <p:bldP spid="661537" grpId="0" animBg="1"/>
      <p:bldP spid="661538" grpId="0" animBg="1"/>
      <p:bldP spid="661539" grpId="0" animBg="1"/>
      <p:bldP spid="661540" grpId="0" animBg="1"/>
      <p:bldP spid="661541" grpId="0" animBg="1"/>
      <p:bldP spid="661542" grpId="0" animBg="1"/>
      <p:bldP spid="66154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F4D44E14-957E-56F5-8199-1F30D07EBC3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5325" y="1376364"/>
            <a:ext cx="5904731" cy="4645024"/>
          </a:xfrm>
        </p:spPr>
        <p:txBody>
          <a:bodyPr/>
          <a:lstStyle/>
          <a:p>
            <a:r>
              <a:rPr lang="de-CH" dirty="0"/>
              <a:t>At PSI a </a:t>
            </a:r>
            <a:r>
              <a:rPr lang="de-CH" dirty="0" err="1"/>
              <a:t>small</a:t>
            </a:r>
            <a:r>
              <a:rPr lang="de-CH" dirty="0"/>
              <a:t> </a:t>
            </a:r>
            <a:r>
              <a:rPr lang="de-CH" dirty="0" err="1"/>
              <a:t>group</a:t>
            </a:r>
            <a:r>
              <a:rPr lang="de-CH" dirty="0"/>
              <a:t> (15 </a:t>
            </a:r>
            <a:r>
              <a:rPr lang="de-CH" dirty="0" err="1"/>
              <a:t>people</a:t>
            </a:r>
            <a:r>
              <a:rPr lang="de-CH" dirty="0"/>
              <a:t>) was </a:t>
            </a:r>
            <a:r>
              <a:rPr lang="de-CH" dirty="0" err="1"/>
              <a:t>working</a:t>
            </a:r>
            <a:r>
              <a:rPr lang="de-CH" dirty="0"/>
              <a:t> on PBS</a:t>
            </a:r>
          </a:p>
          <a:p>
            <a:r>
              <a:rPr lang="de-CH" dirty="0" err="1"/>
              <a:t>Successful</a:t>
            </a:r>
            <a:r>
              <a:rPr lang="de-CH" dirty="0"/>
              <a:t> </a:t>
            </a:r>
            <a:r>
              <a:rPr lang="de-CH" dirty="0" err="1"/>
              <a:t>demo</a:t>
            </a:r>
            <a:r>
              <a:rPr lang="de-CH" dirty="0"/>
              <a:t> </a:t>
            </a:r>
            <a:r>
              <a:rPr lang="de-CH" dirty="0" err="1"/>
              <a:t>experiment</a:t>
            </a:r>
            <a:r>
              <a:rPr lang="de-CH" dirty="0"/>
              <a:t> in 1989</a:t>
            </a:r>
          </a:p>
          <a:p>
            <a:r>
              <a:rPr lang="de-CH" dirty="0" err="1"/>
              <a:t>Decision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build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world’s</a:t>
            </a:r>
            <a:r>
              <a:rPr lang="de-CH" dirty="0"/>
              <a:t> </a:t>
            </a:r>
            <a:r>
              <a:rPr lang="de-CH" dirty="0" err="1"/>
              <a:t>first</a:t>
            </a:r>
            <a:r>
              <a:rPr lang="de-CH" dirty="0"/>
              <a:t> </a:t>
            </a:r>
            <a:r>
              <a:rPr lang="de-CH" dirty="0" err="1"/>
              <a:t>clinical</a:t>
            </a:r>
            <a:r>
              <a:rPr lang="de-CH" dirty="0"/>
              <a:t> PBS </a:t>
            </a:r>
            <a:r>
              <a:rPr lang="de-CH" dirty="0" err="1"/>
              <a:t>unit</a:t>
            </a:r>
            <a:endParaRPr lang="de-CH" dirty="0"/>
          </a:p>
          <a:p>
            <a:r>
              <a:rPr lang="de-CH" dirty="0"/>
              <a:t>Project plan: </a:t>
            </a:r>
            <a:r>
              <a:rPr lang="de-CH" dirty="0" err="1"/>
              <a:t>start</a:t>
            </a:r>
            <a:r>
              <a:rPr lang="de-CH" dirty="0"/>
              <a:t> </a:t>
            </a:r>
            <a:r>
              <a:rPr lang="de-CH" dirty="0" err="1"/>
              <a:t>patients</a:t>
            </a:r>
            <a:r>
              <a:rPr lang="de-CH" dirty="0"/>
              <a:t> in 1996</a:t>
            </a:r>
          </a:p>
          <a:p>
            <a:endParaRPr lang="de-CH" dirty="0"/>
          </a:p>
          <a:p>
            <a:r>
              <a:rPr lang="de-CH" dirty="0"/>
              <a:t>1 </a:t>
            </a:r>
            <a:r>
              <a:rPr lang="de-CH" dirty="0" err="1"/>
              <a:t>person</a:t>
            </a:r>
            <a:r>
              <a:rPr lang="de-CH" dirty="0"/>
              <a:t> </a:t>
            </a:r>
            <a:r>
              <a:rPr lang="de-CH" dirty="0" err="1"/>
              <a:t>working</a:t>
            </a:r>
            <a:r>
              <a:rPr lang="de-CH" dirty="0"/>
              <a:t> on </a:t>
            </a:r>
            <a:r>
              <a:rPr lang="de-CH" dirty="0" err="1"/>
              <a:t>control</a:t>
            </a:r>
            <a:r>
              <a:rPr lang="de-CH" dirty="0"/>
              <a:t> </a:t>
            </a:r>
            <a:r>
              <a:rPr lang="de-CH" dirty="0" err="1"/>
              <a:t>system</a:t>
            </a:r>
            <a:r>
              <a:rPr lang="de-CH" dirty="0"/>
              <a:t> </a:t>
            </a:r>
            <a:r>
              <a:rPr lang="de-CH" dirty="0" err="1"/>
              <a:t>left</a:t>
            </a:r>
            <a:r>
              <a:rPr lang="de-CH" dirty="0"/>
              <a:t> in 1994</a:t>
            </a:r>
            <a:br>
              <a:rPr lang="de-CH" dirty="0"/>
            </a:br>
            <a:r>
              <a:rPr lang="de-CH" dirty="0">
                <a:sym typeface="Wingdings" panose="05000000000000000000" pitchFamily="2" charset="2"/>
              </a:rPr>
              <a:t> PANIC !!!</a:t>
            </a:r>
            <a:endParaRPr lang="de-CH" dirty="0"/>
          </a:p>
          <a:p>
            <a:endParaRPr lang="de-CH" dirty="0"/>
          </a:p>
          <a:p>
            <a:pPr marL="0" indent="0">
              <a:buNone/>
            </a:pPr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712083E1-40B3-68AB-08C6-3E547732E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Protontherapy</a:t>
            </a:r>
            <a:r>
              <a:rPr lang="de-CH" dirty="0"/>
              <a:t> </a:t>
            </a:r>
            <a:r>
              <a:rPr lang="de-CH"/>
              <a:t>1995 - 2025</a:t>
            </a:r>
            <a:endParaRPr lang="de-CH" dirty="0"/>
          </a:p>
        </p:txBody>
      </p:sp>
      <p:pic>
        <p:nvPicPr>
          <p:cNvPr id="5" name="Inhaltsplatzhalter 7" descr="Ein Bild, das Entwurf, Zeichnung, Diagramm, technische Zeichnung enthält.&#10;&#10;Automatisch generierte Beschreibung">
            <a:extLst>
              <a:ext uri="{FF2B5EF4-FFF2-40B4-BE49-F238E27FC236}">
                <a16:creationId xmlns:a16="http://schemas.microsoft.com/office/drawing/2014/main" id="{5A6AC657-5E2E-88A7-73C0-6EF8462F90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419" y="4005064"/>
            <a:ext cx="4272561" cy="2780798"/>
          </a:xfrm>
          <a:prstGeom prst="rect">
            <a:avLst/>
          </a:prstGeom>
        </p:spPr>
      </p:pic>
      <p:pic>
        <p:nvPicPr>
          <p:cNvPr id="6" name="Inhaltsplatzhalter 7" descr="Ein Bild, das Text, Entwurf, Zeichnung, Schrift enthält.&#10;&#10;Automatisch generierte Beschreibung">
            <a:extLst>
              <a:ext uri="{FF2B5EF4-FFF2-40B4-BE49-F238E27FC236}">
                <a16:creationId xmlns:a16="http://schemas.microsoft.com/office/drawing/2014/main" id="{6976CDCD-4194-5A48-55F3-5EF1F81B81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073" y="4585345"/>
            <a:ext cx="2624019" cy="1963244"/>
          </a:xfrm>
          <a:prstGeom prst="rect">
            <a:avLst/>
          </a:prstGeom>
        </p:spPr>
      </p:pic>
      <p:pic>
        <p:nvPicPr>
          <p:cNvPr id="8" name="Grafik 7" descr="Ein Bild, das Kleidung, Schuhwerk, Gebäude, Mann enthält.&#10;&#10;Automatisch generierte Beschreibung">
            <a:extLst>
              <a:ext uri="{FF2B5EF4-FFF2-40B4-BE49-F238E27FC236}">
                <a16:creationId xmlns:a16="http://schemas.microsoft.com/office/drawing/2014/main" id="{F4C62DBE-CCAA-2687-5D06-9C42C0C3F0F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6" y="1088739"/>
            <a:ext cx="3528392" cy="5292589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0CC401D2-E5EC-6CD2-17FF-0BCD12C82216}"/>
              </a:ext>
            </a:extLst>
          </p:cNvPr>
          <p:cNvSpPr txBox="1"/>
          <p:nvPr/>
        </p:nvSpPr>
        <p:spPr>
          <a:xfrm>
            <a:off x="2453555" y="6152772"/>
            <a:ext cx="9144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/>
              <a:t>1989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A489F1DD-E19F-6235-AC8F-22A6AC848095}"/>
              </a:ext>
            </a:extLst>
          </p:cNvPr>
          <p:cNvSpPr txBox="1"/>
          <p:nvPr/>
        </p:nvSpPr>
        <p:spPr>
          <a:xfrm>
            <a:off x="8328248" y="647226"/>
            <a:ext cx="9144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/>
              <a:t>1994</a:t>
            </a:r>
          </a:p>
        </p:txBody>
      </p:sp>
      <p:pic>
        <p:nvPicPr>
          <p:cNvPr id="4" name="Grafik 3">
            <a:extLst>
              <a:ext uri="{FF2B5EF4-FFF2-40B4-BE49-F238E27FC236}">
                <a16:creationId xmlns:a16="http://schemas.microsoft.com/office/drawing/2014/main" id="{31230450-8360-5377-B949-ECE15C30A5A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0984" y="345205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097073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E95D0F1F-42A8-3762-0EBC-FC1E4FFCBE6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5325" y="1376364"/>
            <a:ext cx="6192763" cy="4645024"/>
          </a:xfrm>
        </p:spPr>
        <p:txBody>
          <a:bodyPr/>
          <a:lstStyle/>
          <a:p>
            <a:pPr marL="0" indent="0">
              <a:buNone/>
            </a:pPr>
            <a:r>
              <a:rPr lang="de-CH" dirty="0"/>
              <a:t>Control System </a:t>
            </a:r>
            <a:r>
              <a:rPr lang="de-CH" dirty="0" err="1"/>
              <a:t>finalized</a:t>
            </a:r>
            <a:r>
              <a:rPr lang="de-CH" dirty="0"/>
              <a:t> and </a:t>
            </a:r>
            <a:r>
              <a:rPr lang="de-CH" dirty="0" err="1"/>
              <a:t>debugged</a:t>
            </a:r>
            <a:endParaRPr lang="de-CH" dirty="0"/>
          </a:p>
          <a:p>
            <a:pPr marL="0" indent="0">
              <a:buNone/>
            </a:pPr>
            <a:r>
              <a:rPr lang="de-CH" dirty="0"/>
              <a:t>First </a:t>
            </a:r>
            <a:r>
              <a:rPr lang="de-CH" dirty="0" err="1"/>
              <a:t>patient</a:t>
            </a:r>
            <a:r>
              <a:rPr lang="de-CH" dirty="0"/>
              <a:t> </a:t>
            </a:r>
            <a:r>
              <a:rPr lang="de-CH" dirty="0" err="1"/>
              <a:t>treated</a:t>
            </a:r>
            <a:r>
              <a:rPr lang="de-CH" dirty="0"/>
              <a:t> November 1996</a:t>
            </a:r>
          </a:p>
          <a:p>
            <a:pPr marL="0" indent="0">
              <a:buNone/>
            </a:pPr>
            <a:endParaRPr lang="de-CH" dirty="0"/>
          </a:p>
          <a:p>
            <a:pPr marL="0" indent="0">
              <a:buNone/>
            </a:pPr>
            <a:r>
              <a:rPr lang="de-CH" dirty="0" err="1"/>
              <a:t>For</a:t>
            </a:r>
            <a:r>
              <a:rPr lang="de-CH" dirty="0"/>
              <a:t> 12 </a:t>
            </a:r>
            <a:r>
              <a:rPr lang="de-CH" dirty="0" err="1"/>
              <a:t>years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only</a:t>
            </a:r>
            <a:r>
              <a:rPr lang="de-CH" dirty="0"/>
              <a:t> PBS </a:t>
            </a:r>
            <a:r>
              <a:rPr lang="de-CH" dirty="0" err="1"/>
              <a:t>unit</a:t>
            </a:r>
            <a:r>
              <a:rPr lang="de-CH" dirty="0"/>
              <a:t> </a:t>
            </a:r>
            <a:r>
              <a:rPr lang="de-CH" dirty="0" err="1"/>
              <a:t>worldwide</a:t>
            </a:r>
            <a:endParaRPr lang="de-CH" dirty="0"/>
          </a:p>
          <a:p>
            <a:pPr marL="0" indent="0">
              <a:buNone/>
            </a:pPr>
            <a:endParaRPr lang="de-CH" dirty="0"/>
          </a:p>
          <a:p>
            <a:pPr marL="0" indent="0">
              <a:buNone/>
            </a:pPr>
            <a:r>
              <a:rPr lang="de-CH" dirty="0"/>
              <a:t>Today PBS </a:t>
            </a:r>
            <a:r>
              <a:rPr lang="de-CH" dirty="0" err="1"/>
              <a:t>is</a:t>
            </a:r>
            <a:r>
              <a:rPr lang="de-CH" dirty="0"/>
              <a:t> </a:t>
            </a:r>
            <a:r>
              <a:rPr lang="de-CH" dirty="0" err="1"/>
              <a:t>standard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</a:t>
            </a:r>
            <a:r>
              <a:rPr lang="de-CH" dirty="0" err="1"/>
              <a:t>protontherapy</a:t>
            </a:r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CEFB9908-F2C9-6F78-4081-7B6AAA926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Protontherapy</a:t>
            </a:r>
            <a:r>
              <a:rPr lang="de-CH" dirty="0"/>
              <a:t> 1995 - 2025</a:t>
            </a:r>
          </a:p>
        </p:txBody>
      </p:sp>
      <p:pic>
        <p:nvPicPr>
          <p:cNvPr id="5" name="Picture 33" descr="C:\Users\David\Desktop\Gantry1.jpg">
            <a:extLst>
              <a:ext uri="{FF2B5EF4-FFF2-40B4-BE49-F238E27FC236}">
                <a16:creationId xmlns:a16="http://schemas.microsoft.com/office/drawing/2014/main" id="{23E56D50-4FBF-F987-836C-EC02F2858B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17" b="10187"/>
          <a:stretch/>
        </p:blipFill>
        <p:spPr bwMode="auto">
          <a:xfrm>
            <a:off x="6960096" y="1195660"/>
            <a:ext cx="4752460" cy="496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0D7F3C47-F961-3181-F44D-5E5800E3E9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843433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E95D0F1F-42A8-3762-0EBC-FC1E4FFCBE6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5325" y="1376364"/>
            <a:ext cx="10657259" cy="4645024"/>
          </a:xfrm>
        </p:spPr>
        <p:txBody>
          <a:bodyPr/>
          <a:lstStyle/>
          <a:p>
            <a:pPr marL="0" indent="0">
              <a:buNone/>
            </a:pPr>
            <a:r>
              <a:rPr lang="de-CH" dirty="0"/>
              <a:t>PSI </a:t>
            </a:r>
            <a:r>
              <a:rPr lang="de-CH" dirty="0" err="1"/>
              <a:t>expanded</a:t>
            </a:r>
            <a:r>
              <a:rPr lang="de-CH" dirty="0"/>
              <a:t> </a:t>
            </a:r>
            <a:r>
              <a:rPr lang="de-CH" dirty="0" err="1"/>
              <a:t>protontherapy</a:t>
            </a:r>
            <a:endParaRPr lang="de-CH" dirty="0"/>
          </a:p>
          <a:p>
            <a:pPr marL="0" indent="0">
              <a:buNone/>
            </a:pPr>
            <a:r>
              <a:rPr lang="de-CH" dirty="0" err="1"/>
              <a:t>Install</a:t>
            </a:r>
            <a:r>
              <a:rPr lang="de-CH" dirty="0"/>
              <a:t> </a:t>
            </a:r>
            <a:r>
              <a:rPr lang="de-CH" dirty="0" err="1"/>
              <a:t>dedicated</a:t>
            </a:r>
            <a:r>
              <a:rPr lang="de-CH" dirty="0"/>
              <a:t> </a:t>
            </a:r>
            <a:r>
              <a:rPr lang="de-CH" dirty="0" err="1"/>
              <a:t>cyclotron</a:t>
            </a:r>
            <a:endParaRPr lang="de-CH" dirty="0"/>
          </a:p>
          <a:p>
            <a:pPr marL="0" indent="0">
              <a:buNone/>
            </a:pPr>
            <a:r>
              <a:rPr lang="de-CH" dirty="0" err="1"/>
              <a:t>Build</a:t>
            </a:r>
            <a:r>
              <a:rPr lang="de-CH" dirty="0"/>
              <a:t> </a:t>
            </a:r>
            <a:r>
              <a:rPr lang="de-CH" dirty="0" err="1"/>
              <a:t>second</a:t>
            </a:r>
            <a:r>
              <a:rPr lang="de-CH" dirty="0"/>
              <a:t> </a:t>
            </a:r>
            <a:r>
              <a:rPr lang="de-CH" dirty="0" err="1"/>
              <a:t>generation</a:t>
            </a:r>
            <a:r>
              <a:rPr lang="de-CH" dirty="0"/>
              <a:t> </a:t>
            </a:r>
            <a:r>
              <a:rPr lang="de-CH" dirty="0" err="1"/>
              <a:t>treatment</a:t>
            </a:r>
            <a:r>
              <a:rPr lang="de-CH" dirty="0"/>
              <a:t> </a:t>
            </a:r>
            <a:r>
              <a:rPr lang="de-CH" dirty="0" err="1"/>
              <a:t>unit</a:t>
            </a:r>
            <a:endParaRPr lang="de-CH" dirty="0"/>
          </a:p>
          <a:p>
            <a:pPr marL="0" indent="0">
              <a:buNone/>
            </a:pPr>
            <a:r>
              <a:rPr lang="de-CH" dirty="0" err="1"/>
              <a:t>Integrate</a:t>
            </a:r>
            <a:r>
              <a:rPr lang="de-CH" dirty="0"/>
              <a:t> additional </a:t>
            </a:r>
            <a:r>
              <a:rPr lang="de-CH" dirty="0" err="1"/>
              <a:t>commercial</a:t>
            </a:r>
            <a:r>
              <a:rPr lang="de-CH" dirty="0"/>
              <a:t> </a:t>
            </a:r>
            <a:r>
              <a:rPr lang="de-CH" dirty="0" err="1"/>
              <a:t>treatment</a:t>
            </a:r>
            <a:r>
              <a:rPr lang="de-CH" dirty="0"/>
              <a:t> </a:t>
            </a:r>
            <a:r>
              <a:rPr lang="de-CH" dirty="0" err="1"/>
              <a:t>unit</a:t>
            </a:r>
            <a:endParaRPr lang="de-CH" dirty="0"/>
          </a:p>
          <a:p>
            <a:pPr marL="0" indent="0">
              <a:buNone/>
            </a:pPr>
            <a:r>
              <a:rPr lang="de-CH" dirty="0" err="1"/>
              <a:t>Continuous</a:t>
            </a:r>
            <a:r>
              <a:rPr lang="de-CH" dirty="0"/>
              <a:t> </a:t>
            </a:r>
            <a:r>
              <a:rPr lang="de-CH" dirty="0" err="1"/>
              <a:t>upgrades</a:t>
            </a:r>
            <a:r>
              <a:rPr lang="de-CH" dirty="0"/>
              <a:t>, </a:t>
            </a:r>
            <a:r>
              <a:rPr lang="de-CH" dirty="0" err="1"/>
              <a:t>operations</a:t>
            </a:r>
            <a:r>
              <a:rPr lang="de-CH" dirty="0"/>
              <a:t> support</a:t>
            </a:r>
          </a:p>
          <a:p>
            <a:pPr marL="0" indent="0">
              <a:buNone/>
            </a:pPr>
            <a:endParaRPr lang="de-CH" dirty="0"/>
          </a:p>
          <a:p>
            <a:pPr marL="0" indent="0">
              <a:buNone/>
            </a:pPr>
            <a:r>
              <a:rPr lang="de-CH" dirty="0" err="1"/>
              <a:t>Leading</a:t>
            </a:r>
            <a:r>
              <a:rPr lang="de-CH" dirty="0"/>
              <a:t> Controls </a:t>
            </a:r>
            <a:r>
              <a:rPr lang="de-CH" dirty="0" err="1"/>
              <a:t>group</a:t>
            </a:r>
            <a:r>
              <a:rPr lang="de-CH" dirty="0"/>
              <a:t> (</a:t>
            </a:r>
            <a:r>
              <a:rPr lang="de-CH" dirty="0" err="1"/>
              <a:t>up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12 </a:t>
            </a:r>
            <a:r>
              <a:rPr lang="de-CH" dirty="0" err="1"/>
              <a:t>engineers</a:t>
            </a:r>
            <a:r>
              <a:rPr lang="de-CH" dirty="0"/>
              <a:t>) 2003 - 2015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CEFB9908-F2C9-6F78-4081-7B6AAA926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Protontherapy</a:t>
            </a:r>
            <a:r>
              <a:rPr lang="de-CH" dirty="0"/>
              <a:t> 1995 - 2025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08B6243-F690-9818-CF4A-05A9557EF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5800" y="1105905"/>
            <a:ext cx="6539185" cy="4904389"/>
          </a:xfrm>
          <a:prstGeom prst="rect">
            <a:avLst/>
          </a:prstGeom>
        </p:spPr>
      </p:pic>
      <p:pic>
        <p:nvPicPr>
          <p:cNvPr id="9" name="Grafik 8" descr="Ein Bild, das Kleidung, Person, Im Haus, medizinische Ausrüstung enthält.&#10;&#10;KI-generierte Inhalte können fehlerhaft sein.">
            <a:extLst>
              <a:ext uri="{FF2B5EF4-FFF2-40B4-BE49-F238E27FC236}">
                <a16:creationId xmlns:a16="http://schemas.microsoft.com/office/drawing/2014/main" id="{D4BBAA55-5A34-FB67-1E6F-397427EB63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6005" y="342392"/>
            <a:ext cx="4158208" cy="6237312"/>
          </a:xfrm>
          <a:prstGeom prst="rect">
            <a:avLst/>
          </a:prstGeom>
        </p:spPr>
      </p:pic>
      <p:pic>
        <p:nvPicPr>
          <p:cNvPr id="11" name="Grafik 10" descr="Ein Bild, das Kleidung, Anzug, Mann, Im Haus enthält.&#10;&#10;KI-generierte Inhalte können fehlerhaft sein.">
            <a:extLst>
              <a:ext uri="{FF2B5EF4-FFF2-40B4-BE49-F238E27FC236}">
                <a16:creationId xmlns:a16="http://schemas.microsoft.com/office/drawing/2014/main" id="{2700A471-1E9A-A6D6-EDD7-087299DEF07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424" y="1452307"/>
            <a:ext cx="7680960" cy="5120640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A8B639A9-A901-9DA6-CF40-2661E4B6A7C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C44676-B461-554E-8D71-4EA1C70B56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800" y="547589"/>
            <a:ext cx="5023599" cy="376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339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ECD840D9-363E-30C9-4BA3-8A3BD708C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765" y="1121897"/>
            <a:ext cx="10272464" cy="2779140"/>
          </a:xfrm>
          <a:prstGeom prst="rect">
            <a:avLst/>
          </a:prstGeom>
        </p:spPr>
      </p:pic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1BAC8EF-9DB5-2989-0301-42E8A2917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001" y="1106692"/>
            <a:ext cx="8964613" cy="4644616"/>
          </a:xfrm>
        </p:spPr>
        <p:txBody>
          <a:bodyPr/>
          <a:lstStyle/>
          <a:p>
            <a:r>
              <a:rPr lang="de-CH" dirty="0"/>
              <a:t>HEP: </a:t>
            </a:r>
            <a:r>
              <a:rPr lang="de-CH" dirty="0" err="1"/>
              <a:t>Detector</a:t>
            </a:r>
            <a:r>
              <a:rPr lang="de-CH" dirty="0"/>
              <a:t> </a:t>
            </a:r>
            <a:r>
              <a:rPr lang="de-CH" dirty="0">
                <a:sym typeface="Wingdings" panose="05000000000000000000" pitchFamily="2" charset="2"/>
              </a:rPr>
              <a:t> Single event  Analysis </a:t>
            </a:r>
            <a:r>
              <a:rPr lang="de-CH" dirty="0" err="1">
                <a:sym typeface="Wingdings" panose="05000000000000000000" pitchFamily="2" charset="2"/>
              </a:rPr>
              <a:t>of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many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events</a:t>
            </a:r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Pencil beam </a:t>
            </a:r>
            <a:r>
              <a:rPr lang="de-CH" dirty="0" err="1">
                <a:sym typeface="Wingdings" panose="05000000000000000000" pitchFamily="2" charset="2"/>
              </a:rPr>
              <a:t>scanning</a:t>
            </a:r>
            <a:r>
              <a:rPr lang="de-CH" dirty="0">
                <a:sym typeface="Wingdings" panose="05000000000000000000" pitchFamily="2" charset="2"/>
              </a:rPr>
              <a:t>: </a:t>
            </a:r>
            <a:r>
              <a:rPr lang="de-CH" dirty="0" err="1">
                <a:sym typeface="Wingdings" panose="05000000000000000000" pitchFamily="2" charset="2"/>
              </a:rPr>
              <a:t>Gantry</a:t>
            </a:r>
            <a:r>
              <a:rPr lang="de-CH" dirty="0">
                <a:sym typeface="Wingdings" panose="05000000000000000000" pitchFamily="2" charset="2"/>
              </a:rPr>
              <a:t>  Single </a:t>
            </a:r>
            <a:r>
              <a:rPr lang="de-CH" dirty="0" err="1">
                <a:sym typeface="Wingdings" panose="05000000000000000000" pitchFamily="2" charset="2"/>
              </a:rPr>
              <a:t>spot</a:t>
            </a:r>
            <a:r>
              <a:rPr lang="de-CH" dirty="0">
                <a:sym typeface="Wingdings" panose="05000000000000000000" pitchFamily="2" charset="2"/>
              </a:rPr>
              <a:t>  Analysis </a:t>
            </a:r>
            <a:r>
              <a:rPr lang="de-CH" dirty="0" err="1">
                <a:sym typeface="Wingdings" panose="05000000000000000000" pitchFamily="2" charset="2"/>
              </a:rPr>
              <a:t>of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many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spots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Optimizing</a:t>
            </a:r>
            <a:r>
              <a:rPr lang="de-CH" dirty="0"/>
              <a:t> PBS </a:t>
            </a:r>
            <a:r>
              <a:rPr lang="de-CH" dirty="0" err="1"/>
              <a:t>using</a:t>
            </a:r>
            <a:r>
              <a:rPr lang="de-CH" dirty="0"/>
              <a:t> </a:t>
            </a:r>
            <a:r>
              <a:rPr lang="de-CH" dirty="0" err="1"/>
              <a:t>tools</a:t>
            </a:r>
            <a:r>
              <a:rPr lang="de-CH" dirty="0"/>
              <a:t> from high </a:t>
            </a:r>
            <a:r>
              <a:rPr lang="de-CH" dirty="0" err="1"/>
              <a:t>energy</a:t>
            </a:r>
            <a:r>
              <a:rPr lang="de-CH" dirty="0"/>
              <a:t> </a:t>
            </a:r>
            <a:r>
              <a:rPr lang="de-CH" dirty="0" err="1"/>
              <a:t>physics</a:t>
            </a:r>
            <a:endParaRPr lang="de-CH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88999B38-6E97-99F8-8B05-EDD05D0AEF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509" y="4570927"/>
            <a:ext cx="2438405" cy="1627635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4FDE27DA-1362-DBD1-8ABE-E06B22D6ED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2895" y="5409513"/>
            <a:ext cx="1012328" cy="400050"/>
          </a:xfrm>
          <a:prstGeom prst="rect">
            <a:avLst/>
          </a:prstGeom>
        </p:spPr>
      </p:pic>
      <p:pic>
        <p:nvPicPr>
          <p:cNvPr id="16" name="Grafik 15">
            <a:extLst>
              <a:ext uri="{FF2B5EF4-FFF2-40B4-BE49-F238E27FC236}">
                <a16:creationId xmlns:a16="http://schemas.microsoft.com/office/drawing/2014/main" id="{A08A53A1-A64A-6666-DC84-FB0D9B8659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8088" y="5334887"/>
            <a:ext cx="1012328" cy="400050"/>
          </a:xfrm>
          <a:prstGeom prst="rect">
            <a:avLst/>
          </a:prstGeom>
        </p:spPr>
      </p:pic>
      <p:pic>
        <p:nvPicPr>
          <p:cNvPr id="19" name="Grafik 18">
            <a:extLst>
              <a:ext uri="{FF2B5EF4-FFF2-40B4-BE49-F238E27FC236}">
                <a16:creationId xmlns:a16="http://schemas.microsoft.com/office/drawing/2014/main" id="{0E2B243E-D669-1615-5C2A-9582BCC84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0100" y="4754951"/>
            <a:ext cx="2438405" cy="1371603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C5E6DE36-EE28-5091-B8CB-29BFF65524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67896" y="3997969"/>
            <a:ext cx="2438405" cy="241047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E9FDA894-42C1-F664-5931-7D31F34BA74F}"/>
              </a:ext>
            </a:extLst>
          </p:cNvPr>
          <p:cNvSpPr txBox="1"/>
          <p:nvPr/>
        </p:nvSpPr>
        <p:spPr>
          <a:xfrm>
            <a:off x="3120249" y="6394975"/>
            <a:ext cx="6336704" cy="30710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b="1" dirty="0">
                <a:sym typeface="Wingdings" panose="05000000000000000000" pitchFamily="2" charset="2"/>
              </a:rPr>
              <a:t> Write </a:t>
            </a:r>
            <a:r>
              <a:rPr lang="de-CH" sz="2000" b="1" dirty="0" err="1">
                <a:sym typeface="Wingdings" panose="05000000000000000000" pitchFamily="2" charset="2"/>
              </a:rPr>
              <a:t>logfiles</a:t>
            </a:r>
            <a:r>
              <a:rPr lang="de-CH" sz="2000" b="1" dirty="0">
                <a:sym typeface="Wingdings" panose="05000000000000000000" pitchFamily="2" charset="2"/>
              </a:rPr>
              <a:t> </a:t>
            </a:r>
            <a:r>
              <a:rPr lang="de-CH" sz="2000" b="1" dirty="0" err="1">
                <a:sym typeface="Wingdings" panose="05000000000000000000" pitchFamily="2" charset="2"/>
              </a:rPr>
              <a:t>with</a:t>
            </a:r>
            <a:r>
              <a:rPr lang="de-CH" sz="2000" b="1" dirty="0">
                <a:sym typeface="Wingdings" panose="05000000000000000000" pitchFamily="2" charset="2"/>
              </a:rPr>
              <a:t> per-spot-</a:t>
            </a:r>
            <a:r>
              <a:rPr lang="de-CH" sz="2000" b="1" dirty="0" err="1">
                <a:sym typeface="Wingdings" panose="05000000000000000000" pitchFamily="2" charset="2"/>
              </a:rPr>
              <a:t>data</a:t>
            </a:r>
            <a:endParaRPr lang="de-CH" sz="2000" b="1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4E40431B-67B1-4917-DCC6-DD38CBA95AE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4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nhaltsplatzhalter 7">
            <a:extLst>
              <a:ext uri="{FF2B5EF4-FFF2-40B4-BE49-F238E27FC236}">
                <a16:creationId xmlns:a16="http://schemas.microsoft.com/office/drawing/2014/main" id="{4B487283-B104-762B-0215-4440C341E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730" y="1170041"/>
            <a:ext cx="2365006" cy="3494177"/>
          </a:xfrm>
          <a:effectLst>
            <a:innerShdw blurRad="114300">
              <a:prstClr val="black"/>
            </a:innerShdw>
          </a:effectLst>
        </p:spPr>
      </p:pic>
      <p:sp>
        <p:nvSpPr>
          <p:cNvPr id="6" name="Titel 5">
            <a:extLst>
              <a:ext uri="{FF2B5EF4-FFF2-40B4-BE49-F238E27FC236}">
                <a16:creationId xmlns:a16="http://schemas.microsoft.com/office/drawing/2014/main" id="{824F1603-F271-39B8-715E-C8CE8AA48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CERN: HBOOK </a:t>
            </a:r>
            <a:r>
              <a:rPr lang="de-CH" dirty="0">
                <a:sym typeface="Wingdings" panose="05000000000000000000" pitchFamily="2" charset="2"/>
              </a:rPr>
              <a:t> PAW  ROOT</a:t>
            </a:r>
            <a:endParaRPr lang="de-CH" dirty="0"/>
          </a:p>
        </p:txBody>
      </p:sp>
      <p:pic>
        <p:nvPicPr>
          <p:cNvPr id="12" name="Grafik 11">
            <a:extLst>
              <a:ext uri="{FF2B5EF4-FFF2-40B4-BE49-F238E27FC236}">
                <a16:creationId xmlns:a16="http://schemas.microsoft.com/office/drawing/2014/main" id="{EAAFFFA5-63F5-C3D5-5889-5B8E70FA6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206" y="3583916"/>
            <a:ext cx="2365006" cy="2373064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FC54BFF6-F194-9394-0D79-FBB023173B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4360" y="1148528"/>
            <a:ext cx="3760267" cy="1794529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D75A94D3-FB3A-D70F-1E06-D734231F4071}"/>
              </a:ext>
            </a:extLst>
          </p:cNvPr>
          <p:cNvSpPr txBox="1"/>
          <p:nvPr/>
        </p:nvSpPr>
        <p:spPr>
          <a:xfrm>
            <a:off x="6096000" y="634527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CH" dirty="0"/>
              <a:t>https://ep-news.web.cern.ch/content/interview-rene-brun</a:t>
            </a: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F710978E-F5AA-BF87-AAEC-04E7E523CD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2064" y="3429000"/>
            <a:ext cx="4248472" cy="2834527"/>
          </a:xfrm>
          <a:prstGeom prst="rect">
            <a:avLst/>
          </a:prstGeom>
        </p:spPr>
      </p:pic>
      <p:pic>
        <p:nvPicPr>
          <p:cNvPr id="20" name="Grafik 19">
            <a:extLst>
              <a:ext uri="{FF2B5EF4-FFF2-40B4-BE49-F238E27FC236}">
                <a16:creationId xmlns:a16="http://schemas.microsoft.com/office/drawing/2014/main" id="{6EEDF717-CE1C-A53C-A029-97D9E8B045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1416" y="1030001"/>
            <a:ext cx="5064784" cy="2056061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D2F1AFEB-3420-D503-822D-B07C415E29A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8831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5">
            <a:extLst>
              <a:ext uri="{FF2B5EF4-FFF2-40B4-BE49-F238E27FC236}">
                <a16:creationId xmlns:a16="http://schemas.microsoft.com/office/drawing/2014/main" id="{73759FA7-F766-E95B-F75F-72DB1C2F2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Logging</a:t>
            </a:r>
            <a:r>
              <a:rPr lang="de-CH" dirty="0"/>
              <a:t> </a:t>
            </a:r>
            <a:r>
              <a:rPr lang="de-CH" dirty="0" err="1"/>
              <a:t>information</a:t>
            </a:r>
            <a:r>
              <a:rPr lang="de-CH" dirty="0"/>
              <a:t> per </a:t>
            </a:r>
            <a:r>
              <a:rPr lang="de-CH" dirty="0" err="1"/>
              <a:t>spot</a:t>
            </a:r>
            <a:endParaRPr lang="de-CH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46B83D06-8544-D300-3B7C-14FF74497432}"/>
              </a:ext>
            </a:extLst>
          </p:cNvPr>
          <p:cNvSpPr txBox="1"/>
          <p:nvPr/>
        </p:nvSpPr>
        <p:spPr>
          <a:xfrm>
            <a:off x="479376" y="980728"/>
            <a:ext cx="6048672" cy="495520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/****************************************************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of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output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buffer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index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0 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spotnumber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       Preset Monitor 2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 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delay_to_add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Preset Monitor 2 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3       Monitor1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4       Monitor2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5       dose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measured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U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strip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chambers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6       dose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measured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T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strip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chambers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7       U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8       U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9       T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nominal (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should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always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0)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10      T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11      U FWHM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12      U FWHM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13      T FWHM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14      T FWHM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15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sweeper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hall probe nominal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16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sweeper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hall probe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A645061C-7142-BD35-CCE3-6AE289FD94BD}"/>
              </a:ext>
            </a:extLst>
          </p:cNvPr>
          <p:cNvSpPr txBox="1"/>
          <p:nvPr/>
        </p:nvSpPr>
        <p:spPr>
          <a:xfrm>
            <a:off x="6312024" y="980728"/>
            <a:ext cx="6048672" cy="430887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/****************************************************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of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output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buffer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index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contents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17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gantry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position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X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18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gantry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position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Y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19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gantry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position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Z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20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range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shifter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settings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01...24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21     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range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shifter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settings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plate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25...40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22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ungated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23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gated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single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24      ADG3 hallprobe nominal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value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[0.1 mV]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25      ADG3 hallprobe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actual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value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[0.1 mV]</a:t>
            </a: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26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summed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27      10 kHz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summed</a:t>
            </a:r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de-CH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ungated</a:t>
            </a:r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endParaRPr lang="de-CH" sz="1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l"/>
            <a:r>
              <a:rPr lang="de-CH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. . .</a:t>
            </a: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EB57C04D-59C0-18A0-4AC6-E6E9C5FBCA82}"/>
              </a:ext>
            </a:extLst>
          </p:cNvPr>
          <p:cNvSpPr txBox="1"/>
          <p:nvPr/>
        </p:nvSpPr>
        <p:spPr>
          <a:xfrm>
            <a:off x="6816080" y="5589240"/>
            <a:ext cx="3059757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/>
              <a:t>128 </a:t>
            </a:r>
            <a:r>
              <a:rPr lang="de-CH" sz="2000" dirty="0" err="1"/>
              <a:t>parameters</a:t>
            </a:r>
            <a:r>
              <a:rPr lang="de-CH" sz="2000" dirty="0"/>
              <a:t> per </a:t>
            </a:r>
            <a:r>
              <a:rPr lang="de-CH" sz="2000" dirty="0" err="1"/>
              <a:t>spot</a:t>
            </a:r>
            <a:endParaRPr lang="de-CH" sz="2000" dirty="0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2D985635-28B8-43BE-21F8-B1BD1AE842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4253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09C88376-A7A5-6719-A442-D97656F02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Position sensitive IC (</a:t>
            </a:r>
            <a:r>
              <a:rPr lang="de-CH" dirty="0" err="1"/>
              <a:t>Kapton</a:t>
            </a:r>
            <a:r>
              <a:rPr lang="de-CH" dirty="0"/>
              <a:t> </a:t>
            </a:r>
            <a:r>
              <a:rPr lang="de-CH" dirty="0" err="1"/>
              <a:t>foil</a:t>
            </a:r>
            <a:r>
              <a:rPr lang="de-CH" dirty="0"/>
              <a:t> </a:t>
            </a:r>
            <a:r>
              <a:rPr lang="de-CH" dirty="0" err="1"/>
              <a:t>with</a:t>
            </a:r>
            <a:r>
              <a:rPr lang="de-CH" dirty="0"/>
              <a:t> 4mm </a:t>
            </a:r>
            <a:r>
              <a:rPr lang="de-CH" dirty="0" err="1"/>
              <a:t>aluminium</a:t>
            </a:r>
            <a:r>
              <a:rPr lang="de-CH" dirty="0"/>
              <a:t> </a:t>
            </a:r>
            <a:r>
              <a:rPr lang="de-CH" dirty="0" err="1"/>
              <a:t>strips</a:t>
            </a:r>
            <a:r>
              <a:rPr lang="de-CH" dirty="0"/>
              <a:t>)</a:t>
            </a:r>
          </a:p>
          <a:p>
            <a:r>
              <a:rPr lang="de-CH" dirty="0" err="1"/>
              <a:t>Measure</a:t>
            </a:r>
            <a:r>
              <a:rPr lang="de-CH" dirty="0"/>
              <a:t> beam </a:t>
            </a:r>
            <a:r>
              <a:rPr lang="de-CH" dirty="0" err="1"/>
              <a:t>position</a:t>
            </a:r>
            <a:r>
              <a:rPr lang="de-CH" dirty="0"/>
              <a:t> and </a:t>
            </a:r>
            <a:r>
              <a:rPr lang="de-CH" dirty="0" err="1"/>
              <a:t>shape</a:t>
            </a:r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804E48FC-CCCF-1E11-F520-10C25475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Pencil beam </a:t>
            </a:r>
            <a:r>
              <a:rPr lang="de-CH" dirty="0" err="1"/>
              <a:t>scanning</a:t>
            </a:r>
            <a:r>
              <a:rPr lang="de-CH" dirty="0"/>
              <a:t> </a:t>
            </a:r>
            <a:r>
              <a:rPr lang="de-CH" dirty="0" err="1"/>
              <a:t>needs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control</a:t>
            </a:r>
            <a:r>
              <a:rPr lang="de-CH" dirty="0"/>
              <a:t> dose AND </a:t>
            </a:r>
            <a:r>
              <a:rPr lang="de-CH" dirty="0" err="1"/>
              <a:t>position</a:t>
            </a:r>
            <a:endParaRPr lang="de-CH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7C580D5D-1E90-C8F3-7346-5A3DF7AE4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6" y="2345831"/>
            <a:ext cx="5434974" cy="3243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7B4AF6A-68DE-C4BC-4F0F-A0C5EF725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48" y="2060366"/>
            <a:ext cx="4516438" cy="352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96CCE57F-5BA6-071C-C7C2-003C89D5B8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5695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C1BAC8EF-9DB5-2989-0301-42E8A2917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 err="1"/>
              <a:t>During</a:t>
            </a:r>
            <a:r>
              <a:rPr lang="de-CH" dirty="0"/>
              <a:t> </a:t>
            </a:r>
            <a:r>
              <a:rPr lang="de-CH" dirty="0" err="1"/>
              <a:t>commissioning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Gantry</a:t>
            </a:r>
            <a:r>
              <a:rPr lang="de-CH" dirty="0"/>
              <a:t> 1: </a:t>
            </a:r>
            <a:r>
              <a:rPr lang="de-CH" dirty="0" err="1"/>
              <a:t>interlocks</a:t>
            </a:r>
            <a:r>
              <a:rPr lang="de-CH" dirty="0"/>
              <a:t> due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spot</a:t>
            </a:r>
            <a:r>
              <a:rPr lang="de-CH" dirty="0"/>
              <a:t> </a:t>
            </a:r>
            <a:r>
              <a:rPr lang="de-CH" dirty="0" err="1"/>
              <a:t>position</a:t>
            </a:r>
            <a:r>
              <a:rPr lang="de-CH" dirty="0"/>
              <a:t> </a:t>
            </a:r>
            <a:r>
              <a:rPr lang="de-CH" dirty="0" err="1"/>
              <a:t>error</a:t>
            </a:r>
            <a:endParaRPr lang="de-CH" dirty="0"/>
          </a:p>
          <a:p>
            <a:r>
              <a:rPr lang="de-CH" dirty="0"/>
              <a:t>	(</a:t>
            </a:r>
            <a:r>
              <a:rPr lang="de-CH" dirty="0" err="1"/>
              <a:t>difference</a:t>
            </a:r>
            <a:r>
              <a:rPr lang="de-CH" dirty="0"/>
              <a:t> nominal/</a:t>
            </a:r>
            <a:r>
              <a:rPr lang="de-CH" dirty="0" err="1"/>
              <a:t>actual</a:t>
            </a:r>
            <a:r>
              <a:rPr lang="de-CH" dirty="0"/>
              <a:t> </a:t>
            </a:r>
            <a:r>
              <a:rPr lang="de-CH" dirty="0" err="1"/>
              <a:t>position</a:t>
            </a:r>
            <a:r>
              <a:rPr lang="de-CH" dirty="0"/>
              <a:t> out </a:t>
            </a:r>
            <a:r>
              <a:rPr lang="de-CH" dirty="0" err="1"/>
              <a:t>of</a:t>
            </a:r>
            <a:r>
              <a:rPr lang="de-CH" dirty="0"/>
              <a:t> </a:t>
            </a:r>
            <a:r>
              <a:rPr lang="de-CH" dirty="0" err="1"/>
              <a:t>tolerance</a:t>
            </a:r>
            <a:r>
              <a:rPr lang="de-CH" dirty="0"/>
              <a:t>)</a:t>
            </a:r>
          </a:p>
          <a:p>
            <a:endParaRPr lang="de-CH" dirty="0"/>
          </a:p>
          <a:p>
            <a:r>
              <a:rPr lang="de-CH" dirty="0"/>
              <a:t> </a:t>
            </a:r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6A91EDC-F46C-5CF1-8E6B-3D6B2C8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Use HEP </a:t>
            </a:r>
            <a:r>
              <a:rPr lang="de-CH" dirty="0" err="1"/>
              <a:t>tools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analyze</a:t>
            </a:r>
            <a:r>
              <a:rPr lang="de-CH" dirty="0"/>
              <a:t> </a:t>
            </a:r>
            <a:r>
              <a:rPr lang="de-CH" dirty="0" err="1"/>
              <a:t>proton</a:t>
            </a:r>
            <a:r>
              <a:rPr lang="de-CH" dirty="0"/>
              <a:t> </a:t>
            </a:r>
            <a:r>
              <a:rPr lang="de-CH" dirty="0" err="1"/>
              <a:t>therapy</a:t>
            </a:r>
            <a:r>
              <a:rPr lang="de-CH" dirty="0"/>
              <a:t> </a:t>
            </a:r>
            <a:r>
              <a:rPr lang="de-CH" dirty="0" err="1"/>
              <a:t>data</a:t>
            </a:r>
            <a:endParaRPr lang="de-CH" dirty="0"/>
          </a:p>
        </p:txBody>
      </p:sp>
      <p:grpSp>
        <p:nvGrpSpPr>
          <p:cNvPr id="13" name="Gruppieren 12">
            <a:extLst>
              <a:ext uri="{FF2B5EF4-FFF2-40B4-BE49-F238E27FC236}">
                <a16:creationId xmlns:a16="http://schemas.microsoft.com/office/drawing/2014/main" id="{57188010-208C-F13A-42F8-5995A0C104A9}"/>
              </a:ext>
            </a:extLst>
          </p:cNvPr>
          <p:cNvGrpSpPr/>
          <p:nvPr/>
        </p:nvGrpSpPr>
        <p:grpSpPr>
          <a:xfrm>
            <a:off x="5754160" y="2541233"/>
            <a:ext cx="4967385" cy="3671748"/>
            <a:chOff x="4151785" y="2420888"/>
            <a:chExt cx="4967385" cy="3671748"/>
          </a:xfrm>
        </p:grpSpPr>
        <p:pic>
          <p:nvPicPr>
            <p:cNvPr id="8" name="Grafik 7" descr="Ein Bild, das Text, Diagramm, Reihe, Zahl enthält.&#10;&#10;Automatisch generierte Beschreibung">
              <a:extLst>
                <a:ext uri="{FF2B5EF4-FFF2-40B4-BE49-F238E27FC236}">
                  <a16:creationId xmlns:a16="http://schemas.microsoft.com/office/drawing/2014/main" id="{36CF697A-648E-103D-63D9-C64922F86A6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11824" y="2420888"/>
              <a:ext cx="4607346" cy="3376233"/>
            </a:xfrm>
            <a:prstGeom prst="rect">
              <a:avLst/>
            </a:prstGeom>
          </p:spPr>
        </p:pic>
        <p:sp>
          <p:nvSpPr>
            <p:cNvPr id="9" name="Textfeld 8">
              <a:extLst>
                <a:ext uri="{FF2B5EF4-FFF2-40B4-BE49-F238E27FC236}">
                  <a16:creationId xmlns:a16="http://schemas.microsoft.com/office/drawing/2014/main" id="{1B9C624A-22ED-022E-500A-006F6A5B08CC}"/>
                </a:ext>
              </a:extLst>
            </p:cNvPr>
            <p:cNvSpPr txBox="1"/>
            <p:nvPr/>
          </p:nvSpPr>
          <p:spPr>
            <a:xfrm>
              <a:off x="5620158" y="5784859"/>
              <a:ext cx="2376264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Spot dose [MU * 10</a:t>
              </a:r>
              <a:r>
                <a:rPr lang="de-CH" sz="2000" baseline="30000" dirty="0"/>
                <a:t>4</a:t>
              </a:r>
              <a:r>
                <a:rPr lang="de-CH" sz="2000" dirty="0"/>
                <a:t>]</a:t>
              </a:r>
            </a:p>
          </p:txBody>
        </p:sp>
        <p:sp>
          <p:nvSpPr>
            <p:cNvPr id="12" name="Textfeld 11">
              <a:extLst>
                <a:ext uri="{FF2B5EF4-FFF2-40B4-BE49-F238E27FC236}">
                  <a16:creationId xmlns:a16="http://schemas.microsoft.com/office/drawing/2014/main" id="{1A06A889-3BD8-0B34-0608-4B55740610F8}"/>
                </a:ext>
              </a:extLst>
            </p:cNvPr>
            <p:cNvSpPr txBox="1"/>
            <p:nvPr/>
          </p:nvSpPr>
          <p:spPr>
            <a:xfrm rot="16200000">
              <a:off x="3201905" y="3693699"/>
              <a:ext cx="2207538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de-CH" sz="2000" dirty="0"/>
                <a:t>Position </a:t>
              </a:r>
              <a:r>
                <a:rPr lang="de-CH" sz="2000" dirty="0" err="1"/>
                <a:t>error</a:t>
              </a:r>
              <a:r>
                <a:rPr lang="de-CH" sz="2000" dirty="0"/>
                <a:t> [mm]</a:t>
              </a:r>
            </a:p>
          </p:txBody>
        </p:sp>
      </p:grpSp>
      <p:sp>
        <p:nvSpPr>
          <p:cNvPr id="14" name="Textfeld 13">
            <a:extLst>
              <a:ext uri="{FF2B5EF4-FFF2-40B4-BE49-F238E27FC236}">
                <a16:creationId xmlns:a16="http://schemas.microsoft.com/office/drawing/2014/main" id="{10F4DC7C-E25E-7FBB-707B-E13D25EFA274}"/>
              </a:ext>
            </a:extLst>
          </p:cNvPr>
          <p:cNvSpPr txBox="1"/>
          <p:nvPr/>
        </p:nvSpPr>
        <p:spPr>
          <a:xfrm>
            <a:off x="695325" y="3429000"/>
            <a:ext cx="4680595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de-CH" sz="2000" dirty="0">
                <a:sym typeface="Wingdings" panose="05000000000000000000" pitchFamily="2" charset="2"/>
              </a:rPr>
              <a:t> </a:t>
            </a:r>
            <a:r>
              <a:rPr lang="de-CH" sz="2000" dirty="0" err="1">
                <a:sym typeface="Wingdings" panose="05000000000000000000" pitchFamily="2" charset="2"/>
              </a:rPr>
              <a:t>Introduce</a:t>
            </a:r>
            <a:r>
              <a:rPr lang="de-CH" sz="2000" dirty="0">
                <a:sym typeface="Wingdings" panose="05000000000000000000" pitchFamily="2" charset="2"/>
              </a:rPr>
              <a:t> dose </a:t>
            </a:r>
            <a:r>
              <a:rPr lang="de-CH" sz="2000" dirty="0" err="1">
                <a:sym typeface="Wingdings" panose="05000000000000000000" pitchFamily="2" charset="2"/>
              </a:rPr>
              <a:t>dependent</a:t>
            </a:r>
            <a:r>
              <a:rPr lang="de-CH" sz="2000" dirty="0">
                <a:sym typeface="Wingdings" panose="05000000000000000000" pitchFamily="2" charset="2"/>
              </a:rPr>
              <a:t> </a:t>
            </a:r>
            <a:r>
              <a:rPr lang="de-CH" sz="2000" dirty="0" err="1">
                <a:sym typeface="Wingdings" panose="05000000000000000000" pitchFamily="2" charset="2"/>
              </a:rPr>
              <a:t>tolerance</a:t>
            </a:r>
            <a:r>
              <a:rPr lang="de-CH" sz="2000" dirty="0">
                <a:sym typeface="Wingdings" panose="05000000000000000000" pitchFamily="2" charset="2"/>
              </a:rPr>
              <a:t>!</a:t>
            </a:r>
            <a:endParaRPr lang="de-CH" sz="2000" dirty="0"/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C19DCB3F-6556-76F0-C400-3EB17C9896D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49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54AF9752-4569-BB7C-D383-963D3186A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Logfiles </a:t>
            </a:r>
            <a:r>
              <a:rPr lang="de-CH" dirty="0" err="1"/>
              <a:t>proved</a:t>
            </a:r>
            <a:r>
              <a:rPr lang="de-CH" dirty="0"/>
              <a:t>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be</a:t>
            </a:r>
            <a:r>
              <a:rPr lang="de-CH" dirty="0"/>
              <a:t> a </a:t>
            </a:r>
            <a:r>
              <a:rPr lang="de-CH" dirty="0" err="1"/>
              <a:t>valuable</a:t>
            </a:r>
            <a:r>
              <a:rPr lang="de-CH" dirty="0"/>
              <a:t> </a:t>
            </a:r>
            <a:r>
              <a:rPr lang="de-CH" dirty="0" err="1"/>
              <a:t>tool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Patient </a:t>
            </a:r>
            <a:r>
              <a:rPr lang="de-CH" dirty="0" err="1"/>
              <a:t>Specific</a:t>
            </a:r>
            <a:r>
              <a:rPr lang="de-CH" dirty="0"/>
              <a:t> Quality 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Back </a:t>
            </a:r>
            <a:r>
              <a:rPr lang="de-CH" dirty="0" err="1"/>
              <a:t>calculation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dose and dose </a:t>
            </a:r>
            <a:r>
              <a:rPr lang="de-CH" dirty="0" err="1"/>
              <a:t>distribution</a:t>
            </a:r>
            <a:r>
              <a:rPr lang="de-CH" dirty="0"/>
              <a:t> from monitor </a:t>
            </a:r>
            <a:r>
              <a:rPr lang="de-CH" dirty="0" err="1"/>
              <a:t>units</a:t>
            </a:r>
            <a:r>
              <a:rPr lang="de-CH" dirty="0"/>
              <a:t>, </a:t>
            </a:r>
            <a:r>
              <a:rPr lang="de-CH" dirty="0" err="1"/>
              <a:t>table</a:t>
            </a:r>
            <a:r>
              <a:rPr lang="de-CH" dirty="0"/>
              <a:t> </a:t>
            </a:r>
            <a:r>
              <a:rPr lang="de-CH" dirty="0" err="1"/>
              <a:t>position</a:t>
            </a:r>
            <a:r>
              <a:rPr lang="de-CH" dirty="0"/>
              <a:t>, beam </a:t>
            </a:r>
            <a:r>
              <a:rPr lang="de-CH" dirty="0" err="1"/>
              <a:t>settings</a:t>
            </a:r>
            <a:r>
              <a:rPr lang="de-CH" dirty="0"/>
              <a:t> etc. (PhD </a:t>
            </a:r>
            <a:r>
              <a:rPr lang="de-CH" dirty="0" err="1"/>
              <a:t>thesis</a:t>
            </a:r>
            <a:r>
              <a:rPr lang="de-CH" dirty="0"/>
              <a:t>; </a:t>
            </a:r>
            <a:r>
              <a:rPr lang="de-CH" dirty="0" err="1"/>
              <a:t>now</a:t>
            </a:r>
            <a:r>
              <a:rPr lang="de-CH" dirty="0"/>
              <a:t> a </a:t>
            </a:r>
            <a:r>
              <a:rPr lang="de-CH" dirty="0" err="1"/>
              <a:t>routine</a:t>
            </a:r>
            <a:r>
              <a:rPr lang="de-CH" dirty="0"/>
              <a:t> </a:t>
            </a:r>
            <a:r>
              <a:rPr lang="de-CH" dirty="0" err="1"/>
              <a:t>tool</a:t>
            </a:r>
            <a:r>
              <a:rPr lang="de-CH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 err="1"/>
              <a:t>Current</a:t>
            </a:r>
            <a:r>
              <a:rPr lang="de-CH" dirty="0"/>
              <a:t> </a:t>
            </a:r>
            <a:r>
              <a:rPr lang="de-CH" dirty="0" err="1"/>
              <a:t>project</a:t>
            </a:r>
            <a:r>
              <a:rPr lang="de-CH" dirty="0"/>
              <a:t>: </a:t>
            </a:r>
            <a:r>
              <a:rPr lang="de-CH" dirty="0" err="1"/>
              <a:t>retrospective</a:t>
            </a:r>
            <a:r>
              <a:rPr lang="de-CH" dirty="0"/>
              <a:t> </a:t>
            </a:r>
            <a:r>
              <a:rPr lang="de-CH" dirty="0" err="1"/>
              <a:t>analysis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PSI </a:t>
            </a:r>
            <a:r>
              <a:rPr lang="de-CH" dirty="0" err="1"/>
              <a:t>Gantry</a:t>
            </a:r>
            <a:r>
              <a:rPr lang="de-CH" dirty="0"/>
              <a:t> </a:t>
            </a:r>
            <a:r>
              <a:rPr lang="de-CH" dirty="0" err="1"/>
              <a:t>treatments</a:t>
            </a:r>
            <a:endParaRPr lang="de-CH" dirty="0"/>
          </a:p>
          <a:p>
            <a:pPr marL="594900" lvl="1" indent="-342900">
              <a:buFont typeface="Arial" panose="020B0604020202020204" pitchFamily="34" charset="0"/>
              <a:buChar char="•"/>
            </a:pPr>
            <a:r>
              <a:rPr lang="de-CH" dirty="0"/>
              <a:t>«</a:t>
            </a:r>
            <a:r>
              <a:rPr lang="en-US" dirty="0"/>
              <a:t>Modeling of proton RBE variations in patients: Retrospective analysis of 20 years of treatment of chordoma and chondrosarcoma cancer patients”</a:t>
            </a:r>
          </a:p>
          <a:p>
            <a:pPr marL="594900" lvl="1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lvl="1" indent="0">
              <a:buNone/>
            </a:pPr>
            <a:endParaRPr lang="en-US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926553B6-A318-A727-9517-A5978C835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A </a:t>
            </a:r>
            <a:r>
              <a:rPr lang="de-CH" dirty="0" err="1"/>
              <a:t>useful</a:t>
            </a:r>
            <a:r>
              <a:rPr lang="de-CH" dirty="0"/>
              <a:t> </a:t>
            </a:r>
            <a:r>
              <a:rPr lang="de-CH" dirty="0" err="1"/>
              <a:t>tool</a:t>
            </a:r>
            <a:r>
              <a:rPr lang="de-CH" dirty="0"/>
              <a:t> </a:t>
            </a:r>
            <a:r>
              <a:rPr lang="de-CH" dirty="0" err="1"/>
              <a:t>for</a:t>
            </a:r>
            <a:r>
              <a:rPr lang="de-CH" dirty="0"/>
              <a:t> Quality Assurance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37FA1D40-2261-1C32-E660-99184F60D847}"/>
              </a:ext>
            </a:extLst>
          </p:cNvPr>
          <p:cNvSpPr txBox="1"/>
          <p:nvPr/>
        </p:nvSpPr>
        <p:spPr>
          <a:xfrm>
            <a:off x="839416" y="3861048"/>
            <a:ext cx="9937104" cy="17235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RBE is hypothesized to be affected by numerous factors, among which dose averaged LET. Other, more "exotic" quantities that have sparked interest in the last years are Dose rates … Thanks to the logfiles we can reconstruct all these quantities  and get as close as possible to the actual delivered physics quantities.</a:t>
            </a:r>
          </a:p>
          <a:p>
            <a:pPr algn="l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We can approximate the dose rate because the timings of the spots were recorded (timestamps and durations)</a:t>
            </a:r>
          </a:p>
          <a:p>
            <a:pPr algn="r"/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Bastien Golomer, PSI PhD student</a:t>
            </a:r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682BFCAC-75F3-EF7F-724A-9EB54AD334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968" y="5130997"/>
            <a:ext cx="895350" cy="819150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8D4EF263-55A0-DF8D-3930-CC78F40C76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8496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6769BDB7-DE45-27A8-5BA0-11B849DD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10801349" cy="4644616"/>
          </a:xfrm>
        </p:spPr>
        <p:txBody>
          <a:bodyPr/>
          <a:lstStyle/>
          <a:p>
            <a:r>
              <a:rPr lang="de-CH" dirty="0"/>
              <a:t>2016 </a:t>
            </a:r>
            <a:r>
              <a:rPr lang="de-CH" dirty="0" err="1"/>
              <a:t>major</a:t>
            </a:r>
            <a:r>
              <a:rPr lang="de-CH" dirty="0"/>
              <a:t> </a:t>
            </a:r>
            <a:r>
              <a:rPr lang="de-CH" dirty="0" err="1"/>
              <a:t>reorganisation</a:t>
            </a:r>
            <a:r>
              <a:rPr lang="de-CH" dirty="0"/>
              <a:t>: </a:t>
            </a:r>
            <a:r>
              <a:rPr lang="de-CH" dirty="0" err="1"/>
              <a:t>less</a:t>
            </a:r>
            <a:r>
              <a:rPr lang="de-CH" dirty="0"/>
              <a:t> operational </a:t>
            </a:r>
            <a:r>
              <a:rPr lang="de-CH" dirty="0" err="1"/>
              <a:t>responsibility</a:t>
            </a:r>
            <a:r>
              <a:rPr lang="de-CH" dirty="0"/>
              <a:t>, </a:t>
            </a:r>
            <a:r>
              <a:rPr lang="de-CH" dirty="0" err="1"/>
              <a:t>more</a:t>
            </a:r>
            <a:r>
              <a:rPr lang="de-CH" dirty="0"/>
              <a:t> </a:t>
            </a:r>
            <a:r>
              <a:rPr lang="de-CH" dirty="0" err="1"/>
              <a:t>strategic</a:t>
            </a:r>
            <a:r>
              <a:rPr lang="de-CH" dirty="0"/>
              <a:t> </a:t>
            </a:r>
            <a:r>
              <a:rPr lang="de-CH" dirty="0" err="1"/>
              <a:t>projects</a:t>
            </a:r>
            <a:endParaRPr lang="de-CH" dirty="0"/>
          </a:p>
          <a:p>
            <a:endParaRPr lang="de-CH" dirty="0"/>
          </a:p>
          <a:p>
            <a:r>
              <a:rPr lang="de-CH" dirty="0" err="1"/>
              <a:t>Example</a:t>
            </a:r>
            <a:r>
              <a:rPr lang="de-CH" dirty="0"/>
              <a:t>: </a:t>
            </a:r>
            <a:r>
              <a:rPr lang="de-CH" dirty="0" err="1"/>
              <a:t>Protontherapy</a:t>
            </a:r>
            <a:r>
              <a:rPr lang="de-CH" dirty="0"/>
              <a:t> </a:t>
            </a:r>
            <a:r>
              <a:rPr lang="de-CH" dirty="0" err="1"/>
              <a:t>project</a:t>
            </a:r>
            <a:r>
              <a:rPr lang="de-CH" dirty="0"/>
              <a:t> in Hefei, China</a:t>
            </a:r>
          </a:p>
          <a:p>
            <a:r>
              <a:rPr lang="de-CH" dirty="0"/>
              <a:t>Chinese </a:t>
            </a:r>
            <a:r>
              <a:rPr lang="de-CH" dirty="0" err="1"/>
              <a:t>very</a:t>
            </a:r>
            <a:r>
              <a:rPr lang="de-CH" dirty="0"/>
              <a:t> </a:t>
            </a:r>
            <a:r>
              <a:rPr lang="de-CH" dirty="0" err="1"/>
              <a:t>interested</a:t>
            </a:r>
            <a:r>
              <a:rPr lang="de-CH" dirty="0"/>
              <a:t> in </a:t>
            </a:r>
            <a:r>
              <a:rPr lang="de-CH" dirty="0" err="1"/>
              <a:t>collaboration</a:t>
            </a:r>
            <a:r>
              <a:rPr lang="de-CH" dirty="0"/>
              <a:t>, but </a:t>
            </a:r>
            <a:r>
              <a:rPr lang="de-CH" dirty="0" err="1"/>
              <a:t>significant</a:t>
            </a:r>
            <a:r>
              <a:rPr lang="de-CH" dirty="0"/>
              <a:t> </a:t>
            </a:r>
            <a:r>
              <a:rPr lang="de-CH" dirty="0" err="1"/>
              <a:t>opposition</a:t>
            </a:r>
            <a:r>
              <a:rPr lang="de-CH" dirty="0"/>
              <a:t> at PSI</a:t>
            </a:r>
          </a:p>
          <a:p>
            <a:r>
              <a:rPr lang="de-CH" dirty="0"/>
              <a:t>Solution: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PSI </a:t>
            </a:r>
            <a:r>
              <a:rPr lang="de-CH" dirty="0" err="1"/>
              <a:t>spin</a:t>
            </a:r>
            <a:r>
              <a:rPr lang="de-CH" dirty="0"/>
              <a:t> off </a:t>
            </a:r>
            <a:r>
              <a:rPr lang="de-CH" dirty="0" err="1"/>
              <a:t>company</a:t>
            </a:r>
            <a:r>
              <a:rPr lang="de-CH" dirty="0"/>
              <a:t> </a:t>
            </a:r>
            <a:r>
              <a:rPr lang="de-CH" dirty="0" err="1"/>
              <a:t>designs</a:t>
            </a:r>
            <a:r>
              <a:rPr lang="de-CH" dirty="0"/>
              <a:t> </a:t>
            </a:r>
            <a:r>
              <a:rPr lang="de-CH" dirty="0" err="1"/>
              <a:t>copies</a:t>
            </a:r>
            <a:r>
              <a:rPr lang="de-CH" dirty="0"/>
              <a:t> </a:t>
            </a:r>
            <a:r>
              <a:rPr lang="de-CH" dirty="0" err="1"/>
              <a:t>of</a:t>
            </a:r>
            <a:r>
              <a:rPr lang="de-CH" dirty="0"/>
              <a:t> PSI </a:t>
            </a:r>
            <a:r>
              <a:rPr lang="de-CH" dirty="0" err="1"/>
              <a:t>beamline</a:t>
            </a:r>
            <a:r>
              <a:rPr lang="de-CH" dirty="0"/>
              <a:t> </a:t>
            </a:r>
            <a:r>
              <a:rPr lang="de-CH" dirty="0" err="1"/>
              <a:t>diagnostics</a:t>
            </a:r>
            <a:endParaRPr lang="de-CH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Manufacturing </a:t>
            </a:r>
            <a:r>
              <a:rPr lang="de-CH" dirty="0" err="1"/>
              <a:t>by</a:t>
            </a:r>
            <a:r>
              <a:rPr lang="de-CH" dirty="0"/>
              <a:t> Swiss (and German) </a:t>
            </a:r>
            <a:r>
              <a:rPr lang="de-CH" dirty="0" err="1"/>
              <a:t>companies</a:t>
            </a:r>
            <a:endParaRPr lang="de-CH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CH" dirty="0"/>
              <a:t>Sell </a:t>
            </a:r>
            <a:r>
              <a:rPr lang="de-CH" dirty="0" err="1"/>
              <a:t>to</a:t>
            </a:r>
            <a:r>
              <a:rPr lang="de-CH" dirty="0"/>
              <a:t> China </a:t>
            </a:r>
            <a:r>
              <a:rPr lang="de-CH" dirty="0">
                <a:sym typeface="Wingdings" panose="05000000000000000000" pitchFamily="2" charset="2"/>
              </a:rPr>
              <a:t>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CH" dirty="0">
              <a:sym typeface="Wingdings" panose="05000000000000000000" pitchFamily="2" charset="2"/>
            </a:endParaRPr>
          </a:p>
          <a:p>
            <a:r>
              <a:rPr lang="de-CH" dirty="0" err="1">
                <a:sym typeface="Wingdings" panose="05000000000000000000" pitchFamily="2" charset="2"/>
              </a:rPr>
              <a:t>Get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experience</a:t>
            </a:r>
            <a:r>
              <a:rPr lang="de-CH" dirty="0">
                <a:sym typeface="Wingdings" panose="05000000000000000000" pitchFamily="2" charset="2"/>
              </a:rPr>
              <a:t> in </a:t>
            </a:r>
            <a:r>
              <a:rPr lang="de-CH" dirty="0" err="1">
                <a:sym typeface="Wingdings" panose="05000000000000000000" pitchFamily="2" charset="2"/>
              </a:rPr>
              <a:t>technology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transfer</a:t>
            </a:r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Mediate </a:t>
            </a:r>
            <a:r>
              <a:rPr lang="de-CH" dirty="0" err="1">
                <a:sym typeface="Wingdings" panose="05000000000000000000" pitchFamily="2" charset="2"/>
              </a:rPr>
              <a:t>negotiations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between</a:t>
            </a:r>
            <a:r>
              <a:rPr lang="de-CH" dirty="0">
                <a:sym typeface="Wingdings" panose="05000000000000000000" pitchFamily="2" charset="2"/>
              </a:rPr>
              <a:t> European and Chinese </a:t>
            </a:r>
            <a:r>
              <a:rPr lang="de-CH" dirty="0" err="1">
                <a:sym typeface="Wingdings" panose="05000000000000000000" pitchFamily="2" charset="2"/>
              </a:rPr>
              <a:t>companies</a:t>
            </a:r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Use </a:t>
            </a:r>
            <a:r>
              <a:rPr lang="de-CH" dirty="0" err="1">
                <a:sym typeface="Wingdings" panose="05000000000000000000" pitchFamily="2" charset="2"/>
              </a:rPr>
              <a:t>my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know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how</a:t>
            </a:r>
            <a:r>
              <a:rPr lang="de-CH" dirty="0">
                <a:sym typeface="Wingdings" panose="05000000000000000000" pitchFamily="2" charset="2"/>
              </a:rPr>
              <a:t> and </a:t>
            </a:r>
            <a:r>
              <a:rPr lang="de-CH" dirty="0" err="1">
                <a:sym typeface="Wingdings" panose="05000000000000000000" pitchFamily="2" charset="2"/>
              </a:rPr>
              <a:t>experience</a:t>
            </a:r>
            <a:r>
              <a:rPr lang="de-CH" dirty="0">
                <a:sym typeface="Wingdings" panose="05000000000000000000" pitchFamily="2" charset="2"/>
              </a:rPr>
              <a:t> in </a:t>
            </a:r>
            <a:r>
              <a:rPr lang="de-CH" dirty="0" err="1">
                <a:sym typeface="Wingdings" panose="05000000000000000000" pitchFamily="2" charset="2"/>
              </a:rPr>
              <a:t>foreign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environment</a:t>
            </a:r>
            <a:endParaRPr lang="de-CH" dirty="0">
              <a:sym typeface="Wingdings" panose="05000000000000000000" pitchFamily="2" charset="2"/>
            </a:endParaRPr>
          </a:p>
          <a:p>
            <a:r>
              <a:rPr lang="de-CH" dirty="0">
                <a:sym typeface="Wingdings" panose="05000000000000000000" pitchFamily="2" charset="2"/>
              </a:rPr>
              <a:t>Many </a:t>
            </a:r>
            <a:r>
              <a:rPr lang="de-CH" dirty="0" err="1">
                <a:sym typeface="Wingdings" panose="05000000000000000000" pitchFamily="2" charset="2"/>
              </a:rPr>
              <a:t>interesting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trips</a:t>
            </a:r>
            <a:r>
              <a:rPr lang="de-CH" dirty="0">
                <a:sym typeface="Wingdings" panose="05000000000000000000" pitchFamily="2" charset="2"/>
              </a:rPr>
              <a:t> </a:t>
            </a:r>
            <a:r>
              <a:rPr lang="de-CH" dirty="0" err="1">
                <a:sym typeface="Wingdings" panose="05000000000000000000" pitchFamily="2" charset="2"/>
              </a:rPr>
              <a:t>to</a:t>
            </a:r>
            <a:r>
              <a:rPr lang="de-CH" dirty="0">
                <a:sym typeface="Wingdings" panose="05000000000000000000" pitchFamily="2" charset="2"/>
              </a:rPr>
              <a:t> China </a:t>
            </a:r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E2BA012-05DC-A2D5-7418-0B1293824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Protontherapy</a:t>
            </a:r>
            <a:r>
              <a:rPr lang="de-CH" dirty="0"/>
              <a:t> 1995 - 2025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04DBB16A-3E0D-1D56-3B6C-7DE5328707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5208" y="394690"/>
            <a:ext cx="881467" cy="36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0227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nhaltsplatzhalter 7">
            <a:extLst>
              <a:ext uri="{FF2B5EF4-FFF2-40B4-BE49-F238E27FC236}">
                <a16:creationId xmlns:a16="http://schemas.microsoft.com/office/drawing/2014/main" id="{C9205D1B-37C3-96E0-A58D-2A43648707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1384" y="309412"/>
            <a:ext cx="6192688" cy="2573836"/>
          </a:xfr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BBA588D4-6A45-AA47-0FFA-E6970ACBB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9983" y="3417559"/>
            <a:ext cx="3322701" cy="2272141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0A36F98-403F-6E35-349F-934F861966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702" y="2401907"/>
            <a:ext cx="3895725" cy="39243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65BB992-82CE-B113-B026-876CA10910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240" y="126885"/>
            <a:ext cx="3801559" cy="660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4962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9C36014-DBC5-09A8-7875-3E7B96FDD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82" y="435264"/>
            <a:ext cx="5715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1321D0A2-07E0-A008-5481-4683349BA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900" y="2802741"/>
            <a:ext cx="5715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DD17C482-FC97-0034-6979-AD28D282EB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6288" y="435264"/>
            <a:ext cx="3942855" cy="2628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1006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 descr="Ein Bild, das Menschliches Gesicht, Person, Medien, Anzeigegerät enthält.&#10;&#10;KI-generierte Inhalte können fehlerhaft sein.">
            <a:extLst>
              <a:ext uri="{FF2B5EF4-FFF2-40B4-BE49-F238E27FC236}">
                <a16:creationId xmlns:a16="http://schemas.microsoft.com/office/drawing/2014/main" id="{82EA7055-9A27-98F4-0ECD-A0AA596AB9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23" y="750718"/>
            <a:ext cx="10971953" cy="5356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7172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6769BDB7-DE45-27A8-5BA0-11B849DD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1376773"/>
            <a:ext cx="10801349" cy="4644616"/>
          </a:xfrm>
        </p:spPr>
        <p:txBody>
          <a:bodyPr/>
          <a:lstStyle/>
          <a:p>
            <a:r>
              <a:rPr lang="de-CH" dirty="0"/>
              <a:t>NPSS Real Time Conference: </a:t>
            </a:r>
            <a:r>
              <a:rPr lang="de-CH" dirty="0" err="1"/>
              <a:t>participant</a:t>
            </a:r>
            <a:r>
              <a:rPr lang="de-CH" dirty="0"/>
              <a:t> </a:t>
            </a:r>
            <a:r>
              <a:rPr lang="de-CH" dirty="0" err="1"/>
              <a:t>since</a:t>
            </a:r>
            <a:r>
              <a:rPr lang="de-CH" dirty="0"/>
              <a:t> 1999, </a:t>
            </a:r>
            <a:r>
              <a:rPr lang="de-CH" dirty="0" err="1"/>
              <a:t>organizing</a:t>
            </a:r>
            <a:r>
              <a:rPr lang="de-CH" dirty="0"/>
              <a:t> </a:t>
            </a:r>
            <a:r>
              <a:rPr lang="de-CH" dirty="0" err="1"/>
              <a:t>committee</a:t>
            </a:r>
            <a:r>
              <a:rPr lang="de-CH" dirty="0"/>
              <a:t> </a:t>
            </a:r>
            <a:r>
              <a:rPr lang="de-CH" dirty="0" err="1"/>
              <a:t>since</a:t>
            </a:r>
            <a:r>
              <a:rPr lang="de-CH" dirty="0"/>
              <a:t> 2016</a:t>
            </a:r>
          </a:p>
          <a:p>
            <a:r>
              <a:rPr lang="de-CH" dirty="0"/>
              <a:t>NPSS Leadership (</a:t>
            </a:r>
            <a:r>
              <a:rPr lang="de-CH" dirty="0" err="1"/>
              <a:t>AdCom</a:t>
            </a:r>
            <a:r>
              <a:rPr lang="de-CH" dirty="0"/>
              <a:t>) </a:t>
            </a:r>
            <a:r>
              <a:rPr lang="de-CH" dirty="0" err="1"/>
              <a:t>since</a:t>
            </a:r>
            <a:r>
              <a:rPr lang="de-CH" dirty="0"/>
              <a:t> 2017</a:t>
            </a:r>
          </a:p>
          <a:p>
            <a:r>
              <a:rPr lang="de-CH" dirty="0" err="1"/>
              <a:t>Enormously</a:t>
            </a:r>
            <a:r>
              <a:rPr lang="de-CH" dirty="0"/>
              <a:t> </a:t>
            </a:r>
            <a:r>
              <a:rPr lang="de-CH" dirty="0" err="1"/>
              <a:t>expanded</a:t>
            </a:r>
            <a:r>
              <a:rPr lang="de-CH" dirty="0"/>
              <a:t> </a:t>
            </a:r>
            <a:r>
              <a:rPr lang="de-CH" dirty="0" err="1"/>
              <a:t>my</a:t>
            </a:r>
            <a:r>
              <a:rPr lang="de-CH" dirty="0"/>
              <a:t> network and </a:t>
            </a:r>
            <a:r>
              <a:rPr lang="de-CH" dirty="0" err="1"/>
              <a:t>impact</a:t>
            </a:r>
            <a:r>
              <a:rPr lang="de-CH" dirty="0"/>
              <a:t>!</a:t>
            </a:r>
          </a:p>
          <a:p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  <a:p>
            <a:endParaRPr lang="de-CH" dirty="0"/>
          </a:p>
        </p:txBody>
      </p:sp>
      <p:sp>
        <p:nvSpPr>
          <p:cNvPr id="6" name="Titel 5">
            <a:extLst>
              <a:ext uri="{FF2B5EF4-FFF2-40B4-BE49-F238E27FC236}">
                <a16:creationId xmlns:a16="http://schemas.microsoft.com/office/drawing/2014/main" id="{BE2BA012-05DC-A2D5-7418-0B1293824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IEEE - NPSS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54C151DD-88D4-FC8D-140A-08ACB0FF9A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023" y="2756801"/>
            <a:ext cx="4617476" cy="230412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997A3167-627D-7C60-E89A-268C22B485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0490" y="3272226"/>
            <a:ext cx="2188051" cy="3276363"/>
          </a:xfrm>
          <a:prstGeom prst="rect">
            <a:avLst/>
          </a:prstGeom>
        </p:spPr>
      </p:pic>
      <p:pic>
        <p:nvPicPr>
          <p:cNvPr id="12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93D9CE87-CFD1-23D7-99D7-64A8598E17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843" y="2399307"/>
            <a:ext cx="3987437" cy="266161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EF326D99-C316-D54B-9C2E-F1B0FC10273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906" y="140522"/>
            <a:ext cx="1230890" cy="123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5592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nhaltsplatzhalter 14">
            <a:extLst>
              <a:ext uri="{FF2B5EF4-FFF2-40B4-BE49-F238E27FC236}">
                <a16:creationId xmlns:a16="http://schemas.microsoft.com/office/drawing/2014/main" id="{176BE589-53A3-A887-5E15-FD5818BBB1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416" y="4187695"/>
            <a:ext cx="5046559" cy="2270952"/>
          </a:xfrm>
        </p:spPr>
      </p:pic>
      <p:sp>
        <p:nvSpPr>
          <p:cNvPr id="6" name="Titel 5">
            <a:extLst>
              <a:ext uri="{FF2B5EF4-FFF2-40B4-BE49-F238E27FC236}">
                <a16:creationId xmlns:a16="http://schemas.microsoft.com/office/drawing/2014/main" id="{1A344753-79FB-BC8A-B71B-6B96CF7D0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/>
              <a:t>IEEE NPSS Schools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F1C74B4D-4CC5-AE53-5A6D-6D9EFE49A7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05" y="993589"/>
            <a:ext cx="4866373" cy="2737335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87547803-1234-99C3-ED14-C1497E6EA1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505" y="4121326"/>
            <a:ext cx="3215711" cy="2411783"/>
          </a:xfrm>
          <a:prstGeom prst="rect">
            <a:avLst/>
          </a:prstGeom>
        </p:spPr>
      </p:pic>
      <p:pic>
        <p:nvPicPr>
          <p:cNvPr id="17" name="Grafik 16">
            <a:extLst>
              <a:ext uri="{FF2B5EF4-FFF2-40B4-BE49-F238E27FC236}">
                <a16:creationId xmlns:a16="http://schemas.microsoft.com/office/drawing/2014/main" id="{9FE1CFE9-0424-457B-D29B-336C401F89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1984" y="607918"/>
            <a:ext cx="4866373" cy="3244249"/>
          </a:xfrm>
          <a:prstGeom prst="rect">
            <a:avLst/>
          </a:prstGeom>
        </p:spPr>
      </p:pic>
      <p:pic>
        <p:nvPicPr>
          <p:cNvPr id="2" name="Grafik 1">
            <a:extLst>
              <a:ext uri="{FF2B5EF4-FFF2-40B4-BE49-F238E27FC236}">
                <a16:creationId xmlns:a16="http://schemas.microsoft.com/office/drawing/2014/main" id="{FA4FEB68-70B0-E179-2C98-C4215D5D218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4050" y="-5864"/>
            <a:ext cx="1230890" cy="123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4649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>
            <a:extLst>
              <a:ext uri="{FF2B5EF4-FFF2-40B4-BE49-F238E27FC236}">
                <a16:creationId xmlns:a16="http://schemas.microsoft.com/office/drawing/2014/main" id="{06537029-C1C6-2F45-6FE4-01AA989E8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CH" dirty="0"/>
              <a:t>Find out </a:t>
            </a:r>
            <a:r>
              <a:rPr lang="de-CH" dirty="0" err="1"/>
              <a:t>what</a:t>
            </a:r>
            <a:r>
              <a:rPr lang="de-CH" dirty="0"/>
              <a:t> </a:t>
            </a:r>
            <a:r>
              <a:rPr lang="de-CH" dirty="0" err="1"/>
              <a:t>you</a:t>
            </a:r>
            <a:r>
              <a:rPr lang="de-CH" dirty="0"/>
              <a:t> </a:t>
            </a:r>
            <a:r>
              <a:rPr lang="de-CH" dirty="0" err="1"/>
              <a:t>want</a:t>
            </a:r>
            <a:r>
              <a:rPr lang="de-CH" dirty="0"/>
              <a:t> to do</a:t>
            </a:r>
          </a:p>
          <a:p>
            <a:r>
              <a:rPr lang="de-CH" dirty="0"/>
              <a:t>Do </a:t>
            </a:r>
            <a:r>
              <a:rPr lang="de-CH" dirty="0" err="1"/>
              <a:t>more</a:t>
            </a:r>
            <a:r>
              <a:rPr lang="de-CH" dirty="0"/>
              <a:t> </a:t>
            </a:r>
            <a:r>
              <a:rPr lang="de-CH" dirty="0" err="1"/>
              <a:t>than</a:t>
            </a:r>
            <a:r>
              <a:rPr lang="de-CH" dirty="0"/>
              <a:t> </a:t>
            </a:r>
            <a:r>
              <a:rPr lang="de-CH" dirty="0" err="1"/>
              <a:t>what</a:t>
            </a:r>
            <a:r>
              <a:rPr lang="de-CH" dirty="0"/>
              <a:t> </a:t>
            </a:r>
            <a:r>
              <a:rPr lang="de-CH" dirty="0" err="1"/>
              <a:t>you</a:t>
            </a:r>
            <a:r>
              <a:rPr lang="de-CH" dirty="0"/>
              <a:t> </a:t>
            </a:r>
            <a:r>
              <a:rPr lang="de-CH" dirty="0" err="1"/>
              <a:t>are</a:t>
            </a:r>
            <a:r>
              <a:rPr lang="de-CH" dirty="0"/>
              <a:t> </a:t>
            </a:r>
            <a:r>
              <a:rPr lang="de-CH" dirty="0" err="1"/>
              <a:t>asked</a:t>
            </a:r>
            <a:r>
              <a:rPr lang="de-CH"/>
              <a:t> to do</a:t>
            </a:r>
            <a:endParaRPr lang="de-CH" dirty="0"/>
          </a:p>
          <a:p>
            <a:r>
              <a:rPr lang="de-CH" dirty="0"/>
              <a:t>Be open and flexible</a:t>
            </a:r>
          </a:p>
          <a:p>
            <a:r>
              <a:rPr lang="de-CH" dirty="0"/>
              <a:t>Use </a:t>
            </a:r>
            <a:r>
              <a:rPr lang="de-CH" dirty="0" err="1"/>
              <a:t>opportunities</a:t>
            </a:r>
            <a:endParaRPr lang="de-CH" dirty="0"/>
          </a:p>
          <a:p>
            <a:r>
              <a:rPr lang="de-CH" dirty="0" err="1"/>
              <a:t>Choose</a:t>
            </a:r>
            <a:r>
              <a:rPr lang="de-CH" dirty="0"/>
              <a:t> </a:t>
            </a:r>
            <a:r>
              <a:rPr lang="de-CH" dirty="0" err="1"/>
              <a:t>the</a:t>
            </a:r>
            <a:r>
              <a:rPr lang="de-CH" dirty="0"/>
              <a:t> </a:t>
            </a:r>
            <a:r>
              <a:rPr lang="de-CH" dirty="0" err="1"/>
              <a:t>people</a:t>
            </a:r>
            <a:r>
              <a:rPr lang="de-CH" dirty="0"/>
              <a:t> </a:t>
            </a:r>
            <a:r>
              <a:rPr lang="de-CH" dirty="0" err="1"/>
              <a:t>you</a:t>
            </a:r>
            <a:r>
              <a:rPr lang="de-CH" dirty="0"/>
              <a:t> like </a:t>
            </a:r>
            <a:r>
              <a:rPr lang="de-CH" dirty="0" err="1"/>
              <a:t>to</a:t>
            </a:r>
            <a:r>
              <a:rPr lang="de-CH" dirty="0"/>
              <a:t> </a:t>
            </a:r>
            <a:r>
              <a:rPr lang="de-CH" dirty="0" err="1"/>
              <a:t>work</a:t>
            </a:r>
            <a:r>
              <a:rPr lang="de-CH" dirty="0"/>
              <a:t> </a:t>
            </a:r>
            <a:r>
              <a:rPr lang="de-CH" dirty="0" err="1"/>
              <a:t>with</a:t>
            </a:r>
            <a:endParaRPr lang="de-CH" dirty="0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4588E640-5647-1766-5DF2-7604C6EDC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CH" dirty="0" err="1"/>
              <a:t>Conclusion</a:t>
            </a:r>
            <a:endParaRPr lang="de-CH" dirty="0"/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176" y="548680"/>
            <a:ext cx="3242836" cy="577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02970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Kleidung, Person, Schwarzweiß, Gebäude enthält.&#10;&#10;Automatisch generierte Beschreibung">
            <a:extLst>
              <a:ext uri="{FF2B5EF4-FFF2-40B4-BE49-F238E27FC236}">
                <a16:creationId xmlns:a16="http://schemas.microsoft.com/office/drawing/2014/main" id="{CE3474C2-B200-F157-4397-C15358649D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750" y="780820"/>
            <a:ext cx="3054085" cy="4581128"/>
          </a:xfrm>
          <a:prstGeom prst="rect">
            <a:avLst/>
          </a:prstGeom>
        </p:spPr>
      </p:pic>
      <p:grpSp>
        <p:nvGrpSpPr>
          <p:cNvPr id="33" name="Gruppieren 32">
            <a:extLst>
              <a:ext uri="{FF2B5EF4-FFF2-40B4-BE49-F238E27FC236}">
                <a16:creationId xmlns:a16="http://schemas.microsoft.com/office/drawing/2014/main" id="{7FA56AD3-5A0C-FA20-FD64-E010A19986A3}"/>
              </a:ext>
            </a:extLst>
          </p:cNvPr>
          <p:cNvGrpSpPr/>
          <p:nvPr/>
        </p:nvGrpSpPr>
        <p:grpSpPr>
          <a:xfrm>
            <a:off x="124969" y="51864"/>
            <a:ext cx="11875049" cy="6639482"/>
            <a:chOff x="124969" y="51864"/>
            <a:chExt cx="11875049" cy="6639482"/>
          </a:xfrm>
        </p:grpSpPr>
        <p:pic>
          <p:nvPicPr>
            <p:cNvPr id="10" name="Grafik 9" descr="Ein Bild, das Kleidung, Schwarzweiß, Person, Schuhwerk enthält.&#10;&#10;Automatisch generierte Beschreibung">
              <a:extLst>
                <a:ext uri="{FF2B5EF4-FFF2-40B4-BE49-F238E27FC236}">
                  <a16:creationId xmlns:a16="http://schemas.microsoft.com/office/drawing/2014/main" id="{C443227B-DE0A-F904-684B-A7BD7E98B22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9408" y="51864"/>
              <a:ext cx="1369267" cy="2053901"/>
            </a:xfrm>
            <a:prstGeom prst="rect">
              <a:avLst/>
            </a:prstGeom>
          </p:spPr>
        </p:pic>
        <p:pic>
          <p:nvPicPr>
            <p:cNvPr id="12" name="Grafik 11" descr="Ein Bild, das Text, Im Haus, Wand, Schwarzweiß enthält.&#10;&#10;Automatisch generierte Beschreibung">
              <a:extLst>
                <a:ext uri="{FF2B5EF4-FFF2-40B4-BE49-F238E27FC236}">
                  <a16:creationId xmlns:a16="http://schemas.microsoft.com/office/drawing/2014/main" id="{F312E74E-A113-6045-290B-8AC9564C05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90460" y="780820"/>
              <a:ext cx="1277888" cy="1916832"/>
            </a:xfrm>
            <a:prstGeom prst="rect">
              <a:avLst/>
            </a:prstGeom>
          </p:spPr>
        </p:pic>
        <p:pic>
          <p:nvPicPr>
            <p:cNvPr id="14" name="Grafik 13" descr="Ein Bild, das Kleidung, Schuhwerk, Im Haus, Wand enthält.&#10;&#10;Automatisch generierte Beschreibung">
              <a:extLst>
                <a:ext uri="{FF2B5EF4-FFF2-40B4-BE49-F238E27FC236}">
                  <a16:creationId xmlns:a16="http://schemas.microsoft.com/office/drawing/2014/main" id="{6B01F2C6-F24E-9F0E-EAC3-B588BC6F4F2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44928" y="4331105"/>
              <a:ext cx="1493912" cy="2240868"/>
            </a:xfrm>
            <a:prstGeom prst="rect">
              <a:avLst/>
            </a:prstGeom>
          </p:spPr>
        </p:pic>
        <p:pic>
          <p:nvPicPr>
            <p:cNvPr id="16" name="Grafik 15" descr="Ein Bild, das Kleidung, Person, Im Haus, Wand enthält.&#10;&#10;Automatisch generierte Beschreibung">
              <a:extLst>
                <a:ext uri="{FF2B5EF4-FFF2-40B4-BE49-F238E27FC236}">
                  <a16:creationId xmlns:a16="http://schemas.microsoft.com/office/drawing/2014/main" id="{D2387A9E-7981-0A4B-EAC6-DF7FCEC6A84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7517" y="96459"/>
              <a:ext cx="989856" cy="1484784"/>
            </a:xfrm>
            <a:prstGeom prst="rect">
              <a:avLst/>
            </a:prstGeom>
          </p:spPr>
        </p:pic>
        <p:pic>
          <p:nvPicPr>
            <p:cNvPr id="18" name="Grafik 17" descr="Ein Bild, das Kleidung, Buch, Im Haus, monochrom enthält.&#10;&#10;Automatisch generierte Beschreibung">
              <a:extLst>
                <a:ext uri="{FF2B5EF4-FFF2-40B4-BE49-F238E27FC236}">
                  <a16:creationId xmlns:a16="http://schemas.microsoft.com/office/drawing/2014/main" id="{0BE3FB74-43F8-16B7-BEC7-D2934F427E8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47528" y="120399"/>
              <a:ext cx="1277888" cy="1916832"/>
            </a:xfrm>
            <a:prstGeom prst="rect">
              <a:avLst/>
            </a:prstGeom>
          </p:spPr>
        </p:pic>
        <p:pic>
          <p:nvPicPr>
            <p:cNvPr id="20" name="Grafik 19" descr="Ein Bild, das Kleidung, Person, Im Haus, Schwarzweiß enthält.&#10;&#10;Automatisch generierte Beschreibung">
              <a:extLst>
                <a:ext uri="{FF2B5EF4-FFF2-40B4-BE49-F238E27FC236}">
                  <a16:creationId xmlns:a16="http://schemas.microsoft.com/office/drawing/2014/main" id="{6541A9C2-3A7B-954F-0143-DBD9AF87C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4175" y="2335538"/>
              <a:ext cx="1370642" cy="2055962"/>
            </a:xfrm>
            <a:prstGeom prst="rect">
              <a:avLst/>
            </a:prstGeom>
          </p:spPr>
        </p:pic>
        <p:pic>
          <p:nvPicPr>
            <p:cNvPr id="22" name="Grafik 21" descr="Ein Bild, das Kleidung, Person, Im Haus, monochrom enthält.&#10;&#10;Automatisch generierte Beschreibung">
              <a:extLst>
                <a:ext uri="{FF2B5EF4-FFF2-40B4-BE49-F238E27FC236}">
                  <a16:creationId xmlns:a16="http://schemas.microsoft.com/office/drawing/2014/main" id="{515E6B9E-E7E6-498A-0089-39B4E24B016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4098" y="3256574"/>
              <a:ext cx="1565920" cy="2348880"/>
            </a:xfrm>
            <a:prstGeom prst="rect">
              <a:avLst/>
            </a:prstGeom>
          </p:spPr>
        </p:pic>
        <p:pic>
          <p:nvPicPr>
            <p:cNvPr id="24" name="Grafik 23" descr="Ein Bild, das Menschliches Gesicht, Mann, Kleidung, Schwarzweiß enthält.&#10;&#10;Automatisch generierte Beschreibung">
              <a:extLst>
                <a:ext uri="{FF2B5EF4-FFF2-40B4-BE49-F238E27FC236}">
                  <a16:creationId xmlns:a16="http://schemas.microsoft.com/office/drawing/2014/main" id="{BC1196C4-F612-6E02-BD3A-AF61D97163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0604" y="2168606"/>
              <a:ext cx="1487841" cy="2231762"/>
            </a:xfrm>
            <a:prstGeom prst="rect">
              <a:avLst/>
            </a:prstGeom>
          </p:spPr>
        </p:pic>
        <p:pic>
          <p:nvPicPr>
            <p:cNvPr id="26" name="Grafik 25" descr="Ein Bild, das Kleidung, Schuhwerk, Schwarzweiß, Im Haus enthält.&#10;&#10;Automatisch generierte Beschreibung">
              <a:extLst>
                <a:ext uri="{FF2B5EF4-FFF2-40B4-BE49-F238E27FC236}">
                  <a16:creationId xmlns:a16="http://schemas.microsoft.com/office/drawing/2014/main" id="{58558EF2-BBC0-1CFF-5F9B-6476B9DE22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46545" y="4558490"/>
              <a:ext cx="1421904" cy="2132856"/>
            </a:xfrm>
            <a:prstGeom prst="rect">
              <a:avLst/>
            </a:prstGeom>
          </p:spPr>
        </p:pic>
        <p:pic>
          <p:nvPicPr>
            <p:cNvPr id="28" name="Grafik 27" descr="Ein Bild, das Im Haus, Wand, Schwarzweiß, Mobiliar enthält.&#10;&#10;Automatisch generierte Beschreibung">
              <a:extLst>
                <a:ext uri="{FF2B5EF4-FFF2-40B4-BE49-F238E27FC236}">
                  <a16:creationId xmlns:a16="http://schemas.microsoft.com/office/drawing/2014/main" id="{5D43EA3B-1AC5-7A69-FEDE-A230D96272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969" y="5013176"/>
              <a:ext cx="1078562" cy="1617842"/>
            </a:xfrm>
            <a:prstGeom prst="rect">
              <a:avLst/>
            </a:prstGeom>
          </p:spPr>
        </p:pic>
        <p:pic>
          <p:nvPicPr>
            <p:cNvPr id="30" name="Grafik 29" descr="Ein Bild, das Im Haus, Schwarzweiß, Wand, Computer enthält.&#10;&#10;Automatisch generierte Beschreibung">
              <a:extLst>
                <a:ext uri="{FF2B5EF4-FFF2-40B4-BE49-F238E27FC236}">
                  <a16:creationId xmlns:a16="http://schemas.microsoft.com/office/drawing/2014/main" id="{BFBBA1EC-E71D-5F12-9D83-A715F91A75E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9666" y="4501473"/>
              <a:ext cx="1181877" cy="1772816"/>
            </a:xfrm>
            <a:prstGeom prst="rect">
              <a:avLst/>
            </a:prstGeom>
          </p:spPr>
        </p:pic>
        <p:pic>
          <p:nvPicPr>
            <p:cNvPr id="32" name="Grafik 31" descr="Ein Bild, das Person, Kleidung, Menschliches Gesicht, Schwarzweiß enthält.&#10;&#10;Automatisch generierte Beschreibung">
              <a:extLst>
                <a:ext uri="{FF2B5EF4-FFF2-40B4-BE49-F238E27FC236}">
                  <a16:creationId xmlns:a16="http://schemas.microsoft.com/office/drawing/2014/main" id="{58D540AC-7F49-FAE0-CB28-5EBDC98468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6123" y="2214133"/>
              <a:ext cx="1389921" cy="208488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86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nutzerdefiniertes Design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A0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 PSI DE V9.potx" id="{E21C0B6B-A4E6-4969-A2ED-E6BCEE4A96B8}" vid="{EE8950FA-C637-4BF7-B982-D7D136EB1C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96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PSI">
      <a:dk1>
        <a:sysClr val="windowText" lastClr="000000"/>
      </a:dk1>
      <a:lt1>
        <a:sysClr val="window" lastClr="FFFFFF"/>
      </a:lt1>
      <a:dk2>
        <a:srgbClr val="4B4B4B"/>
      </a:dk2>
      <a:lt2>
        <a:srgbClr val="B9B9B9"/>
      </a:lt2>
      <a:accent1>
        <a:srgbClr val="0014E6"/>
      </a:accent1>
      <a:accent2>
        <a:srgbClr val="00F096"/>
      </a:accent2>
      <a:accent3>
        <a:srgbClr val="DC005A"/>
      </a:accent3>
      <a:accent4>
        <a:srgbClr val="6E14DC"/>
      </a:accent4>
      <a:accent5>
        <a:srgbClr val="F0F500"/>
      </a:accent5>
      <a:accent6>
        <a:srgbClr val="F050FA"/>
      </a:accent6>
      <a:hlink>
        <a:srgbClr val="000000"/>
      </a:hlink>
      <a:folHlink>
        <a:srgbClr val="000000"/>
      </a:folHlink>
    </a:clrScheme>
    <a:fontScheme name="PSI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E594130A2AF244FBF3F304D904ED593" ma:contentTypeVersion="18" ma:contentTypeDescription="Ein neues Dokument erstellen." ma:contentTypeScope="" ma:versionID="9c227ad3ab8d826471e210bb857ebfda">
  <xsd:schema xmlns:xsd="http://www.w3.org/2001/XMLSchema" xmlns:xs="http://www.w3.org/2001/XMLSchema" xmlns:p="http://schemas.microsoft.com/office/2006/metadata/properties" xmlns:ns2="c9077d15-72ed-4fec-bcfe-3472729e9195" xmlns:ns3="bc24777f-78b6-4f3c-a73a-d5fa08e4d537" targetNamespace="http://schemas.microsoft.com/office/2006/metadata/properties" ma:root="true" ma:fieldsID="2a0acd45fe6cc66a06723547185abeb0" ns2:_="" ns3:_="">
    <xsd:import namespace="c9077d15-72ed-4fec-bcfe-3472729e9195"/>
    <xsd:import namespace="bc24777f-78b6-4f3c-a73a-d5fa08e4d53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077d15-72ed-4fec-bcfe-3472729e919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Bildmarkierungen" ma:readOnly="false" ma:fieldId="{5cf76f15-5ced-4ddc-b409-7134ff3c332f}" ma:taxonomyMulti="true" ma:sspId="7fbe3b91-0d7a-4fca-85de-75d49bc052c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4777f-78b6-4f3c-a73a-d5fa08e4d537" elementFormDefault="qualified">
    <xsd:import namespace="http://schemas.microsoft.com/office/2006/documentManagement/types"/>
    <xsd:import namespace="http://schemas.microsoft.com/office/infopath/2007/PartnerControls"/>
    <xsd:element name="TaxCatchAll" ma:index="21" nillable="true" ma:displayName="Taxonomy Catch All Column" ma:hidden="true" ma:list="{523888c3-3691-4ee2-9093-74875a1c94d8}" ma:internalName="TaxCatchAll" ma:showField="CatchAllData" ma:web="bc24777f-78b6-4f3c-a73a-d5fa08e4d53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bc24777f-78b6-4f3c-a73a-d5fa08e4d537" xsi:nil="true"/>
    <lcf76f155ced4ddcb4097134ff3c332f xmlns="c9077d15-72ed-4fec-bcfe-3472729e9195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B9C8326-17BB-45BD-9C1C-A05512924E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077d15-72ed-4fec-bcfe-3472729e9195"/>
    <ds:schemaRef ds:uri="bc24777f-78b6-4f3c-a73a-d5fa08e4d5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6B7BE2-63AD-4C37-AC44-F0E4FC348E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26B806-0237-4942-A1FD-5C97285908C2}">
  <ds:schemaRefs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purl.org/dc/dcmitype/"/>
    <ds:schemaRef ds:uri="c9077d15-72ed-4fec-bcfe-3472729e9195"/>
    <ds:schemaRef ds:uri="http://schemas.openxmlformats.org/package/2006/metadata/core-properties"/>
    <ds:schemaRef ds:uri="bc24777f-78b6-4f3c-a73a-d5fa08e4d53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PSI_Presentation_Content_Slides_de</Template>
  <TotalTime>0</TotalTime>
  <Words>1535</Words>
  <Application>Microsoft Office PowerPoint</Application>
  <PresentationFormat>Widescreen</PresentationFormat>
  <Paragraphs>265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3" baseType="lpstr">
      <vt:lpstr>Calibri (MS)</vt:lpstr>
      <vt:lpstr>Calibri (MS) Bold</vt:lpstr>
      <vt:lpstr>Aptos</vt:lpstr>
      <vt:lpstr>Arial</vt:lpstr>
      <vt:lpstr>Calibri</vt:lpstr>
      <vt:lpstr>Courier New</vt:lpstr>
      <vt:lpstr>Rockwell</vt:lpstr>
      <vt:lpstr>Symbol</vt:lpstr>
      <vt:lpstr>Wingdings</vt:lpstr>
      <vt:lpstr>Benutzerdefiniertes Design</vt:lpstr>
      <vt:lpstr>Office Theme</vt:lpstr>
      <vt:lpstr>PowerPoint Presentation</vt:lpstr>
      <vt:lpstr>About myself…</vt:lpstr>
      <vt:lpstr>Highschool</vt:lpstr>
      <vt:lpstr>Highschool</vt:lpstr>
      <vt:lpstr>Comet West 1976</vt:lpstr>
      <vt:lpstr>PowerPoint Presentation</vt:lpstr>
      <vt:lpstr>PowerPoint Presentation</vt:lpstr>
      <vt:lpstr>PowerPoint Presentation</vt:lpstr>
      <vt:lpstr>International Astronomical Youth Camps 1975 - 1981 </vt:lpstr>
      <vt:lpstr>International Astronomical Youth Camps 1975 - 1981 </vt:lpstr>
      <vt:lpstr>National Science Contest 1978-1979</vt:lpstr>
      <vt:lpstr>PowerPoint Presentation</vt:lpstr>
      <vt:lpstr>PowerPoint Presentation</vt:lpstr>
      <vt:lpstr>Studying Physics 1979 – 1985 (Master)</vt:lpstr>
      <vt:lpstr>«Sabbatical» 1983/84</vt:lpstr>
      <vt:lpstr>Master thesis 1984/85</vt:lpstr>
      <vt:lpstr>Master thesis 1984/85</vt:lpstr>
      <vt:lpstr>PhD Thesis 1986-1991</vt:lpstr>
      <vt:lpstr>PhD Thesis 1986 - 1990</vt:lpstr>
      <vt:lpstr>IT Department 1991 - 1994</vt:lpstr>
      <vt:lpstr>IT Department 1991 - 1994</vt:lpstr>
      <vt:lpstr>IT Department 1991 - 1994</vt:lpstr>
      <vt:lpstr>An absurd misjudgement (1991) </vt:lpstr>
      <vt:lpstr>Protontherapy 1995 - 2025</vt:lpstr>
      <vt:lpstr>«pencil beam scanning» (PBS)</vt:lpstr>
      <vt:lpstr>Protontherapy 1995 - 2025</vt:lpstr>
      <vt:lpstr>Protontherapy 1995 - 2025</vt:lpstr>
      <vt:lpstr>Protontherapy 1995 - 2025</vt:lpstr>
      <vt:lpstr>Optimizing PBS using tools from high energy physics</vt:lpstr>
      <vt:lpstr>CERN: HBOOK  PAW  ROOT</vt:lpstr>
      <vt:lpstr>Logging information per spot</vt:lpstr>
      <vt:lpstr>Pencil beam scanning needs to control dose AND position</vt:lpstr>
      <vt:lpstr>Use HEP tools to analyze proton therapy data</vt:lpstr>
      <vt:lpstr>A useful tool for Quality Assurance</vt:lpstr>
      <vt:lpstr>Protontherapy 1995 - 2025</vt:lpstr>
      <vt:lpstr>PowerPoint Presentation</vt:lpstr>
      <vt:lpstr>PowerPoint Presentation</vt:lpstr>
      <vt:lpstr>PowerPoint Presentation</vt:lpstr>
      <vt:lpstr>IEEE - NPSS</vt:lpstr>
      <vt:lpstr>IEEE NPSS Schools</vt:lpstr>
      <vt:lpstr>Conclusion</vt:lpstr>
      <vt:lpstr>PowerPoint Presentation</vt:lpstr>
    </vt:vector>
  </TitlesOfParts>
  <Company>PSI - Paul Scherrer Institut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Krebsbehandlung mit Protonentherapie</dc:title>
  <dc:creator>Grossmann Handschin Martin</dc:creator>
  <dc:description>erstellt durch Vorlagenbauer.ch</dc:description>
  <cp:lastModifiedBy>Grossmann Handschin, Martin</cp:lastModifiedBy>
  <cp:revision>130</cp:revision>
  <cp:lastPrinted>2025-04-08T08:33:04Z</cp:lastPrinted>
  <dcterms:created xsi:type="dcterms:W3CDTF">2024-06-25T11:49:56Z</dcterms:created>
  <dcterms:modified xsi:type="dcterms:W3CDTF">2026-06-19T03:32:08Z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0x0101000E594130A2AF244FBF3F304D904ED593</vt:lpwstr>
  </property>
  <property fmtid="{D5CDD505-2E9C-101B-9397-08002B2CF9AE}" pid="3" name="MediaServiceImageTags">
    <vt:lpwstr/>
  </property>
</Properties>
</file>