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8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0" r:id="rId16"/>
    <p:sldId id="271" r:id="rId17"/>
    <p:sldId id="281" r:id="rId18"/>
    <p:sldId id="284" r:id="rId19"/>
    <p:sldId id="270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3" r:id="rId28"/>
  </p:sldIdLst>
  <p:sldSz cx="9144000" cy="5143500" type="screen16x9"/>
  <p:notesSz cx="6858000" cy="9144000"/>
  <p:embeddedFontLst>
    <p:embeddedFont>
      <p:font typeface="Lexend" panose="020B0604020202020204" charset="0"/>
      <p:regular r:id="rId30"/>
      <p:bold r:id="rId31"/>
    </p:embeddedFont>
    <p:embeddedFont>
      <p:font typeface="Lexend Black" panose="020B0604020202020204" charset="0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CC913F-A43E-45F8-AAE5-DA8F37535E47}" v="313" dt="2026-08-18T14:15:47.205"/>
    <p1510:client id="{59638468-2238-46DA-BF0D-3FF6187316CC}" v="605" dt="2026-08-17T08:30:06.889"/>
    <p1510:client id="{7A818EF1-C705-493E-99FC-1979871C5EEB}" v="19" dt="2026-08-17T08:33:00.492"/>
    <p1510:client id="{C1D2218D-53D3-4431-953F-2CB2A02371AF}" v="6" dt="2026-08-17T09:27:17.829"/>
    <p1510:client id="{CF766EC1-3D10-4A6B-8D72-3F85725365ED}" v="7" dt="2026-08-18T11:39:28.608"/>
    <p1510:client id="{D53B09A5-7D81-4A5A-AA8A-318F549670E4}" v="9" dt="2026-08-18T12:09:14.816"/>
    <p1510:client id="{E5A4088D-3DCC-4AD4-9F3F-04645DC0A786}" v="148" dt="2026-08-18T07:23:58.093"/>
    <p1510:client id="{EDA6F188-28D7-47DD-A50F-4F12F42A3244}" v="127" dt="2026-08-19T06:01:01.506"/>
    <p1510:client id="{EE22D626-FDF6-44C5-8B8E-26081E92F11B}" v="570" dt="2026-08-17T09:24:37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6fb3512f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f6fb3512f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6fb3512f7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6fb3512f7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90c6027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690c6027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690c6027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f690c6027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690c6027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690c6027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690c60271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690c60271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>
          <a:extLst>
            <a:ext uri="{FF2B5EF4-FFF2-40B4-BE49-F238E27FC236}">
              <a16:creationId xmlns:a16="http://schemas.microsoft.com/office/drawing/2014/main" id="{37554215-D3FC-4F93-5176-4A6C4DADF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690c60271_0_78:notes">
            <a:extLst>
              <a:ext uri="{FF2B5EF4-FFF2-40B4-BE49-F238E27FC236}">
                <a16:creationId xmlns:a16="http://schemas.microsoft.com/office/drawing/2014/main" id="{A89FAEF3-1E32-5D33-9DE9-0AD4670EB6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f690c60271_0_78:notes">
            <a:extLst>
              <a:ext uri="{FF2B5EF4-FFF2-40B4-BE49-F238E27FC236}">
                <a16:creationId xmlns:a16="http://schemas.microsoft.com/office/drawing/2014/main" id="{C580F1E1-B01C-7CF9-12DE-5164A51F9E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2761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>
          <a:extLst>
            <a:ext uri="{FF2B5EF4-FFF2-40B4-BE49-F238E27FC236}">
              <a16:creationId xmlns:a16="http://schemas.microsoft.com/office/drawing/2014/main" id="{18BA9817-2851-B501-7E6C-3FB053EC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6fb3512f7_0_67:notes">
            <a:extLst>
              <a:ext uri="{FF2B5EF4-FFF2-40B4-BE49-F238E27FC236}">
                <a16:creationId xmlns:a16="http://schemas.microsoft.com/office/drawing/2014/main" id="{26C7D1FC-FD54-52CD-3DBC-141D33D033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6fb3512f7_0_67:notes">
            <a:extLst>
              <a:ext uri="{FF2B5EF4-FFF2-40B4-BE49-F238E27FC236}">
                <a16:creationId xmlns:a16="http://schemas.microsoft.com/office/drawing/2014/main" id="{4B233BA0-DBE6-67B1-4A0B-4E2D826306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114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690c60271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f690c60271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690c6027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690c6027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fb3512f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6fb3512f7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6fb3512f7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6fb3512f7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690c60271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690c60271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b617b5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6b617b56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6b617b56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f6b617b561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6b753e2f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6b753e2f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>
          <a:extLst>
            <a:ext uri="{FF2B5EF4-FFF2-40B4-BE49-F238E27FC236}">
              <a16:creationId xmlns:a16="http://schemas.microsoft.com/office/drawing/2014/main" id="{D4D1285B-2BA9-D38C-6D51-A810B4150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6b753e2f9_0_15:notes">
            <a:extLst>
              <a:ext uri="{FF2B5EF4-FFF2-40B4-BE49-F238E27FC236}">
                <a16:creationId xmlns:a16="http://schemas.microsoft.com/office/drawing/2014/main" id="{E487EF34-31A7-CF38-FBA7-BF73A5BDDC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6b753e2f9_0_15:notes">
            <a:extLst>
              <a:ext uri="{FF2B5EF4-FFF2-40B4-BE49-F238E27FC236}">
                <a16:creationId xmlns:a16="http://schemas.microsoft.com/office/drawing/2014/main" id="{C7122185-88DB-14B8-27F2-9BD5AF7E4E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625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6b95b48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56b95b48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f7bb632f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f7bb632f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6f7bb632f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6f7bb632f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EAE8C279-2AD0-A8E5-C700-60E20527C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6b95b488_0_20:notes">
            <a:extLst>
              <a:ext uri="{FF2B5EF4-FFF2-40B4-BE49-F238E27FC236}">
                <a16:creationId xmlns:a16="http://schemas.microsoft.com/office/drawing/2014/main" id="{7CFD1A2F-6C53-74B5-7FF3-4977A8C39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56b95b488_0_20:notes">
            <a:extLst>
              <a:ext uri="{FF2B5EF4-FFF2-40B4-BE49-F238E27FC236}">
                <a16:creationId xmlns:a16="http://schemas.microsoft.com/office/drawing/2014/main" id="{59C6459E-57FA-E3DB-F995-CEA0273AB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07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6f7bb632f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6f7bb632f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fb3512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6fb3512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6fb3512f7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6fb3512f7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mailto:nabeen.bhusal@desy.de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0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59400" y="320950"/>
            <a:ext cx="8520600" cy="13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 b="1">
                <a:latin typeface="Lexend Black"/>
                <a:ea typeface="Lexend Black"/>
                <a:cs typeface="Lexend Black"/>
                <a:sym typeface="Lexend Black"/>
              </a:rPr>
              <a:t>Baryon number violation</a:t>
            </a:r>
            <a:endParaRPr lang="en-US" sz="2800" b="1">
              <a:latin typeface="Lexend Black"/>
              <a:ea typeface="Lexend Black"/>
              <a:cs typeface="Lexend Blac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 b="1">
                <a:latin typeface="Lexend Black"/>
                <a:ea typeface="Lexend Black"/>
                <a:cs typeface="Lexend Black"/>
                <a:sym typeface="Lexend Black"/>
              </a:rPr>
              <a:t> from</a:t>
            </a:r>
            <a:endParaRPr sz="2800" b="1">
              <a:latin typeface="Lexend Black"/>
              <a:ea typeface="Lexend Black"/>
              <a:cs typeface="Lexend Blac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 b="1">
                <a:latin typeface="Lexend Black"/>
                <a:ea typeface="Lexend Black"/>
                <a:cs typeface="Lexend Black"/>
                <a:sym typeface="Lexend Black"/>
              </a:rPr>
              <a:t> Standard Model Higgs bubble collisions</a:t>
            </a:r>
            <a:endParaRPr sz="2800" b="1">
              <a:latin typeface="Lexend Black"/>
              <a:ea typeface="Lexend Black"/>
              <a:cs typeface="Lexend Black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63016" y="2812420"/>
            <a:ext cx="79194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err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Nabeen</a:t>
            </a:r>
            <a:r>
              <a:rPr lang="en" sz="2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 Bhusal</a:t>
            </a:r>
            <a:endParaRPr sz="20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Based on </a:t>
            </a:r>
            <a:r>
              <a:rPr lang="en" sz="1400" b="1" i="1" err="1">
                <a:solidFill>
                  <a:schemeClr val="dk1"/>
                </a:solidFill>
                <a:ea typeface="Lexend"/>
                <a:sym typeface="Lexend"/>
              </a:rPr>
              <a:t>Phys.Rev.Lett</a:t>
            </a:r>
            <a:r>
              <a:rPr lang="en" sz="1400" b="1" i="1">
                <a:solidFill>
                  <a:schemeClr val="dk1"/>
                </a:solidFill>
                <a:ea typeface="Lexend"/>
                <a:sym typeface="Lexend"/>
              </a:rPr>
              <a:t>. 136 (2026) 24, 241803</a:t>
            </a:r>
            <a:endParaRPr sz="1400" b="1" i="1">
              <a:solidFill>
                <a:schemeClr val="dk1"/>
              </a:solidFill>
              <a:ea typeface="Lexe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In collaboration with: S. Blasi, M. Cataldi, A. </a:t>
            </a:r>
            <a:r>
              <a:rPr lang="en" sz="1400" err="1">
                <a:solidFill>
                  <a:schemeClr val="dk1"/>
                </a:solidFill>
                <a:ea typeface="Lexend"/>
                <a:sym typeface="Lexend"/>
              </a:rPr>
              <a:t>Chatrchyan</a:t>
            </a: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, M. Gorghetto and G. Servant</a:t>
            </a:r>
            <a:endParaRPr sz="140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6" name="Google Shape;56;p13" title="DESY_logo_3C_we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50" y="66350"/>
            <a:ext cx="1356900" cy="135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10625" y="4771100"/>
            <a:ext cx="89229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100" b="1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nabeen.bhusal@desy.de</a:t>
            </a:r>
            <a:r>
              <a:rPr lang="en" sz="1100" b="1">
                <a:solidFill>
                  <a:schemeClr val="dk2"/>
                </a:solidFill>
              </a:rPr>
              <a:t>     </a:t>
            </a:r>
            <a:r>
              <a:rPr lang="en" sz="1300">
                <a:solidFill>
                  <a:schemeClr val="dk2"/>
                </a:solidFill>
              </a:rPr>
              <a:t>                                                        </a:t>
            </a:r>
            <a:endParaRPr lang="en-US" sz="130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410C6D-F2D2-2A99-1390-C264A4331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3521" y="3945580"/>
            <a:ext cx="2014234" cy="8819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79" name="Google Shape;179;p22"/>
          <p:cNvSpPr txBox="1"/>
          <p:nvPr/>
        </p:nvSpPr>
        <p:spPr>
          <a:xfrm>
            <a:off x="7382900" y="1002300"/>
            <a:ext cx="1919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0000FF"/>
                </a:solidFill>
              </a:rPr>
              <a:t>See e.g.  Turok, Zadrozny, NPB 1991</a:t>
            </a:r>
            <a:endParaRPr sz="700">
              <a:solidFill>
                <a:srgbClr val="0000FF"/>
              </a:solidFill>
            </a:endParaRPr>
          </a:p>
        </p:txBody>
      </p:sp>
      <p:pic>
        <p:nvPicPr>
          <p:cNvPr id="180" name="Google Shape;18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2025" y="1434075"/>
            <a:ext cx="2580275" cy="18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7627700" y="3463225"/>
            <a:ext cx="16749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Konstandin, Servant, JCAP07(2011)024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637025" y="1986525"/>
            <a:ext cx="51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→ How do textures with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and gauge fields collapse to the vacuum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r>
              <a:rPr lang="en" sz="1200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?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83" name="Google Shape;18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6324" y="2972299"/>
            <a:ext cx="1783024" cy="10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99700" y="2972299"/>
            <a:ext cx="1674900" cy="4845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 txBox="1"/>
          <p:nvPr/>
        </p:nvSpPr>
        <p:spPr>
          <a:xfrm>
            <a:off x="1193725" y="2633600"/>
            <a:ext cx="174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Small texture 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&lt; M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</a:t>
            </a:r>
            <a:endParaRPr sz="1200" i="1" baseline="30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22"/>
          <p:cNvSpPr txBox="1"/>
          <p:nvPr/>
        </p:nvSpPr>
        <p:spPr>
          <a:xfrm>
            <a:off x="3722875" y="2633600"/>
            <a:ext cx="174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Large texture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&gt; M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</a:t>
            </a:r>
            <a:endParaRPr sz="1000" i="1" baseline="-2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531925" y="3333750"/>
            <a:ext cx="6618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Unwinding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1057650" y="3971325"/>
            <a:ext cx="14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000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− 1, 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000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3636825" y="3500750"/>
            <a:ext cx="1632900" cy="493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Gauge fields turn on and cancel the gradient 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190" name="Google Shape;190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95850" y="3710925"/>
            <a:ext cx="836400" cy="16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/>
        </p:nvSpPr>
        <p:spPr>
          <a:xfrm>
            <a:off x="3785325" y="3971313"/>
            <a:ext cx="14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000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0, 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22"/>
          <p:cNvSpPr/>
          <p:nvPr/>
        </p:nvSpPr>
        <p:spPr>
          <a:xfrm>
            <a:off x="3599700" y="4403775"/>
            <a:ext cx="1674900" cy="393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 Black"/>
                <a:ea typeface="Lexend"/>
                <a:cs typeface="Lexend"/>
                <a:sym typeface="Lexend"/>
              </a:rPr>
              <a:t>Produces Baryons !</a:t>
            </a:r>
            <a:endParaRPr lang="en-US" sz="1200">
              <a:latin typeface="Lexend Black"/>
              <a:ea typeface="Lexend"/>
              <a:cs typeface="Lexend"/>
            </a:endParaRPr>
          </a:p>
        </p:txBody>
      </p:sp>
      <p:pic>
        <p:nvPicPr>
          <p:cNvPr id="193" name="Google Shape;193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38775" y="1483425"/>
            <a:ext cx="1706095" cy="2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4;p19">
            <a:extLst>
              <a:ext uri="{FF2B5EF4-FFF2-40B4-BE49-F238E27FC236}">
                <a16:creationId xmlns:a16="http://schemas.microsoft.com/office/drawing/2014/main" id="{8202251D-D818-6D4B-AA14-284CE0770270}"/>
              </a:ext>
            </a:extLst>
          </p:cNvPr>
          <p:cNvSpPr txBox="1">
            <a:spLocks/>
          </p:cNvSpPr>
          <p:nvPr/>
        </p:nvSpPr>
        <p:spPr>
          <a:xfrm>
            <a:off x="377650" y="247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ΔB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 from Textures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11" name="Google Shape;160;p21">
            <a:extLst>
              <a:ext uri="{FF2B5EF4-FFF2-40B4-BE49-F238E27FC236}">
                <a16:creationId xmlns:a16="http://schemas.microsoft.com/office/drawing/2014/main" id="{C76F2D06-2733-EEDD-3575-5A7C593B06A0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64068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23850" indent="-171450">
              <a:buClr>
                <a:schemeClr val="dk1"/>
              </a:buClr>
              <a:buSzPts val="1200"/>
            </a:pPr>
            <a:r>
              <a:rPr lang="en-US" sz="1200">
                <a:solidFill>
                  <a:schemeClr val="dk1"/>
                </a:solidFill>
                <a:ea typeface="Lexend"/>
                <a:sym typeface="Lexend"/>
              </a:rPr>
              <a:t>Gauge textures are unstable and collapse into the vacuum configuration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914400" indent="0">
              <a:spcBef>
                <a:spcPts val="1200"/>
              </a:spcBef>
              <a:spcAft>
                <a:spcPts val="1200"/>
              </a:spcAft>
              <a:buFont typeface="Arial"/>
              <a:buNone/>
            </a:pPr>
            <a:endParaRPr lang="en-US"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312" y="207955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3"/>
          <p:cNvSpPr txBox="1">
            <a:spLocks noGrp="1"/>
          </p:cNvSpPr>
          <p:nvPr>
            <p:ph type="title"/>
          </p:nvPr>
        </p:nvSpPr>
        <p:spPr>
          <a:xfrm>
            <a:off x="285350" y="2285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 i="1">
                <a:ea typeface="Lexend"/>
                <a:sym typeface="Lexend"/>
              </a:rPr>
              <a:t>What dynamics can produce these textures ?</a:t>
            </a:r>
            <a:endParaRPr lang="en-US" sz="2000">
              <a:ea typeface="Lexend"/>
            </a:endParaRPr>
          </a:p>
        </p:txBody>
      </p:sp>
      <p:sp>
        <p:nvSpPr>
          <p:cNvPr id="200" name="Google Shape;2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Recap: </a:t>
            </a: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 violation from Tachyonic transition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207" name="Google Shape;20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Higgs</a:t>
            </a:r>
            <a:r>
              <a:rPr lang="en" sz="1200">
                <a:solidFill>
                  <a:schemeClr val="dk1"/>
                </a:solidFill>
                <a:ea typeface="Times New Roman"/>
                <a:sym typeface="Times New Roman"/>
              </a:rPr>
              <a:t>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SU(2)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symmetry broken rapidly (quenched crossover phase transition)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→ Kibble mechanism leads to formation of Textures dressed by gauge fields</a:t>
            </a:r>
            <a:endParaRPr sz="1200">
              <a:solidFill>
                <a:schemeClr val="dk1"/>
              </a:solidFill>
              <a:ea typeface="Lexend"/>
            </a:endParaRPr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→ Textures decay via changing</a:t>
            </a:r>
            <a:r>
              <a:rPr lang="en" sz="1200">
                <a:solidFill>
                  <a:schemeClr val="dk1"/>
                </a:solidFill>
                <a:ea typeface="Times New Roman"/>
                <a:sym typeface="Times New Roman"/>
              </a:rPr>
              <a:t>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endParaRPr sz="1200" i="1" baseline="-250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ea typeface="Lexend"/>
            </a:endParaRPr>
          </a:p>
          <a:p>
            <a:pPr marL="457200" lvl="0" indent="-3048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Rate of change of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is equivalent to rate of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" sz="1200">
                <a:solidFill>
                  <a:schemeClr val="dk1"/>
                </a:solidFill>
                <a:ea typeface="Times New Roman"/>
                <a:sym typeface="Times New Roman"/>
              </a:rPr>
              <a:t>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violation.</a:t>
            </a:r>
            <a:endParaRPr sz="1200">
              <a:solidFill>
                <a:schemeClr val="dk1"/>
              </a:solidFill>
              <a:ea typeface="Lexend"/>
            </a:endParaRPr>
          </a:p>
          <a:p>
            <a:pPr indent="0">
              <a:spcBef>
                <a:spcPts val="1200"/>
              </a:spcBef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→ If transition is delayed :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" sz="1200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violation at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T~0 GeV</a:t>
            </a:r>
            <a:r>
              <a:rPr lang="en" sz="1200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[The original “Cold Baryogenesis”]</a:t>
            </a:r>
            <a:endParaRPr sz="1200">
              <a:solidFill>
                <a:schemeClr val="dk1"/>
              </a:solidFill>
              <a:ea typeface="Lexend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08" name="Google Shape;20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09" name="Google Shape;209;p24"/>
          <p:cNvSpPr txBox="1"/>
          <p:nvPr/>
        </p:nvSpPr>
        <p:spPr>
          <a:xfrm>
            <a:off x="7574325" y="968725"/>
            <a:ext cx="2205000" cy="5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solidFill>
                  <a:srgbClr val="0000FF"/>
                </a:solidFill>
              </a:rPr>
              <a:t>Garcia-Bellido, Grigoriev, </a:t>
            </a:r>
            <a:r>
              <a:rPr lang="en" sz="700" dirty="0" err="1">
                <a:solidFill>
                  <a:srgbClr val="0000FF"/>
                </a:solidFill>
              </a:rPr>
              <a:t>Kusenko</a:t>
            </a:r>
            <a:r>
              <a:rPr lang="en" sz="700" dirty="0">
                <a:solidFill>
                  <a:srgbClr val="0000FF"/>
                </a:solidFill>
              </a:rPr>
              <a:t>,</a:t>
            </a:r>
            <a:endParaRPr lang="en-US" sz="700" dirty="0">
              <a:solidFill>
                <a:srgbClr val="0000FF"/>
              </a:solidFill>
            </a:endParaRPr>
          </a:p>
          <a:p>
            <a:r>
              <a:rPr lang="en" sz="700">
                <a:solidFill>
                  <a:srgbClr val="0000FF"/>
                </a:solidFill>
              </a:rPr>
              <a:t>Shaposhnikov, PRD 1990</a:t>
            </a:r>
            <a:endParaRPr lang="en"/>
          </a:p>
          <a:p>
            <a:r>
              <a:rPr lang="en" sz="700">
                <a:solidFill>
                  <a:srgbClr val="0000FF"/>
                </a:solidFill>
              </a:rPr>
              <a:t>Smit, Tranberg JHEP 2002</a:t>
            </a:r>
            <a:endParaRPr/>
          </a:p>
        </p:txBody>
      </p:sp>
      <p:pic>
        <p:nvPicPr>
          <p:cNvPr id="210" name="Google Shape;21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3400" y="1967849"/>
            <a:ext cx="1646975" cy="113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5"/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First-Order Phase Transition (FOPT)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217" name="Google Shape;217;p25"/>
          <p:cNvSpPr txBox="1">
            <a:spLocks noGrp="1"/>
          </p:cNvSpPr>
          <p:nvPr>
            <p:ph type="body" idx="1"/>
          </p:nvPr>
        </p:nvSpPr>
        <p:spPr>
          <a:xfrm>
            <a:off x="465550" y="1299025"/>
            <a:ext cx="8520600" cy="5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38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Use the same principle of Texture formation and decay but through bubble nucleation and collision</a:t>
            </a:r>
            <a:endParaRPr lang="en-US" sz="1200">
              <a:solidFill>
                <a:schemeClr val="dk1"/>
              </a:solidFill>
            </a:endParaRPr>
          </a:p>
        </p:txBody>
      </p:sp>
      <p:sp>
        <p:nvSpPr>
          <p:cNvPr id="218" name="Google Shape;21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7230725" y="987650"/>
            <a:ext cx="26805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rgbClr val="0000FF"/>
                </a:solidFill>
              </a:rPr>
              <a:t>Konstandin, Servant, JCAP07(2011)024 </a:t>
            </a:r>
            <a:endParaRPr sz="7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0000FF"/>
                </a:solidFill>
              </a:rPr>
              <a:t>Servant, Phys. Rev. Lett. 113, 171803 (2014)</a:t>
            </a:r>
            <a:endParaRPr sz="500">
              <a:solidFill>
                <a:srgbClr val="0000FF"/>
              </a:solidFill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3125" y="2214575"/>
            <a:ext cx="2722925" cy="3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7250" y="2714125"/>
            <a:ext cx="2319464" cy="3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7525" y="2714125"/>
            <a:ext cx="1968149" cy="194909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3" name="Google Shape;223;p25"/>
          <p:cNvSpPr txBox="1"/>
          <p:nvPr/>
        </p:nvSpPr>
        <p:spPr>
          <a:xfrm>
            <a:off x="6657300" y="3725825"/>
            <a:ext cx="1669500" cy="5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2D</a:t>
            </a:r>
            <a:r>
              <a:rPr lang="en" sz="1000">
                <a:solidFill>
                  <a:schemeClr val="dk1"/>
                </a:solidFill>
              </a:rPr>
              <a:t> slice at 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simulation time t=0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24" name="Google Shape;224;p25"/>
          <p:cNvSpPr txBox="1"/>
          <p:nvPr/>
        </p:nvSpPr>
        <p:spPr>
          <a:xfrm>
            <a:off x="1109975" y="1778550"/>
            <a:ext cx="3013200" cy="1368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Toy Model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25" name="Google Shape;225;p25"/>
          <p:cNvSpPr txBox="1"/>
          <p:nvPr/>
        </p:nvSpPr>
        <p:spPr>
          <a:xfrm>
            <a:off x="4607525" y="1760921"/>
            <a:ext cx="2523300" cy="810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Geometry</a:t>
            </a: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3+1 D</a:t>
            </a:r>
            <a:r>
              <a:rPr lang="en" sz="1200">
                <a:solidFill>
                  <a:schemeClr val="dk1"/>
                </a:solidFill>
              </a:rPr>
              <a:t> lattice 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26" name="Google Shape;226;p25"/>
          <p:cNvSpPr txBox="1"/>
          <p:nvPr/>
        </p:nvSpPr>
        <p:spPr>
          <a:xfrm>
            <a:off x="1109975" y="3398725"/>
            <a:ext cx="3013200" cy="1264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Initial Condition</a:t>
            </a: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bubbles 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Random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SU(2) </a:t>
            </a:r>
            <a:r>
              <a:rPr lang="en" sz="1200">
                <a:solidFill>
                  <a:schemeClr val="dk1"/>
                </a:solidFill>
              </a:rPr>
              <a:t>orientation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Critical bubble profile (sets limit on simulation size)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6"/>
          <p:cNvSpPr txBox="1">
            <a:spLocks noGrp="1"/>
          </p:cNvSpPr>
          <p:nvPr>
            <p:ph type="title"/>
          </p:nvPr>
        </p:nvSpPr>
        <p:spPr>
          <a:xfrm>
            <a:off x="330013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Bubble collisions create non-trivial Higgs configurations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233" name="Google Shape;233;p26"/>
          <p:cNvSpPr txBox="1">
            <a:spLocks noGrp="1"/>
          </p:cNvSpPr>
          <p:nvPr>
            <p:ph type="body" idx="1"/>
          </p:nvPr>
        </p:nvSpPr>
        <p:spPr>
          <a:xfrm>
            <a:off x="311700" y="1322875"/>
            <a:ext cx="85206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We simulate runaway bubbles of the Electroweak phase transition</a:t>
            </a:r>
            <a:endParaRPr lang="en-US" sz="1200">
              <a:solidFill>
                <a:schemeClr val="dk1"/>
              </a:solidFill>
            </a:endParaRPr>
          </a:p>
        </p:txBody>
      </p:sp>
      <p:sp>
        <p:nvSpPr>
          <p:cNvPr id="234" name="Google Shape;23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235" name="Google Shape;23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9075" y="1948675"/>
            <a:ext cx="2664051" cy="266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6" name="Google Shape;236;p26"/>
          <p:cNvCxnSpPr/>
          <p:nvPr/>
        </p:nvCxnSpPr>
        <p:spPr>
          <a:xfrm rot="10800000" flipH="1">
            <a:off x="4067625" y="2114725"/>
            <a:ext cx="333300" cy="27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7" name="Google Shape;237;p26"/>
          <p:cNvCxnSpPr/>
          <p:nvPr/>
        </p:nvCxnSpPr>
        <p:spPr>
          <a:xfrm flipH="1">
            <a:off x="5050950" y="2322750"/>
            <a:ext cx="329400" cy="24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8" name="Google Shape;238;p26"/>
          <p:cNvCxnSpPr/>
          <p:nvPr/>
        </p:nvCxnSpPr>
        <p:spPr>
          <a:xfrm>
            <a:off x="4783550" y="4085650"/>
            <a:ext cx="197400" cy="19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9" name="Google Shape;239;p26"/>
          <p:cNvCxnSpPr/>
          <p:nvPr/>
        </p:nvCxnSpPr>
        <p:spPr>
          <a:xfrm rot="10800000">
            <a:off x="5448050" y="4249125"/>
            <a:ext cx="4800" cy="3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0" name="Google Shape;240;p26"/>
          <p:cNvSpPr txBox="1"/>
          <p:nvPr/>
        </p:nvSpPr>
        <p:spPr>
          <a:xfrm>
            <a:off x="1471300" y="2084450"/>
            <a:ext cx="1358400" cy="516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Random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SU(2)</a:t>
            </a:r>
            <a:r>
              <a:rPr lang="en" sz="1200">
                <a:solidFill>
                  <a:schemeClr val="dk1"/>
                </a:solidFill>
              </a:rPr>
              <a:t> configuration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41" name="Google Shape;241;p26"/>
          <p:cNvSpPr txBox="1"/>
          <p:nvPr/>
        </p:nvSpPr>
        <p:spPr>
          <a:xfrm>
            <a:off x="5827125" y="2736100"/>
            <a:ext cx="3005100" cy="12930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Collisions </a:t>
            </a: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Higgs gradients → gauge-field excitation</a:t>
            </a: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Can bubble collisions produce gauge textures ?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600941-73BA-AAC3-FC90-F9CFDC38B5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lang="en"/>
          </a:p>
        </p:txBody>
      </p:sp>
      <p:pic>
        <p:nvPicPr>
          <p:cNvPr id="4" name="3Dmoviecoldbaryo">
            <a:hlinkClick r:id="" action="ppaction://media"/>
            <a:extLst>
              <a:ext uri="{FF2B5EF4-FFF2-40B4-BE49-F238E27FC236}">
                <a16:creationId xmlns:a16="http://schemas.microsoft.com/office/drawing/2014/main" id="{BBA0D434-F39A-D1DB-7CA6-2DF8B48C6D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0810" y="356276"/>
            <a:ext cx="7971817" cy="450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9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8"/>
          <p:cNvSpPr txBox="1">
            <a:spLocks noGrp="1"/>
          </p:cNvSpPr>
          <p:nvPr>
            <p:ph type="title"/>
          </p:nvPr>
        </p:nvSpPr>
        <p:spPr>
          <a:xfrm>
            <a:off x="2628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Bubble collisions to </a:t>
            </a: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2000" i="1" baseline="-25000"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endParaRPr sz="2000" i="1" baseline="-2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28"/>
          <p:cNvSpPr txBox="1">
            <a:spLocks noGrp="1"/>
          </p:cNvSpPr>
          <p:nvPr>
            <p:ph type="body" idx="1"/>
          </p:nvPr>
        </p:nvSpPr>
        <p:spPr>
          <a:xfrm>
            <a:off x="959475" y="4380100"/>
            <a:ext cx="7293300" cy="424200"/>
          </a:xfrm>
          <a:prstGeom prst="rect">
            <a:avLst/>
          </a:prstGeom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Bubble collisions produce </a:t>
            </a:r>
            <a:r>
              <a:rPr lang="en" sz="14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SU(2)</a:t>
            </a: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 gauge textures which then decay, leading to </a:t>
            </a:r>
            <a:r>
              <a:rPr lang="en" sz="14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" sz="1400" i="1">
                <a:solidFill>
                  <a:schemeClr val="dk1"/>
                </a:solidFill>
                <a:ea typeface="Times New Roman"/>
                <a:sym typeface="Times New Roman"/>
              </a:rPr>
              <a:t> </a:t>
            </a: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violation</a:t>
            </a:r>
            <a:endParaRPr lang="en-US" sz="1400">
              <a:solidFill>
                <a:schemeClr val="dk1"/>
              </a:solidFill>
              <a:ea typeface="Lexend"/>
            </a:endParaRPr>
          </a:p>
        </p:txBody>
      </p:sp>
      <p:sp>
        <p:nvSpPr>
          <p:cNvPr id="260" name="Google Shape;26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341759-BE4D-E302-EC17-B9A203FC8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18" y="1359477"/>
            <a:ext cx="2635068" cy="28921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14D9E9-963A-EA4A-AE86-BD77F1D455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114" y="1359478"/>
            <a:ext cx="2635068" cy="28921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0D97A1-C155-5318-0081-6AD1B6E81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5467" y="1359478"/>
            <a:ext cx="3494883" cy="28921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>
          <a:extLst>
            <a:ext uri="{FF2B5EF4-FFF2-40B4-BE49-F238E27FC236}">
              <a16:creationId xmlns:a16="http://schemas.microsoft.com/office/drawing/2014/main" id="{52D96592-13AF-047E-8B12-E355A30D1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9">
            <a:extLst>
              <a:ext uri="{FF2B5EF4-FFF2-40B4-BE49-F238E27FC236}">
                <a16:creationId xmlns:a16="http://schemas.microsoft.com/office/drawing/2014/main" id="{FF7FD35A-0AED-C795-C8A5-70ECC36AF0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9">
            <a:extLst>
              <a:ext uri="{FF2B5EF4-FFF2-40B4-BE49-F238E27FC236}">
                <a16:creationId xmlns:a16="http://schemas.microsoft.com/office/drawing/2014/main" id="{7C02343E-DA7A-218D-8155-D646C4C02C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>
              <a:buSzPts val="990"/>
            </a:pPr>
            <a:r>
              <a:rPr lang="en" sz="2000">
                <a:latin typeface="Lexend Black"/>
                <a:ea typeface="Lexend"/>
                <a:cs typeface="Lexend"/>
              </a:rPr>
              <a:t>Convergence of </a:t>
            </a:r>
            <a:r>
              <a:rPr lang="en" sz="2000" i="1">
                <a:latin typeface="Times New Roman"/>
                <a:ea typeface="Lexend"/>
                <a:cs typeface="Times New Roman"/>
              </a:rPr>
              <a:t>N</a:t>
            </a:r>
            <a:r>
              <a:rPr lang="en" sz="2000" i="1" baseline="-25000">
                <a:latin typeface="Times New Roman"/>
                <a:ea typeface="Lexend"/>
                <a:cs typeface="Times New Roman"/>
              </a:rPr>
              <a:t>CS</a:t>
            </a:r>
            <a:r>
              <a:rPr lang="en" sz="2000">
                <a:latin typeface="Times New Roman"/>
                <a:ea typeface="Lexend"/>
                <a:cs typeface="Times New Roman"/>
              </a:rPr>
              <a:t> </a:t>
            </a:r>
            <a:r>
              <a:rPr lang="en" sz="2000">
                <a:latin typeface="Lexend Black"/>
                <a:ea typeface="Lexend"/>
                <a:cs typeface="Lexend"/>
              </a:rPr>
              <a:t>and </a:t>
            </a:r>
            <a:r>
              <a:rPr lang="en" sz="2000" i="1">
                <a:latin typeface="Times New Roman"/>
                <a:ea typeface="Lexend"/>
                <a:cs typeface="Times New Roman"/>
              </a:rPr>
              <a:t>N</a:t>
            </a:r>
            <a:r>
              <a:rPr lang="en" sz="2000" i="1" baseline="-25000">
                <a:latin typeface="Times New Roman"/>
                <a:ea typeface="Lexend"/>
                <a:cs typeface="Times New Roman"/>
              </a:rPr>
              <a:t>W</a:t>
            </a:r>
          </a:p>
        </p:txBody>
      </p:sp>
      <p:sp>
        <p:nvSpPr>
          <p:cNvPr id="268" name="Google Shape;268;p29">
            <a:extLst>
              <a:ext uri="{FF2B5EF4-FFF2-40B4-BE49-F238E27FC236}">
                <a16:creationId xmlns:a16="http://schemas.microsoft.com/office/drawing/2014/main" id="{58F37BF9-1136-E2A0-4903-D07C237F96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719190" y="4157548"/>
            <a:ext cx="3705794" cy="581653"/>
          </a:xfrm>
          <a:prstGeom prst="rect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152400" indent="0" algn="ctr">
              <a:lnSpc>
                <a:spcPct val="114999"/>
              </a:lnSpc>
              <a:buNone/>
            </a:pPr>
            <a:r>
              <a:rPr lang="en" sz="1200" i="1">
                <a:solidFill>
                  <a:schemeClr val="dk1"/>
                </a:solidFill>
                <a:latin typeface="Times New Roman"/>
                <a:cs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cs typeface="Times New Roman"/>
              </a:rPr>
              <a:t>CS</a:t>
            </a:r>
            <a:r>
              <a:rPr lang="en" sz="1200">
                <a:solidFill>
                  <a:schemeClr val="dk1"/>
                </a:solidFill>
              </a:rPr>
              <a:t> asymptotically relaxes to the produced </a:t>
            </a:r>
            <a:r>
              <a:rPr lang="en" sz="1200" i="1">
                <a:solidFill>
                  <a:schemeClr val="dk1"/>
                </a:solidFill>
                <a:latin typeface="Times New Roman"/>
                <a:cs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cs typeface="Times New Roman"/>
              </a:rPr>
              <a:t>W</a:t>
            </a:r>
            <a:r>
              <a:rPr lang="en" sz="1200">
                <a:solidFill>
                  <a:schemeClr val="dk1"/>
                </a:solidFill>
              </a:rPr>
              <a:t> </a:t>
            </a:r>
          </a:p>
          <a:p>
            <a:pPr marL="152400" indent="0" algn="ctr">
              <a:lnSpc>
                <a:spcPct val="114999"/>
              </a:lnSpc>
              <a:buNone/>
            </a:pPr>
            <a:r>
              <a:rPr lang="en" sz="1200">
                <a:solidFill>
                  <a:schemeClr val="dk1"/>
                </a:solidFill>
              </a:rPr>
              <a:t>(remember that in the vacuum </a:t>
            </a:r>
            <a:r>
              <a:rPr lang="en" sz="1200" i="1">
                <a:solidFill>
                  <a:schemeClr val="dk1"/>
                </a:solidFill>
                <a:latin typeface="Times New Roman"/>
                <a:cs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cs typeface="Times New Roman"/>
              </a:rPr>
              <a:t>CS</a:t>
            </a:r>
            <a:r>
              <a:rPr lang="en" sz="1200" i="1">
                <a:solidFill>
                  <a:schemeClr val="dk1"/>
                </a:solidFill>
                <a:latin typeface="Times New Roman"/>
                <a:cs typeface="Times New Roman"/>
              </a:rPr>
              <a:t> =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cs typeface="Times New Roman"/>
              </a:rPr>
              <a:t>W</a:t>
            </a:r>
            <a:r>
              <a:rPr lang="en" sz="1200" i="1">
                <a:solidFill>
                  <a:schemeClr val="dk1"/>
                </a:solidFill>
                <a:latin typeface="Times New Roman"/>
                <a:cs typeface="Times New Roman"/>
              </a:rPr>
              <a:t>)</a:t>
            </a:r>
            <a:endParaRPr lang="en" sz="800" i="1" baseline="-2500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sp>
        <p:nvSpPr>
          <p:cNvPr id="269" name="Google Shape;269;p29">
            <a:extLst>
              <a:ext uri="{FF2B5EF4-FFF2-40B4-BE49-F238E27FC236}">
                <a16:creationId xmlns:a16="http://schemas.microsoft.com/office/drawing/2014/main" id="{9A822370-9AFD-58B0-3A99-62E0908BBD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94D405-0B82-F8AF-36B0-485548BE6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073" y="1282836"/>
            <a:ext cx="3180338" cy="258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28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>
          <a:extLst>
            <a:ext uri="{FF2B5EF4-FFF2-40B4-BE49-F238E27FC236}">
              <a16:creationId xmlns:a16="http://schemas.microsoft.com/office/drawing/2014/main" id="{8C6A9D3B-310C-AC12-7EC0-018A34B4A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3">
            <a:extLst>
              <a:ext uri="{FF2B5EF4-FFF2-40B4-BE49-F238E27FC236}">
                <a16:creationId xmlns:a16="http://schemas.microsoft.com/office/drawing/2014/main" id="{31BF57BB-7EAE-07F9-3C99-255AC9FD35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312" y="207955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3">
            <a:extLst>
              <a:ext uri="{FF2B5EF4-FFF2-40B4-BE49-F238E27FC236}">
                <a16:creationId xmlns:a16="http://schemas.microsoft.com/office/drawing/2014/main" id="{F7F23F18-A9F7-CD8B-BF66-88B71A45E0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350" y="2285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>
              <a:buSzPts val="990"/>
            </a:pPr>
            <a:r>
              <a:rPr lang="en" sz="2000" i="1">
                <a:ea typeface="Lexend"/>
              </a:rPr>
              <a:t>Results from the Lattice</a:t>
            </a:r>
            <a:br>
              <a:rPr lang="en" sz="2000" i="1" dirty="0">
                <a:ea typeface="Lexend"/>
              </a:rPr>
            </a:br>
            <a:endParaRPr lang="en" sz="2000" i="1" dirty="0">
              <a:ea typeface="Lexend"/>
            </a:endParaRPr>
          </a:p>
        </p:txBody>
      </p:sp>
      <p:sp>
        <p:nvSpPr>
          <p:cNvPr id="200" name="Google Shape;200;p23">
            <a:extLst>
              <a:ext uri="{FF2B5EF4-FFF2-40B4-BE49-F238E27FC236}">
                <a16:creationId xmlns:a16="http://schemas.microsoft.com/office/drawing/2014/main" id="{5513565E-31B2-9B9C-B848-734D39F61CD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8161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2000" i="1" baseline="-25000"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from Bubble Collisions</a:t>
            </a:r>
            <a:endParaRPr sz="2000">
              <a:latin typeface="Lexend Black"/>
              <a:ea typeface="Lexend"/>
              <a:cs typeface="Lexend"/>
              <a:sym typeface="Lexend"/>
            </a:endParaRPr>
          </a:p>
        </p:txBody>
      </p:sp>
      <p:sp>
        <p:nvSpPr>
          <p:cNvPr id="248" name="Google Shape;248;p27"/>
          <p:cNvSpPr txBox="1">
            <a:spLocks noGrp="1"/>
          </p:cNvSpPr>
          <p:nvPr>
            <p:ph type="body" idx="1"/>
          </p:nvPr>
        </p:nvSpPr>
        <p:spPr>
          <a:xfrm>
            <a:off x="311700" y="1122077"/>
            <a:ext cx="8550998" cy="37751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We study the dependence of the </a:t>
            </a:r>
            <a:r>
              <a:rPr lang="en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on:</a:t>
            </a:r>
            <a:endParaRPr lang="en-US" sz="1200" dirty="0">
              <a:solidFill>
                <a:schemeClr val="dk1"/>
              </a:solidFill>
              <a:ea typeface="Lexend"/>
            </a:endParaRPr>
          </a:p>
          <a:p>
            <a:pPr marL="152400" indent="0">
              <a:spcBef>
                <a:spcPts val="1200"/>
              </a:spcBef>
              <a:buClr>
                <a:schemeClr val="dk1"/>
              </a:buClr>
              <a:buSzPts val="1200"/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1. Shape of the Higgs potential</a:t>
            </a:r>
            <a:endParaRPr sz="1200">
              <a:solidFill>
                <a:schemeClr val="dk1"/>
              </a:solidFill>
              <a:ea typeface="Lexend"/>
            </a:endParaRPr>
          </a:p>
          <a:p>
            <a:pPr marL="152400" indent="0">
              <a:lnSpc>
                <a:spcPct val="114999"/>
              </a:lnSpc>
              <a:spcBef>
                <a:spcPts val="1200"/>
              </a:spcBef>
              <a:buSzPts val="1200"/>
              <a:buNone/>
            </a:pPr>
            <a:endParaRPr lang="en" sz="1200" dirty="0">
              <a:solidFill>
                <a:schemeClr val="dk1"/>
              </a:solidFill>
              <a:ea typeface="Times New Roman"/>
              <a:sym typeface="Times New Roman"/>
            </a:endParaRPr>
          </a:p>
          <a:p>
            <a:pPr marL="323850" indent="-171450">
              <a:spcBef>
                <a:spcPts val="1200"/>
              </a:spcBef>
              <a:buClr>
                <a:schemeClr val="dk1"/>
              </a:buClr>
              <a:buSzPts val="1200"/>
            </a:pPr>
            <a:r>
              <a:rPr lang="en" sz="1200" i="1" dirty="0">
                <a:solidFill>
                  <a:schemeClr val="dk1"/>
                </a:solidFill>
                <a:ea typeface="Times New Roman"/>
                <a:sym typeface="Times New Roman"/>
              </a:rPr>
              <a:t>   ϵ</a:t>
            </a:r>
            <a:r>
              <a:rPr lang="en" sz="1200" i="1" dirty="0">
                <a:solidFill>
                  <a:schemeClr val="dk1"/>
                </a:solidFill>
                <a:ea typeface="Lexend"/>
                <a:sym typeface="Lexend"/>
              </a:rPr>
              <a:t> 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→ 1 : Nearly degenerate </a:t>
            </a:r>
            <a:r>
              <a:rPr lang="en" sz="1200" dirty="0" err="1">
                <a:solidFill>
                  <a:schemeClr val="dk1"/>
                </a:solidFill>
                <a:ea typeface="Lexend"/>
                <a:sym typeface="Lexend"/>
              </a:rPr>
              <a:t>vacua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→ </a:t>
            </a:r>
            <a:r>
              <a:rPr lang="en" sz="1200" b="1" dirty="0">
                <a:solidFill>
                  <a:schemeClr val="dk1"/>
                </a:solidFill>
                <a:ea typeface="Lexend"/>
                <a:sym typeface="Lexend"/>
              </a:rPr>
              <a:t>likely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to restore false vacuum </a:t>
            </a:r>
            <a:endParaRPr sz="1200" dirty="0">
              <a:solidFill>
                <a:schemeClr val="dk1"/>
              </a:solidFill>
              <a:ea typeface="Lexend"/>
            </a:endParaRPr>
          </a:p>
          <a:p>
            <a:pPr indent="-304800">
              <a:buClr>
                <a:schemeClr val="dk1"/>
              </a:buClr>
              <a:buSzPts val="1200"/>
            </a:pPr>
            <a:r>
              <a:rPr lang="en" sz="1200" i="1" dirty="0">
                <a:solidFill>
                  <a:schemeClr val="dk1"/>
                </a:solidFill>
                <a:ea typeface="Times New Roman"/>
                <a:sym typeface="Times New Roman"/>
              </a:rPr>
              <a:t>ϵ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→ 0: Non-degenerate </a:t>
            </a:r>
            <a:r>
              <a:rPr lang="en" sz="1200" dirty="0" err="1">
                <a:solidFill>
                  <a:schemeClr val="dk1"/>
                </a:solidFill>
                <a:ea typeface="Lexend"/>
                <a:sym typeface="Lexend"/>
              </a:rPr>
              <a:t>vacua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→ </a:t>
            </a:r>
            <a:r>
              <a:rPr lang="en" sz="1200" b="1" dirty="0">
                <a:solidFill>
                  <a:schemeClr val="dk1"/>
                </a:solidFill>
                <a:ea typeface="Lexend"/>
                <a:sym typeface="Lexend"/>
              </a:rPr>
              <a:t>unlikely</a:t>
            </a: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 to restore false vacuum </a:t>
            </a:r>
            <a:endParaRPr sz="1200" dirty="0">
              <a:solidFill>
                <a:schemeClr val="dk1"/>
              </a:solidFill>
              <a:ea typeface="Lexend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200">
                <a:solidFill>
                  <a:schemeClr val="accent1">
                    <a:lumMod val="76000"/>
                  </a:schemeClr>
                </a:solidFill>
                <a:ea typeface="Lexend"/>
              </a:rPr>
              <a:t>*</a:t>
            </a:r>
            <a:r>
              <a:rPr lang="en-US" sz="900">
                <a:solidFill>
                  <a:schemeClr val="accent1">
                    <a:lumMod val="76000"/>
                  </a:schemeClr>
                </a:solidFill>
                <a:ea typeface="Lexend"/>
              </a:rPr>
              <a:t>Jinno, Konstandin, Takimoto [1906.02588] JCAP</a:t>
            </a:r>
          </a:p>
          <a:p>
            <a:pPr marL="0" indent="0">
              <a:lnSpc>
                <a:spcPct val="114999"/>
              </a:lnSpc>
              <a:spcBef>
                <a:spcPts val="1200"/>
              </a:spcBef>
              <a:buNone/>
            </a:pPr>
            <a:endParaRPr lang="en" sz="1200" dirty="0">
              <a:solidFill>
                <a:schemeClr val="dk1"/>
              </a:solidFill>
              <a:ea typeface="Lexend"/>
              <a:sym typeface="Lexend"/>
            </a:endParaRPr>
          </a:p>
          <a:p>
            <a:pPr marL="152400" indent="0">
              <a:spcBef>
                <a:spcPts val="1200"/>
              </a:spcBef>
              <a:buClr>
                <a:schemeClr val="dk1"/>
              </a:buClr>
              <a:buSzPts val="1200"/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2. Lorentz-boost factor gamma of the bubble walls at collision</a:t>
            </a:r>
          </a:p>
          <a:p>
            <a:pPr marL="323850" indent="-171450">
              <a:lnSpc>
                <a:spcPct val="114999"/>
              </a:lnSpc>
              <a:spcBef>
                <a:spcPts val="1200"/>
              </a:spcBef>
              <a:buSzPts val="1200"/>
            </a:pPr>
            <a:r>
              <a:rPr lang="en" sz="1200" dirty="0">
                <a:solidFill>
                  <a:schemeClr val="dk1"/>
                </a:solidFill>
                <a:ea typeface="Lexend"/>
              </a:rPr>
              <a:t>Since we have to extrapolate the simulation to a physical limit</a:t>
            </a:r>
          </a:p>
        </p:txBody>
      </p:sp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50" name="Google Shape;2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6625" y="1113652"/>
            <a:ext cx="3055150" cy="21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4504" y="1548510"/>
            <a:ext cx="1615150" cy="36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7"/>
          <p:cNvPicPr preferRelativeResize="0"/>
          <p:nvPr/>
        </p:nvPicPr>
        <p:blipFill rotWithShape="1">
          <a:blip r:embed="rId6">
            <a:alphaModFix/>
          </a:blip>
          <a:srcRect l="8207" t="24191" r="88129" b="68995"/>
          <a:stretch/>
        </p:blipFill>
        <p:spPr>
          <a:xfrm>
            <a:off x="4842666" y="3642572"/>
            <a:ext cx="265422" cy="180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AE8B64-50C0-9348-99F0-9585B0280E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3668" y="4207617"/>
            <a:ext cx="1013907" cy="850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BED4C9-35A9-A1CC-5817-EA69CBCC3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5402" y="4178030"/>
            <a:ext cx="1029511" cy="9095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70700" y="1100850"/>
            <a:ext cx="8520600" cy="11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b="1">
                <a:solidFill>
                  <a:schemeClr val="dk1"/>
                </a:solidFill>
                <a:ea typeface="Lexend"/>
                <a:sym typeface="Lexend"/>
              </a:rPr>
              <a:t>Motivation</a:t>
            </a:r>
            <a:endParaRPr lang="en-US" sz="5700" b="1">
              <a:solidFill>
                <a:schemeClr val="dk1"/>
              </a:solidFill>
              <a:ea typeface="Lexend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The </a:t>
            </a:r>
            <a:r>
              <a:rPr lang="en" sz="4900" b="1">
                <a:solidFill>
                  <a:schemeClr val="dk1"/>
                </a:solidFill>
                <a:ea typeface="Lexend"/>
                <a:sym typeface="Lexend"/>
              </a:rPr>
              <a:t>SM violates</a:t>
            </a:r>
            <a:r>
              <a:rPr lang="en" sz="4900" b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</a:t>
            </a:r>
            <a:r>
              <a:rPr lang="en" sz="4900" b="1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B+L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, but conventional </a:t>
            </a:r>
            <a:r>
              <a:rPr lang="en" sz="4900" err="1">
                <a:solidFill>
                  <a:schemeClr val="dk1"/>
                </a:solidFill>
                <a:ea typeface="Lexend"/>
                <a:sym typeface="Lexend"/>
              </a:rPr>
              <a:t>sphaleron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 transitions become inefficient below the electroweak scale. </a:t>
            </a:r>
          </a:p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Can a first-order transition generate</a:t>
            </a:r>
            <a:r>
              <a:rPr lang="en" sz="4900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B</a:t>
            </a:r>
            <a:r>
              <a:rPr lang="en" sz="4900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 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violation through a different mechanism?</a:t>
            </a:r>
            <a:endParaRPr sz="4900">
              <a:solidFill>
                <a:schemeClr val="dk1"/>
              </a:solidFill>
              <a:ea typeface="Lexend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3716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endParaRPr sz="1300">
              <a:solidFill>
                <a:schemeClr val="dk1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257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How does the Standard Model (SM) violate Baryon (B) Number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4">
            <a:alphaModFix/>
          </a:blip>
          <a:srcRect l="-65670" t="-175550" r="65670" b="175550"/>
          <a:stretch/>
        </p:blipFill>
        <p:spPr>
          <a:xfrm>
            <a:off x="6724300" y="2967200"/>
            <a:ext cx="1030550" cy="20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/>
          <p:cNvPicPr preferRelativeResize="0"/>
          <p:nvPr/>
        </p:nvPicPr>
        <p:blipFill rotWithShape="1">
          <a:blip r:embed="rId3">
            <a:alphaModFix/>
          </a:blip>
          <a:srcRect r="52233"/>
          <a:stretch/>
        </p:blipFill>
        <p:spPr>
          <a:xfrm>
            <a:off x="808625" y="1942900"/>
            <a:ext cx="3608876" cy="298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5649" y="2022330"/>
            <a:ext cx="1476875" cy="158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0"/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Variance and rate of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2000" i="1" baseline="-25000"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endParaRPr sz="2000" i="1" baseline="-2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076363" cy="9566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We measure the “amount” of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 baseline="-250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produced through the statistical quantity “variance” averaged over ensembles</a:t>
            </a:r>
            <a:endParaRPr sz="1200" baseline="-25000">
              <a:solidFill>
                <a:schemeClr val="dk1"/>
              </a:solidFill>
            </a:endParaRPr>
          </a:p>
        </p:txBody>
      </p:sp>
      <p:sp>
        <p:nvSpPr>
          <p:cNvPr id="280" name="Google Shape;280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3" name="Google Shape;292;p31">
            <a:extLst>
              <a:ext uri="{FF2B5EF4-FFF2-40B4-BE49-F238E27FC236}">
                <a16:creationId xmlns:a16="http://schemas.microsoft.com/office/drawing/2014/main" id="{9608E9C8-6BE0-5798-8183-95B25DB5235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67323" y="1457177"/>
            <a:ext cx="2697675" cy="22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1787A0-D0F4-EE97-563F-3016C74D0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226" y="2025569"/>
            <a:ext cx="4092189" cy="303112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76;p30">
            <a:extLst>
              <a:ext uri="{FF2B5EF4-FFF2-40B4-BE49-F238E27FC236}">
                <a16:creationId xmlns:a16="http://schemas.microsoft.com/office/drawing/2014/main" id="{425761BB-A409-3BDC-6108-989088108F7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5649" y="2022330"/>
            <a:ext cx="1476875" cy="158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1"/>
          <p:cNvSpPr txBox="1">
            <a:spLocks noGrp="1"/>
          </p:cNvSpPr>
          <p:nvPr>
            <p:ph type="title"/>
          </p:nvPr>
        </p:nvSpPr>
        <p:spPr>
          <a:xfrm>
            <a:off x="311700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Variance and rate of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2000" i="1" baseline="-25000"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endParaRPr sz="2000" i="1" baseline="-2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1053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We measure the “amount” of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 baseline="-250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produced through the statistical quantity “variance” averaged over ensembles</a:t>
            </a:r>
            <a:endParaRPr sz="1200" baseline="-25000">
              <a:solidFill>
                <a:schemeClr val="dk1"/>
              </a:solidFill>
            </a:endParaRPr>
          </a:p>
        </p:txBody>
      </p:sp>
      <p:sp>
        <p:nvSpPr>
          <p:cNvPr id="291" name="Google Shape;29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292" name="Google Shape;29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7323" y="1457177"/>
            <a:ext cx="2697675" cy="2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1"/>
          <p:cNvSpPr txBox="1"/>
          <p:nvPr/>
        </p:nvSpPr>
        <p:spPr>
          <a:xfrm>
            <a:off x="5774315" y="2970125"/>
            <a:ext cx="3191816" cy="17502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And the corresponding rate via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r>
              <a:rPr lang="en" sz="1200" dirty="0">
                <a:solidFill>
                  <a:schemeClr val="dk1"/>
                </a:solidFill>
                <a:ea typeface="Calibri"/>
              </a:rPr>
              <a:t>Rate is of order of "thermal" </a:t>
            </a:r>
            <a:r>
              <a:rPr lang="en" sz="1200" dirty="0" err="1">
                <a:solidFill>
                  <a:schemeClr val="dk1"/>
                </a:solidFill>
                <a:ea typeface="Calibri"/>
              </a:rPr>
              <a:t>sphaleron</a:t>
            </a:r>
            <a:r>
              <a:rPr lang="en" sz="1200" dirty="0">
                <a:solidFill>
                  <a:schemeClr val="dk1"/>
                </a:solidFill>
                <a:ea typeface="Calibri"/>
              </a:rPr>
              <a:t> rate !</a:t>
            </a:r>
          </a:p>
        </p:txBody>
      </p:sp>
      <p:pic>
        <p:nvPicPr>
          <p:cNvPr id="294" name="Google Shape;294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75450" y="3374675"/>
            <a:ext cx="2128684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126BF5-5769-B096-9B66-26AEF25FCD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226" y="2025569"/>
            <a:ext cx="4092189" cy="3031121"/>
          </a:xfrm>
          <a:prstGeom prst="rect">
            <a:avLst/>
          </a:prstGeom>
        </p:spPr>
      </p:pic>
      <p:cxnSp>
        <p:nvCxnSpPr>
          <p:cNvPr id="296" name="Google Shape;296;p31"/>
          <p:cNvCxnSpPr>
            <a:stCxn id="294" idx="1"/>
          </p:cNvCxnSpPr>
          <p:nvPr/>
        </p:nvCxnSpPr>
        <p:spPr>
          <a:xfrm flipH="1">
            <a:off x="4221950" y="3571475"/>
            <a:ext cx="2353500" cy="626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"/>
          <p:cNvSpPr txBox="1">
            <a:spLocks noGrp="1"/>
          </p:cNvSpPr>
          <p:nvPr>
            <p:ph type="body" idx="1"/>
          </p:nvPr>
        </p:nvSpPr>
        <p:spPr>
          <a:xfrm>
            <a:off x="122586" y="1152475"/>
            <a:ext cx="4260009" cy="35163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What we simulate: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Different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ϵ</a:t>
            </a:r>
            <a:endParaRPr sz="12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>
              <a:buClr>
                <a:schemeClr val="dk1"/>
              </a:buClr>
              <a:buSzPts val="1200"/>
            </a:pPr>
            <a:r>
              <a:rPr lang="en" sz="1200">
                <a:solidFill>
                  <a:schemeClr val="dk1"/>
                </a:solidFill>
              </a:rPr>
              <a:t>Different ​     →Different bubble sizes (at collision)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→ Extrapolate to physical scale</a:t>
            </a:r>
          </a:p>
          <a:p>
            <a:pPr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" sz="1200" dirty="0">
              <a:solidFill>
                <a:schemeClr val="dk1"/>
              </a:solidFill>
            </a:endParaRPr>
          </a:p>
          <a:p>
            <a:pPr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" sz="1200" dirty="0">
              <a:solidFill>
                <a:schemeClr val="dk1"/>
              </a:solidFill>
            </a:endParaRPr>
          </a:p>
          <a:p>
            <a:pPr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We measure our variance in units of the variance from the tachyonic phase transition case</a:t>
            </a:r>
            <a:endParaRPr lang="en">
              <a:solidFill>
                <a:schemeClr val="dk1"/>
              </a:solidFill>
            </a:endParaRPr>
          </a:p>
          <a:p>
            <a:pPr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" sz="1200" dirty="0">
              <a:solidFill>
                <a:schemeClr val="dk1"/>
              </a:solidFill>
            </a:endParaRPr>
          </a:p>
        </p:txBody>
      </p:sp>
      <p:pic>
        <p:nvPicPr>
          <p:cNvPr id="3" name="Google Shape;312;p33" descr="A white clouds in blue sky&#10;&#10;AI-generated content may be incorrect.">
            <a:extLst>
              <a:ext uri="{FF2B5EF4-FFF2-40B4-BE49-F238E27FC236}">
                <a16:creationId xmlns:a16="http://schemas.microsoft.com/office/drawing/2014/main" id="{074CC5D6-733E-4002-84A8-0208DE6562E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04" name="Google Shape;304;p32"/>
          <p:cNvSpPr txBox="1">
            <a:spLocks noGrp="1"/>
          </p:cNvSpPr>
          <p:nvPr>
            <p:ph type="title"/>
          </p:nvPr>
        </p:nvSpPr>
        <p:spPr>
          <a:xfrm>
            <a:off x="330013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latin typeface="Lexend Black"/>
              </a:rPr>
              <a:t>From lattice simulations to physical scales</a:t>
            </a:r>
            <a:endParaRPr sz="2020">
              <a:latin typeface="Lexend Black"/>
            </a:endParaRPr>
          </a:p>
        </p:txBody>
      </p:sp>
      <p:pic>
        <p:nvPicPr>
          <p:cNvPr id="305" name="Google Shape;305;p32"/>
          <p:cNvPicPr preferRelativeResize="0"/>
          <p:nvPr/>
        </p:nvPicPr>
        <p:blipFill rotWithShape="1">
          <a:blip r:embed="rId4">
            <a:alphaModFix/>
          </a:blip>
          <a:srcRect l="8207" t="24191" r="88129" b="68995"/>
          <a:stretch/>
        </p:blipFill>
        <p:spPr>
          <a:xfrm>
            <a:off x="1418191" y="1836944"/>
            <a:ext cx="276849" cy="20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8583" y="4152111"/>
            <a:ext cx="1469475" cy="21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A0BE78-5AF0-8625-F01E-8EF90B178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089" y="1202324"/>
            <a:ext cx="4548582" cy="346842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004500" cy="1044000"/>
          </a:xfrm>
          <a:prstGeom prst="rect">
            <a:avLst/>
          </a:prstGeom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For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1200">
                <a:solidFill>
                  <a:schemeClr val="dk1"/>
                </a:solidFill>
              </a:rPr>
              <a:t>Variance → 0 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660">
              <a:solidFill>
                <a:schemeClr val="dk1"/>
              </a:solidFill>
            </a:endParaRPr>
          </a:p>
        </p:txBody>
      </p:sp>
      <p:sp>
        <p:nvSpPr>
          <p:cNvPr id="314" name="Google Shape;314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317" name="Google Shape;31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7401" y="1239063"/>
            <a:ext cx="732175" cy="76437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3"/>
          <p:cNvSpPr txBox="1">
            <a:spLocks noGrp="1"/>
          </p:cNvSpPr>
          <p:nvPr>
            <p:ph type="title"/>
          </p:nvPr>
        </p:nvSpPr>
        <p:spPr>
          <a:xfrm>
            <a:off x="330013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latin typeface="Lexend Black"/>
              </a:rPr>
              <a:t>From lattice simulations to physical scales</a:t>
            </a:r>
            <a:endParaRPr sz="2020">
              <a:latin typeface="Lexend Blac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2E7B3A-130D-2B0D-ABAE-9308D32B6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7089" y="1196244"/>
            <a:ext cx="4548582" cy="3468426"/>
          </a:xfrm>
          <a:prstGeom prst="rect">
            <a:avLst/>
          </a:prstGeom>
        </p:spPr>
      </p:pic>
      <p:cxnSp>
        <p:nvCxnSpPr>
          <p:cNvPr id="318" name="Google Shape;318;p33"/>
          <p:cNvCxnSpPr/>
          <p:nvPr/>
        </p:nvCxnSpPr>
        <p:spPr>
          <a:xfrm>
            <a:off x="3151528" y="1848480"/>
            <a:ext cx="2438025" cy="313660"/>
          </a:xfrm>
          <a:prstGeom prst="straightConnector1">
            <a:avLst/>
          </a:prstGeom>
          <a:noFill/>
          <a:ln w="9525" cap="flat" cmpd="sng">
            <a:solidFill>
              <a:srgbClr val="8E7CC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9" name="Google Shape;319;p33"/>
          <p:cNvCxnSpPr/>
          <p:nvPr/>
        </p:nvCxnSpPr>
        <p:spPr>
          <a:xfrm>
            <a:off x="5008150" y="1944200"/>
            <a:ext cx="3630000" cy="1107600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4" name="Google Shape;329;p34">
            <a:extLst>
              <a:ext uri="{FF2B5EF4-FFF2-40B4-BE49-F238E27FC236}">
                <a16:creationId xmlns:a16="http://schemas.microsoft.com/office/drawing/2014/main" id="{CFB5E97D-BEC5-9FD7-2BF8-CB6AD7ADCA7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9182"/>
          <a:stretch/>
        </p:blipFill>
        <p:spPr>
          <a:xfrm>
            <a:off x="1175311" y="1240025"/>
            <a:ext cx="689617" cy="166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004500" cy="1044000"/>
          </a:xfrm>
          <a:prstGeom prst="rect">
            <a:avLst/>
          </a:prstGeom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For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1200">
                <a:solidFill>
                  <a:schemeClr val="dk1"/>
                </a:solidFill>
              </a:rPr>
              <a:t>Variance → 0 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660">
              <a:solidFill>
                <a:schemeClr val="dk1"/>
              </a:solidFill>
            </a:endParaRPr>
          </a:p>
        </p:txBody>
      </p:sp>
      <p:sp>
        <p:nvSpPr>
          <p:cNvPr id="327" name="Google Shape;327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329" name="Google Shape;329;p34"/>
          <p:cNvPicPr preferRelativeResize="0"/>
          <p:nvPr/>
        </p:nvPicPr>
        <p:blipFill rotWithShape="1">
          <a:blip r:embed="rId4">
            <a:alphaModFix/>
          </a:blip>
          <a:srcRect l="49182"/>
          <a:stretch/>
        </p:blipFill>
        <p:spPr>
          <a:xfrm>
            <a:off x="1175311" y="1240025"/>
            <a:ext cx="689617" cy="16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6060" y="1240436"/>
            <a:ext cx="732175" cy="76437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4"/>
          <p:cNvSpPr txBox="1">
            <a:spLocks noGrp="1"/>
          </p:cNvSpPr>
          <p:nvPr>
            <p:ph type="body" idx="1"/>
          </p:nvPr>
        </p:nvSpPr>
        <p:spPr>
          <a:xfrm>
            <a:off x="311700" y="2571750"/>
            <a:ext cx="3004500" cy="1044000"/>
          </a:xfrm>
          <a:prstGeom prst="rect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For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1200">
                <a:solidFill>
                  <a:schemeClr val="dk1"/>
                </a:solidFill>
              </a:rPr>
              <a:t>Variance → increases 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660">
              <a:solidFill>
                <a:schemeClr val="dk1"/>
              </a:solidFill>
            </a:endParaRPr>
          </a:p>
        </p:txBody>
      </p:sp>
      <p:pic>
        <p:nvPicPr>
          <p:cNvPr id="334" name="Google Shape;334;p34"/>
          <p:cNvPicPr preferRelativeResize="0"/>
          <p:nvPr/>
        </p:nvPicPr>
        <p:blipFill rotWithShape="1">
          <a:blip r:embed="rId6">
            <a:alphaModFix/>
          </a:blip>
          <a:srcRect l="48277" r="7207"/>
          <a:stretch/>
        </p:blipFill>
        <p:spPr>
          <a:xfrm>
            <a:off x="1175100" y="2645554"/>
            <a:ext cx="580551" cy="203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26057" y="2640530"/>
            <a:ext cx="763925" cy="734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4"/>
          <p:cNvSpPr txBox="1">
            <a:spLocks noGrp="1"/>
          </p:cNvSpPr>
          <p:nvPr>
            <p:ph type="title"/>
          </p:nvPr>
        </p:nvSpPr>
        <p:spPr>
          <a:xfrm>
            <a:off x="330013" y="244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latin typeface="Lexend Black"/>
              </a:rPr>
              <a:t>From lattice simulations to physical scales</a:t>
            </a:r>
            <a:endParaRPr sz="2020">
              <a:latin typeface="Lexend Black"/>
            </a:endParaRPr>
          </a:p>
        </p:txBody>
      </p:sp>
      <p:sp>
        <p:nvSpPr>
          <p:cNvPr id="338" name="Google Shape;338;p34"/>
          <p:cNvSpPr txBox="1"/>
          <p:nvPr/>
        </p:nvSpPr>
        <p:spPr>
          <a:xfrm>
            <a:off x="329477" y="3897952"/>
            <a:ext cx="4058304" cy="860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Char char="•"/>
            </a:pPr>
            <a:r>
              <a:rPr lang="en" sz="1200">
                <a:solidFill>
                  <a:schemeClr val="dk1"/>
                </a:solidFill>
                <a:ea typeface="Lexend"/>
              </a:rPr>
              <a:t>Collisions with large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Lexend"/>
                <a:cs typeface="Times New Roman"/>
              </a:rPr>
              <a:t>ϵ </a:t>
            </a:r>
            <a:r>
              <a:rPr lang="en" sz="1200">
                <a:solidFill>
                  <a:schemeClr val="dk1"/>
                </a:solidFill>
                <a:ea typeface="Lexend"/>
              </a:rPr>
              <a:t>show non decreasing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Lexend"/>
                <a:cs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Lexend"/>
                <a:cs typeface="Times New Roman"/>
              </a:rPr>
              <a:t>CS</a:t>
            </a:r>
            <a:r>
              <a:rPr lang="en" sz="1200" dirty="0">
                <a:solidFill>
                  <a:schemeClr val="dk1"/>
                </a:solidFill>
                <a:ea typeface="Lexend"/>
              </a:rPr>
              <a:t> </a:t>
            </a:r>
            <a:r>
              <a:rPr lang="en" sz="1200">
                <a:solidFill>
                  <a:schemeClr val="dk1"/>
                </a:solidFill>
                <a:ea typeface="Lexend"/>
              </a:rPr>
              <a:t>variance</a:t>
            </a:r>
          </a:p>
          <a:p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→ </a:t>
            </a:r>
            <a:r>
              <a:rPr lang="en" sz="1200" b="1">
                <a:solidFill>
                  <a:schemeClr val="dk1"/>
                </a:solidFill>
                <a:ea typeface="Lexend"/>
                <a:sym typeface="Lexend"/>
              </a:rPr>
              <a:t>A sizeable </a:t>
            </a:r>
            <a:r>
              <a:rPr lang="en" sz="1200" b="1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</a:t>
            </a:r>
            <a:r>
              <a:rPr lang="en" sz="1200" b="1">
                <a:solidFill>
                  <a:schemeClr val="dk1"/>
                </a:solidFill>
                <a:ea typeface="Lexend"/>
                <a:sym typeface="Lexend"/>
              </a:rPr>
              <a:t> violation rate potentially to do Baryogenesis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!!!</a:t>
            </a:r>
            <a:endParaRPr lang="en" sz="1200">
              <a:solidFill>
                <a:schemeClr val="dk1"/>
              </a:solidFill>
            </a:endParaRPr>
          </a:p>
          <a:p>
            <a:pPr marL="171450" indent="-171450">
              <a:buChar char="•"/>
            </a:pPr>
            <a:endParaRPr lang="en" sz="1200">
              <a:solidFill>
                <a:schemeClr val="dk1"/>
              </a:solidFill>
              <a:latin typeface="Lexend Black"/>
              <a:ea typeface="Lexend"/>
              <a:cs typeface="Lexend"/>
            </a:endParaRPr>
          </a:p>
          <a:p>
            <a:pPr marL="171450" indent="-171450">
              <a:buChar char="•"/>
            </a:pPr>
            <a:endParaRPr lang="en" sz="1200">
              <a:solidFill>
                <a:schemeClr val="dk1"/>
              </a:solidFill>
              <a:latin typeface="Lexend Black"/>
              <a:ea typeface="Lexend"/>
              <a:cs typeface="Lexen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6B6AB9-1633-0EDF-746B-D5A87D6A51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089" y="1196244"/>
            <a:ext cx="4548582" cy="3468426"/>
          </a:xfrm>
          <a:prstGeom prst="rect">
            <a:avLst/>
          </a:prstGeom>
        </p:spPr>
      </p:pic>
      <p:cxnSp>
        <p:nvCxnSpPr>
          <p:cNvPr id="336" name="Google Shape;336;p34"/>
          <p:cNvCxnSpPr/>
          <p:nvPr/>
        </p:nvCxnSpPr>
        <p:spPr>
          <a:xfrm>
            <a:off x="3346975" y="3383875"/>
            <a:ext cx="2897700" cy="178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" name="Google Shape;318;p33">
            <a:extLst>
              <a:ext uri="{FF2B5EF4-FFF2-40B4-BE49-F238E27FC236}">
                <a16:creationId xmlns:a16="http://schemas.microsoft.com/office/drawing/2014/main" id="{339FB8FD-8592-D9F7-18CA-25E0B5575316}"/>
              </a:ext>
            </a:extLst>
          </p:cNvPr>
          <p:cNvCxnSpPr/>
          <p:nvPr/>
        </p:nvCxnSpPr>
        <p:spPr>
          <a:xfrm>
            <a:off x="3151528" y="1848480"/>
            <a:ext cx="2438025" cy="313660"/>
          </a:xfrm>
          <a:prstGeom prst="straightConnector1">
            <a:avLst/>
          </a:prstGeom>
          <a:noFill/>
          <a:ln w="9525" cap="flat" cmpd="sng">
            <a:solidFill>
              <a:srgbClr val="8E7CC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319;p33">
            <a:extLst>
              <a:ext uri="{FF2B5EF4-FFF2-40B4-BE49-F238E27FC236}">
                <a16:creationId xmlns:a16="http://schemas.microsoft.com/office/drawing/2014/main" id="{78387E3D-5AA6-D2D5-EC68-3D1597A69A42}"/>
              </a:ext>
            </a:extLst>
          </p:cNvPr>
          <p:cNvCxnSpPr/>
          <p:nvPr/>
        </p:nvCxnSpPr>
        <p:spPr>
          <a:xfrm>
            <a:off x="5008150" y="1944200"/>
            <a:ext cx="3630000" cy="1107600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39024" cy="52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5"/>
          <p:cNvSpPr txBox="1">
            <a:spLocks noGrp="1"/>
          </p:cNvSpPr>
          <p:nvPr>
            <p:ph type="title"/>
          </p:nvPr>
        </p:nvSpPr>
        <p:spPr>
          <a:xfrm>
            <a:off x="311700" y="254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>
                <a:latin typeface="Lexend Black"/>
              </a:rPr>
              <a:t>Conclusion</a:t>
            </a:r>
            <a:endParaRPr sz="2400">
              <a:latin typeface="Lexend Black"/>
            </a:endParaRPr>
          </a:p>
        </p:txBody>
      </p:sp>
      <p:sp>
        <p:nvSpPr>
          <p:cNvPr id="345" name="Google Shape;3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51" name="Google Shape;351;p35"/>
          <p:cNvSpPr txBox="1"/>
          <p:nvPr/>
        </p:nvSpPr>
        <p:spPr>
          <a:xfrm>
            <a:off x="1343063" y="4088206"/>
            <a:ext cx="6552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b="1">
              <a:solidFill>
                <a:schemeClr val="dk1"/>
              </a:solidFill>
            </a:endParaRPr>
          </a:p>
          <a:p>
            <a:pPr algn="ctr"/>
            <a:r>
              <a:rPr lang="en" b="1">
                <a:solidFill>
                  <a:schemeClr val="dk1"/>
                </a:solidFill>
              </a:rPr>
              <a:t>→ COLD BARYOGENESIS ? </a:t>
            </a:r>
            <a:r>
              <a:rPr lang="en" sz="1200">
                <a:solidFill>
                  <a:schemeClr val="dk1"/>
                </a:solidFill>
              </a:rPr>
              <a:t>(Find out more on the next episode by Martina tomorrow)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014A04D-02D0-E8D9-BEF4-B903A8C30301}"/>
              </a:ext>
            </a:extLst>
          </p:cNvPr>
          <p:cNvSpPr/>
          <p:nvPr/>
        </p:nvSpPr>
        <p:spPr>
          <a:xfrm>
            <a:off x="1184279" y="1831295"/>
            <a:ext cx="6775282" cy="194441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har char="•"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Bubble collisions provide a new sizeable source of Chern—Simons number</a:t>
            </a:r>
            <a:endParaRPr lang="en-US"/>
          </a:p>
          <a:p>
            <a:endParaRPr lang="en-US">
              <a:solidFill>
                <a:schemeClr val="tx1"/>
              </a:solidFill>
              <a:cs typeface="Arial"/>
            </a:endParaRPr>
          </a:p>
          <a:p>
            <a:pPr marL="285750" indent="-285750">
              <a:buChar char="•"/>
            </a:pPr>
            <a:r>
              <a:rPr lang="en-US">
                <a:solidFill>
                  <a:schemeClr val="tx1"/>
                </a:solidFill>
                <a:cs typeface="Arial"/>
              </a:rPr>
              <a:t>Dependence on shape of the potential and size of bubbles at collision</a:t>
            </a:r>
          </a:p>
          <a:p>
            <a:endParaRPr lang="en-US">
              <a:solidFill>
                <a:schemeClr val="tx1"/>
              </a:solidFill>
              <a:cs typeface="Arial"/>
            </a:endParaRPr>
          </a:p>
          <a:p>
            <a:pPr marL="285750" indent="-285750">
              <a:buChar char="•"/>
            </a:pPr>
            <a:endParaRPr lang="en-US">
              <a:solidFill>
                <a:schemeClr val="dk1"/>
              </a:solidFill>
              <a:cs typeface="Arial"/>
            </a:endParaRPr>
          </a:p>
          <a:p>
            <a:pPr algn="ctr"/>
            <a:r>
              <a:rPr lang="en" b="1">
                <a:solidFill>
                  <a:schemeClr val="dk1"/>
                </a:solidFill>
                <a:cs typeface="Arial"/>
              </a:rPr>
              <a:t>First-order Higgs bubble collisions provide a non-thermal source of baryon-number violation, distinct from thermal </a:t>
            </a:r>
            <a:r>
              <a:rPr lang="en" b="1" err="1">
                <a:solidFill>
                  <a:schemeClr val="dk1"/>
                </a:solidFill>
                <a:cs typeface="Arial"/>
              </a:rPr>
              <a:t>sphaleron</a:t>
            </a:r>
            <a:r>
              <a:rPr lang="en" b="1">
                <a:solidFill>
                  <a:schemeClr val="dk1"/>
                </a:solidFill>
                <a:cs typeface="Arial"/>
              </a:rPr>
              <a:t> transitions.</a:t>
            </a:r>
            <a:endParaRPr lang="en-US">
              <a:solidFill>
                <a:schemeClr val="dk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>
          <a:extLst>
            <a:ext uri="{FF2B5EF4-FFF2-40B4-BE49-F238E27FC236}">
              <a16:creationId xmlns:a16="http://schemas.microsoft.com/office/drawing/2014/main" id="{F7F50141-1D83-665A-EF3A-E345843AE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5">
            <a:extLst>
              <a:ext uri="{FF2B5EF4-FFF2-40B4-BE49-F238E27FC236}">
                <a16:creationId xmlns:a16="http://schemas.microsoft.com/office/drawing/2014/main" id="{70A32FC8-D9E8-7371-F08C-31C5CCD148C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39024" cy="52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5">
            <a:extLst>
              <a:ext uri="{FF2B5EF4-FFF2-40B4-BE49-F238E27FC236}">
                <a16:creationId xmlns:a16="http://schemas.microsoft.com/office/drawing/2014/main" id="{633036FB-EFF5-A115-90C6-3D0304FC711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FA969A-C379-5F6C-9BD5-8FA484A6B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37" y="1673142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3200" b="1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A818C7-F6E8-4B2D-FAA0-75E5555F3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40000">
            <a:off x="812291" y="685806"/>
            <a:ext cx="2381858" cy="33317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53031D-7BFC-6303-A59C-D66991FE68A4}"/>
              </a:ext>
            </a:extLst>
          </p:cNvPr>
          <p:cNvSpPr txBox="1"/>
          <p:nvPr/>
        </p:nvSpPr>
        <p:spPr>
          <a:xfrm>
            <a:off x="810975" y="4356336"/>
            <a:ext cx="35004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Check out my poster on (P)reheating 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C1009D-BFF5-AD85-2F76-45E1B48AE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">
            <a:off x="6307347" y="655015"/>
            <a:ext cx="2315544" cy="3295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A91EAF-1F91-AB46-D930-58BFD340E622}"/>
              </a:ext>
            </a:extLst>
          </p:cNvPr>
          <p:cNvSpPr txBox="1"/>
          <p:nvPr/>
        </p:nvSpPr>
        <p:spPr>
          <a:xfrm>
            <a:off x="5443772" y="4204340"/>
            <a:ext cx="35004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And Martina's poster on this work !</a:t>
            </a:r>
          </a:p>
        </p:txBody>
      </p:sp>
    </p:spTree>
    <p:extLst>
      <p:ext uri="{BB962C8B-B14F-4D97-AF65-F5344CB8AC3E}">
        <p14:creationId xmlns:p14="http://schemas.microsoft.com/office/powerpoint/2010/main" val="4364168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F8530-749A-A31E-E4BE-8AC58AD0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en-US"/>
              <a:t>1+1D</a:t>
            </a:r>
            <a:r>
              <a:rPr lang="en-US" dirty="0">
                <a:solidFill>
                  <a:srgbClr val="000000"/>
                </a:solidFill>
              </a:rPr>
              <a:t>                                                        </a:t>
            </a:r>
            <a:r>
              <a:rPr lang="en-US" sz="1300">
                <a:solidFill>
                  <a:schemeClr val="accent1">
                    <a:lumMod val="76000"/>
                  </a:schemeClr>
                </a:solidFill>
              </a:rPr>
              <a:t>*</a:t>
            </a:r>
            <a:r>
              <a:rPr lang="en-US" sz="1000">
                <a:solidFill>
                  <a:schemeClr val="accent1">
                    <a:lumMod val="76000"/>
                  </a:schemeClr>
                </a:solidFill>
              </a:rPr>
              <a:t>Jinno, Konstandin, Takimoto [1906.02588] JCAP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260D79-39C7-0E74-B141-1B9B89069E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 lang="e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F0D64-8A4A-438C-0713-04A2E8F8A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73" y="1581657"/>
            <a:ext cx="3616461" cy="2308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C89F61-B6FF-9801-28D3-EEED46F8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834" y="1582658"/>
            <a:ext cx="3552585" cy="231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19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70700" y="1100850"/>
            <a:ext cx="8520600" cy="11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indent="0" algn="ctr">
              <a:lnSpc>
                <a:spcPct val="114999"/>
              </a:lnSpc>
              <a:buNone/>
            </a:pPr>
            <a:endParaRPr lang="en" sz="5700" b="1">
              <a:solidFill>
                <a:schemeClr val="dk1"/>
              </a:solidFill>
              <a:ea typeface="Lexend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The </a:t>
            </a:r>
            <a:r>
              <a:rPr lang="en" sz="4900" b="1">
                <a:solidFill>
                  <a:schemeClr val="dk1"/>
                </a:solidFill>
                <a:ea typeface="Lexend"/>
                <a:sym typeface="Lexend"/>
              </a:rPr>
              <a:t>SM violates </a:t>
            </a:r>
            <a:r>
              <a:rPr lang="en" sz="4900" b="1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B+L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, but conventional </a:t>
            </a:r>
            <a:r>
              <a:rPr lang="en" sz="4900" err="1">
                <a:solidFill>
                  <a:schemeClr val="dk1"/>
                </a:solidFill>
                <a:ea typeface="Lexend"/>
                <a:sym typeface="Lexend"/>
              </a:rPr>
              <a:t>sphaleron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 transitions become inefficient below the electroweak scale. </a:t>
            </a:r>
            <a:endParaRPr lang="en-US" sz="4900">
              <a:solidFill>
                <a:schemeClr val="dk1"/>
              </a:solidFill>
              <a:ea typeface="Lexend"/>
              <a:sym typeface="Lexend"/>
            </a:endParaRPr>
          </a:p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Can a first-order transition generate </a:t>
            </a:r>
            <a:r>
              <a:rPr lang="en" sz="4900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</a:t>
            </a:r>
            <a:r>
              <a:rPr lang="en" sz="4900" i="1">
                <a:solidFill>
                  <a:schemeClr val="dk1"/>
                </a:solidFill>
                <a:ea typeface="Lexend"/>
                <a:sym typeface="Lexend"/>
              </a:rPr>
              <a:t> </a:t>
            </a:r>
            <a:r>
              <a:rPr lang="en" sz="4900">
                <a:solidFill>
                  <a:schemeClr val="dk1"/>
                </a:solidFill>
                <a:ea typeface="Lexend"/>
                <a:sym typeface="Lexend"/>
              </a:rPr>
              <a:t>violation through a different mechanism?</a:t>
            </a:r>
            <a:endParaRPr lang="en-US" sz="4900">
              <a:solidFill>
                <a:schemeClr val="dk1"/>
              </a:solidFill>
              <a:ea typeface="Lexend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3716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endParaRPr sz="1300">
              <a:solidFill>
                <a:schemeClr val="dk1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125" y="3277788"/>
            <a:ext cx="302335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5">
            <a:alphaModFix/>
          </a:blip>
          <a:srcRect l="-65670" t="-175550" r="65670" b="175550"/>
          <a:stretch/>
        </p:blipFill>
        <p:spPr>
          <a:xfrm>
            <a:off x="6724300" y="2967200"/>
            <a:ext cx="1030550" cy="2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370700" y="2294875"/>
            <a:ext cx="3728400" cy="1679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 the SM, Baryon and Lepton number is violated by the chiral anomaly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" name="Google Shape;64;p14">
            <a:extLst>
              <a:ext uri="{FF2B5EF4-FFF2-40B4-BE49-F238E27FC236}">
                <a16:creationId xmlns:a16="http://schemas.microsoft.com/office/drawing/2014/main" id="{65D25FD9-B0A2-51E2-5A21-AE9D65A99C0E}"/>
              </a:ext>
            </a:extLst>
          </p:cNvPr>
          <p:cNvSpPr txBox="1">
            <a:spLocks/>
          </p:cNvSpPr>
          <p:nvPr/>
        </p:nvSpPr>
        <p:spPr>
          <a:xfrm>
            <a:off x="311700" y="2574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How does the Standard Model (SM) violate Baryon (B) Number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8200" y="3360987"/>
            <a:ext cx="3753700" cy="48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125" y="3277788"/>
            <a:ext cx="302335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4041" y="2270091"/>
            <a:ext cx="2262174" cy="95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 rotWithShape="1">
          <a:blip r:embed="rId7">
            <a:alphaModFix/>
          </a:blip>
          <a:srcRect l="-65670" t="-175550" r="65670" b="175550"/>
          <a:stretch/>
        </p:blipFill>
        <p:spPr>
          <a:xfrm>
            <a:off x="6724300" y="2967200"/>
            <a:ext cx="10305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21325" y="2486213"/>
            <a:ext cx="758041" cy="17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6"/>
          <p:cNvCxnSpPr/>
          <p:nvPr/>
        </p:nvCxnSpPr>
        <p:spPr>
          <a:xfrm rot="10800000">
            <a:off x="7536800" y="2717175"/>
            <a:ext cx="158100" cy="50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2" name="Google Shape;92;p16"/>
          <p:cNvSpPr txBox="1"/>
          <p:nvPr/>
        </p:nvSpPr>
        <p:spPr>
          <a:xfrm>
            <a:off x="370700" y="2294875"/>
            <a:ext cx="3728400" cy="1679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 the SM, Baryon and Lepton number is violated by the chiral anomaly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5075825" y="2294875"/>
            <a:ext cx="3636000" cy="1679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Sphaleron transitions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5" name="Google Shape;72;p15">
            <a:extLst>
              <a:ext uri="{FF2B5EF4-FFF2-40B4-BE49-F238E27FC236}">
                <a16:creationId xmlns:a16="http://schemas.microsoft.com/office/drawing/2014/main" id="{0518CACC-4C69-D077-34F7-EEB31BA8875B}"/>
              </a:ext>
            </a:extLst>
          </p:cNvPr>
          <p:cNvSpPr txBox="1">
            <a:spLocks/>
          </p:cNvSpPr>
          <p:nvPr/>
        </p:nvSpPr>
        <p:spPr>
          <a:xfrm>
            <a:off x="370700" y="1100850"/>
            <a:ext cx="8520600" cy="11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endParaRPr lang="en-US" sz="5700" b="1">
              <a:solidFill>
                <a:schemeClr val="dk1"/>
              </a:solidFill>
              <a:ea typeface="Lexend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The </a:t>
            </a:r>
            <a:r>
              <a:rPr lang="en-US" sz="4900" b="1">
                <a:solidFill>
                  <a:schemeClr val="dk1"/>
                </a:solidFill>
                <a:ea typeface="Lexend"/>
                <a:sym typeface="Lexend"/>
              </a:rPr>
              <a:t>SM violates </a:t>
            </a:r>
            <a:r>
              <a:rPr lang="en-US" sz="4900" b="1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B+L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, but conventional </a:t>
            </a:r>
            <a:r>
              <a:rPr lang="en-US" sz="4900" err="1">
                <a:solidFill>
                  <a:schemeClr val="dk1"/>
                </a:solidFill>
                <a:ea typeface="Lexend"/>
                <a:sym typeface="Lexend"/>
              </a:rPr>
              <a:t>sphaleron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 transitions become inefficient below the electroweak scale. </a:t>
            </a:r>
          </a:p>
          <a:p>
            <a:pPr marL="0" indent="0" algn="ctr">
              <a:lnSpc>
                <a:spcPct val="114999"/>
              </a:lnSpc>
              <a:spcBef>
                <a:spcPts val="1200"/>
              </a:spcBef>
              <a:buFont typeface="Arial"/>
              <a:buNone/>
            </a:pP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Can a first-order transition generate </a:t>
            </a:r>
            <a:r>
              <a:rPr lang="en-US" sz="4900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 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violation through a different mechanism?</a:t>
            </a:r>
            <a:endParaRPr lang="en-US" sz="4900">
              <a:solidFill>
                <a:schemeClr val="dk1"/>
              </a:solidFill>
              <a:ea typeface="Lexend"/>
            </a:endParaRPr>
          </a:p>
          <a:p>
            <a:pPr indent="0">
              <a:spcBef>
                <a:spcPts val="1200"/>
              </a:spcBef>
              <a:buFont typeface="Arial"/>
              <a:buNone/>
            </a:pPr>
            <a:endParaRPr lang="en-US" sz="13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371600" indent="457200">
              <a:spcBef>
                <a:spcPts val="1200"/>
              </a:spcBef>
              <a:spcAft>
                <a:spcPts val="1200"/>
              </a:spcAft>
              <a:buFont typeface="Arial"/>
              <a:buNone/>
            </a:pPr>
            <a:endParaRPr lang="en-US" sz="1300">
              <a:solidFill>
                <a:schemeClr val="dk1"/>
              </a:solidFill>
            </a:endParaRPr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5682B7C5-71BA-E728-8E1A-2CF8E61AEED5}"/>
              </a:ext>
            </a:extLst>
          </p:cNvPr>
          <p:cNvSpPr txBox="1">
            <a:spLocks/>
          </p:cNvSpPr>
          <p:nvPr/>
        </p:nvSpPr>
        <p:spPr>
          <a:xfrm>
            <a:off x="311700" y="2574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How does the Standard Model (SM) violate Baryon (B) Number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/>
        </p:nvSpPr>
        <p:spPr>
          <a:xfrm>
            <a:off x="2634000" y="4224875"/>
            <a:ext cx="3876000" cy="6276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 Changing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200">
                <a:solidFill>
                  <a:schemeClr val="dk1"/>
                </a:solidFill>
              </a:rPr>
              <a:t>is the key to baryon-number violation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8200" y="3360987"/>
            <a:ext cx="3753700" cy="48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125" y="3277788"/>
            <a:ext cx="302335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4041" y="2270091"/>
            <a:ext cx="2262174" cy="95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7">
            <a:alphaModFix/>
          </a:blip>
          <a:srcRect l="-65670" t="-175550" r="65670" b="175550"/>
          <a:stretch/>
        </p:blipFill>
        <p:spPr>
          <a:xfrm>
            <a:off x="6724300" y="2967200"/>
            <a:ext cx="10305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21325" y="2486213"/>
            <a:ext cx="758041" cy="17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17"/>
          <p:cNvCxnSpPr/>
          <p:nvPr/>
        </p:nvCxnSpPr>
        <p:spPr>
          <a:xfrm rot="10800000">
            <a:off x="7536800" y="2717175"/>
            <a:ext cx="158100" cy="50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9" name="Google Shape;109;p17"/>
          <p:cNvSpPr txBox="1"/>
          <p:nvPr/>
        </p:nvSpPr>
        <p:spPr>
          <a:xfrm>
            <a:off x="370700" y="2294875"/>
            <a:ext cx="3728400" cy="1679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 the SM, Baryon and Lepton number is violated by the chiral anomaly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5075825" y="2294875"/>
            <a:ext cx="3636000" cy="1679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Sphaleron transitions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5" name="Google Shape;72;p15">
            <a:extLst>
              <a:ext uri="{FF2B5EF4-FFF2-40B4-BE49-F238E27FC236}">
                <a16:creationId xmlns:a16="http://schemas.microsoft.com/office/drawing/2014/main" id="{3C52D58E-841B-E5FF-036F-9ED295E390A2}"/>
              </a:ext>
            </a:extLst>
          </p:cNvPr>
          <p:cNvSpPr txBox="1">
            <a:spLocks/>
          </p:cNvSpPr>
          <p:nvPr/>
        </p:nvSpPr>
        <p:spPr>
          <a:xfrm>
            <a:off x="370700" y="1100850"/>
            <a:ext cx="8520600" cy="11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 spc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endParaRPr lang="en-US" sz="5700" b="1">
              <a:solidFill>
                <a:schemeClr val="dk1"/>
              </a:solidFill>
              <a:ea typeface="Lexend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The </a:t>
            </a:r>
            <a:r>
              <a:rPr lang="en-US" sz="4900" b="1">
                <a:solidFill>
                  <a:schemeClr val="dk1"/>
                </a:solidFill>
                <a:ea typeface="Lexend"/>
                <a:sym typeface="Lexend"/>
              </a:rPr>
              <a:t>SM violates </a:t>
            </a:r>
            <a:r>
              <a:rPr lang="en-US" sz="4900" b="1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B+L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, but conventional </a:t>
            </a:r>
            <a:r>
              <a:rPr lang="en-US" sz="4900" err="1">
                <a:solidFill>
                  <a:schemeClr val="dk1"/>
                </a:solidFill>
                <a:ea typeface="Lexend"/>
                <a:sym typeface="Lexend"/>
              </a:rPr>
              <a:t>sphaleron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 transitions become inefficient below the electroweak scale.</a:t>
            </a:r>
            <a:endParaRPr lang="en-US" sz="4900">
              <a:solidFill>
                <a:schemeClr val="dk1"/>
              </a:solidFill>
              <a:ea typeface="Lexend"/>
            </a:endParaRPr>
          </a:p>
          <a:p>
            <a:pPr marL="0" indent="0" algn="ctr">
              <a:lnSpc>
                <a:spcPct val="114999"/>
              </a:lnSpc>
              <a:spcBef>
                <a:spcPts val="1200"/>
              </a:spcBef>
              <a:buNone/>
            </a:pP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 Can a first-order transition generate </a:t>
            </a:r>
            <a:r>
              <a:rPr lang="en-US" sz="4900" i="1">
                <a:solidFill>
                  <a:schemeClr val="dk1"/>
                </a:solidFill>
                <a:latin typeface="Times New Roman"/>
                <a:ea typeface="Lexend"/>
                <a:cs typeface="Times New Roman"/>
                <a:sym typeface="Lexend"/>
              </a:rPr>
              <a:t>B</a:t>
            </a:r>
            <a:r>
              <a:rPr lang="en-US" sz="4900">
                <a:solidFill>
                  <a:schemeClr val="dk1"/>
                </a:solidFill>
                <a:ea typeface="Lexend"/>
                <a:sym typeface="Lexend"/>
              </a:rPr>
              <a:t> violation through a different mechanism?</a:t>
            </a:r>
            <a:endParaRPr lang="en-US" sz="4900">
              <a:solidFill>
                <a:schemeClr val="dk1"/>
              </a:solidFill>
              <a:ea typeface="Lexend"/>
            </a:endParaRPr>
          </a:p>
          <a:p>
            <a:pPr indent="0">
              <a:spcBef>
                <a:spcPts val="1200"/>
              </a:spcBef>
              <a:buFont typeface="Arial"/>
              <a:buNone/>
            </a:pPr>
            <a:endParaRPr lang="en-US" sz="13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371600" indent="457200">
              <a:spcBef>
                <a:spcPts val="1200"/>
              </a:spcBef>
              <a:spcAft>
                <a:spcPts val="1200"/>
              </a:spcAft>
              <a:buFont typeface="Arial"/>
              <a:buNone/>
            </a:pPr>
            <a:endParaRPr lang="en-US" sz="1300">
              <a:solidFill>
                <a:schemeClr val="dk1"/>
              </a:solidFill>
            </a:endParaRPr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01F65A94-88C8-F7C1-FBBB-89FC0C0C2DE5}"/>
              </a:ext>
            </a:extLst>
          </p:cNvPr>
          <p:cNvSpPr txBox="1">
            <a:spLocks/>
          </p:cNvSpPr>
          <p:nvPr/>
        </p:nvSpPr>
        <p:spPr>
          <a:xfrm>
            <a:off x="311700" y="2574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How does the Standard Model (SM) violate Baryon (B) Number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04F0EC-F027-6CDC-F36B-36FE8D336C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8866" y="4276319"/>
            <a:ext cx="1556832" cy="2569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>
          <a:extLst>
            <a:ext uri="{FF2B5EF4-FFF2-40B4-BE49-F238E27FC236}">
              <a16:creationId xmlns:a16="http://schemas.microsoft.com/office/drawing/2014/main" id="{90AFBEFD-CF5B-0C51-4FEB-CED1FB0A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>
            <a:extLst>
              <a:ext uri="{FF2B5EF4-FFF2-40B4-BE49-F238E27FC236}">
                <a16:creationId xmlns:a16="http://schemas.microsoft.com/office/drawing/2014/main" id="{18D68CF0-2683-DE69-1A69-80725409180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>
            <a:extLst>
              <a:ext uri="{FF2B5EF4-FFF2-40B4-BE49-F238E27FC236}">
                <a16:creationId xmlns:a16="http://schemas.microsoft.com/office/drawing/2014/main" id="{44342946-069B-B8D3-933D-8CA71623DC15}"/>
              </a:ext>
            </a:extLst>
          </p:cNvPr>
          <p:cNvSpPr/>
          <p:nvPr/>
        </p:nvSpPr>
        <p:spPr>
          <a:xfrm>
            <a:off x="1486900" y="4187975"/>
            <a:ext cx="6266100" cy="475781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/>
              <a:t>A texture is simply a Higgs configuration with a non-trivial winding.</a:t>
            </a:r>
            <a:endParaRPr lang="en-US" dirty="0"/>
          </a:p>
        </p:txBody>
      </p:sp>
      <p:sp>
        <p:nvSpPr>
          <p:cNvPr id="119" name="Google Shape;119;p18">
            <a:extLst>
              <a:ext uri="{FF2B5EF4-FFF2-40B4-BE49-F238E27FC236}">
                <a16:creationId xmlns:a16="http://schemas.microsoft.com/office/drawing/2014/main" id="{74A34C23-ACE6-F68D-543A-8FDF451ED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067358"/>
            <a:ext cx="2955300" cy="1420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Textures: Higgs topology</a:t>
            </a:r>
            <a:endParaRPr lang="en-US" sz="140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ea typeface="Lexend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Therefore,</a:t>
            </a:r>
            <a:r>
              <a:rPr lang="en" sz="1400">
                <a:solidFill>
                  <a:schemeClr val="dk1"/>
                </a:solidFill>
                <a:ea typeface="Lexend"/>
                <a:sym typeface="Lexend"/>
              </a:rPr>
              <a:t> </a:t>
            </a:r>
            <a:endParaRPr sz="1400">
              <a:solidFill>
                <a:schemeClr val="dk1"/>
              </a:solidFill>
              <a:ea typeface="Lexend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300">
              <a:solidFill>
                <a:schemeClr val="dk1"/>
              </a:solidFill>
              <a:ea typeface="Lexend"/>
            </a:endParaRPr>
          </a:p>
        </p:txBody>
      </p:sp>
      <p:sp>
        <p:nvSpPr>
          <p:cNvPr id="120" name="Google Shape;120;p18">
            <a:extLst>
              <a:ext uri="{FF2B5EF4-FFF2-40B4-BE49-F238E27FC236}">
                <a16:creationId xmlns:a16="http://schemas.microsoft.com/office/drawing/2014/main" id="{433CC34A-C93E-EB51-1EA4-98146B28ECD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21" name="Google Shape;121;p18">
            <a:extLst>
              <a:ext uri="{FF2B5EF4-FFF2-40B4-BE49-F238E27FC236}">
                <a16:creationId xmlns:a16="http://schemas.microsoft.com/office/drawing/2014/main" id="{5C0EB39D-D21A-50EF-5AD3-211B25C1BFD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975" y="3071448"/>
            <a:ext cx="3405874" cy="6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>
            <a:extLst>
              <a:ext uri="{FF2B5EF4-FFF2-40B4-BE49-F238E27FC236}">
                <a16:creationId xmlns:a16="http://schemas.microsoft.com/office/drawing/2014/main" id="{6D5EB3AC-BB28-C02A-AEBD-B5D77462788E}"/>
              </a:ext>
            </a:extLst>
          </p:cNvPr>
          <p:cNvSpPr txBox="1"/>
          <p:nvPr/>
        </p:nvSpPr>
        <p:spPr>
          <a:xfrm>
            <a:off x="2995325" y="3444825"/>
            <a:ext cx="9048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FF"/>
                </a:solidFill>
              </a:rPr>
              <a:t>Vilenkin 1994</a:t>
            </a:r>
            <a:endParaRPr sz="900">
              <a:solidFill>
                <a:srgbClr val="0000FF"/>
              </a:solidFill>
            </a:endParaRPr>
          </a:p>
        </p:txBody>
      </p:sp>
      <p:sp>
        <p:nvSpPr>
          <p:cNvPr id="123" name="Google Shape;123;p18">
            <a:extLst>
              <a:ext uri="{FF2B5EF4-FFF2-40B4-BE49-F238E27FC236}">
                <a16:creationId xmlns:a16="http://schemas.microsoft.com/office/drawing/2014/main" id="{BCFCDC98-1C73-30B2-A0B8-0E34949F8BA5}"/>
              </a:ext>
            </a:extLst>
          </p:cNvPr>
          <p:cNvSpPr txBox="1"/>
          <p:nvPr/>
        </p:nvSpPr>
        <p:spPr>
          <a:xfrm>
            <a:off x="1350338" y="2802788"/>
            <a:ext cx="1772400" cy="326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Texture in 1D with </a:t>
            </a:r>
            <a:r>
              <a:rPr lang="en" sz="1100" i="1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100" i="1" baseline="-25000"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100"/>
              <a:t>=1</a:t>
            </a:r>
            <a:endParaRPr sz="1100"/>
          </a:p>
        </p:txBody>
      </p:sp>
      <p:pic>
        <p:nvPicPr>
          <p:cNvPr id="124" name="Google Shape;124;p18">
            <a:extLst>
              <a:ext uri="{FF2B5EF4-FFF2-40B4-BE49-F238E27FC236}">
                <a16:creationId xmlns:a16="http://schemas.microsoft.com/office/drawing/2014/main" id="{E752FC5C-BEF4-20D1-E673-5D1E2DC5D59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5313" y="1873497"/>
            <a:ext cx="3405874" cy="750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>
            <a:extLst>
              <a:ext uri="{FF2B5EF4-FFF2-40B4-BE49-F238E27FC236}">
                <a16:creationId xmlns:a16="http://schemas.microsoft.com/office/drawing/2014/main" id="{99BF108F-4D43-F32D-1CE8-511214F4E8D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3600" y="1534125"/>
            <a:ext cx="2330875" cy="210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" name="Google Shape;126;p18">
            <a:extLst>
              <a:ext uri="{FF2B5EF4-FFF2-40B4-BE49-F238E27FC236}">
                <a16:creationId xmlns:a16="http://schemas.microsoft.com/office/drawing/2014/main" id="{8E34F975-4754-72B5-BF73-1748F60781E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44099" y="1970776"/>
            <a:ext cx="859544" cy="2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>
            <a:extLst>
              <a:ext uri="{FF2B5EF4-FFF2-40B4-BE49-F238E27FC236}">
                <a16:creationId xmlns:a16="http://schemas.microsoft.com/office/drawing/2014/main" id="{6A2390D7-3A58-04CA-8D62-5168F3E7A6EB}"/>
              </a:ext>
            </a:extLst>
          </p:cNvPr>
          <p:cNvSpPr txBox="1"/>
          <p:nvPr/>
        </p:nvSpPr>
        <p:spPr>
          <a:xfrm>
            <a:off x="4899100" y="1381325"/>
            <a:ext cx="3196800" cy="20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Textures are labelled by Higgs Winding number :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ea typeface="Lexen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ea typeface="Lexend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200" dirty="0">
                <a:solidFill>
                  <a:schemeClr val="dk1"/>
                </a:solidFill>
                <a:ea typeface="Lexend"/>
                <a:sym typeface="Lexend"/>
              </a:rPr>
              <a:t>In the presence of gauge fields,  the gauge invariant quantity:</a:t>
            </a:r>
            <a:r>
              <a:rPr lang="en" sz="1200" dirty="0">
                <a:solidFill>
                  <a:schemeClr val="dk1"/>
                </a:solidFill>
                <a:ea typeface="Times New Roman"/>
                <a:sym typeface="Times New Roman"/>
              </a:rPr>
              <a:t> </a:t>
            </a: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N</a:t>
            </a:r>
            <a:r>
              <a:rPr lang="en" sz="1200" i="1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  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128" name="Google Shape;128;p18">
            <a:extLst>
              <a:ext uri="{FF2B5EF4-FFF2-40B4-BE49-F238E27FC236}">
                <a16:creationId xmlns:a16="http://schemas.microsoft.com/office/drawing/2014/main" id="{AF49C390-F0F7-CD52-B6C3-F91A13E15D5F}"/>
              </a:ext>
            </a:extLst>
          </p:cNvPr>
          <p:cNvCxnSpPr/>
          <p:nvPr/>
        </p:nvCxnSpPr>
        <p:spPr>
          <a:xfrm rot="10800000" flipH="1">
            <a:off x="1849325" y="1558650"/>
            <a:ext cx="92700" cy="160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64;p14">
            <a:extLst>
              <a:ext uri="{FF2B5EF4-FFF2-40B4-BE49-F238E27FC236}">
                <a16:creationId xmlns:a16="http://schemas.microsoft.com/office/drawing/2014/main" id="{11511746-5846-DFB0-B7E3-FF3FB90D929B}"/>
              </a:ext>
            </a:extLst>
          </p:cNvPr>
          <p:cNvSpPr txBox="1">
            <a:spLocks/>
          </p:cNvSpPr>
          <p:nvPr/>
        </p:nvSpPr>
        <p:spPr>
          <a:xfrm>
            <a:off x="311700" y="2574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How does the Standard Model (SM) violate Baryon (B) Number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353750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377650" y="2471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ΔB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 from Textures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406800" cy="7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38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Gauge textures are unstable and collapse into the vacuum configuration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37" name="Google Shape;13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8775" y="1483425"/>
            <a:ext cx="1706095" cy="2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/>
        </p:nvSpPr>
        <p:spPr>
          <a:xfrm>
            <a:off x="7382900" y="1002300"/>
            <a:ext cx="1919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0000FF"/>
                </a:solidFill>
              </a:rPr>
              <a:t>See e.g.  Turok, Zadrozny, NPB 1991</a:t>
            </a:r>
            <a:endParaRPr sz="700">
              <a:solidFill>
                <a:srgbClr val="0000FF"/>
              </a:solidFill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2025" y="1434075"/>
            <a:ext cx="2580275" cy="18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/>
        </p:nvSpPr>
        <p:spPr>
          <a:xfrm>
            <a:off x="7627700" y="3463225"/>
            <a:ext cx="16749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Konstandin, Servant, JCAP07(2011)024 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406800" cy="7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38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Gauge textures are unstable and collapse into the vacuum configuration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49" name="Google Shape;149;p20"/>
          <p:cNvSpPr txBox="1"/>
          <p:nvPr/>
        </p:nvSpPr>
        <p:spPr>
          <a:xfrm>
            <a:off x="7382900" y="1002300"/>
            <a:ext cx="1919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0000FF"/>
                </a:solidFill>
              </a:rPr>
              <a:t>See e.g.  Turok, Zadrozny, NPB 1991</a:t>
            </a:r>
            <a:endParaRPr sz="700">
              <a:solidFill>
                <a:srgbClr val="0000FF"/>
              </a:solidFill>
            </a:endParaRPr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2025" y="1434075"/>
            <a:ext cx="2580275" cy="18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7627700" y="3463225"/>
            <a:ext cx="16749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Konstandin, Servant, JCAP07(2011)024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637025" y="1986525"/>
            <a:ext cx="51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→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How do textures with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and gauge fields collapse to the vacuum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 ? </a:t>
            </a:r>
            <a:endParaRPr sz="1200">
              <a:solidFill>
                <a:schemeClr val="dk1"/>
              </a:solidFill>
              <a:ea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53" name="Google Shape;15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8775" y="1483425"/>
            <a:ext cx="1706095" cy="2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4;p19">
            <a:extLst>
              <a:ext uri="{FF2B5EF4-FFF2-40B4-BE49-F238E27FC236}">
                <a16:creationId xmlns:a16="http://schemas.microsoft.com/office/drawing/2014/main" id="{F1BC0716-F04B-C1E5-1E69-58DFA7194965}"/>
              </a:ext>
            </a:extLst>
          </p:cNvPr>
          <p:cNvSpPr txBox="1">
            <a:spLocks/>
          </p:cNvSpPr>
          <p:nvPr/>
        </p:nvSpPr>
        <p:spPr>
          <a:xfrm>
            <a:off x="377650" y="247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ΔB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 from Textures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80624" cy="106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406800" cy="7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3850" indent="-171450">
              <a:buClr>
                <a:schemeClr val="dk1"/>
              </a:buClr>
              <a:buSzPts val="1200"/>
            </a:pP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Gauge textures are unstable and collapse into the vacuum configuration</a:t>
            </a:r>
            <a:endParaRPr lang="en-US" sz="1200">
              <a:solidFill>
                <a:schemeClr val="dk1"/>
              </a:solidFill>
              <a:ea typeface="Lexend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1" name="Google Shape;16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62" name="Google Shape;162;p21"/>
          <p:cNvSpPr txBox="1"/>
          <p:nvPr/>
        </p:nvSpPr>
        <p:spPr>
          <a:xfrm>
            <a:off x="7382900" y="1002300"/>
            <a:ext cx="1919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0000FF"/>
                </a:solidFill>
              </a:rPr>
              <a:t>See e.g.  Turok, Zadrozny, NPB 1991</a:t>
            </a:r>
            <a:endParaRPr sz="700">
              <a:solidFill>
                <a:srgbClr val="0000FF"/>
              </a:solidFill>
            </a:endParaRPr>
          </a:p>
        </p:txBody>
      </p:sp>
      <p:pic>
        <p:nvPicPr>
          <p:cNvPr id="163" name="Google Shape;16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2025" y="1434075"/>
            <a:ext cx="2580275" cy="18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7627700" y="3463225"/>
            <a:ext cx="16749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Konstandin, Servant, JCAP07(2011)024 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6324" y="2972299"/>
            <a:ext cx="1783024" cy="102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 txBox="1"/>
          <p:nvPr/>
        </p:nvSpPr>
        <p:spPr>
          <a:xfrm>
            <a:off x="1193725" y="2633600"/>
            <a:ext cx="174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Small texture 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&lt; M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</a:t>
            </a:r>
            <a:endParaRPr sz="1200" i="1" baseline="30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531925" y="3333750"/>
            <a:ext cx="746917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Unwinding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1057650" y="3971325"/>
            <a:ext cx="14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000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− 1, Δ</a:t>
            </a:r>
            <a:r>
              <a:rPr lang="en" sz="1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000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0" name="Google Shape;17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8775" y="1483425"/>
            <a:ext cx="1706095" cy="2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4;p19">
            <a:extLst>
              <a:ext uri="{FF2B5EF4-FFF2-40B4-BE49-F238E27FC236}">
                <a16:creationId xmlns:a16="http://schemas.microsoft.com/office/drawing/2014/main" id="{8CD39FAB-30F4-4380-FEE0-A67A3633A612}"/>
              </a:ext>
            </a:extLst>
          </p:cNvPr>
          <p:cNvSpPr txBox="1">
            <a:spLocks/>
          </p:cNvSpPr>
          <p:nvPr/>
        </p:nvSpPr>
        <p:spPr>
          <a:xfrm>
            <a:off x="377650" y="247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" sz="2000" i="1">
                <a:latin typeface="Times New Roman"/>
                <a:ea typeface="Times New Roman"/>
                <a:cs typeface="Times New Roman"/>
                <a:sym typeface="Times New Roman"/>
              </a:rPr>
              <a:t>ΔB</a:t>
            </a:r>
            <a:r>
              <a:rPr lang="en" sz="2000">
                <a:latin typeface="Lexend Black"/>
                <a:ea typeface="Lexend"/>
                <a:cs typeface="Lexend"/>
                <a:sym typeface="Lexend"/>
              </a:rPr>
              <a:t> from Textures</a:t>
            </a:r>
            <a:endParaRPr lang="en-US" sz="2000">
              <a:latin typeface="Lexend Black"/>
              <a:ea typeface="Lexend"/>
              <a:cs typeface="Lexend"/>
            </a:endParaRPr>
          </a:p>
        </p:txBody>
      </p:sp>
      <p:sp>
        <p:nvSpPr>
          <p:cNvPr id="3" name="Google Shape;152;p20">
            <a:extLst>
              <a:ext uri="{FF2B5EF4-FFF2-40B4-BE49-F238E27FC236}">
                <a16:creationId xmlns:a16="http://schemas.microsoft.com/office/drawing/2014/main" id="{B2B59FF7-4C63-DA67-5D87-41697CF9AC7B}"/>
              </a:ext>
            </a:extLst>
          </p:cNvPr>
          <p:cNvSpPr txBox="1"/>
          <p:nvPr/>
        </p:nvSpPr>
        <p:spPr>
          <a:xfrm>
            <a:off x="637025" y="1986525"/>
            <a:ext cx="51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→ 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How do textures with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and gauge fields collapse to the vacuum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</a:t>
            </a:r>
            <a:r>
              <a:rPr lang="en" sz="1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− N</a:t>
            </a:r>
            <a:r>
              <a:rPr lang="en" sz="12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r>
              <a:rPr lang="en" sz="1200">
                <a:solidFill>
                  <a:schemeClr val="dk1"/>
                </a:solidFill>
                <a:ea typeface="Lexend"/>
                <a:sym typeface="Lexend"/>
              </a:rPr>
              <a:t>  ? </a:t>
            </a:r>
            <a:endParaRPr sz="1200">
              <a:solidFill>
                <a:schemeClr val="dk1"/>
              </a:solidFill>
              <a:ea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27</Slides>
  <Notes>25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Simple Light</vt:lpstr>
      <vt:lpstr>Baryon number violation  from  Standard Model Higgs bubble collisions</vt:lpstr>
      <vt:lpstr>How does the Standard Model (SM) violate Baryon (B) Number</vt:lpstr>
      <vt:lpstr>PowerPoint Presentation</vt:lpstr>
      <vt:lpstr>PowerPoint Presentation</vt:lpstr>
      <vt:lpstr>PowerPoint Presentation</vt:lpstr>
      <vt:lpstr>PowerPoint Presentation</vt:lpstr>
      <vt:lpstr>ΔB from Textures</vt:lpstr>
      <vt:lpstr>PowerPoint Presentation</vt:lpstr>
      <vt:lpstr>PowerPoint Presentation</vt:lpstr>
      <vt:lpstr>PowerPoint Presentation</vt:lpstr>
      <vt:lpstr>What dynamics can produce these textures ?</vt:lpstr>
      <vt:lpstr>Recap: B violation from Tachyonic transition</vt:lpstr>
      <vt:lpstr>First-Order Phase Transition (FOPT)</vt:lpstr>
      <vt:lpstr>Bubble collisions create non-trivial Higgs configurations</vt:lpstr>
      <vt:lpstr>PowerPoint Presentation</vt:lpstr>
      <vt:lpstr>Bubble collisions to NCS</vt:lpstr>
      <vt:lpstr>Convergence of NCS and NW</vt:lpstr>
      <vt:lpstr>Results from the Lattice </vt:lpstr>
      <vt:lpstr>NCS from Bubble Collisions</vt:lpstr>
      <vt:lpstr>Variance and rate of NCS</vt:lpstr>
      <vt:lpstr>Variance and rate of NCS</vt:lpstr>
      <vt:lpstr>From lattice simulations to physical scales</vt:lpstr>
      <vt:lpstr>From lattice simulations to physical scales</vt:lpstr>
      <vt:lpstr>From lattice simulations to physical scales</vt:lpstr>
      <vt:lpstr>Conclusion</vt:lpstr>
      <vt:lpstr>Thank you</vt:lpstr>
      <vt:lpstr>1+1D                                                        *Jinno, Konstandin, Takimoto [1906.02588] JCAP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156</cp:revision>
  <dcterms:modified xsi:type="dcterms:W3CDTF">2026-08-19T06:01:12Z</dcterms:modified>
</cp:coreProperties>
</file>