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8" r:id="rId2"/>
  </p:sldMasterIdLst>
  <p:notesMasterIdLst>
    <p:notesMasterId r:id="rId24"/>
  </p:notesMasterIdLst>
  <p:handoutMasterIdLst>
    <p:handoutMasterId r:id="rId25"/>
  </p:handoutMasterIdLst>
  <p:sldIdLst>
    <p:sldId id="256" r:id="rId3"/>
    <p:sldId id="1538" r:id="rId4"/>
    <p:sldId id="1519" r:id="rId5"/>
    <p:sldId id="1569" r:id="rId6"/>
    <p:sldId id="1570" r:id="rId7"/>
    <p:sldId id="1571" r:id="rId8"/>
    <p:sldId id="1572" r:id="rId9"/>
    <p:sldId id="1573" r:id="rId10"/>
    <p:sldId id="1575" r:id="rId11"/>
    <p:sldId id="1576" r:id="rId12"/>
    <p:sldId id="1577" r:id="rId13"/>
    <p:sldId id="1578" r:id="rId14"/>
    <p:sldId id="1579" r:id="rId15"/>
    <p:sldId id="1580" r:id="rId16"/>
    <p:sldId id="1581" r:id="rId17"/>
    <p:sldId id="1582" r:id="rId18"/>
    <p:sldId id="374" r:id="rId19"/>
    <p:sldId id="1583" r:id="rId20"/>
    <p:sldId id="262" r:id="rId21"/>
    <p:sldId id="1584" r:id="rId22"/>
    <p:sldId id="1585" r:id="rId2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FF8000"/>
    <a:srgbClr val="FFF50A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266" autoAdjust="0"/>
    <p:restoredTop sz="97767" autoAdjust="0"/>
  </p:normalViewPr>
  <p:slideViewPr>
    <p:cSldViewPr snapToGrid="0" snapToObjects="1">
      <p:cViewPr varScale="1">
        <p:scale>
          <a:sx n="164" d="100"/>
          <a:sy n="164" d="100"/>
        </p:scale>
        <p:origin x="872" y="16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4368AE-6011-C647-B3CE-A2324B69BEF4}" type="datetimeFigureOut">
              <a:rPr lang="en-US" smtClean="0"/>
              <a:t>4/24/25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B904FB-A699-4A4E-91E7-CCCC780C6BC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9408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F7C9E-B767-1049-B14C-E01BE4363530}" type="datetimeFigureOut">
              <a:rPr lang="en-US" smtClean="0"/>
              <a:t>4/24/25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64332-DFBC-D546-9D62-8B5A6BCB01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51566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C464332-DFBC-D546-9D62-8B5A6BCB01D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201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  <a:solidFill>
            <a:srgbClr val="FFFF00"/>
          </a:solidFill>
        </p:spPr>
        <p:txBody>
          <a:bodyPr anchor="b" anchorCtr="0"/>
          <a:lstStyle>
            <a:lvl1pPr algn="r">
              <a:defRPr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9" name="TextBox 8"/>
          <p:cNvSpPr txBox="1"/>
          <p:nvPr userDrawn="1"/>
        </p:nvSpPr>
        <p:spPr>
          <a:xfrm>
            <a:off x="0" y="4809657"/>
            <a:ext cx="2853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chemeClr val="bg1"/>
                </a:solidFill>
              </a:rPr>
              <a:t>K. Long, </a:t>
            </a:r>
            <a:fld id="{B19FB069-7A70-CF49-A3CF-C9513262B04A}" type="datetime3">
              <a:rPr lang="en-GB" b="1" smtClean="0">
                <a:solidFill>
                  <a:schemeClr val="bg1"/>
                </a:solidFill>
              </a:rPr>
              <a:t>24 April, 2025</a:t>
            </a:fld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10" name="Picture 9" descr="image001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3708" cy="359893"/>
          </a:xfrm>
          <a:prstGeom prst="rect">
            <a:avLst/>
          </a:prstGeom>
        </p:spPr>
      </p:pic>
      <p:pic>
        <p:nvPicPr>
          <p:cNvPr id="11" name="Picture 10" descr="2473_web_1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302" y="0"/>
            <a:ext cx="1636697" cy="35501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A177C39-B159-950E-FDEB-48A685554C8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642148" y="4369438"/>
            <a:ext cx="2612581" cy="8804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3692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1457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6044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E45BA-5B0C-7E94-6031-2FD23AE1386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1E0B49C-4CE0-E7FB-223C-DAAB3845CF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899F3E-65DE-DF61-24E6-5BD3FA2925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48E006-292C-6FA2-E04F-9882E241E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62B86-32AC-4A90-C2B2-A4A154EB3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239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4E54EE-BA7D-3E8F-8DC9-A87AB4E4E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FDFF4A-7CC1-90A1-56BB-8559230636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72A188-487D-F70C-3F74-21A3650ED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D71728-F385-DC81-7FA6-AA00E9BE3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E763CD-BE7A-8014-6FF4-0DFD1FA622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0477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D7028-8BE3-BC99-34AE-F262BC0D7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C033DA-38A0-561F-3374-906D747F7B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A3C77C-DA3B-8656-335C-40610A700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C945CE-D59C-B613-35F2-433F8D0B5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E46C1A-2FC7-5FB2-63A9-0FC23177A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42798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CC66E7-8434-2771-2588-3DBFE010C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B9AD2C-07FE-C716-AC2A-C337A103C5A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6A0D06-B099-7400-CBDD-6BD87C0675A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F6C7A3-658F-CA1A-1B4C-5189A80BCA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4D0F029-8E8E-CBE5-6765-1DCF21816E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B36C5F-C639-25EE-4ECB-15A2AD4D6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681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4075A7-F3AA-40C2-A914-CCE7063FE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E6B50F-4450-466C-9D35-54E85263E4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12CE08-488B-93BE-D55E-315E00F400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9D176CC-8B03-5EF4-5915-DE60C8D801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6961555-EADB-31D8-E9FB-23D14A5D483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CFC35C0-A41B-ACFF-5B37-A0D7D29A0A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D20EDCD-EFB9-18DA-81CB-DF4BD22F6F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F333FC5-E75C-5D7F-CE1F-58627E375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32975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A226E-AF35-D7FA-BD6C-1227FFD3C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0063B41-BFCE-D7F6-8C28-3E502C10CC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654F1F8-730F-E4BA-A3E5-09532D5F2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B15DFF-CB1E-FCF0-51CE-047BCC78F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606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D12756-517C-3697-CDCC-31601F46F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A17C17-533D-7268-E020-BF667B719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A0135F-6EE6-2D2B-740B-961CC5086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4550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7DB43C-A144-9A10-5B59-1733E8C3F8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345D16-EC75-E155-5E0E-2EE2029270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9170D7-420D-8267-5FA1-99CFCA5EEF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5CF3C8-8B57-16CC-DBE4-1B24546B2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47CE85-28B3-2A3D-3FE3-6C8D060C3B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10ADCC-E66A-3F80-44B9-89FA0630B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0394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7545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76820-B78A-1AF1-9D15-2A91A894C0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0A53B5-6376-9385-4C0A-92E776D932B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C680460-095C-1668-77B7-92CB56E781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70684B-4DCB-4D42-196A-40F9A55CF9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26B998-C846-9D0A-F74A-A76954B284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DE371F-45EE-8583-CA16-34BCA33AD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62792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0D1ED-8933-7841-6532-9947800E0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9FF7CE-E555-45AF-879B-FFE60C3047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0DD32E-E6BE-282F-60F0-B1C96E006B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E8E56D-CB96-381C-CE5D-C15D971C2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F33A9E-3AD7-9E8B-0793-9AD5031D5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6927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0DCCAF-69C2-B1CE-1B9F-318325286D0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1DF289B-0746-DE8E-D8AB-259379FBEF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FD91D4-A041-3E1D-C37A-02CFDB59F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F8E6FF-4088-A0CA-7665-2268B4A831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A2272D-6BE6-1151-BD49-3AAB65E484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3313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5617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563098"/>
            <a:ext cx="4495800" cy="45804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357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43392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95512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0351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2124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9031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563098"/>
            <a:ext cx="9144000" cy="45804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4930092"/>
            <a:ext cx="2133600" cy="2134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A1DC3ABC-92C2-B748-ABF3-8546144348B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681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r" defTabSz="457200" rtl="0" eaLnBrk="1" latinLnBrk="0" hangingPunct="1">
        <a:spcBef>
          <a:spcPct val="0"/>
        </a:spcBef>
        <a:buNone/>
        <a:defRPr sz="4400" b="1" kern="1200">
          <a:solidFill>
            <a:srgbClr val="FFF50A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1" kern="1200">
          <a:solidFill>
            <a:srgbClr val="FF8000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1" kern="1200">
          <a:solidFill>
            <a:srgbClr val="00FF00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1" kern="1200">
          <a:solidFill>
            <a:srgbClr val="00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1" kern="1200">
          <a:solidFill>
            <a:srgbClr val="FF0000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F500F0-DC19-DCB3-7920-81CF7E106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3F7DDE-8244-F824-D839-5E2EA1CF42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AADE2D-47B0-0AF3-3A52-67AF6B0A0E4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2E53C1E-20BD-4041-8830-BE3B6FAD7E7A}" type="datetimeFigureOut">
              <a:rPr lang="en-GB" smtClean="0"/>
              <a:t>24/04/2025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4B3DBD-ACA0-AB9C-CFB0-7C326DB88F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638935-2B2E-E1EB-7DDD-D230156CD3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C14C8BD-0091-4683-B94C-67A48675D3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29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emf"/><Relationship Id="rId5" Type="http://schemas.openxmlformats.org/officeDocument/2006/relationships/image" Target="../media/image46.emf"/><Relationship Id="rId4" Type="http://schemas.openxmlformats.org/officeDocument/2006/relationships/image" Target="../media/image45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emf"/><Relationship Id="rId4" Type="http://schemas.openxmlformats.org/officeDocument/2006/relationships/image" Target="../media/image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FC68CE-D19B-A978-B2C9-956430A5A0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719" y="812006"/>
            <a:ext cx="8586061" cy="1102519"/>
          </a:xfrm>
        </p:spPr>
        <p:txBody>
          <a:bodyPr/>
          <a:lstStyle/>
          <a:p>
            <a:r>
              <a:rPr lang="en-US" dirty="0" err="1"/>
              <a:t>LhARA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ECEDBFE-27D7-8E53-1E32-64B0EE33951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6719" y="1914525"/>
            <a:ext cx="8586061" cy="1314450"/>
          </a:xfrm>
        </p:spPr>
        <p:txBody>
          <a:bodyPr>
            <a:noAutofit/>
          </a:bodyPr>
          <a:lstStyle/>
          <a:p>
            <a:pPr algn="r"/>
            <a:r>
              <a:rPr lang="en-US" sz="2800" dirty="0"/>
              <a:t>Laser-hybrid Accelerator for Radiobiological Applications</a:t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4F74EE-8FF6-7C6A-C243-FFB8689EA8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916" y="2444969"/>
            <a:ext cx="3927962" cy="2209477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61EDD3-E996-940D-7921-384607A6E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6124" y="2455326"/>
            <a:ext cx="3348345" cy="1989205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8280543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FB834D86-939E-BC56-7EFC-AD44AC7051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Detailed simulation of beamline …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8CF7E587-D4AD-038B-44EC-38585FB5D9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45471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Simulation required to interpret optical and acoustic measurements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3C72AE3-3630-6162-1B76-5C803F834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10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690541E-C762-AACF-0035-C8CBDCECF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0337" y="1017816"/>
            <a:ext cx="6763326" cy="407123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4C632A6-CA88-FF17-D915-104740C1AE37}"/>
              </a:ext>
            </a:extLst>
          </p:cNvPr>
          <p:cNvSpPr txBox="1"/>
          <p:nvPr/>
        </p:nvSpPr>
        <p:spPr>
          <a:xfrm>
            <a:off x="66699" y="1195535"/>
            <a:ext cx="9568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IC:</a:t>
            </a:r>
            <a:b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M.Maxouti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</a:rPr>
              <a:t>C. Dyson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</a:rPr>
              <a:t>RHUL: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 Shields</a:t>
            </a:r>
          </a:p>
        </p:txBody>
      </p:sp>
    </p:spTree>
    <p:extLst>
      <p:ext uri="{BB962C8B-B14F-4D97-AF65-F5344CB8AC3E}">
        <p14:creationId xmlns:p14="http://schemas.microsoft.com/office/powerpoint/2010/main" val="13323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EE4793-43BD-2DDA-DA57-0C52DD3F96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n-US" sz="3400" dirty="0"/>
              <a:t>Plasma lens: progress on electron trapping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DBD38F8-EB66-C908-0843-F112F51F14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10400" y="4930092"/>
            <a:ext cx="2133600" cy="213408"/>
          </a:xfrm>
        </p:spPr>
        <p:txBody>
          <a:bodyPr anchor="ctr">
            <a:normAutofit/>
          </a:bodyPr>
          <a:lstStyle/>
          <a:p>
            <a:pPr marL="0" marR="0" lvl="0" indent="0" algn="r" defTabSz="4572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A1DC3ABC-92C2-B748-ABF3-8546144348B4}" type="slidenum">
              <a:rPr kumimoji="0" lang="en-US" sz="800" b="0" i="0" u="none" strike="noStrike" kern="1200" cap="none" spc="0" normalizeH="0" baseline="0" noProof="0" smtClean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800" b="0" i="0" u="none" strike="noStrike" kern="1200" cap="none" spc="0" normalizeH="0" baseline="0" noProof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C697112-D274-64AE-42E0-87EC7DAC22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376" y="2023974"/>
            <a:ext cx="9081248" cy="308029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AB35058-96B4-7DE4-F221-D4C1DBF48D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67" r="1498" b="27708"/>
          <a:stretch/>
        </p:blipFill>
        <p:spPr>
          <a:xfrm>
            <a:off x="1711854" y="563098"/>
            <a:ext cx="3136012" cy="160950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D0D5EBD-D6E0-E2E4-63B3-D348A1A702F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9241" y="1042069"/>
            <a:ext cx="3136011" cy="2611872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B3110E5-8736-150E-FA49-B1012926F062}"/>
              </a:ext>
            </a:extLst>
          </p:cNvPr>
          <p:cNvSpPr txBox="1"/>
          <p:nvPr/>
        </p:nvSpPr>
        <p:spPr>
          <a:xfrm>
            <a:off x="0" y="25207"/>
            <a:ext cx="841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Swansea</a:t>
            </a:r>
          </a:p>
        </p:txBody>
      </p:sp>
    </p:spTree>
    <p:extLst>
      <p:ext uri="{BB962C8B-B14F-4D97-AF65-F5344CB8AC3E}">
        <p14:creationId xmlns:p14="http://schemas.microsoft.com/office/powerpoint/2010/main" val="1005538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9EB941-8AC6-24F1-057A-58B56B8DB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Progress in design and integration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DD466E-3C9E-566F-DBE5-7B5D055E1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B5C3F44-B959-F00A-67C3-50394BED4D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43" y="676002"/>
            <a:ext cx="9038314" cy="379149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4611FEA-7A83-9876-C36F-616433D6B5CD}"/>
              </a:ext>
            </a:extLst>
          </p:cNvPr>
          <p:cNvSpPr txBox="1"/>
          <p:nvPr/>
        </p:nvSpPr>
        <p:spPr>
          <a:xfrm>
            <a:off x="52843" y="4759797"/>
            <a:ext cx="1769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 Shields [IC, RHUL]</a:t>
            </a:r>
          </a:p>
        </p:txBody>
      </p:sp>
    </p:spTree>
    <p:extLst>
      <p:ext uri="{BB962C8B-B14F-4D97-AF65-F5344CB8AC3E}">
        <p14:creationId xmlns:p14="http://schemas.microsoft.com/office/powerpoint/2010/main" val="577854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F366D-471D-2C23-9570-E78405FBF0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Re-</a:t>
            </a:r>
            <a:r>
              <a:rPr lang="en-US" dirty="0" err="1"/>
              <a:t>optimised</a:t>
            </a:r>
            <a:r>
              <a:rPr lang="en-US" dirty="0"/>
              <a:t> injection to FFA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8A3495A-9E9D-BF3B-AEB9-A40AF7CAE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13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443294-14E4-F8AB-8B73-662B20300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1416" y="735644"/>
            <a:ext cx="6916783" cy="419059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912A2A-E195-F843-949A-F67D50202C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8" y="3289408"/>
            <a:ext cx="1843763" cy="1196829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E3EC965-C3E6-C300-9266-DE488FA09F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1189" y="606638"/>
            <a:ext cx="4784267" cy="318951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568FACE-E128-FA19-FB1B-BB54BEDEF46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36" y="52254"/>
            <a:ext cx="2305317" cy="3184025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5CF72AC-6E3E-B42F-9E22-2E0771DFDA63}"/>
              </a:ext>
            </a:extLst>
          </p:cNvPr>
          <p:cNvSpPr txBox="1"/>
          <p:nvPr/>
        </p:nvSpPr>
        <p:spPr>
          <a:xfrm>
            <a:off x="6438287" y="4024572"/>
            <a:ext cx="8031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Switching</a:t>
            </a:r>
          </a:p>
          <a:p>
            <a:pPr algn="ctr"/>
            <a:r>
              <a:rPr lang="en-US" sz="1200" b="1" dirty="0"/>
              <a:t>dipole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1C7F282-EC32-8102-8470-47F71C0613D0}"/>
              </a:ext>
            </a:extLst>
          </p:cNvPr>
          <p:cNvSpPr txBox="1"/>
          <p:nvPr/>
        </p:nvSpPr>
        <p:spPr>
          <a:xfrm>
            <a:off x="7477204" y="2244938"/>
            <a:ext cx="7021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FFA</a:t>
            </a:r>
          </a:p>
          <a:p>
            <a:pPr algn="ctr"/>
            <a:r>
              <a:rPr lang="en-US" sz="1200" b="1" dirty="0"/>
              <a:t>crossing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55BC1DC-1113-146E-2823-C652C8379CA1}"/>
              </a:ext>
            </a:extLst>
          </p:cNvPr>
          <p:cNvSpPr txBox="1"/>
          <p:nvPr/>
        </p:nvSpPr>
        <p:spPr>
          <a:xfrm>
            <a:off x="7081277" y="980418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/>
              <a:t>Injection</a:t>
            </a:r>
            <a:br>
              <a:rPr lang="en-US" sz="1200" b="1" dirty="0"/>
            </a:br>
            <a:r>
              <a:rPr lang="en-US" sz="1200" b="1" dirty="0"/>
              <a:t>septum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9C50D6-F3ED-D5AD-BCA4-703811775299}"/>
              </a:ext>
            </a:extLst>
          </p:cNvPr>
          <p:cNvSpPr txBox="1"/>
          <p:nvPr/>
        </p:nvSpPr>
        <p:spPr>
          <a:xfrm>
            <a:off x="1185598" y="2910370"/>
            <a:ext cx="116057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Collimation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5FE700B-B67B-5178-F632-B5DF7CB4582F}"/>
              </a:ext>
            </a:extLst>
          </p:cNvPr>
          <p:cNvSpPr txBox="1"/>
          <p:nvPr/>
        </p:nvSpPr>
        <p:spPr>
          <a:xfrm>
            <a:off x="0" y="4598051"/>
            <a:ext cx="1477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IC: </a:t>
            </a:r>
            <a:r>
              <a:rPr lang="en-US" sz="1200" b="1" dirty="0">
                <a:solidFill>
                  <a:schemeClr val="bg1"/>
                </a:solidFill>
                <a:latin typeface="Arial"/>
              </a:rPr>
              <a:t>J. Pasternak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RHUL: </a:t>
            </a:r>
            <a:r>
              <a:rPr lang="en-US" sz="1200" b="1" dirty="0">
                <a:solidFill>
                  <a:schemeClr val="bg1"/>
                </a:solidFill>
                <a:latin typeface="Arial"/>
              </a:rPr>
              <a:t>W. Shields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96549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D35F9-7B00-0F89-BA4F-8A0A2E9FD9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FFA </a:t>
            </a:r>
            <a:r>
              <a:rPr lang="en-US" dirty="0" err="1"/>
              <a:t>reoptimised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F3D7B8-5004-F059-6BE4-CFC9ADFC6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14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ECB133-2F6A-3CF6-5B0F-15F413C05B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1" y="37141"/>
            <a:ext cx="3121291" cy="27094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6848D1-B52F-2A35-CFF4-EA9F56D0E3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0953" y="627017"/>
            <a:ext cx="3215599" cy="211957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F093278-3B0D-1E17-38EB-7E774C255E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729" y="2810514"/>
            <a:ext cx="7228118" cy="229599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11DFD28-C323-FE24-13F7-B88AE0470BFD}"/>
              </a:ext>
            </a:extLst>
          </p:cNvPr>
          <p:cNvSpPr txBox="1"/>
          <p:nvPr/>
        </p:nvSpPr>
        <p:spPr>
          <a:xfrm>
            <a:off x="6670763" y="624662"/>
            <a:ext cx="2344168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Variable-energy FFA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Multi-ion capability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Single spiral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Max field ~1.4 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Tunable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3D tracking: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1, 2, 3 and 5</a:t>
            </a:r>
            <a:r>
              <a:rPr lang="en-US" b="1" dirty="0">
                <a:solidFill>
                  <a:schemeClr val="bg1"/>
                </a:solidFill>
                <a:latin typeface="Symbol" pitchFamily="2" charset="2"/>
              </a:rPr>
              <a:t>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8EA330-F1D7-5E0F-F2C3-869635EA8098}"/>
              </a:ext>
            </a:extLst>
          </p:cNvPr>
          <p:cNvSpPr txBox="1"/>
          <p:nvPr/>
        </p:nvSpPr>
        <p:spPr>
          <a:xfrm>
            <a:off x="8055240" y="3562207"/>
            <a:ext cx="10887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IC: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</a:rPr>
              <a:t>J. Pasternak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11150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1B0C31A-3472-36BF-828E-F0DCEA4557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50248C4-22A5-1F53-96FB-8DB1CFFA40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4538152-0734-AF46-336E-6ABAE6C01432}"/>
              </a:ext>
            </a:extLst>
          </p:cNvPr>
          <p:cNvSpPr txBox="1"/>
          <p:nvPr/>
        </p:nvSpPr>
        <p:spPr>
          <a:xfrm>
            <a:off x="7233925" y="4791592"/>
            <a:ext cx="1951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C. Hill (DL), T.J. Kuo (IC)</a:t>
            </a:r>
          </a:p>
        </p:txBody>
      </p:sp>
    </p:spTree>
    <p:extLst>
      <p:ext uri="{BB962C8B-B14F-4D97-AF65-F5344CB8AC3E}">
        <p14:creationId xmlns:p14="http://schemas.microsoft.com/office/powerpoint/2010/main" val="702632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25B983-5AD1-58ED-CF73-CDCBC08EC6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FFA magnet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C9CBC82-8EC4-8037-12F9-F46337AD0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16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048FE2C-8B25-9B52-0BB4-D05DACDF2F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5" y="118300"/>
            <a:ext cx="4384002" cy="189338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  <p:pic>
        <p:nvPicPr>
          <p:cNvPr id="5" name="Picture 4" descr="A diagram of a beam&#10;&#10;Description automatically generated">
            <a:extLst>
              <a:ext uri="{FF2B5EF4-FFF2-40B4-BE49-F238E27FC236}">
                <a16:creationId xmlns:a16="http://schemas.microsoft.com/office/drawing/2014/main" id="{DF0BB320-D6B8-E244-C74E-6A41CE4DA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9462" y="640696"/>
            <a:ext cx="4613103" cy="389455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A graph of a graph&#10;&#10;Description automatically generated">
            <a:extLst>
              <a:ext uri="{FF2B5EF4-FFF2-40B4-BE49-F238E27FC236}">
                <a16:creationId xmlns:a16="http://schemas.microsoft.com/office/drawing/2014/main" id="{B8215019-178D-9720-51D3-923E8DC4B0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35" y="2046623"/>
            <a:ext cx="2214442" cy="175031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23FF829-2DA4-EF83-3C4A-340788A972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91837" y="2046623"/>
            <a:ext cx="2133600" cy="307238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C72B8F5-6C7B-A01C-157A-AEF688DEC226}"/>
              </a:ext>
            </a:extLst>
          </p:cNvPr>
          <p:cNvSpPr txBox="1"/>
          <p:nvPr/>
        </p:nvSpPr>
        <p:spPr>
          <a:xfrm>
            <a:off x="4720263" y="4497169"/>
            <a:ext cx="415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Tracking:</a:t>
            </a:r>
          </a:p>
          <a:p>
            <a:pPr marL="184150" indent="-1841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bg1"/>
                </a:solidFill>
              </a:rPr>
              <a:t>No tune crossing up to fourth order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B88D326-87C4-01F3-BD29-EC514718E1A8}"/>
              </a:ext>
            </a:extLst>
          </p:cNvPr>
          <p:cNvSpPr txBox="1"/>
          <p:nvPr/>
        </p:nvSpPr>
        <p:spPr>
          <a:xfrm>
            <a:off x="68674" y="3888916"/>
            <a:ext cx="215913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Magnet:</a:t>
            </a:r>
          </a:p>
          <a:p>
            <a:pPr marL="138113" indent="-1381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Satisfies scaling</a:t>
            </a:r>
            <a:br>
              <a:rPr lang="en-US" sz="1600" b="1" dirty="0">
                <a:solidFill>
                  <a:schemeClr val="bg1"/>
                </a:solidFill>
              </a:rPr>
            </a:br>
            <a:r>
              <a:rPr lang="en-US" sz="1600" b="1" dirty="0">
                <a:solidFill>
                  <a:schemeClr val="bg1"/>
                </a:solidFill>
              </a:rPr>
              <a:t>requirement</a:t>
            </a:r>
          </a:p>
          <a:p>
            <a:pPr marL="138113" indent="-138113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bg1"/>
                </a:solidFill>
              </a:rPr>
              <a:t>Field in straights 60G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D75822-8CDA-D9E4-0D74-F7C9D72B8671}"/>
              </a:ext>
            </a:extLst>
          </p:cNvPr>
          <p:cNvSpPr txBox="1"/>
          <p:nvPr/>
        </p:nvSpPr>
        <p:spPr>
          <a:xfrm>
            <a:off x="4464182" y="32443"/>
            <a:ext cx="2015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IC: T.J. Kuo, J. Pasternak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</a:rPr>
              <a:t>in collaboration with ISIS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78430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F9A4DE4-B614-1440-9FCB-2B5F09D97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Radiobiology in new regimens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8F02B-E14B-D644-B6F0-3E53C55579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17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A9CA13-E045-3F7B-D049-3B00667919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020" y="1086757"/>
            <a:ext cx="8859960" cy="2969986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F51C6B3-DDFF-78F0-575B-4C791DF2CE48}"/>
              </a:ext>
            </a:extLst>
          </p:cNvPr>
          <p:cNvSpPr txBox="1"/>
          <p:nvPr/>
        </p:nvSpPr>
        <p:spPr>
          <a:xfrm>
            <a:off x="5321846" y="832841"/>
            <a:ext cx="378340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T. Schneider, C. Fernandez-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Palomo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Annaïg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50" b="1" dirty="0" err="1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Bertho</a:t>
            </a:r>
            <a:r>
              <a:rPr lang="en-GB" sz="1050" b="1" dirty="0">
                <a:solidFill>
                  <a:schemeClr val="bg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et al.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08F566-27F0-B60A-F1DA-7472F050742E}"/>
              </a:ext>
            </a:extLst>
          </p:cNvPr>
          <p:cNvSpPr txBox="1"/>
          <p:nvPr/>
        </p:nvSpPr>
        <p:spPr>
          <a:xfrm>
            <a:off x="554967" y="4406433"/>
            <a:ext cx="8034066" cy="40011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pPr marL="314325"/>
            <a:r>
              <a:rPr lang="en-US" sz="2000" b="1" i="1" dirty="0">
                <a:solidFill>
                  <a:srgbClr val="FFC000"/>
                </a:solidFill>
              </a:rPr>
              <a:t>Dose escalation in the </a:t>
            </a:r>
            <a:r>
              <a:rPr lang="en-US" sz="2000" b="1" i="1" dirty="0" err="1">
                <a:solidFill>
                  <a:srgbClr val="FFC000"/>
                </a:solidFill>
              </a:rPr>
              <a:t>tumour</a:t>
            </a:r>
            <a:r>
              <a:rPr lang="en-US" sz="2000" b="1" i="1" dirty="0">
                <a:solidFill>
                  <a:srgbClr val="FFC000"/>
                </a:solidFill>
              </a:rPr>
              <a:t> possible – larger tumor control prob.</a:t>
            </a:r>
            <a:endParaRPr lang="en-US" sz="1100" b="1" i="1" dirty="0">
              <a:solidFill>
                <a:srgbClr val="FFC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91BDDA-3B37-8CE7-46BC-420716758FE5}"/>
              </a:ext>
            </a:extLst>
          </p:cNvPr>
          <p:cNvSpPr txBox="1"/>
          <p:nvPr/>
        </p:nvSpPr>
        <p:spPr>
          <a:xfrm>
            <a:off x="5157095" y="2709654"/>
            <a:ext cx="779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&gt; 40 </a:t>
            </a:r>
            <a:r>
              <a:rPr lang="en-US" sz="1200" dirty="0" err="1"/>
              <a:t>Gy</a:t>
            </a:r>
            <a:r>
              <a:rPr lang="en-US" sz="1200" dirty="0"/>
              <a:t>/s</a:t>
            </a:r>
          </a:p>
        </p:txBody>
      </p:sp>
    </p:spTree>
    <p:extLst>
      <p:ext uri="{BB962C8B-B14F-4D97-AF65-F5344CB8AC3E}">
        <p14:creationId xmlns:p14="http://schemas.microsoft.com/office/powerpoint/2010/main" val="178924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uiExpand="1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CF8A9-16CB-3864-ABF4-E1FE508D18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Beam delivery to low-energy end station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5A18DBD-C931-9C4A-BC37-3FEFC75A62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8"/>
            <a:ext cx="9144000" cy="2877726"/>
          </a:xfrm>
        </p:spPr>
        <p:txBody>
          <a:bodyPr>
            <a:normAutofit lnSpcReduction="10000"/>
          </a:bodyPr>
          <a:lstStyle/>
          <a:p>
            <a:r>
              <a:rPr lang="en-US" dirty="0"/>
              <a:t>Quadrupoles for </a:t>
            </a:r>
            <a:r>
              <a:rPr lang="en-US" dirty="0" err="1"/>
              <a:t>minibeams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Doublet:</a:t>
            </a:r>
          </a:p>
          <a:p>
            <a:pPr lvl="2"/>
            <a:r>
              <a:rPr lang="en-US" dirty="0"/>
              <a:t>Line focus</a:t>
            </a:r>
          </a:p>
          <a:p>
            <a:pPr lvl="1"/>
            <a:r>
              <a:rPr lang="en-US" dirty="0"/>
              <a:t>Triplet:</a:t>
            </a:r>
          </a:p>
          <a:p>
            <a:pPr lvl="2"/>
            <a:r>
              <a:rPr lang="en-US" dirty="0"/>
              <a:t>Spot focus</a:t>
            </a:r>
          </a:p>
          <a:p>
            <a:r>
              <a:rPr lang="en-US" dirty="0"/>
              <a:t>Octupole for uniformity: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8712B44-6B6C-A030-41DE-4D21549504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18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E6EC193-148D-B9AE-8FF8-4CED5F5FC12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9115"/>
          <a:stretch/>
        </p:blipFill>
        <p:spPr>
          <a:xfrm>
            <a:off x="5990897" y="563098"/>
            <a:ext cx="3082197" cy="250590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EAD8ED-F78B-1C5A-9359-580C43313D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542650" y="1098654"/>
            <a:ext cx="1653319" cy="654191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4E99489-A29A-18A8-9944-8886ED6EB0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0203" y="1163502"/>
            <a:ext cx="3137557" cy="172760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09855A6-1219-B2CF-DDC0-4DF3E650A6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0667" y="3367527"/>
            <a:ext cx="2811299" cy="169528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A575DE-5BFE-641F-1AE5-77F5D4EAB81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5777" y="3256716"/>
            <a:ext cx="3042670" cy="185748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6B8EAF-BFEA-D9B0-4B8B-BA3DC587EBBC}"/>
              </a:ext>
            </a:extLst>
          </p:cNvPr>
          <p:cNvSpPr txBox="1"/>
          <p:nvPr/>
        </p:nvSpPr>
        <p:spPr>
          <a:xfrm>
            <a:off x="8077200" y="3069006"/>
            <a:ext cx="9569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IC: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</a:rPr>
              <a:t>R. Razak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dirty="0">
              <a:solidFill>
                <a:schemeClr val="accent2">
                  <a:lumMod val="40000"/>
                  <a:lumOff val="60000"/>
                </a:schemeClr>
              </a:solidFill>
              <a:latin typeface="Arial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</a:rPr>
              <a:t>RHUL: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</a:rPr>
              <a:t>M.Perriera</a:t>
            </a:r>
            <a:endParaRPr lang="en-US" sz="1200" b="1" dirty="0">
              <a:solidFill>
                <a:schemeClr val="accent2">
                  <a:lumMod val="40000"/>
                  <a:lumOff val="60000"/>
                </a:schemeClr>
              </a:solidFill>
              <a:latin typeface="Arial"/>
            </a:endParaRP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W. Shields</a:t>
            </a:r>
          </a:p>
        </p:txBody>
      </p:sp>
    </p:spTree>
    <p:extLst>
      <p:ext uri="{BB962C8B-B14F-4D97-AF65-F5344CB8AC3E}">
        <p14:creationId xmlns:p14="http://schemas.microsoft.com/office/powerpoint/2010/main" val="42582130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18873D23-2DCF-4B31-A009-95721C06E8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"/>
            <a:ext cx="9143771" cy="51435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1350">
              <a:solidFill>
                <a:prstClr val="white"/>
              </a:solidFill>
              <a:latin typeface="Aptos" panose="02110004020202020204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13EF075-D4EF-4929-ADBC-91B27DA199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29" y="0"/>
            <a:ext cx="9143771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US" sz="600">
              <a:solidFill>
                <a:prstClr val="white"/>
              </a:solidFill>
              <a:latin typeface="Aptos" panose="02110004020202020204"/>
            </a:endParaRP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AA26DFA-AAB2-4973-9C17-16D587C7B19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16398" y="381629"/>
            <a:ext cx="3913469" cy="4679746"/>
            <a:chOff x="-19221" y="251144"/>
            <a:chExt cx="5217958" cy="6239661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407F11-7321-4BF6-8536-CCE8E342454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251144"/>
              <a:ext cx="5187198" cy="6239661"/>
            </a:xfrm>
            <a:custGeom>
              <a:avLst/>
              <a:gdLst>
                <a:gd name="connsiteX0" fmla="*/ 2011811 w 5187198"/>
                <a:gd name="connsiteY0" fmla="*/ 4 h 6239661"/>
                <a:gd name="connsiteX1" fmla="*/ 2617011 w 5187198"/>
                <a:gd name="connsiteY1" fmla="*/ 70590 h 6239661"/>
                <a:gd name="connsiteX2" fmla="*/ 2690321 w 5187198"/>
                <a:gd name="connsiteY2" fmla="*/ 88146 h 6239661"/>
                <a:gd name="connsiteX3" fmla="*/ 2726863 w 5187198"/>
                <a:gd name="connsiteY3" fmla="*/ 97127 h 6239661"/>
                <a:gd name="connsiteX4" fmla="*/ 2762951 w 5187198"/>
                <a:gd name="connsiteY4" fmla="*/ 107375 h 6239661"/>
                <a:gd name="connsiteX5" fmla="*/ 2834843 w 5187198"/>
                <a:gd name="connsiteY5" fmla="*/ 128493 h 6239661"/>
                <a:gd name="connsiteX6" fmla="*/ 2906574 w 5187198"/>
                <a:gd name="connsiteY6" fmla="*/ 151076 h 6239661"/>
                <a:gd name="connsiteX7" fmla="*/ 3049504 w 5187198"/>
                <a:gd name="connsiteY7" fmla="*/ 202124 h 6239661"/>
                <a:gd name="connsiteX8" fmla="*/ 3189518 w 5187198"/>
                <a:gd name="connsiteY8" fmla="*/ 260159 h 6239661"/>
                <a:gd name="connsiteX9" fmla="*/ 3326048 w 5187198"/>
                <a:gd name="connsiteY9" fmla="*/ 325143 h 6239661"/>
                <a:gd name="connsiteX10" fmla="*/ 3459166 w 5187198"/>
                <a:gd name="connsiteY10" fmla="*/ 395936 h 6239661"/>
                <a:gd name="connsiteX11" fmla="*/ 3588578 w 5187198"/>
                <a:gd name="connsiteY11" fmla="*/ 472343 h 6239661"/>
                <a:gd name="connsiteX12" fmla="*/ 3651864 w 5187198"/>
                <a:gd name="connsiteY12" fmla="*/ 512600 h 6239661"/>
                <a:gd name="connsiteX13" fmla="*/ 3714514 w 5187198"/>
                <a:gd name="connsiteY13" fmla="*/ 553499 h 6239661"/>
                <a:gd name="connsiteX14" fmla="*/ 4181221 w 5187198"/>
                <a:gd name="connsiteY14" fmla="*/ 922912 h 6239661"/>
                <a:gd name="connsiteX15" fmla="*/ 4582963 w 5187198"/>
                <a:gd name="connsiteY15" fmla="*/ 1358264 h 6239661"/>
                <a:gd name="connsiteX16" fmla="*/ 4670721 w 5187198"/>
                <a:gd name="connsiteY16" fmla="*/ 1477644 h 6239661"/>
                <a:gd name="connsiteX17" fmla="*/ 4752378 w 5187198"/>
                <a:gd name="connsiteY17" fmla="*/ 1601187 h 6239661"/>
                <a:gd name="connsiteX18" fmla="*/ 4772168 w 5187198"/>
                <a:gd name="connsiteY18" fmla="*/ 1632456 h 6239661"/>
                <a:gd name="connsiteX19" fmla="*/ 4782117 w 5187198"/>
                <a:gd name="connsiteY19" fmla="*/ 1648104 h 6239661"/>
                <a:gd name="connsiteX20" fmla="*/ 4791381 w 5187198"/>
                <a:gd name="connsiteY20" fmla="*/ 1664150 h 6239661"/>
                <a:gd name="connsiteX21" fmla="*/ 4828190 w 5187198"/>
                <a:gd name="connsiteY21" fmla="*/ 1728379 h 6239661"/>
                <a:gd name="connsiteX22" fmla="*/ 4864832 w 5187198"/>
                <a:gd name="connsiteY22" fmla="*/ 1792796 h 6239661"/>
                <a:gd name="connsiteX23" fmla="*/ 4899201 w 5187198"/>
                <a:gd name="connsiteY23" fmla="*/ 1858342 h 6239661"/>
                <a:gd name="connsiteX24" fmla="*/ 4933266 w 5187198"/>
                <a:gd name="connsiteY24" fmla="*/ 1924155 h 6239661"/>
                <a:gd name="connsiteX25" fmla="*/ 4964403 w 5187198"/>
                <a:gd name="connsiteY25" fmla="*/ 1991384 h 6239661"/>
                <a:gd name="connsiteX26" fmla="*/ 4995019 w 5187198"/>
                <a:gd name="connsiteY26" fmla="*/ 2058823 h 6239661"/>
                <a:gd name="connsiteX27" fmla="*/ 5021999 w 5187198"/>
                <a:gd name="connsiteY27" fmla="*/ 2127723 h 6239661"/>
                <a:gd name="connsiteX28" fmla="*/ 5048321 w 5187198"/>
                <a:gd name="connsiteY28" fmla="*/ 2196908 h 6239661"/>
                <a:gd name="connsiteX29" fmla="*/ 5070546 w 5187198"/>
                <a:gd name="connsiteY29" fmla="*/ 2267547 h 6239661"/>
                <a:gd name="connsiteX30" fmla="*/ 5092171 w 5187198"/>
                <a:gd name="connsiteY30" fmla="*/ 2338256 h 6239661"/>
                <a:gd name="connsiteX31" fmla="*/ 5110305 w 5187198"/>
                <a:gd name="connsiteY31" fmla="*/ 2409886 h 6239661"/>
                <a:gd name="connsiteX32" fmla="*/ 5186393 w 5187198"/>
                <a:gd name="connsiteY32" fmla="*/ 2992022 h 6239661"/>
                <a:gd name="connsiteX33" fmla="*/ 5149045 w 5187198"/>
                <a:gd name="connsiteY33" fmla="*/ 3571816 h 6239661"/>
                <a:gd name="connsiteX34" fmla="*/ 5126572 w 5187198"/>
                <a:gd name="connsiteY34" fmla="*/ 3714520 h 6239661"/>
                <a:gd name="connsiteX35" fmla="*/ 5099067 w 5187198"/>
                <a:gd name="connsiteY35" fmla="*/ 3856108 h 6239661"/>
                <a:gd name="connsiteX36" fmla="*/ 5095699 w 5187198"/>
                <a:gd name="connsiteY36" fmla="*/ 3873868 h 6239661"/>
                <a:gd name="connsiteX37" fmla="*/ 5091573 w 5187198"/>
                <a:gd name="connsiteY37" fmla="*/ 3891426 h 6239661"/>
                <a:gd name="connsiteX38" fmla="*/ 5083324 w 5187198"/>
                <a:gd name="connsiteY38" fmla="*/ 3926541 h 6239661"/>
                <a:gd name="connsiteX39" fmla="*/ 5067256 w 5187198"/>
                <a:gd name="connsiteY39" fmla="*/ 3996889 h 6239661"/>
                <a:gd name="connsiteX40" fmla="*/ 5059194 w 5187198"/>
                <a:gd name="connsiteY40" fmla="*/ 4032171 h 6239661"/>
                <a:gd name="connsiteX41" fmla="*/ 5049522 w 5187198"/>
                <a:gd name="connsiteY41" fmla="*/ 4067833 h 6239661"/>
                <a:gd name="connsiteX42" fmla="*/ 5040067 w 5187198"/>
                <a:gd name="connsiteY42" fmla="*/ 4103553 h 6239661"/>
                <a:gd name="connsiteX43" fmla="*/ 5028960 w 5187198"/>
                <a:gd name="connsiteY43" fmla="*/ 4138946 h 6239661"/>
                <a:gd name="connsiteX44" fmla="*/ 4917351 w 5187198"/>
                <a:gd name="connsiteY44" fmla="*/ 4417041 h 6239661"/>
                <a:gd name="connsiteX45" fmla="*/ 4756163 w 5187198"/>
                <a:gd name="connsiteY45" fmla="*/ 4676402 h 6239661"/>
                <a:gd name="connsiteX46" fmla="*/ 4322493 w 5187198"/>
                <a:gd name="connsiteY46" fmla="*/ 5105604 h 6239661"/>
                <a:gd name="connsiteX47" fmla="*/ 3840510 w 5187198"/>
                <a:gd name="connsiteY47" fmla="*/ 5429590 h 6239661"/>
                <a:gd name="connsiteX48" fmla="*/ 3606447 w 5187198"/>
                <a:gd name="connsiteY48" fmla="*/ 5572862 h 6239661"/>
                <a:gd name="connsiteX49" fmla="*/ 3488814 w 5187198"/>
                <a:gd name="connsiteY49" fmla="*/ 5647178 h 6239661"/>
                <a:gd name="connsiteX50" fmla="*/ 3365864 w 5187198"/>
                <a:gd name="connsiteY50" fmla="*/ 5722735 h 6239661"/>
                <a:gd name="connsiteX51" fmla="*/ 2839486 w 5187198"/>
                <a:gd name="connsiteY51" fmla="*/ 5999120 h 6239661"/>
                <a:gd name="connsiteX52" fmla="*/ 2242423 w 5187198"/>
                <a:gd name="connsiteY52" fmla="*/ 6192346 h 6239661"/>
                <a:gd name="connsiteX53" fmla="*/ 1589380 w 5187198"/>
                <a:gd name="connsiteY53" fmla="*/ 6230657 h 6239661"/>
                <a:gd name="connsiteX54" fmla="*/ 1548244 w 5187198"/>
                <a:gd name="connsiteY54" fmla="*/ 6226706 h 6239661"/>
                <a:gd name="connsiteX55" fmla="*/ 1507348 w 5187198"/>
                <a:gd name="connsiteY55" fmla="*/ 6221428 h 6239661"/>
                <a:gd name="connsiteX56" fmla="*/ 1466401 w 5187198"/>
                <a:gd name="connsiteY56" fmla="*/ 6215904 h 6239661"/>
                <a:gd name="connsiteX57" fmla="*/ 1425773 w 5187198"/>
                <a:gd name="connsiteY57" fmla="*/ 6209191 h 6239661"/>
                <a:gd name="connsiteX58" fmla="*/ 1344960 w 5187198"/>
                <a:gd name="connsiteY58" fmla="*/ 6193681 h 6239661"/>
                <a:gd name="connsiteX59" fmla="*/ 1265007 w 5187198"/>
                <a:gd name="connsiteY59" fmla="*/ 6175388 h 6239661"/>
                <a:gd name="connsiteX60" fmla="*/ 1225415 w 5187198"/>
                <a:gd name="connsiteY60" fmla="*/ 6165243 h 6239661"/>
                <a:gd name="connsiteX61" fmla="*/ 1186567 w 5187198"/>
                <a:gd name="connsiteY61" fmla="*/ 6154486 h 6239661"/>
                <a:gd name="connsiteX62" fmla="*/ 1111158 w 5187198"/>
                <a:gd name="connsiteY62" fmla="*/ 6130918 h 6239661"/>
                <a:gd name="connsiteX63" fmla="*/ 1035915 w 5187198"/>
                <a:gd name="connsiteY63" fmla="*/ 6107163 h 6239661"/>
                <a:gd name="connsiteX64" fmla="*/ 961579 w 5187198"/>
                <a:gd name="connsiteY64" fmla="*/ 6079594 h 6239661"/>
                <a:gd name="connsiteX65" fmla="*/ 395297 w 5187198"/>
                <a:gd name="connsiteY65" fmla="*/ 5792812 h 6239661"/>
                <a:gd name="connsiteX66" fmla="*/ 265239 w 5187198"/>
                <a:gd name="connsiteY66" fmla="*/ 5701511 h 6239661"/>
                <a:gd name="connsiteX67" fmla="*/ 233756 w 5187198"/>
                <a:gd name="connsiteY67" fmla="*/ 5677542 h 6239661"/>
                <a:gd name="connsiteX68" fmla="*/ 202800 w 5187198"/>
                <a:gd name="connsiteY68" fmla="*/ 5652902 h 6239661"/>
                <a:gd name="connsiteX69" fmla="*/ 140918 w 5187198"/>
                <a:gd name="connsiteY69" fmla="*/ 5603515 h 6239661"/>
                <a:gd name="connsiteX70" fmla="*/ 110625 w 5187198"/>
                <a:gd name="connsiteY70" fmla="*/ 5578127 h 6239661"/>
                <a:gd name="connsiteX71" fmla="*/ 95631 w 5187198"/>
                <a:gd name="connsiteY71" fmla="*/ 5565299 h 6239661"/>
                <a:gd name="connsiteX72" fmla="*/ 81966 w 5187198"/>
                <a:gd name="connsiteY72" fmla="*/ 5550973 h 6239661"/>
                <a:gd name="connsiteX73" fmla="*/ 27991 w 5187198"/>
                <a:gd name="connsiteY73" fmla="*/ 5493272 h 6239661"/>
                <a:gd name="connsiteX74" fmla="*/ 1454 w 5187198"/>
                <a:gd name="connsiteY74" fmla="*/ 5464252 h 6239661"/>
                <a:gd name="connsiteX75" fmla="*/ 0 w 5187198"/>
                <a:gd name="connsiteY75" fmla="*/ 5462518 h 6239661"/>
                <a:gd name="connsiteX76" fmla="*/ 0 w 5187198"/>
                <a:gd name="connsiteY76" fmla="*/ 4720187 h 6239661"/>
                <a:gd name="connsiteX77" fmla="*/ 109684 w 5187198"/>
                <a:gd name="connsiteY77" fmla="*/ 4836724 h 6239661"/>
                <a:gd name="connsiteX78" fmla="*/ 306959 w 5187198"/>
                <a:gd name="connsiteY78" fmla="*/ 5007200 h 6239661"/>
                <a:gd name="connsiteX79" fmla="*/ 358101 w 5187198"/>
                <a:gd name="connsiteY79" fmla="*/ 5046057 h 6239661"/>
                <a:gd name="connsiteX80" fmla="*/ 383328 w 5187198"/>
                <a:gd name="connsiteY80" fmla="*/ 5065684 h 6239661"/>
                <a:gd name="connsiteX81" fmla="*/ 409503 w 5187198"/>
                <a:gd name="connsiteY81" fmla="*/ 5083942 h 6239661"/>
                <a:gd name="connsiteX82" fmla="*/ 461889 w 5187198"/>
                <a:gd name="connsiteY82" fmla="*/ 5119888 h 6239661"/>
                <a:gd name="connsiteX83" fmla="*/ 474883 w 5187198"/>
                <a:gd name="connsiteY83" fmla="*/ 5128933 h 6239661"/>
                <a:gd name="connsiteX84" fmla="*/ 486410 w 5187198"/>
                <a:gd name="connsiteY84" fmla="*/ 5139557 h 6239661"/>
                <a:gd name="connsiteX85" fmla="*/ 510852 w 5187198"/>
                <a:gd name="connsiteY85" fmla="*/ 5159089 h 6239661"/>
                <a:gd name="connsiteX86" fmla="*/ 560653 w 5187198"/>
                <a:gd name="connsiteY86" fmla="*/ 5196893 h 6239661"/>
                <a:gd name="connsiteX87" fmla="*/ 585485 w 5187198"/>
                <a:gd name="connsiteY87" fmla="*/ 5215834 h 6239661"/>
                <a:gd name="connsiteX88" fmla="*/ 610707 w 5187198"/>
                <a:gd name="connsiteY88" fmla="*/ 5234185 h 6239661"/>
                <a:gd name="connsiteX89" fmla="*/ 714768 w 5187198"/>
                <a:gd name="connsiteY89" fmla="*/ 5303103 h 6239661"/>
                <a:gd name="connsiteX90" fmla="*/ 1166634 w 5187198"/>
                <a:gd name="connsiteY90" fmla="*/ 5513322 h 6239661"/>
                <a:gd name="connsiteX91" fmla="*/ 1225991 w 5187198"/>
                <a:gd name="connsiteY91" fmla="*/ 5533632 h 6239661"/>
                <a:gd name="connsiteX92" fmla="*/ 1286680 w 5187198"/>
                <a:gd name="connsiteY92" fmla="*/ 5550705 h 6239661"/>
                <a:gd name="connsiteX93" fmla="*/ 1347310 w 5187198"/>
                <a:gd name="connsiteY93" fmla="*/ 5567995 h 6239661"/>
                <a:gd name="connsiteX94" fmla="*/ 1377002 w 5187198"/>
                <a:gd name="connsiteY94" fmla="*/ 5575719 h 6239661"/>
                <a:gd name="connsiteX95" fmla="*/ 1406328 w 5187198"/>
                <a:gd name="connsiteY95" fmla="*/ 5582649 h 6239661"/>
                <a:gd name="connsiteX96" fmla="*/ 1465060 w 5187198"/>
                <a:gd name="connsiteY96" fmla="*/ 5594909 h 6239661"/>
                <a:gd name="connsiteX97" fmla="*/ 1523881 w 5187198"/>
                <a:gd name="connsiteY97" fmla="*/ 5605105 h 6239661"/>
                <a:gd name="connsiteX98" fmla="*/ 1553325 w 5187198"/>
                <a:gd name="connsiteY98" fmla="*/ 5609865 h 6239661"/>
                <a:gd name="connsiteX99" fmla="*/ 1582813 w 5187198"/>
                <a:gd name="connsiteY99" fmla="*/ 5613593 h 6239661"/>
                <a:gd name="connsiteX100" fmla="*/ 1612301 w 5187198"/>
                <a:gd name="connsiteY100" fmla="*/ 5617321 h 6239661"/>
                <a:gd name="connsiteX101" fmla="*/ 1641863 w 5187198"/>
                <a:gd name="connsiteY101" fmla="*/ 5619910 h 6239661"/>
                <a:gd name="connsiteX102" fmla="*/ 2117508 w 5187198"/>
                <a:gd name="connsiteY102" fmla="*/ 5595156 h 6239661"/>
                <a:gd name="connsiteX103" fmla="*/ 2597368 w 5187198"/>
                <a:gd name="connsiteY103" fmla="*/ 5447381 h 6239661"/>
                <a:gd name="connsiteX104" fmla="*/ 3082968 w 5187198"/>
                <a:gd name="connsiteY104" fmla="*/ 5223245 h 6239661"/>
                <a:gd name="connsiteX105" fmla="*/ 3334855 w 5187198"/>
                <a:gd name="connsiteY105" fmla="*/ 5097383 h 6239661"/>
                <a:gd name="connsiteX106" fmla="*/ 3599509 w 5187198"/>
                <a:gd name="connsiteY106" fmla="*/ 4976217 h 6239661"/>
                <a:gd name="connsiteX107" fmla="*/ 4112002 w 5187198"/>
                <a:gd name="connsiteY107" fmla="*/ 4766359 h 6239661"/>
                <a:gd name="connsiteX108" fmla="*/ 4348983 w 5187198"/>
                <a:gd name="connsiteY108" fmla="*/ 4649833 h 6239661"/>
                <a:gd name="connsiteX109" fmla="*/ 4560505 w 5187198"/>
                <a:gd name="connsiteY109" fmla="*/ 4501564 h 6239661"/>
                <a:gd name="connsiteX110" fmla="*/ 4731963 w 5187198"/>
                <a:gd name="connsiteY110" fmla="*/ 4309870 h 6239661"/>
                <a:gd name="connsiteX111" fmla="*/ 4852344 w 5187198"/>
                <a:gd name="connsiteY111" fmla="*/ 4078640 h 6239661"/>
                <a:gd name="connsiteX112" fmla="*/ 4863972 w 5187198"/>
                <a:gd name="connsiteY112" fmla="*/ 4047790 h 6239661"/>
                <a:gd name="connsiteX113" fmla="*/ 4874144 w 5187198"/>
                <a:gd name="connsiteY113" fmla="*/ 4016320 h 6239661"/>
                <a:gd name="connsiteX114" fmla="*/ 4884127 w 5187198"/>
                <a:gd name="connsiteY114" fmla="*/ 3984682 h 6239661"/>
                <a:gd name="connsiteX115" fmla="*/ 4892800 w 5187198"/>
                <a:gd name="connsiteY115" fmla="*/ 3951883 h 6239661"/>
                <a:gd name="connsiteX116" fmla="*/ 4909526 w 5187198"/>
                <a:gd name="connsiteY116" fmla="*/ 3886001 h 6239661"/>
                <a:gd name="connsiteX117" fmla="*/ 4917687 w 5187198"/>
                <a:gd name="connsiteY117" fmla="*/ 3852948 h 6239661"/>
                <a:gd name="connsiteX118" fmla="*/ 4921768 w 5187198"/>
                <a:gd name="connsiteY118" fmla="*/ 3836422 h 6239661"/>
                <a:gd name="connsiteX119" fmla="*/ 4924845 w 5187198"/>
                <a:gd name="connsiteY119" fmla="*/ 3819742 h 6239661"/>
                <a:gd name="connsiteX120" fmla="*/ 4948230 w 5187198"/>
                <a:gd name="connsiteY120" fmla="*/ 3685744 h 6239661"/>
                <a:gd name="connsiteX121" fmla="*/ 4962782 w 5187198"/>
                <a:gd name="connsiteY121" fmla="*/ 3550540 h 6239661"/>
                <a:gd name="connsiteX122" fmla="*/ 4939468 w 5187198"/>
                <a:gd name="connsiteY122" fmla="*/ 3010249 h 6239661"/>
                <a:gd name="connsiteX123" fmla="*/ 4816901 w 5187198"/>
                <a:gd name="connsiteY123" fmla="*/ 2488224 h 6239661"/>
                <a:gd name="connsiteX124" fmla="*/ 4797005 w 5187198"/>
                <a:gd name="connsiteY124" fmla="*/ 2424470 h 6239661"/>
                <a:gd name="connsiteX125" fmla="*/ 4774433 w 5187198"/>
                <a:gd name="connsiteY125" fmla="*/ 2361620 h 6239661"/>
                <a:gd name="connsiteX126" fmla="*/ 4752459 w 5187198"/>
                <a:gd name="connsiteY126" fmla="*/ 2298700 h 6239661"/>
                <a:gd name="connsiteX127" fmla="*/ 4728083 w 5187198"/>
                <a:gd name="connsiteY127" fmla="*/ 2236526 h 6239661"/>
                <a:gd name="connsiteX128" fmla="*/ 4704471 w 5187198"/>
                <a:gd name="connsiteY128" fmla="*/ 2174095 h 6239661"/>
                <a:gd name="connsiteX129" fmla="*/ 4678399 w 5187198"/>
                <a:gd name="connsiteY129" fmla="*/ 2112626 h 6239661"/>
                <a:gd name="connsiteX130" fmla="*/ 4652601 w 5187198"/>
                <a:gd name="connsiteY130" fmla="*/ 2050999 h 6239661"/>
                <a:gd name="connsiteX131" fmla="*/ 4624205 w 5187198"/>
                <a:gd name="connsiteY131" fmla="*/ 1990415 h 6239661"/>
                <a:gd name="connsiteX132" fmla="*/ 4595398 w 5187198"/>
                <a:gd name="connsiteY132" fmla="*/ 1930069 h 6239661"/>
                <a:gd name="connsiteX133" fmla="*/ 4563827 w 5187198"/>
                <a:gd name="connsiteY133" fmla="*/ 1870952 h 6239661"/>
                <a:gd name="connsiteX134" fmla="*/ 4531433 w 5187198"/>
                <a:gd name="connsiteY134" fmla="*/ 1812311 h 6239661"/>
                <a:gd name="connsiteX135" fmla="*/ 4523315 w 5187198"/>
                <a:gd name="connsiteY135" fmla="*/ 1797616 h 6239661"/>
                <a:gd name="connsiteX136" fmla="*/ 4514482 w 5187198"/>
                <a:gd name="connsiteY136" fmla="*/ 1783425 h 6239661"/>
                <a:gd name="connsiteX137" fmla="*/ 4496845 w 5187198"/>
                <a:gd name="connsiteY137" fmla="*/ 1754936 h 6239661"/>
                <a:gd name="connsiteX138" fmla="*/ 4461463 w 5187198"/>
                <a:gd name="connsiteY138" fmla="*/ 1697929 h 6239661"/>
                <a:gd name="connsiteX139" fmla="*/ 4452660 w 5187198"/>
                <a:gd name="connsiteY139" fmla="*/ 1683629 h 6239661"/>
                <a:gd name="connsiteX140" fmla="*/ 4443141 w 5187198"/>
                <a:gd name="connsiteY140" fmla="*/ 1669834 h 6239661"/>
                <a:gd name="connsiteX141" fmla="*/ 4424241 w 5187198"/>
                <a:gd name="connsiteY141" fmla="*/ 1642166 h 6239661"/>
                <a:gd name="connsiteX142" fmla="*/ 4346886 w 5187198"/>
                <a:gd name="connsiteY142" fmla="*/ 1532412 h 6239661"/>
                <a:gd name="connsiteX143" fmla="*/ 3985497 w 5187198"/>
                <a:gd name="connsiteY143" fmla="*/ 1134649 h 6239661"/>
                <a:gd name="connsiteX144" fmla="*/ 3545665 w 5187198"/>
                <a:gd name="connsiteY144" fmla="*/ 825877 h 6239661"/>
                <a:gd name="connsiteX145" fmla="*/ 3486190 w 5187198"/>
                <a:gd name="connsiteY145" fmla="*/ 794756 h 6239661"/>
                <a:gd name="connsiteX146" fmla="*/ 3426182 w 5187198"/>
                <a:gd name="connsiteY146" fmla="*/ 764765 h 6239661"/>
                <a:gd name="connsiteX147" fmla="*/ 3365044 w 5187198"/>
                <a:gd name="connsiteY147" fmla="*/ 737255 h 6239661"/>
                <a:gd name="connsiteX148" fmla="*/ 3334529 w 5187198"/>
                <a:gd name="connsiteY148" fmla="*/ 723514 h 6239661"/>
                <a:gd name="connsiteX149" fmla="*/ 3303733 w 5187198"/>
                <a:gd name="connsiteY149" fmla="*/ 710395 h 6239661"/>
                <a:gd name="connsiteX150" fmla="*/ 3179033 w 5187198"/>
                <a:gd name="connsiteY150" fmla="*/ 662259 h 6239661"/>
                <a:gd name="connsiteX151" fmla="*/ 3052408 w 5187198"/>
                <a:gd name="connsiteY151" fmla="*/ 620447 h 6239661"/>
                <a:gd name="connsiteX152" fmla="*/ 2924325 w 5187198"/>
                <a:gd name="connsiteY152" fmla="*/ 584505 h 6239661"/>
                <a:gd name="connsiteX153" fmla="*/ 2859667 w 5187198"/>
                <a:gd name="connsiteY153" fmla="*/ 569266 h 6239661"/>
                <a:gd name="connsiteX154" fmla="*/ 2795226 w 5187198"/>
                <a:gd name="connsiteY154" fmla="*/ 554085 h 6239661"/>
                <a:gd name="connsiteX155" fmla="*/ 2729702 w 5187198"/>
                <a:gd name="connsiteY155" fmla="*/ 540354 h 6239661"/>
                <a:gd name="connsiteX156" fmla="*/ 2663758 w 5187198"/>
                <a:gd name="connsiteY156" fmla="*/ 527322 h 6239661"/>
                <a:gd name="connsiteX157" fmla="*/ 2630927 w 5187198"/>
                <a:gd name="connsiteY157" fmla="*/ 520495 h 6239661"/>
                <a:gd name="connsiteX158" fmla="*/ 2597965 w 5187198"/>
                <a:gd name="connsiteY158" fmla="*/ 515024 h 6239661"/>
                <a:gd name="connsiteX159" fmla="*/ 2532205 w 5187198"/>
                <a:gd name="connsiteY159" fmla="*/ 503895 h 6239661"/>
                <a:gd name="connsiteX160" fmla="*/ 2010064 w 5187198"/>
                <a:gd name="connsiteY160" fmla="*/ 452552 h 6239661"/>
                <a:gd name="connsiteX161" fmla="*/ 1494552 w 5187198"/>
                <a:gd name="connsiteY161" fmla="*/ 485055 h 6239661"/>
                <a:gd name="connsiteX162" fmla="*/ 1366896 w 5187198"/>
                <a:gd name="connsiteY162" fmla="*/ 509389 h 6239661"/>
                <a:gd name="connsiteX163" fmla="*/ 1240175 w 5187198"/>
                <a:gd name="connsiteY163" fmla="*/ 541045 h 6239661"/>
                <a:gd name="connsiteX164" fmla="*/ 1177438 w 5187198"/>
                <a:gd name="connsiteY164" fmla="*/ 560170 h 6239661"/>
                <a:gd name="connsiteX165" fmla="*/ 1145987 w 5187198"/>
                <a:gd name="connsiteY165" fmla="*/ 569826 h 6239661"/>
                <a:gd name="connsiteX166" fmla="*/ 1130315 w 5187198"/>
                <a:gd name="connsiteY166" fmla="*/ 574669 h 6239661"/>
                <a:gd name="connsiteX167" fmla="*/ 1114873 w 5187198"/>
                <a:gd name="connsiteY167" fmla="*/ 580384 h 6239661"/>
                <a:gd name="connsiteX168" fmla="*/ 1052839 w 5187198"/>
                <a:gd name="connsiteY168" fmla="*/ 602943 h 6239661"/>
                <a:gd name="connsiteX169" fmla="*/ 991135 w 5187198"/>
                <a:gd name="connsiteY169" fmla="*/ 626866 h 6239661"/>
                <a:gd name="connsiteX170" fmla="*/ 930179 w 5187198"/>
                <a:gd name="connsiteY170" fmla="*/ 653191 h 6239661"/>
                <a:gd name="connsiteX171" fmla="*/ 869768 w 5187198"/>
                <a:gd name="connsiteY171" fmla="*/ 680937 h 6239661"/>
                <a:gd name="connsiteX172" fmla="*/ 810085 w 5187198"/>
                <a:gd name="connsiteY172" fmla="*/ 710734 h 6239661"/>
                <a:gd name="connsiteX173" fmla="*/ 751220 w 5187198"/>
                <a:gd name="connsiteY173" fmla="*/ 741794 h 6239661"/>
                <a:gd name="connsiteX174" fmla="*/ 532669 w 5187198"/>
                <a:gd name="connsiteY174" fmla="*/ 881688 h 6239661"/>
                <a:gd name="connsiteX175" fmla="*/ 354185 w 5187198"/>
                <a:gd name="connsiteY175" fmla="*/ 1050286 h 6239661"/>
                <a:gd name="connsiteX176" fmla="*/ 315980 w 5187198"/>
                <a:gd name="connsiteY176" fmla="*/ 1098125 h 6239661"/>
                <a:gd name="connsiteX177" fmla="*/ 280345 w 5187198"/>
                <a:gd name="connsiteY177" fmla="*/ 1149782 h 6239661"/>
                <a:gd name="connsiteX178" fmla="*/ 245890 w 5187198"/>
                <a:gd name="connsiteY178" fmla="*/ 1203959 h 6239661"/>
                <a:gd name="connsiteX179" fmla="*/ 212162 w 5187198"/>
                <a:gd name="connsiteY179" fmla="*/ 1260184 h 6239661"/>
                <a:gd name="connsiteX180" fmla="*/ 80716 w 5187198"/>
                <a:gd name="connsiteY180" fmla="*/ 1502476 h 6239661"/>
                <a:gd name="connsiteX181" fmla="*/ 0 w 5187198"/>
                <a:gd name="connsiteY181" fmla="*/ 1648841 h 6239661"/>
                <a:gd name="connsiteX182" fmla="*/ 0 w 5187198"/>
                <a:gd name="connsiteY182" fmla="*/ 954863 h 6239661"/>
                <a:gd name="connsiteX183" fmla="*/ 43491 w 5187198"/>
                <a:gd name="connsiteY183" fmla="*/ 895513 h 6239661"/>
                <a:gd name="connsiteX184" fmla="*/ 93923 w 5187198"/>
                <a:gd name="connsiteY184" fmla="*/ 834489 h 6239661"/>
                <a:gd name="connsiteX185" fmla="*/ 323465 w 5187198"/>
                <a:gd name="connsiteY185" fmla="*/ 617671 h 6239661"/>
                <a:gd name="connsiteX186" fmla="*/ 574777 w 5187198"/>
                <a:gd name="connsiteY186" fmla="*/ 446794 h 6239661"/>
                <a:gd name="connsiteX187" fmla="*/ 638943 w 5187198"/>
                <a:gd name="connsiteY187" fmla="*/ 408925 h 6239661"/>
                <a:gd name="connsiteX188" fmla="*/ 703505 w 5187198"/>
                <a:gd name="connsiteY188" fmla="*/ 371742 h 6239661"/>
                <a:gd name="connsiteX189" fmla="*/ 769262 w 5187198"/>
                <a:gd name="connsiteY189" fmla="*/ 336154 h 6239661"/>
                <a:gd name="connsiteX190" fmla="*/ 835552 w 5187198"/>
                <a:gd name="connsiteY190" fmla="*/ 301173 h 6239661"/>
                <a:gd name="connsiteX191" fmla="*/ 902979 w 5187198"/>
                <a:gd name="connsiteY191" fmla="*/ 268004 h 6239661"/>
                <a:gd name="connsiteX192" fmla="*/ 971127 w 5187198"/>
                <a:gd name="connsiteY192" fmla="*/ 235607 h 6239661"/>
                <a:gd name="connsiteX193" fmla="*/ 988238 w 5187198"/>
                <a:gd name="connsiteY193" fmla="*/ 227556 h 6239661"/>
                <a:gd name="connsiteX194" fmla="*/ 1005744 w 5187198"/>
                <a:gd name="connsiteY194" fmla="*/ 220191 h 6239661"/>
                <a:gd name="connsiteX195" fmla="*/ 1040729 w 5187198"/>
                <a:gd name="connsiteY195" fmla="*/ 205569 h 6239661"/>
                <a:gd name="connsiteX196" fmla="*/ 1110835 w 5187198"/>
                <a:gd name="connsiteY196" fmla="*/ 176248 h 6239661"/>
                <a:gd name="connsiteX197" fmla="*/ 1254256 w 5187198"/>
                <a:gd name="connsiteY197" fmla="*/ 123796 h 6239661"/>
                <a:gd name="connsiteX198" fmla="*/ 1401310 w 5187198"/>
                <a:gd name="connsiteY198" fmla="*/ 79852 h 6239661"/>
                <a:gd name="connsiteX199" fmla="*/ 2011811 w 5187198"/>
                <a:gd name="connsiteY199" fmla="*/ 4 h 6239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</a:cxnLst>
              <a:rect l="l" t="t" r="r" b="b"/>
              <a:pathLst>
                <a:path w="5187198" h="6239661">
                  <a:moveTo>
                    <a:pt x="2011811" y="4"/>
                  </a:moveTo>
                  <a:cubicBezTo>
                    <a:pt x="2217306" y="120"/>
                    <a:pt x="2420903" y="25925"/>
                    <a:pt x="2617011" y="70590"/>
                  </a:cubicBezTo>
                  <a:lnTo>
                    <a:pt x="2690321" y="88146"/>
                  </a:lnTo>
                  <a:lnTo>
                    <a:pt x="2726863" y="97127"/>
                  </a:lnTo>
                  <a:lnTo>
                    <a:pt x="2762951" y="107375"/>
                  </a:lnTo>
                  <a:lnTo>
                    <a:pt x="2834843" y="128493"/>
                  </a:lnTo>
                  <a:cubicBezTo>
                    <a:pt x="2858788" y="135605"/>
                    <a:pt x="2882632" y="142226"/>
                    <a:pt x="2906574" y="151076"/>
                  </a:cubicBezTo>
                  <a:cubicBezTo>
                    <a:pt x="2954475" y="167852"/>
                    <a:pt x="3002363" y="183813"/>
                    <a:pt x="3049504" y="202124"/>
                  </a:cubicBezTo>
                  <a:lnTo>
                    <a:pt x="3189518" y="260159"/>
                  </a:lnTo>
                  <a:lnTo>
                    <a:pt x="3326048" y="325143"/>
                  </a:lnTo>
                  <a:cubicBezTo>
                    <a:pt x="3370687" y="348464"/>
                    <a:pt x="3414908" y="372485"/>
                    <a:pt x="3459166" y="395936"/>
                  </a:cubicBezTo>
                  <a:cubicBezTo>
                    <a:pt x="3502947" y="420302"/>
                    <a:pt x="3545491" y="447118"/>
                    <a:pt x="3588578" y="472343"/>
                  </a:cubicBezTo>
                  <a:cubicBezTo>
                    <a:pt x="3610346" y="484551"/>
                    <a:pt x="3630797" y="499072"/>
                    <a:pt x="3651864" y="512600"/>
                  </a:cubicBezTo>
                  <a:lnTo>
                    <a:pt x="3714514" y="553499"/>
                  </a:lnTo>
                  <a:cubicBezTo>
                    <a:pt x="3880005" y="664844"/>
                    <a:pt x="4036083" y="788388"/>
                    <a:pt x="4181221" y="922912"/>
                  </a:cubicBezTo>
                  <a:cubicBezTo>
                    <a:pt x="4326221" y="1057515"/>
                    <a:pt x="4461955" y="1202038"/>
                    <a:pt x="4582963" y="1358264"/>
                  </a:cubicBezTo>
                  <a:cubicBezTo>
                    <a:pt x="4614206" y="1396543"/>
                    <a:pt x="4642091" y="1437400"/>
                    <a:pt x="4670721" y="1477644"/>
                  </a:cubicBezTo>
                  <a:cubicBezTo>
                    <a:pt x="4700172" y="1517414"/>
                    <a:pt x="4725864" y="1559538"/>
                    <a:pt x="4752378" y="1601187"/>
                  </a:cubicBezTo>
                  <a:lnTo>
                    <a:pt x="4772168" y="1632456"/>
                  </a:lnTo>
                  <a:lnTo>
                    <a:pt x="4782117" y="1648104"/>
                  </a:lnTo>
                  <a:lnTo>
                    <a:pt x="4791381" y="1664150"/>
                  </a:lnTo>
                  <a:lnTo>
                    <a:pt x="4828190" y="1728379"/>
                  </a:lnTo>
                  <a:cubicBezTo>
                    <a:pt x="4840266" y="1749930"/>
                    <a:pt x="4853470" y="1770740"/>
                    <a:pt x="4864832" y="1792796"/>
                  </a:cubicBezTo>
                  <a:lnTo>
                    <a:pt x="4899201" y="1858342"/>
                  </a:lnTo>
                  <a:cubicBezTo>
                    <a:pt x="4910484" y="1880260"/>
                    <a:pt x="4922532" y="1901920"/>
                    <a:pt x="4933266" y="1924155"/>
                  </a:cubicBezTo>
                  <a:lnTo>
                    <a:pt x="4964403" y="1991384"/>
                  </a:lnTo>
                  <a:cubicBezTo>
                    <a:pt x="4974618" y="2013829"/>
                    <a:pt x="4985323" y="2036171"/>
                    <a:pt x="4995019" y="2058823"/>
                  </a:cubicBezTo>
                  <a:lnTo>
                    <a:pt x="5021999" y="2127723"/>
                  </a:lnTo>
                  <a:lnTo>
                    <a:pt x="5048321" y="2196908"/>
                  </a:lnTo>
                  <a:lnTo>
                    <a:pt x="5070546" y="2267547"/>
                  </a:lnTo>
                  <a:cubicBezTo>
                    <a:pt x="5078054" y="2291004"/>
                    <a:pt x="5085044" y="2314670"/>
                    <a:pt x="5092171" y="2338256"/>
                  </a:cubicBezTo>
                  <a:cubicBezTo>
                    <a:pt x="5098670" y="2362023"/>
                    <a:pt x="5104296" y="2386019"/>
                    <a:pt x="5110305" y="2409886"/>
                  </a:cubicBezTo>
                  <a:cubicBezTo>
                    <a:pt x="5158097" y="2600976"/>
                    <a:pt x="5182068" y="2797044"/>
                    <a:pt x="5186393" y="2992022"/>
                  </a:cubicBezTo>
                  <a:cubicBezTo>
                    <a:pt x="5191013" y="3187195"/>
                    <a:pt x="5175397" y="3380886"/>
                    <a:pt x="5149045" y="3571816"/>
                  </a:cubicBezTo>
                  <a:cubicBezTo>
                    <a:pt x="5141154" y="3619431"/>
                    <a:pt x="5133539" y="3666889"/>
                    <a:pt x="5126572" y="3714520"/>
                  </a:cubicBezTo>
                  <a:cubicBezTo>
                    <a:pt x="5117276" y="3761759"/>
                    <a:pt x="5107793" y="3808831"/>
                    <a:pt x="5099067" y="3856108"/>
                  </a:cubicBezTo>
                  <a:lnTo>
                    <a:pt x="5095699" y="3873868"/>
                  </a:lnTo>
                  <a:lnTo>
                    <a:pt x="5091573" y="3891426"/>
                  </a:lnTo>
                  <a:lnTo>
                    <a:pt x="5083324" y="3926541"/>
                  </a:lnTo>
                  <a:lnTo>
                    <a:pt x="5067256" y="3996889"/>
                  </a:lnTo>
                  <a:cubicBezTo>
                    <a:pt x="5064451" y="4008657"/>
                    <a:pt x="5062244" y="4020353"/>
                    <a:pt x="5059194" y="4032171"/>
                  </a:cubicBezTo>
                  <a:lnTo>
                    <a:pt x="5049522" y="4067833"/>
                  </a:lnTo>
                  <a:lnTo>
                    <a:pt x="5040067" y="4103553"/>
                  </a:lnTo>
                  <a:cubicBezTo>
                    <a:pt x="5036554" y="4115363"/>
                    <a:pt x="5032689" y="4127194"/>
                    <a:pt x="5028960" y="4138946"/>
                  </a:cubicBezTo>
                  <a:cubicBezTo>
                    <a:pt x="4999693" y="4233462"/>
                    <a:pt x="4962869" y="4326764"/>
                    <a:pt x="4917351" y="4417041"/>
                  </a:cubicBezTo>
                  <a:cubicBezTo>
                    <a:pt x="4871860" y="4507209"/>
                    <a:pt x="4817597" y="4594215"/>
                    <a:pt x="4756163" y="4676402"/>
                  </a:cubicBezTo>
                  <a:cubicBezTo>
                    <a:pt x="4632803" y="4840875"/>
                    <a:pt x="4480597" y="4982783"/>
                    <a:pt x="4322493" y="5105604"/>
                  </a:cubicBezTo>
                  <a:cubicBezTo>
                    <a:pt x="4163928" y="5228420"/>
                    <a:pt x="3999564" y="5332640"/>
                    <a:pt x="3840510" y="5429590"/>
                  </a:cubicBezTo>
                  <a:cubicBezTo>
                    <a:pt x="3760954" y="5478172"/>
                    <a:pt x="3682353" y="5524924"/>
                    <a:pt x="3606447" y="5572862"/>
                  </a:cubicBezTo>
                  <a:lnTo>
                    <a:pt x="3488814" y="5647178"/>
                  </a:lnTo>
                  <a:cubicBezTo>
                    <a:pt x="3448270" y="5672597"/>
                    <a:pt x="3407323" y="5697792"/>
                    <a:pt x="3365864" y="5722735"/>
                  </a:cubicBezTo>
                  <a:cubicBezTo>
                    <a:pt x="3200163" y="5822424"/>
                    <a:pt x="3026125" y="5917328"/>
                    <a:pt x="2839486" y="5999120"/>
                  </a:cubicBezTo>
                  <a:cubicBezTo>
                    <a:pt x="2653201" y="6080891"/>
                    <a:pt x="2453560" y="6149344"/>
                    <a:pt x="2242423" y="6192346"/>
                  </a:cubicBezTo>
                  <a:cubicBezTo>
                    <a:pt x="2031719" y="6235463"/>
                    <a:pt x="1808952" y="6251353"/>
                    <a:pt x="1589380" y="6230657"/>
                  </a:cubicBezTo>
                  <a:lnTo>
                    <a:pt x="1548244" y="6226706"/>
                  </a:lnTo>
                  <a:cubicBezTo>
                    <a:pt x="1534528" y="6225117"/>
                    <a:pt x="1520898" y="6223203"/>
                    <a:pt x="1507348" y="6221428"/>
                  </a:cubicBezTo>
                  <a:lnTo>
                    <a:pt x="1466401" y="6215904"/>
                  </a:lnTo>
                  <a:cubicBezTo>
                    <a:pt x="1452772" y="6213991"/>
                    <a:pt x="1439316" y="6211428"/>
                    <a:pt x="1425773" y="6209191"/>
                  </a:cubicBezTo>
                  <a:cubicBezTo>
                    <a:pt x="1398775" y="6204391"/>
                    <a:pt x="1371610" y="6199779"/>
                    <a:pt x="1344960" y="6193681"/>
                  </a:cubicBezTo>
                  <a:cubicBezTo>
                    <a:pt x="1318251" y="6187799"/>
                    <a:pt x="1291260" y="6182538"/>
                    <a:pt x="1265007" y="6175388"/>
                  </a:cubicBezTo>
                  <a:lnTo>
                    <a:pt x="1225415" y="6165243"/>
                  </a:lnTo>
                  <a:cubicBezTo>
                    <a:pt x="1212163" y="6161924"/>
                    <a:pt x="1198939" y="6158496"/>
                    <a:pt x="1186567" y="6154486"/>
                  </a:cubicBezTo>
                  <a:lnTo>
                    <a:pt x="1111158" y="6130918"/>
                  </a:lnTo>
                  <a:lnTo>
                    <a:pt x="1035915" y="6107163"/>
                  </a:lnTo>
                  <a:cubicBezTo>
                    <a:pt x="1010846" y="6099055"/>
                    <a:pt x="986357" y="6088784"/>
                    <a:pt x="961579" y="6079594"/>
                  </a:cubicBezTo>
                  <a:cubicBezTo>
                    <a:pt x="763709" y="6005594"/>
                    <a:pt x="572401" y="5909703"/>
                    <a:pt x="395297" y="5792812"/>
                  </a:cubicBezTo>
                  <a:lnTo>
                    <a:pt x="265239" y="5701511"/>
                  </a:lnTo>
                  <a:cubicBezTo>
                    <a:pt x="254227" y="5694155"/>
                    <a:pt x="244103" y="5685646"/>
                    <a:pt x="233756" y="5677542"/>
                  </a:cubicBezTo>
                  <a:lnTo>
                    <a:pt x="202800" y="5652902"/>
                  </a:lnTo>
                  <a:lnTo>
                    <a:pt x="140918" y="5603515"/>
                  </a:lnTo>
                  <a:cubicBezTo>
                    <a:pt x="130598" y="5595302"/>
                    <a:pt x="120280" y="5587089"/>
                    <a:pt x="110625" y="5578127"/>
                  </a:cubicBezTo>
                  <a:cubicBezTo>
                    <a:pt x="105647" y="5573779"/>
                    <a:pt x="100444" y="5569834"/>
                    <a:pt x="95631" y="5565299"/>
                  </a:cubicBezTo>
                  <a:cubicBezTo>
                    <a:pt x="90955" y="5560684"/>
                    <a:pt x="86505" y="5555666"/>
                    <a:pt x="81966" y="5550973"/>
                  </a:cubicBezTo>
                  <a:lnTo>
                    <a:pt x="27991" y="5493272"/>
                  </a:lnTo>
                  <a:cubicBezTo>
                    <a:pt x="19109" y="5483589"/>
                    <a:pt x="9758" y="5474359"/>
                    <a:pt x="1454" y="5464252"/>
                  </a:cubicBezTo>
                  <a:lnTo>
                    <a:pt x="0" y="5462518"/>
                  </a:lnTo>
                  <a:lnTo>
                    <a:pt x="0" y="4720187"/>
                  </a:lnTo>
                  <a:lnTo>
                    <a:pt x="109684" y="4836724"/>
                  </a:lnTo>
                  <a:cubicBezTo>
                    <a:pt x="173316" y="4897375"/>
                    <a:pt x="239447" y="4954160"/>
                    <a:pt x="306959" y="5007200"/>
                  </a:cubicBezTo>
                  <a:lnTo>
                    <a:pt x="358101" y="5046057"/>
                  </a:lnTo>
                  <a:lnTo>
                    <a:pt x="383328" y="5065684"/>
                  </a:lnTo>
                  <a:cubicBezTo>
                    <a:pt x="391637" y="5072316"/>
                    <a:pt x="400805" y="5077902"/>
                    <a:pt x="409503" y="5083942"/>
                  </a:cubicBezTo>
                  <a:lnTo>
                    <a:pt x="461889" y="5119888"/>
                  </a:lnTo>
                  <a:cubicBezTo>
                    <a:pt x="466184" y="5122893"/>
                    <a:pt x="470616" y="5125820"/>
                    <a:pt x="474883" y="5128933"/>
                  </a:cubicBezTo>
                  <a:cubicBezTo>
                    <a:pt x="478982" y="5132235"/>
                    <a:pt x="482476" y="5136069"/>
                    <a:pt x="486410" y="5139557"/>
                  </a:cubicBezTo>
                  <a:cubicBezTo>
                    <a:pt x="494140" y="5146613"/>
                    <a:pt x="502565" y="5152812"/>
                    <a:pt x="510852" y="5159089"/>
                  </a:cubicBezTo>
                  <a:lnTo>
                    <a:pt x="560653" y="5196893"/>
                  </a:lnTo>
                  <a:lnTo>
                    <a:pt x="585485" y="5215834"/>
                  </a:lnTo>
                  <a:cubicBezTo>
                    <a:pt x="593773" y="5222111"/>
                    <a:pt x="601864" y="5228685"/>
                    <a:pt x="610707" y="5234185"/>
                  </a:cubicBezTo>
                  <a:lnTo>
                    <a:pt x="714768" y="5303103"/>
                  </a:lnTo>
                  <a:cubicBezTo>
                    <a:pt x="856162" y="5390603"/>
                    <a:pt x="1008099" y="5459947"/>
                    <a:pt x="1166634" y="5513322"/>
                  </a:cubicBezTo>
                  <a:cubicBezTo>
                    <a:pt x="1186540" y="5519932"/>
                    <a:pt x="1205774" y="5527751"/>
                    <a:pt x="1225991" y="5533632"/>
                  </a:cubicBezTo>
                  <a:lnTo>
                    <a:pt x="1286680" y="5550705"/>
                  </a:lnTo>
                  <a:lnTo>
                    <a:pt x="1347310" y="5567995"/>
                  </a:lnTo>
                  <a:cubicBezTo>
                    <a:pt x="1357469" y="5571180"/>
                    <a:pt x="1367261" y="5573572"/>
                    <a:pt x="1377002" y="5575719"/>
                  </a:cubicBezTo>
                  <a:lnTo>
                    <a:pt x="1406328" y="5582649"/>
                  </a:lnTo>
                  <a:cubicBezTo>
                    <a:pt x="1425825" y="5587757"/>
                    <a:pt x="1445490" y="5590939"/>
                    <a:pt x="1465060" y="5594909"/>
                  </a:cubicBezTo>
                  <a:cubicBezTo>
                    <a:pt x="1484652" y="5599231"/>
                    <a:pt x="1504324" y="5601952"/>
                    <a:pt x="1523881" y="5605105"/>
                  </a:cubicBezTo>
                  <a:cubicBezTo>
                    <a:pt x="1533660" y="5606682"/>
                    <a:pt x="1543460" y="5608613"/>
                    <a:pt x="1553325" y="5609865"/>
                  </a:cubicBezTo>
                  <a:lnTo>
                    <a:pt x="1582813" y="5613593"/>
                  </a:lnTo>
                  <a:lnTo>
                    <a:pt x="1612301" y="5617321"/>
                  </a:lnTo>
                  <a:lnTo>
                    <a:pt x="1641863" y="5619910"/>
                  </a:lnTo>
                  <a:cubicBezTo>
                    <a:pt x="1799348" y="5633940"/>
                    <a:pt x="1957913" y="5625770"/>
                    <a:pt x="2117508" y="5595156"/>
                  </a:cubicBezTo>
                  <a:cubicBezTo>
                    <a:pt x="2277124" y="5564895"/>
                    <a:pt x="2437004" y="5512449"/>
                    <a:pt x="2597368" y="5447381"/>
                  </a:cubicBezTo>
                  <a:cubicBezTo>
                    <a:pt x="2757791" y="5382096"/>
                    <a:pt x="2918855" y="5304464"/>
                    <a:pt x="3082968" y="5223245"/>
                  </a:cubicBezTo>
                  <a:lnTo>
                    <a:pt x="3334855" y="5097383"/>
                  </a:lnTo>
                  <a:cubicBezTo>
                    <a:pt x="3423528" y="5054142"/>
                    <a:pt x="3511773" y="5013798"/>
                    <a:pt x="3599509" y="4976217"/>
                  </a:cubicBezTo>
                  <a:cubicBezTo>
                    <a:pt x="3774960" y="4900701"/>
                    <a:pt x="3948276" y="4837481"/>
                    <a:pt x="4112002" y="4766359"/>
                  </a:cubicBezTo>
                  <a:cubicBezTo>
                    <a:pt x="4193972" y="4730827"/>
                    <a:pt x="4273429" y="4692997"/>
                    <a:pt x="4348983" y="4649833"/>
                  </a:cubicBezTo>
                  <a:cubicBezTo>
                    <a:pt x="4424508" y="4606778"/>
                    <a:pt x="4496050" y="4558250"/>
                    <a:pt x="4560505" y="4501564"/>
                  </a:cubicBezTo>
                  <a:cubicBezTo>
                    <a:pt x="4625198" y="4445289"/>
                    <a:pt x="4682991" y="4381021"/>
                    <a:pt x="4731963" y="4309870"/>
                  </a:cubicBezTo>
                  <a:cubicBezTo>
                    <a:pt x="4781043" y="4238747"/>
                    <a:pt x="4821275" y="4160848"/>
                    <a:pt x="4852344" y="4078640"/>
                  </a:cubicBezTo>
                  <a:lnTo>
                    <a:pt x="4863972" y="4047790"/>
                  </a:lnTo>
                  <a:lnTo>
                    <a:pt x="4874144" y="4016320"/>
                  </a:lnTo>
                  <a:lnTo>
                    <a:pt x="4884127" y="3984682"/>
                  </a:lnTo>
                  <a:cubicBezTo>
                    <a:pt x="4887242" y="3973925"/>
                    <a:pt x="4889981" y="3962835"/>
                    <a:pt x="4892800" y="3951883"/>
                  </a:cubicBezTo>
                  <a:lnTo>
                    <a:pt x="4909526" y="3886001"/>
                  </a:lnTo>
                  <a:lnTo>
                    <a:pt x="4917687" y="3852948"/>
                  </a:lnTo>
                  <a:lnTo>
                    <a:pt x="4921768" y="3836422"/>
                  </a:lnTo>
                  <a:lnTo>
                    <a:pt x="4924845" y="3819742"/>
                  </a:lnTo>
                  <a:cubicBezTo>
                    <a:pt x="4933092" y="3775120"/>
                    <a:pt x="4941231" y="3730469"/>
                    <a:pt x="4948230" y="3685744"/>
                  </a:cubicBezTo>
                  <a:cubicBezTo>
                    <a:pt x="4953579" y="3640694"/>
                    <a:pt x="4958249" y="3595577"/>
                    <a:pt x="4962782" y="3550540"/>
                  </a:cubicBezTo>
                  <a:cubicBezTo>
                    <a:pt x="4976580" y="3369692"/>
                    <a:pt x="4965812" y="3187942"/>
                    <a:pt x="4939468" y="3010249"/>
                  </a:cubicBezTo>
                  <a:cubicBezTo>
                    <a:pt x="4912965" y="2832281"/>
                    <a:pt x="4870237" y="2658196"/>
                    <a:pt x="4816901" y="2488224"/>
                  </a:cubicBezTo>
                  <a:cubicBezTo>
                    <a:pt x="4810197" y="2466954"/>
                    <a:pt x="4803984" y="2445582"/>
                    <a:pt x="4797005" y="2424470"/>
                  </a:cubicBezTo>
                  <a:cubicBezTo>
                    <a:pt x="4789399" y="2403537"/>
                    <a:pt x="4781686" y="2382574"/>
                    <a:pt x="4774433" y="2361620"/>
                  </a:cubicBezTo>
                  <a:lnTo>
                    <a:pt x="4752459" y="2298700"/>
                  </a:lnTo>
                  <a:lnTo>
                    <a:pt x="4728083" y="2236526"/>
                  </a:lnTo>
                  <a:cubicBezTo>
                    <a:pt x="4719957" y="2215802"/>
                    <a:pt x="4712352" y="2194869"/>
                    <a:pt x="4704471" y="2174095"/>
                  </a:cubicBezTo>
                  <a:lnTo>
                    <a:pt x="4678399" y="2112626"/>
                  </a:lnTo>
                  <a:lnTo>
                    <a:pt x="4652601" y="2050999"/>
                  </a:lnTo>
                  <a:cubicBezTo>
                    <a:pt x="4643711" y="2030533"/>
                    <a:pt x="4633616" y="2010672"/>
                    <a:pt x="4624205" y="1990415"/>
                  </a:cubicBezTo>
                  <a:lnTo>
                    <a:pt x="4595398" y="1930069"/>
                  </a:lnTo>
                  <a:cubicBezTo>
                    <a:pt x="4585714" y="1909969"/>
                    <a:pt x="4574413" y="1890713"/>
                    <a:pt x="4563827" y="1870952"/>
                  </a:cubicBezTo>
                  <a:lnTo>
                    <a:pt x="4531433" y="1812311"/>
                  </a:lnTo>
                  <a:lnTo>
                    <a:pt x="4523315" y="1797616"/>
                  </a:lnTo>
                  <a:lnTo>
                    <a:pt x="4514482" y="1783425"/>
                  </a:lnTo>
                  <a:lnTo>
                    <a:pt x="4496845" y="1754936"/>
                  </a:lnTo>
                  <a:lnTo>
                    <a:pt x="4461463" y="1697929"/>
                  </a:lnTo>
                  <a:lnTo>
                    <a:pt x="4452660" y="1683629"/>
                  </a:lnTo>
                  <a:lnTo>
                    <a:pt x="4443141" y="1669834"/>
                  </a:lnTo>
                  <a:lnTo>
                    <a:pt x="4424241" y="1642166"/>
                  </a:lnTo>
                  <a:cubicBezTo>
                    <a:pt x="4399005" y="1605265"/>
                    <a:pt x="4374512" y="1567751"/>
                    <a:pt x="4346886" y="1532412"/>
                  </a:cubicBezTo>
                  <a:cubicBezTo>
                    <a:pt x="4240477" y="1388328"/>
                    <a:pt x="4120362" y="1253437"/>
                    <a:pt x="3985497" y="1134649"/>
                  </a:cubicBezTo>
                  <a:cubicBezTo>
                    <a:pt x="3850799" y="1015675"/>
                    <a:pt x="3702920" y="911715"/>
                    <a:pt x="3545665" y="825877"/>
                  </a:cubicBezTo>
                  <a:lnTo>
                    <a:pt x="3486190" y="794756"/>
                  </a:lnTo>
                  <a:cubicBezTo>
                    <a:pt x="3466181" y="784640"/>
                    <a:pt x="3446893" y="773560"/>
                    <a:pt x="3426182" y="764765"/>
                  </a:cubicBezTo>
                  <a:lnTo>
                    <a:pt x="3365044" y="737255"/>
                  </a:lnTo>
                  <a:lnTo>
                    <a:pt x="3334529" y="723514"/>
                  </a:lnTo>
                  <a:cubicBezTo>
                    <a:pt x="3324394" y="718943"/>
                    <a:pt x="3314287" y="714265"/>
                    <a:pt x="3303733" y="710395"/>
                  </a:cubicBezTo>
                  <a:cubicBezTo>
                    <a:pt x="3262013" y="694346"/>
                    <a:pt x="3220711" y="677599"/>
                    <a:pt x="3179033" y="662259"/>
                  </a:cubicBezTo>
                  <a:lnTo>
                    <a:pt x="3052408" y="620447"/>
                  </a:lnTo>
                  <a:lnTo>
                    <a:pt x="2924325" y="584505"/>
                  </a:lnTo>
                  <a:cubicBezTo>
                    <a:pt x="2903106" y="578471"/>
                    <a:pt x="2881119" y="574434"/>
                    <a:pt x="2859667" y="569266"/>
                  </a:cubicBezTo>
                  <a:lnTo>
                    <a:pt x="2795226" y="554085"/>
                  </a:lnTo>
                  <a:cubicBezTo>
                    <a:pt x="2774078" y="548652"/>
                    <a:pt x="2751709" y="544744"/>
                    <a:pt x="2729702" y="540354"/>
                  </a:cubicBezTo>
                  <a:lnTo>
                    <a:pt x="2663758" y="527322"/>
                  </a:lnTo>
                  <a:lnTo>
                    <a:pt x="2630927" y="520495"/>
                  </a:lnTo>
                  <a:lnTo>
                    <a:pt x="2597965" y="515024"/>
                  </a:lnTo>
                  <a:cubicBezTo>
                    <a:pt x="2575970" y="511449"/>
                    <a:pt x="2554112" y="507795"/>
                    <a:pt x="2532205" y="503895"/>
                  </a:cubicBezTo>
                  <a:cubicBezTo>
                    <a:pt x="2357016" y="475037"/>
                    <a:pt x="2182954" y="456682"/>
                    <a:pt x="2010064" y="452552"/>
                  </a:cubicBezTo>
                  <a:cubicBezTo>
                    <a:pt x="1837255" y="448558"/>
                    <a:pt x="1665388" y="457916"/>
                    <a:pt x="1494552" y="485055"/>
                  </a:cubicBezTo>
                  <a:cubicBezTo>
                    <a:pt x="1452133" y="492816"/>
                    <a:pt x="1409569" y="501117"/>
                    <a:pt x="1366896" y="509389"/>
                  </a:cubicBezTo>
                  <a:cubicBezTo>
                    <a:pt x="1324862" y="520035"/>
                    <a:pt x="1282333" y="529505"/>
                    <a:pt x="1240175" y="541045"/>
                  </a:cubicBezTo>
                  <a:lnTo>
                    <a:pt x="1177438" y="560170"/>
                  </a:lnTo>
                  <a:lnTo>
                    <a:pt x="1145987" y="569826"/>
                  </a:lnTo>
                  <a:lnTo>
                    <a:pt x="1130315" y="574669"/>
                  </a:lnTo>
                  <a:lnTo>
                    <a:pt x="1114873" y="580384"/>
                  </a:lnTo>
                  <a:lnTo>
                    <a:pt x="1052839" y="602943"/>
                  </a:lnTo>
                  <a:cubicBezTo>
                    <a:pt x="1032151" y="610499"/>
                    <a:pt x="1011255" y="617535"/>
                    <a:pt x="991135" y="626866"/>
                  </a:cubicBezTo>
                  <a:lnTo>
                    <a:pt x="930179" y="653191"/>
                  </a:lnTo>
                  <a:cubicBezTo>
                    <a:pt x="909850" y="662002"/>
                    <a:pt x="889443" y="670676"/>
                    <a:pt x="869768" y="680937"/>
                  </a:cubicBezTo>
                  <a:lnTo>
                    <a:pt x="810085" y="710734"/>
                  </a:lnTo>
                  <a:cubicBezTo>
                    <a:pt x="790331" y="720859"/>
                    <a:pt x="770124" y="730514"/>
                    <a:pt x="751220" y="741794"/>
                  </a:cubicBezTo>
                  <a:cubicBezTo>
                    <a:pt x="673929" y="784955"/>
                    <a:pt x="598827" y="830326"/>
                    <a:pt x="532669" y="881688"/>
                  </a:cubicBezTo>
                  <a:cubicBezTo>
                    <a:pt x="464226" y="931625"/>
                    <a:pt x="406969" y="988270"/>
                    <a:pt x="354185" y="1050286"/>
                  </a:cubicBezTo>
                  <a:lnTo>
                    <a:pt x="315980" y="1098125"/>
                  </a:lnTo>
                  <a:lnTo>
                    <a:pt x="280345" y="1149782"/>
                  </a:lnTo>
                  <a:cubicBezTo>
                    <a:pt x="268144" y="1166335"/>
                    <a:pt x="257438" y="1185955"/>
                    <a:pt x="245890" y="1203959"/>
                  </a:cubicBezTo>
                  <a:cubicBezTo>
                    <a:pt x="234552" y="1222481"/>
                    <a:pt x="223171" y="1240298"/>
                    <a:pt x="212162" y="1260184"/>
                  </a:cubicBezTo>
                  <a:cubicBezTo>
                    <a:pt x="168299" y="1337574"/>
                    <a:pt x="125055" y="1419360"/>
                    <a:pt x="80716" y="1502476"/>
                  </a:cubicBezTo>
                  <a:lnTo>
                    <a:pt x="0" y="1648841"/>
                  </a:lnTo>
                  <a:lnTo>
                    <a:pt x="0" y="954863"/>
                  </a:lnTo>
                  <a:lnTo>
                    <a:pt x="43491" y="895513"/>
                  </a:lnTo>
                  <a:cubicBezTo>
                    <a:pt x="59888" y="874984"/>
                    <a:pt x="77014" y="854766"/>
                    <a:pt x="93923" y="834489"/>
                  </a:cubicBezTo>
                  <a:cubicBezTo>
                    <a:pt x="163245" y="754880"/>
                    <a:pt x="240806" y="679565"/>
                    <a:pt x="323465" y="617671"/>
                  </a:cubicBezTo>
                  <a:cubicBezTo>
                    <a:pt x="405002" y="553042"/>
                    <a:pt x="490132" y="499230"/>
                    <a:pt x="574777" y="446794"/>
                  </a:cubicBezTo>
                  <a:cubicBezTo>
                    <a:pt x="595733" y="433050"/>
                    <a:pt x="617442" y="421248"/>
                    <a:pt x="638943" y="408925"/>
                  </a:cubicBezTo>
                  <a:lnTo>
                    <a:pt x="703505" y="371742"/>
                  </a:lnTo>
                  <a:cubicBezTo>
                    <a:pt x="724798" y="358900"/>
                    <a:pt x="747120" y="347842"/>
                    <a:pt x="769262" y="336154"/>
                  </a:cubicBezTo>
                  <a:lnTo>
                    <a:pt x="835552" y="301173"/>
                  </a:lnTo>
                  <a:cubicBezTo>
                    <a:pt x="857427" y="289183"/>
                    <a:pt x="880470" y="278896"/>
                    <a:pt x="902979" y="268004"/>
                  </a:cubicBezTo>
                  <a:lnTo>
                    <a:pt x="971127" y="235607"/>
                  </a:lnTo>
                  <a:lnTo>
                    <a:pt x="988238" y="227556"/>
                  </a:lnTo>
                  <a:lnTo>
                    <a:pt x="1005744" y="220191"/>
                  </a:lnTo>
                  <a:lnTo>
                    <a:pt x="1040729" y="205569"/>
                  </a:lnTo>
                  <a:lnTo>
                    <a:pt x="1110835" y="176248"/>
                  </a:lnTo>
                  <a:cubicBezTo>
                    <a:pt x="1157999" y="157703"/>
                    <a:pt x="1206322" y="141323"/>
                    <a:pt x="1254256" y="123796"/>
                  </a:cubicBezTo>
                  <a:cubicBezTo>
                    <a:pt x="1302938" y="108671"/>
                    <a:pt x="1352074" y="94017"/>
                    <a:pt x="1401310" y="79852"/>
                  </a:cubicBezTo>
                  <a:cubicBezTo>
                    <a:pt x="1599497" y="26774"/>
                    <a:pt x="1806373" y="-329"/>
                    <a:pt x="2011811" y="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6AC5DCC-C3CC-4FD5-AD4E-13A1BE5F7F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297400"/>
              <a:ext cx="5215811" cy="6107388"/>
            </a:xfrm>
            <a:custGeom>
              <a:avLst/>
              <a:gdLst>
                <a:gd name="connsiteX0" fmla="*/ 1869139 w 5215811"/>
                <a:gd name="connsiteY0" fmla="*/ 9 h 6107388"/>
                <a:gd name="connsiteX1" fmla="*/ 2791149 w 5215811"/>
                <a:gd name="connsiteY1" fmla="*/ 130229 h 6107388"/>
                <a:gd name="connsiteX2" fmla="*/ 4760307 w 5215811"/>
                <a:gd name="connsiteY2" fmla="*/ 1608408 h 6107388"/>
                <a:gd name="connsiteX3" fmla="*/ 5108574 w 5215811"/>
                <a:gd name="connsiteY3" fmla="*/ 4050383 h 6107388"/>
                <a:gd name="connsiteX4" fmla="*/ 3434916 w 5215811"/>
                <a:gd name="connsiteY4" fmla="*/ 5503134 h 6107388"/>
                <a:gd name="connsiteX5" fmla="*/ 1137841 w 5215811"/>
                <a:gd name="connsiteY5" fmla="*/ 6033968 h 6107388"/>
                <a:gd name="connsiteX6" fmla="*/ 217555 w 5215811"/>
                <a:gd name="connsiteY6" fmla="*/ 5598945 h 6107388"/>
                <a:gd name="connsiteX7" fmla="*/ 0 w 5215811"/>
                <a:gd name="connsiteY7" fmla="*/ 5419622 h 6107388"/>
                <a:gd name="connsiteX8" fmla="*/ 0 w 5215811"/>
                <a:gd name="connsiteY8" fmla="*/ 4571683 h 6107388"/>
                <a:gd name="connsiteX9" fmla="*/ 18056 w 5215811"/>
                <a:gd name="connsiteY9" fmla="*/ 4599282 h 6107388"/>
                <a:gd name="connsiteX10" fmla="*/ 358324 w 5215811"/>
                <a:gd name="connsiteY10" fmla="*/ 4988154 h 6107388"/>
                <a:gd name="connsiteX11" fmla="*/ 1282741 w 5215811"/>
                <a:gd name="connsiteY11" fmla="*/ 5493193 h 6107388"/>
                <a:gd name="connsiteX12" fmla="*/ 2172794 w 5215811"/>
                <a:gd name="connsiteY12" fmla="*/ 5470630 h 6107388"/>
                <a:gd name="connsiteX13" fmla="*/ 3146893 w 5215811"/>
                <a:gd name="connsiteY13" fmla="*/ 5016296 h 6107388"/>
                <a:gd name="connsiteX14" fmla="*/ 3574114 w 5215811"/>
                <a:gd name="connsiteY14" fmla="*/ 4791124 h 6107388"/>
                <a:gd name="connsiteX15" fmla="*/ 4244948 w 5215811"/>
                <a:gd name="connsiteY15" fmla="*/ 4392664 h 6107388"/>
                <a:gd name="connsiteX16" fmla="*/ 4556385 w 5215811"/>
                <a:gd name="connsiteY16" fmla="*/ 3902656 h 6107388"/>
                <a:gd name="connsiteX17" fmla="*/ 4616354 w 5215811"/>
                <a:gd name="connsiteY17" fmla="*/ 2851680 h 6107388"/>
                <a:gd name="connsiteX18" fmla="*/ 4269266 w 5215811"/>
                <a:gd name="connsiteY18" fmla="*/ 1889625 h 6107388"/>
                <a:gd name="connsiteX19" fmla="*/ 2645976 w 5215811"/>
                <a:gd name="connsiteY19" fmla="*/ 671162 h 6107388"/>
                <a:gd name="connsiteX20" fmla="*/ 1648930 w 5215811"/>
                <a:gd name="connsiteY20" fmla="*/ 573017 h 6107388"/>
                <a:gd name="connsiteX21" fmla="*/ 771768 w 5215811"/>
                <a:gd name="connsiteY21" fmla="*/ 865882 h 6107388"/>
                <a:gd name="connsiteX22" fmla="*/ 433617 w 5215811"/>
                <a:gd name="connsiteY22" fmla="*/ 1119441 h 6107388"/>
                <a:gd name="connsiteX23" fmla="*/ 200571 w 5215811"/>
                <a:gd name="connsiteY23" fmla="*/ 1486480 h 6107388"/>
                <a:gd name="connsiteX24" fmla="*/ 47077 w 5215811"/>
                <a:gd name="connsiteY24" fmla="*/ 1753604 h 6107388"/>
                <a:gd name="connsiteX25" fmla="*/ 0 w 5215811"/>
                <a:gd name="connsiteY25" fmla="*/ 1831655 h 6107388"/>
                <a:gd name="connsiteX26" fmla="*/ 0 w 5215811"/>
                <a:gd name="connsiteY26" fmla="*/ 751112 h 6107388"/>
                <a:gd name="connsiteX27" fmla="*/ 6994 w 5215811"/>
                <a:gd name="connsiteY27" fmla="*/ 742614 h 6107388"/>
                <a:gd name="connsiteX28" fmla="*/ 484047 w 5215811"/>
                <a:gd name="connsiteY28" fmla="*/ 378777 h 6107388"/>
                <a:gd name="connsiteX29" fmla="*/ 1869139 w 5215811"/>
                <a:gd name="connsiteY29" fmla="*/ 9 h 6107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5811" h="6107388">
                  <a:moveTo>
                    <a:pt x="1869139" y="9"/>
                  </a:moveTo>
                  <a:cubicBezTo>
                    <a:pt x="2160924" y="-706"/>
                    <a:pt x="2465752" y="43039"/>
                    <a:pt x="2791149" y="130229"/>
                  </a:cubicBezTo>
                  <a:cubicBezTo>
                    <a:pt x="3651198" y="360678"/>
                    <a:pt x="4339884" y="907924"/>
                    <a:pt x="4760307" y="1608408"/>
                  </a:cubicBezTo>
                  <a:cubicBezTo>
                    <a:pt x="5188180" y="2321320"/>
                    <a:pt x="5338357" y="3192822"/>
                    <a:pt x="5108574" y="4050383"/>
                  </a:cubicBezTo>
                  <a:cubicBezTo>
                    <a:pt x="4880820" y="4900373"/>
                    <a:pt x="4152841" y="5098512"/>
                    <a:pt x="3434916" y="5503134"/>
                  </a:cubicBezTo>
                  <a:cubicBezTo>
                    <a:pt x="2717099" y="5907783"/>
                    <a:pt x="2005568" y="6266474"/>
                    <a:pt x="1137841" y="6033968"/>
                  </a:cubicBezTo>
                  <a:cubicBezTo>
                    <a:pt x="783079" y="5938910"/>
                    <a:pt x="479573" y="5790114"/>
                    <a:pt x="217555" y="5598945"/>
                  </a:cubicBezTo>
                  <a:lnTo>
                    <a:pt x="0" y="5419622"/>
                  </a:lnTo>
                  <a:lnTo>
                    <a:pt x="0" y="4571683"/>
                  </a:lnTo>
                  <a:lnTo>
                    <a:pt x="18056" y="4599282"/>
                  </a:lnTo>
                  <a:cubicBezTo>
                    <a:pt x="124071" y="4746782"/>
                    <a:pt x="237002" y="4875718"/>
                    <a:pt x="358324" y="4988154"/>
                  </a:cubicBezTo>
                  <a:cubicBezTo>
                    <a:pt x="621323" y="5231809"/>
                    <a:pt x="923667" y="5396979"/>
                    <a:pt x="1282741" y="5493193"/>
                  </a:cubicBezTo>
                  <a:cubicBezTo>
                    <a:pt x="1573894" y="5571207"/>
                    <a:pt x="1856732" y="5563878"/>
                    <a:pt x="2172794" y="5470630"/>
                  </a:cubicBezTo>
                  <a:cubicBezTo>
                    <a:pt x="2498985" y="5374183"/>
                    <a:pt x="2832844" y="5193315"/>
                    <a:pt x="3146893" y="5016296"/>
                  </a:cubicBezTo>
                  <a:cubicBezTo>
                    <a:pt x="3293538" y="4933641"/>
                    <a:pt x="3436182" y="4861160"/>
                    <a:pt x="3574114" y="4791124"/>
                  </a:cubicBezTo>
                  <a:cubicBezTo>
                    <a:pt x="3841238" y="4655550"/>
                    <a:pt x="4071901" y="4538375"/>
                    <a:pt x="4244948" y="4392664"/>
                  </a:cubicBezTo>
                  <a:cubicBezTo>
                    <a:pt x="4405844" y="4257259"/>
                    <a:pt x="4501845" y="4106204"/>
                    <a:pt x="4556385" y="3902656"/>
                  </a:cubicBezTo>
                  <a:cubicBezTo>
                    <a:pt x="4649063" y="3556776"/>
                    <a:pt x="4669271" y="3203187"/>
                    <a:pt x="4616354" y="2851680"/>
                  </a:cubicBezTo>
                  <a:cubicBezTo>
                    <a:pt x="4565198" y="2511774"/>
                    <a:pt x="4448474" y="2188147"/>
                    <a:pt x="4269266" y="1889625"/>
                  </a:cubicBezTo>
                  <a:cubicBezTo>
                    <a:pt x="3907781" y="1287586"/>
                    <a:pt x="3331245" y="854780"/>
                    <a:pt x="2645976" y="671162"/>
                  </a:cubicBezTo>
                  <a:cubicBezTo>
                    <a:pt x="2278249" y="572630"/>
                    <a:pt x="1952074" y="540526"/>
                    <a:pt x="1648930" y="573017"/>
                  </a:cubicBezTo>
                  <a:cubicBezTo>
                    <a:pt x="1351746" y="604901"/>
                    <a:pt x="1064785" y="700731"/>
                    <a:pt x="771768" y="865882"/>
                  </a:cubicBezTo>
                  <a:cubicBezTo>
                    <a:pt x="568061" y="980657"/>
                    <a:pt x="486465" y="1058486"/>
                    <a:pt x="433617" y="1119441"/>
                  </a:cubicBezTo>
                  <a:cubicBezTo>
                    <a:pt x="358307" y="1206256"/>
                    <a:pt x="292149" y="1323808"/>
                    <a:pt x="200571" y="1486480"/>
                  </a:cubicBezTo>
                  <a:cubicBezTo>
                    <a:pt x="156644" y="1564432"/>
                    <a:pt x="106654" y="1653214"/>
                    <a:pt x="47077" y="1753604"/>
                  </a:cubicBezTo>
                  <a:lnTo>
                    <a:pt x="0" y="1831655"/>
                  </a:lnTo>
                  <a:lnTo>
                    <a:pt x="0" y="751112"/>
                  </a:lnTo>
                  <a:lnTo>
                    <a:pt x="6994" y="742614"/>
                  </a:lnTo>
                  <a:cubicBezTo>
                    <a:pt x="117721" y="617683"/>
                    <a:pt x="259696" y="505222"/>
                    <a:pt x="484047" y="378777"/>
                  </a:cubicBezTo>
                  <a:cubicBezTo>
                    <a:pt x="932751" y="125890"/>
                    <a:pt x="1382831" y="1200"/>
                    <a:pt x="1869139" y="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BBCC2F4-EFA7-4AF4-B538-AC4022D90F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1" y="319367"/>
              <a:ext cx="5217956" cy="6100079"/>
            </a:xfrm>
            <a:custGeom>
              <a:avLst/>
              <a:gdLst>
                <a:gd name="connsiteX0" fmla="*/ 1951393 w 5217956"/>
                <a:gd name="connsiteY0" fmla="*/ 82 h 6100079"/>
                <a:gd name="connsiteX1" fmla="*/ 2855177 w 5217956"/>
                <a:gd name="connsiteY1" fmla="*/ 125419 h 6100079"/>
                <a:gd name="connsiteX2" fmla="*/ 4779341 w 5217956"/>
                <a:gd name="connsiteY2" fmla="*/ 1591542 h 6100079"/>
                <a:gd name="connsiteX3" fmla="*/ 5108573 w 5217956"/>
                <a:gd name="connsiteY3" fmla="*/ 4028416 h 6100079"/>
                <a:gd name="connsiteX4" fmla="*/ 3459358 w 5217956"/>
                <a:gd name="connsiteY4" fmla="*/ 5487716 h 6100079"/>
                <a:gd name="connsiteX5" fmla="*/ 1203274 w 5217956"/>
                <a:gd name="connsiteY5" fmla="*/ 6029534 h 6100079"/>
                <a:gd name="connsiteX6" fmla="*/ 59920 w 5217956"/>
                <a:gd name="connsiteY6" fmla="*/ 5396467 h 6100079"/>
                <a:gd name="connsiteX7" fmla="*/ 0 w 5217956"/>
                <a:gd name="connsiteY7" fmla="*/ 5333382 h 6100079"/>
                <a:gd name="connsiteX8" fmla="*/ 0 w 5217956"/>
                <a:gd name="connsiteY8" fmla="*/ 4205833 h 6100079"/>
                <a:gd name="connsiteX9" fmla="*/ 58036 w 5217956"/>
                <a:gd name="connsiteY9" fmla="*/ 4310048 h 6100079"/>
                <a:gd name="connsiteX10" fmla="*/ 520779 w 5217956"/>
                <a:gd name="connsiteY10" fmla="*/ 4907591 h 6100079"/>
                <a:gd name="connsiteX11" fmla="*/ 1377154 w 5217956"/>
                <a:gd name="connsiteY11" fmla="*/ 5380604 h 6100079"/>
                <a:gd name="connsiteX12" fmla="*/ 3123340 w 5217956"/>
                <a:gd name="connsiteY12" fmla="*/ 4905715 h 6100079"/>
                <a:gd name="connsiteX13" fmla="*/ 3547863 w 5217956"/>
                <a:gd name="connsiteY13" fmla="*/ 4676342 h 6100079"/>
                <a:gd name="connsiteX14" fmla="*/ 4186753 w 5217956"/>
                <a:gd name="connsiteY14" fmla="*/ 4289376 h 6100079"/>
                <a:gd name="connsiteX15" fmla="*/ 4459565 w 5217956"/>
                <a:gd name="connsiteY15" fmla="*/ 3854399 h 6100079"/>
                <a:gd name="connsiteX16" fmla="*/ 4521015 w 5217956"/>
                <a:gd name="connsiteY16" fmla="*/ 2849377 h 6100079"/>
                <a:gd name="connsiteX17" fmla="*/ 4199723 w 5217956"/>
                <a:gd name="connsiteY17" fmla="*/ 1931213 h 6100079"/>
                <a:gd name="connsiteX18" fmla="*/ 2681217 w 5217956"/>
                <a:gd name="connsiteY18" fmla="*/ 774211 h 6100079"/>
                <a:gd name="connsiteX19" fmla="*/ 926547 w 5217956"/>
                <a:gd name="connsiteY19" fmla="*/ 967112 h 6100079"/>
                <a:gd name="connsiteX20" fmla="*/ 622677 w 5217956"/>
                <a:gd name="connsiteY20" fmla="*/ 1197863 h 6100079"/>
                <a:gd name="connsiteX21" fmla="*/ 404892 w 5217956"/>
                <a:gd name="connsiteY21" fmla="*/ 1547314 h 6100079"/>
                <a:gd name="connsiteX22" fmla="*/ 40135 w 5217956"/>
                <a:gd name="connsiteY22" fmla="*/ 2159090 h 6100079"/>
                <a:gd name="connsiteX23" fmla="*/ 0 w 5217956"/>
                <a:gd name="connsiteY23" fmla="*/ 2219367 h 6100079"/>
                <a:gd name="connsiteX24" fmla="*/ 0 w 5217956"/>
                <a:gd name="connsiteY24" fmla="*/ 915659 h 6100079"/>
                <a:gd name="connsiteX25" fmla="*/ 58609 w 5217956"/>
                <a:gd name="connsiteY25" fmla="*/ 828051 h 6100079"/>
                <a:gd name="connsiteX26" fmla="*/ 590688 w 5217956"/>
                <a:gd name="connsiteY26" fmla="*/ 385385 h 6100079"/>
                <a:gd name="connsiteX27" fmla="*/ 1951393 w 5217956"/>
                <a:gd name="connsiteY27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217956" h="6100079">
                  <a:moveTo>
                    <a:pt x="1951393" y="82"/>
                  </a:moveTo>
                  <a:cubicBezTo>
                    <a:pt x="2237631" y="-2119"/>
                    <a:pt x="2536431" y="40011"/>
                    <a:pt x="2855177" y="125419"/>
                  </a:cubicBezTo>
                  <a:cubicBezTo>
                    <a:pt x="3697704" y="351173"/>
                    <a:pt x="4370490" y="894159"/>
                    <a:pt x="4779341" y="1591542"/>
                  </a:cubicBezTo>
                  <a:cubicBezTo>
                    <a:pt x="5195534" y="2301324"/>
                    <a:pt x="5338356" y="3170855"/>
                    <a:pt x="5108573" y="4028416"/>
                  </a:cubicBezTo>
                  <a:cubicBezTo>
                    <a:pt x="4880819" y="4878406"/>
                    <a:pt x="4165603" y="5079965"/>
                    <a:pt x="3459358" y="5487716"/>
                  </a:cubicBezTo>
                  <a:cubicBezTo>
                    <a:pt x="2753114" y="5895466"/>
                    <a:pt x="2053264" y="6257288"/>
                    <a:pt x="1203274" y="6029534"/>
                  </a:cubicBezTo>
                  <a:cubicBezTo>
                    <a:pt x="739884" y="5905369"/>
                    <a:pt x="366399" y="5685345"/>
                    <a:pt x="59920" y="5396467"/>
                  </a:cubicBezTo>
                  <a:lnTo>
                    <a:pt x="0" y="5333382"/>
                  </a:lnTo>
                  <a:lnTo>
                    <a:pt x="0" y="4205833"/>
                  </a:lnTo>
                  <a:lnTo>
                    <a:pt x="58036" y="4310048"/>
                  </a:lnTo>
                  <a:cubicBezTo>
                    <a:pt x="197935" y="4550245"/>
                    <a:pt x="350594" y="4747142"/>
                    <a:pt x="520779" y="4907591"/>
                  </a:cubicBezTo>
                  <a:cubicBezTo>
                    <a:pt x="763600" y="5136565"/>
                    <a:pt x="1043821" y="5291288"/>
                    <a:pt x="1377154" y="5380604"/>
                  </a:cubicBezTo>
                  <a:cubicBezTo>
                    <a:pt x="1963029" y="5537589"/>
                    <a:pt x="2470519" y="5282804"/>
                    <a:pt x="3123340" y="4905715"/>
                  </a:cubicBezTo>
                  <a:cubicBezTo>
                    <a:pt x="3269800" y="4821157"/>
                    <a:pt x="3411134" y="4747512"/>
                    <a:pt x="3547863" y="4676342"/>
                  </a:cubicBezTo>
                  <a:cubicBezTo>
                    <a:pt x="3804497" y="4542710"/>
                    <a:pt x="4026085" y="4427393"/>
                    <a:pt x="4186753" y="4289376"/>
                  </a:cubicBezTo>
                  <a:cubicBezTo>
                    <a:pt x="4329009" y="4167293"/>
                    <a:pt x="4410589" y="4037181"/>
                    <a:pt x="4459565" y="3854399"/>
                  </a:cubicBezTo>
                  <a:cubicBezTo>
                    <a:pt x="4548302" y="3523229"/>
                    <a:pt x="4568981" y="3185183"/>
                    <a:pt x="4521015" y="2849377"/>
                  </a:cubicBezTo>
                  <a:cubicBezTo>
                    <a:pt x="4474709" y="2524680"/>
                    <a:pt x="4366564" y="2215756"/>
                    <a:pt x="4199723" y="1931213"/>
                  </a:cubicBezTo>
                  <a:cubicBezTo>
                    <a:pt x="3863270" y="1357325"/>
                    <a:pt x="3323982" y="946439"/>
                    <a:pt x="2681217" y="774211"/>
                  </a:cubicBezTo>
                  <a:cubicBezTo>
                    <a:pt x="2001139" y="591984"/>
                    <a:pt x="1476322" y="649699"/>
                    <a:pt x="926547" y="967112"/>
                  </a:cubicBezTo>
                  <a:cubicBezTo>
                    <a:pt x="740730" y="1074393"/>
                    <a:pt x="668642" y="1143989"/>
                    <a:pt x="622677" y="1197863"/>
                  </a:cubicBezTo>
                  <a:cubicBezTo>
                    <a:pt x="555599" y="1276450"/>
                    <a:pt x="492360" y="1390031"/>
                    <a:pt x="404892" y="1547314"/>
                  </a:cubicBezTo>
                  <a:cubicBezTo>
                    <a:pt x="317047" y="1705133"/>
                    <a:pt x="204816" y="1906756"/>
                    <a:pt x="40135" y="2159090"/>
                  </a:cubicBezTo>
                  <a:lnTo>
                    <a:pt x="0" y="2219367"/>
                  </a:lnTo>
                  <a:lnTo>
                    <a:pt x="0" y="915659"/>
                  </a:lnTo>
                  <a:lnTo>
                    <a:pt x="58609" y="828051"/>
                  </a:lnTo>
                  <a:cubicBezTo>
                    <a:pt x="177453" y="670481"/>
                    <a:pt x="325846" y="538291"/>
                    <a:pt x="590688" y="385385"/>
                  </a:cubicBezTo>
                  <a:cubicBezTo>
                    <a:pt x="1032158" y="130559"/>
                    <a:pt x="1474329" y="3750"/>
                    <a:pt x="1951393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Aptos" panose="02110004020202020204"/>
              </a:endParaRPr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A9D1364-B6A3-44CB-9FBA-C528F0CE90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19220" y="319367"/>
              <a:ext cx="5217957" cy="6100079"/>
            </a:xfrm>
            <a:custGeom>
              <a:avLst/>
              <a:gdLst>
                <a:gd name="connsiteX0" fmla="*/ 1951394 w 5217957"/>
                <a:gd name="connsiteY0" fmla="*/ 82 h 6100079"/>
                <a:gd name="connsiteX1" fmla="*/ 2855178 w 5217957"/>
                <a:gd name="connsiteY1" fmla="*/ 125419 h 6100079"/>
                <a:gd name="connsiteX2" fmla="*/ 4779341 w 5217957"/>
                <a:gd name="connsiteY2" fmla="*/ 1591542 h 6100079"/>
                <a:gd name="connsiteX3" fmla="*/ 5108574 w 5217957"/>
                <a:gd name="connsiteY3" fmla="*/ 4028416 h 6100079"/>
                <a:gd name="connsiteX4" fmla="*/ 3459359 w 5217957"/>
                <a:gd name="connsiteY4" fmla="*/ 5487716 h 6100079"/>
                <a:gd name="connsiteX5" fmla="*/ 1203275 w 5217957"/>
                <a:gd name="connsiteY5" fmla="*/ 6029534 h 6100079"/>
                <a:gd name="connsiteX6" fmla="*/ 59921 w 5217957"/>
                <a:gd name="connsiteY6" fmla="*/ 5396467 h 6100079"/>
                <a:gd name="connsiteX7" fmla="*/ 0 w 5217957"/>
                <a:gd name="connsiteY7" fmla="*/ 5333381 h 6100079"/>
                <a:gd name="connsiteX8" fmla="*/ 0 w 5217957"/>
                <a:gd name="connsiteY8" fmla="*/ 4427327 h 6100079"/>
                <a:gd name="connsiteX9" fmla="*/ 112056 w 5217957"/>
                <a:gd name="connsiteY9" fmla="*/ 4602502 h 6100079"/>
                <a:gd name="connsiteX10" fmla="*/ 443875 w 5217957"/>
                <a:gd name="connsiteY10" fmla="*/ 4989110 h 6100079"/>
                <a:gd name="connsiteX11" fmla="*/ 1348175 w 5217957"/>
                <a:gd name="connsiteY11" fmla="*/ 5488759 h 6100079"/>
                <a:gd name="connsiteX12" fmla="*/ 2221463 w 5217957"/>
                <a:gd name="connsiteY12" fmla="*/ 5461704 h 6100079"/>
                <a:gd name="connsiteX13" fmla="*/ 3179339 w 5217957"/>
                <a:gd name="connsiteY13" fmla="*/ 5003023 h 6100079"/>
                <a:gd name="connsiteX14" fmla="*/ 3599638 w 5217957"/>
                <a:gd name="connsiteY14" fmla="*/ 4775996 h 6100079"/>
                <a:gd name="connsiteX15" fmla="*/ 4259765 w 5217957"/>
                <a:gd name="connsiteY15" fmla="*/ 4374667 h 6100079"/>
                <a:gd name="connsiteX16" fmla="*/ 4567742 w 5217957"/>
                <a:gd name="connsiteY16" fmla="*/ 3883732 h 6100079"/>
                <a:gd name="connsiteX17" fmla="*/ 4631929 w 5217957"/>
                <a:gd name="connsiteY17" fmla="*/ 2833886 h 6100079"/>
                <a:gd name="connsiteX18" fmla="*/ 4296412 w 5217957"/>
                <a:gd name="connsiteY18" fmla="*/ 1874932 h 6100079"/>
                <a:gd name="connsiteX19" fmla="*/ 2710219 w 5217957"/>
                <a:gd name="connsiteY19" fmla="*/ 666410 h 6100079"/>
                <a:gd name="connsiteX20" fmla="*/ 1732642 w 5217957"/>
                <a:gd name="connsiteY20" fmla="*/ 573480 h 6100079"/>
                <a:gd name="connsiteX21" fmla="*/ 870621 w 5217957"/>
                <a:gd name="connsiteY21" fmla="*/ 870402 h 6100079"/>
                <a:gd name="connsiteX22" fmla="*/ 537555 w 5217957"/>
                <a:gd name="connsiteY22" fmla="*/ 1125324 h 6100079"/>
                <a:gd name="connsiteX23" fmla="*/ 306995 w 5217957"/>
                <a:gd name="connsiteY23" fmla="*/ 1493030 h 6100079"/>
                <a:gd name="connsiteX24" fmla="*/ 23579 w 5217957"/>
                <a:gd name="connsiteY24" fmla="*/ 1977465 h 6100079"/>
                <a:gd name="connsiteX25" fmla="*/ 0 w 5217957"/>
                <a:gd name="connsiteY25" fmla="*/ 2014291 h 6100079"/>
                <a:gd name="connsiteX26" fmla="*/ 0 w 5217957"/>
                <a:gd name="connsiteY26" fmla="*/ 915660 h 6100079"/>
                <a:gd name="connsiteX27" fmla="*/ 58609 w 5217957"/>
                <a:gd name="connsiteY27" fmla="*/ 828051 h 6100079"/>
                <a:gd name="connsiteX28" fmla="*/ 590689 w 5217957"/>
                <a:gd name="connsiteY28" fmla="*/ 385385 h 6100079"/>
                <a:gd name="connsiteX29" fmla="*/ 1951394 w 5217957"/>
                <a:gd name="connsiteY29" fmla="*/ 82 h 6100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17957" h="6100079">
                  <a:moveTo>
                    <a:pt x="1951394" y="82"/>
                  </a:moveTo>
                  <a:cubicBezTo>
                    <a:pt x="2237632" y="-2119"/>
                    <a:pt x="2536431" y="40011"/>
                    <a:pt x="2855178" y="125419"/>
                  </a:cubicBezTo>
                  <a:cubicBezTo>
                    <a:pt x="3697704" y="351173"/>
                    <a:pt x="4370491" y="894159"/>
                    <a:pt x="4779341" y="1591542"/>
                  </a:cubicBezTo>
                  <a:cubicBezTo>
                    <a:pt x="5195535" y="2301324"/>
                    <a:pt x="5338357" y="3170855"/>
                    <a:pt x="5108574" y="4028416"/>
                  </a:cubicBezTo>
                  <a:cubicBezTo>
                    <a:pt x="4880820" y="4878406"/>
                    <a:pt x="4165604" y="5079965"/>
                    <a:pt x="3459359" y="5487716"/>
                  </a:cubicBezTo>
                  <a:cubicBezTo>
                    <a:pt x="2753115" y="5895466"/>
                    <a:pt x="2053265" y="6257288"/>
                    <a:pt x="1203275" y="6029534"/>
                  </a:cubicBezTo>
                  <a:cubicBezTo>
                    <a:pt x="739885" y="5905369"/>
                    <a:pt x="366400" y="5685345"/>
                    <a:pt x="59921" y="5396467"/>
                  </a:cubicBezTo>
                  <a:lnTo>
                    <a:pt x="0" y="5333381"/>
                  </a:lnTo>
                  <a:lnTo>
                    <a:pt x="0" y="4427327"/>
                  </a:lnTo>
                  <a:lnTo>
                    <a:pt x="112056" y="4602502"/>
                  </a:lnTo>
                  <a:cubicBezTo>
                    <a:pt x="215300" y="4749260"/>
                    <a:pt x="325419" y="4877443"/>
                    <a:pt x="443875" y="4989110"/>
                  </a:cubicBezTo>
                  <a:cubicBezTo>
                    <a:pt x="700709" y="5231113"/>
                    <a:pt x="996455" y="5394516"/>
                    <a:pt x="1348175" y="5488759"/>
                  </a:cubicBezTo>
                  <a:cubicBezTo>
                    <a:pt x="1633379" y="5565179"/>
                    <a:pt x="1910917" y="5556430"/>
                    <a:pt x="2221463" y="5461704"/>
                  </a:cubicBezTo>
                  <a:cubicBezTo>
                    <a:pt x="2541923" y="5363721"/>
                    <a:pt x="2870374" y="5181404"/>
                    <a:pt x="3179339" y="5003023"/>
                  </a:cubicBezTo>
                  <a:cubicBezTo>
                    <a:pt x="3323713" y="4919760"/>
                    <a:pt x="3463978" y="4846641"/>
                    <a:pt x="3599638" y="4775996"/>
                  </a:cubicBezTo>
                  <a:cubicBezTo>
                    <a:pt x="3862436" y="4639263"/>
                    <a:pt x="4089314" y="4521074"/>
                    <a:pt x="4259765" y="4374667"/>
                  </a:cubicBezTo>
                  <a:cubicBezTo>
                    <a:pt x="4418282" y="4238625"/>
                    <a:pt x="4513201" y="4087280"/>
                    <a:pt x="4567742" y="3883732"/>
                  </a:cubicBezTo>
                  <a:cubicBezTo>
                    <a:pt x="4660420" y="3537853"/>
                    <a:pt x="4682033" y="3184640"/>
                    <a:pt x="4631929" y="2833886"/>
                  </a:cubicBezTo>
                  <a:cubicBezTo>
                    <a:pt x="4583584" y="2494734"/>
                    <a:pt x="4470646" y="2172121"/>
                    <a:pt x="4296412" y="1874932"/>
                  </a:cubicBezTo>
                  <a:cubicBezTo>
                    <a:pt x="3944879" y="1275559"/>
                    <a:pt x="3381537" y="846289"/>
                    <a:pt x="2710219" y="666410"/>
                  </a:cubicBezTo>
                  <a:cubicBezTo>
                    <a:pt x="2349955" y="569877"/>
                    <a:pt x="2030161" y="539483"/>
                    <a:pt x="1732642" y="573480"/>
                  </a:cubicBezTo>
                  <a:cubicBezTo>
                    <a:pt x="1440866" y="606814"/>
                    <a:pt x="1158880" y="703976"/>
                    <a:pt x="870621" y="870402"/>
                  </a:cubicBezTo>
                  <a:cubicBezTo>
                    <a:pt x="670160" y="986048"/>
                    <a:pt x="589753" y="1064195"/>
                    <a:pt x="537555" y="1125324"/>
                  </a:cubicBezTo>
                  <a:cubicBezTo>
                    <a:pt x="463218" y="1212400"/>
                    <a:pt x="397708" y="1330125"/>
                    <a:pt x="306995" y="1493030"/>
                  </a:cubicBezTo>
                  <a:cubicBezTo>
                    <a:pt x="234596" y="1623167"/>
                    <a:pt x="145436" y="1783409"/>
                    <a:pt x="23579" y="1977465"/>
                  </a:cubicBezTo>
                  <a:lnTo>
                    <a:pt x="0" y="2014291"/>
                  </a:lnTo>
                  <a:lnTo>
                    <a:pt x="0" y="915660"/>
                  </a:lnTo>
                  <a:lnTo>
                    <a:pt x="58609" y="828051"/>
                  </a:lnTo>
                  <a:cubicBezTo>
                    <a:pt x="177453" y="670481"/>
                    <a:pt x="325847" y="538291"/>
                    <a:pt x="590689" y="385385"/>
                  </a:cubicBezTo>
                  <a:cubicBezTo>
                    <a:pt x="1032159" y="130559"/>
                    <a:pt x="1474330" y="3750"/>
                    <a:pt x="1951394" y="82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 defTabSz="685800"/>
              <a:endParaRPr lang="en-US" sz="1350">
                <a:solidFill>
                  <a:prstClr val="white"/>
                </a:solidFill>
                <a:latin typeface="Aptos" panose="02110004020202020204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783F3883-DB2F-C636-0693-FEC27A34A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0060" y="932260"/>
            <a:ext cx="2891790" cy="3278981"/>
          </a:xfrm>
        </p:spPr>
        <p:txBody>
          <a:bodyPr>
            <a:normAutofit/>
          </a:bodyPr>
          <a:lstStyle/>
          <a:p>
            <a:r>
              <a:rPr lang="en-US" sz="2700" b="1" dirty="0">
                <a:solidFill>
                  <a:schemeClr val="tx2"/>
                </a:solidFill>
              </a:rPr>
              <a:t>Multidisciplinary &amp; multinational</a:t>
            </a:r>
            <a:br>
              <a:rPr lang="en-US" sz="2700" b="1" dirty="0">
                <a:solidFill>
                  <a:schemeClr val="tx2"/>
                </a:solidFill>
              </a:rPr>
            </a:br>
            <a:r>
              <a:rPr lang="en-US" sz="2700" b="1" dirty="0">
                <a:solidFill>
                  <a:schemeClr val="tx2"/>
                </a:solidFill>
              </a:rPr>
              <a:t>engagement</a:t>
            </a:r>
            <a:br>
              <a:rPr lang="en-US" sz="2700" dirty="0">
                <a:solidFill>
                  <a:schemeClr val="tx2"/>
                </a:solidFill>
              </a:rPr>
            </a:br>
            <a:endParaRPr lang="en-GB" sz="2700" dirty="0">
              <a:solidFill>
                <a:schemeClr val="tx2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51B2EC-2AD0-F118-3D57-A01E4F32B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5462" y="0"/>
            <a:ext cx="5248310" cy="5143500"/>
          </a:xfrm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en-US" sz="1800" b="1" i="1" u="sng" dirty="0">
                <a:solidFill>
                  <a:schemeClr val="tx2"/>
                </a:solidFill>
              </a:rPr>
              <a:t>Multinational &amp; Multidisciplinary</a:t>
            </a:r>
          </a:p>
          <a:p>
            <a:pPr marL="0" indent="0">
              <a:buNone/>
            </a:pPr>
            <a:endParaRPr lang="en-US" sz="100" b="1" dirty="0">
              <a:solidFill>
                <a:schemeClr val="tx2"/>
              </a:solidFill>
            </a:endParaRPr>
          </a:p>
          <a:p>
            <a:pPr marL="342900" lvl="1" indent="0">
              <a:buNone/>
            </a:pPr>
            <a:r>
              <a:rPr lang="en-US" b="1" dirty="0">
                <a:solidFill>
                  <a:schemeClr val="tx2"/>
                </a:solidFill>
              </a:rPr>
              <a:t>LhARA: Particle Therapy Workshop</a:t>
            </a:r>
          </a:p>
          <a:p>
            <a:pPr marL="342900" lvl="1" indent="0" algn="r">
              <a:buNone/>
            </a:pPr>
            <a:r>
              <a:rPr lang="en-US" sz="1400" b="1" dirty="0">
                <a:solidFill>
                  <a:schemeClr val="tx2"/>
                </a:solidFill>
              </a:rPr>
              <a:t>Date 3</a:t>
            </a:r>
            <a:r>
              <a:rPr lang="en-US" sz="1400" b="1" baseline="30000" dirty="0">
                <a:solidFill>
                  <a:schemeClr val="tx2"/>
                </a:solidFill>
              </a:rPr>
              <a:t>rd</a:t>
            </a:r>
            <a:r>
              <a:rPr lang="en-US" sz="1400" b="1" dirty="0">
                <a:solidFill>
                  <a:schemeClr val="tx2"/>
                </a:solidFill>
              </a:rPr>
              <a:t> week  September 2025 IOP</a:t>
            </a:r>
            <a:endParaRPr lang="en-US" sz="400" dirty="0">
              <a:solidFill>
                <a:schemeClr val="tx2"/>
              </a:solidFill>
            </a:endParaRPr>
          </a:p>
          <a:p>
            <a:pPr lvl="1"/>
            <a:r>
              <a:rPr lang="en-US" b="1" i="1" u="sng" dirty="0">
                <a:solidFill>
                  <a:schemeClr val="tx2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Engagement: </a:t>
            </a:r>
            <a:br>
              <a:rPr lang="en-US" dirty="0">
                <a:solidFill>
                  <a:schemeClr val="tx2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en-US" dirty="0">
                <a:solidFill>
                  <a:schemeClr val="tx2"/>
                </a:solidFill>
                <a:effectLst/>
                <a:ea typeface="Aptos" panose="020B0004020202020204" pitchFamily="34" charset="0"/>
                <a:cs typeface="Aptos" panose="020B0004020202020204" pitchFamily="34" charset="0"/>
              </a:rPr>
              <a:t>International stakeholders: clinical, biological science, industry, policymakers </a:t>
            </a:r>
          </a:p>
          <a:p>
            <a:pPr lvl="1"/>
            <a:r>
              <a:rPr lang="en-US" b="1" i="1" u="sng" dirty="0">
                <a:solidFill>
                  <a:schemeClr val="tx2"/>
                </a:solidFill>
                <a:ea typeface="Aptos" panose="020B0004020202020204" pitchFamily="34" charset="0"/>
                <a:cs typeface="Aptos" panose="020B0004020202020204" pitchFamily="34" charset="0"/>
              </a:rPr>
              <a:t>Aim: </a:t>
            </a:r>
            <a:br>
              <a:rPr lang="en-US" dirty="0">
                <a:solidFill>
                  <a:schemeClr val="tx2"/>
                </a:solidFill>
                <a:ea typeface="Aptos" panose="020B0004020202020204" pitchFamily="34" charset="0"/>
                <a:cs typeface="Aptos" panose="020B0004020202020204" pitchFamily="34" charset="0"/>
              </a:rPr>
            </a:br>
            <a:r>
              <a:rPr lang="en-GB" kern="1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Establishment of an International Advisory Group to guide the biology, clinical applications, and development of particle therapy.</a:t>
            </a:r>
          </a:p>
          <a:p>
            <a:pPr lvl="1"/>
            <a:r>
              <a:rPr lang="en-GB" b="1" i="1" u="sng" kern="1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Outcome:</a:t>
            </a:r>
            <a:r>
              <a:rPr lang="en-GB" kern="1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GB" kern="1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kern="1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Scientific publication and road map</a:t>
            </a:r>
          </a:p>
          <a:p>
            <a:pPr marL="342900" lvl="1" indent="0">
              <a:buNone/>
            </a:pPr>
            <a:endParaRPr lang="en-GB" sz="700" kern="10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1" indent="0">
              <a:buNone/>
            </a:pPr>
            <a:r>
              <a:rPr lang="en-US" b="1" dirty="0" err="1">
                <a:solidFill>
                  <a:schemeClr val="tx2"/>
                </a:solidFill>
              </a:rPr>
              <a:t>LhARA</a:t>
            </a:r>
            <a:r>
              <a:rPr lang="en-US" b="1" dirty="0">
                <a:solidFill>
                  <a:schemeClr val="tx2"/>
                </a:solidFill>
              </a:rPr>
              <a:t>/RFI: bio/radiobiology/biotech w/s</a:t>
            </a:r>
          </a:p>
          <a:p>
            <a:pPr lvl="1"/>
            <a:r>
              <a:rPr lang="en-GB" kern="100" dirty="0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Planned to follow </a:t>
            </a:r>
            <a:r>
              <a:rPr lang="en-GB" kern="100" dirty="0" err="1">
                <a:solidFill>
                  <a:schemeClr val="tx2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LhARA</a:t>
            </a:r>
            <a:r>
              <a:rPr lang="en-GB" kern="100" dirty="0">
                <a:solidFill>
                  <a:schemeClr val="tx2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Particle Therapy Workshop in autumn/winter 2025/26</a:t>
            </a:r>
            <a:endParaRPr lang="en-GB" kern="100" dirty="0">
              <a:solidFill>
                <a:schemeClr val="tx2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FCC387-C7B0-EC8C-D79E-8E6FFC975A46}"/>
              </a:ext>
            </a:extLst>
          </p:cNvPr>
          <p:cNvSpPr txBox="1"/>
          <p:nvPr/>
        </p:nvSpPr>
        <p:spPr>
          <a:xfrm>
            <a:off x="0" y="40708"/>
            <a:ext cx="9775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IC: P. Price</a:t>
            </a:r>
          </a:p>
        </p:txBody>
      </p:sp>
    </p:spTree>
    <p:extLst>
      <p:ext uri="{BB962C8B-B14F-4D97-AF65-F5344CB8AC3E}">
        <p14:creationId xmlns:p14="http://schemas.microsoft.com/office/powerpoint/2010/main" val="58946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457189"/>
              <a:t>2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31981B46-B002-C7AE-5339-46FC4AC9BF66}"/>
              </a:ext>
            </a:extLst>
          </p:cNvPr>
          <p:cNvSpPr/>
          <p:nvPr/>
        </p:nvSpPr>
        <p:spPr>
          <a:xfrm>
            <a:off x="432717" y="2565395"/>
            <a:ext cx="8258344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89"/>
            <a:r>
              <a:rPr lang="en-US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 </a:t>
            </a:r>
            <a:endParaRPr lang="en-US" sz="2800" dirty="0">
              <a:ln w="0"/>
              <a:solidFill>
                <a:srgbClr val="1F497D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/>
            </a:endParaRPr>
          </a:p>
        </p:txBody>
      </p:sp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526943" y="76094"/>
            <a:ext cx="8074617" cy="2486386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defTabSz="457189">
              <a:spcBef>
                <a:spcPct val="20000"/>
              </a:spcBef>
              <a:defRPr/>
            </a:pPr>
            <a:r>
              <a:rPr lang="en-US" sz="2400" b="1" i="1" dirty="0">
                <a:solidFill>
                  <a:srgbClr val="FF0000"/>
                </a:solidFill>
                <a:latin typeface="Calibri"/>
              </a:rPr>
              <a:t>Our mission to:</a:t>
            </a: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prstClr val="white"/>
                </a:solidFill>
              </a:rPr>
              <a:t>Deliver a systematic and definitive radiation biology </a:t>
            </a:r>
            <a:r>
              <a:rPr lang="en-US" sz="2000" b="1" i="1" dirty="0" err="1">
                <a:solidFill>
                  <a:prstClr val="white"/>
                </a:solidFill>
              </a:rPr>
              <a:t>programme</a:t>
            </a:r>
            <a:endParaRPr lang="en-US" sz="2000" b="1" i="1" dirty="0">
              <a:solidFill>
                <a:prstClr val="white"/>
              </a:solidFill>
              <a:latin typeface="Calibri"/>
            </a:endParaRP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prstClr val="white"/>
                </a:solidFill>
                <a:latin typeface="Calibri"/>
              </a:rPr>
              <a:t>Prove the feasibility of laser-driven hybrid acceleration</a:t>
            </a: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prstClr val="white"/>
                </a:solidFill>
              </a:rPr>
              <a:t>Lay the foundations for the transformation of PBT</a:t>
            </a:r>
          </a:p>
          <a:p>
            <a:pPr marL="582599" lvl="1" indent="-239707" defTabSz="457189">
              <a:spcBef>
                <a:spcPct val="20000"/>
              </a:spcBef>
              <a:buFont typeface="Arial"/>
              <a:buChar char="–"/>
              <a:defRPr/>
            </a:pPr>
            <a:r>
              <a:rPr lang="en-US" b="1" dirty="0">
                <a:solidFill>
                  <a:prstClr val="white">
                    <a:lumMod val="75000"/>
                  </a:prstClr>
                </a:solidFill>
              </a:rPr>
              <a:t>Automated, patient-specific proton and ion beam therapy</a:t>
            </a: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prstClr val="white"/>
                </a:solidFill>
                <a:latin typeface="Calibri"/>
              </a:rPr>
              <a:t>Spin back into fundamental science and innovation</a:t>
            </a:r>
          </a:p>
          <a:p>
            <a:pPr marL="1346192" lvl="3" indent="-231770" defTabSz="457189">
              <a:spcBef>
                <a:spcPct val="20000"/>
              </a:spcBef>
              <a:buFont typeface="Arial"/>
              <a:buChar char="•"/>
              <a:defRPr/>
            </a:pPr>
            <a:endParaRPr lang="en-US" sz="1200" b="1" i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4A8B0C-CE2D-5BCF-C803-0DE9E5B97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702" y="2484132"/>
            <a:ext cx="1960343" cy="660634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C8BEB2-B597-5620-3BF7-B99B2F220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17" y="3066610"/>
            <a:ext cx="2444490" cy="1990873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577540-032C-CC89-844B-A18CB6023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846" y="3065584"/>
            <a:ext cx="2124215" cy="2001823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796F29-99DB-94B0-506D-DC4021450C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22" t="6165" r="35212" b="33931"/>
          <a:stretch/>
        </p:blipFill>
        <p:spPr>
          <a:xfrm>
            <a:off x="2894080" y="3065738"/>
            <a:ext cx="3668317" cy="1999626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4175331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AD3391-04C2-8028-FAEF-E5EECE232F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05140-D2BD-96AE-8994-06C2FA3919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Infrastructure Fund </a:t>
            </a:r>
            <a:r>
              <a:rPr lang="en-US" dirty="0" err="1"/>
              <a:t>devision</a:t>
            </a:r>
            <a:r>
              <a:rPr lang="en-US" dirty="0"/>
              <a:t> a blow, but:</a:t>
            </a:r>
          </a:p>
          <a:p>
            <a:pPr lvl="1"/>
            <a:r>
              <a:rPr lang="en-US" dirty="0"/>
              <a:t>Collaboration remains committed to excellent initiative</a:t>
            </a:r>
          </a:p>
          <a:p>
            <a:pPr lvl="1"/>
            <a:r>
              <a:rPr lang="en-US" dirty="0"/>
              <a:t>Standard (UKRI/EU/ERC) and non-standard routes to funding being pursued</a:t>
            </a:r>
          </a:p>
          <a:p>
            <a:endParaRPr lang="en-US" dirty="0"/>
          </a:p>
          <a:p>
            <a:r>
              <a:rPr lang="en-US" dirty="0"/>
              <a:t>Excellent progress on:</a:t>
            </a:r>
          </a:p>
          <a:p>
            <a:pPr lvl="1"/>
            <a:r>
              <a:rPr lang="en-US" dirty="0"/>
              <a:t>Radiation biology </a:t>
            </a:r>
            <a:r>
              <a:rPr lang="en-US" dirty="0" err="1"/>
              <a:t>programme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Exploitation of MC40 cyclotron at Birmingham</a:t>
            </a:r>
          </a:p>
          <a:p>
            <a:pPr lvl="2"/>
            <a:r>
              <a:rPr lang="en-US" dirty="0"/>
              <a:t>Development of </a:t>
            </a:r>
            <a:r>
              <a:rPr lang="en-US" dirty="0" err="1"/>
              <a:t>PoPLaR</a:t>
            </a:r>
            <a:r>
              <a:rPr lang="en-US" dirty="0"/>
              <a:t> at SCAPA</a:t>
            </a:r>
          </a:p>
          <a:p>
            <a:pPr lvl="2"/>
            <a:r>
              <a:rPr lang="en-US" dirty="0"/>
              <a:t>“Breaking”: proposal to ELIMED on ELI Beam Lines (Prague)</a:t>
            </a:r>
          </a:p>
          <a:p>
            <a:pPr lvl="1"/>
            <a:r>
              <a:rPr lang="en-US" dirty="0" err="1"/>
              <a:t>LhARA</a:t>
            </a:r>
            <a:r>
              <a:rPr lang="en-US" dirty="0"/>
              <a:t> project:</a:t>
            </a:r>
          </a:p>
          <a:p>
            <a:pPr lvl="2"/>
            <a:r>
              <a:rPr lang="en-US" dirty="0"/>
              <a:t>Source (rep rate, stability), capture (10</a:t>
            </a:r>
            <a:r>
              <a:rPr lang="en-US" baseline="30000" dirty="0"/>
              <a:t>15</a:t>
            </a:r>
            <a:r>
              <a:rPr lang="en-US" dirty="0"/>
              <a:t>/m</a:t>
            </a:r>
            <a:r>
              <a:rPr lang="en-US" baseline="30000" dirty="0"/>
              <a:t>3</a:t>
            </a:r>
            <a:r>
              <a:rPr lang="en-US" dirty="0"/>
              <a:t>), ion-acoustic, diagnostics (e.g. gas jet etc. (not presented), design and integration</a:t>
            </a:r>
          </a:p>
          <a:p>
            <a:pPr lvl="1"/>
            <a:r>
              <a:rPr lang="en-US" dirty="0"/>
              <a:t>Engagement:</a:t>
            </a:r>
          </a:p>
          <a:p>
            <a:pPr lvl="2"/>
            <a:r>
              <a:rPr lang="en-US" dirty="0"/>
              <a:t>Pre-clinical and clinical researchers, bio &amp; bio/med tech</a:t>
            </a:r>
          </a:p>
          <a:p>
            <a:pPr lvl="2"/>
            <a:r>
              <a:rPr lang="en-US" dirty="0"/>
              <a:t>Variety of more general engagement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7E2990-4F64-77D3-6CA9-C0DCC26FF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62399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A92E3517-80F6-F5D4-F71E-9142CDCE7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189"/>
            <a:fld id="{A1DC3ABC-92C2-B748-ABF3-8546144348B4}" type="slidenum">
              <a:rPr lang="en-US">
                <a:solidFill>
                  <a:prstClr val="white">
                    <a:lumMod val="75000"/>
                  </a:prstClr>
                </a:solidFill>
                <a:latin typeface="Calibri"/>
              </a:rPr>
              <a:pPr defTabSz="457189"/>
              <a:t>21</a:t>
            </a:fld>
            <a:endParaRPr lang="en-US">
              <a:solidFill>
                <a:prstClr val="white">
                  <a:lumMod val="75000"/>
                </a:prstClr>
              </a:solidFill>
              <a:latin typeface="Calibri"/>
            </a:endParaRPr>
          </a:p>
        </p:txBody>
      </p:sp>
      <p:sp>
        <p:nvSpPr>
          <p:cNvPr id="3" name="Snip Same-side Corner of Rectangle 2">
            <a:extLst>
              <a:ext uri="{FF2B5EF4-FFF2-40B4-BE49-F238E27FC236}">
                <a16:creationId xmlns:a16="http://schemas.microsoft.com/office/drawing/2014/main" id="{31981B46-B002-C7AE-5339-46FC4AC9BF66}"/>
              </a:ext>
            </a:extLst>
          </p:cNvPr>
          <p:cNvSpPr/>
          <p:nvPr/>
        </p:nvSpPr>
        <p:spPr>
          <a:xfrm>
            <a:off x="432717" y="2565395"/>
            <a:ext cx="8258344" cy="491778"/>
          </a:xfrm>
          <a:prstGeom prst="snip2SameRect">
            <a:avLst/>
          </a:prstGeom>
          <a:gradFill>
            <a:gsLst>
              <a:gs pos="0">
                <a:schemeClr val="accent2">
                  <a:lumMod val="50000"/>
                </a:schemeClr>
              </a:gs>
              <a:gs pos="82000">
                <a:srgbClr val="FF6000"/>
              </a:gs>
              <a:gs pos="57000">
                <a:srgbClr val="C00000"/>
              </a:gs>
              <a:gs pos="100000">
                <a:srgbClr val="FFC00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457189"/>
            <a:r>
              <a:rPr lang="en-US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  <a:latin typeface="Calibri"/>
              </a:rPr>
              <a:t> </a:t>
            </a:r>
            <a:endParaRPr lang="en-US" sz="2800" dirty="0">
              <a:ln w="0"/>
              <a:solidFill>
                <a:srgbClr val="1F497D">
                  <a:lumMod val="50000"/>
                </a:srgbClr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Calibri"/>
            </a:endParaRPr>
          </a:p>
        </p:txBody>
      </p:sp>
      <p:sp>
        <p:nvSpPr>
          <p:cNvPr id="13" name="Snip Same-side Corner of Rectangle 12">
            <a:extLst>
              <a:ext uri="{FF2B5EF4-FFF2-40B4-BE49-F238E27FC236}">
                <a16:creationId xmlns:a16="http://schemas.microsoft.com/office/drawing/2014/main" id="{5DD55836-471A-D974-2718-E36DC9DC6F2E}"/>
              </a:ext>
            </a:extLst>
          </p:cNvPr>
          <p:cNvSpPr/>
          <p:nvPr/>
        </p:nvSpPr>
        <p:spPr>
          <a:xfrm>
            <a:off x="526943" y="76094"/>
            <a:ext cx="8074617" cy="2486386"/>
          </a:xfrm>
          <a:prstGeom prst="snip2SameRect">
            <a:avLst/>
          </a:prstGeom>
          <a:noFill/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938" defTabSz="457189">
              <a:spcBef>
                <a:spcPct val="20000"/>
              </a:spcBef>
              <a:defRPr/>
            </a:pPr>
            <a:r>
              <a:rPr lang="en-US" sz="2400" b="1" i="1" dirty="0">
                <a:solidFill>
                  <a:srgbClr val="FF0000"/>
                </a:solidFill>
                <a:latin typeface="Calibri"/>
              </a:rPr>
              <a:t>Collaboration committed to </a:t>
            </a:r>
            <a:r>
              <a:rPr lang="en-US" sz="2400" b="1" i="1">
                <a:solidFill>
                  <a:srgbClr val="FF0000"/>
                </a:solidFill>
                <a:latin typeface="Calibri"/>
              </a:rPr>
              <a:t>realising</a:t>
            </a:r>
            <a:r>
              <a:rPr lang="en-US" sz="2400" b="1" i="1" dirty="0">
                <a:solidFill>
                  <a:srgbClr val="FF0000"/>
                </a:solidFill>
                <a:latin typeface="Calibri"/>
              </a:rPr>
              <a:t> the opportunity:</a:t>
            </a: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prstClr val="white"/>
                </a:solidFill>
              </a:rPr>
              <a:t>Deliver a systematic and definitive radiation biology </a:t>
            </a:r>
            <a:r>
              <a:rPr lang="en-US" sz="2000" b="1" i="1" dirty="0" err="1">
                <a:solidFill>
                  <a:prstClr val="white"/>
                </a:solidFill>
              </a:rPr>
              <a:t>programme</a:t>
            </a:r>
            <a:endParaRPr lang="en-US" sz="2000" b="1" i="1" dirty="0">
              <a:solidFill>
                <a:prstClr val="white"/>
              </a:solidFill>
              <a:latin typeface="Calibri"/>
            </a:endParaRP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prstClr val="white"/>
                </a:solidFill>
                <a:latin typeface="Calibri"/>
              </a:rPr>
              <a:t>Prove the feasibility of laser-driven hybrid acceleration</a:t>
            </a: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prstClr val="white"/>
                </a:solidFill>
              </a:rPr>
              <a:t>Lay the foundations for the transformation of PBT</a:t>
            </a:r>
          </a:p>
          <a:p>
            <a:pPr marL="582599" lvl="1" indent="-239707" defTabSz="457189">
              <a:spcBef>
                <a:spcPct val="20000"/>
              </a:spcBef>
              <a:buFont typeface="Arial"/>
              <a:buChar char="–"/>
              <a:defRPr/>
            </a:pPr>
            <a:r>
              <a:rPr lang="en-US" b="1" dirty="0">
                <a:solidFill>
                  <a:prstClr val="white">
                    <a:lumMod val="75000"/>
                  </a:prstClr>
                </a:solidFill>
              </a:rPr>
              <a:t>Automated, patient-specific proton and ion beam therapy</a:t>
            </a:r>
          </a:p>
          <a:p>
            <a:pPr marL="317492" indent="-231770" defTabSz="457189">
              <a:spcBef>
                <a:spcPct val="20000"/>
              </a:spcBef>
              <a:buFont typeface="Arial"/>
              <a:buChar char="•"/>
              <a:defRPr/>
            </a:pPr>
            <a:r>
              <a:rPr lang="en-US" sz="2000" b="1" i="1" dirty="0">
                <a:solidFill>
                  <a:prstClr val="white"/>
                </a:solidFill>
                <a:latin typeface="Calibri"/>
              </a:rPr>
              <a:t>Spin back into fundamental science and innovation</a:t>
            </a:r>
          </a:p>
          <a:p>
            <a:pPr marL="1346192" lvl="3" indent="-231770" defTabSz="457189">
              <a:spcBef>
                <a:spcPct val="20000"/>
              </a:spcBef>
              <a:buFont typeface="Arial"/>
              <a:buChar char="•"/>
              <a:defRPr/>
            </a:pPr>
            <a:endParaRPr lang="en-US" sz="1200" b="1" i="1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74A8B0C-CE2D-5BCF-C803-0DE9E5B97A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2702" y="2484132"/>
            <a:ext cx="1960343" cy="660634"/>
          </a:xfrm>
          <a:prstGeom prst="rect">
            <a:avLst/>
          </a:prstGeom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BC8BEB2-B597-5620-3BF7-B99B2F220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717" y="3066610"/>
            <a:ext cx="2444490" cy="1990873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577540-032C-CC89-844B-A18CB6023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66846" y="3065584"/>
            <a:ext cx="2124215" cy="2001823"/>
          </a:xfrm>
          <a:prstGeom prst="rect">
            <a:avLst/>
          </a:prstGeom>
          <a:ln>
            <a:solidFill>
              <a:srgbClr val="00FF00"/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796F29-99DB-94B0-506D-DC4021450CC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922" t="6165" r="35212" b="33931"/>
          <a:stretch/>
        </p:blipFill>
        <p:spPr>
          <a:xfrm>
            <a:off x="2894080" y="3065738"/>
            <a:ext cx="3668317" cy="1999626"/>
          </a:xfrm>
          <a:prstGeom prst="rect">
            <a:avLst/>
          </a:prstGeom>
          <a:ln>
            <a:solidFill>
              <a:srgbClr val="00FF00"/>
            </a:solidFill>
          </a:ln>
        </p:spPr>
      </p:pic>
    </p:spTree>
    <p:extLst>
      <p:ext uri="{BB962C8B-B14F-4D97-AF65-F5344CB8AC3E}">
        <p14:creationId xmlns:p14="http://schemas.microsoft.com/office/powerpoint/2010/main" val="758645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FC272-BDAE-8040-B497-08C26B768E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i="1" u="sng" dirty="0">
                <a:solidFill>
                  <a:schemeClr val="bg1">
                    <a:lumMod val="75000"/>
                  </a:schemeClr>
                </a:solidFill>
              </a:rPr>
              <a:t>A novel, hybrid, approach:</a:t>
            </a:r>
          </a:p>
          <a:p>
            <a:pPr lvl="3"/>
            <a:endParaRPr lang="en-US" dirty="0"/>
          </a:p>
          <a:p>
            <a:pPr indent="-206375"/>
            <a:r>
              <a:rPr lang="en-US" dirty="0"/>
              <a:t>Laser-driven, high-flux proton/ion source</a:t>
            </a:r>
          </a:p>
          <a:p>
            <a:pPr lvl="1" indent="-206375"/>
            <a:r>
              <a:rPr lang="en-US" dirty="0"/>
              <a:t>Overcome instantaneous dose-rate limitation</a:t>
            </a:r>
          </a:p>
          <a:p>
            <a:pPr lvl="2" indent="-206375"/>
            <a:r>
              <a:rPr lang="en-US" dirty="0"/>
              <a:t>Capture at &gt;10 MeV</a:t>
            </a:r>
          </a:p>
          <a:p>
            <a:pPr lvl="1" indent="-206375"/>
            <a:r>
              <a:rPr lang="en-US" dirty="0"/>
              <a:t>Delivers protons or ions in very short pulses</a:t>
            </a:r>
          </a:p>
          <a:p>
            <a:pPr lvl="2" indent="-206375"/>
            <a:r>
              <a:rPr lang="en-US" dirty="0"/>
              <a:t>Bunches as short as 10—40 ns</a:t>
            </a:r>
          </a:p>
          <a:p>
            <a:pPr lvl="1" indent="-206375"/>
            <a:r>
              <a:rPr lang="en-US" dirty="0"/>
              <a:t>Triggerable; arbitrary pulse structure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Novel “electron-plasma-lens” capture &amp; focusing</a:t>
            </a:r>
          </a:p>
          <a:p>
            <a:pPr lvl="1" indent="-206375"/>
            <a:r>
              <a:rPr lang="en-US" dirty="0"/>
              <a:t>Strong focusing (short focal length) without the use of high-field solenoid</a:t>
            </a:r>
          </a:p>
          <a:p>
            <a:pPr indent="-206375"/>
            <a:endParaRPr lang="en-US" dirty="0"/>
          </a:p>
          <a:p>
            <a:pPr indent="-206375"/>
            <a:r>
              <a:rPr lang="en-US" dirty="0"/>
              <a:t>Fast, flexible, fixed-field post acceleration</a:t>
            </a:r>
          </a:p>
          <a:p>
            <a:pPr lvl="1" indent="-206375"/>
            <a:r>
              <a:rPr lang="en-US" dirty="0"/>
              <a:t>Variable energy</a:t>
            </a:r>
          </a:p>
          <a:p>
            <a:pPr lvl="2" indent="-206375"/>
            <a:r>
              <a:rPr lang="en-US" dirty="0"/>
              <a:t>Protons: 	15—127 MeV</a:t>
            </a:r>
          </a:p>
          <a:p>
            <a:pPr lvl="2" indent="-206375"/>
            <a:r>
              <a:rPr lang="en-US" dirty="0"/>
              <a:t>Ions: 		5—34 MeV/u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850DE2-204A-FF44-9AF5-B87F147A5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3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D9F992F-1BE0-7C40-B7C2-84B8D8CCA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63098"/>
          </a:xfrm>
        </p:spPr>
        <p:txBody>
          <a:bodyPr>
            <a:noAutofit/>
          </a:bodyPr>
          <a:lstStyle/>
          <a:p>
            <a:r>
              <a:rPr lang="en-US" sz="4000" dirty="0"/>
              <a:t>What is </a:t>
            </a:r>
            <a:r>
              <a:rPr lang="en-US" sz="4000" dirty="0" err="1"/>
              <a:t>LhARA</a:t>
            </a:r>
            <a:r>
              <a:rPr lang="en-US" sz="4000" dirty="0"/>
              <a:t>?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86799F4-CB55-D747-BEE3-4A6E534461B7}"/>
              </a:ext>
            </a:extLst>
          </p:cNvPr>
          <p:cNvSpPr txBox="1"/>
          <p:nvPr/>
        </p:nvSpPr>
        <p:spPr>
          <a:xfrm rot="16200000">
            <a:off x="6992450" y="2128941"/>
            <a:ext cx="404149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chemeClr val="bg1"/>
                </a:solidFill>
              </a:rPr>
              <a:t>Front. Phys., 29 September 2020;  DOI: 10.3389/fphy.2020.567738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C09814-F288-0054-A6B9-6E8502529B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5521" y="4231396"/>
            <a:ext cx="5509384" cy="8630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5B613B1-296A-7CD8-616E-070E7D7768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823" y="653198"/>
            <a:ext cx="3503565" cy="226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108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1F06E9C-DBBC-9069-517A-20AA7110BE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Status; resources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A565B3-DC7E-F2D8-8272-E6E6890CA0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444139"/>
            <a:ext cx="9144000" cy="4742906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At the time of the last JAI AB:</a:t>
            </a:r>
          </a:p>
          <a:p>
            <a:pPr lvl="1"/>
            <a:r>
              <a:rPr lang="en-US" dirty="0"/>
              <a:t>Apr24: at month 18 of 24 month “Preliminary Activity”</a:t>
            </a:r>
          </a:p>
          <a:p>
            <a:r>
              <a:rPr lang="en-US" dirty="0"/>
              <a:t>Summer 2024:</a:t>
            </a:r>
          </a:p>
          <a:p>
            <a:pPr lvl="1"/>
            <a:r>
              <a:rPr lang="en-US" dirty="0"/>
              <a:t>Negotiation with STFC of 2-year “flat-flat” bridging period starting 01Oct25</a:t>
            </a:r>
          </a:p>
          <a:p>
            <a:pPr lvl="1"/>
            <a:r>
              <a:rPr lang="en-US" dirty="0"/>
              <a:t>In parallel: </a:t>
            </a:r>
          </a:p>
          <a:p>
            <a:pPr lvl="2"/>
            <a:r>
              <a:rPr lang="en-US" dirty="0"/>
              <a:t>Guided to prepare submission to MRC to propose ITRF/</a:t>
            </a:r>
            <a:r>
              <a:rPr lang="en-US" dirty="0" err="1"/>
              <a:t>LhARA</a:t>
            </a:r>
            <a:r>
              <a:rPr lang="en-US" dirty="0"/>
              <a:t> be a joint MRC/STFC submission to the Infrastructure Fund …</a:t>
            </a:r>
          </a:p>
          <a:p>
            <a:r>
              <a:rPr lang="en-US" dirty="0"/>
              <a:t>Autumn 2024:</a:t>
            </a:r>
          </a:p>
          <a:p>
            <a:pPr lvl="1"/>
            <a:r>
              <a:rPr lang="en-US" dirty="0"/>
              <a:t>MRC “Infrastructure and Capital Strategic Advisory Group” (ICSAG) review:</a:t>
            </a:r>
          </a:p>
          <a:p>
            <a:pPr lvl="2"/>
            <a:r>
              <a:rPr lang="en-US" dirty="0"/>
              <a:t>“… </a:t>
            </a:r>
            <a:r>
              <a:rPr lang="en-US" i="1" dirty="0"/>
              <a:t>excited by the technology and its potential </a:t>
            </a:r>
            <a:r>
              <a:rPr lang="en-US" dirty="0"/>
              <a:t>…”</a:t>
            </a:r>
          </a:p>
          <a:p>
            <a:pPr lvl="2"/>
            <a:r>
              <a:rPr lang="en-US" dirty="0"/>
              <a:t>But, ICSAG noted the lack of evidence of:</a:t>
            </a:r>
          </a:p>
          <a:p>
            <a:pPr lvl="3"/>
            <a:r>
              <a:rPr lang="en-US" dirty="0"/>
              <a:t>The bio-science impact (i.e. preliminary data)</a:t>
            </a:r>
          </a:p>
          <a:p>
            <a:pPr lvl="3"/>
            <a:r>
              <a:rPr lang="en-US" dirty="0"/>
              <a:t>An MRC “use case” or “link to patients” …</a:t>
            </a:r>
          </a:p>
          <a:p>
            <a:pPr lvl="2"/>
            <a:r>
              <a:rPr lang="en-US" dirty="0"/>
              <a:t>As a result ICSAG was not able to recommend preparation of a full proposal at this time</a:t>
            </a:r>
          </a:p>
          <a:p>
            <a:pPr lvl="1"/>
            <a:r>
              <a:rPr lang="en-US" dirty="0"/>
              <a:t>ICSAG also stated that it:</a:t>
            </a:r>
          </a:p>
          <a:p>
            <a:pPr lvl="2"/>
            <a:r>
              <a:rPr lang="en-US" dirty="0"/>
              <a:t>“… </a:t>
            </a:r>
            <a:r>
              <a:rPr lang="en-US" i="1" dirty="0"/>
              <a:t>would be prepared to look at a revised bid in later years </a:t>
            </a:r>
            <a:r>
              <a:rPr lang="en-US" dirty="0"/>
              <a:t>…”</a:t>
            </a:r>
          </a:p>
          <a:p>
            <a:r>
              <a:rPr lang="en-US" dirty="0"/>
              <a:t>As a result; the Infrastructure Funded “clawed back” the bridging support with effect from 31May25</a:t>
            </a:r>
          </a:p>
          <a:p>
            <a:pPr lvl="3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86C628-09EF-FF5D-5038-7EEE21CB6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870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28A1F1-7ABC-0287-F0A3-931EED60DD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Moving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094343-58DC-FC6F-D34A-5F7E8E30B7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collaboration remains committed! So: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999E55-7206-49F8-B842-2FBBE57D1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5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31293C-8C05-C031-ED8B-ED4B1825AC04}"/>
              </a:ext>
            </a:extLst>
          </p:cNvPr>
          <p:cNvSpPr txBox="1"/>
          <p:nvPr/>
        </p:nvSpPr>
        <p:spPr>
          <a:xfrm>
            <a:off x="201945" y="1971585"/>
            <a:ext cx="19684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3600" b="1" dirty="0">
                <a:solidFill>
                  <a:srgbClr val="FFC000"/>
                </a:solidFill>
              </a:rPr>
              <a:t>Project </a:t>
            </a:r>
          </a:p>
          <a:p>
            <a:pPr algn="ctr"/>
            <a:r>
              <a:rPr lang="en-GB" sz="3600" b="1" dirty="0">
                <a:solidFill>
                  <a:srgbClr val="FFC000"/>
                </a:solidFill>
              </a:rPr>
              <a:t>Structure</a:t>
            </a:r>
            <a:endParaRPr lang="en-US" sz="3600" b="1" dirty="0">
              <a:solidFill>
                <a:srgbClr val="FFC00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3914BC-6980-4D15-B90F-1B84E2DB62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3422" y="1222690"/>
            <a:ext cx="5543778" cy="370740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5846795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5102E-F3C3-A12D-B0C4-DF5EF8D33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Radiobiology </a:t>
            </a:r>
            <a:r>
              <a:rPr lang="en-US" sz="2800" dirty="0" err="1"/>
              <a:t>programme</a:t>
            </a:r>
            <a:r>
              <a:rPr lang="en-US" sz="2800" dirty="0"/>
              <a:t> and proof-of-principle experiment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BB19A1-28BB-E5DD-FF32-4853343A2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563099"/>
            <a:ext cx="9144000" cy="104798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Systematic comparison:</a:t>
            </a:r>
          </a:p>
          <a:p>
            <a:pPr lvl="1"/>
            <a:r>
              <a:rPr lang="en-US" dirty="0"/>
              <a:t>Radiobiology with conventional (cyclotron) and laser-driven beams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61A6D-FE6E-F514-3F70-811FA60A9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9FDD2DD-EC7C-C850-54A6-B6B1B580E9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698" y="1709396"/>
            <a:ext cx="2882900" cy="3327400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23D2316-C22F-ACB8-7BE2-E3F0352B30DD}"/>
              </a:ext>
            </a:extLst>
          </p:cNvPr>
          <p:cNvSpPr txBox="1"/>
          <p:nvPr/>
        </p:nvSpPr>
        <p:spPr>
          <a:xfrm>
            <a:off x="1297574" y="1340064"/>
            <a:ext cx="2275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MC40 cyclotron (</a:t>
            </a:r>
            <a:r>
              <a:rPr lang="en-US" b="1" dirty="0" err="1">
                <a:solidFill>
                  <a:schemeClr val="bg1"/>
                </a:solidFill>
              </a:rPr>
              <a:t>Brm</a:t>
            </a:r>
            <a:r>
              <a:rPr lang="en-US" b="1" dirty="0">
                <a:solidFill>
                  <a:schemeClr val="bg1"/>
                </a:solidFill>
              </a:rPr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53CDDFD-AFE9-FB4D-1281-8930AF4F00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7187" y="1709395"/>
            <a:ext cx="4289421" cy="3327401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A5354CE-D238-1A38-5131-337CF32DE25C}"/>
              </a:ext>
            </a:extLst>
          </p:cNvPr>
          <p:cNvSpPr txBox="1"/>
          <p:nvPr/>
        </p:nvSpPr>
        <p:spPr>
          <a:xfrm>
            <a:off x="5254919" y="1340063"/>
            <a:ext cx="35109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Laser-driven@ SCAPA (Strathclyde)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17C6694-82A0-FE16-7240-434519FFFCF0}"/>
              </a:ext>
            </a:extLst>
          </p:cNvPr>
          <p:cNvSpPr txBox="1"/>
          <p:nvPr/>
        </p:nvSpPr>
        <p:spPr>
          <a:xfrm>
            <a:off x="4747187" y="4759797"/>
            <a:ext cx="18950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R. Gray et al (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Strthclyd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90283F5-BC34-7195-3F04-CE2274C13D4D}"/>
              </a:ext>
            </a:extLst>
          </p:cNvPr>
          <p:cNvSpPr txBox="1"/>
          <p:nvPr/>
        </p:nvSpPr>
        <p:spPr>
          <a:xfrm>
            <a:off x="-73529" y="4605909"/>
            <a:ext cx="10749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T. Price et al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/>
              </a:rPr>
              <a:t>(Birmingham)</a:t>
            </a:r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6050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37A49-A5C6-9A57-3F47-2143B367E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PoPLaR</a:t>
            </a:r>
            <a:r>
              <a:rPr lang="en-US" dirty="0"/>
              <a:t> @ SCAPA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92C76BB-A064-5A30-FE9F-4A2921629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749DD40-8522-C3E3-CBA8-FBD7F3062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71" y="31059"/>
            <a:ext cx="4177606" cy="2540692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5B9C835B-5F85-D0C7-50F1-C0AB5B93F405}"/>
              </a:ext>
            </a:extLst>
          </p:cNvPr>
          <p:cNvGrpSpPr/>
          <p:nvPr/>
        </p:nvGrpSpPr>
        <p:grpSpPr>
          <a:xfrm>
            <a:off x="2255520" y="594158"/>
            <a:ext cx="6888480" cy="2307305"/>
            <a:chOff x="2255520" y="594158"/>
            <a:chExt cx="6888480" cy="230730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5F58318-B923-A413-3957-7645D6083A8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50791" t="25816" r="8539" b="55521"/>
            <a:stretch/>
          </p:blipFill>
          <p:spPr>
            <a:xfrm>
              <a:off x="2934751" y="1179052"/>
              <a:ext cx="6171978" cy="1722411"/>
            </a:xfrm>
            <a:prstGeom prst="rect">
              <a:avLst/>
            </a:prstGeom>
            <a:ln w="19050">
              <a:solidFill>
                <a:srgbClr val="00B050"/>
              </a:solidFill>
            </a:ln>
          </p:spPr>
        </p:pic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152BCD72-F2A5-EFCA-425D-3D79F5B88C24}"/>
                </a:ext>
              </a:extLst>
            </p:cNvPr>
            <p:cNvSpPr/>
            <p:nvPr/>
          </p:nvSpPr>
          <p:spPr>
            <a:xfrm>
              <a:off x="2255520" y="594158"/>
              <a:ext cx="1837509" cy="424746"/>
            </a:xfrm>
            <a:prstGeom prst="rect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405E047-6BE2-B914-A8D3-F31630ABE18A}"/>
                </a:ext>
              </a:extLst>
            </p:cNvPr>
            <p:cNvCxnSpPr/>
            <p:nvPr/>
          </p:nvCxnSpPr>
          <p:spPr>
            <a:xfrm>
              <a:off x="2255520" y="1018904"/>
              <a:ext cx="679231" cy="1882559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2FD1B5B-2837-230F-E4C6-461AEB53C4CD}"/>
                </a:ext>
              </a:extLst>
            </p:cNvPr>
            <p:cNvCxnSpPr/>
            <p:nvPr/>
          </p:nvCxnSpPr>
          <p:spPr>
            <a:xfrm>
              <a:off x="4093029" y="594158"/>
              <a:ext cx="5050971" cy="584894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A blue line on a black background&#10;&#10;Description automatically generated">
            <a:extLst>
              <a:ext uri="{FF2B5EF4-FFF2-40B4-BE49-F238E27FC236}">
                <a16:creationId xmlns:a16="http://schemas.microsoft.com/office/drawing/2014/main" id="{12413BA1-2EAE-AE7F-EBF8-861FDA53BC4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66" b="25148"/>
          <a:stretch/>
        </p:blipFill>
        <p:spPr>
          <a:xfrm>
            <a:off x="4214877" y="2559402"/>
            <a:ext cx="4891852" cy="1215394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4" name="Content Placeholder 4" descr="A graph of energy and energy&#10;&#10;Description automatically generated with medium confidence">
            <a:extLst>
              <a:ext uri="{FF2B5EF4-FFF2-40B4-BE49-F238E27FC236}">
                <a16:creationId xmlns:a16="http://schemas.microsoft.com/office/drawing/2014/main" id="{2458FA20-AE12-47BF-C0EB-3C5485043ED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617" r="3" b="3"/>
          <a:stretch/>
        </p:blipFill>
        <p:spPr>
          <a:xfrm>
            <a:off x="6426924" y="3308283"/>
            <a:ext cx="2636260" cy="1767262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2C40057-B62A-EB8E-D2E0-B198BF858A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67" y="2976098"/>
            <a:ext cx="6298341" cy="209944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29FF54D-9DDD-9B8D-4E3B-213F127326CC}"/>
              </a:ext>
            </a:extLst>
          </p:cNvPr>
          <p:cNvSpPr txBox="1"/>
          <p:nvPr/>
        </p:nvSpPr>
        <p:spPr>
          <a:xfrm>
            <a:off x="0" y="2635425"/>
            <a:ext cx="1210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IC,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Oxf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RHUK</a:t>
            </a:r>
          </a:p>
        </p:txBody>
      </p:sp>
    </p:spTree>
    <p:extLst>
      <p:ext uri="{BB962C8B-B14F-4D97-AF65-F5344CB8AC3E}">
        <p14:creationId xmlns:p14="http://schemas.microsoft.com/office/powerpoint/2010/main" val="129944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85AC5BC-81E7-16CF-347B-E3003C2D5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8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FF85D2-4B8C-6F53-6101-B09DD3960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"/>
            <a:ext cx="9144002" cy="51435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0FE800-BE1D-9FDE-9AC3-DDA1D2412E3D}"/>
              </a:ext>
            </a:extLst>
          </p:cNvPr>
          <p:cNvSpPr txBox="1"/>
          <p:nvPr/>
        </p:nvSpPr>
        <p:spPr>
          <a:xfrm>
            <a:off x="-1" y="0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Oxf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(M. Hill)</a:t>
            </a:r>
          </a:p>
        </p:txBody>
      </p:sp>
    </p:spTree>
    <p:extLst>
      <p:ext uri="{BB962C8B-B14F-4D97-AF65-F5344CB8AC3E}">
        <p14:creationId xmlns:p14="http://schemas.microsoft.com/office/powerpoint/2010/main" val="3219862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C414AD0-1467-42DE-3E75-30C937A0C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Real-time acoustic dose-profile measurement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95BC8EE-E528-71E2-91D6-E03E85BC97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DC3ABC-92C2-B748-ABF3-8546144348B4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21AE69-9600-F291-C342-C46573EE474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666" t="31492" r="11714" b="17714"/>
          <a:stretch/>
        </p:blipFill>
        <p:spPr>
          <a:xfrm>
            <a:off x="43540" y="563099"/>
            <a:ext cx="5364482" cy="19250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 descr="A diagram of a machine&#10;&#10;AI-generated content may be incorrect.">
            <a:extLst>
              <a:ext uri="{FF2B5EF4-FFF2-40B4-BE49-F238E27FC236}">
                <a16:creationId xmlns:a16="http://schemas.microsoft.com/office/drawing/2014/main" id="{C2F3B6F7-F927-1B6A-F7BD-047A293687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121" y="563098"/>
            <a:ext cx="3639635" cy="192505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8A43AA4-F791-0424-350D-AC2C2DA4E4E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36338" b="31361"/>
          <a:stretch/>
        </p:blipFill>
        <p:spPr>
          <a:xfrm>
            <a:off x="5347615" y="3669573"/>
            <a:ext cx="3639635" cy="1436895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1C28EBF-C071-1BB5-2136-D249C453D26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0163" t="4451" b="62662"/>
          <a:stretch/>
        </p:blipFill>
        <p:spPr>
          <a:xfrm>
            <a:off x="7180888" y="2581727"/>
            <a:ext cx="1910867" cy="1050814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EE27B6C-CC95-992B-31CE-125DB27604C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49991" t="8825" b="56975"/>
          <a:stretch/>
        </p:blipFill>
        <p:spPr>
          <a:xfrm>
            <a:off x="5284774" y="2581727"/>
            <a:ext cx="1843869" cy="1050814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FDA3578-1567-973B-BBF9-56509C0F425E}"/>
              </a:ext>
            </a:extLst>
          </p:cNvPr>
          <p:cNvGrpSpPr/>
          <p:nvPr/>
        </p:nvGrpSpPr>
        <p:grpSpPr>
          <a:xfrm>
            <a:off x="35389" y="2581727"/>
            <a:ext cx="5190311" cy="1919131"/>
            <a:chOff x="138731" y="981555"/>
            <a:chExt cx="7759231" cy="2957077"/>
          </a:xfrm>
          <a:noFill/>
        </p:grpSpPr>
        <p:pic>
          <p:nvPicPr>
            <p:cNvPr id="11" name="Picture 10" descr="A diagram of a vacuum&#10;&#10;AI-generated content may be incorrect.">
              <a:extLst>
                <a:ext uri="{FF2B5EF4-FFF2-40B4-BE49-F238E27FC236}">
                  <a16:creationId xmlns:a16="http://schemas.microsoft.com/office/drawing/2014/main" id="{F98AF7AE-B603-8035-0DDB-FB0D4A653A0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0" t="1797"/>
            <a:stretch/>
          </p:blipFill>
          <p:spPr>
            <a:xfrm>
              <a:off x="138731" y="981555"/>
              <a:ext cx="7759231" cy="2957077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6C4BCE20-1FA9-61F0-65B5-90C6E3E8E7F5}"/>
                </a:ext>
              </a:extLst>
            </p:cNvPr>
            <p:cNvSpPr txBox="1"/>
            <p:nvPr/>
          </p:nvSpPr>
          <p:spPr>
            <a:xfrm>
              <a:off x="805909" y="1743553"/>
              <a:ext cx="552963" cy="112956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700">
                  <a:solidFill>
                    <a:schemeClr val="tx1"/>
                  </a:solidFill>
                </a:rPr>
                <a:t>             46.94mm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D3FF97B-75CB-C25F-D87D-E74E979A353F}"/>
                </a:ext>
              </a:extLst>
            </p:cNvPr>
            <p:cNvGrpSpPr/>
            <p:nvPr/>
          </p:nvGrpSpPr>
          <p:grpSpPr>
            <a:xfrm>
              <a:off x="1299915" y="1743553"/>
              <a:ext cx="543014" cy="147911"/>
              <a:chOff x="1299915" y="1743553"/>
              <a:chExt cx="543014" cy="147911"/>
            </a:xfrm>
            <a:grpFill/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6D3D6B2-8339-8DC7-14DC-7AA5153FBAB8}"/>
                  </a:ext>
                </a:extLst>
              </p:cNvPr>
              <p:cNvSpPr txBox="1"/>
              <p:nvPr/>
            </p:nvSpPr>
            <p:spPr>
              <a:xfrm>
                <a:off x="1299915" y="1743553"/>
                <a:ext cx="456772" cy="112956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700">
                    <a:solidFill>
                      <a:schemeClr val="bg1"/>
                    </a:solidFill>
                  </a:rPr>
                  <a:t>32.33mm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6E467CEC-A850-215A-4B95-6F4E15666C26}"/>
                  </a:ext>
                </a:extLst>
              </p:cNvPr>
              <p:cNvSpPr txBox="1"/>
              <p:nvPr/>
            </p:nvSpPr>
            <p:spPr>
              <a:xfrm>
                <a:off x="1378403" y="1778508"/>
                <a:ext cx="464526" cy="112956"/>
              </a:xfrm>
              <a:prstGeom prst="rect">
                <a:avLst/>
              </a:prstGeom>
              <a:grpFill/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lIns="0" tIns="0" rIns="0" bIns="0" rtlCol="0">
                <a:noAutofit/>
              </a:bodyPr>
              <a:lstStyle/>
              <a:p>
                <a:pPr algn="l">
                  <a:lnSpc>
                    <a:spcPct val="105000"/>
                  </a:lnSpc>
                </a:pPr>
                <a:r>
                  <a:rPr lang="en-GB" sz="700">
                    <a:solidFill>
                      <a:schemeClr val="tx1"/>
                    </a:solidFill>
                  </a:rPr>
                  <a:t>32.33mm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AF44ECF-56F2-3F01-C57D-067EB651528C}"/>
                </a:ext>
              </a:extLst>
            </p:cNvPr>
            <p:cNvSpPr txBox="1"/>
            <p:nvPr/>
          </p:nvSpPr>
          <p:spPr>
            <a:xfrm>
              <a:off x="3854547" y="1558993"/>
              <a:ext cx="1020816" cy="112957"/>
            </a:xfrm>
            <a:prstGeom prst="rect">
              <a:avLst/>
            </a:prstGeom>
            <a:grp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lIns="0" tIns="0" rIns="0" bIns="0" rtlCol="0">
              <a:noAutofit/>
            </a:bodyPr>
            <a:lstStyle/>
            <a:p>
              <a:pPr algn="l">
                <a:lnSpc>
                  <a:spcPct val="105000"/>
                </a:lnSpc>
              </a:pPr>
              <a:r>
                <a:rPr lang="en-GB" sz="700">
                  <a:solidFill>
                    <a:schemeClr val="tx1"/>
                  </a:solidFill>
                </a:rPr>
                <a:t>1775.20mm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415F775-9F89-7E42-1159-7B8F6A964129}"/>
              </a:ext>
            </a:extLst>
          </p:cNvPr>
          <p:cNvSpPr txBox="1"/>
          <p:nvPr/>
        </p:nvSpPr>
        <p:spPr>
          <a:xfrm>
            <a:off x="191593" y="4490796"/>
            <a:ext cx="48201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bg1"/>
                </a:solidFill>
              </a:rPr>
              <a:t>Test exposure on LION at LMU:</a:t>
            </a:r>
          </a:p>
          <a:p>
            <a:r>
              <a:rPr lang="en-US" b="1" dirty="0">
                <a:solidFill>
                  <a:schemeClr val="bg1"/>
                </a:solidFill>
              </a:rPr>
              <a:t>Correlation: liquid scintillator and acoustic signal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2161C9-7D4A-4389-1F13-2411D0C4DF52}"/>
              </a:ext>
            </a:extLst>
          </p:cNvPr>
          <p:cNvSpPr txBox="1"/>
          <p:nvPr/>
        </p:nvSpPr>
        <p:spPr>
          <a:xfrm>
            <a:off x="-8704" y="2233840"/>
            <a:ext cx="128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IC (M. </a:t>
            </a:r>
            <a:r>
              <a:rPr kumimoji="0" lang="en-US" sz="1200" b="1" i="0" u="none" strike="noStrike" kern="1200" cap="none" spc="0" normalizeH="0" baseline="0" noProof="0" dirty="0" err="1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Maxouti</a:t>
            </a:r>
            <a:r>
              <a:rPr lang="en-US" sz="1200" b="1" dirty="0">
                <a:latin typeface="Arial"/>
              </a:rPr>
              <a:t>)</a:t>
            </a:r>
            <a:endParaRPr kumimoji="0" lang="en-US" sz="12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82194778"/>
      </p:ext>
    </p:extLst>
  </p:cSld>
  <p:clrMapOvr>
    <a:masterClrMapping/>
  </p:clrMapOvr>
</p:sld>
</file>

<file path=ppt/theme/theme1.xml><?xml version="1.0" encoding="utf-8"?>
<a:theme xmlns:a="http://schemas.openxmlformats.org/drawingml/2006/main" name="KL-standard-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2022-06-Slides-4-Panos.pptx" id="{8DF5C5B6-16FF-2D47-8407-61FA34EE9F84}" vid="{D4DDA227-394A-4B40-9CBB-EDE79696677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KL-standard-black</Template>
  <TotalTime>836</TotalTime>
  <Words>925</Words>
  <Application>Microsoft Macintosh PowerPoint</Application>
  <PresentationFormat>On-screen Show (16:9)</PresentationFormat>
  <Paragraphs>178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Aptos</vt:lpstr>
      <vt:lpstr>Aptos Display</vt:lpstr>
      <vt:lpstr>Arial</vt:lpstr>
      <vt:lpstr>Calibri</vt:lpstr>
      <vt:lpstr>Symbol</vt:lpstr>
      <vt:lpstr>KL-standard-black</vt:lpstr>
      <vt:lpstr>Office Theme</vt:lpstr>
      <vt:lpstr>LhARA</vt:lpstr>
      <vt:lpstr>PowerPoint Presentation</vt:lpstr>
      <vt:lpstr>What is LhARA?</vt:lpstr>
      <vt:lpstr>Status; resources</vt:lpstr>
      <vt:lpstr>Moving forward</vt:lpstr>
      <vt:lpstr>Radiobiology programme and proof-of-principle experiment</vt:lpstr>
      <vt:lpstr>PoPLaR @ SCAPA</vt:lpstr>
      <vt:lpstr>PowerPoint Presentation</vt:lpstr>
      <vt:lpstr>Real-time acoustic dose-profile measurement</vt:lpstr>
      <vt:lpstr>Detailed simulation of beamline …</vt:lpstr>
      <vt:lpstr>Plasma lens: progress on electron trapping</vt:lpstr>
      <vt:lpstr>Progress in design and integration</vt:lpstr>
      <vt:lpstr>Re-optimised injection to FFA</vt:lpstr>
      <vt:lpstr>FFA reoptimised</vt:lpstr>
      <vt:lpstr>PowerPoint Presentation</vt:lpstr>
      <vt:lpstr>FFA magnet</vt:lpstr>
      <vt:lpstr>Radiobiology in new regimens</vt:lpstr>
      <vt:lpstr>Beam delivery to low-energy end station</vt:lpstr>
      <vt:lpstr>Multidisciplinary &amp; multinational engagement 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LhARA to serve the ITRF</dc:title>
  <dc:creator>Long, Kenneth R</dc:creator>
  <cp:lastModifiedBy>Long, Kenneth (STFC,RAL,PPD)</cp:lastModifiedBy>
  <cp:revision>34</cp:revision>
  <dcterms:created xsi:type="dcterms:W3CDTF">2024-04-11T07:46:55Z</dcterms:created>
  <dcterms:modified xsi:type="dcterms:W3CDTF">2025-04-24T10:57:19Z</dcterms:modified>
</cp:coreProperties>
</file>