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notesSlides/notesSlide2.xml" ContentType="application/vnd.openxmlformats-officedocument.presentationml.notesSlide+xml"/>
  <Override PartName="/ppt/media/image11.jpeg" ContentType="image/jpe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2286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4572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6858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9144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11430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13716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16002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18288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48" name="Shape 34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92" name="Shape 39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Can’t set up a permanent beam line, but studying different aspects of laser staging:</a:t>
            </a:r>
          </a:p>
          <a:p>
            <a:pPr marL="388055" indent="-388055">
              <a:buSzPct val="100000"/>
              <a:buAutoNum type="arabicPeriod" startAt="1"/>
            </a:pPr>
            <a:r>
              <a:t>better injector</a:t>
            </a:r>
          </a:p>
          <a:p>
            <a:pPr marL="388055" indent="-388055">
              <a:buSzPct val="100000"/>
              <a:buAutoNum type="arabicPeriod" startAt="1"/>
            </a:pPr>
            <a:r>
              <a:t>laser coupling (plasma mirrors)</a:t>
            </a:r>
          </a:p>
          <a:p>
            <a:pPr marL="388055" indent="-388055">
              <a:buSzPct val="100000"/>
              <a:buAutoNum type="arabicPeriod" startAt="1"/>
            </a:pPr>
            <a:r>
              <a:t>synchronisation - spatial and temporal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82" name="Shape 48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Long (~ 1 ps), high-energy (~1J) drive pulse spectrally-modulated by low-amplitude wake driven by short (~50 fs), low-energy (&lt; 100 mJ) seed pulse</a:t>
            </a:r>
          </a:p>
          <a:p>
            <a:pPr/>
            <a:r>
              <a:t>Dispersive system (e.g. GDD) removes spectral phase to generate train of short pulses spaced by plasma period</a:t>
            </a:r>
          </a:p>
          <a:p>
            <a:pPr/>
          </a:p>
          <a:p>
            <a:pPr/>
            <a:r>
              <a:t>kPAC: kHz Plasma Accelerator Consortium</a:t>
            </a:r>
          </a:p>
          <a:p>
            <a:pPr/>
            <a:r>
              <a:t>Aims to investigate &amp; promote high-rep-rate plasma accelerators</a:t>
            </a:r>
          </a:p>
          <a:p>
            <a:pPr/>
            <a:r>
              <a:t>Members: Ox, LMU, CLF &amp; Trumpf Scientific Lasers</a:t>
            </a:r>
          </a:p>
          <a:p>
            <a:pPr/>
            <a:r>
              <a:t>Seed funding of £65k from Oxford University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hape 52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26" name="Shape 52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Simulations including phase errors give faithful reproduction of accelerator output and determine the dependence on spectral phase on controlling injection.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40" name="Shape 54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Single shot multi-modal imaging developed with UCL (this is an image of a leaf)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.jpe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8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.jpe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1.png"/><Relationship Id="rId4" Type="http://schemas.openxmlformats.org/officeDocument/2006/relationships/image" Target="../media/image1.tif"/><Relationship Id="rId5" Type="http://schemas.openxmlformats.org/officeDocument/2006/relationships/image" Target="../media/image2.tif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1.png"/><Relationship Id="rId4" Type="http://schemas.openxmlformats.org/officeDocument/2006/relationships/image" Target="../media/image1.tif"/><Relationship Id="rId5" Type="http://schemas.openxmlformats.org/officeDocument/2006/relationships/image" Target="../media/image2.tif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1.png"/><Relationship Id="rId4" Type="http://schemas.openxmlformats.org/officeDocument/2006/relationships/image" Target="../media/image1.tif"/><Relationship Id="rId5" Type="http://schemas.openxmlformats.org/officeDocument/2006/relationships/image" Target="../media/image2.tif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"/>
          <p:cNvGrpSpPr/>
          <p:nvPr/>
        </p:nvGrpSpPr>
        <p:grpSpPr>
          <a:xfrm>
            <a:off x="13052144" y="2599"/>
            <a:ext cx="11358568" cy="1219407"/>
            <a:chOff x="0" y="0"/>
            <a:chExt cx="11358566" cy="1219406"/>
          </a:xfrm>
        </p:grpSpPr>
        <p:pic>
          <p:nvPicPr>
            <p:cNvPr id="14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27053"/>
              <a:ext cx="3811602" cy="10030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37009" y="0"/>
              <a:ext cx="3811602" cy="12107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" name="droppedImage.pdf" descr="dropped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546965" y="25410"/>
              <a:ext cx="3811602" cy="11939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8" name="JAI-logo-on-white-1-line.jpeg" descr="JAI-logo-on-white-1-lin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5" y="2541"/>
            <a:ext cx="5309953" cy="1518048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le Text"/>
          <p:cNvSpPr txBox="1"/>
          <p:nvPr>
            <p:ph type="title"/>
          </p:nvPr>
        </p:nvSpPr>
        <p:spPr>
          <a:xfrm>
            <a:off x="1397139" y="2303859"/>
            <a:ext cx="21589722" cy="4643438"/>
          </a:xfrm>
          <a:prstGeom prst="rect">
            <a:avLst/>
          </a:prstGeom>
        </p:spPr>
        <p:txBody>
          <a:bodyPr lIns="71437" tIns="71437" rIns="71437" bIns="71437" anchor="b">
            <a:noAutofit/>
          </a:bodyPr>
          <a:lstStyle>
            <a:lvl1pPr algn="ctr" defTabSz="821531"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" name="Body Level One…"/>
          <p:cNvSpPr txBox="1"/>
          <p:nvPr>
            <p:ph type="body" sz="half" idx="1"/>
          </p:nvPr>
        </p:nvSpPr>
        <p:spPr>
          <a:xfrm>
            <a:off x="1397139" y="7072312"/>
            <a:ext cx="21589722" cy="3205171"/>
          </a:xfrm>
          <a:prstGeom prst="rect">
            <a:avLst/>
          </a:prstGeom>
        </p:spPr>
        <p:txBody>
          <a:bodyPr lIns="71437" tIns="71437" rIns="71437" bIns="71437" anchor="t">
            <a:noAutofit/>
          </a:bodyPr>
          <a:lstStyle>
            <a:lvl1pPr marL="0" indent="0" algn="ctr" defTabSz="821531">
              <a:spcBef>
                <a:spcPts val="0"/>
              </a:spcBef>
              <a:buSzTx/>
              <a:buNone/>
              <a:defRPr sz="5000">
                <a:latin typeface="+mn-lt"/>
                <a:ea typeface="+mn-ea"/>
                <a:cs typeface="+mn-cs"/>
                <a:sym typeface="Helvetica"/>
              </a:defRPr>
            </a:lvl1pPr>
            <a:lvl2pPr marL="0" indent="0" algn="ctr" defTabSz="821531">
              <a:spcBef>
                <a:spcPts val="0"/>
              </a:spcBef>
              <a:buSzTx/>
              <a:buNone/>
              <a:defRPr sz="5000">
                <a:latin typeface="+mn-lt"/>
                <a:ea typeface="+mn-ea"/>
                <a:cs typeface="+mn-cs"/>
                <a:sym typeface="Helvetica"/>
              </a:defRPr>
            </a:lvl2pPr>
            <a:lvl3pPr marL="0" indent="0" algn="ctr" defTabSz="821531">
              <a:spcBef>
                <a:spcPts val="0"/>
              </a:spcBef>
              <a:buSzTx/>
              <a:buNone/>
              <a:defRPr sz="5000">
                <a:latin typeface="+mn-lt"/>
                <a:ea typeface="+mn-ea"/>
                <a:cs typeface="+mn-cs"/>
                <a:sym typeface="Helvetica"/>
              </a:defRPr>
            </a:lvl3pPr>
            <a:lvl4pPr marL="0" indent="0" algn="ctr" defTabSz="821531">
              <a:spcBef>
                <a:spcPts val="0"/>
              </a:spcBef>
              <a:buSzTx/>
              <a:buNone/>
              <a:defRPr sz="5000">
                <a:latin typeface="+mn-lt"/>
                <a:ea typeface="+mn-ea"/>
                <a:cs typeface="+mn-cs"/>
                <a:sym typeface="Helvetica"/>
              </a:defRPr>
            </a:lvl4pPr>
            <a:lvl5pPr marL="0" indent="0" algn="ctr" defTabSz="821531">
              <a:spcBef>
                <a:spcPts val="0"/>
              </a:spcBef>
              <a:buSzTx/>
              <a:buNone/>
              <a:defRPr sz="50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JAI-logo-on-white-1-line.jpeg" descr="JAI-logo-on-white-1-lin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128" y="329848"/>
            <a:ext cx="4500564" cy="1286653"/>
          </a:xfrm>
          <a:prstGeom prst="rect">
            <a:avLst/>
          </a:prstGeom>
        </p:spPr>
      </p:pic>
      <p:sp>
        <p:nvSpPr>
          <p:cNvPr id="124" name="Line"/>
          <p:cNvSpPr/>
          <p:nvPr/>
        </p:nvSpPr>
        <p:spPr>
          <a:xfrm>
            <a:off x="267601" y="1502454"/>
            <a:ext cx="20566611" cy="58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25" name="Title Text"/>
          <p:cNvSpPr txBox="1"/>
          <p:nvPr>
            <p:ph type="title"/>
          </p:nvPr>
        </p:nvSpPr>
        <p:spPr>
          <a:xfrm>
            <a:off x="3695700" y="169502"/>
            <a:ext cx="17145000" cy="1607345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r" defTabSz="1821656">
              <a:defRPr b="1" sz="4600">
                <a:solidFill>
                  <a:srgbClr val="004479"/>
                </a:solidFill>
                <a:uFill>
                  <a:solidFill>
                    <a:srgbClr val="1F5CBA"/>
                  </a:solidFill>
                </a:uFill>
                <a:latin typeface="PT Sans Caption"/>
                <a:ea typeface="PT Sans Caption"/>
                <a:cs typeface="PT Sans Caption"/>
                <a:sym typeface="PT Sans Captio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6" name="Body Level One…"/>
          <p:cNvSpPr txBox="1"/>
          <p:nvPr>
            <p:ph type="body" idx="1"/>
          </p:nvPr>
        </p:nvSpPr>
        <p:spPr>
          <a:xfrm>
            <a:off x="1033724" y="1965038"/>
            <a:ext cx="22468952" cy="1070105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 defTabSz="821531">
              <a:spcBef>
                <a:spcPts val="3300"/>
              </a:spcBef>
              <a:buSzTx/>
              <a:buNone/>
              <a:defRPr>
                <a:latin typeface="+mn-lt"/>
                <a:ea typeface="+mn-ea"/>
                <a:cs typeface="+mn-cs"/>
                <a:sym typeface="Helvetica"/>
              </a:defRPr>
            </a:lvl1pPr>
            <a:lvl2pPr marL="508000" indent="-508000" defTabSz="821531">
              <a:spcBef>
                <a:spcPts val="3300"/>
              </a:spcBef>
              <a:buClr>
                <a:srgbClr val="FF2600"/>
              </a:buClr>
              <a:buChar char="‣"/>
              <a:defRPr>
                <a:latin typeface="+mn-lt"/>
                <a:ea typeface="+mn-ea"/>
                <a:cs typeface="+mn-cs"/>
                <a:sym typeface="Helvetica"/>
              </a:defRPr>
            </a:lvl2pPr>
            <a:lvl3pPr marL="1037166" indent="-465666" defTabSz="821531">
              <a:spcBef>
                <a:spcPts val="12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4400"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defTabSz="821531">
              <a:spcBef>
                <a:spcPts val="1200"/>
              </a:spcBef>
              <a:buSzTx/>
              <a:buNone/>
              <a:defRPr sz="4400"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defTabSz="821531">
              <a:spcBef>
                <a:spcPts val="1200"/>
              </a:spcBef>
              <a:buSzTx/>
              <a:buNone/>
              <a:defRPr sz="44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imon Hooker,  JAI-Oxford…"/>
          <p:cNvSpPr txBox="1"/>
          <p:nvPr/>
        </p:nvSpPr>
        <p:spPr>
          <a:xfrm>
            <a:off x="-34787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128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sp>
        <p:nvSpPr>
          <p:cNvPr id="131" name="Slide Number"/>
          <p:cNvSpPr txBox="1"/>
          <p:nvPr>
            <p:ph type="sldNum" sz="quarter" idx="2"/>
          </p:nvPr>
        </p:nvSpPr>
        <p:spPr>
          <a:xfrm>
            <a:off x="12192000" y="12769453"/>
            <a:ext cx="551111" cy="537642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JAI-logo-on-white-1-line.jpeg" descr="JAI-logo-on-white-1-lin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37359" y="507334"/>
            <a:ext cx="4500563" cy="1286654"/>
          </a:xfrm>
          <a:prstGeom prst="rect">
            <a:avLst/>
          </a:prstGeom>
        </p:spPr>
      </p:pic>
      <p:sp>
        <p:nvSpPr>
          <p:cNvPr id="139" name="Line"/>
          <p:cNvSpPr/>
          <p:nvPr/>
        </p:nvSpPr>
        <p:spPr>
          <a:xfrm flipV="1">
            <a:off x="8147267" y="1502509"/>
            <a:ext cx="12686945" cy="86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40" name="Title Text"/>
          <p:cNvSpPr txBox="1"/>
          <p:nvPr>
            <p:ph type="title"/>
          </p:nvPr>
        </p:nvSpPr>
        <p:spPr>
          <a:xfrm>
            <a:off x="3692525" y="250031"/>
            <a:ext cx="17145000" cy="160734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r" defTabSz="1821656">
              <a:defRPr b="1" sz="4600">
                <a:solidFill>
                  <a:srgbClr val="004479"/>
                </a:solidFill>
                <a:uFill>
                  <a:solidFill>
                    <a:srgbClr val="1F5CBA"/>
                  </a:solidFill>
                </a:uFill>
                <a:latin typeface="PT Sans Caption"/>
                <a:ea typeface="PT Sans Caption"/>
                <a:cs typeface="PT Sans Caption"/>
                <a:sym typeface="PT Sans Captio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1" name="Body Level One…"/>
          <p:cNvSpPr txBox="1"/>
          <p:nvPr>
            <p:ph type="body" idx="1"/>
          </p:nvPr>
        </p:nvSpPr>
        <p:spPr>
          <a:xfrm>
            <a:off x="3695700" y="1965038"/>
            <a:ext cx="17145000" cy="1070105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81280" marR="81280" indent="0" defTabSz="1821656">
              <a:spcBef>
                <a:spcPts val="2000"/>
              </a:spcBef>
              <a:buSzTx/>
              <a:buNone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1pPr>
            <a:lvl2pPr marL="778721" marR="81280" indent="-338666" defTabSz="1821656">
              <a:spcBef>
                <a:spcPts val="1200"/>
              </a:spcBef>
              <a:buClr>
                <a:srgbClr val="FF2600"/>
              </a:buClr>
              <a:buChar char="‣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2pPr>
            <a:lvl3pPr marL="910166" marR="81280" indent="-338666" defTabSz="1821656">
              <a:spcBef>
                <a:spcPts val="10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3pPr>
            <a:lvl4pPr marL="0" marR="81280" indent="0" defTabSz="1821656">
              <a:spcBef>
                <a:spcPts val="6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4pPr>
            <a:lvl5pPr marL="2243455" marR="81280" indent="0" defTabSz="1821656">
              <a:spcBef>
                <a:spcPts val="5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imon Hooker,  JAI-Oxford…"/>
          <p:cNvSpPr txBox="1"/>
          <p:nvPr/>
        </p:nvSpPr>
        <p:spPr>
          <a:xfrm>
            <a:off x="3637359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143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sp>
        <p:nvSpPr>
          <p:cNvPr id="146" name="Slide Number"/>
          <p:cNvSpPr txBox="1"/>
          <p:nvPr>
            <p:ph type="sldNum" sz="quarter" idx="2"/>
          </p:nvPr>
        </p:nvSpPr>
        <p:spPr>
          <a:xfrm>
            <a:off x="12192000" y="12769453"/>
            <a:ext cx="551111" cy="537642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JAI-logo-on-white-1-line.jpeg" descr="JAI-logo-on-white-1-lin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37359" y="507334"/>
            <a:ext cx="4500563" cy="1286654"/>
          </a:xfrm>
          <a:prstGeom prst="rect">
            <a:avLst/>
          </a:prstGeom>
        </p:spPr>
      </p:pic>
      <p:sp>
        <p:nvSpPr>
          <p:cNvPr id="154" name="Line"/>
          <p:cNvSpPr/>
          <p:nvPr/>
        </p:nvSpPr>
        <p:spPr>
          <a:xfrm flipV="1">
            <a:off x="8147267" y="1502509"/>
            <a:ext cx="12686945" cy="86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55" name="Title Text"/>
          <p:cNvSpPr txBox="1"/>
          <p:nvPr>
            <p:ph type="title"/>
          </p:nvPr>
        </p:nvSpPr>
        <p:spPr>
          <a:xfrm>
            <a:off x="3692525" y="250031"/>
            <a:ext cx="17145000" cy="160734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r" defTabSz="1821656">
              <a:defRPr b="1" sz="4600">
                <a:solidFill>
                  <a:srgbClr val="004479"/>
                </a:solidFill>
                <a:uFill>
                  <a:solidFill>
                    <a:srgbClr val="1F5CBA"/>
                  </a:solidFill>
                </a:uFill>
                <a:latin typeface="PT Sans Caption"/>
                <a:ea typeface="PT Sans Caption"/>
                <a:cs typeface="PT Sans Caption"/>
                <a:sym typeface="PT Sans Captio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6" name="Body Level One…"/>
          <p:cNvSpPr txBox="1"/>
          <p:nvPr>
            <p:ph type="body" idx="1"/>
          </p:nvPr>
        </p:nvSpPr>
        <p:spPr>
          <a:xfrm>
            <a:off x="3695700" y="1965038"/>
            <a:ext cx="17145000" cy="1070105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81280" marR="81280" indent="0" defTabSz="1821656">
              <a:spcBef>
                <a:spcPts val="2000"/>
              </a:spcBef>
              <a:buSzTx/>
              <a:buNone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1pPr>
            <a:lvl2pPr marL="778721" marR="81280" indent="-338666" defTabSz="1821656">
              <a:spcBef>
                <a:spcPts val="1200"/>
              </a:spcBef>
              <a:buClr>
                <a:srgbClr val="FF2600"/>
              </a:buClr>
              <a:buChar char="‣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2pPr>
            <a:lvl3pPr marL="910166" marR="81280" indent="-338666" defTabSz="1821656">
              <a:spcBef>
                <a:spcPts val="10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3pPr>
            <a:lvl4pPr marL="0" marR="81280" indent="0" defTabSz="1821656">
              <a:spcBef>
                <a:spcPts val="6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4pPr>
            <a:lvl5pPr marL="2243455" marR="81280" indent="0" defTabSz="1821656">
              <a:spcBef>
                <a:spcPts val="5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imon Hooker,  JAI-Oxford…"/>
          <p:cNvSpPr txBox="1"/>
          <p:nvPr/>
        </p:nvSpPr>
        <p:spPr>
          <a:xfrm>
            <a:off x="3637359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158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sp>
        <p:nvSpPr>
          <p:cNvPr id="161" name="Slide Number"/>
          <p:cNvSpPr txBox="1"/>
          <p:nvPr>
            <p:ph type="sldNum" sz="quarter" idx="2"/>
          </p:nvPr>
        </p:nvSpPr>
        <p:spPr>
          <a:xfrm>
            <a:off x="12192000" y="12769453"/>
            <a:ext cx="551111" cy="537642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traight Connector 13"/>
          <p:cNvSpPr/>
          <p:nvPr/>
        </p:nvSpPr>
        <p:spPr>
          <a:xfrm>
            <a:off x="815974" y="12533216"/>
            <a:ext cx="22752051" cy="1"/>
          </a:xfrm>
          <a:prstGeom prst="line">
            <a:avLst/>
          </a:prstGeom>
          <a:ln w="12700">
            <a:solidFill>
              <a:srgbClr val="0033A0"/>
            </a:solidFill>
            <a:miter/>
          </a:ln>
        </p:spPr>
        <p:txBody>
          <a:bodyPr tIns="91439" bIns="91439"/>
          <a:lstStyle/>
          <a:p>
            <a:pPr>
              <a:spcBef>
                <a:spcPts val="0"/>
              </a:spcBef>
              <a:defRPr sz="36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169" name="Picture 17" descr="Picture 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5975" y="12729198"/>
            <a:ext cx="990601" cy="78740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Title Text"/>
          <p:cNvSpPr txBox="1"/>
          <p:nvPr>
            <p:ph type="title"/>
          </p:nvPr>
        </p:nvSpPr>
        <p:spPr>
          <a:xfrm>
            <a:off x="3048000" y="2092325"/>
            <a:ext cx="18288000" cy="4775201"/>
          </a:xfrm>
          <a:prstGeom prst="rect">
            <a:avLst/>
          </a:prstGeom>
        </p:spPr>
        <p:txBody>
          <a:bodyPr lIns="0" tIns="0" rIns="0" bIns="0" anchor="b"/>
          <a:lstStyle>
            <a:lvl1pPr algn="ctr" defTabSz="1828800">
              <a:lnSpc>
                <a:spcPct val="90000"/>
              </a:lnSpc>
              <a:defRPr b="1" sz="120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1" name="Body Level One…"/>
          <p:cNvSpPr txBox="1"/>
          <p:nvPr>
            <p:ph type="body" sz="quarter" idx="1"/>
          </p:nvPr>
        </p:nvSpPr>
        <p:spPr>
          <a:xfrm>
            <a:off x="3048000" y="7204075"/>
            <a:ext cx="18288000" cy="331152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1828800">
              <a:lnSpc>
                <a:spcPct val="90000"/>
              </a:lnSpc>
              <a:spcBef>
                <a:spcPts val="3600"/>
              </a:spcBef>
              <a:buSzTx/>
              <a:buNone/>
              <a:defRPr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ctr" defTabSz="1828800">
              <a:lnSpc>
                <a:spcPct val="90000"/>
              </a:lnSpc>
              <a:spcBef>
                <a:spcPts val="3600"/>
              </a:spcBef>
              <a:buSzTx/>
              <a:buNone/>
              <a:defRPr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914400" algn="ctr" defTabSz="1828800">
              <a:lnSpc>
                <a:spcPct val="90000"/>
              </a:lnSpc>
              <a:spcBef>
                <a:spcPts val="3600"/>
              </a:spcBef>
              <a:buSzTx/>
              <a:buNone/>
              <a:defRPr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371600" algn="ctr" defTabSz="1828800">
              <a:lnSpc>
                <a:spcPct val="90000"/>
              </a:lnSpc>
              <a:spcBef>
                <a:spcPts val="3600"/>
              </a:spcBef>
              <a:buSzTx/>
              <a:buNone/>
              <a:defRPr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828800" algn="ctr" defTabSz="1828800">
              <a:lnSpc>
                <a:spcPct val="90000"/>
              </a:lnSpc>
              <a:spcBef>
                <a:spcPts val="3600"/>
              </a:spcBef>
              <a:buSzTx/>
              <a:buNone/>
              <a:defRPr b="1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" name="Slide Number"/>
          <p:cNvSpPr txBox="1"/>
          <p:nvPr>
            <p:ph type="sldNum" sz="quarter" idx="2"/>
          </p:nvPr>
        </p:nvSpPr>
        <p:spPr>
          <a:xfrm>
            <a:off x="23282374" y="12990924"/>
            <a:ext cx="295226" cy="283792"/>
          </a:xfrm>
          <a:prstGeom prst="rect">
            <a:avLst/>
          </a:prstGeom>
        </p:spPr>
        <p:txBody>
          <a:bodyPr lIns="0" tIns="0" rIns="0" bIns="0" anchor="ctr"/>
          <a:lstStyle>
            <a:lvl1pPr algn="r" defTabSz="1828800">
              <a:defRPr sz="2000">
                <a:solidFill>
                  <a:srgbClr val="0033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JAI-logo-on-white-1-line.jpeg" descr="JAI-logo-on-white-1-lin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059" y="507334"/>
            <a:ext cx="4500563" cy="1286654"/>
          </a:xfrm>
          <a:prstGeom prst="rect">
            <a:avLst/>
          </a:prstGeom>
        </p:spPr>
      </p:pic>
      <p:sp>
        <p:nvSpPr>
          <p:cNvPr id="180" name="Line"/>
          <p:cNvSpPr/>
          <p:nvPr/>
        </p:nvSpPr>
        <p:spPr>
          <a:xfrm>
            <a:off x="5081270" y="1502575"/>
            <a:ext cx="18162810" cy="22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81" name="Title Text"/>
          <p:cNvSpPr txBox="1"/>
          <p:nvPr>
            <p:ph type="title"/>
          </p:nvPr>
        </p:nvSpPr>
        <p:spPr>
          <a:xfrm>
            <a:off x="8245974" y="250031"/>
            <a:ext cx="15009460" cy="160734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r" defTabSz="1821656">
              <a:defRPr b="1" sz="4600">
                <a:solidFill>
                  <a:srgbClr val="004479"/>
                </a:solidFill>
                <a:uFill>
                  <a:solidFill>
                    <a:srgbClr val="1F5CBA"/>
                  </a:solidFill>
                </a:uFill>
                <a:latin typeface="PT Sans Caption"/>
                <a:ea typeface="PT Sans Caption"/>
                <a:cs typeface="PT Sans Caption"/>
                <a:sym typeface="PT Sans Captio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2" name="Body Level One…"/>
          <p:cNvSpPr txBox="1"/>
          <p:nvPr>
            <p:ph type="body" idx="1"/>
          </p:nvPr>
        </p:nvSpPr>
        <p:spPr>
          <a:xfrm>
            <a:off x="3695700" y="1965038"/>
            <a:ext cx="17145000" cy="1070105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81280" marR="81280" indent="0" defTabSz="1821656">
              <a:spcBef>
                <a:spcPts val="2000"/>
              </a:spcBef>
              <a:buSzTx/>
              <a:buNone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1pPr>
            <a:lvl2pPr marL="778721" marR="81280" indent="-338666" defTabSz="1821656">
              <a:spcBef>
                <a:spcPts val="1200"/>
              </a:spcBef>
              <a:buClr>
                <a:srgbClr val="FF2600"/>
              </a:buClr>
              <a:buChar char="‣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2pPr>
            <a:lvl3pPr marL="910166" marR="81280" indent="-338666" defTabSz="1821656">
              <a:spcBef>
                <a:spcPts val="10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3pPr>
            <a:lvl4pPr marL="0" marR="81280" indent="0" defTabSz="1821656">
              <a:spcBef>
                <a:spcPts val="6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4pPr>
            <a:lvl5pPr marL="2243455" marR="81280" indent="0" defTabSz="1821656">
              <a:spcBef>
                <a:spcPts val="5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83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0538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0094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777044" y="12728327"/>
            <a:ext cx="2206059" cy="580543"/>
          </a:xfrm>
          <a:prstGeom prst="rect">
            <a:avLst/>
          </a:prstGeom>
        </p:spPr>
      </p:pic>
      <p:sp>
        <p:nvSpPr>
          <p:cNvPr id="186" name="Slide Number"/>
          <p:cNvSpPr txBox="1"/>
          <p:nvPr>
            <p:ph type="sldNum" sz="quarter" idx="2"/>
          </p:nvPr>
        </p:nvSpPr>
        <p:spPr>
          <a:xfrm>
            <a:off x="12192000" y="12769453"/>
            <a:ext cx="551111" cy="537642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2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Default - top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le Text"/>
          <p:cNvSpPr txBox="1"/>
          <p:nvPr>
            <p:ph type="title"/>
          </p:nvPr>
        </p:nvSpPr>
        <p:spPr>
          <a:xfrm>
            <a:off x="3262312" y="214312"/>
            <a:ext cx="17770079" cy="2607470"/>
          </a:xfrm>
          <a:prstGeom prst="rect">
            <a:avLst/>
          </a:prstGeom>
          <a:solidFill>
            <a:srgbClr val="DEDFF7"/>
          </a:solidFill>
          <a:effectLst>
            <a:outerShdw sx="100000" sy="100000" kx="0" ky="0" algn="b" rotWithShape="0" blurRad="63500" dist="50800" dir="2700000">
              <a:srgbClr val="000000">
                <a:alpha val="40000"/>
              </a:srgbClr>
            </a:outerShdw>
          </a:effectLst>
        </p:spPr>
        <p:txBody>
          <a:bodyPr lIns="428625" tIns="428625" rIns="428625" bIns="428625">
            <a:noAutofit/>
          </a:bodyPr>
          <a:lstStyle>
            <a:lvl1pPr defTabSz="1821656">
              <a:defRPr b="1" sz="5200">
                <a:solidFill>
                  <a:srgbClr val="2D369D"/>
                </a:solidFill>
                <a:uFill>
                  <a:solidFill>
                    <a:srgbClr val="2D369D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4" name="Body Level One…"/>
          <p:cNvSpPr txBox="1"/>
          <p:nvPr>
            <p:ph type="body" sz="half" idx="1"/>
          </p:nvPr>
        </p:nvSpPr>
        <p:spPr>
          <a:xfrm>
            <a:off x="3476625" y="7768828"/>
            <a:ext cx="17555766" cy="5947172"/>
          </a:xfrm>
          <a:prstGeom prst="rect">
            <a:avLst/>
          </a:prstGeom>
        </p:spPr>
        <p:txBody>
          <a:bodyPr lIns="53578" tIns="53578" rIns="53578" bIns="53578">
            <a:noAutofit/>
          </a:bodyPr>
          <a:lstStyle>
            <a:lvl1pPr marL="0" indent="0" defTabSz="1821656">
              <a:spcBef>
                <a:spcPts val="1300"/>
              </a:spcBef>
              <a:defRPr sz="4600">
                <a:solidFill>
                  <a:srgbClr val="021EAA"/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1pPr>
            <a:lvl2pPr marL="845003" indent="-387803" defTabSz="1821656">
              <a:spcBef>
                <a:spcPts val="1300"/>
              </a:spcBef>
              <a:buChar char="–"/>
              <a:defRPr sz="3800">
                <a:solidFill>
                  <a:schemeClr val="accent1">
                    <a:satOff val="-3355"/>
                    <a:lumOff val="26614"/>
                  </a:schemeClr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2pPr>
            <a:lvl3pPr marL="1224642" indent="-310242" defTabSz="1821656">
              <a:spcBef>
                <a:spcPts val="1100"/>
              </a:spcBef>
              <a:defRPr sz="3800">
                <a:solidFill>
                  <a:schemeClr val="accent1">
                    <a:satOff val="-3355"/>
                    <a:lumOff val="26614"/>
                  </a:schemeClr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3pPr>
            <a:lvl4pPr marL="1681842" indent="-310242" defTabSz="1821656">
              <a:spcBef>
                <a:spcPts val="900"/>
              </a:spcBef>
              <a:buChar char="–"/>
              <a:defRPr sz="3800">
                <a:solidFill>
                  <a:schemeClr val="accent1">
                    <a:satOff val="-3355"/>
                    <a:lumOff val="26614"/>
                  </a:schemeClr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4pPr>
            <a:lvl5pPr marL="2139042" indent="-310242" defTabSz="1821656">
              <a:spcBef>
                <a:spcPts val="900"/>
              </a:spcBef>
              <a:buChar char="»"/>
              <a:defRPr sz="3800">
                <a:solidFill>
                  <a:schemeClr val="accent1">
                    <a:satOff val="-3355"/>
                    <a:lumOff val="26614"/>
                  </a:schemeClr>
                </a:solidFill>
                <a:uFill>
                  <a:solidFill>
                    <a:srgbClr val="021EAA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/>
          <p:nvPr>
            <p:ph type="sldNum" sz="quarter" idx="2"/>
          </p:nvPr>
        </p:nvSpPr>
        <p:spPr>
          <a:xfrm>
            <a:off x="20746367" y="13080603"/>
            <a:ext cx="607493" cy="626387"/>
          </a:xfrm>
          <a:prstGeom prst="rect">
            <a:avLst/>
          </a:prstGeom>
        </p:spPr>
        <p:txBody>
          <a:bodyPr lIns="71437" tIns="71437" rIns="71437" bIns="71437"/>
          <a:lstStyle>
            <a:lvl1pPr algn="r" defTabSz="1821656">
              <a:spcBef>
                <a:spcPts val="800"/>
              </a:spcBef>
              <a:defRPr sz="3200">
                <a:solidFill>
                  <a:srgbClr val="0056D6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0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 Text"/>
          <p:cNvSpPr txBox="1"/>
          <p:nvPr>
            <p:ph type="title"/>
          </p:nvPr>
        </p:nvSpPr>
        <p:spPr>
          <a:xfrm>
            <a:off x="1676400" y="730250"/>
            <a:ext cx="21031200" cy="2651126"/>
          </a:xfrm>
          <a:prstGeom prst="rect">
            <a:avLst/>
          </a:prstGeom>
        </p:spPr>
        <p:txBody>
          <a:bodyPr lIns="91439" tIns="91439" rIns="91439" bIns="91439"/>
          <a:lstStyle>
            <a:lvl1pPr defTabSz="1828800">
              <a:lnSpc>
                <a:spcPct val="90000"/>
              </a:lnSpc>
              <a:defRPr sz="88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1" name="Body Level One…"/>
          <p:cNvSpPr txBox="1"/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lIns="91439" tIns="91439" rIns="91439" bIns="91439" anchor="t"/>
          <a:lstStyle>
            <a:lvl1pPr marL="457200" indent="-457200" defTabSz="1828800">
              <a:lnSpc>
                <a:spcPct val="90000"/>
              </a:lnSpc>
              <a:spcBef>
                <a:spcPts val="2000"/>
              </a:spcBef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1pPr>
            <a:lvl2pPr marL="990600" indent="-533400" defTabSz="1828800">
              <a:lnSpc>
                <a:spcPct val="90000"/>
              </a:lnSpc>
              <a:spcBef>
                <a:spcPts val="2000"/>
              </a:spcBef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2pPr>
            <a:lvl3pPr marL="1554479" indent="-640079" defTabSz="1828800">
              <a:lnSpc>
                <a:spcPct val="90000"/>
              </a:lnSpc>
              <a:spcBef>
                <a:spcPts val="2000"/>
              </a:spcBef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3pPr>
            <a:lvl4pPr marL="2082800" indent="-711200" defTabSz="1828800">
              <a:lnSpc>
                <a:spcPct val="90000"/>
              </a:lnSpc>
              <a:spcBef>
                <a:spcPts val="2000"/>
              </a:spcBef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4pPr>
            <a:lvl5pPr marL="2540000" indent="-711200" defTabSz="1828800">
              <a:lnSpc>
                <a:spcPct val="90000"/>
              </a:lnSpc>
              <a:spcBef>
                <a:spcPts val="2000"/>
              </a:spcBef>
              <a:buFont typeface="Arial"/>
              <a:defRPr sz="5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2" name="Slide Number"/>
          <p:cNvSpPr txBox="1"/>
          <p:nvPr>
            <p:ph type="sldNum" sz="quarter" idx="2"/>
          </p:nvPr>
        </p:nvSpPr>
        <p:spPr>
          <a:xfrm>
            <a:off x="22203052" y="12835870"/>
            <a:ext cx="504548" cy="48391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spcBef>
                <a:spcPts val="800"/>
              </a:spcBef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Body Level One…"/>
          <p:cNvSpPr txBox="1"/>
          <p:nvPr>
            <p:ph type="body" idx="1"/>
          </p:nvPr>
        </p:nvSpPr>
        <p:spPr>
          <a:xfrm>
            <a:off x="1676400" y="3651250"/>
            <a:ext cx="21031200" cy="7475554"/>
          </a:xfrm>
          <a:prstGeom prst="rect">
            <a:avLst/>
          </a:prstGeom>
        </p:spPr>
        <p:txBody>
          <a:bodyPr lIns="91439" tIns="91439" rIns="91439" bIns="91439" anchor="t"/>
          <a:lstStyle>
            <a:lvl1pPr marL="457200" indent="-457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1pPr>
            <a:lvl2pPr marL="990600" indent="-5334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2pPr>
            <a:lvl3pPr marL="1554479" indent="-640079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3pPr>
            <a:lvl4pPr marL="2082800" indent="-711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4pPr>
            <a:lvl5pPr marL="2540000" indent="-711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232" name="Flowchart: Document 9"/>
          <p:cNvGrpSpPr/>
          <p:nvPr/>
        </p:nvGrpSpPr>
        <p:grpSpPr>
          <a:xfrm>
            <a:off x="-6" y="244022"/>
            <a:ext cx="24384005" cy="2282576"/>
            <a:chOff x="0" y="0"/>
            <a:chExt cx="24384003" cy="2282575"/>
          </a:xfrm>
        </p:grpSpPr>
        <p:sp>
          <p:nvSpPr>
            <p:cNvPr id="230" name="Shape"/>
            <p:cNvSpPr/>
            <p:nvPr/>
          </p:nvSpPr>
          <p:spPr>
            <a:xfrm flipH="1">
              <a:off x="-1" y="0"/>
              <a:ext cx="24384004" cy="2282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6A6A6"/>
                </a:gs>
                <a:gs pos="50000">
                  <a:srgbClr val="D4EAF3"/>
                </a:gs>
                <a:gs pos="100000">
                  <a:srgbClr val="BFBFBF"/>
                </a:gs>
              </a:gsLst>
              <a:lin ang="135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31" name="Text"/>
            <p:cNvSpPr txBox="1"/>
            <p:nvPr/>
          </p:nvSpPr>
          <p:spPr>
            <a:xfrm>
              <a:off x="91439" y="606677"/>
              <a:ext cx="24201124" cy="640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 </a:t>
              </a:r>
            </a:p>
          </p:txBody>
        </p:sp>
      </p:grpSp>
      <p:grpSp>
        <p:nvGrpSpPr>
          <p:cNvPr id="235" name="Flowchart: Document 11"/>
          <p:cNvGrpSpPr/>
          <p:nvPr/>
        </p:nvGrpSpPr>
        <p:grpSpPr>
          <a:xfrm>
            <a:off x="-3" y="175322"/>
            <a:ext cx="24384004" cy="2239093"/>
            <a:chOff x="0" y="0"/>
            <a:chExt cx="24384003" cy="2239092"/>
          </a:xfrm>
        </p:grpSpPr>
        <p:sp>
          <p:nvSpPr>
            <p:cNvPr id="233" name="Shape"/>
            <p:cNvSpPr/>
            <p:nvPr/>
          </p:nvSpPr>
          <p:spPr>
            <a:xfrm>
              <a:off x="0" y="0"/>
              <a:ext cx="24384004" cy="2239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gradFill flip="none" rotWithShape="1">
              <a:gsLst>
                <a:gs pos="825">
                  <a:srgbClr val="0053A1"/>
                </a:gs>
                <a:gs pos="56000">
                  <a:srgbClr val="0053A1"/>
                </a:gs>
                <a:gs pos="100000">
                  <a:srgbClr val="002060"/>
                </a:gs>
              </a:gsLst>
              <a:lin ang="13500000" scaled="0"/>
            </a:gradFill>
            <a:ln w="25400" cap="flat">
              <a:solidFill>
                <a:srgbClr val="AAD6E7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34" name="Text"/>
            <p:cNvSpPr txBox="1"/>
            <p:nvPr/>
          </p:nvSpPr>
          <p:spPr>
            <a:xfrm>
              <a:off x="104139" y="589017"/>
              <a:ext cx="24175724" cy="640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 </a:t>
              </a:r>
            </a:p>
          </p:txBody>
        </p:sp>
      </p:grpSp>
      <p:sp>
        <p:nvSpPr>
          <p:cNvPr id="236" name="Template Title"/>
          <p:cNvSpPr txBox="1"/>
          <p:nvPr>
            <p:ph type="title" hasCustomPrompt="1"/>
          </p:nvPr>
        </p:nvSpPr>
        <p:spPr>
          <a:xfrm>
            <a:off x="926126" y="216303"/>
            <a:ext cx="21031201" cy="2123459"/>
          </a:xfrm>
          <a:prstGeom prst="rect">
            <a:avLst/>
          </a:prstGeom>
        </p:spPr>
        <p:txBody>
          <a:bodyPr lIns="91439" tIns="91439" rIns="91439" bIns="91439"/>
          <a:lstStyle>
            <a:lvl1pPr defTabSz="1828800">
              <a:lnSpc>
                <a:spcPct val="90000"/>
              </a:lnSpc>
              <a:defRPr sz="76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Template Title</a:t>
            </a:r>
          </a:p>
        </p:txBody>
      </p:sp>
      <p:pic>
        <p:nvPicPr>
          <p:cNvPr id="23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14732" y="189131"/>
            <a:ext cx="1707881" cy="1707882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Slide Number"/>
          <p:cNvSpPr txBox="1"/>
          <p:nvPr>
            <p:ph type="sldNum" sz="quarter" idx="2"/>
          </p:nvPr>
        </p:nvSpPr>
        <p:spPr>
          <a:xfrm>
            <a:off x="22203052" y="12835870"/>
            <a:ext cx="504548" cy="48391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spcBef>
                <a:spcPts val="800"/>
              </a:spcBef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Text"/>
          <p:cNvSpPr txBox="1"/>
          <p:nvPr>
            <p:ph type="title"/>
          </p:nvPr>
        </p:nvSpPr>
        <p:spPr>
          <a:xfrm>
            <a:off x="1395823" y="910828"/>
            <a:ext cx="21592354" cy="2875360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algn="ctr" defTabSz="821531"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" name="Body Level One…"/>
          <p:cNvSpPr txBox="1"/>
          <p:nvPr>
            <p:ph type="body" idx="1"/>
          </p:nvPr>
        </p:nvSpPr>
        <p:spPr>
          <a:xfrm>
            <a:off x="1395823" y="3893343"/>
            <a:ext cx="21592354" cy="8036720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970642" indent="-653142" defTabSz="821531">
              <a:spcBef>
                <a:spcPts val="33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lvl1pPr>
            <a:lvl2pPr marL="1415142" indent="-653142" defTabSz="821531">
              <a:spcBef>
                <a:spcPts val="33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lvl2pPr>
            <a:lvl3pPr marL="1859642" indent="-653142" defTabSz="821531">
              <a:spcBef>
                <a:spcPts val="33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lvl3pPr>
            <a:lvl4pPr marL="2304142" indent="-653142" defTabSz="821531">
              <a:spcBef>
                <a:spcPts val="33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lvl4pPr>
            <a:lvl5pPr marL="2748642" indent="-653142" defTabSz="821531">
              <a:spcBef>
                <a:spcPts val="33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33" name="Group"/>
          <p:cNvGrpSpPr/>
          <p:nvPr/>
        </p:nvGrpSpPr>
        <p:grpSpPr>
          <a:xfrm>
            <a:off x="13052144" y="2599"/>
            <a:ext cx="11358568" cy="1219407"/>
            <a:chOff x="0" y="0"/>
            <a:chExt cx="11358566" cy="1219406"/>
          </a:xfrm>
        </p:grpSpPr>
        <p:pic>
          <p:nvPicPr>
            <p:cNvPr id="30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27053"/>
              <a:ext cx="3811602" cy="10030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37009" y="0"/>
              <a:ext cx="3811602" cy="12107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" name="droppedImage.pdf" descr="dropped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546965" y="25410"/>
              <a:ext cx="3811602" cy="11939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4" name="JAI-logo-on-white-1-line.jpeg" descr="JAI-logo-on-white-1-lin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5" y="2541"/>
            <a:ext cx="5309953" cy="1518048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Body Level One…"/>
          <p:cNvSpPr txBox="1"/>
          <p:nvPr>
            <p:ph type="body" idx="1"/>
          </p:nvPr>
        </p:nvSpPr>
        <p:spPr>
          <a:xfrm>
            <a:off x="1676400" y="3651250"/>
            <a:ext cx="21031200" cy="7475554"/>
          </a:xfrm>
          <a:prstGeom prst="rect">
            <a:avLst/>
          </a:prstGeom>
        </p:spPr>
        <p:txBody>
          <a:bodyPr lIns="91439" tIns="91439" rIns="91439" bIns="91439" anchor="t"/>
          <a:lstStyle>
            <a:lvl1pPr marL="457200" indent="-457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1pPr>
            <a:lvl2pPr marL="990600" indent="-5334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2pPr>
            <a:lvl3pPr marL="1554479" indent="-640079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3pPr>
            <a:lvl4pPr marL="2082800" indent="-711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4pPr>
            <a:lvl5pPr marL="2540000" indent="-711200" defTabSz="1828800">
              <a:lnSpc>
                <a:spcPct val="90000"/>
              </a:lnSpc>
              <a:spcBef>
                <a:spcPts val="2000"/>
              </a:spcBef>
              <a:buClr>
                <a:srgbClr val="FF9933"/>
              </a:buClr>
              <a:buChar char="▪"/>
              <a:defRPr sz="56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248" name="Flowchart: Document 9"/>
          <p:cNvGrpSpPr/>
          <p:nvPr/>
        </p:nvGrpSpPr>
        <p:grpSpPr>
          <a:xfrm>
            <a:off x="-6" y="244022"/>
            <a:ext cx="24384005" cy="2282576"/>
            <a:chOff x="0" y="0"/>
            <a:chExt cx="24384003" cy="2282575"/>
          </a:xfrm>
        </p:grpSpPr>
        <p:sp>
          <p:nvSpPr>
            <p:cNvPr id="246" name="Shape"/>
            <p:cNvSpPr/>
            <p:nvPr/>
          </p:nvSpPr>
          <p:spPr>
            <a:xfrm flipH="1">
              <a:off x="-1" y="0"/>
              <a:ext cx="24384004" cy="2282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6A6A6"/>
                </a:gs>
                <a:gs pos="50000">
                  <a:srgbClr val="D4EAF3"/>
                </a:gs>
                <a:gs pos="100000">
                  <a:srgbClr val="BFBFBF"/>
                </a:gs>
              </a:gsLst>
              <a:lin ang="135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47" name="Text"/>
            <p:cNvSpPr txBox="1"/>
            <p:nvPr/>
          </p:nvSpPr>
          <p:spPr>
            <a:xfrm>
              <a:off x="91439" y="606677"/>
              <a:ext cx="24201124" cy="640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 </a:t>
              </a:r>
            </a:p>
          </p:txBody>
        </p:sp>
      </p:grpSp>
      <p:grpSp>
        <p:nvGrpSpPr>
          <p:cNvPr id="251" name="Flowchart: Document 11"/>
          <p:cNvGrpSpPr/>
          <p:nvPr/>
        </p:nvGrpSpPr>
        <p:grpSpPr>
          <a:xfrm>
            <a:off x="-3" y="175322"/>
            <a:ext cx="24384004" cy="2239093"/>
            <a:chOff x="0" y="0"/>
            <a:chExt cx="24384003" cy="2239092"/>
          </a:xfrm>
        </p:grpSpPr>
        <p:sp>
          <p:nvSpPr>
            <p:cNvPr id="249" name="Shape"/>
            <p:cNvSpPr/>
            <p:nvPr/>
          </p:nvSpPr>
          <p:spPr>
            <a:xfrm>
              <a:off x="0" y="0"/>
              <a:ext cx="24384004" cy="2239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gradFill flip="none" rotWithShape="1">
              <a:gsLst>
                <a:gs pos="825">
                  <a:srgbClr val="0053A1"/>
                </a:gs>
                <a:gs pos="56000">
                  <a:srgbClr val="0053A1"/>
                </a:gs>
                <a:gs pos="100000">
                  <a:srgbClr val="002060"/>
                </a:gs>
              </a:gsLst>
              <a:lin ang="13500000" scaled="0"/>
            </a:gradFill>
            <a:ln w="25400" cap="flat">
              <a:solidFill>
                <a:srgbClr val="AAD6E7"/>
              </a:solidFill>
              <a:prstDash val="solid"/>
              <a:miter lim="8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50" name="Text"/>
            <p:cNvSpPr txBox="1"/>
            <p:nvPr/>
          </p:nvSpPr>
          <p:spPr>
            <a:xfrm>
              <a:off x="104139" y="589017"/>
              <a:ext cx="24175724" cy="640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 </a:t>
              </a:r>
            </a:p>
          </p:txBody>
        </p:sp>
      </p:grpSp>
      <p:sp>
        <p:nvSpPr>
          <p:cNvPr id="252" name="Template Title"/>
          <p:cNvSpPr txBox="1"/>
          <p:nvPr>
            <p:ph type="title" hasCustomPrompt="1"/>
          </p:nvPr>
        </p:nvSpPr>
        <p:spPr>
          <a:xfrm>
            <a:off x="926126" y="216303"/>
            <a:ext cx="21031201" cy="2123459"/>
          </a:xfrm>
          <a:prstGeom prst="rect">
            <a:avLst/>
          </a:prstGeom>
        </p:spPr>
        <p:txBody>
          <a:bodyPr lIns="91439" tIns="91439" rIns="91439" bIns="91439"/>
          <a:lstStyle>
            <a:lvl1pPr defTabSz="1828800">
              <a:lnSpc>
                <a:spcPct val="90000"/>
              </a:lnSpc>
              <a:defRPr sz="76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pPr/>
            <a:r>
              <a:t>Template Title</a:t>
            </a:r>
          </a:p>
        </p:txBody>
      </p:sp>
      <p:pic>
        <p:nvPicPr>
          <p:cNvPr id="25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14732" y="189131"/>
            <a:ext cx="1707881" cy="1707882"/>
          </a:xfrm>
          <a:prstGeom prst="rect">
            <a:avLst/>
          </a:prstGeom>
          <a:ln w="12700">
            <a:miter lim="400000"/>
          </a:ln>
        </p:spPr>
      </p:pic>
      <p:sp>
        <p:nvSpPr>
          <p:cNvPr id="254" name="Slide Number"/>
          <p:cNvSpPr txBox="1"/>
          <p:nvPr>
            <p:ph type="sldNum" sz="quarter" idx="2"/>
          </p:nvPr>
        </p:nvSpPr>
        <p:spPr>
          <a:xfrm>
            <a:off x="22203052" y="12835870"/>
            <a:ext cx="504548" cy="483910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spcBef>
                <a:spcPts val="800"/>
              </a:spcBef>
              <a:defRPr sz="24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itle Text"/>
          <p:cNvSpPr txBox="1"/>
          <p:nvPr>
            <p:ph type="title"/>
          </p:nvPr>
        </p:nvSpPr>
        <p:spPr>
          <a:xfrm>
            <a:off x="4387453" y="357187"/>
            <a:ext cx="15609094" cy="3036095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821531">
              <a:defRPr sz="11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62" name="Body Level One…"/>
          <p:cNvSpPr txBox="1"/>
          <p:nvPr>
            <p:ph type="body" idx="1"/>
          </p:nvPr>
        </p:nvSpPr>
        <p:spPr>
          <a:xfrm>
            <a:off x="4387453" y="3643312"/>
            <a:ext cx="15609094" cy="8840392"/>
          </a:xfrm>
          <a:prstGeom prst="rect">
            <a:avLst/>
          </a:prstGeom>
        </p:spPr>
        <p:txBody>
          <a:bodyPr lIns="71437" tIns="71437" rIns="71437" bIns="71437"/>
          <a:lstStyle>
            <a:lvl1pPr marL="611187" indent="-611187" defTabSz="821531">
              <a:buSzPct val="145000"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055687" indent="-611187" defTabSz="821531">
              <a:buSzPct val="145000"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500187" indent="-611187" defTabSz="821531">
              <a:buSzPct val="145000"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944687" indent="-611187" defTabSz="821531">
              <a:buSzPct val="145000"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389187" indent="-611187" defTabSz="821531">
              <a:buSzPct val="145000"/>
              <a:defRPr sz="4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3" name="Slide Number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>
              <a:defRPr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imon Hooker, University of Oxford…"/>
          <p:cNvSpPr txBox="1"/>
          <p:nvPr/>
        </p:nvSpPr>
        <p:spPr>
          <a:xfrm>
            <a:off x="843359" y="12965611"/>
            <a:ext cx="2965070" cy="656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2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Simon Hooker, University of 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1200">
                <a:uFill>
                  <a:solidFill>
                    <a:srgbClr val="000000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15th April 2024</a:t>
            </a:r>
          </a:p>
        </p:txBody>
      </p:sp>
      <p:pic>
        <p:nvPicPr>
          <p:cNvPr id="271" name="JAI-logo-on-white-1-line.jpg" descr="JAI-logo-on-white-1-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3359" y="507334"/>
            <a:ext cx="4500563" cy="1286654"/>
          </a:xfrm>
          <a:prstGeom prst="rect">
            <a:avLst/>
          </a:prstGeom>
        </p:spPr>
      </p:pic>
      <p:sp>
        <p:nvSpPr>
          <p:cNvPr id="272" name="Line"/>
          <p:cNvSpPr/>
          <p:nvPr/>
        </p:nvSpPr>
        <p:spPr>
          <a:xfrm>
            <a:off x="5537351" y="1502478"/>
            <a:ext cx="18090862" cy="12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273" name="Title Text"/>
          <p:cNvSpPr txBox="1"/>
          <p:nvPr>
            <p:ph type="title"/>
          </p:nvPr>
        </p:nvSpPr>
        <p:spPr>
          <a:xfrm>
            <a:off x="2738589" y="123031"/>
            <a:ext cx="20894384" cy="160734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r" defTabSz="1821656">
              <a:defRPr sz="4600">
                <a:solidFill>
                  <a:srgbClr val="004479"/>
                </a:solidFill>
                <a:uFill>
                  <a:solidFill>
                    <a:srgbClr val="1F5CBA"/>
                  </a:solidFill>
                </a:u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4" name="Body Level One…"/>
          <p:cNvSpPr txBox="1"/>
          <p:nvPr>
            <p:ph type="body" idx="1"/>
          </p:nvPr>
        </p:nvSpPr>
        <p:spPr>
          <a:xfrm>
            <a:off x="843359" y="1965038"/>
            <a:ext cx="22789614" cy="1070105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81280" marR="81280" indent="0" defTabSz="1821656">
              <a:spcBef>
                <a:spcPts val="2000"/>
              </a:spcBef>
              <a:buSzTx/>
              <a:buNone/>
              <a:defRPr sz="3200">
                <a:uFill>
                  <a:solidFill>
                    <a:srgbClr val="000000"/>
                  </a:solidFill>
                </a:uFill>
              </a:defRPr>
            </a:lvl1pPr>
            <a:lvl2pPr marL="778721" marR="81280" indent="-338666" defTabSz="1821656">
              <a:spcBef>
                <a:spcPts val="1200"/>
              </a:spcBef>
              <a:buClr>
                <a:srgbClr val="FF2600"/>
              </a:buClr>
              <a:buSzPct val="150000"/>
              <a:buChar char="‣"/>
              <a:defRPr sz="3200">
                <a:uFill>
                  <a:solidFill>
                    <a:srgbClr val="000000"/>
                  </a:solidFill>
                </a:uFill>
              </a:defRPr>
            </a:lvl2pPr>
            <a:lvl3pPr marL="1238666" marR="81280" indent="-338666" defTabSz="1821656">
              <a:spcBef>
                <a:spcPts val="10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3200">
                <a:uFill>
                  <a:solidFill>
                    <a:srgbClr val="000000"/>
                  </a:solidFill>
                </a:uFill>
              </a:defRPr>
            </a:lvl3pPr>
            <a:lvl4pPr marL="0" marR="81280" indent="0" defTabSz="1821656">
              <a:spcBef>
                <a:spcPts val="6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</a:defRPr>
            </a:lvl4pPr>
            <a:lvl5pPr marL="2243455" marR="81280" indent="0" defTabSz="1821656">
              <a:spcBef>
                <a:spcPts val="5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75" name="2258_ox_brand_blue_pos_rect.png" descr="2258_ox_brand_blue_pos_rec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090560" y="12788400"/>
            <a:ext cx="2537652" cy="781529"/>
          </a:xfrm>
          <a:prstGeom prst="rect">
            <a:avLst/>
          </a:prstGeom>
        </p:spPr>
      </p:pic>
      <p:pic>
        <p:nvPicPr>
          <p:cNvPr id="27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107904" y="12788400"/>
            <a:ext cx="2496105" cy="781529"/>
          </a:xfrm>
          <a:prstGeom prst="rect">
            <a:avLst/>
          </a:prstGeom>
        </p:spPr>
      </p:pic>
      <p:pic>
        <p:nvPicPr>
          <p:cNvPr id="27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804572" y="12788400"/>
            <a:ext cx="2965070" cy="781529"/>
          </a:xfrm>
          <a:prstGeom prst="rect">
            <a:avLst/>
          </a:prstGeom>
        </p:spPr>
      </p:pic>
      <p:sp>
        <p:nvSpPr>
          <p:cNvPr id="278" name="Slide Number"/>
          <p:cNvSpPr txBox="1"/>
          <p:nvPr>
            <p:ph type="sldNum" sz="quarter" idx="2"/>
          </p:nvPr>
        </p:nvSpPr>
        <p:spPr>
          <a:xfrm>
            <a:off x="24003000" y="13150453"/>
            <a:ext cx="409779" cy="4603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itle Text"/>
          <p:cNvSpPr txBox="1"/>
          <p:nvPr>
            <p:ph type="title"/>
          </p:nvPr>
        </p:nvSpPr>
        <p:spPr>
          <a:xfrm>
            <a:off x="3621087" y="5411390"/>
            <a:ext cx="17145001" cy="1607345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ctr" defTabSz="1821656">
              <a:defRPr sz="90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86" name="Slide Number"/>
          <p:cNvSpPr txBox="1"/>
          <p:nvPr>
            <p:ph type="sldNum" sz="quarter" idx="2"/>
          </p:nvPr>
        </p:nvSpPr>
        <p:spPr>
          <a:xfrm>
            <a:off x="12192000" y="12769453"/>
            <a:ext cx="607616" cy="599480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3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itle Text"/>
          <p:cNvSpPr txBox="1"/>
          <p:nvPr>
            <p:ph type="title"/>
          </p:nvPr>
        </p:nvSpPr>
        <p:spPr>
          <a:xfrm>
            <a:off x="4821758" y="459040"/>
            <a:ext cx="14740487" cy="1722527"/>
          </a:xfrm>
          <a:prstGeom prst="rect">
            <a:avLst/>
          </a:prstGeom>
        </p:spPr>
        <p:txBody>
          <a:bodyPr lIns="91439" tIns="91439" rIns="91439" bIns="91439" anchor="b"/>
          <a:lstStyle>
            <a:lvl1pPr defTabSz="1828800">
              <a:lnSpc>
                <a:spcPct val="90000"/>
              </a:lnSpc>
              <a:defRPr b="1" sz="3600">
                <a:solidFill>
                  <a:srgbClr val="00274A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pic>
        <p:nvPicPr>
          <p:cNvPr id="294" name="Oxford_RGB.pdf" descr="Oxford_RGB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40122" y="763846"/>
            <a:ext cx="1722527" cy="17225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5" name="Oxcheds_RGB.pdf" descr="Oxcheds_RGB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4303" y="763846"/>
            <a:ext cx="1722528" cy="1722527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Shape 20"/>
          <p:cNvSpPr/>
          <p:nvPr/>
        </p:nvSpPr>
        <p:spPr>
          <a:xfrm>
            <a:off x="3503021" y="2486025"/>
            <a:ext cx="17377958" cy="1"/>
          </a:xfrm>
          <a:prstGeom prst="line">
            <a:avLst/>
          </a:prstGeom>
          <a:ln w="25400">
            <a:solidFill>
              <a:srgbClr val="00274A"/>
            </a:solidFill>
            <a:miter lim="400000"/>
          </a:ln>
        </p:spPr>
        <p:txBody>
          <a:bodyPr tIns="91439" bIns="91439"/>
          <a:lstStyle/>
          <a:p>
            <a:pPr>
              <a:spcBef>
                <a:spcPts val="0"/>
              </a:spcBef>
              <a:defRPr sz="3600">
                <a:latin typeface="Aptos"/>
                <a:ea typeface="Aptos"/>
                <a:cs typeface="Aptos"/>
                <a:sym typeface="Aptos"/>
              </a:defRPr>
            </a:pPr>
          </a:p>
        </p:txBody>
      </p:sp>
      <p:sp>
        <p:nvSpPr>
          <p:cNvPr id="297" name="Shape 9"/>
          <p:cNvSpPr txBox="1"/>
          <p:nvPr/>
        </p:nvSpPr>
        <p:spPr>
          <a:xfrm>
            <a:off x="3476185" y="13176236"/>
            <a:ext cx="191900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  <a:latin typeface="Aptos"/>
                <a:ea typeface="Aptos"/>
                <a:cs typeface="Aptos"/>
                <a:sym typeface="Aptos"/>
              </a:defRPr>
            </a:pPr>
            <a:r>
              <a:t>19</a:t>
            </a:r>
            <a:r>
              <a:rPr baseline="31000"/>
              <a:t>th</a:t>
            </a:r>
            <a:r>
              <a:t> October 2023</a:t>
            </a:r>
          </a:p>
        </p:txBody>
      </p:sp>
      <p:sp>
        <p:nvSpPr>
          <p:cNvPr id="298" name="Slide Number"/>
          <p:cNvSpPr txBox="1"/>
          <p:nvPr>
            <p:ph type="sldNum" sz="quarter" idx="2"/>
          </p:nvPr>
        </p:nvSpPr>
        <p:spPr>
          <a:xfrm>
            <a:off x="11880714" y="11471910"/>
            <a:ext cx="506359" cy="51308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spcBef>
                <a:spcPts val="800"/>
              </a:spcBef>
              <a:defRPr>
                <a:solidFill>
                  <a:srgbClr val="000000"/>
                </a:solidFill>
                <a:latin typeface="Aptos"/>
                <a:ea typeface="Aptos"/>
                <a:cs typeface="Aptos"/>
                <a:sym typeface="Apto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tandard w/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Line"/>
          <p:cNvSpPr/>
          <p:nvPr/>
        </p:nvSpPr>
        <p:spPr>
          <a:xfrm>
            <a:off x="2316479" y="2769325"/>
            <a:ext cx="19764105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2251" tIns="52251" rIns="52251" bIns="52251" anchor="ctr"/>
          <a:lstStyle/>
          <a:p>
            <a:pPr defTabSz="470262">
              <a:spcBef>
                <a:spcPts val="0"/>
              </a:spcBef>
              <a:defRPr sz="12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06" name="Rectangle"/>
          <p:cNvSpPr/>
          <p:nvPr/>
        </p:nvSpPr>
        <p:spPr>
          <a:xfrm>
            <a:off x="1911530" y="1985553"/>
            <a:ext cx="20613191" cy="130628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2251" tIns="52251" rIns="52251" bIns="52251" anchor="ctr"/>
          <a:lstStyle/>
          <a:p>
            <a:pPr algn="ctr" defTabSz="822960">
              <a:spcBef>
                <a:spcPts val="0"/>
              </a:spcBef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07" name="Page 00"/>
          <p:cNvSpPr txBox="1"/>
          <p:nvPr/>
        </p:nvSpPr>
        <p:spPr>
          <a:xfrm>
            <a:off x="21588296" y="13163434"/>
            <a:ext cx="2541764" cy="27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3" marL="182879" indent="1028700" algn="r">
              <a:buClr>
                <a:srgbClr val="929292"/>
              </a:buClr>
              <a:buFont typeface="Arial"/>
              <a:defRPr sz="18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Page </a:t>
            </a: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00 </a:t>
            </a:r>
          </a:p>
        </p:txBody>
      </p:sp>
      <p:sp>
        <p:nvSpPr>
          <p:cNvPr id="308" name="Slide Number"/>
          <p:cNvSpPr txBox="1"/>
          <p:nvPr>
            <p:ph type="sldNum" sz="quarter" idx="2"/>
          </p:nvPr>
        </p:nvSpPr>
        <p:spPr>
          <a:xfrm>
            <a:off x="23796700" y="13107982"/>
            <a:ext cx="371476" cy="383904"/>
          </a:xfrm>
          <a:prstGeom prst="rect">
            <a:avLst/>
          </a:prstGeom>
        </p:spPr>
        <p:txBody>
          <a:bodyPr lIns="52251" tIns="52251" rIns="52251" bIns="52251"/>
          <a:lstStyle>
            <a:lvl1pPr algn="r" defTabSz="822960">
              <a:spcBef>
                <a:spcPts val="800"/>
              </a:spcBef>
              <a:defRPr sz="18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09" name="Title Text"/>
          <p:cNvSpPr txBox="1"/>
          <p:nvPr>
            <p:ph type="title"/>
          </p:nvPr>
        </p:nvSpPr>
        <p:spPr>
          <a:xfrm>
            <a:off x="379401" y="93949"/>
            <a:ext cx="23625198" cy="1137168"/>
          </a:xfrm>
          <a:prstGeom prst="rect">
            <a:avLst/>
          </a:prstGeom>
        </p:spPr>
        <p:txBody>
          <a:bodyPr lIns="52251" tIns="52251" rIns="52251" bIns="52251" anchor="b">
            <a:noAutofit/>
          </a:bodyPr>
          <a:lstStyle>
            <a:lvl1pPr defTabSz="822960">
              <a:defRPr sz="5600">
                <a:solidFill>
                  <a:srgbClr val="223561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10" name="R. D’Arcy   |  JAI Advisory Board Meeting  |  April 2024  |  Imperial College London"/>
          <p:cNvSpPr txBox="1"/>
          <p:nvPr/>
        </p:nvSpPr>
        <p:spPr>
          <a:xfrm>
            <a:off x="1409937" y="13104947"/>
            <a:ext cx="9880604" cy="38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2251" tIns="52251" rIns="52251" bIns="52251" anchor="ctr">
            <a:spAutoFit/>
          </a:bodyPr>
          <a:lstStyle/>
          <a:p>
            <a:pPr lvl="3" marL="182879" indent="1028700">
              <a:buClr>
                <a:srgbClr val="929292"/>
              </a:buClr>
              <a:buFont typeface="Arial"/>
              <a:defRPr sz="18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R. D’Arcy </a:t>
            </a:r>
            <a:r>
              <a:t>  |  JAI Advisory Board Meeting  |  April 2024  |  Imperial College London</a:t>
            </a:r>
          </a:p>
        </p:txBody>
      </p:sp>
      <p:pic>
        <p:nvPicPr>
          <p:cNvPr id="311" name="5842f8b6a6515b1e0ad75b2c.png" descr="5842f8b6a6515b1e0ad75b2c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201" y="12914441"/>
            <a:ext cx="2312952" cy="7709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imon Hooker, University of Oxford…"/>
          <p:cNvSpPr txBox="1"/>
          <p:nvPr/>
        </p:nvSpPr>
        <p:spPr>
          <a:xfrm>
            <a:off x="843359" y="12965611"/>
            <a:ext cx="2965070" cy="656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2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Simon Hooker, University of 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1200">
                <a:uFill>
                  <a:solidFill>
                    <a:srgbClr val="000000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15th April 2024</a:t>
            </a:r>
          </a:p>
        </p:txBody>
      </p:sp>
      <p:pic>
        <p:nvPicPr>
          <p:cNvPr id="319" name="JAI-logo-on-white-1-line.jpg" descr="JAI-logo-on-white-1-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3359" y="507334"/>
            <a:ext cx="4500563" cy="1286654"/>
          </a:xfrm>
          <a:prstGeom prst="rect">
            <a:avLst/>
          </a:prstGeom>
        </p:spPr>
      </p:pic>
      <p:sp>
        <p:nvSpPr>
          <p:cNvPr id="320" name="Line"/>
          <p:cNvSpPr/>
          <p:nvPr/>
        </p:nvSpPr>
        <p:spPr>
          <a:xfrm>
            <a:off x="5537351" y="1502478"/>
            <a:ext cx="18090862" cy="12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21" name="Title Text"/>
          <p:cNvSpPr txBox="1"/>
          <p:nvPr>
            <p:ph type="title"/>
          </p:nvPr>
        </p:nvSpPr>
        <p:spPr>
          <a:xfrm>
            <a:off x="2738589" y="123031"/>
            <a:ext cx="20894384" cy="160734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r" defTabSz="1821656">
              <a:defRPr sz="4600">
                <a:solidFill>
                  <a:srgbClr val="004479"/>
                </a:solidFill>
                <a:uFill>
                  <a:solidFill>
                    <a:srgbClr val="1F5CBA"/>
                  </a:solidFill>
                </a:u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22" name="Body Level One…"/>
          <p:cNvSpPr txBox="1"/>
          <p:nvPr>
            <p:ph type="body" idx="1"/>
          </p:nvPr>
        </p:nvSpPr>
        <p:spPr>
          <a:xfrm>
            <a:off x="843359" y="1965038"/>
            <a:ext cx="22789614" cy="1070105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81280" marR="81280" indent="0" defTabSz="1821656">
              <a:spcBef>
                <a:spcPts val="2000"/>
              </a:spcBef>
              <a:buSzTx/>
              <a:buNone/>
              <a:defRPr sz="3200">
                <a:uFill>
                  <a:solidFill>
                    <a:srgbClr val="000000"/>
                  </a:solidFill>
                </a:uFill>
              </a:defRPr>
            </a:lvl1pPr>
            <a:lvl2pPr marL="778721" marR="81280" indent="-338666" defTabSz="1821656">
              <a:spcBef>
                <a:spcPts val="1200"/>
              </a:spcBef>
              <a:buClr>
                <a:srgbClr val="FF2600"/>
              </a:buClr>
              <a:buSzPct val="150000"/>
              <a:buChar char="‣"/>
              <a:defRPr sz="3200">
                <a:uFill>
                  <a:solidFill>
                    <a:srgbClr val="000000"/>
                  </a:solidFill>
                </a:uFill>
              </a:defRPr>
            </a:lvl2pPr>
            <a:lvl3pPr marL="1238666" marR="81280" indent="-338666" defTabSz="1821656">
              <a:spcBef>
                <a:spcPts val="10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3200">
                <a:uFill>
                  <a:solidFill>
                    <a:srgbClr val="000000"/>
                  </a:solidFill>
                </a:uFill>
              </a:defRPr>
            </a:lvl3pPr>
            <a:lvl4pPr marL="0" marR="81280" indent="0" defTabSz="1821656">
              <a:spcBef>
                <a:spcPts val="6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</a:defRPr>
            </a:lvl4pPr>
            <a:lvl5pPr marL="2243455" marR="81280" indent="0" defTabSz="1821656">
              <a:spcBef>
                <a:spcPts val="5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23" name="2258_ox_brand_blue_pos_rect.png" descr="2258_ox_brand_blue_pos_rec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090560" y="12788400"/>
            <a:ext cx="2537652" cy="781529"/>
          </a:xfrm>
          <a:prstGeom prst="rect">
            <a:avLst/>
          </a:prstGeom>
        </p:spPr>
      </p:pic>
      <p:pic>
        <p:nvPicPr>
          <p:cNvPr id="32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107904" y="12788400"/>
            <a:ext cx="2496105" cy="781529"/>
          </a:xfrm>
          <a:prstGeom prst="rect">
            <a:avLst/>
          </a:prstGeom>
        </p:spPr>
      </p:pic>
      <p:pic>
        <p:nvPicPr>
          <p:cNvPr id="32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804572" y="12788400"/>
            <a:ext cx="2965070" cy="781529"/>
          </a:xfrm>
          <a:prstGeom prst="rect">
            <a:avLst/>
          </a:prstGeom>
        </p:spPr>
      </p:pic>
      <p:sp>
        <p:nvSpPr>
          <p:cNvPr id="326" name="Slide Number"/>
          <p:cNvSpPr txBox="1"/>
          <p:nvPr>
            <p:ph type="sldNum" sz="quarter" idx="2"/>
          </p:nvPr>
        </p:nvSpPr>
        <p:spPr>
          <a:xfrm>
            <a:off x="24003000" y="13150453"/>
            <a:ext cx="409779" cy="4603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imon Hooker, University of Oxford…"/>
          <p:cNvSpPr txBox="1"/>
          <p:nvPr/>
        </p:nvSpPr>
        <p:spPr>
          <a:xfrm>
            <a:off x="843359" y="12965611"/>
            <a:ext cx="2965070" cy="656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2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Simon Hooker, University of 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1200">
                <a:uFill>
                  <a:solidFill>
                    <a:srgbClr val="000000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24th April 2025</a:t>
            </a:r>
          </a:p>
        </p:txBody>
      </p:sp>
      <p:pic>
        <p:nvPicPr>
          <p:cNvPr id="334" name="JAI-logo-on-white-1-line.jpg" descr="JAI-logo-on-white-1-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3359" y="507334"/>
            <a:ext cx="4500563" cy="1286654"/>
          </a:xfrm>
          <a:prstGeom prst="rect">
            <a:avLst/>
          </a:prstGeom>
        </p:spPr>
      </p:pic>
      <p:sp>
        <p:nvSpPr>
          <p:cNvPr id="335" name="Line"/>
          <p:cNvSpPr/>
          <p:nvPr/>
        </p:nvSpPr>
        <p:spPr>
          <a:xfrm>
            <a:off x="5537351" y="1502478"/>
            <a:ext cx="18090862" cy="12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36" name="Title Text"/>
          <p:cNvSpPr txBox="1"/>
          <p:nvPr>
            <p:ph type="title"/>
          </p:nvPr>
        </p:nvSpPr>
        <p:spPr>
          <a:xfrm>
            <a:off x="2738589" y="123031"/>
            <a:ext cx="20894384" cy="1607344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marL="81280" marR="81280" algn="r" defTabSz="1821656">
              <a:defRPr sz="4600">
                <a:solidFill>
                  <a:srgbClr val="004479"/>
                </a:solidFill>
                <a:uFill>
                  <a:solidFill>
                    <a:srgbClr val="1F5CBA"/>
                  </a:solidFill>
                </a:u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37" name="Body Level One…"/>
          <p:cNvSpPr txBox="1"/>
          <p:nvPr>
            <p:ph type="body" idx="1"/>
          </p:nvPr>
        </p:nvSpPr>
        <p:spPr>
          <a:xfrm>
            <a:off x="843359" y="1965038"/>
            <a:ext cx="22789614" cy="10701056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81280" marR="81280" indent="0" defTabSz="1821656">
              <a:spcBef>
                <a:spcPts val="2000"/>
              </a:spcBef>
              <a:buSzTx/>
              <a:buNone/>
              <a:defRPr sz="3200">
                <a:uFill>
                  <a:solidFill>
                    <a:srgbClr val="000000"/>
                  </a:solidFill>
                </a:uFill>
              </a:defRPr>
            </a:lvl1pPr>
            <a:lvl2pPr marL="778721" marR="81280" indent="-338666" defTabSz="1821656">
              <a:spcBef>
                <a:spcPts val="1200"/>
              </a:spcBef>
              <a:buClr>
                <a:srgbClr val="FF2600"/>
              </a:buClr>
              <a:buSzPct val="150000"/>
              <a:buChar char="‣"/>
              <a:defRPr sz="3200">
                <a:uFill>
                  <a:solidFill>
                    <a:srgbClr val="000000"/>
                  </a:solidFill>
                </a:uFill>
              </a:defRPr>
            </a:lvl2pPr>
            <a:lvl3pPr marL="1238666" marR="81280" indent="-338666" defTabSz="1821656">
              <a:spcBef>
                <a:spcPts val="10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3200">
                <a:uFill>
                  <a:solidFill>
                    <a:srgbClr val="000000"/>
                  </a:solidFill>
                </a:uFill>
              </a:defRPr>
            </a:lvl3pPr>
            <a:lvl4pPr marL="0" marR="81280" indent="0" defTabSz="1821656">
              <a:spcBef>
                <a:spcPts val="6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</a:defRPr>
            </a:lvl4pPr>
            <a:lvl5pPr marL="2243455" marR="81280" indent="0" defTabSz="1821656">
              <a:spcBef>
                <a:spcPts val="500"/>
              </a:spcBef>
              <a:buSzTx/>
              <a:buNone/>
              <a:defRPr sz="2400">
                <a:uFill>
                  <a:solidFill>
                    <a:srgbClr val="000000"/>
                  </a:solidFill>
                </a:u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38" name="2258_ox_brand_blue_pos_rect.png" descr="2258_ox_brand_blue_pos_rec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090560" y="12788400"/>
            <a:ext cx="2537652" cy="781529"/>
          </a:xfrm>
          <a:prstGeom prst="rect">
            <a:avLst/>
          </a:prstGeom>
        </p:spPr>
      </p:pic>
      <p:pic>
        <p:nvPicPr>
          <p:cNvPr id="33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107904" y="12788400"/>
            <a:ext cx="2496105" cy="781529"/>
          </a:xfrm>
          <a:prstGeom prst="rect">
            <a:avLst/>
          </a:prstGeom>
        </p:spPr>
      </p:pic>
      <p:pic>
        <p:nvPicPr>
          <p:cNvPr id="34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804572" y="12788400"/>
            <a:ext cx="2965070" cy="781529"/>
          </a:xfrm>
          <a:prstGeom prst="rect">
            <a:avLst/>
          </a:prstGeom>
        </p:spPr>
      </p:pic>
      <p:sp>
        <p:nvSpPr>
          <p:cNvPr id="341" name="Slide Number"/>
          <p:cNvSpPr txBox="1"/>
          <p:nvPr>
            <p:ph type="sldNum" sz="quarter" idx="2"/>
          </p:nvPr>
        </p:nvSpPr>
        <p:spPr>
          <a:xfrm>
            <a:off x="24003000" y="13150453"/>
            <a:ext cx="409779" cy="4603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160859">
              <a:spcBef>
                <a:spcPts val="8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- 2 Column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le Text"/>
          <p:cNvSpPr txBox="1"/>
          <p:nvPr>
            <p:ph type="title"/>
          </p:nvPr>
        </p:nvSpPr>
        <p:spPr>
          <a:xfrm>
            <a:off x="4833937" y="892968"/>
            <a:ext cx="14716126" cy="2893220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algn="ctr" defTabSz="821531"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grpSp>
        <p:nvGrpSpPr>
          <p:cNvPr id="46" name="Group"/>
          <p:cNvGrpSpPr/>
          <p:nvPr/>
        </p:nvGrpSpPr>
        <p:grpSpPr>
          <a:xfrm>
            <a:off x="13052144" y="2599"/>
            <a:ext cx="11358568" cy="1219407"/>
            <a:chOff x="0" y="0"/>
            <a:chExt cx="11358566" cy="1219406"/>
          </a:xfrm>
        </p:grpSpPr>
        <p:pic>
          <p:nvPicPr>
            <p:cNvPr id="43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27053"/>
              <a:ext cx="3811602" cy="10030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37009" y="0"/>
              <a:ext cx="3811602" cy="12107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" name="droppedImage.pdf" descr="dropped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546965" y="25410"/>
              <a:ext cx="3811602" cy="11939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7" name="JAI-logo-on-white-1-line.jpeg" descr="JAI-logo-on-white-1-lin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5" y="2541"/>
            <a:ext cx="5309953" cy="1518048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- 2 Column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Text"/>
          <p:cNvSpPr txBox="1"/>
          <p:nvPr>
            <p:ph type="title"/>
          </p:nvPr>
        </p:nvSpPr>
        <p:spPr>
          <a:xfrm>
            <a:off x="4833937" y="26590"/>
            <a:ext cx="14716126" cy="2893220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>
            <a:lvl1pPr algn="ctr" defTabSz="821531"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6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Text"/>
          <p:cNvSpPr txBox="1"/>
          <p:nvPr>
            <p:ph type="title"/>
          </p:nvPr>
        </p:nvSpPr>
        <p:spPr>
          <a:xfrm>
            <a:off x="1397139" y="3278981"/>
            <a:ext cx="21589722" cy="4643438"/>
          </a:xfrm>
          <a:prstGeom prst="rect">
            <a:avLst/>
          </a:prstGeom>
        </p:spPr>
        <p:txBody>
          <a:bodyPr lIns="71437" tIns="71437" rIns="71437" bIns="71437" anchor="b">
            <a:noAutofit/>
          </a:bodyPr>
          <a:lstStyle>
            <a:lvl1pPr algn="ctr" defTabSz="821531"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1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algn="l" defTabSz="1828800">
              <a:spcBef>
                <a:spcPts val="800"/>
              </a:spcBef>
              <a:defRPr sz="24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3"/>
          <p:cNvSpPr/>
          <p:nvPr/>
        </p:nvSpPr>
        <p:spPr>
          <a:xfrm>
            <a:off x="3031034" y="12971033"/>
            <a:ext cx="18321936" cy="766003"/>
          </a:xfrm>
          <a:prstGeom prst="rect">
            <a:avLst/>
          </a:prstGeom>
          <a:solidFill>
            <a:srgbClr val="00274A"/>
          </a:solidFill>
          <a:ln w="12700">
            <a:miter lim="400000"/>
          </a:ln>
          <a:effectLst>
            <a:outerShdw sx="100000" sy="100000" kx="0" ky="0" algn="b" rotWithShape="0" blurRad="241300" dist="25400" dir="1620000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 algn="ctr" defTabSz="825500">
              <a:spcBef>
                <a:spcPts val="0"/>
              </a:spcBef>
              <a:defRPr sz="3000">
                <a:solidFill>
                  <a:srgbClr val="FFFFFF"/>
                </a:solidFill>
              </a:defRPr>
            </a:pPr>
          </a:p>
        </p:txBody>
      </p:sp>
      <p:pic>
        <p:nvPicPr>
          <p:cNvPr id="79" name="Oxford_RGB.pdf" descr="Oxford_RGB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40121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Oxcheds_RGB.pdf" descr="Oxcheds_RGB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4474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hape 8"/>
          <p:cNvSpPr/>
          <p:nvPr/>
        </p:nvSpPr>
        <p:spPr>
          <a:xfrm>
            <a:off x="3503021" y="2486025"/>
            <a:ext cx="17377958" cy="1"/>
          </a:xfrm>
          <a:prstGeom prst="line">
            <a:avLst/>
          </a:prstGeom>
          <a:ln w="12700">
            <a:solidFill>
              <a:srgbClr val="00274A"/>
            </a:solidFill>
            <a:miter lim="400000"/>
          </a:ln>
        </p:spPr>
        <p:txBody>
          <a:bodyPr lIns="45719" rIns="45719"/>
          <a:lstStyle/>
          <a:p>
            <a:pPr algn="ctr" defTabSz="825500">
              <a:spcBef>
                <a:spcPts val="0"/>
              </a:spcBef>
              <a:defRPr b="1" sz="2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2" name="Shape 9"/>
          <p:cNvSpPr txBox="1"/>
          <p:nvPr/>
        </p:nvSpPr>
        <p:spPr>
          <a:xfrm>
            <a:off x="4478867" y="13176236"/>
            <a:ext cx="1634927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15</a:t>
            </a:r>
            <a:r>
              <a:rPr baseline="30000"/>
              <a:t>th</a:t>
            </a:r>
            <a:r>
              <a:t> April 2021</a:t>
            </a:r>
          </a:p>
        </p:txBody>
      </p:sp>
      <p:sp>
        <p:nvSpPr>
          <p:cNvPr id="83" name="TextBox 10"/>
          <p:cNvSpPr txBox="1"/>
          <p:nvPr/>
        </p:nvSpPr>
        <p:spPr>
          <a:xfrm>
            <a:off x="16687800" y="13165050"/>
            <a:ext cx="381000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peter.norreys@physics.ox.ac.uk</a:t>
            </a:r>
          </a:p>
        </p:txBody>
      </p:sp>
      <p:sp>
        <p:nvSpPr>
          <p:cNvPr id="84" name="Title Text"/>
          <p:cNvSpPr txBox="1"/>
          <p:nvPr>
            <p:ph type="title"/>
          </p:nvPr>
        </p:nvSpPr>
        <p:spPr>
          <a:xfrm>
            <a:off x="4314825" y="2428908"/>
            <a:ext cx="15754355" cy="1714503"/>
          </a:xfrm>
          <a:prstGeom prst="rect">
            <a:avLst/>
          </a:prstGeom>
        </p:spPr>
        <p:txBody>
          <a:bodyPr lIns="38100" tIns="38100" rIns="38100" bIns="38100"/>
          <a:lstStyle>
            <a:lvl1pPr algn="ctr">
              <a:defRPr sz="10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5" name="Body Level One…"/>
          <p:cNvSpPr txBox="1"/>
          <p:nvPr>
            <p:ph type="body" idx="1"/>
          </p:nvPr>
        </p:nvSpPr>
        <p:spPr>
          <a:xfrm>
            <a:off x="2545694" y="3170659"/>
            <a:ext cx="19292612" cy="8811246"/>
          </a:xfrm>
          <a:prstGeom prst="rect">
            <a:avLst/>
          </a:prstGeom>
        </p:spPr>
        <p:txBody>
          <a:bodyPr lIns="38100" tIns="38100" rIns="38100" bIns="38100"/>
          <a:lstStyle>
            <a:lvl1pPr marL="217713" indent="-217713">
              <a:spcBef>
                <a:spcPts val="1400"/>
              </a:spcBef>
              <a:defRPr b="1" sz="2400">
                <a:latin typeface="+mn-lt"/>
                <a:ea typeface="+mn-ea"/>
                <a:cs typeface="+mn-cs"/>
                <a:sym typeface="Helvetica"/>
              </a:defRPr>
            </a:lvl1pPr>
            <a:lvl2pPr marL="547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2pPr>
            <a:lvl3pPr marL="801075" indent="-293075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3pPr>
            <a:lvl4pPr marL="1055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4pPr>
            <a:lvl5pPr marL="1309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xfrm>
            <a:off x="635" y="0"/>
            <a:ext cx="443171" cy="459740"/>
          </a:xfrm>
          <a:prstGeom prst="rect">
            <a:avLst/>
          </a:prstGeom>
        </p:spPr>
        <p:txBody>
          <a:bodyPr lIns="45719" tIns="45719" rIns="45719" bIns="45719"/>
          <a:lstStyle>
            <a:lvl1pPr algn="l">
              <a:spcBef>
                <a:spcPts val="800"/>
              </a:spcBef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3"/>
          <p:cNvSpPr/>
          <p:nvPr/>
        </p:nvSpPr>
        <p:spPr>
          <a:xfrm>
            <a:off x="3031034" y="12971033"/>
            <a:ext cx="18321936" cy="766003"/>
          </a:xfrm>
          <a:prstGeom prst="rect">
            <a:avLst/>
          </a:prstGeom>
          <a:solidFill>
            <a:srgbClr val="00274A"/>
          </a:solidFill>
          <a:ln w="12700">
            <a:miter lim="400000"/>
          </a:ln>
          <a:effectLst>
            <a:outerShdw sx="100000" sy="100000" kx="0" ky="0" algn="b" rotWithShape="0" blurRad="241300" dist="25400" dir="1620000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 algn="ctr" defTabSz="825500">
              <a:spcBef>
                <a:spcPts val="0"/>
              </a:spcBef>
              <a:defRPr sz="3000">
                <a:solidFill>
                  <a:srgbClr val="FFFFFF"/>
                </a:solidFill>
              </a:defRPr>
            </a:pPr>
          </a:p>
        </p:txBody>
      </p:sp>
      <p:pic>
        <p:nvPicPr>
          <p:cNvPr id="94" name="Oxford_RGB.pdf" descr="Oxford_RGB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40121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Oxcheds_RGB.pdf" descr="Oxcheds_RGB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4474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8"/>
          <p:cNvSpPr/>
          <p:nvPr/>
        </p:nvSpPr>
        <p:spPr>
          <a:xfrm>
            <a:off x="3503021" y="2486025"/>
            <a:ext cx="17377958" cy="1"/>
          </a:xfrm>
          <a:prstGeom prst="line">
            <a:avLst/>
          </a:prstGeom>
          <a:ln w="12700">
            <a:solidFill>
              <a:srgbClr val="00274A"/>
            </a:solidFill>
            <a:miter lim="400000"/>
          </a:ln>
        </p:spPr>
        <p:txBody>
          <a:bodyPr lIns="45719" rIns="45719"/>
          <a:lstStyle/>
          <a:p>
            <a:pPr algn="ctr" defTabSz="825500">
              <a:spcBef>
                <a:spcPts val="0"/>
              </a:spcBef>
              <a:defRPr b="1" sz="2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7" name="Shape 9"/>
          <p:cNvSpPr txBox="1"/>
          <p:nvPr/>
        </p:nvSpPr>
        <p:spPr>
          <a:xfrm>
            <a:off x="4478867" y="13176236"/>
            <a:ext cx="1634927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15</a:t>
            </a:r>
            <a:r>
              <a:rPr baseline="30000"/>
              <a:t>th</a:t>
            </a:r>
            <a:r>
              <a:t> April 2021</a:t>
            </a:r>
          </a:p>
        </p:txBody>
      </p:sp>
      <p:sp>
        <p:nvSpPr>
          <p:cNvPr id="98" name="TextBox 10"/>
          <p:cNvSpPr txBox="1"/>
          <p:nvPr/>
        </p:nvSpPr>
        <p:spPr>
          <a:xfrm>
            <a:off x="16687800" y="13165050"/>
            <a:ext cx="381000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peter.norreys@physics.ox.ac.uk</a:t>
            </a:r>
          </a:p>
        </p:txBody>
      </p:sp>
      <p:sp>
        <p:nvSpPr>
          <p:cNvPr id="99" name="Title Text"/>
          <p:cNvSpPr txBox="1"/>
          <p:nvPr>
            <p:ph type="title"/>
          </p:nvPr>
        </p:nvSpPr>
        <p:spPr>
          <a:xfrm>
            <a:off x="4314825" y="2428908"/>
            <a:ext cx="15754355" cy="1714503"/>
          </a:xfrm>
          <a:prstGeom prst="rect">
            <a:avLst/>
          </a:prstGeom>
        </p:spPr>
        <p:txBody>
          <a:bodyPr lIns="38100" tIns="38100" rIns="38100" bIns="38100"/>
          <a:lstStyle>
            <a:lvl1pPr algn="ctr">
              <a:defRPr sz="10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0" name="Body Level One…"/>
          <p:cNvSpPr txBox="1"/>
          <p:nvPr>
            <p:ph type="body" idx="1"/>
          </p:nvPr>
        </p:nvSpPr>
        <p:spPr>
          <a:xfrm>
            <a:off x="2545694" y="3170659"/>
            <a:ext cx="19292612" cy="8811246"/>
          </a:xfrm>
          <a:prstGeom prst="rect">
            <a:avLst/>
          </a:prstGeom>
        </p:spPr>
        <p:txBody>
          <a:bodyPr lIns="38100" tIns="38100" rIns="38100" bIns="38100"/>
          <a:lstStyle>
            <a:lvl1pPr marL="217713" indent="-217713">
              <a:spcBef>
                <a:spcPts val="1400"/>
              </a:spcBef>
              <a:defRPr b="1" sz="2400">
                <a:latin typeface="+mn-lt"/>
                <a:ea typeface="+mn-ea"/>
                <a:cs typeface="+mn-cs"/>
                <a:sym typeface="Helvetica"/>
              </a:defRPr>
            </a:lvl1pPr>
            <a:lvl2pPr marL="547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2pPr>
            <a:lvl3pPr marL="801075" indent="-293075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3pPr>
            <a:lvl4pPr marL="1055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4pPr>
            <a:lvl5pPr marL="1309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xfrm>
            <a:off x="635" y="0"/>
            <a:ext cx="443171" cy="459740"/>
          </a:xfrm>
          <a:prstGeom prst="rect">
            <a:avLst/>
          </a:prstGeom>
        </p:spPr>
        <p:txBody>
          <a:bodyPr lIns="45719" tIns="45719" rIns="45719" bIns="45719"/>
          <a:lstStyle>
            <a:lvl1pPr algn="l">
              <a:spcBef>
                <a:spcPts val="800"/>
              </a:spcBef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3"/>
          <p:cNvSpPr/>
          <p:nvPr/>
        </p:nvSpPr>
        <p:spPr>
          <a:xfrm>
            <a:off x="3031034" y="12971033"/>
            <a:ext cx="18321936" cy="766003"/>
          </a:xfrm>
          <a:prstGeom prst="rect">
            <a:avLst/>
          </a:prstGeom>
          <a:solidFill>
            <a:srgbClr val="00274A"/>
          </a:solidFill>
          <a:ln w="12700">
            <a:miter lim="400000"/>
          </a:ln>
          <a:effectLst>
            <a:outerShdw sx="100000" sy="100000" kx="0" ky="0" algn="b" rotWithShape="0" blurRad="241300" dist="25400" dir="1620000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 algn="ctr" defTabSz="825500">
              <a:spcBef>
                <a:spcPts val="0"/>
              </a:spcBef>
              <a:defRPr sz="3000">
                <a:solidFill>
                  <a:srgbClr val="FFFFFF"/>
                </a:solidFill>
              </a:defRPr>
            </a:pPr>
          </a:p>
        </p:txBody>
      </p:sp>
      <p:pic>
        <p:nvPicPr>
          <p:cNvPr id="109" name="Oxford_RGB.pdf" descr="Oxford_RGB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40121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Oxcheds_RGB.pdf" descr="Oxcheds_RGB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4474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8"/>
          <p:cNvSpPr/>
          <p:nvPr/>
        </p:nvSpPr>
        <p:spPr>
          <a:xfrm>
            <a:off x="3503021" y="2486025"/>
            <a:ext cx="17377958" cy="1"/>
          </a:xfrm>
          <a:prstGeom prst="line">
            <a:avLst/>
          </a:prstGeom>
          <a:ln w="12700">
            <a:solidFill>
              <a:srgbClr val="00274A"/>
            </a:solidFill>
            <a:miter lim="400000"/>
          </a:ln>
        </p:spPr>
        <p:txBody>
          <a:bodyPr lIns="45719" rIns="45719"/>
          <a:lstStyle/>
          <a:p>
            <a:pPr algn="ctr" defTabSz="825500">
              <a:spcBef>
                <a:spcPts val="0"/>
              </a:spcBef>
              <a:defRPr b="1" sz="2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2" name="Shape 9"/>
          <p:cNvSpPr txBox="1"/>
          <p:nvPr/>
        </p:nvSpPr>
        <p:spPr>
          <a:xfrm>
            <a:off x="4478867" y="13176236"/>
            <a:ext cx="1634927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15</a:t>
            </a:r>
            <a:r>
              <a:rPr baseline="30000"/>
              <a:t>th</a:t>
            </a:r>
            <a:r>
              <a:t> April 2021</a:t>
            </a:r>
          </a:p>
        </p:txBody>
      </p:sp>
      <p:sp>
        <p:nvSpPr>
          <p:cNvPr id="113" name="TextBox 10"/>
          <p:cNvSpPr txBox="1"/>
          <p:nvPr/>
        </p:nvSpPr>
        <p:spPr>
          <a:xfrm>
            <a:off x="16687800" y="13165050"/>
            <a:ext cx="381000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peter.norreys@physics.ox.ac.uk</a:t>
            </a:r>
          </a:p>
        </p:txBody>
      </p:sp>
      <p:sp>
        <p:nvSpPr>
          <p:cNvPr id="114" name="Title Text"/>
          <p:cNvSpPr txBox="1"/>
          <p:nvPr>
            <p:ph type="title"/>
          </p:nvPr>
        </p:nvSpPr>
        <p:spPr>
          <a:xfrm>
            <a:off x="4314825" y="2428908"/>
            <a:ext cx="15754355" cy="1714503"/>
          </a:xfrm>
          <a:prstGeom prst="rect">
            <a:avLst/>
          </a:prstGeom>
        </p:spPr>
        <p:txBody>
          <a:bodyPr lIns="38100" tIns="38100" rIns="38100" bIns="38100"/>
          <a:lstStyle>
            <a:lvl1pPr algn="ctr">
              <a:defRPr sz="10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5" name="Body Level One…"/>
          <p:cNvSpPr txBox="1"/>
          <p:nvPr>
            <p:ph type="body" idx="1"/>
          </p:nvPr>
        </p:nvSpPr>
        <p:spPr>
          <a:xfrm>
            <a:off x="2545694" y="3170659"/>
            <a:ext cx="19292612" cy="8811246"/>
          </a:xfrm>
          <a:prstGeom prst="rect">
            <a:avLst/>
          </a:prstGeom>
        </p:spPr>
        <p:txBody>
          <a:bodyPr lIns="38100" tIns="38100" rIns="38100" bIns="38100"/>
          <a:lstStyle>
            <a:lvl1pPr marL="217713" indent="-217713">
              <a:spcBef>
                <a:spcPts val="1400"/>
              </a:spcBef>
              <a:defRPr b="1" sz="2400">
                <a:latin typeface="+mn-lt"/>
                <a:ea typeface="+mn-ea"/>
                <a:cs typeface="+mn-cs"/>
                <a:sym typeface="Helvetica"/>
              </a:defRPr>
            </a:lvl1pPr>
            <a:lvl2pPr marL="547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2pPr>
            <a:lvl3pPr marL="801075" indent="-293075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3pPr>
            <a:lvl4pPr marL="1055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4pPr>
            <a:lvl5pPr marL="1309076" indent="-293076">
              <a:spcBef>
                <a:spcPts val="1400"/>
              </a:spcBef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Slide Number"/>
          <p:cNvSpPr txBox="1"/>
          <p:nvPr>
            <p:ph type="sldNum" sz="quarter" idx="2"/>
          </p:nvPr>
        </p:nvSpPr>
        <p:spPr>
          <a:xfrm>
            <a:off x="635" y="0"/>
            <a:ext cx="443171" cy="459740"/>
          </a:xfrm>
          <a:prstGeom prst="rect">
            <a:avLst/>
          </a:prstGeom>
        </p:spPr>
        <p:txBody>
          <a:bodyPr lIns="45719" tIns="45719" rIns="45719" bIns="45719"/>
          <a:lstStyle>
            <a:lvl1pPr algn="l">
              <a:spcBef>
                <a:spcPts val="800"/>
              </a:spcBef>
              <a:defRPr b="1"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6.xml"/><Relationship Id="rId29" Type="http://schemas.openxmlformats.org/officeDocument/2006/relationships/slideLayout" Target="../slideLayouts/slideLayout2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201256" y="3351"/>
            <a:ext cx="21981488" cy="1748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pic>
        <p:nvPicPr>
          <p:cNvPr id="3" name="Line Line" descr="Line Lin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23859" y="1688077"/>
            <a:ext cx="21936282" cy="118263"/>
          </a:xfrm>
          <a:prstGeom prst="rect">
            <a:avLst/>
          </a:prstGeom>
        </p:spPr>
      </p:pic>
      <p:sp>
        <p:nvSpPr>
          <p:cNvPr id="5" name="Body Level One…"/>
          <p:cNvSpPr txBox="1"/>
          <p:nvPr>
            <p:ph type="body" idx="1"/>
          </p:nvPr>
        </p:nvSpPr>
        <p:spPr>
          <a:xfrm>
            <a:off x="1174126" y="2322306"/>
            <a:ext cx="22035748" cy="10518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2pPr>
              <a:buSzPct val="100000"/>
            </a:lvl2pPr>
            <a:lvl3pPr>
              <a:buSzPct val="100000"/>
            </a:lvl3pPr>
            <a:lvl4pPr>
              <a:buSzPct val="100000"/>
            </a:lvl4pPr>
            <a:lvl5pPr>
              <a:buSzPct val="100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C. A. J. Palmer · Queen's University Belfast · LPA Seminar · July 2021 ·"/>
          <p:cNvSpPr txBox="1"/>
          <p:nvPr/>
        </p:nvSpPr>
        <p:spPr>
          <a:xfrm>
            <a:off x="6835965" y="13197228"/>
            <a:ext cx="1694387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825500">
              <a:defRPr sz="2200">
                <a:solidFill>
                  <a:srgbClr val="929292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C. A. J. Palmer · Queen's University Belfast · LPA Seminar · July 2021 ·</a:t>
            </a:r>
          </a:p>
        </p:txBody>
      </p:sp>
      <p:sp>
        <p:nvSpPr>
          <p:cNvPr id="7" name="Slide Number"/>
          <p:cNvSpPr txBox="1"/>
          <p:nvPr>
            <p:ph type="sldNum" sz="quarter" idx="2"/>
          </p:nvPr>
        </p:nvSpPr>
        <p:spPr>
          <a:xfrm>
            <a:off x="23867266" y="13197228"/>
            <a:ext cx="424994" cy="482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825500">
              <a:spcBef>
                <a:spcPts val="0"/>
              </a:spcBef>
              <a:defRPr sz="2200">
                <a:solidFill>
                  <a:srgbClr val="929292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</p:sldLayoutIdLst>
  <p:transition xmlns:p14="http://schemas.microsoft.com/office/powerpoint/2010/main" spd="med" advClick="1"/>
  <p:txStyles>
    <p:title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0" marR="0" indent="457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0" marR="0" indent="9144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0" marR="0" indent="1371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0" marR="0" indent="18288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0" marR="0" indent="2286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0" marR="0" indent="2743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0" marR="0" indent="32004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0" marR="0" indent="3657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1pPr>
      <a:lvl2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2pPr>
      <a:lvl3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3pPr>
      <a:lvl4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4pPr>
      <a:lvl5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5pPr>
      <a:lvl6pPr marL="0" marR="0" indent="2286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6pPr>
      <a:lvl7pPr marL="0" marR="0" indent="2743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7pPr>
      <a:lvl8pPr marL="0" marR="0" indent="3200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8pPr>
      <a:lvl9pPr marL="0" marR="0" indent="3657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dams-institute.ac.uk" TargetMode="Externa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4" Type="http://schemas.openxmlformats.org/officeDocument/2006/relationships/image" Target="../media/image29.png"/><Relationship Id="rId5" Type="http://schemas.openxmlformats.org/officeDocument/2006/relationships/image" Target="../media/image43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44.png"/><Relationship Id="rId3" Type="http://schemas.openxmlformats.org/officeDocument/2006/relationships/image" Target="../media/image29.png"/><Relationship Id="rId4" Type="http://schemas.openxmlformats.org/officeDocument/2006/relationships/image" Target="../media/image45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29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9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Relationship Id="rId4" Type="http://schemas.openxmlformats.org/officeDocument/2006/relationships/image" Target="../media/image11.png"/><Relationship Id="rId5" Type="http://schemas.openxmlformats.org/officeDocument/2006/relationships/image" Target="../media/image1.tif"/><Relationship Id="rId6" Type="http://schemas.openxmlformats.org/officeDocument/2006/relationships/image" Target="../media/image2.tif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image" Target="../media/image53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3.jpeg"/><Relationship Id="rId3" Type="http://schemas.openxmlformats.org/officeDocument/2006/relationships/image" Target="../media/image11.png"/><Relationship Id="rId4" Type="http://schemas.openxmlformats.org/officeDocument/2006/relationships/image" Target="../media/image1.tif"/><Relationship Id="rId5" Type="http://schemas.openxmlformats.org/officeDocument/2006/relationships/image" Target="../media/image2.tif"/><Relationship Id="rId6" Type="http://schemas.openxmlformats.org/officeDocument/2006/relationships/image" Target="../media/image54.png"/><Relationship Id="rId7" Type="http://schemas.openxmlformats.org/officeDocument/2006/relationships/image" Target="../media/image55.png"/><Relationship Id="rId8" Type="http://schemas.openxmlformats.org/officeDocument/2006/relationships/image" Target="../media/image56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7.png"/><Relationship Id="rId3" Type="http://schemas.openxmlformats.org/officeDocument/2006/relationships/image" Target="../media/image29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29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7" Type="http://schemas.openxmlformats.org/officeDocument/2006/relationships/image" Target="../media/image67.png"/><Relationship Id="rId8" Type="http://schemas.openxmlformats.org/officeDocument/2006/relationships/image" Target="../media/image68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3" Type="http://schemas.openxmlformats.org/officeDocument/2006/relationships/image" Target="../media/image29.pn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69.png"/><Relationship Id="rId7" Type="http://schemas.openxmlformats.org/officeDocument/2006/relationships/image" Target="../media/image15.jpeg"/><Relationship Id="rId8" Type="http://schemas.openxmlformats.org/officeDocument/2006/relationships/image" Target="../media/image70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6.png"/><Relationship Id="rId3" Type="http://schemas.openxmlformats.org/officeDocument/2006/relationships/image" Target="../media/image29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3.jpeg"/><Relationship Id="rId3" Type="http://schemas.openxmlformats.org/officeDocument/2006/relationships/image" Target="../media/image11.png"/><Relationship Id="rId4" Type="http://schemas.openxmlformats.org/officeDocument/2006/relationships/image" Target="../media/image1.tif"/><Relationship Id="rId5" Type="http://schemas.openxmlformats.org/officeDocument/2006/relationships/image" Target="../media/image2.tif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3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7.jpeg"/><Relationship Id="rId11" Type="http://schemas.openxmlformats.org/officeDocument/2006/relationships/image" Target="../media/image8.jpeg"/><Relationship Id="rId12" Type="http://schemas.openxmlformats.org/officeDocument/2006/relationships/image" Target="../media/image9.jpeg"/><Relationship Id="rId13" Type="http://schemas.openxmlformats.org/officeDocument/2006/relationships/image" Target="../media/image10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29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2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Advanced Acceleration - Lasers…"/>
          <p:cNvSpPr txBox="1"/>
          <p:nvPr>
            <p:ph type="ctrTitle"/>
          </p:nvPr>
        </p:nvSpPr>
        <p:spPr>
          <a:xfrm>
            <a:off x="1256795" y="2696765"/>
            <a:ext cx="21870410" cy="8322470"/>
          </a:xfrm>
          <a:prstGeom prst="rect">
            <a:avLst/>
          </a:prstGeom>
        </p:spPr>
        <p:txBody>
          <a:bodyPr/>
          <a:lstStyle/>
          <a:p>
            <a:pPr>
              <a:defRPr sz="11200"/>
            </a:pPr>
            <a:r>
              <a:t>Advanced Acceleration - Lasers</a:t>
            </a:r>
          </a:p>
          <a:p>
            <a:pPr>
              <a:spcBef>
                <a:spcPts val="600"/>
              </a:spcBef>
              <a:defRPr sz="5000"/>
            </a:pPr>
            <a:r>
              <a:t>Zulfikar Najmudin</a:t>
            </a:r>
          </a:p>
          <a:p>
            <a:pPr>
              <a:spcBef>
                <a:spcPts val="600"/>
              </a:spcBef>
              <a:defRPr i="1"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The John Adams Institute for Accelerator Science, Imperial College London</a:t>
            </a:r>
          </a:p>
          <a:p>
            <a:pPr>
              <a:defRPr i="1" sz="42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defTabSz="642937">
              <a:defRPr sz="4200">
                <a:solidFill>
                  <a:srgbClr val="434ED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JAI Advisory Board, Royal Holloway College</a:t>
            </a:r>
          </a:p>
          <a:p>
            <a:pPr defTabSz="642937">
              <a:defRPr sz="4200">
                <a:solidFill>
                  <a:srgbClr val="434ED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Thursday 24 April 2025 </a:t>
            </a:r>
          </a:p>
        </p:txBody>
      </p:sp>
      <p:sp>
        <p:nvSpPr>
          <p:cNvPr id="351" name="http://www.adams-institute.ac.uk                          http://www3.imperial.ac.uk/johnadamsinstitute"/>
          <p:cNvSpPr txBox="1"/>
          <p:nvPr/>
        </p:nvSpPr>
        <p:spPr>
          <a:xfrm>
            <a:off x="1203217" y="12545590"/>
            <a:ext cx="21870410" cy="697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lvl="7" marR="4286" indent="0" defTabSz="642937">
              <a:tabLst>
                <a:tab pos="18021300" algn="r"/>
              </a:tabLst>
              <a:defRPr sz="4000">
                <a:solidFill>
                  <a:srgbClr val="434ED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hlinkClick r:id="rId2" invalidUrl="" action="" tgtFrame="" tooltip="" history="1" highlightClick="0" endSnd="0"/>
              </a:rPr>
              <a:t>http://www.adams-institute.ac.uk                          http://www3.imperial.ac.uk/johnadamsinstitute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Laser Driven Ion Sources"/>
          <p:cNvSpPr txBox="1"/>
          <p:nvPr>
            <p:ph type="title"/>
          </p:nvPr>
        </p:nvSpPr>
        <p:spPr>
          <a:xfrm>
            <a:off x="1397139" y="4318000"/>
            <a:ext cx="21589722" cy="5080000"/>
          </a:xfrm>
          <a:prstGeom prst="rect">
            <a:avLst/>
          </a:prstGeom>
        </p:spPr>
        <p:txBody>
          <a:bodyPr anchor="ctr"/>
          <a:lstStyle>
            <a:lvl1pPr>
              <a:defRPr sz="11200"/>
            </a:lvl1pPr>
          </a:lstStyle>
          <a:p>
            <a:pPr/>
            <a:r>
              <a:t>Laser Driven Ion Sources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Laser driven ion beams - liquid sheet targets"/>
          <p:cNvSpPr txBox="1"/>
          <p:nvPr>
            <p:ph type="title"/>
          </p:nvPr>
        </p:nvSpPr>
        <p:spPr>
          <a:xfrm>
            <a:off x="16385" y="-66927"/>
            <a:ext cx="24384001" cy="1798887"/>
          </a:xfrm>
          <a:prstGeom prst="rect">
            <a:avLst/>
          </a:prstGeom>
        </p:spPr>
        <p:txBody>
          <a:bodyPr/>
          <a:lstStyle>
            <a:lvl1pPr defTabSz="673655">
              <a:defRPr sz="9184"/>
            </a:lvl1pPr>
          </a:lstStyle>
          <a:p>
            <a:pPr/>
            <a:r>
              <a:t>Laser driven ion beams - liquid sheet targets</a:t>
            </a:r>
          </a:p>
        </p:txBody>
      </p:sp>
      <p:sp>
        <p:nvSpPr>
          <p:cNvPr id="430" name="Liquid sheet target run at 5 Hz repetition rate"/>
          <p:cNvSpPr txBox="1"/>
          <p:nvPr/>
        </p:nvSpPr>
        <p:spPr>
          <a:xfrm>
            <a:off x="96513" y="1809779"/>
            <a:ext cx="24190973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Liquid sheet target run at 5 Hz repetition rate</a:t>
            </a:r>
          </a:p>
        </p:txBody>
      </p:sp>
      <p:pic>
        <p:nvPicPr>
          <p:cNvPr id="431" name="Screenshot 2025-04-22 at 11.30.10.pdf" descr="Screenshot 2025-04-22 at 11.30.10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2618" y="2767074"/>
            <a:ext cx="8195953" cy="5375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432" name="Screenshot 2025-04-22 at 11.31.01.pdf" descr="Screenshot 2025-04-22 at 11.31.01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65108" y="2576364"/>
            <a:ext cx="15306585" cy="4179101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Used water sheet target developed at SLAC…"/>
          <p:cNvSpPr txBox="1"/>
          <p:nvPr/>
        </p:nvSpPr>
        <p:spPr>
          <a:xfrm>
            <a:off x="467116" y="8592337"/>
            <a:ext cx="10634033" cy="47767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92666" indent="-592666">
              <a:buSzPct val="45000"/>
              <a:buBlip>
                <a:blip r:embed="rId4"/>
              </a:buBlip>
            </a:pPr>
            <a:r>
              <a:t>Used water sheet target developed at SLAC</a:t>
            </a:r>
          </a:p>
          <a:p>
            <a:pPr marL="592666" indent="-592666">
              <a:buSzPct val="45000"/>
              <a:buBlip>
                <a:blip r:embed="rId4"/>
              </a:buBlip>
            </a:pPr>
            <a:r>
              <a:t>Reproducible source of ions</a:t>
            </a:r>
          </a:p>
          <a:p>
            <a:pPr marL="592666" indent="-592666">
              <a:buSzPct val="45000"/>
              <a:buBlip>
                <a:blip r:embed="rId4"/>
              </a:buBlip>
            </a:pPr>
            <a:r>
              <a:t>Enabled high rep rate operation, allowing ML optimisation of ion energies and yield</a:t>
            </a:r>
          </a:p>
        </p:txBody>
      </p:sp>
      <p:pic>
        <p:nvPicPr>
          <p:cNvPr id="434" name="Screenshot 2025-04-22 at 11.35.08.pdf" descr="Screenshot 2025-04-22 at 11.35.08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758808" y="7120381"/>
            <a:ext cx="10230322" cy="5310134"/>
          </a:xfrm>
          <a:prstGeom prst="rect">
            <a:avLst/>
          </a:prstGeom>
          <a:ln w="12700">
            <a:miter lim="400000"/>
          </a:ln>
        </p:spPr>
      </p:pic>
      <p:sp>
        <p:nvSpPr>
          <p:cNvPr id="435" name="Loughran, B. et al. Automated control and optimization of laser-driven ion acceleration. High Power Laser Science and Engineering 11, e35 (2023)."/>
          <p:cNvSpPr txBox="1"/>
          <p:nvPr/>
        </p:nvSpPr>
        <p:spPr>
          <a:xfrm>
            <a:off x="9431947" y="12795431"/>
            <a:ext cx="14884044" cy="9352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Loughran, B. et al. Automated control and optimization of laser-driven ion acceleration. High Power Laser Science and Engineering 11, e35 (2023).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" name="Screenshot 2025-04-22 at 11.47.40.pdf" descr="Screenshot 2025-04-22 at 11.47.40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3771" y="3077168"/>
            <a:ext cx="9878188" cy="9070938"/>
          </a:xfrm>
          <a:prstGeom prst="rect">
            <a:avLst/>
          </a:prstGeom>
          <a:ln w="12700">
            <a:miter lim="400000"/>
          </a:ln>
        </p:spPr>
      </p:pic>
      <p:sp>
        <p:nvSpPr>
          <p:cNvPr id="438" name="Laser driven ion beams - liquid sheet targets"/>
          <p:cNvSpPr txBox="1"/>
          <p:nvPr>
            <p:ph type="title"/>
          </p:nvPr>
        </p:nvSpPr>
        <p:spPr>
          <a:xfrm>
            <a:off x="16385" y="-66927"/>
            <a:ext cx="24384001" cy="1798887"/>
          </a:xfrm>
          <a:prstGeom prst="rect">
            <a:avLst/>
          </a:prstGeom>
        </p:spPr>
        <p:txBody>
          <a:bodyPr/>
          <a:lstStyle>
            <a:lvl1pPr defTabSz="673655">
              <a:defRPr sz="9184"/>
            </a:lvl1pPr>
          </a:lstStyle>
          <a:p>
            <a:pPr/>
            <a:r>
              <a:t>Laser driven ion beams - liquid sheet targets</a:t>
            </a:r>
          </a:p>
        </p:txBody>
      </p:sp>
      <p:sp>
        <p:nvSpPr>
          <p:cNvPr id="439" name="Dramatic reduction in beam divergence observed relative to sheath acceleration:"/>
          <p:cNvSpPr txBox="1"/>
          <p:nvPr/>
        </p:nvSpPr>
        <p:spPr>
          <a:xfrm>
            <a:off x="96513" y="1809779"/>
            <a:ext cx="24190973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Dramatic reduction in beam divergence observed relative to sheath acceleration:</a:t>
            </a:r>
          </a:p>
        </p:txBody>
      </p:sp>
      <p:sp>
        <p:nvSpPr>
          <p:cNvPr id="440" name="Beams from water sheet targets with &lt; 1° divergence for 100× increase in flux compared to solid targets…"/>
          <p:cNvSpPr txBox="1"/>
          <p:nvPr/>
        </p:nvSpPr>
        <p:spPr>
          <a:xfrm>
            <a:off x="10591182" y="3216123"/>
            <a:ext cx="12776102" cy="3933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92666" indent="-592666">
              <a:buSzPct val="45000"/>
              <a:buBlip>
                <a:blip r:embed="rId3"/>
              </a:buBlip>
            </a:pPr>
            <a:r>
              <a:t>Beams from water sheet targets with &lt; 1° divergence for 100× increase in flux compared to solid targets</a:t>
            </a:r>
          </a:p>
          <a:p>
            <a:pPr marL="592666" indent="-592666">
              <a:buSzPct val="45000"/>
              <a:buBlip>
                <a:blip r:embed="rId3"/>
              </a:buBlip>
            </a:pPr>
            <a:r>
              <a:t>7 MeV protons produced with only 190 mJ of laser energy at 5 Hz</a:t>
            </a:r>
          </a:p>
        </p:txBody>
      </p:sp>
      <p:pic>
        <p:nvPicPr>
          <p:cNvPr id="441" name="Screenshot 2025-04-22 at 11.53.30.pdf" descr="Screenshot 2025-04-22 at 11.53.30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003831" y="7398115"/>
            <a:ext cx="6994549" cy="6069896"/>
          </a:xfrm>
          <a:prstGeom prst="rect">
            <a:avLst/>
          </a:prstGeom>
          <a:ln w="12700">
            <a:miter lim="400000"/>
          </a:ln>
        </p:spPr>
      </p:pic>
      <p:sp>
        <p:nvSpPr>
          <p:cNvPr id="442" name="nb…"/>
          <p:cNvSpPr txBox="1"/>
          <p:nvPr/>
        </p:nvSpPr>
        <p:spPr>
          <a:xfrm>
            <a:off x="16600244" y="7945989"/>
            <a:ext cx="863321" cy="456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spcBef>
                <a:spcPts val="8700"/>
              </a:spcBef>
              <a:defRPr i="1">
                <a:latin typeface="+mn-lt"/>
                <a:ea typeface="+mn-ea"/>
                <a:cs typeface="+mn-cs"/>
                <a:sym typeface="Helvetica"/>
              </a:defRPr>
            </a:pPr>
            <a:r>
              <a:t>n</a:t>
            </a:r>
            <a:r>
              <a:rPr baseline="-5999"/>
              <a:t>b</a:t>
            </a:r>
          </a:p>
          <a:p>
            <a:pPr>
              <a:spcBef>
                <a:spcPts val="8700"/>
              </a:spcBef>
              <a:defRPr i="1">
                <a:latin typeface="+mn-lt"/>
                <a:ea typeface="+mn-ea"/>
                <a:cs typeface="+mn-cs"/>
                <a:sym typeface="Helvetica"/>
              </a:defRPr>
            </a:pPr>
            <a:r>
              <a:t>n</a:t>
            </a:r>
            <a:r>
              <a:rPr baseline="-5999"/>
              <a:t>e</a:t>
            </a:r>
          </a:p>
          <a:p>
            <a:pPr>
              <a:spcBef>
                <a:spcPts val="8700"/>
              </a:spcBef>
              <a:defRPr i="1">
                <a:latin typeface="+mn-lt"/>
                <a:ea typeface="+mn-ea"/>
                <a:cs typeface="+mn-cs"/>
                <a:sym typeface="Helvetica"/>
              </a:defRPr>
            </a:pPr>
            <a:r>
              <a:t>B</a:t>
            </a:r>
            <a:r>
              <a:rPr baseline="-5999"/>
              <a:t>Θ</a:t>
            </a:r>
          </a:p>
        </p:txBody>
      </p:sp>
      <p:sp>
        <p:nvSpPr>
          <p:cNvPr id="443" name="Streeter, M. J. v. et al. Stable laser-acceleration of high-flux proton beams with plasma collimation. Nature Communications 16, 1004 (2025)."/>
          <p:cNvSpPr txBox="1"/>
          <p:nvPr/>
        </p:nvSpPr>
        <p:spPr>
          <a:xfrm>
            <a:off x="580037" y="12536020"/>
            <a:ext cx="14496893" cy="9352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Streeter, M. J. v. et al. Stable laser-acceleration of high-flux proton beams with plasma collimation. Nature Communications 16, 1004 (2025).</a:t>
            </a:r>
          </a:p>
        </p:txBody>
      </p:sp>
      <p:sp>
        <p:nvSpPr>
          <p:cNvPr id="444" name="Simulations suggest magnetic fields in density ramps cause collimation of beam"/>
          <p:cNvSpPr txBox="1"/>
          <p:nvPr/>
        </p:nvSpPr>
        <p:spPr>
          <a:xfrm>
            <a:off x="10591182" y="7337128"/>
            <a:ext cx="5819837" cy="4562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92666" indent="-592666">
              <a:buSzPct val="45000"/>
              <a:buBlip>
                <a:blip r:embed="rId3"/>
              </a:buBlip>
            </a:lvl1pPr>
          </a:lstStyle>
          <a:p>
            <a:pPr/>
            <a:r>
              <a:t>Simulations suggest magnetic fields in density ramps cause collimation of beam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" name="Screenshot 2025-04-22 at 12.07.58.pdf" descr="Screenshot 2025-04-22 at 12.07.58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628719" y="3569185"/>
            <a:ext cx="6691205" cy="8623509"/>
          </a:xfrm>
          <a:prstGeom prst="rect">
            <a:avLst/>
          </a:prstGeom>
          <a:ln w="12700">
            <a:miter lim="400000"/>
          </a:ln>
        </p:spPr>
      </p:pic>
      <p:sp>
        <p:nvSpPr>
          <p:cNvPr id="447" name="Laser driven ion beams - optimised relativistic transparency"/>
          <p:cNvSpPr txBox="1"/>
          <p:nvPr>
            <p:ph type="title"/>
          </p:nvPr>
        </p:nvSpPr>
        <p:spPr>
          <a:xfrm>
            <a:off x="-52801" y="-48624"/>
            <a:ext cx="24198059" cy="1672131"/>
          </a:xfrm>
          <a:prstGeom prst="rect">
            <a:avLst/>
          </a:prstGeom>
        </p:spPr>
        <p:txBody>
          <a:bodyPr/>
          <a:lstStyle>
            <a:lvl1pPr defTabSz="501134">
              <a:defRPr sz="6832"/>
            </a:lvl1pPr>
          </a:lstStyle>
          <a:p>
            <a:pPr/>
            <a:r>
              <a:t>Laser driven ion beams - optimised relativistic transparency</a:t>
            </a:r>
          </a:p>
        </p:txBody>
      </p:sp>
      <p:pic>
        <p:nvPicPr>
          <p:cNvPr id="448" name="Screenshot 2024-03-28 at 10.45.41.png" descr="Screenshot 2024-03-28 at 10.45.4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3939" y="4788205"/>
            <a:ext cx="10196837" cy="6185470"/>
          </a:xfrm>
          <a:prstGeom prst="rect">
            <a:avLst/>
          </a:prstGeom>
          <a:ln w="12700">
            <a:miter lim="400000"/>
          </a:ln>
        </p:spPr>
      </p:pic>
      <p:sp>
        <p:nvSpPr>
          <p:cNvPr id="449" name="Ziegler, T. et al. Laser-driven high-energy proton beams from cascaded acceleration regimes. Nature Physics 20:7 (2024)."/>
          <p:cNvSpPr txBox="1"/>
          <p:nvPr/>
        </p:nvSpPr>
        <p:spPr>
          <a:xfrm>
            <a:off x="12737101" y="12664301"/>
            <a:ext cx="11652373" cy="9352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Ziegler, T. et al. Laser-driven high-energy proton beams from cascaded acceleration regimes. Nature Physics 20:7 (2024).</a:t>
            </a:r>
          </a:p>
        </p:txBody>
      </p:sp>
      <p:sp>
        <p:nvSpPr>
          <p:cNvPr id="450" name="Record ion energies from laser-matter interactions &gt; 150 MeV at HZDR"/>
          <p:cNvSpPr txBox="1"/>
          <p:nvPr/>
        </p:nvSpPr>
        <p:spPr>
          <a:xfrm>
            <a:off x="12920252" y="1788308"/>
            <a:ext cx="11194393" cy="1616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Record ion energies from laser-matter interactions &gt; 150 MeV at HZDR</a:t>
            </a:r>
          </a:p>
        </p:txBody>
      </p:sp>
      <p:sp>
        <p:nvSpPr>
          <p:cNvPr id="451" name="Novel regime of ion acceleration through optimised relativistic transparency"/>
          <p:cNvSpPr txBox="1"/>
          <p:nvPr/>
        </p:nvSpPr>
        <p:spPr>
          <a:xfrm>
            <a:off x="355091" y="1788308"/>
            <a:ext cx="12558813" cy="1616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Novel regime of ion acceleration through optimised relativistic transparency</a:t>
            </a:r>
          </a:p>
        </p:txBody>
      </p:sp>
      <p:sp>
        <p:nvSpPr>
          <p:cNvPr id="452" name="Dover, N. P., Ziegler, T., et al. Enhanced ion acceleration from transparency-driven foils demonstrated at two ultraintense laser facilities. Light: Science and Applications, 12:71  (2023)"/>
          <p:cNvSpPr txBox="1"/>
          <p:nvPr/>
        </p:nvSpPr>
        <p:spPr>
          <a:xfrm>
            <a:off x="-107049" y="12360778"/>
            <a:ext cx="12558813" cy="1367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Dover, N. P., Ziegler, T., et al. Enhanced ion acceleration from transparency-driven foils demonstrated at two ultraintense laser facilities. Light: Science and Applications, 12:71  (2023)</a:t>
            </a:r>
          </a:p>
        </p:txBody>
      </p:sp>
      <p:sp>
        <p:nvSpPr>
          <p:cNvPr id="453" name="Acceleration optimised for ~100 µm targets, when transmitted light is almost extinguished…"/>
          <p:cNvSpPr txBox="1"/>
          <p:nvPr/>
        </p:nvSpPr>
        <p:spPr>
          <a:xfrm>
            <a:off x="12527003" y="3704624"/>
            <a:ext cx="5156274" cy="83526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92666" indent="-592666">
              <a:buSzPct val="45000"/>
              <a:buBlip>
                <a:blip r:embed="rId4"/>
              </a:buBlip>
            </a:pPr>
            <a:r>
              <a:t>Acceleration optimised for ~100 µm targets, when transmitted light is almost extinguished </a:t>
            </a:r>
          </a:p>
          <a:p>
            <a:pPr marL="592666" indent="-592666">
              <a:buSzPct val="45000"/>
              <a:buBlip>
                <a:blip r:embed="rId4"/>
              </a:buBlip>
            </a:pPr>
            <a:r>
              <a:t>Energy gain almost linear with laser energy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Laser driven ion beams - near critical density interactions"/>
          <p:cNvSpPr txBox="1"/>
          <p:nvPr>
            <p:ph type="title"/>
          </p:nvPr>
        </p:nvSpPr>
        <p:spPr>
          <a:xfrm>
            <a:off x="-52801" y="-48624"/>
            <a:ext cx="24198059" cy="1672131"/>
          </a:xfrm>
          <a:prstGeom prst="rect">
            <a:avLst/>
          </a:prstGeom>
        </p:spPr>
        <p:txBody>
          <a:bodyPr/>
          <a:lstStyle>
            <a:lvl1pPr defTabSz="517564">
              <a:defRPr sz="7056"/>
            </a:lvl1pPr>
          </a:lstStyle>
          <a:p>
            <a:pPr/>
            <a:r>
              <a:t>Laser driven ion beams - near critical density interactions</a:t>
            </a:r>
          </a:p>
        </p:txBody>
      </p:sp>
      <p:sp>
        <p:nvSpPr>
          <p:cNvPr id="456" name="Dover, N. P. et al. Optical Imaging of Laser-Driven Fast Electron Weibel-like Filamentation in Overcritical Density Plasma. Physical Review Letters 134, 025102 (2025)."/>
          <p:cNvSpPr txBox="1"/>
          <p:nvPr/>
        </p:nvSpPr>
        <p:spPr>
          <a:xfrm>
            <a:off x="10289" y="12664847"/>
            <a:ext cx="17300974" cy="1367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Dover, N. P. et al. Optical Imaging of Laser-Driven Fast Electron Weibel-like Filamentation in Overcritical Density Plasma. Physical Review Letters 134, 025102 (2025).</a:t>
            </a:r>
          </a:p>
        </p:txBody>
      </p:sp>
      <p:sp>
        <p:nvSpPr>
          <p:cNvPr id="457" name="Simulations show that for nb → ne electron flow is unstable to Weibel-like current filamentation…"/>
          <p:cNvSpPr txBox="1"/>
          <p:nvPr/>
        </p:nvSpPr>
        <p:spPr>
          <a:xfrm>
            <a:off x="446156" y="6694747"/>
            <a:ext cx="15199226" cy="5620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92666" indent="-592666">
              <a:buSzPct val="45000"/>
              <a:buBlip>
                <a:blip r:embed="rId2"/>
              </a:buBlip>
            </a:pPr>
            <a:r>
              <a:t>Simulations show that for </a:t>
            </a:r>
            <a:r>
              <a:rPr i="1">
                <a:latin typeface="+mn-lt"/>
                <a:ea typeface="+mn-ea"/>
                <a:cs typeface="+mn-cs"/>
                <a:sym typeface="Helvetica"/>
              </a:rPr>
              <a:t>n</a:t>
            </a:r>
            <a:r>
              <a:rPr baseline="-5999" i="1">
                <a:latin typeface="+mn-lt"/>
                <a:ea typeface="+mn-ea"/>
                <a:cs typeface="+mn-cs"/>
                <a:sym typeface="Helvetica"/>
              </a:rPr>
              <a:t>b</a:t>
            </a:r>
            <a:r>
              <a:t> → </a:t>
            </a:r>
            <a:r>
              <a:rPr i="1">
                <a:latin typeface="+mn-lt"/>
                <a:ea typeface="+mn-ea"/>
                <a:cs typeface="+mn-cs"/>
                <a:sym typeface="Helvetica"/>
              </a:rPr>
              <a:t>n</a:t>
            </a:r>
            <a:r>
              <a:rPr baseline="-5999" i="1">
                <a:latin typeface="+mn-lt"/>
                <a:ea typeface="+mn-ea"/>
                <a:cs typeface="+mn-cs"/>
                <a:sym typeface="Helvetica"/>
              </a:rPr>
              <a:t>e</a:t>
            </a:r>
            <a:r>
              <a:t> electron flow is unstable to Weibel-like current filamentation</a:t>
            </a:r>
          </a:p>
          <a:p>
            <a:pPr marL="592666" indent="-592666">
              <a:buSzPct val="45000"/>
              <a:buBlip>
                <a:blip r:embed="rId2"/>
              </a:buBlip>
            </a:pPr>
            <a:r>
              <a:t>Has important implications for heating of upstream ions in collisionless shock acceleration</a:t>
            </a:r>
          </a:p>
          <a:p>
            <a:pPr marL="592666" indent="-592666">
              <a:buSzPct val="45000"/>
              <a:buBlip>
                <a:blip r:embed="rId2"/>
              </a:buBlip>
            </a:pPr>
            <a:r>
              <a:t>Chosen as Editor’s suggestion for Physical Review Letters</a:t>
            </a:r>
          </a:p>
          <a:p>
            <a:pPr marL="592666" indent="-592666">
              <a:buSzPct val="45000"/>
              <a:buBlip>
                <a:blip r:embed="rId2"/>
              </a:buBlip>
            </a:pPr>
            <a:r>
              <a:t>Experiments restarting with CO</a:t>
            </a:r>
            <a:r>
              <a:rPr baseline="-5999"/>
              <a:t>2</a:t>
            </a:r>
            <a:r>
              <a:t> laser at ATF, BNL</a:t>
            </a:r>
          </a:p>
        </p:txBody>
      </p:sp>
      <p:pic>
        <p:nvPicPr>
          <p:cNvPr id="458" name="Screenshot 2025-04-22 at 12.16.07.pdf" descr="Screenshot 2025-04-22 at 12.16.07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5388" y="1962416"/>
            <a:ext cx="15660763" cy="4393422"/>
          </a:xfrm>
          <a:prstGeom prst="rect">
            <a:avLst/>
          </a:prstGeom>
          <a:ln w="12700">
            <a:miter lim="400000"/>
          </a:ln>
        </p:spPr>
      </p:pic>
      <p:pic>
        <p:nvPicPr>
          <p:cNvPr id="459" name="Screenshot 2025-04-22 at 12.17.56.pdf" descr="Screenshot 2025-04-22 at 12.17.56.pdf"/>
          <p:cNvPicPr>
            <a:picLocks noChangeAspect="1"/>
          </p:cNvPicPr>
          <p:nvPr/>
        </p:nvPicPr>
        <p:blipFill>
          <a:blip r:embed="rId4">
            <a:extLst/>
          </a:blip>
          <a:srcRect l="0" t="0" r="0" b="1905"/>
          <a:stretch>
            <a:fillRect/>
          </a:stretch>
        </p:blipFill>
        <p:spPr>
          <a:xfrm>
            <a:off x="15606269" y="4980806"/>
            <a:ext cx="8958115" cy="7495807"/>
          </a:xfrm>
          <a:prstGeom prst="rect">
            <a:avLst/>
          </a:prstGeom>
          <a:ln w="12700">
            <a:miter lim="400000"/>
          </a:ln>
        </p:spPr>
      </p:pic>
      <p:sp>
        <p:nvSpPr>
          <p:cNvPr id="460" name="filamentation beyond critical surface observed due to hot electron propagation"/>
          <p:cNvSpPr txBox="1"/>
          <p:nvPr/>
        </p:nvSpPr>
        <p:spPr>
          <a:xfrm>
            <a:off x="15918504" y="2125818"/>
            <a:ext cx="8333643" cy="2352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filamentation beyond critical surface observed due to hot electron propagation</a:t>
            </a:r>
          </a:p>
        </p:txBody>
      </p:sp>
      <p:sp>
        <p:nvSpPr>
          <p:cNvPr id="461" name="ne…"/>
          <p:cNvSpPr txBox="1"/>
          <p:nvPr/>
        </p:nvSpPr>
        <p:spPr>
          <a:xfrm>
            <a:off x="22085782" y="6239212"/>
            <a:ext cx="863321" cy="5629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spcBef>
                <a:spcPts val="12900"/>
              </a:spcBef>
              <a:defRPr i="1">
                <a:latin typeface="+mn-lt"/>
                <a:ea typeface="+mn-ea"/>
                <a:cs typeface="+mn-cs"/>
                <a:sym typeface="Helvetica"/>
              </a:defRPr>
            </a:pPr>
            <a:r>
              <a:t>n</a:t>
            </a:r>
            <a:r>
              <a:rPr baseline="-5999"/>
              <a:t>e</a:t>
            </a:r>
          </a:p>
          <a:p>
            <a:pPr>
              <a:spcBef>
                <a:spcPts val="12900"/>
              </a:spcBef>
              <a:defRPr i="1">
                <a:latin typeface="+mn-lt"/>
                <a:ea typeface="+mn-ea"/>
                <a:cs typeface="+mn-cs"/>
                <a:sym typeface="Helvetica"/>
              </a:defRPr>
            </a:pPr>
            <a:r>
              <a:t>n</a:t>
            </a:r>
            <a:r>
              <a:rPr baseline="-5999"/>
              <a:t>h</a:t>
            </a:r>
          </a:p>
          <a:p>
            <a:pPr>
              <a:spcBef>
                <a:spcPts val="12900"/>
              </a:spcBef>
              <a:defRPr i="1">
                <a:latin typeface="+mn-lt"/>
                <a:ea typeface="+mn-ea"/>
                <a:cs typeface="+mn-cs"/>
                <a:sym typeface="Helvetica"/>
              </a:defRPr>
            </a:pPr>
            <a:r>
              <a:t>B</a:t>
            </a:r>
            <a:r>
              <a:rPr baseline="-5999"/>
              <a:t>Θ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Laser Drivers"/>
          <p:cNvSpPr txBox="1"/>
          <p:nvPr>
            <p:ph type="title"/>
          </p:nvPr>
        </p:nvSpPr>
        <p:spPr>
          <a:xfrm>
            <a:off x="1397139" y="4536281"/>
            <a:ext cx="21589722" cy="4643438"/>
          </a:xfrm>
          <a:prstGeom prst="rect">
            <a:avLst/>
          </a:prstGeom>
        </p:spPr>
        <p:txBody>
          <a:bodyPr anchor="ctr"/>
          <a:lstStyle>
            <a:lvl1pPr>
              <a:defRPr sz="11200"/>
            </a:lvl1pPr>
          </a:lstStyle>
          <a:p>
            <a:pPr/>
            <a:r>
              <a:t>Laser Drivers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Simon Hooker, University of Oxford…"/>
          <p:cNvSpPr txBox="1"/>
          <p:nvPr/>
        </p:nvSpPr>
        <p:spPr>
          <a:xfrm>
            <a:off x="843359" y="12965611"/>
            <a:ext cx="2965070" cy="656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2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Simon Hooker, University of 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1200">
                <a:uFill>
                  <a:solidFill>
                    <a:srgbClr val="000000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24th April 2025</a:t>
            </a:r>
          </a:p>
        </p:txBody>
      </p:sp>
      <p:pic>
        <p:nvPicPr>
          <p:cNvPr id="466" name="JAI-logo-on-white-1-line.jpg" descr="JAI-logo-on-white-1-lin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3359" y="507334"/>
            <a:ext cx="4500563" cy="1286654"/>
          </a:xfrm>
          <a:prstGeom prst="rect">
            <a:avLst/>
          </a:prstGeom>
        </p:spPr>
      </p:pic>
      <p:sp>
        <p:nvSpPr>
          <p:cNvPr id="467" name="Line"/>
          <p:cNvSpPr/>
          <p:nvPr/>
        </p:nvSpPr>
        <p:spPr>
          <a:xfrm>
            <a:off x="5537351" y="1502478"/>
            <a:ext cx="18090862" cy="12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68" name="P-MoPA : Simulations show concept robust &amp; resonant wakefield excitation demonstrate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100"/>
            </a:lvl1pPr>
          </a:lstStyle>
          <a:p>
            <a:pPr/>
            <a:r>
              <a:t>P-MoPA : Simulations show concept robust &amp; resonant wakefield excitation demonstrated</a:t>
            </a:r>
          </a:p>
        </p:txBody>
      </p:sp>
      <p:sp>
        <p:nvSpPr>
          <p:cNvPr id="469" name="P-MoPA makes use of commerciall1J, kHz thin disk laser…"/>
          <p:cNvSpPr txBox="1"/>
          <p:nvPr>
            <p:ph type="body" sz="half" idx="1"/>
          </p:nvPr>
        </p:nvSpPr>
        <p:spPr>
          <a:xfrm>
            <a:off x="190213" y="1996844"/>
            <a:ext cx="11763230" cy="10765911"/>
          </a:xfrm>
          <a:prstGeom prst="rect">
            <a:avLst/>
          </a:prstGeom>
        </p:spPr>
        <p:txBody>
          <a:bodyPr/>
          <a:lstStyle/>
          <a:p>
            <a:pPr lvl="1"/>
            <a:r>
              <a:t>P-MoPA makes use of commerciall1J, kHz thin disk laser</a:t>
            </a:r>
          </a:p>
          <a:p>
            <a:pPr lvl="2"/>
            <a:r>
              <a:t>need to modulate using, seed wakefield disperses laser pulse which can then be modulated by removing spectral phase</a:t>
            </a:r>
          </a:p>
          <a:p>
            <a:pPr lvl="1"/>
            <a:r>
              <a:t>3D fluid simulations establish parameters for stable operation for Modulator stage</a:t>
            </a:r>
          </a:p>
          <a:p>
            <a:pPr lvl="2"/>
            <a:r>
              <a:t>Spectral modulation independent of radius making compression easier. </a:t>
            </a:r>
          </a:p>
          <a:p>
            <a:pPr lvl="2"/>
            <a:r>
              <a:t>Wakefield curvature reduces spectral modulation - can be controlled by channel shape</a:t>
            </a:r>
          </a:p>
          <a:p>
            <a:pPr lvl="2"/>
            <a:r>
              <a:t>Shape of pulses in train controlled by “strength”of spectral modulation</a:t>
            </a:r>
          </a:p>
          <a:p>
            <a:pPr lvl="1"/>
            <a:r>
              <a:t>PIC simulations of accelerator stage give energy gain of ~ 1.5 GeV (2.4 J drive laser)</a:t>
            </a:r>
          </a:p>
          <a:p>
            <a:pPr lvl="1"/>
            <a:r>
              <a:t>Demonstration of resonant wake excitation evidenced by strong red-shift of pulse train. Wake amplitude 3 - 10 GeV / m corresponding to stage energy gain of ~ 1 GeV</a:t>
            </a:r>
          </a:p>
        </p:txBody>
      </p:sp>
      <p:pic>
        <p:nvPicPr>
          <p:cNvPr id="470" name="2258_ox_brand_blue_pos_rect.png" descr="2258_ox_brand_blue_pos_rect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090560" y="12788400"/>
            <a:ext cx="2537652" cy="781529"/>
          </a:xfrm>
          <a:prstGeom prst="rect">
            <a:avLst/>
          </a:prstGeom>
        </p:spPr>
      </p:pic>
      <p:pic>
        <p:nvPicPr>
          <p:cNvPr id="47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107904" y="12788400"/>
            <a:ext cx="2496105" cy="781529"/>
          </a:xfrm>
          <a:prstGeom prst="rect">
            <a:avLst/>
          </a:prstGeom>
        </p:spPr>
      </p:pic>
      <p:pic>
        <p:nvPicPr>
          <p:cNvPr id="47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7804572" y="12788400"/>
            <a:ext cx="2965070" cy="781529"/>
          </a:xfrm>
          <a:prstGeom prst="rect">
            <a:avLst/>
          </a:prstGeom>
        </p:spPr>
      </p:pic>
      <p:sp>
        <p:nvSpPr>
          <p:cNvPr id="4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74" name="P-MoPA modulator - Spectral modulation.pdf" descr="P-MoPA modulator - Spectral modulation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7909463" y="4450183"/>
            <a:ext cx="5852161" cy="4389121"/>
          </a:xfrm>
          <a:prstGeom prst="rect">
            <a:avLst/>
          </a:prstGeom>
        </p:spPr>
      </p:pic>
      <p:pic>
        <p:nvPicPr>
          <p:cNvPr id="475" name="Gemini resonant excitation - PRR Fig 1 - Expt layout.png" descr="Gemini resonant excitation - PRR Fig 1 - Expt layout.png"/>
          <p:cNvPicPr>
            <a:picLocks noChangeAspect="1"/>
          </p:cNvPicPr>
          <p:nvPr/>
        </p:nvPicPr>
        <p:blipFill>
          <a:blip r:embed="rId8">
            <a:extLst/>
          </a:blip>
          <a:srcRect l="0" t="42834" r="78543" b="6307"/>
          <a:stretch>
            <a:fillRect/>
          </a:stretch>
        </p:blipFill>
        <p:spPr>
          <a:xfrm>
            <a:off x="14782598" y="8888669"/>
            <a:ext cx="2796126" cy="3105408"/>
          </a:xfrm>
          <a:prstGeom prst="rect">
            <a:avLst/>
          </a:prstGeom>
        </p:spPr>
      </p:pic>
      <p:pic>
        <p:nvPicPr>
          <p:cNvPr id="476" name="Gemini resonant excitation - PRR Fig 3 - Resonant spectral shift (waterfall).png" descr="Gemini resonant excitation - PRR Fig 3 - Resonant spectral shift (waterfall).png"/>
          <p:cNvPicPr>
            <a:picLocks noChangeAspect="1"/>
          </p:cNvPicPr>
          <p:nvPr/>
        </p:nvPicPr>
        <p:blipFill>
          <a:blip r:embed="rId9">
            <a:extLst/>
          </a:blip>
          <a:srcRect l="0" t="0" r="1503" b="53575"/>
          <a:stretch>
            <a:fillRect/>
          </a:stretch>
        </p:blipFill>
        <p:spPr>
          <a:xfrm>
            <a:off x="17804572" y="8718077"/>
            <a:ext cx="6526583" cy="3219255"/>
          </a:xfrm>
          <a:prstGeom prst="rect">
            <a:avLst/>
          </a:prstGeom>
        </p:spPr>
      </p:pic>
      <p:sp>
        <p:nvSpPr>
          <p:cNvPr id="477" name="Simulations of modulator stage"/>
          <p:cNvSpPr txBox="1"/>
          <p:nvPr/>
        </p:nvSpPr>
        <p:spPr>
          <a:xfrm>
            <a:off x="20393423" y="3970758"/>
            <a:ext cx="3346959" cy="473076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8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Simulations of modulator stage</a:t>
            </a:r>
          </a:p>
        </p:txBody>
      </p:sp>
      <p:sp>
        <p:nvSpPr>
          <p:cNvPr id="478" name="Experimental demonstration of resonant wakefield excitation using Astra-Gemini TA3 laser (CLF)"/>
          <p:cNvSpPr txBox="1"/>
          <p:nvPr/>
        </p:nvSpPr>
        <p:spPr>
          <a:xfrm>
            <a:off x="12452733" y="9252405"/>
            <a:ext cx="1830574" cy="2378076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sz="18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Experimental demonstration of resonant wakefield excitation using Astra-Gemini TA3 laser (CLF)</a:t>
            </a:r>
          </a:p>
        </p:txBody>
      </p:sp>
      <p:sp>
        <p:nvSpPr>
          <p:cNvPr id="479" name="Publications…"/>
          <p:cNvSpPr txBox="1"/>
          <p:nvPr/>
        </p:nvSpPr>
        <p:spPr>
          <a:xfrm>
            <a:off x="13246436" y="4826703"/>
            <a:ext cx="3850853" cy="35433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400">
                <a:solidFill>
                  <a:schemeClr val="accent5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Publications</a:t>
            </a:r>
          </a:p>
          <a:p>
            <a:pPr>
              <a:defRPr sz="1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t>Jakobsson </a:t>
            </a: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et al., Phys Rev Lett</a:t>
            </a:r>
            <a:r>
              <a:t>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127</a:t>
            </a:r>
            <a:r>
              <a:t> 184801 (2021)</a:t>
            </a:r>
          </a:p>
          <a:p>
            <a:pPr>
              <a:defRPr sz="1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t>van de Wetering </a:t>
            </a: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et al., Phys Rev. E</a:t>
            </a:r>
            <a:r>
              <a:t>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108</a:t>
            </a:r>
            <a:r>
              <a:t> 015204 (2023)</a:t>
            </a:r>
          </a:p>
          <a:p>
            <a:pPr>
              <a:defRPr sz="1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t>van de Wetering </a:t>
            </a: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et al., Phys Rev. E</a:t>
            </a:r>
            <a:r>
              <a:t>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109</a:t>
            </a:r>
            <a:r>
              <a:t> 025206 (2024)</a:t>
            </a:r>
          </a:p>
          <a:p>
            <a:pPr>
              <a:defRPr sz="1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t>Ross </a:t>
            </a: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et al., Phys Rev Res</a:t>
            </a:r>
            <a:r>
              <a:t>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6</a:t>
            </a:r>
            <a:r>
              <a:t> L022001 (2024)</a:t>
            </a:r>
          </a:p>
        </p:txBody>
      </p:sp>
      <p:pic>
        <p:nvPicPr>
          <p:cNvPr id="480" name="P-MoPa_schematic_v1.pdf" descr="P-MoPa_schematic_v1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3296841" y="1643855"/>
            <a:ext cx="8874055" cy="266418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imon Hooker, University of Oxford…"/>
          <p:cNvSpPr txBox="1"/>
          <p:nvPr/>
        </p:nvSpPr>
        <p:spPr>
          <a:xfrm>
            <a:off x="843359" y="12965611"/>
            <a:ext cx="2965070" cy="656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2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Simon Hooker, University of 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1200">
                <a:uFill>
                  <a:solidFill>
                    <a:srgbClr val="000000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24th April 2025</a:t>
            </a:r>
          </a:p>
        </p:txBody>
      </p:sp>
      <p:pic>
        <p:nvPicPr>
          <p:cNvPr id="485" name="JAI-logo-on-white-1-line.jpg" descr="JAI-logo-on-white-1-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3359" y="507334"/>
            <a:ext cx="4500563" cy="1286654"/>
          </a:xfrm>
          <a:prstGeom prst="rect">
            <a:avLst/>
          </a:prstGeom>
        </p:spPr>
      </p:pic>
      <p:sp>
        <p:nvSpPr>
          <p:cNvPr id="486" name="Line"/>
          <p:cNvSpPr/>
          <p:nvPr/>
        </p:nvSpPr>
        <p:spPr>
          <a:xfrm>
            <a:off x="5537351" y="1502478"/>
            <a:ext cx="18090862" cy="12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87" name="P-MoPA - Experiments underway at LMU Munich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P-MoPA - Experiments underway at LMU Munich</a:t>
            </a:r>
          </a:p>
        </p:txBody>
      </p:sp>
      <p:sp>
        <p:nvSpPr>
          <p:cNvPr id="488" name="Progress…"/>
          <p:cNvSpPr txBox="1"/>
          <p:nvPr>
            <p:ph type="body" sz="half" idx="1"/>
          </p:nvPr>
        </p:nvSpPr>
        <p:spPr>
          <a:xfrm>
            <a:off x="843359" y="1965038"/>
            <a:ext cx="9292494" cy="12236576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chemeClr val="accent5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Progress</a:t>
            </a:r>
          </a:p>
          <a:p>
            <a:pPr lvl="1"/>
            <a:r>
              <a:t>New beamlines built to combine pulses from 2, synchronized thin-disk lasers:</a:t>
            </a:r>
          </a:p>
          <a:p>
            <a:pPr lvl="2"/>
            <a:r>
              <a:t>PFS: 3 - 5 J, 1 ps, 10 Hz</a:t>
            </a:r>
          </a:p>
          <a:p>
            <a:pPr lvl="2"/>
            <a:r>
              <a:t>PFS-PRO: 115 mJ, 1 ps, 1 kHz</a:t>
            </a:r>
          </a:p>
          <a:p>
            <a:pPr lvl="1"/>
            <a:r>
              <a:t>Guiding in HOFI channels with 1 ps pulses</a:t>
            </a:r>
          </a:p>
          <a:p>
            <a:pPr lvl="1"/>
            <a:r>
              <a:t>Parallel set-up in Oxford at low energy (mJ)</a:t>
            </a:r>
          </a:p>
          <a:p>
            <a:pPr>
              <a:defRPr>
                <a:solidFill>
                  <a:schemeClr val="accent5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Next steps</a:t>
            </a:r>
          </a:p>
          <a:p>
            <a:pPr lvl="1"/>
            <a:r>
              <a:t>Demonstrate operation of Modulator at Oxford (mJ level) and LMU (joule level)</a:t>
            </a:r>
          </a:p>
          <a:p>
            <a:pPr lvl="1"/>
            <a:r>
              <a:t>Design &amp; construct Compressor</a:t>
            </a:r>
          </a:p>
          <a:p>
            <a:pPr lvl="1"/>
            <a:r>
              <a:t>Demonstrate pulse train generation</a:t>
            </a:r>
          </a:p>
          <a:p>
            <a:pPr lvl="1"/>
            <a:r>
              <a:t>Demonstrate wakefield excitation in a P-MoPA</a:t>
            </a:r>
          </a:p>
          <a:p>
            <a:pPr>
              <a:defRPr>
                <a:solidFill>
                  <a:schemeClr val="accent5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t>Grants</a:t>
            </a:r>
          </a:p>
          <a:p>
            <a:pPr lvl="1"/>
            <a:r>
              <a:t>$670k USAF to develop optical systems</a:t>
            </a:r>
          </a:p>
          <a:p>
            <a:pPr lvl="1"/>
            <a:r>
              <a:t>£1.8M to demonstrate acceleration in P-MoPA</a:t>
            </a:r>
          </a:p>
        </p:txBody>
      </p:sp>
      <p:pic>
        <p:nvPicPr>
          <p:cNvPr id="489" name="2258_ox_brand_blue_pos_rect.png" descr="2258_ox_brand_blue_pos_rec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090560" y="12788400"/>
            <a:ext cx="2537652" cy="781529"/>
          </a:xfrm>
          <a:prstGeom prst="rect">
            <a:avLst/>
          </a:prstGeom>
        </p:spPr>
      </p:pic>
      <p:pic>
        <p:nvPicPr>
          <p:cNvPr id="49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107904" y="12788400"/>
            <a:ext cx="2496105" cy="781529"/>
          </a:xfrm>
          <a:prstGeom prst="rect">
            <a:avLst/>
          </a:prstGeom>
        </p:spPr>
      </p:pic>
      <p:pic>
        <p:nvPicPr>
          <p:cNvPr id="49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804572" y="12788400"/>
            <a:ext cx="2965070" cy="781529"/>
          </a:xfrm>
          <a:prstGeom prst="rect">
            <a:avLst/>
          </a:prstGeom>
        </p:spPr>
      </p:pic>
      <p:sp>
        <p:nvSpPr>
          <p:cNvPr id="4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93" name="LMU expt - Beam layout.png" descr="LMU expt - Beam layout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300699" y="1820688"/>
            <a:ext cx="10733277" cy="5436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94" name="pasted-movie.png" descr="pasted-movi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396667" y="7256728"/>
            <a:ext cx="6022779" cy="520781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</p:pic>
      <p:pic>
        <p:nvPicPr>
          <p:cNvPr id="495" name="LMU expt - Post-guiding channels.png" descr="LMU expt - Post-guiding channels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7857430" y="7091662"/>
            <a:ext cx="3531670" cy="534362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</p:pic>
      <p:sp>
        <p:nvSpPr>
          <p:cNvPr id="496" name="Layout of PFS &amp; PFS-Pro beams at LMU…"/>
          <p:cNvSpPr txBox="1"/>
          <p:nvPr/>
        </p:nvSpPr>
        <p:spPr>
          <a:xfrm>
            <a:off x="18674052" y="1736724"/>
            <a:ext cx="4191179" cy="89773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defRPr sz="1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t>Layout of PFS &amp; PFS-Pro beams at LMU</a:t>
            </a:r>
          </a:p>
          <a:p>
            <a:pPr>
              <a:defRPr sz="1800">
                <a:latin typeface="Avenir Book"/>
                <a:ea typeface="Avenir Book"/>
                <a:cs typeface="Avenir Book"/>
                <a:sym typeface="Avenir Book"/>
              </a:defRPr>
            </a:pPr>
            <a:r>
              <a:t>Prof. Stefan Karsh’s group</a:t>
            </a:r>
          </a:p>
        </p:txBody>
      </p:sp>
      <p:sp>
        <p:nvSpPr>
          <p:cNvPr id="497" name="Photo of inside of target chamber"/>
          <p:cNvSpPr txBox="1"/>
          <p:nvPr/>
        </p:nvSpPr>
        <p:spPr>
          <a:xfrm>
            <a:off x="10975270" y="12186668"/>
            <a:ext cx="3601162" cy="473076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8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Photo of inside of target chamber</a:t>
            </a:r>
          </a:p>
        </p:txBody>
      </p:sp>
      <p:sp>
        <p:nvSpPr>
          <p:cNvPr id="498" name="Interferometric measurements of HOFI channel"/>
          <p:cNvSpPr txBox="1"/>
          <p:nvPr/>
        </p:nvSpPr>
        <p:spPr>
          <a:xfrm>
            <a:off x="21557885" y="10938892"/>
            <a:ext cx="1957454" cy="1108076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>
              <a:defRPr sz="18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Interferometric measurements of HOFI channel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High rep-rate operations with eSYLOS at ELI-ALPS"/>
          <p:cNvSpPr txBox="1"/>
          <p:nvPr>
            <p:ph type="title"/>
          </p:nvPr>
        </p:nvSpPr>
        <p:spPr>
          <a:xfrm>
            <a:off x="-79132" y="26590"/>
            <a:ext cx="24542264" cy="1798887"/>
          </a:xfrm>
          <a:prstGeom prst="rect">
            <a:avLst/>
          </a:prstGeom>
        </p:spPr>
        <p:txBody>
          <a:bodyPr/>
          <a:lstStyle/>
          <a:p>
            <a:pPr/>
            <a:r>
              <a:t>High rep-rate operations with eSYLOS at ELI-ALPS</a:t>
            </a:r>
          </a:p>
        </p:txBody>
      </p:sp>
      <p:sp>
        <p:nvSpPr>
          <p:cNvPr id="501" name="A. J. Hughes et al, A 50 MeV-scale, 10 Hz Plasma Accelerator at the eSYLOS Facility, in preparation"/>
          <p:cNvSpPr txBox="1"/>
          <p:nvPr/>
        </p:nvSpPr>
        <p:spPr>
          <a:xfrm>
            <a:off x="-1" y="13045692"/>
            <a:ext cx="24384001" cy="503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A. J. Hughes et al, A 50 MeV-scale, 10 Hz Plasma Accelerator at the eSYLOS Facility, in preparation</a:t>
            </a:r>
          </a:p>
        </p:txBody>
      </p:sp>
      <p:pic>
        <p:nvPicPr>
          <p:cNvPr id="502" name="Screenshot 2025-04-22 at 12.49.22.pdf" descr="Screenshot 2025-04-22 at 12.49.2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9347" y="2179372"/>
            <a:ext cx="11131776" cy="4329836"/>
          </a:xfrm>
          <a:prstGeom prst="rect">
            <a:avLst/>
          </a:prstGeom>
          <a:ln w="12700">
            <a:miter lim="400000"/>
          </a:ln>
        </p:spPr>
      </p:pic>
      <p:sp>
        <p:nvSpPr>
          <p:cNvPr id="503" name="commissioning of eSYLOS beamline produced (&lt; pC) up to 50 MeV electrons with only 44 mJ laser energy (12 fs, 10 Hz)…"/>
          <p:cNvSpPr txBox="1"/>
          <p:nvPr/>
        </p:nvSpPr>
        <p:spPr>
          <a:xfrm>
            <a:off x="368188" y="7074334"/>
            <a:ext cx="11817303" cy="5406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92666" indent="-592666">
              <a:buSzPct val="45000"/>
              <a:buBlip>
                <a:blip r:embed="rId3"/>
              </a:buBlip>
            </a:pPr>
            <a:r>
              <a:t>commissioning of eSYLOS beamline produced (&lt; pC) up to 50 MeV electrons with only 44 mJ laser energy (12 fs, 10 Hz)</a:t>
            </a:r>
          </a:p>
          <a:p>
            <a:pPr marL="592666" indent="-592666">
              <a:buSzPct val="45000"/>
              <a:buBlip>
                <a:blip r:embed="rId3"/>
              </a:buBlip>
            </a:pPr>
            <a:r>
              <a:t>Recent experiments with SYLOS laser (8 fs, 20 mJ) have now shown operation at kHz, though at lower electron energies.</a:t>
            </a:r>
          </a:p>
        </p:txBody>
      </p:sp>
      <p:pic>
        <p:nvPicPr>
          <p:cNvPr id="504" name="Screenshot 2024-04-08 at 17.51.24.pdf" descr="Screenshot 2024-04-08 at 17.51.24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469252" y="2505318"/>
            <a:ext cx="11817303" cy="3752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505" name="Screenshot 2025-04-23 at 12.01.46.pdf" descr="Screenshot 2025-04-23 at 12.01.46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683917" y="9978700"/>
            <a:ext cx="5500525" cy="281489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6" name="Screenshot 2025-04-23 at 12.02.24.pdf" descr="Screenshot 2025-04-23 at 12.02.24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066487" y="9965965"/>
            <a:ext cx="6273801" cy="2514601"/>
          </a:xfrm>
          <a:prstGeom prst="rect">
            <a:avLst/>
          </a:prstGeom>
          <a:ln w="12700">
            <a:miter lim="400000"/>
          </a:ln>
        </p:spPr>
      </p:pic>
      <p:sp>
        <p:nvSpPr>
          <p:cNvPr id="507" name="shorter ramp lengths are better but can be compensated by focussing depth"/>
          <p:cNvSpPr txBox="1"/>
          <p:nvPr/>
        </p:nvSpPr>
        <p:spPr>
          <a:xfrm>
            <a:off x="12083136" y="7581422"/>
            <a:ext cx="11817303" cy="1616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92666" indent="-592666">
              <a:buSzPct val="45000"/>
              <a:buBlip>
                <a:blip r:embed="rId3"/>
              </a:buBlip>
            </a:lvl1pPr>
          </a:lstStyle>
          <a:p>
            <a:pPr/>
            <a:r>
              <a:t>shorter ramp lengths are better but can be compensated by focussing depth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EPAC"/>
          <p:cNvSpPr txBox="1"/>
          <p:nvPr>
            <p:ph type="title"/>
          </p:nvPr>
        </p:nvSpPr>
        <p:spPr>
          <a:xfrm>
            <a:off x="4833937" y="26590"/>
            <a:ext cx="14716126" cy="1791616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EPAC</a:t>
            </a:r>
          </a:p>
        </p:txBody>
      </p:sp>
      <p:pic>
        <p:nvPicPr>
          <p:cNvPr id="510" name="epac_front.jpg" descr="epac_front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8605" y="2063183"/>
            <a:ext cx="8544193" cy="4807103"/>
          </a:xfrm>
          <a:prstGeom prst="rect">
            <a:avLst/>
          </a:prstGeom>
          <a:ln w="12700">
            <a:miter lim="400000"/>
          </a:ln>
        </p:spPr>
      </p:pic>
      <p:sp>
        <p:nvSpPr>
          <p:cNvPr id="511" name="Innovation…"/>
          <p:cNvSpPr txBox="1"/>
          <p:nvPr/>
        </p:nvSpPr>
        <p:spPr>
          <a:xfrm>
            <a:off x="10036937" y="3828963"/>
            <a:ext cx="13823658" cy="216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2600">
                <a:solidFill>
                  <a:srgbClr val="FFA5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Innovation</a:t>
            </a:r>
            <a:endParaRPr>
              <a:solidFill>
                <a:srgbClr val="333333"/>
              </a:solidFill>
            </a:endParaRPr>
          </a:p>
          <a:p>
            <a:pPr marL="457200" indent="-317500" defTabSz="457200">
              <a:spcBef>
                <a:spcPts val="0"/>
              </a:spcBef>
              <a:buClr>
                <a:srgbClr val="333333"/>
              </a:buClr>
              <a:buSzPct val="75000"/>
              <a:buFont typeface="Helvetica Neue"/>
              <a:buChar char="•"/>
              <a:defRPr b="1" sz="2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R&amp;D for a new generation of compact, super-bright, novel accelerators.</a:t>
            </a:r>
          </a:p>
          <a:p>
            <a:pPr marL="457200" indent="-317500" defTabSz="457200">
              <a:spcBef>
                <a:spcPts val="0"/>
              </a:spcBef>
              <a:buClr>
                <a:srgbClr val="333333"/>
              </a:buClr>
              <a:buSzPct val="75000"/>
              <a:buFont typeface="Helvetica Neue"/>
              <a:buChar char="•"/>
              <a:defRPr sz="2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Advanced, multi-modal, dynamic and highly penetrating imaging capabilities</a:t>
            </a:r>
          </a:p>
          <a:p>
            <a:pPr marL="457200" indent="-317500" defTabSz="457200">
              <a:spcBef>
                <a:spcPts val="0"/>
              </a:spcBef>
              <a:buClr>
                <a:srgbClr val="333333"/>
              </a:buClr>
              <a:buSzPct val="75000"/>
              <a:buFont typeface="Helvetica Neue"/>
              <a:buChar char="•"/>
              <a:defRPr sz="2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New technologies for advanced sensing in defence and security</a:t>
            </a:r>
          </a:p>
          <a:p>
            <a:pPr marL="457200" indent="-317500" defTabSz="457200">
              <a:spcBef>
                <a:spcPts val="0"/>
              </a:spcBef>
              <a:buClr>
                <a:srgbClr val="333333"/>
              </a:buClr>
              <a:buSzPct val="75000"/>
              <a:buFont typeface="Helvetica Neue"/>
              <a:buChar char="•"/>
              <a:defRPr sz="2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Novel radiobiology for future therapeutic modalitie</a:t>
            </a:r>
          </a:p>
        </p:txBody>
      </p:sp>
      <p:sp>
        <p:nvSpPr>
          <p:cNvPr id="512" name="Discovery…"/>
          <p:cNvSpPr txBox="1"/>
          <p:nvPr/>
        </p:nvSpPr>
        <p:spPr>
          <a:xfrm>
            <a:off x="10036937" y="2042726"/>
            <a:ext cx="13823658" cy="2038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2500">
                <a:solidFill>
                  <a:srgbClr val="FFA5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Discovery</a:t>
            </a:r>
            <a:endParaRPr>
              <a:solidFill>
                <a:srgbClr val="333333"/>
              </a:solidFill>
            </a:endParaRPr>
          </a:p>
          <a:p>
            <a:pPr marL="457200" indent="-317500" defTabSz="457200">
              <a:spcBef>
                <a:spcPts val="0"/>
              </a:spcBef>
              <a:buClr>
                <a:srgbClr val="333333"/>
              </a:buClr>
              <a:buSzPct val="75000"/>
              <a:buFont typeface="Helvetica Neue"/>
              <a:buChar char="•"/>
              <a:defRPr b="1" sz="2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Driving forward the scientific understanding of laser driven accelerators and sources.</a:t>
            </a:r>
          </a:p>
          <a:p>
            <a:pPr marL="457200" indent="-317500" defTabSz="457200">
              <a:spcBef>
                <a:spcPts val="0"/>
              </a:spcBef>
              <a:buClr>
                <a:srgbClr val="333333"/>
              </a:buClr>
              <a:buSzPct val="75000"/>
              <a:buFont typeface="Helvetica Neue"/>
              <a:buChar char="•"/>
              <a:defRPr sz="2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Explore matter in extreme environments, usually only found off planet.</a:t>
            </a:r>
          </a:p>
          <a:p>
            <a:pPr marL="457200" indent="-317500" defTabSz="457200">
              <a:spcBef>
                <a:spcPts val="0"/>
              </a:spcBef>
              <a:buClr>
                <a:srgbClr val="333333"/>
              </a:buClr>
              <a:buSzPct val="75000"/>
              <a:buFont typeface="Helvetica Neue"/>
              <a:buChar char="•"/>
              <a:defRPr sz="2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Enable experiments to simulate astrophysical events and study fundamental aspects of the universe.</a:t>
            </a:r>
          </a:p>
        </p:txBody>
      </p:sp>
      <p:sp>
        <p:nvSpPr>
          <p:cNvPr id="513" name="Training…"/>
          <p:cNvSpPr txBox="1"/>
          <p:nvPr/>
        </p:nvSpPr>
        <p:spPr>
          <a:xfrm>
            <a:off x="10036937" y="5986962"/>
            <a:ext cx="13823658" cy="1352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2600">
                <a:solidFill>
                  <a:srgbClr val="FFA5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Training</a:t>
            </a:r>
            <a:endParaRPr>
              <a:solidFill>
                <a:srgbClr val="333333"/>
              </a:solidFill>
            </a:endParaRPr>
          </a:p>
          <a:p>
            <a:pPr marL="457200" indent="-317500" defTabSz="457200">
              <a:spcBef>
                <a:spcPts val="0"/>
              </a:spcBef>
              <a:buClr>
                <a:srgbClr val="333333"/>
              </a:buClr>
              <a:buSzPct val="75000"/>
              <a:buFont typeface="Helvetica Neue"/>
              <a:buChar char="•"/>
              <a:defRPr sz="26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High quality and broad spectrum training for engineers, apprentices, PhD and early career scientists, generating a pipeline of people with expert, high quality skills.</a:t>
            </a:r>
          </a:p>
        </p:txBody>
      </p:sp>
      <p:sp>
        <p:nvSpPr>
          <p:cNvPr id="514" name="EPAC will deliver a state-of-the-art 10 Hz, 1 PW, laser to two independent experimental areas.…"/>
          <p:cNvSpPr txBox="1"/>
          <p:nvPr/>
        </p:nvSpPr>
        <p:spPr>
          <a:xfrm>
            <a:off x="27939" y="7610893"/>
            <a:ext cx="24328121" cy="2296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1000"/>
              </a:spcBef>
              <a:defRPr sz="2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EPAC will deliver a state-of-the-art 10 Hz, 1 PW, laser to two independent experimental areas.</a:t>
            </a:r>
          </a:p>
          <a:p>
            <a:pPr defTabSz="457200">
              <a:spcBef>
                <a:spcPts val="1000"/>
              </a:spcBef>
              <a:defRPr sz="2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Experimental Area 1 (EA1) </a:t>
            </a:r>
            <a:r>
              <a:t>has a fixed configuration, delivering a long-focus laser beamline  predominantly for driving a laser-wakefield accelerator. Sources derived from the accelerator will be used for experiments and industrial applications in the 20 m x 9 m applications area.</a:t>
            </a:r>
          </a:p>
          <a:p>
            <a:pPr defTabSz="457200">
              <a:spcBef>
                <a:spcPts val="1000"/>
              </a:spcBef>
              <a:defRPr sz="2500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Experimental Area 2 (EA2) </a:t>
            </a:r>
            <a:r>
              <a:t>contains a large vacuum chamber that can be configured in a flexible way with short, medium, and long-focus beamline options. The primary application of the area will be high density laser-matter interactions for optimisation of secondary sources as well as fundamental science studies.</a:t>
            </a:r>
          </a:p>
        </p:txBody>
      </p:sp>
      <p:sp>
        <p:nvSpPr>
          <p:cNvPr id="515" name="EPAC commissioning due to begin spring 2026"/>
          <p:cNvSpPr txBox="1"/>
          <p:nvPr/>
        </p:nvSpPr>
        <p:spPr>
          <a:xfrm>
            <a:off x="207738" y="10178157"/>
            <a:ext cx="13016917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/>
            <a:r>
              <a:t>EPAC commissioning due to begin spring 2026</a:t>
            </a:r>
          </a:p>
        </p:txBody>
      </p:sp>
      <p:sp>
        <p:nvSpPr>
          <p:cNvPr id="516" name="EPAC Support EPAC’s proposal to act as the EuPRAXIA Centre for R&amp;D on a 5 GeV electron beam that is produced in a compact laser-plasma accelerator and that has sufficient beam quality for the FEL application."/>
          <p:cNvSpPr txBox="1"/>
          <p:nvPr/>
        </p:nvSpPr>
        <p:spPr>
          <a:xfrm>
            <a:off x="170810" y="11328734"/>
            <a:ext cx="24042381" cy="2352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EPAC Support EPAC’s proposal to act as the EuPRAXIA Centre for R&amp;D on a 5 GeV electron beam that is produced in a compact laser-plasma accelerator and that has sufficient beam quality for the FEL application.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JAI effort on laser acceleration"/>
          <p:cNvSpPr txBox="1"/>
          <p:nvPr>
            <p:ph type="title"/>
          </p:nvPr>
        </p:nvSpPr>
        <p:spPr>
          <a:xfrm>
            <a:off x="1397139" y="165180"/>
            <a:ext cx="21589722" cy="1433270"/>
          </a:xfrm>
          <a:prstGeom prst="rect">
            <a:avLst/>
          </a:prstGeom>
        </p:spPr>
        <p:txBody>
          <a:bodyPr/>
          <a:lstStyle/>
          <a:p>
            <a:pPr/>
            <a:r>
              <a:t>JAI effort on laser acceleration</a:t>
            </a:r>
          </a:p>
        </p:txBody>
      </p:sp>
      <p:graphicFrame>
        <p:nvGraphicFramePr>
          <p:cNvPr id="354" name="Table 1"/>
          <p:cNvGraphicFramePr/>
          <p:nvPr/>
        </p:nvGraphicFramePr>
        <p:xfrm>
          <a:off x="280978" y="2041137"/>
          <a:ext cx="23822044" cy="11885253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2746669"/>
                <a:gridCol w="4215074"/>
                <a:gridCol w="4215074"/>
                <a:gridCol w="4215074"/>
                <a:gridCol w="4215074"/>
                <a:gridCol w="4215074"/>
              </a:tblGrid>
              <a:tr h="654050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Program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Laser Wakefield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Ion Source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Radiation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Lasers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Fundamental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2292350"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Injection, Non-linear stages, Guided wakefields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Relativistic transparency &amp; low density targets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Optimisation &amp; Applications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Multiples + High rep rate sources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Compton QED, Photon-Photo Scattering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53475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JAI staff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M. Backhouse, J. Cowley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olidFill>
                            <a:srgbClr val="A6AAA9"/>
                          </a:solidFill>
                          <a:sym typeface="Helvetica Light"/>
                        </a:rPr>
                        <a:t>O. Ettlinger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r>
                        <a:rPr>
                          <a:solidFill>
                            <a:srgbClr val="A6AAA9"/>
                          </a:solidFill>
                        </a:rPr>
                        <a:t>O. Ettlinger</a:t>
                      </a:r>
                      <a:r>
                        <a:t>, J. Cowley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73990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Associated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r>
                        <a:t>A. Hughes, M. von der Layden, R. Lahaye, L. Feder</a:t>
                      </a:r>
                      <a:r>
                        <a:rPr>
                          <a:solidFill>
                            <a:srgbClr val="A6AAA9"/>
                          </a:solidFill>
                        </a:rPr>
                        <a:t>,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N. Dover, N. Xu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A. Hughes, B. Kettle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N. Xu, M. Liang, R. Lahaye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B. Kettle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228600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Students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R. Luo, J. Hills, S. Kalos, D. McMahon, D. Chan, J. Thistlewood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G. Casati, N. Sedlackova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R. Luo, G. Christian, D. McMahon, D. Chan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S. Kalos, J. Thistlewood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M. Berboucha, L. Bradley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337820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Faculty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R. D’Arcy, S. Hooker, S. Mangles, Z. Najmudin, P. Norreys, R. Walczak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K. Long, Z. Najmudin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S. Hooker, S. Mangles, Z. Najmudin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S. Hooker, Z. Najmudin, R. Walczak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S. Mangles, S. Rose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" name="Screenshot 2025-04-23 at 12.52.33.pdf" descr="Screenshot 2025-04-23 at 12.52.33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456805" y="6343457"/>
            <a:ext cx="6502126" cy="4789318"/>
          </a:xfrm>
          <a:prstGeom prst="rect">
            <a:avLst/>
          </a:prstGeom>
          <a:ln w="12700">
            <a:miter lim="400000"/>
          </a:ln>
        </p:spPr>
      </p:pic>
      <p:sp>
        <p:nvSpPr>
          <p:cNvPr id="519" name="Eupraxia experiment at LLC, Lund"/>
          <p:cNvSpPr txBox="1"/>
          <p:nvPr>
            <p:ph type="title"/>
          </p:nvPr>
        </p:nvSpPr>
        <p:spPr>
          <a:xfrm>
            <a:off x="80547" y="26590"/>
            <a:ext cx="24222906" cy="1687274"/>
          </a:xfrm>
          <a:prstGeom prst="rect">
            <a:avLst/>
          </a:prstGeom>
        </p:spPr>
        <p:txBody>
          <a:bodyPr/>
          <a:lstStyle/>
          <a:p>
            <a:pPr/>
            <a:r>
              <a:t>Eupraxia experiment at LLC, Lund</a:t>
            </a:r>
          </a:p>
        </p:txBody>
      </p:sp>
      <p:pic>
        <p:nvPicPr>
          <p:cNvPr id="520" name="Screenshot 2025-04-23 at 12.49.50.pdf" descr="Screenshot 2025-04-23 at 12.49.50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2726" y="2002519"/>
            <a:ext cx="9230050" cy="9020617"/>
          </a:xfrm>
          <a:prstGeom prst="rect">
            <a:avLst/>
          </a:prstGeom>
          <a:ln w="12700">
            <a:miter lim="400000"/>
          </a:ln>
        </p:spPr>
      </p:pic>
      <p:sp>
        <p:nvSpPr>
          <p:cNvPr id="521" name="Collaborative experiment (LLC, CNRS, York, Strath, ENEA, CEA) to develop a low energy spread injector for Eupraxia at LLC (0.8 J, 42 fs, 12 µm) at 100 MeV…"/>
          <p:cNvSpPr txBox="1"/>
          <p:nvPr/>
        </p:nvSpPr>
        <p:spPr>
          <a:xfrm>
            <a:off x="9599556" y="1991431"/>
            <a:ext cx="13750638" cy="46696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92666" indent="-592666">
              <a:buSzPct val="45000"/>
              <a:buBlip>
                <a:blip r:embed="rId5"/>
              </a:buBlip>
            </a:pPr>
            <a:r>
              <a:t>Collaborative experiment (LLC, CNRS, York, Strath, ENEA, CEA) to develop a low energy spread injector for Eupraxia at LLC (0.8 J, 42 fs, 12 µm) at 100 MeV</a:t>
            </a:r>
          </a:p>
          <a:p>
            <a:pPr marL="592666" indent="-592666">
              <a:buSzPct val="45000"/>
              <a:buBlip>
                <a:blip r:embed="rId5"/>
              </a:buBlip>
            </a:pPr>
            <a:r>
              <a:t>Beams produced with ∆</a:t>
            </a:r>
            <a:r>
              <a:rPr i="1">
                <a:latin typeface="+mn-lt"/>
                <a:ea typeface="+mn-ea"/>
                <a:cs typeface="+mn-cs"/>
                <a:sym typeface="Helvetica"/>
              </a:rPr>
              <a:t>E</a:t>
            </a:r>
            <a:r>
              <a:t>/</a:t>
            </a:r>
            <a:r>
              <a:rPr i="1">
                <a:latin typeface="+mn-lt"/>
                <a:ea typeface="+mn-ea"/>
                <a:cs typeface="+mn-cs"/>
                <a:sym typeface="Helvetica"/>
              </a:rPr>
              <a:t>E</a:t>
            </a:r>
            <a:r>
              <a:t> ~ 5% and no measurable dark current</a:t>
            </a:r>
          </a:p>
        </p:txBody>
      </p:sp>
      <p:sp>
        <p:nvSpPr>
          <p:cNvPr id="522" name="Simulations demonstrate subtle dependence on spectral phase of laser pulse"/>
          <p:cNvSpPr txBox="1"/>
          <p:nvPr/>
        </p:nvSpPr>
        <p:spPr>
          <a:xfrm>
            <a:off x="17447787" y="6825178"/>
            <a:ext cx="6127173" cy="3825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Simulations demonstrate subtle dependence on spectral phase of laser pulse</a:t>
            </a:r>
          </a:p>
        </p:txBody>
      </p:sp>
      <p:sp>
        <p:nvSpPr>
          <p:cNvPr id="523" name="JAI has PACRI funding (as part of EUPRAXIA-PP) to develop high-rep rate driver based on P-MoPA"/>
          <p:cNvSpPr txBox="1"/>
          <p:nvPr/>
        </p:nvSpPr>
        <p:spPr>
          <a:xfrm>
            <a:off x="457480" y="11136064"/>
            <a:ext cx="23469039" cy="1616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JAI has PACRI funding (as part of EUPRAXIA-PP) to develop high-rep rate driver based on P-MoPA</a:t>
            </a:r>
          </a:p>
        </p:txBody>
      </p:sp>
      <p:sp>
        <p:nvSpPr>
          <p:cNvPr id="524" name="M. P. Backhouse et al. Spectral Phase Control for Optimized Ionization Injection in Laser WakefieldAcceleration, in preparation 2025"/>
          <p:cNvSpPr txBox="1"/>
          <p:nvPr/>
        </p:nvSpPr>
        <p:spPr>
          <a:xfrm>
            <a:off x="69841" y="12865068"/>
            <a:ext cx="24705938" cy="9352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M. P. Backhouse et al. Spectral Phase Control for Optimized Ionization Injection in Laser WakefieldAcceleration, in preparation 2025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Radiation"/>
          <p:cNvSpPr txBox="1"/>
          <p:nvPr>
            <p:ph type="title"/>
          </p:nvPr>
        </p:nvSpPr>
        <p:spPr>
          <a:xfrm>
            <a:off x="1397139" y="4536281"/>
            <a:ext cx="21589722" cy="4643438"/>
          </a:xfrm>
          <a:prstGeom prst="rect">
            <a:avLst/>
          </a:prstGeom>
        </p:spPr>
        <p:txBody>
          <a:bodyPr anchor="ctr"/>
          <a:lstStyle>
            <a:lvl1pPr>
              <a:defRPr sz="11200"/>
            </a:lvl1pPr>
          </a:lstStyle>
          <a:p>
            <a:pPr/>
            <a:r>
              <a:t>Radiation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Screenshot 2025-04-23 at 12.22.34.pdf" descr="Screenshot 2025-04-23 at 12.22.34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77059" y="7420177"/>
            <a:ext cx="6416899" cy="47581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31" name="Screenshot 2024-04-08 at 17.37.24.pdf" descr="Screenshot 2024-04-08 at 17.37.24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63164" y="2070160"/>
            <a:ext cx="8381382" cy="4758109"/>
          </a:xfrm>
          <a:prstGeom prst="rect">
            <a:avLst/>
          </a:prstGeom>
          <a:ln w="12700">
            <a:miter lim="400000"/>
          </a:ln>
        </p:spPr>
      </p:pic>
      <p:sp>
        <p:nvSpPr>
          <p:cNvPr id="532" name="Radiation computation code"/>
          <p:cNvSpPr txBox="1"/>
          <p:nvPr>
            <p:ph type="title"/>
          </p:nvPr>
        </p:nvSpPr>
        <p:spPr>
          <a:xfrm>
            <a:off x="4833937" y="26590"/>
            <a:ext cx="14716126" cy="1676176"/>
          </a:xfrm>
          <a:prstGeom prst="rect">
            <a:avLst/>
          </a:prstGeom>
        </p:spPr>
        <p:txBody>
          <a:bodyPr/>
          <a:lstStyle/>
          <a:p>
            <a:pPr/>
            <a:r>
              <a:t>Radiation computation code</a:t>
            </a:r>
          </a:p>
        </p:txBody>
      </p:sp>
      <p:sp>
        <p:nvSpPr>
          <p:cNvPr id="533" name="Doherty, A. et al. Femtosecond multimodal imaging with a laser-driven X-ray source. Communications Physics, 6:288 (2023)…"/>
          <p:cNvSpPr txBox="1"/>
          <p:nvPr/>
        </p:nvSpPr>
        <p:spPr>
          <a:xfrm>
            <a:off x="-42364" y="12400874"/>
            <a:ext cx="24468728" cy="1367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pPr>
            <a:r>
              <a:t>Doherty, A. et al. Femtosecond multimodal imaging with a laser-driven X-ray source. </a:t>
            </a:r>
            <a:r>
              <a:rPr i="1"/>
              <a:t>Communications Physics</a:t>
            </a:r>
            <a:r>
              <a:t>, </a:t>
            </a:r>
            <a:r>
              <a:rPr i="1"/>
              <a:t>6:288</a:t>
            </a:r>
            <a:r>
              <a:t> (2023)</a:t>
            </a:r>
          </a:p>
          <a:p>
            <a: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pPr>
            <a:r>
              <a:t>Adam J. Hughes , “Modelling the Temporal and Spectral Intensity Profiles of Betatron X-rays from a Laser Wakefield Accelerator”, in preparation, 2025.</a:t>
            </a:r>
          </a:p>
        </p:txBody>
      </p:sp>
      <p:sp>
        <p:nvSpPr>
          <p:cNvPr id="534" name="Radiation code calculates Liénard-Weichert potential on a grid then adds up contributions on a unified time grid"/>
          <p:cNvSpPr txBox="1"/>
          <p:nvPr/>
        </p:nvSpPr>
        <p:spPr>
          <a:xfrm>
            <a:off x="140287" y="5579589"/>
            <a:ext cx="15520032" cy="1616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Radiation code calculates Liénard-Weichert potential on a grid then adds up contributions on a unified time grid</a:t>
            </a:r>
          </a:p>
        </p:txBody>
      </p:sp>
      <p:pic>
        <p:nvPicPr>
          <p:cNvPr id="535" name="Screenshot 2025-04-23 at 12.20.34.pdf" descr="Screenshot 2025-04-23 at 12.20.34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3070" y="7797655"/>
            <a:ext cx="6800666" cy="3633833"/>
          </a:xfrm>
          <a:prstGeom prst="rect">
            <a:avLst/>
          </a:prstGeom>
          <a:ln w="12700">
            <a:miter lim="400000"/>
          </a:ln>
        </p:spPr>
      </p:pic>
      <p:pic>
        <p:nvPicPr>
          <p:cNvPr id="536" name="Screenshot 2025-04-23 at 12.23.54.pdf" descr="Screenshot 2025-04-23 at 12.23.54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861075" y="7195664"/>
            <a:ext cx="7178129" cy="48378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37" name="Screenshot 2024-04-13 at 11.22.21.pdf" descr="Screenshot 2024-04-13 at 11.22.21.pdf"/>
          <p:cNvPicPr>
            <a:picLocks noChangeAspect="1"/>
          </p:cNvPicPr>
          <p:nvPr/>
        </p:nvPicPr>
        <p:blipFill>
          <a:blip r:embed="rId7">
            <a:extLst/>
          </a:blip>
          <a:srcRect l="0" t="0" r="6026" b="65620"/>
          <a:stretch>
            <a:fillRect/>
          </a:stretch>
        </p:blipFill>
        <p:spPr>
          <a:xfrm>
            <a:off x="2136013" y="1875480"/>
            <a:ext cx="9851924" cy="3531323"/>
          </a:xfrm>
          <a:prstGeom prst="rect">
            <a:avLst/>
          </a:prstGeom>
          <a:ln w="12700">
            <a:miter lim="400000"/>
          </a:ln>
        </p:spPr>
      </p:pic>
      <p:pic>
        <p:nvPicPr>
          <p:cNvPr id="538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7291920" y="1628053"/>
            <a:ext cx="6032501" cy="2260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32668" y="7927867"/>
            <a:ext cx="4877442" cy="3655819"/>
          </a:xfrm>
          <a:prstGeom prst="rect">
            <a:avLst/>
          </a:prstGeom>
          <a:ln w="12700">
            <a:miter lim="400000"/>
          </a:ln>
        </p:spPr>
      </p:pic>
      <p:sp>
        <p:nvSpPr>
          <p:cNvPr id="543" name="Coherent Radiation computation code"/>
          <p:cNvSpPr txBox="1"/>
          <p:nvPr>
            <p:ph type="title"/>
          </p:nvPr>
        </p:nvSpPr>
        <p:spPr>
          <a:xfrm>
            <a:off x="2655992" y="26590"/>
            <a:ext cx="19072016" cy="1865630"/>
          </a:xfrm>
          <a:prstGeom prst="rect">
            <a:avLst/>
          </a:prstGeom>
        </p:spPr>
        <p:txBody>
          <a:bodyPr/>
          <a:lstStyle/>
          <a:p>
            <a:pPr/>
            <a:r>
              <a:t>Coherent Radiation computation code</a:t>
            </a:r>
          </a:p>
        </p:txBody>
      </p:sp>
      <p:sp>
        <p:nvSpPr>
          <p:cNvPr id="544" name="Runfeng Luo “Efficient Free-Electron Laser Modelling Using a Lorentz-Boosted Coordinate System ” , LPAW conference 2025."/>
          <p:cNvSpPr txBox="1"/>
          <p:nvPr/>
        </p:nvSpPr>
        <p:spPr>
          <a:xfrm>
            <a:off x="-42364" y="13177846"/>
            <a:ext cx="24468728" cy="503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Runfeng Luo “Efficient Free-Electron Laser Modelling Using a Lorentz-Boosted Coordinate System ” , LPAW conference 2025.</a:t>
            </a:r>
          </a:p>
        </p:txBody>
      </p:sp>
      <p:sp>
        <p:nvSpPr>
          <p:cNvPr id="545" name="FELs provide ultrashort (femtosecond) radiation with tuneable wavelengths…"/>
          <p:cNvSpPr txBox="1"/>
          <p:nvPr/>
        </p:nvSpPr>
        <p:spPr>
          <a:xfrm>
            <a:off x="590085" y="2630601"/>
            <a:ext cx="11817303" cy="4776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92666" indent="-592666">
              <a:buSzPct val="45000"/>
              <a:buBlip>
                <a:blip r:embed="rId3"/>
              </a:buBlip>
            </a:pPr>
            <a:r>
              <a:t>FELs provide ultrashort (femtosecond) radiation with tuneable wavelengths</a:t>
            </a:r>
          </a:p>
          <a:p>
            <a:pPr marL="592666" indent="-592666">
              <a:buSzPct val="45000"/>
              <a:buBlip>
                <a:blip r:embed="rId3"/>
              </a:buBlip>
            </a:pPr>
            <a:r>
              <a:t>Codes such as Genesis do not fully capture transverse beam dynamics</a:t>
            </a:r>
          </a:p>
          <a:p>
            <a:pPr marL="592666" indent="-592666">
              <a:buSzPct val="45000"/>
              <a:buBlip>
                <a:blip r:embed="rId3"/>
              </a:buBlip>
            </a:pPr>
            <a:r>
              <a:t>Boosted frame PIC simulations account for emittance and space charge effects</a:t>
            </a:r>
          </a:p>
        </p:txBody>
      </p:sp>
      <p:pic>
        <p:nvPicPr>
          <p:cNvPr id="54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571120" y="1926011"/>
            <a:ext cx="11344971" cy="1925001"/>
          </a:xfrm>
          <a:prstGeom prst="rect">
            <a:avLst/>
          </a:prstGeom>
          <a:ln w="12700">
            <a:miter lim="400000"/>
          </a:ln>
        </p:spPr>
      </p:pic>
      <p:sp>
        <p:nvSpPr>
          <p:cNvPr id="547" name="SPARC FEL beamline"/>
          <p:cNvSpPr txBox="1"/>
          <p:nvPr/>
        </p:nvSpPr>
        <p:spPr>
          <a:xfrm>
            <a:off x="15886634" y="1881704"/>
            <a:ext cx="600468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/>
            <a:r>
              <a:t>SPARC FEL beamline</a:t>
            </a:r>
          </a:p>
        </p:txBody>
      </p:sp>
      <p:pic>
        <p:nvPicPr>
          <p:cNvPr id="54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382691" y="3884803"/>
            <a:ext cx="8843799" cy="3545488"/>
          </a:xfrm>
          <a:prstGeom prst="rect">
            <a:avLst/>
          </a:prstGeom>
          <a:ln w="12700">
            <a:miter lim="400000"/>
          </a:ln>
        </p:spPr>
      </p:pic>
      <p:sp>
        <p:nvSpPr>
          <p:cNvPr id="549" name="beam matching to optimise transport"/>
          <p:cNvSpPr txBox="1"/>
          <p:nvPr/>
        </p:nvSpPr>
        <p:spPr>
          <a:xfrm>
            <a:off x="13146676" y="6911366"/>
            <a:ext cx="10193859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/>
            <a:r>
              <a:t>beam matching to optimise transport</a:t>
            </a:r>
          </a:p>
        </p:txBody>
      </p:sp>
      <p:sp>
        <p:nvSpPr>
          <p:cNvPr id="550" name="Beam expansion washes out microbunching - Genesis overestimates the radiation power"/>
          <p:cNvSpPr txBox="1"/>
          <p:nvPr/>
        </p:nvSpPr>
        <p:spPr>
          <a:xfrm>
            <a:off x="-99919" y="11941028"/>
            <a:ext cx="27880600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Beam expansion washes out microbunching - Genesis overestimates the radiation power</a:t>
            </a:r>
          </a:p>
        </p:txBody>
      </p:sp>
      <p:pic>
        <p:nvPicPr>
          <p:cNvPr id="551" name="pasted-movie.png" descr="pasted-movi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82442" y="8049724"/>
            <a:ext cx="6196498" cy="3655819"/>
          </a:xfrm>
          <a:prstGeom prst="rect">
            <a:avLst/>
          </a:prstGeom>
          <a:ln w="12700">
            <a:miter lim="400000"/>
          </a:ln>
        </p:spPr>
      </p:pic>
      <p:pic>
        <p:nvPicPr>
          <p:cNvPr id="55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504285" y="8141093"/>
            <a:ext cx="4877442" cy="365377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3" name="pasted-movie.png" descr="pasted-movie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8563178" y="8148184"/>
            <a:ext cx="4307981" cy="34588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Fundamental Science"/>
          <p:cNvSpPr txBox="1"/>
          <p:nvPr>
            <p:ph type="title"/>
          </p:nvPr>
        </p:nvSpPr>
        <p:spPr>
          <a:xfrm>
            <a:off x="1397139" y="4536281"/>
            <a:ext cx="21589722" cy="4643438"/>
          </a:xfrm>
          <a:prstGeom prst="rect">
            <a:avLst/>
          </a:prstGeom>
        </p:spPr>
        <p:txBody>
          <a:bodyPr anchor="ctr"/>
          <a:lstStyle>
            <a:lvl1pPr>
              <a:defRPr sz="11200"/>
            </a:lvl1pPr>
          </a:lstStyle>
          <a:p>
            <a:pPr/>
            <a:r>
              <a:t>Fundamental Science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32819" y="10197914"/>
            <a:ext cx="4997791" cy="3254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558" name="ExpSetup.png" descr="ExpSetu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963770" y="1827489"/>
            <a:ext cx="9899809" cy="4221558"/>
          </a:xfrm>
          <a:prstGeom prst="rect">
            <a:avLst/>
          </a:prstGeom>
          <a:ln w="12700">
            <a:miter lim="400000"/>
          </a:ln>
        </p:spPr>
      </p:pic>
      <p:sp>
        <p:nvSpPr>
          <p:cNvPr id="559" name="XANES + EXAFS using LWFA betatron radiation"/>
          <p:cNvSpPr txBox="1"/>
          <p:nvPr>
            <p:ph type="title"/>
          </p:nvPr>
        </p:nvSpPr>
        <p:spPr>
          <a:xfrm>
            <a:off x="-226513" y="26590"/>
            <a:ext cx="24837026" cy="1919850"/>
          </a:xfrm>
          <a:prstGeom prst="rect">
            <a:avLst/>
          </a:prstGeom>
        </p:spPr>
        <p:txBody>
          <a:bodyPr/>
          <a:lstStyle/>
          <a:p>
            <a:pPr/>
            <a:r>
              <a:t>XANES + EXAFS using LWFA betatron radiation</a:t>
            </a:r>
          </a:p>
        </p:txBody>
      </p:sp>
      <p:sp>
        <p:nvSpPr>
          <p:cNvPr id="560" name="B Kettle et al…"/>
          <p:cNvSpPr txBox="1"/>
          <p:nvPr/>
        </p:nvSpPr>
        <p:spPr>
          <a:xfrm>
            <a:off x="5828630" y="5335259"/>
            <a:ext cx="6231336" cy="1215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defRPr b="1" sz="3200">
                <a:latin typeface="+mn-lt"/>
                <a:ea typeface="+mn-ea"/>
                <a:cs typeface="+mn-cs"/>
                <a:sym typeface="Helvetica"/>
              </a:defRPr>
            </a:pPr>
            <a:r>
              <a:t>B Kettle et al </a:t>
            </a:r>
          </a:p>
          <a:p>
            <a:pPr>
              <a:defRPr b="1" sz="3200">
                <a:latin typeface="+mn-lt"/>
                <a:ea typeface="+mn-ea"/>
                <a:cs typeface="+mn-cs"/>
                <a:sym typeface="Helvetica"/>
              </a:defRPr>
            </a:pPr>
            <a:r>
              <a:t>Communications Physics, 2024</a:t>
            </a:r>
          </a:p>
        </p:txBody>
      </p:sp>
      <p:pic>
        <p:nvPicPr>
          <p:cNvPr id="56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9885" y="2697664"/>
            <a:ext cx="5097447" cy="4058755"/>
          </a:xfrm>
          <a:prstGeom prst="rect">
            <a:avLst/>
          </a:prstGeom>
          <a:ln w="12700">
            <a:miter lim="400000"/>
          </a:ln>
        </p:spPr>
      </p:pic>
      <p:sp>
        <p:nvSpPr>
          <p:cNvPr id="562" name="Full XANES+EXAFS spectrum on single shot…"/>
          <p:cNvSpPr txBox="1"/>
          <p:nvPr/>
        </p:nvSpPr>
        <p:spPr>
          <a:xfrm>
            <a:off x="5924937" y="2754663"/>
            <a:ext cx="5717195" cy="2367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2438338">
              <a:lnSpc>
                <a:spcPct val="90000"/>
              </a:lnSpc>
              <a:spcBef>
                <a:spcPts val="4500"/>
              </a:spcBef>
              <a:defRPr sz="360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Full XANES+EXAFS spectrum on single shot</a:t>
            </a:r>
          </a:p>
          <a:p>
            <a:pPr defTabSz="2438338">
              <a:lnSpc>
                <a:spcPct val="90000"/>
              </a:lnSpc>
              <a:spcBef>
                <a:spcPts val="2000"/>
              </a:spcBef>
              <a:defRPr sz="360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Approx. Poisson limited noise, ~√N </a:t>
            </a:r>
          </a:p>
        </p:txBody>
      </p:sp>
      <p:sp>
        <p:nvSpPr>
          <p:cNvPr id="563" name="Can study:…"/>
          <p:cNvSpPr txBox="1"/>
          <p:nvPr/>
        </p:nvSpPr>
        <p:spPr>
          <a:xfrm>
            <a:off x="13495157" y="5256646"/>
            <a:ext cx="10414556" cy="457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lnSpc>
                <a:spcPct val="120000"/>
              </a:lnSpc>
              <a:spcBef>
                <a:spcPts val="0"/>
              </a:spcBef>
              <a:defRPr sz="3600">
                <a:latin typeface="+mn-lt"/>
                <a:ea typeface="+mn-ea"/>
                <a:cs typeface="+mn-cs"/>
                <a:sym typeface="Helvetica"/>
              </a:defRPr>
            </a:pPr>
            <a:r>
              <a:t>Can study:</a:t>
            </a:r>
          </a:p>
          <a:p>
            <a:pPr marL="406400" indent="-4064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600">
                <a:latin typeface="+mn-lt"/>
                <a:ea typeface="+mn-ea"/>
                <a:cs typeface="+mn-cs"/>
                <a:sym typeface="Helvetica"/>
              </a:defRPr>
            </a:pPr>
            <a:r>
              <a:t>Electron-ion equilibration in plasma</a:t>
            </a:r>
          </a:p>
          <a:p>
            <a:pPr marL="406400" indent="-4064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600">
                <a:latin typeface="+mn-lt"/>
                <a:ea typeface="+mn-ea"/>
                <a:cs typeface="+mn-cs"/>
                <a:sym typeface="Helvetica"/>
              </a:defRPr>
            </a:pPr>
            <a:r>
              <a:t>Non-thermal melting / Bond hardening / Electron-photon coupling</a:t>
            </a:r>
          </a:p>
          <a:p>
            <a:pPr marL="406400" indent="-4064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600">
                <a:latin typeface="+mn-lt"/>
                <a:ea typeface="+mn-ea"/>
                <a:cs typeface="+mn-cs"/>
                <a:sym typeface="Helvetica"/>
              </a:defRPr>
            </a:pPr>
            <a:r>
              <a:t>Insulator-metal transitions; e.g. &lt;100 fs in  VO</a:t>
            </a:r>
            <a:r>
              <a:rPr baseline="-5999"/>
              <a:t>2</a:t>
            </a:r>
          </a:p>
          <a:p>
            <a:pPr marL="406400" indent="-4064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600">
                <a:latin typeface="+mn-lt"/>
                <a:ea typeface="+mn-ea"/>
                <a:cs typeface="+mn-cs"/>
                <a:sym typeface="Helvetica"/>
              </a:defRPr>
            </a:pPr>
            <a:r>
              <a:t>Spintronics/antiferromagnets for electronics</a:t>
            </a:r>
          </a:p>
          <a:p>
            <a:pPr marL="406400" indent="-4064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600">
                <a:latin typeface="+mn-lt"/>
                <a:ea typeface="+mn-ea"/>
                <a:cs typeface="+mn-cs"/>
                <a:sym typeface="Helvetica"/>
              </a:defRPr>
            </a:pPr>
            <a:r>
              <a:t>Optical-magnetic switches;  E.g. YIG:Co… Etc.</a:t>
            </a:r>
          </a:p>
        </p:txBody>
      </p:sp>
      <p:pic>
        <p:nvPicPr>
          <p:cNvPr id="56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717463" y="10128151"/>
            <a:ext cx="4518951" cy="33939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65" name="image001.png" descr="image001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877700" y="7213840"/>
            <a:ext cx="7086601" cy="5410201"/>
          </a:xfrm>
          <a:prstGeom prst="rect">
            <a:avLst/>
          </a:prstGeom>
          <a:ln w="12700">
            <a:miter lim="400000"/>
          </a:ln>
        </p:spPr>
      </p:pic>
      <p:sp>
        <p:nvSpPr>
          <p:cNvPr id="566" name="Demonstration of determination of fast electron heating in titanium.…"/>
          <p:cNvSpPr txBox="1"/>
          <p:nvPr/>
        </p:nvSpPr>
        <p:spPr>
          <a:xfrm>
            <a:off x="6743094" y="7932423"/>
            <a:ext cx="5922008" cy="2859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2438338">
              <a:lnSpc>
                <a:spcPct val="90000"/>
              </a:lnSpc>
              <a:spcBef>
                <a:spcPts val="4500"/>
              </a:spcBef>
              <a:defRPr sz="360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Demonstration of determination of fast electron heating in titanium.</a:t>
            </a:r>
          </a:p>
          <a:p>
            <a:pPr defTabSz="2438338">
              <a:lnSpc>
                <a:spcPct val="90000"/>
              </a:lnSpc>
              <a:spcBef>
                <a:spcPts val="2000"/>
              </a:spcBef>
              <a:defRPr sz="3600">
                <a:solidFill>
                  <a:schemeClr val="accen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Temporally resolved to &lt; 100 fs</a:t>
            </a:r>
          </a:p>
        </p:txBody>
      </p:sp>
      <p:sp>
        <p:nvSpPr>
          <p:cNvPr id="567" name="B Kettle et al…"/>
          <p:cNvSpPr txBox="1"/>
          <p:nvPr/>
        </p:nvSpPr>
        <p:spPr>
          <a:xfrm>
            <a:off x="6662231" y="10976186"/>
            <a:ext cx="6083734" cy="1697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b="1" sz="3200">
                <a:latin typeface="+mn-lt"/>
                <a:ea typeface="+mn-ea"/>
                <a:cs typeface="+mn-cs"/>
                <a:sym typeface="Helvetica"/>
              </a:defRPr>
            </a:pPr>
            <a:r>
              <a:t>B Kettle et al </a:t>
            </a:r>
          </a:p>
          <a:p>
            <a:pPr>
              <a:defRPr b="1" sz="3200">
                <a:latin typeface="+mn-lt"/>
                <a:ea typeface="+mn-ea"/>
                <a:cs typeface="+mn-cs"/>
                <a:sym typeface="Helvetica"/>
              </a:defRPr>
            </a:pPr>
            <a:r>
              <a:t>Gemini Expt, preliminary data, 2025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9" name="Screenshot 2025-04-23 at 15.51.00.pdf" descr="Screenshot 2025-04-23 at 15.51.00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46672" y="1285334"/>
            <a:ext cx="10420840" cy="6820337"/>
          </a:xfrm>
          <a:prstGeom prst="rect">
            <a:avLst/>
          </a:prstGeom>
          <a:ln w="12700">
            <a:miter lim="400000"/>
          </a:ln>
        </p:spPr>
      </p:pic>
      <p:sp>
        <p:nvSpPr>
          <p:cNvPr id="570" name="Strong Field Radiation Reaction Experiments"/>
          <p:cNvSpPr txBox="1"/>
          <p:nvPr>
            <p:ph type="title"/>
          </p:nvPr>
        </p:nvSpPr>
        <p:spPr>
          <a:xfrm>
            <a:off x="541577" y="149866"/>
            <a:ext cx="23300846" cy="1668417"/>
          </a:xfrm>
          <a:prstGeom prst="rect">
            <a:avLst/>
          </a:prstGeom>
        </p:spPr>
        <p:txBody>
          <a:bodyPr/>
          <a:lstStyle/>
          <a:p>
            <a:pPr/>
            <a:r>
              <a:t>Strong Field Radiation Reaction Experiments</a:t>
            </a:r>
          </a:p>
        </p:txBody>
      </p:sp>
      <p:sp>
        <p:nvSpPr>
          <p:cNvPr id="571" name="Eva Los et al  “Observation of quantum effects on radiationreaction in strong fields” , submitted 2025."/>
          <p:cNvSpPr txBox="1"/>
          <p:nvPr/>
        </p:nvSpPr>
        <p:spPr>
          <a:xfrm>
            <a:off x="-42364" y="13177846"/>
            <a:ext cx="24468728" cy="503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Eva Los et al  “Observation of quantum effects on radiationreaction in strong fields” , submitted 2025.</a:t>
            </a:r>
          </a:p>
        </p:txBody>
      </p:sp>
      <p:sp>
        <p:nvSpPr>
          <p:cNvPr id="572" name="Intense laser collisions with GeV electron beams: accessing the Schwinger field…"/>
          <p:cNvSpPr txBox="1"/>
          <p:nvPr/>
        </p:nvSpPr>
        <p:spPr>
          <a:xfrm>
            <a:off x="452474" y="2382602"/>
            <a:ext cx="13750638" cy="5513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Intense laser collisions with GeV electron beams: accessing the Schwinger field</a:t>
            </a:r>
          </a:p>
          <a:p>
            <a:pPr marL="592666" indent="-592666">
              <a:buSzPct val="45000"/>
              <a:buBlip>
                <a:blip r:embed="rId3"/>
              </a:buBlip>
            </a:pPr>
            <a:r>
              <a:t> Statistically significant observation (&gt;5 sigma) of radiation reaction</a:t>
            </a:r>
          </a:p>
          <a:p>
            <a:pPr marL="592666" indent="-592666">
              <a:buSzPct val="45000"/>
              <a:buBlip>
                <a:blip r:embed="rId3"/>
              </a:buBlip>
            </a:pPr>
            <a:r>
              <a:t> Substantial evidence (using Bayesian Inference framework) favouring Quantum Models of RR over classical.</a:t>
            </a:r>
          </a:p>
        </p:txBody>
      </p:sp>
      <p:pic>
        <p:nvPicPr>
          <p:cNvPr id="573" name="Screenshot 2025-04-23 at 16.15.22.pdf" descr="Screenshot 2025-04-23 at 16.15.22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0532" y="7893239"/>
            <a:ext cx="11245933" cy="4762797"/>
          </a:xfrm>
          <a:prstGeom prst="rect">
            <a:avLst/>
          </a:prstGeom>
          <a:ln w="12700">
            <a:miter lim="400000"/>
          </a:ln>
        </p:spPr>
      </p:pic>
      <p:pic>
        <p:nvPicPr>
          <p:cNvPr id="574" name="Screenshot 2025-04-23 at 16.31.30.pdf" descr="Screenshot 2025-04-23 at 16.31.30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646339" y="8424142"/>
            <a:ext cx="11431921" cy="42255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JAI effort on laser acceleration"/>
          <p:cNvSpPr txBox="1"/>
          <p:nvPr>
            <p:ph type="title"/>
          </p:nvPr>
        </p:nvSpPr>
        <p:spPr>
          <a:xfrm>
            <a:off x="1397139" y="165180"/>
            <a:ext cx="21589722" cy="1433270"/>
          </a:xfrm>
          <a:prstGeom prst="rect">
            <a:avLst/>
          </a:prstGeom>
        </p:spPr>
        <p:txBody>
          <a:bodyPr/>
          <a:lstStyle/>
          <a:p>
            <a:pPr/>
            <a:r>
              <a:t>JAI effort on laser acceleration</a:t>
            </a:r>
          </a:p>
        </p:txBody>
      </p:sp>
      <p:graphicFrame>
        <p:nvGraphicFramePr>
          <p:cNvPr id="577" name="Table 1"/>
          <p:cNvGraphicFramePr/>
          <p:nvPr/>
        </p:nvGraphicFramePr>
        <p:xfrm>
          <a:off x="280978" y="2041137"/>
          <a:ext cx="23822044" cy="11885253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2746669"/>
                <a:gridCol w="4215074"/>
                <a:gridCol w="4215074"/>
                <a:gridCol w="4215074"/>
                <a:gridCol w="4215074"/>
                <a:gridCol w="4215074"/>
              </a:tblGrid>
              <a:tr h="654050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Program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Laser Wakefield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Ion Source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Radiation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Lasers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600">
                          <a:solidFill>
                            <a:srgbClr val="FFFFFF"/>
                          </a:solidFill>
                          <a:sym typeface="Helvetica"/>
                        </a:rPr>
                        <a:t>Fundamental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2292350"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Injection, Non-linear stages, Guided wakefields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Relativistic transparency &amp; low density targets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Optimisation &amp; Applications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Multiples + High rep rate sources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Compton QED, Photon-Photo Scattering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53475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JAI staff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M. Backhouse, J. Cowley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olidFill>
                            <a:srgbClr val="A6AAA9"/>
                          </a:solidFill>
                          <a:sym typeface="Helvetica Light"/>
                        </a:rPr>
                        <a:t>O. Ettlinger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r>
                        <a:rPr>
                          <a:solidFill>
                            <a:srgbClr val="A6AAA9"/>
                          </a:solidFill>
                        </a:rPr>
                        <a:t>O. Ettlinger</a:t>
                      </a:r>
                      <a:r>
                        <a:t>, J. Cowley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173990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Associated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600">
                          <a:sym typeface="Helvetica Light"/>
                        </a:defRPr>
                      </a:pPr>
                      <a:r>
                        <a:t>A. Hughes, M. von der Layden, </a:t>
                      </a:r>
                      <a:r>
                        <a:rPr>
                          <a:solidFill>
                            <a:srgbClr val="A6AAA9"/>
                          </a:solidFill>
                        </a:rPr>
                        <a:t>L. Feder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N. Dover, N. Xu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A. Hughes, B. Kettle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N. Xu, M. Liang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B. Kettle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228600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Students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R. Luo, J. Hills, S. Kalos, D. McMahon, D. Chan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G. Casati, N. Sedlackova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R. Luo, G. Christian, D. McMahon, D. Chan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S. Kalos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M. Berboucha, L. Bradley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337820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Faculty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R. D’Arcy, S. Hooker, S. Mangles, Z. Najmudin, P. Norreys, R. Walczak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K. Long, Z. Najmudin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S. Hooker, S. Mangles, Z. Najmudin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S. Hooker, Z. Najmudin, R. Walczak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600">
                          <a:sym typeface="Helvetica Light"/>
                        </a:rPr>
                        <a:t>S. Mangles, S. Rose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Lasers for accelerators"/>
          <p:cNvSpPr txBox="1"/>
          <p:nvPr>
            <p:ph type="title"/>
          </p:nvPr>
        </p:nvSpPr>
        <p:spPr>
          <a:xfrm>
            <a:off x="4833937" y="668490"/>
            <a:ext cx="14716126" cy="2893219"/>
          </a:xfrm>
          <a:prstGeom prst="rect">
            <a:avLst/>
          </a:prstGeom>
        </p:spPr>
        <p:txBody>
          <a:bodyPr/>
          <a:lstStyle/>
          <a:p>
            <a:pPr/>
            <a:r>
              <a:t>Lasers for accelerators</a:t>
            </a:r>
          </a:p>
        </p:txBody>
      </p:sp>
      <p:sp>
        <p:nvSpPr>
          <p:cNvPr id="357" name="Pros…"/>
          <p:cNvSpPr txBox="1"/>
          <p:nvPr/>
        </p:nvSpPr>
        <p:spPr>
          <a:xfrm>
            <a:off x="1195063" y="2813867"/>
            <a:ext cx="21993874" cy="47890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numCol="2" spcCol="1099693"/>
          <a:lstStyle/>
          <a:p>
            <a:pPr>
              <a:spcBef>
                <a:spcPts val="0"/>
              </a:spcBef>
            </a:pPr>
            <a:r>
              <a:t>Pros</a:t>
            </a:r>
          </a:p>
          <a:p>
            <a:pPr marL="970642" indent="-653142" defTabSz="821531">
              <a:spcBef>
                <a:spcPts val="0"/>
              </a:spcBef>
              <a:buSzPct val="100000"/>
              <a:buChar char="•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Very compact</a:t>
            </a:r>
          </a:p>
          <a:p>
            <a:pPr marL="970642" indent="-653142" defTabSz="821531">
              <a:spcBef>
                <a:spcPts val="0"/>
              </a:spcBef>
              <a:buSzPct val="100000"/>
              <a:buChar char="•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Cheap (?)</a:t>
            </a:r>
          </a:p>
          <a:p>
            <a:pPr marL="970642" indent="-653142" defTabSz="821531">
              <a:spcBef>
                <a:spcPts val="0"/>
              </a:spcBef>
              <a:buSzPct val="100000"/>
              <a:buChar char="•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Still improving</a:t>
            </a:r>
          </a:p>
          <a:p>
            <a:pPr marL="970642" indent="-653142" defTabSz="821531">
              <a:spcBef>
                <a:spcPts val="0"/>
              </a:spcBef>
              <a:buSzPct val="100000"/>
              <a:buChar char="•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(efficiency)</a:t>
            </a:r>
          </a:p>
          <a:p>
            <a:pPr>
              <a:spcBef>
                <a:spcPts val="0"/>
              </a:spcBef>
            </a:pPr>
            <a:r>
              <a:t>Cons</a:t>
            </a:r>
          </a:p>
          <a:p>
            <a:pPr marL="970642" indent="-653142" defTabSz="821531">
              <a:spcBef>
                <a:spcPts val="0"/>
              </a:spcBef>
              <a:buSzPct val="100000"/>
              <a:buChar char="•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repeatability</a:t>
            </a:r>
          </a:p>
          <a:p>
            <a:pPr marL="970642" indent="-653142" defTabSz="821531">
              <a:spcBef>
                <a:spcPts val="0"/>
              </a:spcBef>
              <a:buSzPct val="100000"/>
              <a:buChar char="•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thermal issues</a:t>
            </a:r>
          </a:p>
          <a:p>
            <a:pPr marL="970642" indent="-653142" defTabSz="821531">
              <a:spcBef>
                <a:spcPts val="0"/>
              </a:spcBef>
              <a:buSzPct val="100000"/>
              <a:buChar char="•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laser damage</a:t>
            </a:r>
          </a:p>
          <a:p>
            <a:pPr marL="970642" indent="-653142" defTabSz="821531">
              <a:spcBef>
                <a:spcPts val="0"/>
              </a:spcBef>
              <a:buSzPct val="100000"/>
              <a:buChar char="•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difficult to control phase velocity</a:t>
            </a:r>
          </a:p>
          <a:p>
            <a:pPr marL="970642" indent="-653142" defTabSz="821531">
              <a:spcBef>
                <a:spcPts val="0"/>
              </a:spcBef>
              <a:buSzPct val="100000"/>
              <a:buChar char="•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(efficiency)</a:t>
            </a:r>
          </a:p>
        </p:txBody>
      </p:sp>
      <p:sp>
        <p:nvSpPr>
          <p:cNvPr id="358" name="Some key challenges:…"/>
          <p:cNvSpPr txBox="1"/>
          <p:nvPr>
            <p:ph type="body" sz="half" idx="4294967295"/>
          </p:nvPr>
        </p:nvSpPr>
        <p:spPr>
          <a:xfrm>
            <a:off x="1195063" y="7251765"/>
            <a:ext cx="21993874" cy="6055667"/>
          </a:xfrm>
          <a:prstGeom prst="rect">
            <a:avLst/>
          </a:prstGeom>
        </p:spPr>
        <p:txBody>
          <a:bodyPr lIns="71437" tIns="71437" rIns="71437" bIns="71437">
            <a:noAutofit/>
          </a:bodyPr>
          <a:lstStyle/>
          <a:p>
            <a:pPr marL="0" indent="0" defTabSz="821531">
              <a:spcBef>
                <a:spcPts val="2000"/>
              </a:spcBef>
              <a:buSzTx/>
              <a:buNone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Some key challenges:</a:t>
            </a:r>
          </a:p>
          <a:p>
            <a:pPr marL="856342" indent="-653142" defTabSz="821531">
              <a:spcBef>
                <a:spcPts val="20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Better beam quality (divergence, energy spread, emittance…) from laser sources</a:t>
            </a:r>
          </a:p>
          <a:p>
            <a:pPr marL="856342" indent="-653142" defTabSz="821531">
              <a:spcBef>
                <a:spcPts val="20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Operation at higher repetition-rate</a:t>
            </a:r>
          </a:p>
          <a:p>
            <a:pPr marL="856342" indent="-653142" defTabSz="821531">
              <a:spcBef>
                <a:spcPts val="20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Coupling of beams to applications and further acceleration stages</a:t>
            </a:r>
          </a:p>
          <a:p>
            <a:pPr marL="856342" indent="-653142" defTabSz="821531">
              <a:spcBef>
                <a:spcPts val="2000"/>
              </a:spcBef>
              <a:buSzPct val="171000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Development of better drivers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Laser Wakefield Acceleration"/>
          <p:cNvSpPr txBox="1"/>
          <p:nvPr>
            <p:ph type="title"/>
          </p:nvPr>
        </p:nvSpPr>
        <p:spPr>
          <a:xfrm>
            <a:off x="1397139" y="4318000"/>
            <a:ext cx="21589722" cy="5080000"/>
          </a:xfrm>
          <a:prstGeom prst="rect">
            <a:avLst/>
          </a:prstGeom>
        </p:spPr>
        <p:txBody>
          <a:bodyPr anchor="ctr"/>
          <a:lstStyle>
            <a:lvl1pPr>
              <a:defRPr sz="11200"/>
            </a:lvl1pPr>
          </a:lstStyle>
          <a:p>
            <a:pPr/>
            <a:r>
              <a:t>Laser Wakefield Acceleration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imon Hooker, University of Oxford…"/>
          <p:cNvSpPr txBox="1"/>
          <p:nvPr/>
        </p:nvSpPr>
        <p:spPr>
          <a:xfrm>
            <a:off x="843359" y="12965611"/>
            <a:ext cx="2965070" cy="656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2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t>Simon Hooker, University of 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1200">
                <a:uFill>
                  <a:solidFill>
                    <a:srgbClr val="000000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24th April 2025</a:t>
            </a:r>
          </a:p>
        </p:txBody>
      </p:sp>
      <p:pic>
        <p:nvPicPr>
          <p:cNvPr id="363" name="JAI-logo-on-white-1-line.jpg" descr="JAI-logo-on-white-1-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3359" y="507334"/>
            <a:ext cx="4500563" cy="1286654"/>
          </a:xfrm>
          <a:prstGeom prst="rect">
            <a:avLst/>
          </a:prstGeom>
        </p:spPr>
      </p:pic>
      <p:sp>
        <p:nvSpPr>
          <p:cNvPr id="364" name="Line"/>
          <p:cNvSpPr/>
          <p:nvPr/>
        </p:nvSpPr>
        <p:spPr>
          <a:xfrm>
            <a:off x="5537351" y="1502478"/>
            <a:ext cx="18090862" cy="12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365" name="Hydrodynamic optical-field-ionized (HOFI) plasma channel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Hydrodynamic optical-field-ionized (HOFI) plasma channels</a:t>
            </a:r>
          </a:p>
        </p:txBody>
      </p:sp>
      <p:sp>
        <p:nvSpPr>
          <p:cNvPr id="366" name="HOFI channels developed in JAI-Oxford…"/>
          <p:cNvSpPr txBox="1"/>
          <p:nvPr>
            <p:ph type="body" idx="1"/>
          </p:nvPr>
        </p:nvSpPr>
        <p:spPr>
          <a:xfrm>
            <a:off x="462359" y="1965038"/>
            <a:ext cx="13037807" cy="11000575"/>
          </a:xfrm>
          <a:prstGeom prst="rect">
            <a:avLst/>
          </a:prstGeom>
        </p:spPr>
        <p:txBody>
          <a:bodyPr/>
          <a:lstStyle/>
          <a:p>
            <a:pPr lvl="1"/>
            <a:r>
              <a:t>HOFI channels developed in JAI-Oxford</a:t>
            </a:r>
          </a:p>
          <a:p>
            <a:pPr lvl="2"/>
            <a:r>
              <a:t>Optical field ionization generates hot plasma column that expands radially to generate a weak channel &amp; collar of neutral</a:t>
            </a:r>
          </a:p>
          <a:p>
            <a:pPr lvl="2"/>
            <a:r>
              <a:t>Ionization of collar by wings of guided pulse creates v. low loss channels</a:t>
            </a:r>
          </a:p>
          <a:p>
            <a:pPr lvl="1"/>
            <a:r>
              <a:t>Advantages over other techniques:</a:t>
            </a:r>
          </a:p>
          <a:p>
            <a:pPr lvl="2"/>
            <a:r>
              <a:t>Free-standing, hence “indestructible”</a:t>
            </a:r>
          </a:p>
          <a:p>
            <a:pPr lvl="2"/>
            <a:r>
              <a:t>kHz operation demonstrated</a:t>
            </a:r>
          </a:p>
          <a:p>
            <a:pPr lvl="2"/>
            <a:r>
              <a:t>Low on-axis densities (</a:t>
            </a:r>
            <a14:m>
              <m:oMath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∼</m:t>
                </m:r>
                <m:sSup>
                  <m:e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10</m:t>
                    </m:r>
                  </m:e>
                  <m:sup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17</m:t>
                    </m:r>
                  </m:sup>
                </m:sSup>
                <m:sSup>
                  <m:e>
                    <m:r>
                      <m:rPr>
                        <m:sty m:val="p"/>
                      </m:rP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cm</m:t>
                    </m:r>
                  </m:e>
                  <m:sup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</m:sup>
                </m:sSup>
              </m:oMath>
            </a14:m>
            <a:r>
              <a:t>) increases particle energy gain</a:t>
            </a:r>
          </a:p>
          <a:p>
            <a:pPr lvl="1"/>
            <a:r>
              <a:t>Becoming widely adopted by worldwide community</a:t>
            </a:r>
          </a:p>
          <a:p>
            <a:pPr lvl="2"/>
            <a:r>
              <a:t>e.g. Picksley et al.,</a:t>
            </a:r>
            <a:r>
              <a:rPr>
                <a:latin typeface="Avenir Book Oblique"/>
                <a:ea typeface="Avenir Book Oblique"/>
                <a:cs typeface="Avenir Book Oblique"/>
                <a:sym typeface="Avenir Book Oblique"/>
              </a:rPr>
              <a:t> Phys. Rev. Lett. </a:t>
            </a:r>
            <a:r>
              <a:rPr>
                <a:latin typeface="Avenir Heavy"/>
                <a:ea typeface="Avenir Heavy"/>
                <a:cs typeface="Avenir Heavy"/>
                <a:sym typeface="Avenir Heavy"/>
              </a:rPr>
              <a:t>131</a:t>
            </a:r>
            <a:r>
              <a:t> 245001 (2023), E = 1.2 GeV, ΔE / E = 4.5% (chosen as Editor’s Suggestion)</a:t>
            </a:r>
          </a:p>
          <a:p>
            <a:pPr lvl="2"/>
            <a:r>
              <a:t>30 cm long HOFI channels used by LBNL group to reach record energy of ~ 10 GeV (1st author former JAI student!)</a:t>
            </a:r>
          </a:p>
          <a:p>
            <a:pPr lvl="2"/>
            <a:r>
              <a:t>HOFI channels at heart of proposed plasma injector for PETRA IV upgrade</a:t>
            </a:r>
          </a:p>
        </p:txBody>
      </p:sp>
      <p:pic>
        <p:nvPicPr>
          <p:cNvPr id="367" name="2258_ox_brand_blue_pos_rect.png" descr="2258_ox_brand_blue_pos_rec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090560" y="12788400"/>
            <a:ext cx="2537652" cy="781529"/>
          </a:xfrm>
          <a:prstGeom prst="rect">
            <a:avLst/>
          </a:prstGeom>
        </p:spPr>
      </p:pic>
      <p:pic>
        <p:nvPicPr>
          <p:cNvPr id="36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107904" y="12788400"/>
            <a:ext cx="2496105" cy="781529"/>
          </a:xfrm>
          <a:prstGeom prst="rect">
            <a:avLst/>
          </a:prstGeom>
        </p:spPr>
      </p:pic>
      <p:pic>
        <p:nvPicPr>
          <p:cNvPr id="36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804572" y="12788400"/>
            <a:ext cx="2965070" cy="781529"/>
          </a:xfrm>
          <a:prstGeom prst="rect">
            <a:avLst/>
          </a:prstGeom>
        </p:spPr>
      </p:pic>
      <p:sp>
        <p:nvSpPr>
          <p:cNvPr id="370" name="Slide Number"/>
          <p:cNvSpPr txBox="1"/>
          <p:nvPr>
            <p:ph type="sldNum" sz="quarter" idx="2"/>
          </p:nvPr>
        </p:nvSpPr>
        <p:spPr>
          <a:xfrm>
            <a:off x="24003000" y="13150453"/>
            <a:ext cx="282677" cy="4603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71" name="Axicon plasma heating - Cartoon v2.pdf" descr="Axicon plasma heating - Cartoon v2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947782" y="1857375"/>
            <a:ext cx="5618157" cy="3008255"/>
          </a:xfrm>
          <a:prstGeom prst="rect">
            <a:avLst/>
          </a:prstGeom>
        </p:spPr>
      </p:pic>
      <p:pic>
        <p:nvPicPr>
          <p:cNvPr id="372" name="Hydrodynamic channels - Schematic v2 (Landscape pt 3}.pdf" descr="Hydrodynamic channels - Schematic v2 (Landscape pt 3}.pdf"/>
          <p:cNvPicPr>
            <a:picLocks noChangeAspect="1"/>
          </p:cNvPicPr>
          <p:nvPr/>
        </p:nvPicPr>
        <p:blipFill>
          <a:blip r:embed="rId7">
            <a:extLst/>
          </a:blip>
          <a:srcRect l="0" t="0" r="45689" b="3873"/>
          <a:stretch>
            <a:fillRect/>
          </a:stretch>
        </p:blipFill>
        <p:spPr>
          <a:xfrm>
            <a:off x="20200937" y="1793987"/>
            <a:ext cx="4183189" cy="3437794"/>
          </a:xfrm>
          <a:prstGeom prst="rect">
            <a:avLst/>
          </a:prstGeom>
        </p:spPr>
      </p:pic>
      <p:grpSp>
        <p:nvGrpSpPr>
          <p:cNvPr id="375" name="Group"/>
          <p:cNvGrpSpPr/>
          <p:nvPr/>
        </p:nvGrpSpPr>
        <p:grpSpPr>
          <a:xfrm>
            <a:off x="13092599" y="5113640"/>
            <a:ext cx="8254181" cy="5293124"/>
            <a:chOff x="-292100" y="-276226"/>
            <a:chExt cx="8254179" cy="5293123"/>
          </a:xfrm>
        </p:grpSpPr>
        <p:pic>
          <p:nvPicPr>
            <p:cNvPr id="373" name="Rectangle Rectangle" descr="Rectangle Rectangle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292100" y="-276227"/>
              <a:ext cx="8254180" cy="5293124"/>
            </a:xfrm>
            <a:prstGeom prst="rect">
              <a:avLst/>
            </a:prstGeom>
            <a:effectLst/>
          </p:spPr>
        </p:pic>
        <p:pic>
          <p:nvPicPr>
            <p:cNvPr id="374" name="Picksley - 10 GeV PRL - title page.pdf" descr="Picksley - 10 GeV PRL - title page.pdf"/>
            <p:cNvPicPr>
              <a:picLocks noChangeAspect="1"/>
            </p:cNvPicPr>
            <p:nvPr/>
          </p:nvPicPr>
          <p:blipFill>
            <a:blip r:embed="rId9">
              <a:extLst/>
            </a:blip>
            <a:srcRect l="0" t="0" r="0" b="54279"/>
            <a:stretch>
              <a:fillRect/>
            </a:stretch>
          </p:blipFill>
          <p:spPr>
            <a:xfrm>
              <a:off x="20214" y="0"/>
              <a:ext cx="7878304" cy="46613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76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9419692" y="6620919"/>
            <a:ext cx="4392760" cy="5992241"/>
          </a:xfrm>
          <a:prstGeom prst="rect">
            <a:avLst/>
          </a:prstGeom>
          <a:ln w="12700"/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17690" r="0" b="5649"/>
          <a:stretch>
            <a:fillRect/>
          </a:stretch>
        </p:blipFill>
        <p:spPr>
          <a:xfrm rot="21600000">
            <a:off x="5431108" y="3593111"/>
            <a:ext cx="13660447" cy="9537864"/>
          </a:xfrm>
          <a:prstGeom prst="rect">
            <a:avLst/>
          </a:prstGeom>
          <a:ln w="12700">
            <a:miter lim="400000"/>
          </a:ln>
        </p:spPr>
      </p:pic>
      <p:pic>
        <p:nvPicPr>
          <p:cNvPr id="379" name="StagingFuture.png" descr="StagingFutur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09842" y="5881778"/>
            <a:ext cx="3878127" cy="19524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80" name="IMG_7149.jpeg" descr="IMG_7149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13321" y="8076307"/>
            <a:ext cx="6669876" cy="5002408"/>
          </a:xfrm>
          <a:prstGeom prst="rect">
            <a:avLst/>
          </a:prstGeom>
          <a:ln w="12700">
            <a:miter lim="400000"/>
          </a:ln>
        </p:spPr>
      </p:pic>
      <p:pic>
        <p:nvPicPr>
          <p:cNvPr id="381" name="IMG_7151.jpeg" descr="IMG_7151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828974" y="10054399"/>
            <a:ext cx="3672060" cy="2754045"/>
          </a:xfrm>
          <a:prstGeom prst="rect">
            <a:avLst/>
          </a:prstGeom>
          <a:ln w="12700">
            <a:miter lim="400000"/>
          </a:ln>
        </p:spPr>
      </p:pic>
      <p:pic>
        <p:nvPicPr>
          <p:cNvPr id="382" name="IMG_7152.jpeg" descr="IMG_7152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0695232" y="10094556"/>
            <a:ext cx="3564974" cy="2673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3" name="IMG_7155.jpeg" descr="IMG_7155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0843885" y="5233030"/>
            <a:ext cx="3267671" cy="4356894"/>
          </a:xfrm>
          <a:prstGeom prst="rect">
            <a:avLst/>
          </a:prstGeom>
          <a:ln w="12700">
            <a:miter lim="400000"/>
          </a:ln>
        </p:spPr>
      </p:pic>
      <p:pic>
        <p:nvPicPr>
          <p:cNvPr id="384" name="IMG_7157.jpeg" descr="IMG_7157.jpe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04225" y="436305"/>
            <a:ext cx="3878126" cy="5170835"/>
          </a:xfrm>
          <a:prstGeom prst="rect">
            <a:avLst/>
          </a:prstGeom>
          <a:ln w="12700">
            <a:miter lim="400000"/>
          </a:ln>
        </p:spPr>
      </p:pic>
      <p:pic>
        <p:nvPicPr>
          <p:cNvPr id="385" name="IMG_7158.jpeg" descr="IMG_7158.jpe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3069800" y="8517530"/>
            <a:ext cx="3564973" cy="2673730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Staging run Gemini 2024"/>
          <p:cNvSpPr txBox="1"/>
          <p:nvPr>
            <p:ph type="title"/>
          </p:nvPr>
        </p:nvSpPr>
        <p:spPr>
          <a:xfrm>
            <a:off x="4418118" y="403490"/>
            <a:ext cx="6460282" cy="3207049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/>
            <a:r>
              <a:t>Staging run Gemini 2024</a:t>
            </a:r>
          </a:p>
        </p:txBody>
      </p:sp>
      <p:pic>
        <p:nvPicPr>
          <p:cNvPr id="387" name="IMG_7169.jpeg" descr="IMG_7169.jpe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51954" y="10495667"/>
            <a:ext cx="3564972" cy="2673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8" name="IMG_7162.jpeg" descr="IMG_7162.jpeg"/>
          <p:cNvPicPr>
            <a:picLocks noChangeAspect="1"/>
          </p:cNvPicPr>
          <p:nvPr/>
        </p:nvPicPr>
        <p:blipFill>
          <a:blip r:embed="rId12">
            <a:extLst/>
          </a:blip>
          <a:srcRect l="19066" t="24270" r="8046" b="18146"/>
          <a:stretch>
            <a:fillRect/>
          </a:stretch>
        </p:blipFill>
        <p:spPr>
          <a:xfrm>
            <a:off x="360922" y="8108859"/>
            <a:ext cx="3564928" cy="21123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89" name="IMG_7156.jpeg" descr="IMG_7156.jpe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6882516" y="7266074"/>
            <a:ext cx="3564974" cy="2673730"/>
          </a:xfrm>
          <a:prstGeom prst="rect">
            <a:avLst/>
          </a:prstGeom>
          <a:ln w="12700">
            <a:miter lim="400000"/>
          </a:ln>
        </p:spPr>
      </p:pic>
      <p:sp>
        <p:nvSpPr>
          <p:cNvPr id="390" name="Aims:…"/>
          <p:cNvSpPr txBox="1"/>
          <p:nvPr/>
        </p:nvSpPr>
        <p:spPr>
          <a:xfrm>
            <a:off x="10684385" y="301642"/>
            <a:ext cx="13475336" cy="3410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lvl="2"/>
            <a:r>
              <a:t>Aims: </a:t>
            </a:r>
          </a:p>
          <a:p>
            <a:pPr lvl="2"/>
            <a:r>
              <a:t>1. better injector</a:t>
            </a:r>
          </a:p>
          <a:p>
            <a:pPr lvl="2"/>
            <a:r>
              <a:t>2. better laser coupling (plasma mirrors)</a:t>
            </a:r>
          </a:p>
          <a:p>
            <a:pPr lvl="2"/>
            <a:r>
              <a:t>3. better synchronisation (spatial and temporal)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" name="figure2.pdf" descr="figure2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61424"/>
          <a:stretch>
            <a:fillRect/>
          </a:stretch>
        </p:blipFill>
        <p:spPr>
          <a:xfrm>
            <a:off x="22327" y="2468380"/>
            <a:ext cx="6678917" cy="2576424"/>
          </a:xfrm>
          <a:prstGeom prst="rect">
            <a:avLst/>
          </a:prstGeom>
          <a:ln w="12700">
            <a:miter lim="400000"/>
          </a:ln>
        </p:spPr>
      </p:pic>
      <p:pic>
        <p:nvPicPr>
          <p:cNvPr id="395" name="Screenshot 2025-04-22 at 13.18.20.pdf" descr="Screenshot 2025-04-22 at 13.18.20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166538" y="5359345"/>
            <a:ext cx="7668680" cy="3134157"/>
          </a:xfrm>
          <a:prstGeom prst="rect">
            <a:avLst/>
          </a:prstGeom>
          <a:ln w="12700">
            <a:miter lim="400000"/>
          </a:ln>
        </p:spPr>
      </p:pic>
      <p:pic>
        <p:nvPicPr>
          <p:cNvPr id="396" name="Screenshot 2025-04-22 at 13.19.09.pdf" descr="Screenshot 2025-04-22 at 13.19.09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110304" y="1942284"/>
            <a:ext cx="6283855" cy="36287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97" name="Screenshot 2023-04-27 at 00.20.33.pdf" descr="Screenshot 2023-04-27 at 00.20.33.pdf"/>
          <p:cNvPicPr>
            <a:picLocks noChangeAspect="1"/>
          </p:cNvPicPr>
          <p:nvPr/>
        </p:nvPicPr>
        <p:blipFill>
          <a:blip r:embed="rId5">
            <a:extLst/>
          </a:blip>
          <a:srcRect l="0" t="2964" r="0" b="0"/>
          <a:stretch>
            <a:fillRect/>
          </a:stretch>
        </p:blipFill>
        <p:spPr>
          <a:xfrm>
            <a:off x="7059349" y="2712187"/>
            <a:ext cx="8810919" cy="5160171"/>
          </a:xfrm>
          <a:prstGeom prst="rect">
            <a:avLst/>
          </a:prstGeom>
          <a:ln w="12700">
            <a:miter lim="400000"/>
          </a:ln>
        </p:spPr>
      </p:pic>
      <p:sp>
        <p:nvSpPr>
          <p:cNvPr id="398" name="Minimising emittance growth between stages"/>
          <p:cNvSpPr txBox="1"/>
          <p:nvPr>
            <p:ph type="title"/>
          </p:nvPr>
        </p:nvSpPr>
        <p:spPr>
          <a:xfrm>
            <a:off x="1058026" y="26590"/>
            <a:ext cx="22267948" cy="2047308"/>
          </a:xfrm>
          <a:prstGeom prst="rect">
            <a:avLst/>
          </a:prstGeom>
        </p:spPr>
        <p:txBody>
          <a:bodyPr/>
          <a:lstStyle/>
          <a:p>
            <a:pPr/>
            <a:r>
              <a:t>Minimising emittance growth between stages</a:t>
            </a:r>
          </a:p>
        </p:txBody>
      </p:sp>
      <p:pic>
        <p:nvPicPr>
          <p:cNvPr id="399" name="figure1.pdf" descr="figure1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31821" y="5646117"/>
            <a:ext cx="5631362" cy="5696312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M. Backhouse, R. J. Shalloo, J. C. Wood, “Measurements of the effect of density ramps on GeV laser wakefield accelerated beams: implications for staging” et al in review.…"/>
          <p:cNvSpPr txBox="1"/>
          <p:nvPr/>
        </p:nvSpPr>
        <p:spPr>
          <a:xfrm>
            <a:off x="-42014" y="12478644"/>
            <a:ext cx="24468029" cy="13258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pPr>
            <a:r>
              <a:t>M. Backhouse, R. J. Shalloo, J. C. Wood, “Measurements of the effect of density ramps on GeV laser wakefield accelerated beams: implications for staging” et al in review.</a:t>
            </a:r>
          </a:p>
          <a:p>
            <a: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pPr>
            <a:r>
              <a:t>M.P.Backouse et al, Low divergence electron beams from a gas cell, RAL report 2024</a:t>
            </a:r>
          </a:p>
        </p:txBody>
      </p:sp>
      <p:sp>
        <p:nvSpPr>
          <p:cNvPr id="401" name="by using a structured gas cell exit, ramp length has been increased…"/>
          <p:cNvSpPr txBox="1"/>
          <p:nvPr/>
        </p:nvSpPr>
        <p:spPr>
          <a:xfrm>
            <a:off x="7833219" y="8208984"/>
            <a:ext cx="16528454" cy="3933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92666" indent="-592666">
              <a:buSzPct val="45000"/>
              <a:buBlip>
                <a:blip r:embed="rId7"/>
              </a:buBlip>
            </a:pPr>
            <a:r>
              <a:t>by using a structured gas cell exit, ramp length has been increased</a:t>
            </a:r>
          </a:p>
          <a:p>
            <a:pPr marL="592666" indent="-592666">
              <a:buSzPct val="45000"/>
              <a:buBlip>
                <a:blip r:embed="rId7"/>
              </a:buBlip>
            </a:pPr>
            <a:r>
              <a:t>beams of divergence ~ 0.1 mrad now observed using ionisation injection, implying &lt; µm emittance electron beams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stagingSetup.pdf" descr="stagingSetu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76173" y="1764903"/>
            <a:ext cx="6085736" cy="3995686"/>
          </a:xfrm>
          <a:prstGeom prst="rect">
            <a:avLst/>
          </a:prstGeom>
          <a:ln w="12700">
            <a:miter lim="400000"/>
          </a:ln>
        </p:spPr>
      </p:pic>
      <p:sp>
        <p:nvSpPr>
          <p:cNvPr id="404" name="J. Hills et al, Plasma Mirror Operation at High Intensity: Reflectivity and Beam Profile, RAL report 2024…"/>
          <p:cNvSpPr txBox="1"/>
          <p:nvPr/>
        </p:nvSpPr>
        <p:spPr>
          <a:xfrm>
            <a:off x="55488" y="12324153"/>
            <a:ext cx="24859712" cy="1367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pPr>
            <a:r>
              <a:t>J. Hills et al, Plasma Mirror Operation at High Intensity: Reflectivity and Beam Profile, RAL report 2024</a:t>
            </a:r>
          </a:p>
          <a:p>
            <a: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pPr>
            <a:r>
              <a:t>J. Hills et al, Wakefield Accelerator Driven to Ionisation Injection Using a Laser Reflected Off a Plasma Mirror at High Intensities, RAL report 2024</a:t>
            </a:r>
          </a:p>
        </p:txBody>
      </p:sp>
      <p:pic>
        <p:nvPicPr>
          <p:cNvPr id="405" name="Screenshot 2025-04-22 at 13.04.05.pdf" descr="Screenshot 2025-04-22 at 13.04.05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02625" y="1500088"/>
            <a:ext cx="7284974" cy="5064948"/>
          </a:xfrm>
          <a:prstGeom prst="rect">
            <a:avLst/>
          </a:prstGeom>
          <a:ln w="12700">
            <a:miter lim="400000"/>
          </a:ln>
        </p:spPr>
      </p:pic>
      <p:pic>
        <p:nvPicPr>
          <p:cNvPr id="406" name="Screenshot 2025-04-22 at 13.05.33.pdf" descr="Screenshot 2025-04-22 at 13.05.33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042285" y="1457560"/>
            <a:ext cx="7284974" cy="515000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09" name="Group"/>
          <p:cNvGrpSpPr/>
          <p:nvPr/>
        </p:nvGrpSpPr>
        <p:grpSpPr>
          <a:xfrm>
            <a:off x="17136051" y="4496639"/>
            <a:ext cx="2477147" cy="1273175"/>
            <a:chOff x="0" y="0"/>
            <a:chExt cx="2477146" cy="1273174"/>
          </a:xfrm>
        </p:grpSpPr>
        <p:pic>
          <p:nvPicPr>
            <p:cNvPr id="407" name="Screenshot 2025-04-22 at 13.09.43.pdf" descr="Screenshot 2025-04-22 at 13.09.43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11936"/>
              <a:ext cx="1193602" cy="12493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8" name="Screenshot 2025-04-22 at 13.10.01.pdf" descr="Screenshot 2025-04-22 at 13.10.01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259672" y="0"/>
              <a:ext cx="1217475" cy="12731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10" name="Screenshot 2025-04-22 at 13.11.37.pdf" descr="Screenshot 2025-04-22 at 13.11.37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66766" y="6953394"/>
            <a:ext cx="7146640" cy="4833476"/>
          </a:xfrm>
          <a:prstGeom prst="rect">
            <a:avLst/>
          </a:prstGeom>
          <a:ln w="12700">
            <a:miter lim="400000"/>
          </a:ln>
        </p:spPr>
      </p:pic>
      <p:pic>
        <p:nvPicPr>
          <p:cNvPr id="411" name="Screenshot 2025-04-22 at 13.12.05.pdf" descr="Screenshot 2025-04-22 at 13.12.05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835132" y="6872072"/>
            <a:ext cx="6381335" cy="4996119"/>
          </a:xfrm>
          <a:prstGeom prst="rect">
            <a:avLst/>
          </a:prstGeom>
          <a:ln w="12700">
            <a:miter lim="400000"/>
          </a:ln>
        </p:spPr>
      </p:pic>
      <p:sp>
        <p:nvSpPr>
          <p:cNvPr id="412" name="&gt; 70% total reflectivity observed but energy within fwhm better when working at shorter plasma mirror working distance…"/>
          <p:cNvSpPr txBox="1"/>
          <p:nvPr/>
        </p:nvSpPr>
        <p:spPr>
          <a:xfrm>
            <a:off x="14438194" y="6872072"/>
            <a:ext cx="9764989" cy="5406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92666" indent="-592666">
              <a:buSzPct val="45000"/>
              <a:buBlip>
                <a:blip r:embed="rId9"/>
              </a:buBlip>
            </a:pPr>
            <a:r>
              <a:t>&gt; 70% total reflectivity observed but energy within fwhm better when working at shorter plasma mirror working distance</a:t>
            </a:r>
          </a:p>
          <a:p>
            <a:pPr marL="592666" indent="-592666">
              <a:buSzPct val="45000"/>
              <a:buBlip>
                <a:blip r:embed="rId9"/>
              </a:buBlip>
            </a:pPr>
            <a:r>
              <a:t>better spot enabled self-injection proving generation of large amplitude wakefield</a:t>
            </a:r>
          </a:p>
        </p:txBody>
      </p:sp>
      <p:sp>
        <p:nvSpPr>
          <p:cNvPr id="413" name="Plasma mirror studies"/>
          <p:cNvSpPr txBox="1"/>
          <p:nvPr>
            <p:ph type="title"/>
          </p:nvPr>
        </p:nvSpPr>
        <p:spPr>
          <a:xfrm>
            <a:off x="25450" y="26590"/>
            <a:ext cx="24333100" cy="1438032"/>
          </a:xfrm>
          <a:prstGeom prst="rect">
            <a:avLst/>
          </a:prstGeom>
        </p:spPr>
        <p:txBody>
          <a:bodyPr/>
          <a:lstStyle/>
          <a:p>
            <a:pPr/>
            <a:r>
              <a:t>Plasma mirror studies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Screenshot 2025-04-22 at 14.49.53.pdf" descr="Screenshot 2025-04-22 at 14.49.53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18778" y="2758576"/>
            <a:ext cx="5970503" cy="3378556"/>
          </a:xfrm>
          <a:prstGeom prst="rect">
            <a:avLst/>
          </a:prstGeom>
          <a:ln w="12700">
            <a:miter lim="400000"/>
          </a:ln>
        </p:spPr>
      </p:pic>
      <p:sp>
        <p:nvSpPr>
          <p:cNvPr id="416" name="High energy beams from self-injection"/>
          <p:cNvSpPr txBox="1"/>
          <p:nvPr>
            <p:ph type="title"/>
          </p:nvPr>
        </p:nvSpPr>
        <p:spPr>
          <a:xfrm>
            <a:off x="2507867" y="26590"/>
            <a:ext cx="19368266" cy="2893220"/>
          </a:xfrm>
          <a:prstGeom prst="rect">
            <a:avLst/>
          </a:prstGeom>
        </p:spPr>
        <p:txBody>
          <a:bodyPr/>
          <a:lstStyle/>
          <a:p>
            <a:pPr/>
            <a:r>
              <a:t>High energy beams from self-injection</a:t>
            </a:r>
          </a:p>
        </p:txBody>
      </p:sp>
      <p:pic>
        <p:nvPicPr>
          <p:cNvPr id="417" name="FIG1_rev10.pdf" descr="FIG1_rev10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84117" y="2749033"/>
            <a:ext cx="7466550" cy="7466551"/>
          </a:xfrm>
          <a:prstGeom prst="rect">
            <a:avLst/>
          </a:prstGeom>
          <a:ln w="12700">
            <a:miter lim="400000"/>
          </a:ln>
        </p:spPr>
      </p:pic>
      <p:sp>
        <p:nvSpPr>
          <p:cNvPr id="418" name="Põder, K. et al. Multi-GeV Electron Acceleration in Wakefields Strongly Driven by Oversized Laser Spots. Physical Review Letters 132, 195001 (2024)."/>
          <p:cNvSpPr txBox="1"/>
          <p:nvPr/>
        </p:nvSpPr>
        <p:spPr>
          <a:xfrm>
            <a:off x="480356" y="10634064"/>
            <a:ext cx="6754921" cy="22306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Põder, K. et al. Multi-GeV Electron Acceleration in Wakefields Strongly Driven by Oversized Laser Spots. Physical Review Letters 132, 195001 (2024).</a:t>
            </a:r>
          </a:p>
        </p:txBody>
      </p:sp>
      <p:pic>
        <p:nvPicPr>
          <p:cNvPr id="419" name="Screenshot 2025-04-22 at 14.56.46.pdf" descr="Screenshot 2025-04-22 at 14.56.46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14707" y="2732994"/>
            <a:ext cx="5238288" cy="10339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420" name="Screenshot 2025-04-22 at 14.57.49.pdf" descr="Screenshot 2025-04-22 at 14.57.49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125626" y="2622665"/>
            <a:ext cx="4417690" cy="3845257"/>
          </a:xfrm>
          <a:prstGeom prst="rect">
            <a:avLst/>
          </a:prstGeom>
          <a:ln w="12700">
            <a:miter lim="400000"/>
          </a:ln>
        </p:spPr>
      </p:pic>
      <p:sp>
        <p:nvSpPr>
          <p:cNvPr id="421" name="no plasma"/>
          <p:cNvSpPr txBox="1"/>
          <p:nvPr/>
        </p:nvSpPr>
        <p:spPr>
          <a:xfrm>
            <a:off x="19933257" y="2040927"/>
            <a:ext cx="3001189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no plasma</a:t>
            </a:r>
          </a:p>
        </p:txBody>
      </p:sp>
      <p:sp>
        <p:nvSpPr>
          <p:cNvPr id="422" name="plasma"/>
          <p:cNvSpPr txBox="1"/>
          <p:nvPr/>
        </p:nvSpPr>
        <p:spPr>
          <a:xfrm>
            <a:off x="20356929" y="12787845"/>
            <a:ext cx="2153845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/>
            <a:r>
              <a:t>plasma</a:t>
            </a:r>
          </a:p>
        </p:txBody>
      </p:sp>
      <p:sp>
        <p:nvSpPr>
          <p:cNvPr id="423" name="Line"/>
          <p:cNvSpPr/>
          <p:nvPr/>
        </p:nvSpPr>
        <p:spPr>
          <a:xfrm>
            <a:off x="18215660" y="7108449"/>
            <a:ext cx="5970503" cy="1"/>
          </a:xfrm>
          <a:prstGeom prst="line">
            <a:avLst/>
          </a:prstGeom>
          <a:ln w="101600">
            <a:solidFill>
              <a:schemeClr val="accent5"/>
            </a:solidFill>
            <a:miter lim="400000"/>
          </a:ln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4" name="passing beam through plasma leads to large increase in maximum energy (1 GeV →&gt; 3 GeV)…"/>
          <p:cNvSpPr txBox="1"/>
          <p:nvPr/>
        </p:nvSpPr>
        <p:spPr>
          <a:xfrm>
            <a:off x="7809641" y="6638841"/>
            <a:ext cx="10430702" cy="46696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marL="592666" indent="-592666">
              <a:buSzPct val="45000"/>
              <a:buBlip>
                <a:blip r:embed="rId6"/>
              </a:buBlip>
            </a:pPr>
            <a:r>
              <a:t>passing beam through plasma leads to large increase in maximum energy (1 GeV →&gt; 3 GeV)</a:t>
            </a:r>
          </a:p>
          <a:p>
            <a:pPr marL="592666" indent="-592666">
              <a:buSzPct val="45000"/>
              <a:buBlip>
                <a:blip r:embed="rId6"/>
              </a:buBlip>
            </a:pPr>
            <a:r>
              <a:t>acceleration insensitive to timing suggesting self-beam driven acceleration</a:t>
            </a:r>
          </a:p>
        </p:txBody>
      </p:sp>
      <p:sp>
        <p:nvSpPr>
          <p:cNvPr id="425" name="M. P. Backhouse et al. Beam driven electron acceleration to 4 GeV at Gemini, RAL report 2024"/>
          <p:cNvSpPr txBox="1"/>
          <p:nvPr/>
        </p:nvSpPr>
        <p:spPr>
          <a:xfrm>
            <a:off x="7394244" y="12026081"/>
            <a:ext cx="10846100" cy="9352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M. P. Backhouse et al. Beam driven electron acceleration to 4 GeV at Gemini, RAL report 2024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15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8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8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