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9" r:id="rId1"/>
  </p:sldMasterIdLst>
  <p:notesMasterIdLst>
    <p:notesMasterId r:id="rId23"/>
  </p:notesMasterIdLst>
  <p:sldIdLst>
    <p:sldId id="273" r:id="rId2"/>
    <p:sldId id="291" r:id="rId3"/>
    <p:sldId id="1113" r:id="rId4"/>
    <p:sldId id="1116" r:id="rId5"/>
    <p:sldId id="1117" r:id="rId6"/>
    <p:sldId id="1118" r:id="rId7"/>
    <p:sldId id="1119" r:id="rId8"/>
    <p:sldId id="1120" r:id="rId9"/>
    <p:sldId id="1092" r:id="rId10"/>
    <p:sldId id="1127" r:id="rId11"/>
    <p:sldId id="1110" r:id="rId12"/>
    <p:sldId id="1126" r:id="rId13"/>
    <p:sldId id="1108" r:id="rId14"/>
    <p:sldId id="1121" r:id="rId15"/>
    <p:sldId id="1123" r:id="rId16"/>
    <p:sldId id="1109" r:id="rId17"/>
    <p:sldId id="1124" r:id="rId18"/>
    <p:sldId id="1128" r:id="rId19"/>
    <p:sldId id="1112" r:id="rId20"/>
    <p:sldId id="1100" r:id="rId21"/>
    <p:sldId id="1122" r:id="rId22"/>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B8CC52F-9B7B-0347-A0B1-8AEB2D817F03}">
          <p14:sldIdLst>
            <p14:sldId id="273"/>
            <p14:sldId id="291"/>
            <p14:sldId id="1113"/>
            <p14:sldId id="1116"/>
            <p14:sldId id="1117"/>
            <p14:sldId id="1118"/>
            <p14:sldId id="1119"/>
            <p14:sldId id="1120"/>
            <p14:sldId id="1092"/>
            <p14:sldId id="1127"/>
            <p14:sldId id="1110"/>
            <p14:sldId id="1126"/>
            <p14:sldId id="1108"/>
            <p14:sldId id="1121"/>
            <p14:sldId id="1123"/>
            <p14:sldId id="1109"/>
            <p14:sldId id="1124"/>
            <p14:sldId id="1128"/>
            <p14:sldId id="1112"/>
            <p14:sldId id="1100"/>
            <p14:sldId id="1122"/>
          </p14:sldIdLst>
        </p14:section>
      </p14:sectionLst>
    </p:ex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C00000"/>
    <a:srgbClr val="FF0000"/>
    <a:srgbClr val="63891F"/>
    <a:srgbClr val="0055B3"/>
    <a:srgbClr val="787878"/>
    <a:srgbClr val="BFC8E1"/>
    <a:srgbClr val="445583"/>
    <a:srgbClr val="017F00"/>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29" autoAdjust="0"/>
    <p:restoredTop sz="86472" autoAdjust="0"/>
  </p:normalViewPr>
  <p:slideViewPr>
    <p:cSldViewPr snapToGrid="0" snapToObjects="1">
      <p:cViewPr varScale="1">
        <p:scale>
          <a:sx n="163" d="100"/>
          <a:sy n="163" d="100"/>
        </p:scale>
        <p:origin x="1176" y="168"/>
      </p:cViewPr>
      <p:guideLst>
        <p:guide orient="horz" pos="1620"/>
        <p:guide pos="2880"/>
      </p:guideLst>
    </p:cSldViewPr>
  </p:slideViewPr>
  <p:outlineViewPr>
    <p:cViewPr>
      <p:scale>
        <a:sx n="33" d="100"/>
        <a:sy n="33" d="100"/>
      </p:scale>
      <p:origin x="0" y="-10232"/>
    </p:cViewPr>
  </p:outlineViewPr>
  <p:notesTextViewPr>
    <p:cViewPr>
      <p:scale>
        <a:sx n="105" d="100"/>
        <a:sy n="105" d="100"/>
      </p:scale>
      <p:origin x="0" y="0"/>
    </p:cViewPr>
  </p:notesTextViewPr>
  <p:sorterViewPr>
    <p:cViewPr>
      <p:scale>
        <a:sx n="80" d="100"/>
        <a:sy n="80" d="100"/>
      </p:scale>
      <p:origin x="0" y="0"/>
    </p:cViewPr>
  </p:sorterViewPr>
  <p:notesViewPr>
    <p:cSldViewPr snapToGrid="0" snapToObjects="1">
      <p:cViewPr varScale="1">
        <p:scale>
          <a:sx n="114" d="100"/>
          <a:sy n="114" d="100"/>
        </p:scale>
        <p:origin x="42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FC1F88-F58B-47E6-BF65-FFE6648BB2F3}" type="datetimeFigureOut">
              <a:rPr lang="en-GB" smtClean="0"/>
              <a:t>07/04/2022</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78CA9E-A938-47E5-B555-23591BAFE9E6}" type="slidenum">
              <a:rPr lang="en-GB" smtClean="0"/>
              <a:t>‹#›</a:t>
            </a:fld>
            <a:endParaRPr lang="en-GB"/>
          </a:p>
        </p:txBody>
      </p:sp>
    </p:spTree>
    <p:extLst>
      <p:ext uri="{BB962C8B-B14F-4D97-AF65-F5344CB8AC3E}">
        <p14:creationId xmlns:p14="http://schemas.microsoft.com/office/powerpoint/2010/main" val="3457169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78CA9E-A938-47E5-B555-23591BAFE9E6}" type="slidenum">
              <a:rPr lang="en-GB" smtClean="0"/>
              <a:t>1</a:t>
            </a:fld>
            <a:endParaRPr lang="en-GB"/>
          </a:p>
        </p:txBody>
      </p:sp>
    </p:spTree>
    <p:extLst>
      <p:ext uri="{BB962C8B-B14F-4D97-AF65-F5344CB8AC3E}">
        <p14:creationId xmlns:p14="http://schemas.microsoft.com/office/powerpoint/2010/main" val="35993821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14</a:t>
            </a:fld>
            <a:endParaRPr lang="en-GB"/>
          </a:p>
        </p:txBody>
      </p:sp>
    </p:spTree>
    <p:extLst>
      <p:ext uri="{BB962C8B-B14F-4D97-AF65-F5344CB8AC3E}">
        <p14:creationId xmlns:p14="http://schemas.microsoft.com/office/powerpoint/2010/main" val="17754669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15</a:t>
            </a:fld>
            <a:endParaRPr lang="en-GB"/>
          </a:p>
        </p:txBody>
      </p:sp>
    </p:spTree>
    <p:extLst>
      <p:ext uri="{BB962C8B-B14F-4D97-AF65-F5344CB8AC3E}">
        <p14:creationId xmlns:p14="http://schemas.microsoft.com/office/powerpoint/2010/main" val="102778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17</a:t>
            </a:fld>
            <a:endParaRPr lang="en-GB"/>
          </a:p>
        </p:txBody>
      </p:sp>
    </p:spTree>
    <p:extLst>
      <p:ext uri="{BB962C8B-B14F-4D97-AF65-F5344CB8AC3E}">
        <p14:creationId xmlns:p14="http://schemas.microsoft.com/office/powerpoint/2010/main" val="1982661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A78CA9E-A938-47E5-B555-23591BAFE9E6}" type="slidenum">
              <a:rPr lang="en-GB" smtClean="0"/>
              <a:t>2</a:t>
            </a:fld>
            <a:endParaRPr lang="en-GB"/>
          </a:p>
        </p:txBody>
      </p:sp>
    </p:spTree>
    <p:extLst>
      <p:ext uri="{BB962C8B-B14F-4D97-AF65-F5344CB8AC3E}">
        <p14:creationId xmlns:p14="http://schemas.microsoft.com/office/powerpoint/2010/main" val="319228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Emphasise: enormous increase in laser powers enabled scientists to propose new state-of-the-art laser facilities.</a:t>
            </a:r>
          </a:p>
          <a:p>
            <a:r>
              <a:rPr lang="en-GB" dirty="0"/>
              <a:t>Funded in Eastern Europe from Regional Development funds</a:t>
            </a:r>
          </a:p>
          <a:p>
            <a:r>
              <a:rPr lang="en-GB" dirty="0"/>
              <a:t>ELI-ALPS is in Southern Hungary and is dedicated to studying ultrashort secondary sources enabled by ultrafast (&lt;10 fs) lasers.</a:t>
            </a:r>
          </a:p>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3</a:t>
            </a:fld>
            <a:endParaRPr lang="en-GB"/>
          </a:p>
        </p:txBody>
      </p:sp>
    </p:spTree>
    <p:extLst>
      <p:ext uri="{BB962C8B-B14F-4D97-AF65-F5344CB8AC3E}">
        <p14:creationId xmlns:p14="http://schemas.microsoft.com/office/powerpoint/2010/main" val="20026716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will enable three different radiation sources to be investigated - as pictured. Using a laser source particularly enables Compton scattering with intrinsically low synchronisation jitter.</a:t>
            </a:r>
          </a:p>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5</a:t>
            </a:fld>
            <a:endParaRPr lang="en-GB"/>
          </a:p>
        </p:txBody>
      </p:sp>
    </p:spTree>
    <p:extLst>
      <p:ext uri="{BB962C8B-B14F-4D97-AF65-F5344CB8AC3E}">
        <p14:creationId xmlns:p14="http://schemas.microsoft.com/office/powerpoint/2010/main" val="18631363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84200">
              <a:lnSpc>
                <a:spcPct val="100000"/>
              </a:lnSpc>
              <a:defRPr>
                <a:latin typeface="Lucida Grande"/>
                <a:ea typeface="Lucida Grande"/>
                <a:cs typeface="Lucida Grande"/>
                <a:sym typeface="Lucida Grande"/>
              </a:defRPr>
            </a:pPr>
            <a:r>
              <a:rPr lang="en-GB" dirty="0"/>
              <a:t>These are the design parameters for the lower energy (eSYLOS2) implementation again.</a:t>
            </a:r>
          </a:p>
          <a:p>
            <a:pPr defTabSz="584200">
              <a:lnSpc>
                <a:spcPct val="100000"/>
              </a:lnSpc>
              <a:defRPr>
                <a:latin typeface="Lucida Grande"/>
                <a:ea typeface="Lucida Grande"/>
                <a:cs typeface="Lucida Grande"/>
                <a:sym typeface="Lucida Grande"/>
              </a:defRPr>
            </a:pPr>
            <a:endParaRPr lang="en-GB" dirty="0"/>
          </a:p>
          <a:p>
            <a:r>
              <a:rPr lang="en-GB" dirty="0"/>
              <a:t>Simulation and scaling laws suggest high energy (&gt; 10 MeV), few fs electron beams with few </a:t>
            </a:r>
            <a:r>
              <a:rPr lang="en-GB" dirty="0" err="1"/>
              <a:t>pC</a:t>
            </a:r>
            <a:r>
              <a:rPr lang="en-GB" dirty="0"/>
              <a:t> of charge at kHz.</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All three sources can produce peak </a:t>
            </a:r>
            <a:r>
              <a:rPr lang="en-GB" dirty="0" err="1"/>
              <a:t>brightnesses</a:t>
            </a:r>
            <a:r>
              <a:rPr lang="en-GB" dirty="0"/>
              <a:t> very comparable to conventional synchrotrons (though of course over very short time duration and from very small source size).</a:t>
            </a:r>
          </a:p>
          <a:p>
            <a:endParaRPr lang="en-GB" dirty="0"/>
          </a:p>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6</a:t>
            </a:fld>
            <a:endParaRPr lang="en-GB"/>
          </a:p>
        </p:txBody>
      </p:sp>
    </p:spTree>
    <p:extLst>
      <p:ext uri="{BB962C8B-B14F-4D97-AF65-F5344CB8AC3E}">
        <p14:creationId xmlns:p14="http://schemas.microsoft.com/office/powerpoint/2010/main" val="29764478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584200">
              <a:lnSpc>
                <a:spcPct val="100000"/>
              </a:lnSpc>
              <a:defRPr>
                <a:latin typeface="Lucida Grande"/>
                <a:ea typeface="Lucida Grande"/>
                <a:cs typeface="Lucida Grande"/>
                <a:sym typeface="Lucida Grande"/>
              </a:defRPr>
            </a:pPr>
            <a:r>
              <a:rPr lang="en-GB" dirty="0"/>
              <a:t>We’ve just completed TDR - above shows both engineering and optical designs (with addition of extra chamber to the right to enable a user end station for putting in samples to be irradiated).</a:t>
            </a:r>
          </a:p>
          <a:p>
            <a:pPr defTabSz="584200">
              <a:lnSpc>
                <a:spcPct val="100000"/>
              </a:lnSpc>
              <a:defRPr>
                <a:latin typeface="Lucida Grande"/>
                <a:ea typeface="Lucida Grande"/>
                <a:cs typeface="Lucida Grande"/>
                <a:sym typeface="Lucida Grande"/>
              </a:defRPr>
            </a:pPr>
            <a:endParaRPr lang="en-GB" dirty="0"/>
          </a:p>
          <a:p>
            <a:pPr defTabSz="584200">
              <a:lnSpc>
                <a:spcPct val="100000"/>
              </a:lnSpc>
              <a:defRPr>
                <a:latin typeface="Lucida Grande"/>
                <a:ea typeface="Lucida Grande"/>
                <a:cs typeface="Lucida Grande"/>
                <a:sym typeface="Lucida Grande"/>
              </a:defRPr>
            </a:pPr>
            <a:r>
              <a:rPr lang="en-GB" dirty="0"/>
              <a:t>Also shown are the </a:t>
            </a:r>
            <a:r>
              <a:rPr lang="en-GB" dirty="0" err="1"/>
              <a:t>targetry</a:t>
            </a:r>
            <a:r>
              <a:rPr lang="en-GB" dirty="0"/>
              <a:t> and filter pack simulations which we have prepared for this energy range.</a:t>
            </a:r>
          </a:p>
          <a:p>
            <a:pPr defTabSz="584200">
              <a:lnSpc>
                <a:spcPct val="100000"/>
              </a:lnSpc>
              <a:defRPr>
                <a:latin typeface="Lucida Grande"/>
                <a:ea typeface="Lucida Grande"/>
                <a:cs typeface="Lucida Grande"/>
                <a:sym typeface="Lucida Grande"/>
              </a:defRPr>
            </a:pPr>
            <a:endParaRPr lang="en-GB" dirty="0"/>
          </a:p>
          <a:p>
            <a:pPr defTabSz="584200">
              <a:lnSpc>
                <a:spcPct val="100000"/>
              </a:lnSpc>
              <a:defRPr>
                <a:latin typeface="Lucida Grande"/>
                <a:ea typeface="Lucida Grande"/>
                <a:cs typeface="Lucida Grande"/>
                <a:sym typeface="Lucida Grande"/>
              </a:defRPr>
            </a:pPr>
            <a:r>
              <a:rPr lang="en-GB" dirty="0"/>
              <a:t>Engineering to be delivered at the end of the month, and construction and commissioning to continue through-out this year. Operation due early 2023.</a:t>
            </a:r>
          </a:p>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7</a:t>
            </a:fld>
            <a:endParaRPr lang="en-GB"/>
          </a:p>
        </p:txBody>
      </p:sp>
    </p:spTree>
    <p:extLst>
      <p:ext uri="{BB962C8B-B14F-4D97-AF65-F5344CB8AC3E}">
        <p14:creationId xmlns:p14="http://schemas.microsoft.com/office/powerpoint/2010/main" val="35930345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project has required significant input from industry to help make many bespoke items, mostly obtained through competitive tender but also often requiring interaction with the suppliers for custom improvements. Examples given above.</a:t>
            </a:r>
          </a:p>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8</a:t>
            </a:fld>
            <a:endParaRPr lang="en-GB"/>
          </a:p>
        </p:txBody>
      </p:sp>
    </p:spTree>
    <p:extLst>
      <p:ext uri="{BB962C8B-B14F-4D97-AF65-F5344CB8AC3E}">
        <p14:creationId xmlns:p14="http://schemas.microsoft.com/office/powerpoint/2010/main" val="3784393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9</a:t>
            </a:fld>
            <a:endParaRPr lang="en-GB"/>
          </a:p>
        </p:txBody>
      </p:sp>
    </p:spTree>
    <p:extLst>
      <p:ext uri="{BB962C8B-B14F-4D97-AF65-F5344CB8AC3E}">
        <p14:creationId xmlns:p14="http://schemas.microsoft.com/office/powerpoint/2010/main" val="40166568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A78CA9E-A938-47E5-B555-23591BAFE9E6}" type="slidenum">
              <a:rPr lang="en-GB" smtClean="0"/>
              <a:t>11</a:t>
            </a:fld>
            <a:endParaRPr lang="en-GB"/>
          </a:p>
        </p:txBody>
      </p:sp>
    </p:spTree>
    <p:extLst>
      <p:ext uri="{BB962C8B-B14F-4D97-AF65-F5344CB8AC3E}">
        <p14:creationId xmlns:p14="http://schemas.microsoft.com/office/powerpoint/2010/main" val="170572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D3765-0015-7A47-B02E-BD59EFA1812F}"/>
              </a:ext>
            </a:extLst>
          </p:cNvPr>
          <p:cNvSpPr>
            <a:spLocks noGrp="1"/>
          </p:cNvSpPr>
          <p:nvPr>
            <p:ph type="ctrTitle"/>
          </p:nvPr>
        </p:nvSpPr>
        <p:spPr>
          <a:xfrm>
            <a:off x="1143000" y="841772"/>
            <a:ext cx="6858000" cy="1790700"/>
          </a:xfrm>
        </p:spPr>
        <p:txBody>
          <a:bodyPr anchor="b"/>
          <a:lstStyle>
            <a:lvl1pPr algn="ctr">
              <a:defRPr sz="4500"/>
            </a:lvl1pPr>
          </a:lstStyle>
          <a:p>
            <a:r>
              <a:rPr lang="en-GB"/>
              <a:t>Click to edit Master title style</a:t>
            </a:r>
          </a:p>
        </p:txBody>
      </p:sp>
      <p:sp>
        <p:nvSpPr>
          <p:cNvPr id="3" name="Subtitle 2">
            <a:extLst>
              <a:ext uri="{FF2B5EF4-FFF2-40B4-BE49-F238E27FC236}">
                <a16:creationId xmlns:a16="http://schemas.microsoft.com/office/drawing/2014/main" id="{A5934A02-DB7B-564F-A191-FFF3FCB20C0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a:extLst>
              <a:ext uri="{FF2B5EF4-FFF2-40B4-BE49-F238E27FC236}">
                <a16:creationId xmlns:a16="http://schemas.microsoft.com/office/drawing/2014/main" id="{B2DCADBB-C1FD-EA44-8279-A5BB5315957A}"/>
              </a:ext>
            </a:extLst>
          </p:cNvPr>
          <p:cNvSpPr>
            <a:spLocks noGrp="1"/>
          </p:cNvSpPr>
          <p:nvPr>
            <p:ph type="dt" sz="half" idx="10"/>
          </p:nvPr>
        </p:nvSpPr>
        <p:spPr/>
        <p:txBody>
          <a:bodyPr/>
          <a:lstStyle/>
          <a:p>
            <a:fld id="{9AB3A824-1A51-4B26-AD58-A6D8E14F6C04}" type="datetimeFigureOut">
              <a:rPr lang="en-US" smtClean="0"/>
              <a:t>4/7/22</a:t>
            </a:fld>
            <a:endParaRPr lang="en-US" dirty="0"/>
          </a:p>
        </p:txBody>
      </p:sp>
      <p:sp>
        <p:nvSpPr>
          <p:cNvPr id="5" name="Footer Placeholder 4">
            <a:extLst>
              <a:ext uri="{FF2B5EF4-FFF2-40B4-BE49-F238E27FC236}">
                <a16:creationId xmlns:a16="http://schemas.microsoft.com/office/drawing/2014/main" id="{FA4CB50D-3AB0-0043-B6E2-8F08513A699A}"/>
              </a:ext>
            </a:extLst>
          </p:cNvPr>
          <p:cNvSpPr>
            <a:spLocks noGrp="1"/>
          </p:cNvSpPr>
          <p:nvPr>
            <p:ph type="ftr" sz="quarter" idx="11"/>
          </p:nvPr>
        </p:nvSpPr>
        <p:spPr/>
        <p:txBody>
          <a:bodyPr/>
          <a:lstStyle/>
          <a:p>
            <a:r>
              <a:rPr lang="en-US"/>
              <a:t>
              </a:t>
            </a:r>
            <a:endParaRPr lang="en-US" dirty="0"/>
          </a:p>
        </p:txBody>
      </p:sp>
      <p:sp>
        <p:nvSpPr>
          <p:cNvPr id="6" name="Slide Number Placeholder 5">
            <a:extLst>
              <a:ext uri="{FF2B5EF4-FFF2-40B4-BE49-F238E27FC236}">
                <a16:creationId xmlns:a16="http://schemas.microsoft.com/office/drawing/2014/main" id="{EF8B0581-394F-8547-B514-08AD3DF283F6}"/>
              </a:ext>
            </a:extLst>
          </p:cNvPr>
          <p:cNvSpPr>
            <a:spLocks noGrp="1"/>
          </p:cNvSpPr>
          <p:nvPr>
            <p:ph type="sldNum" sz="quarter" idx="12"/>
          </p:nvPr>
        </p:nvSpPr>
        <p:spPr/>
        <p:txBody>
          <a:bodyPr/>
          <a:lstStyle/>
          <a:p>
            <a:fld id="{863BDFFF-77BA-4399-96D5-726C6B9DC9C2}" type="slidenum">
              <a:rPr lang="en-GB" smtClean="0"/>
              <a:pPr/>
              <a:t>‹#›</a:t>
            </a:fld>
            <a:endParaRPr lang="en-GB"/>
          </a:p>
        </p:txBody>
      </p:sp>
    </p:spTree>
    <p:extLst>
      <p:ext uri="{BB962C8B-B14F-4D97-AF65-F5344CB8AC3E}">
        <p14:creationId xmlns:p14="http://schemas.microsoft.com/office/powerpoint/2010/main" val="3562784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37587-B5D3-7843-847A-76C1C777B881}"/>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C7944058-44C5-BC42-AE0F-D563076240E0}"/>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BD640DF-55E5-D24A-944C-F4CF5DFE7FB7}"/>
              </a:ext>
            </a:extLst>
          </p:cNvPr>
          <p:cNvSpPr>
            <a:spLocks noGrp="1"/>
          </p:cNvSpPr>
          <p:nvPr>
            <p:ph type="dt" sz="half" idx="10"/>
          </p:nvPr>
        </p:nvSpPr>
        <p:spPr/>
        <p:txBody>
          <a:bodyPr/>
          <a:lstStyle/>
          <a:p>
            <a:fld id="{D857E33E-8B18-4087-B112-809917729534}" type="datetimeFigureOut">
              <a:rPr lang="en-US" smtClean="0"/>
              <a:t>4/7/22</a:t>
            </a:fld>
            <a:endParaRPr lang="en-US" dirty="0"/>
          </a:p>
        </p:txBody>
      </p:sp>
      <p:sp>
        <p:nvSpPr>
          <p:cNvPr id="5" name="Footer Placeholder 4">
            <a:extLst>
              <a:ext uri="{FF2B5EF4-FFF2-40B4-BE49-F238E27FC236}">
                <a16:creationId xmlns:a16="http://schemas.microsoft.com/office/drawing/2014/main" id="{0EC11D9B-EA18-2F4A-B66A-84E7322A439E}"/>
              </a:ext>
            </a:extLst>
          </p:cNvPr>
          <p:cNvSpPr>
            <a:spLocks noGrp="1"/>
          </p:cNvSpPr>
          <p:nvPr>
            <p:ph type="ftr" sz="quarter" idx="11"/>
          </p:nvPr>
        </p:nvSpPr>
        <p:spPr/>
        <p:txBody>
          <a:bodyPr/>
          <a:lstStyle/>
          <a:p>
            <a:r>
              <a:rPr lang="en-US"/>
              <a:t>
              </a:t>
            </a:r>
            <a:endParaRPr lang="en-US" dirty="0"/>
          </a:p>
        </p:txBody>
      </p:sp>
      <p:sp>
        <p:nvSpPr>
          <p:cNvPr id="6" name="Slide Number Placeholder 5">
            <a:extLst>
              <a:ext uri="{FF2B5EF4-FFF2-40B4-BE49-F238E27FC236}">
                <a16:creationId xmlns:a16="http://schemas.microsoft.com/office/drawing/2014/main" id="{58F8917B-C82C-5947-93FB-D49C5A39D401}"/>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7" name="Slide Number Placeholder 7">
            <a:extLst>
              <a:ext uri="{FF2B5EF4-FFF2-40B4-BE49-F238E27FC236}">
                <a16:creationId xmlns:a16="http://schemas.microsoft.com/office/drawing/2014/main" id="{A829503D-E87D-854D-9CED-464346791E3C}"/>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Tree>
    <p:extLst>
      <p:ext uri="{BB962C8B-B14F-4D97-AF65-F5344CB8AC3E}">
        <p14:creationId xmlns:p14="http://schemas.microsoft.com/office/powerpoint/2010/main" val="923663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949124-A8A3-AC4C-9B5A-91196ECE6B3A}"/>
              </a:ext>
            </a:extLst>
          </p:cNvPr>
          <p:cNvSpPr>
            <a:spLocks noGrp="1"/>
          </p:cNvSpPr>
          <p:nvPr>
            <p:ph type="title" orient="vert"/>
          </p:nvPr>
        </p:nvSpPr>
        <p:spPr>
          <a:xfrm>
            <a:off x="6543675" y="273844"/>
            <a:ext cx="1971675" cy="4358879"/>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C0B91521-AD83-AF44-901A-0D62A8FCDEBB}"/>
              </a:ext>
            </a:extLst>
          </p:cNvPr>
          <p:cNvSpPr>
            <a:spLocks noGrp="1"/>
          </p:cNvSpPr>
          <p:nvPr>
            <p:ph type="body" orient="vert" idx="1"/>
          </p:nvPr>
        </p:nvSpPr>
        <p:spPr>
          <a:xfrm>
            <a:off x="628650" y="273844"/>
            <a:ext cx="5800725" cy="4358879"/>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B3A3B5E8-792A-0A48-8251-44430780E600}"/>
              </a:ext>
            </a:extLst>
          </p:cNvPr>
          <p:cNvSpPr>
            <a:spLocks noGrp="1"/>
          </p:cNvSpPr>
          <p:nvPr>
            <p:ph type="dt" sz="half" idx="10"/>
          </p:nvPr>
        </p:nvSpPr>
        <p:spPr/>
        <p:txBody>
          <a:bodyPr/>
          <a:lstStyle/>
          <a:p>
            <a:fld id="{D3FFE419-2371-464F-8239-3959401C3561}" type="datetimeFigureOut">
              <a:rPr lang="en-US" smtClean="0"/>
              <a:t>4/7/22</a:t>
            </a:fld>
            <a:endParaRPr lang="en-US" dirty="0"/>
          </a:p>
        </p:txBody>
      </p:sp>
      <p:sp>
        <p:nvSpPr>
          <p:cNvPr id="5" name="Footer Placeholder 4">
            <a:extLst>
              <a:ext uri="{FF2B5EF4-FFF2-40B4-BE49-F238E27FC236}">
                <a16:creationId xmlns:a16="http://schemas.microsoft.com/office/drawing/2014/main" id="{C635A950-4F5A-CD42-8B9B-92EBE8B641F1}"/>
              </a:ext>
            </a:extLst>
          </p:cNvPr>
          <p:cNvSpPr>
            <a:spLocks noGrp="1"/>
          </p:cNvSpPr>
          <p:nvPr>
            <p:ph type="ftr" sz="quarter" idx="11"/>
          </p:nvPr>
        </p:nvSpPr>
        <p:spPr/>
        <p:txBody>
          <a:bodyPr/>
          <a:lstStyle/>
          <a:p>
            <a:r>
              <a:rPr lang="en-US"/>
              <a:t>
              </a:t>
            </a:r>
            <a:endParaRPr lang="en-US" dirty="0"/>
          </a:p>
        </p:txBody>
      </p:sp>
      <p:sp>
        <p:nvSpPr>
          <p:cNvPr id="6" name="Slide Number Placeholder 5">
            <a:extLst>
              <a:ext uri="{FF2B5EF4-FFF2-40B4-BE49-F238E27FC236}">
                <a16:creationId xmlns:a16="http://schemas.microsoft.com/office/drawing/2014/main" id="{E7132375-802F-DA4E-9709-2FFC5E6CA1AA}"/>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7" name="Slide Number Placeholder 7">
            <a:extLst>
              <a:ext uri="{FF2B5EF4-FFF2-40B4-BE49-F238E27FC236}">
                <a16:creationId xmlns:a16="http://schemas.microsoft.com/office/drawing/2014/main" id="{ED398DF7-D7EA-FE47-80F0-0BF12EBF39BD}"/>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Tree>
    <p:extLst>
      <p:ext uri="{BB962C8B-B14F-4D97-AF65-F5344CB8AC3E}">
        <p14:creationId xmlns:p14="http://schemas.microsoft.com/office/powerpoint/2010/main" val="3109180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4648200" y="801238"/>
            <a:ext cx="4038600" cy="3793385"/>
          </a:xfrm>
        </p:spPr>
        <p:txBody>
          <a:bodyPr/>
          <a:lstStyle>
            <a:lvl1pPr>
              <a:defRPr sz="1800">
                <a:solidFill>
                  <a:srgbClr val="000000"/>
                </a:solidFill>
                <a:latin typeface="Helvetica"/>
                <a:cs typeface="Helvetica"/>
              </a:defRPr>
            </a:lvl1pPr>
            <a:lvl2pPr>
              <a:defRPr sz="1200">
                <a:solidFill>
                  <a:srgbClr val="000000"/>
                </a:solidFill>
                <a:latin typeface="Helvetica"/>
                <a:cs typeface="Helvetica"/>
              </a:defRPr>
            </a:lvl2pPr>
            <a:lvl3pPr>
              <a:defRPr sz="1200">
                <a:solidFill>
                  <a:srgbClr val="000000"/>
                </a:solidFill>
                <a:latin typeface="Helvetica"/>
                <a:cs typeface="Helvetica"/>
              </a:defRPr>
            </a:lvl3pPr>
            <a:lvl4pPr>
              <a:defRPr sz="1200">
                <a:solidFill>
                  <a:srgbClr val="000000"/>
                </a:solidFill>
                <a:latin typeface="Helvetica"/>
                <a:cs typeface="Helvetica"/>
              </a:defRPr>
            </a:lvl4pPr>
            <a:lvl5pPr>
              <a:defRPr sz="1200">
                <a:solidFill>
                  <a:srgbClr val="000000"/>
                </a:solidFill>
                <a:latin typeface="Helvetica"/>
                <a:cs typeface="Helvetica"/>
              </a:defRPr>
            </a:lvl5pPr>
            <a:lvl6pPr>
              <a:defRPr sz="1200"/>
            </a:lvl6pPr>
            <a:lvl7pPr>
              <a:defRPr sz="1200"/>
            </a:lvl7pPr>
            <a:lvl8pPr>
              <a:defRPr sz="1200"/>
            </a:lvl8pPr>
            <a:lvl9pPr>
              <a:defRPr sz="1200"/>
            </a:lvl9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9" name="Content Placeholder 8"/>
          <p:cNvSpPr>
            <a:spLocks noGrp="1"/>
          </p:cNvSpPr>
          <p:nvPr>
            <p:ph sz="quarter" idx="13"/>
          </p:nvPr>
        </p:nvSpPr>
        <p:spPr>
          <a:xfrm>
            <a:off x="365760" y="801238"/>
            <a:ext cx="4041648" cy="3793622"/>
          </a:xfrm>
        </p:spPr>
        <p:txBody>
          <a:bodyPr/>
          <a:lstStyle>
            <a:lvl1pPr>
              <a:defRPr>
                <a:solidFill>
                  <a:srgbClr val="000000"/>
                </a:solidFill>
                <a:latin typeface="Helvetica"/>
                <a:cs typeface="Helvetica"/>
              </a:defRPr>
            </a:lvl1pPr>
            <a:lvl2pPr>
              <a:defRPr>
                <a:solidFill>
                  <a:srgbClr val="000000"/>
                </a:solidFill>
                <a:latin typeface="Helvetica"/>
                <a:cs typeface="Helvetica"/>
              </a:defRPr>
            </a:lvl2pPr>
            <a:lvl3pPr>
              <a:defRPr>
                <a:solidFill>
                  <a:srgbClr val="000000"/>
                </a:solidFill>
                <a:latin typeface="Helvetica"/>
                <a:cs typeface="Helvetica"/>
              </a:defRPr>
            </a:lvl3pPr>
            <a:lvl4pPr>
              <a:defRPr>
                <a:solidFill>
                  <a:srgbClr val="000000"/>
                </a:solidFill>
                <a:latin typeface="Helvetica"/>
                <a:cs typeface="Helvetica"/>
              </a:defRPr>
            </a:lvl4pPr>
            <a:lvl5pPr>
              <a:defRPr>
                <a:solidFill>
                  <a:srgbClr val="000000"/>
                </a:solidFill>
                <a:latin typeface="Helvetica"/>
                <a:cs typeface="Helvetica"/>
              </a:defRPr>
            </a:lvl5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11" name="Slide Number Placeholder 7"/>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
        <p:nvSpPr>
          <p:cNvPr id="14" name="Title 1"/>
          <p:cNvSpPr>
            <a:spLocks noGrp="1"/>
          </p:cNvSpPr>
          <p:nvPr>
            <p:ph type="title"/>
          </p:nvPr>
        </p:nvSpPr>
        <p:spPr>
          <a:xfrm>
            <a:off x="350257" y="121197"/>
            <a:ext cx="6374063" cy="467172"/>
          </a:xfrm>
          <a:effectLst/>
        </p:spPr>
        <p:txBody>
          <a:bodyPr/>
          <a:lstStyle>
            <a:lvl1pPr algn="l">
              <a:defRPr sz="2400">
                <a:solidFill>
                  <a:schemeClr val="tx1"/>
                </a:solidFill>
                <a:effectLst/>
                <a:latin typeface="Helvetica"/>
                <a:cs typeface="Helvetica"/>
              </a:defRPr>
            </a:lvl1pPr>
          </a:lstStyle>
          <a:p>
            <a:r>
              <a:rPr lang="en-AU" dirty="0"/>
              <a:t>Click to edit Master title style</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hasCustomPrompt="1"/>
          </p:nvPr>
        </p:nvSpPr>
        <p:spPr>
          <a:xfrm>
            <a:off x="457200" y="737220"/>
            <a:ext cx="4040188" cy="457200"/>
          </a:xfrm>
        </p:spPr>
        <p:txBody>
          <a:bodyPr anchor="b">
            <a:noAutofit/>
          </a:bodyPr>
          <a:lstStyle>
            <a:lvl1pPr marL="0" indent="0" algn="ctr">
              <a:buNone/>
              <a:defRPr sz="1800" b="0">
                <a:solidFill>
                  <a:srgbClr val="000000"/>
                </a:solidFill>
                <a:latin typeface="Helvetica"/>
                <a:cs typeface="Helvetic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AU" dirty="0"/>
              <a:t>Click to edit Master text styles`</a:t>
            </a:r>
          </a:p>
        </p:txBody>
      </p:sp>
      <p:sp>
        <p:nvSpPr>
          <p:cNvPr id="5" name="Text Placeholder 4"/>
          <p:cNvSpPr>
            <a:spLocks noGrp="1"/>
          </p:cNvSpPr>
          <p:nvPr>
            <p:ph type="body" sz="quarter" idx="3"/>
          </p:nvPr>
        </p:nvSpPr>
        <p:spPr>
          <a:xfrm>
            <a:off x="4648201" y="737220"/>
            <a:ext cx="4041775" cy="457200"/>
          </a:xfrm>
        </p:spPr>
        <p:txBody>
          <a:bodyPr anchor="b">
            <a:noAutofit/>
          </a:bodyPr>
          <a:lstStyle>
            <a:lvl1pPr marL="0" indent="0" algn="ctr">
              <a:buNone/>
              <a:defRPr sz="1800" b="0">
                <a:solidFill>
                  <a:srgbClr val="000000"/>
                </a:solidFill>
                <a:latin typeface="Helvetica"/>
                <a:cs typeface="Helvetica"/>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AU"/>
              <a:t>Click to edit Master text styles</a:t>
            </a:r>
          </a:p>
        </p:txBody>
      </p:sp>
      <p:sp>
        <p:nvSpPr>
          <p:cNvPr id="11" name="Content Placeholder 10"/>
          <p:cNvSpPr>
            <a:spLocks noGrp="1"/>
          </p:cNvSpPr>
          <p:nvPr>
            <p:ph sz="quarter" idx="13"/>
          </p:nvPr>
        </p:nvSpPr>
        <p:spPr>
          <a:xfrm>
            <a:off x="457200" y="1273078"/>
            <a:ext cx="4041648" cy="3321782"/>
          </a:xfrm>
        </p:spPr>
        <p:txBody>
          <a:bodyPr/>
          <a:lstStyle>
            <a:lvl1pPr>
              <a:defRPr>
                <a:solidFill>
                  <a:srgbClr val="000000"/>
                </a:solidFill>
                <a:latin typeface="Helvetica"/>
                <a:cs typeface="Helvetica"/>
              </a:defRPr>
            </a:lvl1pPr>
            <a:lvl2pPr>
              <a:defRPr>
                <a:solidFill>
                  <a:srgbClr val="000000"/>
                </a:solidFill>
                <a:latin typeface="Helvetica"/>
                <a:cs typeface="Helvetica"/>
              </a:defRPr>
            </a:lvl2pPr>
            <a:lvl3pPr>
              <a:defRPr>
                <a:solidFill>
                  <a:srgbClr val="000000"/>
                </a:solidFill>
                <a:latin typeface="Helvetica"/>
                <a:cs typeface="Helvetica"/>
              </a:defRPr>
            </a:lvl3pPr>
            <a:lvl4pPr>
              <a:defRPr>
                <a:solidFill>
                  <a:srgbClr val="000000"/>
                </a:solidFill>
                <a:latin typeface="Helvetica"/>
                <a:cs typeface="Helvetica"/>
              </a:defRPr>
            </a:lvl4pPr>
            <a:lvl5pPr>
              <a:defRPr>
                <a:solidFill>
                  <a:srgbClr val="000000"/>
                </a:solidFill>
                <a:latin typeface="Helvetica"/>
                <a:cs typeface="Helvetica"/>
              </a:defRPr>
            </a:lvl5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13" name="Content Placeholder 12"/>
          <p:cNvSpPr>
            <a:spLocks noGrp="1"/>
          </p:cNvSpPr>
          <p:nvPr>
            <p:ph sz="quarter" idx="14"/>
          </p:nvPr>
        </p:nvSpPr>
        <p:spPr>
          <a:xfrm>
            <a:off x="4672584" y="1273078"/>
            <a:ext cx="4041648" cy="3321449"/>
          </a:xfrm>
        </p:spPr>
        <p:txBody>
          <a:bodyPr/>
          <a:lstStyle>
            <a:lvl1pPr>
              <a:defRPr>
                <a:solidFill>
                  <a:srgbClr val="000000"/>
                </a:solidFill>
                <a:latin typeface="Helvetica"/>
                <a:cs typeface="Helvetica"/>
              </a:defRPr>
            </a:lvl1pPr>
            <a:lvl2pPr>
              <a:defRPr>
                <a:solidFill>
                  <a:srgbClr val="000000"/>
                </a:solidFill>
                <a:latin typeface="Helvetica"/>
                <a:cs typeface="Helvetica"/>
              </a:defRPr>
            </a:lvl2pPr>
            <a:lvl3pPr>
              <a:defRPr>
                <a:solidFill>
                  <a:srgbClr val="000000"/>
                </a:solidFill>
                <a:latin typeface="Helvetica"/>
                <a:cs typeface="Helvetica"/>
              </a:defRPr>
            </a:lvl3pPr>
            <a:lvl4pPr>
              <a:defRPr>
                <a:solidFill>
                  <a:srgbClr val="000000"/>
                </a:solidFill>
                <a:latin typeface="Helvetica"/>
                <a:cs typeface="Helvetica"/>
              </a:defRPr>
            </a:lvl4pPr>
            <a:lvl5pPr>
              <a:defRPr>
                <a:solidFill>
                  <a:srgbClr val="000000"/>
                </a:solidFill>
                <a:latin typeface="Helvetica"/>
                <a:cs typeface="Helvetica"/>
              </a:defRPr>
            </a:lvl5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dirty="0"/>
          </a:p>
        </p:txBody>
      </p:sp>
      <p:sp>
        <p:nvSpPr>
          <p:cNvPr id="14" name="Slide Number Placeholder 7"/>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
        <p:nvSpPr>
          <p:cNvPr id="16" name="Title 1"/>
          <p:cNvSpPr>
            <a:spLocks noGrp="1"/>
          </p:cNvSpPr>
          <p:nvPr>
            <p:ph type="title"/>
          </p:nvPr>
        </p:nvSpPr>
        <p:spPr>
          <a:xfrm>
            <a:off x="350257" y="121197"/>
            <a:ext cx="6374063" cy="467172"/>
          </a:xfrm>
          <a:effectLst/>
        </p:spPr>
        <p:txBody>
          <a:bodyPr/>
          <a:lstStyle>
            <a:lvl1pPr algn="l">
              <a:defRPr sz="2400">
                <a:solidFill>
                  <a:schemeClr val="tx1"/>
                </a:solidFill>
                <a:effectLst/>
                <a:latin typeface="Helvetica"/>
                <a:cs typeface="Helvetica"/>
              </a:defRPr>
            </a:lvl1pPr>
          </a:lstStyle>
          <a:p>
            <a:r>
              <a:rPr lang="en-AU" dirty="0"/>
              <a:t>Click to edit Master title style</a:t>
            </a:r>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8" name="Slide Number Placeholder 7"/>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
        <p:nvSpPr>
          <p:cNvPr id="7" name="Title 1"/>
          <p:cNvSpPr>
            <a:spLocks noGrp="1"/>
          </p:cNvSpPr>
          <p:nvPr>
            <p:ph type="title"/>
          </p:nvPr>
        </p:nvSpPr>
        <p:spPr>
          <a:xfrm>
            <a:off x="350257" y="121197"/>
            <a:ext cx="6374063" cy="467172"/>
          </a:xfrm>
          <a:effectLst/>
        </p:spPr>
        <p:txBody>
          <a:bodyPr/>
          <a:lstStyle>
            <a:lvl1pPr algn="l">
              <a:defRPr sz="2400">
                <a:solidFill>
                  <a:schemeClr val="tx1"/>
                </a:solidFill>
                <a:effectLst/>
                <a:latin typeface="Helvetica"/>
                <a:cs typeface="Helvetica"/>
              </a:defRPr>
            </a:lvl1pPr>
          </a:lstStyle>
          <a:p>
            <a:r>
              <a:rPr lang="en-AU" dirty="0"/>
              <a:t>Click to edit Master title style</a:t>
            </a:r>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p:txBody>
          <a:bodyPr vert="eaVert"/>
          <a:lstStyle>
            <a:lvl1pPr>
              <a:defRPr>
                <a:solidFill>
                  <a:srgbClr val="000000"/>
                </a:solidFill>
                <a:latin typeface="Helvetica"/>
                <a:cs typeface="Helvetica"/>
              </a:defRPr>
            </a:lvl1pPr>
            <a:lvl2pPr>
              <a:defRPr>
                <a:solidFill>
                  <a:srgbClr val="000000"/>
                </a:solidFill>
                <a:latin typeface="Helvetica"/>
                <a:cs typeface="Helvetica"/>
              </a:defRPr>
            </a:lvl2pPr>
            <a:lvl3pPr>
              <a:defRPr>
                <a:solidFill>
                  <a:srgbClr val="000000"/>
                </a:solidFill>
                <a:latin typeface="Helvetica"/>
                <a:cs typeface="Helvetica"/>
              </a:defRPr>
            </a:lvl3pPr>
            <a:lvl4pPr>
              <a:defRPr>
                <a:solidFill>
                  <a:srgbClr val="000000"/>
                </a:solidFill>
                <a:latin typeface="Helvetica"/>
                <a:cs typeface="Helvetica"/>
              </a:defRPr>
            </a:lvl4pPr>
            <a:lvl5pPr>
              <a:defRPr>
                <a:solidFill>
                  <a:srgbClr val="000000"/>
                </a:solidFill>
                <a:latin typeface="Helvetica"/>
                <a:cs typeface="Helvetica"/>
              </a:defRPr>
            </a:lvl5p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9" name="Slide Number Placeholder 7"/>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
        <p:nvSpPr>
          <p:cNvPr id="8" name="Title 1"/>
          <p:cNvSpPr>
            <a:spLocks noGrp="1"/>
          </p:cNvSpPr>
          <p:nvPr>
            <p:ph type="title"/>
          </p:nvPr>
        </p:nvSpPr>
        <p:spPr>
          <a:xfrm>
            <a:off x="350257" y="121197"/>
            <a:ext cx="6374063" cy="467172"/>
          </a:xfrm>
          <a:effectLst/>
        </p:spPr>
        <p:txBody>
          <a:bodyPr/>
          <a:lstStyle>
            <a:lvl1pPr algn="l">
              <a:defRPr sz="2400">
                <a:solidFill>
                  <a:schemeClr val="tx1"/>
                </a:solidFill>
                <a:effectLst/>
                <a:latin typeface="Helvetica"/>
                <a:cs typeface="Helvetica"/>
              </a:defRPr>
            </a:lvl1pPr>
          </a:lstStyle>
          <a:p>
            <a:r>
              <a:rPr lang="en-AU" dirty="0"/>
              <a:t>Click to edit Master title style</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1FB95-0D49-094A-B395-D9326A9DACBA}"/>
              </a:ext>
            </a:extLst>
          </p:cNvPr>
          <p:cNvSpPr>
            <a:spLocks noGrp="1"/>
          </p:cNvSpPr>
          <p:nvPr>
            <p:ph type="title"/>
          </p:nvPr>
        </p:nvSpPr>
        <p:spPr>
          <a:xfrm>
            <a:off x="1024218" y="44135"/>
            <a:ext cx="7886700" cy="839447"/>
          </a:xfrm>
        </p:spPr>
        <p:txBody>
          <a:bodyPr>
            <a:normAutofit/>
          </a:bodyPr>
          <a:lstStyle>
            <a:lvl1pPr algn="r">
              <a:defRPr sz="2800">
                <a:solidFill>
                  <a:schemeClr val="accent5">
                    <a:lumMod val="75000"/>
                  </a:schemeClr>
                </a:solidFill>
                <a:latin typeface="Helvetica" pitchFamily="2" charset="0"/>
              </a:defRPr>
            </a:lvl1pPr>
          </a:lstStyle>
          <a:p>
            <a:r>
              <a:rPr lang="en-GB" dirty="0"/>
              <a:t>Click to edit Master title style</a:t>
            </a:r>
          </a:p>
        </p:txBody>
      </p:sp>
      <p:sp>
        <p:nvSpPr>
          <p:cNvPr id="3" name="Content Placeholder 2">
            <a:extLst>
              <a:ext uri="{FF2B5EF4-FFF2-40B4-BE49-F238E27FC236}">
                <a16:creationId xmlns:a16="http://schemas.microsoft.com/office/drawing/2014/main" id="{F6635390-2856-F240-A320-7F28F58C14DC}"/>
              </a:ext>
            </a:extLst>
          </p:cNvPr>
          <p:cNvSpPr>
            <a:spLocks noGrp="1"/>
          </p:cNvSpPr>
          <p:nvPr>
            <p:ph idx="1"/>
          </p:nvPr>
        </p:nvSpPr>
        <p:spPr>
          <a:xfrm>
            <a:off x="216274" y="1120810"/>
            <a:ext cx="8694644" cy="3563950"/>
          </a:xfrm>
        </p:spPr>
        <p:txBody>
          <a:bodyPr/>
          <a:lstStyle>
            <a:lvl1pPr>
              <a:defRPr>
                <a:latin typeface="Helvetica" pitchFamily="2" charset="0"/>
              </a:defRPr>
            </a:lvl1pPr>
            <a:lvl2pPr marL="628650" indent="-285750">
              <a:buFont typeface="System Font"/>
              <a:buChar char="-"/>
              <a:defRPr sz="1600">
                <a:latin typeface="Helvetica" pitchFamily="2" charset="0"/>
              </a:defRPr>
            </a:lvl2pPr>
            <a:lvl3pPr>
              <a:defRPr sz="1400">
                <a:latin typeface="Helvetica" pitchFamily="2" charset="0"/>
              </a:defRPr>
            </a:lvl3pPr>
            <a:lvl4pPr>
              <a:defRPr>
                <a:latin typeface="Helvetica" pitchFamily="2" charset="0"/>
              </a:defRPr>
            </a:lvl4pPr>
            <a:lvl5pPr>
              <a:defRPr>
                <a:latin typeface="Helvetica" pitchFamily="2" charset="0"/>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794FF743-21B4-CA4C-82F5-804C791F8187}"/>
              </a:ext>
            </a:extLst>
          </p:cNvPr>
          <p:cNvSpPr>
            <a:spLocks noGrp="1"/>
          </p:cNvSpPr>
          <p:nvPr>
            <p:ph type="dt" sz="half" idx="10"/>
          </p:nvPr>
        </p:nvSpPr>
        <p:spPr/>
        <p:txBody>
          <a:bodyPr/>
          <a:lstStyle/>
          <a:p>
            <a:fld id="{97D162C4-EDD9-4389-A98B-B87ECEA2A816}" type="datetimeFigureOut">
              <a:rPr lang="en-US" smtClean="0"/>
              <a:t>4/7/22</a:t>
            </a:fld>
            <a:endParaRPr lang="en-US" dirty="0"/>
          </a:p>
        </p:txBody>
      </p:sp>
      <p:sp>
        <p:nvSpPr>
          <p:cNvPr id="5" name="Footer Placeholder 4">
            <a:extLst>
              <a:ext uri="{FF2B5EF4-FFF2-40B4-BE49-F238E27FC236}">
                <a16:creationId xmlns:a16="http://schemas.microsoft.com/office/drawing/2014/main" id="{DA046970-07F3-264B-A124-E7CF6DA426F4}"/>
              </a:ext>
            </a:extLst>
          </p:cNvPr>
          <p:cNvSpPr>
            <a:spLocks noGrp="1"/>
          </p:cNvSpPr>
          <p:nvPr>
            <p:ph type="ftr" sz="quarter" idx="11"/>
          </p:nvPr>
        </p:nvSpPr>
        <p:spPr/>
        <p:txBody>
          <a:bodyPr/>
          <a:lstStyle/>
          <a:p>
            <a:r>
              <a:rPr lang="en-US"/>
              <a:t>
              </a:t>
            </a:r>
            <a:endParaRPr lang="en-US" dirty="0"/>
          </a:p>
        </p:txBody>
      </p:sp>
      <p:sp>
        <p:nvSpPr>
          <p:cNvPr id="6" name="Slide Number Placeholder 5">
            <a:extLst>
              <a:ext uri="{FF2B5EF4-FFF2-40B4-BE49-F238E27FC236}">
                <a16:creationId xmlns:a16="http://schemas.microsoft.com/office/drawing/2014/main" id="{75D0539E-C16E-6140-B593-8365552123AA}"/>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7" name="Slide Number Placeholder 7">
            <a:extLst>
              <a:ext uri="{FF2B5EF4-FFF2-40B4-BE49-F238E27FC236}">
                <a16:creationId xmlns:a16="http://schemas.microsoft.com/office/drawing/2014/main" id="{2BB34E08-6534-A449-B55E-EF8F0979227B}"/>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pic>
        <p:nvPicPr>
          <p:cNvPr id="12" name="Picture 11" descr="Text&#10;&#10;Description automatically generated">
            <a:extLst>
              <a:ext uri="{FF2B5EF4-FFF2-40B4-BE49-F238E27FC236}">
                <a16:creationId xmlns:a16="http://schemas.microsoft.com/office/drawing/2014/main" id="{C000D0BC-A516-DA43-A02B-F90EE0ABBE67}"/>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4405" y="198859"/>
            <a:ext cx="2381645" cy="684723"/>
          </a:xfrm>
          <a:prstGeom prst="rect">
            <a:avLst/>
          </a:prstGeom>
        </p:spPr>
      </p:pic>
      <p:cxnSp>
        <p:nvCxnSpPr>
          <p:cNvPr id="14" name="Straight Connector 13">
            <a:extLst>
              <a:ext uri="{FF2B5EF4-FFF2-40B4-BE49-F238E27FC236}">
                <a16:creationId xmlns:a16="http://schemas.microsoft.com/office/drawing/2014/main" id="{B89CCF13-BA6D-8047-AC63-AB461E9F7248}"/>
              </a:ext>
            </a:extLst>
          </p:cNvPr>
          <p:cNvCxnSpPr>
            <a:cxnSpLocks/>
          </p:cNvCxnSpPr>
          <p:nvPr userDrawn="1"/>
        </p:nvCxnSpPr>
        <p:spPr>
          <a:xfrm>
            <a:off x="2751109" y="728858"/>
            <a:ext cx="6159809"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80150E3E-41AD-3347-8590-EC8B26CDDC1A}"/>
              </a:ext>
            </a:extLst>
          </p:cNvPr>
          <p:cNvSpPr txBox="1"/>
          <p:nvPr userDrawn="1"/>
        </p:nvSpPr>
        <p:spPr>
          <a:xfrm>
            <a:off x="233082" y="4684760"/>
            <a:ext cx="1705916" cy="415498"/>
          </a:xfrm>
          <a:prstGeom prst="rect">
            <a:avLst/>
          </a:prstGeom>
          <a:noFill/>
        </p:spPr>
        <p:txBody>
          <a:bodyPr wrap="none" rtlCol="0">
            <a:spAutoFit/>
          </a:bodyPr>
          <a:lstStyle/>
          <a:p>
            <a:r>
              <a:rPr lang="en-GB" sz="1050" dirty="0">
                <a:solidFill>
                  <a:schemeClr val="bg1">
                    <a:lumMod val="50000"/>
                  </a:schemeClr>
                </a:solidFill>
                <a:latin typeface="Helvetica" pitchFamily="2" charset="0"/>
              </a:rPr>
              <a:t>Laurie Nevay, JAI-RHUL</a:t>
            </a:r>
          </a:p>
          <a:p>
            <a:r>
              <a:rPr lang="en-GB" sz="1050" dirty="0">
                <a:solidFill>
                  <a:schemeClr val="bg1">
                    <a:lumMod val="50000"/>
                  </a:schemeClr>
                </a:solidFill>
                <a:latin typeface="Helvetica" pitchFamily="2" charset="0"/>
              </a:rPr>
              <a:t>JAI Advisory Board, 2022</a:t>
            </a:r>
          </a:p>
        </p:txBody>
      </p:sp>
    </p:spTree>
    <p:extLst>
      <p:ext uri="{BB962C8B-B14F-4D97-AF65-F5344CB8AC3E}">
        <p14:creationId xmlns:p14="http://schemas.microsoft.com/office/powerpoint/2010/main" val="1413216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12B8F-6C1D-204C-AE51-E8C23B2EA615}"/>
              </a:ext>
            </a:extLst>
          </p:cNvPr>
          <p:cNvSpPr>
            <a:spLocks noGrp="1"/>
          </p:cNvSpPr>
          <p:nvPr>
            <p:ph type="title"/>
          </p:nvPr>
        </p:nvSpPr>
        <p:spPr>
          <a:xfrm>
            <a:off x="623888" y="1282304"/>
            <a:ext cx="7886700" cy="2139553"/>
          </a:xfrm>
        </p:spPr>
        <p:txBody>
          <a:bodyPr anchor="b"/>
          <a:lstStyle>
            <a:lvl1pPr>
              <a:defRPr sz="4500">
                <a:latin typeface="Helvetica" pitchFamily="2" charset="0"/>
              </a:defRPr>
            </a:lvl1pPr>
          </a:lstStyle>
          <a:p>
            <a:r>
              <a:rPr lang="en-GB" dirty="0"/>
              <a:t>Click to edit Master title style</a:t>
            </a:r>
          </a:p>
        </p:txBody>
      </p:sp>
      <p:sp>
        <p:nvSpPr>
          <p:cNvPr id="3" name="Text Placeholder 2">
            <a:extLst>
              <a:ext uri="{FF2B5EF4-FFF2-40B4-BE49-F238E27FC236}">
                <a16:creationId xmlns:a16="http://schemas.microsoft.com/office/drawing/2014/main" id="{7C8A1B23-43E4-3B4E-ACFE-91F81166AA7E}"/>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010C2235-1403-EA41-A563-A8859847AA8B}"/>
              </a:ext>
            </a:extLst>
          </p:cNvPr>
          <p:cNvSpPr>
            <a:spLocks noGrp="1"/>
          </p:cNvSpPr>
          <p:nvPr>
            <p:ph type="dt" sz="half" idx="10"/>
          </p:nvPr>
        </p:nvSpPr>
        <p:spPr/>
        <p:txBody>
          <a:bodyPr/>
          <a:lstStyle/>
          <a:p>
            <a:fld id="{3E5059C3-6A89-4494-99FF-5A4D6FFD50EB}" type="datetimeFigureOut">
              <a:rPr lang="en-US" smtClean="0"/>
              <a:t>4/7/22</a:t>
            </a:fld>
            <a:endParaRPr lang="en-US" dirty="0"/>
          </a:p>
        </p:txBody>
      </p:sp>
      <p:sp>
        <p:nvSpPr>
          <p:cNvPr id="5" name="Footer Placeholder 4">
            <a:extLst>
              <a:ext uri="{FF2B5EF4-FFF2-40B4-BE49-F238E27FC236}">
                <a16:creationId xmlns:a16="http://schemas.microsoft.com/office/drawing/2014/main" id="{B9EFCE71-5E4E-9541-93D3-6DDBB8A73D14}"/>
              </a:ext>
            </a:extLst>
          </p:cNvPr>
          <p:cNvSpPr>
            <a:spLocks noGrp="1"/>
          </p:cNvSpPr>
          <p:nvPr>
            <p:ph type="ftr" sz="quarter" idx="11"/>
          </p:nvPr>
        </p:nvSpPr>
        <p:spPr/>
        <p:txBody>
          <a:bodyPr/>
          <a:lstStyle/>
          <a:p>
            <a:r>
              <a:rPr lang="en-US"/>
              <a:t>
              </a:t>
            </a:r>
            <a:endParaRPr lang="en-US" dirty="0"/>
          </a:p>
        </p:txBody>
      </p:sp>
      <p:sp>
        <p:nvSpPr>
          <p:cNvPr id="6" name="Slide Number Placeholder 5">
            <a:extLst>
              <a:ext uri="{FF2B5EF4-FFF2-40B4-BE49-F238E27FC236}">
                <a16:creationId xmlns:a16="http://schemas.microsoft.com/office/drawing/2014/main" id="{CA21C383-FAE4-524F-9212-2763351EED03}"/>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7" name="Slide Number Placeholder 7">
            <a:extLst>
              <a:ext uri="{FF2B5EF4-FFF2-40B4-BE49-F238E27FC236}">
                <a16:creationId xmlns:a16="http://schemas.microsoft.com/office/drawing/2014/main" id="{29C0BE09-40D6-FF42-81DD-B2E52D7819FF}"/>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pic>
        <p:nvPicPr>
          <p:cNvPr id="9" name="Picture 8" descr="Graphical user interface, text&#10;&#10;Description automatically generated">
            <a:extLst>
              <a:ext uri="{FF2B5EF4-FFF2-40B4-BE49-F238E27FC236}">
                <a16:creationId xmlns:a16="http://schemas.microsoft.com/office/drawing/2014/main" id="{D9136BF9-19A1-8848-89EF-F645BF6A095C}"/>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3261873" y="658923"/>
            <a:ext cx="2620252" cy="752912"/>
          </a:xfrm>
          <a:prstGeom prst="rect">
            <a:avLst/>
          </a:prstGeom>
        </p:spPr>
      </p:pic>
    </p:spTree>
    <p:extLst>
      <p:ext uri="{BB962C8B-B14F-4D97-AF65-F5344CB8AC3E}">
        <p14:creationId xmlns:p14="http://schemas.microsoft.com/office/powerpoint/2010/main" val="212594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FB098-E79C-4D40-9707-D1CF707D54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63AFE029-9359-2848-B95A-71FFC6F47311}"/>
              </a:ext>
            </a:extLst>
          </p:cNvPr>
          <p:cNvSpPr>
            <a:spLocks noGrp="1"/>
          </p:cNvSpPr>
          <p:nvPr>
            <p:ph sz="half" idx="1"/>
          </p:nvPr>
        </p:nvSpPr>
        <p:spPr>
          <a:xfrm>
            <a:off x="6286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3FF1B6FE-F6C8-0A47-B66B-D08347E845AB}"/>
              </a:ext>
            </a:extLst>
          </p:cNvPr>
          <p:cNvSpPr>
            <a:spLocks noGrp="1"/>
          </p:cNvSpPr>
          <p:nvPr>
            <p:ph sz="half" idx="2"/>
          </p:nvPr>
        </p:nvSpPr>
        <p:spPr>
          <a:xfrm>
            <a:off x="4629150" y="1369219"/>
            <a:ext cx="3886200" cy="326350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18090ECB-49F0-164B-AA42-887AC6190718}"/>
              </a:ext>
            </a:extLst>
          </p:cNvPr>
          <p:cNvSpPr>
            <a:spLocks noGrp="1"/>
          </p:cNvSpPr>
          <p:nvPr>
            <p:ph type="dt" sz="half" idx="10"/>
          </p:nvPr>
        </p:nvSpPr>
        <p:spPr/>
        <p:txBody>
          <a:bodyPr/>
          <a:lstStyle/>
          <a:p>
            <a:fld id="{CA954B2F-12DE-47F5-8894-472B206D2E1E}" type="datetimeFigureOut">
              <a:rPr lang="en-US" smtClean="0"/>
              <a:t>4/7/22</a:t>
            </a:fld>
            <a:endParaRPr lang="en-US" dirty="0"/>
          </a:p>
        </p:txBody>
      </p:sp>
      <p:sp>
        <p:nvSpPr>
          <p:cNvPr id="6" name="Footer Placeholder 5">
            <a:extLst>
              <a:ext uri="{FF2B5EF4-FFF2-40B4-BE49-F238E27FC236}">
                <a16:creationId xmlns:a16="http://schemas.microsoft.com/office/drawing/2014/main" id="{919925AB-8F20-6447-9F0B-F690379289BF}"/>
              </a:ext>
            </a:extLst>
          </p:cNvPr>
          <p:cNvSpPr>
            <a:spLocks noGrp="1"/>
          </p:cNvSpPr>
          <p:nvPr>
            <p:ph type="ftr" sz="quarter" idx="11"/>
          </p:nvPr>
        </p:nvSpPr>
        <p:spPr/>
        <p:txBody>
          <a:bodyPr/>
          <a:lstStyle/>
          <a:p>
            <a:r>
              <a:rPr lang="en-US"/>
              <a:t>
              </a:t>
            </a:r>
            <a:endParaRPr lang="en-US" dirty="0"/>
          </a:p>
        </p:txBody>
      </p:sp>
      <p:sp>
        <p:nvSpPr>
          <p:cNvPr id="7" name="Slide Number Placeholder 6">
            <a:extLst>
              <a:ext uri="{FF2B5EF4-FFF2-40B4-BE49-F238E27FC236}">
                <a16:creationId xmlns:a16="http://schemas.microsoft.com/office/drawing/2014/main" id="{AAA4A624-6ABE-6841-8424-FBA61F3651E5}"/>
              </a:ext>
            </a:extLst>
          </p:cNvPr>
          <p:cNvSpPr>
            <a:spLocks noGrp="1"/>
          </p:cNvSpPr>
          <p:nvPr>
            <p:ph type="sldNum" sz="quarter" idx="12"/>
          </p:nvPr>
        </p:nvSpPr>
        <p:spPr/>
        <p:txBody>
          <a:bodyPr/>
          <a:lstStyle/>
          <a:p>
            <a:fld id="{6D22F896-40B5-4ADD-8801-0D06FADFA095}" type="slidenum">
              <a:rPr lang="en-US" smtClean="0"/>
              <a:t>‹#›</a:t>
            </a:fld>
            <a:endParaRPr lang="en-US" dirty="0"/>
          </a:p>
        </p:txBody>
      </p:sp>
      <p:pic>
        <p:nvPicPr>
          <p:cNvPr id="8" name="Picture 7" descr="Text&#10;&#10;Description automatically generated">
            <a:extLst>
              <a:ext uri="{FF2B5EF4-FFF2-40B4-BE49-F238E27FC236}">
                <a16:creationId xmlns:a16="http://schemas.microsoft.com/office/drawing/2014/main" id="{749192D9-F79B-7E43-BB2D-9C0234B5D3F9}"/>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4405" y="198859"/>
            <a:ext cx="2381645" cy="684723"/>
          </a:xfrm>
          <a:prstGeom prst="rect">
            <a:avLst/>
          </a:prstGeom>
        </p:spPr>
      </p:pic>
      <p:cxnSp>
        <p:nvCxnSpPr>
          <p:cNvPr id="9" name="Straight Connector 8">
            <a:extLst>
              <a:ext uri="{FF2B5EF4-FFF2-40B4-BE49-F238E27FC236}">
                <a16:creationId xmlns:a16="http://schemas.microsoft.com/office/drawing/2014/main" id="{8A7B8D7A-F39B-8E4E-913C-C103553CA4B6}"/>
              </a:ext>
            </a:extLst>
          </p:cNvPr>
          <p:cNvCxnSpPr>
            <a:cxnSpLocks/>
          </p:cNvCxnSpPr>
          <p:nvPr userDrawn="1"/>
        </p:nvCxnSpPr>
        <p:spPr>
          <a:xfrm>
            <a:off x="2751109" y="728858"/>
            <a:ext cx="6159809"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9635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4A4D5A-EAD5-D14B-BADF-52DCC1441527}"/>
              </a:ext>
            </a:extLst>
          </p:cNvPr>
          <p:cNvSpPr>
            <a:spLocks noGrp="1"/>
          </p:cNvSpPr>
          <p:nvPr>
            <p:ph type="title"/>
          </p:nvPr>
        </p:nvSpPr>
        <p:spPr>
          <a:xfrm>
            <a:off x="629841" y="273844"/>
            <a:ext cx="7886700" cy="994172"/>
          </a:xfrm>
        </p:spPr>
        <p:txBody>
          <a:bodyPr/>
          <a:lstStyle/>
          <a:p>
            <a:r>
              <a:rPr lang="en-GB"/>
              <a:t>Click to edit Master title style</a:t>
            </a:r>
          </a:p>
        </p:txBody>
      </p:sp>
      <p:sp>
        <p:nvSpPr>
          <p:cNvPr id="3" name="Text Placeholder 2">
            <a:extLst>
              <a:ext uri="{FF2B5EF4-FFF2-40B4-BE49-F238E27FC236}">
                <a16:creationId xmlns:a16="http://schemas.microsoft.com/office/drawing/2014/main" id="{317F8540-B27F-464F-800C-452BE9775E26}"/>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EE513B27-80DB-5C4B-B31E-8036322B21F5}"/>
              </a:ext>
            </a:extLst>
          </p:cNvPr>
          <p:cNvSpPr>
            <a:spLocks noGrp="1"/>
          </p:cNvSpPr>
          <p:nvPr>
            <p:ph sz="half" idx="2"/>
          </p:nvPr>
        </p:nvSpPr>
        <p:spPr>
          <a:xfrm>
            <a:off x="629842" y="1878806"/>
            <a:ext cx="3868340"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3256556-565A-574D-96F0-FD5B9A9B06C0}"/>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94026B35-1F1B-314C-8583-C94622679FE0}"/>
              </a:ext>
            </a:extLst>
          </p:cNvPr>
          <p:cNvSpPr>
            <a:spLocks noGrp="1"/>
          </p:cNvSpPr>
          <p:nvPr>
            <p:ph sz="quarter" idx="4"/>
          </p:nvPr>
        </p:nvSpPr>
        <p:spPr>
          <a:xfrm>
            <a:off x="4629150" y="1878806"/>
            <a:ext cx="3887391" cy="2763441"/>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7EC7F0D1-F4C7-BF4F-9727-9824DE90CE42}"/>
              </a:ext>
            </a:extLst>
          </p:cNvPr>
          <p:cNvSpPr>
            <a:spLocks noGrp="1"/>
          </p:cNvSpPr>
          <p:nvPr>
            <p:ph type="dt" sz="half" idx="10"/>
          </p:nvPr>
        </p:nvSpPr>
        <p:spPr/>
        <p:txBody>
          <a:bodyPr/>
          <a:lstStyle/>
          <a:p>
            <a:fld id="{3CBC1C18-307B-4F68-A007-B5B542270E8D}" type="datetimeFigureOut">
              <a:rPr lang="en-US" smtClean="0"/>
              <a:t>4/7/22</a:t>
            </a:fld>
            <a:endParaRPr lang="en-US" dirty="0"/>
          </a:p>
        </p:txBody>
      </p:sp>
      <p:sp>
        <p:nvSpPr>
          <p:cNvPr id="8" name="Footer Placeholder 7">
            <a:extLst>
              <a:ext uri="{FF2B5EF4-FFF2-40B4-BE49-F238E27FC236}">
                <a16:creationId xmlns:a16="http://schemas.microsoft.com/office/drawing/2014/main" id="{8F4CD829-120A-A24C-80F1-33E4D6BD8966}"/>
              </a:ext>
            </a:extLst>
          </p:cNvPr>
          <p:cNvSpPr>
            <a:spLocks noGrp="1"/>
          </p:cNvSpPr>
          <p:nvPr>
            <p:ph type="ftr" sz="quarter" idx="11"/>
          </p:nvPr>
        </p:nvSpPr>
        <p:spPr/>
        <p:txBody>
          <a:bodyPr/>
          <a:lstStyle/>
          <a:p>
            <a:r>
              <a:rPr lang="en-US"/>
              <a:t>
              </a:t>
            </a:r>
            <a:endParaRPr lang="en-US" dirty="0"/>
          </a:p>
        </p:txBody>
      </p:sp>
      <p:sp>
        <p:nvSpPr>
          <p:cNvPr id="9" name="Slide Number Placeholder 8">
            <a:extLst>
              <a:ext uri="{FF2B5EF4-FFF2-40B4-BE49-F238E27FC236}">
                <a16:creationId xmlns:a16="http://schemas.microsoft.com/office/drawing/2014/main" id="{367A9578-039D-E04E-AB64-0526BA8A1E88}"/>
              </a:ext>
            </a:extLst>
          </p:cNvPr>
          <p:cNvSpPr>
            <a:spLocks noGrp="1"/>
          </p:cNvSpPr>
          <p:nvPr>
            <p:ph type="sldNum" sz="quarter" idx="12"/>
          </p:nvPr>
        </p:nvSpPr>
        <p:spPr/>
        <p:txBody>
          <a:bodyPr/>
          <a:lstStyle/>
          <a:p>
            <a:fld id="{6D22F896-40B5-4ADD-8801-0D06FADFA095}" type="slidenum">
              <a:rPr lang="en-US" smtClean="0"/>
              <a:pPr/>
              <a:t>‹#›</a:t>
            </a:fld>
            <a:endParaRPr lang="en-US" dirty="0"/>
          </a:p>
        </p:txBody>
      </p:sp>
      <p:pic>
        <p:nvPicPr>
          <p:cNvPr id="10" name="Picture 9" descr="Text&#10;&#10;Description automatically generated">
            <a:extLst>
              <a:ext uri="{FF2B5EF4-FFF2-40B4-BE49-F238E27FC236}">
                <a16:creationId xmlns:a16="http://schemas.microsoft.com/office/drawing/2014/main" id="{320ABAAE-8AB1-6B4C-B045-7B562FD855F6}"/>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4405" y="198859"/>
            <a:ext cx="2381645" cy="684723"/>
          </a:xfrm>
          <a:prstGeom prst="rect">
            <a:avLst/>
          </a:prstGeom>
        </p:spPr>
      </p:pic>
      <p:cxnSp>
        <p:nvCxnSpPr>
          <p:cNvPr id="11" name="Straight Connector 10">
            <a:extLst>
              <a:ext uri="{FF2B5EF4-FFF2-40B4-BE49-F238E27FC236}">
                <a16:creationId xmlns:a16="http://schemas.microsoft.com/office/drawing/2014/main" id="{F87C11C1-486E-4047-B99F-C850EF717671}"/>
              </a:ext>
            </a:extLst>
          </p:cNvPr>
          <p:cNvCxnSpPr>
            <a:cxnSpLocks/>
          </p:cNvCxnSpPr>
          <p:nvPr userDrawn="1"/>
        </p:nvCxnSpPr>
        <p:spPr>
          <a:xfrm>
            <a:off x="2751109" y="728858"/>
            <a:ext cx="6159809"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2945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4989D-0F31-A640-9646-F831DF91928B}"/>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B02AF1C-3DCF-9841-BA9E-A06501B93170}"/>
              </a:ext>
            </a:extLst>
          </p:cNvPr>
          <p:cNvSpPr>
            <a:spLocks noGrp="1"/>
          </p:cNvSpPr>
          <p:nvPr>
            <p:ph type="dt" sz="half" idx="10"/>
          </p:nvPr>
        </p:nvSpPr>
        <p:spPr/>
        <p:txBody>
          <a:bodyPr/>
          <a:lstStyle/>
          <a:p>
            <a:fld id="{1FAF3416-4057-4DAA-829D-4CA07428D088}" type="datetimeFigureOut">
              <a:rPr lang="en-US" smtClean="0"/>
              <a:t>4/7/22</a:t>
            </a:fld>
            <a:endParaRPr lang="en-US" dirty="0"/>
          </a:p>
        </p:txBody>
      </p:sp>
      <p:sp>
        <p:nvSpPr>
          <p:cNvPr id="4" name="Footer Placeholder 3">
            <a:extLst>
              <a:ext uri="{FF2B5EF4-FFF2-40B4-BE49-F238E27FC236}">
                <a16:creationId xmlns:a16="http://schemas.microsoft.com/office/drawing/2014/main" id="{E1E48CA3-7E23-4447-A343-A8228BB87CF7}"/>
              </a:ext>
            </a:extLst>
          </p:cNvPr>
          <p:cNvSpPr>
            <a:spLocks noGrp="1"/>
          </p:cNvSpPr>
          <p:nvPr>
            <p:ph type="ftr" sz="quarter" idx="11"/>
          </p:nvPr>
        </p:nvSpPr>
        <p:spPr/>
        <p:txBody>
          <a:bodyPr/>
          <a:lstStyle/>
          <a:p>
            <a:r>
              <a:rPr lang="en-US"/>
              <a:t>
              </a:t>
            </a:r>
            <a:endParaRPr lang="en-US" dirty="0"/>
          </a:p>
        </p:txBody>
      </p:sp>
      <p:sp>
        <p:nvSpPr>
          <p:cNvPr id="5" name="Slide Number Placeholder 4">
            <a:extLst>
              <a:ext uri="{FF2B5EF4-FFF2-40B4-BE49-F238E27FC236}">
                <a16:creationId xmlns:a16="http://schemas.microsoft.com/office/drawing/2014/main" id="{03465DCE-EF6F-A64D-BD35-A3CE50056D33}"/>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6" name="Slide Number Placeholder 7">
            <a:extLst>
              <a:ext uri="{FF2B5EF4-FFF2-40B4-BE49-F238E27FC236}">
                <a16:creationId xmlns:a16="http://schemas.microsoft.com/office/drawing/2014/main" id="{8124EBC6-D642-5648-9D7B-0220102C7A2B}"/>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pic>
        <p:nvPicPr>
          <p:cNvPr id="8" name="Picture 7" descr="Text&#10;&#10;Description automatically generated">
            <a:extLst>
              <a:ext uri="{FF2B5EF4-FFF2-40B4-BE49-F238E27FC236}">
                <a16:creationId xmlns:a16="http://schemas.microsoft.com/office/drawing/2014/main" id="{2F85CA49-4F6C-3148-B3C9-C6B2A29D98BC}"/>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04405" y="198859"/>
            <a:ext cx="2381645" cy="684723"/>
          </a:xfrm>
          <a:prstGeom prst="rect">
            <a:avLst/>
          </a:prstGeom>
        </p:spPr>
      </p:pic>
      <p:cxnSp>
        <p:nvCxnSpPr>
          <p:cNvPr id="9" name="Straight Connector 8">
            <a:extLst>
              <a:ext uri="{FF2B5EF4-FFF2-40B4-BE49-F238E27FC236}">
                <a16:creationId xmlns:a16="http://schemas.microsoft.com/office/drawing/2014/main" id="{8CF3BAFF-CCC9-2C43-B144-DBC70F6D02AA}"/>
              </a:ext>
            </a:extLst>
          </p:cNvPr>
          <p:cNvCxnSpPr>
            <a:cxnSpLocks/>
          </p:cNvCxnSpPr>
          <p:nvPr userDrawn="1"/>
        </p:nvCxnSpPr>
        <p:spPr>
          <a:xfrm>
            <a:off x="2751109" y="728858"/>
            <a:ext cx="6159809" cy="0"/>
          </a:xfrm>
          <a:prstGeom prst="line">
            <a:avLst/>
          </a:prstGeom>
          <a:ln w="127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11341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A87A6F-3F7E-6A40-B324-481E160AA032}"/>
              </a:ext>
            </a:extLst>
          </p:cNvPr>
          <p:cNvSpPr>
            <a:spLocks noGrp="1"/>
          </p:cNvSpPr>
          <p:nvPr>
            <p:ph type="dt" sz="half" idx="10"/>
          </p:nvPr>
        </p:nvSpPr>
        <p:spPr/>
        <p:txBody>
          <a:bodyPr/>
          <a:lstStyle/>
          <a:p>
            <a:fld id="{921D9284-D300-4297-87F7-E791DCC15DB1}" type="datetimeFigureOut">
              <a:rPr lang="en-US" smtClean="0"/>
              <a:t>4/7/22</a:t>
            </a:fld>
            <a:endParaRPr lang="en-US" dirty="0"/>
          </a:p>
        </p:txBody>
      </p:sp>
      <p:sp>
        <p:nvSpPr>
          <p:cNvPr id="3" name="Footer Placeholder 2">
            <a:extLst>
              <a:ext uri="{FF2B5EF4-FFF2-40B4-BE49-F238E27FC236}">
                <a16:creationId xmlns:a16="http://schemas.microsoft.com/office/drawing/2014/main" id="{B6499A70-5733-3E41-B220-2E04D2CF06A8}"/>
              </a:ext>
            </a:extLst>
          </p:cNvPr>
          <p:cNvSpPr>
            <a:spLocks noGrp="1"/>
          </p:cNvSpPr>
          <p:nvPr>
            <p:ph type="ftr" sz="quarter" idx="11"/>
          </p:nvPr>
        </p:nvSpPr>
        <p:spPr/>
        <p:txBody>
          <a:bodyPr/>
          <a:lstStyle/>
          <a:p>
            <a:r>
              <a:rPr lang="en-US"/>
              <a:t>
              </a:t>
            </a:r>
            <a:endParaRPr lang="en-US" dirty="0"/>
          </a:p>
        </p:txBody>
      </p:sp>
      <p:sp>
        <p:nvSpPr>
          <p:cNvPr id="4" name="Slide Number Placeholder 3">
            <a:extLst>
              <a:ext uri="{FF2B5EF4-FFF2-40B4-BE49-F238E27FC236}">
                <a16:creationId xmlns:a16="http://schemas.microsoft.com/office/drawing/2014/main" id="{475E9D6C-1F2B-5840-9BD8-ADFC04D7BB17}"/>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5" name="Slide Number Placeholder 7">
            <a:extLst>
              <a:ext uri="{FF2B5EF4-FFF2-40B4-BE49-F238E27FC236}">
                <a16:creationId xmlns:a16="http://schemas.microsoft.com/office/drawing/2014/main" id="{AE00B023-AE97-0841-86DA-1DDC7DCBB34D}"/>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Tree>
    <p:extLst>
      <p:ext uri="{BB962C8B-B14F-4D97-AF65-F5344CB8AC3E}">
        <p14:creationId xmlns:p14="http://schemas.microsoft.com/office/powerpoint/2010/main" val="14030540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B0C0A-D3B5-D146-B14D-30FF0EE2B004}"/>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Content Placeholder 2">
            <a:extLst>
              <a:ext uri="{FF2B5EF4-FFF2-40B4-BE49-F238E27FC236}">
                <a16:creationId xmlns:a16="http://schemas.microsoft.com/office/drawing/2014/main" id="{09D1963B-564A-A545-8C6C-1546B7B8708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37A250F4-5AF5-714F-9EC4-22D58DFD1BD8}"/>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00DC8BB1-E93B-0A4D-845F-B1EE4F7361BA}"/>
              </a:ext>
            </a:extLst>
          </p:cNvPr>
          <p:cNvSpPr>
            <a:spLocks noGrp="1"/>
          </p:cNvSpPr>
          <p:nvPr>
            <p:ph type="dt" sz="half" idx="10"/>
          </p:nvPr>
        </p:nvSpPr>
        <p:spPr/>
        <p:txBody>
          <a:bodyPr/>
          <a:lstStyle/>
          <a:p>
            <a:fld id="{37D525BB-DA17-4BA0-B3C8-3AC3ABC827E6}" type="datetimeFigureOut">
              <a:rPr lang="en-US" smtClean="0"/>
              <a:t>4/7/22</a:t>
            </a:fld>
            <a:endParaRPr lang="en-US" dirty="0"/>
          </a:p>
        </p:txBody>
      </p:sp>
      <p:sp>
        <p:nvSpPr>
          <p:cNvPr id="6" name="Footer Placeholder 5">
            <a:extLst>
              <a:ext uri="{FF2B5EF4-FFF2-40B4-BE49-F238E27FC236}">
                <a16:creationId xmlns:a16="http://schemas.microsoft.com/office/drawing/2014/main" id="{5C8228FF-F6F2-014E-830D-A2DAC3800E6B}"/>
              </a:ext>
            </a:extLst>
          </p:cNvPr>
          <p:cNvSpPr>
            <a:spLocks noGrp="1"/>
          </p:cNvSpPr>
          <p:nvPr>
            <p:ph type="ftr" sz="quarter" idx="11"/>
          </p:nvPr>
        </p:nvSpPr>
        <p:spPr/>
        <p:txBody>
          <a:bodyPr/>
          <a:lstStyle/>
          <a:p>
            <a:r>
              <a:rPr lang="en-US"/>
              <a:t>
              </a:t>
            </a:r>
            <a:endParaRPr lang="en-US" dirty="0"/>
          </a:p>
        </p:txBody>
      </p:sp>
      <p:sp>
        <p:nvSpPr>
          <p:cNvPr id="7" name="Slide Number Placeholder 6">
            <a:extLst>
              <a:ext uri="{FF2B5EF4-FFF2-40B4-BE49-F238E27FC236}">
                <a16:creationId xmlns:a16="http://schemas.microsoft.com/office/drawing/2014/main" id="{B8D08A41-49A1-5247-8216-A87FEC251F9F}"/>
              </a:ext>
            </a:extLst>
          </p:cNvPr>
          <p:cNvSpPr>
            <a:spLocks noGrp="1"/>
          </p:cNvSpPr>
          <p:nvPr>
            <p:ph type="sldNum" sz="quarter" idx="12"/>
          </p:nvPr>
        </p:nvSpPr>
        <p:spPr/>
        <p:txBody>
          <a:bodyPr/>
          <a:lstStyle/>
          <a:p>
            <a:fld id="{6D22F896-40B5-4ADD-8801-0D06FADFA095}" type="slidenum">
              <a:rPr lang="en-US" smtClean="0"/>
              <a:t>‹#›</a:t>
            </a:fld>
            <a:endParaRPr lang="en-US" dirty="0"/>
          </a:p>
        </p:txBody>
      </p:sp>
      <p:sp>
        <p:nvSpPr>
          <p:cNvPr id="8" name="Slide Number Placeholder 7">
            <a:extLst>
              <a:ext uri="{FF2B5EF4-FFF2-40B4-BE49-F238E27FC236}">
                <a16:creationId xmlns:a16="http://schemas.microsoft.com/office/drawing/2014/main" id="{F7581F88-6511-234A-A0BD-B69E1A2B7813}"/>
              </a:ext>
            </a:extLst>
          </p:cNvPr>
          <p:cNvSpPr txBox="1">
            <a:spLocks/>
          </p:cNvSpPr>
          <p:nvPr userDrawn="1"/>
        </p:nvSpPr>
        <p:spPr>
          <a:xfrm>
            <a:off x="4291013" y="4767263"/>
            <a:ext cx="561975" cy="273844"/>
          </a:xfrm>
          <a:prstGeom prst="rect">
            <a:avLst/>
          </a:prstGeom>
        </p:spPr>
        <p:txBody>
          <a:bodyPr vert="horz" lIns="20574" tIns="34290" rIns="34290" bIns="34290" rtlCol="0" anchor="ctr"/>
          <a:lstStyle>
            <a:defPPr>
              <a:defRPr lang="en-US"/>
            </a:defPPr>
            <a:lvl1pPr marL="0" algn="ctr" defTabSz="914400" rtl="0" eaLnBrk="1" latinLnBrk="0" hangingPunct="1">
              <a:defRPr sz="1200" kern="1200">
                <a:solidFill>
                  <a:schemeClr val="tx1">
                    <a:lumMod val="65000"/>
                    <a:lumOff val="35000"/>
                  </a:schemeClr>
                </a:solidFill>
                <a:latin typeface="Century Gothic"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63BDFFF-77BA-4399-96D5-726C6B9DC9C2}" type="slidenum">
              <a:rPr lang="en-GB" sz="900" smtClean="0"/>
              <a:pPr/>
              <a:t>‹#›</a:t>
            </a:fld>
            <a:endParaRPr lang="en-GB" sz="900"/>
          </a:p>
        </p:txBody>
      </p:sp>
    </p:spTree>
    <p:extLst>
      <p:ext uri="{BB962C8B-B14F-4D97-AF65-F5344CB8AC3E}">
        <p14:creationId xmlns:p14="http://schemas.microsoft.com/office/powerpoint/2010/main" val="3813484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8E3C1-493B-4847-877F-2B6D25AFD29D}"/>
              </a:ext>
            </a:extLst>
          </p:cNvPr>
          <p:cNvSpPr>
            <a:spLocks noGrp="1"/>
          </p:cNvSpPr>
          <p:nvPr>
            <p:ph type="title"/>
          </p:nvPr>
        </p:nvSpPr>
        <p:spPr>
          <a:xfrm>
            <a:off x="629841" y="342900"/>
            <a:ext cx="2949178" cy="1200150"/>
          </a:xfrm>
        </p:spPr>
        <p:txBody>
          <a:bodyPr anchor="b"/>
          <a:lstStyle>
            <a:lvl1pPr>
              <a:defRPr sz="2400"/>
            </a:lvl1pPr>
          </a:lstStyle>
          <a:p>
            <a:r>
              <a:rPr lang="en-GB"/>
              <a:t>Click to edit Master title style</a:t>
            </a:r>
          </a:p>
        </p:txBody>
      </p:sp>
      <p:sp>
        <p:nvSpPr>
          <p:cNvPr id="3" name="Picture Placeholder 2">
            <a:extLst>
              <a:ext uri="{FF2B5EF4-FFF2-40B4-BE49-F238E27FC236}">
                <a16:creationId xmlns:a16="http://schemas.microsoft.com/office/drawing/2014/main" id="{E76D1405-B40A-E045-963C-2AFE3711E711}"/>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DAA819E-280F-4B4F-95A2-14AABC7A79B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F252B22F-1DDB-8848-9BC7-5B176BB6C75A}"/>
              </a:ext>
            </a:extLst>
          </p:cNvPr>
          <p:cNvSpPr>
            <a:spLocks noGrp="1"/>
          </p:cNvSpPr>
          <p:nvPr>
            <p:ph type="dt" sz="half" idx="10"/>
          </p:nvPr>
        </p:nvSpPr>
        <p:spPr/>
        <p:txBody>
          <a:bodyPr/>
          <a:lstStyle/>
          <a:p>
            <a:fld id="{3CBC1C18-307B-4F68-A007-B5B542270E8D}" type="datetimeFigureOut">
              <a:rPr lang="en-US" smtClean="0"/>
              <a:t>4/7/22</a:t>
            </a:fld>
            <a:endParaRPr lang="en-US" dirty="0"/>
          </a:p>
        </p:txBody>
      </p:sp>
      <p:sp>
        <p:nvSpPr>
          <p:cNvPr id="6" name="Footer Placeholder 5">
            <a:extLst>
              <a:ext uri="{FF2B5EF4-FFF2-40B4-BE49-F238E27FC236}">
                <a16:creationId xmlns:a16="http://schemas.microsoft.com/office/drawing/2014/main" id="{DBE8F638-4481-8A43-9610-412866189482}"/>
              </a:ext>
            </a:extLst>
          </p:cNvPr>
          <p:cNvSpPr>
            <a:spLocks noGrp="1"/>
          </p:cNvSpPr>
          <p:nvPr>
            <p:ph type="ftr" sz="quarter" idx="11"/>
          </p:nvPr>
        </p:nvSpPr>
        <p:spPr/>
        <p:txBody>
          <a:bodyPr/>
          <a:lstStyle/>
          <a:p>
            <a:r>
              <a:rPr lang="en-US"/>
              <a:t>
              </a:t>
            </a:r>
            <a:endParaRPr lang="en-US" dirty="0"/>
          </a:p>
        </p:txBody>
      </p:sp>
      <p:sp>
        <p:nvSpPr>
          <p:cNvPr id="7" name="Slide Number Placeholder 6">
            <a:extLst>
              <a:ext uri="{FF2B5EF4-FFF2-40B4-BE49-F238E27FC236}">
                <a16:creationId xmlns:a16="http://schemas.microsoft.com/office/drawing/2014/main" id="{73901257-40B6-1141-B799-0BDC2F88A3E0}"/>
              </a:ext>
            </a:extLst>
          </p:cNvPr>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108817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0BAFE9-EA6A-314C-A736-C62CCF16360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51644F99-B298-6840-BF76-A00106D56322}"/>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99A58C5-02D5-1D4A-9B89-354B3E1454CB}"/>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3CBC1C18-307B-4F68-A007-B5B542270E8D}" type="datetimeFigureOut">
              <a:rPr lang="en-US" smtClean="0"/>
              <a:t>4/7/22</a:t>
            </a:fld>
            <a:endParaRPr lang="en-US" dirty="0"/>
          </a:p>
        </p:txBody>
      </p:sp>
      <p:sp>
        <p:nvSpPr>
          <p:cNvPr id="5" name="Footer Placeholder 4">
            <a:extLst>
              <a:ext uri="{FF2B5EF4-FFF2-40B4-BE49-F238E27FC236}">
                <a16:creationId xmlns:a16="http://schemas.microsoft.com/office/drawing/2014/main" id="{8D032297-79F2-CD44-BFAC-198091DE688C}"/>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
              </a:t>
            </a:r>
            <a:endParaRPr lang="en-US" dirty="0"/>
          </a:p>
        </p:txBody>
      </p:sp>
      <p:sp>
        <p:nvSpPr>
          <p:cNvPr id="6" name="Slide Number Placeholder 5">
            <a:extLst>
              <a:ext uri="{FF2B5EF4-FFF2-40B4-BE49-F238E27FC236}">
                <a16:creationId xmlns:a16="http://schemas.microsoft.com/office/drawing/2014/main" id="{B7BA1A31-9E1F-9B40-8FD3-F25DB1DB6575}"/>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35221529"/>
      </p:ext>
    </p:extLst>
  </p:cSld>
  <p:clrMap bg1="lt1" tx1="dk1" bg2="lt2" tx2="dk2" accent1="accent1" accent2="accent2" accent3="accent3" accent4="accent4" accent5="accent5" accent6="accent6" hlink="hlink" folHlink="folHlink"/>
  <p:sldLayoutIdLst>
    <p:sldLayoutId id="2147483820" r:id="rId1"/>
    <p:sldLayoutId id="2147483821" r:id="rId2"/>
    <p:sldLayoutId id="2147483822" r:id="rId3"/>
    <p:sldLayoutId id="2147483823" r:id="rId4"/>
    <p:sldLayoutId id="2147483824" r:id="rId5"/>
    <p:sldLayoutId id="2147483825" r:id="rId6"/>
    <p:sldLayoutId id="2147483826" r:id="rId7"/>
    <p:sldLayoutId id="2147483827" r:id="rId8"/>
    <p:sldLayoutId id="2147483828" r:id="rId9"/>
    <p:sldLayoutId id="2147483829" r:id="rId10"/>
    <p:sldLayoutId id="2147483830" r:id="rId11"/>
    <p:sldLayoutId id="2147483700" r:id="rId12"/>
    <p:sldLayoutId id="2147483701" r:id="rId13"/>
    <p:sldLayoutId id="2147483702" r:id="rId14"/>
    <p:sldLayoutId id="2147483706" r:id="rId15"/>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s://doi.org/10.1016/j.cpc.2020.107200" TargetMode="External"/><Relationship Id="rId3" Type="http://schemas.openxmlformats.org/officeDocument/2006/relationships/image" Target="../media/image29.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hyperlink" Target="https://doi.org/10.1016/j.cpc.2021.108228"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40.jpg"/><Relationship Id="rId3" Type="http://schemas.openxmlformats.org/officeDocument/2006/relationships/image" Target="../media/image37.png"/><Relationship Id="rId7" Type="http://schemas.openxmlformats.org/officeDocument/2006/relationships/hyperlink" Target="https://doi.org/10.1002/mp.15505"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s://doi.org/10.1002/mp.15278" TargetMode="External"/><Relationship Id="rId5" Type="http://schemas.openxmlformats.org/officeDocument/2006/relationships/image" Target="../media/image39.png"/><Relationship Id="rId4" Type="http://schemas.openxmlformats.org/officeDocument/2006/relationships/image" Target="../media/image38.png"/></Relationships>
</file>

<file path=ppt/slides/_rels/slide18.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1.png"/><Relationship Id="rId7" Type="http://schemas.openxmlformats.org/officeDocument/2006/relationships/image" Target="../media/image44.jpg"/><Relationship Id="rId2" Type="http://schemas.openxmlformats.org/officeDocument/2006/relationships/hyperlink" Target="https://doi.org/10.1103/PhysRevResearch.4.013114" TargetMode="External"/><Relationship Id="rId1" Type="http://schemas.openxmlformats.org/officeDocument/2006/relationships/slideLayout" Target="../slideLayouts/slideLayout2.xml"/><Relationship Id="rId6" Type="http://schemas.openxmlformats.org/officeDocument/2006/relationships/image" Target="../media/image3.jpeg"/><Relationship Id="rId5" Type="http://schemas.openxmlformats.org/officeDocument/2006/relationships/image" Target="../media/image43.jpg"/><Relationship Id="rId4" Type="http://schemas.openxmlformats.org/officeDocument/2006/relationships/image" Target="../media/image42.png"/><Relationship Id="rId9" Type="http://schemas.openxmlformats.org/officeDocument/2006/relationships/image" Target="../media/image46.png"/></Relationships>
</file>

<file path=ppt/slides/_rels/slide19.xml.rels><?xml version="1.0" encoding="UTF-8" standalone="yes"?>
<Relationships xmlns="http://schemas.openxmlformats.org/package/2006/relationships"><Relationship Id="rId2" Type="http://schemas.openxmlformats.org/officeDocument/2006/relationships/hyperlink" Target="https://spacetalos.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389677" y="1581671"/>
            <a:ext cx="6364643" cy="947244"/>
          </a:xfrm>
          <a:solidFill>
            <a:srgbClr val="FFFFFF">
              <a:alpha val="80000"/>
            </a:srgbClr>
          </a:solidFill>
        </p:spPr>
        <p:txBody>
          <a:bodyPr>
            <a:noAutofit/>
          </a:bodyPr>
          <a:lstStyle/>
          <a:p>
            <a:r>
              <a:rPr lang="en-US" sz="3200" b="1" dirty="0">
                <a:solidFill>
                  <a:schemeClr val="accent5">
                    <a:lumMod val="75000"/>
                  </a:schemeClr>
                </a:solidFill>
                <a:latin typeface="Helvetica Light"/>
                <a:cs typeface="Helvetica Light"/>
              </a:rPr>
              <a:t>BDSIM Applications and Further Industry Connections</a:t>
            </a:r>
          </a:p>
        </p:txBody>
      </p:sp>
      <p:sp>
        <p:nvSpPr>
          <p:cNvPr id="5" name="Subtitle 4"/>
          <p:cNvSpPr>
            <a:spLocks noGrp="1"/>
          </p:cNvSpPr>
          <p:nvPr>
            <p:ph type="subTitle" idx="1"/>
          </p:nvPr>
        </p:nvSpPr>
        <p:spPr>
          <a:xfrm>
            <a:off x="3103601" y="3857555"/>
            <a:ext cx="2936791" cy="947244"/>
          </a:xfrm>
          <a:solidFill>
            <a:srgbClr val="FFFFFF">
              <a:alpha val="80000"/>
            </a:srgbClr>
          </a:solidFill>
        </p:spPr>
        <p:txBody>
          <a:bodyPr anchor="ctr">
            <a:noAutofit/>
          </a:bodyPr>
          <a:lstStyle/>
          <a:p>
            <a:r>
              <a:rPr lang="en-US" dirty="0">
                <a:solidFill>
                  <a:schemeClr val="accent1"/>
                </a:solidFill>
              </a:rPr>
              <a:t>Laurie Nevay, RHUL</a:t>
            </a:r>
          </a:p>
          <a:p>
            <a:r>
              <a:rPr lang="en-US" sz="1350" dirty="0"/>
              <a:t>on behalf of the JAI</a:t>
            </a:r>
          </a:p>
          <a:p>
            <a:r>
              <a:rPr lang="en-US" sz="1350" dirty="0"/>
              <a:t> JAI Advisory Board - 7</a:t>
            </a:r>
            <a:r>
              <a:rPr lang="en-US" sz="1350" baseline="30000" dirty="0"/>
              <a:t>th</a:t>
            </a:r>
            <a:r>
              <a:rPr lang="en-US" sz="1350" dirty="0"/>
              <a:t> April 2022</a:t>
            </a:r>
          </a:p>
        </p:txBody>
      </p:sp>
      <p:pic>
        <p:nvPicPr>
          <p:cNvPr id="10" name="Picture 9" descr="JPEG_print_logo_larg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36142" y="2721266"/>
            <a:ext cx="1822180" cy="910126"/>
          </a:xfrm>
          <a:prstGeom prst="rect">
            <a:avLst/>
          </a:prstGeom>
          <a:ln>
            <a:noFill/>
          </a:ln>
          <a:effectLst/>
        </p:spPr>
      </p:pic>
      <p:pic>
        <p:nvPicPr>
          <p:cNvPr id="3" name="Picture 2" descr="Graphical user interface, text&#10;&#10;Description automatically generated">
            <a:extLst>
              <a:ext uri="{FF2B5EF4-FFF2-40B4-BE49-F238E27FC236}">
                <a16:creationId xmlns:a16="http://schemas.microsoft.com/office/drawing/2014/main" id="{7353A12D-A2EE-674E-9226-912D5E67F7EF}"/>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261873" y="658923"/>
            <a:ext cx="2620252" cy="752912"/>
          </a:xfrm>
          <a:prstGeom prst="rect">
            <a:avLst/>
          </a:prstGeom>
        </p:spPr>
      </p:pic>
      <p:pic>
        <p:nvPicPr>
          <p:cNvPr id="8" name="Picture 7" descr="Text&#10;&#10;Description automatically generated">
            <a:extLst>
              <a:ext uri="{FF2B5EF4-FFF2-40B4-BE49-F238E27FC236}">
                <a16:creationId xmlns:a16="http://schemas.microsoft.com/office/drawing/2014/main" id="{09C4A879-86B2-D24E-A4F7-65D9B871C064}"/>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458738" y="2832165"/>
            <a:ext cx="2226515" cy="679276"/>
          </a:xfrm>
          <a:prstGeom prst="rect">
            <a:avLst/>
          </a:prstGeom>
        </p:spPr>
      </p:pic>
      <p:pic>
        <p:nvPicPr>
          <p:cNvPr id="12" name="Picture 11" descr="Logo, company name&#10;&#10;Description automatically generated">
            <a:extLst>
              <a:ext uri="{FF2B5EF4-FFF2-40B4-BE49-F238E27FC236}">
                <a16:creationId xmlns:a16="http://schemas.microsoft.com/office/drawing/2014/main" id="{0A0691F2-25EE-224A-8800-C755074833BB}"/>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5882125" y="2832165"/>
            <a:ext cx="2230762" cy="679276"/>
          </a:xfrm>
          <a:prstGeom prst="rect">
            <a:avLst/>
          </a:prstGeom>
        </p:spPr>
      </p:pic>
    </p:spTree>
    <p:extLst>
      <p:ext uri="{BB962C8B-B14F-4D97-AF65-F5344CB8AC3E}">
        <p14:creationId xmlns:p14="http://schemas.microsoft.com/office/powerpoint/2010/main" val="2668610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32492-7E58-A747-A680-925A0E02B41E}"/>
              </a:ext>
            </a:extLst>
          </p:cNvPr>
          <p:cNvSpPr>
            <a:spLocks noGrp="1"/>
          </p:cNvSpPr>
          <p:nvPr>
            <p:ph type="title"/>
          </p:nvPr>
        </p:nvSpPr>
        <p:spPr/>
        <p:txBody>
          <a:bodyPr/>
          <a:lstStyle/>
          <a:p>
            <a:r>
              <a:rPr lang="en-GB" dirty="0"/>
              <a:t>Pyroelectric Accelerator X-Ray Source</a:t>
            </a:r>
          </a:p>
        </p:txBody>
      </p:sp>
      <p:sp>
        <p:nvSpPr>
          <p:cNvPr id="3" name="Content Placeholder 2">
            <a:extLst>
              <a:ext uri="{FF2B5EF4-FFF2-40B4-BE49-F238E27FC236}">
                <a16:creationId xmlns:a16="http://schemas.microsoft.com/office/drawing/2014/main" id="{7C4832FF-2D18-AD4C-A8BC-76D5B16CD21F}"/>
              </a:ext>
            </a:extLst>
          </p:cNvPr>
          <p:cNvSpPr>
            <a:spLocks noGrp="1"/>
          </p:cNvSpPr>
          <p:nvPr>
            <p:ph idx="1"/>
          </p:nvPr>
        </p:nvSpPr>
        <p:spPr>
          <a:xfrm>
            <a:off x="185011" y="1120810"/>
            <a:ext cx="5184157" cy="3769910"/>
          </a:xfrm>
        </p:spPr>
        <p:txBody>
          <a:bodyPr>
            <a:normAutofit/>
          </a:bodyPr>
          <a:lstStyle/>
          <a:p>
            <a:pPr>
              <a:lnSpc>
                <a:spcPct val="100000"/>
              </a:lnSpc>
            </a:pPr>
            <a:r>
              <a:rPr lang="en-GB" sz="1600" dirty="0"/>
              <a:t>Goal: develop a miniature source of X-rays without the need for high power / high voltage or radioactive sources</a:t>
            </a:r>
          </a:p>
          <a:p>
            <a:pPr>
              <a:lnSpc>
                <a:spcPct val="100000"/>
              </a:lnSpc>
            </a:pPr>
            <a:r>
              <a:rPr lang="en-GB" sz="1600" dirty="0"/>
              <a:t>Suitable for difficult-to-reach or clean places:</a:t>
            </a:r>
          </a:p>
          <a:p>
            <a:pPr lvl="1">
              <a:lnSpc>
                <a:spcPct val="100000"/>
              </a:lnSpc>
            </a:pPr>
            <a:r>
              <a:rPr lang="en-GB" sz="1200" dirty="0"/>
              <a:t>e.g. space station, mountains, underground mines</a:t>
            </a:r>
          </a:p>
          <a:p>
            <a:pPr>
              <a:lnSpc>
                <a:spcPct val="100000"/>
              </a:lnSpc>
            </a:pPr>
            <a:r>
              <a:rPr lang="en-GB" sz="1600" dirty="0"/>
              <a:t>However, instabilities within the accelerator need to be understood</a:t>
            </a:r>
          </a:p>
          <a:p>
            <a:pPr lvl="1">
              <a:lnSpc>
                <a:spcPct val="100000"/>
              </a:lnSpc>
            </a:pPr>
            <a:r>
              <a:rPr lang="en-GB" sz="1200" dirty="0"/>
              <a:t>related to the temperature change regime, target and crystal configuration and purity, vacuum level and accelerator geometry</a:t>
            </a:r>
          </a:p>
          <a:p>
            <a:pPr>
              <a:lnSpc>
                <a:spcPct val="100000"/>
              </a:lnSpc>
            </a:pPr>
            <a:r>
              <a:rPr lang="en-GB" sz="1600" dirty="0"/>
              <a:t>Develop a compact inexpensive particle beam facility at RHUL for educational and practical purposes</a:t>
            </a:r>
          </a:p>
          <a:p>
            <a:pPr>
              <a:lnSpc>
                <a:spcPct val="100000"/>
              </a:lnSpc>
            </a:pPr>
            <a:r>
              <a:rPr lang="en-GB" sz="1600" dirty="0"/>
              <a:t>Find a way to create impact by commercialising the technology</a:t>
            </a:r>
          </a:p>
          <a:p>
            <a:pPr>
              <a:lnSpc>
                <a:spcPct val="100000"/>
              </a:lnSpc>
            </a:pPr>
            <a:endParaRPr lang="en-GB" sz="1600" dirty="0"/>
          </a:p>
        </p:txBody>
      </p:sp>
      <p:pic>
        <p:nvPicPr>
          <p:cNvPr id="4" name="Picture 3">
            <a:extLst>
              <a:ext uri="{FF2B5EF4-FFF2-40B4-BE49-F238E27FC236}">
                <a16:creationId xmlns:a16="http://schemas.microsoft.com/office/drawing/2014/main" id="{F968E01A-5DBF-2A48-932C-65291876C7AB}"/>
              </a:ext>
            </a:extLst>
          </p:cNvPr>
          <p:cNvPicPr>
            <a:picLocks noChangeAspect="1"/>
          </p:cNvPicPr>
          <p:nvPr/>
        </p:nvPicPr>
        <p:blipFill>
          <a:blip r:embed="rId2"/>
          <a:stretch>
            <a:fillRect/>
          </a:stretch>
        </p:blipFill>
        <p:spPr>
          <a:xfrm>
            <a:off x="5209888" y="883582"/>
            <a:ext cx="3840946" cy="2163913"/>
          </a:xfrm>
          <a:prstGeom prst="rect">
            <a:avLst/>
          </a:prstGeom>
        </p:spPr>
      </p:pic>
      <p:pic>
        <p:nvPicPr>
          <p:cNvPr id="5" name="Picture 4">
            <a:extLst>
              <a:ext uri="{FF2B5EF4-FFF2-40B4-BE49-F238E27FC236}">
                <a16:creationId xmlns:a16="http://schemas.microsoft.com/office/drawing/2014/main" id="{F4356B1F-46EE-1C40-B444-37732A362919}"/>
              </a:ext>
            </a:extLst>
          </p:cNvPr>
          <p:cNvPicPr>
            <a:picLocks noChangeAspect="1"/>
          </p:cNvPicPr>
          <p:nvPr/>
        </p:nvPicPr>
        <p:blipFill>
          <a:blip r:embed="rId3"/>
          <a:stretch>
            <a:fillRect/>
          </a:stretch>
        </p:blipFill>
        <p:spPr>
          <a:xfrm>
            <a:off x="6067249" y="3108937"/>
            <a:ext cx="2266185" cy="1827505"/>
          </a:xfrm>
          <a:prstGeom prst="rect">
            <a:avLst/>
          </a:prstGeom>
        </p:spPr>
      </p:pic>
      <p:sp>
        <p:nvSpPr>
          <p:cNvPr id="6" name="TextBox 5">
            <a:extLst>
              <a:ext uri="{FF2B5EF4-FFF2-40B4-BE49-F238E27FC236}">
                <a16:creationId xmlns:a16="http://schemas.microsoft.com/office/drawing/2014/main" id="{E9027B69-64F4-8F43-9B7A-95ABA151D539}"/>
              </a:ext>
            </a:extLst>
          </p:cNvPr>
          <p:cNvSpPr txBox="1"/>
          <p:nvPr/>
        </p:nvSpPr>
        <p:spPr>
          <a:xfrm>
            <a:off x="118014" y="813033"/>
            <a:ext cx="4570610"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P. </a:t>
            </a:r>
            <a:r>
              <a:rPr lang="en-GB" sz="1400" b="1" i="1" dirty="0" err="1">
                <a:solidFill>
                  <a:schemeClr val="accent5">
                    <a:lumMod val="75000"/>
                  </a:schemeClr>
                </a:solidFill>
                <a:latin typeface="Helvetica" pitchFamily="2" charset="0"/>
              </a:rPr>
              <a:t>Karataev</a:t>
            </a:r>
            <a:r>
              <a:rPr lang="en-GB" sz="1400" b="1" i="1" dirty="0">
                <a:solidFill>
                  <a:schemeClr val="accent5">
                    <a:lumMod val="75000"/>
                  </a:schemeClr>
                </a:solidFill>
                <a:latin typeface="Helvetica" pitchFamily="2" charset="0"/>
              </a:rPr>
              <a:t>, A. </a:t>
            </a:r>
            <a:r>
              <a:rPr lang="en-GB" sz="1400" b="1" i="1" dirty="0" err="1">
                <a:solidFill>
                  <a:schemeClr val="accent5">
                    <a:lumMod val="75000"/>
                  </a:schemeClr>
                </a:solidFill>
                <a:latin typeface="Helvetica" pitchFamily="2" charset="0"/>
              </a:rPr>
              <a:t>Oleynik</a:t>
            </a:r>
            <a:r>
              <a:rPr lang="en-GB" sz="1400" b="1" i="1" dirty="0">
                <a:solidFill>
                  <a:schemeClr val="accent5">
                    <a:lumMod val="75000"/>
                  </a:schemeClr>
                </a:solidFill>
                <a:latin typeface="Helvetica" pitchFamily="2" charset="0"/>
              </a:rPr>
              <a:t> (</a:t>
            </a:r>
            <a:r>
              <a:rPr lang="en-GB" sz="1400" b="1" i="1" dirty="0" err="1">
                <a:solidFill>
                  <a:schemeClr val="accent5">
                    <a:lumMod val="75000"/>
                  </a:schemeClr>
                </a:solidFill>
                <a:latin typeface="Helvetica" pitchFamily="2" charset="0"/>
              </a:rPr>
              <a:t>Phd</a:t>
            </a:r>
            <a:r>
              <a:rPr lang="en-GB" sz="1400" b="1" i="1" dirty="0">
                <a:solidFill>
                  <a:schemeClr val="accent5">
                    <a:lumMod val="75000"/>
                  </a:schemeClr>
                </a:solidFill>
                <a:latin typeface="Helvetica" pitchFamily="2" charset="0"/>
              </a:rPr>
              <a:t> 2022), M. Ali (new </a:t>
            </a:r>
            <a:r>
              <a:rPr lang="en-GB" sz="1400" b="1" i="1" dirty="0" err="1">
                <a:solidFill>
                  <a:schemeClr val="accent5">
                    <a:lumMod val="75000"/>
                  </a:schemeClr>
                </a:solidFill>
                <a:latin typeface="Helvetica" pitchFamily="2" charset="0"/>
              </a:rPr>
              <a:t>Phd</a:t>
            </a:r>
            <a:r>
              <a:rPr lang="en-GB" sz="1400" b="1" i="1" dirty="0">
                <a:solidFill>
                  <a:schemeClr val="accent5">
                    <a:lumMod val="75000"/>
                  </a:schemeClr>
                </a:solidFill>
                <a:latin typeface="Helvetica" pitchFamily="2" charset="0"/>
              </a:rPr>
              <a:t>) </a:t>
            </a:r>
          </a:p>
        </p:txBody>
      </p:sp>
    </p:spTree>
    <p:extLst>
      <p:ext uri="{BB962C8B-B14F-4D97-AF65-F5344CB8AC3E}">
        <p14:creationId xmlns:p14="http://schemas.microsoft.com/office/powerpoint/2010/main" val="2009205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19D638-33EB-7440-B21A-9EE786B4B8C6}"/>
              </a:ext>
            </a:extLst>
          </p:cNvPr>
          <p:cNvSpPr>
            <a:spLocks noGrp="1"/>
          </p:cNvSpPr>
          <p:nvPr>
            <p:ph type="title"/>
          </p:nvPr>
        </p:nvSpPr>
        <p:spPr/>
        <p:txBody>
          <a:bodyPr/>
          <a:lstStyle/>
          <a:p>
            <a:r>
              <a:rPr lang="en-GB" dirty="0"/>
              <a:t>A Pyroelectric Accelerator Facility at RHUL </a:t>
            </a:r>
          </a:p>
        </p:txBody>
      </p:sp>
      <p:sp>
        <p:nvSpPr>
          <p:cNvPr id="3" name="Content Placeholder 2">
            <a:extLst>
              <a:ext uri="{FF2B5EF4-FFF2-40B4-BE49-F238E27FC236}">
                <a16:creationId xmlns:a16="http://schemas.microsoft.com/office/drawing/2014/main" id="{B9F3F54F-C38E-064F-B7C6-974F50580352}"/>
              </a:ext>
            </a:extLst>
          </p:cNvPr>
          <p:cNvSpPr>
            <a:spLocks noGrp="1"/>
          </p:cNvSpPr>
          <p:nvPr>
            <p:ph idx="1"/>
          </p:nvPr>
        </p:nvSpPr>
        <p:spPr>
          <a:xfrm>
            <a:off x="201409" y="1234583"/>
            <a:ext cx="4287136" cy="3563950"/>
          </a:xfrm>
        </p:spPr>
        <p:txBody>
          <a:bodyPr>
            <a:normAutofit fontScale="92500" lnSpcReduction="20000"/>
          </a:bodyPr>
          <a:lstStyle/>
          <a:p>
            <a:pPr marL="171450" lvl="1" indent="-171450">
              <a:spcBef>
                <a:spcPts val="750"/>
              </a:spcBef>
              <a:buFont typeface="Arial" panose="020B0604020202020204" pitchFamily="34" charset="0"/>
              <a:buChar char="•"/>
            </a:pPr>
            <a:r>
              <a:rPr lang="en-GB" dirty="0"/>
              <a:t>Achieved so far:</a:t>
            </a:r>
          </a:p>
          <a:p>
            <a:pPr marL="400050" lvl="2">
              <a:spcBef>
                <a:spcPts val="750"/>
              </a:spcBef>
            </a:pPr>
            <a:r>
              <a:rPr lang="en-GB" dirty="0"/>
              <a:t>the facility has been created</a:t>
            </a:r>
          </a:p>
          <a:p>
            <a:pPr marL="400050" lvl="2">
              <a:spcBef>
                <a:spcPts val="750"/>
              </a:spcBef>
            </a:pPr>
            <a:r>
              <a:rPr lang="en-GB" dirty="0"/>
              <a:t>a series of experiments on generation of electrons and X-rays have been performed</a:t>
            </a:r>
          </a:p>
          <a:p>
            <a:pPr marL="400050" lvl="2">
              <a:spcBef>
                <a:spcPts val="750"/>
              </a:spcBef>
            </a:pPr>
            <a:r>
              <a:rPr lang="en-GB" dirty="0"/>
              <a:t>stabilization of emission has been achieved</a:t>
            </a:r>
          </a:p>
          <a:p>
            <a:pPr marL="400050" lvl="2">
              <a:spcBef>
                <a:spcPts val="750"/>
              </a:spcBef>
            </a:pPr>
            <a:r>
              <a:rPr lang="en-GB" dirty="0"/>
              <a:t>Energy Dispersive Analysis of two target samples have been demonstrated</a:t>
            </a:r>
          </a:p>
          <a:p>
            <a:pPr marL="171450" lvl="1" indent="-171450">
              <a:spcBef>
                <a:spcPts val="750"/>
              </a:spcBef>
              <a:buFont typeface="Arial" panose="020B0604020202020204" pitchFamily="34" charset="0"/>
              <a:buChar char="•"/>
            </a:pPr>
            <a:r>
              <a:rPr lang="en-GB" dirty="0"/>
              <a:t>Current Status:</a:t>
            </a:r>
          </a:p>
          <a:p>
            <a:pPr marL="400050" lvl="2">
              <a:spcBef>
                <a:spcPts val="750"/>
              </a:spcBef>
            </a:pPr>
            <a:r>
              <a:rPr lang="en-GB" dirty="0"/>
              <a:t>one PhD student has completed and another PhD student has taken over the research</a:t>
            </a:r>
          </a:p>
          <a:p>
            <a:pPr marL="400050" lvl="2">
              <a:spcBef>
                <a:spcPts val="750"/>
              </a:spcBef>
            </a:pPr>
            <a:r>
              <a:rPr lang="en-GB" dirty="0"/>
              <a:t>continue investigation of stability issues changing the accelerator conditions (vacuum, target to crystal distance, frequency and amplitude of temperature  oscillations)</a:t>
            </a:r>
          </a:p>
          <a:p>
            <a:pPr marL="400050" lvl="2">
              <a:spcBef>
                <a:spcPts val="750"/>
              </a:spcBef>
            </a:pPr>
            <a:r>
              <a:rPr lang="en-GB" dirty="0"/>
              <a:t>novel generation schemes are being considered for higher efficiency and higher energy X-ray production</a:t>
            </a:r>
          </a:p>
        </p:txBody>
      </p:sp>
      <p:pic>
        <p:nvPicPr>
          <p:cNvPr id="4" name="Picture 3" descr="JPEG_print_logo_large.jpg">
            <a:extLst>
              <a:ext uri="{FF2B5EF4-FFF2-40B4-BE49-F238E27FC236}">
                <a16:creationId xmlns:a16="http://schemas.microsoft.com/office/drawing/2014/main" id="{2F73EBFA-D188-1D47-A88F-25C6B93CB36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80318" y="4533246"/>
            <a:ext cx="1062273" cy="530575"/>
          </a:xfrm>
          <a:prstGeom prst="rect">
            <a:avLst/>
          </a:prstGeom>
          <a:ln>
            <a:noFill/>
          </a:ln>
          <a:effectLst/>
        </p:spPr>
      </p:pic>
      <p:sp>
        <p:nvSpPr>
          <p:cNvPr id="5" name="TextBox 4">
            <a:extLst>
              <a:ext uri="{FF2B5EF4-FFF2-40B4-BE49-F238E27FC236}">
                <a16:creationId xmlns:a16="http://schemas.microsoft.com/office/drawing/2014/main" id="{4809D722-372B-E348-83DA-A3BEF3A76038}"/>
              </a:ext>
            </a:extLst>
          </p:cNvPr>
          <p:cNvSpPr txBox="1"/>
          <p:nvPr/>
        </p:nvSpPr>
        <p:spPr>
          <a:xfrm>
            <a:off x="118014" y="813033"/>
            <a:ext cx="2663037"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P. </a:t>
            </a:r>
            <a:r>
              <a:rPr lang="en-GB" sz="1400" b="1" i="1" dirty="0" err="1">
                <a:solidFill>
                  <a:schemeClr val="accent5">
                    <a:lumMod val="75000"/>
                  </a:schemeClr>
                </a:solidFill>
                <a:latin typeface="Helvetica" pitchFamily="2" charset="0"/>
              </a:rPr>
              <a:t>Karataev</a:t>
            </a:r>
            <a:r>
              <a:rPr lang="en-GB" sz="1400" b="1" i="1" dirty="0">
                <a:solidFill>
                  <a:schemeClr val="accent5">
                    <a:lumMod val="75000"/>
                  </a:schemeClr>
                </a:solidFill>
                <a:latin typeface="Helvetica" pitchFamily="2" charset="0"/>
              </a:rPr>
              <a:t>, A. </a:t>
            </a:r>
            <a:r>
              <a:rPr lang="en-GB" sz="1400" b="1" i="1" dirty="0" err="1">
                <a:solidFill>
                  <a:schemeClr val="accent5">
                    <a:lumMod val="75000"/>
                  </a:schemeClr>
                </a:solidFill>
                <a:latin typeface="Helvetica" pitchFamily="2" charset="0"/>
              </a:rPr>
              <a:t>Oleynik</a:t>
            </a:r>
            <a:r>
              <a:rPr lang="en-GB" sz="1400" b="1" i="1" dirty="0">
                <a:solidFill>
                  <a:schemeClr val="accent5">
                    <a:lumMod val="75000"/>
                  </a:schemeClr>
                </a:solidFill>
                <a:latin typeface="Helvetica" pitchFamily="2" charset="0"/>
              </a:rPr>
              <a:t>, M. Ali</a:t>
            </a:r>
          </a:p>
        </p:txBody>
      </p:sp>
      <p:pic>
        <p:nvPicPr>
          <p:cNvPr id="6" name="Picture 5">
            <a:extLst>
              <a:ext uri="{FF2B5EF4-FFF2-40B4-BE49-F238E27FC236}">
                <a16:creationId xmlns:a16="http://schemas.microsoft.com/office/drawing/2014/main" id="{F8F4E755-7FF5-3147-AA8D-B522D1656D71}"/>
              </a:ext>
            </a:extLst>
          </p:cNvPr>
          <p:cNvPicPr>
            <a:picLocks noChangeAspect="1"/>
          </p:cNvPicPr>
          <p:nvPr/>
        </p:nvPicPr>
        <p:blipFill rotWithShape="1">
          <a:blip r:embed="rId4"/>
          <a:srcRect l="5375" t="10343"/>
          <a:stretch/>
        </p:blipFill>
        <p:spPr>
          <a:xfrm>
            <a:off x="4572000" y="1130262"/>
            <a:ext cx="4503409" cy="3200205"/>
          </a:xfrm>
          <a:prstGeom prst="rect">
            <a:avLst/>
          </a:prstGeom>
        </p:spPr>
      </p:pic>
    </p:spTree>
    <p:extLst>
      <p:ext uri="{BB962C8B-B14F-4D97-AF65-F5344CB8AC3E}">
        <p14:creationId xmlns:p14="http://schemas.microsoft.com/office/powerpoint/2010/main" val="29254334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B9879E-FF12-484A-ADA5-0D9360B847C6}"/>
              </a:ext>
            </a:extLst>
          </p:cNvPr>
          <p:cNvSpPr>
            <a:spLocks noGrp="1"/>
          </p:cNvSpPr>
          <p:nvPr>
            <p:ph type="title"/>
          </p:nvPr>
        </p:nvSpPr>
        <p:spPr/>
        <p:txBody>
          <a:bodyPr/>
          <a:lstStyle/>
          <a:p>
            <a:r>
              <a:rPr lang="en-GB" dirty="0"/>
              <a:t>Results</a:t>
            </a:r>
          </a:p>
        </p:txBody>
      </p:sp>
      <p:pic>
        <p:nvPicPr>
          <p:cNvPr id="4" name="Picture 3">
            <a:extLst>
              <a:ext uri="{FF2B5EF4-FFF2-40B4-BE49-F238E27FC236}">
                <a16:creationId xmlns:a16="http://schemas.microsoft.com/office/drawing/2014/main" id="{219CF008-3B17-874E-B253-9F0B60787AE4}"/>
              </a:ext>
            </a:extLst>
          </p:cNvPr>
          <p:cNvPicPr>
            <a:picLocks noChangeAspect="1"/>
          </p:cNvPicPr>
          <p:nvPr/>
        </p:nvPicPr>
        <p:blipFill>
          <a:blip r:embed="rId2"/>
          <a:stretch>
            <a:fillRect/>
          </a:stretch>
        </p:blipFill>
        <p:spPr>
          <a:xfrm>
            <a:off x="534297" y="1115386"/>
            <a:ext cx="4338918" cy="3590539"/>
          </a:xfrm>
          <a:prstGeom prst="rect">
            <a:avLst/>
          </a:prstGeom>
        </p:spPr>
      </p:pic>
      <p:pic>
        <p:nvPicPr>
          <p:cNvPr id="5" name="Picture 4">
            <a:extLst>
              <a:ext uri="{FF2B5EF4-FFF2-40B4-BE49-F238E27FC236}">
                <a16:creationId xmlns:a16="http://schemas.microsoft.com/office/drawing/2014/main" id="{0D772BBF-52E4-0048-AE42-6BB7C5A70191}"/>
              </a:ext>
            </a:extLst>
          </p:cNvPr>
          <p:cNvPicPr>
            <a:picLocks noChangeAspect="1"/>
          </p:cNvPicPr>
          <p:nvPr/>
        </p:nvPicPr>
        <p:blipFill>
          <a:blip r:embed="rId3"/>
          <a:stretch>
            <a:fillRect/>
          </a:stretch>
        </p:blipFill>
        <p:spPr>
          <a:xfrm>
            <a:off x="4967567" y="1779364"/>
            <a:ext cx="3798863" cy="3233268"/>
          </a:xfrm>
          <a:prstGeom prst="rect">
            <a:avLst/>
          </a:prstGeom>
        </p:spPr>
      </p:pic>
      <p:sp>
        <p:nvSpPr>
          <p:cNvPr id="6" name="TextBox 5">
            <a:extLst>
              <a:ext uri="{FF2B5EF4-FFF2-40B4-BE49-F238E27FC236}">
                <a16:creationId xmlns:a16="http://schemas.microsoft.com/office/drawing/2014/main" id="{3FAC6445-9116-0E45-8C96-8DB6D0FEDDA8}"/>
              </a:ext>
            </a:extLst>
          </p:cNvPr>
          <p:cNvSpPr txBox="1"/>
          <p:nvPr/>
        </p:nvSpPr>
        <p:spPr>
          <a:xfrm>
            <a:off x="5345989" y="1118969"/>
            <a:ext cx="3263714" cy="430887"/>
          </a:xfrm>
          <a:prstGeom prst="rect">
            <a:avLst/>
          </a:prstGeom>
          <a:noFill/>
        </p:spPr>
        <p:txBody>
          <a:bodyPr wrap="none" lIns="0" tIns="0" rIns="0" bIns="0" rtlCol="0">
            <a:spAutoFit/>
          </a:bodyPr>
          <a:lstStyle/>
          <a:p>
            <a:pPr algn="l"/>
            <a:r>
              <a:rPr lang="en-US" sz="1400" dirty="0">
                <a:latin typeface="Helvetica" pitchFamily="2" charset="0"/>
              </a:rPr>
              <a:t>Hysteresis loop of the avalanche process</a:t>
            </a:r>
          </a:p>
          <a:p>
            <a:pPr algn="ctr"/>
            <a:r>
              <a:rPr lang="en-US" sz="1400" dirty="0">
                <a:latin typeface="Helvetica" pitchFamily="2" charset="0"/>
              </a:rPr>
              <a:t>For positive and negative polarity</a:t>
            </a:r>
          </a:p>
        </p:txBody>
      </p:sp>
      <p:sp>
        <p:nvSpPr>
          <p:cNvPr id="7" name="Oval 6">
            <a:extLst>
              <a:ext uri="{FF2B5EF4-FFF2-40B4-BE49-F238E27FC236}">
                <a16:creationId xmlns:a16="http://schemas.microsoft.com/office/drawing/2014/main" id="{7EFF26B9-E570-414A-9EA1-9E952026DAF4}"/>
              </a:ext>
            </a:extLst>
          </p:cNvPr>
          <p:cNvSpPr/>
          <p:nvPr/>
        </p:nvSpPr>
        <p:spPr>
          <a:xfrm>
            <a:off x="3336353" y="2283475"/>
            <a:ext cx="384717" cy="611150"/>
          </a:xfrm>
          <a:prstGeom prst="ellipse">
            <a:avLst/>
          </a:prstGeom>
          <a:noFill/>
          <a:ln w="50800">
            <a:solidFill>
              <a:schemeClr val="tx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8" name="Straight Arrow Connector 7">
            <a:extLst>
              <a:ext uri="{FF2B5EF4-FFF2-40B4-BE49-F238E27FC236}">
                <a16:creationId xmlns:a16="http://schemas.microsoft.com/office/drawing/2014/main" id="{2A65093A-0C82-EB41-A15F-199B20BB2276}"/>
              </a:ext>
            </a:extLst>
          </p:cNvPr>
          <p:cNvCxnSpPr>
            <a:cxnSpLocks/>
            <a:stCxn id="7" idx="5"/>
          </p:cNvCxnSpPr>
          <p:nvPr/>
        </p:nvCxnSpPr>
        <p:spPr>
          <a:xfrm flipV="1">
            <a:off x="3664729" y="2281109"/>
            <a:ext cx="2220942" cy="524015"/>
          </a:xfrm>
          <a:prstGeom prst="straightConnector1">
            <a:avLst/>
          </a:prstGeom>
          <a:ln w="50800">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749BD041-9007-5D4C-A623-6D0E49A95BA8}"/>
              </a:ext>
            </a:extLst>
          </p:cNvPr>
          <p:cNvSpPr/>
          <p:nvPr/>
        </p:nvSpPr>
        <p:spPr>
          <a:xfrm>
            <a:off x="2873614" y="2447954"/>
            <a:ext cx="384717" cy="611150"/>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cxnSp>
        <p:nvCxnSpPr>
          <p:cNvPr id="10" name="Straight Arrow Connector 9">
            <a:extLst>
              <a:ext uri="{FF2B5EF4-FFF2-40B4-BE49-F238E27FC236}">
                <a16:creationId xmlns:a16="http://schemas.microsoft.com/office/drawing/2014/main" id="{F5821EC5-C23D-6E49-A075-1D2F8C8A480C}"/>
              </a:ext>
            </a:extLst>
          </p:cNvPr>
          <p:cNvCxnSpPr>
            <a:cxnSpLocks/>
            <a:stCxn id="9" idx="5"/>
          </p:cNvCxnSpPr>
          <p:nvPr/>
        </p:nvCxnSpPr>
        <p:spPr>
          <a:xfrm flipV="1">
            <a:off x="3201990" y="2894625"/>
            <a:ext cx="2929869" cy="7497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626DCF3B-FE26-8643-8B8A-584C8C94F66B}"/>
              </a:ext>
            </a:extLst>
          </p:cNvPr>
          <p:cNvSpPr txBox="1"/>
          <p:nvPr/>
        </p:nvSpPr>
        <p:spPr>
          <a:xfrm>
            <a:off x="118014" y="813033"/>
            <a:ext cx="2772041"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P. </a:t>
            </a:r>
            <a:r>
              <a:rPr lang="en-GB" sz="1400" b="1" i="1" dirty="0" err="1">
                <a:solidFill>
                  <a:schemeClr val="accent5">
                    <a:lumMod val="75000"/>
                  </a:schemeClr>
                </a:solidFill>
                <a:latin typeface="Helvetica" pitchFamily="2" charset="0"/>
              </a:rPr>
              <a:t>Karataev</a:t>
            </a:r>
            <a:r>
              <a:rPr lang="en-GB" sz="1400" b="1" i="1" dirty="0">
                <a:solidFill>
                  <a:schemeClr val="accent5">
                    <a:lumMod val="75000"/>
                  </a:schemeClr>
                </a:solidFill>
                <a:latin typeface="Helvetica" pitchFamily="2" charset="0"/>
              </a:rPr>
              <a:t>, A. </a:t>
            </a:r>
            <a:r>
              <a:rPr lang="en-GB" sz="1400" b="1" i="1" dirty="0" err="1">
                <a:solidFill>
                  <a:schemeClr val="accent5">
                    <a:lumMod val="75000"/>
                  </a:schemeClr>
                </a:solidFill>
                <a:latin typeface="Helvetica" pitchFamily="2" charset="0"/>
              </a:rPr>
              <a:t>Oleynik</a:t>
            </a:r>
            <a:r>
              <a:rPr lang="en-GB" sz="1400" b="1" i="1" dirty="0">
                <a:solidFill>
                  <a:schemeClr val="accent5">
                    <a:lumMod val="75000"/>
                  </a:schemeClr>
                </a:solidFill>
                <a:latin typeface="Helvetica" pitchFamily="2" charset="0"/>
              </a:rPr>
              <a:t>, M. Ali </a:t>
            </a:r>
          </a:p>
        </p:txBody>
      </p:sp>
    </p:spTree>
    <p:extLst>
      <p:ext uri="{BB962C8B-B14F-4D97-AF65-F5344CB8AC3E}">
        <p14:creationId xmlns:p14="http://schemas.microsoft.com/office/powerpoint/2010/main" val="1858922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F6A2E-813C-3B4F-AD5D-2801918ABA5B}"/>
              </a:ext>
            </a:extLst>
          </p:cNvPr>
          <p:cNvSpPr>
            <a:spLocks noGrp="1"/>
          </p:cNvSpPr>
          <p:nvPr>
            <p:ph type="title"/>
          </p:nvPr>
        </p:nvSpPr>
        <p:spPr/>
        <p:txBody>
          <a:bodyPr/>
          <a:lstStyle/>
          <a:p>
            <a:r>
              <a:rPr lang="en-GB" dirty="0"/>
              <a:t>Radiation Transport Simulations</a:t>
            </a:r>
          </a:p>
        </p:txBody>
      </p:sp>
      <p:sp>
        <p:nvSpPr>
          <p:cNvPr id="3" name="Content Placeholder 2">
            <a:extLst>
              <a:ext uri="{FF2B5EF4-FFF2-40B4-BE49-F238E27FC236}">
                <a16:creationId xmlns:a16="http://schemas.microsoft.com/office/drawing/2014/main" id="{6A573336-0567-A045-912C-3C23607692CC}"/>
              </a:ext>
            </a:extLst>
          </p:cNvPr>
          <p:cNvSpPr>
            <a:spLocks noGrp="1"/>
          </p:cNvSpPr>
          <p:nvPr>
            <p:ph idx="1"/>
          </p:nvPr>
        </p:nvSpPr>
        <p:spPr/>
        <p:txBody>
          <a:bodyPr/>
          <a:lstStyle/>
          <a:p>
            <a:r>
              <a:rPr lang="en-GB" dirty="0"/>
              <a:t>Specialism in simulation developed since 2004</a:t>
            </a:r>
          </a:p>
          <a:p>
            <a:pPr lvl="1"/>
            <a:r>
              <a:rPr lang="en-GB" dirty="0"/>
              <a:t>dedicated projects and effort since 2013</a:t>
            </a:r>
          </a:p>
          <a:p>
            <a:r>
              <a:rPr lang="en-GB" dirty="0"/>
              <a:t>Original research was on muon backgrounds for linear colliders</a:t>
            </a:r>
          </a:p>
          <a:p>
            <a:pPr lvl="1"/>
            <a:r>
              <a:rPr lang="en-GB" dirty="0"/>
              <a:t>need both accelerator tracking and particle-matter interaction</a:t>
            </a:r>
          </a:p>
          <a:p>
            <a:r>
              <a:rPr lang="en-GB" dirty="0"/>
              <a:t>Key software created:</a:t>
            </a:r>
          </a:p>
          <a:p>
            <a:pPr lvl="1"/>
            <a:r>
              <a:rPr lang="en-GB" dirty="0">
                <a:solidFill>
                  <a:schemeClr val="accent1"/>
                </a:solidFill>
              </a:rPr>
              <a:t>BDSIM</a:t>
            </a:r>
            <a:r>
              <a:rPr lang="en-GB" dirty="0"/>
              <a:t> program for 3D radiation transport models of accelerators</a:t>
            </a:r>
          </a:p>
          <a:p>
            <a:pPr lvl="2"/>
            <a:r>
              <a:rPr lang="en-GB" dirty="0"/>
              <a:t>private variant including </a:t>
            </a:r>
            <a:r>
              <a:rPr lang="en-GB" dirty="0">
                <a:solidFill>
                  <a:schemeClr val="accent1"/>
                </a:solidFill>
              </a:rPr>
              <a:t>laserwire</a:t>
            </a:r>
            <a:r>
              <a:rPr lang="en-GB" dirty="0"/>
              <a:t> (Compton + photo-detachment; transverse + longitudinal)</a:t>
            </a:r>
          </a:p>
          <a:p>
            <a:pPr lvl="1"/>
            <a:r>
              <a:rPr lang="en-GB" dirty="0">
                <a:solidFill>
                  <a:schemeClr val="accent1"/>
                </a:solidFill>
              </a:rPr>
              <a:t>pyg4ometry</a:t>
            </a:r>
            <a:r>
              <a:rPr lang="en-GB" dirty="0"/>
              <a:t> for RT geometry preparation, conversion, validation, comparison</a:t>
            </a:r>
          </a:p>
          <a:p>
            <a:r>
              <a:rPr lang="en-GB" dirty="0"/>
              <a:t>L. Nevay and S. Boogert and now part of the Geant4 collaboration</a:t>
            </a:r>
          </a:p>
          <a:p>
            <a:pPr lvl="1"/>
            <a:r>
              <a:rPr lang="en-GB" dirty="0"/>
              <a:t>advanced geometry visualisation, crystal channelling physics</a:t>
            </a:r>
          </a:p>
        </p:txBody>
      </p:sp>
      <p:sp>
        <p:nvSpPr>
          <p:cNvPr id="4" name="TextBox 3">
            <a:extLst>
              <a:ext uri="{FF2B5EF4-FFF2-40B4-BE49-F238E27FC236}">
                <a16:creationId xmlns:a16="http://schemas.microsoft.com/office/drawing/2014/main" id="{6459C734-6AA6-C54C-96BB-3C6784AB9C1F}"/>
              </a:ext>
            </a:extLst>
          </p:cNvPr>
          <p:cNvSpPr txBox="1"/>
          <p:nvPr/>
        </p:nvSpPr>
        <p:spPr>
          <a:xfrm>
            <a:off x="118014" y="813033"/>
            <a:ext cx="3716915"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L. Nevay, S. Boogert, W. Shields, S. Alden</a:t>
            </a:r>
          </a:p>
        </p:txBody>
      </p:sp>
    </p:spTree>
    <p:extLst>
      <p:ext uri="{BB962C8B-B14F-4D97-AF65-F5344CB8AC3E}">
        <p14:creationId xmlns:p14="http://schemas.microsoft.com/office/powerpoint/2010/main" val="38925472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A72F0ED-E0E7-9449-82D9-4F0F83F5BCFC}"/>
              </a:ext>
            </a:extLst>
          </p:cNvPr>
          <p:cNvPicPr>
            <a:picLocks noChangeAspect="1"/>
          </p:cNvPicPr>
          <p:nvPr/>
        </p:nvPicPr>
        <p:blipFill rotWithShape="1">
          <a:blip r:embed="rId3">
            <a:extLst>
              <a:ext uri="{28A0092B-C50C-407E-A947-70E740481C1C}">
                <a14:useLocalDpi xmlns:a14="http://schemas.microsoft.com/office/drawing/2010/main" val="0"/>
              </a:ext>
            </a:extLst>
          </a:blip>
          <a:srcRect t="1687" r="2469"/>
          <a:stretch/>
        </p:blipFill>
        <p:spPr>
          <a:xfrm>
            <a:off x="4543349" y="813033"/>
            <a:ext cx="4563581" cy="3311520"/>
          </a:xfrm>
          <a:prstGeom prst="rect">
            <a:avLst/>
          </a:prstGeom>
        </p:spPr>
      </p:pic>
      <p:sp>
        <p:nvSpPr>
          <p:cNvPr id="2" name="Title 1">
            <a:extLst>
              <a:ext uri="{FF2B5EF4-FFF2-40B4-BE49-F238E27FC236}">
                <a16:creationId xmlns:a16="http://schemas.microsoft.com/office/drawing/2014/main" id="{284AEB7B-0A0F-6945-9541-D575D53B1A3E}"/>
              </a:ext>
            </a:extLst>
          </p:cNvPr>
          <p:cNvSpPr>
            <a:spLocks noGrp="1"/>
          </p:cNvSpPr>
          <p:nvPr>
            <p:ph type="title"/>
          </p:nvPr>
        </p:nvSpPr>
        <p:spPr/>
        <p:txBody>
          <a:bodyPr/>
          <a:lstStyle/>
          <a:p>
            <a:r>
              <a:rPr lang="en-GB" dirty="0"/>
              <a:t>BDSIM</a:t>
            </a:r>
          </a:p>
        </p:txBody>
      </p:sp>
      <p:sp>
        <p:nvSpPr>
          <p:cNvPr id="3" name="Content Placeholder 2">
            <a:extLst>
              <a:ext uri="{FF2B5EF4-FFF2-40B4-BE49-F238E27FC236}">
                <a16:creationId xmlns:a16="http://schemas.microsoft.com/office/drawing/2014/main" id="{0BEE6778-5019-A24F-B7D5-8A0C954D598C}"/>
              </a:ext>
            </a:extLst>
          </p:cNvPr>
          <p:cNvSpPr>
            <a:spLocks noGrp="1"/>
          </p:cNvSpPr>
          <p:nvPr>
            <p:ph idx="1"/>
          </p:nvPr>
        </p:nvSpPr>
        <p:spPr>
          <a:xfrm>
            <a:off x="118014" y="1203652"/>
            <a:ext cx="4572000" cy="3563950"/>
          </a:xfrm>
        </p:spPr>
        <p:txBody>
          <a:bodyPr>
            <a:normAutofit lnSpcReduction="10000"/>
          </a:bodyPr>
          <a:lstStyle/>
          <a:p>
            <a:r>
              <a:rPr lang="en-GB" sz="1800" dirty="0"/>
              <a:t>BDSIM re-developed since 2013</a:t>
            </a:r>
          </a:p>
          <a:p>
            <a:r>
              <a:rPr lang="en-GB" sz="1800" dirty="0"/>
              <a:t>Automatic Geant4 models of accelerators</a:t>
            </a:r>
          </a:p>
          <a:p>
            <a:r>
              <a:rPr lang="en-GB" sz="1800" dirty="0"/>
              <a:t>Applied to many experiments and machines</a:t>
            </a:r>
          </a:p>
          <a:p>
            <a:pPr lvl="1"/>
            <a:r>
              <a:rPr lang="en-GB" sz="1200" b="1" i="1" dirty="0">
                <a:solidFill>
                  <a:schemeClr val="accent1"/>
                </a:solidFill>
              </a:rPr>
              <a:t>ILC / CLIC</a:t>
            </a:r>
            <a:r>
              <a:rPr lang="en-GB" sz="1200" dirty="0"/>
              <a:t>, </a:t>
            </a:r>
            <a:r>
              <a:rPr lang="en-GB" sz="1200" b="1" i="1" dirty="0">
                <a:solidFill>
                  <a:schemeClr val="accent1"/>
                </a:solidFill>
              </a:rPr>
              <a:t>AWAKE, XFEL </a:t>
            </a:r>
            <a:r>
              <a:rPr lang="en-GB" sz="1200" i="1" dirty="0">
                <a:solidFill>
                  <a:schemeClr val="accent1"/>
                </a:solidFill>
              </a:rPr>
              <a:t>undulators</a:t>
            </a:r>
            <a:r>
              <a:rPr lang="en-GB" sz="1200" b="1" i="1" dirty="0">
                <a:solidFill>
                  <a:schemeClr val="accent1"/>
                </a:solidFill>
              </a:rPr>
              <a:t>, LHC </a:t>
            </a:r>
            <a:r>
              <a:rPr lang="en-GB" sz="1200" i="1" dirty="0">
                <a:solidFill>
                  <a:schemeClr val="accent1"/>
                </a:solidFill>
              </a:rPr>
              <a:t>collimation</a:t>
            </a:r>
            <a:r>
              <a:rPr lang="en-GB" sz="1200" b="1" i="1" dirty="0">
                <a:solidFill>
                  <a:schemeClr val="accent1"/>
                </a:solidFill>
              </a:rPr>
              <a:t>, Laserwires, ATLAS </a:t>
            </a:r>
            <a:r>
              <a:rPr lang="en-GB" sz="1200" i="1" dirty="0">
                <a:solidFill>
                  <a:schemeClr val="accent1"/>
                </a:solidFill>
              </a:rPr>
              <a:t>non-collision</a:t>
            </a:r>
            <a:r>
              <a:rPr lang="en-GB" sz="1200" b="1" i="1" dirty="0">
                <a:solidFill>
                  <a:schemeClr val="accent1"/>
                </a:solidFill>
              </a:rPr>
              <a:t> </a:t>
            </a:r>
            <a:r>
              <a:rPr lang="en-GB" sz="1200" i="1" dirty="0">
                <a:solidFill>
                  <a:schemeClr val="accent1"/>
                </a:solidFill>
              </a:rPr>
              <a:t>backgrounds</a:t>
            </a:r>
            <a:r>
              <a:rPr lang="en-GB" sz="1200" b="1" i="1" dirty="0">
                <a:solidFill>
                  <a:schemeClr val="accent1"/>
                </a:solidFill>
              </a:rPr>
              <a:t>, MAGIX </a:t>
            </a:r>
            <a:r>
              <a:rPr lang="en-GB" sz="1200" i="1" dirty="0">
                <a:solidFill>
                  <a:schemeClr val="accent1"/>
                </a:solidFill>
              </a:rPr>
              <a:t>at</a:t>
            </a:r>
            <a:r>
              <a:rPr lang="en-GB" sz="1200" b="1" i="1" dirty="0">
                <a:solidFill>
                  <a:schemeClr val="accent1"/>
                </a:solidFill>
              </a:rPr>
              <a:t> MESA, </a:t>
            </a:r>
            <a:r>
              <a:rPr lang="en-GB" sz="1200" i="1" dirty="0">
                <a:solidFill>
                  <a:schemeClr val="accent1"/>
                </a:solidFill>
              </a:rPr>
              <a:t>and recently </a:t>
            </a:r>
            <a:r>
              <a:rPr lang="en-GB" sz="1200" b="1" i="1" dirty="0">
                <a:solidFill>
                  <a:schemeClr val="accent1"/>
                </a:solidFill>
              </a:rPr>
              <a:t>FASER, FPF, FCC-</a:t>
            </a:r>
            <a:r>
              <a:rPr lang="en-GB" sz="1200" b="1" i="1" dirty="0" err="1">
                <a:solidFill>
                  <a:schemeClr val="accent1"/>
                </a:solidFill>
              </a:rPr>
              <a:t>ee</a:t>
            </a:r>
            <a:r>
              <a:rPr lang="en-GB" sz="1200" b="1" i="1" dirty="0">
                <a:solidFill>
                  <a:schemeClr val="accent1"/>
                </a:solidFill>
              </a:rPr>
              <a:t>, KLEVER, NA62 (PBC)</a:t>
            </a:r>
          </a:p>
          <a:p>
            <a:r>
              <a:rPr lang="en-GB" sz="1800" dirty="0"/>
              <a:t>Also strong application for </a:t>
            </a:r>
            <a:r>
              <a:rPr lang="en-GB" sz="1800" b="1" dirty="0">
                <a:solidFill>
                  <a:schemeClr val="accent1"/>
                </a:solidFill>
              </a:rPr>
              <a:t>medical therapy systems</a:t>
            </a:r>
            <a:endParaRPr lang="en-GB" sz="1800" dirty="0">
              <a:solidFill>
                <a:schemeClr val="accent1"/>
              </a:solidFill>
            </a:endParaRPr>
          </a:p>
          <a:p>
            <a:pPr lvl="1"/>
            <a:r>
              <a:rPr lang="en-GB" sz="1200" dirty="0"/>
              <a:t>including radiobiological research facilities - e.g. </a:t>
            </a:r>
            <a:r>
              <a:rPr lang="en-GB" sz="1200" dirty="0" err="1"/>
              <a:t>LhARA</a:t>
            </a:r>
            <a:endParaRPr lang="en-GB" sz="1200" dirty="0"/>
          </a:p>
          <a:p>
            <a:r>
              <a:rPr lang="en-GB" sz="1800" dirty="0"/>
              <a:t>Est. 50-100 users worldwide</a:t>
            </a:r>
          </a:p>
          <a:p>
            <a:r>
              <a:rPr lang="en-GB" sz="1800" dirty="0"/>
              <a:t>Enables vastly reduced time to create Geant4 models of accelerators</a:t>
            </a:r>
          </a:p>
        </p:txBody>
      </p:sp>
      <p:pic>
        <p:nvPicPr>
          <p:cNvPr id="10" name="Picture 9">
            <a:extLst>
              <a:ext uri="{FF2B5EF4-FFF2-40B4-BE49-F238E27FC236}">
                <a16:creationId xmlns:a16="http://schemas.microsoft.com/office/drawing/2014/main" id="{8DF0C7DC-43DE-D142-94CA-3F40B9639CE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846601" y="934686"/>
            <a:ext cx="1655448" cy="851899"/>
          </a:xfrm>
          <a:prstGeom prst="rect">
            <a:avLst/>
          </a:prstGeom>
          <a:effectLst>
            <a:outerShdw blurRad="50800" dist="38100" dir="2700000" algn="tl" rotWithShape="0">
              <a:prstClr val="black">
                <a:alpha val="40000"/>
              </a:prstClr>
            </a:outerShdw>
          </a:effectLst>
        </p:spPr>
      </p:pic>
      <p:pic>
        <p:nvPicPr>
          <p:cNvPr id="11" name="Picture 10">
            <a:extLst>
              <a:ext uri="{FF2B5EF4-FFF2-40B4-BE49-F238E27FC236}">
                <a16:creationId xmlns:a16="http://schemas.microsoft.com/office/drawing/2014/main" id="{814A5E16-EF48-C84A-A183-051BE6D50F1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870168" y="49099"/>
            <a:ext cx="1725858" cy="575286"/>
          </a:xfrm>
          <a:prstGeom prst="rect">
            <a:avLst/>
          </a:prstGeom>
        </p:spPr>
      </p:pic>
      <p:pic>
        <p:nvPicPr>
          <p:cNvPr id="14" name="Picture 13">
            <a:extLst>
              <a:ext uri="{FF2B5EF4-FFF2-40B4-BE49-F238E27FC236}">
                <a16:creationId xmlns:a16="http://schemas.microsoft.com/office/drawing/2014/main" id="{B7B7B3F4-57F4-BF43-B259-FE7C942A2C10}"/>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r="42368"/>
          <a:stretch/>
        </p:blipFill>
        <p:spPr>
          <a:xfrm>
            <a:off x="4810832" y="3865802"/>
            <a:ext cx="2087640" cy="1027649"/>
          </a:xfrm>
          <a:prstGeom prst="rect">
            <a:avLst/>
          </a:prstGeom>
          <a:ln>
            <a:noFill/>
          </a:ln>
          <a:effectLst>
            <a:outerShdw blurRad="292100" dist="139700" dir="2700000" algn="tl" rotWithShape="0">
              <a:srgbClr val="333333">
                <a:alpha val="65000"/>
              </a:srgbClr>
            </a:outerShdw>
          </a:effectLst>
        </p:spPr>
      </p:pic>
      <p:sp>
        <p:nvSpPr>
          <p:cNvPr id="15" name="Text Placeholder 4">
            <a:extLst>
              <a:ext uri="{FF2B5EF4-FFF2-40B4-BE49-F238E27FC236}">
                <a16:creationId xmlns:a16="http://schemas.microsoft.com/office/drawing/2014/main" id="{77B878CE-C699-EB4C-B0D9-87F11EA6896F}"/>
              </a:ext>
            </a:extLst>
          </p:cNvPr>
          <p:cNvSpPr txBox="1">
            <a:spLocks/>
          </p:cNvSpPr>
          <p:nvPr/>
        </p:nvSpPr>
        <p:spPr>
          <a:xfrm>
            <a:off x="4850644" y="3951824"/>
            <a:ext cx="1357113" cy="444441"/>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1800" b="0" i="0" kern="1200">
                <a:solidFill>
                  <a:schemeClr val="tx1"/>
                </a:solidFill>
                <a:latin typeface="Helvetica" pitchFamily="2" charset="0"/>
                <a:ea typeface="CMU Sans Serif Medium" charset="0"/>
                <a:cs typeface="CMU Sans Serif Medium" charset="0"/>
              </a:defRPr>
            </a:lvl1pPr>
            <a:lvl2pPr marL="685800" indent="-228600" algn="l" defTabSz="914400" rtl="0" eaLnBrk="1" latinLnBrk="0" hangingPunct="1">
              <a:lnSpc>
                <a:spcPct val="90000"/>
              </a:lnSpc>
              <a:spcBef>
                <a:spcPts val="500"/>
              </a:spcBef>
              <a:buFont typeface="Arial"/>
              <a:buChar char="•"/>
              <a:defRPr sz="1800" b="0" i="0" kern="1200">
                <a:solidFill>
                  <a:schemeClr val="tx1"/>
                </a:solidFill>
                <a:latin typeface="Helvetica" pitchFamily="2" charset="0"/>
                <a:ea typeface="CMU Sans Serif Medium" charset="0"/>
                <a:cs typeface="CMU Sans Serif Medium" charset="0"/>
              </a:defRPr>
            </a:lvl2pPr>
            <a:lvl3pPr marL="11430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3pPr>
            <a:lvl4pPr marL="16002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4pPr>
            <a:lvl5pPr marL="20574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200" dirty="0">
                <a:sym typeface="Wingdings"/>
              </a:rPr>
              <a:t>IBA Proteus Plus beam line</a:t>
            </a:r>
          </a:p>
        </p:txBody>
      </p:sp>
      <p:sp>
        <p:nvSpPr>
          <p:cNvPr id="8" name="TextBox 7">
            <a:extLst>
              <a:ext uri="{FF2B5EF4-FFF2-40B4-BE49-F238E27FC236}">
                <a16:creationId xmlns:a16="http://schemas.microsoft.com/office/drawing/2014/main" id="{D594BB23-CCB4-3741-8AAF-149A56F473CA}"/>
              </a:ext>
            </a:extLst>
          </p:cNvPr>
          <p:cNvSpPr txBox="1"/>
          <p:nvPr/>
        </p:nvSpPr>
        <p:spPr>
          <a:xfrm>
            <a:off x="7080239" y="4124553"/>
            <a:ext cx="1992981" cy="954107"/>
          </a:xfrm>
          <a:prstGeom prst="rect">
            <a:avLst/>
          </a:prstGeom>
          <a:noFill/>
        </p:spPr>
        <p:style>
          <a:lnRef idx="2">
            <a:schemeClr val="dk1"/>
          </a:lnRef>
          <a:fillRef idx="1">
            <a:schemeClr val="lt1"/>
          </a:fillRef>
          <a:effectRef idx="0">
            <a:schemeClr val="dk1"/>
          </a:effectRef>
          <a:fontRef idx="minor">
            <a:schemeClr val="dk1"/>
          </a:fontRef>
        </p:style>
        <p:txBody>
          <a:bodyPr wrap="none" rtlCol="0">
            <a:spAutoFit/>
          </a:bodyPr>
          <a:lstStyle/>
          <a:p>
            <a:r>
              <a:rPr lang="en-GB" sz="1400" dirty="0"/>
              <a:t>Manual users 2021-2022</a:t>
            </a:r>
          </a:p>
          <a:p>
            <a:r>
              <a:rPr lang="en-GB" sz="1400" dirty="0"/>
              <a:t>7-day users: 65</a:t>
            </a:r>
          </a:p>
          <a:p>
            <a:r>
              <a:rPr lang="en-GB" sz="1400" dirty="0"/>
              <a:t>14-day users: 101</a:t>
            </a:r>
          </a:p>
          <a:p>
            <a:r>
              <a:rPr lang="en-GB" sz="1400" dirty="0"/>
              <a:t>28-day users: 199</a:t>
            </a:r>
          </a:p>
        </p:txBody>
      </p:sp>
      <p:sp>
        <p:nvSpPr>
          <p:cNvPr id="20" name="Text Placeholder 4">
            <a:extLst>
              <a:ext uri="{FF2B5EF4-FFF2-40B4-BE49-F238E27FC236}">
                <a16:creationId xmlns:a16="http://schemas.microsoft.com/office/drawing/2014/main" id="{0B5A6F0E-7AB5-CD43-B57C-882656686531}"/>
              </a:ext>
            </a:extLst>
          </p:cNvPr>
          <p:cNvSpPr txBox="1">
            <a:spLocks/>
          </p:cNvSpPr>
          <p:nvPr/>
        </p:nvSpPr>
        <p:spPr>
          <a:xfrm>
            <a:off x="7543174" y="3423364"/>
            <a:ext cx="1563756" cy="250509"/>
          </a:xfrm>
          <a:prstGeom prst="rect">
            <a:avLst/>
          </a:prstGeom>
        </p:spPr>
        <p:txBody>
          <a:bodyPr vert="horz" lIns="68580" tIns="34290" rIns="68580" bIns="34290" rtlCol="0">
            <a:noAutofit/>
          </a:bodyPr>
          <a:lstStyle>
            <a:lvl1pPr marL="228600" indent="-228600" algn="l" defTabSz="914400" rtl="0" eaLnBrk="1" latinLnBrk="0" hangingPunct="1">
              <a:lnSpc>
                <a:spcPct val="90000"/>
              </a:lnSpc>
              <a:spcBef>
                <a:spcPts val="1000"/>
              </a:spcBef>
              <a:buFont typeface="Arial"/>
              <a:buChar char="•"/>
              <a:defRPr sz="1800" b="0" i="0" kern="1200">
                <a:solidFill>
                  <a:schemeClr val="tx1"/>
                </a:solidFill>
                <a:latin typeface="Helvetica" pitchFamily="2" charset="0"/>
                <a:ea typeface="CMU Sans Serif Medium" charset="0"/>
                <a:cs typeface="CMU Sans Serif Medium" charset="0"/>
              </a:defRPr>
            </a:lvl1pPr>
            <a:lvl2pPr marL="685800" indent="-228600" algn="l" defTabSz="914400" rtl="0" eaLnBrk="1" latinLnBrk="0" hangingPunct="1">
              <a:lnSpc>
                <a:spcPct val="90000"/>
              </a:lnSpc>
              <a:spcBef>
                <a:spcPts val="500"/>
              </a:spcBef>
              <a:buFont typeface="Arial"/>
              <a:buChar char="•"/>
              <a:defRPr sz="1800" b="0" i="0" kern="1200">
                <a:solidFill>
                  <a:schemeClr val="tx1"/>
                </a:solidFill>
                <a:latin typeface="Helvetica" pitchFamily="2" charset="0"/>
                <a:ea typeface="CMU Sans Serif Medium" charset="0"/>
                <a:cs typeface="CMU Sans Serif Medium" charset="0"/>
              </a:defRPr>
            </a:lvl2pPr>
            <a:lvl3pPr marL="11430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3pPr>
            <a:lvl4pPr marL="16002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4pPr>
            <a:lvl5pPr marL="2057400" indent="-228600" algn="l" defTabSz="914400" rtl="0" eaLnBrk="1" latinLnBrk="0" hangingPunct="1">
              <a:lnSpc>
                <a:spcPct val="90000"/>
              </a:lnSpc>
              <a:spcBef>
                <a:spcPts val="500"/>
              </a:spcBef>
              <a:buFont typeface="Arial"/>
              <a:buChar char="•"/>
              <a:defRPr sz="1400" b="0" i="0" kern="1200">
                <a:solidFill>
                  <a:schemeClr val="tx1"/>
                </a:solidFill>
                <a:latin typeface="Helvetica" pitchFamily="2" charset="0"/>
                <a:ea typeface="CMU Sans Serif Medium" charset="0"/>
                <a:cs typeface="CMU Sans Serif Medium"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200" dirty="0">
                <a:sym typeface="Wingdings"/>
              </a:rPr>
              <a:t>PSI Gantry 2 model</a:t>
            </a:r>
          </a:p>
        </p:txBody>
      </p:sp>
      <p:pic>
        <p:nvPicPr>
          <p:cNvPr id="21" name="Picture 20" descr="JPEG_print_logo_large.jpg">
            <a:extLst>
              <a:ext uri="{FF2B5EF4-FFF2-40B4-BE49-F238E27FC236}">
                <a16:creationId xmlns:a16="http://schemas.microsoft.com/office/drawing/2014/main" id="{7901F9B7-8A6C-FC4A-A561-A6536821E7D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64620" y="101458"/>
            <a:ext cx="1062273" cy="530575"/>
          </a:xfrm>
          <a:prstGeom prst="rect">
            <a:avLst/>
          </a:prstGeom>
          <a:ln>
            <a:noFill/>
          </a:ln>
          <a:effectLst/>
        </p:spPr>
      </p:pic>
      <p:sp>
        <p:nvSpPr>
          <p:cNvPr id="22" name="TextBox 21">
            <a:extLst>
              <a:ext uri="{FF2B5EF4-FFF2-40B4-BE49-F238E27FC236}">
                <a16:creationId xmlns:a16="http://schemas.microsoft.com/office/drawing/2014/main" id="{730B3E6C-65B0-E74D-AD43-2E4090650EC1}"/>
              </a:ext>
            </a:extLst>
          </p:cNvPr>
          <p:cNvSpPr txBox="1"/>
          <p:nvPr/>
        </p:nvSpPr>
        <p:spPr>
          <a:xfrm>
            <a:off x="118014" y="813033"/>
            <a:ext cx="2907591"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L. Nevay, W. Shields, S. Boogert</a:t>
            </a:r>
          </a:p>
        </p:txBody>
      </p:sp>
      <p:sp>
        <p:nvSpPr>
          <p:cNvPr id="23" name="TextBox 22">
            <a:extLst>
              <a:ext uri="{FF2B5EF4-FFF2-40B4-BE49-F238E27FC236}">
                <a16:creationId xmlns:a16="http://schemas.microsoft.com/office/drawing/2014/main" id="{6716F176-0EBF-3342-8033-5E78A5CE6EEB}"/>
              </a:ext>
            </a:extLst>
          </p:cNvPr>
          <p:cNvSpPr txBox="1"/>
          <p:nvPr/>
        </p:nvSpPr>
        <p:spPr>
          <a:xfrm>
            <a:off x="1942958" y="4609611"/>
            <a:ext cx="2487640" cy="430887"/>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dirty="0">
                <a:solidFill>
                  <a:srgbClr val="0070C0"/>
                </a:solidFill>
                <a:latin typeface="Helvetica" pitchFamily="2" charset="0"/>
                <a:hlinkClick r:id="rId8" tooltip="Go to Computer Physics Communications on ScienceDirect">
                  <a:extLst>
                    <a:ext uri="{A12FA001-AC4F-418D-AE19-62706E023703}">
                      <ahyp:hlinkClr xmlns:ahyp="http://schemas.microsoft.com/office/drawing/2018/hyperlinkcolor" val="tx"/>
                    </a:ext>
                  </a:extLst>
                </a:hlinkClick>
              </a:rPr>
              <a:t>Computer Physics Communications (252), July 2020, 107200</a:t>
            </a:r>
            <a:endParaRPr lang="en-GB" sz="1100" dirty="0">
              <a:solidFill>
                <a:srgbClr val="0070C0"/>
              </a:solidFill>
              <a:latin typeface="Helvetica" pitchFamily="2" charset="0"/>
            </a:endParaRPr>
          </a:p>
        </p:txBody>
      </p:sp>
    </p:spTree>
    <p:extLst>
      <p:ext uri="{BB962C8B-B14F-4D97-AF65-F5344CB8AC3E}">
        <p14:creationId xmlns:p14="http://schemas.microsoft.com/office/powerpoint/2010/main" val="21050472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69B3BC-F981-A343-BAC3-3FFE7C7E59FF}"/>
              </a:ext>
            </a:extLst>
          </p:cNvPr>
          <p:cNvSpPr>
            <a:spLocks noGrp="1"/>
          </p:cNvSpPr>
          <p:nvPr>
            <p:ph type="title"/>
          </p:nvPr>
        </p:nvSpPr>
        <p:spPr/>
        <p:txBody>
          <a:bodyPr/>
          <a:lstStyle/>
          <a:p>
            <a:r>
              <a:rPr lang="en-GB" dirty="0"/>
              <a:t>Associated Capability</a:t>
            </a:r>
          </a:p>
        </p:txBody>
      </p:sp>
      <p:sp>
        <p:nvSpPr>
          <p:cNvPr id="3" name="Content Placeholder 2">
            <a:extLst>
              <a:ext uri="{FF2B5EF4-FFF2-40B4-BE49-F238E27FC236}">
                <a16:creationId xmlns:a16="http://schemas.microsoft.com/office/drawing/2014/main" id="{FB6262D2-4865-B24B-A7A8-5E1404E9EB46}"/>
              </a:ext>
            </a:extLst>
          </p:cNvPr>
          <p:cNvSpPr>
            <a:spLocks noGrp="1"/>
          </p:cNvSpPr>
          <p:nvPr>
            <p:ph idx="1"/>
          </p:nvPr>
        </p:nvSpPr>
        <p:spPr>
          <a:xfrm>
            <a:off x="216274" y="789775"/>
            <a:ext cx="4176617" cy="3563950"/>
          </a:xfrm>
        </p:spPr>
        <p:txBody>
          <a:bodyPr>
            <a:normAutofit/>
          </a:bodyPr>
          <a:lstStyle/>
          <a:p>
            <a:r>
              <a:rPr lang="en-GB" sz="1800" b="1" dirty="0">
                <a:solidFill>
                  <a:schemeClr val="accent5"/>
                </a:solidFill>
              </a:rPr>
              <a:t>pyg4ometry</a:t>
            </a:r>
          </a:p>
          <a:p>
            <a:r>
              <a:rPr lang="en-GB" sz="1800" dirty="0"/>
              <a:t>create, visualise, validate, modify, convert, composite geometry</a:t>
            </a:r>
          </a:p>
          <a:p>
            <a:r>
              <a:rPr lang="en-GB" sz="1800" dirty="0"/>
              <a:t>Geant4, FLUKA, ROOT, STEP</a:t>
            </a:r>
          </a:p>
          <a:p>
            <a:r>
              <a:rPr lang="en-GB" sz="1800" dirty="0"/>
              <a:t>Applications as broad as Geant4 &amp; FLUKA</a:t>
            </a:r>
          </a:p>
        </p:txBody>
      </p:sp>
      <p:sp>
        <p:nvSpPr>
          <p:cNvPr id="4" name="Content Placeholder 2">
            <a:extLst>
              <a:ext uri="{FF2B5EF4-FFF2-40B4-BE49-F238E27FC236}">
                <a16:creationId xmlns:a16="http://schemas.microsoft.com/office/drawing/2014/main" id="{A8236949-12F5-754D-98D4-0FF024F97703}"/>
              </a:ext>
            </a:extLst>
          </p:cNvPr>
          <p:cNvSpPr txBox="1">
            <a:spLocks/>
          </p:cNvSpPr>
          <p:nvPr/>
        </p:nvSpPr>
        <p:spPr>
          <a:xfrm>
            <a:off x="4734301" y="789775"/>
            <a:ext cx="4176617" cy="3563950"/>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Helvetica" pitchFamily="2" charset="0"/>
                <a:ea typeface="+mn-ea"/>
                <a:cs typeface="+mn-cs"/>
              </a:defRPr>
            </a:lvl1pPr>
            <a:lvl2pPr marL="628650" indent="-285750" algn="l" defTabSz="685800" rtl="0" eaLnBrk="1" latinLnBrk="0" hangingPunct="1">
              <a:lnSpc>
                <a:spcPct val="90000"/>
              </a:lnSpc>
              <a:spcBef>
                <a:spcPts val="375"/>
              </a:spcBef>
              <a:buFont typeface="System Font"/>
              <a:buChar char="-"/>
              <a:defRPr sz="1600" kern="1200">
                <a:solidFill>
                  <a:schemeClr val="tx1"/>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GB" sz="1800" b="1" dirty="0">
                <a:solidFill>
                  <a:schemeClr val="accent5"/>
                </a:solidFill>
              </a:rPr>
              <a:t>Laserwire</a:t>
            </a:r>
            <a:r>
              <a:rPr lang="en-GB" sz="1800" dirty="0"/>
              <a:t> simulation in BDSIM</a:t>
            </a:r>
          </a:p>
          <a:p>
            <a:r>
              <a:rPr lang="en-GB" sz="1800" dirty="0"/>
              <a:t>Introduction of laser volumes in Geant4 + new physics processes</a:t>
            </a:r>
          </a:p>
          <a:p>
            <a:r>
              <a:rPr lang="en-GB" sz="1800" dirty="0"/>
              <a:t>Compton-scattering and H</a:t>
            </a:r>
            <a:r>
              <a:rPr lang="en-GB" sz="1800" baseline="30000" dirty="0"/>
              <a:t>-</a:t>
            </a:r>
            <a:r>
              <a:rPr lang="en-GB" sz="1800" dirty="0"/>
              <a:t> photo-detachment</a:t>
            </a:r>
          </a:p>
          <a:p>
            <a:r>
              <a:rPr lang="en-GB" sz="1800" dirty="0"/>
              <a:t>From saturation to 'passive' LWs</a:t>
            </a:r>
          </a:p>
          <a:p>
            <a:r>
              <a:rPr lang="en-GB" sz="1800" dirty="0"/>
              <a:t>Full overlap integral</a:t>
            </a:r>
          </a:p>
        </p:txBody>
      </p:sp>
      <p:pic>
        <p:nvPicPr>
          <p:cNvPr id="9" name="Picture 8">
            <a:extLst>
              <a:ext uri="{FF2B5EF4-FFF2-40B4-BE49-F238E27FC236}">
                <a16:creationId xmlns:a16="http://schemas.microsoft.com/office/drawing/2014/main" id="{78724E7D-5E28-724F-A6B7-62C2F1BD10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154" y="2571750"/>
            <a:ext cx="3181123" cy="2161281"/>
          </a:xfrm>
          <a:prstGeom prst="rect">
            <a:avLst/>
          </a:prstGeom>
        </p:spPr>
      </p:pic>
      <p:pic>
        <p:nvPicPr>
          <p:cNvPr id="7" name="Picture 6">
            <a:extLst>
              <a:ext uri="{FF2B5EF4-FFF2-40B4-BE49-F238E27FC236}">
                <a16:creationId xmlns:a16="http://schemas.microsoft.com/office/drawing/2014/main" id="{01D4F525-526B-A347-82F4-92BBBB3170E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0532" y="2398040"/>
            <a:ext cx="1883530" cy="1567523"/>
          </a:xfrm>
          <a:prstGeom prst="rect">
            <a:avLst/>
          </a:prstGeom>
        </p:spPr>
      </p:pic>
      <p:sp>
        <p:nvSpPr>
          <p:cNvPr id="10" name="TextBox 9">
            <a:extLst>
              <a:ext uri="{FF2B5EF4-FFF2-40B4-BE49-F238E27FC236}">
                <a16:creationId xmlns:a16="http://schemas.microsoft.com/office/drawing/2014/main" id="{4FAC5B0C-5354-DA4C-B90C-544C123489BD}"/>
              </a:ext>
            </a:extLst>
          </p:cNvPr>
          <p:cNvSpPr txBox="1"/>
          <p:nvPr/>
        </p:nvSpPr>
        <p:spPr>
          <a:xfrm>
            <a:off x="3115458" y="4218401"/>
            <a:ext cx="1158685" cy="430887"/>
          </a:xfrm>
          <a:prstGeom prst="rect">
            <a:avLst/>
          </a:prstGeom>
          <a:noFill/>
        </p:spPr>
        <p:txBody>
          <a:bodyPr wrap="square" rtlCol="0">
            <a:spAutoFit/>
          </a:bodyPr>
          <a:lstStyle/>
          <a:p>
            <a:r>
              <a:rPr lang="en-GB" sz="1100" dirty="0"/>
              <a:t>LHC model composition</a:t>
            </a:r>
          </a:p>
        </p:txBody>
      </p:sp>
      <p:sp>
        <p:nvSpPr>
          <p:cNvPr id="11" name="TextBox 10">
            <a:extLst>
              <a:ext uri="{FF2B5EF4-FFF2-40B4-BE49-F238E27FC236}">
                <a16:creationId xmlns:a16="http://schemas.microsoft.com/office/drawing/2014/main" id="{6CAC5CF3-B358-3E43-9D4B-0D91A52975FE}"/>
              </a:ext>
            </a:extLst>
          </p:cNvPr>
          <p:cNvSpPr txBox="1"/>
          <p:nvPr/>
        </p:nvSpPr>
        <p:spPr>
          <a:xfrm>
            <a:off x="3210984" y="3851113"/>
            <a:ext cx="1074333" cy="261610"/>
          </a:xfrm>
          <a:prstGeom prst="rect">
            <a:avLst/>
          </a:prstGeom>
          <a:noFill/>
        </p:spPr>
        <p:txBody>
          <a:bodyPr wrap="none" rtlCol="0">
            <a:spAutoFit/>
          </a:bodyPr>
          <a:lstStyle/>
          <a:p>
            <a:r>
              <a:rPr lang="en-GB" sz="1100" dirty="0"/>
              <a:t>Silicon detector</a:t>
            </a:r>
          </a:p>
        </p:txBody>
      </p:sp>
      <p:pic>
        <p:nvPicPr>
          <p:cNvPr id="13" name="Picture 12">
            <a:extLst>
              <a:ext uri="{FF2B5EF4-FFF2-40B4-BE49-F238E27FC236}">
                <a16:creationId xmlns:a16="http://schemas.microsoft.com/office/drawing/2014/main" id="{502C7EFD-4E9C-1B40-98C2-C0D8FC7565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6894" y="2981731"/>
            <a:ext cx="1729725" cy="1559345"/>
          </a:xfrm>
          <a:prstGeom prst="rect">
            <a:avLst/>
          </a:prstGeom>
        </p:spPr>
      </p:pic>
      <p:pic>
        <p:nvPicPr>
          <p:cNvPr id="15" name="Picture 14">
            <a:extLst>
              <a:ext uri="{FF2B5EF4-FFF2-40B4-BE49-F238E27FC236}">
                <a16:creationId xmlns:a16="http://schemas.microsoft.com/office/drawing/2014/main" id="{793423E1-16F0-A54F-B4A4-03D4A417C7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51260" y="3019092"/>
            <a:ext cx="2544488" cy="1587387"/>
          </a:xfrm>
          <a:prstGeom prst="rect">
            <a:avLst/>
          </a:prstGeom>
        </p:spPr>
      </p:pic>
      <p:sp>
        <p:nvSpPr>
          <p:cNvPr id="16" name="TextBox 15">
            <a:extLst>
              <a:ext uri="{FF2B5EF4-FFF2-40B4-BE49-F238E27FC236}">
                <a16:creationId xmlns:a16="http://schemas.microsoft.com/office/drawing/2014/main" id="{AF44E6B3-2D56-6245-9F47-96D9E0E381BE}"/>
              </a:ext>
            </a:extLst>
          </p:cNvPr>
          <p:cNvSpPr txBox="1"/>
          <p:nvPr/>
        </p:nvSpPr>
        <p:spPr>
          <a:xfrm>
            <a:off x="5481371" y="4606479"/>
            <a:ext cx="2963382" cy="430887"/>
          </a:xfrm>
          <a:prstGeom prst="rect">
            <a:avLst/>
          </a:prstGeom>
          <a:noFill/>
        </p:spPr>
        <p:txBody>
          <a:bodyPr wrap="square" rtlCol="0">
            <a:spAutoFit/>
          </a:bodyPr>
          <a:lstStyle/>
          <a:p>
            <a:pPr algn="ctr"/>
            <a:r>
              <a:rPr lang="en-GB" sz="1100" dirty="0"/>
              <a:t>reproduces non-Gaussian-like overlaps matching the ATF2 laserwire experimental data</a:t>
            </a:r>
          </a:p>
        </p:txBody>
      </p:sp>
      <p:cxnSp>
        <p:nvCxnSpPr>
          <p:cNvPr id="18" name="Straight Connector 17">
            <a:extLst>
              <a:ext uri="{FF2B5EF4-FFF2-40B4-BE49-F238E27FC236}">
                <a16:creationId xmlns:a16="http://schemas.microsoft.com/office/drawing/2014/main" id="{DD5B2E7F-0D0F-874D-B78C-3FED8329FF08}"/>
              </a:ext>
            </a:extLst>
          </p:cNvPr>
          <p:cNvCxnSpPr>
            <a:cxnSpLocks/>
          </p:cNvCxnSpPr>
          <p:nvPr/>
        </p:nvCxnSpPr>
        <p:spPr>
          <a:xfrm>
            <a:off x="4578958" y="843565"/>
            <a:ext cx="0" cy="3943256"/>
          </a:xfrm>
          <a:prstGeom prst="line">
            <a:avLst/>
          </a:prstGeom>
          <a:ln w="38100">
            <a:solidFill>
              <a:schemeClr val="accent5"/>
            </a:solidFill>
            <a:prstDash val="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FEB93DD3-6037-D44A-82A6-346043E0880E}"/>
              </a:ext>
            </a:extLst>
          </p:cNvPr>
          <p:cNvSpPr txBox="1"/>
          <p:nvPr/>
        </p:nvSpPr>
        <p:spPr>
          <a:xfrm>
            <a:off x="2091163" y="4688404"/>
            <a:ext cx="2279860" cy="400110"/>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r>
              <a:rPr lang="en-GB" sz="1000" dirty="0">
                <a:solidFill>
                  <a:srgbClr val="0070C0"/>
                </a:solidFill>
                <a:latin typeface="Helvetica" pitchFamily="2" charset="0"/>
                <a:hlinkClick r:id="rId7" tooltip="Go to Computer Physics Communications on ScienceDirect">
                  <a:extLst>
                    <a:ext uri="{A12FA001-AC4F-418D-AE19-62706E023703}">
                      <ahyp:hlinkClr xmlns:ahyp="http://schemas.microsoft.com/office/drawing/2018/hyperlinkcolor" val="tx"/>
                    </a:ext>
                  </a:extLst>
                </a:hlinkClick>
              </a:rPr>
              <a:t>Computer Physics Communications</a:t>
            </a:r>
            <a:r>
              <a:rPr lang="en-GB" sz="1000" dirty="0">
                <a:solidFill>
                  <a:srgbClr val="0070C0"/>
                </a:solidFill>
                <a:latin typeface="Helvetica" pitchFamily="2" charset="0"/>
              </a:rPr>
              <a:t>, 272 March 2022, 108288</a:t>
            </a:r>
          </a:p>
        </p:txBody>
      </p:sp>
    </p:spTree>
    <p:extLst>
      <p:ext uri="{BB962C8B-B14F-4D97-AF65-F5344CB8AC3E}">
        <p14:creationId xmlns:p14="http://schemas.microsoft.com/office/powerpoint/2010/main" val="2633115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3B6B1E-7540-EE4D-BD71-3CDB44787219}"/>
              </a:ext>
            </a:extLst>
          </p:cNvPr>
          <p:cNvSpPr>
            <a:spLocks noGrp="1"/>
          </p:cNvSpPr>
          <p:nvPr>
            <p:ph type="title"/>
          </p:nvPr>
        </p:nvSpPr>
        <p:spPr/>
        <p:txBody>
          <a:bodyPr/>
          <a:lstStyle/>
          <a:p>
            <a:r>
              <a:rPr lang="en-GB" dirty="0"/>
              <a:t>Medical Facility Application of BDSIM</a:t>
            </a:r>
          </a:p>
        </p:txBody>
      </p:sp>
      <p:sp>
        <p:nvSpPr>
          <p:cNvPr id="3" name="Content Placeholder 2">
            <a:extLst>
              <a:ext uri="{FF2B5EF4-FFF2-40B4-BE49-F238E27FC236}">
                <a16:creationId xmlns:a16="http://schemas.microsoft.com/office/drawing/2014/main" id="{460B3B73-E269-814C-8506-CD542D6D7DF6}"/>
              </a:ext>
            </a:extLst>
          </p:cNvPr>
          <p:cNvSpPr>
            <a:spLocks noGrp="1"/>
          </p:cNvSpPr>
          <p:nvPr>
            <p:ph idx="1"/>
          </p:nvPr>
        </p:nvSpPr>
        <p:spPr>
          <a:xfrm>
            <a:off x="216274" y="1120810"/>
            <a:ext cx="8694644" cy="3563950"/>
          </a:xfrm>
        </p:spPr>
        <p:txBody>
          <a:bodyPr>
            <a:normAutofit fontScale="92500" lnSpcReduction="10000"/>
          </a:bodyPr>
          <a:lstStyle/>
          <a:p>
            <a:r>
              <a:rPr lang="en-GB" dirty="0"/>
              <a:t>We have developed BDSIM for low-energy applications since 2017 and are now seeing uptake in the community for medical applications</a:t>
            </a:r>
          </a:p>
          <a:p>
            <a:pPr lvl="1"/>
            <a:r>
              <a:rPr lang="en-GB" dirty="0"/>
              <a:t>suited for particle-matter interactions in beam lines and that often have relatively high losses</a:t>
            </a:r>
          </a:p>
          <a:p>
            <a:r>
              <a:rPr lang="en-GB" dirty="0"/>
              <a:t>Several groups in PSI, Hefei China using BDSIM for medical design studies</a:t>
            </a:r>
          </a:p>
          <a:p>
            <a:pPr lvl="1"/>
            <a:r>
              <a:rPr lang="en-GB" dirty="0"/>
              <a:t>PSI Gantry 2, SC200 proton facility</a:t>
            </a:r>
          </a:p>
          <a:p>
            <a:r>
              <a:rPr lang="en-GB" dirty="0"/>
              <a:t>Recent publications showing excellent agreement with real facilities</a:t>
            </a:r>
          </a:p>
          <a:p>
            <a:pPr lvl="1"/>
            <a:r>
              <a:rPr lang="en-GB" dirty="0"/>
              <a:t>transmission / losses, beam profile</a:t>
            </a:r>
          </a:p>
          <a:p>
            <a:r>
              <a:rPr lang="en-GB" dirty="0"/>
              <a:t>Recent PSI publication on transmission optimisation for FLASH therapy</a:t>
            </a:r>
          </a:p>
          <a:p>
            <a:pPr lvl="1"/>
            <a:r>
              <a:rPr lang="en-GB" dirty="0"/>
              <a:t>becoming possible to deliver field in single breath-hold</a:t>
            </a:r>
          </a:p>
          <a:p>
            <a:r>
              <a:rPr lang="en-GB" dirty="0"/>
              <a:t>Link with IBA stable, upcoming studies on:</a:t>
            </a:r>
          </a:p>
          <a:p>
            <a:pPr lvl="1"/>
            <a:r>
              <a:rPr lang="en-GB" dirty="0"/>
              <a:t>repurposing high-energy facilities for eye treatment</a:t>
            </a:r>
          </a:p>
          <a:p>
            <a:pPr lvl="1"/>
            <a:r>
              <a:rPr lang="en-GB" dirty="0"/>
              <a:t>cross-talk between adjacent gantries for high-intensity research centres</a:t>
            </a:r>
          </a:p>
        </p:txBody>
      </p:sp>
    </p:spTree>
    <p:extLst>
      <p:ext uri="{BB962C8B-B14F-4D97-AF65-F5344CB8AC3E}">
        <p14:creationId xmlns:p14="http://schemas.microsoft.com/office/powerpoint/2010/main" val="24712532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FF3C70C-23FE-2547-A4CD-656FBBF53D86}"/>
              </a:ext>
            </a:extLst>
          </p:cNvPr>
          <p:cNvPicPr>
            <a:picLocks noChangeAspect="1"/>
          </p:cNvPicPr>
          <p:nvPr/>
        </p:nvPicPr>
        <p:blipFill rotWithShape="1">
          <a:blip r:embed="rId3">
            <a:extLst>
              <a:ext uri="{28A0092B-C50C-407E-A947-70E740481C1C}">
                <a14:useLocalDpi xmlns:a14="http://schemas.microsoft.com/office/drawing/2010/main" val="0"/>
              </a:ext>
            </a:extLst>
          </a:blip>
          <a:srcRect t="2408" b="8918"/>
          <a:stretch/>
        </p:blipFill>
        <p:spPr>
          <a:xfrm>
            <a:off x="1023181" y="3343286"/>
            <a:ext cx="3548819" cy="1396353"/>
          </a:xfrm>
          <a:prstGeom prst="rect">
            <a:avLst/>
          </a:prstGeom>
        </p:spPr>
      </p:pic>
      <p:sp>
        <p:nvSpPr>
          <p:cNvPr id="2" name="Title 1">
            <a:extLst>
              <a:ext uri="{FF2B5EF4-FFF2-40B4-BE49-F238E27FC236}">
                <a16:creationId xmlns:a16="http://schemas.microsoft.com/office/drawing/2014/main" id="{F1BE8D74-9607-2141-9085-077D60E2BE4B}"/>
              </a:ext>
            </a:extLst>
          </p:cNvPr>
          <p:cNvSpPr>
            <a:spLocks noGrp="1"/>
          </p:cNvSpPr>
          <p:nvPr>
            <p:ph type="title"/>
          </p:nvPr>
        </p:nvSpPr>
        <p:spPr/>
        <p:txBody>
          <a:bodyPr/>
          <a:lstStyle/>
          <a:p>
            <a:r>
              <a:rPr lang="en-GB" dirty="0"/>
              <a:t>An Example of Recent Results</a:t>
            </a:r>
          </a:p>
        </p:txBody>
      </p:sp>
      <p:pic>
        <p:nvPicPr>
          <p:cNvPr id="8" name="Picture 7">
            <a:extLst>
              <a:ext uri="{FF2B5EF4-FFF2-40B4-BE49-F238E27FC236}">
                <a16:creationId xmlns:a16="http://schemas.microsoft.com/office/drawing/2014/main" id="{B892167F-71D1-5843-8870-10BF79AAF9F3}"/>
              </a:ext>
            </a:extLst>
          </p:cNvPr>
          <p:cNvPicPr>
            <a:picLocks noChangeAspect="1"/>
          </p:cNvPicPr>
          <p:nvPr/>
        </p:nvPicPr>
        <p:blipFill rotWithShape="1">
          <a:blip r:embed="rId4">
            <a:extLst>
              <a:ext uri="{28A0092B-C50C-407E-A947-70E740481C1C}">
                <a14:useLocalDpi xmlns:a14="http://schemas.microsoft.com/office/drawing/2010/main" val="0"/>
              </a:ext>
            </a:extLst>
          </a:blip>
          <a:srcRect t="3810" b="1"/>
          <a:stretch/>
        </p:blipFill>
        <p:spPr>
          <a:xfrm>
            <a:off x="4731476" y="777643"/>
            <a:ext cx="2154874" cy="1610061"/>
          </a:xfrm>
          <a:prstGeom prst="rect">
            <a:avLst/>
          </a:prstGeom>
        </p:spPr>
      </p:pic>
      <p:pic>
        <p:nvPicPr>
          <p:cNvPr id="10" name="Picture 9">
            <a:extLst>
              <a:ext uri="{FF2B5EF4-FFF2-40B4-BE49-F238E27FC236}">
                <a16:creationId xmlns:a16="http://schemas.microsoft.com/office/drawing/2014/main" id="{18E7A621-57F8-D04C-ADFF-53161EC97634}"/>
              </a:ext>
            </a:extLst>
          </p:cNvPr>
          <p:cNvPicPr>
            <a:picLocks noChangeAspect="1"/>
          </p:cNvPicPr>
          <p:nvPr/>
        </p:nvPicPr>
        <p:blipFill rotWithShape="1">
          <a:blip r:embed="rId5">
            <a:extLst>
              <a:ext uri="{28A0092B-C50C-407E-A947-70E740481C1C}">
                <a14:useLocalDpi xmlns:a14="http://schemas.microsoft.com/office/drawing/2010/main" val="0"/>
              </a:ext>
            </a:extLst>
          </a:blip>
          <a:srcRect t="6430" b="4384"/>
          <a:stretch/>
        </p:blipFill>
        <p:spPr>
          <a:xfrm>
            <a:off x="6842892" y="777645"/>
            <a:ext cx="2154874" cy="1610061"/>
          </a:xfrm>
          <a:prstGeom prst="rect">
            <a:avLst/>
          </a:prstGeom>
        </p:spPr>
      </p:pic>
      <p:sp>
        <p:nvSpPr>
          <p:cNvPr id="3" name="Content Placeholder 2">
            <a:extLst>
              <a:ext uri="{FF2B5EF4-FFF2-40B4-BE49-F238E27FC236}">
                <a16:creationId xmlns:a16="http://schemas.microsoft.com/office/drawing/2014/main" id="{875A51FC-377C-704C-888C-9A4677E47BA9}"/>
              </a:ext>
            </a:extLst>
          </p:cNvPr>
          <p:cNvSpPr>
            <a:spLocks noGrp="1"/>
          </p:cNvSpPr>
          <p:nvPr>
            <p:ph idx="1"/>
          </p:nvPr>
        </p:nvSpPr>
        <p:spPr>
          <a:xfrm>
            <a:off x="202264" y="789775"/>
            <a:ext cx="3893147" cy="3563950"/>
          </a:xfrm>
        </p:spPr>
        <p:txBody>
          <a:bodyPr>
            <a:normAutofit/>
          </a:bodyPr>
          <a:lstStyle/>
          <a:p>
            <a:r>
              <a:rPr lang="en-GB" sz="1600" dirty="0">
                <a:solidFill>
                  <a:schemeClr val="accent1"/>
                </a:solidFill>
              </a:rPr>
              <a:t>PSI</a:t>
            </a:r>
            <a:r>
              <a:rPr lang="en-GB" sz="1600" dirty="0"/>
              <a:t> designed new emittance selection system to increase transmission by a factor of 6 for goal of FLASH therapy</a:t>
            </a:r>
          </a:p>
          <a:p>
            <a:pPr lvl="1"/>
            <a:r>
              <a:rPr lang="en-GB" sz="1200" dirty="0">
                <a:hlinkClick r:id="rId6"/>
              </a:rPr>
              <a:t>https://</a:t>
            </a:r>
            <a:r>
              <a:rPr lang="en-GB" sz="1200" dirty="0" err="1">
                <a:hlinkClick r:id="rId6"/>
              </a:rPr>
              <a:t>doi.org</a:t>
            </a:r>
            <a:r>
              <a:rPr lang="en-GB" sz="1200" dirty="0">
                <a:hlinkClick r:id="rId6"/>
              </a:rPr>
              <a:t>/10.1002/mp.15278</a:t>
            </a:r>
            <a:endParaRPr lang="en-GB" sz="1200" dirty="0"/>
          </a:p>
          <a:p>
            <a:r>
              <a:rPr lang="en-GB" sz="1600" dirty="0"/>
              <a:t>Also, new optics for PSI </a:t>
            </a:r>
            <a:r>
              <a:rPr lang="en-GB" sz="1600" dirty="0">
                <a:solidFill>
                  <a:schemeClr val="accent1"/>
                </a:solidFill>
              </a:rPr>
              <a:t>Gantry 2</a:t>
            </a:r>
            <a:r>
              <a:rPr lang="en-GB" sz="1600" dirty="0"/>
              <a:t> for greater acceptance</a:t>
            </a:r>
          </a:p>
          <a:p>
            <a:pPr lvl="1"/>
            <a:r>
              <a:rPr lang="en-GB" sz="1200" dirty="0">
                <a:hlinkClick r:id="rId7"/>
              </a:rPr>
              <a:t>https://doi.org/10.1002/mp.15505</a:t>
            </a:r>
            <a:endParaRPr lang="en-GB" sz="1200" dirty="0"/>
          </a:p>
          <a:p>
            <a:r>
              <a:rPr lang="en-GB" sz="1600" dirty="0"/>
              <a:t>Goal of higher transmission</a:t>
            </a:r>
          </a:p>
          <a:p>
            <a:pPr lvl="1"/>
            <a:r>
              <a:rPr lang="en-GB" sz="1200" dirty="0"/>
              <a:t>new optics and coupling point (CP)</a:t>
            </a:r>
          </a:p>
          <a:p>
            <a:r>
              <a:rPr lang="en-GB" sz="1600" dirty="0"/>
              <a:t>Excellent agreement with experiments achieved </a:t>
            </a:r>
          </a:p>
        </p:txBody>
      </p:sp>
      <p:pic>
        <p:nvPicPr>
          <p:cNvPr id="5" name="Picture 4">
            <a:extLst>
              <a:ext uri="{FF2B5EF4-FFF2-40B4-BE49-F238E27FC236}">
                <a16:creationId xmlns:a16="http://schemas.microsoft.com/office/drawing/2014/main" id="{A55DB733-958F-DE45-B136-74134BF69C7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759560" y="2387707"/>
            <a:ext cx="4253580" cy="2711658"/>
          </a:xfrm>
          <a:prstGeom prst="rect">
            <a:avLst/>
          </a:prstGeom>
        </p:spPr>
      </p:pic>
      <p:sp>
        <p:nvSpPr>
          <p:cNvPr id="9" name="TextBox 8">
            <a:extLst>
              <a:ext uri="{FF2B5EF4-FFF2-40B4-BE49-F238E27FC236}">
                <a16:creationId xmlns:a16="http://schemas.microsoft.com/office/drawing/2014/main" id="{F7103DD1-942E-CF40-A836-83BCE82CA942}"/>
              </a:ext>
            </a:extLst>
          </p:cNvPr>
          <p:cNvSpPr txBox="1"/>
          <p:nvPr/>
        </p:nvSpPr>
        <p:spPr>
          <a:xfrm>
            <a:off x="2621280" y="4676145"/>
            <a:ext cx="1356363" cy="261610"/>
          </a:xfrm>
          <a:prstGeom prst="rect">
            <a:avLst/>
          </a:prstGeom>
          <a:noFill/>
        </p:spPr>
        <p:txBody>
          <a:bodyPr wrap="square" rtlCol="0">
            <a:spAutoFit/>
          </a:bodyPr>
          <a:lstStyle/>
          <a:p>
            <a:pPr algn="ctr"/>
            <a:r>
              <a:rPr lang="en-GB" sz="1100" dirty="0"/>
              <a:t>PSI Gantry2 Model</a:t>
            </a:r>
          </a:p>
        </p:txBody>
      </p:sp>
    </p:spTree>
    <p:extLst>
      <p:ext uri="{BB962C8B-B14F-4D97-AF65-F5344CB8AC3E}">
        <p14:creationId xmlns:p14="http://schemas.microsoft.com/office/powerpoint/2010/main" val="1115990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9C6F9-1111-774D-96A8-23EC3AA72B04}"/>
              </a:ext>
            </a:extLst>
          </p:cNvPr>
          <p:cNvSpPr>
            <a:spLocks noGrp="1"/>
          </p:cNvSpPr>
          <p:nvPr>
            <p:ph type="title"/>
          </p:nvPr>
        </p:nvSpPr>
        <p:spPr/>
        <p:txBody>
          <a:bodyPr/>
          <a:lstStyle/>
          <a:p>
            <a:r>
              <a:rPr lang="en-GB" dirty="0"/>
              <a:t>IBA Eyeline Studies</a:t>
            </a:r>
          </a:p>
        </p:txBody>
      </p:sp>
      <p:sp>
        <p:nvSpPr>
          <p:cNvPr id="3" name="Content Placeholder 2">
            <a:extLst>
              <a:ext uri="{FF2B5EF4-FFF2-40B4-BE49-F238E27FC236}">
                <a16:creationId xmlns:a16="http://schemas.microsoft.com/office/drawing/2014/main" id="{9941D731-E3D4-1B4E-B327-87E92D1C3956}"/>
              </a:ext>
            </a:extLst>
          </p:cNvPr>
          <p:cNvSpPr>
            <a:spLocks noGrp="1"/>
          </p:cNvSpPr>
          <p:nvPr>
            <p:ph idx="1"/>
          </p:nvPr>
        </p:nvSpPr>
        <p:spPr>
          <a:xfrm>
            <a:off x="164048" y="1089121"/>
            <a:ext cx="5539067" cy="3563950"/>
          </a:xfrm>
        </p:spPr>
        <p:txBody>
          <a:bodyPr>
            <a:normAutofit/>
          </a:bodyPr>
          <a:lstStyle/>
          <a:p>
            <a:r>
              <a:rPr lang="en-GB" sz="1600" dirty="0"/>
              <a:t>IBA / ULB Study on increasing dose rate in eyeline</a:t>
            </a:r>
          </a:p>
          <a:p>
            <a:pPr lvl="1"/>
            <a:r>
              <a:rPr lang="en-GB" sz="1100" dirty="0">
                <a:hlinkClick r:id="rId2"/>
              </a:rPr>
              <a:t>https://doi.org/10.1103/PhysRevResearch.4.013114</a:t>
            </a:r>
            <a:endParaRPr lang="en-GB" sz="1100" dirty="0"/>
          </a:p>
          <a:p>
            <a:r>
              <a:rPr lang="en-GB" sz="1600" dirty="0"/>
              <a:t>Results: reduce distal fall-off and reduce treatment time by factor of 3: treatment in &lt; 30s</a:t>
            </a:r>
          </a:p>
          <a:p>
            <a:pPr lvl="1"/>
            <a:r>
              <a:rPr lang="en-GB" sz="1200" dirty="0"/>
              <a:t>huge improvement for patient holding still</a:t>
            </a:r>
          </a:p>
          <a:p>
            <a:r>
              <a:rPr lang="en-GB" sz="1600" dirty="0"/>
              <a:t>ULB contributing to new BDSIM features regularly</a:t>
            </a:r>
          </a:p>
          <a:p>
            <a:pPr lvl="1"/>
            <a:endParaRPr lang="en-GB" sz="1100" dirty="0"/>
          </a:p>
        </p:txBody>
      </p:sp>
      <p:pic>
        <p:nvPicPr>
          <p:cNvPr id="7" name="Picture 6">
            <a:extLst>
              <a:ext uri="{FF2B5EF4-FFF2-40B4-BE49-F238E27FC236}">
                <a16:creationId xmlns:a16="http://schemas.microsoft.com/office/drawing/2014/main" id="{9F54C439-73B3-604D-8DB8-CAE62E960D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33823" y="813033"/>
            <a:ext cx="3523129" cy="2078392"/>
          </a:xfrm>
          <a:prstGeom prst="rect">
            <a:avLst/>
          </a:prstGeom>
        </p:spPr>
      </p:pic>
      <p:pic>
        <p:nvPicPr>
          <p:cNvPr id="9" name="Picture 8">
            <a:extLst>
              <a:ext uri="{FF2B5EF4-FFF2-40B4-BE49-F238E27FC236}">
                <a16:creationId xmlns:a16="http://schemas.microsoft.com/office/drawing/2014/main" id="{AAFAFC92-FF4A-A240-AB91-09E74DF548E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11002" y="2882144"/>
            <a:ext cx="3907491" cy="2261356"/>
          </a:xfrm>
          <a:prstGeom prst="rect">
            <a:avLst/>
          </a:prstGeom>
        </p:spPr>
      </p:pic>
      <p:sp>
        <p:nvSpPr>
          <p:cNvPr id="10" name="TextBox 9">
            <a:extLst>
              <a:ext uri="{FF2B5EF4-FFF2-40B4-BE49-F238E27FC236}">
                <a16:creationId xmlns:a16="http://schemas.microsoft.com/office/drawing/2014/main" id="{675BA127-7CCD-B647-9931-FE1C8411484A}"/>
              </a:ext>
            </a:extLst>
          </p:cNvPr>
          <p:cNvSpPr txBox="1"/>
          <p:nvPr/>
        </p:nvSpPr>
        <p:spPr>
          <a:xfrm>
            <a:off x="2307625" y="4425443"/>
            <a:ext cx="1627881" cy="430887"/>
          </a:xfrm>
          <a:prstGeom prst="rect">
            <a:avLst/>
          </a:prstGeom>
          <a:noFill/>
        </p:spPr>
        <p:txBody>
          <a:bodyPr wrap="square" rtlCol="0">
            <a:spAutoFit/>
          </a:bodyPr>
          <a:lstStyle/>
          <a:p>
            <a:pPr algn="ctr"/>
            <a:r>
              <a:rPr lang="en-GB" sz="1100" dirty="0"/>
              <a:t>IBA </a:t>
            </a:r>
            <a:r>
              <a:rPr lang="en-GB" sz="1100" dirty="0" err="1"/>
              <a:t>Proteus©Plus</a:t>
            </a:r>
            <a:r>
              <a:rPr lang="en-GB" sz="1100" dirty="0"/>
              <a:t> Model with eyeline</a:t>
            </a:r>
          </a:p>
        </p:txBody>
      </p:sp>
      <p:sp>
        <p:nvSpPr>
          <p:cNvPr id="12" name="TextBox 11">
            <a:extLst>
              <a:ext uri="{FF2B5EF4-FFF2-40B4-BE49-F238E27FC236}">
                <a16:creationId xmlns:a16="http://schemas.microsoft.com/office/drawing/2014/main" id="{4FEE582D-2727-E74D-9499-D4E43298BE8D}"/>
              </a:ext>
            </a:extLst>
          </p:cNvPr>
          <p:cNvSpPr txBox="1"/>
          <p:nvPr/>
        </p:nvSpPr>
        <p:spPr>
          <a:xfrm>
            <a:off x="118014" y="813033"/>
            <a:ext cx="4409605"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W. Shields, L. Nevay, C. </a:t>
            </a:r>
            <a:r>
              <a:rPr lang="en-GB" sz="1400" b="1" i="1" dirty="0" err="1">
                <a:solidFill>
                  <a:schemeClr val="accent5">
                    <a:lumMod val="75000"/>
                  </a:schemeClr>
                </a:solidFill>
                <a:latin typeface="Helvetica" pitchFamily="2" charset="0"/>
              </a:rPr>
              <a:t>Hernalsteens</a:t>
            </a:r>
            <a:r>
              <a:rPr lang="en-GB" sz="1400" b="1" i="1" dirty="0">
                <a:solidFill>
                  <a:schemeClr val="accent5">
                    <a:lumMod val="75000"/>
                  </a:schemeClr>
                </a:solidFill>
                <a:latin typeface="Helvetica" pitchFamily="2" charset="0"/>
              </a:rPr>
              <a:t>, ULB Group</a:t>
            </a:r>
          </a:p>
        </p:txBody>
      </p:sp>
      <p:pic>
        <p:nvPicPr>
          <p:cNvPr id="14" name="Picture 13">
            <a:extLst>
              <a:ext uri="{FF2B5EF4-FFF2-40B4-BE49-F238E27FC236}">
                <a16:creationId xmlns:a16="http://schemas.microsoft.com/office/drawing/2014/main" id="{03F1B5C3-D6C7-2F45-8040-8ADD146F19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54598" y="99470"/>
            <a:ext cx="531351" cy="531351"/>
          </a:xfrm>
          <a:prstGeom prst="rect">
            <a:avLst/>
          </a:prstGeom>
        </p:spPr>
      </p:pic>
      <p:pic>
        <p:nvPicPr>
          <p:cNvPr id="15" name="Picture 14" descr="JPEG_print_logo_large.jpg">
            <a:extLst>
              <a:ext uri="{FF2B5EF4-FFF2-40B4-BE49-F238E27FC236}">
                <a16:creationId xmlns:a16="http://schemas.microsoft.com/office/drawing/2014/main" id="{04EE2650-BF5F-254F-926B-AE750D0B846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764620" y="101458"/>
            <a:ext cx="1062273" cy="530575"/>
          </a:xfrm>
          <a:prstGeom prst="rect">
            <a:avLst/>
          </a:prstGeom>
          <a:ln>
            <a:noFill/>
          </a:ln>
          <a:effectLst/>
        </p:spPr>
      </p:pic>
      <p:pic>
        <p:nvPicPr>
          <p:cNvPr id="17" name="Picture 16">
            <a:extLst>
              <a:ext uri="{FF2B5EF4-FFF2-40B4-BE49-F238E27FC236}">
                <a16:creationId xmlns:a16="http://schemas.microsoft.com/office/drawing/2014/main" id="{29C7ECD9-001B-7D45-815F-F37B9C1D87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90398" y="99470"/>
            <a:ext cx="1031172" cy="541366"/>
          </a:xfrm>
          <a:prstGeom prst="rect">
            <a:avLst/>
          </a:prstGeom>
        </p:spPr>
      </p:pic>
      <p:pic>
        <p:nvPicPr>
          <p:cNvPr id="20" name="Picture 2">
            <a:extLst>
              <a:ext uri="{FF2B5EF4-FFF2-40B4-BE49-F238E27FC236}">
                <a16:creationId xmlns:a16="http://schemas.microsoft.com/office/drawing/2014/main" id="{7EBA3F01-901F-9143-95FC-2EEFC6479381}"/>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 r="59524"/>
          <a:stretch/>
        </p:blipFill>
        <p:spPr bwMode="auto">
          <a:xfrm>
            <a:off x="91490" y="2651263"/>
            <a:ext cx="1922505" cy="2007489"/>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a:extLst>
              <a:ext uri="{FF2B5EF4-FFF2-40B4-BE49-F238E27FC236}">
                <a16:creationId xmlns:a16="http://schemas.microsoft.com/office/drawing/2014/main" id="{AF343FF4-6700-E64D-9753-3A6D3621FB2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060029" y="2786596"/>
            <a:ext cx="3126002" cy="1543299"/>
          </a:xfrm>
          <a:prstGeom prst="rect">
            <a:avLst/>
          </a:prstGeom>
        </p:spPr>
      </p:pic>
      <p:sp>
        <p:nvSpPr>
          <p:cNvPr id="30" name="Rectangle 29">
            <a:extLst>
              <a:ext uri="{FF2B5EF4-FFF2-40B4-BE49-F238E27FC236}">
                <a16:creationId xmlns:a16="http://schemas.microsoft.com/office/drawing/2014/main" id="{4A5C2D59-4077-3F4B-81BB-6CE97BAA8756}"/>
              </a:ext>
            </a:extLst>
          </p:cNvPr>
          <p:cNvSpPr/>
          <p:nvPr/>
        </p:nvSpPr>
        <p:spPr>
          <a:xfrm>
            <a:off x="1857165" y="3592479"/>
            <a:ext cx="156830" cy="7089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a:extLst>
              <a:ext uri="{FF2B5EF4-FFF2-40B4-BE49-F238E27FC236}">
                <a16:creationId xmlns:a16="http://schemas.microsoft.com/office/drawing/2014/main" id="{ED4CE636-D663-DA4B-9416-BC7EBCB657E8}"/>
              </a:ext>
            </a:extLst>
          </p:cNvPr>
          <p:cNvSpPr txBox="1"/>
          <p:nvPr/>
        </p:nvSpPr>
        <p:spPr>
          <a:xfrm>
            <a:off x="5703115" y="3472166"/>
            <a:ext cx="1304962" cy="600164"/>
          </a:xfrm>
          <a:prstGeom prst="rect">
            <a:avLst/>
          </a:prstGeom>
          <a:noFill/>
        </p:spPr>
        <p:txBody>
          <a:bodyPr wrap="square" rtlCol="0">
            <a:spAutoFit/>
          </a:bodyPr>
          <a:lstStyle/>
          <a:p>
            <a:r>
              <a:rPr lang="en-GB" sz="1100" dirty="0">
                <a:latin typeface="Helvetica" pitchFamily="2" charset="0"/>
              </a:rPr>
              <a:t>range of possible dose rates for chosen depth</a:t>
            </a:r>
          </a:p>
        </p:txBody>
      </p:sp>
    </p:spTree>
    <p:extLst>
      <p:ext uri="{BB962C8B-B14F-4D97-AF65-F5344CB8AC3E}">
        <p14:creationId xmlns:p14="http://schemas.microsoft.com/office/powerpoint/2010/main" val="33307875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87DC2-6741-4E42-8DE5-764214AFBFC0}"/>
              </a:ext>
            </a:extLst>
          </p:cNvPr>
          <p:cNvSpPr>
            <a:spLocks noGrp="1"/>
          </p:cNvSpPr>
          <p:nvPr>
            <p:ph type="title"/>
          </p:nvPr>
        </p:nvSpPr>
        <p:spPr/>
        <p:txBody>
          <a:bodyPr/>
          <a:lstStyle/>
          <a:p>
            <a:r>
              <a:rPr lang="en-GB" dirty="0"/>
              <a:t>Prospects for Industry with RT Simulations</a:t>
            </a:r>
          </a:p>
        </p:txBody>
      </p:sp>
      <p:sp>
        <p:nvSpPr>
          <p:cNvPr id="3" name="Content Placeholder 2">
            <a:extLst>
              <a:ext uri="{FF2B5EF4-FFF2-40B4-BE49-F238E27FC236}">
                <a16:creationId xmlns:a16="http://schemas.microsoft.com/office/drawing/2014/main" id="{B767A4E5-8C40-9B41-9F28-26906B843256}"/>
              </a:ext>
            </a:extLst>
          </p:cNvPr>
          <p:cNvSpPr>
            <a:spLocks noGrp="1"/>
          </p:cNvSpPr>
          <p:nvPr>
            <p:ph idx="1"/>
          </p:nvPr>
        </p:nvSpPr>
        <p:spPr/>
        <p:txBody>
          <a:bodyPr>
            <a:normAutofit fontScale="92500" lnSpcReduction="10000"/>
          </a:bodyPr>
          <a:lstStyle/>
          <a:p>
            <a:r>
              <a:rPr lang="en-GB" dirty="0"/>
              <a:t>Many links formed in past ~ 4 years</a:t>
            </a:r>
          </a:p>
          <a:p>
            <a:r>
              <a:rPr lang="en-GB" dirty="0"/>
              <a:t>Moving forward, the goal is to create impactful relationships</a:t>
            </a:r>
          </a:p>
          <a:p>
            <a:pPr lvl="1"/>
            <a:r>
              <a:rPr lang="en-GB" dirty="0"/>
              <a:t>(most) software is publicly available, but our capability exceeds this</a:t>
            </a:r>
          </a:p>
          <a:p>
            <a:r>
              <a:rPr lang="en-GB" dirty="0"/>
              <a:t>Initial contact with </a:t>
            </a:r>
            <a:r>
              <a:rPr lang="en-GB" dirty="0">
                <a:solidFill>
                  <a:schemeClr val="accent1"/>
                </a:solidFill>
              </a:rPr>
              <a:t>Research Instruments </a:t>
            </a:r>
            <a:r>
              <a:rPr lang="en-GB" dirty="0"/>
              <a:t>for their project </a:t>
            </a:r>
            <a:r>
              <a:rPr lang="en-GB" dirty="0" err="1"/>
              <a:t>LightHouse</a:t>
            </a:r>
            <a:endParaRPr lang="en-GB" dirty="0"/>
          </a:p>
          <a:p>
            <a:pPr lvl="1"/>
            <a:r>
              <a:rPr lang="en-GB" dirty="0"/>
              <a:t>will produce Mo-99 (half-life 66 hrs) source -&gt; Te-99 (half-life 6 hrs)</a:t>
            </a:r>
          </a:p>
          <a:p>
            <a:pPr lvl="1"/>
            <a:r>
              <a:rPr lang="en-GB" dirty="0"/>
              <a:t>without relying on nuclear waste as a source</a:t>
            </a:r>
          </a:p>
          <a:p>
            <a:pPr lvl="1"/>
            <a:r>
              <a:rPr lang="en-GB" dirty="0"/>
              <a:t>discussions underway on possible joint project / studentships</a:t>
            </a:r>
          </a:p>
          <a:p>
            <a:r>
              <a:rPr lang="en-GB" dirty="0"/>
              <a:t>Contacted by </a:t>
            </a:r>
            <a:r>
              <a:rPr lang="en-GB" dirty="0">
                <a:solidFill>
                  <a:schemeClr val="accent1"/>
                </a:solidFill>
              </a:rPr>
              <a:t>Space Talos </a:t>
            </a:r>
            <a:r>
              <a:rPr lang="en-GB" dirty="0"/>
              <a:t>- UK satellite shielding company</a:t>
            </a:r>
          </a:p>
          <a:p>
            <a:pPr lvl="1"/>
            <a:r>
              <a:rPr lang="en-GB" dirty="0"/>
              <a:t>1 week consultancy so far on Geant4 physics extension based on LHC research</a:t>
            </a:r>
          </a:p>
          <a:p>
            <a:pPr lvl="1"/>
            <a:r>
              <a:rPr lang="en-GB" dirty="0"/>
              <a:t>further consultancy in 2022 and also through Horizon bid (application ongoing)</a:t>
            </a:r>
          </a:p>
          <a:p>
            <a:pPr lvl="1"/>
            <a:r>
              <a:rPr lang="en-GB" dirty="0"/>
              <a:t>website: </a:t>
            </a:r>
            <a:r>
              <a:rPr lang="en-GB" dirty="0">
                <a:hlinkClick r:id="rId2"/>
              </a:rPr>
              <a:t>https://spacetalos.com</a:t>
            </a:r>
            <a:endParaRPr lang="en-GB" dirty="0"/>
          </a:p>
          <a:p>
            <a:r>
              <a:rPr lang="en-GB" dirty="0"/>
              <a:t>Setting up a </a:t>
            </a:r>
            <a:r>
              <a:rPr lang="en-GB" dirty="0">
                <a:solidFill>
                  <a:schemeClr val="accent1"/>
                </a:solidFill>
              </a:rPr>
              <a:t>BDSIM Collaboration</a:t>
            </a:r>
            <a:r>
              <a:rPr lang="en-GB" dirty="0"/>
              <a:t> managed by RHUL to permit academic contribution but a set of defined beneficiaries from any commercial activity</a:t>
            </a:r>
          </a:p>
          <a:p>
            <a:pPr lvl="1"/>
            <a:endParaRPr lang="en-GB" dirty="0"/>
          </a:p>
        </p:txBody>
      </p:sp>
      <p:sp>
        <p:nvSpPr>
          <p:cNvPr id="4" name="TextBox 3">
            <a:extLst>
              <a:ext uri="{FF2B5EF4-FFF2-40B4-BE49-F238E27FC236}">
                <a16:creationId xmlns:a16="http://schemas.microsoft.com/office/drawing/2014/main" id="{C481934E-C545-EC43-92A7-4093DB2EEAD3}"/>
              </a:ext>
            </a:extLst>
          </p:cNvPr>
          <p:cNvSpPr txBox="1"/>
          <p:nvPr/>
        </p:nvSpPr>
        <p:spPr>
          <a:xfrm>
            <a:off x="118014" y="813033"/>
            <a:ext cx="2907591"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L. Nevay, W. Shields, S. Boogert</a:t>
            </a:r>
          </a:p>
        </p:txBody>
      </p:sp>
    </p:spTree>
    <p:extLst>
      <p:ext uri="{BB962C8B-B14F-4D97-AF65-F5344CB8AC3E}">
        <p14:creationId xmlns:p14="http://schemas.microsoft.com/office/powerpoint/2010/main" val="23392071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61AEFF-D74A-C74B-BC10-E6C60F13E2E6}"/>
              </a:ext>
            </a:extLst>
          </p:cNvPr>
          <p:cNvSpPr>
            <a:spLocks noGrp="1"/>
          </p:cNvSpPr>
          <p:nvPr>
            <p:ph type="title"/>
          </p:nvPr>
        </p:nvSpPr>
        <p:spPr/>
        <p:txBody>
          <a:bodyPr/>
          <a:lstStyle/>
          <a:p>
            <a:r>
              <a:rPr lang="en-GB" dirty="0"/>
              <a:t>Introduction</a:t>
            </a:r>
          </a:p>
        </p:txBody>
      </p:sp>
      <p:sp>
        <p:nvSpPr>
          <p:cNvPr id="3" name="Content Placeholder 2">
            <a:extLst>
              <a:ext uri="{FF2B5EF4-FFF2-40B4-BE49-F238E27FC236}">
                <a16:creationId xmlns:a16="http://schemas.microsoft.com/office/drawing/2014/main" id="{FC360098-5857-974B-9BBC-8B2441ACF4A7}"/>
              </a:ext>
            </a:extLst>
          </p:cNvPr>
          <p:cNvSpPr>
            <a:spLocks noGrp="1"/>
          </p:cNvSpPr>
          <p:nvPr>
            <p:ph idx="1"/>
          </p:nvPr>
        </p:nvSpPr>
        <p:spPr/>
        <p:txBody>
          <a:bodyPr>
            <a:normAutofit/>
          </a:bodyPr>
          <a:lstStyle/>
          <a:p>
            <a:r>
              <a:rPr lang="en-GB" dirty="0"/>
              <a:t>The JAI has fundamental science at its heart, but promoting advanced accelerator applications in science and society is part of the mission</a:t>
            </a:r>
          </a:p>
          <a:p>
            <a:r>
              <a:rPr lang="en-GB" dirty="0"/>
              <a:t>Connection with industry is a natural and valued part of its activity</a:t>
            </a:r>
          </a:p>
          <a:p>
            <a:r>
              <a:rPr lang="en-GB" dirty="0"/>
              <a:t>An overview of other recent industry connections is presented here:</a:t>
            </a:r>
          </a:p>
          <a:p>
            <a:endParaRPr lang="en-GB" dirty="0"/>
          </a:p>
          <a:p>
            <a:pPr marL="457200" indent="-457200">
              <a:buFont typeface="+mj-lt"/>
              <a:buAutoNum type="arabicPeriod"/>
            </a:pPr>
            <a:r>
              <a:rPr lang="en-GB" dirty="0" err="1"/>
              <a:t>eSYLOS</a:t>
            </a:r>
            <a:r>
              <a:rPr lang="en-GB" dirty="0"/>
              <a:t> LWPA at ELI-ALPS</a:t>
            </a:r>
          </a:p>
          <a:p>
            <a:pPr marL="457200" indent="-457200">
              <a:buFont typeface="+mj-lt"/>
              <a:buAutoNum type="arabicPeriod"/>
            </a:pPr>
            <a:r>
              <a:rPr lang="en-GB" dirty="0"/>
              <a:t>Industrialisation of BPMs for FELs</a:t>
            </a:r>
          </a:p>
          <a:p>
            <a:pPr marL="457200" indent="-457200">
              <a:buFont typeface="+mj-lt"/>
              <a:buAutoNum type="arabicPeriod"/>
            </a:pPr>
            <a:r>
              <a:rPr lang="en-GB" dirty="0"/>
              <a:t>Pyroelectric accelerator facility</a:t>
            </a:r>
          </a:p>
          <a:p>
            <a:pPr marL="457200" indent="-457200">
              <a:buFont typeface="+mj-lt"/>
              <a:buAutoNum type="arabicPeriod"/>
            </a:pPr>
            <a:r>
              <a:rPr lang="en-GB" dirty="0"/>
              <a:t>BDSIM applications</a:t>
            </a:r>
          </a:p>
          <a:p>
            <a:pPr lvl="1"/>
            <a:endParaRPr lang="en-GB" dirty="0"/>
          </a:p>
        </p:txBody>
      </p:sp>
      <p:sp>
        <p:nvSpPr>
          <p:cNvPr id="4" name="TextBox 3">
            <a:extLst>
              <a:ext uri="{FF2B5EF4-FFF2-40B4-BE49-F238E27FC236}">
                <a16:creationId xmlns:a16="http://schemas.microsoft.com/office/drawing/2014/main" id="{28922612-6ECE-CC4A-846B-73D1FEB7490F}"/>
              </a:ext>
            </a:extLst>
          </p:cNvPr>
          <p:cNvSpPr txBox="1"/>
          <p:nvPr/>
        </p:nvSpPr>
        <p:spPr>
          <a:xfrm>
            <a:off x="5316508" y="3644715"/>
            <a:ext cx="3686176" cy="1107996"/>
          </a:xfrm>
          <a:prstGeom prst="rect">
            <a:avLst/>
          </a:prstGeom>
          <a:ln w="19050"/>
        </p:spPr>
        <p:style>
          <a:lnRef idx="2">
            <a:schemeClr val="dk1"/>
          </a:lnRef>
          <a:fillRef idx="1">
            <a:schemeClr val="lt1"/>
          </a:fillRef>
          <a:effectRef idx="0">
            <a:schemeClr val="dk1"/>
          </a:effectRef>
          <a:fontRef idx="minor">
            <a:schemeClr val="dk1"/>
          </a:fontRef>
        </p:style>
        <p:txBody>
          <a:bodyPr wrap="square" rtlCol="0">
            <a:spAutoFit/>
          </a:bodyPr>
          <a:lstStyle/>
          <a:p>
            <a:pPr marL="171450" indent="-171450">
              <a:buFont typeface="Arial" panose="020B0604020202020204" pitchFamily="34" charset="0"/>
              <a:buChar char="•"/>
            </a:pPr>
            <a:r>
              <a:rPr lang="en-GB" sz="1100" dirty="0"/>
              <a:t>JAI industrial activity is supported by technology transfer experts that reside in each institution</a:t>
            </a:r>
          </a:p>
          <a:p>
            <a:pPr marL="171450" indent="-171450">
              <a:buFont typeface="Arial" panose="020B0604020202020204" pitchFamily="34" charset="0"/>
              <a:buChar char="•"/>
            </a:pPr>
            <a:r>
              <a:rPr lang="en-GB" sz="1100" dirty="0"/>
              <a:t>They guide or manage aspects of IP/contracts/fundraising etc to enable the pathway to commercialisation and support JAI researchers to make strategic decisions on commercialisation of the technology</a:t>
            </a:r>
          </a:p>
        </p:txBody>
      </p:sp>
    </p:spTree>
    <p:extLst>
      <p:ext uri="{BB962C8B-B14F-4D97-AF65-F5344CB8AC3E}">
        <p14:creationId xmlns:p14="http://schemas.microsoft.com/office/powerpoint/2010/main" val="33592632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F044037-BA9A-A540-B856-6D0697B6FA60}"/>
              </a:ext>
            </a:extLst>
          </p:cNvPr>
          <p:cNvSpPr>
            <a:spLocks noGrp="1"/>
          </p:cNvSpPr>
          <p:nvPr>
            <p:ph type="title"/>
          </p:nvPr>
        </p:nvSpPr>
        <p:spPr>
          <a:xfrm>
            <a:off x="623888" y="1282305"/>
            <a:ext cx="7886700" cy="1798826"/>
          </a:xfrm>
        </p:spPr>
        <p:txBody>
          <a:bodyPr>
            <a:normAutofit/>
          </a:bodyPr>
          <a:lstStyle/>
          <a:p>
            <a:pPr algn="ctr"/>
            <a:r>
              <a:rPr lang="en-GB" sz="3200" dirty="0"/>
              <a:t>Thank you for your attention</a:t>
            </a:r>
          </a:p>
        </p:txBody>
      </p:sp>
    </p:spTree>
    <p:extLst>
      <p:ext uri="{BB962C8B-B14F-4D97-AF65-F5344CB8AC3E}">
        <p14:creationId xmlns:p14="http://schemas.microsoft.com/office/powerpoint/2010/main" val="42766110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2BEE5B7-D533-2A4B-9574-D229C642E789}"/>
              </a:ext>
            </a:extLst>
          </p:cNvPr>
          <p:cNvPicPr>
            <a:picLocks noChangeAspect="1"/>
          </p:cNvPicPr>
          <p:nvPr/>
        </p:nvPicPr>
        <p:blipFill rotWithShape="1">
          <a:blip r:embed="rId2">
            <a:extLst>
              <a:ext uri="{28A0092B-C50C-407E-A947-70E740481C1C}">
                <a14:useLocalDpi xmlns:a14="http://schemas.microsoft.com/office/drawing/2010/main" val="0"/>
              </a:ext>
            </a:extLst>
          </a:blip>
          <a:srcRect l="3529" r="1740"/>
          <a:stretch/>
        </p:blipFill>
        <p:spPr>
          <a:xfrm>
            <a:off x="4698641" y="1647186"/>
            <a:ext cx="4319882" cy="2709661"/>
          </a:xfrm>
          <a:prstGeom prst="rect">
            <a:avLst/>
          </a:prstGeom>
        </p:spPr>
      </p:pic>
      <p:sp>
        <p:nvSpPr>
          <p:cNvPr id="4" name="Title 3">
            <a:extLst>
              <a:ext uri="{FF2B5EF4-FFF2-40B4-BE49-F238E27FC236}">
                <a16:creationId xmlns:a16="http://schemas.microsoft.com/office/drawing/2014/main" id="{CE73D366-6F31-2841-A5A2-60C60A5FB1E5}"/>
              </a:ext>
            </a:extLst>
          </p:cNvPr>
          <p:cNvSpPr>
            <a:spLocks noGrp="1"/>
          </p:cNvSpPr>
          <p:nvPr>
            <p:ph type="title"/>
          </p:nvPr>
        </p:nvSpPr>
        <p:spPr/>
        <p:txBody>
          <a:bodyPr/>
          <a:lstStyle/>
          <a:p>
            <a:r>
              <a:rPr lang="en-GB" dirty="0"/>
              <a:t>BDSIM Manual Usage</a:t>
            </a:r>
          </a:p>
        </p:txBody>
      </p:sp>
      <p:sp>
        <p:nvSpPr>
          <p:cNvPr id="5" name="Content Placeholder 4">
            <a:extLst>
              <a:ext uri="{FF2B5EF4-FFF2-40B4-BE49-F238E27FC236}">
                <a16:creationId xmlns:a16="http://schemas.microsoft.com/office/drawing/2014/main" id="{C4CE3717-60B9-2D47-905E-20F1036A6E16}"/>
              </a:ext>
            </a:extLst>
          </p:cNvPr>
          <p:cNvSpPr>
            <a:spLocks noGrp="1"/>
          </p:cNvSpPr>
          <p:nvPr>
            <p:ph idx="1"/>
          </p:nvPr>
        </p:nvSpPr>
        <p:spPr>
          <a:xfrm>
            <a:off x="216273" y="883582"/>
            <a:ext cx="8694644" cy="3563950"/>
          </a:xfrm>
        </p:spPr>
        <p:txBody>
          <a:bodyPr>
            <a:normAutofit/>
          </a:bodyPr>
          <a:lstStyle/>
          <a:p>
            <a:r>
              <a:rPr lang="en-GB" sz="1600" dirty="0"/>
              <a:t>We don’t track software usage</a:t>
            </a:r>
          </a:p>
          <a:p>
            <a:pPr lvl="1"/>
            <a:r>
              <a:rPr lang="en-GB" sz="1200" dirty="0"/>
              <a:t>can't do this easily in line with academic research </a:t>
            </a:r>
            <a:br>
              <a:rPr lang="en-GB" sz="1200" dirty="0"/>
            </a:br>
            <a:r>
              <a:rPr lang="en-GB" sz="1200" dirty="0"/>
              <a:t>and be open-source</a:t>
            </a:r>
          </a:p>
          <a:p>
            <a:r>
              <a:rPr lang="en-GB" sz="1600" dirty="0"/>
              <a:t>Google analytics for website visits</a:t>
            </a:r>
          </a:p>
          <a:p>
            <a:pPr lvl="1"/>
            <a:r>
              <a:rPr lang="en-GB" sz="1100" dirty="0"/>
              <a:t>usual publicly available information from browser</a:t>
            </a:r>
          </a:p>
          <a:p>
            <a:pPr lvl="1"/>
            <a:r>
              <a:rPr lang="en-GB" sz="1100" dirty="0"/>
              <a:t>good idea of usage in cities with facilities</a:t>
            </a:r>
          </a:p>
          <a:p>
            <a:r>
              <a:rPr lang="en-GB" sz="1600" dirty="0"/>
              <a:t>Software open source but must cite paper</a:t>
            </a:r>
          </a:p>
        </p:txBody>
      </p:sp>
      <p:sp>
        <p:nvSpPr>
          <p:cNvPr id="2" name="TextBox 1">
            <a:extLst>
              <a:ext uri="{FF2B5EF4-FFF2-40B4-BE49-F238E27FC236}">
                <a16:creationId xmlns:a16="http://schemas.microsoft.com/office/drawing/2014/main" id="{1276AA92-32F8-C541-8484-DB690FB09116}"/>
              </a:ext>
            </a:extLst>
          </p:cNvPr>
          <p:cNvSpPr txBox="1"/>
          <p:nvPr/>
        </p:nvSpPr>
        <p:spPr>
          <a:xfrm>
            <a:off x="5819886" y="1339409"/>
            <a:ext cx="2411366" cy="307777"/>
          </a:xfrm>
          <a:prstGeom prst="rect">
            <a:avLst/>
          </a:prstGeom>
          <a:noFill/>
        </p:spPr>
        <p:txBody>
          <a:bodyPr wrap="none" rtlCol="0">
            <a:spAutoFit/>
          </a:bodyPr>
          <a:lstStyle/>
          <a:p>
            <a:r>
              <a:rPr lang="en-GB" sz="1400" dirty="0"/>
              <a:t>website hits by city in last year</a:t>
            </a:r>
          </a:p>
        </p:txBody>
      </p:sp>
      <p:pic>
        <p:nvPicPr>
          <p:cNvPr id="6" name="Picture 5">
            <a:extLst>
              <a:ext uri="{FF2B5EF4-FFF2-40B4-BE49-F238E27FC236}">
                <a16:creationId xmlns:a16="http://schemas.microsoft.com/office/drawing/2014/main" id="{87CADA20-0C60-AA4B-8B4C-EB5529AD7D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083" y="2571750"/>
            <a:ext cx="4252099" cy="2133112"/>
          </a:xfrm>
          <a:prstGeom prst="rect">
            <a:avLst/>
          </a:prstGeom>
        </p:spPr>
      </p:pic>
    </p:spTree>
    <p:extLst>
      <p:ext uri="{BB962C8B-B14F-4D97-AF65-F5344CB8AC3E}">
        <p14:creationId xmlns:p14="http://schemas.microsoft.com/office/powerpoint/2010/main" val="3870400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9A73-020E-3940-9786-A482F2825770}"/>
              </a:ext>
            </a:extLst>
          </p:cNvPr>
          <p:cNvSpPr>
            <a:spLocks noGrp="1"/>
          </p:cNvSpPr>
          <p:nvPr>
            <p:ph type="title"/>
          </p:nvPr>
        </p:nvSpPr>
        <p:spPr/>
        <p:txBody>
          <a:bodyPr/>
          <a:lstStyle/>
          <a:p>
            <a:r>
              <a:rPr lang="en-GB" dirty="0" err="1"/>
              <a:t>eSYLOS</a:t>
            </a:r>
            <a:r>
              <a:rPr lang="en-GB" dirty="0"/>
              <a:t> - LWFA beamline at ELI-ALPS</a:t>
            </a:r>
          </a:p>
        </p:txBody>
      </p:sp>
      <p:sp>
        <p:nvSpPr>
          <p:cNvPr id="3" name="Content Placeholder 2">
            <a:extLst>
              <a:ext uri="{FF2B5EF4-FFF2-40B4-BE49-F238E27FC236}">
                <a16:creationId xmlns:a16="http://schemas.microsoft.com/office/drawing/2014/main" id="{96BF08DA-776C-DC4D-8693-EBEBAF81C2B7}"/>
              </a:ext>
            </a:extLst>
          </p:cNvPr>
          <p:cNvSpPr>
            <a:spLocks noGrp="1"/>
          </p:cNvSpPr>
          <p:nvPr>
            <p:ph idx="1"/>
          </p:nvPr>
        </p:nvSpPr>
        <p:spPr/>
        <p:txBody>
          <a:bodyPr>
            <a:normAutofit fontScale="92500"/>
          </a:bodyPr>
          <a:lstStyle/>
          <a:p>
            <a:r>
              <a:rPr lang="en-GB" dirty="0"/>
              <a:t>JAI development of LWFA beamline at ELI-ALPS using the SYLOS laser</a:t>
            </a:r>
          </a:p>
          <a:p>
            <a:r>
              <a:rPr lang="en-GB" dirty="0"/>
              <a:t>The Extreme Light Infrastructure project started as a bottom-up initiative by the European scientific laser community and the network of large national laser facilities, LASERLAB-EUROPE</a:t>
            </a:r>
          </a:p>
          <a:p>
            <a:r>
              <a:rPr lang="en-GB" dirty="0"/>
              <a:t>The facilities were built in parallel in the Czech, Hungary and Romania, starting 2011 and completed in 2018 funded by European Regional Development Funds (ERDF) and contributions from the host countries totalling about 850 million euros.</a:t>
            </a:r>
          </a:p>
          <a:p>
            <a:r>
              <a:rPr lang="en-GB" dirty="0"/>
              <a:t>The main objective of ELI Attosecond Light Pulse Source (</a:t>
            </a:r>
            <a:r>
              <a:rPr lang="en-GB" b="1" i="1" dirty="0">
                <a:solidFill>
                  <a:schemeClr val="accent5"/>
                </a:solidFill>
              </a:rPr>
              <a:t>ELI-ALPS</a:t>
            </a:r>
            <a:r>
              <a:rPr lang="en-GB" dirty="0"/>
              <a:t>) is the establishment of a unique attosecond facility which provides ultrashort light pulses between THz (10</a:t>
            </a:r>
            <a:r>
              <a:rPr lang="en-GB" baseline="30000" dirty="0"/>
              <a:t>12</a:t>
            </a:r>
            <a:r>
              <a:rPr lang="en-GB" dirty="0"/>
              <a:t> Hz) and X-ray (10</a:t>
            </a:r>
            <a:r>
              <a:rPr lang="en-GB" baseline="30000" dirty="0"/>
              <a:t>18</a:t>
            </a:r>
            <a:r>
              <a:rPr lang="en-GB" dirty="0"/>
              <a:t>-10</a:t>
            </a:r>
            <a:r>
              <a:rPr lang="en-GB" baseline="30000" dirty="0"/>
              <a:t>19</a:t>
            </a:r>
            <a:r>
              <a:rPr lang="en-GB" dirty="0"/>
              <a:t> Hz) frequency range with high repetition rate for developers and end-users.</a:t>
            </a:r>
          </a:p>
          <a:p>
            <a:endParaRPr lang="en-GB" dirty="0"/>
          </a:p>
        </p:txBody>
      </p:sp>
      <p:sp>
        <p:nvSpPr>
          <p:cNvPr id="4" name="TextBox 3">
            <a:extLst>
              <a:ext uri="{FF2B5EF4-FFF2-40B4-BE49-F238E27FC236}">
                <a16:creationId xmlns:a16="http://schemas.microsoft.com/office/drawing/2014/main" id="{9B7B2AB6-1823-3943-ABF9-3DF638261E4A}"/>
              </a:ext>
            </a:extLst>
          </p:cNvPr>
          <p:cNvSpPr txBox="1"/>
          <p:nvPr/>
        </p:nvSpPr>
        <p:spPr>
          <a:xfrm>
            <a:off x="118014" y="813033"/>
            <a:ext cx="3719095"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Z. </a:t>
            </a:r>
            <a:r>
              <a:rPr lang="en-GB" sz="1400" b="1" i="1" dirty="0" err="1">
                <a:solidFill>
                  <a:schemeClr val="accent5">
                    <a:lumMod val="75000"/>
                  </a:schemeClr>
                </a:solidFill>
                <a:latin typeface="Helvetica" pitchFamily="2" charset="0"/>
              </a:rPr>
              <a:t>Najmudin</a:t>
            </a:r>
            <a:r>
              <a:rPr lang="en-GB" sz="1400" b="1" i="1" dirty="0">
                <a:solidFill>
                  <a:schemeClr val="accent5">
                    <a:lumMod val="75000"/>
                  </a:schemeClr>
                </a:solidFill>
                <a:latin typeface="Helvetica" pitchFamily="2" charset="0"/>
              </a:rPr>
              <a:t>, G. Hicks, R. Kumar-</a:t>
            </a:r>
            <a:r>
              <a:rPr lang="en-GB" sz="1400" b="1" i="1" dirty="0" err="1">
                <a:solidFill>
                  <a:schemeClr val="accent5">
                    <a:lumMod val="75000"/>
                  </a:schemeClr>
                </a:solidFill>
                <a:latin typeface="Helvetica" pitchFamily="2" charset="0"/>
              </a:rPr>
              <a:t>Yembadi</a:t>
            </a:r>
            <a:endParaRPr lang="en-GB" sz="1400" b="1" i="1" dirty="0">
              <a:solidFill>
                <a:schemeClr val="accent5">
                  <a:lumMod val="75000"/>
                </a:schemeClr>
              </a:solidFill>
              <a:latin typeface="Helvetica" pitchFamily="2" charset="0"/>
            </a:endParaRPr>
          </a:p>
        </p:txBody>
      </p:sp>
    </p:spTree>
    <p:extLst>
      <p:ext uri="{BB962C8B-B14F-4D97-AF65-F5344CB8AC3E}">
        <p14:creationId xmlns:p14="http://schemas.microsoft.com/office/powerpoint/2010/main" val="1676109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Screenshot 2022-04-04 at 15.09.59.pdf" descr="Screenshot 2022-04-04 at 15.09.59.pdf">
            <a:extLst>
              <a:ext uri="{FF2B5EF4-FFF2-40B4-BE49-F238E27FC236}">
                <a16:creationId xmlns:a16="http://schemas.microsoft.com/office/drawing/2014/main" id="{AD9138DA-0EF6-F143-ACEE-D6A637020218}"/>
              </a:ext>
            </a:extLst>
          </p:cNvPr>
          <p:cNvPicPr>
            <a:picLocks noChangeAspect="1"/>
          </p:cNvPicPr>
          <p:nvPr/>
        </p:nvPicPr>
        <p:blipFill>
          <a:blip r:embed="rId2"/>
          <a:stretch>
            <a:fillRect/>
          </a:stretch>
        </p:blipFill>
        <p:spPr>
          <a:xfrm>
            <a:off x="4572001" y="963841"/>
            <a:ext cx="4571999" cy="1643153"/>
          </a:xfrm>
          <a:prstGeom prst="rect">
            <a:avLst/>
          </a:prstGeom>
          <a:ln w="12700">
            <a:miter lim="400000"/>
          </a:ln>
        </p:spPr>
      </p:pic>
      <p:sp>
        <p:nvSpPr>
          <p:cNvPr id="2" name="Title 1">
            <a:extLst>
              <a:ext uri="{FF2B5EF4-FFF2-40B4-BE49-F238E27FC236}">
                <a16:creationId xmlns:a16="http://schemas.microsoft.com/office/drawing/2014/main" id="{11ECB952-4218-1F4E-9A2A-694EDD019E43}"/>
              </a:ext>
            </a:extLst>
          </p:cNvPr>
          <p:cNvSpPr>
            <a:spLocks noGrp="1"/>
          </p:cNvSpPr>
          <p:nvPr>
            <p:ph type="title"/>
          </p:nvPr>
        </p:nvSpPr>
        <p:spPr/>
        <p:txBody>
          <a:bodyPr/>
          <a:lstStyle/>
          <a:p>
            <a:r>
              <a:rPr lang="en-GB" dirty="0"/>
              <a:t>SYLOS Laser</a:t>
            </a:r>
          </a:p>
        </p:txBody>
      </p:sp>
      <p:sp>
        <p:nvSpPr>
          <p:cNvPr id="3" name="Content Placeholder 2">
            <a:extLst>
              <a:ext uri="{FF2B5EF4-FFF2-40B4-BE49-F238E27FC236}">
                <a16:creationId xmlns:a16="http://schemas.microsoft.com/office/drawing/2014/main" id="{88650A4F-436A-6544-8FF6-5C341BE76FC8}"/>
              </a:ext>
            </a:extLst>
          </p:cNvPr>
          <p:cNvSpPr>
            <a:spLocks noGrp="1"/>
          </p:cNvSpPr>
          <p:nvPr>
            <p:ph idx="1"/>
          </p:nvPr>
        </p:nvSpPr>
        <p:spPr>
          <a:xfrm>
            <a:off x="0" y="1201069"/>
            <a:ext cx="4671036" cy="3563950"/>
          </a:xfrm>
        </p:spPr>
        <p:txBody>
          <a:bodyPr>
            <a:normAutofit/>
          </a:bodyPr>
          <a:lstStyle/>
          <a:p>
            <a:r>
              <a:rPr lang="en-GB" sz="1800" dirty="0"/>
              <a:t>ELI generally built on commercially available (but cutting-edge) technology.</a:t>
            </a:r>
          </a:p>
          <a:p>
            <a:r>
              <a:rPr lang="en-GB" sz="1800" dirty="0"/>
              <a:t>SYLOS laser built by EKSPLA in Lithuania will deliver &gt; 100 </a:t>
            </a:r>
            <a:r>
              <a:rPr lang="en-GB" sz="1800" dirty="0" err="1"/>
              <a:t>mJ</a:t>
            </a:r>
            <a:r>
              <a:rPr lang="en-GB" sz="1800" dirty="0"/>
              <a:t> in &lt; 10 fs at 1 kHz</a:t>
            </a:r>
          </a:p>
          <a:p>
            <a:r>
              <a:rPr lang="en-GB" sz="1800" dirty="0"/>
              <a:t>This enables the scaling of laser </a:t>
            </a:r>
            <a:r>
              <a:rPr lang="en-GB" sz="1800" dirty="0" err="1"/>
              <a:t>wakefield</a:t>
            </a:r>
            <a:r>
              <a:rPr lang="en-GB" sz="1800" dirty="0"/>
              <a:t> accelerators to higher density</a:t>
            </a:r>
          </a:p>
          <a:p>
            <a:pPr lvl="1"/>
            <a:r>
              <a:rPr lang="en-GB" sz="1200" dirty="0"/>
              <a:t>for extremely compact high repetition rate sub-femtosecond electron beams</a:t>
            </a:r>
          </a:p>
          <a:p>
            <a:r>
              <a:rPr lang="en-GB" sz="1800" dirty="0"/>
              <a:t>JAI-Imperial funded (via competitive tender) to £855k to implement ultrafast electron beamline using SYLOS laser = </a:t>
            </a:r>
            <a:r>
              <a:rPr lang="en-GB" sz="1800" b="1" i="1" dirty="0" err="1">
                <a:solidFill>
                  <a:schemeClr val="accent5"/>
                </a:solidFill>
              </a:rPr>
              <a:t>eSYLOS</a:t>
            </a:r>
            <a:endParaRPr lang="en-GB" sz="1800" b="1" i="1" dirty="0">
              <a:solidFill>
                <a:schemeClr val="accent5"/>
              </a:solidFill>
            </a:endParaRPr>
          </a:p>
          <a:p>
            <a:endParaRPr lang="en-GB" sz="1800" dirty="0"/>
          </a:p>
        </p:txBody>
      </p:sp>
      <p:pic>
        <p:nvPicPr>
          <p:cNvPr id="5" name="Screenshot 2022-04-04 at 15.12.34.pdf" descr="Screenshot 2022-04-04 at 15.12.34.pdf">
            <a:extLst>
              <a:ext uri="{FF2B5EF4-FFF2-40B4-BE49-F238E27FC236}">
                <a16:creationId xmlns:a16="http://schemas.microsoft.com/office/drawing/2014/main" id="{1F2073DD-5123-E34B-B295-84D32F1D5D5D}"/>
              </a:ext>
            </a:extLst>
          </p:cNvPr>
          <p:cNvPicPr>
            <a:picLocks noChangeAspect="1"/>
          </p:cNvPicPr>
          <p:nvPr/>
        </p:nvPicPr>
        <p:blipFill>
          <a:blip r:embed="rId3"/>
          <a:stretch>
            <a:fillRect/>
          </a:stretch>
        </p:blipFill>
        <p:spPr>
          <a:xfrm>
            <a:off x="6172200" y="2175169"/>
            <a:ext cx="1371600" cy="338138"/>
          </a:xfrm>
          <a:prstGeom prst="rect">
            <a:avLst/>
          </a:prstGeom>
          <a:ln w="12700">
            <a:miter lim="400000"/>
          </a:ln>
        </p:spPr>
      </p:pic>
      <p:pic>
        <p:nvPicPr>
          <p:cNvPr id="6" name="Screenshot 2022-04-04 at 15.12.05.pdf" descr="Screenshot 2022-04-04 at 15.12.05.pdf">
            <a:extLst>
              <a:ext uri="{FF2B5EF4-FFF2-40B4-BE49-F238E27FC236}">
                <a16:creationId xmlns:a16="http://schemas.microsoft.com/office/drawing/2014/main" id="{29870E6F-07E3-AB41-BDD8-4D8990ED100F}"/>
              </a:ext>
            </a:extLst>
          </p:cNvPr>
          <p:cNvPicPr>
            <a:picLocks noChangeAspect="1"/>
          </p:cNvPicPr>
          <p:nvPr/>
        </p:nvPicPr>
        <p:blipFill>
          <a:blip r:embed="rId4"/>
          <a:stretch>
            <a:fillRect/>
          </a:stretch>
        </p:blipFill>
        <p:spPr>
          <a:xfrm>
            <a:off x="5036658" y="2571750"/>
            <a:ext cx="3829591" cy="2495037"/>
          </a:xfrm>
          <a:prstGeom prst="rect">
            <a:avLst/>
          </a:prstGeom>
          <a:ln w="12700">
            <a:miter lim="400000"/>
          </a:ln>
        </p:spPr>
      </p:pic>
      <p:sp>
        <p:nvSpPr>
          <p:cNvPr id="8" name="TextBox 7">
            <a:extLst>
              <a:ext uri="{FF2B5EF4-FFF2-40B4-BE49-F238E27FC236}">
                <a16:creationId xmlns:a16="http://schemas.microsoft.com/office/drawing/2014/main" id="{84FE51D7-2D82-A14B-B745-7FC5539DF479}"/>
              </a:ext>
            </a:extLst>
          </p:cNvPr>
          <p:cNvSpPr txBox="1"/>
          <p:nvPr/>
        </p:nvSpPr>
        <p:spPr>
          <a:xfrm>
            <a:off x="118014" y="813033"/>
            <a:ext cx="3719095"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Z. </a:t>
            </a:r>
            <a:r>
              <a:rPr lang="en-GB" sz="1400" b="1" i="1" dirty="0" err="1">
                <a:solidFill>
                  <a:schemeClr val="accent5">
                    <a:lumMod val="75000"/>
                  </a:schemeClr>
                </a:solidFill>
                <a:latin typeface="Helvetica" pitchFamily="2" charset="0"/>
              </a:rPr>
              <a:t>Najmudin</a:t>
            </a:r>
            <a:r>
              <a:rPr lang="en-GB" sz="1400" b="1" i="1" dirty="0">
                <a:solidFill>
                  <a:schemeClr val="accent5">
                    <a:lumMod val="75000"/>
                  </a:schemeClr>
                </a:solidFill>
                <a:latin typeface="Helvetica" pitchFamily="2" charset="0"/>
              </a:rPr>
              <a:t>, G. Hicks, R. Kumar-</a:t>
            </a:r>
            <a:r>
              <a:rPr lang="en-GB" sz="1400" b="1" i="1" dirty="0" err="1">
                <a:solidFill>
                  <a:schemeClr val="accent5">
                    <a:lumMod val="75000"/>
                  </a:schemeClr>
                </a:solidFill>
                <a:latin typeface="Helvetica" pitchFamily="2" charset="0"/>
              </a:rPr>
              <a:t>Yembadi</a:t>
            </a:r>
            <a:endParaRPr lang="en-GB" sz="1400" b="1" i="1" dirty="0">
              <a:solidFill>
                <a:schemeClr val="accent5">
                  <a:lumMod val="75000"/>
                </a:schemeClr>
              </a:solidFill>
              <a:latin typeface="Helvetica" pitchFamily="2" charset="0"/>
            </a:endParaRPr>
          </a:p>
        </p:txBody>
      </p:sp>
    </p:spTree>
    <p:extLst>
      <p:ext uri="{BB962C8B-B14F-4D97-AF65-F5344CB8AC3E}">
        <p14:creationId xmlns:p14="http://schemas.microsoft.com/office/powerpoint/2010/main" val="78444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17D5E-DC32-9443-8B82-6DD96E32EC34}"/>
              </a:ext>
            </a:extLst>
          </p:cNvPr>
          <p:cNvSpPr>
            <a:spLocks noGrp="1"/>
          </p:cNvSpPr>
          <p:nvPr>
            <p:ph type="title"/>
          </p:nvPr>
        </p:nvSpPr>
        <p:spPr/>
        <p:txBody>
          <a:bodyPr/>
          <a:lstStyle/>
          <a:p>
            <a:r>
              <a:rPr lang="en-GB" dirty="0" err="1"/>
              <a:t>eSYLOS</a:t>
            </a:r>
            <a:r>
              <a:rPr lang="en-GB" dirty="0"/>
              <a:t> Radiation Techniques</a:t>
            </a:r>
          </a:p>
        </p:txBody>
      </p:sp>
      <p:grpSp>
        <p:nvGrpSpPr>
          <p:cNvPr id="4" name="Group">
            <a:extLst>
              <a:ext uri="{FF2B5EF4-FFF2-40B4-BE49-F238E27FC236}">
                <a16:creationId xmlns:a16="http://schemas.microsoft.com/office/drawing/2014/main" id="{0E01BBA9-FCE2-4549-ACDF-D01D189D05D0}"/>
              </a:ext>
            </a:extLst>
          </p:cNvPr>
          <p:cNvGrpSpPr/>
          <p:nvPr/>
        </p:nvGrpSpPr>
        <p:grpSpPr>
          <a:xfrm>
            <a:off x="227907" y="1530829"/>
            <a:ext cx="4265849" cy="2170311"/>
            <a:chOff x="0" y="0"/>
            <a:chExt cx="7095751" cy="3610064"/>
          </a:xfrm>
        </p:grpSpPr>
        <p:pic>
          <p:nvPicPr>
            <p:cNvPr id="5" name="ExLayout_DblCol_XErr.pdf" descr="ExLayout_DblCol_XErr.pdf">
              <a:extLst>
                <a:ext uri="{FF2B5EF4-FFF2-40B4-BE49-F238E27FC236}">
                  <a16:creationId xmlns:a16="http://schemas.microsoft.com/office/drawing/2014/main" id="{2705ADCC-2DA8-FA40-9055-1B8747B640FD}"/>
                </a:ext>
              </a:extLst>
            </p:cNvPr>
            <p:cNvPicPr>
              <a:picLocks noChangeAspect="1"/>
            </p:cNvPicPr>
            <p:nvPr/>
          </p:nvPicPr>
          <p:blipFill>
            <a:blip r:embed="rId3"/>
            <a:srcRect r="32053"/>
            <a:stretch>
              <a:fillRect/>
            </a:stretch>
          </p:blipFill>
          <p:spPr>
            <a:xfrm>
              <a:off x="244357" y="186910"/>
              <a:ext cx="6851395" cy="3423155"/>
            </a:xfrm>
            <a:prstGeom prst="rect">
              <a:avLst/>
            </a:prstGeom>
            <a:ln w="12700" cap="flat">
              <a:noFill/>
              <a:miter lim="400000"/>
            </a:ln>
            <a:effectLst/>
          </p:spPr>
        </p:pic>
        <p:sp>
          <p:nvSpPr>
            <p:cNvPr id="6" name="Rectangle">
              <a:extLst>
                <a:ext uri="{FF2B5EF4-FFF2-40B4-BE49-F238E27FC236}">
                  <a16:creationId xmlns:a16="http://schemas.microsoft.com/office/drawing/2014/main" id="{6ADEE1BD-A5CD-6849-A4D1-572A6BB3C54F}"/>
                </a:ext>
              </a:extLst>
            </p:cNvPr>
            <p:cNvSpPr/>
            <p:nvPr/>
          </p:nvSpPr>
          <p:spPr>
            <a:xfrm>
              <a:off x="0" y="0"/>
              <a:ext cx="626819" cy="581561"/>
            </a:xfrm>
            <a:prstGeom prst="rect">
              <a:avLst/>
            </a:prstGeom>
            <a:solidFill>
              <a:srgbClr val="FFFFFF"/>
            </a:solidFill>
            <a:ln w="12700" cap="flat">
              <a:noFill/>
              <a:miter lim="400000"/>
            </a:ln>
            <a:effectLst/>
          </p:spPr>
          <p:txBody>
            <a:bodyPr wrap="square" lIns="26789" tIns="26789" rIns="26789" bIns="26789" numCol="1" anchor="ctr">
              <a:noAutofit/>
            </a:bodyPr>
            <a:lstStyle/>
            <a:p>
              <a:pPr defTabSz="308074">
                <a:defRPr sz="3200" b="0">
                  <a:latin typeface="Helvetica Light"/>
                  <a:ea typeface="Helvetica Light"/>
                  <a:cs typeface="Helvetica Light"/>
                  <a:sym typeface="Helvetica Light"/>
                </a:defRPr>
              </a:pPr>
              <a:endParaRPr sz="1200"/>
            </a:p>
          </p:txBody>
        </p:sp>
      </p:grpSp>
      <p:pic>
        <p:nvPicPr>
          <p:cNvPr id="10" name="Compton.pdf" descr="Compton.pdf">
            <a:extLst>
              <a:ext uri="{FF2B5EF4-FFF2-40B4-BE49-F238E27FC236}">
                <a16:creationId xmlns:a16="http://schemas.microsoft.com/office/drawing/2014/main" id="{67A67C22-2FC2-E54F-BD65-436636CEC4C5}"/>
              </a:ext>
            </a:extLst>
          </p:cNvPr>
          <p:cNvPicPr>
            <a:picLocks noChangeAspect="1"/>
          </p:cNvPicPr>
          <p:nvPr/>
        </p:nvPicPr>
        <p:blipFill>
          <a:blip r:embed="rId4"/>
          <a:stretch>
            <a:fillRect/>
          </a:stretch>
        </p:blipFill>
        <p:spPr>
          <a:xfrm>
            <a:off x="4875048" y="2973578"/>
            <a:ext cx="3785474" cy="1562777"/>
          </a:xfrm>
          <a:prstGeom prst="rect">
            <a:avLst/>
          </a:prstGeom>
          <a:ln w="12700">
            <a:miter lim="400000"/>
          </a:ln>
        </p:spPr>
      </p:pic>
      <p:pic>
        <p:nvPicPr>
          <p:cNvPr id="11" name="bremstrahlung.pdf" descr="bremstrahlung.pdf">
            <a:extLst>
              <a:ext uri="{FF2B5EF4-FFF2-40B4-BE49-F238E27FC236}">
                <a16:creationId xmlns:a16="http://schemas.microsoft.com/office/drawing/2014/main" id="{A39AA85F-D088-6B44-865E-514182309BB2}"/>
              </a:ext>
            </a:extLst>
          </p:cNvPr>
          <p:cNvPicPr>
            <a:picLocks noChangeAspect="1"/>
          </p:cNvPicPr>
          <p:nvPr/>
        </p:nvPicPr>
        <p:blipFill>
          <a:blip r:embed="rId5"/>
          <a:stretch>
            <a:fillRect/>
          </a:stretch>
        </p:blipFill>
        <p:spPr>
          <a:xfrm>
            <a:off x="4902491" y="803267"/>
            <a:ext cx="3758031" cy="1562400"/>
          </a:xfrm>
          <a:prstGeom prst="rect">
            <a:avLst/>
          </a:prstGeom>
          <a:ln w="12700">
            <a:miter lim="400000"/>
          </a:ln>
        </p:spPr>
      </p:pic>
      <p:sp>
        <p:nvSpPr>
          <p:cNvPr id="14" name="TextBox 13">
            <a:extLst>
              <a:ext uri="{FF2B5EF4-FFF2-40B4-BE49-F238E27FC236}">
                <a16:creationId xmlns:a16="http://schemas.microsoft.com/office/drawing/2014/main" id="{670503B9-8819-4645-9C9E-3FF551446604}"/>
              </a:ext>
            </a:extLst>
          </p:cNvPr>
          <p:cNvSpPr txBox="1"/>
          <p:nvPr/>
        </p:nvSpPr>
        <p:spPr>
          <a:xfrm>
            <a:off x="1260369" y="3808908"/>
            <a:ext cx="234782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err="1">
                <a:latin typeface="Helvetica" pitchFamily="2" charset="0"/>
              </a:rPr>
              <a:t>Betatron</a:t>
            </a:r>
            <a:r>
              <a:rPr lang="en-GB" sz="1200" dirty="0">
                <a:latin typeface="Helvetica" pitchFamily="2" charset="0"/>
              </a:rPr>
              <a:t> emission from low energy source emission ~keV</a:t>
            </a:r>
          </a:p>
        </p:txBody>
      </p:sp>
      <p:sp>
        <p:nvSpPr>
          <p:cNvPr id="15" name="TextBox 14">
            <a:extLst>
              <a:ext uri="{FF2B5EF4-FFF2-40B4-BE49-F238E27FC236}">
                <a16:creationId xmlns:a16="http://schemas.microsoft.com/office/drawing/2014/main" id="{319C255D-71FF-794C-BF01-4730A9561208}"/>
              </a:ext>
            </a:extLst>
          </p:cNvPr>
          <p:cNvSpPr txBox="1"/>
          <p:nvPr/>
        </p:nvSpPr>
        <p:spPr>
          <a:xfrm>
            <a:off x="5643072" y="4518725"/>
            <a:ext cx="234782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latin typeface="Helvetica" pitchFamily="2" charset="0"/>
              </a:rPr>
              <a:t>Compton Scattering from low energy probe ≳keV</a:t>
            </a:r>
          </a:p>
        </p:txBody>
      </p:sp>
      <p:sp>
        <p:nvSpPr>
          <p:cNvPr id="16" name="TextBox 15">
            <a:extLst>
              <a:ext uri="{FF2B5EF4-FFF2-40B4-BE49-F238E27FC236}">
                <a16:creationId xmlns:a16="http://schemas.microsoft.com/office/drawing/2014/main" id="{2ABAB07A-FB0D-4B4A-8A42-02BEA7145657}"/>
              </a:ext>
            </a:extLst>
          </p:cNvPr>
          <p:cNvSpPr txBox="1"/>
          <p:nvPr/>
        </p:nvSpPr>
        <p:spPr>
          <a:xfrm>
            <a:off x="5593871" y="2313713"/>
            <a:ext cx="2347827"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latin typeface="Helvetica" pitchFamily="2" charset="0"/>
              </a:rPr>
              <a:t>Bremsstrahlung emission from solid target ≳MeV</a:t>
            </a:r>
          </a:p>
        </p:txBody>
      </p:sp>
      <p:sp>
        <p:nvSpPr>
          <p:cNvPr id="17" name="Rectangle 16">
            <a:extLst>
              <a:ext uri="{FF2B5EF4-FFF2-40B4-BE49-F238E27FC236}">
                <a16:creationId xmlns:a16="http://schemas.microsoft.com/office/drawing/2014/main" id="{E0D5EA72-CF1B-914F-8323-81E827B417BD}"/>
              </a:ext>
            </a:extLst>
          </p:cNvPr>
          <p:cNvSpPr/>
          <p:nvPr/>
        </p:nvSpPr>
        <p:spPr>
          <a:xfrm>
            <a:off x="4792716" y="803267"/>
            <a:ext cx="4035972" cy="2057945"/>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extLst>
              <a:ext uri="{FF2B5EF4-FFF2-40B4-BE49-F238E27FC236}">
                <a16:creationId xmlns:a16="http://schemas.microsoft.com/office/drawing/2014/main" id="{F0530953-33B9-E648-B2D8-FAECEF98314D}"/>
              </a:ext>
            </a:extLst>
          </p:cNvPr>
          <p:cNvSpPr/>
          <p:nvPr/>
        </p:nvSpPr>
        <p:spPr>
          <a:xfrm>
            <a:off x="4792716" y="2991741"/>
            <a:ext cx="4035972" cy="2057945"/>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7A57B8AF-FB47-2A45-9C1B-C62044497F54}"/>
              </a:ext>
            </a:extLst>
          </p:cNvPr>
          <p:cNvSpPr/>
          <p:nvPr/>
        </p:nvSpPr>
        <p:spPr>
          <a:xfrm>
            <a:off x="237008" y="1418897"/>
            <a:ext cx="4419072" cy="2952761"/>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a:extLst>
              <a:ext uri="{FF2B5EF4-FFF2-40B4-BE49-F238E27FC236}">
                <a16:creationId xmlns:a16="http://schemas.microsoft.com/office/drawing/2014/main" id="{2A1384C9-EFFB-344A-B999-170B9DC8C2D7}"/>
              </a:ext>
            </a:extLst>
          </p:cNvPr>
          <p:cNvSpPr txBox="1"/>
          <p:nvPr/>
        </p:nvSpPr>
        <p:spPr>
          <a:xfrm>
            <a:off x="118014" y="813033"/>
            <a:ext cx="3719095"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Z. </a:t>
            </a:r>
            <a:r>
              <a:rPr lang="en-GB" sz="1400" b="1" i="1" dirty="0" err="1">
                <a:solidFill>
                  <a:schemeClr val="accent5">
                    <a:lumMod val="75000"/>
                  </a:schemeClr>
                </a:solidFill>
                <a:latin typeface="Helvetica" pitchFamily="2" charset="0"/>
              </a:rPr>
              <a:t>Najmudin</a:t>
            </a:r>
            <a:r>
              <a:rPr lang="en-GB" sz="1400" b="1" i="1" dirty="0">
                <a:solidFill>
                  <a:schemeClr val="accent5">
                    <a:lumMod val="75000"/>
                  </a:schemeClr>
                </a:solidFill>
                <a:latin typeface="Helvetica" pitchFamily="2" charset="0"/>
              </a:rPr>
              <a:t>, G. Hicks, R. Kumar-</a:t>
            </a:r>
            <a:r>
              <a:rPr lang="en-GB" sz="1400" b="1" i="1" dirty="0" err="1">
                <a:solidFill>
                  <a:schemeClr val="accent5">
                    <a:lumMod val="75000"/>
                  </a:schemeClr>
                </a:solidFill>
                <a:latin typeface="Helvetica" pitchFamily="2" charset="0"/>
              </a:rPr>
              <a:t>Yembadi</a:t>
            </a:r>
            <a:endParaRPr lang="en-GB" sz="1400" b="1" i="1" dirty="0">
              <a:solidFill>
                <a:schemeClr val="accent5">
                  <a:lumMod val="75000"/>
                </a:schemeClr>
              </a:solidFill>
              <a:latin typeface="Helvetica" pitchFamily="2" charset="0"/>
            </a:endParaRPr>
          </a:p>
        </p:txBody>
      </p:sp>
    </p:spTree>
    <p:extLst>
      <p:ext uri="{BB962C8B-B14F-4D97-AF65-F5344CB8AC3E}">
        <p14:creationId xmlns:p14="http://schemas.microsoft.com/office/powerpoint/2010/main" val="371979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33814-BC31-EC46-B92D-A20DA2CFE53A}"/>
              </a:ext>
            </a:extLst>
          </p:cNvPr>
          <p:cNvSpPr>
            <a:spLocks noGrp="1"/>
          </p:cNvSpPr>
          <p:nvPr>
            <p:ph type="title"/>
          </p:nvPr>
        </p:nvSpPr>
        <p:spPr/>
        <p:txBody>
          <a:bodyPr/>
          <a:lstStyle/>
          <a:p>
            <a:r>
              <a:rPr lang="en-GB" dirty="0" err="1"/>
              <a:t>eSYLOS</a:t>
            </a:r>
            <a:r>
              <a:rPr lang="en-GB" dirty="0"/>
              <a:t> Parameters For Reference</a:t>
            </a:r>
          </a:p>
        </p:txBody>
      </p:sp>
      <p:pic>
        <p:nvPicPr>
          <p:cNvPr id="4" name="Screenshot 2019-04-10 at 18.41.06.pdf" descr="Screenshot 2019-04-10 at 18.41.06.pdf">
            <a:extLst>
              <a:ext uri="{FF2B5EF4-FFF2-40B4-BE49-F238E27FC236}">
                <a16:creationId xmlns:a16="http://schemas.microsoft.com/office/drawing/2014/main" id="{E4C57E61-7CEC-B642-8AD4-91791C673E0C}"/>
              </a:ext>
            </a:extLst>
          </p:cNvPr>
          <p:cNvPicPr>
            <a:picLocks noChangeAspect="1"/>
          </p:cNvPicPr>
          <p:nvPr/>
        </p:nvPicPr>
        <p:blipFill>
          <a:blip r:embed="rId3"/>
          <a:stretch>
            <a:fillRect/>
          </a:stretch>
        </p:blipFill>
        <p:spPr>
          <a:xfrm>
            <a:off x="557561" y="748662"/>
            <a:ext cx="3311912" cy="2091523"/>
          </a:xfrm>
          <a:prstGeom prst="rect">
            <a:avLst/>
          </a:prstGeom>
          <a:ln w="12700">
            <a:miter lim="400000"/>
          </a:ln>
        </p:spPr>
      </p:pic>
      <p:pic>
        <p:nvPicPr>
          <p:cNvPr id="5" name="Screenshot 2019-04-10 at 18.41.58.pdf" descr="Screenshot 2019-04-10 at 18.41.58.pdf">
            <a:extLst>
              <a:ext uri="{FF2B5EF4-FFF2-40B4-BE49-F238E27FC236}">
                <a16:creationId xmlns:a16="http://schemas.microsoft.com/office/drawing/2014/main" id="{242392F5-14EB-FC47-914F-005B09AE3E72}"/>
              </a:ext>
            </a:extLst>
          </p:cNvPr>
          <p:cNvPicPr>
            <a:picLocks noChangeAspect="1"/>
          </p:cNvPicPr>
          <p:nvPr/>
        </p:nvPicPr>
        <p:blipFill>
          <a:blip r:embed="rId4"/>
          <a:stretch>
            <a:fillRect/>
          </a:stretch>
        </p:blipFill>
        <p:spPr>
          <a:xfrm>
            <a:off x="557561" y="2840185"/>
            <a:ext cx="3322599" cy="1865630"/>
          </a:xfrm>
          <a:prstGeom prst="rect">
            <a:avLst/>
          </a:prstGeom>
          <a:ln w="12700">
            <a:miter lim="400000"/>
          </a:ln>
        </p:spPr>
      </p:pic>
      <p:pic>
        <p:nvPicPr>
          <p:cNvPr id="6" name="Screenshot 2019-04-10 at 18.43.34.pdf" descr="Screenshot 2019-04-10 at 18.43.34.pdf">
            <a:extLst>
              <a:ext uri="{FF2B5EF4-FFF2-40B4-BE49-F238E27FC236}">
                <a16:creationId xmlns:a16="http://schemas.microsoft.com/office/drawing/2014/main" id="{28E93DAB-23AD-1244-9059-FFC3A490E4AB}"/>
              </a:ext>
            </a:extLst>
          </p:cNvPr>
          <p:cNvPicPr>
            <a:picLocks noChangeAspect="1"/>
          </p:cNvPicPr>
          <p:nvPr/>
        </p:nvPicPr>
        <p:blipFill>
          <a:blip r:embed="rId5"/>
          <a:stretch>
            <a:fillRect/>
          </a:stretch>
        </p:blipFill>
        <p:spPr>
          <a:xfrm>
            <a:off x="4423567" y="2840185"/>
            <a:ext cx="4609224" cy="1905000"/>
          </a:xfrm>
          <a:prstGeom prst="rect">
            <a:avLst/>
          </a:prstGeom>
          <a:ln w="12700">
            <a:miter lim="400000"/>
          </a:ln>
        </p:spPr>
      </p:pic>
      <p:pic>
        <p:nvPicPr>
          <p:cNvPr id="7" name="Screenshot 2019-04-10 at 18.42.46.pdf" descr="Screenshot 2019-04-10 at 18.42.46.pdf">
            <a:extLst>
              <a:ext uri="{FF2B5EF4-FFF2-40B4-BE49-F238E27FC236}">
                <a16:creationId xmlns:a16="http://schemas.microsoft.com/office/drawing/2014/main" id="{1613B2CA-F2AE-484D-8D5E-DF6C58391C5A}"/>
              </a:ext>
            </a:extLst>
          </p:cNvPr>
          <p:cNvPicPr>
            <a:picLocks noChangeAspect="1"/>
          </p:cNvPicPr>
          <p:nvPr/>
        </p:nvPicPr>
        <p:blipFill>
          <a:blip r:embed="rId6"/>
          <a:stretch>
            <a:fillRect/>
          </a:stretch>
        </p:blipFill>
        <p:spPr>
          <a:xfrm>
            <a:off x="4618069" y="841923"/>
            <a:ext cx="4220221" cy="1905000"/>
          </a:xfrm>
          <a:prstGeom prst="rect">
            <a:avLst/>
          </a:prstGeom>
          <a:ln w="12700">
            <a:miter lim="400000"/>
          </a:ln>
        </p:spPr>
      </p:pic>
      <p:sp>
        <p:nvSpPr>
          <p:cNvPr id="8" name="TextBox 7">
            <a:extLst>
              <a:ext uri="{FF2B5EF4-FFF2-40B4-BE49-F238E27FC236}">
                <a16:creationId xmlns:a16="http://schemas.microsoft.com/office/drawing/2014/main" id="{7AA6DD9C-4285-954F-9E5E-3FB6B8527D92}"/>
              </a:ext>
            </a:extLst>
          </p:cNvPr>
          <p:cNvSpPr txBox="1"/>
          <p:nvPr/>
        </p:nvSpPr>
        <p:spPr>
          <a:xfrm rot="16200000">
            <a:off x="-799219" y="1640534"/>
            <a:ext cx="2384408" cy="307777"/>
          </a:xfrm>
          <a:prstGeom prst="rect">
            <a:avLst/>
          </a:prstGeom>
          <a:noFill/>
        </p:spPr>
        <p:txBody>
          <a:bodyPr wrap="square" rtlCol="0">
            <a:spAutoFit/>
          </a:bodyPr>
          <a:lstStyle/>
          <a:p>
            <a:r>
              <a:rPr lang="en-GB" sz="1400" dirty="0" err="1"/>
              <a:t>eSYLOS</a:t>
            </a:r>
            <a:r>
              <a:rPr lang="en-GB" sz="1400" dirty="0"/>
              <a:t> Radiation Summary</a:t>
            </a:r>
          </a:p>
        </p:txBody>
      </p:sp>
      <p:sp>
        <p:nvSpPr>
          <p:cNvPr id="9" name="TextBox 8">
            <a:extLst>
              <a:ext uri="{FF2B5EF4-FFF2-40B4-BE49-F238E27FC236}">
                <a16:creationId xmlns:a16="http://schemas.microsoft.com/office/drawing/2014/main" id="{C101EA5F-BC28-B343-BF31-020EBDB47073}"/>
              </a:ext>
            </a:extLst>
          </p:cNvPr>
          <p:cNvSpPr txBox="1"/>
          <p:nvPr/>
        </p:nvSpPr>
        <p:spPr>
          <a:xfrm rot="16200000">
            <a:off x="-407982" y="3586426"/>
            <a:ext cx="1601936" cy="307777"/>
          </a:xfrm>
          <a:prstGeom prst="rect">
            <a:avLst/>
          </a:prstGeom>
          <a:noFill/>
        </p:spPr>
        <p:txBody>
          <a:bodyPr wrap="square" rtlCol="0">
            <a:spAutoFit/>
          </a:bodyPr>
          <a:lstStyle/>
          <a:p>
            <a:r>
              <a:rPr lang="en-GB" sz="1400" dirty="0" err="1"/>
              <a:t>Betatron</a:t>
            </a:r>
            <a:r>
              <a:rPr lang="en-GB" sz="1400" dirty="0"/>
              <a:t> Radiation</a:t>
            </a:r>
          </a:p>
        </p:txBody>
      </p:sp>
      <p:sp>
        <p:nvSpPr>
          <p:cNvPr id="10" name="TextBox 9">
            <a:extLst>
              <a:ext uri="{FF2B5EF4-FFF2-40B4-BE49-F238E27FC236}">
                <a16:creationId xmlns:a16="http://schemas.microsoft.com/office/drawing/2014/main" id="{D4618EEE-9479-0C4E-B1E3-4D7EFB47EFC7}"/>
              </a:ext>
            </a:extLst>
          </p:cNvPr>
          <p:cNvSpPr txBox="1"/>
          <p:nvPr/>
        </p:nvSpPr>
        <p:spPr>
          <a:xfrm rot="16200000">
            <a:off x="3459882" y="1619705"/>
            <a:ext cx="1863342" cy="307777"/>
          </a:xfrm>
          <a:prstGeom prst="rect">
            <a:avLst/>
          </a:prstGeom>
          <a:noFill/>
        </p:spPr>
        <p:txBody>
          <a:bodyPr wrap="square" rtlCol="0">
            <a:spAutoFit/>
          </a:bodyPr>
          <a:lstStyle/>
          <a:p>
            <a:r>
              <a:rPr lang="en-GB" sz="1400" dirty="0"/>
              <a:t>Thomson Scattering</a:t>
            </a:r>
          </a:p>
        </p:txBody>
      </p:sp>
      <p:sp>
        <p:nvSpPr>
          <p:cNvPr id="11" name="TextBox 10">
            <a:extLst>
              <a:ext uri="{FF2B5EF4-FFF2-40B4-BE49-F238E27FC236}">
                <a16:creationId xmlns:a16="http://schemas.microsoft.com/office/drawing/2014/main" id="{CE575040-BEEF-B44B-A921-FA35DD38668D}"/>
              </a:ext>
            </a:extLst>
          </p:cNvPr>
          <p:cNvSpPr txBox="1"/>
          <p:nvPr/>
        </p:nvSpPr>
        <p:spPr>
          <a:xfrm rot="16200000">
            <a:off x="3530265" y="3586425"/>
            <a:ext cx="1411069" cy="307777"/>
          </a:xfrm>
          <a:prstGeom prst="rect">
            <a:avLst/>
          </a:prstGeom>
          <a:noFill/>
        </p:spPr>
        <p:txBody>
          <a:bodyPr wrap="square" rtlCol="0">
            <a:spAutoFit/>
          </a:bodyPr>
          <a:lstStyle/>
          <a:p>
            <a:r>
              <a:rPr lang="en-GB" sz="1400" dirty="0"/>
              <a:t>Bremsstrahlung</a:t>
            </a:r>
          </a:p>
        </p:txBody>
      </p:sp>
    </p:spTree>
    <p:extLst>
      <p:ext uri="{BB962C8B-B14F-4D97-AF65-F5344CB8AC3E}">
        <p14:creationId xmlns:p14="http://schemas.microsoft.com/office/powerpoint/2010/main" val="12366731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148795-ED48-484C-B8C9-8F1473504603}"/>
              </a:ext>
            </a:extLst>
          </p:cNvPr>
          <p:cNvSpPr>
            <a:spLocks noGrp="1"/>
          </p:cNvSpPr>
          <p:nvPr>
            <p:ph type="title"/>
          </p:nvPr>
        </p:nvSpPr>
        <p:spPr/>
        <p:txBody>
          <a:bodyPr/>
          <a:lstStyle/>
          <a:p>
            <a:r>
              <a:rPr lang="en-GB" dirty="0" err="1"/>
              <a:t>eSYLOS</a:t>
            </a:r>
            <a:r>
              <a:rPr lang="en-GB" dirty="0"/>
              <a:t> Status</a:t>
            </a:r>
          </a:p>
        </p:txBody>
      </p:sp>
      <p:sp>
        <p:nvSpPr>
          <p:cNvPr id="3" name="Content Placeholder 2">
            <a:extLst>
              <a:ext uri="{FF2B5EF4-FFF2-40B4-BE49-F238E27FC236}">
                <a16:creationId xmlns:a16="http://schemas.microsoft.com/office/drawing/2014/main" id="{31431290-3318-1A48-9611-E7E2369F7E42}"/>
              </a:ext>
            </a:extLst>
          </p:cNvPr>
          <p:cNvSpPr>
            <a:spLocks noGrp="1"/>
          </p:cNvSpPr>
          <p:nvPr>
            <p:ph idx="1"/>
          </p:nvPr>
        </p:nvSpPr>
        <p:spPr>
          <a:xfrm>
            <a:off x="199466" y="883582"/>
            <a:ext cx="4489992" cy="3563950"/>
          </a:xfrm>
        </p:spPr>
        <p:txBody>
          <a:bodyPr>
            <a:normAutofit/>
          </a:bodyPr>
          <a:lstStyle/>
          <a:p>
            <a:r>
              <a:rPr lang="en-GB" sz="1600" dirty="0"/>
              <a:t>TDR completed</a:t>
            </a:r>
          </a:p>
          <a:p>
            <a:r>
              <a:rPr lang="en-GB" sz="1600" dirty="0"/>
              <a:t>Extra chamber for sample irradiation</a:t>
            </a:r>
          </a:p>
          <a:p>
            <a:r>
              <a:rPr lang="en-GB" sz="1600" dirty="0"/>
              <a:t>Engineering for end of April 2022</a:t>
            </a:r>
          </a:p>
          <a:p>
            <a:r>
              <a:rPr lang="en-GB" sz="1600" dirty="0"/>
              <a:t>Construction and commissioning to continue throughout 2022</a:t>
            </a:r>
          </a:p>
          <a:p>
            <a:r>
              <a:rPr lang="en-GB" sz="1600" dirty="0"/>
              <a:t>Operation due early 2023</a:t>
            </a:r>
          </a:p>
        </p:txBody>
      </p:sp>
      <p:pic>
        <p:nvPicPr>
          <p:cNvPr id="4" name="Image" descr="Image">
            <a:extLst>
              <a:ext uri="{FF2B5EF4-FFF2-40B4-BE49-F238E27FC236}">
                <a16:creationId xmlns:a16="http://schemas.microsoft.com/office/drawing/2014/main" id="{0C320BEE-BDFA-E04D-8D43-6767CB8EECFC}"/>
              </a:ext>
            </a:extLst>
          </p:cNvPr>
          <p:cNvPicPr>
            <a:picLocks noChangeAspect="1"/>
          </p:cNvPicPr>
          <p:nvPr/>
        </p:nvPicPr>
        <p:blipFill>
          <a:blip r:embed="rId3"/>
          <a:stretch>
            <a:fillRect/>
          </a:stretch>
        </p:blipFill>
        <p:spPr>
          <a:xfrm>
            <a:off x="5537200" y="3056783"/>
            <a:ext cx="3373718" cy="1865206"/>
          </a:xfrm>
          <a:prstGeom prst="rect">
            <a:avLst/>
          </a:prstGeom>
          <a:ln w="12700">
            <a:miter lim="400000"/>
          </a:ln>
        </p:spPr>
      </p:pic>
      <p:pic>
        <p:nvPicPr>
          <p:cNvPr id="5" name="Image" descr="Image">
            <a:extLst>
              <a:ext uri="{FF2B5EF4-FFF2-40B4-BE49-F238E27FC236}">
                <a16:creationId xmlns:a16="http://schemas.microsoft.com/office/drawing/2014/main" id="{9FDA4ABA-2C01-7B40-BA05-3CD8FC574457}"/>
              </a:ext>
            </a:extLst>
          </p:cNvPr>
          <p:cNvPicPr>
            <a:picLocks noChangeAspect="1"/>
          </p:cNvPicPr>
          <p:nvPr/>
        </p:nvPicPr>
        <p:blipFill>
          <a:blip r:embed="rId4"/>
          <a:stretch>
            <a:fillRect/>
          </a:stretch>
        </p:blipFill>
        <p:spPr>
          <a:xfrm>
            <a:off x="4906129" y="761663"/>
            <a:ext cx="4221460" cy="2057892"/>
          </a:xfrm>
          <a:prstGeom prst="rect">
            <a:avLst/>
          </a:prstGeom>
          <a:ln w="12700">
            <a:miter lim="400000"/>
          </a:ln>
        </p:spPr>
      </p:pic>
      <p:sp>
        <p:nvSpPr>
          <p:cNvPr id="6" name="TextBox 5">
            <a:extLst>
              <a:ext uri="{FF2B5EF4-FFF2-40B4-BE49-F238E27FC236}">
                <a16:creationId xmlns:a16="http://schemas.microsoft.com/office/drawing/2014/main" id="{CF08348C-606B-0144-AA1F-D8FDDF2CFE19}"/>
              </a:ext>
            </a:extLst>
          </p:cNvPr>
          <p:cNvSpPr txBox="1"/>
          <p:nvPr/>
        </p:nvSpPr>
        <p:spPr>
          <a:xfrm>
            <a:off x="4459832" y="3186331"/>
            <a:ext cx="1015471"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r"/>
            <a:r>
              <a:rPr lang="en-GB" sz="1200" dirty="0">
                <a:latin typeface="Helvetica" pitchFamily="2" charset="0"/>
              </a:rPr>
              <a:t>engineering design</a:t>
            </a:r>
          </a:p>
        </p:txBody>
      </p:sp>
      <p:sp>
        <p:nvSpPr>
          <p:cNvPr id="7" name="TextBox 6">
            <a:extLst>
              <a:ext uri="{FF2B5EF4-FFF2-40B4-BE49-F238E27FC236}">
                <a16:creationId xmlns:a16="http://schemas.microsoft.com/office/drawing/2014/main" id="{D221007E-29D5-BE48-9378-12E42C86BBB5}"/>
              </a:ext>
            </a:extLst>
          </p:cNvPr>
          <p:cNvSpPr txBox="1"/>
          <p:nvPr/>
        </p:nvSpPr>
        <p:spPr>
          <a:xfrm>
            <a:off x="7912255" y="1271030"/>
            <a:ext cx="1015471" cy="461665"/>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latin typeface="Helvetica" pitchFamily="2" charset="0"/>
              </a:rPr>
              <a:t>optical design</a:t>
            </a:r>
          </a:p>
        </p:txBody>
      </p:sp>
      <p:pic>
        <p:nvPicPr>
          <p:cNvPr id="8" name="5Hz50Shots20190403T1726.png" descr="5Hz50Shots20190403T1726.png">
            <a:extLst>
              <a:ext uri="{FF2B5EF4-FFF2-40B4-BE49-F238E27FC236}">
                <a16:creationId xmlns:a16="http://schemas.microsoft.com/office/drawing/2014/main" id="{5B9F58C3-B7FC-3142-A18A-208B32D66F6E}"/>
              </a:ext>
            </a:extLst>
          </p:cNvPr>
          <p:cNvPicPr>
            <a:picLocks noChangeAspect="1"/>
          </p:cNvPicPr>
          <p:nvPr/>
        </p:nvPicPr>
        <p:blipFill rotWithShape="1">
          <a:blip r:embed="rId5"/>
          <a:srcRect l="5992" t="2885" b="8012"/>
          <a:stretch/>
        </p:blipFill>
        <p:spPr>
          <a:xfrm>
            <a:off x="586516" y="2665557"/>
            <a:ext cx="2898737" cy="2060042"/>
          </a:xfrm>
          <a:prstGeom prst="rect">
            <a:avLst/>
          </a:prstGeom>
          <a:ln w="12700">
            <a:miter lim="400000"/>
          </a:ln>
        </p:spPr>
      </p:pic>
      <p:sp>
        <p:nvSpPr>
          <p:cNvPr id="9" name="TextBox 8">
            <a:extLst>
              <a:ext uri="{FF2B5EF4-FFF2-40B4-BE49-F238E27FC236}">
                <a16:creationId xmlns:a16="http://schemas.microsoft.com/office/drawing/2014/main" id="{EC40C72D-1E67-EA43-94AD-3646E7CE16B0}"/>
              </a:ext>
            </a:extLst>
          </p:cNvPr>
          <p:cNvSpPr txBox="1"/>
          <p:nvPr/>
        </p:nvSpPr>
        <p:spPr>
          <a:xfrm>
            <a:off x="3222904" y="3324830"/>
            <a:ext cx="1015471" cy="646331"/>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r>
              <a:rPr lang="en-GB" sz="1200" dirty="0">
                <a:latin typeface="Helvetica" pitchFamily="2" charset="0"/>
              </a:rPr>
              <a:t>target and filter pack simulations</a:t>
            </a:r>
          </a:p>
        </p:txBody>
      </p:sp>
    </p:spTree>
    <p:extLst>
      <p:ext uri="{BB962C8B-B14F-4D97-AF65-F5344CB8AC3E}">
        <p14:creationId xmlns:p14="http://schemas.microsoft.com/office/powerpoint/2010/main" val="36219902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85F2C-3B9E-6540-83B5-030E582E205B}"/>
              </a:ext>
            </a:extLst>
          </p:cNvPr>
          <p:cNvSpPr>
            <a:spLocks noGrp="1"/>
          </p:cNvSpPr>
          <p:nvPr>
            <p:ph type="title"/>
          </p:nvPr>
        </p:nvSpPr>
        <p:spPr/>
        <p:txBody>
          <a:bodyPr/>
          <a:lstStyle/>
          <a:p>
            <a:r>
              <a:rPr lang="en-GB" dirty="0" err="1"/>
              <a:t>eSYLOS</a:t>
            </a:r>
            <a:r>
              <a:rPr lang="en-GB" dirty="0"/>
              <a:t> Industrial Connections</a:t>
            </a:r>
          </a:p>
        </p:txBody>
      </p:sp>
      <p:sp>
        <p:nvSpPr>
          <p:cNvPr id="3" name="Content Placeholder 2">
            <a:extLst>
              <a:ext uri="{FF2B5EF4-FFF2-40B4-BE49-F238E27FC236}">
                <a16:creationId xmlns:a16="http://schemas.microsoft.com/office/drawing/2014/main" id="{62D1398E-60C0-DC49-BD03-6E689B97A6FA}"/>
              </a:ext>
            </a:extLst>
          </p:cNvPr>
          <p:cNvSpPr>
            <a:spLocks noGrp="1"/>
          </p:cNvSpPr>
          <p:nvPr>
            <p:ph idx="1"/>
          </p:nvPr>
        </p:nvSpPr>
        <p:spPr>
          <a:xfrm>
            <a:off x="216274" y="883582"/>
            <a:ext cx="8694644" cy="1525986"/>
          </a:xfrm>
        </p:spPr>
        <p:txBody>
          <a:bodyPr>
            <a:normAutofit lnSpcReduction="10000"/>
          </a:bodyPr>
          <a:lstStyle/>
          <a:p>
            <a:r>
              <a:rPr lang="en-GB" dirty="0"/>
              <a:t>Unique requirements have required constant contact with suppliers</a:t>
            </a:r>
          </a:p>
          <a:p>
            <a:r>
              <a:rPr lang="en-AU" sz="2000" dirty="0"/>
              <a:t>Custom vacuum design - </a:t>
            </a:r>
            <a:r>
              <a:rPr lang="en-AU" sz="2000" dirty="0" err="1"/>
              <a:t>Egken</a:t>
            </a:r>
            <a:r>
              <a:rPr lang="en-AU" sz="2000" dirty="0"/>
              <a:t>, Poland</a:t>
            </a:r>
          </a:p>
          <a:p>
            <a:r>
              <a:rPr lang="en-AU" sz="2000" dirty="0"/>
              <a:t>Breadboard isolation - Quantum Optics Group, ICL</a:t>
            </a:r>
          </a:p>
          <a:p>
            <a:pPr lvl="1"/>
            <a:r>
              <a:rPr lang="en-AU" sz="1500" dirty="0"/>
              <a:t>developed by Prof. John Tisch in Q.O.G.: purchased through </a:t>
            </a:r>
            <a:br>
              <a:rPr lang="en-AU" sz="1500" dirty="0"/>
            </a:br>
            <a:r>
              <a:rPr lang="en-AU" sz="1500" dirty="0"/>
              <a:t>Imperial College Consultant Management (ICON)</a:t>
            </a:r>
          </a:p>
          <a:p>
            <a:endParaRPr lang="en-GB" dirty="0"/>
          </a:p>
        </p:txBody>
      </p:sp>
      <p:pic>
        <p:nvPicPr>
          <p:cNvPr id="4" name="Image" descr="Image">
            <a:extLst>
              <a:ext uri="{FF2B5EF4-FFF2-40B4-BE49-F238E27FC236}">
                <a16:creationId xmlns:a16="http://schemas.microsoft.com/office/drawing/2014/main" id="{802F6E99-938B-644B-9637-5B079DBBA377}"/>
              </a:ext>
            </a:extLst>
          </p:cNvPr>
          <p:cNvPicPr>
            <a:picLocks noChangeAspect="1"/>
          </p:cNvPicPr>
          <p:nvPr/>
        </p:nvPicPr>
        <p:blipFill>
          <a:blip r:embed="rId3"/>
          <a:stretch>
            <a:fillRect/>
          </a:stretch>
        </p:blipFill>
        <p:spPr>
          <a:xfrm>
            <a:off x="216274" y="2353414"/>
            <a:ext cx="3719547" cy="2119803"/>
          </a:xfrm>
          <a:prstGeom prst="rect">
            <a:avLst/>
          </a:prstGeom>
          <a:ln w="12700">
            <a:miter lim="400000"/>
          </a:ln>
        </p:spPr>
      </p:pic>
      <p:pic>
        <p:nvPicPr>
          <p:cNvPr id="5" name="Screenshot 2022-04-04 at 15.58.55.pdf" descr="Screenshot 2022-04-04 at 15.58.55.pdf">
            <a:extLst>
              <a:ext uri="{FF2B5EF4-FFF2-40B4-BE49-F238E27FC236}">
                <a16:creationId xmlns:a16="http://schemas.microsoft.com/office/drawing/2014/main" id="{2FC4FCE2-EC5C-5746-82F9-CF3CB1794150}"/>
              </a:ext>
            </a:extLst>
          </p:cNvPr>
          <p:cNvPicPr>
            <a:picLocks noChangeAspect="1"/>
          </p:cNvPicPr>
          <p:nvPr/>
        </p:nvPicPr>
        <p:blipFill>
          <a:blip r:embed="rId4"/>
          <a:stretch>
            <a:fillRect/>
          </a:stretch>
        </p:blipFill>
        <p:spPr>
          <a:xfrm>
            <a:off x="4070993" y="2936142"/>
            <a:ext cx="1911273" cy="1709201"/>
          </a:xfrm>
          <a:prstGeom prst="rect">
            <a:avLst/>
          </a:prstGeom>
          <a:ln w="12700">
            <a:miter lim="400000"/>
          </a:ln>
        </p:spPr>
      </p:pic>
      <p:sp>
        <p:nvSpPr>
          <p:cNvPr id="6" name="Compact magnet designs - Magnet Sales (UK)">
            <a:extLst>
              <a:ext uri="{FF2B5EF4-FFF2-40B4-BE49-F238E27FC236}">
                <a16:creationId xmlns:a16="http://schemas.microsoft.com/office/drawing/2014/main" id="{9AFAF44D-3F64-D941-8CA8-357198C845D8}"/>
              </a:ext>
            </a:extLst>
          </p:cNvPr>
          <p:cNvSpPr txBox="1"/>
          <p:nvPr/>
        </p:nvSpPr>
        <p:spPr>
          <a:xfrm>
            <a:off x="4169870" y="2488904"/>
            <a:ext cx="1713518"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algn="l">
              <a:spcBef>
                <a:spcPts val="5900"/>
              </a:spcBef>
              <a:defRPr sz="4800" b="0"/>
            </a:lvl1pPr>
          </a:lstStyle>
          <a:p>
            <a:pPr algn="ctr"/>
            <a:r>
              <a:rPr sz="1200" dirty="0"/>
              <a:t>Compact magnet designs - Magnet Sales (UK)</a:t>
            </a:r>
          </a:p>
        </p:txBody>
      </p:sp>
      <p:pic>
        <p:nvPicPr>
          <p:cNvPr id="7" name="Screenshot 2022-04-04 at 16.02.05.pdf" descr="Screenshot 2022-04-04 at 16.02.05.pdf">
            <a:extLst>
              <a:ext uri="{FF2B5EF4-FFF2-40B4-BE49-F238E27FC236}">
                <a16:creationId xmlns:a16="http://schemas.microsoft.com/office/drawing/2014/main" id="{F32FC2F0-3CDE-6B45-837E-925C23F1EC63}"/>
              </a:ext>
            </a:extLst>
          </p:cNvPr>
          <p:cNvPicPr>
            <a:picLocks noChangeAspect="1"/>
          </p:cNvPicPr>
          <p:nvPr/>
        </p:nvPicPr>
        <p:blipFill>
          <a:blip r:embed="rId5"/>
          <a:stretch>
            <a:fillRect/>
          </a:stretch>
        </p:blipFill>
        <p:spPr>
          <a:xfrm>
            <a:off x="6361043" y="2168376"/>
            <a:ext cx="2782957" cy="2903716"/>
          </a:xfrm>
          <a:prstGeom prst="rect">
            <a:avLst/>
          </a:prstGeom>
          <a:ln w="12700">
            <a:miter lim="400000"/>
          </a:ln>
        </p:spPr>
      </p:pic>
      <p:sp>
        <p:nvSpPr>
          <p:cNvPr id="8" name="High reflectivity and low GDD IBS mirrors - Manx Precision Optics (UK)">
            <a:extLst>
              <a:ext uri="{FF2B5EF4-FFF2-40B4-BE49-F238E27FC236}">
                <a16:creationId xmlns:a16="http://schemas.microsoft.com/office/drawing/2014/main" id="{9F5C7C69-227C-B542-B104-58373DD4CE22}"/>
              </a:ext>
            </a:extLst>
          </p:cNvPr>
          <p:cNvSpPr txBox="1"/>
          <p:nvPr/>
        </p:nvSpPr>
        <p:spPr>
          <a:xfrm>
            <a:off x="6576202" y="1828202"/>
            <a:ext cx="2352637" cy="40780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9050" tIns="19050" rIns="19050" bIns="19050" anchor="ctr">
            <a:spAutoFit/>
          </a:bodyPr>
          <a:lstStyle>
            <a:lvl1pPr algn="l">
              <a:spcBef>
                <a:spcPts val="5900"/>
              </a:spcBef>
              <a:defRPr sz="4800" b="0"/>
            </a:lvl1pPr>
          </a:lstStyle>
          <a:p>
            <a:pPr algn="ctr"/>
            <a:r>
              <a:rPr sz="1200" dirty="0"/>
              <a:t>High reflectivity and low GDD IBS mirrors - Manx Precision Optics (UK)</a:t>
            </a:r>
          </a:p>
        </p:txBody>
      </p:sp>
    </p:spTree>
    <p:extLst>
      <p:ext uri="{BB962C8B-B14F-4D97-AF65-F5344CB8AC3E}">
        <p14:creationId xmlns:p14="http://schemas.microsoft.com/office/powerpoint/2010/main" val="17187782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B0537-9A6C-0749-A2BC-942133597D01}"/>
              </a:ext>
            </a:extLst>
          </p:cNvPr>
          <p:cNvSpPr>
            <a:spLocks noGrp="1"/>
          </p:cNvSpPr>
          <p:nvPr>
            <p:ph type="title"/>
          </p:nvPr>
        </p:nvSpPr>
        <p:spPr/>
        <p:txBody>
          <a:bodyPr/>
          <a:lstStyle/>
          <a:p>
            <a:r>
              <a:rPr lang="en-GB" dirty="0"/>
              <a:t>Update on Industrialisation of BPMs for FELs</a:t>
            </a:r>
          </a:p>
        </p:txBody>
      </p:sp>
      <p:sp>
        <p:nvSpPr>
          <p:cNvPr id="3" name="Content Placeholder 2">
            <a:extLst>
              <a:ext uri="{FF2B5EF4-FFF2-40B4-BE49-F238E27FC236}">
                <a16:creationId xmlns:a16="http://schemas.microsoft.com/office/drawing/2014/main" id="{B55E93A2-57D5-1B49-A1C2-9C43F93D2F44}"/>
              </a:ext>
            </a:extLst>
          </p:cNvPr>
          <p:cNvSpPr>
            <a:spLocks noGrp="1"/>
          </p:cNvSpPr>
          <p:nvPr>
            <p:ph idx="1"/>
          </p:nvPr>
        </p:nvSpPr>
        <p:spPr>
          <a:xfrm>
            <a:off x="216273" y="1120810"/>
            <a:ext cx="5006753" cy="3563950"/>
          </a:xfrm>
        </p:spPr>
        <p:txBody>
          <a:bodyPr>
            <a:normAutofit fontScale="70000" lnSpcReduction="20000"/>
          </a:bodyPr>
          <a:lstStyle/>
          <a:p>
            <a:pPr>
              <a:lnSpc>
                <a:spcPct val="110000"/>
              </a:lnSpc>
            </a:pPr>
            <a:r>
              <a:rPr lang="en-US" dirty="0"/>
              <a:t>Recap:</a:t>
            </a:r>
          </a:p>
          <a:p>
            <a:pPr lvl="1">
              <a:lnSpc>
                <a:spcPct val="110000"/>
              </a:lnSpc>
              <a:spcBef>
                <a:spcPts val="750"/>
              </a:spcBef>
            </a:pPr>
            <a:r>
              <a:rPr lang="en-US" dirty="0"/>
              <a:t>cavity BPMs design for FELS, original developed for linear colliders</a:t>
            </a:r>
          </a:p>
          <a:p>
            <a:pPr lvl="1">
              <a:lnSpc>
                <a:spcPct val="110000"/>
              </a:lnSpc>
              <a:spcBef>
                <a:spcPts val="750"/>
              </a:spcBef>
            </a:pPr>
            <a:r>
              <a:rPr lang="en-US" dirty="0"/>
              <a:t>Offer complete off-the-shelf system in partnership with FMB-Oxford and </a:t>
            </a:r>
            <a:r>
              <a:rPr lang="en-US" dirty="0" err="1"/>
              <a:t>iTech</a:t>
            </a:r>
            <a:endParaRPr lang="en-US" dirty="0"/>
          </a:p>
          <a:p>
            <a:pPr lvl="1">
              <a:lnSpc>
                <a:spcPct val="110000"/>
              </a:lnSpc>
              <a:spcBef>
                <a:spcPts val="750"/>
              </a:spcBef>
            </a:pPr>
            <a:r>
              <a:rPr lang="en-US" dirty="0"/>
              <a:t>first delivery to ELI-BL in 2021</a:t>
            </a:r>
          </a:p>
          <a:p>
            <a:pPr lvl="1">
              <a:lnSpc>
                <a:spcPct val="110000"/>
              </a:lnSpc>
              <a:spcBef>
                <a:spcPts val="750"/>
              </a:spcBef>
            </a:pPr>
            <a:r>
              <a:rPr lang="en-US" dirty="0"/>
              <a:t>REF2021 case study</a:t>
            </a:r>
          </a:p>
          <a:p>
            <a:pPr>
              <a:lnSpc>
                <a:spcPct val="110000"/>
              </a:lnSpc>
            </a:pPr>
            <a:r>
              <a:rPr lang="en-US" dirty="0"/>
              <a:t>Current:</a:t>
            </a:r>
          </a:p>
          <a:p>
            <a:pPr lvl="1">
              <a:lnSpc>
                <a:spcPct val="110000"/>
              </a:lnSpc>
            </a:pPr>
            <a:r>
              <a:rPr lang="en-US" dirty="0"/>
              <a:t>recovering and upgrading the test system at Daresbury post-Covid</a:t>
            </a:r>
          </a:p>
          <a:p>
            <a:pPr lvl="1">
              <a:lnSpc>
                <a:spcPct val="110000"/>
              </a:lnSpc>
            </a:pPr>
            <a:r>
              <a:rPr lang="en-US" dirty="0"/>
              <a:t>install the second down-converter stage for low charge running</a:t>
            </a:r>
          </a:p>
          <a:p>
            <a:pPr lvl="1">
              <a:lnSpc>
                <a:spcPct val="110000"/>
              </a:lnSpc>
            </a:pPr>
            <a:r>
              <a:rPr lang="en-US" dirty="0"/>
              <a:t>sadly, no beam for resolution studies expected for 18-24 months</a:t>
            </a:r>
          </a:p>
          <a:p>
            <a:pPr lvl="1">
              <a:lnSpc>
                <a:spcPct val="110000"/>
              </a:lnSpc>
            </a:pPr>
            <a:r>
              <a:rPr lang="en-US" dirty="0"/>
              <a:t>but: trial of &lt; 10pC running April 7</a:t>
            </a:r>
            <a:r>
              <a:rPr lang="en-US" baseline="30000" dirty="0"/>
              <a:t>th</a:t>
            </a:r>
            <a:r>
              <a:rPr lang="en-US" dirty="0"/>
              <a:t> - 8</a:t>
            </a:r>
            <a:r>
              <a:rPr lang="en-US" baseline="30000" dirty="0"/>
              <a:t>th</a:t>
            </a:r>
            <a:r>
              <a:rPr lang="en-US" dirty="0"/>
              <a:t> </a:t>
            </a:r>
          </a:p>
          <a:p>
            <a:pPr>
              <a:lnSpc>
                <a:spcPct val="110000"/>
              </a:lnSpc>
            </a:pPr>
            <a:r>
              <a:rPr lang="en-US" dirty="0"/>
              <a:t>Spin-off project:</a:t>
            </a:r>
          </a:p>
          <a:p>
            <a:pPr lvl="1">
              <a:lnSpc>
                <a:spcPct val="110000"/>
              </a:lnSpc>
            </a:pPr>
            <a:r>
              <a:rPr lang="en-US" dirty="0"/>
              <a:t>precision compact RF sources in development</a:t>
            </a:r>
          </a:p>
          <a:p>
            <a:pPr lvl="1">
              <a:lnSpc>
                <a:spcPct val="110000"/>
              </a:lnSpc>
            </a:pPr>
            <a:r>
              <a:rPr lang="en-US" dirty="0"/>
              <a:t>aiming to present a prototype at IBIC22</a:t>
            </a:r>
          </a:p>
        </p:txBody>
      </p:sp>
      <p:sp>
        <p:nvSpPr>
          <p:cNvPr id="9" name="TextBox 8">
            <a:extLst>
              <a:ext uri="{FF2B5EF4-FFF2-40B4-BE49-F238E27FC236}">
                <a16:creationId xmlns:a16="http://schemas.microsoft.com/office/drawing/2014/main" id="{F5D81136-6159-9145-A7FA-44C31957246E}"/>
              </a:ext>
            </a:extLst>
          </p:cNvPr>
          <p:cNvSpPr txBox="1"/>
          <p:nvPr/>
        </p:nvSpPr>
        <p:spPr>
          <a:xfrm>
            <a:off x="7483681" y="3093885"/>
            <a:ext cx="1534323" cy="377267"/>
          </a:xfrm>
          <a:prstGeom prst="rect">
            <a:avLst/>
          </a:prstGeom>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6789" tIns="26789" rIns="26789" bIns="26789" numCol="1" spcCol="38100" rtlCol="0" anchor="ctr">
            <a:spAutoFit/>
          </a:bodyPr>
          <a:lstStyle/>
          <a:p>
            <a:pPr algn="r" defTabSz="308049" latinLnBrk="1" hangingPunct="0"/>
            <a:r>
              <a:rPr lang="en-US" sz="1050" dirty="0">
                <a:solidFill>
                  <a:schemeClr val="tx1"/>
                </a:solidFill>
                <a:latin typeface="Helvetica" pitchFamily="2" charset="0"/>
                <a:sym typeface="Avenir Roman"/>
              </a:rPr>
              <a:t>CBPM triplet at CLARA, Daresbury Laboratory</a:t>
            </a:r>
          </a:p>
        </p:txBody>
      </p:sp>
      <p:pic>
        <p:nvPicPr>
          <p:cNvPr id="10" name="Picture 9" descr="JPEG_print_logo_large.jpg">
            <a:extLst>
              <a:ext uri="{FF2B5EF4-FFF2-40B4-BE49-F238E27FC236}">
                <a16:creationId xmlns:a16="http://schemas.microsoft.com/office/drawing/2014/main" id="{6FE52575-85EF-C24A-ABDB-00C2EB60BFA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880318" y="4533246"/>
            <a:ext cx="1062273" cy="530575"/>
          </a:xfrm>
          <a:prstGeom prst="rect">
            <a:avLst/>
          </a:prstGeom>
          <a:ln>
            <a:noFill/>
          </a:ln>
          <a:effectLst/>
        </p:spPr>
      </p:pic>
      <p:sp>
        <p:nvSpPr>
          <p:cNvPr id="11" name="TextBox 10">
            <a:extLst>
              <a:ext uri="{FF2B5EF4-FFF2-40B4-BE49-F238E27FC236}">
                <a16:creationId xmlns:a16="http://schemas.microsoft.com/office/drawing/2014/main" id="{5C74AA93-0AED-2D4B-BABD-70DB4F223AB1}"/>
              </a:ext>
            </a:extLst>
          </p:cNvPr>
          <p:cNvSpPr txBox="1"/>
          <p:nvPr/>
        </p:nvSpPr>
        <p:spPr>
          <a:xfrm>
            <a:off x="118014" y="813033"/>
            <a:ext cx="982770" cy="307777"/>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none" rtlCol="0">
            <a:spAutoFit/>
          </a:bodyPr>
          <a:lstStyle/>
          <a:p>
            <a:r>
              <a:rPr lang="en-GB" sz="1400" b="1" i="1" dirty="0">
                <a:solidFill>
                  <a:schemeClr val="accent5">
                    <a:lumMod val="75000"/>
                  </a:schemeClr>
                </a:solidFill>
                <a:latin typeface="Helvetica" pitchFamily="2" charset="0"/>
              </a:rPr>
              <a:t>A. </a:t>
            </a:r>
            <a:r>
              <a:rPr lang="en-GB" sz="1400" b="1" i="1" dirty="0" err="1">
                <a:solidFill>
                  <a:schemeClr val="accent5">
                    <a:lumMod val="75000"/>
                  </a:schemeClr>
                </a:solidFill>
                <a:latin typeface="Helvetica" pitchFamily="2" charset="0"/>
              </a:rPr>
              <a:t>Lyapin</a:t>
            </a:r>
            <a:endParaRPr lang="en-GB" sz="1400" b="1" i="1" dirty="0">
              <a:solidFill>
                <a:schemeClr val="accent5">
                  <a:lumMod val="75000"/>
                </a:schemeClr>
              </a:solidFill>
              <a:latin typeface="Helvetica" pitchFamily="2" charset="0"/>
            </a:endParaRPr>
          </a:p>
        </p:txBody>
      </p:sp>
      <p:pic>
        <p:nvPicPr>
          <p:cNvPr id="14" name="Picture 13">
            <a:extLst>
              <a:ext uri="{FF2B5EF4-FFF2-40B4-BE49-F238E27FC236}">
                <a16:creationId xmlns:a16="http://schemas.microsoft.com/office/drawing/2014/main" id="{63326FF9-8238-BC40-8458-EF281FAB20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31920" y="854892"/>
            <a:ext cx="3686084" cy="2162216"/>
          </a:xfrm>
          <a:prstGeom prst="rect">
            <a:avLst/>
          </a:prstGeom>
        </p:spPr>
      </p:pic>
      <p:pic>
        <p:nvPicPr>
          <p:cNvPr id="15" name="Picture 14" descr="A picture containing text&#10;&#10;Description automatically generated">
            <a:extLst>
              <a:ext uri="{FF2B5EF4-FFF2-40B4-BE49-F238E27FC236}">
                <a16:creationId xmlns:a16="http://schemas.microsoft.com/office/drawing/2014/main" id="{10A68A07-B22C-2546-8235-369D929B9D0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59491" y="2592140"/>
            <a:ext cx="1771886" cy="2092620"/>
          </a:xfrm>
          <a:prstGeom prst="rect">
            <a:avLst/>
          </a:prstGeom>
          <a:ln w="19050">
            <a:solidFill>
              <a:schemeClr val="bg1"/>
            </a:solid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99079025-BC88-514A-AEAF-087EA864F76A}"/>
              </a:ext>
            </a:extLst>
          </p:cNvPr>
          <p:cNvSpPr txBox="1"/>
          <p:nvPr/>
        </p:nvSpPr>
        <p:spPr>
          <a:xfrm>
            <a:off x="7040270" y="4099974"/>
            <a:ext cx="1534323" cy="377267"/>
          </a:xfrm>
          <a:prstGeom prst="rect">
            <a:avLst/>
          </a:prstGeom>
          <a:solidFill>
            <a:schemeClr val="bg1"/>
          </a:solidFill>
          <a:ln/>
        </p:spPr>
        <p:style>
          <a:lnRef idx="2">
            <a:schemeClr val="dk1"/>
          </a:lnRef>
          <a:fillRef idx="1">
            <a:schemeClr val="lt1"/>
          </a:fillRef>
          <a:effectRef idx="0">
            <a:schemeClr val="dk1"/>
          </a:effectRef>
          <a:fontRef idx="minor">
            <a:schemeClr val="dk1"/>
          </a:fontRef>
        </p:style>
        <p:txBody>
          <a:bodyPr rot="0" spcFirstLastPara="1" vertOverflow="overflow" horzOverflow="overflow" vert="horz" wrap="square" lIns="26789" tIns="26789" rIns="26789" bIns="26789" numCol="1" spcCol="38100" rtlCol="0" anchor="ctr">
            <a:spAutoFit/>
          </a:bodyPr>
          <a:lstStyle/>
          <a:p>
            <a:pPr defTabSz="308049" latinLnBrk="1" hangingPunct="0"/>
            <a:r>
              <a:rPr lang="en-US" sz="1050" dirty="0">
                <a:solidFill>
                  <a:schemeClr val="tx1"/>
                </a:solidFill>
                <a:latin typeface="Helvetica" pitchFamily="2" charset="0"/>
              </a:rPr>
              <a:t>New electronics: second down-conversion stage</a:t>
            </a:r>
            <a:endParaRPr lang="en-US" sz="1050" dirty="0">
              <a:solidFill>
                <a:schemeClr val="tx1"/>
              </a:solidFill>
              <a:latin typeface="Helvetica" pitchFamily="2" charset="0"/>
              <a:sym typeface="Avenir Roman"/>
            </a:endParaRPr>
          </a:p>
        </p:txBody>
      </p:sp>
    </p:spTree>
    <p:extLst>
      <p:ext uri="{BB962C8B-B14F-4D97-AF65-F5344CB8AC3E}">
        <p14:creationId xmlns:p14="http://schemas.microsoft.com/office/powerpoint/2010/main" val="424462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31005</TotalTime>
  <Words>1937</Words>
  <Application>Microsoft Macintosh PowerPoint</Application>
  <PresentationFormat>On-screen Show (16:9)</PresentationFormat>
  <Paragraphs>218</Paragraphs>
  <Slides>21</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System Font</vt:lpstr>
      <vt:lpstr>Arial</vt:lpstr>
      <vt:lpstr>Calibri</vt:lpstr>
      <vt:lpstr>Calibri Light</vt:lpstr>
      <vt:lpstr>Century Gothic</vt:lpstr>
      <vt:lpstr>Helvetica</vt:lpstr>
      <vt:lpstr>Helvetica Light</vt:lpstr>
      <vt:lpstr>Lucida Grande</vt:lpstr>
      <vt:lpstr>Office Theme</vt:lpstr>
      <vt:lpstr>BDSIM Applications and Further Industry Connections</vt:lpstr>
      <vt:lpstr>Introduction</vt:lpstr>
      <vt:lpstr>eSYLOS - LWFA beamline at ELI-ALPS</vt:lpstr>
      <vt:lpstr>SYLOS Laser</vt:lpstr>
      <vt:lpstr>eSYLOS Radiation Techniques</vt:lpstr>
      <vt:lpstr>eSYLOS Parameters For Reference</vt:lpstr>
      <vt:lpstr>eSYLOS Status</vt:lpstr>
      <vt:lpstr>eSYLOS Industrial Connections</vt:lpstr>
      <vt:lpstr>Update on Industrialisation of BPMs for FELs</vt:lpstr>
      <vt:lpstr>Pyroelectric Accelerator X-Ray Source</vt:lpstr>
      <vt:lpstr>A Pyroelectric Accelerator Facility at RHUL </vt:lpstr>
      <vt:lpstr>Results</vt:lpstr>
      <vt:lpstr>Radiation Transport Simulations</vt:lpstr>
      <vt:lpstr>BDSIM</vt:lpstr>
      <vt:lpstr>Associated Capability</vt:lpstr>
      <vt:lpstr>Medical Facility Application of BDSIM</vt:lpstr>
      <vt:lpstr>An Example of Recent Results</vt:lpstr>
      <vt:lpstr>IBA Eyeline Studies</vt:lpstr>
      <vt:lpstr>Prospects for Industry with RT Simulations</vt:lpstr>
      <vt:lpstr>Thank you for your attention</vt:lpstr>
      <vt:lpstr>BDSIM Manual Usage</vt:lpstr>
    </vt:vector>
  </TitlesOfParts>
  <Company>Oxford University Department Of Physics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Pulse Train Energy Measurements</dc:title>
  <dc:creator>Windows User</dc:creator>
  <cp:lastModifiedBy>Nevay, Laurie</cp:lastModifiedBy>
  <cp:revision>1257</cp:revision>
  <cp:lastPrinted>2019-04-05T13:44:35Z</cp:lastPrinted>
  <dcterms:created xsi:type="dcterms:W3CDTF">2011-04-05T19:54:15Z</dcterms:created>
  <dcterms:modified xsi:type="dcterms:W3CDTF">2022-04-07T15:03:47Z</dcterms:modified>
</cp:coreProperties>
</file>