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727" r:id="rId4"/>
    <p:sldMasterId id="2147483719" r:id="rId5"/>
    <p:sldMasterId id="2147483663" r:id="rId6"/>
    <p:sldMasterId id="2147483734" r:id="rId7"/>
  </p:sldMasterIdLst>
  <p:notesMasterIdLst>
    <p:notesMasterId r:id="rId40"/>
  </p:notesMasterIdLst>
  <p:handoutMasterIdLst>
    <p:handoutMasterId r:id="rId41"/>
  </p:handoutMasterIdLst>
  <p:sldIdLst>
    <p:sldId id="256" r:id="rId8"/>
    <p:sldId id="260" r:id="rId9"/>
    <p:sldId id="286" r:id="rId10"/>
    <p:sldId id="261" r:id="rId11"/>
    <p:sldId id="285" r:id="rId12"/>
    <p:sldId id="269" r:id="rId13"/>
    <p:sldId id="270" r:id="rId14"/>
    <p:sldId id="271" r:id="rId15"/>
    <p:sldId id="278" r:id="rId16"/>
    <p:sldId id="273" r:id="rId17"/>
    <p:sldId id="589" r:id="rId18"/>
    <p:sldId id="587" r:id="rId19"/>
    <p:sldId id="596" r:id="rId20"/>
    <p:sldId id="287" r:id="rId21"/>
    <p:sldId id="282" r:id="rId22"/>
    <p:sldId id="265" r:id="rId23"/>
    <p:sldId id="592" r:id="rId24"/>
    <p:sldId id="284" r:id="rId25"/>
    <p:sldId id="590" r:id="rId26"/>
    <p:sldId id="288" r:id="rId27"/>
    <p:sldId id="279" r:id="rId28"/>
    <p:sldId id="280" r:id="rId29"/>
    <p:sldId id="281" r:id="rId30"/>
    <p:sldId id="289" r:id="rId31"/>
    <p:sldId id="257" r:id="rId32"/>
    <p:sldId id="258" r:id="rId33"/>
    <p:sldId id="259" r:id="rId34"/>
    <p:sldId id="274" r:id="rId35"/>
    <p:sldId id="597" r:id="rId36"/>
    <p:sldId id="595" r:id="rId37"/>
    <p:sldId id="594" r:id="rId38"/>
    <p:sldId id="264" r:id="rId39"/>
  </p:sldIdLst>
  <p:sldSz cx="12192000" cy="6858000"/>
  <p:notesSz cx="6858000" cy="9144000"/>
  <p:embeddedFontLst>
    <p:embeddedFont>
      <p:font typeface="Cambria Math" panose="02040503050406030204" pitchFamily="18" charset="0"/>
      <p:regular r:id="rId42"/>
    </p:embeddedFont>
    <p:embeddedFont>
      <p:font typeface="Moderat Medium" pitchFamily="2" charset="77"/>
      <p:regular r:id="rId43"/>
    </p:embeddedFont>
    <p:embeddedFont>
      <p:font typeface="Roboto" panose="02000000000000000000" pitchFamily="2" charset="0"/>
      <p:regular r:id="rId44"/>
      <p:bold r:id="rId45"/>
      <p:italic r:id="rId46"/>
      <p:boldItalic r:id="rId4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C9C7196-A326-A644-AA59-3E7C4646CEBE}">
          <p14:sldIdLst>
            <p14:sldId id="256"/>
            <p14:sldId id="260"/>
          </p14:sldIdLst>
        </p14:section>
        <p14:section name="Intensity Limitations" id="{3BE6EF11-5A3B-F749-8862-EF33D3E7AA1C}">
          <p14:sldIdLst>
            <p14:sldId id="286"/>
            <p14:sldId id="261"/>
            <p14:sldId id="285"/>
            <p14:sldId id="269"/>
            <p14:sldId id="270"/>
            <p14:sldId id="271"/>
            <p14:sldId id="278"/>
            <p14:sldId id="273"/>
            <p14:sldId id="589"/>
            <p14:sldId id="587"/>
          </p14:sldIdLst>
        </p14:section>
        <p14:section name="ISIS-II" id="{2A9B646A-B49A-2A4C-909C-25D0EB3DD0BE}">
          <p14:sldIdLst>
            <p14:sldId id="596"/>
            <p14:sldId id="287"/>
            <p14:sldId id="282"/>
            <p14:sldId id="265"/>
            <p14:sldId id="592"/>
            <p14:sldId id="284"/>
            <p14:sldId id="590"/>
          </p14:sldIdLst>
        </p14:section>
        <p14:section name="FETS-FFA Magnets" id="{9D1F8330-FE0A-7848-BBBF-B85262B2609F}">
          <p14:sldIdLst>
            <p14:sldId id="288"/>
            <p14:sldId id="279"/>
            <p14:sldId id="280"/>
            <p14:sldId id="281"/>
          </p14:sldIdLst>
        </p14:section>
        <p14:section name="FFA Stacking" id="{1B807D24-7753-B94A-BD46-482E9E6B8ED9}">
          <p14:sldIdLst>
            <p14:sldId id="289"/>
            <p14:sldId id="257"/>
            <p14:sldId id="258"/>
            <p14:sldId id="259"/>
            <p14:sldId id="274"/>
            <p14:sldId id="597"/>
            <p14:sldId id="595"/>
            <p14:sldId id="594"/>
          </p14:sldIdLst>
        </p14:section>
        <p14:section name="Conclusions" id="{D609487E-7AF8-A74B-939E-A82B872CBE50}">
          <p14:sldIdLst>
            <p14:sldId id="26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D1B"/>
    <a:srgbClr val="676767"/>
    <a:srgbClr val="0030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B06293-A59E-DD4D-8A41-253CE750BB21}" v="1112" dt="2025-04-22T15:42:01.8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70" autoAdjust="0"/>
    <p:restoredTop sz="80408"/>
  </p:normalViewPr>
  <p:slideViewPr>
    <p:cSldViewPr snapToGrid="0">
      <p:cViewPr varScale="1">
        <p:scale>
          <a:sx n="102" d="100"/>
          <a:sy n="102" d="100"/>
        </p:scale>
        <p:origin x="888" y="16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notesMaster" Target="notesMasters/notesMaster1.xml"/><Relationship Id="rId45" Type="http://schemas.openxmlformats.org/officeDocument/2006/relationships/font" Target="fonts/font4.fntdata"/><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font" Target="fonts/font3.fntdata"/><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font" Target="fonts/font2.fntdata"/><Relationship Id="rId48" Type="http://schemas.openxmlformats.org/officeDocument/2006/relationships/presProps" Target="presProps.xml"/><Relationship Id="rId8" Type="http://schemas.openxmlformats.org/officeDocument/2006/relationships/slide" Target="slides/slide1.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font" Target="fonts/font5.fntdata"/><Relationship Id="rId20" Type="http://schemas.openxmlformats.org/officeDocument/2006/relationships/slide" Target="slides/slide13.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1C82ED0-7452-4354-A24E-35FB24BF9A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0D6969E9-2182-2FF9-A02F-A1842CE2A4F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1D66A77-BC89-4E24-A414-B6543411FF58}" type="datetimeFigureOut">
              <a:rPr lang="en-GB" smtClean="0"/>
              <a:t>24/04/2025</a:t>
            </a:fld>
            <a:endParaRPr lang="en-GB"/>
          </a:p>
        </p:txBody>
      </p:sp>
      <p:sp>
        <p:nvSpPr>
          <p:cNvPr id="4" name="Footer Placeholder 3">
            <a:extLst>
              <a:ext uri="{FF2B5EF4-FFF2-40B4-BE49-F238E27FC236}">
                <a16:creationId xmlns:a16="http://schemas.microsoft.com/office/drawing/2014/main" id="{E3E84D48-5E89-47EA-5EE7-5780CF041D6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169F5C8-55D8-4294-92FA-96C28702B9F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24A80C6-5E9B-493C-B5B8-6FAC8DE86E53}" type="slidenum">
              <a:rPr lang="en-GB" smtClean="0"/>
              <a:t>‹#›</a:t>
            </a:fld>
            <a:endParaRPr lang="en-GB"/>
          </a:p>
        </p:txBody>
      </p:sp>
    </p:spTree>
    <p:extLst>
      <p:ext uri="{BB962C8B-B14F-4D97-AF65-F5344CB8AC3E}">
        <p14:creationId xmlns:p14="http://schemas.microsoft.com/office/powerpoint/2010/main" val="1430783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6B83B0-1E30-9446-911D-89A7AB5F4BEB}" type="datetimeFigureOut">
              <a:t>4/24/25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41316E-16EA-EA4F-8A01-F7C2E3DF3AE4}" type="slidenum">
              <a:t>‹#›</a:t>
            </a:fld>
            <a:endParaRPr lang="en-GB"/>
          </a:p>
        </p:txBody>
      </p:sp>
    </p:spTree>
    <p:extLst>
      <p:ext uri="{BB962C8B-B14F-4D97-AF65-F5344CB8AC3E}">
        <p14:creationId xmlns:p14="http://schemas.microsoft.com/office/powerpoint/2010/main" val="344427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IBEX Paul trap underwent an upgrade in 2022. Goal was to add additional electrodes for the creation of octupole fields (https://www.isis.stfc.ac.uk/Pages/News22_IBEX2.aspx)</a:t>
            </a:r>
          </a:p>
          <a:p>
            <a:pPr marL="171450" indent="-171450">
              <a:buFontTx/>
              <a:buChar char="-"/>
            </a:pPr>
            <a:r>
              <a:rPr lang="en-GB" dirty="0"/>
              <a:t>Octupoles were tested by applying an external perturbation to excite a resonance (top right figure). Octupoles where shown to damp this resonance through creating a large nonlinear tune spread.</a:t>
            </a:r>
          </a:p>
          <a:p>
            <a:pPr marL="171450" indent="-171450">
              <a:buFontTx/>
              <a:buChar char="-"/>
            </a:pPr>
            <a:r>
              <a:rPr lang="en-GB" dirty="0"/>
              <a:t>Quasi Integrable optics was also tested in the IBEX trap. A specially designed integrable lattice was created which in theory should not excite the 4</a:t>
            </a:r>
            <a:r>
              <a:rPr lang="en-GB" baseline="30000" dirty="0"/>
              <a:t>th</a:t>
            </a:r>
            <a:r>
              <a:rPr lang="en-GB" dirty="0"/>
              <a:t> order resonance if the octupole field scales correctly with the beta function. This was shown to improve the ion survival in the lattice when compared to lattices which broke the integrability condition (</a:t>
            </a:r>
            <a:r>
              <a:rPr lang="en-GB" dirty="0" err="1"/>
              <a:t>nonQI</a:t>
            </a:r>
            <a:r>
              <a:rPr lang="en-GB" dirty="0"/>
              <a:t>).</a:t>
            </a:r>
          </a:p>
          <a:p>
            <a:pPr marL="171450" indent="-171450">
              <a:buFontTx/>
              <a:buChar char="-"/>
            </a:pPr>
            <a:r>
              <a:rPr lang="en-GB" dirty="0"/>
              <a:t>Thesis: https://ora.ox.ac.uk/objects/uuid:edef999e-f248-49b4-80fc-da195f8c24c6</a:t>
            </a:r>
          </a:p>
          <a:p>
            <a:pPr marL="171450" indent="-171450">
              <a:buFontTx/>
              <a:buChar char="-"/>
            </a:pPr>
            <a:r>
              <a:rPr lang="en-GB" dirty="0"/>
              <a:t>Paper: https://accelconf.web.cern.ch/hb2023/doi/JACoW-HB2023-THBP27.html</a:t>
            </a:r>
          </a:p>
        </p:txBody>
      </p:sp>
      <p:sp>
        <p:nvSpPr>
          <p:cNvPr id="4" name="Slide Number Placeholder 3"/>
          <p:cNvSpPr>
            <a:spLocks noGrp="1"/>
          </p:cNvSpPr>
          <p:nvPr>
            <p:ph type="sldNum" sz="quarter" idx="5"/>
          </p:nvPr>
        </p:nvSpPr>
        <p:spPr/>
        <p:txBody>
          <a:bodyPr/>
          <a:lstStyle/>
          <a:p>
            <a:fld id="{C3472D78-8094-4AFE-83F2-3CCF67811654}" type="slidenum">
              <a:rPr lang="en-GB" smtClean="0"/>
              <a:t>31</a:t>
            </a:fld>
            <a:endParaRPr lang="en-GB"/>
          </a:p>
        </p:txBody>
      </p:sp>
    </p:spTree>
    <p:extLst>
      <p:ext uri="{BB962C8B-B14F-4D97-AF65-F5344CB8AC3E}">
        <p14:creationId xmlns:p14="http://schemas.microsoft.com/office/powerpoint/2010/main" val="2843925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1361455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0134600" cy="365125"/>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029200" cy="3852000"/>
          </a:xfrm>
          <a:prstGeom prst="rect">
            <a:avLst/>
          </a:prstGeom>
        </p:spPr>
        <p:txBody>
          <a:bodyPr/>
          <a:lstStyle>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5524501" y="1304925"/>
            <a:ext cx="4876800" cy="3852000"/>
          </a:xfrm>
          <a:prstGeom prst="rect">
            <a:avLst/>
          </a:prstGeom>
        </p:spPr>
        <p:txBody>
          <a:bodyPr/>
          <a:lstStyle>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Date Placeholder 3">
            <a:extLst>
              <a:ext uri="{FF2B5EF4-FFF2-40B4-BE49-F238E27FC236}">
                <a16:creationId xmlns:a16="http://schemas.microsoft.com/office/drawing/2014/main" id="{696B1B1A-8A60-7571-1DEF-DF900256681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C9FF47-5869-0540-AE15-603DF8318BD1}" type="datetime1">
              <a:t>4/24/25</a:t>
            </a:fld>
            <a:endParaRPr lang="en-GB"/>
          </a:p>
        </p:txBody>
      </p:sp>
      <p:sp>
        <p:nvSpPr>
          <p:cNvPr id="9" name="Footer Placeholder 4">
            <a:extLst>
              <a:ext uri="{FF2B5EF4-FFF2-40B4-BE49-F238E27FC236}">
                <a16:creationId xmlns:a16="http://schemas.microsoft.com/office/drawing/2014/main" id="{0A238165-19F1-BC18-C20C-3CC3D2AFD9BF}"/>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Slide Number Placeholder 5">
            <a:extLst>
              <a:ext uri="{FF2B5EF4-FFF2-40B4-BE49-F238E27FC236}">
                <a16:creationId xmlns:a16="http://schemas.microsoft.com/office/drawing/2014/main" id="{E1EE5152-9164-4EB5-EAF6-34C6622C3EEA}"/>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54689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4838699"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4838699" cy="2846762"/>
          </a:xfrm>
          <a:prstGeom prst="rect">
            <a:avLst/>
          </a:prstGeom>
        </p:spPr>
        <p:txBody>
          <a:bodyPr/>
          <a:lstStyle>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5562602" y="1304925"/>
            <a:ext cx="4838699"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5562603" y="2330075"/>
            <a:ext cx="4838698" cy="2846762"/>
          </a:xfrm>
          <a:prstGeom prst="rect">
            <a:avLst/>
          </a:prstGeom>
        </p:spPr>
        <p:txBody>
          <a:bodyPr/>
          <a:lstStyle>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0134600" cy="460375"/>
          </a:xfrm>
          <a:prstGeom prst="rect">
            <a:avLst/>
          </a:prstGeom>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23CDD2F5-1481-9908-2B81-B0CBF2B47D0A}"/>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C5DC5B-42E4-294D-B07E-FDE06FF4CCD5}" type="datetime1">
              <a:t>4/24/25</a:t>
            </a:fld>
            <a:endParaRPr lang="en-GB"/>
          </a:p>
        </p:txBody>
      </p:sp>
      <p:sp>
        <p:nvSpPr>
          <p:cNvPr id="10" name="Footer Placeholder 4">
            <a:extLst>
              <a:ext uri="{FF2B5EF4-FFF2-40B4-BE49-F238E27FC236}">
                <a16:creationId xmlns:a16="http://schemas.microsoft.com/office/drawing/2014/main" id="{E6B48C32-ECD3-49D3-C88A-0D6CD7761932}"/>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2" name="Slide Number Placeholder 5">
            <a:extLst>
              <a:ext uri="{FF2B5EF4-FFF2-40B4-BE49-F238E27FC236}">
                <a16:creationId xmlns:a16="http://schemas.microsoft.com/office/drawing/2014/main" id="{79971ACE-673D-0FE6-8E00-6A36AFB9BDDA}"/>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075672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89B41B3-36E0-0844-A552-2814A72E3147}" type="datetime1">
              <a:t>4/24/25</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078419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4305300"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
        <p:nvSpPr>
          <p:cNvPr id="2" name="Date Placeholder 3">
            <a:extLst>
              <a:ext uri="{FF2B5EF4-FFF2-40B4-BE49-F238E27FC236}">
                <a16:creationId xmlns:a16="http://schemas.microsoft.com/office/drawing/2014/main" id="{757201D5-8F5F-EFFC-D1C0-6AEE32BE3984}"/>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52F882-7877-B247-89BA-0D3768092759}" type="datetime1">
              <a:t>4/24/25</a:t>
            </a:fld>
            <a:endParaRPr lang="en-GB"/>
          </a:p>
        </p:txBody>
      </p:sp>
      <p:sp>
        <p:nvSpPr>
          <p:cNvPr id="9" name="Footer Placeholder 4">
            <a:extLst>
              <a:ext uri="{FF2B5EF4-FFF2-40B4-BE49-F238E27FC236}">
                <a16:creationId xmlns:a16="http://schemas.microsoft.com/office/drawing/2014/main" id="{678B8663-1CEA-8953-DFF8-3DC54CD04C9B}"/>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0" name="Slide Number Placeholder 5">
            <a:extLst>
              <a:ext uri="{FF2B5EF4-FFF2-40B4-BE49-F238E27FC236}">
                <a16:creationId xmlns:a16="http://schemas.microsoft.com/office/drawing/2014/main" id="{B21BB798-7151-8F54-8B80-FAE592194FB5}"/>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5284585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0F590C-D1D1-6243-86F6-C3A9E792EFC5}" type="datetime1">
              <a:t>4/24/25</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a:xfrm>
            <a:off x="4036642"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a:xfrm>
            <a:off x="9178183"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264549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8967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1953054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dirty="0"/>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932876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922252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72777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96780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B803980D-D8DF-CA4C-B43F-020BCD259E72}" type="datetime1">
              <a:t>4/24/25</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600670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64FBBFEC-C98A-D64E-A562-42D2905AD607}" type="datetime1">
              <a:t>4/24/25</a:t>
            </a:fld>
            <a:endParaRPr lang="en-GB" dirty="0"/>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5359000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C795D8BD-2492-484E-B4E7-F5C13EF309C5}" type="datetime1">
              <a:t>4/24/25</a:t>
            </a:fld>
            <a:endParaRPr lang="en-GB"/>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683134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87A5FA97-F917-B94B-82FE-6D0D38FBF3A3}" type="datetime1">
              <a:t>4/24/25</a:t>
            </a:fld>
            <a:endParaRPr lang="en-GB" dirty="0"/>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0249794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45575E8E-FA61-E544-AB74-E5435EC6A8DE}" type="datetime1">
              <a:t>4/24/25</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276315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A7AAEB60-815D-304E-9056-198CBAC27154}" type="datetime1">
              <a:t>4/24/25</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1401503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0821DA07-CE94-4245-B9EC-B07AEE7C6A99}" type="datetime1">
              <a:t>4/24/25</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13090711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675170A9-0BBD-8645-853F-4CC0D652C236}" type="datetime1">
              <a:t>4/24/25</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6561991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06270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55372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
        <p:nvSpPr>
          <p:cNvPr id="3" name="Date Placeholder 2">
            <a:extLst>
              <a:ext uri="{FF2B5EF4-FFF2-40B4-BE49-F238E27FC236}">
                <a16:creationId xmlns:a16="http://schemas.microsoft.com/office/drawing/2014/main" id="{BA633CE8-15ED-7DA9-5AA7-8690B3194EC6}"/>
              </a:ext>
            </a:extLst>
          </p:cNvPr>
          <p:cNvSpPr>
            <a:spLocks noGrp="1"/>
          </p:cNvSpPr>
          <p:nvPr>
            <p:ph type="dt" sz="half" idx="11"/>
          </p:nvPr>
        </p:nvSpPr>
        <p:spPr>
          <a:xfrm>
            <a:off x="5635955" y="6101944"/>
            <a:ext cx="1062301" cy="365125"/>
          </a:xfrm>
        </p:spPr>
        <p:txBody>
          <a:bodyPr/>
          <a:lstStyle/>
          <a:p>
            <a:fld id="{FB7DECC8-9923-DE48-AF10-50836918D3FC}" type="datetime1">
              <a:t>4/24/25</a:t>
            </a:fld>
            <a:endParaRPr lang="en-GB"/>
          </a:p>
        </p:txBody>
      </p:sp>
      <p:sp>
        <p:nvSpPr>
          <p:cNvPr id="4" name="Footer Placeholder 3">
            <a:extLst>
              <a:ext uri="{FF2B5EF4-FFF2-40B4-BE49-F238E27FC236}">
                <a16:creationId xmlns:a16="http://schemas.microsoft.com/office/drawing/2014/main" id="{C36CE6C1-DD69-BCB5-8EC4-2767D3497800}"/>
              </a:ext>
            </a:extLst>
          </p:cNvPr>
          <p:cNvSpPr>
            <a:spLocks noGrp="1"/>
          </p:cNvSpPr>
          <p:nvPr>
            <p:ph type="ftr" sz="quarter" idx="12"/>
          </p:nvPr>
        </p:nvSpPr>
        <p:spPr>
          <a:xfrm>
            <a:off x="6911187" y="6101944"/>
            <a:ext cx="4114800" cy="365125"/>
          </a:xfrm>
        </p:spPr>
        <p:txBody>
          <a:bodyPr/>
          <a:lstStyle/>
          <a:p>
            <a:endParaRPr lang="en-GB" dirty="0"/>
          </a:p>
        </p:txBody>
      </p:sp>
      <p:sp>
        <p:nvSpPr>
          <p:cNvPr id="8" name="Slide Number Placeholder 7">
            <a:extLst>
              <a:ext uri="{FF2B5EF4-FFF2-40B4-BE49-F238E27FC236}">
                <a16:creationId xmlns:a16="http://schemas.microsoft.com/office/drawing/2014/main" id="{9A058CF0-ED08-3FEB-1724-DDB36449F632}"/>
              </a:ext>
            </a:extLst>
          </p:cNvPr>
          <p:cNvSpPr>
            <a:spLocks noGrp="1"/>
          </p:cNvSpPr>
          <p:nvPr>
            <p:ph type="sldNum" sz="quarter" idx="13"/>
          </p:nvPr>
        </p:nvSpPr>
        <p:spPr>
          <a:xfrm>
            <a:off x="11238918" y="6101944"/>
            <a:ext cx="686381" cy="365125"/>
          </a:xfrm>
        </p:spPr>
        <p:txBody>
          <a:bodyPr/>
          <a:lstStyle/>
          <a:p>
            <a:fld id="{94601B8E-4C5D-4D9E-8821-9696CA0E0E3F}" type="slidenum">
              <a:rPr lang="en-GB" smtClean="0"/>
              <a:pPr/>
              <a:t>‹#›</a:t>
            </a:fld>
            <a:endParaRPr lang="en-GB"/>
          </a:p>
        </p:txBody>
      </p:sp>
    </p:spTree>
    <p:extLst>
      <p:ext uri="{BB962C8B-B14F-4D97-AF65-F5344CB8AC3E}">
        <p14:creationId xmlns:p14="http://schemas.microsoft.com/office/powerpoint/2010/main" val="328347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Heading, text, image">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6388100" y="1304922"/>
            <a:ext cx="4025900" cy="4351339"/>
          </a:xfrm>
        </p:spPr>
        <p:txBody>
          <a:bodyPr/>
          <a:lstStyle/>
          <a:p>
            <a:endParaRPr lang="en-GB"/>
          </a:p>
        </p:txBody>
      </p:sp>
      <p:sp>
        <p:nvSpPr>
          <p:cNvPr id="7" name="Text Placeholder 9">
            <a:extLst>
              <a:ext uri="{FF2B5EF4-FFF2-40B4-BE49-F238E27FC236}">
                <a16:creationId xmlns:a16="http://schemas.microsoft.com/office/drawing/2014/main" id="{6D58FB62-6305-D775-94D1-00380F2AC31D}"/>
              </a:ext>
            </a:extLst>
          </p:cNvPr>
          <p:cNvSpPr>
            <a:spLocks noGrp="1"/>
          </p:cNvSpPr>
          <p:nvPr>
            <p:ph idx="1"/>
          </p:nvPr>
        </p:nvSpPr>
        <p:spPr>
          <a:xfrm>
            <a:off x="266700" y="1304925"/>
            <a:ext cx="5829300"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1675949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8267701" y="2286000"/>
            <a:ext cx="3644900" cy="3213102"/>
          </a:xfrm>
        </p:spPr>
        <p:txBody>
          <a:bodyPr/>
          <a:lstStyle/>
          <a:p>
            <a:endParaRPr lang="en-GB" dirty="0"/>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3526" y="2286000"/>
            <a:ext cx="3644900"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4265614" y="2286000"/>
            <a:ext cx="3644900"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16459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155470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a:t>Click to edit title</a:t>
            </a:r>
            <a:endParaRPr lang="en-GB"/>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9163027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7843107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1654683"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1654682"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p:txBody>
          <a:bodyPr/>
          <a:lstStyle/>
          <a:p>
            <a:fld id="{8B5C34B2-7E28-E142-8882-75181D93CE6A}" type="datetime1">
              <a:t>4/24/25</a:t>
            </a:fld>
            <a:endParaRPr lang="en-GB"/>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3797473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1654682"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1654683"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311ECD2-7228-FC6F-D057-E1D381721D2D}"/>
              </a:ext>
            </a:extLst>
          </p:cNvPr>
          <p:cNvSpPr>
            <a:spLocks noGrp="1"/>
          </p:cNvSpPr>
          <p:nvPr>
            <p:ph type="dt" sz="half" idx="10"/>
          </p:nvPr>
        </p:nvSpPr>
        <p:spPr/>
        <p:txBody>
          <a:bodyPr/>
          <a:lstStyle/>
          <a:p>
            <a:fld id="{609B75FB-B0D6-294B-A493-6F185CE83993}" type="datetime1">
              <a:t>4/24/25</a:t>
            </a:fld>
            <a:endParaRPr lang="en-GB"/>
          </a:p>
        </p:txBody>
      </p:sp>
      <p:sp>
        <p:nvSpPr>
          <p:cNvPr id="5" name="Footer Placeholder 4">
            <a:extLst>
              <a:ext uri="{FF2B5EF4-FFF2-40B4-BE49-F238E27FC236}">
                <a16:creationId xmlns:a16="http://schemas.microsoft.com/office/drawing/2014/main" id="{A0501347-B148-1746-115D-B3672939A7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74C7FE-56F7-317A-6A29-7F808D2B3C8A}"/>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809504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1654682"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699" y="4700187"/>
            <a:ext cx="11654683"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C61FB1F-7BDA-DC86-9EF3-DB36350C8D2F}"/>
              </a:ext>
            </a:extLst>
          </p:cNvPr>
          <p:cNvSpPr>
            <a:spLocks noGrp="1"/>
          </p:cNvSpPr>
          <p:nvPr>
            <p:ph type="dt" sz="half" idx="10"/>
          </p:nvPr>
        </p:nvSpPr>
        <p:spPr/>
        <p:txBody>
          <a:bodyPr/>
          <a:lstStyle/>
          <a:p>
            <a:fld id="{9CE59F72-47A7-E84F-B28F-721F649F186F}" type="datetime1">
              <a:t>4/24/25</a:t>
            </a:fld>
            <a:endParaRPr lang="en-GB" dirty="0"/>
          </a:p>
        </p:txBody>
      </p:sp>
      <p:sp>
        <p:nvSpPr>
          <p:cNvPr id="5" name="Footer Placeholder 4">
            <a:extLst>
              <a:ext uri="{FF2B5EF4-FFF2-40B4-BE49-F238E27FC236}">
                <a16:creationId xmlns:a16="http://schemas.microsoft.com/office/drawing/2014/main" id="{C77E4339-5CB2-7EDB-C9AA-C007FA14F69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B47BCC8-EC59-1A12-7C24-DEA423BC7F75}"/>
              </a:ext>
            </a:extLst>
          </p:cNvPr>
          <p:cNvSpPr>
            <a:spLocks noGrp="1"/>
          </p:cNvSpPr>
          <p:nvPr>
            <p:ph type="sldNum" sz="quarter" idx="12"/>
          </p:nvPr>
        </p:nvSpPr>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21870530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73409-495B-2752-6BF2-B1848FDE6656}"/>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2CF4D184-1DF7-03BD-F6A8-1290E291CFCE}"/>
              </a:ext>
            </a:extLst>
          </p:cNvPr>
          <p:cNvSpPr>
            <a:spLocks noGrp="1"/>
          </p:cNvSpPr>
          <p:nvPr>
            <p:ph sz="half" idx="1"/>
          </p:nvPr>
        </p:nvSpPr>
        <p:spPr>
          <a:xfrm>
            <a:off x="266700"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27F207A8-6978-C1D1-B0D6-FDA0CC1F42B3}"/>
              </a:ext>
            </a:extLst>
          </p:cNvPr>
          <p:cNvSpPr>
            <a:spLocks noGrp="1"/>
          </p:cNvSpPr>
          <p:nvPr>
            <p:ph sz="half" idx="2"/>
          </p:nvPr>
        </p:nvSpPr>
        <p:spPr>
          <a:xfrm>
            <a:off x="6341383" y="1304925"/>
            <a:ext cx="5580000" cy="38520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C400EE24-2BFB-8E46-2E66-3BA36D59A1CA}"/>
              </a:ext>
            </a:extLst>
          </p:cNvPr>
          <p:cNvSpPr>
            <a:spLocks noGrp="1"/>
          </p:cNvSpPr>
          <p:nvPr>
            <p:ph type="dt" sz="half" idx="10"/>
          </p:nvPr>
        </p:nvSpPr>
        <p:spPr/>
        <p:txBody>
          <a:bodyPr/>
          <a:lstStyle/>
          <a:p>
            <a:fld id="{97E4C5EE-0BFA-E949-A155-204B6F5B7880}" type="datetime1">
              <a:t>4/24/25</a:t>
            </a:fld>
            <a:endParaRPr lang="en-GB"/>
          </a:p>
        </p:txBody>
      </p:sp>
      <p:sp>
        <p:nvSpPr>
          <p:cNvPr id="6" name="Footer Placeholder 5">
            <a:extLst>
              <a:ext uri="{FF2B5EF4-FFF2-40B4-BE49-F238E27FC236}">
                <a16:creationId xmlns:a16="http://schemas.microsoft.com/office/drawing/2014/main" id="{F5F2556D-B5E1-EF44-908B-500C8837B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B4910F-1642-C042-4D26-BC4F3A55A63E}"/>
              </a:ext>
            </a:extLst>
          </p:cNvPr>
          <p:cNvSpPr>
            <a:spLocks noGrp="1"/>
          </p:cNvSpPr>
          <p:nvPr>
            <p:ph type="sldNum" sz="quarter" idx="12"/>
          </p:nvPr>
        </p:nvSpPr>
        <p:spPr>
          <a:xfrm>
            <a:off x="9178183" y="5367135"/>
            <a:ext cx="2743200" cy="365125"/>
          </a:xfrm>
        </p:spPr>
        <p:txBody>
          <a:bodyPr/>
          <a:lstStyle/>
          <a:p>
            <a:fld id="{94601B8E-4C5D-4D9E-8821-9696CA0E0E3F}" type="slidenum">
              <a:rPr lang="en-GB" smtClean="0"/>
              <a:t>‹#›</a:t>
            </a:fld>
            <a:endParaRPr lang="en-GB"/>
          </a:p>
        </p:txBody>
      </p:sp>
    </p:spTree>
    <p:extLst>
      <p:ext uri="{BB962C8B-B14F-4D97-AF65-F5344CB8AC3E}">
        <p14:creationId xmlns:p14="http://schemas.microsoft.com/office/powerpoint/2010/main" val="19051619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238E961-1532-85E1-EF19-CD6FD29F8D4B}"/>
              </a:ext>
            </a:extLst>
          </p:cNvPr>
          <p:cNvSpPr>
            <a:spLocks noGrp="1"/>
          </p:cNvSpPr>
          <p:nvPr>
            <p:ph type="body" idx="1"/>
          </p:nvPr>
        </p:nvSpPr>
        <p:spPr>
          <a:xfrm>
            <a:off x="266701" y="1304925"/>
            <a:ext cx="5580000"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A252AB67-467B-B4C7-6EEB-C8D144E364E8}"/>
              </a:ext>
            </a:extLst>
          </p:cNvPr>
          <p:cNvSpPr>
            <a:spLocks noGrp="1"/>
          </p:cNvSpPr>
          <p:nvPr>
            <p:ph sz="half" idx="2"/>
          </p:nvPr>
        </p:nvSpPr>
        <p:spPr>
          <a:xfrm>
            <a:off x="266700" y="2330075"/>
            <a:ext cx="5580000"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a:extLst>
              <a:ext uri="{FF2B5EF4-FFF2-40B4-BE49-F238E27FC236}">
                <a16:creationId xmlns:a16="http://schemas.microsoft.com/office/drawing/2014/main" id="{64F16626-4911-CA49-90C2-CE3262F728D3}"/>
              </a:ext>
            </a:extLst>
          </p:cNvPr>
          <p:cNvSpPr>
            <a:spLocks noGrp="1"/>
          </p:cNvSpPr>
          <p:nvPr>
            <p:ph type="body" sz="quarter" idx="3"/>
          </p:nvPr>
        </p:nvSpPr>
        <p:spPr>
          <a:xfrm>
            <a:off x="6341380" y="1304925"/>
            <a:ext cx="5580001" cy="745721"/>
          </a:xfrm>
          <a:prstGeom prst="rect">
            <a:avLst/>
          </a:prstGeo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FC2FF839-783C-36FF-2F59-B33FD00F2E4D}"/>
              </a:ext>
            </a:extLst>
          </p:cNvPr>
          <p:cNvSpPr>
            <a:spLocks noGrp="1"/>
          </p:cNvSpPr>
          <p:nvPr>
            <p:ph sz="quarter" idx="4"/>
          </p:nvPr>
        </p:nvSpPr>
        <p:spPr>
          <a:xfrm>
            <a:off x="6341379" y="2330075"/>
            <a:ext cx="5580003" cy="28467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CF70523E-13BC-6AF4-F44B-1E81F5078040}"/>
              </a:ext>
            </a:extLst>
          </p:cNvPr>
          <p:cNvSpPr>
            <a:spLocks noGrp="1"/>
          </p:cNvSpPr>
          <p:nvPr>
            <p:ph type="dt" sz="half" idx="10"/>
          </p:nvPr>
        </p:nvSpPr>
        <p:spPr/>
        <p:txBody>
          <a:bodyPr/>
          <a:lstStyle/>
          <a:p>
            <a:fld id="{28018A72-A5DC-254C-8817-D0DABF434CD1}" type="datetime1">
              <a:t>4/24/25</a:t>
            </a:fld>
            <a:endParaRPr lang="en-GB"/>
          </a:p>
        </p:txBody>
      </p:sp>
      <p:sp>
        <p:nvSpPr>
          <p:cNvPr id="8" name="Footer Placeholder 7">
            <a:extLst>
              <a:ext uri="{FF2B5EF4-FFF2-40B4-BE49-F238E27FC236}">
                <a16:creationId xmlns:a16="http://schemas.microsoft.com/office/drawing/2014/main" id="{22ACC21D-81ED-0C7F-2CF7-CFDE23016EB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75BA4D1-1395-871F-083F-CCC3ADAA7675}"/>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11" name="Title 1">
            <a:extLst>
              <a:ext uri="{FF2B5EF4-FFF2-40B4-BE49-F238E27FC236}">
                <a16:creationId xmlns:a16="http://schemas.microsoft.com/office/drawing/2014/main" id="{86479E40-CA8C-9DEB-E10E-9B0E9423E321}"/>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35386241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CA4210A-8AD6-DB76-6435-6F1565CF23B3}"/>
              </a:ext>
            </a:extLst>
          </p:cNvPr>
          <p:cNvSpPr>
            <a:spLocks noGrp="1"/>
          </p:cNvSpPr>
          <p:nvPr>
            <p:ph type="dt" sz="half" idx="10"/>
          </p:nvPr>
        </p:nvSpPr>
        <p:spPr/>
        <p:txBody>
          <a:bodyPr/>
          <a:lstStyle/>
          <a:p>
            <a:fld id="{E316FFCF-817B-8442-91F0-58DFA1FDA183}" type="datetime1">
              <a:t>4/24/25</a:t>
            </a:fld>
            <a:endParaRPr lang="en-GB"/>
          </a:p>
        </p:txBody>
      </p:sp>
      <p:sp>
        <p:nvSpPr>
          <p:cNvPr id="4" name="Footer Placeholder 3">
            <a:extLst>
              <a:ext uri="{FF2B5EF4-FFF2-40B4-BE49-F238E27FC236}">
                <a16:creationId xmlns:a16="http://schemas.microsoft.com/office/drawing/2014/main" id="{E65DFFE2-973C-8808-2027-0A0826D0678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827C7D8-7501-4918-C3A4-210FC2D1AD31}"/>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6" name="Title 1">
            <a:extLst>
              <a:ext uri="{FF2B5EF4-FFF2-40B4-BE49-F238E27FC236}">
                <a16:creationId xmlns:a16="http://schemas.microsoft.com/office/drawing/2014/main" id="{153C41D6-330E-7D22-3BA7-5AD129D23037}"/>
              </a:ext>
            </a:extLst>
          </p:cNvPr>
          <p:cNvSpPr>
            <a:spLocks noGrp="1"/>
          </p:cNvSpPr>
          <p:nvPr>
            <p:ph type="title"/>
          </p:nvPr>
        </p:nvSpPr>
        <p:spPr>
          <a:xfrm>
            <a:off x="266700" y="365125"/>
            <a:ext cx="11087100" cy="472363"/>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83171096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882BAE-96E7-8067-F384-6C81451D56C7}"/>
              </a:ext>
            </a:extLst>
          </p:cNvPr>
          <p:cNvSpPr>
            <a:spLocks noGrp="1"/>
          </p:cNvSpPr>
          <p:nvPr>
            <p:ph idx="1"/>
          </p:nvPr>
        </p:nvSpPr>
        <p:spPr>
          <a:xfrm>
            <a:off x="6096000" y="365125"/>
            <a:ext cx="5825382" cy="4814280"/>
          </a:xfrm>
          <a:prstGeom prst="rect">
            <a:avLst/>
          </a:prstGeom>
        </p:spPr>
        <p:txBody>
          <a:bodyPr/>
          <a:lstStyle>
            <a:lvl1pPr>
              <a:defRPr sz="2000">
                <a:solidFill>
                  <a:schemeClr val="tx2"/>
                </a:solidFill>
              </a:defRPr>
            </a:lvl1pPr>
            <a:lvl2pPr>
              <a:defRPr sz="1800"/>
            </a:lvl2pPr>
            <a:lvl3pPr>
              <a:defRPr sz="1800"/>
            </a:lvl3pPr>
            <a:lvl4pPr>
              <a:defRPr sz="2000"/>
            </a:lvl4pPr>
            <a:lvl5pPr>
              <a:defRPr sz="2000"/>
            </a:lvl5pPr>
            <a:lvl6pPr>
              <a:defRPr sz="2000"/>
            </a:lvl6pPr>
            <a:lvl7pPr>
              <a:defRPr sz="2000"/>
            </a:lvl7pPr>
            <a:lvl8pPr>
              <a:defRPr sz="2000"/>
            </a:lvl8pPr>
            <a:lvl9pPr>
              <a:defRPr sz="2000"/>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1E5DF8"/>
                </a:solidFill>
                <a:effectLst/>
                <a:uLnTx/>
                <a:uFillTx/>
                <a:latin typeface="Arial" panose="020B0604020202020204" pitchFamily="34" charset="0"/>
                <a:ea typeface="+mn-ea"/>
                <a:cs typeface="Arial" panose="020B0604020202020204" pitchFamily="34" charset="0"/>
              </a:rPr>
              <a:t>Click to edit Master text styles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rPr>
              <a:t>Fifth level</a:t>
            </a:r>
            <a:endParaRPr kumimoji="0" lang="en-GB" sz="1600" b="0" i="0" u="none" strike="noStrike" kern="1200" cap="none" spc="0" normalizeH="0" baseline="0" noProof="0" dirty="0">
              <a:ln>
                <a:noFill/>
              </a:ln>
              <a:solidFill>
                <a:srgbClr val="676767"/>
              </a:solidFill>
              <a:effectLst/>
              <a:uLnTx/>
              <a:uFillTx/>
              <a:latin typeface="Arial" panose="020B0604020202020204" pitchFamily="34" charset="0"/>
              <a:ea typeface="+mn-ea"/>
              <a:cs typeface="Arial" panose="020B0604020202020204" pitchFamily="34" charset="0"/>
            </a:endParaRPr>
          </a:p>
        </p:txBody>
      </p:sp>
      <p:sp>
        <p:nvSpPr>
          <p:cNvPr id="4" name="Text Placeholder 3">
            <a:extLst>
              <a:ext uri="{FF2B5EF4-FFF2-40B4-BE49-F238E27FC236}">
                <a16:creationId xmlns:a16="http://schemas.microsoft.com/office/drawing/2014/main" id="{F017ED95-2655-DA64-A0CC-0DB50CEC6D30}"/>
              </a:ext>
            </a:extLst>
          </p:cNvPr>
          <p:cNvSpPr>
            <a:spLocks noGrp="1"/>
          </p:cNvSpPr>
          <p:nvPr>
            <p:ph type="body" sz="half" idx="2"/>
          </p:nvPr>
        </p:nvSpPr>
        <p:spPr>
          <a:xfrm>
            <a:off x="266700" y="1418324"/>
            <a:ext cx="5588000"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BF7D06-9178-0519-324E-D3FAE1553A1C}"/>
              </a:ext>
            </a:extLst>
          </p:cNvPr>
          <p:cNvSpPr>
            <a:spLocks noGrp="1"/>
          </p:cNvSpPr>
          <p:nvPr>
            <p:ph type="dt" sz="half" idx="10"/>
          </p:nvPr>
        </p:nvSpPr>
        <p:spPr/>
        <p:txBody>
          <a:bodyPr/>
          <a:lstStyle/>
          <a:p>
            <a:fld id="{2EB7B2A9-3295-0248-882C-FCF6EB997F62}" type="datetime1">
              <a:t>4/24/25</a:t>
            </a:fld>
            <a:endParaRPr lang="en-GB"/>
          </a:p>
        </p:txBody>
      </p:sp>
      <p:sp>
        <p:nvSpPr>
          <p:cNvPr id="6" name="Footer Placeholder 5">
            <a:extLst>
              <a:ext uri="{FF2B5EF4-FFF2-40B4-BE49-F238E27FC236}">
                <a16:creationId xmlns:a16="http://schemas.microsoft.com/office/drawing/2014/main" id="{DDED0C21-14CC-0A4D-09D2-207115B3D4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94D343D-82C5-3AAA-AADD-2197F991E673}"/>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itle 1">
            <a:extLst>
              <a:ext uri="{FF2B5EF4-FFF2-40B4-BE49-F238E27FC236}">
                <a16:creationId xmlns:a16="http://schemas.microsoft.com/office/drawing/2014/main" id="{57006FAE-DBD1-BA77-7F74-11A8DCE9D304}"/>
              </a:ext>
            </a:extLst>
          </p:cNvPr>
          <p:cNvSpPr>
            <a:spLocks noGrp="1"/>
          </p:cNvSpPr>
          <p:nvPr>
            <p:ph type="title"/>
          </p:nvPr>
        </p:nvSpPr>
        <p:spPr>
          <a:xfrm>
            <a:off x="266700" y="365125"/>
            <a:ext cx="5588000"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5397743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ing, text, three images">
    <p:spTree>
      <p:nvGrpSpPr>
        <p:cNvPr id="1" name=""/>
        <p:cNvGrpSpPr/>
        <p:nvPr/>
      </p:nvGrpSpPr>
      <p:grpSpPr>
        <a:xfrm>
          <a:off x="0" y="0"/>
          <a:ext cx="0" cy="0"/>
          <a:chOff x="0" y="0"/>
          <a:chExt cx="0" cy="0"/>
        </a:xfrm>
      </p:grpSpPr>
      <p:sp>
        <p:nvSpPr>
          <p:cNvPr id="5" name="Title Placeholder 8">
            <a:extLst>
              <a:ext uri="{FF2B5EF4-FFF2-40B4-BE49-F238E27FC236}">
                <a16:creationId xmlns:a16="http://schemas.microsoft.com/office/drawing/2014/main" id="{BCE196B2-446B-C638-E24B-42F7A659B1DC}"/>
              </a:ext>
            </a:extLst>
          </p:cNvPr>
          <p:cNvSpPr>
            <a:spLocks noGrp="1"/>
          </p:cNvSpPr>
          <p:nvPr>
            <p:ph type="title" hasCustomPrompt="1"/>
          </p:nvPr>
        </p:nvSpPr>
        <p:spPr>
          <a:xfrm>
            <a:off x="266700" y="365125"/>
            <a:ext cx="58293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6" name="Picture Placeholder 8">
            <a:extLst>
              <a:ext uri="{FF2B5EF4-FFF2-40B4-BE49-F238E27FC236}">
                <a16:creationId xmlns:a16="http://schemas.microsoft.com/office/drawing/2014/main" id="{9E2D15B4-3C1F-6E32-114C-0E3C063437E2}"/>
              </a:ext>
            </a:extLst>
          </p:cNvPr>
          <p:cNvSpPr>
            <a:spLocks noGrp="1"/>
          </p:cNvSpPr>
          <p:nvPr>
            <p:ph type="pic" sz="quarter" idx="10"/>
          </p:nvPr>
        </p:nvSpPr>
        <p:spPr>
          <a:xfrm>
            <a:off x="7289801" y="2286000"/>
            <a:ext cx="3201066" cy="3213102"/>
          </a:xfrm>
        </p:spPr>
        <p:txBody>
          <a:bodyPr/>
          <a:lstStyle/>
          <a:p>
            <a:endParaRPr lang="en-GB"/>
          </a:p>
        </p:txBody>
      </p:sp>
      <p:sp>
        <p:nvSpPr>
          <p:cNvPr id="2" name="Picture Placeholder 8">
            <a:extLst>
              <a:ext uri="{FF2B5EF4-FFF2-40B4-BE49-F238E27FC236}">
                <a16:creationId xmlns:a16="http://schemas.microsoft.com/office/drawing/2014/main" id="{39A72C94-07DD-E2CA-345A-A35125CE44A6}"/>
              </a:ext>
            </a:extLst>
          </p:cNvPr>
          <p:cNvSpPr>
            <a:spLocks noGrp="1"/>
          </p:cNvSpPr>
          <p:nvPr>
            <p:ph type="pic" sz="quarter" idx="11"/>
          </p:nvPr>
        </p:nvSpPr>
        <p:spPr>
          <a:xfrm>
            <a:off x="266701" y="2286000"/>
            <a:ext cx="3201066" cy="3213102"/>
          </a:xfrm>
        </p:spPr>
        <p:txBody>
          <a:bodyPr/>
          <a:lstStyle/>
          <a:p>
            <a:endParaRPr lang="en-GB"/>
          </a:p>
        </p:txBody>
      </p:sp>
      <p:sp>
        <p:nvSpPr>
          <p:cNvPr id="3" name="Picture Placeholder 8">
            <a:extLst>
              <a:ext uri="{FF2B5EF4-FFF2-40B4-BE49-F238E27FC236}">
                <a16:creationId xmlns:a16="http://schemas.microsoft.com/office/drawing/2014/main" id="{1BFA7CDF-E186-FDDF-CF2E-0B3F10DB84DD}"/>
              </a:ext>
            </a:extLst>
          </p:cNvPr>
          <p:cNvSpPr>
            <a:spLocks noGrp="1"/>
          </p:cNvSpPr>
          <p:nvPr>
            <p:ph type="pic" sz="quarter" idx="12"/>
          </p:nvPr>
        </p:nvSpPr>
        <p:spPr>
          <a:xfrm>
            <a:off x="3778251" y="2286000"/>
            <a:ext cx="3201066" cy="3213102"/>
          </a:xfrm>
        </p:spPr>
        <p:txBody>
          <a:bodyPr/>
          <a:lstStyle/>
          <a:p>
            <a:endParaRPr lang="en-GB"/>
          </a:p>
        </p:txBody>
      </p:sp>
      <p:sp>
        <p:nvSpPr>
          <p:cNvPr id="8" name="Text Placeholder 7">
            <a:extLst>
              <a:ext uri="{FF2B5EF4-FFF2-40B4-BE49-F238E27FC236}">
                <a16:creationId xmlns:a16="http://schemas.microsoft.com/office/drawing/2014/main" id="{4A93167B-5805-9EBB-6E54-360D545AFA15}"/>
              </a:ext>
            </a:extLst>
          </p:cNvPr>
          <p:cNvSpPr>
            <a:spLocks noGrp="1"/>
          </p:cNvSpPr>
          <p:nvPr>
            <p:ph type="body" sz="quarter" idx="13" hasCustomPrompt="1"/>
          </p:nvPr>
        </p:nvSpPr>
        <p:spPr>
          <a:xfrm>
            <a:off x="266700" y="1117600"/>
            <a:ext cx="10223500" cy="838200"/>
          </a:xfrm>
        </p:spPr>
        <p:txBody>
          <a:bodyPr/>
          <a:lstStyle>
            <a:lvl1pPr>
              <a:defRPr/>
            </a:lvl1pPr>
          </a:lstStyle>
          <a:p>
            <a:pPr lvl="0"/>
            <a:r>
              <a:rPr lang="en-US" dirty="0"/>
              <a:t>Click to edit body text</a:t>
            </a:r>
          </a:p>
        </p:txBody>
      </p:sp>
    </p:spTree>
    <p:extLst>
      <p:ext uri="{BB962C8B-B14F-4D97-AF65-F5344CB8AC3E}">
        <p14:creationId xmlns:p14="http://schemas.microsoft.com/office/powerpoint/2010/main" val="362360920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403EE30-E243-DD16-09E0-8B68AEC324FA}"/>
              </a:ext>
            </a:extLst>
          </p:cNvPr>
          <p:cNvSpPr>
            <a:spLocks noGrp="1"/>
          </p:cNvSpPr>
          <p:nvPr>
            <p:ph type="pic" idx="1"/>
          </p:nvPr>
        </p:nvSpPr>
        <p:spPr>
          <a:xfrm>
            <a:off x="5183187" y="365125"/>
            <a:ext cx="6738195" cy="4788126"/>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5" name="Date Placeholder 4">
            <a:extLst>
              <a:ext uri="{FF2B5EF4-FFF2-40B4-BE49-F238E27FC236}">
                <a16:creationId xmlns:a16="http://schemas.microsoft.com/office/drawing/2014/main" id="{687748DA-A10C-6B03-FEDA-D99AE6E85A9B}"/>
              </a:ext>
            </a:extLst>
          </p:cNvPr>
          <p:cNvSpPr>
            <a:spLocks noGrp="1"/>
          </p:cNvSpPr>
          <p:nvPr>
            <p:ph type="dt" sz="half" idx="10"/>
          </p:nvPr>
        </p:nvSpPr>
        <p:spPr/>
        <p:txBody>
          <a:bodyPr/>
          <a:lstStyle/>
          <a:p>
            <a:fld id="{598683B3-1C45-C44E-91C3-0447C6405981}" type="datetime1">
              <a:t>4/24/25</a:t>
            </a:fld>
            <a:endParaRPr lang="en-GB"/>
          </a:p>
        </p:txBody>
      </p:sp>
      <p:sp>
        <p:nvSpPr>
          <p:cNvPr id="6" name="Footer Placeholder 5">
            <a:extLst>
              <a:ext uri="{FF2B5EF4-FFF2-40B4-BE49-F238E27FC236}">
                <a16:creationId xmlns:a16="http://schemas.microsoft.com/office/drawing/2014/main" id="{5009BA5F-3B12-9A62-2D70-80CF77B9951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1A75CB-A493-E2D5-0C56-6C9F25C86CA4}"/>
              </a:ext>
            </a:extLst>
          </p:cNvPr>
          <p:cNvSpPr>
            <a:spLocks noGrp="1"/>
          </p:cNvSpPr>
          <p:nvPr>
            <p:ph type="sldNum" sz="quarter" idx="12"/>
          </p:nvPr>
        </p:nvSpPr>
        <p:spPr/>
        <p:txBody>
          <a:bodyPr/>
          <a:lstStyle/>
          <a:p>
            <a:fld id="{94601B8E-4C5D-4D9E-8821-9696CA0E0E3F}" type="slidenum">
              <a:rPr lang="en-GB" smtClean="0"/>
              <a:t>‹#›</a:t>
            </a:fld>
            <a:endParaRPr lang="en-GB"/>
          </a:p>
        </p:txBody>
      </p:sp>
      <p:sp>
        <p:nvSpPr>
          <p:cNvPr id="8" name="Text Placeholder 3">
            <a:extLst>
              <a:ext uri="{FF2B5EF4-FFF2-40B4-BE49-F238E27FC236}">
                <a16:creationId xmlns:a16="http://schemas.microsoft.com/office/drawing/2014/main" id="{DEDEF678-90EE-1594-AB80-39E97C15D7DB}"/>
              </a:ext>
            </a:extLst>
          </p:cNvPr>
          <p:cNvSpPr>
            <a:spLocks noGrp="1"/>
          </p:cNvSpPr>
          <p:nvPr>
            <p:ph type="body" sz="half" idx="2"/>
          </p:nvPr>
        </p:nvSpPr>
        <p:spPr>
          <a:xfrm>
            <a:off x="266700" y="1418324"/>
            <a:ext cx="4638586" cy="3761080"/>
          </a:xfrm>
          <a:prstGeom prst="rect">
            <a:avLst/>
          </a:prstGeo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Title 1">
            <a:extLst>
              <a:ext uri="{FF2B5EF4-FFF2-40B4-BE49-F238E27FC236}">
                <a16:creationId xmlns:a16="http://schemas.microsoft.com/office/drawing/2014/main" id="{DBA06E30-B013-E2B6-FBD1-5AB600612D96}"/>
              </a:ext>
            </a:extLst>
          </p:cNvPr>
          <p:cNvSpPr>
            <a:spLocks noGrp="1"/>
          </p:cNvSpPr>
          <p:nvPr>
            <p:ph type="title"/>
          </p:nvPr>
        </p:nvSpPr>
        <p:spPr>
          <a:xfrm>
            <a:off x="266700" y="365125"/>
            <a:ext cx="4638586" cy="865469"/>
          </a:xfrm>
          <a:prstGeom prst="rect">
            <a:avLst/>
          </a:prstGeom>
        </p:spPr>
        <p:txBody>
          <a:bodyPr/>
          <a:lstStyle/>
          <a:p>
            <a:r>
              <a:rPr lang="en-US" dirty="0"/>
              <a:t>Click to edit Master title style</a:t>
            </a:r>
            <a:endParaRPr lang="en-GB" dirty="0"/>
          </a:p>
        </p:txBody>
      </p:sp>
    </p:spTree>
    <p:extLst>
      <p:ext uri="{BB962C8B-B14F-4D97-AF65-F5344CB8AC3E}">
        <p14:creationId xmlns:p14="http://schemas.microsoft.com/office/powerpoint/2010/main" val="2219480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eading, text">
    <p:spTree>
      <p:nvGrpSpPr>
        <p:cNvPr id="1" name=""/>
        <p:cNvGrpSpPr/>
        <p:nvPr/>
      </p:nvGrpSpPr>
      <p:grpSpPr>
        <a:xfrm>
          <a:off x="0" y="0"/>
          <a:ext cx="0" cy="0"/>
          <a:chOff x="0" y="0"/>
          <a:chExt cx="0" cy="0"/>
        </a:xfrm>
      </p:grpSpPr>
      <p:sp>
        <p:nvSpPr>
          <p:cNvPr id="6" name="Title Placeholder 8">
            <a:extLst>
              <a:ext uri="{FF2B5EF4-FFF2-40B4-BE49-F238E27FC236}">
                <a16:creationId xmlns:a16="http://schemas.microsoft.com/office/drawing/2014/main" id="{3BF16C2F-A1C7-9D4A-331C-5D46DAAB20BB}"/>
              </a:ext>
            </a:extLst>
          </p:cNvPr>
          <p:cNvSpPr>
            <a:spLocks noGrp="1"/>
          </p:cNvSpPr>
          <p:nvPr>
            <p:ph type="title" hasCustomPrompt="1"/>
          </p:nvPr>
        </p:nvSpPr>
        <p:spPr>
          <a:xfrm>
            <a:off x="266700" y="365125"/>
            <a:ext cx="6324600" cy="574675"/>
          </a:xfrm>
          <a:prstGeom prst="rect">
            <a:avLst/>
          </a:prstGeom>
        </p:spPr>
        <p:txBody>
          <a:bodyPr vert="horz" lIns="91440" tIns="45720" rIns="91440" bIns="45720" rtlCol="0" anchor="t" anchorCtr="0">
            <a:normAutofit/>
          </a:bodyPr>
          <a:lstStyle>
            <a:lvl1pPr>
              <a:defRPr/>
            </a:lvl1pPr>
          </a:lstStyle>
          <a:p>
            <a:r>
              <a:rPr lang="en-US" dirty="0"/>
              <a:t>Click to edit title</a:t>
            </a:r>
            <a:endParaRPr lang="en-GB" dirty="0"/>
          </a:p>
        </p:txBody>
      </p:sp>
      <p:sp>
        <p:nvSpPr>
          <p:cNvPr id="4" name="Text Placeholder 9">
            <a:extLst>
              <a:ext uri="{FF2B5EF4-FFF2-40B4-BE49-F238E27FC236}">
                <a16:creationId xmlns:a16="http://schemas.microsoft.com/office/drawing/2014/main" id="{D3A8A21F-2C7D-3EED-D3DE-935B34DCFB6C}"/>
              </a:ext>
            </a:extLst>
          </p:cNvPr>
          <p:cNvSpPr>
            <a:spLocks noGrp="1"/>
          </p:cNvSpPr>
          <p:nvPr>
            <p:ph idx="1"/>
          </p:nvPr>
        </p:nvSpPr>
        <p:spPr>
          <a:xfrm>
            <a:off x="266700" y="1304925"/>
            <a:ext cx="10261600" cy="4351338"/>
          </a:xfrm>
          <a:prstGeom prst="rect">
            <a:avLst/>
          </a:prstGeom>
        </p:spPr>
        <p:txBody>
          <a:bodyPr vert="horz" lIns="91440" tIns="45720" rIns="91440" bIns="45720" rtlCol="0">
            <a:normAutofit/>
          </a:bodyPr>
          <a:lstStyle/>
          <a:p>
            <a:pPr lvl="0"/>
            <a:r>
              <a:rPr lang="en-US"/>
              <a:t>Click to edit body text</a:t>
            </a:r>
          </a:p>
        </p:txBody>
      </p:sp>
    </p:spTree>
    <p:extLst>
      <p:ext uri="{BB962C8B-B14F-4D97-AF65-F5344CB8AC3E}">
        <p14:creationId xmlns:p14="http://schemas.microsoft.com/office/powerpoint/2010/main" val="1747815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D46A-4F53-F706-E005-3B7F94B067AB}"/>
              </a:ext>
            </a:extLst>
          </p:cNvPr>
          <p:cNvSpPr>
            <a:spLocks noGrp="1"/>
          </p:cNvSpPr>
          <p:nvPr>
            <p:ph type="ctrTitle" hasCustomPrompt="1"/>
          </p:nvPr>
        </p:nvSpPr>
        <p:spPr>
          <a:xfrm>
            <a:off x="203200" y="2557461"/>
            <a:ext cx="9144000" cy="1138240"/>
          </a:xfrm>
        </p:spPr>
        <p:txBody>
          <a:bodyPr anchor="t" anchorCtr="0">
            <a:normAutofit/>
          </a:bodyPr>
          <a:lstStyle>
            <a:lvl1pPr algn="l">
              <a:defRPr sz="3600" b="0">
                <a:latin typeface="+mj-lt"/>
              </a:defRPr>
            </a:lvl1pPr>
          </a:lstStyle>
          <a:p>
            <a:r>
              <a:rPr lang="en-US" dirty="0"/>
              <a:t>Click to edit title</a:t>
            </a:r>
            <a:endParaRPr lang="en-GB" dirty="0"/>
          </a:p>
        </p:txBody>
      </p:sp>
      <p:sp>
        <p:nvSpPr>
          <p:cNvPr id="3" name="Subtitle 2">
            <a:extLst>
              <a:ext uri="{FF2B5EF4-FFF2-40B4-BE49-F238E27FC236}">
                <a16:creationId xmlns:a16="http://schemas.microsoft.com/office/drawing/2014/main" id="{52C7060A-4567-A74A-3AF0-E66CB6AC3343}"/>
              </a:ext>
            </a:extLst>
          </p:cNvPr>
          <p:cNvSpPr>
            <a:spLocks noGrp="1"/>
          </p:cNvSpPr>
          <p:nvPr>
            <p:ph type="subTitle" idx="1" hasCustomPrompt="1"/>
          </p:nvPr>
        </p:nvSpPr>
        <p:spPr>
          <a:xfrm>
            <a:off x="203200" y="3929062"/>
            <a:ext cx="9144000" cy="43134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speaker name</a:t>
            </a:r>
            <a:endParaRPr lang="en-GB" dirty="0"/>
          </a:p>
        </p:txBody>
      </p:sp>
      <p:sp>
        <p:nvSpPr>
          <p:cNvPr id="14" name="Text Placeholder 13">
            <a:extLst>
              <a:ext uri="{FF2B5EF4-FFF2-40B4-BE49-F238E27FC236}">
                <a16:creationId xmlns:a16="http://schemas.microsoft.com/office/drawing/2014/main" id="{77C9208F-2B17-BF13-15F3-C2942141E562}"/>
              </a:ext>
            </a:extLst>
          </p:cNvPr>
          <p:cNvSpPr>
            <a:spLocks noGrp="1"/>
          </p:cNvSpPr>
          <p:nvPr>
            <p:ph type="body" sz="quarter" idx="10" hasCustomPrompt="1"/>
          </p:nvPr>
        </p:nvSpPr>
        <p:spPr>
          <a:xfrm>
            <a:off x="203200" y="4610100"/>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location </a:t>
            </a:r>
          </a:p>
        </p:txBody>
      </p:sp>
      <p:sp>
        <p:nvSpPr>
          <p:cNvPr id="18" name="Text Placeholder 13">
            <a:extLst>
              <a:ext uri="{FF2B5EF4-FFF2-40B4-BE49-F238E27FC236}">
                <a16:creationId xmlns:a16="http://schemas.microsoft.com/office/drawing/2014/main" id="{633D74CF-0634-649D-508B-5F74DC1A060D}"/>
              </a:ext>
            </a:extLst>
          </p:cNvPr>
          <p:cNvSpPr>
            <a:spLocks noGrp="1"/>
          </p:cNvSpPr>
          <p:nvPr>
            <p:ph type="body" sz="quarter" idx="11" hasCustomPrompt="1"/>
          </p:nvPr>
        </p:nvSpPr>
        <p:spPr>
          <a:xfrm>
            <a:off x="203200" y="4930325"/>
            <a:ext cx="8648700" cy="263975"/>
          </a:xfrm>
        </p:spPr>
        <p:txBody>
          <a:bodyPr>
            <a:normAutofit/>
          </a:bodyPr>
          <a:lstStyle>
            <a:lvl1pPr marL="0" indent="0">
              <a:buNone/>
              <a:defRPr sz="1600">
                <a:solidFill>
                  <a:schemeClr val="tx2"/>
                </a:solidFill>
                <a:latin typeface="+mn-lt"/>
              </a:defRPr>
            </a:lvl1pPr>
            <a:lvl3pPr marL="914400" indent="0">
              <a:buNone/>
              <a:defRPr/>
            </a:lvl3pPr>
          </a:lstStyle>
          <a:p>
            <a:pPr lvl="0"/>
            <a:r>
              <a:rPr lang="en-US" dirty="0"/>
              <a:t>Click to edit date </a:t>
            </a:r>
          </a:p>
        </p:txBody>
      </p:sp>
    </p:spTree>
    <p:extLst>
      <p:ext uri="{BB962C8B-B14F-4D97-AF65-F5344CB8AC3E}">
        <p14:creationId xmlns:p14="http://schemas.microsoft.com/office/powerpoint/2010/main" val="3910029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B4CB8-F44D-BEE4-6DCA-1B2662AB0023}"/>
              </a:ext>
            </a:extLst>
          </p:cNvPr>
          <p:cNvSpPr>
            <a:spLocks noGrp="1"/>
          </p:cNvSpPr>
          <p:nvPr>
            <p:ph type="ctrTitle"/>
          </p:nvPr>
        </p:nvSpPr>
        <p:spPr>
          <a:xfrm>
            <a:off x="266699" y="1122363"/>
            <a:ext cx="10134601" cy="2387600"/>
          </a:xfrm>
          <a:prstGeom prst="rect">
            <a:avLst/>
          </a:prstGeom>
        </p:spPr>
        <p:txBody>
          <a:bodyPr anchor="b">
            <a:normAutofit/>
          </a:bodyPr>
          <a:lstStyle>
            <a:lvl1pPr algn="ctr">
              <a:defRPr sz="36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53BCF0F3-44B5-9EF2-3A88-E4424DDC8956}"/>
              </a:ext>
            </a:extLst>
          </p:cNvPr>
          <p:cNvSpPr>
            <a:spLocks noGrp="1"/>
          </p:cNvSpPr>
          <p:nvPr>
            <p:ph type="subTitle" idx="1"/>
          </p:nvPr>
        </p:nvSpPr>
        <p:spPr>
          <a:xfrm>
            <a:off x="266700" y="3602038"/>
            <a:ext cx="101346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B7783C9B-D14B-899C-B084-D233E5CF9D89}"/>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D692B87-7F4B-CD47-AB82-BBD2DB7E7A25}" type="datetime1">
              <a:t>4/24/25</a:t>
            </a:fld>
            <a:endParaRPr lang="en-GB" dirty="0"/>
          </a:p>
        </p:txBody>
      </p:sp>
      <p:sp>
        <p:nvSpPr>
          <p:cNvPr id="5" name="Footer Placeholder 4">
            <a:extLst>
              <a:ext uri="{FF2B5EF4-FFF2-40B4-BE49-F238E27FC236}">
                <a16:creationId xmlns:a16="http://schemas.microsoft.com/office/drawing/2014/main" id="{2E2C38EF-93AE-9214-FDFE-009AE71CD7A1}"/>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6" name="Slide Number Placeholder 5">
            <a:extLst>
              <a:ext uri="{FF2B5EF4-FFF2-40B4-BE49-F238E27FC236}">
                <a16:creationId xmlns:a16="http://schemas.microsoft.com/office/drawing/2014/main" id="{4E881CBA-3EB3-43A7-D2FA-2410CF2BAE2D}"/>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26522645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4E776-F347-2357-03E5-35C58A73642A}"/>
              </a:ext>
            </a:extLst>
          </p:cNvPr>
          <p:cNvSpPr>
            <a:spLocks noGrp="1"/>
          </p:cNvSpPr>
          <p:nvPr>
            <p:ph type="title"/>
          </p:nvPr>
        </p:nvSpPr>
        <p:spPr>
          <a:xfrm>
            <a:off x="266700" y="365125"/>
            <a:ext cx="10134600" cy="358775"/>
          </a:xfrm>
          <a:prstGeom prst="rect">
            <a:avLst/>
          </a:prstGeo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1132FCD-286F-104A-BCF2-B9138BD0B6BC}"/>
              </a:ext>
            </a:extLst>
          </p:cNvPr>
          <p:cNvSpPr>
            <a:spLocks noGrp="1"/>
          </p:cNvSpPr>
          <p:nvPr>
            <p:ph idx="1"/>
          </p:nvPr>
        </p:nvSpPr>
        <p:spPr>
          <a:xfrm>
            <a:off x="266699" y="1304925"/>
            <a:ext cx="10134601" cy="386559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709D4965-8177-C8A9-33AC-754C0ED554F2}"/>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4C7D722-D7B7-2540-8E35-2678284C5EF1}" type="datetime1">
              <a:t>4/24/25</a:t>
            </a:fld>
            <a:endParaRPr lang="en-GB"/>
          </a:p>
        </p:txBody>
      </p:sp>
      <p:sp>
        <p:nvSpPr>
          <p:cNvPr id="8" name="Footer Placeholder 4">
            <a:extLst>
              <a:ext uri="{FF2B5EF4-FFF2-40B4-BE49-F238E27FC236}">
                <a16:creationId xmlns:a16="http://schemas.microsoft.com/office/drawing/2014/main" id="{C01BF125-5608-918B-79E5-BE6B8E111EC4}"/>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9" name="Slide Number Placeholder 5">
            <a:extLst>
              <a:ext uri="{FF2B5EF4-FFF2-40B4-BE49-F238E27FC236}">
                <a16:creationId xmlns:a16="http://schemas.microsoft.com/office/drawing/2014/main" id="{E51BFCBE-908C-8ECE-F8ED-964778AC7346}"/>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3831121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41C41-E6F8-8CDB-15CB-AFE023C1300C}"/>
              </a:ext>
            </a:extLst>
          </p:cNvPr>
          <p:cNvSpPr>
            <a:spLocks noGrp="1"/>
          </p:cNvSpPr>
          <p:nvPr>
            <p:ph type="title"/>
          </p:nvPr>
        </p:nvSpPr>
        <p:spPr>
          <a:xfrm>
            <a:off x="266700" y="1709738"/>
            <a:ext cx="10134600" cy="2852737"/>
          </a:xfrm>
          <a:prstGeom prst="rect">
            <a:avLst/>
          </a:prstGeom>
        </p:spPr>
        <p:txBody>
          <a:bodyPr anchor="b">
            <a:normAutofit/>
          </a:bodyPr>
          <a:lstStyle>
            <a:lvl1pPr>
              <a:defRPr sz="3600"/>
            </a:lvl1p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1D9976CA-B5E0-87F5-9BB8-567EA6D05076}"/>
              </a:ext>
            </a:extLst>
          </p:cNvPr>
          <p:cNvSpPr>
            <a:spLocks noGrp="1"/>
          </p:cNvSpPr>
          <p:nvPr>
            <p:ph type="body" idx="1"/>
          </p:nvPr>
        </p:nvSpPr>
        <p:spPr>
          <a:xfrm>
            <a:off x="266700" y="4700187"/>
            <a:ext cx="10134600" cy="448075"/>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Date Placeholder 3">
            <a:extLst>
              <a:ext uri="{FF2B5EF4-FFF2-40B4-BE49-F238E27FC236}">
                <a16:creationId xmlns:a16="http://schemas.microsoft.com/office/drawing/2014/main" id="{64611373-ED99-15C4-4B72-2A9B821EAC44}"/>
              </a:ext>
            </a:extLst>
          </p:cNvPr>
          <p:cNvSpPr>
            <a:spLocks noGrp="1"/>
          </p:cNvSpPr>
          <p:nvPr>
            <p:ph type="dt" sz="half" idx="10"/>
          </p:nvPr>
        </p:nvSpPr>
        <p:spPr>
          <a:xfrm>
            <a:off x="266700" y="5367135"/>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CFF21DA-EA34-CA45-81F2-739110CD2880}" type="datetime1">
              <a:t>4/24/25</a:t>
            </a:fld>
            <a:endParaRPr lang="en-GB"/>
          </a:p>
        </p:txBody>
      </p:sp>
      <p:sp>
        <p:nvSpPr>
          <p:cNvPr id="8" name="Footer Placeholder 4">
            <a:extLst>
              <a:ext uri="{FF2B5EF4-FFF2-40B4-BE49-F238E27FC236}">
                <a16:creationId xmlns:a16="http://schemas.microsoft.com/office/drawing/2014/main" id="{6ED30078-44D0-E5C0-B24D-510F1391FBB0}"/>
              </a:ext>
            </a:extLst>
          </p:cNvPr>
          <p:cNvSpPr>
            <a:spLocks noGrp="1"/>
          </p:cNvSpPr>
          <p:nvPr>
            <p:ph type="ftr" sz="quarter" idx="11"/>
          </p:nvPr>
        </p:nvSpPr>
        <p:spPr>
          <a:xfrm>
            <a:off x="3276600" y="5367135"/>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9" name="Slide Number Placeholder 5">
            <a:extLst>
              <a:ext uri="{FF2B5EF4-FFF2-40B4-BE49-F238E27FC236}">
                <a16:creationId xmlns:a16="http://schemas.microsoft.com/office/drawing/2014/main" id="{82F11EA8-20E4-A501-59E7-89936990BB78}"/>
              </a:ext>
            </a:extLst>
          </p:cNvPr>
          <p:cNvSpPr>
            <a:spLocks noGrp="1"/>
          </p:cNvSpPr>
          <p:nvPr>
            <p:ph type="sldNum" sz="quarter" idx="12"/>
          </p:nvPr>
        </p:nvSpPr>
        <p:spPr>
          <a:xfrm>
            <a:off x="7658100" y="536713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a:t>
            </a:fld>
            <a:endParaRPr lang="en-GB"/>
          </a:p>
        </p:txBody>
      </p:sp>
    </p:spTree>
    <p:extLst>
      <p:ext uri="{BB962C8B-B14F-4D97-AF65-F5344CB8AC3E}">
        <p14:creationId xmlns:p14="http://schemas.microsoft.com/office/powerpoint/2010/main" val="16721876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2.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image" Target="../media/image5.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4.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3">
            <a:extLst>
              <a:ext uri="{28A0092B-C50C-407E-A947-70E740481C1C}">
                <a14:useLocalDpi xmlns:a14="http://schemas.microsoft.com/office/drawing/2010/main"/>
              </a:ext>
            </a:extLst>
          </a:blip>
          <a:srcRect/>
          <a:stretch/>
        </p:blipFill>
        <p:spPr>
          <a:xfrm>
            <a:off x="593" y="1"/>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GB" dirty="0"/>
              <a:t>Click to edit Master title style</a:t>
            </a:r>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1654683"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3796829732"/>
      </p:ext>
    </p:extLst>
  </p:cSld>
  <p:clrMap bg1="lt1" tx1="dk1" bg2="lt2" tx2="dk2" accent1="accent1" accent2="accent2" accent3="accent3" accent4="accent4" accent5="accent5" accent6="accent6" hlink="hlink" folHlink="folHlink"/>
  <p:sldLayoutIdLst>
    <p:sldLayoutId id="2147483733" r:id="rId1"/>
  </p:sldLayoutIdLst>
  <p:hf hdr="0" dt="0"/>
  <p:txStyles>
    <p:titleStyle>
      <a:lvl1pPr algn="l" defTabSz="914400" rtl="0" eaLnBrk="1" latinLnBrk="0" hangingPunct="1">
        <a:lnSpc>
          <a:spcPct val="90000"/>
        </a:lnSpc>
        <a:spcBef>
          <a:spcPct val="0"/>
        </a:spcBef>
        <a:buNone/>
        <a:defRPr sz="2800" b="0" kern="1200">
          <a:solidFill>
            <a:schemeClr val="accent3"/>
          </a:solidFill>
          <a:latin typeface="+mj-lt"/>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E97D3-004E-241C-1F4D-DA2001CE0425}"/>
              </a:ext>
            </a:extLst>
          </p:cNvPr>
          <p:cNvPicPr>
            <a:picLocks noChangeAspect="1"/>
          </p:cNvPicPr>
          <p:nvPr userDrawn="1"/>
        </p:nvPicPr>
        <p:blipFill>
          <a:blip r:embed="rId15">
            <a:extLst>
              <a:ext uri="{28A0092B-C50C-407E-A947-70E740481C1C}">
                <a14:useLocalDpi xmlns:a14="http://schemas.microsoft.com/office/drawing/2010/main"/>
              </a:ext>
            </a:extLst>
          </a:blip>
          <a:srcRect/>
          <a:stretch/>
        </p:blipFill>
        <p:spPr>
          <a:xfrm>
            <a:off x="593" y="0"/>
            <a:ext cx="12190813" cy="6857998"/>
          </a:xfrm>
          <a:prstGeom prst="rect">
            <a:avLst/>
          </a:prstGeom>
        </p:spPr>
      </p:pic>
      <p:sp>
        <p:nvSpPr>
          <p:cNvPr id="9" name="Title Placeholder 8">
            <a:extLst>
              <a:ext uri="{FF2B5EF4-FFF2-40B4-BE49-F238E27FC236}">
                <a16:creationId xmlns:a16="http://schemas.microsoft.com/office/drawing/2014/main" id="{D0781EEC-C938-86FA-B882-0B112DC0D017}"/>
              </a:ext>
            </a:extLst>
          </p:cNvPr>
          <p:cNvSpPr>
            <a:spLocks noGrp="1"/>
          </p:cNvSpPr>
          <p:nvPr>
            <p:ph type="title"/>
          </p:nvPr>
        </p:nvSpPr>
        <p:spPr>
          <a:xfrm>
            <a:off x="266700" y="365125"/>
            <a:ext cx="7086600" cy="574675"/>
          </a:xfrm>
          <a:prstGeom prst="rect">
            <a:avLst/>
          </a:prstGeom>
        </p:spPr>
        <p:txBody>
          <a:bodyPr vert="horz" lIns="91440" tIns="45720" rIns="91440" bIns="45720" rtlCol="0" anchor="t" anchorCtr="0">
            <a:normAutofit/>
          </a:bodyPr>
          <a:lstStyle/>
          <a:p>
            <a:r>
              <a:rPr lang="en-US" dirty="0"/>
              <a:t>Click to edit Master title style</a:t>
            </a:r>
            <a:endParaRPr lang="en-GB" dirty="0"/>
          </a:p>
        </p:txBody>
      </p:sp>
      <p:sp>
        <p:nvSpPr>
          <p:cNvPr id="10" name="Text Placeholder 9">
            <a:extLst>
              <a:ext uri="{FF2B5EF4-FFF2-40B4-BE49-F238E27FC236}">
                <a16:creationId xmlns:a16="http://schemas.microsoft.com/office/drawing/2014/main" id="{16BCFD7A-BAD1-80E9-241B-1E0D4B057C90}"/>
              </a:ext>
            </a:extLst>
          </p:cNvPr>
          <p:cNvSpPr>
            <a:spLocks noGrp="1"/>
          </p:cNvSpPr>
          <p:nvPr>
            <p:ph type="body" idx="1"/>
          </p:nvPr>
        </p:nvSpPr>
        <p:spPr>
          <a:xfrm>
            <a:off x="268659" y="1304925"/>
            <a:ext cx="10081841" cy="4351338"/>
          </a:xfrm>
          <a:prstGeom prst="rect">
            <a:avLst/>
          </a:prstGeom>
        </p:spPr>
        <p:txBody>
          <a:bodyPr vert="horz" lIns="91440" tIns="45720" rIns="91440" bIns="45720" rtlCol="0">
            <a:normAutofit/>
          </a:bodyPr>
          <a:lstStyle/>
          <a:p>
            <a:pPr lvl="0"/>
            <a:r>
              <a:rPr lang="en-US" dirty="0"/>
              <a:t>Click to edit body text</a:t>
            </a:r>
          </a:p>
        </p:txBody>
      </p:sp>
    </p:spTree>
    <p:extLst>
      <p:ext uri="{BB962C8B-B14F-4D97-AF65-F5344CB8AC3E}">
        <p14:creationId xmlns:p14="http://schemas.microsoft.com/office/powerpoint/2010/main" val="2232557041"/>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6" r:id="rId3"/>
    <p:sldLayoutId id="2147483724" r:id="rId4"/>
    <p:sldLayoutId id="2147483725"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Lst>
  <p:hf hdr="0" dt="0"/>
  <p:txStyles>
    <p:titleStyle>
      <a:lvl1pPr algn="l" defTabSz="914400" rtl="0" eaLnBrk="1" latinLnBrk="0" hangingPunct="1">
        <a:lnSpc>
          <a:spcPct val="90000"/>
        </a:lnSpc>
        <a:spcBef>
          <a:spcPct val="0"/>
        </a:spcBef>
        <a:buNone/>
        <a:defRPr sz="2800" b="0" kern="1200">
          <a:solidFill>
            <a:schemeClr val="accent3"/>
          </a:solidFill>
          <a:latin typeface="+mj-lt"/>
          <a:ea typeface="Verdana" panose="020B0604030504040204" pitchFamily="34" charset="0"/>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2"/>
          </a:solidFill>
          <a:latin typeface="+mn-lt"/>
          <a:ea typeface="Verdana" panose="020B0604030504040204" pitchFamily="34" charset="0"/>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a:ext>
            </a:extLst>
          </a:blip>
          <a:srcRect/>
          <a:stretch/>
        </p:blipFill>
        <p:spPr>
          <a:xfrm>
            <a:off x="1355" y="0"/>
            <a:ext cx="12189289" cy="6857998"/>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266700" y="5367135"/>
            <a:ext cx="2743200"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fld id="{498C2FD8-3037-6F40-824D-20026B008947}" type="datetime1">
              <a:t>4/24/25</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4036642" y="5367135"/>
            <a:ext cx="4114800"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9178183" y="5367135"/>
            <a:ext cx="2743200"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3737474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664" r:id="rId6"/>
    <p:sldLayoutId id="2147483665" r:id="rId7"/>
    <p:sldLayoutId id="2147483666" r:id="rId8"/>
    <p:sldLayoutId id="2147483667" r:id="rId9"/>
    <p:sldLayoutId id="2147483668" r:id="rId10"/>
    <p:sldLayoutId id="2147483669" r:id="rId11"/>
    <p:sldLayoutId id="2147483671" r:id="rId12"/>
    <p:sldLayoutId id="2147483672" r:id="rId13"/>
  </p:sldLayoutIdLst>
  <p:hf hdr="0" dt="0"/>
  <p:txStyles>
    <p:title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2AB5F44-508E-D5E3-9686-E5DB5331D657}"/>
              </a:ext>
            </a:extLst>
          </p:cNvPr>
          <p:cNvPicPr>
            <a:picLocks noChangeAspect="1"/>
          </p:cNvPicPr>
          <p:nvPr userDrawn="1"/>
        </p:nvPicPr>
        <p:blipFill>
          <a:blip r:embed="rId15">
            <a:extLst>
              <a:ext uri="{28A0092B-C50C-407E-A947-70E740481C1C}">
                <a14:useLocalDpi xmlns:a14="http://schemas.microsoft.com/office/drawing/2010/main"/>
              </a:ext>
            </a:extLst>
          </a:blip>
          <a:srcRect/>
          <a:stretch/>
        </p:blipFill>
        <p:spPr>
          <a:xfrm>
            <a:off x="1355" y="0"/>
            <a:ext cx="12189289" cy="6857999"/>
          </a:xfrm>
          <a:prstGeom prst="rect">
            <a:avLst/>
          </a:prstGeom>
        </p:spPr>
      </p:pic>
      <p:sp>
        <p:nvSpPr>
          <p:cNvPr id="2" name="Title Placeholder 1">
            <a:extLst>
              <a:ext uri="{FF2B5EF4-FFF2-40B4-BE49-F238E27FC236}">
                <a16:creationId xmlns:a16="http://schemas.microsoft.com/office/drawing/2014/main" id="{C3592D61-4A60-6946-D1E3-5AC93DE86E86}"/>
              </a:ext>
            </a:extLst>
          </p:cNvPr>
          <p:cNvSpPr>
            <a:spLocks noGrp="1"/>
          </p:cNvSpPr>
          <p:nvPr>
            <p:ph type="title"/>
          </p:nvPr>
        </p:nvSpPr>
        <p:spPr>
          <a:xfrm>
            <a:off x="266700" y="365125"/>
            <a:ext cx="11654682" cy="472363"/>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13" name="Text Placeholder 2">
            <a:extLst>
              <a:ext uri="{FF2B5EF4-FFF2-40B4-BE49-F238E27FC236}">
                <a16:creationId xmlns:a16="http://schemas.microsoft.com/office/drawing/2014/main" id="{7E71A0C6-6FDD-31C0-2DA4-598F59053007}"/>
              </a:ext>
            </a:extLst>
          </p:cNvPr>
          <p:cNvSpPr>
            <a:spLocks noGrp="1"/>
          </p:cNvSpPr>
          <p:nvPr>
            <p:ph type="body" idx="1"/>
          </p:nvPr>
        </p:nvSpPr>
        <p:spPr>
          <a:xfrm>
            <a:off x="266700" y="1304925"/>
            <a:ext cx="11654683" cy="386559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Rectangle 2">
            <a:extLst>
              <a:ext uri="{FF2B5EF4-FFF2-40B4-BE49-F238E27FC236}">
                <a16:creationId xmlns:a16="http://schemas.microsoft.com/office/drawing/2014/main" id="{139E4010-1C76-8359-B2DC-4236FF992ABD}"/>
              </a:ext>
            </a:extLst>
          </p:cNvPr>
          <p:cNvSpPr/>
          <p:nvPr userDrawn="1"/>
        </p:nvSpPr>
        <p:spPr>
          <a:xfrm>
            <a:off x="2235200" y="5842000"/>
            <a:ext cx="3637280" cy="9042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Date Placeholder 3">
            <a:extLst>
              <a:ext uri="{FF2B5EF4-FFF2-40B4-BE49-F238E27FC236}">
                <a16:creationId xmlns:a16="http://schemas.microsoft.com/office/drawing/2014/main" id="{4B1C4AB4-12A7-2444-B999-E190C2D007E6}"/>
              </a:ext>
            </a:extLst>
          </p:cNvPr>
          <p:cNvSpPr>
            <a:spLocks noGrp="1"/>
          </p:cNvSpPr>
          <p:nvPr>
            <p:ph type="dt" sz="half" idx="2"/>
          </p:nvPr>
        </p:nvSpPr>
        <p:spPr>
          <a:xfrm>
            <a:off x="6606978" y="6038617"/>
            <a:ext cx="1014776" cy="365125"/>
          </a:xfrm>
          <a:prstGeom prst="rect">
            <a:avLst/>
          </a:prstGeom>
        </p:spPr>
        <p:txBody>
          <a:bodyPr vert="horz" lIns="91440" tIns="45720" rIns="91440" bIns="45720" rtlCol="0" anchor="ctr"/>
          <a:lstStyle>
            <a:lvl1pPr algn="l">
              <a:defRPr sz="1200">
                <a:solidFill>
                  <a:schemeClr val="tx1">
                    <a:tint val="75000"/>
                  </a:schemeClr>
                </a:solidFill>
                <a:latin typeface="+mn-lt"/>
                <a:cs typeface="Arial" panose="020B0604020202020204" pitchFamily="34" charset="0"/>
              </a:defRPr>
            </a:lvl1pPr>
          </a:lstStyle>
          <a:p>
            <a:fld id="{773AD95A-808D-CF43-A454-7D245527C171}" type="datetime1">
              <a:t>4/24/25</a:t>
            </a:fld>
            <a:endParaRPr lang="en-GB"/>
          </a:p>
        </p:txBody>
      </p:sp>
      <p:sp>
        <p:nvSpPr>
          <p:cNvPr id="5" name="Footer Placeholder 4">
            <a:extLst>
              <a:ext uri="{FF2B5EF4-FFF2-40B4-BE49-F238E27FC236}">
                <a16:creationId xmlns:a16="http://schemas.microsoft.com/office/drawing/2014/main" id="{28C43241-55FA-000D-E911-88A86A203DC8}"/>
              </a:ext>
            </a:extLst>
          </p:cNvPr>
          <p:cNvSpPr>
            <a:spLocks noGrp="1"/>
          </p:cNvSpPr>
          <p:nvPr>
            <p:ph type="ftr" sz="quarter" idx="3"/>
          </p:nvPr>
        </p:nvSpPr>
        <p:spPr>
          <a:xfrm>
            <a:off x="7891016" y="6038617"/>
            <a:ext cx="2570151" cy="365125"/>
          </a:xfrm>
          <a:prstGeom prst="rect">
            <a:avLst/>
          </a:prstGeom>
        </p:spPr>
        <p:txBody>
          <a:bodyPr vert="horz" lIns="91440" tIns="45720" rIns="91440" bIns="45720" rtlCol="0" anchor="ctr"/>
          <a:lstStyle>
            <a:lvl1pPr algn="ctr">
              <a:defRPr sz="1200">
                <a:solidFill>
                  <a:schemeClr val="tx1">
                    <a:tint val="75000"/>
                  </a:schemeClr>
                </a:solidFill>
                <a:latin typeface="+mn-lt"/>
                <a:cs typeface="Arial" panose="020B0604020202020204" pitchFamily="34" charset="0"/>
              </a:defRPr>
            </a:lvl1pPr>
          </a:lstStyle>
          <a:p>
            <a:endParaRPr lang="en-GB" dirty="0"/>
          </a:p>
        </p:txBody>
      </p:sp>
      <p:sp>
        <p:nvSpPr>
          <p:cNvPr id="6" name="Slide Number Placeholder 5">
            <a:extLst>
              <a:ext uri="{FF2B5EF4-FFF2-40B4-BE49-F238E27FC236}">
                <a16:creationId xmlns:a16="http://schemas.microsoft.com/office/drawing/2014/main" id="{02F6D9DA-6B18-0AEA-604C-ADB3F8C64158}"/>
              </a:ext>
            </a:extLst>
          </p:cNvPr>
          <p:cNvSpPr>
            <a:spLocks noGrp="1"/>
          </p:cNvSpPr>
          <p:nvPr>
            <p:ph type="sldNum" sz="quarter" idx="4"/>
          </p:nvPr>
        </p:nvSpPr>
        <p:spPr>
          <a:xfrm>
            <a:off x="10730429" y="6038617"/>
            <a:ext cx="1190953" cy="365125"/>
          </a:xfrm>
          <a:prstGeom prst="rect">
            <a:avLst/>
          </a:prstGeom>
        </p:spPr>
        <p:txBody>
          <a:bodyPr vert="horz" lIns="91440" tIns="45720" rIns="91440" bIns="45720" rtlCol="0" anchor="ctr"/>
          <a:lstStyle>
            <a:lvl1pPr algn="r">
              <a:defRPr sz="1200">
                <a:solidFill>
                  <a:schemeClr val="tx1">
                    <a:tint val="75000"/>
                  </a:schemeClr>
                </a:solidFill>
                <a:latin typeface="+mn-lt"/>
                <a:cs typeface="Arial" panose="020B0604020202020204" pitchFamily="34" charset="0"/>
              </a:defRPr>
            </a:lvl1pPr>
          </a:lstStyle>
          <a:p>
            <a:fld id="{94601B8E-4C5D-4D9E-8821-9696CA0E0E3F}" type="slidenum">
              <a:rPr lang="en-GB" smtClean="0"/>
              <a:pPr/>
              <a:t>‹#›</a:t>
            </a:fld>
            <a:endParaRPr lang="en-GB"/>
          </a:p>
        </p:txBody>
      </p:sp>
      <p:pic>
        <p:nvPicPr>
          <p:cNvPr id="8" name="Picture 2" descr="John Adams Institute for Accelerator Science Education &amp; Training in  Accelerator Science Student Handbook and Programme S">
            <a:extLst>
              <a:ext uri="{FF2B5EF4-FFF2-40B4-BE49-F238E27FC236}">
                <a16:creationId xmlns:a16="http://schemas.microsoft.com/office/drawing/2014/main" id="{A567DD18-078C-A6A7-EA74-4A217740D6E1}"/>
              </a:ext>
            </a:extLst>
          </p:cNvPr>
          <p:cNvPicPr>
            <a:picLocks noChangeAspect="1" noChangeArrowheads="1"/>
          </p:cNvPicPr>
          <p:nvPr userDrawn="1"/>
        </p:nvPicPr>
        <p:blipFill>
          <a:blip r:embed="rId16">
            <a:extLst>
              <a:ext uri="{28A0092B-C50C-407E-A947-70E740481C1C}">
                <a14:useLocalDpi xmlns:a14="http://schemas.microsoft.com/office/drawing/2010/main"/>
              </a:ext>
            </a:extLst>
          </a:blip>
          <a:srcRect/>
          <a:stretch>
            <a:fillRect/>
          </a:stretch>
        </p:blipFill>
        <p:spPr bwMode="auto">
          <a:xfrm>
            <a:off x="2272550" y="6039650"/>
            <a:ext cx="1781290" cy="508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2387349"/>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35" r:id="rId6"/>
    <p:sldLayoutId id="2147483736" r:id="rId7"/>
    <p:sldLayoutId id="2147483737" r:id="rId8"/>
    <p:sldLayoutId id="2147483738" r:id="rId9"/>
    <p:sldLayoutId id="2147483739" r:id="rId10"/>
    <p:sldLayoutId id="2147483740" r:id="rId11"/>
    <p:sldLayoutId id="2147483742" r:id="rId12"/>
    <p:sldLayoutId id="2147483743" r:id="rId13"/>
  </p:sldLayoutIdLst>
  <p:hf hdr="0" dt="0"/>
  <p:txStyles>
    <p:titleStyle>
      <a:lvl1pPr algn="l" defTabSz="914400" rtl="0" eaLnBrk="1" latinLnBrk="0" hangingPunct="1">
        <a:lnSpc>
          <a:spcPct val="90000"/>
        </a:lnSpc>
        <a:spcBef>
          <a:spcPct val="0"/>
        </a:spcBef>
        <a:buNone/>
        <a:defRPr sz="2800" kern="1200">
          <a:solidFill>
            <a:srgbClr val="003088"/>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hyperlink" Target="https://doi.org/10.1103/PhysRevLett.132.175001" TargetMode="External"/><Relationship Id="rId2" Type="http://schemas.openxmlformats.org/officeDocument/2006/relationships/image" Target="../media/image13.png"/><Relationship Id="rId1" Type="http://schemas.openxmlformats.org/officeDocument/2006/relationships/slideLayout" Target="../slideLayouts/slideLayout31.xml"/><Relationship Id="rId6" Type="http://schemas.openxmlformats.org/officeDocument/2006/relationships/hyperlink" Target="https://doi.org/10.1103/PhysRevAccelBeams.25.054402" TargetMode="Externa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2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35.png"/><Relationship Id="rId2" Type="http://schemas.openxmlformats.org/officeDocument/2006/relationships/image" Target="../media/image39.emf"/><Relationship Id="rId1" Type="http://schemas.openxmlformats.org/officeDocument/2006/relationships/slideLayout" Target="../slideLayouts/slideLayout29.xml"/><Relationship Id="rId6" Type="http://schemas.openxmlformats.org/officeDocument/2006/relationships/image" Target="../media/image43.emf"/><Relationship Id="rId5" Type="http://schemas.openxmlformats.org/officeDocument/2006/relationships/image" Target="../media/image42.emf"/><Relationship Id="rId4" Type="http://schemas.openxmlformats.org/officeDocument/2006/relationships/image" Target="../media/image41.emf"/></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5.png"/><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5.png"/><Relationship Id="rId1" Type="http://schemas.openxmlformats.org/officeDocument/2006/relationships/slideLayout" Target="../slideLayouts/slideLayout31.xml"/><Relationship Id="rId4" Type="http://schemas.openxmlformats.org/officeDocument/2006/relationships/image" Target="../media/image46.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5.png"/><Relationship Id="rId1" Type="http://schemas.openxmlformats.org/officeDocument/2006/relationships/slideLayout" Target="../slideLayouts/slideLayout31.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7.png"/><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8.png"/><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34.xml"/><Relationship Id="rId6" Type="http://schemas.openxmlformats.org/officeDocument/2006/relationships/hyperlink" Target="https://ora.ox.ac.uk/objects/uuid:edef999e-f248-49b4-80fc-da195f8c24c6" TargetMode="External"/><Relationship Id="rId5" Type="http://schemas.openxmlformats.org/officeDocument/2006/relationships/image" Target="../media/image51.png"/><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9.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hyperlink" Target="https://jacow.org/hb2023/papers/tuc4i2.pdf" TargetMode="External"/><Relationship Id="rId3" Type="http://schemas.openxmlformats.org/officeDocument/2006/relationships/image" Target="../media/image17.png"/><Relationship Id="rId7"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29.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9.xml"/><Relationship Id="rId5" Type="http://schemas.openxmlformats.org/officeDocument/2006/relationships/image" Target="../media/image13.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3.png"/><Relationship Id="rId7" Type="http://schemas.openxmlformats.org/officeDocument/2006/relationships/image" Target="../media/image28.png"/><Relationship Id="rId2" Type="http://schemas.openxmlformats.org/officeDocument/2006/relationships/image" Target="../media/image24.png"/><Relationship Id="rId1" Type="http://schemas.openxmlformats.org/officeDocument/2006/relationships/slideLayout" Target="../slideLayouts/slideLayout2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B5CD0-94BB-02A9-D0D6-755513A2911E}"/>
              </a:ext>
            </a:extLst>
          </p:cNvPr>
          <p:cNvSpPr>
            <a:spLocks noGrp="1"/>
          </p:cNvSpPr>
          <p:nvPr>
            <p:ph type="ctrTitle"/>
          </p:nvPr>
        </p:nvSpPr>
        <p:spPr>
          <a:xfrm>
            <a:off x="203200" y="2290760"/>
            <a:ext cx="9144000" cy="1138240"/>
          </a:xfrm>
        </p:spPr>
        <p:txBody>
          <a:bodyPr/>
          <a:lstStyle/>
          <a:p>
            <a:r>
              <a:rPr lang="en-GB"/>
              <a:t>Intense Hadron Beams</a:t>
            </a:r>
          </a:p>
        </p:txBody>
      </p:sp>
      <p:sp>
        <p:nvSpPr>
          <p:cNvPr id="3" name="Subtitle 2">
            <a:extLst>
              <a:ext uri="{FF2B5EF4-FFF2-40B4-BE49-F238E27FC236}">
                <a16:creationId xmlns:a16="http://schemas.microsoft.com/office/drawing/2014/main" id="{15A80B9D-A009-468E-DD38-1C459E82E2B8}"/>
              </a:ext>
            </a:extLst>
          </p:cNvPr>
          <p:cNvSpPr>
            <a:spLocks noGrp="1"/>
          </p:cNvSpPr>
          <p:nvPr>
            <p:ph type="subTitle" idx="1"/>
          </p:nvPr>
        </p:nvSpPr>
        <p:spPr>
          <a:xfrm>
            <a:off x="203200" y="3222172"/>
            <a:ext cx="9144000" cy="1237094"/>
          </a:xfrm>
        </p:spPr>
        <p:txBody>
          <a:bodyPr>
            <a:normAutofit fontScale="92500" lnSpcReduction="10000"/>
          </a:bodyPr>
          <a:lstStyle/>
          <a:p>
            <a:r>
              <a:rPr lang="en-GB"/>
              <a:t>D. W. Posthuma de Boer</a:t>
            </a:r>
          </a:p>
          <a:p>
            <a:r>
              <a:rPr lang="en-GB" sz="1800"/>
              <a:t>Contributions from:</a:t>
            </a:r>
            <a:br>
              <a:rPr lang="en-GB" sz="1800"/>
            </a:br>
            <a:r>
              <a:rPr lang="en-GB" sz="1900"/>
              <a:t>J. Appleby, </a:t>
            </a:r>
            <a:r>
              <a:rPr lang="en-GB" sz="1900" dirty="0"/>
              <a:t>J. Flowerdew, </a:t>
            </a:r>
            <a:r>
              <a:rPr lang="en-GB" sz="1900"/>
              <a:t>C. Jolly, T-J. Kuo,</a:t>
            </a:r>
            <a:r>
              <a:rPr lang="en-GB" sz="1900" dirty="0" err="1"/>
              <a:t> A. Oeftiger,</a:t>
            </a:r>
            <a:br>
              <a:rPr lang="en-GB" sz="1900" err="1"/>
            </a:br>
            <a:r>
              <a:rPr lang="en-GB" sz="1900" dirty="0" err="1"/>
              <a:t>S. Preston, </a:t>
            </a:r>
            <a:r>
              <a:rPr lang="en-GB" sz="1900" dirty="0"/>
              <a:t>N. </a:t>
            </a:r>
            <a:r>
              <a:rPr lang="en-GB" sz="1900" dirty="0" err="1"/>
              <a:t>Steerenberg</a:t>
            </a:r>
            <a:endParaRPr lang="en-GB" sz="1800"/>
          </a:p>
        </p:txBody>
      </p:sp>
      <p:sp>
        <p:nvSpPr>
          <p:cNvPr id="4" name="Text Placeholder 3">
            <a:extLst>
              <a:ext uri="{FF2B5EF4-FFF2-40B4-BE49-F238E27FC236}">
                <a16:creationId xmlns:a16="http://schemas.microsoft.com/office/drawing/2014/main" id="{F317514D-CA92-5C28-8A6F-C434B7EF14DE}"/>
              </a:ext>
            </a:extLst>
          </p:cNvPr>
          <p:cNvSpPr>
            <a:spLocks noGrp="1"/>
          </p:cNvSpPr>
          <p:nvPr>
            <p:ph type="body" sz="quarter" idx="10"/>
          </p:nvPr>
        </p:nvSpPr>
        <p:spPr/>
        <p:txBody>
          <a:bodyPr>
            <a:normAutofit fontScale="92500" lnSpcReduction="20000"/>
          </a:bodyPr>
          <a:lstStyle/>
          <a:p>
            <a:r>
              <a:rPr lang="en-GB"/>
              <a:t>JAI Advisory Board Meeting</a:t>
            </a:r>
          </a:p>
        </p:txBody>
      </p:sp>
      <p:sp>
        <p:nvSpPr>
          <p:cNvPr id="5" name="Text Placeholder 4">
            <a:extLst>
              <a:ext uri="{FF2B5EF4-FFF2-40B4-BE49-F238E27FC236}">
                <a16:creationId xmlns:a16="http://schemas.microsoft.com/office/drawing/2014/main" id="{F4CC80D5-0EB8-807C-B0E7-140CDCF28F4C}"/>
              </a:ext>
            </a:extLst>
          </p:cNvPr>
          <p:cNvSpPr>
            <a:spLocks noGrp="1"/>
          </p:cNvSpPr>
          <p:nvPr>
            <p:ph type="body" sz="quarter" idx="11"/>
          </p:nvPr>
        </p:nvSpPr>
        <p:spPr/>
        <p:txBody>
          <a:bodyPr>
            <a:normAutofit fontScale="92500" lnSpcReduction="20000"/>
          </a:bodyPr>
          <a:lstStyle/>
          <a:p>
            <a:r>
              <a:rPr lang="en-GB"/>
              <a:t>2025-04-24</a:t>
            </a:r>
          </a:p>
        </p:txBody>
      </p:sp>
    </p:spTree>
    <p:extLst>
      <p:ext uri="{BB962C8B-B14F-4D97-AF65-F5344CB8AC3E}">
        <p14:creationId xmlns:p14="http://schemas.microsoft.com/office/powerpoint/2010/main" val="14818267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2EF7E-0B54-6C37-2E31-A4FEE5CB9F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30C4BF-2E16-3FE1-A989-7E85099FF744}"/>
              </a:ext>
            </a:extLst>
          </p:cNvPr>
          <p:cNvSpPr>
            <a:spLocks noGrp="1"/>
          </p:cNvSpPr>
          <p:nvPr>
            <p:ph type="title"/>
          </p:nvPr>
        </p:nvSpPr>
        <p:spPr>
          <a:xfrm>
            <a:off x="266699" y="365125"/>
            <a:ext cx="11486030" cy="752475"/>
          </a:xfrm>
        </p:spPr>
        <p:txBody>
          <a:bodyPr>
            <a:normAutofit/>
          </a:bodyPr>
          <a:lstStyle/>
          <a:p>
            <a:r>
              <a:rPr lang="en-GB"/>
              <a:t>Coherent Instabilities – Future Work</a:t>
            </a:r>
            <a:endParaRPr lang="en-GB">
              <a:solidFill>
                <a:schemeClr val="accent2"/>
              </a:solidFill>
            </a:endParaRPr>
          </a:p>
        </p:txBody>
      </p:sp>
      <p:sp>
        <p:nvSpPr>
          <p:cNvPr id="4" name="Content Placeholder 3">
            <a:extLst>
              <a:ext uri="{FF2B5EF4-FFF2-40B4-BE49-F238E27FC236}">
                <a16:creationId xmlns:a16="http://schemas.microsoft.com/office/drawing/2014/main" id="{9A6DADA0-F145-1542-835D-8B7A45C15C8B}"/>
              </a:ext>
            </a:extLst>
          </p:cNvPr>
          <p:cNvSpPr>
            <a:spLocks noGrp="1"/>
          </p:cNvSpPr>
          <p:nvPr>
            <p:ph idx="1"/>
          </p:nvPr>
        </p:nvSpPr>
        <p:spPr>
          <a:xfrm>
            <a:off x="266698" y="1304925"/>
            <a:ext cx="10469796" cy="4351338"/>
          </a:xfrm>
        </p:spPr>
        <p:txBody>
          <a:bodyPr>
            <a:normAutofit/>
          </a:bodyPr>
          <a:lstStyle/>
          <a:p>
            <a:r>
              <a:rPr lang="en-GB" dirty="0"/>
              <a:t>Mitigation of the identified impedances has started, but more work do.</a:t>
            </a:r>
          </a:p>
          <a:p>
            <a:pPr lvl="1"/>
            <a:r>
              <a:rPr lang="en-GB" dirty="0"/>
              <a:t>Aiming to increase ISIS beam intensity.</a:t>
            </a:r>
          </a:p>
          <a:p>
            <a:endParaRPr lang="en-GB" dirty="0"/>
          </a:p>
          <a:p>
            <a:r>
              <a:rPr lang="en-GB" dirty="0"/>
              <a:t>Detailed study of the interaction between space-charge and the coherent instability.</a:t>
            </a:r>
          </a:p>
          <a:p>
            <a:pPr lvl="1"/>
            <a:r>
              <a:rPr lang="en-GB" dirty="0"/>
              <a:t>Assisted by the updated Xsuite and impedance models.</a:t>
            </a:r>
          </a:p>
          <a:p>
            <a:endParaRPr lang="en-GB" dirty="0"/>
          </a:p>
          <a:p>
            <a:r>
              <a:rPr lang="en-GB" dirty="0"/>
              <a:t>Further development of the ISIS impedance model to improve predictions.</a:t>
            </a:r>
          </a:p>
          <a:p>
            <a:pPr lvl="1"/>
            <a:r>
              <a:rPr lang="en-GB" dirty="0"/>
              <a:t>For example, longitudinal impedance, detuning impedance, conformal vacuum vessels etc.</a:t>
            </a:r>
          </a:p>
          <a:p>
            <a:endParaRPr lang="en-GB" dirty="0"/>
          </a:p>
          <a:p>
            <a:r>
              <a:rPr lang="en-GB" dirty="0"/>
              <a:t>Visiting masters student (</a:t>
            </a:r>
            <a:r>
              <a:rPr lang="en-GB" sz="2000" dirty="0">
                <a:solidFill>
                  <a:schemeClr val="accent4"/>
                </a:solidFill>
              </a:rPr>
              <a:t>N. </a:t>
            </a:r>
            <a:r>
              <a:rPr lang="en-GB" sz="2000" dirty="0" err="1">
                <a:solidFill>
                  <a:schemeClr val="accent4"/>
                </a:solidFill>
              </a:rPr>
              <a:t>Steerenberg</a:t>
            </a:r>
            <a:r>
              <a:rPr lang="en-GB" sz="2000" dirty="0" err="1"/>
              <a:t>)</a:t>
            </a:r>
            <a:r>
              <a:rPr lang="en-GB" dirty="0"/>
              <a:t> has started and new DPhil student joining in October 2025 (</a:t>
            </a:r>
            <a:r>
              <a:rPr lang="en-GB" dirty="0">
                <a:solidFill>
                  <a:schemeClr val="accent4"/>
                </a:solidFill>
              </a:rPr>
              <a:t>F. Straniero</a:t>
            </a:r>
            <a:r>
              <a:rPr lang="en-GB" dirty="0"/>
              <a:t>).</a:t>
            </a:r>
          </a:p>
        </p:txBody>
      </p:sp>
      <p:sp>
        <p:nvSpPr>
          <p:cNvPr id="6" name="Slide Number Placeholder 5">
            <a:extLst>
              <a:ext uri="{FF2B5EF4-FFF2-40B4-BE49-F238E27FC236}">
                <a16:creationId xmlns:a16="http://schemas.microsoft.com/office/drawing/2014/main" id="{0487208B-019A-B1F3-0812-76F99033D36B}"/>
              </a:ext>
            </a:extLst>
          </p:cNvPr>
          <p:cNvSpPr>
            <a:spLocks noGrp="1"/>
          </p:cNvSpPr>
          <p:nvPr>
            <p:ph type="sldNum" sz="quarter" idx="13"/>
          </p:nvPr>
        </p:nvSpPr>
        <p:spPr/>
        <p:txBody>
          <a:bodyPr/>
          <a:lstStyle/>
          <a:p>
            <a:fld id="{94601B8E-4C5D-4D9E-8821-9696CA0E0E3F}" type="slidenum">
              <a:rPr lang="en-GB" smtClean="0"/>
              <a:pPr/>
              <a:t>10</a:t>
            </a:fld>
            <a:endParaRPr lang="en-GB"/>
          </a:p>
        </p:txBody>
      </p:sp>
    </p:spTree>
    <p:extLst>
      <p:ext uri="{BB962C8B-B14F-4D97-AF65-F5344CB8AC3E}">
        <p14:creationId xmlns:p14="http://schemas.microsoft.com/office/powerpoint/2010/main" val="2119441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058CF2-07FE-2DD6-7C89-7D9B5591B7E6}"/>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9205515F-96F1-CF47-70D4-96FFACB7A383}"/>
              </a:ext>
            </a:extLst>
          </p:cNvPr>
          <p:cNvSpPr>
            <a:spLocks noGrp="1"/>
          </p:cNvSpPr>
          <p:nvPr>
            <p:ph type="title"/>
          </p:nvPr>
        </p:nvSpPr>
        <p:spPr/>
        <p:txBody>
          <a:bodyPr/>
          <a:lstStyle/>
          <a:p>
            <a:r>
              <a:rPr lang="en-GB"/>
              <a:t>Process Optimisation</a:t>
            </a:r>
          </a:p>
        </p:txBody>
      </p:sp>
      <p:sp>
        <p:nvSpPr>
          <p:cNvPr id="8" name="Text Placeholder 7">
            <a:extLst>
              <a:ext uri="{FF2B5EF4-FFF2-40B4-BE49-F238E27FC236}">
                <a16:creationId xmlns:a16="http://schemas.microsoft.com/office/drawing/2014/main" id="{D47E2F35-6C02-29F6-8D0D-8D657A2E54D2}"/>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6A6944BF-496B-F16E-4EFF-66AAAA8C7AE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678950F-806D-E745-B94D-7FE9F125608E}"/>
              </a:ext>
            </a:extLst>
          </p:cNvPr>
          <p:cNvSpPr>
            <a:spLocks noGrp="1"/>
          </p:cNvSpPr>
          <p:nvPr>
            <p:ph type="sldNum" sz="quarter" idx="12"/>
          </p:nvPr>
        </p:nvSpPr>
        <p:spPr/>
        <p:txBody>
          <a:bodyPr/>
          <a:lstStyle/>
          <a:p>
            <a:fld id="{94601B8E-4C5D-4D9E-8821-9696CA0E0E3F}" type="slidenum">
              <a:rPr lang="en-GB" smtClean="0"/>
              <a:pPr/>
              <a:t>11</a:t>
            </a:fld>
            <a:endParaRPr lang="en-GB"/>
          </a:p>
        </p:txBody>
      </p:sp>
    </p:spTree>
    <p:extLst>
      <p:ext uri="{BB962C8B-B14F-4D97-AF65-F5344CB8AC3E}">
        <p14:creationId xmlns:p14="http://schemas.microsoft.com/office/powerpoint/2010/main" val="2346265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042536-C0E5-FB70-C12B-1AC380B83B75}"/>
            </a:ext>
          </a:extLst>
        </p:cNvPr>
        <p:cNvGrpSpPr/>
        <p:nvPr/>
      </p:nvGrpSpPr>
      <p:grpSpPr>
        <a:xfrm>
          <a:off x="0" y="0"/>
          <a:ext cx="0" cy="0"/>
          <a:chOff x="0" y="0"/>
          <a:chExt cx="0" cy="0"/>
        </a:xfrm>
      </p:grpSpPr>
      <p:sp>
        <p:nvSpPr>
          <p:cNvPr id="10" name="Title 9">
            <a:extLst>
              <a:ext uri="{FF2B5EF4-FFF2-40B4-BE49-F238E27FC236}">
                <a16:creationId xmlns:a16="http://schemas.microsoft.com/office/drawing/2014/main" id="{78CE7A05-BEDA-FC83-A196-F6EDB0F5A049}"/>
              </a:ext>
            </a:extLst>
          </p:cNvPr>
          <p:cNvSpPr>
            <a:spLocks noGrp="1"/>
          </p:cNvSpPr>
          <p:nvPr>
            <p:ph type="title"/>
          </p:nvPr>
        </p:nvSpPr>
        <p:spPr/>
        <p:txBody>
          <a:bodyPr>
            <a:normAutofit fontScale="90000"/>
          </a:bodyPr>
          <a:lstStyle/>
          <a:p>
            <a:r>
              <a:rPr lang="en-GB"/>
              <a:t>Process Optimisation at ISIS</a:t>
            </a:r>
            <a:br>
              <a:rPr lang="en-GB"/>
            </a:br>
            <a:r>
              <a:rPr lang="en-GB" sz="1600" dirty="0">
                <a:solidFill>
                  <a:schemeClr val="accent4"/>
                </a:solidFill>
              </a:rPr>
              <a:t>S. Preston (JAI Student), </a:t>
            </a:r>
            <a:r>
              <a:rPr lang="en-GB" sz="1600" dirty="0">
                <a:solidFill>
                  <a:schemeClr val="accent6"/>
                </a:solidFill>
              </a:rPr>
              <a:t>P. Burrows, I. Martin</a:t>
            </a:r>
            <a:endParaRPr lang="en-GB" sz="1600">
              <a:solidFill>
                <a:schemeClr val="accent6"/>
              </a:solidFill>
            </a:endParaRPr>
          </a:p>
        </p:txBody>
      </p:sp>
      <p:sp>
        <p:nvSpPr>
          <p:cNvPr id="7" name="Content Placeholder 6">
            <a:extLst>
              <a:ext uri="{FF2B5EF4-FFF2-40B4-BE49-F238E27FC236}">
                <a16:creationId xmlns:a16="http://schemas.microsoft.com/office/drawing/2014/main" id="{0DBAB91D-B3C3-271D-BD75-6F8C09128161}"/>
              </a:ext>
            </a:extLst>
          </p:cNvPr>
          <p:cNvSpPr>
            <a:spLocks noGrp="1"/>
          </p:cNvSpPr>
          <p:nvPr>
            <p:ph idx="1"/>
          </p:nvPr>
        </p:nvSpPr>
        <p:spPr>
          <a:xfrm>
            <a:off x="266699" y="1304925"/>
            <a:ext cx="10767745" cy="4351338"/>
          </a:xfrm>
        </p:spPr>
        <p:txBody>
          <a:bodyPr>
            <a:normAutofit fontScale="85000" lnSpcReduction="10000"/>
          </a:bodyPr>
          <a:lstStyle/>
          <a:p>
            <a:r>
              <a:rPr lang="en-GB" dirty="0"/>
              <a:t>C</a:t>
            </a:r>
            <a:r>
              <a:rPr lang="en-GB" sz="2000" dirty="0"/>
              <a:t>urrently optimising </a:t>
            </a:r>
            <a:r>
              <a:rPr lang="en-GB" sz="2000" dirty="0" err="1"/>
              <a:t>Linac</a:t>
            </a:r>
            <a:r>
              <a:rPr lang="en-GB" sz="2000" dirty="0"/>
              <a:t>-to-Booster injection at the Diamond Light Source using Bayesian optimisation, with the goal of automating injection over the entire complex (see I. Martin’s presentation).</a:t>
            </a:r>
          </a:p>
          <a:p>
            <a:endParaRPr lang="en-GB" dirty="0"/>
          </a:p>
          <a:p>
            <a:r>
              <a:rPr lang="en-GB" dirty="0"/>
              <a:t>Processes such as injection from the linac into the RCS, steering and focusing etc can be optimised to reduce beam losses. </a:t>
            </a:r>
          </a:p>
          <a:p>
            <a:pPr lvl="1"/>
            <a:r>
              <a:rPr lang="en-GB" dirty="0"/>
              <a:t>In some cases correcting of beam losses and machine set-up after a trip requires manual intervention.</a:t>
            </a:r>
          </a:p>
          <a:p>
            <a:pPr marL="0" indent="0">
              <a:buNone/>
            </a:pPr>
            <a:endParaRPr lang="en-GB" dirty="0"/>
          </a:p>
          <a:p>
            <a:r>
              <a:rPr lang="en-GB" dirty="0"/>
              <a:t>Objective: </a:t>
            </a:r>
            <a:r>
              <a:rPr lang="en-GB" b="1" dirty="0">
                <a:solidFill>
                  <a:schemeClr val="accent3"/>
                </a:solidFill>
              </a:rPr>
              <a:t>Reduce downtime at ISIS by using ML to automate beam steering while minimising losses and ensuring safe operation.</a:t>
            </a:r>
          </a:p>
          <a:p>
            <a:pPr marL="0" indent="0">
              <a:buNone/>
            </a:pPr>
            <a:endParaRPr lang="en-GB" dirty="0"/>
          </a:p>
          <a:p>
            <a:r>
              <a:rPr lang="en-GB" dirty="0"/>
              <a:t>The goal is to transfer the experience gained to ISIS, but with key differences:</a:t>
            </a:r>
          </a:p>
          <a:p>
            <a:pPr lvl="1"/>
            <a:r>
              <a:rPr lang="en-GB" dirty="0"/>
              <a:t>Must use </a:t>
            </a:r>
            <a:r>
              <a:rPr lang="en-GB" b="1" dirty="0"/>
              <a:t>multiple objectives</a:t>
            </a:r>
            <a:r>
              <a:rPr lang="en-GB" dirty="0"/>
              <a:t> (MOGP), such as maximising injection efficiency,</a:t>
            </a:r>
            <a:br>
              <a:rPr lang="en-GB" dirty="0"/>
            </a:br>
            <a:r>
              <a:rPr lang="en-GB" dirty="0"/>
              <a:t>while reducing halo losses within safe operating parameters.</a:t>
            </a:r>
          </a:p>
          <a:p>
            <a:pPr lvl="1"/>
            <a:r>
              <a:rPr lang="en-GB" dirty="0"/>
              <a:t>Investigate whether combing the optimiser being investigated at Diamond with</a:t>
            </a:r>
            <a:br>
              <a:rPr lang="en-GB" dirty="0"/>
            </a:br>
            <a:r>
              <a:rPr lang="en-GB" dirty="0"/>
              <a:t>deep learning methods can yield further improvements.</a:t>
            </a:r>
          </a:p>
          <a:p>
            <a:pPr lvl="1"/>
            <a:r>
              <a:rPr lang="en-GB" dirty="0"/>
              <a:t>Reinforcement learning is a very popular topic currently (ICFA 2025) and could help to achieve objectives. </a:t>
            </a:r>
          </a:p>
          <a:p>
            <a:endParaRPr lang="en-GB"/>
          </a:p>
        </p:txBody>
      </p:sp>
      <p:pic>
        <p:nvPicPr>
          <p:cNvPr id="11" name="Picture 10" descr="A blue square with white text&#10;&#10;AI-generated content may be incorrect.">
            <a:extLst>
              <a:ext uri="{FF2B5EF4-FFF2-40B4-BE49-F238E27FC236}">
                <a16:creationId xmlns:a16="http://schemas.microsoft.com/office/drawing/2014/main" id="{AE7950AD-8CC3-8D20-4A3A-842D5ED5BB3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spTree>
    <p:extLst>
      <p:ext uri="{BB962C8B-B14F-4D97-AF65-F5344CB8AC3E}">
        <p14:creationId xmlns:p14="http://schemas.microsoft.com/office/powerpoint/2010/main" val="2411313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3DF0E-AED2-99E5-5EFF-EA5238CC23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867107-A94F-150D-FC93-2B37C1EA75CA}"/>
              </a:ext>
            </a:extLst>
          </p:cNvPr>
          <p:cNvSpPr>
            <a:spLocks noGrp="1"/>
          </p:cNvSpPr>
          <p:nvPr>
            <p:ph type="title"/>
          </p:nvPr>
        </p:nvSpPr>
        <p:spPr/>
        <p:txBody>
          <a:bodyPr/>
          <a:lstStyle/>
          <a:p>
            <a:r>
              <a:rPr lang="en-GB"/>
              <a:t>Contents</a:t>
            </a:r>
          </a:p>
        </p:txBody>
      </p:sp>
      <p:sp>
        <p:nvSpPr>
          <p:cNvPr id="4" name="Content Placeholder 3">
            <a:extLst>
              <a:ext uri="{FF2B5EF4-FFF2-40B4-BE49-F238E27FC236}">
                <a16:creationId xmlns:a16="http://schemas.microsoft.com/office/drawing/2014/main" id="{E5146246-5FD0-26B1-19C0-54BE3651D754}"/>
              </a:ext>
            </a:extLst>
          </p:cNvPr>
          <p:cNvSpPr>
            <a:spLocks noGrp="1"/>
          </p:cNvSpPr>
          <p:nvPr>
            <p:ph idx="1"/>
          </p:nvPr>
        </p:nvSpPr>
        <p:spPr/>
        <p:txBody>
          <a:bodyPr>
            <a:normAutofit fontScale="92500" lnSpcReduction="10000"/>
          </a:bodyPr>
          <a:lstStyle/>
          <a:p>
            <a:r>
              <a:rPr lang="en-GB">
                <a:solidFill>
                  <a:schemeClr val="bg1">
                    <a:lumMod val="75000"/>
                  </a:schemeClr>
                </a:solidFill>
              </a:rPr>
              <a:t>Intensity Limits at ISIS</a:t>
            </a:r>
          </a:p>
          <a:p>
            <a:pPr lvl="1"/>
            <a:r>
              <a:rPr lang="en-GB">
                <a:solidFill>
                  <a:schemeClr val="bg1">
                    <a:lumMod val="75000"/>
                  </a:schemeClr>
                </a:solidFill>
              </a:rPr>
              <a:t>The ISIS Neutron and Muon Source</a:t>
            </a:r>
          </a:p>
          <a:p>
            <a:pPr lvl="1"/>
            <a:r>
              <a:rPr lang="en-GB">
                <a:solidFill>
                  <a:schemeClr val="bg1">
                    <a:lumMod val="75000"/>
                  </a:schemeClr>
                </a:solidFill>
              </a:rPr>
              <a:t>Coherent Instabilities</a:t>
            </a:r>
          </a:p>
          <a:p>
            <a:pPr lvl="1"/>
            <a:r>
              <a:rPr lang="en-GB">
                <a:solidFill>
                  <a:schemeClr val="bg1">
                    <a:lumMod val="75000"/>
                  </a:schemeClr>
                </a:solidFill>
              </a:rPr>
              <a:t>Process Optimisation</a:t>
            </a:r>
          </a:p>
          <a:p>
            <a:endParaRPr lang="en-GB"/>
          </a:p>
          <a:p>
            <a:r>
              <a:rPr lang="en-GB"/>
              <a:t>ISIS-II Development</a:t>
            </a:r>
          </a:p>
          <a:p>
            <a:pPr lvl="1"/>
            <a:r>
              <a:rPr lang="en-GB"/>
              <a:t>Sustainability – See talk by H. M. Wakeling</a:t>
            </a:r>
          </a:p>
          <a:p>
            <a:pPr lvl="1"/>
            <a:r>
              <a:rPr lang="en-GB"/>
              <a:t>Working Point</a:t>
            </a:r>
          </a:p>
          <a:p>
            <a:pPr lvl="1"/>
            <a:r>
              <a:rPr lang="en-GB"/>
              <a:t>FFA Magnet Design</a:t>
            </a:r>
          </a:p>
          <a:p>
            <a:pPr lvl="1"/>
            <a:r>
              <a:rPr lang="en-GB"/>
              <a:t>FFA Beam Stacking</a:t>
            </a:r>
          </a:p>
          <a:p>
            <a:endParaRPr lang="en-GB"/>
          </a:p>
          <a:p>
            <a:r>
              <a:rPr lang="en-GB"/>
              <a:t>IBEX Experimental Results</a:t>
            </a:r>
          </a:p>
          <a:p>
            <a:pPr lvl="1"/>
            <a:endParaRPr lang="en-GB"/>
          </a:p>
          <a:p>
            <a:r>
              <a:rPr lang="en-GB"/>
              <a:t>Conclusions</a:t>
            </a:r>
          </a:p>
        </p:txBody>
      </p:sp>
      <p:sp>
        <p:nvSpPr>
          <p:cNvPr id="5" name="Footer Placeholder 4">
            <a:extLst>
              <a:ext uri="{FF2B5EF4-FFF2-40B4-BE49-F238E27FC236}">
                <a16:creationId xmlns:a16="http://schemas.microsoft.com/office/drawing/2014/main" id="{16DE097F-DD74-2991-99C2-35829922CF7F}"/>
              </a:ext>
            </a:extLst>
          </p:cNvPr>
          <p:cNvSpPr>
            <a:spLocks noGrp="1"/>
          </p:cNvSpPr>
          <p:nvPr>
            <p:ph type="ftr" sz="quarter" idx="12"/>
          </p:nvPr>
        </p:nvSpPr>
        <p:spPr/>
        <p:txBody>
          <a:bodyPr/>
          <a:lstStyle/>
          <a:p>
            <a:endParaRPr lang="en-GB" dirty="0"/>
          </a:p>
        </p:txBody>
      </p:sp>
      <p:sp>
        <p:nvSpPr>
          <p:cNvPr id="6" name="Slide Number Placeholder 5">
            <a:extLst>
              <a:ext uri="{FF2B5EF4-FFF2-40B4-BE49-F238E27FC236}">
                <a16:creationId xmlns:a16="http://schemas.microsoft.com/office/drawing/2014/main" id="{EFEBD2A6-B5D2-EB03-95C4-289DC401B766}"/>
              </a:ext>
            </a:extLst>
          </p:cNvPr>
          <p:cNvSpPr>
            <a:spLocks noGrp="1"/>
          </p:cNvSpPr>
          <p:nvPr>
            <p:ph type="sldNum" sz="quarter" idx="13"/>
          </p:nvPr>
        </p:nvSpPr>
        <p:spPr/>
        <p:txBody>
          <a:bodyPr/>
          <a:lstStyle/>
          <a:p>
            <a:fld id="{94601B8E-4C5D-4D9E-8821-9696CA0E0E3F}" type="slidenum">
              <a:rPr lang="en-GB" smtClean="0"/>
              <a:pPr/>
              <a:t>13</a:t>
            </a:fld>
            <a:endParaRPr lang="en-GB"/>
          </a:p>
        </p:txBody>
      </p:sp>
    </p:spTree>
    <p:extLst>
      <p:ext uri="{BB962C8B-B14F-4D97-AF65-F5344CB8AC3E}">
        <p14:creationId xmlns:p14="http://schemas.microsoft.com/office/powerpoint/2010/main" val="761207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C7D415-EC2C-C0EF-E897-6AA7CAC3995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6EB4939-1225-42D7-B28E-66C676E56816}"/>
              </a:ext>
            </a:extLst>
          </p:cNvPr>
          <p:cNvSpPr>
            <a:spLocks noGrp="1"/>
          </p:cNvSpPr>
          <p:nvPr>
            <p:ph type="title"/>
          </p:nvPr>
        </p:nvSpPr>
        <p:spPr/>
        <p:txBody>
          <a:bodyPr/>
          <a:lstStyle/>
          <a:p>
            <a:r>
              <a:rPr lang="en-GB"/>
              <a:t>ISIS-II Development</a:t>
            </a:r>
          </a:p>
        </p:txBody>
      </p:sp>
      <p:sp>
        <p:nvSpPr>
          <p:cNvPr id="8" name="Text Placeholder 7">
            <a:extLst>
              <a:ext uri="{FF2B5EF4-FFF2-40B4-BE49-F238E27FC236}">
                <a16:creationId xmlns:a16="http://schemas.microsoft.com/office/drawing/2014/main" id="{91C45F4C-4E0A-0E54-858A-BA533B958834}"/>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1E137A8B-8AFB-CA11-B6BA-C1DD0134309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43E7007-CBDD-FC3A-B5F5-D68AA8AB1211}"/>
              </a:ext>
            </a:extLst>
          </p:cNvPr>
          <p:cNvSpPr>
            <a:spLocks noGrp="1"/>
          </p:cNvSpPr>
          <p:nvPr>
            <p:ph type="sldNum" sz="quarter" idx="12"/>
          </p:nvPr>
        </p:nvSpPr>
        <p:spPr/>
        <p:txBody>
          <a:bodyPr/>
          <a:lstStyle/>
          <a:p>
            <a:fld id="{94601B8E-4C5D-4D9E-8821-9696CA0E0E3F}" type="slidenum">
              <a:rPr lang="en-GB" smtClean="0"/>
              <a:pPr/>
              <a:t>14</a:t>
            </a:fld>
            <a:endParaRPr lang="en-GB"/>
          </a:p>
        </p:txBody>
      </p:sp>
    </p:spTree>
    <p:extLst>
      <p:ext uri="{BB962C8B-B14F-4D97-AF65-F5344CB8AC3E}">
        <p14:creationId xmlns:p14="http://schemas.microsoft.com/office/powerpoint/2010/main" val="1075374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ISIS-II Megawatt Upgrade</a:t>
            </a:r>
          </a:p>
        </p:txBody>
      </p:sp>
      <p:sp>
        <p:nvSpPr>
          <p:cNvPr id="3" name="Content Placeholder 2"/>
          <p:cNvSpPr>
            <a:spLocks noGrp="1"/>
          </p:cNvSpPr>
          <p:nvPr>
            <p:ph idx="1"/>
          </p:nvPr>
        </p:nvSpPr>
        <p:spPr/>
        <p:txBody>
          <a:bodyPr>
            <a:noAutofit/>
          </a:bodyPr>
          <a:lstStyle/>
          <a:p>
            <a:r>
              <a:rPr lang="en-GB" dirty="0"/>
              <a:t>ISIS-II is a proposed MW-class short pulse neutron facility. </a:t>
            </a:r>
            <a:br>
              <a:rPr lang="en-GB" dirty="0"/>
            </a:br>
            <a:endParaRPr lang="en-GB" dirty="0"/>
          </a:p>
          <a:p>
            <a:r>
              <a:rPr lang="en-GB" dirty="0"/>
              <a:t>It is vital to maintain European competitiveness with Japanese (J-PARC) and American (SNS) short-pulse neutron sources</a:t>
            </a:r>
          </a:p>
          <a:p>
            <a:pPr marL="0" indent="0">
              <a:buNone/>
            </a:pPr>
            <a:endParaRPr lang="en-GB" dirty="0"/>
          </a:p>
          <a:p>
            <a:r>
              <a:rPr lang="en-GB" dirty="0"/>
              <a:t>Currently investigating three accelerator drivers</a:t>
            </a:r>
          </a:p>
          <a:p>
            <a:pPr lvl="1"/>
            <a:r>
              <a:rPr lang="en-GB" dirty="0"/>
              <a:t>Rapid Cycling Synchrotron (RCS)</a:t>
            </a:r>
          </a:p>
          <a:p>
            <a:pPr lvl="1"/>
            <a:r>
              <a:rPr lang="en-GB" dirty="0"/>
              <a:t>Accumulator Ring (AR)</a:t>
            </a:r>
          </a:p>
          <a:p>
            <a:pPr lvl="1"/>
            <a:r>
              <a:rPr lang="en-GB" dirty="0"/>
              <a:t>Fixed-Field Alternating Gradient (FFA)</a:t>
            </a:r>
            <a:br>
              <a:rPr lang="en-GB" dirty="0"/>
            </a:br>
            <a:endParaRPr lang="en-GB" dirty="0"/>
          </a:p>
          <a:p>
            <a:r>
              <a:rPr lang="en-GB" dirty="0"/>
              <a:t>Special focus on sustainability and health of the neutron user community.</a:t>
            </a:r>
          </a:p>
          <a:p>
            <a:endParaRPr lang="en-GB" dirty="0"/>
          </a:p>
          <a:p>
            <a:endParaRPr lang="en-GB" dirty="0"/>
          </a:p>
        </p:txBody>
      </p:sp>
      <p:sp>
        <p:nvSpPr>
          <p:cNvPr id="30" name="Slide Number Placeholder 29"/>
          <p:cNvSpPr>
            <a:spLocks noGrp="1"/>
          </p:cNvSpPr>
          <p:nvPr>
            <p:ph type="sldNum" sz="quarter" idx="13"/>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500E783-1DE5-46C4-801B-4D5BA5A6FE91}" type="slidenum">
              <a:rPr lang="en-GB" smtClean="0"/>
              <a:pPr/>
              <a:t>15</a:t>
            </a:fld>
            <a:endParaRPr lang="en-GB" dirty="0"/>
          </a:p>
        </p:txBody>
      </p:sp>
      <p:grpSp>
        <p:nvGrpSpPr>
          <p:cNvPr id="4" name="Group 3"/>
          <p:cNvGrpSpPr>
            <a:grpSpLocks noChangeAspect="1"/>
          </p:cNvGrpSpPr>
          <p:nvPr/>
        </p:nvGrpSpPr>
        <p:grpSpPr>
          <a:xfrm>
            <a:off x="6811470" y="3967201"/>
            <a:ext cx="4983502" cy="1801110"/>
            <a:chOff x="612775" y="1584358"/>
            <a:chExt cx="7240590" cy="2597838"/>
          </a:xfrm>
        </p:grpSpPr>
        <p:sp>
          <p:nvSpPr>
            <p:cNvPr id="5" name="Rectangle 4"/>
            <p:cNvSpPr/>
            <p:nvPr/>
          </p:nvSpPr>
          <p:spPr>
            <a:xfrm>
              <a:off x="1609725" y="2363788"/>
              <a:ext cx="528638" cy="306387"/>
            </a:xfrm>
            <a:prstGeom prst="rect">
              <a:avLst/>
            </a:prstGeom>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385763">
                <a:defRPr/>
              </a:pPr>
              <a:endParaRPr lang="en-GB" sz="1400">
                <a:solidFill>
                  <a:schemeClr val="tx1"/>
                </a:solidFill>
                <a:latin typeface="Arial" panose="020B0604020202020204" pitchFamily="34" charset="0"/>
                <a:cs typeface="Arial" panose="020B0604020202020204" pitchFamily="34" charset="0"/>
              </a:endParaRPr>
            </a:p>
          </p:txBody>
        </p:sp>
        <p:sp>
          <p:nvSpPr>
            <p:cNvPr id="6" name="TextBox 5"/>
            <p:cNvSpPr txBox="1"/>
            <p:nvPr/>
          </p:nvSpPr>
          <p:spPr>
            <a:xfrm>
              <a:off x="1270000" y="2093912"/>
              <a:ext cx="628651" cy="295127"/>
            </a:xfrm>
            <a:prstGeom prst="rect">
              <a:avLst/>
            </a:prstGeom>
            <a:noFill/>
          </p:spPr>
          <p:txBody>
            <a:bodyPr>
              <a:normAutofit lnSpcReduction="10000"/>
            </a:bodyPr>
            <a:lstStyle/>
            <a:p>
              <a:pPr algn="ctr" defTabSz="385763">
                <a:defRPr/>
              </a:pPr>
              <a:r>
                <a:rPr lang="en-US" sz="800" dirty="0">
                  <a:latin typeface="Arial" panose="020B0604020202020204" pitchFamily="34" charset="0"/>
                  <a:cs typeface="Arial" panose="020B0604020202020204" pitchFamily="34" charset="0"/>
                </a:rPr>
                <a:t>2019</a:t>
              </a:r>
              <a:endParaRPr lang="en-GB" sz="800" dirty="0">
                <a:latin typeface="Arial" panose="020B0604020202020204" pitchFamily="34" charset="0"/>
                <a:cs typeface="Arial" panose="020B0604020202020204" pitchFamily="34" charset="0"/>
              </a:endParaRPr>
            </a:p>
          </p:txBody>
        </p:sp>
        <p:sp>
          <p:nvSpPr>
            <p:cNvPr id="7" name="TextBox 6"/>
            <p:cNvSpPr txBox="1"/>
            <p:nvPr/>
          </p:nvSpPr>
          <p:spPr>
            <a:xfrm>
              <a:off x="1824038" y="2093912"/>
              <a:ext cx="628651" cy="295127"/>
            </a:xfrm>
            <a:prstGeom prst="rect">
              <a:avLst/>
            </a:prstGeom>
            <a:noFill/>
          </p:spPr>
          <p:txBody>
            <a:bodyPr>
              <a:normAutofit lnSpcReduction="10000"/>
            </a:bodyPr>
            <a:lstStyle/>
            <a:p>
              <a:pPr algn="ctr" defTabSz="385763">
                <a:defRPr/>
              </a:pPr>
              <a:r>
                <a:rPr lang="en-US" sz="800" dirty="0">
                  <a:latin typeface="Arial" panose="020B0604020202020204" pitchFamily="34" charset="0"/>
                  <a:cs typeface="Arial" panose="020B0604020202020204" pitchFamily="34" charset="0"/>
                </a:rPr>
                <a:t>2021</a:t>
              </a:r>
              <a:endParaRPr lang="en-GB" sz="800" dirty="0">
                <a:latin typeface="Arial" panose="020B0604020202020204" pitchFamily="34" charset="0"/>
                <a:cs typeface="Arial" panose="020B0604020202020204" pitchFamily="34" charset="0"/>
              </a:endParaRPr>
            </a:p>
          </p:txBody>
        </p:sp>
        <p:sp>
          <p:nvSpPr>
            <p:cNvPr id="8" name="TextBox 7"/>
            <p:cNvSpPr txBox="1"/>
            <p:nvPr/>
          </p:nvSpPr>
          <p:spPr>
            <a:xfrm>
              <a:off x="3455988" y="2093912"/>
              <a:ext cx="628651" cy="295127"/>
            </a:xfrm>
            <a:prstGeom prst="rect">
              <a:avLst/>
            </a:prstGeom>
            <a:noFill/>
          </p:spPr>
          <p:txBody>
            <a:bodyPr>
              <a:normAutofit lnSpcReduction="10000"/>
            </a:bodyPr>
            <a:lstStyle/>
            <a:p>
              <a:pPr algn="ctr" defTabSz="385763">
                <a:defRPr/>
              </a:pPr>
              <a:r>
                <a:rPr lang="en-US" sz="800" dirty="0">
                  <a:latin typeface="Arial" panose="020B0604020202020204" pitchFamily="34" charset="0"/>
                  <a:cs typeface="Arial" panose="020B0604020202020204" pitchFamily="34" charset="0"/>
                </a:rPr>
                <a:t>2027</a:t>
              </a:r>
              <a:endParaRPr lang="en-GB" sz="800" dirty="0">
                <a:latin typeface="Arial" panose="020B0604020202020204" pitchFamily="34" charset="0"/>
                <a:cs typeface="Arial" panose="020B0604020202020204" pitchFamily="34" charset="0"/>
              </a:endParaRPr>
            </a:p>
          </p:txBody>
        </p:sp>
        <p:sp>
          <p:nvSpPr>
            <p:cNvPr id="9" name="TextBox 8"/>
            <p:cNvSpPr txBox="1"/>
            <p:nvPr/>
          </p:nvSpPr>
          <p:spPr>
            <a:xfrm>
              <a:off x="4589464" y="2093911"/>
              <a:ext cx="628650" cy="310746"/>
            </a:xfrm>
            <a:prstGeom prst="rect">
              <a:avLst/>
            </a:prstGeom>
            <a:noFill/>
          </p:spPr>
          <p:txBody>
            <a:bodyPr>
              <a:spAutoFit/>
            </a:bodyPr>
            <a:lstStyle/>
            <a:p>
              <a:pPr algn="ctr" defTabSz="385763">
                <a:defRPr/>
              </a:pPr>
              <a:r>
                <a:rPr lang="en-US" sz="800" dirty="0">
                  <a:latin typeface="Arial" panose="020B0604020202020204" pitchFamily="34" charset="0"/>
                  <a:cs typeface="Arial" panose="020B0604020202020204" pitchFamily="34" charset="0"/>
                </a:rPr>
                <a:t>2031</a:t>
              </a:r>
              <a:endParaRPr lang="en-GB" sz="800" dirty="0">
                <a:latin typeface="Arial" panose="020B0604020202020204" pitchFamily="34" charset="0"/>
                <a:cs typeface="Arial" panose="020B0604020202020204" pitchFamily="34" charset="0"/>
              </a:endParaRPr>
            </a:p>
          </p:txBody>
        </p:sp>
        <p:sp>
          <p:nvSpPr>
            <p:cNvPr id="10" name="TextBox 9"/>
            <p:cNvSpPr txBox="1"/>
            <p:nvPr/>
          </p:nvSpPr>
          <p:spPr>
            <a:xfrm>
              <a:off x="7224715" y="2093911"/>
              <a:ext cx="628650" cy="310746"/>
            </a:xfrm>
            <a:prstGeom prst="rect">
              <a:avLst/>
            </a:prstGeom>
            <a:noFill/>
          </p:spPr>
          <p:txBody>
            <a:bodyPr>
              <a:spAutoFit/>
            </a:bodyPr>
            <a:lstStyle/>
            <a:p>
              <a:pPr algn="ctr" defTabSz="385763">
                <a:defRPr/>
              </a:pPr>
              <a:r>
                <a:rPr lang="en-US" sz="800" dirty="0">
                  <a:latin typeface="Arial" panose="020B0604020202020204" pitchFamily="34" charset="0"/>
                  <a:cs typeface="Arial" panose="020B0604020202020204" pitchFamily="34" charset="0"/>
                </a:rPr>
                <a:t>2040</a:t>
              </a:r>
              <a:endParaRPr lang="en-GB" sz="800" dirty="0">
                <a:latin typeface="Arial" panose="020B0604020202020204" pitchFamily="34" charset="0"/>
                <a:cs typeface="Arial" panose="020B0604020202020204" pitchFamily="34" charset="0"/>
              </a:endParaRPr>
            </a:p>
          </p:txBody>
        </p:sp>
        <p:sp>
          <p:nvSpPr>
            <p:cNvPr id="11" name="Rectangle 10"/>
            <p:cNvSpPr/>
            <p:nvPr/>
          </p:nvSpPr>
          <p:spPr>
            <a:xfrm>
              <a:off x="2138363" y="2363788"/>
              <a:ext cx="1628775" cy="306387"/>
            </a:xfrm>
            <a:prstGeom prst="rect">
              <a:avLst/>
            </a:prstGeom>
            <a:solidFill>
              <a:schemeClr val="accent1">
                <a:lumMod val="60000"/>
                <a:lumOff val="4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385763">
                <a:defRPr/>
              </a:pPr>
              <a:endParaRPr lang="en-GB" sz="1400">
                <a:solidFill>
                  <a:schemeClr val="tx1"/>
                </a:solidFill>
                <a:latin typeface="Arial" panose="020B0604020202020204" pitchFamily="34" charset="0"/>
                <a:cs typeface="Arial" panose="020B0604020202020204" pitchFamily="34" charset="0"/>
              </a:endParaRPr>
            </a:p>
          </p:txBody>
        </p:sp>
        <p:sp>
          <p:nvSpPr>
            <p:cNvPr id="12" name="Rectangle 11"/>
            <p:cNvSpPr/>
            <p:nvPr/>
          </p:nvSpPr>
          <p:spPr>
            <a:xfrm>
              <a:off x="3767138" y="2363788"/>
              <a:ext cx="1141412" cy="306387"/>
            </a:xfrm>
            <a:prstGeom prst="rect">
              <a:avLst/>
            </a:prstGeom>
            <a:solidFill>
              <a:srgbClr val="FF9D1B"/>
            </a:solid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385763">
                <a:defRPr/>
              </a:pPr>
              <a:endParaRPr lang="en-GB" sz="140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4906963" y="2363788"/>
              <a:ext cx="2638425" cy="306387"/>
            </a:xfrm>
            <a:prstGeom prst="rect">
              <a:avLst/>
            </a:prstGeom>
            <a:solidFill>
              <a:schemeClr val="accent6">
                <a:lumMod val="40000"/>
                <a:lumOff val="6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385763">
                <a:defRPr/>
              </a:pPr>
              <a:endParaRPr lang="en-GB" sz="1400">
                <a:solidFill>
                  <a:schemeClr val="tx1"/>
                </a:solidFill>
                <a:latin typeface="Arial" panose="020B0604020202020204" pitchFamily="34" charset="0"/>
                <a:cs typeface="Arial" panose="020B0604020202020204" pitchFamily="34" charset="0"/>
              </a:endParaRPr>
            </a:p>
          </p:txBody>
        </p:sp>
        <p:sp>
          <p:nvSpPr>
            <p:cNvPr id="14" name="Right Brace 13"/>
            <p:cNvSpPr/>
            <p:nvPr/>
          </p:nvSpPr>
          <p:spPr>
            <a:xfrm rot="5400000" flipH="1">
              <a:off x="2555081" y="977107"/>
              <a:ext cx="206375" cy="2097088"/>
            </a:xfrm>
            <a:prstGeom prst="rightBrace">
              <a:avLst>
                <a:gd name="adj1" fmla="val 22849"/>
                <a:gd name="adj2" fmla="val 50000"/>
              </a:avLst>
            </a:prstGeom>
            <a:ln w="19050"/>
          </p:spPr>
          <p:style>
            <a:lnRef idx="1">
              <a:schemeClr val="accent1"/>
            </a:lnRef>
            <a:fillRef idx="0">
              <a:schemeClr val="accent1"/>
            </a:fillRef>
            <a:effectRef idx="0">
              <a:schemeClr val="accent1"/>
            </a:effectRef>
            <a:fontRef idx="minor">
              <a:schemeClr val="tx1"/>
            </a:fontRef>
          </p:style>
          <p:txBody>
            <a:bodyPr anchor="ctr"/>
            <a:lstStyle/>
            <a:p>
              <a:pPr algn="ctr" defTabSz="385763">
                <a:defRPr/>
              </a:pPr>
              <a:endParaRPr lang="en-GB" sz="1400">
                <a:latin typeface="Arial" panose="020B0604020202020204" pitchFamily="34" charset="0"/>
                <a:cs typeface="Arial" panose="020B0604020202020204" pitchFamily="34" charset="0"/>
              </a:endParaRPr>
            </a:p>
          </p:txBody>
        </p:sp>
        <p:sp>
          <p:nvSpPr>
            <p:cNvPr id="15" name="Right Brace 14"/>
            <p:cNvSpPr/>
            <p:nvPr/>
          </p:nvSpPr>
          <p:spPr>
            <a:xfrm rot="5400000" flipH="1">
              <a:off x="4234656" y="1515269"/>
              <a:ext cx="207963" cy="1019175"/>
            </a:xfrm>
            <a:prstGeom prst="rightBrace">
              <a:avLst>
                <a:gd name="adj1" fmla="val 22849"/>
                <a:gd name="adj2" fmla="val 50000"/>
              </a:avLst>
            </a:prstGeom>
            <a:ln w="1905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385763">
                <a:defRPr/>
              </a:pPr>
              <a:endParaRPr lang="en-GB" sz="1400">
                <a:latin typeface="Arial" panose="020B0604020202020204" pitchFamily="34" charset="0"/>
                <a:cs typeface="Arial" panose="020B0604020202020204" pitchFamily="34" charset="0"/>
              </a:endParaRPr>
            </a:p>
          </p:txBody>
        </p:sp>
        <p:sp>
          <p:nvSpPr>
            <p:cNvPr id="16" name="TextBox 15"/>
            <p:cNvSpPr txBox="1"/>
            <p:nvPr/>
          </p:nvSpPr>
          <p:spPr>
            <a:xfrm>
              <a:off x="2092567" y="1617663"/>
              <a:ext cx="1131406" cy="295127"/>
            </a:xfrm>
            <a:prstGeom prst="rect">
              <a:avLst/>
            </a:prstGeom>
            <a:noFill/>
          </p:spPr>
          <p:txBody>
            <a:bodyPr wrap="square">
              <a:noAutofit/>
            </a:bodyPr>
            <a:lstStyle/>
            <a:p>
              <a:pPr algn="ctr" defTabSz="385763">
                <a:defRPr/>
              </a:pPr>
              <a:r>
                <a:rPr lang="en-US" sz="800" dirty="0">
                  <a:latin typeface="Arial" panose="020B0604020202020204" pitchFamily="34" charset="0"/>
                  <a:cs typeface="Arial" panose="020B0604020202020204" pitchFamily="34" charset="0"/>
                </a:rPr>
                <a:t>Phase 1</a:t>
              </a:r>
              <a:endParaRPr lang="en-GB" sz="800" dirty="0">
                <a:latin typeface="Arial" panose="020B0604020202020204" pitchFamily="34" charset="0"/>
                <a:cs typeface="Arial" panose="020B0604020202020204" pitchFamily="34" charset="0"/>
              </a:endParaRPr>
            </a:p>
          </p:txBody>
        </p:sp>
        <p:sp>
          <p:nvSpPr>
            <p:cNvPr id="17" name="TextBox 16"/>
            <p:cNvSpPr txBox="1"/>
            <p:nvPr/>
          </p:nvSpPr>
          <p:spPr>
            <a:xfrm>
              <a:off x="3865565" y="1604340"/>
              <a:ext cx="982661" cy="295127"/>
            </a:xfrm>
            <a:prstGeom prst="rect">
              <a:avLst/>
            </a:prstGeom>
            <a:noFill/>
          </p:spPr>
          <p:txBody>
            <a:bodyPr wrap="square">
              <a:noAutofit/>
            </a:bodyPr>
            <a:lstStyle/>
            <a:p>
              <a:pPr algn="ctr" defTabSz="385763">
                <a:defRPr/>
              </a:pPr>
              <a:r>
                <a:rPr lang="en-US" sz="800" dirty="0">
                  <a:latin typeface="Arial" panose="020B0604020202020204" pitchFamily="34" charset="0"/>
                  <a:cs typeface="Arial" panose="020B0604020202020204" pitchFamily="34" charset="0"/>
                </a:rPr>
                <a:t>Phase 2</a:t>
              </a:r>
              <a:endParaRPr lang="en-GB" sz="800" dirty="0">
                <a:latin typeface="Arial" panose="020B0604020202020204" pitchFamily="34" charset="0"/>
                <a:cs typeface="Arial" panose="020B0604020202020204" pitchFamily="34" charset="0"/>
              </a:endParaRPr>
            </a:p>
          </p:txBody>
        </p:sp>
        <p:sp>
          <p:nvSpPr>
            <p:cNvPr id="18" name="TextBox 17"/>
            <p:cNvSpPr txBox="1"/>
            <p:nvPr/>
          </p:nvSpPr>
          <p:spPr>
            <a:xfrm>
              <a:off x="1609725" y="2713037"/>
              <a:ext cx="1943100" cy="488315"/>
            </a:xfrm>
            <a:prstGeom prst="rect">
              <a:avLst/>
            </a:prstGeom>
            <a:noFill/>
          </p:spPr>
          <p:txBody>
            <a:bodyPr>
              <a:spAutoFit/>
            </a:bodyPr>
            <a:lstStyle/>
            <a:p>
              <a:pPr algn="ctr" defTabSz="385763">
                <a:defRPr/>
              </a:pPr>
              <a:r>
                <a:rPr lang="en-US" sz="800">
                  <a:latin typeface="Arial" panose="020B0604020202020204" pitchFamily="34" charset="0"/>
                  <a:cs typeface="Arial" panose="020B0604020202020204" pitchFamily="34" charset="0"/>
                </a:rPr>
                <a:t>Feasibility, design studies and R&amp;D</a:t>
              </a:r>
              <a:endParaRPr lang="en-GB" sz="800">
                <a:latin typeface="Arial" panose="020B0604020202020204" pitchFamily="34" charset="0"/>
                <a:cs typeface="Arial" panose="020B0604020202020204" pitchFamily="34" charset="0"/>
              </a:endParaRPr>
            </a:p>
          </p:txBody>
        </p:sp>
        <p:sp>
          <p:nvSpPr>
            <p:cNvPr id="19" name="TextBox 18"/>
            <p:cNvSpPr txBox="1"/>
            <p:nvPr/>
          </p:nvSpPr>
          <p:spPr>
            <a:xfrm>
              <a:off x="3365501" y="2713037"/>
              <a:ext cx="1943100" cy="488315"/>
            </a:xfrm>
            <a:prstGeom prst="rect">
              <a:avLst/>
            </a:prstGeom>
            <a:noFill/>
          </p:spPr>
          <p:txBody>
            <a:bodyPr>
              <a:spAutoFit/>
            </a:bodyPr>
            <a:lstStyle/>
            <a:p>
              <a:pPr algn="ctr" defTabSz="385763">
                <a:defRPr/>
              </a:pPr>
              <a:r>
                <a:rPr lang="en-US" sz="800">
                  <a:latin typeface="Arial" panose="020B0604020202020204" pitchFamily="34" charset="0"/>
                  <a:cs typeface="Arial" panose="020B0604020202020204" pitchFamily="34" charset="0"/>
                </a:rPr>
                <a:t>Integrated facility technical design</a:t>
              </a:r>
              <a:endParaRPr lang="en-GB" sz="800">
                <a:latin typeface="Arial" panose="020B0604020202020204" pitchFamily="34" charset="0"/>
                <a:cs typeface="Arial" panose="020B0604020202020204" pitchFamily="34" charset="0"/>
              </a:endParaRPr>
            </a:p>
          </p:txBody>
        </p:sp>
        <p:sp>
          <p:nvSpPr>
            <p:cNvPr id="20" name="TextBox 19"/>
            <p:cNvSpPr txBox="1"/>
            <p:nvPr/>
          </p:nvSpPr>
          <p:spPr>
            <a:xfrm>
              <a:off x="5270500" y="2816223"/>
              <a:ext cx="1943100" cy="310746"/>
            </a:xfrm>
            <a:prstGeom prst="rect">
              <a:avLst/>
            </a:prstGeom>
            <a:noFill/>
          </p:spPr>
          <p:txBody>
            <a:bodyPr>
              <a:spAutoFit/>
            </a:bodyPr>
            <a:lstStyle/>
            <a:p>
              <a:pPr algn="ctr" defTabSz="385763">
                <a:defRPr/>
              </a:pPr>
              <a:r>
                <a:rPr lang="en-US" sz="800">
                  <a:latin typeface="Arial" panose="020B0604020202020204" pitchFamily="34" charset="0"/>
                  <a:cs typeface="Arial" panose="020B0604020202020204" pitchFamily="34" charset="0"/>
                </a:rPr>
                <a:t>ISIS-II construction</a:t>
              </a:r>
              <a:endParaRPr lang="en-GB" sz="800">
                <a:latin typeface="Arial" panose="020B0604020202020204" pitchFamily="34" charset="0"/>
                <a:cs typeface="Arial" panose="020B0604020202020204" pitchFamily="34" charset="0"/>
              </a:endParaRPr>
            </a:p>
          </p:txBody>
        </p:sp>
        <p:cxnSp>
          <p:nvCxnSpPr>
            <p:cNvPr id="21" name="Straight Connector 20"/>
            <p:cNvCxnSpPr/>
            <p:nvPr/>
          </p:nvCxnSpPr>
          <p:spPr>
            <a:xfrm>
              <a:off x="3157460" y="2363787"/>
              <a:ext cx="0" cy="306388"/>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12775" y="3516312"/>
              <a:ext cx="1943100" cy="665884"/>
            </a:xfrm>
            <a:prstGeom prst="rect">
              <a:avLst/>
            </a:prstGeom>
            <a:noFill/>
          </p:spPr>
          <p:txBody>
            <a:bodyPr>
              <a:spAutoFit/>
            </a:bodyPr>
            <a:lstStyle/>
            <a:p>
              <a:pPr algn="ctr" defTabSz="385763">
                <a:defRPr/>
              </a:pPr>
              <a:r>
                <a:rPr lang="en-US" sz="800" dirty="0">
                  <a:latin typeface="Arial" panose="020B0604020202020204" pitchFamily="34" charset="0"/>
                  <a:cs typeface="Arial" panose="020B0604020202020204" pitchFamily="34" charset="0"/>
                </a:rPr>
                <a:t>Phase 1.1</a:t>
              </a:r>
            </a:p>
            <a:p>
              <a:pPr algn="ctr" defTabSz="385763">
                <a:defRPr/>
              </a:pPr>
              <a:r>
                <a:rPr lang="en-US" sz="800" dirty="0">
                  <a:latin typeface="Arial" panose="020B0604020202020204" pitchFamily="34" charset="0"/>
                  <a:cs typeface="Arial" panose="020B0604020202020204" pitchFamily="34" charset="0"/>
                </a:rPr>
                <a:t>Physics design</a:t>
              </a:r>
            </a:p>
            <a:p>
              <a:pPr algn="ctr" defTabSz="385763">
                <a:defRPr/>
              </a:pPr>
              <a:r>
                <a:rPr lang="en-US" sz="800" dirty="0">
                  <a:latin typeface="Arial" panose="020B0604020202020204" pitchFamily="34" charset="0"/>
                  <a:cs typeface="Arial" panose="020B0604020202020204" pitchFamily="34" charset="0"/>
                </a:rPr>
                <a:t>Small-scale prototypes</a:t>
              </a:r>
              <a:endParaRPr lang="en-GB" sz="800" dirty="0">
                <a:latin typeface="Arial" panose="020B0604020202020204" pitchFamily="34" charset="0"/>
                <a:cs typeface="Arial" panose="020B0604020202020204" pitchFamily="34" charset="0"/>
              </a:endParaRPr>
            </a:p>
          </p:txBody>
        </p:sp>
        <p:sp>
          <p:nvSpPr>
            <p:cNvPr id="23" name="TextBox 22"/>
            <p:cNvSpPr txBox="1"/>
            <p:nvPr/>
          </p:nvSpPr>
          <p:spPr>
            <a:xfrm>
              <a:off x="2628900" y="3516312"/>
              <a:ext cx="1943100" cy="665884"/>
            </a:xfrm>
            <a:prstGeom prst="rect">
              <a:avLst/>
            </a:prstGeom>
            <a:noFill/>
          </p:spPr>
          <p:txBody>
            <a:bodyPr>
              <a:spAutoFit/>
            </a:bodyPr>
            <a:lstStyle/>
            <a:p>
              <a:pPr algn="ctr" defTabSz="385763">
                <a:defRPr/>
              </a:pPr>
              <a:r>
                <a:rPr lang="en-US" sz="800" dirty="0">
                  <a:latin typeface="Arial" panose="020B0604020202020204" pitchFamily="34" charset="0"/>
                  <a:cs typeface="Arial" panose="020B0604020202020204" pitchFamily="34" charset="0"/>
                </a:rPr>
                <a:t>Phase 1.2</a:t>
              </a:r>
            </a:p>
            <a:p>
              <a:pPr algn="ctr" defTabSz="385763">
                <a:defRPr/>
              </a:pPr>
              <a:r>
                <a:rPr lang="en-US" sz="800" dirty="0">
                  <a:latin typeface="Arial" panose="020B0604020202020204" pitchFamily="34" charset="0"/>
                  <a:cs typeface="Arial" panose="020B0604020202020204" pitchFamily="34" charset="0"/>
                </a:rPr>
                <a:t>Physics design</a:t>
              </a:r>
            </a:p>
            <a:p>
              <a:pPr algn="ctr" defTabSz="385763">
                <a:defRPr/>
              </a:pPr>
              <a:r>
                <a:rPr lang="en-US" sz="800" dirty="0">
                  <a:latin typeface="Arial" panose="020B0604020202020204" pitchFamily="34" charset="0"/>
                  <a:cs typeface="Arial" panose="020B0604020202020204" pitchFamily="34" charset="0"/>
                </a:rPr>
                <a:t>Large-scale prototypes</a:t>
              </a:r>
              <a:endParaRPr lang="en-GB" sz="800" dirty="0">
                <a:latin typeface="Arial" panose="020B0604020202020204" pitchFamily="34" charset="0"/>
                <a:cs typeface="Arial" panose="020B0604020202020204" pitchFamily="34" charset="0"/>
              </a:endParaRPr>
            </a:p>
          </p:txBody>
        </p:sp>
        <p:cxnSp>
          <p:nvCxnSpPr>
            <p:cNvPr id="24" name="Straight Arrow Connector 23"/>
            <p:cNvCxnSpPr/>
            <p:nvPr/>
          </p:nvCxnSpPr>
          <p:spPr>
            <a:xfrm>
              <a:off x="1682750" y="2784475"/>
              <a:ext cx="0" cy="73183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3444875" y="2784475"/>
              <a:ext cx="0" cy="73183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742622" y="1584358"/>
              <a:ext cx="965518" cy="310746"/>
            </a:xfrm>
            <a:prstGeom prst="rect">
              <a:avLst/>
            </a:prstGeom>
            <a:noFill/>
          </p:spPr>
          <p:txBody>
            <a:bodyPr wrap="square">
              <a:spAutoFit/>
            </a:bodyPr>
            <a:lstStyle/>
            <a:p>
              <a:pPr algn="ctr" defTabSz="385763">
                <a:defRPr/>
              </a:pPr>
              <a:r>
                <a:rPr lang="en-US" sz="800" dirty="0">
                  <a:latin typeface="Arial" panose="020B0604020202020204" pitchFamily="34" charset="0"/>
                  <a:cs typeface="Arial" panose="020B0604020202020204" pitchFamily="34" charset="0"/>
                </a:rPr>
                <a:t>Phase 3</a:t>
              </a:r>
              <a:endParaRPr lang="en-GB" sz="800" dirty="0">
                <a:latin typeface="Arial" panose="020B0604020202020204" pitchFamily="34" charset="0"/>
                <a:cs typeface="Arial" panose="020B0604020202020204" pitchFamily="34" charset="0"/>
              </a:endParaRPr>
            </a:p>
          </p:txBody>
        </p:sp>
        <p:sp>
          <p:nvSpPr>
            <p:cNvPr id="27" name="Right Brace 26"/>
            <p:cNvSpPr/>
            <p:nvPr/>
          </p:nvSpPr>
          <p:spPr>
            <a:xfrm rot="5400000" flipH="1">
              <a:off x="6119019" y="750094"/>
              <a:ext cx="207962" cy="2540000"/>
            </a:xfrm>
            <a:prstGeom prst="rightBrace">
              <a:avLst>
                <a:gd name="adj1" fmla="val 22849"/>
                <a:gd name="adj2" fmla="val 50000"/>
              </a:avLst>
            </a:prstGeom>
            <a:noFill/>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defTabSz="385763">
                <a:defRPr/>
              </a:pPr>
              <a:endParaRPr lang="en-GB" sz="1400">
                <a:latin typeface="Arial" panose="020B0604020202020204" pitchFamily="34" charset="0"/>
                <a:cs typeface="Arial" panose="020B0604020202020204" pitchFamily="34" charset="0"/>
              </a:endParaRPr>
            </a:p>
          </p:txBody>
        </p:sp>
      </p:grpSp>
      <p:sp>
        <p:nvSpPr>
          <p:cNvPr id="28" name="Rectangle 27"/>
          <p:cNvSpPr/>
          <p:nvPr/>
        </p:nvSpPr>
        <p:spPr>
          <a:xfrm>
            <a:off x="7293981" y="738261"/>
            <a:ext cx="4237407" cy="2893100"/>
          </a:xfrm>
          <a:prstGeom prst="rect">
            <a:avLst/>
          </a:prstGeom>
        </p:spPr>
        <p:txBody>
          <a:bodyPr wrap="square">
            <a:spAutoFit/>
          </a:bodyPr>
          <a:lstStyle/>
          <a:p>
            <a:r>
              <a:rPr lang="en-GB" sz="1400" b="1" dirty="0">
                <a:solidFill>
                  <a:srgbClr val="003088"/>
                </a:solidFill>
                <a:latin typeface="Arial" panose="020B0604020202020204" pitchFamily="34" charset="0"/>
                <a:cs typeface="Arial" panose="020B0604020202020204" pitchFamily="34" charset="0"/>
              </a:rPr>
              <a:t>ESFRI Neutron Scattering Facilities in Europe Report (2016)</a:t>
            </a:r>
          </a:p>
          <a:p>
            <a:endParaRPr lang="en-GB" sz="1400" dirty="0">
              <a:solidFill>
                <a:srgbClr val="003088"/>
              </a:solidFill>
              <a:latin typeface="Arial" panose="020B0604020202020204" pitchFamily="34" charset="0"/>
              <a:cs typeface="Arial" panose="020B0604020202020204" pitchFamily="34" charset="0"/>
            </a:endParaRPr>
          </a:p>
          <a:p>
            <a:r>
              <a:rPr lang="en-GB" sz="1400" dirty="0">
                <a:solidFill>
                  <a:srgbClr val="003088"/>
                </a:solidFill>
                <a:latin typeface="Arial" panose="020B0604020202020204" pitchFamily="34" charset="0"/>
                <a:cs typeface="Arial" panose="020B0604020202020204" pitchFamily="34" charset="0"/>
              </a:rPr>
              <a:t>“…</a:t>
            </a:r>
            <a:r>
              <a:rPr lang="en-GB" sz="1400" i="1" dirty="0">
                <a:solidFill>
                  <a:srgbClr val="003088"/>
                </a:solidFill>
                <a:latin typeface="Arial" panose="020B0604020202020204" pitchFamily="34" charset="0"/>
                <a:cs typeface="Arial" panose="020B0604020202020204" pitchFamily="34" charset="0"/>
              </a:rPr>
              <a:t>by far the most </a:t>
            </a:r>
            <a:r>
              <a:rPr lang="en-GB" sz="1400" b="1" i="1" dirty="0">
                <a:solidFill>
                  <a:srgbClr val="003088"/>
                </a:solidFill>
                <a:latin typeface="Arial" panose="020B0604020202020204" pitchFamily="34" charset="0"/>
                <a:cs typeface="Arial" panose="020B0604020202020204" pitchFamily="34" charset="0"/>
              </a:rPr>
              <a:t>cost effective </a:t>
            </a:r>
            <a:r>
              <a:rPr lang="en-GB" sz="1400" i="1" dirty="0">
                <a:solidFill>
                  <a:srgbClr val="003088"/>
                </a:solidFill>
                <a:latin typeface="Arial" panose="020B0604020202020204" pitchFamily="34" charset="0"/>
                <a:cs typeface="Arial" panose="020B0604020202020204" pitchFamily="34" charset="0"/>
              </a:rPr>
              <a:t>solution would therefore be to build a </a:t>
            </a:r>
            <a:r>
              <a:rPr lang="en-GB" sz="1400" b="1" i="1" dirty="0">
                <a:solidFill>
                  <a:srgbClr val="003088"/>
                </a:solidFill>
                <a:latin typeface="Arial" panose="020B0604020202020204" pitchFamily="34" charset="0"/>
                <a:cs typeface="Arial" panose="020B0604020202020204" pitchFamily="34" charset="0"/>
              </a:rPr>
              <a:t>MW-class short pulse </a:t>
            </a:r>
            <a:r>
              <a:rPr lang="en-GB" sz="1400" i="1" dirty="0">
                <a:solidFill>
                  <a:srgbClr val="003088"/>
                </a:solidFill>
                <a:latin typeface="Arial" panose="020B0604020202020204" pitchFamily="34" charset="0"/>
                <a:cs typeface="Arial" panose="020B0604020202020204" pitchFamily="34" charset="0"/>
              </a:rPr>
              <a:t>facility at </a:t>
            </a:r>
            <a:r>
              <a:rPr lang="en-GB" sz="1400" b="1" i="1" dirty="0">
                <a:solidFill>
                  <a:srgbClr val="003088"/>
                </a:solidFill>
                <a:latin typeface="Arial" panose="020B0604020202020204" pitchFamily="34" charset="0"/>
                <a:cs typeface="Arial" panose="020B0604020202020204" pitchFamily="34" charset="0"/>
              </a:rPr>
              <a:t>ISIS</a:t>
            </a:r>
            <a:r>
              <a:rPr lang="en-GB" sz="1400" i="1" dirty="0">
                <a:solidFill>
                  <a:srgbClr val="003088"/>
                </a:solidFill>
                <a:latin typeface="Arial" panose="020B0604020202020204" pitchFamily="34" charset="0"/>
                <a:cs typeface="Arial" panose="020B0604020202020204" pitchFamily="34" charset="0"/>
              </a:rPr>
              <a:t>, </a:t>
            </a:r>
            <a:r>
              <a:rPr lang="en-GB" sz="1400" b="1" i="1" dirty="0">
                <a:solidFill>
                  <a:srgbClr val="003088"/>
                </a:solidFill>
                <a:latin typeface="Arial" panose="020B0604020202020204" pitchFamily="34" charset="0"/>
                <a:cs typeface="Arial" panose="020B0604020202020204" pitchFamily="34" charset="0"/>
              </a:rPr>
              <a:t>reusing</a:t>
            </a:r>
            <a:r>
              <a:rPr lang="en-GB" sz="1400" i="1" dirty="0">
                <a:solidFill>
                  <a:srgbClr val="003088"/>
                </a:solidFill>
                <a:latin typeface="Arial" panose="020B0604020202020204" pitchFamily="34" charset="0"/>
                <a:cs typeface="Arial" panose="020B0604020202020204" pitchFamily="34" charset="0"/>
              </a:rPr>
              <a:t> existing </a:t>
            </a:r>
            <a:r>
              <a:rPr lang="en-GB" sz="1400" b="1" i="1" dirty="0">
                <a:solidFill>
                  <a:srgbClr val="003088"/>
                </a:solidFill>
                <a:latin typeface="Arial" panose="020B0604020202020204" pitchFamily="34" charset="0"/>
                <a:cs typeface="Arial" panose="020B0604020202020204" pitchFamily="34" charset="0"/>
              </a:rPr>
              <a:t>infrastructure and facilities </a:t>
            </a:r>
            <a:r>
              <a:rPr lang="en-GB" sz="1400" i="1" dirty="0">
                <a:solidFill>
                  <a:srgbClr val="003088"/>
                </a:solidFill>
                <a:latin typeface="Arial" panose="020B0604020202020204" pitchFamily="34" charset="0"/>
                <a:cs typeface="Arial" panose="020B0604020202020204" pitchFamily="34" charset="0"/>
              </a:rPr>
              <a:t>as well as drawing upon on-site </a:t>
            </a:r>
            <a:r>
              <a:rPr lang="en-GB" sz="1400" b="1" i="1" dirty="0">
                <a:solidFill>
                  <a:srgbClr val="003088"/>
                </a:solidFill>
                <a:latin typeface="Arial" panose="020B0604020202020204" pitchFamily="34" charset="0"/>
                <a:cs typeface="Arial" panose="020B0604020202020204" pitchFamily="34" charset="0"/>
              </a:rPr>
              <a:t>competences</a:t>
            </a:r>
            <a:r>
              <a:rPr lang="en-GB" sz="1400" i="1" dirty="0">
                <a:solidFill>
                  <a:srgbClr val="003088"/>
                </a:solidFill>
                <a:latin typeface="Arial" panose="020B0604020202020204" pitchFamily="34" charset="0"/>
                <a:cs typeface="Arial" panose="020B0604020202020204" pitchFamily="34" charset="0"/>
              </a:rPr>
              <a:t>. The current facility could operate until the new facility is operational with its initial suite of instruments.”</a:t>
            </a:r>
          </a:p>
          <a:p>
            <a:endParaRPr lang="en-GB" sz="1400" dirty="0">
              <a:solidFill>
                <a:srgbClr val="003088"/>
              </a:solidFill>
              <a:latin typeface="Arial" panose="020B0604020202020204" pitchFamily="34" charset="0"/>
              <a:cs typeface="Arial" panose="020B0604020202020204" pitchFamily="34" charset="0"/>
            </a:endParaRPr>
          </a:p>
          <a:p>
            <a:r>
              <a:rPr lang="en-GB" sz="1400" dirty="0">
                <a:solidFill>
                  <a:srgbClr val="003088"/>
                </a:solidFill>
                <a:latin typeface="Arial" panose="020B0604020202020204" pitchFamily="34" charset="0"/>
                <a:cs typeface="Arial" panose="020B0604020202020204" pitchFamily="34" charset="0"/>
              </a:rPr>
              <a:t>Sentiment echoed in UKRI Infrastructure Opportunity Report (2023)</a:t>
            </a:r>
          </a:p>
        </p:txBody>
      </p:sp>
    </p:spTree>
    <p:extLst>
      <p:ext uri="{BB962C8B-B14F-4D97-AF65-F5344CB8AC3E}">
        <p14:creationId xmlns:p14="http://schemas.microsoft.com/office/powerpoint/2010/main" val="996068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028B8-4403-5093-B2CC-CAE8099B21F1}"/>
              </a:ext>
            </a:extLst>
          </p:cNvPr>
          <p:cNvSpPr>
            <a:spLocks noGrp="1"/>
          </p:cNvSpPr>
          <p:nvPr>
            <p:ph type="title"/>
          </p:nvPr>
        </p:nvSpPr>
        <p:spPr/>
        <p:txBody>
          <a:bodyPr/>
          <a:lstStyle/>
          <a:p>
            <a:r>
              <a:rPr lang="en-GB" dirty="0">
                <a:solidFill>
                  <a:schemeClr val="accent3"/>
                </a:solidFill>
              </a:rPr>
              <a:t>ISIS-II Accelerator Options</a:t>
            </a:r>
          </a:p>
        </p:txBody>
      </p:sp>
      <p:sp>
        <p:nvSpPr>
          <p:cNvPr id="4" name="Content Placeholder 3">
            <a:extLst>
              <a:ext uri="{FF2B5EF4-FFF2-40B4-BE49-F238E27FC236}">
                <a16:creationId xmlns:a16="http://schemas.microsoft.com/office/drawing/2014/main" id="{133F92A4-7513-6F66-EE2F-881805862150}"/>
              </a:ext>
            </a:extLst>
          </p:cNvPr>
          <p:cNvSpPr>
            <a:spLocks noGrp="1"/>
          </p:cNvSpPr>
          <p:nvPr>
            <p:ph idx="1"/>
          </p:nvPr>
        </p:nvSpPr>
        <p:spPr>
          <a:xfrm>
            <a:off x="266700" y="1304925"/>
            <a:ext cx="6034088" cy="4351338"/>
          </a:xfrm>
        </p:spPr>
        <p:txBody>
          <a:bodyPr>
            <a:normAutofit lnSpcReduction="10000"/>
          </a:bodyPr>
          <a:lstStyle/>
          <a:p>
            <a:r>
              <a:rPr lang="en-GB" dirty="0">
                <a:effectLst/>
              </a:rPr>
              <a:t>Machines configurations being considered</a:t>
            </a:r>
          </a:p>
          <a:p>
            <a:pPr lvl="1"/>
            <a:r>
              <a:rPr lang="en-GB" dirty="0">
                <a:effectLst/>
              </a:rPr>
              <a:t>Rapid Cycling Synchrotron (RCS)</a:t>
            </a:r>
          </a:p>
          <a:p>
            <a:pPr lvl="1"/>
            <a:r>
              <a:rPr lang="en-GB" dirty="0">
                <a:effectLst/>
              </a:rPr>
              <a:t>Accumulator Ring (AR)</a:t>
            </a:r>
          </a:p>
          <a:p>
            <a:pPr lvl="1"/>
            <a:r>
              <a:rPr lang="en-GB" dirty="0">
                <a:effectLst/>
              </a:rPr>
              <a:t>Fixed Field Alternating Gradient Acc. (FFA)</a:t>
            </a:r>
            <a:br>
              <a:rPr lang="en-GB" b="1" dirty="0"/>
            </a:br>
            <a:endParaRPr lang="en-GB" dirty="0">
              <a:effectLst/>
            </a:endParaRPr>
          </a:p>
          <a:p>
            <a:r>
              <a:rPr lang="en-GB" dirty="0">
                <a:effectLst/>
              </a:rPr>
              <a:t>RCS and AR facilities have demonstrated MW capability at JParc and SNS.</a:t>
            </a:r>
          </a:p>
          <a:p>
            <a:endParaRPr lang="en-GB" dirty="0"/>
          </a:p>
          <a:p>
            <a:r>
              <a:rPr lang="en-GB" dirty="0">
                <a:effectLst/>
              </a:rPr>
              <a:t>High-intensity FFA has not been demonstrated, so the FETS-FFA is a proposed proof-of-principle.</a:t>
            </a:r>
          </a:p>
          <a:p>
            <a:pPr lvl="1"/>
            <a:r>
              <a:rPr lang="en-GB" dirty="0"/>
              <a:t>Low energy but with large space-charge tune shift.</a:t>
            </a:r>
          </a:p>
          <a:p>
            <a:pPr lvl="1"/>
            <a:r>
              <a:rPr lang="en-GB" dirty="0">
                <a:effectLst/>
              </a:rPr>
              <a:t>Study injection, painting, orbit correction, resonances, stacking etc.</a:t>
            </a:r>
          </a:p>
          <a:p>
            <a:pPr lvl="1"/>
            <a:r>
              <a:rPr lang="en-GB" u="sng" dirty="0">
                <a:effectLst/>
              </a:rPr>
              <a:t>CDR to be published soon.</a:t>
            </a:r>
          </a:p>
        </p:txBody>
      </p:sp>
      <p:grpSp>
        <p:nvGrpSpPr>
          <p:cNvPr id="13" name="Group 12">
            <a:extLst>
              <a:ext uri="{FF2B5EF4-FFF2-40B4-BE49-F238E27FC236}">
                <a16:creationId xmlns:a16="http://schemas.microsoft.com/office/drawing/2014/main" id="{76437A4E-384C-B65C-1657-8DCEC4004F99}"/>
              </a:ext>
            </a:extLst>
          </p:cNvPr>
          <p:cNvGrpSpPr/>
          <p:nvPr/>
        </p:nvGrpSpPr>
        <p:grpSpPr>
          <a:xfrm>
            <a:off x="4552736" y="1664543"/>
            <a:ext cx="2510804" cy="532015"/>
            <a:chOff x="4686300" y="1978430"/>
            <a:chExt cx="2510804" cy="532015"/>
          </a:xfrm>
        </p:grpSpPr>
        <p:sp>
          <p:nvSpPr>
            <p:cNvPr id="11" name="Right Brace 10">
              <a:extLst>
                <a:ext uri="{FF2B5EF4-FFF2-40B4-BE49-F238E27FC236}">
                  <a16:creationId xmlns:a16="http://schemas.microsoft.com/office/drawing/2014/main" id="{F18A1362-221E-EE92-AD18-AAE780F98775}"/>
                </a:ext>
              </a:extLst>
            </p:cNvPr>
            <p:cNvSpPr/>
            <p:nvPr/>
          </p:nvSpPr>
          <p:spPr>
            <a:xfrm>
              <a:off x="4686300" y="1978430"/>
              <a:ext cx="242888" cy="532015"/>
            </a:xfrm>
            <a:prstGeom prst="rightBrace">
              <a:avLst>
                <a:gd name="adj1" fmla="val 32290"/>
                <a:gd name="adj2" fmla="val 50000"/>
              </a:avLst>
            </a:prstGeom>
            <a:ln w="412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TextBox 11">
              <a:extLst>
                <a:ext uri="{FF2B5EF4-FFF2-40B4-BE49-F238E27FC236}">
                  <a16:creationId xmlns:a16="http://schemas.microsoft.com/office/drawing/2014/main" id="{129502DE-C57A-D8B0-EBC0-6AC4508DF842}"/>
                </a:ext>
              </a:extLst>
            </p:cNvPr>
            <p:cNvSpPr txBox="1"/>
            <p:nvPr/>
          </p:nvSpPr>
          <p:spPr>
            <a:xfrm>
              <a:off x="4853193" y="2039591"/>
              <a:ext cx="2343911" cy="369332"/>
            </a:xfrm>
            <a:prstGeom prst="rect">
              <a:avLst/>
            </a:prstGeom>
            <a:noFill/>
          </p:spPr>
          <p:txBody>
            <a:bodyPr wrap="none" rtlCol="0">
              <a:spAutoFit/>
            </a:bodyPr>
            <a:lstStyle/>
            <a:p>
              <a:r>
                <a:rPr lang="en-GB" dirty="0"/>
                <a:t>“Conventional Rings”</a:t>
              </a:r>
            </a:p>
          </p:txBody>
        </p:sp>
      </p:grpSp>
      <p:sp>
        <p:nvSpPr>
          <p:cNvPr id="17" name="Slide Number Placeholder 16">
            <a:extLst>
              <a:ext uri="{FF2B5EF4-FFF2-40B4-BE49-F238E27FC236}">
                <a16:creationId xmlns:a16="http://schemas.microsoft.com/office/drawing/2014/main" id="{D147E35A-D8DD-27FE-54EB-F21A5DE9E138}"/>
              </a:ext>
            </a:extLst>
          </p:cNvPr>
          <p:cNvSpPr>
            <a:spLocks noGrp="1"/>
          </p:cNvSpPr>
          <p:nvPr>
            <p:ph type="sldNum" sz="quarter" idx="13"/>
          </p:nvPr>
        </p:nvSpPr>
        <p:spPr/>
        <p:txBody>
          <a:bodyPr/>
          <a:lstStyle/>
          <a:p>
            <a:fld id="{94601B8E-4C5D-4D9E-8821-9696CA0E0E3F}" type="slidenum">
              <a:rPr lang="en-GB" smtClean="0"/>
              <a:pPr/>
              <a:t>16</a:t>
            </a:fld>
            <a:endParaRPr lang="en-GB"/>
          </a:p>
        </p:txBody>
      </p:sp>
      <p:graphicFrame>
        <p:nvGraphicFramePr>
          <p:cNvPr id="3" name="Table 2">
            <a:extLst>
              <a:ext uri="{FF2B5EF4-FFF2-40B4-BE49-F238E27FC236}">
                <a16:creationId xmlns:a16="http://schemas.microsoft.com/office/drawing/2014/main" id="{A400BA2B-FC3C-365F-CC7A-615F2A527AFF}"/>
              </a:ext>
            </a:extLst>
          </p:cNvPr>
          <p:cNvGraphicFramePr>
            <a:graphicFrameLocks noGrp="1"/>
          </p:cNvGraphicFramePr>
          <p:nvPr>
            <p:extLst>
              <p:ext uri="{D42A27DB-BD31-4B8C-83A1-F6EECF244321}">
                <p14:modId xmlns:p14="http://schemas.microsoft.com/office/powerpoint/2010/main" val="3209673991"/>
              </p:ext>
            </p:extLst>
          </p:nvPr>
        </p:nvGraphicFramePr>
        <p:xfrm>
          <a:off x="7230433" y="4929800"/>
          <a:ext cx="4170942" cy="1354706"/>
        </p:xfrm>
        <a:graphic>
          <a:graphicData uri="http://schemas.openxmlformats.org/drawingml/2006/table">
            <a:tbl>
              <a:tblPr bandRow="1">
                <a:tableStyleId>{3B4B98B0-60AC-42C2-AFA5-B58CD77FA1E5}</a:tableStyleId>
              </a:tblPr>
              <a:tblGrid>
                <a:gridCol w="2790964">
                  <a:extLst>
                    <a:ext uri="{9D8B030D-6E8A-4147-A177-3AD203B41FA5}">
                      <a16:colId xmlns:a16="http://schemas.microsoft.com/office/drawing/2014/main" val="1014558831"/>
                    </a:ext>
                  </a:extLst>
                </a:gridCol>
                <a:gridCol w="1379978">
                  <a:extLst>
                    <a:ext uri="{9D8B030D-6E8A-4147-A177-3AD203B41FA5}">
                      <a16:colId xmlns:a16="http://schemas.microsoft.com/office/drawing/2014/main" val="2725958381"/>
                    </a:ext>
                  </a:extLst>
                </a:gridCol>
              </a:tblGrid>
              <a:tr h="225784">
                <a:tc>
                  <a:txBody>
                    <a:bodyPr/>
                    <a:lstStyle/>
                    <a:p>
                      <a:pPr algn="l"/>
                      <a:r>
                        <a:rPr lang="en-GB" sz="1400" b="1" dirty="0">
                          <a:effectLst/>
                        </a:rPr>
                        <a:t>Energy Range</a:t>
                      </a:r>
                      <a:endParaRPr lang="en-GB" sz="1400" b="0" i="0" dirty="0">
                        <a:effectLst/>
                        <a:latin typeface="Arial" panose="020B0604020202020204" pitchFamily="34" charset="0"/>
                      </a:endParaRPr>
                    </a:p>
                  </a:txBody>
                  <a:tcPr marL="47625" marR="47625" marT="0" marB="0" anchor="ctr"/>
                </a:tc>
                <a:tc>
                  <a:txBody>
                    <a:bodyPr/>
                    <a:lstStyle/>
                    <a:p>
                      <a:pPr algn="l"/>
                      <a:r>
                        <a:rPr lang="en-GB" sz="1400" dirty="0">
                          <a:effectLst/>
                        </a:rPr>
                        <a:t>3 -12 MeV</a:t>
                      </a:r>
                      <a:endParaRPr lang="en-GB" sz="1400" b="0" i="0" dirty="0">
                        <a:effectLst/>
                        <a:latin typeface="Arial" panose="020B0604020202020204" pitchFamily="34" charset="0"/>
                      </a:endParaRPr>
                    </a:p>
                  </a:txBody>
                  <a:tcPr marL="47625" marR="47625" marT="0" marB="0" anchor="ctr"/>
                </a:tc>
                <a:extLst>
                  <a:ext uri="{0D108BD9-81ED-4DB2-BD59-A6C34878D82A}">
                    <a16:rowId xmlns:a16="http://schemas.microsoft.com/office/drawing/2014/main" val="738445770"/>
                  </a:ext>
                </a:extLst>
              </a:tr>
              <a:tr h="451570">
                <a:tc>
                  <a:txBody>
                    <a:bodyPr/>
                    <a:lstStyle/>
                    <a:p>
                      <a:pPr algn="l"/>
                      <a:r>
                        <a:rPr lang="en-GB" sz="1400" b="1" dirty="0">
                          <a:effectLst/>
                        </a:rPr>
                        <a:t>Intensity</a:t>
                      </a:r>
                      <a:endParaRPr lang="en-GB" sz="1400" b="0" i="0" dirty="0">
                        <a:effectLst/>
                        <a:latin typeface="Arial" panose="020B0604020202020204" pitchFamily="34" charset="0"/>
                      </a:endParaRPr>
                    </a:p>
                  </a:txBody>
                  <a:tcPr marL="47625" marR="47625" marT="0" marB="0" anchor="ctr"/>
                </a:tc>
                <a:tc>
                  <a:txBody>
                    <a:bodyPr/>
                    <a:lstStyle/>
                    <a:p>
                      <a:pPr algn="l"/>
                      <a:r>
                        <a:rPr lang="en-GB" sz="1400" dirty="0">
                          <a:effectLst/>
                        </a:rPr>
                        <a:t>3e11 </a:t>
                      </a:r>
                      <a:r>
                        <a:rPr lang="en-GB" sz="1400" dirty="0" err="1">
                          <a:effectLst/>
                        </a:rPr>
                        <a:t>ppp</a:t>
                      </a:r>
                      <a:endParaRPr lang="en-GB" sz="1400" b="0" i="0" dirty="0">
                        <a:effectLst/>
                        <a:latin typeface="Arial" panose="020B0604020202020204" pitchFamily="34" charset="0"/>
                      </a:endParaRPr>
                    </a:p>
                  </a:txBody>
                  <a:tcPr marL="47625" marR="47625" marT="0" marB="0" anchor="ctr"/>
                </a:tc>
                <a:extLst>
                  <a:ext uri="{0D108BD9-81ED-4DB2-BD59-A6C34878D82A}">
                    <a16:rowId xmlns:a16="http://schemas.microsoft.com/office/drawing/2014/main" val="708517033"/>
                  </a:ext>
                </a:extLst>
              </a:tr>
              <a:tr h="225784">
                <a:tc>
                  <a:txBody>
                    <a:bodyPr/>
                    <a:lstStyle/>
                    <a:p>
                      <a:pPr algn="l"/>
                      <a:r>
                        <a:rPr lang="en-GB" sz="1400" b="1" dirty="0">
                          <a:effectLst/>
                        </a:rPr>
                        <a:t>Repetition Rate</a:t>
                      </a:r>
                      <a:endParaRPr lang="en-GB" sz="1400" b="0" i="0" dirty="0">
                        <a:effectLst/>
                        <a:latin typeface="Arial" panose="020B0604020202020204" pitchFamily="34" charset="0"/>
                      </a:endParaRPr>
                    </a:p>
                  </a:txBody>
                  <a:tcPr marL="47625" marR="47625" marT="0" marB="0" anchor="ctr"/>
                </a:tc>
                <a:tc>
                  <a:txBody>
                    <a:bodyPr/>
                    <a:lstStyle/>
                    <a:p>
                      <a:pPr algn="l"/>
                      <a:r>
                        <a:rPr lang="en-GB" sz="1400" dirty="0">
                          <a:effectLst/>
                        </a:rPr>
                        <a:t>100 Hz</a:t>
                      </a:r>
                      <a:endParaRPr lang="en-GB" sz="1400" b="0" i="0" dirty="0">
                        <a:effectLst/>
                        <a:latin typeface="Arial" panose="020B0604020202020204" pitchFamily="34" charset="0"/>
                      </a:endParaRPr>
                    </a:p>
                  </a:txBody>
                  <a:tcPr marL="47625" marR="47625" marT="0" marB="0" anchor="ctr"/>
                </a:tc>
                <a:extLst>
                  <a:ext uri="{0D108BD9-81ED-4DB2-BD59-A6C34878D82A}">
                    <a16:rowId xmlns:a16="http://schemas.microsoft.com/office/drawing/2014/main" val="652427085"/>
                  </a:ext>
                </a:extLst>
              </a:tr>
              <a:tr h="225784">
                <a:tc>
                  <a:txBody>
                    <a:bodyPr/>
                    <a:lstStyle/>
                    <a:p>
                      <a:pPr algn="l"/>
                      <a:r>
                        <a:rPr lang="en-GB" sz="1400" b="1" dirty="0">
                          <a:effectLst/>
                        </a:rPr>
                        <a:t>Mean Power (equiv.)</a:t>
                      </a:r>
                      <a:endParaRPr lang="en-GB" sz="1400" b="0" i="0" dirty="0">
                        <a:effectLst/>
                        <a:latin typeface="Arial" panose="020B0604020202020204" pitchFamily="34" charset="0"/>
                      </a:endParaRPr>
                    </a:p>
                  </a:txBody>
                  <a:tcPr marL="47625" marR="47625" marT="0" marB="0" anchor="ctr"/>
                </a:tc>
                <a:tc>
                  <a:txBody>
                    <a:bodyPr/>
                    <a:lstStyle/>
                    <a:p>
                      <a:pPr algn="l"/>
                      <a:r>
                        <a:rPr lang="en-GB" sz="1400" b="0" i="0" dirty="0">
                          <a:effectLst/>
                          <a:latin typeface="Arial" panose="020B0604020202020204" pitchFamily="34" charset="0"/>
                        </a:rPr>
                        <a:t>60 W</a:t>
                      </a:r>
                    </a:p>
                  </a:txBody>
                  <a:tcPr marL="47625" marR="47625" marT="0" marB="0" anchor="ctr"/>
                </a:tc>
                <a:extLst>
                  <a:ext uri="{0D108BD9-81ED-4DB2-BD59-A6C34878D82A}">
                    <a16:rowId xmlns:a16="http://schemas.microsoft.com/office/drawing/2014/main" val="1362060222"/>
                  </a:ext>
                </a:extLst>
              </a:tr>
              <a:tr h="225784">
                <a:tc>
                  <a:txBody>
                    <a:bodyPr/>
                    <a:lstStyle/>
                    <a:p>
                      <a:pPr algn="l"/>
                      <a:r>
                        <a:rPr lang="en-GB" sz="1400" b="1" i="0" dirty="0">
                          <a:effectLst/>
                          <a:latin typeface="Arial" panose="020B0604020202020204" pitchFamily="34" charset="0"/>
                        </a:rPr>
                        <a:t>Mean Orbit Radius</a:t>
                      </a:r>
                    </a:p>
                  </a:txBody>
                  <a:tcPr marL="47625" marR="47625" marT="0" marB="0" anchor="ctr"/>
                </a:tc>
                <a:tc>
                  <a:txBody>
                    <a:bodyPr/>
                    <a:lstStyle/>
                    <a:p>
                      <a:pPr algn="l"/>
                      <a:r>
                        <a:rPr lang="en-GB" sz="1400" dirty="0">
                          <a:effectLst/>
                        </a:rPr>
                        <a:t>3.6 – 4.2 m</a:t>
                      </a:r>
                      <a:endParaRPr lang="en-GB" sz="1400" b="0" i="0" dirty="0">
                        <a:effectLst/>
                        <a:latin typeface="Arial" panose="020B0604020202020204" pitchFamily="34" charset="0"/>
                      </a:endParaRPr>
                    </a:p>
                  </a:txBody>
                  <a:tcPr marL="47625" marR="47625" marT="0" marB="0" anchor="ctr"/>
                </a:tc>
                <a:extLst>
                  <a:ext uri="{0D108BD9-81ED-4DB2-BD59-A6C34878D82A}">
                    <a16:rowId xmlns:a16="http://schemas.microsoft.com/office/drawing/2014/main" val="3133007234"/>
                  </a:ext>
                </a:extLst>
              </a:tr>
            </a:tbl>
          </a:graphicData>
        </a:graphic>
      </p:graphicFrame>
      <p:sp>
        <p:nvSpPr>
          <p:cNvPr id="18" name="TextBox 17">
            <a:extLst>
              <a:ext uri="{FF2B5EF4-FFF2-40B4-BE49-F238E27FC236}">
                <a16:creationId xmlns:a16="http://schemas.microsoft.com/office/drawing/2014/main" id="{9E80F6BC-33F0-60AE-A8F2-0E66CBC5F697}"/>
              </a:ext>
            </a:extLst>
          </p:cNvPr>
          <p:cNvSpPr txBox="1"/>
          <p:nvPr/>
        </p:nvSpPr>
        <p:spPr>
          <a:xfrm>
            <a:off x="7230433" y="459789"/>
            <a:ext cx="5229546" cy="1569660"/>
          </a:xfrm>
          <a:prstGeom prst="rect">
            <a:avLst/>
          </a:prstGeom>
          <a:noFill/>
        </p:spPr>
        <p:txBody>
          <a:bodyPr wrap="square">
            <a:spAutoFit/>
          </a:bodyPr>
          <a:lstStyle/>
          <a:p>
            <a:r>
              <a:rPr lang="en-GB" sz="1200">
                <a:solidFill>
                  <a:schemeClr val="tx2"/>
                </a:solidFill>
              </a:rPr>
              <a:t>1. Lattice Design (D. J. Adams)</a:t>
            </a:r>
          </a:p>
          <a:p>
            <a:r>
              <a:rPr lang="en-GB" sz="1200">
                <a:solidFill>
                  <a:schemeClr val="tx2"/>
                </a:solidFill>
              </a:rPr>
              <a:t>2. Longitudinal Dynamics (</a:t>
            </a:r>
            <a:r>
              <a:rPr lang="en-GB" sz="1200">
                <a:solidFill>
                  <a:schemeClr val="accent4"/>
                </a:solidFill>
              </a:rPr>
              <a:t>R. E. Williamson</a:t>
            </a:r>
            <a:r>
              <a:rPr lang="en-GB" sz="1200">
                <a:solidFill>
                  <a:schemeClr val="tx2"/>
                </a:solidFill>
              </a:rPr>
              <a:t>)</a:t>
            </a:r>
          </a:p>
          <a:p>
            <a:r>
              <a:rPr lang="en-GB" sz="1200">
                <a:solidFill>
                  <a:schemeClr val="tx2"/>
                </a:solidFill>
              </a:rPr>
              <a:t>3. Transverse Dynamics (</a:t>
            </a:r>
            <a:r>
              <a:rPr lang="en-GB" sz="1200">
                <a:solidFill>
                  <a:schemeClr val="accent4"/>
                </a:solidFill>
              </a:rPr>
              <a:t>C. M. Warsop,</a:t>
            </a:r>
            <a:r>
              <a:rPr lang="en-GB" sz="1200">
                <a:solidFill>
                  <a:schemeClr val="tx2"/>
                </a:solidFill>
              </a:rPr>
              <a:t> et al</a:t>
            </a:r>
            <a:r>
              <a:rPr lang="en-GB" sz="1200">
                <a:solidFill>
                  <a:schemeClr val="accent4"/>
                </a:solidFill>
              </a:rPr>
              <a:t>.</a:t>
            </a:r>
            <a:r>
              <a:rPr lang="en-GB" sz="1200">
                <a:solidFill>
                  <a:schemeClr val="tx2"/>
                </a:solidFill>
              </a:rPr>
              <a:t>)</a:t>
            </a:r>
          </a:p>
          <a:p>
            <a:r>
              <a:rPr lang="en-GB" sz="1200">
                <a:solidFill>
                  <a:schemeClr val="tx2"/>
                </a:solidFill>
              </a:rPr>
              <a:t>4. 3D Beam Dynamics Design (D. J. Adams, et al.)</a:t>
            </a:r>
          </a:p>
          <a:p>
            <a:r>
              <a:rPr lang="en-GB" sz="1200">
                <a:solidFill>
                  <a:schemeClr val="tx2"/>
                </a:solidFill>
              </a:rPr>
              <a:t>5. Injection Straight Design and Foils (H. V. Cavanagh, B. Kyle, et al.)</a:t>
            </a:r>
          </a:p>
          <a:p>
            <a:r>
              <a:rPr lang="en-GB" sz="1200">
                <a:solidFill>
                  <a:schemeClr val="tx2"/>
                </a:solidFill>
              </a:rPr>
              <a:t>6. Correction Systems (H. Rafique)</a:t>
            </a:r>
          </a:p>
          <a:p>
            <a:r>
              <a:rPr lang="en-GB" sz="1200">
                <a:solidFill>
                  <a:schemeClr val="tx2"/>
                </a:solidFill>
              </a:rPr>
              <a:t>7. Collimation, Extraction (H. V. Cavanagh, H. Rafique, et al.)</a:t>
            </a:r>
          </a:p>
          <a:p>
            <a:r>
              <a:rPr lang="en-GB" sz="1200">
                <a:solidFill>
                  <a:schemeClr val="tx2"/>
                </a:solidFill>
              </a:rPr>
              <a:t>8. Instabilities (</a:t>
            </a:r>
            <a:r>
              <a:rPr lang="en-GB" sz="1200">
                <a:solidFill>
                  <a:schemeClr val="accent4"/>
                </a:solidFill>
              </a:rPr>
              <a:t>R. E. Williamson, D. W. Posthuma de Boer</a:t>
            </a:r>
            <a:r>
              <a:rPr lang="en-GB" sz="1200">
                <a:solidFill>
                  <a:schemeClr val="tx2"/>
                </a:solidFill>
              </a:rPr>
              <a:t>)</a:t>
            </a:r>
          </a:p>
        </p:txBody>
      </p:sp>
      <p:sp>
        <p:nvSpPr>
          <p:cNvPr id="19" name="TextBox 18">
            <a:extLst>
              <a:ext uri="{FF2B5EF4-FFF2-40B4-BE49-F238E27FC236}">
                <a16:creationId xmlns:a16="http://schemas.microsoft.com/office/drawing/2014/main" id="{626362D1-FECE-C32B-6055-946F0A4A74CB}"/>
              </a:ext>
            </a:extLst>
          </p:cNvPr>
          <p:cNvSpPr txBox="1"/>
          <p:nvPr/>
        </p:nvSpPr>
        <p:spPr>
          <a:xfrm>
            <a:off x="7230433" y="2639888"/>
            <a:ext cx="4945834" cy="1938992"/>
          </a:xfrm>
          <a:prstGeom prst="rect">
            <a:avLst/>
          </a:prstGeom>
          <a:noFill/>
        </p:spPr>
        <p:txBody>
          <a:bodyPr wrap="square">
            <a:spAutoFit/>
          </a:bodyPr>
          <a:lstStyle/>
          <a:p>
            <a:r>
              <a:rPr lang="en-GB" sz="1200"/>
              <a:t>1. Optics and Dynamics (</a:t>
            </a:r>
            <a:r>
              <a:rPr lang="en-GB" sz="1200">
                <a:solidFill>
                  <a:schemeClr val="accent4"/>
                </a:solidFill>
              </a:rPr>
              <a:t>S. Machida</a:t>
            </a:r>
            <a:r>
              <a:rPr lang="en-GB" sz="1200"/>
              <a:t>, </a:t>
            </a:r>
            <a:r>
              <a:rPr lang="en-GB" sz="1200">
                <a:solidFill>
                  <a:schemeClr val="accent4"/>
                </a:solidFill>
              </a:rPr>
              <a:t>D. Kelliher</a:t>
            </a:r>
            <a:r>
              <a:rPr lang="en-GB" sz="1200"/>
              <a:t>, et al.)</a:t>
            </a:r>
          </a:p>
          <a:p>
            <a:r>
              <a:rPr lang="en-GB" sz="1200"/>
              <a:t>2. Analytical Approach (</a:t>
            </a:r>
            <a:r>
              <a:rPr lang="en-GB" sz="1200">
                <a:solidFill>
                  <a:schemeClr val="accent4"/>
                </a:solidFill>
              </a:rPr>
              <a:t>M. Topp-Mugglestone</a:t>
            </a:r>
            <a:r>
              <a:rPr lang="en-GB" sz="1200"/>
              <a:t>)</a:t>
            </a:r>
          </a:p>
          <a:p>
            <a:r>
              <a:rPr lang="en-GB" sz="1200"/>
              <a:t>3. Injection &amp; Extraction (</a:t>
            </a:r>
            <a:r>
              <a:rPr lang="en-GB" sz="1200">
                <a:solidFill>
                  <a:schemeClr val="accent4"/>
                </a:solidFill>
              </a:rPr>
              <a:t>C. Rogers</a:t>
            </a:r>
            <a:r>
              <a:rPr lang="en-GB" sz="1200"/>
              <a:t>, </a:t>
            </a:r>
            <a:r>
              <a:rPr lang="en-GB" sz="1200">
                <a:solidFill>
                  <a:schemeClr val="accent4"/>
                </a:solidFill>
              </a:rPr>
              <a:t>J. Pasternak</a:t>
            </a:r>
            <a:r>
              <a:rPr lang="en-GB" sz="1200"/>
              <a:t>)</a:t>
            </a:r>
          </a:p>
          <a:p>
            <a:r>
              <a:rPr lang="en-GB" sz="1200"/>
              <a:t>4. Longitudinal Dynamics (</a:t>
            </a:r>
            <a:r>
              <a:rPr lang="en-GB" sz="1200">
                <a:solidFill>
                  <a:schemeClr val="accent4"/>
                </a:solidFill>
              </a:rPr>
              <a:t>D. Kelliher, C. Jolly</a:t>
            </a:r>
            <a:r>
              <a:rPr lang="en-GB" sz="1200"/>
              <a:t>)</a:t>
            </a:r>
          </a:p>
          <a:p>
            <a:r>
              <a:rPr lang="en-GB" sz="1200"/>
              <a:t>5. Collective Effects (</a:t>
            </a:r>
            <a:r>
              <a:rPr lang="en-GB" sz="1200">
                <a:solidFill>
                  <a:schemeClr val="accent4"/>
                </a:solidFill>
              </a:rPr>
              <a:t>D. Kelliher</a:t>
            </a:r>
            <a:r>
              <a:rPr lang="en-GB" sz="1200"/>
              <a:t>)</a:t>
            </a:r>
          </a:p>
          <a:p>
            <a:r>
              <a:rPr lang="en-GB" sz="1200"/>
              <a:t>6. Magnet Physics Design (J. B. Lagrange, </a:t>
            </a:r>
            <a:r>
              <a:rPr lang="en-GB" sz="1200">
                <a:solidFill>
                  <a:schemeClr val="accent4"/>
                </a:solidFill>
              </a:rPr>
              <a:t>T-J. Kuo</a:t>
            </a:r>
            <a:r>
              <a:rPr lang="en-GB" sz="1200"/>
              <a:t>)</a:t>
            </a:r>
          </a:p>
          <a:p>
            <a:r>
              <a:rPr lang="en-GB" sz="1200"/>
              <a:t>7. Magnet Engineering (I. Rodriguez, et al.)</a:t>
            </a:r>
          </a:p>
          <a:p>
            <a:r>
              <a:rPr lang="en-GB" sz="1200"/>
              <a:t>8. Collimation &amp; Diagnostics (</a:t>
            </a:r>
            <a:r>
              <a:rPr lang="en-GB" sz="1200">
                <a:solidFill>
                  <a:schemeClr val="accent4"/>
                </a:solidFill>
              </a:rPr>
              <a:t>E. Yamakawa</a:t>
            </a:r>
            <a:r>
              <a:rPr lang="en-GB" sz="1200"/>
              <a:t>,</a:t>
            </a:r>
          </a:p>
          <a:p>
            <a:r>
              <a:rPr lang="en-GB" sz="1200">
                <a:solidFill>
                  <a:schemeClr val="accent4"/>
                </a:solidFill>
              </a:rPr>
              <a:t>                                                     D. W. Posthuma de Boer</a:t>
            </a:r>
            <a:r>
              <a:rPr lang="en-GB" sz="1200"/>
              <a:t>, S. Sapkota)</a:t>
            </a:r>
          </a:p>
          <a:p>
            <a:r>
              <a:rPr lang="en-GB" sz="1200"/>
              <a:t>9. RF Hardware (B. Kirk, I. S. K. Gardner)</a:t>
            </a:r>
          </a:p>
        </p:txBody>
      </p:sp>
      <p:sp>
        <p:nvSpPr>
          <p:cNvPr id="20" name="TextBox 19">
            <a:extLst>
              <a:ext uri="{FF2B5EF4-FFF2-40B4-BE49-F238E27FC236}">
                <a16:creationId xmlns:a16="http://schemas.microsoft.com/office/drawing/2014/main" id="{3C9DCCBD-BF77-2935-5424-20B675BD9B62}"/>
              </a:ext>
            </a:extLst>
          </p:cNvPr>
          <p:cNvSpPr txBox="1"/>
          <p:nvPr/>
        </p:nvSpPr>
        <p:spPr>
          <a:xfrm>
            <a:off x="7230433" y="124583"/>
            <a:ext cx="2531753" cy="369332"/>
          </a:xfrm>
          <a:prstGeom prst="rect">
            <a:avLst/>
          </a:prstGeom>
          <a:noFill/>
        </p:spPr>
        <p:txBody>
          <a:bodyPr wrap="square" rtlCol="0">
            <a:spAutoFit/>
          </a:bodyPr>
          <a:lstStyle/>
          <a:p>
            <a:r>
              <a:rPr lang="en-GB" dirty="0"/>
              <a:t>Conventional Rings</a:t>
            </a:r>
          </a:p>
        </p:txBody>
      </p:sp>
      <p:sp>
        <p:nvSpPr>
          <p:cNvPr id="21" name="TextBox 20">
            <a:extLst>
              <a:ext uri="{FF2B5EF4-FFF2-40B4-BE49-F238E27FC236}">
                <a16:creationId xmlns:a16="http://schemas.microsoft.com/office/drawing/2014/main" id="{EEFA5841-603A-5FF4-F5A3-1098CE883EDA}"/>
              </a:ext>
            </a:extLst>
          </p:cNvPr>
          <p:cNvSpPr txBox="1"/>
          <p:nvPr/>
        </p:nvSpPr>
        <p:spPr>
          <a:xfrm>
            <a:off x="7230433" y="2270556"/>
            <a:ext cx="591829" cy="369332"/>
          </a:xfrm>
          <a:prstGeom prst="rect">
            <a:avLst/>
          </a:prstGeom>
          <a:noFill/>
        </p:spPr>
        <p:txBody>
          <a:bodyPr wrap="none" rtlCol="0">
            <a:spAutoFit/>
          </a:bodyPr>
          <a:lstStyle/>
          <a:p>
            <a:r>
              <a:rPr lang="en-GB" dirty="0"/>
              <a:t>FFA</a:t>
            </a:r>
          </a:p>
        </p:txBody>
      </p:sp>
    </p:spTree>
    <p:extLst>
      <p:ext uri="{BB962C8B-B14F-4D97-AF65-F5344CB8AC3E}">
        <p14:creationId xmlns:p14="http://schemas.microsoft.com/office/powerpoint/2010/main" val="828465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E6C74-5960-5EF0-75AE-B4525069FDD7}"/>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984BC45-7BAB-2325-DF33-59297DA6D704}"/>
              </a:ext>
            </a:extLst>
          </p:cNvPr>
          <p:cNvSpPr>
            <a:spLocks noGrp="1"/>
          </p:cNvSpPr>
          <p:nvPr>
            <p:ph type="title"/>
          </p:nvPr>
        </p:nvSpPr>
        <p:spPr/>
        <p:txBody>
          <a:bodyPr/>
          <a:lstStyle/>
          <a:p>
            <a:r>
              <a:rPr lang="en-GB"/>
              <a:t>Sustainability – See Talk by H. M. Wakeling</a:t>
            </a:r>
          </a:p>
        </p:txBody>
      </p:sp>
      <p:sp>
        <p:nvSpPr>
          <p:cNvPr id="8" name="Text Placeholder 7">
            <a:extLst>
              <a:ext uri="{FF2B5EF4-FFF2-40B4-BE49-F238E27FC236}">
                <a16:creationId xmlns:a16="http://schemas.microsoft.com/office/drawing/2014/main" id="{97471322-EFC4-7FDC-3470-912FC17917DF}"/>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2EB493F0-5C87-32C3-6A52-3B3D619B8A4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565E555-FE31-A8AC-1FBB-89F980CA73D5}"/>
              </a:ext>
            </a:extLst>
          </p:cNvPr>
          <p:cNvSpPr>
            <a:spLocks noGrp="1"/>
          </p:cNvSpPr>
          <p:nvPr>
            <p:ph type="sldNum" sz="quarter" idx="12"/>
          </p:nvPr>
        </p:nvSpPr>
        <p:spPr/>
        <p:txBody>
          <a:bodyPr/>
          <a:lstStyle/>
          <a:p>
            <a:fld id="{94601B8E-4C5D-4D9E-8821-9696CA0E0E3F}" type="slidenum">
              <a:rPr lang="en-GB" smtClean="0"/>
              <a:pPr/>
              <a:t>17</a:t>
            </a:fld>
            <a:endParaRPr lang="en-GB"/>
          </a:p>
        </p:txBody>
      </p:sp>
    </p:spTree>
    <p:extLst>
      <p:ext uri="{BB962C8B-B14F-4D97-AF65-F5344CB8AC3E}">
        <p14:creationId xmlns:p14="http://schemas.microsoft.com/office/powerpoint/2010/main" val="510801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7674A4-EA1C-9DD9-0AF2-81ADD9B49F5C}"/>
              </a:ext>
            </a:extLst>
          </p:cNvPr>
          <p:cNvSpPr>
            <a:spLocks noGrp="1"/>
          </p:cNvSpPr>
          <p:nvPr>
            <p:ph type="title"/>
          </p:nvPr>
        </p:nvSpPr>
        <p:spPr/>
        <p:txBody>
          <a:bodyPr/>
          <a:lstStyle/>
          <a:p>
            <a:r>
              <a:rPr lang="en-GB"/>
              <a:t>Working Point</a:t>
            </a:r>
          </a:p>
        </p:txBody>
      </p:sp>
      <p:sp>
        <p:nvSpPr>
          <p:cNvPr id="8" name="Text Placeholder 7">
            <a:extLst>
              <a:ext uri="{FF2B5EF4-FFF2-40B4-BE49-F238E27FC236}">
                <a16:creationId xmlns:a16="http://schemas.microsoft.com/office/drawing/2014/main" id="{6E5A0C25-1829-A17A-DF7E-F1726609C981}"/>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E13E37F7-FEA3-8683-1F32-9459414C78B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9783031-523B-86E1-E6E2-6A96D3144920}"/>
              </a:ext>
            </a:extLst>
          </p:cNvPr>
          <p:cNvSpPr>
            <a:spLocks noGrp="1"/>
          </p:cNvSpPr>
          <p:nvPr>
            <p:ph type="sldNum" sz="quarter" idx="12"/>
          </p:nvPr>
        </p:nvSpPr>
        <p:spPr/>
        <p:txBody>
          <a:bodyPr/>
          <a:lstStyle/>
          <a:p>
            <a:fld id="{94601B8E-4C5D-4D9E-8821-9696CA0E0E3F}" type="slidenum">
              <a:rPr lang="en-GB" smtClean="0"/>
              <a:pPr/>
              <a:t>18</a:t>
            </a:fld>
            <a:endParaRPr lang="en-GB"/>
          </a:p>
        </p:txBody>
      </p:sp>
    </p:spTree>
    <p:extLst>
      <p:ext uri="{BB962C8B-B14F-4D97-AF65-F5344CB8AC3E}">
        <p14:creationId xmlns:p14="http://schemas.microsoft.com/office/powerpoint/2010/main" val="12999320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9DA10-522F-4759-7A69-F31BD5C6C83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43919B-CC4D-380C-03A0-D98FCD3D8F26}"/>
              </a:ext>
            </a:extLst>
          </p:cNvPr>
          <p:cNvSpPr>
            <a:spLocks noGrp="1"/>
          </p:cNvSpPr>
          <p:nvPr>
            <p:ph type="title"/>
          </p:nvPr>
        </p:nvSpPr>
        <p:spPr>
          <a:xfrm>
            <a:off x="266700" y="365125"/>
            <a:ext cx="7191004" cy="610235"/>
          </a:xfrm>
        </p:spPr>
        <p:txBody>
          <a:bodyPr>
            <a:normAutofit fontScale="90000"/>
          </a:bodyPr>
          <a:lstStyle/>
          <a:p>
            <a:r>
              <a:rPr lang="en-US" dirty="0"/>
              <a:t>Working Points and Space Charge Limit</a:t>
            </a:r>
            <a:br>
              <a:rPr lang="en-US" dirty="0"/>
            </a:br>
            <a:r>
              <a:rPr lang="en-GB" sz="1600" dirty="0">
                <a:solidFill>
                  <a:schemeClr val="accent4"/>
                </a:solidFill>
              </a:rPr>
              <a:t>J. Appleby (JAI Student), </a:t>
            </a:r>
            <a:r>
              <a:rPr lang="en-GB" sz="1600" dirty="0">
                <a:solidFill>
                  <a:schemeClr val="accent6"/>
                </a:solidFill>
              </a:rPr>
              <a:t>A. Oeftiger</a:t>
            </a:r>
            <a:endParaRPr lang="en-GB" sz="2000" dirty="0">
              <a:solidFill>
                <a:schemeClr val="accent6"/>
              </a:solidFill>
            </a:endParaRPr>
          </a:p>
        </p:txBody>
      </p:sp>
      <p:sp>
        <p:nvSpPr>
          <p:cNvPr id="3" name="Content Placeholder 2">
            <a:extLst>
              <a:ext uri="{FF2B5EF4-FFF2-40B4-BE49-F238E27FC236}">
                <a16:creationId xmlns:a16="http://schemas.microsoft.com/office/drawing/2014/main" id="{CAAFE878-E4B9-85F6-6EF3-5DADE9F15AB8}"/>
              </a:ext>
            </a:extLst>
          </p:cNvPr>
          <p:cNvSpPr>
            <a:spLocks noGrp="1"/>
          </p:cNvSpPr>
          <p:nvPr>
            <p:ph idx="1"/>
          </p:nvPr>
        </p:nvSpPr>
        <p:spPr>
          <a:xfrm>
            <a:off x="266700" y="1225550"/>
            <a:ext cx="5787538" cy="4355854"/>
          </a:xfrm>
        </p:spPr>
        <p:txBody>
          <a:bodyPr>
            <a:normAutofit fontScale="70000" lnSpcReduction="20000"/>
          </a:bodyPr>
          <a:lstStyle/>
          <a:p>
            <a:r>
              <a:rPr lang="en-US" sz="2400" dirty="0"/>
              <a:t>Space charge limit = </a:t>
            </a:r>
            <a:br>
              <a:rPr lang="en-US" sz="2400" dirty="0"/>
            </a:br>
            <a:r>
              <a:rPr lang="en-US" sz="2400" dirty="0"/>
              <a:t>Maximum achievable beam intensity in</a:t>
            </a:r>
            <a:br>
              <a:rPr lang="en-US" sz="2400" dirty="0"/>
            </a:br>
            <a:r>
              <a:rPr lang="en-US" sz="2400" dirty="0"/>
              <a:t>space-charge-dominated accelerators</a:t>
            </a:r>
          </a:p>
          <a:p>
            <a:pPr lvl="1"/>
            <a:r>
              <a:rPr lang="en-US" sz="2000" dirty="0"/>
              <a:t>Resonance stopbands increase with intensity</a:t>
            </a:r>
            <a:endParaRPr lang="en-US" sz="2400" dirty="0"/>
          </a:p>
          <a:p>
            <a:pPr lvl="1"/>
            <a:r>
              <a:rPr lang="en-US" sz="2000" dirty="0"/>
              <a:t>Depends on </a:t>
            </a:r>
            <a:r>
              <a:rPr lang="en-US" sz="2000" dirty="0" err="1"/>
              <a:t>betatron</a:t>
            </a:r>
            <a:r>
              <a:rPr lang="en-US" sz="2000" dirty="0"/>
              <a:t> tune / working point</a:t>
            </a:r>
            <a:br>
              <a:rPr lang="en-US" sz="2000" dirty="0"/>
            </a:br>
            <a:endParaRPr lang="en-US" sz="2000" dirty="0"/>
          </a:p>
          <a:p>
            <a:r>
              <a:rPr lang="en-US" sz="2400" dirty="0"/>
              <a:t>JPARC Main Ring and FAIR SIS100:</a:t>
            </a:r>
            <a:br>
              <a:rPr lang="en-US" sz="2400" dirty="0"/>
            </a:br>
            <a:r>
              <a:rPr lang="en-US" sz="2400" dirty="0"/>
              <a:t>ongoing studies on identifying optimal working points</a:t>
            </a:r>
            <a:br>
              <a:rPr lang="en-US" sz="2400" dirty="0"/>
            </a:br>
            <a:r>
              <a:rPr lang="en-US" sz="2400" dirty="0"/>
              <a:t>at space charge limit</a:t>
            </a:r>
            <a:br>
              <a:rPr lang="en-US" sz="2400" dirty="0"/>
            </a:br>
            <a:endParaRPr lang="en-US" sz="2400" dirty="0"/>
          </a:p>
          <a:p>
            <a:r>
              <a:rPr lang="en-US" sz="2400" dirty="0"/>
              <a:t>Challenge: computationally very expensive simulations, complex beam dynamics</a:t>
            </a:r>
            <a:br>
              <a:rPr lang="en-US" sz="2400" dirty="0"/>
            </a:br>
            <a:endParaRPr lang="en-US" sz="2400" dirty="0"/>
          </a:p>
          <a:p>
            <a:r>
              <a:rPr lang="en-US" sz="2400" dirty="0"/>
              <a:t>Can we produce higher-intensity hadron beams via split integer tunes / beam shaping? If so, why?</a:t>
            </a:r>
            <a:br>
              <a:rPr lang="en-US" sz="2400" dirty="0"/>
            </a:br>
            <a:endParaRPr lang="en-US" sz="2400" dirty="0"/>
          </a:p>
          <a:p>
            <a:r>
              <a:rPr lang="en-US" sz="2400" dirty="0"/>
              <a:t>Collaboration project started with ISIS and JPARC to draw conclusions for ISIS-II designs</a:t>
            </a:r>
          </a:p>
        </p:txBody>
      </p:sp>
      <p:pic>
        <p:nvPicPr>
          <p:cNvPr id="7" name="Picture 6" descr="A blue square with white text&#10;&#10;AI-generated content may be incorrect.">
            <a:extLst>
              <a:ext uri="{FF2B5EF4-FFF2-40B4-BE49-F238E27FC236}">
                <a16:creationId xmlns:a16="http://schemas.microsoft.com/office/drawing/2014/main" id="{42B11733-013E-D671-23C8-C7A5ABA38BB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grpSp>
        <p:nvGrpSpPr>
          <p:cNvPr id="4" name="Group 3">
            <a:extLst>
              <a:ext uri="{FF2B5EF4-FFF2-40B4-BE49-F238E27FC236}">
                <a16:creationId xmlns:a16="http://schemas.microsoft.com/office/drawing/2014/main" id="{AB51356C-9F06-A12C-32F2-5654114AF5B3}"/>
              </a:ext>
            </a:extLst>
          </p:cNvPr>
          <p:cNvGrpSpPr/>
          <p:nvPr/>
        </p:nvGrpSpPr>
        <p:grpSpPr>
          <a:xfrm>
            <a:off x="6079372" y="626107"/>
            <a:ext cx="6439442" cy="2896743"/>
            <a:chOff x="5957981" y="770730"/>
            <a:chExt cx="6439442" cy="2896743"/>
          </a:xfrm>
        </p:grpSpPr>
        <p:pic>
          <p:nvPicPr>
            <p:cNvPr id="8" name="Picture 7">
              <a:extLst>
                <a:ext uri="{FF2B5EF4-FFF2-40B4-BE49-F238E27FC236}">
                  <a16:creationId xmlns:a16="http://schemas.microsoft.com/office/drawing/2014/main" id="{D3A425CC-A7A6-D1B1-92FC-6E9E0764BB67}"/>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412486" y="1114108"/>
              <a:ext cx="1944763" cy="1769614"/>
            </a:xfrm>
            <a:prstGeom prst="rect">
              <a:avLst/>
            </a:prstGeom>
          </p:spPr>
        </p:pic>
        <p:grpSp>
          <p:nvGrpSpPr>
            <p:cNvPr id="9" name="Group 8">
              <a:extLst>
                <a:ext uri="{FF2B5EF4-FFF2-40B4-BE49-F238E27FC236}">
                  <a16:creationId xmlns:a16="http://schemas.microsoft.com/office/drawing/2014/main" id="{D602539D-D9DC-7E53-A1AF-3128A456D234}"/>
                </a:ext>
              </a:extLst>
            </p:cNvPr>
            <p:cNvGrpSpPr/>
            <p:nvPr/>
          </p:nvGrpSpPr>
          <p:grpSpPr>
            <a:xfrm>
              <a:off x="6467748" y="1103348"/>
              <a:ext cx="1803922" cy="2564125"/>
              <a:chOff x="6467748" y="1103348"/>
              <a:chExt cx="1803922" cy="2564125"/>
            </a:xfrm>
          </p:grpSpPr>
          <p:pic>
            <p:nvPicPr>
              <p:cNvPr id="15" name="Picture 14">
                <a:extLst>
                  <a:ext uri="{FF2B5EF4-FFF2-40B4-BE49-F238E27FC236}">
                    <a16:creationId xmlns:a16="http://schemas.microsoft.com/office/drawing/2014/main" id="{6034660A-E85F-6E0F-1C70-7D6DCF1DDC6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467748" y="1103348"/>
                <a:ext cx="1803922" cy="2564125"/>
              </a:xfrm>
              <a:prstGeom prst="rect">
                <a:avLst/>
              </a:prstGeom>
            </p:spPr>
          </p:pic>
          <p:cxnSp>
            <p:nvCxnSpPr>
              <p:cNvPr id="16" name="Straight Arrow Connector 15">
                <a:extLst>
                  <a:ext uri="{FF2B5EF4-FFF2-40B4-BE49-F238E27FC236}">
                    <a16:creationId xmlns:a16="http://schemas.microsoft.com/office/drawing/2014/main" id="{D0E94D20-BA24-E630-7B9B-116100E350A4}"/>
                  </a:ext>
                </a:extLst>
              </p:cNvPr>
              <p:cNvCxnSpPr>
                <a:cxnSpLocks/>
              </p:cNvCxnSpPr>
              <p:nvPr/>
            </p:nvCxnSpPr>
            <p:spPr>
              <a:xfrm>
                <a:off x="7102258" y="2385410"/>
                <a:ext cx="0" cy="454272"/>
              </a:xfrm>
              <a:prstGeom prst="straightConnector1">
                <a:avLst/>
              </a:prstGeom>
              <a:ln w="34925">
                <a:solidFill>
                  <a:srgbClr val="C0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FC8781B-08D0-9417-4663-5B77BF4ABF60}"/>
                  </a:ext>
                </a:extLst>
              </p:cNvPr>
              <p:cNvCxnSpPr>
                <a:cxnSpLocks/>
              </p:cNvCxnSpPr>
              <p:nvPr/>
            </p:nvCxnSpPr>
            <p:spPr>
              <a:xfrm flipV="1">
                <a:off x="7102258" y="1602828"/>
                <a:ext cx="410610" cy="452434"/>
              </a:xfrm>
              <a:prstGeom prst="straightConnector1">
                <a:avLst/>
              </a:prstGeom>
              <a:ln w="34925">
                <a:solidFill>
                  <a:srgbClr val="C0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C970B356-5842-4020-4CEE-8CEA16E6368D}"/>
                </a:ext>
              </a:extLst>
            </p:cNvPr>
            <p:cNvSpPr txBox="1"/>
            <p:nvPr/>
          </p:nvSpPr>
          <p:spPr>
            <a:xfrm>
              <a:off x="7434913" y="770730"/>
              <a:ext cx="4962510" cy="369332"/>
            </a:xfrm>
            <a:prstGeom prst="rect">
              <a:avLst/>
            </a:prstGeom>
            <a:noFill/>
          </p:spPr>
          <p:txBody>
            <a:bodyPr wrap="square" rtlCol="0">
              <a:spAutoFit/>
            </a:bodyPr>
            <a:lstStyle/>
            <a:p>
              <a:r>
                <a:rPr lang="en-US" dirty="0"/>
                <a:t>JPARC MR: towards 1.3MW beam power</a:t>
              </a:r>
            </a:p>
          </p:txBody>
        </p:sp>
        <p:sp>
          <p:nvSpPr>
            <p:cNvPr id="11" name="TextBox 10">
              <a:extLst>
                <a:ext uri="{FF2B5EF4-FFF2-40B4-BE49-F238E27FC236}">
                  <a16:creationId xmlns:a16="http://schemas.microsoft.com/office/drawing/2014/main" id="{BD6C3143-6E03-2C04-9ABD-593558C4887B}"/>
                </a:ext>
              </a:extLst>
            </p:cNvPr>
            <p:cNvSpPr txBox="1"/>
            <p:nvPr/>
          </p:nvSpPr>
          <p:spPr>
            <a:xfrm>
              <a:off x="10216433" y="1389802"/>
              <a:ext cx="1792478" cy="738664"/>
            </a:xfrm>
            <a:prstGeom prst="rect">
              <a:avLst/>
            </a:prstGeom>
            <a:noFill/>
          </p:spPr>
          <p:txBody>
            <a:bodyPr wrap="none" rtlCol="0">
              <a:spAutoFit/>
            </a:bodyPr>
            <a:lstStyle/>
            <a:p>
              <a:r>
                <a:rPr lang="en-US" sz="1400" dirty="0"/>
                <a:t>Lower beam loss at </a:t>
              </a:r>
              <a:br>
                <a:rPr lang="en-US" sz="1400" dirty="0"/>
              </a:br>
              <a:r>
                <a:rPr lang="en-US" sz="1400" dirty="0">
                  <a:solidFill>
                    <a:srgbClr val="455DA7"/>
                  </a:solidFill>
                </a:rPr>
                <a:t>new working point</a:t>
              </a:r>
              <a:endParaRPr lang="en-US" sz="1400" dirty="0"/>
            </a:p>
            <a:p>
              <a:r>
                <a:rPr lang="en-US" sz="1400" dirty="0"/>
                <a:t>(PIC simulations)</a:t>
              </a:r>
            </a:p>
          </p:txBody>
        </p:sp>
        <p:sp>
          <p:nvSpPr>
            <p:cNvPr id="12" name="TextBox 11">
              <a:extLst>
                <a:ext uri="{FF2B5EF4-FFF2-40B4-BE49-F238E27FC236}">
                  <a16:creationId xmlns:a16="http://schemas.microsoft.com/office/drawing/2014/main" id="{F56BE7CF-2161-57C8-4871-D569A8B38833}"/>
                </a:ext>
              </a:extLst>
            </p:cNvPr>
            <p:cNvSpPr txBox="1"/>
            <p:nvPr/>
          </p:nvSpPr>
          <p:spPr>
            <a:xfrm>
              <a:off x="5957981" y="855243"/>
              <a:ext cx="1329403" cy="954107"/>
            </a:xfrm>
            <a:prstGeom prst="rect">
              <a:avLst/>
            </a:prstGeom>
            <a:solidFill>
              <a:schemeClr val="bg1"/>
            </a:solidFill>
          </p:spPr>
          <p:txBody>
            <a:bodyPr wrap="none" rtlCol="0">
              <a:spAutoFit/>
            </a:bodyPr>
            <a:lstStyle/>
            <a:p>
              <a:r>
                <a:rPr lang="en-US" sz="1400" dirty="0"/>
                <a:t>Space charge</a:t>
              </a:r>
            </a:p>
            <a:p>
              <a:r>
                <a:rPr lang="en-US" sz="1400" dirty="0"/>
                <a:t>tune footprints</a:t>
              </a:r>
              <a:br>
                <a:rPr lang="en-US" sz="1400" dirty="0"/>
              </a:br>
              <a:r>
                <a:rPr lang="en-US" sz="1400" dirty="0"/>
                <a:t>in resonance</a:t>
              </a:r>
            </a:p>
            <a:p>
              <a:r>
                <a:rPr lang="en-US" sz="1400" dirty="0"/>
                <a:t>tune diagram</a:t>
              </a:r>
            </a:p>
          </p:txBody>
        </p:sp>
        <p:sp>
          <p:nvSpPr>
            <p:cNvPr id="13" name="TextBox 12">
              <a:extLst>
                <a:ext uri="{FF2B5EF4-FFF2-40B4-BE49-F238E27FC236}">
                  <a16:creationId xmlns:a16="http://schemas.microsoft.com/office/drawing/2014/main" id="{055F9002-07B5-0CF8-F7A8-8803DADADB84}"/>
                </a:ext>
              </a:extLst>
            </p:cNvPr>
            <p:cNvSpPr txBox="1"/>
            <p:nvPr/>
          </p:nvSpPr>
          <p:spPr>
            <a:xfrm>
              <a:off x="7229490" y="1829045"/>
              <a:ext cx="293670" cy="369332"/>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dirty="0">
                  <a:solidFill>
                    <a:srgbClr val="C00000"/>
                  </a:solidFill>
                </a:rPr>
                <a:t>?</a:t>
              </a:r>
            </a:p>
          </p:txBody>
        </p:sp>
        <p:sp>
          <p:nvSpPr>
            <p:cNvPr id="14" name="TextBox 13">
              <a:extLst>
                <a:ext uri="{FF2B5EF4-FFF2-40B4-BE49-F238E27FC236}">
                  <a16:creationId xmlns:a16="http://schemas.microsoft.com/office/drawing/2014/main" id="{EF4E6B01-D7DA-0E56-42AC-4A910E67B0CD}"/>
                </a:ext>
              </a:extLst>
            </p:cNvPr>
            <p:cNvSpPr txBox="1"/>
            <p:nvPr/>
          </p:nvSpPr>
          <p:spPr>
            <a:xfrm>
              <a:off x="7092907" y="2403126"/>
              <a:ext cx="293670" cy="369332"/>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dirty="0">
                  <a:solidFill>
                    <a:srgbClr val="C00000"/>
                  </a:solidFill>
                </a:rPr>
                <a:t>?</a:t>
              </a:r>
            </a:p>
          </p:txBody>
        </p:sp>
      </p:grpSp>
      <p:grpSp>
        <p:nvGrpSpPr>
          <p:cNvPr id="18" name="Group 17">
            <a:extLst>
              <a:ext uri="{FF2B5EF4-FFF2-40B4-BE49-F238E27FC236}">
                <a16:creationId xmlns:a16="http://schemas.microsoft.com/office/drawing/2014/main" id="{BE3A1D7B-DCC2-44B3-E104-B4CB366B6B59}"/>
              </a:ext>
            </a:extLst>
          </p:cNvPr>
          <p:cNvGrpSpPr/>
          <p:nvPr/>
        </p:nvGrpSpPr>
        <p:grpSpPr>
          <a:xfrm>
            <a:off x="6589139" y="3160156"/>
            <a:ext cx="5528903" cy="2565061"/>
            <a:chOff x="6392479" y="3402702"/>
            <a:chExt cx="5528903" cy="2565061"/>
          </a:xfrm>
        </p:grpSpPr>
        <p:grpSp>
          <p:nvGrpSpPr>
            <p:cNvPr id="19" name="Group 18">
              <a:extLst>
                <a:ext uri="{FF2B5EF4-FFF2-40B4-BE49-F238E27FC236}">
                  <a16:creationId xmlns:a16="http://schemas.microsoft.com/office/drawing/2014/main" id="{0168C601-6B80-8A22-C100-1D35517FC568}"/>
                </a:ext>
              </a:extLst>
            </p:cNvPr>
            <p:cNvGrpSpPr/>
            <p:nvPr/>
          </p:nvGrpSpPr>
          <p:grpSpPr>
            <a:xfrm>
              <a:off x="6392479" y="3581213"/>
              <a:ext cx="5528903" cy="2386550"/>
              <a:chOff x="6251663" y="3600459"/>
              <a:chExt cx="5528903" cy="2386550"/>
            </a:xfrm>
          </p:grpSpPr>
          <p:grpSp>
            <p:nvGrpSpPr>
              <p:cNvPr id="21" name="Group 20">
                <a:extLst>
                  <a:ext uri="{FF2B5EF4-FFF2-40B4-BE49-F238E27FC236}">
                    <a16:creationId xmlns:a16="http://schemas.microsoft.com/office/drawing/2014/main" id="{BC5A3A3F-38EA-5637-BECE-4A8B77836A49}"/>
                  </a:ext>
                </a:extLst>
              </p:cNvPr>
              <p:cNvGrpSpPr/>
              <p:nvPr/>
            </p:nvGrpSpPr>
            <p:grpSpPr>
              <a:xfrm>
                <a:off x="8271670" y="3600459"/>
                <a:ext cx="3508896" cy="2386550"/>
                <a:chOff x="8271670" y="3600459"/>
                <a:chExt cx="3508896" cy="2386550"/>
              </a:xfrm>
            </p:grpSpPr>
            <p:grpSp>
              <p:nvGrpSpPr>
                <p:cNvPr id="23" name="Group 22">
                  <a:extLst>
                    <a:ext uri="{FF2B5EF4-FFF2-40B4-BE49-F238E27FC236}">
                      <a16:creationId xmlns:a16="http://schemas.microsoft.com/office/drawing/2014/main" id="{446333D3-AB57-DAF9-2DD6-177A6DDA86A2}"/>
                    </a:ext>
                  </a:extLst>
                </p:cNvPr>
                <p:cNvGrpSpPr/>
                <p:nvPr/>
              </p:nvGrpSpPr>
              <p:grpSpPr>
                <a:xfrm>
                  <a:off x="8271670" y="3600459"/>
                  <a:ext cx="3508896" cy="2386550"/>
                  <a:chOff x="7913221" y="4054891"/>
                  <a:chExt cx="3508896" cy="2386550"/>
                </a:xfrm>
              </p:grpSpPr>
              <p:pic>
                <p:nvPicPr>
                  <p:cNvPr id="25" name="Picture 24">
                    <a:extLst>
                      <a:ext uri="{FF2B5EF4-FFF2-40B4-BE49-F238E27FC236}">
                        <a16:creationId xmlns:a16="http://schemas.microsoft.com/office/drawing/2014/main" id="{2742C960-9CC9-B727-8C21-8F02A0C98785}"/>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913221" y="4054891"/>
                    <a:ext cx="3508896" cy="2386550"/>
                  </a:xfrm>
                  <a:prstGeom prst="rect">
                    <a:avLst/>
                  </a:prstGeom>
                </p:spPr>
              </p:pic>
              <p:cxnSp>
                <p:nvCxnSpPr>
                  <p:cNvPr id="26" name="Straight Arrow Connector 25">
                    <a:extLst>
                      <a:ext uri="{FF2B5EF4-FFF2-40B4-BE49-F238E27FC236}">
                        <a16:creationId xmlns:a16="http://schemas.microsoft.com/office/drawing/2014/main" id="{DEC5C335-5166-D783-15F2-91BE4057AC41}"/>
                      </a:ext>
                    </a:extLst>
                  </p:cNvPr>
                  <p:cNvCxnSpPr>
                    <a:cxnSpLocks/>
                  </p:cNvCxnSpPr>
                  <p:nvPr/>
                </p:nvCxnSpPr>
                <p:spPr>
                  <a:xfrm flipH="1" flipV="1">
                    <a:off x="8944303" y="4372303"/>
                    <a:ext cx="913681" cy="738316"/>
                  </a:xfrm>
                  <a:prstGeom prst="straightConnector1">
                    <a:avLst/>
                  </a:prstGeom>
                  <a:ln w="34925">
                    <a:solidFill>
                      <a:srgbClr val="C000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24" name="TextBox 23">
                  <a:extLst>
                    <a:ext uri="{FF2B5EF4-FFF2-40B4-BE49-F238E27FC236}">
                      <a16:creationId xmlns:a16="http://schemas.microsoft.com/office/drawing/2014/main" id="{6BC805BA-D8F9-F56C-6D5D-64516FEB6A18}"/>
                    </a:ext>
                  </a:extLst>
                </p:cNvPr>
                <p:cNvSpPr txBox="1"/>
                <p:nvPr/>
              </p:nvSpPr>
              <p:spPr>
                <a:xfrm>
                  <a:off x="9672308" y="3965212"/>
                  <a:ext cx="293670" cy="369332"/>
                </a:xfrm>
                <a:prstGeom prst="rect">
                  <a:avLst/>
                </a:prstGeom>
                <a:noFill/>
                <a:effectLst>
                  <a:outerShdw blurRad="50800" dist="38100" dir="2700000" algn="tl" rotWithShape="0">
                    <a:prstClr val="black">
                      <a:alpha val="40000"/>
                    </a:prstClr>
                  </a:outerShdw>
                </a:effectLst>
              </p:spPr>
              <p:txBody>
                <a:bodyPr wrap="none" rtlCol="0">
                  <a:spAutoFit/>
                </a:bodyPr>
                <a:lstStyle/>
                <a:p>
                  <a:r>
                    <a:rPr lang="en-US" dirty="0">
                      <a:solidFill>
                        <a:srgbClr val="C00000"/>
                      </a:solidFill>
                    </a:rPr>
                    <a:t>?</a:t>
                  </a:r>
                </a:p>
              </p:txBody>
            </p:sp>
          </p:grpSp>
          <p:sp>
            <p:nvSpPr>
              <p:cNvPr id="22" name="TextBox 21">
                <a:extLst>
                  <a:ext uri="{FF2B5EF4-FFF2-40B4-BE49-F238E27FC236}">
                    <a16:creationId xmlns:a16="http://schemas.microsoft.com/office/drawing/2014/main" id="{45A196F7-1CF6-1734-1C36-A3DCEDC548EF}"/>
                  </a:ext>
                </a:extLst>
              </p:cNvPr>
              <p:cNvSpPr txBox="1"/>
              <p:nvPr/>
            </p:nvSpPr>
            <p:spPr>
              <a:xfrm>
                <a:off x="6251663" y="4502825"/>
                <a:ext cx="2297167" cy="1169551"/>
              </a:xfrm>
              <a:prstGeom prst="rect">
                <a:avLst/>
              </a:prstGeom>
              <a:solidFill>
                <a:schemeClr val="bg1"/>
              </a:solidFill>
            </p:spPr>
            <p:txBody>
              <a:bodyPr wrap="none" rtlCol="0">
                <a:spAutoFit/>
              </a:bodyPr>
              <a:lstStyle/>
              <a:p>
                <a:r>
                  <a:rPr lang="en-US" sz="1400" dirty="0"/>
                  <a:t>Beam loss simulations</a:t>
                </a:r>
                <a:br>
                  <a:rPr lang="en-US" sz="1400" dirty="0"/>
                </a:br>
                <a:r>
                  <a:rPr lang="en-US" sz="1400" dirty="0"/>
                  <a:t>across tune quadrants</a:t>
                </a:r>
              </a:p>
              <a:p>
                <a:r>
                  <a:rPr lang="en-US" sz="1400" dirty="0"/>
                  <a:t>show </a:t>
                </a:r>
                <a:r>
                  <a:rPr lang="en-US" sz="1400" b="1" dirty="0"/>
                  <a:t>better</a:t>
                </a:r>
                <a:r>
                  <a:rPr lang="en-US" sz="1400" dirty="0"/>
                  <a:t> working points</a:t>
                </a:r>
                <a:br>
                  <a:rPr lang="en-US" sz="1400" dirty="0"/>
                </a:br>
                <a:r>
                  <a:rPr lang="en-US" sz="1400" dirty="0"/>
                  <a:t>than FAIR SIS100 design!</a:t>
                </a:r>
                <a:br>
                  <a:rPr lang="en-US" sz="1400" dirty="0"/>
                </a:br>
                <a:r>
                  <a:rPr lang="en-US" sz="1400" dirty="0"/>
                  <a:t>(3.5 CPU-years / quadrant)</a:t>
                </a:r>
              </a:p>
            </p:txBody>
          </p:sp>
        </p:grpSp>
        <p:sp>
          <p:nvSpPr>
            <p:cNvPr id="20" name="TextBox 19">
              <a:extLst>
                <a:ext uri="{FF2B5EF4-FFF2-40B4-BE49-F238E27FC236}">
                  <a16:creationId xmlns:a16="http://schemas.microsoft.com/office/drawing/2014/main" id="{18A5E99E-216C-D889-3E54-A8DF740756B1}"/>
                </a:ext>
              </a:extLst>
            </p:cNvPr>
            <p:cNvSpPr txBox="1"/>
            <p:nvPr/>
          </p:nvSpPr>
          <p:spPr>
            <a:xfrm>
              <a:off x="9630127" y="3402702"/>
              <a:ext cx="1454244" cy="369332"/>
            </a:xfrm>
            <a:prstGeom prst="rect">
              <a:avLst/>
            </a:prstGeom>
            <a:solidFill>
              <a:schemeClr val="bg1"/>
            </a:solidFill>
          </p:spPr>
          <p:txBody>
            <a:bodyPr wrap="none" rtlCol="0">
              <a:spAutoFit/>
            </a:bodyPr>
            <a:lstStyle/>
            <a:p>
              <a:r>
                <a:rPr lang="en-US" dirty="0"/>
                <a:t>FAIR SIS100</a:t>
              </a:r>
            </a:p>
          </p:txBody>
        </p:sp>
      </p:grpSp>
      <p:sp>
        <p:nvSpPr>
          <p:cNvPr id="27" name="TextBox 26">
            <a:extLst>
              <a:ext uri="{FF2B5EF4-FFF2-40B4-BE49-F238E27FC236}">
                <a16:creationId xmlns:a16="http://schemas.microsoft.com/office/drawing/2014/main" id="{7642322C-E800-FA70-4CC5-30A22684F8BC}"/>
              </a:ext>
            </a:extLst>
          </p:cNvPr>
          <p:cNvSpPr txBox="1"/>
          <p:nvPr/>
        </p:nvSpPr>
        <p:spPr>
          <a:xfrm>
            <a:off x="6145968" y="6146274"/>
            <a:ext cx="4533036" cy="523220"/>
          </a:xfrm>
          <a:prstGeom prst="rect">
            <a:avLst/>
          </a:prstGeom>
          <a:noFill/>
        </p:spPr>
        <p:txBody>
          <a:bodyPr wrap="none" rtlCol="0">
            <a:spAutoFit/>
          </a:bodyPr>
          <a:lstStyle/>
          <a:p>
            <a:r>
              <a:rPr lang="en-GB" sz="1400" dirty="0">
                <a:hlinkClick r:id="rId6"/>
              </a:rPr>
              <a:t>https://doi.org/10.1103/PhysRevAccelBeams.25.054402</a:t>
            </a:r>
            <a:endParaRPr lang="en-GB" sz="1400" dirty="0"/>
          </a:p>
          <a:p>
            <a:r>
              <a:rPr lang="en-GB" sz="1400" dirty="0">
                <a:hlinkClick r:id="rId7"/>
              </a:rPr>
              <a:t>https://doi.org/10.1103/PhysRevLett.132.175001</a:t>
            </a:r>
            <a:r>
              <a:rPr lang="en-GB" sz="1400" dirty="0"/>
              <a:t> </a:t>
            </a:r>
            <a:endParaRPr lang="en-US" sz="1400" dirty="0"/>
          </a:p>
        </p:txBody>
      </p:sp>
    </p:spTree>
    <p:extLst>
      <p:ext uri="{BB962C8B-B14F-4D97-AF65-F5344CB8AC3E}">
        <p14:creationId xmlns:p14="http://schemas.microsoft.com/office/powerpoint/2010/main" val="860496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E0935-DBF9-B22F-4751-022FF76E8FD5}"/>
              </a:ext>
            </a:extLst>
          </p:cNvPr>
          <p:cNvSpPr>
            <a:spLocks noGrp="1"/>
          </p:cNvSpPr>
          <p:nvPr>
            <p:ph type="title"/>
          </p:nvPr>
        </p:nvSpPr>
        <p:spPr/>
        <p:txBody>
          <a:bodyPr/>
          <a:lstStyle/>
          <a:p>
            <a:r>
              <a:rPr lang="en-GB"/>
              <a:t>Contents</a:t>
            </a:r>
          </a:p>
        </p:txBody>
      </p:sp>
      <p:sp>
        <p:nvSpPr>
          <p:cNvPr id="4" name="Content Placeholder 3">
            <a:extLst>
              <a:ext uri="{FF2B5EF4-FFF2-40B4-BE49-F238E27FC236}">
                <a16:creationId xmlns:a16="http://schemas.microsoft.com/office/drawing/2014/main" id="{5681FFD2-E984-153D-8D4D-00137EC229B1}"/>
              </a:ext>
            </a:extLst>
          </p:cNvPr>
          <p:cNvSpPr>
            <a:spLocks noGrp="1"/>
          </p:cNvSpPr>
          <p:nvPr>
            <p:ph idx="1"/>
          </p:nvPr>
        </p:nvSpPr>
        <p:spPr/>
        <p:txBody>
          <a:bodyPr>
            <a:normAutofit fontScale="92500" lnSpcReduction="10000"/>
          </a:bodyPr>
          <a:lstStyle/>
          <a:p>
            <a:r>
              <a:rPr lang="en-GB"/>
              <a:t>Intensity Limits at ISIS</a:t>
            </a:r>
          </a:p>
          <a:p>
            <a:pPr lvl="1"/>
            <a:r>
              <a:rPr lang="en-GB"/>
              <a:t>The ISIS Neutron and Muon Source</a:t>
            </a:r>
          </a:p>
          <a:p>
            <a:pPr lvl="1"/>
            <a:r>
              <a:rPr lang="en-GB"/>
              <a:t>Coherent Instabilities</a:t>
            </a:r>
          </a:p>
          <a:p>
            <a:pPr lvl="1"/>
            <a:r>
              <a:rPr lang="en-GB"/>
              <a:t>Process Optimisation</a:t>
            </a:r>
          </a:p>
          <a:p>
            <a:endParaRPr lang="en-GB"/>
          </a:p>
          <a:p>
            <a:r>
              <a:rPr lang="en-GB"/>
              <a:t>ISIS-II Development</a:t>
            </a:r>
          </a:p>
          <a:p>
            <a:pPr lvl="1"/>
            <a:r>
              <a:rPr lang="en-GB"/>
              <a:t>Sustainability – See talk by H. M. Wakeling</a:t>
            </a:r>
          </a:p>
          <a:p>
            <a:pPr lvl="1"/>
            <a:r>
              <a:rPr lang="en-GB"/>
              <a:t>Working Point</a:t>
            </a:r>
          </a:p>
          <a:p>
            <a:pPr lvl="1"/>
            <a:r>
              <a:rPr lang="en-GB"/>
              <a:t>FFA Magnet Design</a:t>
            </a:r>
          </a:p>
          <a:p>
            <a:pPr lvl="1"/>
            <a:r>
              <a:rPr lang="en-GB"/>
              <a:t>FFA Beam Stacking</a:t>
            </a:r>
          </a:p>
          <a:p>
            <a:endParaRPr lang="en-GB"/>
          </a:p>
          <a:p>
            <a:r>
              <a:rPr lang="en-GB"/>
              <a:t>IBEX Experimental Results</a:t>
            </a:r>
          </a:p>
          <a:p>
            <a:pPr lvl="1"/>
            <a:endParaRPr lang="en-GB"/>
          </a:p>
          <a:p>
            <a:r>
              <a:rPr lang="en-GB"/>
              <a:t>Conclusions</a:t>
            </a:r>
          </a:p>
        </p:txBody>
      </p:sp>
      <p:sp>
        <p:nvSpPr>
          <p:cNvPr id="5" name="Footer Placeholder 4">
            <a:extLst>
              <a:ext uri="{FF2B5EF4-FFF2-40B4-BE49-F238E27FC236}">
                <a16:creationId xmlns:a16="http://schemas.microsoft.com/office/drawing/2014/main" id="{FCD1895E-EBE7-1775-20AC-E87BBCAB3C2B}"/>
              </a:ext>
            </a:extLst>
          </p:cNvPr>
          <p:cNvSpPr>
            <a:spLocks noGrp="1"/>
          </p:cNvSpPr>
          <p:nvPr>
            <p:ph type="ftr" sz="quarter" idx="12"/>
          </p:nvPr>
        </p:nvSpPr>
        <p:spPr/>
        <p:txBody>
          <a:bodyPr/>
          <a:lstStyle/>
          <a:p>
            <a:endParaRPr lang="en-GB" dirty="0"/>
          </a:p>
        </p:txBody>
      </p:sp>
      <p:sp>
        <p:nvSpPr>
          <p:cNvPr id="6" name="Slide Number Placeholder 5">
            <a:extLst>
              <a:ext uri="{FF2B5EF4-FFF2-40B4-BE49-F238E27FC236}">
                <a16:creationId xmlns:a16="http://schemas.microsoft.com/office/drawing/2014/main" id="{8FA624D4-4F76-44FC-2325-17C45C4EB660}"/>
              </a:ext>
            </a:extLst>
          </p:cNvPr>
          <p:cNvSpPr>
            <a:spLocks noGrp="1"/>
          </p:cNvSpPr>
          <p:nvPr>
            <p:ph type="sldNum" sz="quarter" idx="13"/>
          </p:nvPr>
        </p:nvSpPr>
        <p:spPr/>
        <p:txBody>
          <a:bodyPr/>
          <a:lstStyle/>
          <a:p>
            <a:fld id="{94601B8E-4C5D-4D9E-8821-9696CA0E0E3F}" type="slidenum">
              <a:rPr lang="en-GB" smtClean="0"/>
              <a:pPr/>
              <a:t>2</a:t>
            </a:fld>
            <a:endParaRPr lang="en-GB"/>
          </a:p>
        </p:txBody>
      </p:sp>
    </p:spTree>
    <p:extLst>
      <p:ext uri="{BB962C8B-B14F-4D97-AF65-F5344CB8AC3E}">
        <p14:creationId xmlns:p14="http://schemas.microsoft.com/office/powerpoint/2010/main" val="3113433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D2DB7A-A6DB-853A-9EDE-0E73F6D47BC0}"/>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5100B15-6215-E90E-F4EE-4ED44BCB909C}"/>
              </a:ext>
            </a:extLst>
          </p:cNvPr>
          <p:cNvSpPr>
            <a:spLocks noGrp="1"/>
          </p:cNvSpPr>
          <p:nvPr>
            <p:ph type="title"/>
          </p:nvPr>
        </p:nvSpPr>
        <p:spPr/>
        <p:txBody>
          <a:bodyPr/>
          <a:lstStyle/>
          <a:p>
            <a:r>
              <a:rPr lang="en-GB"/>
              <a:t>FETS-FFA - Magnets</a:t>
            </a:r>
          </a:p>
        </p:txBody>
      </p:sp>
      <p:sp>
        <p:nvSpPr>
          <p:cNvPr id="8" name="Text Placeholder 7">
            <a:extLst>
              <a:ext uri="{FF2B5EF4-FFF2-40B4-BE49-F238E27FC236}">
                <a16:creationId xmlns:a16="http://schemas.microsoft.com/office/drawing/2014/main" id="{88AF074B-B27A-6564-0C86-CB628DD6F094}"/>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FCE446EF-8569-8429-28C7-D1A8CC29361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6C8083E-1A3C-13E8-F4FA-17808079D0FE}"/>
              </a:ext>
            </a:extLst>
          </p:cNvPr>
          <p:cNvSpPr>
            <a:spLocks noGrp="1"/>
          </p:cNvSpPr>
          <p:nvPr>
            <p:ph type="sldNum" sz="quarter" idx="12"/>
          </p:nvPr>
        </p:nvSpPr>
        <p:spPr/>
        <p:txBody>
          <a:bodyPr/>
          <a:lstStyle/>
          <a:p>
            <a:fld id="{94601B8E-4C5D-4D9E-8821-9696CA0E0E3F}" type="slidenum">
              <a:rPr lang="en-GB" smtClean="0"/>
              <a:pPr/>
              <a:t>20</a:t>
            </a:fld>
            <a:endParaRPr lang="en-GB"/>
          </a:p>
        </p:txBody>
      </p:sp>
    </p:spTree>
    <p:extLst>
      <p:ext uri="{BB962C8B-B14F-4D97-AF65-F5344CB8AC3E}">
        <p14:creationId xmlns:p14="http://schemas.microsoft.com/office/powerpoint/2010/main" val="2327265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955B4-33D3-EDBF-5791-028985B36359}"/>
              </a:ext>
            </a:extLst>
          </p:cNvPr>
          <p:cNvSpPr>
            <a:spLocks noGrp="1"/>
          </p:cNvSpPr>
          <p:nvPr>
            <p:ph type="title"/>
          </p:nvPr>
        </p:nvSpPr>
        <p:spPr/>
        <p:txBody>
          <a:bodyPr>
            <a:normAutofit fontScale="90000"/>
          </a:bodyPr>
          <a:lstStyle/>
          <a:p>
            <a:r>
              <a:rPr lang="en-GB"/>
              <a:t>FETS-FFA Magnet Physics</a:t>
            </a:r>
            <a:br>
              <a:rPr lang="en-GB"/>
            </a:br>
            <a:r>
              <a:rPr lang="en-GB" sz="1600">
                <a:solidFill>
                  <a:schemeClr val="accent4"/>
                </a:solidFill>
              </a:rPr>
              <a:t>T-J. Kuo (JAI Student), </a:t>
            </a:r>
            <a:r>
              <a:rPr lang="en-GB" sz="1600">
                <a:solidFill>
                  <a:schemeClr val="accent6"/>
                </a:solidFill>
              </a:rPr>
              <a:t>J. Pasternak</a:t>
            </a:r>
            <a:br>
              <a:rPr lang="en-GB" sz="2000">
                <a:solidFill>
                  <a:schemeClr val="accent4"/>
                </a:solidFill>
                <a:highlight>
                  <a:srgbClr val="FFFF00"/>
                </a:highlight>
              </a:rPr>
            </a:br>
            <a:endParaRPr lang="en-GB">
              <a:solidFill>
                <a:schemeClr val="accent4"/>
              </a:solidFill>
              <a:highlight>
                <a:srgbClr val="FFFF00"/>
              </a:highlight>
            </a:endParaRPr>
          </a:p>
        </p:txBody>
      </p:sp>
      <p:sp>
        <p:nvSpPr>
          <p:cNvPr id="5" name="Content Placeholder 4">
            <a:extLst>
              <a:ext uri="{FF2B5EF4-FFF2-40B4-BE49-F238E27FC236}">
                <a16:creationId xmlns:a16="http://schemas.microsoft.com/office/drawing/2014/main" id="{B83ADEEF-A59B-3F66-FC4F-AA7BEF1B6082}"/>
              </a:ext>
            </a:extLst>
          </p:cNvPr>
          <p:cNvSpPr>
            <a:spLocks noGrp="1"/>
          </p:cNvSpPr>
          <p:nvPr>
            <p:ph idx="1"/>
          </p:nvPr>
        </p:nvSpPr>
        <p:spPr/>
        <p:txBody>
          <a:bodyPr>
            <a:normAutofit fontScale="85000" lnSpcReduction="20000"/>
          </a:bodyPr>
          <a:lstStyle/>
          <a:p>
            <a:pPr marL="285750" indent="-285750">
              <a:buFont typeface="Arial" panose="020B0604020202020204" pitchFamily="34" charset="0"/>
              <a:buChar char="•"/>
            </a:pPr>
            <a:r>
              <a:rPr lang="en-GB" dirty="0"/>
              <a:t>Demonstrator for FFA for ISIS-II</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Doublet spiral design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Zero chromaticity if fields increase with radius </a:t>
            </a:r>
            <a:br>
              <a:rPr lang="en-GB" dirty="0"/>
            </a:br>
            <a:br>
              <a:rPr lang="en-GB" dirty="0"/>
            </a:br>
            <a:r>
              <a:rPr lang="en-GB" dirty="0"/>
              <a:t>following scaling law:</a:t>
            </a:r>
            <a:br>
              <a:rPr lang="en-GB" dirty="0"/>
            </a:br>
            <a:br>
              <a:rPr lang="en-GB" dirty="0"/>
            </a:br>
            <a:endParaRPr lang="en-US" dirty="0"/>
          </a:p>
          <a:p>
            <a:endParaRPr lang="en-US" dirty="0"/>
          </a:p>
          <a:p>
            <a:pPr marL="285750" indent="-285750">
              <a:buFont typeface="Arial" panose="020B0604020202020204" pitchFamily="34" charset="0"/>
              <a:buChar char="•"/>
            </a:pPr>
            <a:r>
              <a:rPr lang="en-US" dirty="0"/>
              <a:t>Field index k defined by integral of field:</a:t>
            </a:r>
            <a:br>
              <a:rPr lang="en-US" dirty="0"/>
            </a:b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B field produced by distributed conductors each with a different current setting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endParaRPr lang="en-US" dirty="0"/>
          </a:p>
          <a:p>
            <a:endParaRPr lang="en-GB"/>
          </a:p>
        </p:txBody>
      </p:sp>
      <p:pic>
        <p:nvPicPr>
          <p:cNvPr id="9" name="Picture 8" descr="A diagram of a seat&#10;&#10;AI-generated content may be incorrect.">
            <a:extLst>
              <a:ext uri="{FF2B5EF4-FFF2-40B4-BE49-F238E27FC236}">
                <a16:creationId xmlns:a16="http://schemas.microsoft.com/office/drawing/2014/main" id="{F7986D9E-92DE-3453-DFBA-0F71958B96DA}"/>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848830" y="4687565"/>
            <a:ext cx="3975652" cy="2170435"/>
          </a:xfrm>
          <a:prstGeom prst="rect">
            <a:avLst/>
          </a:prstGeom>
        </p:spPr>
      </p:pic>
      <p:pic>
        <p:nvPicPr>
          <p:cNvPr id="10" name="Picture 9" descr="A diagram of a heater&#10;&#10;AI-generated content may be incorrect.">
            <a:extLst>
              <a:ext uri="{FF2B5EF4-FFF2-40B4-BE49-F238E27FC236}">
                <a16:creationId xmlns:a16="http://schemas.microsoft.com/office/drawing/2014/main" id="{6EB4172D-8458-A2F9-EBF9-C371C09E6A50}"/>
              </a:ext>
            </a:extLst>
          </p:cNvPr>
          <p:cNvPicPr>
            <a:picLocks noChangeAspect="1"/>
          </p:cNvPicPr>
          <p:nvPr/>
        </p:nvPicPr>
        <p:blipFill>
          <a:blip r:embed="rId3"/>
          <a:stretch>
            <a:fillRect/>
          </a:stretch>
        </p:blipFill>
        <p:spPr>
          <a:xfrm>
            <a:off x="8929506" y="609576"/>
            <a:ext cx="2913601" cy="3121715"/>
          </a:xfrm>
          <a:prstGeom prst="rect">
            <a:avLst/>
          </a:prstGeom>
        </p:spPr>
      </p:pic>
      <p:pic>
        <p:nvPicPr>
          <p:cNvPr id="11" name="Picture 10" descr="College_Powerpoint_Background.png">
            <a:extLst>
              <a:ext uri="{FF2B5EF4-FFF2-40B4-BE49-F238E27FC236}">
                <a16:creationId xmlns:a16="http://schemas.microsoft.com/office/drawing/2014/main" id="{67D9B5E6-0DD9-AD59-16C8-8E7CC1F7E24C}"/>
              </a:ext>
            </a:extLst>
          </p:cNvPr>
          <p:cNvPicPr>
            <a:picLocks noChangeAspect="1"/>
          </p:cNvPicPr>
          <p:nvPr/>
        </p:nvPicPr>
        <p:blipFill>
          <a:blip r:embed="rId4" cstate="hqprint">
            <a:extLst>
              <a:ext uri="{28A0092B-C50C-407E-A947-70E740481C1C}">
                <a14:useLocalDpi xmlns:a14="http://schemas.microsoft.com/office/drawing/2010/main"/>
              </a:ext>
            </a:extLst>
          </a:blip>
          <a:srcRect/>
          <a:stretch/>
        </p:blipFill>
        <p:spPr>
          <a:xfrm>
            <a:off x="4040047" y="5553075"/>
            <a:ext cx="2784972" cy="1410060"/>
          </a:xfrm>
          <a:prstGeom prst="rect">
            <a:avLst/>
          </a:prstGeom>
        </p:spPr>
      </p:pic>
      <p:pic>
        <p:nvPicPr>
          <p:cNvPr id="13" name="Picture 12">
            <a:extLst>
              <a:ext uri="{FF2B5EF4-FFF2-40B4-BE49-F238E27FC236}">
                <a16:creationId xmlns:a16="http://schemas.microsoft.com/office/drawing/2014/main" id="{E176A40D-58EE-796B-FF5E-8ACF4122935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199093" y="1030435"/>
            <a:ext cx="2345652" cy="2279998"/>
          </a:xfrm>
          <a:prstGeom prst="rect">
            <a:avLst/>
          </a:prstGeom>
        </p:spPr>
      </p:pic>
      <p:pic>
        <p:nvPicPr>
          <p:cNvPr id="3" name="Picture 2">
            <a:extLst>
              <a:ext uri="{FF2B5EF4-FFF2-40B4-BE49-F238E27FC236}">
                <a16:creationId xmlns:a16="http://schemas.microsoft.com/office/drawing/2014/main" id="{688235ED-EB9A-EA5D-4824-CF448CC70A1F}"/>
              </a:ext>
            </a:extLst>
          </p:cNvPr>
          <p:cNvPicPr>
            <a:picLocks noChangeAspect="1"/>
          </p:cNvPicPr>
          <p:nvPr/>
        </p:nvPicPr>
        <p:blipFill>
          <a:blip r:embed="rId6"/>
          <a:stretch>
            <a:fillRect/>
          </a:stretch>
        </p:blipFill>
        <p:spPr>
          <a:xfrm>
            <a:off x="2072841" y="3160080"/>
            <a:ext cx="1806333" cy="537840"/>
          </a:xfrm>
          <a:prstGeom prst="rect">
            <a:avLst/>
          </a:prstGeom>
        </p:spPr>
      </p:pic>
      <p:pic>
        <p:nvPicPr>
          <p:cNvPr id="4" name="Picture 3">
            <a:extLst>
              <a:ext uri="{FF2B5EF4-FFF2-40B4-BE49-F238E27FC236}">
                <a16:creationId xmlns:a16="http://schemas.microsoft.com/office/drawing/2014/main" id="{6DA1B5D0-F3EF-005A-76CF-C9BEE5414363}"/>
              </a:ext>
            </a:extLst>
          </p:cNvPr>
          <p:cNvPicPr>
            <a:picLocks noChangeAspect="1"/>
          </p:cNvPicPr>
          <p:nvPr/>
        </p:nvPicPr>
        <p:blipFill>
          <a:blip r:embed="rId7"/>
          <a:stretch>
            <a:fillRect/>
          </a:stretch>
        </p:blipFill>
        <p:spPr>
          <a:xfrm>
            <a:off x="2071195" y="4246203"/>
            <a:ext cx="2857500" cy="609600"/>
          </a:xfrm>
          <a:prstGeom prst="rect">
            <a:avLst/>
          </a:prstGeom>
        </p:spPr>
      </p:pic>
    </p:spTree>
    <p:extLst>
      <p:ext uri="{BB962C8B-B14F-4D97-AF65-F5344CB8AC3E}">
        <p14:creationId xmlns:p14="http://schemas.microsoft.com/office/powerpoint/2010/main" val="2384612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C646E8-D705-CD8E-6A6E-2D9BE8625E7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558973-219E-F582-E1C4-B3349B7CA1E6}"/>
              </a:ext>
            </a:extLst>
          </p:cNvPr>
          <p:cNvSpPr>
            <a:spLocks noGrp="1"/>
          </p:cNvSpPr>
          <p:nvPr>
            <p:ph type="title"/>
          </p:nvPr>
        </p:nvSpPr>
        <p:spPr/>
        <p:txBody>
          <a:bodyPr>
            <a:normAutofit fontScale="90000"/>
          </a:bodyPr>
          <a:lstStyle/>
          <a:p>
            <a:r>
              <a:rPr lang="en-GB"/>
              <a:t>FETS-FFA Magnet Physics</a:t>
            </a:r>
            <a:br>
              <a:rPr lang="en-GB"/>
            </a:br>
            <a:r>
              <a:rPr lang="en-GB" sz="1600">
                <a:solidFill>
                  <a:schemeClr val="accent4"/>
                </a:solidFill>
              </a:rPr>
              <a:t>T-J. Kuo (JAI Student), </a:t>
            </a:r>
            <a:r>
              <a:rPr lang="en-GB" sz="1600">
                <a:solidFill>
                  <a:schemeClr val="accent6"/>
                </a:solidFill>
              </a:rPr>
              <a:t>J. Pasternak</a:t>
            </a:r>
            <a:endParaRPr lang="en-GB" sz="1600">
              <a:solidFill>
                <a:schemeClr val="accent4"/>
              </a:solidFill>
            </a:endParaRPr>
          </a:p>
        </p:txBody>
      </p:sp>
      <p:sp>
        <p:nvSpPr>
          <p:cNvPr id="5" name="Content Placeholder 4">
            <a:extLst>
              <a:ext uri="{FF2B5EF4-FFF2-40B4-BE49-F238E27FC236}">
                <a16:creationId xmlns:a16="http://schemas.microsoft.com/office/drawing/2014/main" id="{0CD6D8DE-0D7A-7CA7-9848-6F6B45B325BE}"/>
              </a:ext>
            </a:extLst>
          </p:cNvPr>
          <p:cNvSpPr>
            <a:spLocks noGrp="1"/>
          </p:cNvSpPr>
          <p:nvPr>
            <p:ph idx="1"/>
          </p:nvPr>
        </p:nvSpPr>
        <p:spPr>
          <a:xfrm>
            <a:off x="266700" y="1304925"/>
            <a:ext cx="11195370" cy="4351338"/>
          </a:xfrm>
        </p:spPr>
        <p:txBody>
          <a:bodyPr>
            <a:normAutofit/>
          </a:bodyPr>
          <a:lstStyle/>
          <a:p>
            <a:pPr marL="0" indent="0" algn="ctr">
              <a:buNone/>
            </a:pPr>
            <a:r>
              <a:rPr lang="en-GB" b="1" dirty="0">
                <a:solidFill>
                  <a:schemeClr val="accent3"/>
                </a:solidFill>
              </a:rPr>
              <a:t>Flexibility in operating tune point to test dynamics for high beam intensity, target is to achieve </a:t>
            </a:r>
            <a:r>
              <a:rPr lang="en-US" b="1" dirty="0">
                <a:solidFill>
                  <a:schemeClr val="accent3"/>
                </a:solidFill>
              </a:rPr>
              <a:t>cell tune variation: +/- 0.000625 for all the working points</a:t>
            </a:r>
          </a:p>
        </p:txBody>
      </p:sp>
      <p:pic>
        <p:nvPicPr>
          <p:cNvPr id="3" name="Picture 2">
            <a:extLst>
              <a:ext uri="{FF2B5EF4-FFF2-40B4-BE49-F238E27FC236}">
                <a16:creationId xmlns:a16="http://schemas.microsoft.com/office/drawing/2014/main" id="{054C27CC-0C5B-9640-2377-39373B5E5718}"/>
              </a:ext>
            </a:extLst>
          </p:cNvPr>
          <p:cNvPicPr>
            <a:picLocks noChangeAspect="1"/>
          </p:cNvPicPr>
          <p:nvPr/>
        </p:nvPicPr>
        <p:blipFill>
          <a:blip r:embed="rId2"/>
          <a:stretch>
            <a:fillRect/>
          </a:stretch>
        </p:blipFill>
        <p:spPr>
          <a:xfrm>
            <a:off x="9327121" y="3767935"/>
            <a:ext cx="2436595" cy="1731624"/>
          </a:xfrm>
          <a:prstGeom prst="rect">
            <a:avLst/>
          </a:prstGeom>
        </p:spPr>
      </p:pic>
      <p:pic>
        <p:nvPicPr>
          <p:cNvPr id="6" name="Picture 5" descr="A screenshot of a math table&#10;&#10;AI-generated content may be incorrect.">
            <a:extLst>
              <a:ext uri="{FF2B5EF4-FFF2-40B4-BE49-F238E27FC236}">
                <a16:creationId xmlns:a16="http://schemas.microsoft.com/office/drawing/2014/main" id="{58F6A4EF-C6EE-4536-95D8-D9E5E0C84B77}"/>
              </a:ext>
            </a:extLst>
          </p:cNvPr>
          <p:cNvPicPr>
            <a:picLocks noChangeAspect="1"/>
          </p:cNvPicPr>
          <p:nvPr/>
        </p:nvPicPr>
        <p:blipFill>
          <a:blip r:embed="rId3"/>
          <a:stretch>
            <a:fillRect/>
          </a:stretch>
        </p:blipFill>
        <p:spPr>
          <a:xfrm>
            <a:off x="403518" y="2340545"/>
            <a:ext cx="6405404" cy="3059862"/>
          </a:xfrm>
          <a:prstGeom prst="rect">
            <a:avLst/>
          </a:prstGeom>
        </p:spPr>
      </p:pic>
      <p:pic>
        <p:nvPicPr>
          <p:cNvPr id="7" name="Picture 6">
            <a:extLst>
              <a:ext uri="{FF2B5EF4-FFF2-40B4-BE49-F238E27FC236}">
                <a16:creationId xmlns:a16="http://schemas.microsoft.com/office/drawing/2014/main" id="{3FA7AEFC-5596-6F51-9F84-68E0ECBC5E6C}"/>
              </a:ext>
            </a:extLst>
          </p:cNvPr>
          <p:cNvPicPr>
            <a:picLocks noChangeAspect="1"/>
          </p:cNvPicPr>
          <p:nvPr/>
        </p:nvPicPr>
        <p:blipFill>
          <a:blip r:embed="rId4"/>
          <a:stretch>
            <a:fillRect/>
          </a:stretch>
        </p:blipFill>
        <p:spPr>
          <a:xfrm>
            <a:off x="7110569" y="2125695"/>
            <a:ext cx="2284126" cy="1590546"/>
          </a:xfrm>
          <a:prstGeom prst="rect">
            <a:avLst/>
          </a:prstGeom>
        </p:spPr>
      </p:pic>
      <p:pic>
        <p:nvPicPr>
          <p:cNvPr id="8" name="Picture 7">
            <a:extLst>
              <a:ext uri="{FF2B5EF4-FFF2-40B4-BE49-F238E27FC236}">
                <a16:creationId xmlns:a16="http://schemas.microsoft.com/office/drawing/2014/main" id="{4A5D77C0-7E84-BE69-9D0F-8FA0F190C441}"/>
              </a:ext>
            </a:extLst>
          </p:cNvPr>
          <p:cNvPicPr>
            <a:picLocks noChangeAspect="1"/>
          </p:cNvPicPr>
          <p:nvPr/>
        </p:nvPicPr>
        <p:blipFill>
          <a:blip r:embed="rId5"/>
          <a:stretch>
            <a:fillRect/>
          </a:stretch>
        </p:blipFill>
        <p:spPr>
          <a:xfrm>
            <a:off x="9556107" y="2125695"/>
            <a:ext cx="2098037" cy="1590547"/>
          </a:xfrm>
          <a:prstGeom prst="rect">
            <a:avLst/>
          </a:prstGeom>
        </p:spPr>
      </p:pic>
      <p:pic>
        <p:nvPicPr>
          <p:cNvPr id="11" name="Picture 10">
            <a:extLst>
              <a:ext uri="{FF2B5EF4-FFF2-40B4-BE49-F238E27FC236}">
                <a16:creationId xmlns:a16="http://schemas.microsoft.com/office/drawing/2014/main" id="{92CCA9CF-FD46-DD84-7D4E-1F23A1884913}"/>
              </a:ext>
            </a:extLst>
          </p:cNvPr>
          <p:cNvPicPr>
            <a:picLocks noChangeAspect="1"/>
          </p:cNvPicPr>
          <p:nvPr/>
        </p:nvPicPr>
        <p:blipFill>
          <a:blip r:embed="rId6"/>
          <a:stretch>
            <a:fillRect/>
          </a:stretch>
        </p:blipFill>
        <p:spPr>
          <a:xfrm>
            <a:off x="7110568" y="3767935"/>
            <a:ext cx="2284127" cy="1731624"/>
          </a:xfrm>
          <a:prstGeom prst="rect">
            <a:avLst/>
          </a:prstGeom>
        </p:spPr>
      </p:pic>
      <p:pic>
        <p:nvPicPr>
          <p:cNvPr id="12" name="Picture 11" descr="College_Powerpoint_Background.png">
            <a:extLst>
              <a:ext uri="{FF2B5EF4-FFF2-40B4-BE49-F238E27FC236}">
                <a16:creationId xmlns:a16="http://schemas.microsoft.com/office/drawing/2014/main" id="{108D254C-E2CB-7B63-53C4-3490D1B057A6}"/>
              </a:ext>
            </a:extLst>
          </p:cNvPr>
          <p:cNvPicPr>
            <a:picLocks noChangeAspect="1"/>
          </p:cNvPicPr>
          <p:nvPr/>
        </p:nvPicPr>
        <p:blipFill>
          <a:blip r:embed="rId7" cstate="hqprint">
            <a:extLst>
              <a:ext uri="{28A0092B-C50C-407E-A947-70E740481C1C}">
                <a14:useLocalDpi xmlns:a14="http://schemas.microsoft.com/office/drawing/2010/main"/>
              </a:ext>
            </a:extLst>
          </a:blip>
          <a:srcRect/>
          <a:stretch/>
        </p:blipFill>
        <p:spPr>
          <a:xfrm>
            <a:off x="4040047" y="5553075"/>
            <a:ext cx="2784972" cy="1410060"/>
          </a:xfrm>
          <a:prstGeom prst="rect">
            <a:avLst/>
          </a:prstGeom>
        </p:spPr>
      </p:pic>
    </p:spTree>
    <p:extLst>
      <p:ext uri="{BB962C8B-B14F-4D97-AF65-F5344CB8AC3E}">
        <p14:creationId xmlns:p14="http://schemas.microsoft.com/office/powerpoint/2010/main" val="20262262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2E6F0-6B76-6444-09EA-46B2E01CD2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7C3DE69-8C63-AD88-5C90-D007E7696536}"/>
              </a:ext>
            </a:extLst>
          </p:cNvPr>
          <p:cNvSpPr>
            <a:spLocks noGrp="1"/>
          </p:cNvSpPr>
          <p:nvPr>
            <p:ph type="title"/>
          </p:nvPr>
        </p:nvSpPr>
        <p:spPr/>
        <p:txBody>
          <a:bodyPr>
            <a:normAutofit fontScale="90000"/>
          </a:bodyPr>
          <a:lstStyle/>
          <a:p>
            <a:r>
              <a:rPr lang="en-GB"/>
              <a:t>FETS-FFA Magnet Physics</a:t>
            </a:r>
            <a:br>
              <a:rPr lang="en-GB"/>
            </a:br>
            <a:r>
              <a:rPr lang="en-GB" sz="1600">
                <a:solidFill>
                  <a:schemeClr val="accent4"/>
                </a:solidFill>
              </a:rPr>
              <a:t>T-J. Kuo (JAI Student), </a:t>
            </a:r>
            <a:r>
              <a:rPr lang="en-GB" sz="1600">
                <a:solidFill>
                  <a:schemeClr val="accent6"/>
                </a:solidFill>
              </a:rPr>
              <a:t>J. Pasternak</a:t>
            </a:r>
            <a:endParaRPr lang="en-GB" sz="1600">
              <a:solidFill>
                <a:schemeClr val="accent4"/>
              </a:solidFill>
            </a:endParaRPr>
          </a:p>
        </p:txBody>
      </p:sp>
      <p:sp>
        <p:nvSpPr>
          <p:cNvPr id="5" name="Content Placeholder 4">
            <a:extLst>
              <a:ext uri="{FF2B5EF4-FFF2-40B4-BE49-F238E27FC236}">
                <a16:creationId xmlns:a16="http://schemas.microsoft.com/office/drawing/2014/main" id="{B85F991A-2198-F1FE-2F00-4C2FD55E2213}"/>
              </a:ext>
            </a:extLst>
          </p:cNvPr>
          <p:cNvSpPr>
            <a:spLocks noGrp="1"/>
          </p:cNvSpPr>
          <p:nvPr>
            <p:ph idx="1"/>
          </p:nvPr>
        </p:nvSpPr>
        <p:spPr/>
        <p:txBody>
          <a:bodyPr>
            <a:normAutofit/>
          </a:bodyPr>
          <a:lstStyle/>
          <a:p>
            <a:pPr marL="0" indent="0" algn="ctr">
              <a:spcAft>
                <a:spcPts val="600"/>
              </a:spcAft>
              <a:buNone/>
            </a:pPr>
            <a:br>
              <a:rPr lang="en-US" sz="2400" b="1">
                <a:solidFill>
                  <a:schemeClr val="accent3"/>
                </a:solidFill>
              </a:rPr>
            </a:br>
            <a:endParaRPr lang="en-US" sz="2400" b="1">
              <a:solidFill>
                <a:schemeClr val="accent3"/>
              </a:solidFill>
            </a:endParaRPr>
          </a:p>
          <a:p>
            <a:r>
              <a:rPr lang="en-US" dirty="0"/>
              <a:t>Measure magnet with different configurations and compare with Opera model</a:t>
            </a:r>
          </a:p>
          <a:p>
            <a:endParaRPr lang="en-US" dirty="0"/>
          </a:p>
          <a:p>
            <a:r>
              <a:rPr lang="en-US" dirty="0"/>
              <a:t>Create Jacobian matrix for change in field for each coil.</a:t>
            </a:r>
          </a:p>
          <a:p>
            <a:endParaRPr lang="en-US" dirty="0"/>
          </a:p>
          <a:p>
            <a:r>
              <a:rPr lang="en-US" dirty="0"/>
              <a:t>Investigate local correction scheme (k value and COD).</a:t>
            </a:r>
          </a:p>
        </p:txBody>
      </p:sp>
      <p:pic>
        <p:nvPicPr>
          <p:cNvPr id="4" name="Picture 3" descr="College_Powerpoint_Background.png">
            <a:extLst>
              <a:ext uri="{FF2B5EF4-FFF2-40B4-BE49-F238E27FC236}">
                <a16:creationId xmlns:a16="http://schemas.microsoft.com/office/drawing/2014/main" id="{370B5672-5A23-D9E1-4DE5-6D147DBC0D67}"/>
              </a:ext>
            </a:extLst>
          </p:cNvPr>
          <p:cNvPicPr>
            <a:picLocks noChangeAspect="1"/>
          </p:cNvPicPr>
          <p:nvPr/>
        </p:nvPicPr>
        <p:blipFill>
          <a:blip r:embed="rId2" cstate="hqprint">
            <a:extLst>
              <a:ext uri="{28A0092B-C50C-407E-A947-70E740481C1C}">
                <a14:useLocalDpi xmlns:a14="http://schemas.microsoft.com/office/drawing/2010/main"/>
              </a:ext>
            </a:extLst>
          </a:blip>
          <a:srcRect/>
          <a:stretch/>
        </p:blipFill>
        <p:spPr>
          <a:xfrm>
            <a:off x="4040047" y="5553075"/>
            <a:ext cx="2784972" cy="1410060"/>
          </a:xfrm>
          <a:prstGeom prst="rect">
            <a:avLst/>
          </a:prstGeom>
        </p:spPr>
      </p:pic>
      <p:pic>
        <p:nvPicPr>
          <p:cNvPr id="15" name="Picture 14" descr="A machine with wires and wires&#10;&#10;AI-generated content may be incorrect.">
            <a:extLst>
              <a:ext uri="{FF2B5EF4-FFF2-40B4-BE49-F238E27FC236}">
                <a16:creationId xmlns:a16="http://schemas.microsoft.com/office/drawing/2014/main" id="{851D0123-5828-EBF5-51F7-35227B9E2418}"/>
              </a:ext>
            </a:extLst>
          </p:cNvPr>
          <p:cNvPicPr>
            <a:picLocks noChangeAspect="1"/>
          </p:cNvPicPr>
          <p:nvPr/>
        </p:nvPicPr>
        <p:blipFill>
          <a:blip r:embed="rId3" cstate="hqprint">
            <a:extLst>
              <a:ext uri="{28A0092B-C50C-407E-A947-70E740481C1C}">
                <a14:useLocalDpi xmlns:a14="http://schemas.microsoft.com/office/drawing/2010/main"/>
              </a:ext>
            </a:extLst>
          </a:blip>
          <a:srcRect r="-2"/>
          <a:stretch/>
        </p:blipFill>
        <p:spPr>
          <a:xfrm>
            <a:off x="7110568" y="2177412"/>
            <a:ext cx="3950878" cy="3644104"/>
          </a:xfrm>
          <a:prstGeom prst="rect">
            <a:avLst/>
          </a:prstGeom>
          <a:noFill/>
        </p:spPr>
      </p:pic>
      <p:sp>
        <p:nvSpPr>
          <p:cNvPr id="17" name="TextBox 16">
            <a:extLst>
              <a:ext uri="{FF2B5EF4-FFF2-40B4-BE49-F238E27FC236}">
                <a16:creationId xmlns:a16="http://schemas.microsoft.com/office/drawing/2014/main" id="{691E2E79-B8D1-23C5-19B4-ED16F5BCD5D1}"/>
              </a:ext>
            </a:extLst>
          </p:cNvPr>
          <p:cNvSpPr txBox="1"/>
          <p:nvPr/>
        </p:nvSpPr>
        <p:spPr>
          <a:xfrm>
            <a:off x="2168915" y="1210020"/>
            <a:ext cx="7471453" cy="523220"/>
          </a:xfrm>
          <a:prstGeom prst="rect">
            <a:avLst/>
          </a:prstGeom>
          <a:noFill/>
        </p:spPr>
        <p:txBody>
          <a:bodyPr wrap="square">
            <a:spAutoFit/>
          </a:bodyPr>
          <a:lstStyle/>
          <a:p>
            <a:r>
              <a:rPr lang="en-US" sz="2800" b="1">
                <a:solidFill>
                  <a:schemeClr val="accent3"/>
                </a:solidFill>
                <a:effectLst/>
              </a:rPr>
              <a:t>Smaller prototype magnet has been delivered</a:t>
            </a:r>
            <a:endParaRPr lang="en-GB" sz="2800"/>
          </a:p>
        </p:txBody>
      </p:sp>
    </p:spTree>
    <p:extLst>
      <p:ext uri="{BB962C8B-B14F-4D97-AF65-F5344CB8AC3E}">
        <p14:creationId xmlns:p14="http://schemas.microsoft.com/office/powerpoint/2010/main" val="20671460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97326C-1640-295D-A128-8413235E32EB}"/>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79F36746-AB63-BEF9-6185-1F96EFFDF6CB}"/>
              </a:ext>
            </a:extLst>
          </p:cNvPr>
          <p:cNvSpPr>
            <a:spLocks noGrp="1"/>
          </p:cNvSpPr>
          <p:nvPr>
            <p:ph type="title"/>
          </p:nvPr>
        </p:nvSpPr>
        <p:spPr/>
        <p:txBody>
          <a:bodyPr/>
          <a:lstStyle/>
          <a:p>
            <a:r>
              <a:rPr lang="en-GB"/>
              <a:t>FFA - Dynamics (Beam Stacking)</a:t>
            </a:r>
          </a:p>
        </p:txBody>
      </p:sp>
      <p:sp>
        <p:nvSpPr>
          <p:cNvPr id="8" name="Text Placeholder 7">
            <a:extLst>
              <a:ext uri="{FF2B5EF4-FFF2-40B4-BE49-F238E27FC236}">
                <a16:creationId xmlns:a16="http://schemas.microsoft.com/office/drawing/2014/main" id="{7F4294F9-409D-1F25-05F4-4120DD066214}"/>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85863982-9D7C-751A-251F-49E915E6267E}"/>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C35BCED-FBAA-B93A-93B8-1FA78854C877}"/>
              </a:ext>
            </a:extLst>
          </p:cNvPr>
          <p:cNvSpPr>
            <a:spLocks noGrp="1"/>
          </p:cNvSpPr>
          <p:nvPr>
            <p:ph type="sldNum" sz="quarter" idx="12"/>
          </p:nvPr>
        </p:nvSpPr>
        <p:spPr/>
        <p:txBody>
          <a:bodyPr/>
          <a:lstStyle/>
          <a:p>
            <a:fld id="{94601B8E-4C5D-4D9E-8821-9696CA0E0E3F}" type="slidenum">
              <a:rPr lang="en-GB" smtClean="0"/>
              <a:pPr/>
              <a:t>24</a:t>
            </a:fld>
            <a:endParaRPr lang="en-GB"/>
          </a:p>
        </p:txBody>
      </p:sp>
    </p:spTree>
    <p:extLst>
      <p:ext uri="{BB962C8B-B14F-4D97-AF65-F5344CB8AC3E}">
        <p14:creationId xmlns:p14="http://schemas.microsoft.com/office/powerpoint/2010/main" val="352789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4FB29A2-22C9-97CD-C240-09B26EB31DE7}"/>
              </a:ext>
            </a:extLst>
          </p:cNvPr>
          <p:cNvGrpSpPr/>
          <p:nvPr/>
        </p:nvGrpSpPr>
        <p:grpSpPr>
          <a:xfrm>
            <a:off x="4985294" y="68876"/>
            <a:ext cx="3418293" cy="1977780"/>
            <a:chOff x="439788" y="1521340"/>
            <a:chExt cx="5249221" cy="3321890"/>
          </a:xfrm>
        </p:grpSpPr>
        <p:grpSp>
          <p:nvGrpSpPr>
            <p:cNvPr id="13" name="Group 12">
              <a:extLst>
                <a:ext uri="{FF2B5EF4-FFF2-40B4-BE49-F238E27FC236}">
                  <a16:creationId xmlns:a16="http://schemas.microsoft.com/office/drawing/2014/main" id="{983C04DF-7D09-1FE5-9CB0-A035AB43F541}"/>
                </a:ext>
              </a:extLst>
            </p:cNvPr>
            <p:cNvGrpSpPr>
              <a:grpSpLocks noChangeAspect="1"/>
            </p:cNvGrpSpPr>
            <p:nvPr/>
          </p:nvGrpSpPr>
          <p:grpSpPr>
            <a:xfrm>
              <a:off x="448530" y="1876425"/>
              <a:ext cx="5240479" cy="2589486"/>
              <a:chOff x="2151992" y="638504"/>
              <a:chExt cx="8343288" cy="4122682"/>
            </a:xfrm>
          </p:grpSpPr>
          <p:cxnSp>
            <p:nvCxnSpPr>
              <p:cNvPr id="20" name="Straight Connector 19">
                <a:extLst>
                  <a:ext uri="{FF2B5EF4-FFF2-40B4-BE49-F238E27FC236}">
                    <a16:creationId xmlns:a16="http://schemas.microsoft.com/office/drawing/2014/main" id="{6FC607B3-7D31-EA92-BA92-C644B886AAD0}"/>
                  </a:ext>
                </a:extLst>
              </p:cNvPr>
              <p:cNvCxnSpPr/>
              <p:nvPr/>
            </p:nvCxnSpPr>
            <p:spPr>
              <a:xfrm flipV="1">
                <a:off x="7673696" y="1428390"/>
                <a:ext cx="1369282" cy="2870725"/>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5F9CF07-8144-04C4-AD85-5D9E7D462E31}"/>
                  </a:ext>
                </a:extLst>
              </p:cNvPr>
              <p:cNvCxnSpPr/>
              <p:nvPr/>
            </p:nvCxnSpPr>
            <p:spPr>
              <a:xfrm flipV="1">
                <a:off x="5945701" y="4299134"/>
                <a:ext cx="1728000" cy="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B275140-8E60-370A-95D3-0E16A8B562FD}"/>
                  </a:ext>
                </a:extLst>
              </p:cNvPr>
              <p:cNvCxnSpPr/>
              <p:nvPr/>
            </p:nvCxnSpPr>
            <p:spPr>
              <a:xfrm rot="17700000" flipV="1">
                <a:off x="2716216" y="2819435"/>
                <a:ext cx="3276000" cy="0"/>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F3268E0-A229-259A-5FE0-E0EC2BAA6AA3}"/>
                  </a:ext>
                </a:extLst>
              </p:cNvPr>
              <p:cNvCxnSpPr/>
              <p:nvPr/>
            </p:nvCxnSpPr>
            <p:spPr>
              <a:xfrm>
                <a:off x="5046465" y="1339316"/>
                <a:ext cx="5003862"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97CD9769-E549-3A54-25EF-40D421E7C0D9}"/>
                  </a:ext>
                </a:extLst>
              </p:cNvPr>
              <p:cNvCxnSpPr/>
              <p:nvPr/>
            </p:nvCxnSpPr>
            <p:spPr>
              <a:xfrm flipV="1">
                <a:off x="2151993" y="638504"/>
                <a:ext cx="0" cy="41226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a:extLst>
                  <a:ext uri="{FF2B5EF4-FFF2-40B4-BE49-F238E27FC236}">
                    <a16:creationId xmlns:a16="http://schemas.microsoft.com/office/drawing/2014/main" id="{821180FF-5AE5-6D35-A65D-D4B61D08F6B7}"/>
                  </a:ext>
                </a:extLst>
              </p:cNvPr>
              <p:cNvCxnSpPr/>
              <p:nvPr/>
            </p:nvCxnSpPr>
            <p:spPr>
              <a:xfrm flipV="1">
                <a:off x="2151992" y="4761186"/>
                <a:ext cx="8343288"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ABC63AFC-DFFD-E995-5755-11CF2E79E471}"/>
                  </a:ext>
                </a:extLst>
              </p:cNvPr>
              <p:cNvCxnSpPr/>
              <p:nvPr/>
            </p:nvCxnSpPr>
            <p:spPr>
              <a:xfrm>
                <a:off x="2165914" y="4303968"/>
                <a:ext cx="1496055"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396BD341-D27B-EBF6-DA8C-261CE62C0977}"/>
                  </a:ext>
                </a:extLst>
              </p:cNvPr>
              <p:cNvCxnSpPr/>
              <p:nvPr/>
            </p:nvCxnSpPr>
            <p:spPr>
              <a:xfrm>
                <a:off x="9042980" y="1428390"/>
                <a:ext cx="1007347" cy="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9E4A39F3-D8D1-6F88-73FB-81FF2F3F9FF9}"/>
                </a:ext>
              </a:extLst>
            </p:cNvPr>
            <p:cNvSpPr txBox="1"/>
            <p:nvPr/>
          </p:nvSpPr>
          <p:spPr>
            <a:xfrm>
              <a:off x="2589690" y="4473898"/>
              <a:ext cx="1097280" cy="369332"/>
            </a:xfrm>
            <a:prstGeom prst="rect">
              <a:avLst/>
            </a:prstGeom>
            <a:noFill/>
          </p:spPr>
          <p:txBody>
            <a:bodyPr wrap="square" rtlCol="0">
              <a:spAutoFit/>
            </a:bodyPr>
            <a:lstStyle/>
            <a:p>
              <a:r>
                <a:rPr lang="en-GB" dirty="0"/>
                <a:t>Time</a:t>
              </a:r>
            </a:p>
          </p:txBody>
        </p:sp>
        <p:sp>
          <p:nvSpPr>
            <p:cNvPr id="17" name="TextBox 16">
              <a:extLst>
                <a:ext uri="{FF2B5EF4-FFF2-40B4-BE49-F238E27FC236}">
                  <a16:creationId xmlns:a16="http://schemas.microsoft.com/office/drawing/2014/main" id="{A1B949DF-C33C-A124-D717-737386728DA3}"/>
                </a:ext>
              </a:extLst>
            </p:cNvPr>
            <p:cNvSpPr txBox="1"/>
            <p:nvPr/>
          </p:nvSpPr>
          <p:spPr>
            <a:xfrm>
              <a:off x="439788" y="1521340"/>
              <a:ext cx="1816812" cy="620332"/>
            </a:xfrm>
            <a:prstGeom prst="rect">
              <a:avLst/>
            </a:prstGeom>
            <a:noFill/>
          </p:spPr>
          <p:txBody>
            <a:bodyPr wrap="square" rtlCol="0">
              <a:spAutoFit/>
            </a:bodyPr>
            <a:lstStyle/>
            <a:p>
              <a:r>
                <a:rPr lang="en-GB" dirty="0"/>
                <a:t>Energy</a:t>
              </a:r>
            </a:p>
          </p:txBody>
        </p:sp>
      </p:grpSp>
      <p:sp>
        <p:nvSpPr>
          <p:cNvPr id="5" name="Content Placeholder 2"/>
          <p:cNvSpPr>
            <a:spLocks noGrp="1"/>
          </p:cNvSpPr>
          <p:nvPr>
            <p:ph idx="1"/>
          </p:nvPr>
        </p:nvSpPr>
        <p:spPr>
          <a:xfrm>
            <a:off x="266700" y="1304925"/>
            <a:ext cx="5113506" cy="4351338"/>
          </a:xfrm>
        </p:spPr>
        <p:txBody>
          <a:bodyPr>
            <a:normAutofit lnSpcReduction="10000"/>
          </a:bodyPr>
          <a:lstStyle/>
          <a:p>
            <a:r>
              <a:rPr lang="en-GB" dirty="0"/>
              <a:t>Beam stacking is one of the primary advantages of FFA for high intensity applications.</a:t>
            </a:r>
          </a:p>
          <a:p>
            <a:pPr lvl="1"/>
            <a:r>
              <a:rPr lang="en-GB" dirty="0"/>
              <a:t>Allows you to use the full aperture at extraction.</a:t>
            </a:r>
          </a:p>
          <a:p>
            <a:pPr lvl="1"/>
            <a:r>
              <a:rPr lang="en-GB" dirty="0"/>
              <a:t>Freedom with the repetition rate.</a:t>
            </a:r>
          </a:p>
          <a:p>
            <a:pPr lvl="1"/>
            <a:r>
              <a:rPr lang="en-GB" dirty="0"/>
              <a:t>The benefits of an Accumulator Ring without needing a full energy </a:t>
            </a:r>
            <a:r>
              <a:rPr lang="en-GB" dirty="0" err="1"/>
              <a:t>linac</a:t>
            </a:r>
            <a:r>
              <a:rPr lang="en-GB" dirty="0"/>
              <a:t>.</a:t>
            </a:r>
          </a:p>
          <a:p>
            <a:endParaRPr lang="en-GB" dirty="0"/>
          </a:p>
          <a:p>
            <a:r>
              <a:rPr lang="en-GB" dirty="0"/>
              <a:t>In 2023 we conducted an experiment to systematically study beam stacking the KURNS FFA.</a:t>
            </a:r>
          </a:p>
          <a:p>
            <a:endParaRPr lang="en-GB" dirty="0"/>
          </a:p>
          <a:p>
            <a:r>
              <a:rPr lang="en-GB"/>
              <a:t>Results published early 2025 and chosen as PRAB “Editors’ Suggestion”.</a:t>
            </a:r>
            <a:endParaRPr lang="en-GB" dirty="0"/>
          </a:p>
        </p:txBody>
      </p:sp>
      <p:pic>
        <p:nvPicPr>
          <p:cNvPr id="9" name="Picture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221590" y="1343080"/>
            <a:ext cx="3892268" cy="2316505"/>
          </a:xfrm>
          <a:prstGeom prst="rect">
            <a:avLst/>
          </a:prstGeom>
        </p:spPr>
      </p:pic>
      <p:sp>
        <p:nvSpPr>
          <p:cNvPr id="31" name="Slide Number Placeholder 4"/>
          <p:cNvSpPr txBox="1">
            <a:spLocks/>
          </p:cNvSpPr>
          <p:nvPr/>
        </p:nvSpPr>
        <p:spPr>
          <a:xfrm>
            <a:off x="11895750" y="5613570"/>
            <a:ext cx="571875" cy="21738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25</a:t>
            </a:fld>
            <a:endParaRPr lang="en-GB"/>
          </a:p>
        </p:txBody>
      </p:sp>
      <p:sp>
        <p:nvSpPr>
          <p:cNvPr id="34" name="TextBox 33"/>
          <p:cNvSpPr txBox="1"/>
          <p:nvPr/>
        </p:nvSpPr>
        <p:spPr>
          <a:xfrm>
            <a:off x="9206753" y="466112"/>
            <a:ext cx="3280316" cy="646331"/>
          </a:xfrm>
          <a:prstGeom prst="rect">
            <a:avLst/>
          </a:prstGeom>
          <a:noFill/>
        </p:spPr>
        <p:txBody>
          <a:bodyPr wrap="square" rtlCol="0">
            <a:spAutoFit/>
          </a:bodyPr>
          <a:lstStyle/>
          <a:p>
            <a:r>
              <a:rPr lang="en-GB" dirty="0"/>
              <a:t>Longitudinal phase space after beam stacking</a:t>
            </a:r>
          </a:p>
        </p:txBody>
      </p:sp>
      <p:cxnSp>
        <p:nvCxnSpPr>
          <p:cNvPr id="38" name="Straight Arrow Connector 37"/>
          <p:cNvCxnSpPr>
            <a:cxnSpLocks/>
          </p:cNvCxnSpPr>
          <p:nvPr/>
        </p:nvCxnSpPr>
        <p:spPr>
          <a:xfrm>
            <a:off x="8221590" y="522716"/>
            <a:ext cx="997100" cy="96542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cxnSpLocks/>
          </p:cNvCxnSpPr>
          <p:nvPr/>
        </p:nvCxnSpPr>
        <p:spPr>
          <a:xfrm>
            <a:off x="8104964" y="605113"/>
            <a:ext cx="1099324" cy="260582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8055140" y="429724"/>
            <a:ext cx="201163" cy="18254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ue square with white text&#10;&#10;AI-generated content may be incorrect.">
            <a:extLst>
              <a:ext uri="{FF2B5EF4-FFF2-40B4-BE49-F238E27FC236}">
                <a16:creationId xmlns:a16="http://schemas.microsoft.com/office/drawing/2014/main" id="{CBA76590-16AF-C649-BF64-D72270D4E58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sp>
        <p:nvSpPr>
          <p:cNvPr id="6" name="Title 5">
            <a:extLst>
              <a:ext uri="{FF2B5EF4-FFF2-40B4-BE49-F238E27FC236}">
                <a16:creationId xmlns:a16="http://schemas.microsoft.com/office/drawing/2014/main" id="{4ADA036E-BC7B-542E-4164-2F6B905C1A4A}"/>
              </a:ext>
            </a:extLst>
          </p:cNvPr>
          <p:cNvSpPr>
            <a:spLocks noGrp="1"/>
          </p:cNvSpPr>
          <p:nvPr>
            <p:ph type="title"/>
          </p:nvPr>
        </p:nvSpPr>
        <p:spPr/>
        <p:txBody>
          <a:bodyPr>
            <a:normAutofit fontScale="90000"/>
          </a:bodyPr>
          <a:lstStyle/>
          <a:p>
            <a:r>
              <a:rPr lang="en-GB" dirty="0"/>
              <a:t>Beam stacking in FFAs </a:t>
            </a:r>
            <a:br>
              <a:rPr lang="en-GB" dirty="0"/>
            </a:br>
            <a:r>
              <a:rPr lang="en-GB" sz="1600" dirty="0">
                <a:solidFill>
                  <a:schemeClr val="accent4"/>
                </a:solidFill>
              </a:rPr>
              <a:t>C. Jolly (JAI Student), </a:t>
            </a:r>
            <a:r>
              <a:rPr lang="en-GB" sz="1600" dirty="0">
                <a:solidFill>
                  <a:schemeClr val="accent6"/>
                </a:solidFill>
              </a:rPr>
              <a:t>P. Burrows, C. Rogers, A. Oeftiger</a:t>
            </a:r>
            <a:endParaRPr lang="en-GB" sz="1600">
              <a:solidFill>
                <a:schemeClr val="accent6"/>
              </a:solidFill>
            </a:endParaRPr>
          </a:p>
        </p:txBody>
      </p:sp>
      <p:pic>
        <p:nvPicPr>
          <p:cNvPr id="39" name="Picture 38">
            <a:extLst>
              <a:ext uri="{FF2B5EF4-FFF2-40B4-BE49-F238E27FC236}">
                <a16:creationId xmlns:a16="http://schemas.microsoft.com/office/drawing/2014/main" id="{7734CA80-7557-9D45-0B43-B1C64AD69967}"/>
              </a:ext>
            </a:extLst>
          </p:cNvPr>
          <p:cNvPicPr>
            <a:picLocks noChangeAspect="1"/>
          </p:cNvPicPr>
          <p:nvPr/>
        </p:nvPicPr>
        <p:blipFill>
          <a:blip r:embed="rId4"/>
          <a:stretch>
            <a:fillRect/>
          </a:stretch>
        </p:blipFill>
        <p:spPr>
          <a:xfrm>
            <a:off x="6981350" y="3728023"/>
            <a:ext cx="3689190" cy="2507371"/>
          </a:xfrm>
          <a:prstGeom prst="rect">
            <a:avLst/>
          </a:prstGeom>
        </p:spPr>
      </p:pic>
      <p:sp>
        <p:nvSpPr>
          <p:cNvPr id="42" name="TextBox 41">
            <a:extLst>
              <a:ext uri="{FF2B5EF4-FFF2-40B4-BE49-F238E27FC236}">
                <a16:creationId xmlns:a16="http://schemas.microsoft.com/office/drawing/2014/main" id="{16DDC156-8916-9BD4-0D74-1DDC25AD5FC9}"/>
              </a:ext>
            </a:extLst>
          </p:cNvPr>
          <p:cNvSpPr txBox="1"/>
          <p:nvPr/>
        </p:nvSpPr>
        <p:spPr>
          <a:xfrm>
            <a:off x="6255832" y="6282327"/>
            <a:ext cx="4797587" cy="307777"/>
          </a:xfrm>
          <a:prstGeom prst="rect">
            <a:avLst/>
          </a:prstGeom>
          <a:noFill/>
        </p:spPr>
        <p:txBody>
          <a:bodyPr wrap="square">
            <a:spAutoFit/>
          </a:bodyPr>
          <a:lstStyle/>
          <a:p>
            <a:r>
              <a:rPr lang="en-GB" sz="1400"/>
              <a:t>https://doi.org/10.1103/PhysRevAccelBeams.28.012803</a:t>
            </a:r>
            <a:endParaRPr lang="en-GB" sz="1400" b="1"/>
          </a:p>
        </p:txBody>
      </p:sp>
    </p:spTree>
    <p:extLst>
      <p:ext uri="{BB962C8B-B14F-4D97-AF65-F5344CB8AC3E}">
        <p14:creationId xmlns:p14="http://schemas.microsoft.com/office/powerpoint/2010/main" val="20504819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F0C6100-3F79-196D-EB52-71D48C48BED8}"/>
              </a:ext>
            </a:extLst>
          </p:cNvPr>
          <p:cNvGrpSpPr/>
          <p:nvPr/>
        </p:nvGrpSpPr>
        <p:grpSpPr>
          <a:xfrm>
            <a:off x="4985294" y="68876"/>
            <a:ext cx="3418293" cy="1977780"/>
            <a:chOff x="439788" y="1521340"/>
            <a:chExt cx="5249221" cy="3321890"/>
          </a:xfrm>
        </p:grpSpPr>
        <p:grpSp>
          <p:nvGrpSpPr>
            <p:cNvPr id="8" name="Group 7">
              <a:extLst>
                <a:ext uri="{FF2B5EF4-FFF2-40B4-BE49-F238E27FC236}">
                  <a16:creationId xmlns:a16="http://schemas.microsoft.com/office/drawing/2014/main" id="{F85DF48E-8BAA-5BFF-542B-4C2DFFD31770}"/>
                </a:ext>
              </a:extLst>
            </p:cNvPr>
            <p:cNvGrpSpPr>
              <a:grpSpLocks noChangeAspect="1"/>
            </p:cNvGrpSpPr>
            <p:nvPr/>
          </p:nvGrpSpPr>
          <p:grpSpPr>
            <a:xfrm>
              <a:off x="448530" y="1876425"/>
              <a:ext cx="5240479" cy="2589486"/>
              <a:chOff x="2151992" y="638504"/>
              <a:chExt cx="8343288" cy="4122682"/>
            </a:xfrm>
          </p:grpSpPr>
          <p:cxnSp>
            <p:nvCxnSpPr>
              <p:cNvPr id="12" name="Straight Connector 11">
                <a:extLst>
                  <a:ext uri="{FF2B5EF4-FFF2-40B4-BE49-F238E27FC236}">
                    <a16:creationId xmlns:a16="http://schemas.microsoft.com/office/drawing/2014/main" id="{48E9B8A2-126E-7DF4-4FC2-BB7F63E34041}"/>
                  </a:ext>
                </a:extLst>
              </p:cNvPr>
              <p:cNvCxnSpPr/>
              <p:nvPr/>
            </p:nvCxnSpPr>
            <p:spPr>
              <a:xfrm flipV="1">
                <a:off x="7673696" y="1428390"/>
                <a:ext cx="1369282" cy="2870725"/>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B45154D-4F17-548B-2F83-5CF357B22C50}"/>
                  </a:ext>
                </a:extLst>
              </p:cNvPr>
              <p:cNvCxnSpPr/>
              <p:nvPr/>
            </p:nvCxnSpPr>
            <p:spPr>
              <a:xfrm flipV="1">
                <a:off x="5945701" y="4299134"/>
                <a:ext cx="1728000" cy="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7C94D46-26DB-9533-1C32-113E808A8302}"/>
                  </a:ext>
                </a:extLst>
              </p:cNvPr>
              <p:cNvCxnSpPr/>
              <p:nvPr/>
            </p:nvCxnSpPr>
            <p:spPr>
              <a:xfrm rot="17700000" flipV="1">
                <a:off x="2716216" y="2819435"/>
                <a:ext cx="3276000" cy="0"/>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FFB83C8-2100-A612-66A7-128898DD31A2}"/>
                  </a:ext>
                </a:extLst>
              </p:cNvPr>
              <p:cNvCxnSpPr/>
              <p:nvPr/>
            </p:nvCxnSpPr>
            <p:spPr>
              <a:xfrm>
                <a:off x="5046465" y="1339316"/>
                <a:ext cx="5003862"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45EB448-D07A-4B8E-2A3F-9CAC5A0B7388}"/>
                  </a:ext>
                </a:extLst>
              </p:cNvPr>
              <p:cNvCxnSpPr/>
              <p:nvPr/>
            </p:nvCxnSpPr>
            <p:spPr>
              <a:xfrm flipV="1">
                <a:off x="2151993" y="638504"/>
                <a:ext cx="0" cy="412268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7B96C9F2-D6C0-A531-DA1B-0910ACC4661F}"/>
                  </a:ext>
                </a:extLst>
              </p:cNvPr>
              <p:cNvCxnSpPr/>
              <p:nvPr/>
            </p:nvCxnSpPr>
            <p:spPr>
              <a:xfrm flipV="1">
                <a:off x="2151992" y="4761186"/>
                <a:ext cx="8343288"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8A6A868D-39A4-9A00-CC82-3D2D74C5FCD7}"/>
                  </a:ext>
                </a:extLst>
              </p:cNvPr>
              <p:cNvCxnSpPr/>
              <p:nvPr/>
            </p:nvCxnSpPr>
            <p:spPr>
              <a:xfrm>
                <a:off x="2165914" y="4303968"/>
                <a:ext cx="1496055"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F6F2795-ACBC-181E-F455-6F8902F6EF95}"/>
                  </a:ext>
                </a:extLst>
              </p:cNvPr>
              <p:cNvCxnSpPr/>
              <p:nvPr/>
            </p:nvCxnSpPr>
            <p:spPr>
              <a:xfrm>
                <a:off x="9042980" y="1428390"/>
                <a:ext cx="1007347" cy="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EA3D12FB-C4C6-74E7-357B-B56549DEC3D8}"/>
                </a:ext>
              </a:extLst>
            </p:cNvPr>
            <p:cNvSpPr txBox="1"/>
            <p:nvPr/>
          </p:nvSpPr>
          <p:spPr>
            <a:xfrm>
              <a:off x="2589690" y="4473898"/>
              <a:ext cx="1097280" cy="369332"/>
            </a:xfrm>
            <a:prstGeom prst="rect">
              <a:avLst/>
            </a:prstGeom>
            <a:noFill/>
          </p:spPr>
          <p:txBody>
            <a:bodyPr wrap="square" rtlCol="0">
              <a:spAutoFit/>
            </a:bodyPr>
            <a:lstStyle/>
            <a:p>
              <a:r>
                <a:rPr lang="en-GB" dirty="0"/>
                <a:t>Time</a:t>
              </a:r>
            </a:p>
          </p:txBody>
        </p:sp>
        <p:sp>
          <p:nvSpPr>
            <p:cNvPr id="11" name="TextBox 10">
              <a:extLst>
                <a:ext uri="{FF2B5EF4-FFF2-40B4-BE49-F238E27FC236}">
                  <a16:creationId xmlns:a16="http://schemas.microsoft.com/office/drawing/2014/main" id="{C813FFB2-A70E-2531-34C3-8BF48EE5E201}"/>
                </a:ext>
              </a:extLst>
            </p:cNvPr>
            <p:cNvSpPr txBox="1"/>
            <p:nvPr/>
          </p:nvSpPr>
          <p:spPr>
            <a:xfrm>
              <a:off x="439788" y="1521340"/>
              <a:ext cx="1816812" cy="620332"/>
            </a:xfrm>
            <a:prstGeom prst="rect">
              <a:avLst/>
            </a:prstGeom>
            <a:noFill/>
          </p:spPr>
          <p:txBody>
            <a:bodyPr wrap="square" rtlCol="0">
              <a:spAutoFit/>
            </a:bodyPr>
            <a:lstStyle/>
            <a:p>
              <a:r>
                <a:rPr lang="en-GB" dirty="0"/>
                <a:t>Energy</a:t>
              </a:r>
            </a:p>
          </p:txBody>
        </p:sp>
      </p:grpSp>
      <p:sp>
        <p:nvSpPr>
          <p:cNvPr id="2" name="Title 1"/>
          <p:cNvSpPr>
            <a:spLocks noGrp="1"/>
          </p:cNvSpPr>
          <p:nvPr>
            <p:ph type="title"/>
          </p:nvPr>
        </p:nvSpPr>
        <p:spPr/>
        <p:txBody>
          <a:bodyPr>
            <a:normAutofit fontScale="90000"/>
          </a:bodyPr>
          <a:lstStyle/>
          <a:p>
            <a:r>
              <a:rPr lang="en-GB" dirty="0"/>
              <a:t>Beam stacking in FFAs </a:t>
            </a:r>
            <a:br>
              <a:rPr lang="en-GB" dirty="0"/>
            </a:br>
            <a:r>
              <a:rPr lang="en-GB" sz="1600" dirty="0">
                <a:solidFill>
                  <a:schemeClr val="accent4"/>
                </a:solidFill>
              </a:rPr>
              <a:t>C. Jolly (JAI Student), </a:t>
            </a:r>
            <a:r>
              <a:rPr lang="en-GB" sz="1600" dirty="0">
                <a:solidFill>
                  <a:schemeClr val="accent6"/>
                </a:solidFill>
              </a:rPr>
              <a:t>P. Burrows, C. Rogers, A. Oeftiger</a:t>
            </a:r>
            <a:endParaRPr lang="en-GB" sz="1600" dirty="0">
              <a:solidFill>
                <a:schemeClr val="accent4"/>
              </a:solidFill>
            </a:endParaRPr>
          </a:p>
        </p:txBody>
      </p:sp>
      <p:sp>
        <p:nvSpPr>
          <p:cNvPr id="5" name="Content Placeholder 2"/>
          <p:cNvSpPr>
            <a:spLocks noGrp="1"/>
          </p:cNvSpPr>
          <p:nvPr>
            <p:ph idx="1"/>
          </p:nvPr>
        </p:nvSpPr>
        <p:spPr>
          <a:xfrm>
            <a:off x="266700" y="1304925"/>
            <a:ext cx="5113506" cy="4351338"/>
          </a:xfrm>
        </p:spPr>
        <p:txBody>
          <a:bodyPr>
            <a:normAutofit lnSpcReduction="10000"/>
          </a:bodyPr>
          <a:lstStyle/>
          <a:p>
            <a:r>
              <a:rPr lang="en-GB" dirty="0"/>
              <a:t>Beam stacking is one of the primary advantages of FFA for high intensity applications.</a:t>
            </a:r>
          </a:p>
          <a:p>
            <a:pPr lvl="1"/>
            <a:r>
              <a:rPr lang="en-GB" dirty="0"/>
              <a:t>Allows you to use the full aperture at extraction.</a:t>
            </a:r>
          </a:p>
          <a:p>
            <a:pPr lvl="1"/>
            <a:r>
              <a:rPr lang="en-GB" dirty="0"/>
              <a:t>Freedom with the repetition rate.</a:t>
            </a:r>
          </a:p>
          <a:p>
            <a:pPr lvl="1"/>
            <a:r>
              <a:rPr lang="en-GB" dirty="0"/>
              <a:t>The benefits of an Accumulator Ring without needing a full energy </a:t>
            </a:r>
            <a:r>
              <a:rPr lang="en-GB" dirty="0" err="1"/>
              <a:t>linac</a:t>
            </a:r>
            <a:r>
              <a:rPr lang="en-GB" dirty="0"/>
              <a:t>.</a:t>
            </a:r>
          </a:p>
          <a:p>
            <a:endParaRPr lang="en-GB" dirty="0"/>
          </a:p>
          <a:p>
            <a:r>
              <a:rPr lang="en-GB" dirty="0"/>
              <a:t>In 2023 we conducted an experiment to systematically study beam stacking the KURNS FFA.</a:t>
            </a:r>
          </a:p>
          <a:p>
            <a:endParaRPr lang="en-GB" dirty="0"/>
          </a:p>
          <a:p>
            <a:r>
              <a:rPr lang="en-GB"/>
              <a:t>Results published early 2025 and chosen as PRAB “Editors’ Suggestion”.</a:t>
            </a:r>
            <a:endParaRPr lang="en-GB" dirty="0"/>
          </a:p>
          <a:p>
            <a:endParaRPr lang="en-GB" dirty="0"/>
          </a:p>
        </p:txBody>
      </p:sp>
      <p:pic>
        <p:nvPicPr>
          <p:cNvPr id="9" name="Picture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221590" y="1343080"/>
            <a:ext cx="3892268" cy="2316505"/>
          </a:xfrm>
          <a:prstGeom prst="rect">
            <a:avLst/>
          </a:prstGeom>
        </p:spPr>
      </p:pic>
      <p:sp>
        <p:nvSpPr>
          <p:cNvPr id="31" name="Slide Number Placeholder 4"/>
          <p:cNvSpPr txBox="1">
            <a:spLocks/>
          </p:cNvSpPr>
          <p:nvPr/>
        </p:nvSpPr>
        <p:spPr>
          <a:xfrm>
            <a:off x="11895750" y="5613570"/>
            <a:ext cx="571875" cy="217388"/>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4601B8E-4C5D-4D9E-8821-9696CA0E0E3F}" type="slidenum">
              <a:rPr lang="en-GB" smtClean="0"/>
              <a:pPr/>
              <a:t>26</a:t>
            </a:fld>
            <a:endParaRPr lang="en-GB"/>
          </a:p>
        </p:txBody>
      </p:sp>
      <p:sp>
        <p:nvSpPr>
          <p:cNvPr id="34" name="TextBox 33"/>
          <p:cNvSpPr txBox="1"/>
          <p:nvPr/>
        </p:nvSpPr>
        <p:spPr>
          <a:xfrm>
            <a:off x="9206753" y="466112"/>
            <a:ext cx="3280316" cy="646331"/>
          </a:xfrm>
          <a:prstGeom prst="rect">
            <a:avLst/>
          </a:prstGeom>
          <a:noFill/>
        </p:spPr>
        <p:txBody>
          <a:bodyPr wrap="square" rtlCol="0">
            <a:spAutoFit/>
          </a:bodyPr>
          <a:lstStyle/>
          <a:p>
            <a:r>
              <a:rPr lang="en-GB" dirty="0"/>
              <a:t>Longitudinal phase space after beam stacking</a:t>
            </a:r>
          </a:p>
        </p:txBody>
      </p:sp>
      <p:cxnSp>
        <p:nvCxnSpPr>
          <p:cNvPr id="38" name="Straight Arrow Connector 37"/>
          <p:cNvCxnSpPr/>
          <p:nvPr/>
        </p:nvCxnSpPr>
        <p:spPr>
          <a:xfrm>
            <a:off x="8221590" y="522716"/>
            <a:ext cx="997100" cy="96542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104964" y="605113"/>
            <a:ext cx="1099324" cy="2605826"/>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8055140" y="429724"/>
            <a:ext cx="201163" cy="18254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6020666" y="4151101"/>
            <a:ext cx="5727065" cy="1631216"/>
          </a:xfrm>
          <a:prstGeom prst="rect">
            <a:avLst/>
          </a:prstGeom>
          <a:noFill/>
        </p:spPr>
        <p:txBody>
          <a:bodyPr wrap="square" rtlCol="0">
            <a:spAutoFit/>
          </a:bodyPr>
          <a:lstStyle/>
          <a:p>
            <a:r>
              <a:rPr lang="en-GB" sz="2000" dirty="0">
                <a:solidFill>
                  <a:schemeClr val="accent3"/>
                </a:solidFill>
              </a:rPr>
              <a:t>In 2023 we successfully stacked two beams in the KURNS FFA</a:t>
            </a:r>
            <a:br>
              <a:rPr lang="en-GB" sz="2000" dirty="0">
                <a:solidFill>
                  <a:schemeClr val="accent3"/>
                </a:solidFill>
              </a:rPr>
            </a:br>
            <a:endParaRPr lang="en-GB" sz="2000" dirty="0">
              <a:solidFill>
                <a:schemeClr val="accent3"/>
              </a:solidFill>
            </a:endParaRPr>
          </a:p>
          <a:p>
            <a:r>
              <a:rPr lang="en-GB" sz="2000" dirty="0">
                <a:solidFill>
                  <a:schemeClr val="accent3"/>
                </a:solidFill>
                <a:sym typeface="Wingdings" panose="05000000000000000000" pitchFamily="2" charset="2"/>
              </a:rPr>
              <a:t>But there was significant beam loss during stacking.  loss caused by </a:t>
            </a:r>
            <a:r>
              <a:rPr lang="en-GB" sz="2000" b="1" dirty="0">
                <a:solidFill>
                  <a:schemeClr val="accent3"/>
                </a:solidFill>
                <a:sym typeface="Wingdings" panose="05000000000000000000" pitchFamily="2" charset="2"/>
              </a:rPr>
              <a:t>RF knockout.</a:t>
            </a:r>
            <a:endParaRPr lang="en-GB" sz="2000" dirty="0">
              <a:solidFill>
                <a:schemeClr val="accent3"/>
              </a:solidFill>
            </a:endParaRPr>
          </a:p>
        </p:txBody>
      </p:sp>
      <p:pic>
        <p:nvPicPr>
          <p:cNvPr id="4" name="Picture 3" descr="A blue square with white text&#10;&#10;AI-generated content may be incorrect.">
            <a:extLst>
              <a:ext uri="{FF2B5EF4-FFF2-40B4-BE49-F238E27FC236}">
                <a16:creationId xmlns:a16="http://schemas.microsoft.com/office/drawing/2014/main" id="{81D50D29-4D43-10EA-D5C9-448D80AB2FC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sp>
        <p:nvSpPr>
          <p:cNvPr id="6" name="TextBox 5">
            <a:extLst>
              <a:ext uri="{FF2B5EF4-FFF2-40B4-BE49-F238E27FC236}">
                <a16:creationId xmlns:a16="http://schemas.microsoft.com/office/drawing/2014/main" id="{67D52DF5-1931-C70D-0A30-06A65482C777}"/>
              </a:ext>
            </a:extLst>
          </p:cNvPr>
          <p:cNvSpPr txBox="1"/>
          <p:nvPr/>
        </p:nvSpPr>
        <p:spPr>
          <a:xfrm>
            <a:off x="6255832" y="6282327"/>
            <a:ext cx="4797587" cy="307777"/>
          </a:xfrm>
          <a:prstGeom prst="rect">
            <a:avLst/>
          </a:prstGeom>
          <a:noFill/>
        </p:spPr>
        <p:txBody>
          <a:bodyPr wrap="square">
            <a:spAutoFit/>
          </a:bodyPr>
          <a:lstStyle/>
          <a:p>
            <a:r>
              <a:rPr lang="en-GB" sz="1400"/>
              <a:t>https://doi.org/10.1103/PhysRevAccelBeams.28.012803</a:t>
            </a:r>
            <a:endParaRPr lang="en-GB" sz="1400" b="1"/>
          </a:p>
        </p:txBody>
      </p:sp>
    </p:spTree>
    <p:extLst>
      <p:ext uri="{BB962C8B-B14F-4D97-AF65-F5344CB8AC3E}">
        <p14:creationId xmlns:p14="http://schemas.microsoft.com/office/powerpoint/2010/main" val="40902951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RF knockout</a:t>
            </a:r>
            <a:br>
              <a:rPr lang="en-GB" dirty="0"/>
            </a:br>
            <a:r>
              <a:rPr lang="en-GB" sz="1600" dirty="0">
                <a:solidFill>
                  <a:schemeClr val="accent4"/>
                </a:solidFill>
              </a:rPr>
              <a:t>C. Jolly (JAI Student), </a:t>
            </a:r>
            <a:r>
              <a:rPr lang="en-GB" sz="1600" dirty="0">
                <a:solidFill>
                  <a:schemeClr val="accent6"/>
                </a:solidFill>
              </a:rPr>
              <a:t>P. Burrows, C. Rogers, A. Oeftiger</a:t>
            </a:r>
            <a:endParaRPr lang="en-GB" sz="1600" dirty="0">
              <a:solidFill>
                <a:schemeClr val="accent4"/>
              </a:solidFill>
            </a:endParaRPr>
          </a:p>
        </p:txBody>
      </p:sp>
      <p:sp>
        <p:nvSpPr>
          <p:cNvPr id="3" name="Content Placeholder 2"/>
          <p:cNvSpPr>
            <a:spLocks noGrp="1"/>
          </p:cNvSpPr>
          <p:nvPr>
            <p:ph idx="1"/>
          </p:nvPr>
        </p:nvSpPr>
        <p:spPr>
          <a:xfrm>
            <a:off x="266700" y="1304925"/>
            <a:ext cx="4943952" cy="2599255"/>
          </a:xfrm>
        </p:spPr>
        <p:txBody>
          <a:bodyPr/>
          <a:lstStyle/>
          <a:p>
            <a:r>
              <a:rPr lang="en-GB" dirty="0"/>
              <a:t>The orbit in an FFA is dispersive. </a:t>
            </a:r>
            <a:br>
              <a:rPr lang="en-GB" dirty="0"/>
            </a:br>
            <a:endParaRPr lang="en-GB" dirty="0"/>
          </a:p>
          <a:p>
            <a:r>
              <a:rPr lang="en-GB" dirty="0">
                <a:sym typeface="Wingdings" panose="05000000000000000000" pitchFamily="2" charset="2"/>
              </a:rPr>
              <a:t>When a particle gains energy from a cavity it moves to a new closed orbit.</a:t>
            </a:r>
            <a:br>
              <a:rPr lang="en-GB" dirty="0">
                <a:sym typeface="Wingdings" panose="05000000000000000000" pitchFamily="2" charset="2"/>
              </a:rPr>
            </a:br>
            <a:r>
              <a:rPr lang="en-GB" dirty="0">
                <a:sym typeface="Wingdings" panose="05000000000000000000" pitchFamily="2" charset="2"/>
              </a:rPr>
              <a:t> </a:t>
            </a:r>
          </a:p>
          <a:p>
            <a:r>
              <a:rPr lang="en-GB" dirty="0">
                <a:sym typeface="Wingdings" panose="05000000000000000000" pitchFamily="2" charset="2"/>
              </a:rPr>
              <a:t> Equivalent to </a:t>
            </a:r>
            <a:r>
              <a:rPr lang="en-GB" b="1" dirty="0">
                <a:sym typeface="Wingdings" panose="05000000000000000000" pitchFamily="2" charset="2"/>
              </a:rPr>
              <a:t>a horizontal displacement</a:t>
            </a:r>
            <a:r>
              <a:rPr lang="en-GB" dirty="0">
                <a:sym typeface="Wingdings" panose="05000000000000000000" pitchFamily="2" charset="2"/>
              </a:rPr>
              <a:t> at the cavity</a:t>
            </a:r>
            <a:r>
              <a:rPr lang="en-GB" b="1" dirty="0">
                <a:sym typeface="Wingdings" panose="05000000000000000000" pitchFamily="2" charset="2"/>
              </a:rPr>
              <a:t>.</a:t>
            </a:r>
            <a:endParaRPr lang="en-GB" b="1" dirty="0"/>
          </a:p>
        </p:txBody>
      </p:sp>
      <p:sp>
        <p:nvSpPr>
          <p:cNvPr id="4" name="TextBox 3"/>
          <p:cNvSpPr txBox="1"/>
          <p:nvPr/>
        </p:nvSpPr>
        <p:spPr>
          <a:xfrm>
            <a:off x="5495364" y="277906"/>
            <a:ext cx="5011271" cy="923330"/>
          </a:xfrm>
          <a:prstGeom prst="rect">
            <a:avLst/>
          </a:prstGeom>
          <a:noFill/>
        </p:spPr>
        <p:txBody>
          <a:bodyPr wrap="square" rtlCol="0">
            <a:spAutoFit/>
          </a:bodyPr>
          <a:lstStyle/>
          <a:p>
            <a:r>
              <a:rPr lang="en-GB" dirty="0"/>
              <a:t>During beam stacking, the RF is accelerating a second beam while one beam is stored in the machine</a:t>
            </a:r>
          </a:p>
        </p:txBody>
      </p:sp>
      <p:pic>
        <p:nvPicPr>
          <p:cNvPr id="5" name="Picture 4"/>
          <p:cNvPicPr>
            <a:picLocks noChangeAspect="1"/>
          </p:cNvPicPr>
          <p:nvPr/>
        </p:nvPicPr>
        <p:blipFill>
          <a:blip r:embed="rId2"/>
          <a:stretch>
            <a:fillRect/>
          </a:stretch>
        </p:blipFill>
        <p:spPr>
          <a:xfrm>
            <a:off x="6714228" y="1994071"/>
            <a:ext cx="1926338" cy="895340"/>
          </a:xfrm>
          <a:prstGeom prst="rect">
            <a:avLst/>
          </a:prstGeom>
        </p:spPr>
      </p:pic>
      <p:sp>
        <p:nvSpPr>
          <p:cNvPr id="6" name="TextBox 5"/>
          <p:cNvSpPr txBox="1"/>
          <p:nvPr/>
        </p:nvSpPr>
        <p:spPr>
          <a:xfrm>
            <a:off x="5403000" y="3682247"/>
            <a:ext cx="5011270" cy="1323439"/>
          </a:xfrm>
          <a:prstGeom prst="rect">
            <a:avLst/>
          </a:prstGeom>
          <a:noFill/>
        </p:spPr>
        <p:txBody>
          <a:bodyPr wrap="square" rtlCol="0">
            <a:spAutoFit/>
          </a:bodyPr>
          <a:lstStyle/>
          <a:p>
            <a:r>
              <a:rPr lang="en-GB" sz="2000" dirty="0">
                <a:solidFill>
                  <a:schemeClr val="accent3"/>
                </a:solidFill>
              </a:rPr>
              <a:t>If the </a:t>
            </a:r>
            <a:r>
              <a:rPr lang="en-GB" sz="2000" b="1" dirty="0">
                <a:solidFill>
                  <a:schemeClr val="accent3"/>
                </a:solidFill>
              </a:rPr>
              <a:t>RF frequency synchronises </a:t>
            </a:r>
            <a:r>
              <a:rPr lang="en-GB" sz="2000" dirty="0">
                <a:solidFill>
                  <a:schemeClr val="accent3"/>
                </a:solidFill>
              </a:rPr>
              <a:t>with the </a:t>
            </a:r>
            <a:r>
              <a:rPr lang="en-GB" sz="2000" b="1" dirty="0">
                <a:solidFill>
                  <a:schemeClr val="accent3"/>
                </a:solidFill>
              </a:rPr>
              <a:t>horizontal tune </a:t>
            </a:r>
            <a:r>
              <a:rPr lang="en-GB" sz="2000" dirty="0">
                <a:solidFill>
                  <a:schemeClr val="accent3"/>
                </a:solidFill>
              </a:rPr>
              <a:t>then the displacements could build up turn-by-turn and cause </a:t>
            </a:r>
            <a:r>
              <a:rPr lang="en-GB" sz="2000" b="1" dirty="0">
                <a:solidFill>
                  <a:schemeClr val="accent3"/>
                </a:solidFill>
              </a:rPr>
              <a:t>beam loss.</a:t>
            </a:r>
          </a:p>
        </p:txBody>
      </p:sp>
      <p:pic>
        <p:nvPicPr>
          <p:cNvPr id="7" name="Picture 6" descr="A blue square with white text&#10;&#10;AI-generated content may be incorrect.">
            <a:extLst>
              <a:ext uri="{FF2B5EF4-FFF2-40B4-BE49-F238E27FC236}">
                <a16:creationId xmlns:a16="http://schemas.microsoft.com/office/drawing/2014/main" id="{6A89AF07-A99C-3C06-ADFB-4D8286C4351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spTree>
    <p:extLst>
      <p:ext uri="{BB962C8B-B14F-4D97-AF65-F5344CB8AC3E}">
        <p14:creationId xmlns:p14="http://schemas.microsoft.com/office/powerpoint/2010/main" val="26541563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 y="365125"/>
            <a:ext cx="8617324" cy="574675"/>
          </a:xfrm>
        </p:spPr>
        <p:txBody>
          <a:bodyPr>
            <a:normAutofit fontScale="90000"/>
          </a:bodyPr>
          <a:lstStyle/>
          <a:p>
            <a:r>
              <a:rPr lang="en-GB" dirty="0"/>
              <a:t>Mitigating the beam loss from RF knockout</a:t>
            </a:r>
            <a:br>
              <a:rPr lang="en-GB" dirty="0"/>
            </a:br>
            <a:r>
              <a:rPr lang="en-GB" sz="1600" dirty="0">
                <a:solidFill>
                  <a:schemeClr val="accent4"/>
                </a:solidFill>
              </a:rPr>
              <a:t>C. Jolly (JAI Student), </a:t>
            </a:r>
            <a:r>
              <a:rPr lang="en-GB" sz="1600" dirty="0">
                <a:solidFill>
                  <a:schemeClr val="accent6"/>
                </a:solidFill>
              </a:rPr>
              <a:t>P. Burrows, C. Rogers, A. Oeftiger</a:t>
            </a:r>
            <a:endParaRPr lang="en-GB" sz="1600" dirty="0">
              <a:solidFill>
                <a:schemeClr val="accent4"/>
              </a:solidFill>
            </a:endParaRPr>
          </a:p>
        </p:txBody>
      </p:sp>
      <p:sp>
        <p:nvSpPr>
          <p:cNvPr id="3" name="Content Placeholder 2"/>
          <p:cNvSpPr>
            <a:spLocks noGrp="1"/>
          </p:cNvSpPr>
          <p:nvPr>
            <p:ph idx="1"/>
          </p:nvPr>
        </p:nvSpPr>
        <p:spPr/>
        <p:txBody>
          <a:bodyPr/>
          <a:lstStyle/>
          <a:p>
            <a:r>
              <a:rPr lang="en-GB" dirty="0"/>
              <a:t>In 2024, we used the ISIS synchrotron to characterise and test various methods for mitigating the RF knockout loss.</a:t>
            </a:r>
          </a:p>
          <a:p>
            <a:endParaRPr lang="en-GB" dirty="0"/>
          </a:p>
          <a:p>
            <a:r>
              <a:rPr lang="en-GB" dirty="0"/>
              <a:t>The experimental results below show that by using cavities placed symmetrically around the ring the RF knockout displacements can be cancelled.</a:t>
            </a:r>
          </a:p>
        </p:txBody>
      </p:sp>
      <p:pic>
        <p:nvPicPr>
          <p:cNvPr id="4" name="Content Placeholder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269191" y="3155677"/>
            <a:ext cx="4271744" cy="3203808"/>
          </a:xfrm>
          <a:prstGeom prst="rect">
            <a:avLst/>
          </a:prstGeom>
        </p:spPr>
      </p:pic>
      <p:cxnSp>
        <p:nvCxnSpPr>
          <p:cNvPr id="6" name="Straight Arrow Connector 5"/>
          <p:cNvCxnSpPr>
            <a:cxnSpLocks/>
          </p:cNvCxnSpPr>
          <p:nvPr/>
        </p:nvCxnSpPr>
        <p:spPr>
          <a:xfrm flipH="1">
            <a:off x="7654208" y="4403558"/>
            <a:ext cx="1945266" cy="1250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V="1">
            <a:off x="5144089" y="4318310"/>
            <a:ext cx="2402542" cy="384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762441" y="3693847"/>
            <a:ext cx="2519083" cy="923330"/>
          </a:xfrm>
          <a:prstGeom prst="rect">
            <a:avLst/>
          </a:prstGeom>
          <a:noFill/>
        </p:spPr>
        <p:txBody>
          <a:bodyPr wrap="square" rtlCol="0">
            <a:spAutoFit/>
          </a:bodyPr>
          <a:lstStyle/>
          <a:p>
            <a:r>
              <a:rPr lang="en-GB" dirty="0"/>
              <a:t>RF knockout loss cancelled with equal cavity voltages.</a:t>
            </a:r>
          </a:p>
        </p:txBody>
      </p:sp>
      <p:sp>
        <p:nvSpPr>
          <p:cNvPr id="10" name="TextBox 9"/>
          <p:cNvSpPr txBox="1"/>
          <p:nvPr/>
        </p:nvSpPr>
        <p:spPr>
          <a:xfrm>
            <a:off x="2141317" y="4510505"/>
            <a:ext cx="3406589" cy="646331"/>
          </a:xfrm>
          <a:prstGeom prst="rect">
            <a:avLst/>
          </a:prstGeom>
          <a:noFill/>
        </p:spPr>
        <p:txBody>
          <a:bodyPr wrap="square" rtlCol="0">
            <a:spAutoFit/>
          </a:bodyPr>
          <a:lstStyle/>
          <a:p>
            <a:r>
              <a:rPr lang="en-GB" dirty="0"/>
              <a:t>RF knockout loss returning</a:t>
            </a:r>
          </a:p>
          <a:p>
            <a:r>
              <a:rPr lang="en-GB" dirty="0"/>
              <a:t>With mismatched voltages.</a:t>
            </a:r>
          </a:p>
        </p:txBody>
      </p:sp>
      <p:pic>
        <p:nvPicPr>
          <p:cNvPr id="7" name="Picture 6" descr="A blue square with white text&#10;&#10;AI-generated content may be incorrect.">
            <a:extLst>
              <a:ext uri="{FF2B5EF4-FFF2-40B4-BE49-F238E27FC236}">
                <a16:creationId xmlns:a16="http://schemas.microsoft.com/office/drawing/2014/main" id="{84762800-22DE-369C-BD21-0C768FA57B6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spTree>
    <p:extLst>
      <p:ext uri="{BB962C8B-B14F-4D97-AF65-F5344CB8AC3E}">
        <p14:creationId xmlns:p14="http://schemas.microsoft.com/office/powerpoint/2010/main" val="16049446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8BC68-60CA-4AF9-E22C-948B3F0A0C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EEE1643-7C68-6008-06B2-953E44F12DF0}"/>
              </a:ext>
            </a:extLst>
          </p:cNvPr>
          <p:cNvSpPr>
            <a:spLocks noGrp="1"/>
          </p:cNvSpPr>
          <p:nvPr>
            <p:ph type="title"/>
          </p:nvPr>
        </p:nvSpPr>
        <p:spPr/>
        <p:txBody>
          <a:bodyPr/>
          <a:lstStyle/>
          <a:p>
            <a:r>
              <a:rPr lang="en-GB"/>
              <a:t>Contents</a:t>
            </a:r>
          </a:p>
        </p:txBody>
      </p:sp>
      <p:sp>
        <p:nvSpPr>
          <p:cNvPr id="4" name="Content Placeholder 3">
            <a:extLst>
              <a:ext uri="{FF2B5EF4-FFF2-40B4-BE49-F238E27FC236}">
                <a16:creationId xmlns:a16="http://schemas.microsoft.com/office/drawing/2014/main" id="{4E1E71F2-88CF-6F8D-47D0-C2221EFDBB3F}"/>
              </a:ext>
            </a:extLst>
          </p:cNvPr>
          <p:cNvSpPr>
            <a:spLocks noGrp="1"/>
          </p:cNvSpPr>
          <p:nvPr>
            <p:ph idx="1"/>
          </p:nvPr>
        </p:nvSpPr>
        <p:spPr/>
        <p:txBody>
          <a:bodyPr>
            <a:normAutofit fontScale="92500" lnSpcReduction="10000"/>
          </a:bodyPr>
          <a:lstStyle/>
          <a:p>
            <a:r>
              <a:rPr lang="en-GB">
                <a:solidFill>
                  <a:schemeClr val="bg1">
                    <a:lumMod val="75000"/>
                  </a:schemeClr>
                </a:solidFill>
              </a:rPr>
              <a:t>Intensity Limits at ISIS</a:t>
            </a:r>
          </a:p>
          <a:p>
            <a:pPr lvl="1"/>
            <a:r>
              <a:rPr lang="en-GB">
                <a:solidFill>
                  <a:schemeClr val="bg1">
                    <a:lumMod val="75000"/>
                  </a:schemeClr>
                </a:solidFill>
              </a:rPr>
              <a:t>The ISIS Neutron and Muon Source</a:t>
            </a:r>
          </a:p>
          <a:p>
            <a:pPr lvl="1"/>
            <a:r>
              <a:rPr lang="en-GB">
                <a:solidFill>
                  <a:schemeClr val="bg1">
                    <a:lumMod val="75000"/>
                  </a:schemeClr>
                </a:solidFill>
              </a:rPr>
              <a:t>Coherent Instabilities</a:t>
            </a:r>
          </a:p>
          <a:p>
            <a:pPr lvl="1"/>
            <a:r>
              <a:rPr lang="en-GB">
                <a:solidFill>
                  <a:schemeClr val="bg1">
                    <a:lumMod val="75000"/>
                  </a:schemeClr>
                </a:solidFill>
              </a:rPr>
              <a:t>Process Optimisation</a:t>
            </a:r>
          </a:p>
          <a:p>
            <a:endParaRPr lang="en-GB"/>
          </a:p>
          <a:p>
            <a:r>
              <a:rPr lang="en-GB">
                <a:solidFill>
                  <a:schemeClr val="bg1">
                    <a:lumMod val="75000"/>
                  </a:schemeClr>
                </a:solidFill>
              </a:rPr>
              <a:t>ISIS-II Development</a:t>
            </a:r>
          </a:p>
          <a:p>
            <a:pPr lvl="1"/>
            <a:r>
              <a:rPr lang="en-GB">
                <a:solidFill>
                  <a:schemeClr val="bg1">
                    <a:lumMod val="75000"/>
                  </a:schemeClr>
                </a:solidFill>
              </a:rPr>
              <a:t>Sustainability – See talk by H. M. Wakeling</a:t>
            </a:r>
          </a:p>
          <a:p>
            <a:pPr lvl="1"/>
            <a:r>
              <a:rPr lang="en-GB">
                <a:solidFill>
                  <a:schemeClr val="bg1">
                    <a:lumMod val="75000"/>
                  </a:schemeClr>
                </a:solidFill>
              </a:rPr>
              <a:t>Working Point</a:t>
            </a:r>
          </a:p>
          <a:p>
            <a:pPr lvl="1"/>
            <a:r>
              <a:rPr lang="en-GB">
                <a:solidFill>
                  <a:schemeClr val="bg1">
                    <a:lumMod val="75000"/>
                  </a:schemeClr>
                </a:solidFill>
              </a:rPr>
              <a:t>FFA Magnet Design</a:t>
            </a:r>
          </a:p>
          <a:p>
            <a:pPr lvl="1"/>
            <a:r>
              <a:rPr lang="en-GB">
                <a:solidFill>
                  <a:schemeClr val="bg1">
                    <a:lumMod val="75000"/>
                  </a:schemeClr>
                </a:solidFill>
              </a:rPr>
              <a:t>FFA Beam Stacking</a:t>
            </a:r>
          </a:p>
          <a:p>
            <a:endParaRPr lang="en-GB"/>
          </a:p>
          <a:p>
            <a:r>
              <a:rPr lang="en-GB"/>
              <a:t>IBEX Experimental Results</a:t>
            </a:r>
          </a:p>
          <a:p>
            <a:pPr lvl="1"/>
            <a:endParaRPr lang="en-GB"/>
          </a:p>
          <a:p>
            <a:r>
              <a:rPr lang="en-GB"/>
              <a:t>Conclusions</a:t>
            </a:r>
          </a:p>
        </p:txBody>
      </p:sp>
      <p:sp>
        <p:nvSpPr>
          <p:cNvPr id="5" name="Footer Placeholder 4">
            <a:extLst>
              <a:ext uri="{FF2B5EF4-FFF2-40B4-BE49-F238E27FC236}">
                <a16:creationId xmlns:a16="http://schemas.microsoft.com/office/drawing/2014/main" id="{A8BC1985-8825-61D4-910E-85F32491D72C}"/>
              </a:ext>
            </a:extLst>
          </p:cNvPr>
          <p:cNvSpPr>
            <a:spLocks noGrp="1"/>
          </p:cNvSpPr>
          <p:nvPr>
            <p:ph type="ftr" sz="quarter" idx="12"/>
          </p:nvPr>
        </p:nvSpPr>
        <p:spPr/>
        <p:txBody>
          <a:bodyPr/>
          <a:lstStyle/>
          <a:p>
            <a:endParaRPr lang="en-GB" dirty="0"/>
          </a:p>
        </p:txBody>
      </p:sp>
      <p:sp>
        <p:nvSpPr>
          <p:cNvPr id="6" name="Slide Number Placeholder 5">
            <a:extLst>
              <a:ext uri="{FF2B5EF4-FFF2-40B4-BE49-F238E27FC236}">
                <a16:creationId xmlns:a16="http://schemas.microsoft.com/office/drawing/2014/main" id="{03B768ED-7377-52C7-F302-0B651B0E5B80}"/>
              </a:ext>
            </a:extLst>
          </p:cNvPr>
          <p:cNvSpPr>
            <a:spLocks noGrp="1"/>
          </p:cNvSpPr>
          <p:nvPr>
            <p:ph type="sldNum" sz="quarter" idx="13"/>
          </p:nvPr>
        </p:nvSpPr>
        <p:spPr/>
        <p:txBody>
          <a:bodyPr/>
          <a:lstStyle/>
          <a:p>
            <a:fld id="{94601B8E-4C5D-4D9E-8821-9696CA0E0E3F}" type="slidenum">
              <a:rPr lang="en-GB" smtClean="0"/>
              <a:pPr/>
              <a:t>29</a:t>
            </a:fld>
            <a:endParaRPr lang="en-GB"/>
          </a:p>
        </p:txBody>
      </p:sp>
    </p:spTree>
    <p:extLst>
      <p:ext uri="{BB962C8B-B14F-4D97-AF65-F5344CB8AC3E}">
        <p14:creationId xmlns:p14="http://schemas.microsoft.com/office/powerpoint/2010/main" val="11438518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D3D56B-D015-316C-BD56-6A103B22C6E6}"/>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B32BC59-591C-B960-7161-640B97CAE4A3}"/>
              </a:ext>
            </a:extLst>
          </p:cNvPr>
          <p:cNvSpPr>
            <a:spLocks noGrp="1"/>
          </p:cNvSpPr>
          <p:nvPr>
            <p:ph type="title"/>
          </p:nvPr>
        </p:nvSpPr>
        <p:spPr/>
        <p:txBody>
          <a:bodyPr/>
          <a:lstStyle/>
          <a:p>
            <a:r>
              <a:rPr lang="en-GB"/>
              <a:t>Intensity Limits at ISIS</a:t>
            </a:r>
          </a:p>
        </p:txBody>
      </p:sp>
      <p:sp>
        <p:nvSpPr>
          <p:cNvPr id="8" name="Text Placeholder 7">
            <a:extLst>
              <a:ext uri="{FF2B5EF4-FFF2-40B4-BE49-F238E27FC236}">
                <a16:creationId xmlns:a16="http://schemas.microsoft.com/office/drawing/2014/main" id="{4E5BA3D6-F77E-1AB6-DB15-8322B30C8D36}"/>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55C60C85-D4C3-7253-3DED-DC2C7B850A0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CDCCD72-66BF-B0D1-5FB2-C51332C2EFDB}"/>
              </a:ext>
            </a:extLst>
          </p:cNvPr>
          <p:cNvSpPr>
            <a:spLocks noGrp="1"/>
          </p:cNvSpPr>
          <p:nvPr>
            <p:ph type="sldNum" sz="quarter" idx="12"/>
          </p:nvPr>
        </p:nvSpPr>
        <p:spPr/>
        <p:txBody>
          <a:bodyPr/>
          <a:lstStyle/>
          <a:p>
            <a:fld id="{94601B8E-4C5D-4D9E-8821-9696CA0E0E3F}" type="slidenum">
              <a:rPr lang="en-GB" smtClean="0"/>
              <a:pPr/>
              <a:t>3</a:t>
            </a:fld>
            <a:endParaRPr lang="en-GB"/>
          </a:p>
        </p:txBody>
      </p:sp>
    </p:spTree>
    <p:extLst>
      <p:ext uri="{BB962C8B-B14F-4D97-AF65-F5344CB8AC3E}">
        <p14:creationId xmlns:p14="http://schemas.microsoft.com/office/powerpoint/2010/main" val="14581294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1A6BE-DB6B-6E8A-1D6B-E3C0718D4666}"/>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BBC97C13-7ED7-D759-32E5-D702E62B1A41}"/>
              </a:ext>
            </a:extLst>
          </p:cNvPr>
          <p:cNvSpPr>
            <a:spLocks noGrp="1"/>
          </p:cNvSpPr>
          <p:nvPr>
            <p:ph type="title"/>
          </p:nvPr>
        </p:nvSpPr>
        <p:spPr/>
        <p:txBody>
          <a:bodyPr/>
          <a:lstStyle/>
          <a:p>
            <a:r>
              <a:rPr lang="en-GB"/>
              <a:t>IBEX Experimental Results</a:t>
            </a:r>
          </a:p>
        </p:txBody>
      </p:sp>
      <p:sp>
        <p:nvSpPr>
          <p:cNvPr id="8" name="Text Placeholder 7">
            <a:extLst>
              <a:ext uri="{FF2B5EF4-FFF2-40B4-BE49-F238E27FC236}">
                <a16:creationId xmlns:a16="http://schemas.microsoft.com/office/drawing/2014/main" id="{0C1A66B1-2F34-8B8A-6B85-1838A0C0440C}"/>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EF3D1020-3928-CE91-E046-6AF2EE2AC94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F7AFD79-5F0F-D683-8ED0-AF5A64FF5B88}"/>
              </a:ext>
            </a:extLst>
          </p:cNvPr>
          <p:cNvSpPr>
            <a:spLocks noGrp="1"/>
          </p:cNvSpPr>
          <p:nvPr>
            <p:ph type="sldNum" sz="quarter" idx="12"/>
          </p:nvPr>
        </p:nvSpPr>
        <p:spPr/>
        <p:txBody>
          <a:bodyPr/>
          <a:lstStyle/>
          <a:p>
            <a:fld id="{94601B8E-4C5D-4D9E-8821-9696CA0E0E3F}" type="slidenum">
              <a:rPr lang="en-GB" smtClean="0"/>
              <a:pPr/>
              <a:t>30</a:t>
            </a:fld>
            <a:endParaRPr lang="en-GB"/>
          </a:p>
        </p:txBody>
      </p:sp>
    </p:spTree>
    <p:extLst>
      <p:ext uri="{BB962C8B-B14F-4D97-AF65-F5344CB8AC3E}">
        <p14:creationId xmlns:p14="http://schemas.microsoft.com/office/powerpoint/2010/main" val="31209569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329E9B2A-A653-5100-BE6E-68C8E783941B}"/>
              </a:ext>
            </a:extLst>
          </p:cNvPr>
          <p:cNvPicPr>
            <a:picLocks noChangeAspect="1"/>
          </p:cNvPicPr>
          <p:nvPr/>
        </p:nvPicPr>
        <p:blipFill>
          <a:blip r:embed="rId3"/>
          <a:stretch>
            <a:fillRect/>
          </a:stretch>
        </p:blipFill>
        <p:spPr>
          <a:xfrm>
            <a:off x="7004115" y="3222872"/>
            <a:ext cx="4896793" cy="3630849"/>
          </a:xfrm>
          <a:prstGeom prst="rect">
            <a:avLst/>
          </a:prstGeom>
        </p:spPr>
      </p:pic>
      <p:sp>
        <p:nvSpPr>
          <p:cNvPr id="9" name="TextBox 8">
            <a:extLst>
              <a:ext uri="{FF2B5EF4-FFF2-40B4-BE49-F238E27FC236}">
                <a16:creationId xmlns:a16="http://schemas.microsoft.com/office/drawing/2014/main" id="{67E0BEBB-60CD-C139-F390-A62587DDEBE4}"/>
              </a:ext>
            </a:extLst>
          </p:cNvPr>
          <p:cNvSpPr txBox="1"/>
          <p:nvPr/>
        </p:nvSpPr>
        <p:spPr>
          <a:xfrm>
            <a:off x="1361738" y="1153415"/>
            <a:ext cx="2982036" cy="461665"/>
          </a:xfrm>
          <a:prstGeom prst="rect">
            <a:avLst/>
          </a:prstGeom>
          <a:noFill/>
        </p:spPr>
        <p:txBody>
          <a:bodyPr wrap="square" rtlCol="0">
            <a:spAutoFit/>
          </a:bodyPr>
          <a:lstStyle/>
          <a:p>
            <a:r>
              <a:rPr lang="en-GB" sz="2400" b="1" dirty="0"/>
              <a:t>Nonlinear upgrade</a:t>
            </a:r>
          </a:p>
        </p:txBody>
      </p:sp>
      <p:grpSp>
        <p:nvGrpSpPr>
          <p:cNvPr id="3" name="Group 2">
            <a:extLst>
              <a:ext uri="{FF2B5EF4-FFF2-40B4-BE49-F238E27FC236}">
                <a16:creationId xmlns:a16="http://schemas.microsoft.com/office/drawing/2014/main" id="{7574CBD3-ECA6-4A16-A21D-1B9FE7530F11}"/>
              </a:ext>
            </a:extLst>
          </p:cNvPr>
          <p:cNvGrpSpPr/>
          <p:nvPr/>
        </p:nvGrpSpPr>
        <p:grpSpPr>
          <a:xfrm>
            <a:off x="984931" y="1666397"/>
            <a:ext cx="5430098" cy="3587815"/>
            <a:chOff x="184102" y="1668395"/>
            <a:chExt cx="6788274" cy="4485200"/>
          </a:xfrm>
        </p:grpSpPr>
        <p:pic>
          <p:nvPicPr>
            <p:cNvPr id="4" name="Picture 3">
              <a:extLst>
                <a:ext uri="{FF2B5EF4-FFF2-40B4-BE49-F238E27FC236}">
                  <a16:creationId xmlns:a16="http://schemas.microsoft.com/office/drawing/2014/main" id="{006D30D8-328D-34F9-7C95-377DF7D1F1E4}"/>
                </a:ext>
              </a:extLst>
            </p:cNvPr>
            <p:cNvPicPr>
              <a:picLocks noChangeAspect="1"/>
            </p:cNvPicPr>
            <p:nvPr/>
          </p:nvPicPr>
          <p:blipFill rotWithShape="1">
            <a:blip r:embed="rId4"/>
            <a:srcRect l="19062" t="9016" r="20757" b="17423"/>
            <a:stretch/>
          </p:blipFill>
          <p:spPr>
            <a:xfrm>
              <a:off x="184102" y="1998282"/>
              <a:ext cx="5502884" cy="3671455"/>
            </a:xfrm>
            <a:prstGeom prst="rect">
              <a:avLst/>
            </a:prstGeom>
          </p:spPr>
        </p:pic>
        <p:sp>
          <p:nvSpPr>
            <p:cNvPr id="5" name="TextBox 4">
              <a:extLst>
                <a:ext uri="{FF2B5EF4-FFF2-40B4-BE49-F238E27FC236}">
                  <a16:creationId xmlns:a16="http://schemas.microsoft.com/office/drawing/2014/main" id="{A7B78B30-054D-2EE1-2DD4-CEB07B9DC97A}"/>
                </a:ext>
              </a:extLst>
            </p:cNvPr>
            <p:cNvSpPr txBox="1"/>
            <p:nvPr/>
          </p:nvSpPr>
          <p:spPr>
            <a:xfrm>
              <a:off x="4992317" y="2023978"/>
              <a:ext cx="1103683" cy="423233"/>
            </a:xfrm>
            <a:prstGeom prst="rect">
              <a:avLst/>
            </a:prstGeom>
            <a:noFill/>
          </p:spPr>
          <p:txBody>
            <a:bodyPr wrap="square" rtlCol="0">
              <a:spAutoFit/>
            </a:bodyPr>
            <a:lstStyle/>
            <a:p>
              <a:r>
                <a:rPr lang="en-GB" sz="1600" dirty="0"/>
                <a:t>MCP</a:t>
              </a:r>
            </a:p>
          </p:txBody>
        </p:sp>
        <p:sp>
          <p:nvSpPr>
            <p:cNvPr id="6" name="TextBox 5">
              <a:extLst>
                <a:ext uri="{FF2B5EF4-FFF2-40B4-BE49-F238E27FC236}">
                  <a16:creationId xmlns:a16="http://schemas.microsoft.com/office/drawing/2014/main" id="{230033E2-D4C5-D3C4-865C-2443232058A0}"/>
                </a:ext>
              </a:extLst>
            </p:cNvPr>
            <p:cNvSpPr txBox="1"/>
            <p:nvPr/>
          </p:nvSpPr>
          <p:spPr>
            <a:xfrm>
              <a:off x="799922" y="2389214"/>
              <a:ext cx="561816" cy="423233"/>
            </a:xfrm>
            <a:prstGeom prst="rect">
              <a:avLst/>
            </a:prstGeom>
            <a:noFill/>
          </p:spPr>
          <p:txBody>
            <a:bodyPr wrap="square" rtlCol="0">
              <a:spAutoFit/>
            </a:bodyPr>
            <a:lstStyle/>
            <a:p>
              <a:r>
                <a:rPr lang="en-GB" sz="1600" dirty="0"/>
                <a:t>FC</a:t>
              </a:r>
            </a:p>
          </p:txBody>
        </p:sp>
        <p:sp>
          <p:nvSpPr>
            <p:cNvPr id="7" name="TextBox 6">
              <a:extLst>
                <a:ext uri="{FF2B5EF4-FFF2-40B4-BE49-F238E27FC236}">
                  <a16:creationId xmlns:a16="http://schemas.microsoft.com/office/drawing/2014/main" id="{E7D05812-1993-3C9A-0DDA-A2C0342286E1}"/>
                </a:ext>
              </a:extLst>
            </p:cNvPr>
            <p:cNvSpPr txBox="1"/>
            <p:nvPr/>
          </p:nvSpPr>
          <p:spPr>
            <a:xfrm>
              <a:off x="1587735" y="5022452"/>
              <a:ext cx="1843104" cy="731039"/>
            </a:xfrm>
            <a:prstGeom prst="rect">
              <a:avLst/>
            </a:prstGeom>
            <a:noFill/>
          </p:spPr>
          <p:txBody>
            <a:bodyPr wrap="square" rtlCol="0">
              <a:spAutoFit/>
            </a:bodyPr>
            <a:lstStyle/>
            <a:p>
              <a:pPr algn="ctr"/>
              <a:r>
                <a:rPr lang="en-GB" sz="1600" dirty="0"/>
                <a:t>Ionisation region</a:t>
              </a:r>
            </a:p>
          </p:txBody>
        </p:sp>
        <p:sp>
          <p:nvSpPr>
            <p:cNvPr id="8" name="TextBox 7">
              <a:extLst>
                <a:ext uri="{FF2B5EF4-FFF2-40B4-BE49-F238E27FC236}">
                  <a16:creationId xmlns:a16="http://schemas.microsoft.com/office/drawing/2014/main" id="{76C86A1C-C796-E504-745A-00CD71874B73}"/>
                </a:ext>
              </a:extLst>
            </p:cNvPr>
            <p:cNvSpPr txBox="1"/>
            <p:nvPr/>
          </p:nvSpPr>
          <p:spPr>
            <a:xfrm>
              <a:off x="3034961" y="1668395"/>
              <a:ext cx="2062478" cy="731039"/>
            </a:xfrm>
            <a:prstGeom prst="rect">
              <a:avLst/>
            </a:prstGeom>
            <a:noFill/>
          </p:spPr>
          <p:txBody>
            <a:bodyPr wrap="square" rtlCol="0">
              <a:spAutoFit/>
            </a:bodyPr>
            <a:lstStyle/>
            <a:p>
              <a:pPr algn="ctr"/>
              <a:r>
                <a:rPr lang="en-GB" sz="1600" dirty="0"/>
                <a:t>Experimental region</a:t>
              </a:r>
            </a:p>
          </p:txBody>
        </p:sp>
        <p:sp>
          <p:nvSpPr>
            <p:cNvPr id="11" name="TextBox 10">
              <a:extLst>
                <a:ext uri="{FF2B5EF4-FFF2-40B4-BE49-F238E27FC236}">
                  <a16:creationId xmlns:a16="http://schemas.microsoft.com/office/drawing/2014/main" id="{64937281-E20F-36EE-A45A-27B5FA277D86}"/>
                </a:ext>
              </a:extLst>
            </p:cNvPr>
            <p:cNvSpPr txBox="1"/>
            <p:nvPr/>
          </p:nvSpPr>
          <p:spPr>
            <a:xfrm>
              <a:off x="3465602" y="5499507"/>
              <a:ext cx="3506774" cy="654088"/>
            </a:xfrm>
            <a:prstGeom prst="rect">
              <a:avLst/>
            </a:prstGeom>
            <a:noFill/>
          </p:spPr>
          <p:txBody>
            <a:bodyPr wrap="square" rtlCol="0">
              <a:spAutoFit/>
            </a:bodyPr>
            <a:lstStyle/>
            <a:p>
              <a:r>
                <a:rPr lang="en-GB" sz="1400" dirty="0"/>
                <a:t>Additional electrodes for the creation of octupole fields</a:t>
              </a:r>
            </a:p>
          </p:txBody>
        </p:sp>
        <p:cxnSp>
          <p:nvCxnSpPr>
            <p:cNvPr id="13" name="Straight Arrow Connector 12">
              <a:extLst>
                <a:ext uri="{FF2B5EF4-FFF2-40B4-BE49-F238E27FC236}">
                  <a16:creationId xmlns:a16="http://schemas.microsoft.com/office/drawing/2014/main" id="{DEB08244-C941-F756-E550-06E45DF019DA}"/>
                </a:ext>
              </a:extLst>
            </p:cNvPr>
            <p:cNvCxnSpPr>
              <a:cxnSpLocks/>
              <a:stCxn id="11" idx="0"/>
            </p:cNvCxnSpPr>
            <p:nvPr/>
          </p:nvCxnSpPr>
          <p:spPr>
            <a:xfrm flipH="1" flipV="1">
              <a:off x="4343774" y="3889604"/>
              <a:ext cx="875215" cy="1609904"/>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pic>
        <p:nvPicPr>
          <p:cNvPr id="15" name="Picture 14">
            <a:extLst>
              <a:ext uri="{FF2B5EF4-FFF2-40B4-BE49-F238E27FC236}">
                <a16:creationId xmlns:a16="http://schemas.microsoft.com/office/drawing/2014/main" id="{CC75A23B-8D52-58EA-61AA-9E0D855BEAA2}"/>
              </a:ext>
            </a:extLst>
          </p:cNvPr>
          <p:cNvPicPr>
            <a:picLocks noChangeAspect="1"/>
          </p:cNvPicPr>
          <p:nvPr/>
        </p:nvPicPr>
        <p:blipFill>
          <a:blip r:embed="rId5"/>
          <a:stretch>
            <a:fillRect/>
          </a:stretch>
        </p:blipFill>
        <p:spPr>
          <a:xfrm>
            <a:off x="6891479" y="0"/>
            <a:ext cx="5227733" cy="3332794"/>
          </a:xfrm>
          <a:prstGeom prst="rect">
            <a:avLst/>
          </a:prstGeom>
        </p:spPr>
      </p:pic>
      <p:sp>
        <p:nvSpPr>
          <p:cNvPr id="17" name="TextBox 16">
            <a:extLst>
              <a:ext uri="{FF2B5EF4-FFF2-40B4-BE49-F238E27FC236}">
                <a16:creationId xmlns:a16="http://schemas.microsoft.com/office/drawing/2014/main" id="{89EC1050-2B25-8491-5450-41AAB37E3768}"/>
              </a:ext>
            </a:extLst>
          </p:cNvPr>
          <p:cNvSpPr txBox="1"/>
          <p:nvPr/>
        </p:nvSpPr>
        <p:spPr>
          <a:xfrm>
            <a:off x="8919099" y="2274965"/>
            <a:ext cx="3088799" cy="707886"/>
          </a:xfrm>
          <a:prstGeom prst="rect">
            <a:avLst/>
          </a:prstGeom>
          <a:noFill/>
        </p:spPr>
        <p:txBody>
          <a:bodyPr wrap="square" rtlCol="0">
            <a:spAutoFit/>
          </a:bodyPr>
          <a:lstStyle/>
          <a:p>
            <a:pPr algn="ctr"/>
            <a:r>
              <a:rPr lang="en-GB" sz="2000" b="1" dirty="0"/>
              <a:t>Reducing resonant loss with octupoles</a:t>
            </a:r>
          </a:p>
        </p:txBody>
      </p:sp>
      <p:sp>
        <p:nvSpPr>
          <p:cNvPr id="20" name="TextBox 19">
            <a:extLst>
              <a:ext uri="{FF2B5EF4-FFF2-40B4-BE49-F238E27FC236}">
                <a16:creationId xmlns:a16="http://schemas.microsoft.com/office/drawing/2014/main" id="{A2E27ACD-90C5-F76C-ACD0-1552AA7F9DF6}"/>
              </a:ext>
            </a:extLst>
          </p:cNvPr>
          <p:cNvSpPr txBox="1"/>
          <p:nvPr/>
        </p:nvSpPr>
        <p:spPr>
          <a:xfrm>
            <a:off x="9505345" y="4281146"/>
            <a:ext cx="2208042" cy="707886"/>
          </a:xfrm>
          <a:prstGeom prst="rect">
            <a:avLst/>
          </a:prstGeom>
          <a:noFill/>
        </p:spPr>
        <p:txBody>
          <a:bodyPr wrap="square" rtlCol="0">
            <a:spAutoFit/>
          </a:bodyPr>
          <a:lstStyle/>
          <a:p>
            <a:pPr algn="ctr"/>
            <a:r>
              <a:rPr lang="en-GB" sz="2000" b="1" dirty="0"/>
              <a:t>Testing Quasi-Integrable Optics</a:t>
            </a:r>
          </a:p>
        </p:txBody>
      </p:sp>
      <p:sp>
        <p:nvSpPr>
          <p:cNvPr id="2" name="Title 1">
            <a:extLst>
              <a:ext uri="{FF2B5EF4-FFF2-40B4-BE49-F238E27FC236}">
                <a16:creationId xmlns:a16="http://schemas.microsoft.com/office/drawing/2014/main" id="{84A26211-2E8E-E63C-B3F9-46C6B4FD01E2}"/>
              </a:ext>
            </a:extLst>
          </p:cNvPr>
          <p:cNvSpPr>
            <a:spLocks noGrp="1"/>
          </p:cNvSpPr>
          <p:nvPr>
            <p:ph type="title"/>
          </p:nvPr>
        </p:nvSpPr>
        <p:spPr>
          <a:xfrm>
            <a:off x="266700" y="365125"/>
            <a:ext cx="11654682" cy="472363"/>
          </a:xfrm>
        </p:spPr>
        <p:txBody>
          <a:bodyPr/>
          <a:lstStyle/>
          <a:p>
            <a:r>
              <a:rPr lang="en-GB" dirty="0"/>
              <a:t>IBEX Paul Trap – Exp. Results</a:t>
            </a:r>
            <a:br>
              <a:rPr lang="en-GB" dirty="0"/>
            </a:br>
            <a:r>
              <a:rPr lang="en-GB" sz="1500" dirty="0">
                <a:solidFill>
                  <a:schemeClr val="accent4"/>
                </a:solidFill>
              </a:rPr>
              <a:t>J. Flowerdew (Former JAI Student), </a:t>
            </a:r>
            <a:r>
              <a:rPr lang="en-GB" sz="1500" dirty="0">
                <a:solidFill>
                  <a:schemeClr val="accent6"/>
                </a:solidFill>
              </a:rPr>
              <a:t>A. Reichold, S. Sheehy</a:t>
            </a:r>
          </a:p>
        </p:txBody>
      </p:sp>
      <p:sp>
        <p:nvSpPr>
          <p:cNvPr id="21" name="TextBox 20">
            <a:extLst>
              <a:ext uri="{FF2B5EF4-FFF2-40B4-BE49-F238E27FC236}">
                <a16:creationId xmlns:a16="http://schemas.microsoft.com/office/drawing/2014/main" id="{305ADAA1-498F-C19A-132B-FFF400AE2193}"/>
              </a:ext>
            </a:extLst>
          </p:cNvPr>
          <p:cNvSpPr txBox="1"/>
          <p:nvPr/>
        </p:nvSpPr>
        <p:spPr>
          <a:xfrm>
            <a:off x="496241" y="5333646"/>
            <a:ext cx="6171662" cy="369332"/>
          </a:xfrm>
          <a:prstGeom prst="rect">
            <a:avLst/>
          </a:prstGeom>
          <a:noFill/>
        </p:spPr>
        <p:txBody>
          <a:bodyPr wrap="square" rtlCol="0">
            <a:spAutoFit/>
          </a:bodyPr>
          <a:lstStyle/>
          <a:p>
            <a:r>
              <a:rPr lang="en-GB" dirty="0"/>
              <a:t>J. Flowerdew: </a:t>
            </a:r>
            <a:r>
              <a:rPr lang="en-GB" dirty="0">
                <a:hlinkClick r:id="rId6"/>
              </a:rPr>
              <a:t>Investigating Nonlinear Integrable Optics </a:t>
            </a:r>
            <a:endParaRPr lang="en-GB" dirty="0"/>
          </a:p>
        </p:txBody>
      </p:sp>
      <p:pic>
        <p:nvPicPr>
          <p:cNvPr id="14" name="Picture 13" descr="A blue square with white text&#10;&#10;AI-generated content may be incorrect.">
            <a:extLst>
              <a:ext uri="{FF2B5EF4-FFF2-40B4-BE49-F238E27FC236}">
                <a16:creationId xmlns:a16="http://schemas.microsoft.com/office/drawing/2014/main" id="{B75552F8-1C77-7269-13E4-5316E575733A}"/>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spTree>
    <p:extLst>
      <p:ext uri="{BB962C8B-B14F-4D97-AF65-F5344CB8AC3E}">
        <p14:creationId xmlns:p14="http://schemas.microsoft.com/office/powerpoint/2010/main" val="31027456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2E9D8-C611-4B6D-AF89-1F6D887CF631}"/>
              </a:ext>
            </a:extLst>
          </p:cNvPr>
          <p:cNvSpPr>
            <a:spLocks noGrp="1"/>
          </p:cNvSpPr>
          <p:nvPr>
            <p:ph type="title"/>
          </p:nvPr>
        </p:nvSpPr>
        <p:spPr/>
        <p:txBody>
          <a:bodyPr/>
          <a:lstStyle/>
          <a:p>
            <a:r>
              <a:rPr lang="en-GB"/>
              <a:t>Summary</a:t>
            </a:r>
          </a:p>
        </p:txBody>
      </p:sp>
      <p:sp>
        <p:nvSpPr>
          <p:cNvPr id="4" name="Content Placeholder 3">
            <a:extLst>
              <a:ext uri="{FF2B5EF4-FFF2-40B4-BE49-F238E27FC236}">
                <a16:creationId xmlns:a16="http://schemas.microsoft.com/office/drawing/2014/main" id="{16898E20-1014-7490-73A2-8AA45980D000}"/>
              </a:ext>
            </a:extLst>
          </p:cNvPr>
          <p:cNvSpPr>
            <a:spLocks noGrp="1"/>
          </p:cNvSpPr>
          <p:nvPr>
            <p:ph idx="1"/>
          </p:nvPr>
        </p:nvSpPr>
        <p:spPr>
          <a:xfrm>
            <a:off x="266700" y="939800"/>
            <a:ext cx="10192392" cy="4716463"/>
          </a:xfrm>
        </p:spPr>
        <p:txBody>
          <a:bodyPr>
            <a:normAutofit/>
          </a:bodyPr>
          <a:lstStyle/>
          <a:p>
            <a:r>
              <a:rPr lang="en-GB"/>
              <a:t>High intensity hadron beams are a vibrant area of research. Beams on ISIS offer unique research opportunities in the UK.</a:t>
            </a:r>
          </a:p>
          <a:p>
            <a:pPr lvl="1"/>
            <a:r>
              <a:rPr lang="en-GB"/>
              <a:t>Research into coherent instabilities has made significant progress, and is</a:t>
            </a:r>
            <a:br>
              <a:rPr lang="en-GB"/>
            </a:br>
            <a:r>
              <a:rPr lang="en-GB"/>
              <a:t>having an </a:t>
            </a:r>
            <a:r>
              <a:rPr lang="en-GB" u="sng">
                <a:solidFill>
                  <a:schemeClr val="accent3"/>
                </a:solidFill>
              </a:rPr>
              <a:t>international impact</a:t>
            </a:r>
            <a:r>
              <a:rPr lang="en-GB"/>
              <a:t>. Students are joining us to continue this research.</a:t>
            </a:r>
          </a:p>
          <a:p>
            <a:pPr lvl="1"/>
            <a:r>
              <a:rPr lang="en-GB"/>
              <a:t>Progress on the impedance model can be seen as a starting point for future studies.</a:t>
            </a:r>
          </a:p>
          <a:p>
            <a:pPr lvl="1"/>
            <a:r>
              <a:rPr lang="en-GB"/>
              <a:t>New areas of research being explored, such as ML for process optimisation.</a:t>
            </a:r>
          </a:p>
          <a:p>
            <a:pPr lvl="1"/>
            <a:r>
              <a:rPr lang="en-GB" u="sng">
                <a:solidFill>
                  <a:schemeClr val="accent3"/>
                </a:solidFill>
              </a:rPr>
              <a:t>ISIS is being used as a testbed for research into future high-intensity machines, like ISIS-II.</a:t>
            </a:r>
            <a:br>
              <a:rPr lang="en-GB">
                <a:highlight>
                  <a:srgbClr val="FFFF00"/>
                </a:highlight>
              </a:rPr>
            </a:br>
            <a:endParaRPr lang="en-GB">
              <a:highlight>
                <a:srgbClr val="FFFF00"/>
              </a:highlight>
            </a:endParaRPr>
          </a:p>
          <a:p>
            <a:r>
              <a:rPr lang="en-GB"/>
              <a:t>Significant progress in many areas of ISIS-II development.</a:t>
            </a:r>
          </a:p>
          <a:p>
            <a:pPr lvl="1"/>
            <a:r>
              <a:rPr lang="en-GB"/>
              <a:t>Working point studies have started </a:t>
            </a:r>
            <a:r>
              <a:rPr lang="en-GB" u="sng">
                <a:solidFill>
                  <a:schemeClr val="accent3"/>
                </a:solidFill>
              </a:rPr>
              <a:t>in collaboration with international labs</a:t>
            </a:r>
            <a:r>
              <a:rPr lang="en-GB"/>
              <a:t>,</a:t>
            </a:r>
            <a:br>
              <a:rPr lang="en-GB"/>
            </a:br>
            <a:r>
              <a:rPr lang="en-GB"/>
              <a:t>to address a major intensity limitation in hadron machines.</a:t>
            </a:r>
          </a:p>
          <a:p>
            <a:pPr lvl="1"/>
            <a:r>
              <a:rPr lang="en-GB"/>
              <a:t>FFA studies have yielded designs for new magnets,</a:t>
            </a:r>
            <a:r>
              <a:rPr lang="en-GB">
                <a:solidFill>
                  <a:schemeClr val="accent3"/>
                </a:solidFill>
              </a:rPr>
              <a:t> </a:t>
            </a:r>
            <a:r>
              <a:rPr lang="en-GB"/>
              <a:t>with a </a:t>
            </a:r>
            <a:r>
              <a:rPr lang="en-GB" u="sng">
                <a:solidFill>
                  <a:schemeClr val="accent3"/>
                </a:solidFill>
              </a:rPr>
              <a:t>prototype now delivered</a:t>
            </a:r>
            <a:r>
              <a:rPr lang="en-GB"/>
              <a:t>.</a:t>
            </a:r>
          </a:p>
          <a:p>
            <a:pPr lvl="1"/>
            <a:r>
              <a:rPr lang="en-GB"/>
              <a:t>Solutions to the RF knock-out effect have been successfully tested on ISIS.</a:t>
            </a:r>
            <a:endParaRPr lang="en-GB">
              <a:highlight>
                <a:srgbClr val="FFFF00"/>
              </a:highlight>
            </a:endParaRPr>
          </a:p>
          <a:p>
            <a:endParaRPr lang="en-GB">
              <a:highlight>
                <a:srgbClr val="FFFF00"/>
              </a:highlight>
            </a:endParaRPr>
          </a:p>
          <a:p>
            <a:endParaRPr lang="en-GB">
              <a:highlight>
                <a:srgbClr val="FFFF00"/>
              </a:highlight>
            </a:endParaRPr>
          </a:p>
        </p:txBody>
      </p:sp>
      <p:sp>
        <p:nvSpPr>
          <p:cNvPr id="5" name="Footer Placeholder 4">
            <a:extLst>
              <a:ext uri="{FF2B5EF4-FFF2-40B4-BE49-F238E27FC236}">
                <a16:creationId xmlns:a16="http://schemas.microsoft.com/office/drawing/2014/main" id="{9886EAED-60A5-A1A6-7917-DC0719928A33}"/>
              </a:ext>
            </a:extLst>
          </p:cNvPr>
          <p:cNvSpPr>
            <a:spLocks noGrp="1"/>
          </p:cNvSpPr>
          <p:nvPr>
            <p:ph type="ftr" sz="quarter" idx="12"/>
          </p:nvPr>
        </p:nvSpPr>
        <p:spPr/>
        <p:txBody>
          <a:bodyPr/>
          <a:lstStyle/>
          <a:p>
            <a:endParaRPr lang="en-GB" dirty="0"/>
          </a:p>
        </p:txBody>
      </p:sp>
      <p:sp>
        <p:nvSpPr>
          <p:cNvPr id="6" name="Slide Number Placeholder 5">
            <a:extLst>
              <a:ext uri="{FF2B5EF4-FFF2-40B4-BE49-F238E27FC236}">
                <a16:creationId xmlns:a16="http://schemas.microsoft.com/office/drawing/2014/main" id="{9EE0642C-AE3F-6200-9BAE-D85346751326}"/>
              </a:ext>
            </a:extLst>
          </p:cNvPr>
          <p:cNvSpPr>
            <a:spLocks noGrp="1"/>
          </p:cNvSpPr>
          <p:nvPr>
            <p:ph type="sldNum" sz="quarter" idx="13"/>
          </p:nvPr>
        </p:nvSpPr>
        <p:spPr/>
        <p:txBody>
          <a:bodyPr/>
          <a:lstStyle/>
          <a:p>
            <a:fld id="{94601B8E-4C5D-4D9E-8821-9696CA0E0E3F}" type="slidenum">
              <a:rPr lang="en-GB" smtClean="0"/>
              <a:pPr/>
              <a:t>32</a:t>
            </a:fld>
            <a:endParaRPr lang="en-GB"/>
          </a:p>
        </p:txBody>
      </p:sp>
    </p:spTree>
    <p:extLst>
      <p:ext uri="{BB962C8B-B14F-4D97-AF65-F5344CB8AC3E}">
        <p14:creationId xmlns:p14="http://schemas.microsoft.com/office/powerpoint/2010/main" val="848096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F7933-85A8-9196-830C-1628B6E41D9E}"/>
              </a:ext>
            </a:extLst>
          </p:cNvPr>
          <p:cNvSpPr>
            <a:spLocks noGrp="1"/>
          </p:cNvSpPr>
          <p:nvPr>
            <p:ph type="title"/>
          </p:nvPr>
        </p:nvSpPr>
        <p:spPr>
          <a:xfrm>
            <a:off x="266699" y="365125"/>
            <a:ext cx="6638597" cy="574675"/>
          </a:xfrm>
        </p:spPr>
        <p:txBody>
          <a:bodyPr>
            <a:normAutofit/>
          </a:bodyPr>
          <a:lstStyle/>
          <a:p>
            <a:r>
              <a:rPr lang="en-GB" sz="2500"/>
              <a:t>The ISIS Neutron and Muon Source</a:t>
            </a:r>
          </a:p>
        </p:txBody>
      </p:sp>
      <p:sp>
        <p:nvSpPr>
          <p:cNvPr id="4" name="Content Placeholder 3">
            <a:extLst>
              <a:ext uri="{FF2B5EF4-FFF2-40B4-BE49-F238E27FC236}">
                <a16:creationId xmlns:a16="http://schemas.microsoft.com/office/drawing/2014/main" id="{F1616315-EAD7-E3E8-3146-DF16A5531E90}"/>
              </a:ext>
            </a:extLst>
          </p:cNvPr>
          <p:cNvSpPr>
            <a:spLocks noGrp="1"/>
          </p:cNvSpPr>
          <p:nvPr>
            <p:ph idx="1"/>
          </p:nvPr>
        </p:nvSpPr>
        <p:spPr/>
        <p:txBody>
          <a:bodyPr>
            <a:normAutofit fontScale="77500" lnSpcReduction="20000"/>
          </a:bodyPr>
          <a:lstStyle/>
          <a:p>
            <a:r>
              <a:rPr lang="en-GB" dirty="0"/>
              <a:t>ISIS is the Neutron and Muon source at the</a:t>
            </a:r>
            <a:br>
              <a:rPr lang="en-GB" dirty="0"/>
            </a:br>
            <a:r>
              <a:rPr lang="en-GB" dirty="0"/>
              <a:t>Rutherford Appleton Lab.</a:t>
            </a:r>
            <a:br>
              <a:rPr lang="en-GB" dirty="0"/>
            </a:br>
            <a:endParaRPr lang="en-GB" dirty="0"/>
          </a:p>
          <a:p>
            <a:r>
              <a:rPr lang="en-GB" dirty="0"/>
              <a:t>The primary constituents are: </a:t>
            </a:r>
          </a:p>
          <a:p>
            <a:pPr lvl="1"/>
            <a:r>
              <a:rPr lang="en-GB" dirty="0">
                <a:solidFill>
                  <a:schemeClr val="accent2"/>
                </a:solidFill>
              </a:rPr>
              <a:t>Penning H- ion source and RFQ</a:t>
            </a:r>
          </a:p>
          <a:p>
            <a:pPr lvl="1"/>
            <a:r>
              <a:rPr lang="en-GB" dirty="0">
                <a:solidFill>
                  <a:schemeClr val="accent6"/>
                </a:solidFill>
              </a:rPr>
              <a:t>70 MeV H- drift-tube </a:t>
            </a:r>
            <a:r>
              <a:rPr lang="en-GB" dirty="0" err="1">
                <a:solidFill>
                  <a:schemeClr val="accent6"/>
                </a:solidFill>
              </a:rPr>
              <a:t>linac</a:t>
            </a:r>
            <a:endParaRPr lang="en-GB" dirty="0">
              <a:solidFill>
                <a:schemeClr val="accent6"/>
              </a:solidFill>
            </a:endParaRPr>
          </a:p>
          <a:p>
            <a:pPr lvl="1"/>
            <a:r>
              <a:rPr lang="en-GB" dirty="0">
                <a:solidFill>
                  <a:srgbClr val="7030A0"/>
                </a:solidFill>
              </a:rPr>
              <a:t>800 MeV, 50 Hz rapid cycling proton synchrotron</a:t>
            </a:r>
          </a:p>
          <a:p>
            <a:pPr lvl="1"/>
            <a:r>
              <a:rPr lang="en-GB" dirty="0">
                <a:solidFill>
                  <a:schemeClr val="accent5"/>
                </a:solidFill>
              </a:rPr>
              <a:t>One graphite </a:t>
            </a:r>
            <a:r>
              <a:rPr lang="en-GB" dirty="0">
                <a:solidFill>
                  <a:srgbClr val="C00000"/>
                </a:solidFill>
              </a:rPr>
              <a:t>and two tungsten fixed targets + instruments</a:t>
            </a:r>
            <a:br>
              <a:rPr lang="en-GB" dirty="0">
                <a:solidFill>
                  <a:srgbClr val="C00000"/>
                </a:solidFill>
              </a:rPr>
            </a:br>
            <a:endParaRPr lang="en-GB" dirty="0">
              <a:solidFill>
                <a:schemeClr val="accent5"/>
              </a:solidFill>
            </a:endParaRPr>
          </a:p>
          <a:p>
            <a:r>
              <a:rPr lang="en-GB"/>
              <a:t>Beam loss is concentrated towards the beginning of the 10ms acceleration cycle and mainly associated with:</a:t>
            </a:r>
          </a:p>
          <a:p>
            <a:pPr lvl="1"/>
            <a:r>
              <a:rPr lang="en-GB"/>
              <a:t>Injection</a:t>
            </a:r>
          </a:p>
          <a:p>
            <a:pPr lvl="1"/>
            <a:r>
              <a:rPr lang="en-GB"/>
              <a:t>Longitudinal trapping</a:t>
            </a:r>
          </a:p>
          <a:p>
            <a:pPr lvl="1"/>
            <a:r>
              <a:rPr lang="en-GB"/>
              <a:t>Space-charge effects</a:t>
            </a:r>
          </a:p>
          <a:p>
            <a:pPr lvl="1"/>
            <a:r>
              <a:rPr lang="en-GB"/>
              <a:t>Coherent vertical instability</a:t>
            </a:r>
          </a:p>
          <a:p>
            <a:endParaRPr lang="en-GB">
              <a:solidFill>
                <a:schemeClr val="accent5"/>
              </a:solidFill>
            </a:endParaRPr>
          </a:p>
          <a:p>
            <a:r>
              <a:rPr lang="en-GB"/>
              <a:t>Intensity is beam-loss limited.</a:t>
            </a:r>
            <a:endParaRPr lang="en-GB" dirty="0">
              <a:solidFill>
                <a:schemeClr val="accent5"/>
              </a:solidFill>
            </a:endParaRPr>
          </a:p>
          <a:p>
            <a:pPr lvl="1"/>
            <a:r>
              <a:rPr lang="en-GB" dirty="0">
                <a:solidFill>
                  <a:schemeClr val="accent3"/>
                </a:solidFill>
              </a:rPr>
              <a:t>Solutions identified on ISIS will impact future high-intensity machines.</a:t>
            </a:r>
            <a:endParaRPr lang="en-GB"/>
          </a:p>
          <a:p>
            <a:pPr lvl="1"/>
            <a:endParaRPr lang="en-GB"/>
          </a:p>
        </p:txBody>
      </p:sp>
      <p:sp>
        <p:nvSpPr>
          <p:cNvPr id="6" name="Slide Number Placeholder 5">
            <a:extLst>
              <a:ext uri="{FF2B5EF4-FFF2-40B4-BE49-F238E27FC236}">
                <a16:creationId xmlns:a16="http://schemas.microsoft.com/office/drawing/2014/main" id="{2DA9CCED-6E1C-7E7F-D7E0-6735298403E2}"/>
              </a:ext>
            </a:extLst>
          </p:cNvPr>
          <p:cNvSpPr>
            <a:spLocks noGrp="1"/>
          </p:cNvSpPr>
          <p:nvPr>
            <p:ph type="sldNum" sz="quarter" idx="13"/>
          </p:nvPr>
        </p:nvSpPr>
        <p:spPr/>
        <p:txBody>
          <a:bodyPr/>
          <a:lstStyle/>
          <a:p>
            <a:fld id="{94601B8E-4C5D-4D9E-8821-9696CA0E0E3F}" type="slidenum">
              <a:rPr lang="en-GB" smtClean="0"/>
              <a:pPr/>
              <a:t>4</a:t>
            </a:fld>
            <a:endParaRPr lang="en-GB"/>
          </a:p>
        </p:txBody>
      </p:sp>
      <p:grpSp>
        <p:nvGrpSpPr>
          <p:cNvPr id="5" name="Group 4">
            <a:extLst>
              <a:ext uri="{FF2B5EF4-FFF2-40B4-BE49-F238E27FC236}">
                <a16:creationId xmlns:a16="http://schemas.microsoft.com/office/drawing/2014/main" id="{191795E6-6AAA-7525-C95E-F55E106C22F4}"/>
              </a:ext>
            </a:extLst>
          </p:cNvPr>
          <p:cNvGrpSpPr/>
          <p:nvPr/>
        </p:nvGrpSpPr>
        <p:grpSpPr>
          <a:xfrm>
            <a:off x="5762951" y="0"/>
            <a:ext cx="3093986" cy="3751225"/>
            <a:chOff x="6172395" y="0"/>
            <a:chExt cx="3093986" cy="3751225"/>
          </a:xfrm>
        </p:grpSpPr>
        <p:pic>
          <p:nvPicPr>
            <p:cNvPr id="9" name="Picture 8" descr="A map of a airport&#10;&#10;Description automatically generated">
              <a:extLst>
                <a:ext uri="{FF2B5EF4-FFF2-40B4-BE49-F238E27FC236}">
                  <a16:creationId xmlns:a16="http://schemas.microsoft.com/office/drawing/2014/main" id="{0A12F437-C907-02F4-0624-E4D7F8546E7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172395" y="0"/>
              <a:ext cx="3093986" cy="3751225"/>
            </a:xfrm>
            <a:prstGeom prst="rect">
              <a:avLst/>
            </a:prstGeom>
          </p:spPr>
        </p:pic>
        <p:sp>
          <p:nvSpPr>
            <p:cNvPr id="10" name="Rectangle 9">
              <a:extLst>
                <a:ext uri="{FF2B5EF4-FFF2-40B4-BE49-F238E27FC236}">
                  <a16:creationId xmlns:a16="http://schemas.microsoft.com/office/drawing/2014/main" id="{73C16564-15A5-7029-CD03-89D59F672852}"/>
                </a:ext>
              </a:extLst>
            </p:cNvPr>
            <p:cNvSpPr/>
            <p:nvPr/>
          </p:nvSpPr>
          <p:spPr>
            <a:xfrm rot="17344638">
              <a:off x="7521284" y="230329"/>
              <a:ext cx="329313" cy="280750"/>
            </a:xfrm>
            <a:prstGeom prst="rect">
              <a:avLst/>
            </a:prstGeom>
            <a:noFill/>
            <a:ln w="635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9D42F46E-CAFB-3A26-736D-456667F55EE1}"/>
                </a:ext>
              </a:extLst>
            </p:cNvPr>
            <p:cNvSpPr/>
            <p:nvPr/>
          </p:nvSpPr>
          <p:spPr>
            <a:xfrm>
              <a:off x="7817571" y="307162"/>
              <a:ext cx="762811" cy="401479"/>
            </a:xfrm>
            <a:custGeom>
              <a:avLst/>
              <a:gdLst>
                <a:gd name="connsiteX0" fmla="*/ 77638 w 983412"/>
                <a:gd name="connsiteY0" fmla="*/ 0 h 517585"/>
                <a:gd name="connsiteX1" fmla="*/ 0 w 983412"/>
                <a:gd name="connsiteY1" fmla="*/ 250167 h 517585"/>
                <a:gd name="connsiteX2" fmla="*/ 923027 w 983412"/>
                <a:gd name="connsiteY2" fmla="*/ 517585 h 517585"/>
                <a:gd name="connsiteX3" fmla="*/ 983412 w 983412"/>
                <a:gd name="connsiteY3" fmla="*/ 301925 h 517585"/>
                <a:gd name="connsiteX4" fmla="*/ 77638 w 983412"/>
                <a:gd name="connsiteY4" fmla="*/ 0 h 5175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3412" h="517585">
                  <a:moveTo>
                    <a:pt x="77638" y="0"/>
                  </a:moveTo>
                  <a:lnTo>
                    <a:pt x="0" y="250167"/>
                  </a:lnTo>
                  <a:lnTo>
                    <a:pt x="923027" y="517585"/>
                  </a:lnTo>
                  <a:lnTo>
                    <a:pt x="983412" y="301925"/>
                  </a:lnTo>
                  <a:lnTo>
                    <a:pt x="77638" y="0"/>
                  </a:lnTo>
                  <a:close/>
                </a:path>
              </a:pathLst>
            </a:custGeom>
            <a:noFill/>
            <a:ln w="635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F9912F8C-7C4C-918D-3D93-21F549715B42}"/>
                </a:ext>
              </a:extLst>
            </p:cNvPr>
            <p:cNvSpPr/>
            <p:nvPr/>
          </p:nvSpPr>
          <p:spPr>
            <a:xfrm>
              <a:off x="8144113" y="546888"/>
              <a:ext cx="1028194" cy="1028194"/>
            </a:xfrm>
            <a:prstGeom prst="ellipse">
              <a:avLst/>
            </a:prstGeom>
            <a:noFill/>
            <a:ln w="63500">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12">
              <a:extLst>
                <a:ext uri="{FF2B5EF4-FFF2-40B4-BE49-F238E27FC236}">
                  <a16:creationId xmlns:a16="http://schemas.microsoft.com/office/drawing/2014/main" id="{347A8FE3-7C1C-1972-6A58-E371A6D13107}"/>
                </a:ext>
              </a:extLst>
            </p:cNvPr>
            <p:cNvSpPr/>
            <p:nvPr/>
          </p:nvSpPr>
          <p:spPr>
            <a:xfrm>
              <a:off x="6465925" y="866440"/>
              <a:ext cx="1719669" cy="1545695"/>
            </a:xfrm>
            <a:custGeom>
              <a:avLst/>
              <a:gdLst>
                <a:gd name="connsiteX0" fmla="*/ 992038 w 2216989"/>
                <a:gd name="connsiteY0" fmla="*/ 621102 h 1992702"/>
                <a:gd name="connsiteX1" fmla="*/ 1147313 w 2216989"/>
                <a:gd name="connsiteY1" fmla="*/ 422694 h 1992702"/>
                <a:gd name="connsiteX2" fmla="*/ 1095555 w 2216989"/>
                <a:gd name="connsiteY2" fmla="*/ 0 h 1992702"/>
                <a:gd name="connsiteX3" fmla="*/ 474453 w 2216989"/>
                <a:gd name="connsiteY3" fmla="*/ 25879 h 1992702"/>
                <a:gd name="connsiteX4" fmla="*/ 0 w 2216989"/>
                <a:gd name="connsiteY4" fmla="*/ 715992 h 1992702"/>
                <a:gd name="connsiteX5" fmla="*/ 103517 w 2216989"/>
                <a:gd name="connsiteY5" fmla="*/ 1147313 h 1992702"/>
                <a:gd name="connsiteX6" fmla="*/ 914400 w 2216989"/>
                <a:gd name="connsiteY6" fmla="*/ 1233577 h 1992702"/>
                <a:gd name="connsiteX7" fmla="*/ 2122098 w 2216989"/>
                <a:gd name="connsiteY7" fmla="*/ 1992702 h 1992702"/>
                <a:gd name="connsiteX8" fmla="*/ 2216989 w 2216989"/>
                <a:gd name="connsiteY8" fmla="*/ 1820173 h 1992702"/>
                <a:gd name="connsiteX9" fmla="*/ 992038 w 2216989"/>
                <a:gd name="connsiteY9" fmla="*/ 802256 h 1992702"/>
                <a:gd name="connsiteX10" fmla="*/ 992038 w 2216989"/>
                <a:gd name="connsiteY10" fmla="*/ 621102 h 199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16989" h="1992702">
                  <a:moveTo>
                    <a:pt x="992038" y="621102"/>
                  </a:moveTo>
                  <a:lnTo>
                    <a:pt x="1147313" y="422694"/>
                  </a:lnTo>
                  <a:lnTo>
                    <a:pt x="1095555" y="0"/>
                  </a:lnTo>
                  <a:lnTo>
                    <a:pt x="474453" y="25879"/>
                  </a:lnTo>
                  <a:lnTo>
                    <a:pt x="0" y="715992"/>
                  </a:lnTo>
                  <a:lnTo>
                    <a:pt x="103517" y="1147313"/>
                  </a:lnTo>
                  <a:lnTo>
                    <a:pt x="914400" y="1233577"/>
                  </a:lnTo>
                  <a:lnTo>
                    <a:pt x="2122098" y="1992702"/>
                  </a:lnTo>
                  <a:lnTo>
                    <a:pt x="2216989" y="1820173"/>
                  </a:lnTo>
                  <a:lnTo>
                    <a:pt x="992038" y="802256"/>
                  </a:lnTo>
                  <a:lnTo>
                    <a:pt x="992038" y="621102"/>
                  </a:lnTo>
                  <a:close/>
                </a:path>
              </a:pathLst>
            </a:custGeom>
            <a:noFill/>
            <a:ln w="635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Freeform 13">
              <a:extLst>
                <a:ext uri="{FF2B5EF4-FFF2-40B4-BE49-F238E27FC236}">
                  <a16:creationId xmlns:a16="http://schemas.microsoft.com/office/drawing/2014/main" id="{86F0D3B0-EF07-0B66-2C46-0DD181510D0E}"/>
                </a:ext>
              </a:extLst>
            </p:cNvPr>
            <p:cNvSpPr/>
            <p:nvPr/>
          </p:nvSpPr>
          <p:spPr>
            <a:xfrm>
              <a:off x="7322414" y="2485739"/>
              <a:ext cx="1592534" cy="1063920"/>
            </a:xfrm>
            <a:custGeom>
              <a:avLst/>
              <a:gdLst>
                <a:gd name="connsiteX0" fmla="*/ 1155940 w 2053087"/>
                <a:gd name="connsiteY0" fmla="*/ 345057 h 1371600"/>
                <a:gd name="connsiteX1" fmla="*/ 1026543 w 2053087"/>
                <a:gd name="connsiteY1" fmla="*/ 69011 h 1371600"/>
                <a:gd name="connsiteX2" fmla="*/ 198408 w 2053087"/>
                <a:gd name="connsiteY2" fmla="*/ 0 h 1371600"/>
                <a:gd name="connsiteX3" fmla="*/ 0 w 2053087"/>
                <a:gd name="connsiteY3" fmla="*/ 414068 h 1371600"/>
                <a:gd name="connsiteX4" fmla="*/ 1017917 w 2053087"/>
                <a:gd name="connsiteY4" fmla="*/ 1250830 h 1371600"/>
                <a:gd name="connsiteX5" fmla="*/ 1682151 w 2053087"/>
                <a:gd name="connsiteY5" fmla="*/ 1371600 h 1371600"/>
                <a:gd name="connsiteX6" fmla="*/ 2053087 w 2053087"/>
                <a:gd name="connsiteY6" fmla="*/ 646981 h 1371600"/>
                <a:gd name="connsiteX7" fmla="*/ 1932317 w 2053087"/>
                <a:gd name="connsiteY7" fmla="*/ 327804 h 1371600"/>
                <a:gd name="connsiteX8" fmla="*/ 1466491 w 2053087"/>
                <a:gd name="connsiteY8" fmla="*/ 465827 h 1371600"/>
                <a:gd name="connsiteX9" fmla="*/ 1155940 w 2053087"/>
                <a:gd name="connsiteY9" fmla="*/ 345057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3087" h="1371600">
                  <a:moveTo>
                    <a:pt x="1155940" y="345057"/>
                  </a:moveTo>
                  <a:lnTo>
                    <a:pt x="1026543" y="69011"/>
                  </a:lnTo>
                  <a:lnTo>
                    <a:pt x="198408" y="0"/>
                  </a:lnTo>
                  <a:lnTo>
                    <a:pt x="0" y="414068"/>
                  </a:lnTo>
                  <a:lnTo>
                    <a:pt x="1017917" y="1250830"/>
                  </a:lnTo>
                  <a:lnTo>
                    <a:pt x="1682151" y="1371600"/>
                  </a:lnTo>
                  <a:lnTo>
                    <a:pt x="2053087" y="646981"/>
                  </a:lnTo>
                  <a:lnTo>
                    <a:pt x="1932317" y="327804"/>
                  </a:lnTo>
                  <a:lnTo>
                    <a:pt x="1466491" y="465827"/>
                  </a:lnTo>
                  <a:lnTo>
                    <a:pt x="1155940" y="345057"/>
                  </a:lnTo>
                  <a:close/>
                </a:path>
              </a:pathLst>
            </a:custGeom>
            <a:noFill/>
            <a:ln w="635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14">
              <a:extLst>
                <a:ext uri="{FF2B5EF4-FFF2-40B4-BE49-F238E27FC236}">
                  <a16:creationId xmlns:a16="http://schemas.microsoft.com/office/drawing/2014/main" id="{9535D50F-7250-7948-C96D-80467928B570}"/>
                </a:ext>
              </a:extLst>
            </p:cNvPr>
            <p:cNvSpPr/>
            <p:nvPr/>
          </p:nvSpPr>
          <p:spPr>
            <a:xfrm>
              <a:off x="7262192" y="1027032"/>
              <a:ext cx="508541" cy="635675"/>
            </a:xfrm>
            <a:custGeom>
              <a:avLst/>
              <a:gdLst>
                <a:gd name="connsiteX0" fmla="*/ 0 w 655608"/>
                <a:gd name="connsiteY0" fmla="*/ 560717 h 819509"/>
                <a:gd name="connsiteX1" fmla="*/ 284672 w 655608"/>
                <a:gd name="connsiteY1" fmla="*/ 810883 h 819509"/>
                <a:gd name="connsiteX2" fmla="*/ 655608 w 655608"/>
                <a:gd name="connsiteY2" fmla="*/ 819509 h 819509"/>
                <a:gd name="connsiteX3" fmla="*/ 621102 w 655608"/>
                <a:gd name="connsiteY3" fmla="*/ 0 h 819509"/>
                <a:gd name="connsiteX4" fmla="*/ 155276 w 655608"/>
                <a:gd name="connsiteY4" fmla="*/ 77637 h 819509"/>
                <a:gd name="connsiteX5" fmla="*/ 8627 w 655608"/>
                <a:gd name="connsiteY5" fmla="*/ 414068 h 819509"/>
                <a:gd name="connsiteX6" fmla="*/ 0 w 655608"/>
                <a:gd name="connsiteY6" fmla="*/ 560717 h 81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5608" h="819509">
                  <a:moveTo>
                    <a:pt x="0" y="560717"/>
                  </a:moveTo>
                  <a:lnTo>
                    <a:pt x="284672" y="810883"/>
                  </a:lnTo>
                  <a:lnTo>
                    <a:pt x="655608" y="819509"/>
                  </a:lnTo>
                  <a:lnTo>
                    <a:pt x="621102" y="0"/>
                  </a:lnTo>
                  <a:lnTo>
                    <a:pt x="155276" y="77637"/>
                  </a:lnTo>
                  <a:lnTo>
                    <a:pt x="8627" y="414068"/>
                  </a:lnTo>
                  <a:lnTo>
                    <a:pt x="0" y="560717"/>
                  </a:lnTo>
                  <a:close/>
                </a:path>
              </a:pathLst>
            </a:custGeom>
            <a:noFill/>
            <a:ln w="6350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aphicFrame>
        <p:nvGraphicFramePr>
          <p:cNvPr id="16" name="Table 15">
            <a:extLst>
              <a:ext uri="{FF2B5EF4-FFF2-40B4-BE49-F238E27FC236}">
                <a16:creationId xmlns:a16="http://schemas.microsoft.com/office/drawing/2014/main" id="{47313E4E-E3A4-841C-9270-FBEFB31358FE}"/>
              </a:ext>
            </a:extLst>
          </p:cNvPr>
          <p:cNvGraphicFramePr>
            <a:graphicFrameLocks noGrp="1"/>
          </p:cNvGraphicFramePr>
          <p:nvPr>
            <p:extLst>
              <p:ext uri="{D42A27DB-BD31-4B8C-83A1-F6EECF244321}">
                <p14:modId xmlns:p14="http://schemas.microsoft.com/office/powerpoint/2010/main" val="1954874866"/>
              </p:ext>
            </p:extLst>
          </p:nvPr>
        </p:nvGraphicFramePr>
        <p:xfrm>
          <a:off x="6905296" y="3899078"/>
          <a:ext cx="4382585" cy="2651760"/>
        </p:xfrm>
        <a:graphic>
          <a:graphicData uri="http://schemas.openxmlformats.org/drawingml/2006/table">
            <a:tbl>
              <a:tblPr bandRow="1">
                <a:tableStyleId>{5C22544A-7EE6-4342-B048-85BDC9FD1C3A}</a:tableStyleId>
              </a:tblPr>
              <a:tblGrid>
                <a:gridCol w="1395047">
                  <a:extLst>
                    <a:ext uri="{9D8B030D-6E8A-4147-A177-3AD203B41FA5}">
                      <a16:colId xmlns:a16="http://schemas.microsoft.com/office/drawing/2014/main" val="243294397"/>
                    </a:ext>
                  </a:extLst>
                </a:gridCol>
                <a:gridCol w="2987538">
                  <a:extLst>
                    <a:ext uri="{9D8B030D-6E8A-4147-A177-3AD203B41FA5}">
                      <a16:colId xmlns:a16="http://schemas.microsoft.com/office/drawing/2014/main" val="3733006590"/>
                    </a:ext>
                  </a:extLst>
                </a:gridCol>
              </a:tblGrid>
              <a:tr h="294472">
                <a:tc>
                  <a:txBody>
                    <a:bodyPr/>
                    <a:lstStyle/>
                    <a:p>
                      <a:r>
                        <a:rPr lang="en-GB" sz="1400"/>
                        <a:t>Circumference</a:t>
                      </a:r>
                    </a:p>
                  </a:txBody>
                  <a:tcPr/>
                </a:tc>
                <a:tc>
                  <a:txBody>
                    <a:bodyPr/>
                    <a:lstStyle/>
                    <a:p>
                      <a:r>
                        <a:rPr lang="en-GB" sz="1400"/>
                        <a:t>163 m</a:t>
                      </a:r>
                    </a:p>
                  </a:txBody>
                  <a:tcPr/>
                </a:tc>
                <a:extLst>
                  <a:ext uri="{0D108BD9-81ED-4DB2-BD59-A6C34878D82A}">
                    <a16:rowId xmlns:a16="http://schemas.microsoft.com/office/drawing/2014/main" val="2770881644"/>
                  </a:ext>
                </a:extLst>
              </a:tr>
              <a:tr h="294472">
                <a:tc>
                  <a:txBody>
                    <a:bodyPr/>
                    <a:lstStyle/>
                    <a:p>
                      <a:r>
                        <a:rPr lang="en-GB" sz="1400"/>
                        <a:t>Energy Range</a:t>
                      </a:r>
                    </a:p>
                  </a:txBody>
                  <a:tcPr/>
                </a:tc>
                <a:tc>
                  <a:txBody>
                    <a:bodyPr/>
                    <a:lstStyle/>
                    <a:p>
                      <a:r>
                        <a:rPr lang="en-GB" sz="1400"/>
                        <a:t>70 – 800 MeV</a:t>
                      </a:r>
                    </a:p>
                  </a:txBody>
                  <a:tcPr/>
                </a:tc>
                <a:extLst>
                  <a:ext uri="{0D108BD9-81ED-4DB2-BD59-A6C34878D82A}">
                    <a16:rowId xmlns:a16="http://schemas.microsoft.com/office/drawing/2014/main" val="1531848129"/>
                  </a:ext>
                </a:extLst>
              </a:tr>
              <a:tr h="294472">
                <a:tc>
                  <a:txBody>
                    <a:bodyPr/>
                    <a:lstStyle/>
                    <a:p>
                      <a:r>
                        <a:rPr lang="en-GB" sz="1400"/>
                        <a:t>Intensity</a:t>
                      </a:r>
                    </a:p>
                  </a:txBody>
                  <a:tcPr/>
                </a:tc>
                <a:tc>
                  <a:txBody>
                    <a:bodyPr/>
                    <a:lstStyle/>
                    <a:p>
                      <a:r>
                        <a:rPr lang="en-GB" sz="1400"/>
                        <a:t>~ 3e13 Protons per Pulse</a:t>
                      </a:r>
                    </a:p>
                  </a:txBody>
                  <a:tcPr/>
                </a:tc>
                <a:extLst>
                  <a:ext uri="{0D108BD9-81ED-4DB2-BD59-A6C34878D82A}">
                    <a16:rowId xmlns:a16="http://schemas.microsoft.com/office/drawing/2014/main" val="2091190758"/>
                  </a:ext>
                </a:extLst>
              </a:tr>
              <a:tr h="294472">
                <a:tc>
                  <a:txBody>
                    <a:bodyPr/>
                    <a:lstStyle/>
                    <a:p>
                      <a:r>
                        <a:rPr lang="en-GB" sz="1400"/>
                        <a:t>Repetition rate</a:t>
                      </a:r>
                    </a:p>
                  </a:txBody>
                  <a:tcPr/>
                </a:tc>
                <a:tc>
                  <a:txBody>
                    <a:bodyPr/>
                    <a:lstStyle/>
                    <a:p>
                      <a:r>
                        <a:rPr lang="en-GB" sz="1400"/>
                        <a:t>50 Hz</a:t>
                      </a:r>
                    </a:p>
                  </a:txBody>
                  <a:tcPr/>
                </a:tc>
                <a:extLst>
                  <a:ext uri="{0D108BD9-81ED-4DB2-BD59-A6C34878D82A}">
                    <a16:rowId xmlns:a16="http://schemas.microsoft.com/office/drawing/2014/main" val="1171116710"/>
                  </a:ext>
                </a:extLst>
              </a:tr>
              <a:tr h="294472">
                <a:tc>
                  <a:txBody>
                    <a:bodyPr/>
                    <a:lstStyle/>
                    <a:p>
                      <a:r>
                        <a:rPr lang="en-GB" sz="1400"/>
                        <a:t>Average Power</a:t>
                      </a:r>
                    </a:p>
                  </a:txBody>
                  <a:tcPr/>
                </a:tc>
                <a:tc>
                  <a:txBody>
                    <a:bodyPr/>
                    <a:lstStyle/>
                    <a:p>
                      <a:r>
                        <a:rPr lang="en-GB" sz="1400"/>
                        <a:t>~ 190 kW</a:t>
                      </a:r>
                    </a:p>
                  </a:txBody>
                  <a:tcPr/>
                </a:tc>
                <a:extLst>
                  <a:ext uri="{0D108BD9-81ED-4DB2-BD59-A6C34878D82A}">
                    <a16:rowId xmlns:a16="http://schemas.microsoft.com/office/drawing/2014/main" val="2789161571"/>
                  </a:ext>
                </a:extLst>
              </a:tr>
              <a:tr h="294472">
                <a:tc>
                  <a:txBody>
                    <a:bodyPr/>
                    <a:lstStyle/>
                    <a:p>
                      <a:r>
                        <a:rPr lang="en-GB" sz="1400"/>
                        <a:t>Injection</a:t>
                      </a:r>
                    </a:p>
                  </a:txBody>
                  <a:tcPr/>
                </a:tc>
                <a:tc>
                  <a:txBody>
                    <a:bodyPr/>
                    <a:lstStyle/>
                    <a:p>
                      <a:r>
                        <a:rPr lang="en-GB" sz="1400"/>
                        <a:t>Multi-turn, charge-exchange</a:t>
                      </a:r>
                    </a:p>
                  </a:txBody>
                  <a:tcPr/>
                </a:tc>
                <a:extLst>
                  <a:ext uri="{0D108BD9-81ED-4DB2-BD59-A6C34878D82A}">
                    <a16:rowId xmlns:a16="http://schemas.microsoft.com/office/drawing/2014/main" val="3467920742"/>
                  </a:ext>
                </a:extLst>
              </a:tr>
              <a:tr h="294472">
                <a:tc>
                  <a:txBody>
                    <a:bodyPr/>
                    <a:lstStyle/>
                    <a:p>
                      <a:r>
                        <a:rPr lang="en-GB" sz="1400"/>
                        <a:t>Tunes (x, y)</a:t>
                      </a:r>
                    </a:p>
                  </a:txBody>
                  <a:tcPr/>
                </a:tc>
                <a:tc>
                  <a:txBody>
                    <a:bodyPr/>
                    <a:lstStyle/>
                    <a:p>
                      <a:r>
                        <a:rPr lang="en-GB" sz="1400"/>
                        <a:t>4.31, 3.83 (programmable)</a:t>
                      </a:r>
                    </a:p>
                  </a:txBody>
                  <a:tcPr/>
                </a:tc>
                <a:extLst>
                  <a:ext uri="{0D108BD9-81ED-4DB2-BD59-A6C34878D82A}">
                    <a16:rowId xmlns:a16="http://schemas.microsoft.com/office/drawing/2014/main" val="367665256"/>
                  </a:ext>
                </a:extLst>
              </a:tr>
              <a:tr h="444423">
                <a:tc>
                  <a:txBody>
                    <a:bodyPr/>
                    <a:lstStyle/>
                    <a:p>
                      <a:r>
                        <a:rPr lang="en-GB" sz="1400"/>
                        <a:t>RF</a:t>
                      </a:r>
                    </a:p>
                  </a:txBody>
                  <a:tcPr/>
                </a:tc>
                <a:tc>
                  <a:txBody>
                    <a:bodyPr/>
                    <a:lstStyle/>
                    <a:p>
                      <a:r>
                        <a:rPr lang="en-GB" sz="1400"/>
                        <a:t>6 x fundamental (h=2)</a:t>
                      </a:r>
                    </a:p>
                    <a:p>
                      <a:r>
                        <a:rPr lang="en-GB" sz="1400"/>
                        <a:t>4 x 2</a:t>
                      </a:r>
                      <a:r>
                        <a:rPr lang="en-GB" sz="1400" baseline="30000"/>
                        <a:t>nd</a:t>
                      </a:r>
                      <a:r>
                        <a:rPr lang="en-GB" sz="1400"/>
                        <a:t> harmonic (h=4)</a:t>
                      </a:r>
                    </a:p>
                  </a:txBody>
                  <a:tcPr/>
                </a:tc>
                <a:extLst>
                  <a:ext uri="{0D108BD9-81ED-4DB2-BD59-A6C34878D82A}">
                    <a16:rowId xmlns:a16="http://schemas.microsoft.com/office/drawing/2014/main" val="44088937"/>
                  </a:ext>
                </a:extLst>
              </a:tr>
            </a:tbl>
          </a:graphicData>
        </a:graphic>
      </p:graphicFrame>
      <p:pic>
        <p:nvPicPr>
          <p:cNvPr id="3" name="Picture 2">
            <a:extLst>
              <a:ext uri="{FF2B5EF4-FFF2-40B4-BE49-F238E27FC236}">
                <a16:creationId xmlns:a16="http://schemas.microsoft.com/office/drawing/2014/main" id="{F16544E5-9016-C99A-71E5-654BE27877F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034553" y="169210"/>
            <a:ext cx="2765570" cy="19192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FF9574A0-ED1D-BCDC-9C77-9C1EC16E954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034553" y="1972738"/>
            <a:ext cx="2765570" cy="1919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656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2B38F1-BF88-2CED-54B1-A771989578BF}"/>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05E05DC8-AC0A-DF66-9F4F-5946F0689554}"/>
              </a:ext>
            </a:extLst>
          </p:cNvPr>
          <p:cNvSpPr>
            <a:spLocks noGrp="1"/>
          </p:cNvSpPr>
          <p:nvPr>
            <p:ph type="title"/>
          </p:nvPr>
        </p:nvSpPr>
        <p:spPr/>
        <p:txBody>
          <a:bodyPr/>
          <a:lstStyle/>
          <a:p>
            <a:r>
              <a:rPr lang="en-GB"/>
              <a:t>Coherent Instabilities</a:t>
            </a:r>
          </a:p>
        </p:txBody>
      </p:sp>
      <p:sp>
        <p:nvSpPr>
          <p:cNvPr id="8" name="Text Placeholder 7">
            <a:extLst>
              <a:ext uri="{FF2B5EF4-FFF2-40B4-BE49-F238E27FC236}">
                <a16:creationId xmlns:a16="http://schemas.microsoft.com/office/drawing/2014/main" id="{55650007-A55B-2782-F233-0DA50F4AF235}"/>
              </a:ext>
            </a:extLst>
          </p:cNvPr>
          <p:cNvSpPr>
            <a:spLocks noGrp="1"/>
          </p:cNvSpPr>
          <p:nvPr>
            <p:ph type="body" idx="1"/>
          </p:nvPr>
        </p:nvSpPr>
        <p:spPr/>
        <p:txBody>
          <a:bodyPr/>
          <a:lstStyle/>
          <a:p>
            <a:endParaRPr lang="en-GB"/>
          </a:p>
        </p:txBody>
      </p:sp>
      <p:sp>
        <p:nvSpPr>
          <p:cNvPr id="5" name="Footer Placeholder 4">
            <a:extLst>
              <a:ext uri="{FF2B5EF4-FFF2-40B4-BE49-F238E27FC236}">
                <a16:creationId xmlns:a16="http://schemas.microsoft.com/office/drawing/2014/main" id="{ACA94076-4E06-35FC-3C5A-5DE7358A935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88ACBC5-59E2-1239-DA04-550063B4DB00}"/>
              </a:ext>
            </a:extLst>
          </p:cNvPr>
          <p:cNvSpPr>
            <a:spLocks noGrp="1"/>
          </p:cNvSpPr>
          <p:nvPr>
            <p:ph type="sldNum" sz="quarter" idx="12"/>
          </p:nvPr>
        </p:nvSpPr>
        <p:spPr/>
        <p:txBody>
          <a:bodyPr/>
          <a:lstStyle/>
          <a:p>
            <a:fld id="{94601B8E-4C5D-4D9E-8821-9696CA0E0E3F}" type="slidenum">
              <a:rPr lang="en-GB" smtClean="0"/>
              <a:pPr/>
              <a:t>5</a:t>
            </a:fld>
            <a:endParaRPr lang="en-GB"/>
          </a:p>
        </p:txBody>
      </p:sp>
    </p:spTree>
    <p:extLst>
      <p:ext uri="{BB962C8B-B14F-4D97-AF65-F5344CB8AC3E}">
        <p14:creationId xmlns:p14="http://schemas.microsoft.com/office/powerpoint/2010/main" val="8258782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6CC2C2-5841-7238-1A70-3AB70F4C9C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48FFE0-FBA3-B9D2-2F7C-EE5C79D57058}"/>
              </a:ext>
            </a:extLst>
          </p:cNvPr>
          <p:cNvSpPr>
            <a:spLocks noGrp="1"/>
          </p:cNvSpPr>
          <p:nvPr>
            <p:ph type="title"/>
          </p:nvPr>
        </p:nvSpPr>
        <p:spPr>
          <a:xfrm>
            <a:off x="266699" y="365125"/>
            <a:ext cx="11486030" cy="574675"/>
          </a:xfrm>
        </p:spPr>
        <p:txBody>
          <a:bodyPr>
            <a:normAutofit fontScale="90000"/>
          </a:bodyPr>
          <a:lstStyle/>
          <a:p>
            <a:r>
              <a:rPr lang="en-GB"/>
              <a:t>Identifying the Source of the Instability</a:t>
            </a:r>
            <a:br>
              <a:rPr lang="en-GB"/>
            </a:br>
            <a:r>
              <a:rPr lang="en-GB" sz="1600">
                <a:solidFill>
                  <a:schemeClr val="accent4"/>
                </a:solidFill>
              </a:rPr>
              <a:t>D. W. Posthuma de Boer (JAI Student), </a:t>
            </a:r>
            <a:r>
              <a:rPr lang="en-GB" sz="1600">
                <a:solidFill>
                  <a:schemeClr val="accent6"/>
                </a:solidFill>
              </a:rPr>
              <a:t>B. Foster, C. M. Warsop, A. Oeftiger</a:t>
            </a:r>
          </a:p>
        </p:txBody>
      </p:sp>
      <p:sp>
        <p:nvSpPr>
          <p:cNvPr id="4" name="Content Placeholder 3">
            <a:extLst>
              <a:ext uri="{FF2B5EF4-FFF2-40B4-BE49-F238E27FC236}">
                <a16:creationId xmlns:a16="http://schemas.microsoft.com/office/drawing/2014/main" id="{83CDD562-AF8E-1A85-8EB2-4BC2A75855C3}"/>
              </a:ext>
            </a:extLst>
          </p:cNvPr>
          <p:cNvSpPr>
            <a:spLocks noGrp="1"/>
          </p:cNvSpPr>
          <p:nvPr>
            <p:ph idx="1"/>
          </p:nvPr>
        </p:nvSpPr>
        <p:spPr>
          <a:xfrm>
            <a:off x="266700" y="1304925"/>
            <a:ext cx="6123940" cy="4351338"/>
          </a:xfrm>
        </p:spPr>
        <p:txBody>
          <a:bodyPr>
            <a:normAutofit fontScale="77500" lnSpcReduction="20000"/>
          </a:bodyPr>
          <a:lstStyle/>
          <a:p>
            <a:r>
              <a:rPr lang="en-GB" dirty="0"/>
              <a:t>Instability was first measured on ISIS around 1988.</a:t>
            </a:r>
          </a:p>
          <a:p>
            <a:pPr lvl="1"/>
            <a:r>
              <a:rPr lang="en-GB" dirty="0"/>
              <a:t>It resembled a head-tail mode-1 and has growth times on the order of 100 µs, but mode 2 or 3 was predicted with growth rates of ms.</a:t>
            </a:r>
          </a:p>
          <a:p>
            <a:endParaRPr lang="en-GB"/>
          </a:p>
          <a:p>
            <a:r>
              <a:rPr lang="en-GB"/>
              <a:t>Work by</a:t>
            </a:r>
            <a:r>
              <a:rPr lang="en-GB">
                <a:solidFill>
                  <a:schemeClr val="accent4"/>
                </a:solidFill>
              </a:rPr>
              <a:t> R. E. Williamson </a:t>
            </a:r>
            <a:r>
              <a:rPr lang="en-GB"/>
              <a:t>identified resonator impedance and a dependence on transverse beam size.</a:t>
            </a:r>
          </a:p>
          <a:p>
            <a:endParaRPr lang="en-GB"/>
          </a:p>
          <a:p>
            <a:r>
              <a:rPr lang="en-GB"/>
              <a:t>Primary impedance candidates identified and divided into resonator and broadband candidates.</a:t>
            </a:r>
          </a:p>
          <a:p>
            <a:endParaRPr lang="en-GB"/>
          </a:p>
          <a:p>
            <a:r>
              <a:rPr lang="en-GB"/>
              <a:t>Developed tools for studying low-frequency transverse impedances:</a:t>
            </a:r>
          </a:p>
          <a:p>
            <a:pPr lvl="1"/>
            <a:r>
              <a:rPr lang="en-GB"/>
              <a:t>RWAL (analytical resistive-wall code)</a:t>
            </a:r>
          </a:p>
          <a:p>
            <a:pPr lvl="1"/>
            <a:r>
              <a:rPr lang="en-GB"/>
              <a:t>Low-frequency finite element method</a:t>
            </a:r>
          </a:p>
          <a:p>
            <a:endParaRPr lang="en-GB"/>
          </a:p>
          <a:p>
            <a:r>
              <a:rPr lang="en-GB"/>
              <a:t>Using these tools identified the RF screens as presenting a large narrowband impedance.</a:t>
            </a:r>
          </a:p>
        </p:txBody>
      </p:sp>
      <p:sp>
        <p:nvSpPr>
          <p:cNvPr id="6" name="Slide Number Placeholder 5">
            <a:extLst>
              <a:ext uri="{FF2B5EF4-FFF2-40B4-BE49-F238E27FC236}">
                <a16:creationId xmlns:a16="http://schemas.microsoft.com/office/drawing/2014/main" id="{0ED230A7-482B-9209-06D4-3B02711F0774}"/>
              </a:ext>
            </a:extLst>
          </p:cNvPr>
          <p:cNvSpPr>
            <a:spLocks noGrp="1"/>
          </p:cNvSpPr>
          <p:nvPr>
            <p:ph type="sldNum" sz="quarter" idx="13"/>
          </p:nvPr>
        </p:nvSpPr>
        <p:spPr/>
        <p:txBody>
          <a:bodyPr/>
          <a:lstStyle/>
          <a:p>
            <a:fld id="{94601B8E-4C5D-4D9E-8821-9696CA0E0E3F}" type="slidenum">
              <a:rPr lang="en-GB" smtClean="0"/>
              <a:pPr/>
              <a:t>6</a:t>
            </a:fld>
            <a:endParaRPr lang="en-GB"/>
          </a:p>
        </p:txBody>
      </p:sp>
      <p:pic>
        <p:nvPicPr>
          <p:cNvPr id="3" name="Picture 2">
            <a:extLst>
              <a:ext uri="{FF2B5EF4-FFF2-40B4-BE49-F238E27FC236}">
                <a16:creationId xmlns:a16="http://schemas.microsoft.com/office/drawing/2014/main" id="{643727F8-0194-45BF-69A1-B7F55ABA9620}"/>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323638" y="1814917"/>
            <a:ext cx="2907964" cy="2216698"/>
          </a:xfrm>
          <a:prstGeom prst="rect">
            <a:avLst/>
          </a:prstGeom>
        </p:spPr>
      </p:pic>
      <p:grpSp>
        <p:nvGrpSpPr>
          <p:cNvPr id="7" name="Group 6">
            <a:extLst>
              <a:ext uri="{FF2B5EF4-FFF2-40B4-BE49-F238E27FC236}">
                <a16:creationId xmlns:a16="http://schemas.microsoft.com/office/drawing/2014/main" id="{EDF99B4C-1CD0-40DB-BE6F-0DDC53C23EC7}"/>
              </a:ext>
            </a:extLst>
          </p:cNvPr>
          <p:cNvGrpSpPr/>
          <p:nvPr/>
        </p:nvGrpSpPr>
        <p:grpSpPr>
          <a:xfrm>
            <a:off x="9365245" y="1996821"/>
            <a:ext cx="2560054" cy="1852890"/>
            <a:chOff x="7017026" y="1706239"/>
            <a:chExt cx="4971477" cy="3781621"/>
          </a:xfrm>
        </p:grpSpPr>
        <p:pic>
          <p:nvPicPr>
            <p:cNvPr id="8" name="Picture 7" descr="A graph of a function&#10;&#10;Description automatically generated with medium confidence">
              <a:extLst>
                <a:ext uri="{FF2B5EF4-FFF2-40B4-BE49-F238E27FC236}">
                  <a16:creationId xmlns:a16="http://schemas.microsoft.com/office/drawing/2014/main" id="{524B2895-F4B3-E424-FB2F-DDD009B109F6}"/>
                </a:ext>
              </a:extLst>
            </p:cNvPr>
            <p:cNvPicPr>
              <a:picLocks noChangeAspect="1"/>
            </p:cNvPicPr>
            <p:nvPr/>
          </p:nvPicPr>
          <p:blipFill>
            <a:blip r:embed="rId3"/>
            <a:stretch>
              <a:fillRect/>
            </a:stretch>
          </p:blipFill>
          <p:spPr>
            <a:xfrm>
              <a:off x="7017026" y="1706239"/>
              <a:ext cx="4971477" cy="3781621"/>
            </a:xfrm>
            <a:prstGeom prst="rect">
              <a:avLst/>
            </a:prstGeom>
          </p:spPr>
        </p:pic>
        <p:pic>
          <p:nvPicPr>
            <p:cNvPr id="9" name="Picture 8" descr="A blue tube with red line&#10;&#10;Description automatically generated">
              <a:extLst>
                <a:ext uri="{FF2B5EF4-FFF2-40B4-BE49-F238E27FC236}">
                  <a16:creationId xmlns:a16="http://schemas.microsoft.com/office/drawing/2014/main" id="{53B60B1C-026F-C3D5-A305-D729C29B3E3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925769" y="3350826"/>
              <a:ext cx="1576995" cy="1489921"/>
            </a:xfrm>
            <a:prstGeom prst="rect">
              <a:avLst/>
            </a:prstGeom>
          </p:spPr>
        </p:pic>
      </p:grpSp>
      <p:pic>
        <p:nvPicPr>
          <p:cNvPr id="10" name="Picture 8">
            <a:extLst>
              <a:ext uri="{FF2B5EF4-FFF2-40B4-BE49-F238E27FC236}">
                <a16:creationId xmlns:a16="http://schemas.microsoft.com/office/drawing/2014/main" id="{DEF1ECB8-C632-C9AF-CC3E-BDDC9FA71A18}"/>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439159" y="4199740"/>
            <a:ext cx="3799759" cy="243545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blue square with white text&#10;&#10;AI-generated content may be incorrect.">
            <a:extLst>
              <a:ext uri="{FF2B5EF4-FFF2-40B4-BE49-F238E27FC236}">
                <a16:creationId xmlns:a16="http://schemas.microsoft.com/office/drawing/2014/main" id="{B1E624B1-F8CA-10D2-15A6-4F6B06859124}"/>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pic>
        <p:nvPicPr>
          <p:cNvPr id="11" name="Picture 10">
            <a:extLst>
              <a:ext uri="{FF2B5EF4-FFF2-40B4-BE49-F238E27FC236}">
                <a16:creationId xmlns:a16="http://schemas.microsoft.com/office/drawing/2014/main" id="{BF7A8349-15CD-1820-109E-90C8F9F2A0F4}"/>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733189" y="167952"/>
            <a:ext cx="2353331" cy="163318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a:extLst>
              <a:ext uri="{FF2B5EF4-FFF2-40B4-BE49-F238E27FC236}">
                <a16:creationId xmlns:a16="http://schemas.microsoft.com/office/drawing/2014/main" id="{64F9170F-5314-F0F7-0AC9-5279444C1BFE}"/>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9443372" y="167952"/>
            <a:ext cx="2481927" cy="1633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0092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DC1E0C-5ED4-03DA-B9B0-EF443F3703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00814F-B97F-CE52-AAD7-86306436AB51}"/>
              </a:ext>
            </a:extLst>
          </p:cNvPr>
          <p:cNvSpPr>
            <a:spLocks noGrp="1"/>
          </p:cNvSpPr>
          <p:nvPr>
            <p:ph type="title"/>
          </p:nvPr>
        </p:nvSpPr>
        <p:spPr>
          <a:xfrm>
            <a:off x="266699" y="365125"/>
            <a:ext cx="11486030" cy="574675"/>
          </a:xfrm>
        </p:spPr>
        <p:txBody>
          <a:bodyPr>
            <a:normAutofit fontScale="90000"/>
          </a:bodyPr>
          <a:lstStyle/>
          <a:p>
            <a:r>
              <a:rPr lang="en-GB"/>
              <a:t>RF Screen Impedance</a:t>
            </a:r>
            <a:br>
              <a:rPr lang="en-GB"/>
            </a:br>
            <a:r>
              <a:rPr lang="en-GB" sz="1600">
                <a:solidFill>
                  <a:schemeClr val="accent4"/>
                </a:solidFill>
              </a:rPr>
              <a:t>D. W. Posthuma de Boer (JAI Student), </a:t>
            </a:r>
            <a:r>
              <a:rPr lang="en-GB" sz="1600">
                <a:solidFill>
                  <a:schemeClr val="accent6"/>
                </a:solidFill>
              </a:rPr>
              <a:t>B. Foster, C. M. Warsop, A. Oeftiger</a:t>
            </a:r>
            <a:endParaRPr lang="en-GB" sz="1600">
              <a:solidFill>
                <a:schemeClr val="accent4"/>
              </a:solidFill>
            </a:endParaRPr>
          </a:p>
        </p:txBody>
      </p:sp>
      <p:sp>
        <p:nvSpPr>
          <p:cNvPr id="4" name="Content Placeholder 3">
            <a:extLst>
              <a:ext uri="{FF2B5EF4-FFF2-40B4-BE49-F238E27FC236}">
                <a16:creationId xmlns:a16="http://schemas.microsoft.com/office/drawing/2014/main" id="{C9C19C54-3F9F-4194-8643-37E18BD4FC3C}"/>
              </a:ext>
            </a:extLst>
          </p:cNvPr>
          <p:cNvSpPr>
            <a:spLocks noGrp="1"/>
          </p:cNvSpPr>
          <p:nvPr>
            <p:ph idx="1"/>
          </p:nvPr>
        </p:nvSpPr>
        <p:spPr>
          <a:xfrm>
            <a:off x="266699" y="1304925"/>
            <a:ext cx="6062181" cy="4351338"/>
          </a:xfrm>
        </p:spPr>
        <p:txBody>
          <a:bodyPr>
            <a:normAutofit fontScale="85000" lnSpcReduction="10000"/>
          </a:bodyPr>
          <a:lstStyle/>
          <a:p>
            <a:r>
              <a:rPr lang="en-GB"/>
              <a:t>Probe coil measurements on a singlet magnet completed.</a:t>
            </a:r>
          </a:p>
          <a:p>
            <a:pPr lvl="1"/>
            <a:r>
              <a:rPr lang="en-GB"/>
              <a:t>Resonant frequency within 2% of prediction.</a:t>
            </a:r>
          </a:p>
          <a:p>
            <a:pPr lvl="1"/>
            <a:r>
              <a:rPr lang="en-GB"/>
              <a:t>Peak magnitude and quality factor both lower than predicted.</a:t>
            </a:r>
          </a:p>
          <a:p>
            <a:endParaRPr lang="en-GB"/>
          </a:p>
          <a:p>
            <a:r>
              <a:rPr lang="en-GB"/>
              <a:t>Probe coil measurements on a dipole also completed.</a:t>
            </a:r>
          </a:p>
          <a:p>
            <a:pPr lvl="1"/>
            <a:r>
              <a:rPr lang="en-GB"/>
              <a:t>Resonant frequency within 5% of prediction.</a:t>
            </a:r>
          </a:p>
          <a:p>
            <a:pPr lvl="1"/>
            <a:r>
              <a:rPr lang="en-GB"/>
              <a:t>Quality factor also lower than predicted.</a:t>
            </a:r>
          </a:p>
          <a:p>
            <a:endParaRPr lang="en-GB"/>
          </a:p>
          <a:p>
            <a:r>
              <a:rPr lang="en-GB"/>
              <a:t>Approximate solution developed for lower quality factors made and a new impedance model developed. </a:t>
            </a:r>
          </a:p>
          <a:p>
            <a:pPr lvl="1"/>
            <a:r>
              <a:rPr lang="en-GB" b="1">
                <a:solidFill>
                  <a:schemeClr val="accent3"/>
                </a:solidFill>
              </a:rPr>
              <a:t>Low frequency impedance dominated by RF screen resonator impedances.</a:t>
            </a:r>
          </a:p>
          <a:p>
            <a:pPr marL="0" indent="0">
              <a:buNone/>
            </a:pPr>
            <a:endParaRPr lang="en-GB">
              <a:solidFill>
                <a:schemeClr val="accent3"/>
              </a:solidFill>
            </a:endParaRPr>
          </a:p>
          <a:p>
            <a:r>
              <a:rPr lang="en-GB"/>
              <a:t>Preliminary results presented at HB 2023.</a:t>
            </a:r>
            <a:br>
              <a:rPr lang="en-GB"/>
            </a:br>
            <a:r>
              <a:rPr lang="en-GB" u="sng"/>
              <a:t>Similar impedances now identified on RF screens at CSNS.</a:t>
            </a:r>
          </a:p>
          <a:p>
            <a:endParaRPr lang="en-GB" u="sng"/>
          </a:p>
        </p:txBody>
      </p:sp>
      <p:sp>
        <p:nvSpPr>
          <p:cNvPr id="6" name="Slide Number Placeholder 5">
            <a:extLst>
              <a:ext uri="{FF2B5EF4-FFF2-40B4-BE49-F238E27FC236}">
                <a16:creationId xmlns:a16="http://schemas.microsoft.com/office/drawing/2014/main" id="{8653295F-A131-F2E4-C12B-EF6FA188F884}"/>
              </a:ext>
            </a:extLst>
          </p:cNvPr>
          <p:cNvSpPr>
            <a:spLocks noGrp="1"/>
          </p:cNvSpPr>
          <p:nvPr>
            <p:ph type="sldNum" sz="quarter" idx="13"/>
          </p:nvPr>
        </p:nvSpPr>
        <p:spPr/>
        <p:txBody>
          <a:bodyPr/>
          <a:lstStyle/>
          <a:p>
            <a:fld id="{94601B8E-4C5D-4D9E-8821-9696CA0E0E3F}" type="slidenum">
              <a:rPr lang="en-GB" smtClean="0"/>
              <a:pPr/>
              <a:t>7</a:t>
            </a:fld>
            <a:endParaRPr lang="en-GB"/>
          </a:p>
        </p:txBody>
      </p:sp>
      <p:pic>
        <p:nvPicPr>
          <p:cNvPr id="9" name="Picture 8">
            <a:extLst>
              <a:ext uri="{FF2B5EF4-FFF2-40B4-BE49-F238E27FC236}">
                <a16:creationId xmlns:a16="http://schemas.microsoft.com/office/drawing/2014/main" id="{448094DD-5611-F983-77EF-B3A7E89584C7}"/>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7314578" y="791200"/>
            <a:ext cx="1252902" cy="1493022"/>
          </a:xfrm>
          <a:prstGeom prst="rect">
            <a:avLst/>
          </a:prstGeom>
        </p:spPr>
      </p:pic>
      <p:pic>
        <p:nvPicPr>
          <p:cNvPr id="10" name="Picture 9">
            <a:extLst>
              <a:ext uri="{FF2B5EF4-FFF2-40B4-BE49-F238E27FC236}">
                <a16:creationId xmlns:a16="http://schemas.microsoft.com/office/drawing/2014/main" id="{5D0A4D87-3BB2-0BD9-21F2-43A14B3E09B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973730" y="791200"/>
            <a:ext cx="3022839" cy="1958394"/>
          </a:xfrm>
          <a:prstGeom prst="rect">
            <a:avLst/>
          </a:prstGeom>
        </p:spPr>
      </p:pic>
      <p:pic>
        <p:nvPicPr>
          <p:cNvPr id="11" name="Picture 10">
            <a:extLst>
              <a:ext uri="{FF2B5EF4-FFF2-40B4-BE49-F238E27FC236}">
                <a16:creationId xmlns:a16="http://schemas.microsoft.com/office/drawing/2014/main" id="{3DFFB5EE-F7D2-F177-5860-2354B222484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121295" y="2710297"/>
            <a:ext cx="1577551" cy="1559243"/>
          </a:xfrm>
          <a:prstGeom prst="rect">
            <a:avLst/>
          </a:prstGeom>
        </p:spPr>
      </p:pic>
      <p:pic>
        <p:nvPicPr>
          <p:cNvPr id="12" name="Picture 11">
            <a:extLst>
              <a:ext uri="{FF2B5EF4-FFF2-40B4-BE49-F238E27FC236}">
                <a16:creationId xmlns:a16="http://schemas.microsoft.com/office/drawing/2014/main" id="{68F04665-DEBE-B727-C44D-9687547E6877}"/>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115970" y="2749594"/>
            <a:ext cx="2880599" cy="1877886"/>
          </a:xfrm>
          <a:prstGeom prst="rect">
            <a:avLst/>
          </a:prstGeom>
        </p:spPr>
      </p:pic>
      <p:pic>
        <p:nvPicPr>
          <p:cNvPr id="13" name="Picture 12">
            <a:extLst>
              <a:ext uri="{FF2B5EF4-FFF2-40B4-BE49-F238E27FC236}">
                <a16:creationId xmlns:a16="http://schemas.microsoft.com/office/drawing/2014/main" id="{8B7DF5BC-B94E-0458-93A5-002E1CCF3260}"/>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611981" y="4401650"/>
            <a:ext cx="3281232" cy="2035624"/>
          </a:xfrm>
          <a:prstGeom prst="rect">
            <a:avLst/>
          </a:prstGeom>
        </p:spPr>
      </p:pic>
      <p:pic>
        <p:nvPicPr>
          <p:cNvPr id="14" name="Picture 13" descr="A blue square with white text&#10;&#10;AI-generated content may be incorrect.">
            <a:extLst>
              <a:ext uri="{FF2B5EF4-FFF2-40B4-BE49-F238E27FC236}">
                <a16:creationId xmlns:a16="http://schemas.microsoft.com/office/drawing/2014/main" id="{1704CAAA-E859-91CD-9652-1D68529E8340}"/>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sp>
        <p:nvSpPr>
          <p:cNvPr id="16" name="TextBox 15">
            <a:extLst>
              <a:ext uri="{FF2B5EF4-FFF2-40B4-BE49-F238E27FC236}">
                <a16:creationId xmlns:a16="http://schemas.microsoft.com/office/drawing/2014/main" id="{AE50E2D6-877F-ABC5-D5DD-310B50091B0D}"/>
              </a:ext>
            </a:extLst>
          </p:cNvPr>
          <p:cNvSpPr txBox="1"/>
          <p:nvPr/>
        </p:nvSpPr>
        <p:spPr>
          <a:xfrm>
            <a:off x="7463287" y="6457507"/>
            <a:ext cx="3775631" cy="276999"/>
          </a:xfrm>
          <a:prstGeom prst="rect">
            <a:avLst/>
          </a:prstGeom>
          <a:noFill/>
        </p:spPr>
        <p:txBody>
          <a:bodyPr wrap="square">
            <a:spAutoFit/>
          </a:bodyPr>
          <a:lstStyle/>
          <a:p>
            <a:r>
              <a:rPr lang="en-GB" sz="1200">
                <a:hlinkClick r:id="rId8"/>
              </a:rPr>
              <a:t>https://doi.org/10.18429/JACoW-HB2023-TUC4I2</a:t>
            </a:r>
            <a:endParaRPr lang="en-GB" sz="1200"/>
          </a:p>
        </p:txBody>
      </p:sp>
    </p:spTree>
    <p:extLst>
      <p:ext uri="{BB962C8B-B14F-4D97-AF65-F5344CB8AC3E}">
        <p14:creationId xmlns:p14="http://schemas.microsoft.com/office/powerpoint/2010/main" val="1984317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45F023-5BFF-51B6-8184-3FFCD158C88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5B8943D-22EC-3730-0061-7D53C97EE805}"/>
              </a:ext>
            </a:extLst>
          </p:cNvPr>
          <p:cNvSpPr>
            <a:spLocks noGrp="1"/>
          </p:cNvSpPr>
          <p:nvPr>
            <p:ph type="title"/>
          </p:nvPr>
        </p:nvSpPr>
        <p:spPr>
          <a:xfrm>
            <a:off x="266699" y="365125"/>
            <a:ext cx="11486030" cy="574675"/>
          </a:xfrm>
        </p:spPr>
        <p:txBody>
          <a:bodyPr>
            <a:normAutofit fontScale="90000"/>
          </a:bodyPr>
          <a:lstStyle/>
          <a:p>
            <a:r>
              <a:rPr lang="en-GB"/>
              <a:t>Instability Predictions</a:t>
            </a:r>
            <a:br>
              <a:rPr lang="en-GB"/>
            </a:br>
            <a:r>
              <a:rPr lang="en-GB" sz="1600">
                <a:solidFill>
                  <a:schemeClr val="accent4"/>
                </a:solidFill>
              </a:rPr>
              <a:t>D. W. Posthuma de Boer (JAI Student), </a:t>
            </a:r>
            <a:r>
              <a:rPr lang="en-GB" sz="1600">
                <a:solidFill>
                  <a:schemeClr val="accent6"/>
                </a:solidFill>
              </a:rPr>
              <a:t>B. Foster, C. M. Warsop, A. Oeftiger</a:t>
            </a:r>
            <a:endParaRPr lang="en-GB" sz="1600">
              <a:solidFill>
                <a:schemeClr val="accent4"/>
              </a:solidFill>
            </a:endParaRPr>
          </a:p>
        </p:txBody>
      </p:sp>
      <p:sp>
        <p:nvSpPr>
          <p:cNvPr id="4" name="Content Placeholder 3">
            <a:extLst>
              <a:ext uri="{FF2B5EF4-FFF2-40B4-BE49-F238E27FC236}">
                <a16:creationId xmlns:a16="http://schemas.microsoft.com/office/drawing/2014/main" id="{74CD18AB-0FC6-CA0E-50CF-34D43BF4214C}"/>
              </a:ext>
            </a:extLst>
          </p:cNvPr>
          <p:cNvSpPr>
            <a:spLocks noGrp="1"/>
          </p:cNvSpPr>
          <p:nvPr>
            <p:ph idx="1"/>
          </p:nvPr>
        </p:nvSpPr>
        <p:spPr>
          <a:xfrm>
            <a:off x="266699" y="1304925"/>
            <a:ext cx="6469870" cy="4351338"/>
          </a:xfrm>
        </p:spPr>
        <p:txBody>
          <a:bodyPr>
            <a:normAutofit fontScale="92500" lnSpcReduction="10000"/>
          </a:bodyPr>
          <a:lstStyle/>
          <a:p>
            <a:r>
              <a:rPr lang="en-GB" dirty="0"/>
              <a:t>Formulas based on simplified instability models do not provide the most accurate analytical predictions available.</a:t>
            </a:r>
            <a:br>
              <a:rPr lang="en-GB" dirty="0"/>
            </a:br>
            <a:endParaRPr lang="en-GB" dirty="0"/>
          </a:p>
          <a:p>
            <a:r>
              <a:rPr lang="en-GB" dirty="0"/>
              <a:t>Implemented new head-tail </a:t>
            </a:r>
            <a:r>
              <a:rPr lang="en-GB" dirty="0" err="1"/>
              <a:t>Vlasov</a:t>
            </a:r>
            <a:r>
              <a:rPr lang="en-GB" dirty="0"/>
              <a:t> solver, </a:t>
            </a:r>
            <a:r>
              <a:rPr lang="en-GB" dirty="0" err="1"/>
              <a:t>PyTMCI</a:t>
            </a:r>
            <a:r>
              <a:rPr lang="en-GB" dirty="0"/>
              <a:t>.</a:t>
            </a:r>
          </a:p>
          <a:p>
            <a:pPr lvl="1"/>
            <a:r>
              <a:rPr lang="en-GB" dirty="0"/>
              <a:t>https://</a:t>
            </a:r>
            <a:r>
              <a:rPr lang="en-GB" dirty="0" err="1"/>
              <a:t>github.com</a:t>
            </a:r>
            <a:r>
              <a:rPr lang="en-GB" dirty="0"/>
              <a:t>/</a:t>
            </a:r>
            <a:r>
              <a:rPr lang="en-GB" dirty="0" err="1"/>
              <a:t>stfc</a:t>
            </a:r>
            <a:r>
              <a:rPr lang="en-GB" dirty="0"/>
              <a:t>/</a:t>
            </a:r>
            <a:r>
              <a:rPr lang="en-GB" dirty="0" err="1"/>
              <a:t>PyTMCI</a:t>
            </a:r>
            <a:br>
              <a:rPr lang="en-GB" dirty="0"/>
            </a:br>
            <a:endParaRPr lang="en-GB" dirty="0"/>
          </a:p>
          <a:p>
            <a:r>
              <a:rPr lang="en-GB" dirty="0"/>
              <a:t>One benchmark is shown against </a:t>
            </a:r>
            <a:r>
              <a:rPr lang="en-GB" dirty="0" err="1"/>
              <a:t>PyHEADTAIL</a:t>
            </a:r>
            <a:br>
              <a:rPr lang="en-GB" dirty="0"/>
            </a:br>
            <a:endParaRPr lang="en-GB" dirty="0"/>
          </a:p>
          <a:p>
            <a:r>
              <a:rPr lang="en-GB" dirty="0"/>
              <a:t>Using the updated impedance model and a number of simplifying assumptions</a:t>
            </a:r>
          </a:p>
          <a:p>
            <a:pPr lvl="1"/>
            <a:r>
              <a:rPr lang="en-GB" b="1" dirty="0">
                <a:solidFill>
                  <a:schemeClr val="accent3"/>
                </a:solidFill>
              </a:rPr>
              <a:t>PyTMCI predicts correct order-of-magnitude growth rate in tune range observed experimentally (Sweep 1/ 2)</a:t>
            </a:r>
            <a:br>
              <a:rPr lang="en-GB" b="1" dirty="0">
                <a:solidFill>
                  <a:schemeClr val="accent3"/>
                </a:solidFill>
              </a:rPr>
            </a:br>
            <a:r>
              <a:rPr lang="en-GB" b="1" dirty="0">
                <a:solidFill>
                  <a:schemeClr val="accent3"/>
                </a:solidFill>
              </a:rPr>
              <a:t> </a:t>
            </a:r>
          </a:p>
          <a:p>
            <a:pPr lvl="1"/>
            <a:r>
              <a:rPr lang="en-GB" b="1" dirty="0">
                <a:solidFill>
                  <a:schemeClr val="accent3"/>
                </a:solidFill>
              </a:rPr>
              <a:t>PyTMCI predicts observed order-of-magnitude growth rate early into the RCS cycle.</a:t>
            </a:r>
          </a:p>
        </p:txBody>
      </p:sp>
      <p:sp>
        <p:nvSpPr>
          <p:cNvPr id="6" name="Slide Number Placeholder 5">
            <a:extLst>
              <a:ext uri="{FF2B5EF4-FFF2-40B4-BE49-F238E27FC236}">
                <a16:creationId xmlns:a16="http://schemas.microsoft.com/office/drawing/2014/main" id="{1A7B46B6-78E7-22C7-148F-C6774CD3A812}"/>
              </a:ext>
            </a:extLst>
          </p:cNvPr>
          <p:cNvSpPr>
            <a:spLocks noGrp="1"/>
          </p:cNvSpPr>
          <p:nvPr>
            <p:ph type="sldNum" sz="quarter" idx="13"/>
          </p:nvPr>
        </p:nvSpPr>
        <p:spPr/>
        <p:txBody>
          <a:bodyPr/>
          <a:lstStyle/>
          <a:p>
            <a:fld id="{94601B8E-4C5D-4D9E-8821-9696CA0E0E3F}" type="slidenum">
              <a:rPr lang="en-GB" smtClean="0"/>
              <a:pPr/>
              <a:t>8</a:t>
            </a:fld>
            <a:endParaRPr lang="en-GB"/>
          </a:p>
        </p:txBody>
      </p:sp>
      <p:grpSp>
        <p:nvGrpSpPr>
          <p:cNvPr id="7" name="Group 6">
            <a:extLst>
              <a:ext uri="{FF2B5EF4-FFF2-40B4-BE49-F238E27FC236}">
                <a16:creationId xmlns:a16="http://schemas.microsoft.com/office/drawing/2014/main" id="{ED8F271F-9794-D690-5E1B-C958AE1ACCB7}"/>
              </a:ext>
            </a:extLst>
          </p:cNvPr>
          <p:cNvGrpSpPr/>
          <p:nvPr/>
        </p:nvGrpSpPr>
        <p:grpSpPr>
          <a:xfrm>
            <a:off x="9607216" y="2031604"/>
            <a:ext cx="2387600" cy="1654638"/>
            <a:chOff x="6557229" y="495813"/>
            <a:chExt cx="2743460" cy="1901254"/>
          </a:xfrm>
        </p:grpSpPr>
        <p:pic>
          <p:nvPicPr>
            <p:cNvPr id="8" name="Picture 7" descr="A graph of a graph of a wave&#10;&#10;Description automatically generated with medium confidence">
              <a:extLst>
                <a:ext uri="{FF2B5EF4-FFF2-40B4-BE49-F238E27FC236}">
                  <a16:creationId xmlns:a16="http://schemas.microsoft.com/office/drawing/2014/main" id="{0B407222-8BD2-B922-B02C-537B4D934CCD}"/>
                </a:ext>
              </a:extLst>
            </p:cNvPr>
            <p:cNvPicPr>
              <a:picLocks noChangeAspect="1"/>
            </p:cNvPicPr>
            <p:nvPr/>
          </p:nvPicPr>
          <p:blipFill>
            <a:blip r:embed="rId2"/>
            <a:stretch>
              <a:fillRect/>
            </a:stretch>
          </p:blipFill>
          <p:spPr>
            <a:xfrm>
              <a:off x="6557229" y="495813"/>
              <a:ext cx="2582389" cy="1901254"/>
            </a:xfrm>
            <a:prstGeom prst="rect">
              <a:avLst/>
            </a:prstGeom>
          </p:spPr>
        </p:pic>
        <p:sp>
          <p:nvSpPr>
            <p:cNvPr id="9" name="TextBox 8">
              <a:extLst>
                <a:ext uri="{FF2B5EF4-FFF2-40B4-BE49-F238E27FC236}">
                  <a16:creationId xmlns:a16="http://schemas.microsoft.com/office/drawing/2014/main" id="{E11CF6C6-82CD-FB48-0968-52F73FCDE5D0}"/>
                </a:ext>
              </a:extLst>
            </p:cNvPr>
            <p:cNvSpPr txBox="1"/>
            <p:nvPr/>
          </p:nvSpPr>
          <p:spPr>
            <a:xfrm>
              <a:off x="8063991" y="549602"/>
              <a:ext cx="1156816" cy="389014"/>
            </a:xfrm>
            <a:prstGeom prst="rect">
              <a:avLst/>
            </a:prstGeom>
            <a:noFill/>
          </p:spPr>
          <p:txBody>
            <a:bodyPr wrap="square" rtlCol="0">
              <a:spAutoFit/>
            </a:bodyPr>
            <a:lstStyle/>
            <a:p>
              <a:r>
                <a:rPr lang="en-GB" sz="1600" dirty="0"/>
                <a:t>𝜏 = 76 µs</a:t>
              </a:r>
            </a:p>
          </p:txBody>
        </p:sp>
        <p:sp>
          <p:nvSpPr>
            <p:cNvPr id="10" name="TextBox 9">
              <a:extLst>
                <a:ext uri="{FF2B5EF4-FFF2-40B4-BE49-F238E27FC236}">
                  <a16:creationId xmlns:a16="http://schemas.microsoft.com/office/drawing/2014/main" id="{A2B85517-9B1A-748D-F4B4-5374F4909F5A}"/>
                </a:ext>
              </a:extLst>
            </p:cNvPr>
            <p:cNvSpPr txBox="1"/>
            <p:nvPr/>
          </p:nvSpPr>
          <p:spPr>
            <a:xfrm>
              <a:off x="8225062" y="1760166"/>
              <a:ext cx="1075627" cy="307777"/>
            </a:xfrm>
            <a:prstGeom prst="rect">
              <a:avLst/>
            </a:prstGeom>
            <a:noFill/>
          </p:spPr>
          <p:txBody>
            <a:bodyPr wrap="square" rtlCol="0">
              <a:spAutoFit/>
            </a:bodyPr>
            <a:lstStyle/>
            <a:p>
              <a:r>
                <a:rPr lang="en-GB" sz="1400" dirty="0" err="1"/>
                <a:t>PyTMCI</a:t>
              </a:r>
              <a:endParaRPr lang="en-GB" sz="1400" dirty="0"/>
            </a:p>
          </p:txBody>
        </p:sp>
      </p:grpSp>
      <p:grpSp>
        <p:nvGrpSpPr>
          <p:cNvPr id="11" name="Group 10">
            <a:extLst>
              <a:ext uri="{FF2B5EF4-FFF2-40B4-BE49-F238E27FC236}">
                <a16:creationId xmlns:a16="http://schemas.microsoft.com/office/drawing/2014/main" id="{E42AF288-080B-CB86-565E-350701EAF7EE}"/>
              </a:ext>
            </a:extLst>
          </p:cNvPr>
          <p:cNvGrpSpPr/>
          <p:nvPr/>
        </p:nvGrpSpPr>
        <p:grpSpPr>
          <a:xfrm>
            <a:off x="9607215" y="258762"/>
            <a:ext cx="2492203" cy="1654639"/>
            <a:chOff x="9256962" y="495812"/>
            <a:chExt cx="2863654" cy="1901255"/>
          </a:xfrm>
        </p:grpSpPr>
        <p:pic>
          <p:nvPicPr>
            <p:cNvPr id="12" name="Picture 11" descr="A graph of a graph of a graph&#10;&#10;Description automatically generated with medium confidence">
              <a:extLst>
                <a:ext uri="{FF2B5EF4-FFF2-40B4-BE49-F238E27FC236}">
                  <a16:creationId xmlns:a16="http://schemas.microsoft.com/office/drawing/2014/main" id="{F497FB13-3B7D-91B0-8B33-86B9D5A26F31}"/>
                </a:ext>
              </a:extLst>
            </p:cNvPr>
            <p:cNvPicPr>
              <a:picLocks noChangeAspect="1"/>
            </p:cNvPicPr>
            <p:nvPr/>
          </p:nvPicPr>
          <p:blipFill>
            <a:blip r:embed="rId3"/>
            <a:stretch>
              <a:fillRect/>
            </a:stretch>
          </p:blipFill>
          <p:spPr>
            <a:xfrm>
              <a:off x="9256962" y="495812"/>
              <a:ext cx="2582390" cy="1901255"/>
            </a:xfrm>
            <a:prstGeom prst="rect">
              <a:avLst/>
            </a:prstGeom>
          </p:spPr>
        </p:pic>
        <p:sp>
          <p:nvSpPr>
            <p:cNvPr id="13" name="TextBox 12">
              <a:extLst>
                <a:ext uri="{FF2B5EF4-FFF2-40B4-BE49-F238E27FC236}">
                  <a16:creationId xmlns:a16="http://schemas.microsoft.com/office/drawing/2014/main" id="{CFC61672-E878-B490-F797-7FDB22AD20A1}"/>
                </a:ext>
              </a:extLst>
            </p:cNvPr>
            <p:cNvSpPr txBox="1"/>
            <p:nvPr/>
          </p:nvSpPr>
          <p:spPr>
            <a:xfrm>
              <a:off x="10758024" y="549602"/>
              <a:ext cx="1242398" cy="389014"/>
            </a:xfrm>
            <a:prstGeom prst="rect">
              <a:avLst/>
            </a:prstGeom>
            <a:noFill/>
          </p:spPr>
          <p:txBody>
            <a:bodyPr wrap="square" rtlCol="0">
              <a:spAutoFit/>
            </a:bodyPr>
            <a:lstStyle/>
            <a:p>
              <a:r>
                <a:rPr lang="en-GB" sz="1600" dirty="0"/>
                <a:t>𝜏 = 72 µs</a:t>
              </a:r>
            </a:p>
          </p:txBody>
        </p:sp>
        <p:sp>
          <p:nvSpPr>
            <p:cNvPr id="14" name="TextBox 13">
              <a:extLst>
                <a:ext uri="{FF2B5EF4-FFF2-40B4-BE49-F238E27FC236}">
                  <a16:creationId xmlns:a16="http://schemas.microsoft.com/office/drawing/2014/main" id="{A09E0A95-7038-A190-0C6D-9FD36398D65D}"/>
                </a:ext>
              </a:extLst>
            </p:cNvPr>
            <p:cNvSpPr txBox="1"/>
            <p:nvPr/>
          </p:nvSpPr>
          <p:spPr>
            <a:xfrm>
              <a:off x="10548860" y="1747774"/>
              <a:ext cx="1571756" cy="307778"/>
            </a:xfrm>
            <a:prstGeom prst="rect">
              <a:avLst/>
            </a:prstGeom>
            <a:noFill/>
          </p:spPr>
          <p:txBody>
            <a:bodyPr wrap="square" rtlCol="0">
              <a:spAutoFit/>
            </a:bodyPr>
            <a:lstStyle/>
            <a:p>
              <a:r>
                <a:rPr lang="en-GB" sz="1400" dirty="0" err="1"/>
                <a:t>PyHEADTAIL</a:t>
              </a:r>
              <a:endParaRPr lang="en-GB" sz="1400" dirty="0"/>
            </a:p>
          </p:txBody>
        </p:sp>
      </p:grpSp>
      <p:graphicFrame>
        <p:nvGraphicFramePr>
          <p:cNvPr id="15" name="Table 11">
            <a:extLst>
              <a:ext uri="{FF2B5EF4-FFF2-40B4-BE49-F238E27FC236}">
                <a16:creationId xmlns:a16="http://schemas.microsoft.com/office/drawing/2014/main" id="{3DABFD44-4BF8-7082-692B-4541ADFAB146}"/>
              </a:ext>
            </a:extLst>
          </p:cNvPr>
          <p:cNvGraphicFramePr>
            <a:graphicFrameLocks noGrp="1"/>
          </p:cNvGraphicFramePr>
          <p:nvPr>
            <p:extLst>
              <p:ext uri="{D42A27DB-BD31-4B8C-83A1-F6EECF244321}">
                <p14:modId xmlns:p14="http://schemas.microsoft.com/office/powerpoint/2010/main" val="3684253239"/>
              </p:ext>
            </p:extLst>
          </p:nvPr>
        </p:nvGraphicFramePr>
        <p:xfrm>
          <a:off x="6880697" y="652462"/>
          <a:ext cx="2582390" cy="2423160"/>
        </p:xfrm>
        <a:graphic>
          <a:graphicData uri="http://schemas.openxmlformats.org/drawingml/2006/table">
            <a:tbl>
              <a:tblPr firstRow="1" bandRow="1">
                <a:tableStyleId>{F5AB1C69-6EDB-4FF4-983F-18BD219EF322}</a:tableStyleId>
              </a:tblPr>
              <a:tblGrid>
                <a:gridCol w="1637942">
                  <a:extLst>
                    <a:ext uri="{9D8B030D-6E8A-4147-A177-3AD203B41FA5}">
                      <a16:colId xmlns:a16="http://schemas.microsoft.com/office/drawing/2014/main" val="2928831573"/>
                    </a:ext>
                  </a:extLst>
                </a:gridCol>
                <a:gridCol w="944448">
                  <a:extLst>
                    <a:ext uri="{9D8B030D-6E8A-4147-A177-3AD203B41FA5}">
                      <a16:colId xmlns:a16="http://schemas.microsoft.com/office/drawing/2014/main" val="4018468261"/>
                    </a:ext>
                  </a:extLst>
                </a:gridCol>
              </a:tblGrid>
              <a:tr h="250683">
                <a:tc>
                  <a:txBody>
                    <a:bodyPr/>
                    <a:lstStyle/>
                    <a:p>
                      <a:r>
                        <a:rPr lang="en-GB" sz="1050" dirty="0">
                          <a:latin typeface="+mn-lt"/>
                        </a:rPr>
                        <a:t>Calc. ISIS Params</a:t>
                      </a:r>
                    </a:p>
                  </a:txBody>
                  <a:tcPr/>
                </a:tc>
                <a:tc>
                  <a:txBody>
                    <a:bodyPr/>
                    <a:lstStyle/>
                    <a:p>
                      <a:r>
                        <a:rPr lang="en-GB" sz="1050" dirty="0">
                          <a:latin typeface="+mn-lt"/>
                        </a:rPr>
                        <a:t>Value</a:t>
                      </a:r>
                    </a:p>
                  </a:txBody>
                  <a:tcPr/>
                </a:tc>
                <a:extLst>
                  <a:ext uri="{0D108BD9-81ED-4DB2-BD59-A6C34878D82A}">
                    <a16:rowId xmlns:a16="http://schemas.microsoft.com/office/drawing/2014/main" val="3736652951"/>
                  </a:ext>
                </a:extLst>
              </a:tr>
              <a:tr h="250683">
                <a:tc>
                  <a:txBody>
                    <a:bodyPr/>
                    <a:lstStyle/>
                    <a:p>
                      <a:r>
                        <a:rPr lang="en-GB" sz="1050" dirty="0">
                          <a:latin typeface="+mn-lt"/>
                        </a:rPr>
                        <a:t>β</a:t>
                      </a:r>
                    </a:p>
                  </a:txBody>
                  <a:tcPr/>
                </a:tc>
                <a:tc>
                  <a:txBody>
                    <a:bodyPr/>
                    <a:lstStyle/>
                    <a:p>
                      <a:r>
                        <a:rPr lang="en-GB" sz="1050" dirty="0">
                          <a:latin typeface="+mn-lt"/>
                        </a:rPr>
                        <a:t>0.45</a:t>
                      </a:r>
                    </a:p>
                  </a:txBody>
                  <a:tcPr/>
                </a:tc>
                <a:extLst>
                  <a:ext uri="{0D108BD9-81ED-4DB2-BD59-A6C34878D82A}">
                    <a16:rowId xmlns:a16="http://schemas.microsoft.com/office/drawing/2014/main" val="1496579940"/>
                  </a:ext>
                </a:extLst>
              </a:tr>
              <a:tr h="250683">
                <a:tc>
                  <a:txBody>
                    <a:bodyPr/>
                    <a:lstStyle/>
                    <a:p>
                      <a:r>
                        <a:rPr lang="en-GB" sz="1050" dirty="0" err="1">
                          <a:latin typeface="+mn-lt"/>
                        </a:rPr>
                        <a:t>Q</a:t>
                      </a:r>
                      <a:r>
                        <a:rPr lang="en-GB" sz="1050" baseline="-25000" dirty="0" err="1">
                          <a:latin typeface="+mn-lt"/>
                        </a:rPr>
                        <a:t>y</a:t>
                      </a:r>
                      <a:endParaRPr lang="en-GB" sz="1050" baseline="-25000" dirty="0">
                        <a:latin typeface="+mn-lt"/>
                      </a:endParaRPr>
                    </a:p>
                  </a:txBody>
                  <a:tcPr/>
                </a:tc>
                <a:tc>
                  <a:txBody>
                    <a:bodyPr/>
                    <a:lstStyle/>
                    <a:p>
                      <a:r>
                        <a:rPr lang="en-GB" sz="1050" dirty="0">
                          <a:latin typeface="+mn-lt"/>
                        </a:rPr>
                        <a:t>3.83</a:t>
                      </a:r>
                    </a:p>
                  </a:txBody>
                  <a:tcPr/>
                </a:tc>
                <a:extLst>
                  <a:ext uri="{0D108BD9-81ED-4DB2-BD59-A6C34878D82A}">
                    <a16:rowId xmlns:a16="http://schemas.microsoft.com/office/drawing/2014/main" val="1814275965"/>
                  </a:ext>
                </a:extLst>
              </a:tr>
              <a:tr h="250683">
                <a:tc>
                  <a:txBody>
                    <a:bodyPr/>
                    <a:lstStyle/>
                    <a:p>
                      <a:r>
                        <a:rPr lang="en-GB" sz="1050" dirty="0">
                          <a:latin typeface="+mn-lt"/>
                        </a:rPr>
                        <a:t>Q</a:t>
                      </a:r>
                      <a:r>
                        <a:rPr lang="en-GB" sz="1050" baseline="-25000" dirty="0">
                          <a:latin typeface="+mn-lt"/>
                        </a:rPr>
                        <a:t>s</a:t>
                      </a:r>
                    </a:p>
                  </a:txBody>
                  <a:tcPr/>
                </a:tc>
                <a:tc>
                  <a:txBody>
                    <a:bodyPr/>
                    <a:lstStyle/>
                    <a:p>
                      <a:r>
                        <a:rPr lang="en-GB" sz="1050" dirty="0">
                          <a:latin typeface="+mn-lt"/>
                        </a:rPr>
                        <a:t>0.015</a:t>
                      </a:r>
                    </a:p>
                  </a:txBody>
                  <a:tcPr/>
                </a:tc>
                <a:extLst>
                  <a:ext uri="{0D108BD9-81ED-4DB2-BD59-A6C34878D82A}">
                    <a16:rowId xmlns:a16="http://schemas.microsoft.com/office/drawing/2014/main" val="536428860"/>
                  </a:ext>
                </a:extLst>
              </a:tr>
              <a:tr h="250683">
                <a:tc>
                  <a:txBody>
                    <a:bodyPr/>
                    <a:lstStyle/>
                    <a:p>
                      <a:r>
                        <a:rPr lang="en-GB" sz="1050" dirty="0">
                          <a:latin typeface="+mn-lt"/>
                        </a:rPr>
                        <a:t>Chromaticity</a:t>
                      </a:r>
                    </a:p>
                  </a:txBody>
                  <a:tcPr/>
                </a:tc>
                <a:tc>
                  <a:txBody>
                    <a:bodyPr/>
                    <a:lstStyle/>
                    <a:p>
                      <a:r>
                        <a:rPr lang="en-GB" sz="1050" dirty="0">
                          <a:latin typeface="+mn-lt"/>
                        </a:rPr>
                        <a:t>-0.5</a:t>
                      </a:r>
                    </a:p>
                  </a:txBody>
                  <a:tcPr/>
                </a:tc>
                <a:extLst>
                  <a:ext uri="{0D108BD9-81ED-4DB2-BD59-A6C34878D82A}">
                    <a16:rowId xmlns:a16="http://schemas.microsoft.com/office/drawing/2014/main" val="1509631010"/>
                  </a:ext>
                </a:extLst>
              </a:tr>
              <a:tr h="250683">
                <a:tc>
                  <a:txBody>
                    <a:bodyPr/>
                    <a:lstStyle/>
                    <a:p>
                      <a:r>
                        <a:rPr lang="en-GB" sz="1050" dirty="0" err="1">
                          <a:latin typeface="+mn-lt"/>
                        </a:rPr>
                        <a:t>Num</a:t>
                      </a:r>
                      <a:r>
                        <a:rPr lang="en-GB" sz="1050" dirty="0">
                          <a:latin typeface="+mn-lt"/>
                        </a:rPr>
                        <a:t> Bunches</a:t>
                      </a:r>
                    </a:p>
                  </a:txBody>
                  <a:tcPr/>
                </a:tc>
                <a:tc>
                  <a:txBody>
                    <a:bodyPr/>
                    <a:lstStyle/>
                    <a:p>
                      <a:r>
                        <a:rPr lang="en-GB" sz="1050" dirty="0">
                          <a:latin typeface="+mn-lt"/>
                        </a:rPr>
                        <a:t>1</a:t>
                      </a:r>
                    </a:p>
                  </a:txBody>
                  <a:tcPr/>
                </a:tc>
                <a:extLst>
                  <a:ext uri="{0D108BD9-81ED-4DB2-BD59-A6C34878D82A}">
                    <a16:rowId xmlns:a16="http://schemas.microsoft.com/office/drawing/2014/main" val="2275526826"/>
                  </a:ext>
                </a:extLst>
              </a:tr>
              <a:tr h="250683">
                <a:tc>
                  <a:txBody>
                    <a:bodyPr/>
                    <a:lstStyle/>
                    <a:p>
                      <a:r>
                        <a:rPr lang="en-GB" sz="1050" dirty="0">
                          <a:latin typeface="+mn-lt"/>
                        </a:rPr>
                        <a:t>Long. Model</a:t>
                      </a:r>
                    </a:p>
                  </a:txBody>
                  <a:tcPr/>
                </a:tc>
                <a:tc>
                  <a:txBody>
                    <a:bodyPr/>
                    <a:lstStyle/>
                    <a:p>
                      <a:r>
                        <a:rPr lang="en-GB" sz="1050" dirty="0">
                          <a:latin typeface="+mn-lt"/>
                        </a:rPr>
                        <a:t>Gaussian</a:t>
                      </a:r>
                    </a:p>
                  </a:txBody>
                  <a:tcPr/>
                </a:tc>
                <a:extLst>
                  <a:ext uri="{0D108BD9-81ED-4DB2-BD59-A6C34878D82A}">
                    <a16:rowId xmlns:a16="http://schemas.microsoft.com/office/drawing/2014/main" val="2355981713"/>
                  </a:ext>
                </a:extLst>
              </a:tr>
              <a:tr h="250683">
                <a:tc>
                  <a:txBody>
                    <a:bodyPr/>
                    <a:lstStyle/>
                    <a:p>
                      <a:r>
                        <a:rPr lang="en-GB" sz="1050" dirty="0" err="1">
                          <a:latin typeface="+mn-lt"/>
                        </a:rPr>
                        <a:t>σ</a:t>
                      </a:r>
                      <a:r>
                        <a:rPr lang="en-GB" sz="1050" baseline="-25000" dirty="0" err="1">
                          <a:latin typeface="+mn-lt"/>
                        </a:rPr>
                        <a:t>z</a:t>
                      </a:r>
                      <a:endParaRPr lang="en-GB" sz="1050" baseline="-25000" dirty="0">
                        <a:latin typeface="+mn-lt"/>
                      </a:endParaRPr>
                    </a:p>
                  </a:txBody>
                  <a:tcPr/>
                </a:tc>
                <a:tc>
                  <a:txBody>
                    <a:bodyPr/>
                    <a:lstStyle/>
                    <a:p>
                      <a:r>
                        <a:rPr lang="en-GB" sz="1050" dirty="0">
                          <a:latin typeface="+mn-lt"/>
                        </a:rPr>
                        <a:t>6.5 m</a:t>
                      </a:r>
                    </a:p>
                  </a:txBody>
                  <a:tcPr/>
                </a:tc>
                <a:extLst>
                  <a:ext uri="{0D108BD9-81ED-4DB2-BD59-A6C34878D82A}">
                    <a16:rowId xmlns:a16="http://schemas.microsoft.com/office/drawing/2014/main" val="645458207"/>
                  </a:ext>
                </a:extLst>
              </a:tr>
              <a:tr h="250683">
                <a:tc>
                  <a:txBody>
                    <a:bodyPr/>
                    <a:lstStyle/>
                    <a:p>
                      <a:r>
                        <a:rPr lang="en-GB" sz="1050" baseline="0" dirty="0">
                          <a:latin typeface="+mn-lt"/>
                        </a:rPr>
                        <a:t>Impedance Model</a:t>
                      </a:r>
                    </a:p>
                  </a:txBody>
                  <a:tcPr/>
                </a:tc>
                <a:tc>
                  <a:txBody>
                    <a:bodyPr/>
                    <a:lstStyle/>
                    <a:p>
                      <a:r>
                        <a:rPr lang="en-GB" sz="1050" dirty="0">
                          <a:latin typeface="+mn-lt"/>
                        </a:rPr>
                        <a:t>2.4 MHz Resonator</a:t>
                      </a:r>
                    </a:p>
                  </a:txBody>
                  <a:tcPr/>
                </a:tc>
                <a:extLst>
                  <a:ext uri="{0D108BD9-81ED-4DB2-BD59-A6C34878D82A}">
                    <a16:rowId xmlns:a16="http://schemas.microsoft.com/office/drawing/2014/main" val="2965875653"/>
                  </a:ext>
                </a:extLst>
              </a:tr>
            </a:tbl>
          </a:graphicData>
        </a:graphic>
      </p:graphicFrame>
      <p:pic>
        <p:nvPicPr>
          <p:cNvPr id="16" name="Picture 15">
            <a:extLst>
              <a:ext uri="{FF2B5EF4-FFF2-40B4-BE49-F238E27FC236}">
                <a16:creationId xmlns:a16="http://schemas.microsoft.com/office/drawing/2014/main" id="{3ED6B7AB-C9DE-8E2F-2FC1-0E8835B3E07F}"/>
              </a:ext>
            </a:extLst>
          </p:cNvPr>
          <p:cNvPicPr>
            <a:picLocks noChangeAspect="1"/>
          </p:cNvPicPr>
          <p:nvPr/>
        </p:nvPicPr>
        <p:blipFill>
          <a:blip r:embed="rId4"/>
          <a:stretch>
            <a:fillRect/>
          </a:stretch>
        </p:blipFill>
        <p:spPr>
          <a:xfrm>
            <a:off x="6981350" y="3851257"/>
            <a:ext cx="4357138" cy="2767145"/>
          </a:xfrm>
          <a:prstGeom prst="rect">
            <a:avLst/>
          </a:prstGeom>
        </p:spPr>
      </p:pic>
      <p:pic>
        <p:nvPicPr>
          <p:cNvPr id="18" name="Picture 17" descr="A blue square with white text&#10;&#10;AI-generated content may be incorrect.">
            <a:extLst>
              <a:ext uri="{FF2B5EF4-FFF2-40B4-BE49-F238E27FC236}">
                <a16:creationId xmlns:a16="http://schemas.microsoft.com/office/drawing/2014/main" id="{04DD824F-AAE2-ECC4-9D07-C5382634BFF5}"/>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spTree>
    <p:extLst>
      <p:ext uri="{BB962C8B-B14F-4D97-AF65-F5344CB8AC3E}">
        <p14:creationId xmlns:p14="http://schemas.microsoft.com/office/powerpoint/2010/main" val="3969949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25">
            <a:extLst>
              <a:ext uri="{FF2B5EF4-FFF2-40B4-BE49-F238E27FC236}">
                <a16:creationId xmlns:a16="http://schemas.microsoft.com/office/drawing/2014/main" id="{A478C992-A9DB-CF94-4EC2-2FCE9CD4582C}"/>
              </a:ext>
            </a:extLst>
          </p:cNvPr>
          <p:cNvSpPr>
            <a:spLocks noGrp="1"/>
          </p:cNvSpPr>
          <p:nvPr>
            <p:ph type="title"/>
          </p:nvPr>
        </p:nvSpPr>
        <p:spPr>
          <a:xfrm>
            <a:off x="266699" y="365125"/>
            <a:ext cx="7788239" cy="754622"/>
          </a:xfrm>
        </p:spPr>
        <p:txBody>
          <a:bodyPr>
            <a:normAutofit/>
          </a:bodyPr>
          <a:lstStyle/>
          <a:p>
            <a:r>
              <a:rPr lang="en-GB" dirty="0"/>
              <a:t>Transverse Stability at ISIS</a:t>
            </a:r>
            <a:br>
              <a:rPr lang="en-GB" dirty="0"/>
            </a:br>
            <a:r>
              <a:rPr lang="en-GB" sz="1400" dirty="0">
                <a:solidFill>
                  <a:schemeClr val="accent4"/>
                </a:solidFill>
              </a:rPr>
              <a:t>N. </a:t>
            </a:r>
            <a:r>
              <a:rPr lang="en-GB" sz="1400" dirty="0" err="1">
                <a:solidFill>
                  <a:schemeClr val="accent4"/>
                </a:solidFill>
              </a:rPr>
              <a:t>Steerenberg (JAI Visiting Masters Student), </a:t>
            </a:r>
            <a:r>
              <a:rPr lang="en-GB" sz="1400">
                <a:solidFill>
                  <a:schemeClr val="accent6"/>
                </a:solidFill>
              </a:rPr>
              <a:t>A. Oeftiger</a:t>
            </a:r>
            <a:endParaRPr lang="en-GB" sz="1400" dirty="0"/>
          </a:p>
        </p:txBody>
      </p:sp>
      <mc:AlternateContent xmlns:mc="http://schemas.openxmlformats.org/markup-compatibility/2006" xmlns:a14="http://schemas.microsoft.com/office/drawing/2010/main">
        <mc:Choice Requires="a14">
          <p:sp>
            <p:nvSpPr>
              <p:cNvPr id="27" name="Content Placeholder 26">
                <a:extLst>
                  <a:ext uri="{FF2B5EF4-FFF2-40B4-BE49-F238E27FC236}">
                    <a16:creationId xmlns:a16="http://schemas.microsoft.com/office/drawing/2014/main" id="{53C6ACB1-9110-8D57-48CC-04A71FB2282F}"/>
                  </a:ext>
                </a:extLst>
              </p:cNvPr>
              <p:cNvSpPr>
                <a:spLocks noGrp="1"/>
              </p:cNvSpPr>
              <p:nvPr>
                <p:ph idx="1"/>
              </p:nvPr>
            </p:nvSpPr>
            <p:spPr>
              <a:xfrm>
                <a:off x="266699" y="1304926"/>
                <a:ext cx="6361744" cy="4376684"/>
              </a:xfrm>
            </p:spPr>
            <p:txBody>
              <a:bodyPr>
                <a:normAutofit fontScale="92500" lnSpcReduction="20000"/>
              </a:bodyPr>
              <a:lstStyle/>
              <a:p>
                <a:pPr marL="285750" indent="-285750">
                  <a:buFont typeface="Arial" panose="020B0604020202020204" pitchFamily="34" charset="0"/>
                  <a:buChar char="•"/>
                </a:pPr>
                <a:r>
                  <a:rPr lang="en-GB" dirty="0"/>
                  <a:t>Goals:</a:t>
                </a:r>
              </a:p>
              <a:p>
                <a:pPr marL="742950" lvl="1" indent="-285750">
                  <a:buFont typeface="Arial" panose="020B0604020202020204" pitchFamily="34" charset="0"/>
                  <a:buChar char="•"/>
                </a:pPr>
                <a:r>
                  <a:rPr lang="en-GB" dirty="0"/>
                  <a:t>Modelling full ISIS cycle with RCS ramp </a:t>
                </a:r>
              </a:p>
              <a:p>
                <a:pPr marL="742950" lvl="1" indent="-285750">
                  <a:buFont typeface="Arial" panose="020B0604020202020204" pitchFamily="34" charset="0"/>
                  <a:buChar char="•"/>
                </a:pPr>
                <a:r>
                  <a:rPr lang="en-GB" dirty="0"/>
                  <a:t>Investigate impact of space-charge on head-tail instabilities</a:t>
                </a:r>
              </a:p>
              <a:p>
                <a:pPr marL="742950" lvl="1" indent="-285750">
                  <a:buFont typeface="Arial" panose="020B0604020202020204" pitchFamily="34" charset="0"/>
                  <a:buChar char="•"/>
                </a:pPr>
                <a:r>
                  <a:rPr lang="en-GB" dirty="0"/>
                  <a:t>Include more accurate impedance model</a:t>
                </a:r>
                <a:br>
                  <a:rPr lang="en-GB" dirty="0"/>
                </a:br>
                <a:endParaRPr lang="en-GB" dirty="0"/>
              </a:p>
              <a:p>
                <a:pPr marL="285750" indent="-285750">
                  <a:buFont typeface="Arial" panose="020B0604020202020204" pitchFamily="34" charset="0"/>
                  <a:buChar char="•"/>
                </a:pPr>
                <a:r>
                  <a:rPr lang="en-GB" dirty="0"/>
                  <a:t>Update models from previous studies using Xsuite/</a:t>
                </a:r>
                <a:r>
                  <a:rPr lang="en-GB" dirty="0" err="1"/>
                  <a:t>Xwakes</a:t>
                </a:r>
                <a:r>
                  <a:rPr lang="en-GB" dirty="0"/>
                  <a:t> simulation software.</a:t>
                </a:r>
                <a:br>
                  <a:rPr lang="en-GB" dirty="0"/>
                </a:br>
                <a:endParaRPr lang="en-GB" dirty="0"/>
              </a:p>
              <a:p>
                <a:pPr marL="285750" indent="-285750">
                  <a:buFont typeface="Arial" panose="020B0604020202020204" pitchFamily="34" charset="0"/>
                  <a:buChar char="•"/>
                </a:pPr>
                <a:r>
                  <a:rPr lang="en-GB" dirty="0"/>
                  <a:t>Initial benchmarking of new model now under way.</a:t>
                </a:r>
              </a:p>
              <a:p>
                <a:pPr marL="742950" lvl="1" indent="-285750">
                  <a:buFont typeface="Arial" panose="020B0604020202020204" pitchFamily="34" charset="0"/>
                  <a:buChar char="•"/>
                </a:pPr>
                <a:r>
                  <a:rPr lang="en-GB" dirty="0"/>
                  <a:t>Implementation of two wake models</a:t>
                </a:r>
              </a:p>
              <a:p>
                <a:pPr marL="1200150" lvl="2" indent="-285750"/>
                <a:r>
                  <a:rPr lang="en-GB" dirty="0"/>
                  <a:t>Resistive wall wake </a:t>
                </a:r>
              </a:p>
              <a:p>
                <a:pPr marL="1200150" lvl="2" indent="-285750"/>
                <a:r>
                  <a:rPr lang="en-GB" dirty="0"/>
                  <a:t>Resonator wake</a:t>
                </a:r>
              </a:p>
              <a:p>
                <a:pPr marL="742950" lvl="1" indent="-285750">
                  <a:buFont typeface="Arial" panose="020B0604020202020204" pitchFamily="34" charset="0"/>
                  <a:buChar char="•"/>
                </a:pPr>
                <a:r>
                  <a:rPr lang="en-GB" dirty="0"/>
                  <a:t>Preliminary investigation to find TMCI threshold</a:t>
                </a:r>
              </a:p>
              <a:p>
                <a:pPr marL="742950" lvl="1" indent="-285750"/>
                <a:r>
                  <a:rPr lang="en-GB" dirty="0"/>
                  <a:t>Optimisation of numerical parameters to resolve vertical instability at negative </a:t>
                </a:r>
                <a:r>
                  <a:rPr lang="en-GB" dirty="0" err="1"/>
                  <a:t>chromaticities</a:t>
                </a:r>
                <a:endParaRPr lang="en-GB" dirty="0"/>
              </a:p>
              <a:p>
                <a:pPr marL="742950" lvl="1" indent="-285750"/>
                <a:r>
                  <a:rPr lang="en-GB" dirty="0"/>
                  <a:t>Vertical tune scans: </a:t>
                </a:r>
                <a14:m>
                  <m:oMath xmlns:m="http://schemas.openxmlformats.org/officeDocument/2006/math">
                    <m:sSub>
                      <m:sSubPr>
                        <m:ctrlPr>
                          <a:rPr lang="en-GB" i="1" smtClean="0">
                            <a:latin typeface="Cambria Math" panose="02040503050406030204" pitchFamily="18" charset="0"/>
                          </a:rPr>
                        </m:ctrlPr>
                      </m:sSubPr>
                      <m:e>
                        <m:r>
                          <a:rPr lang="fr-CH" b="0" i="1" smtClean="0">
                            <a:latin typeface="Cambria Math" panose="02040503050406030204" pitchFamily="18" charset="0"/>
                          </a:rPr>
                          <m:t>𝑄</m:t>
                        </m:r>
                      </m:e>
                      <m:sub>
                        <m:r>
                          <a:rPr lang="fr-CH" b="0" i="1" smtClean="0">
                            <a:latin typeface="Cambria Math" panose="02040503050406030204" pitchFamily="18" charset="0"/>
                          </a:rPr>
                          <m:t>𝑦</m:t>
                        </m:r>
                      </m:sub>
                    </m:sSub>
                    <m:r>
                      <a:rPr lang="fr-CH" b="0" i="0" smtClean="0">
                        <a:latin typeface="Cambria Math" panose="02040503050406030204" pitchFamily="18" charset="0"/>
                      </a:rPr>
                      <m:t>=3.8−3.9</m:t>
                    </m:r>
                  </m:oMath>
                </a14:m>
                <a:endParaRPr lang="en-GB" dirty="0"/>
              </a:p>
            </p:txBody>
          </p:sp>
        </mc:Choice>
        <mc:Fallback xmlns="">
          <p:sp>
            <p:nvSpPr>
              <p:cNvPr id="27" name="Content Placeholder 26">
                <a:extLst>
                  <a:ext uri="{FF2B5EF4-FFF2-40B4-BE49-F238E27FC236}">
                    <a16:creationId xmlns:a16="http://schemas.microsoft.com/office/drawing/2014/main" id="{53C6ACB1-9110-8D57-48CC-04A71FB2282F}"/>
                  </a:ext>
                </a:extLst>
              </p:cNvPr>
              <p:cNvSpPr>
                <a:spLocks noGrp="1" noRot="1" noChangeAspect="1" noMove="1" noResize="1" noEditPoints="1" noAdjustHandles="1" noChangeArrowheads="1" noChangeShapeType="1" noTextEdit="1"/>
              </p:cNvSpPr>
              <p:nvPr>
                <p:ph idx="1"/>
              </p:nvPr>
            </p:nvSpPr>
            <p:spPr>
              <a:xfrm>
                <a:off x="266699" y="1304926"/>
                <a:ext cx="6361744" cy="4376684"/>
              </a:xfrm>
              <a:blipFill>
                <a:blip r:embed="rId2"/>
                <a:stretch>
                  <a:fillRect l="-798" t="-2312" r="-798"/>
                </a:stretch>
              </a:blipFill>
            </p:spPr>
            <p:txBody>
              <a:bodyPr/>
              <a:lstStyle/>
              <a:p>
                <a:r>
                  <a:rPr lang="en-GB">
                    <a:noFill/>
                  </a:rPr>
                  <a:t> </a:t>
                </a:r>
              </a:p>
            </p:txBody>
          </p:sp>
        </mc:Fallback>
      </mc:AlternateContent>
      <p:sp>
        <p:nvSpPr>
          <p:cNvPr id="29" name="Slide Number Placeholder 28">
            <a:extLst>
              <a:ext uri="{FF2B5EF4-FFF2-40B4-BE49-F238E27FC236}">
                <a16:creationId xmlns:a16="http://schemas.microsoft.com/office/drawing/2014/main" id="{CF96DEC8-9781-1C19-61CF-ED2828A92B8D}"/>
              </a:ext>
            </a:extLst>
          </p:cNvPr>
          <p:cNvSpPr>
            <a:spLocks noGrp="1"/>
          </p:cNvSpPr>
          <p:nvPr>
            <p:ph type="sldNum" sz="quarter" idx="13"/>
          </p:nvPr>
        </p:nvSpPr>
        <p:spPr/>
        <p:txBody>
          <a:bodyPr/>
          <a:lstStyle/>
          <a:p>
            <a:fld id="{94601B8E-4C5D-4D9E-8821-9696CA0E0E3F}" type="slidenum">
              <a:rPr lang="en-GB" smtClean="0"/>
              <a:pPr/>
              <a:t>9</a:t>
            </a:fld>
            <a:endParaRPr lang="en-GB"/>
          </a:p>
        </p:txBody>
      </p:sp>
      <p:pic>
        <p:nvPicPr>
          <p:cNvPr id="4" name="Picture 3" descr="A blue square with white text&#10;&#10;AI-generated content may be incorrect.">
            <a:extLst>
              <a:ext uri="{FF2B5EF4-FFF2-40B4-BE49-F238E27FC236}">
                <a16:creationId xmlns:a16="http://schemas.microsoft.com/office/drawing/2014/main" id="{3FB96C1D-B335-865A-3E56-5483018323F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10652" y="5834506"/>
            <a:ext cx="900000" cy="900000"/>
          </a:xfrm>
          <a:prstGeom prst="rect">
            <a:avLst/>
          </a:prstGeom>
        </p:spPr>
      </p:pic>
      <p:pic>
        <p:nvPicPr>
          <p:cNvPr id="10" name="Picture Placeholder 1">
            <a:extLst>
              <a:ext uri="{FF2B5EF4-FFF2-40B4-BE49-F238E27FC236}">
                <a16:creationId xmlns:a16="http://schemas.microsoft.com/office/drawing/2014/main" id="{23F77CE5-AFBE-4C8F-519F-BA0C9A2BEC17}"/>
              </a:ext>
            </a:extLst>
          </p:cNvPr>
          <p:cNvPicPr>
            <a:picLocks noChangeAspect="1"/>
          </p:cNvPicPr>
          <p:nvPr/>
        </p:nvPicPr>
        <p:blipFill>
          <a:blip r:embed="rId4" cstate="hqprint">
            <a:extLst>
              <a:ext uri="{28A0092B-C50C-407E-A947-70E740481C1C}">
                <a14:useLocalDpi xmlns:a14="http://schemas.microsoft.com/office/drawing/2010/main"/>
              </a:ext>
            </a:extLst>
          </a:blip>
          <a:srcRect/>
          <a:stretch>
            <a:fillRect/>
          </a:stretch>
        </p:blipFill>
        <p:spPr>
          <a:xfrm>
            <a:off x="6428596" y="371057"/>
            <a:ext cx="2787683" cy="2190666"/>
          </a:xfrm>
          <a:prstGeom prst="rect">
            <a:avLst/>
          </a:prstGeom>
        </p:spPr>
      </p:pic>
      <p:pic>
        <p:nvPicPr>
          <p:cNvPr id="11" name="Picture 10">
            <a:extLst>
              <a:ext uri="{FF2B5EF4-FFF2-40B4-BE49-F238E27FC236}">
                <a16:creationId xmlns:a16="http://schemas.microsoft.com/office/drawing/2014/main" id="{124C7656-382B-9D48-4748-0433CA45501D}"/>
              </a:ext>
            </a:extLst>
          </p:cNvPr>
          <p:cNvPicPr>
            <a:picLocks noChangeAspect="1"/>
          </p:cNvPicPr>
          <p:nvPr/>
        </p:nvPicPr>
        <p:blipFill>
          <a:blip r:embed="rId5"/>
          <a:stretch>
            <a:fillRect/>
          </a:stretch>
        </p:blipFill>
        <p:spPr>
          <a:xfrm>
            <a:off x="9451574" y="3181354"/>
            <a:ext cx="2484000" cy="1656000"/>
          </a:xfrm>
          <a:prstGeom prst="rect">
            <a:avLst/>
          </a:prstGeom>
        </p:spPr>
      </p:pic>
      <p:pic>
        <p:nvPicPr>
          <p:cNvPr id="12" name="Picture 11">
            <a:extLst>
              <a:ext uri="{FF2B5EF4-FFF2-40B4-BE49-F238E27FC236}">
                <a16:creationId xmlns:a16="http://schemas.microsoft.com/office/drawing/2014/main" id="{70CF06D1-D2F9-F3A4-4B0F-37051873D020}"/>
              </a:ext>
            </a:extLst>
          </p:cNvPr>
          <p:cNvPicPr>
            <a:picLocks noChangeAspect="1"/>
          </p:cNvPicPr>
          <p:nvPr/>
        </p:nvPicPr>
        <p:blipFill>
          <a:blip r:embed="rId6"/>
          <a:stretch>
            <a:fillRect/>
          </a:stretch>
        </p:blipFill>
        <p:spPr>
          <a:xfrm>
            <a:off x="6721769" y="3181354"/>
            <a:ext cx="2484000" cy="1656000"/>
          </a:xfrm>
          <a:prstGeom prst="rect">
            <a:avLst/>
          </a:prstGeom>
        </p:spPr>
      </p:pic>
      <p:sp>
        <p:nvSpPr>
          <p:cNvPr id="13" name="Content Placeholder 26">
            <a:extLst>
              <a:ext uri="{FF2B5EF4-FFF2-40B4-BE49-F238E27FC236}">
                <a16:creationId xmlns:a16="http://schemas.microsoft.com/office/drawing/2014/main" id="{2BF42CB0-D66E-404A-3FCD-C32B5BA4D84E}"/>
              </a:ext>
            </a:extLst>
          </p:cNvPr>
          <p:cNvSpPr txBox="1">
            <a:spLocks/>
          </p:cNvSpPr>
          <p:nvPr/>
        </p:nvSpPr>
        <p:spPr>
          <a:xfrm>
            <a:off x="7105880" y="2847270"/>
            <a:ext cx="4829694" cy="754622"/>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676767"/>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676767"/>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err="1"/>
              <a:t>Intrabunch</a:t>
            </a:r>
            <a:r>
              <a:rPr lang="en-GB" dirty="0"/>
              <a:t> motion example for resistive wall wake </a:t>
            </a:r>
          </a:p>
          <a:p>
            <a:pPr marL="457200" lvl="1" indent="0">
              <a:buFont typeface="Arial" panose="020B0604020202020204" pitchFamily="34" charset="0"/>
              <a:buNone/>
            </a:pPr>
            <a:br>
              <a:rPr lang="en-GB" dirty="0"/>
            </a:br>
            <a:endParaRPr lang="en-GB" dirty="0"/>
          </a:p>
          <a:p>
            <a:pPr marL="285750" indent="-285750"/>
            <a:endParaRPr lang="en-GB" dirty="0"/>
          </a:p>
          <a:p>
            <a:endParaRPr lang="en-GB" dirty="0"/>
          </a:p>
        </p:txBody>
      </p:sp>
      <p:pic>
        <p:nvPicPr>
          <p:cNvPr id="14" name="Picture 13">
            <a:extLst>
              <a:ext uri="{FF2B5EF4-FFF2-40B4-BE49-F238E27FC236}">
                <a16:creationId xmlns:a16="http://schemas.microsoft.com/office/drawing/2014/main" id="{02BB2EC4-8869-A2F4-2C20-36807B1357CE}"/>
              </a:ext>
            </a:extLst>
          </p:cNvPr>
          <p:cNvPicPr>
            <a:picLocks noChangeAspect="1"/>
          </p:cNvPicPr>
          <p:nvPr/>
        </p:nvPicPr>
        <p:blipFill>
          <a:blip r:embed="rId7"/>
          <a:stretch>
            <a:fillRect/>
          </a:stretch>
        </p:blipFill>
        <p:spPr>
          <a:xfrm>
            <a:off x="8179715" y="4836875"/>
            <a:ext cx="2484000" cy="1656000"/>
          </a:xfrm>
          <a:prstGeom prst="rect">
            <a:avLst/>
          </a:prstGeom>
        </p:spPr>
      </p:pic>
      <p:pic>
        <p:nvPicPr>
          <p:cNvPr id="15" name="Picture 2">
            <a:extLst>
              <a:ext uri="{FF2B5EF4-FFF2-40B4-BE49-F238E27FC236}">
                <a16:creationId xmlns:a16="http://schemas.microsoft.com/office/drawing/2014/main" id="{0572F6FC-76CB-B21D-8898-B857E9C7706E}"/>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9092948" y="371057"/>
            <a:ext cx="2920888" cy="2190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0710552"/>
      </p:ext>
    </p:extLst>
  </p:cSld>
  <p:clrMapOvr>
    <a:masterClrMapping/>
  </p:clrMapOvr>
</p:sld>
</file>

<file path=ppt/theme/theme1.xml><?xml version="1.0" encoding="utf-8"?>
<a:theme xmlns:a="http://schemas.openxmlformats.org/drawingml/2006/main" name="1_Title slide">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SIS PowerPoint template_ModeratRoboto" id="{CE7A4369-F340-B041-A975-F6FE523AB8E0}" vid="{22246D12-C6A7-A143-9D08-B307B08B0BFE}"/>
    </a:ext>
  </a:extLst>
</a:theme>
</file>

<file path=ppt/theme/theme2.xml><?xml version="1.0" encoding="utf-8"?>
<a:theme xmlns:a="http://schemas.openxmlformats.org/drawingml/2006/main" name="2_Triangle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SIS PowerPoint template_ModeratRoboto" id="{CE7A4369-F340-B041-A975-F6FE523AB8E0}" vid="{4FFEC079-BD3C-B342-9F93-025608D95B36}"/>
    </a:ext>
  </a:extLst>
</a:theme>
</file>

<file path=ppt/theme/theme3.xml><?xml version="1.0" encoding="utf-8"?>
<a:theme xmlns:a="http://schemas.openxmlformats.org/drawingml/2006/main" name="3_Pattern">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SIS PowerPoint template_ModeratRoboto" id="{CE7A4369-F340-B041-A975-F6FE523AB8E0}" vid="{309A124E-7FC8-E44C-9F88-0ECDC82EB4B7}"/>
    </a:ext>
  </a:extLst>
</a:theme>
</file>

<file path=ppt/theme/theme4.xml><?xml version="1.0" encoding="utf-8"?>
<a:theme xmlns:a="http://schemas.openxmlformats.org/drawingml/2006/main" name="4_Blank Layouts">
  <a:themeElements>
    <a:clrScheme name="STFC Colours">
      <a:dk1>
        <a:sysClr val="windowText" lastClr="000000"/>
      </a:dk1>
      <a:lt1>
        <a:sysClr val="window" lastClr="FFFFFF"/>
      </a:lt1>
      <a:dk2>
        <a:srgbClr val="44546A"/>
      </a:dk2>
      <a:lt2>
        <a:srgbClr val="E7E6E6"/>
      </a:lt2>
      <a:accent1>
        <a:srgbClr val="1E5DF8"/>
      </a:accent1>
      <a:accent2>
        <a:srgbClr val="FF9D1B"/>
      </a:accent2>
      <a:accent3>
        <a:srgbClr val="003088"/>
      </a:accent3>
      <a:accent4>
        <a:srgbClr val="D77900"/>
      </a:accent4>
      <a:accent5>
        <a:srgbClr val="008AAD"/>
      </a:accent5>
      <a:accent6>
        <a:srgbClr val="3E863E"/>
      </a:accent6>
      <a:hlink>
        <a:srgbClr val="1E5DF8"/>
      </a:hlink>
      <a:folHlink>
        <a:srgbClr val="923D96"/>
      </a:folHlink>
    </a:clrScheme>
    <a:fontScheme name="ISIS STFC">
      <a:majorFont>
        <a:latin typeface="Moderat Medium"/>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SIS PowerPoint template_ModeratRoboto" id="{CE7A4369-F340-B041-A975-F6FE523AB8E0}" vid="{2C14E216-7E9B-7B41-9FF1-1E332344557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C2453390EE4BA43A5D6133E94472E90" ma:contentTypeVersion="16" ma:contentTypeDescription="Create a new document." ma:contentTypeScope="" ma:versionID="3f32205e828f7673b0b9b0d9eebf48ef">
  <xsd:schema xmlns:xsd="http://www.w3.org/2001/XMLSchema" xmlns:xs="http://www.w3.org/2001/XMLSchema" xmlns:p="http://schemas.microsoft.com/office/2006/metadata/properties" xmlns:ns2="7a6c5452-7205-4e2c-a322-0d36e47a4095" xmlns:ns3="4367b676-3231-4229-b246-27e36f6a6ea0" targetNamespace="http://schemas.microsoft.com/office/2006/metadata/properties" ma:root="true" ma:fieldsID="eb6983e8a2aa9e49efed4522fdaf97eb" ns2:_="" ns3:_="">
    <xsd:import namespace="7a6c5452-7205-4e2c-a322-0d36e47a4095"/>
    <xsd:import namespace="4367b676-3231-4229-b246-27e36f6a6ea0"/>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6c5452-7205-4e2c-a322-0d36e47a409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367b676-3231-4229-b246-27e36f6a6ea0"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55bb8876-a7eb-42f8-850b-785a27f532ba}" ma:internalName="TaxCatchAll" ma:showField="CatchAllData" ma:web="4367b676-3231-4229-b246-27e36f6a6ea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367b676-3231-4229-b246-27e36f6a6ea0" xsi:nil="true"/>
    <lcf76f155ced4ddcb4097134ff3c332f xmlns="7a6c5452-7205-4e2c-a322-0d36e47a409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5215452-8A30-4EA3-990F-213C63813C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6c5452-7205-4e2c-a322-0d36e47a4095"/>
    <ds:schemaRef ds:uri="4367b676-3231-4229-b246-27e36f6a6e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662D15E-264E-46BA-8227-F78B9A4A7183}">
  <ds:schemaRefs>
    <ds:schemaRef ds:uri="http://schemas.microsoft.com/office/2006/documentManagement/types"/>
    <ds:schemaRef ds:uri="http://schemas.microsoft.com/office/2006/metadata/properties"/>
    <ds:schemaRef ds:uri="http://schemas.openxmlformats.org/package/2006/metadata/core-properties"/>
    <ds:schemaRef ds:uri="7a6c5452-7205-4e2c-a322-0d36e47a4095"/>
    <ds:schemaRef ds:uri="http://purl.org/dc/terms/"/>
    <ds:schemaRef ds:uri="http://www.w3.org/XML/1998/namespace"/>
    <ds:schemaRef ds:uri="http://purl.org/dc/elements/1.1/"/>
    <ds:schemaRef ds:uri="http://purl.org/dc/dcmitype/"/>
    <ds:schemaRef ds:uri="http://schemas.microsoft.com/office/infopath/2007/PartnerControls"/>
    <ds:schemaRef ds:uri="4367b676-3231-4229-b246-27e36f6a6ea0"/>
  </ds:schemaRefs>
</ds:datastoreItem>
</file>

<file path=customXml/itemProps3.xml><?xml version="1.0" encoding="utf-8"?>
<ds:datastoreItem xmlns:ds="http://schemas.openxmlformats.org/officeDocument/2006/customXml" ds:itemID="{CCB8F5E0-6443-4F3B-85F5-E23BF401A0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1_Title slide</Template>
  <TotalTime>10272</TotalTime>
  <Words>2885</Words>
  <Application>Microsoft Macintosh PowerPoint</Application>
  <PresentationFormat>Widescreen</PresentationFormat>
  <Paragraphs>396</Paragraphs>
  <Slides>32</Slides>
  <Notes>1</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32</vt:i4>
      </vt:variant>
    </vt:vector>
  </HeadingPairs>
  <TitlesOfParts>
    <vt:vector size="43" baseType="lpstr">
      <vt:lpstr>Cambria Math</vt:lpstr>
      <vt:lpstr>Calibri</vt:lpstr>
      <vt:lpstr>Roboto</vt:lpstr>
      <vt:lpstr>Wingdings</vt:lpstr>
      <vt:lpstr>Aptos</vt:lpstr>
      <vt:lpstr>Arial</vt:lpstr>
      <vt:lpstr>Moderat Medium</vt:lpstr>
      <vt:lpstr>1_Title slide</vt:lpstr>
      <vt:lpstr>2_Triangles</vt:lpstr>
      <vt:lpstr>3_Pattern</vt:lpstr>
      <vt:lpstr>4_Blank Layouts</vt:lpstr>
      <vt:lpstr>Intense Hadron Beams</vt:lpstr>
      <vt:lpstr>Contents</vt:lpstr>
      <vt:lpstr>Intensity Limits at ISIS</vt:lpstr>
      <vt:lpstr>The ISIS Neutron and Muon Source</vt:lpstr>
      <vt:lpstr>Coherent Instabilities</vt:lpstr>
      <vt:lpstr>Identifying the Source of the Instability D. W. Posthuma de Boer (JAI Student), B. Foster, C. M. Warsop, A. Oeftiger</vt:lpstr>
      <vt:lpstr>RF Screen Impedance D. W. Posthuma de Boer (JAI Student), B. Foster, C. M. Warsop, A. Oeftiger</vt:lpstr>
      <vt:lpstr>Instability Predictions D. W. Posthuma de Boer (JAI Student), B. Foster, C. M. Warsop, A. Oeftiger</vt:lpstr>
      <vt:lpstr>Transverse Stability at ISIS N. Steerenberg (JAI Visiting Masters Student), A. Oeftiger</vt:lpstr>
      <vt:lpstr>Coherent Instabilities – Future Work</vt:lpstr>
      <vt:lpstr>Process Optimisation</vt:lpstr>
      <vt:lpstr>Process Optimisation at ISIS S. Preston (JAI Student), P. Burrows, I. Martin</vt:lpstr>
      <vt:lpstr>Contents</vt:lpstr>
      <vt:lpstr>ISIS-II Development</vt:lpstr>
      <vt:lpstr>ISIS-II Megawatt Upgrade</vt:lpstr>
      <vt:lpstr>ISIS-II Accelerator Options</vt:lpstr>
      <vt:lpstr>Sustainability – See Talk by H. M. Wakeling</vt:lpstr>
      <vt:lpstr>Working Point</vt:lpstr>
      <vt:lpstr>Working Points and Space Charge Limit J. Appleby (JAI Student), A. Oeftiger</vt:lpstr>
      <vt:lpstr>FETS-FFA - Magnets</vt:lpstr>
      <vt:lpstr>FETS-FFA Magnet Physics T-J. Kuo (JAI Student), J. Pasternak </vt:lpstr>
      <vt:lpstr>FETS-FFA Magnet Physics T-J. Kuo (JAI Student), J. Pasternak</vt:lpstr>
      <vt:lpstr>FETS-FFA Magnet Physics T-J. Kuo (JAI Student), J. Pasternak</vt:lpstr>
      <vt:lpstr>FFA - Dynamics (Beam Stacking)</vt:lpstr>
      <vt:lpstr>Beam stacking in FFAs  C. Jolly (JAI Student), P. Burrows, C. Rogers, A. Oeftiger</vt:lpstr>
      <vt:lpstr>Beam stacking in FFAs  C. Jolly (JAI Student), P. Burrows, C. Rogers, A. Oeftiger</vt:lpstr>
      <vt:lpstr>RF knockout C. Jolly (JAI Student), P. Burrows, C. Rogers, A. Oeftiger</vt:lpstr>
      <vt:lpstr>Mitigating the beam loss from RF knockout C. Jolly (JAI Student), P. Burrows, C. Rogers, A. Oeftiger</vt:lpstr>
      <vt:lpstr>Contents</vt:lpstr>
      <vt:lpstr>IBEX Experimental Results</vt:lpstr>
      <vt:lpstr>IBEX Paul Trap – Exp. Results J. Flowerdew (Former JAI Student), A. Reichold, S. Sheehy</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Posthuma de Boer, David (STFC,RAL,ISIS)</dc:creator>
  <cp:lastModifiedBy>Posthuma de Boer, David (STFC,RAL,ISIS)</cp:lastModifiedBy>
  <cp:revision>20</cp:revision>
  <dcterms:created xsi:type="dcterms:W3CDTF">2025-04-16T08:42:01Z</dcterms:created>
  <dcterms:modified xsi:type="dcterms:W3CDTF">2025-04-24T07:21:07Z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0x010100FC2453390EE4BA43A5D6133E94472E90</vt:lpwstr>
  </property>
</Properties>
</file>