
<file path=[Content_Types].xml><?xml version="1.0" encoding="utf-8"?>
<Types xmlns="http://schemas.openxmlformats.org/package/2006/content-types">
  <Default Extension="emf" ContentType="image/x-emf"/>
  <Default Extension="gif" ContentType="image/gi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2" r:id="rId1"/>
    <p:sldMasterId id="2147483660" r:id="rId2"/>
  </p:sldMasterIdLst>
  <p:notesMasterIdLst>
    <p:notesMasterId r:id="rId12"/>
  </p:notesMasterIdLst>
  <p:handoutMasterIdLst>
    <p:handoutMasterId r:id="rId13"/>
  </p:handoutMasterIdLst>
  <p:sldIdLst>
    <p:sldId id="324" r:id="rId3"/>
    <p:sldId id="327" r:id="rId4"/>
    <p:sldId id="349" r:id="rId5"/>
    <p:sldId id="375" r:id="rId6"/>
    <p:sldId id="376" r:id="rId7"/>
    <p:sldId id="377" r:id="rId8"/>
    <p:sldId id="378" r:id="rId9"/>
    <p:sldId id="373" r:id="rId10"/>
    <p:sldId id="374" r:id="rId11"/>
  </p:sldIdLst>
  <p:sldSz cx="8640763" cy="6483350"/>
  <p:notesSz cx="9926638" cy="6797675"/>
  <p:defaultTextStyle>
    <a:defPPr>
      <a:defRPr lang="en-US"/>
    </a:defPPr>
    <a:lvl1pPr marL="0" algn="l" defTabSz="432100" rtl="0" eaLnBrk="1" latinLnBrk="0" hangingPunct="1">
      <a:defRPr sz="1700" kern="1200">
        <a:solidFill>
          <a:schemeClr val="tx1"/>
        </a:solidFill>
        <a:latin typeface="+mn-lt"/>
        <a:ea typeface="+mn-ea"/>
        <a:cs typeface="+mn-cs"/>
      </a:defRPr>
    </a:lvl1pPr>
    <a:lvl2pPr marL="432100" algn="l" defTabSz="432100" rtl="0" eaLnBrk="1" latinLnBrk="0" hangingPunct="1">
      <a:defRPr sz="1700" kern="1200">
        <a:solidFill>
          <a:schemeClr val="tx1"/>
        </a:solidFill>
        <a:latin typeface="+mn-lt"/>
        <a:ea typeface="+mn-ea"/>
        <a:cs typeface="+mn-cs"/>
      </a:defRPr>
    </a:lvl2pPr>
    <a:lvl3pPr marL="864199" algn="l" defTabSz="432100" rtl="0" eaLnBrk="1" latinLnBrk="0" hangingPunct="1">
      <a:defRPr sz="1700" kern="1200">
        <a:solidFill>
          <a:schemeClr val="tx1"/>
        </a:solidFill>
        <a:latin typeface="+mn-lt"/>
        <a:ea typeface="+mn-ea"/>
        <a:cs typeface="+mn-cs"/>
      </a:defRPr>
    </a:lvl3pPr>
    <a:lvl4pPr marL="1296299" algn="l" defTabSz="432100" rtl="0" eaLnBrk="1" latinLnBrk="0" hangingPunct="1">
      <a:defRPr sz="1700" kern="1200">
        <a:solidFill>
          <a:schemeClr val="tx1"/>
        </a:solidFill>
        <a:latin typeface="+mn-lt"/>
        <a:ea typeface="+mn-ea"/>
        <a:cs typeface="+mn-cs"/>
      </a:defRPr>
    </a:lvl4pPr>
    <a:lvl5pPr marL="1728399" algn="l" defTabSz="432100" rtl="0" eaLnBrk="1" latinLnBrk="0" hangingPunct="1">
      <a:defRPr sz="1700" kern="1200">
        <a:solidFill>
          <a:schemeClr val="tx1"/>
        </a:solidFill>
        <a:latin typeface="+mn-lt"/>
        <a:ea typeface="+mn-ea"/>
        <a:cs typeface="+mn-cs"/>
      </a:defRPr>
    </a:lvl5pPr>
    <a:lvl6pPr marL="2160499" algn="l" defTabSz="432100" rtl="0" eaLnBrk="1" latinLnBrk="0" hangingPunct="1">
      <a:defRPr sz="1700" kern="1200">
        <a:solidFill>
          <a:schemeClr val="tx1"/>
        </a:solidFill>
        <a:latin typeface="+mn-lt"/>
        <a:ea typeface="+mn-ea"/>
        <a:cs typeface="+mn-cs"/>
      </a:defRPr>
    </a:lvl6pPr>
    <a:lvl7pPr marL="2592598" algn="l" defTabSz="432100" rtl="0" eaLnBrk="1" latinLnBrk="0" hangingPunct="1">
      <a:defRPr sz="1700" kern="1200">
        <a:solidFill>
          <a:schemeClr val="tx1"/>
        </a:solidFill>
        <a:latin typeface="+mn-lt"/>
        <a:ea typeface="+mn-ea"/>
        <a:cs typeface="+mn-cs"/>
      </a:defRPr>
    </a:lvl7pPr>
    <a:lvl8pPr marL="3024698" algn="l" defTabSz="432100" rtl="0" eaLnBrk="1" latinLnBrk="0" hangingPunct="1">
      <a:defRPr sz="1700" kern="1200">
        <a:solidFill>
          <a:schemeClr val="tx1"/>
        </a:solidFill>
        <a:latin typeface="+mn-lt"/>
        <a:ea typeface="+mn-ea"/>
        <a:cs typeface="+mn-cs"/>
      </a:defRPr>
    </a:lvl8pPr>
    <a:lvl9pPr marL="3456798" algn="l" defTabSz="432100" rtl="0" eaLnBrk="1" latinLnBrk="0" hangingPunct="1">
      <a:defRPr sz="17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42">
          <p15:clr>
            <a:srgbClr val="A4A3A4"/>
          </p15:clr>
        </p15:guide>
        <p15:guide id="2" pos="272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52" autoAdjust="0"/>
    <p:restoredTop sz="84307" autoAdjust="0"/>
  </p:normalViewPr>
  <p:slideViewPr>
    <p:cSldViewPr snapToGrid="0" snapToObjects="1">
      <p:cViewPr varScale="1">
        <p:scale>
          <a:sx n="79" d="100"/>
          <a:sy n="79" d="100"/>
        </p:scale>
        <p:origin x="1656" y="72"/>
      </p:cViewPr>
      <p:guideLst>
        <p:guide orient="horz" pos="2042"/>
        <p:guide pos="2722"/>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301543" cy="34106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622798" y="1"/>
            <a:ext cx="4301543" cy="341064"/>
          </a:xfrm>
          <a:prstGeom prst="rect">
            <a:avLst/>
          </a:prstGeom>
        </p:spPr>
        <p:txBody>
          <a:bodyPr vert="horz" lIns="91440" tIns="45720" rIns="91440" bIns="45720" rtlCol="0"/>
          <a:lstStyle>
            <a:lvl1pPr algn="r">
              <a:defRPr sz="1200"/>
            </a:lvl1pPr>
          </a:lstStyle>
          <a:p>
            <a:fld id="{F1930158-C04C-4200-AC03-F70BC8B3FD97}" type="datetimeFigureOut">
              <a:rPr lang="en-GB" smtClean="0"/>
              <a:t>24/04/2025</a:t>
            </a:fld>
            <a:endParaRPr lang="en-GB"/>
          </a:p>
        </p:txBody>
      </p:sp>
      <p:sp>
        <p:nvSpPr>
          <p:cNvPr id="4" name="Footer Placeholder 3"/>
          <p:cNvSpPr>
            <a:spLocks noGrp="1"/>
          </p:cNvSpPr>
          <p:nvPr>
            <p:ph type="ftr" sz="quarter" idx="2"/>
          </p:nvPr>
        </p:nvSpPr>
        <p:spPr>
          <a:xfrm>
            <a:off x="0" y="6456612"/>
            <a:ext cx="4301543" cy="341063"/>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622798" y="6456612"/>
            <a:ext cx="4301543" cy="341063"/>
          </a:xfrm>
          <a:prstGeom prst="rect">
            <a:avLst/>
          </a:prstGeom>
        </p:spPr>
        <p:txBody>
          <a:bodyPr vert="horz" lIns="91440" tIns="45720" rIns="91440" bIns="45720" rtlCol="0" anchor="b"/>
          <a:lstStyle>
            <a:lvl1pPr algn="r">
              <a:defRPr sz="1200"/>
            </a:lvl1pPr>
          </a:lstStyle>
          <a:p>
            <a:fld id="{FA94AEFE-410A-4FBB-9807-3FBC0C18A446}" type="slidenum">
              <a:rPr lang="en-GB" smtClean="0"/>
              <a:t>‹#›</a:t>
            </a:fld>
            <a:endParaRPr lang="en-GB"/>
          </a:p>
        </p:txBody>
      </p:sp>
    </p:spTree>
    <p:extLst>
      <p:ext uri="{BB962C8B-B14F-4D97-AF65-F5344CB8AC3E}">
        <p14:creationId xmlns:p14="http://schemas.microsoft.com/office/powerpoint/2010/main" val="16983476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2125" cy="34131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5622925" y="0"/>
            <a:ext cx="4302125" cy="341313"/>
          </a:xfrm>
          <a:prstGeom prst="rect">
            <a:avLst/>
          </a:prstGeom>
        </p:spPr>
        <p:txBody>
          <a:bodyPr vert="horz" lIns="91440" tIns="45720" rIns="91440" bIns="45720" rtlCol="0"/>
          <a:lstStyle>
            <a:lvl1pPr algn="r">
              <a:defRPr sz="1200"/>
            </a:lvl1pPr>
          </a:lstStyle>
          <a:p>
            <a:fld id="{BD2090E3-E91E-48A8-A431-D3D087F05EDF}" type="datetimeFigureOut">
              <a:rPr lang="en-GB" smtClean="0"/>
              <a:t>24/04/2025</a:t>
            </a:fld>
            <a:endParaRPr lang="en-GB"/>
          </a:p>
        </p:txBody>
      </p:sp>
      <p:sp>
        <p:nvSpPr>
          <p:cNvPr id="4" name="Slide Image Placeholder 3"/>
          <p:cNvSpPr>
            <a:spLocks noGrp="1" noRot="1" noChangeAspect="1"/>
          </p:cNvSpPr>
          <p:nvPr>
            <p:ph type="sldImg" idx="2"/>
          </p:nvPr>
        </p:nvSpPr>
        <p:spPr>
          <a:xfrm>
            <a:off x="3435350" y="849313"/>
            <a:ext cx="3055938" cy="229393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992188" y="3271838"/>
            <a:ext cx="7942262" cy="267652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6456363"/>
            <a:ext cx="4302125" cy="34131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5622925" y="6456363"/>
            <a:ext cx="4302125" cy="341312"/>
          </a:xfrm>
          <a:prstGeom prst="rect">
            <a:avLst/>
          </a:prstGeom>
        </p:spPr>
        <p:txBody>
          <a:bodyPr vert="horz" lIns="91440" tIns="45720" rIns="91440" bIns="45720" rtlCol="0" anchor="b"/>
          <a:lstStyle>
            <a:lvl1pPr algn="r">
              <a:defRPr sz="1200"/>
            </a:lvl1pPr>
          </a:lstStyle>
          <a:p>
            <a:fld id="{317D7C76-FD2D-4A87-8937-A234B18DC72E}" type="slidenum">
              <a:rPr lang="en-GB" smtClean="0"/>
              <a:t>‹#›</a:t>
            </a:fld>
            <a:endParaRPr lang="en-GB"/>
          </a:p>
        </p:txBody>
      </p:sp>
    </p:spTree>
    <p:extLst>
      <p:ext uri="{BB962C8B-B14F-4D97-AF65-F5344CB8AC3E}">
        <p14:creationId xmlns:p14="http://schemas.microsoft.com/office/powerpoint/2010/main" val="36536640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317D7C76-FD2D-4A87-8937-A234B18DC72E}" type="slidenum">
              <a:rPr lang="en-GB" smtClean="0"/>
              <a:t>1</a:t>
            </a:fld>
            <a:endParaRPr lang="en-GB"/>
          </a:p>
        </p:txBody>
      </p:sp>
    </p:spTree>
    <p:extLst>
      <p:ext uri="{BB962C8B-B14F-4D97-AF65-F5344CB8AC3E}">
        <p14:creationId xmlns:p14="http://schemas.microsoft.com/office/powerpoint/2010/main" val="26028869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Seeking</a:t>
            </a:r>
            <a:r>
              <a:rPr lang="en-GB" baseline="0" dirty="0"/>
              <a:t> applications in industry – developing new technology – engaging with industry / users when relevant</a:t>
            </a:r>
          </a:p>
          <a:p>
            <a:endParaRPr lang="en-GB" baseline="0" dirty="0"/>
          </a:p>
          <a:p>
            <a:r>
              <a:rPr lang="en-GB" baseline="0" dirty="0"/>
              <a:t>No direct funding for commercialisation – resources are available at each university</a:t>
            </a:r>
          </a:p>
          <a:p>
            <a:endParaRPr lang="en-GB" baseline="0" dirty="0"/>
          </a:p>
          <a:p>
            <a:r>
              <a:rPr lang="en-GB" baseline="0" dirty="0"/>
              <a:t>To understand commercial potential and</a:t>
            </a:r>
          </a:p>
          <a:p>
            <a:endParaRPr lang="en-GB" baseline="0" dirty="0"/>
          </a:p>
          <a:p>
            <a:r>
              <a:rPr lang="en-GB" baseline="0" dirty="0"/>
              <a:t> develop tech toward commercial application – apply for additional funding from STFC – £50k </a:t>
            </a:r>
            <a:r>
              <a:rPr lang="en-GB" baseline="0" dirty="0" err="1"/>
              <a:t>p.a</a:t>
            </a:r>
            <a:r>
              <a:rPr lang="en-GB" baseline="0" dirty="0"/>
              <a:t> IAA – very helpful</a:t>
            </a:r>
          </a:p>
          <a:p>
            <a:pPr marL="432100" lvl="1" indent="0">
              <a:buFont typeface="Courier New" panose="02070309020205020404" pitchFamily="49" charset="0"/>
              <a:buNone/>
            </a:pPr>
            <a:endParaRPr lang="en-GB" sz="1200" baseline="0" dirty="0">
              <a:latin typeface="+mn-lt"/>
            </a:endParaRPr>
          </a:p>
          <a:p>
            <a:pPr marL="0" lvl="0" indent="-25100">
              <a:buFont typeface="Courier New" panose="02070309020205020404" pitchFamily="49" charset="0"/>
              <a:buNone/>
            </a:pPr>
            <a:r>
              <a:rPr lang="en-GB" sz="1200" kern="1200" baseline="0" dirty="0">
                <a:solidFill>
                  <a:schemeClr val="tx1"/>
                </a:solidFill>
                <a:latin typeface="+mn-lt"/>
                <a:ea typeface="+mn-ea"/>
                <a:cs typeface="+mn-cs"/>
              </a:rPr>
              <a:t>The below funds are usually annual but have not been launched this year – possibly due to STFC funding delays</a:t>
            </a:r>
          </a:p>
          <a:p>
            <a:pPr marL="0" lvl="0" indent="-25100">
              <a:buFont typeface="Courier New" panose="02070309020205020404" pitchFamily="49" charset="0"/>
              <a:buNone/>
            </a:pPr>
            <a:r>
              <a:rPr lang="en-GB" sz="1200" kern="1200" baseline="0" dirty="0">
                <a:solidFill>
                  <a:schemeClr val="tx1"/>
                </a:solidFill>
                <a:latin typeface="+mn-lt"/>
                <a:ea typeface="+mn-ea"/>
                <a:cs typeface="+mn-cs"/>
              </a:rPr>
              <a:t>STFC Early Stage Research and Development scheme (on-hold)</a:t>
            </a:r>
          </a:p>
          <a:p>
            <a:pPr marL="0" lvl="0" indent="-25100">
              <a:buFont typeface="Courier New" panose="02070309020205020404" pitchFamily="49" charset="0"/>
              <a:buNone/>
            </a:pPr>
            <a:r>
              <a:rPr lang="en-GB" sz="1200" kern="1200" baseline="0" dirty="0">
                <a:solidFill>
                  <a:schemeClr val="tx1"/>
                </a:solidFill>
                <a:latin typeface="+mn-lt"/>
                <a:ea typeface="+mn-ea"/>
                <a:cs typeface="+mn-cs"/>
              </a:rPr>
              <a:t>STFC Late stage commercialisation (on-hold)</a:t>
            </a:r>
          </a:p>
          <a:p>
            <a:endParaRPr lang="en-GB" dirty="0"/>
          </a:p>
        </p:txBody>
      </p:sp>
      <p:sp>
        <p:nvSpPr>
          <p:cNvPr id="4" name="Slide Number Placeholder 3"/>
          <p:cNvSpPr>
            <a:spLocks noGrp="1"/>
          </p:cNvSpPr>
          <p:nvPr>
            <p:ph type="sldNum" sz="quarter" idx="10"/>
          </p:nvPr>
        </p:nvSpPr>
        <p:spPr/>
        <p:txBody>
          <a:bodyPr/>
          <a:lstStyle/>
          <a:p>
            <a:fld id="{317D7C76-FD2D-4A87-8937-A234B18DC72E}" type="slidenum">
              <a:rPr lang="en-GB" smtClean="0"/>
              <a:t>3</a:t>
            </a:fld>
            <a:endParaRPr lang="en-GB"/>
          </a:p>
        </p:txBody>
      </p:sp>
    </p:spTree>
    <p:extLst>
      <p:ext uri="{BB962C8B-B14F-4D97-AF65-F5344CB8AC3E}">
        <p14:creationId xmlns:p14="http://schemas.microsoft.com/office/powerpoint/2010/main" val="19384466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DA7F0A-3D98-FCE5-A412-0765E3700F2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7200D52-186C-46AD-F8A3-DFA31E30FCC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60569C4-F4E9-070B-441B-583916BA490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26C8900-62E3-8720-DDEC-6C4B7ECE66B8}"/>
              </a:ext>
            </a:extLst>
          </p:cNvPr>
          <p:cNvSpPr>
            <a:spLocks noGrp="1"/>
          </p:cNvSpPr>
          <p:nvPr>
            <p:ph type="sldNum" sz="quarter" idx="10"/>
          </p:nvPr>
        </p:nvSpPr>
        <p:spPr/>
        <p:txBody>
          <a:bodyPr/>
          <a:lstStyle/>
          <a:p>
            <a:fld id="{317D7C76-FD2D-4A87-8937-A234B18DC72E}" type="slidenum">
              <a:rPr lang="en-GB" smtClean="0"/>
              <a:t>4</a:t>
            </a:fld>
            <a:endParaRPr lang="en-GB"/>
          </a:p>
        </p:txBody>
      </p:sp>
    </p:spTree>
    <p:extLst>
      <p:ext uri="{BB962C8B-B14F-4D97-AF65-F5344CB8AC3E}">
        <p14:creationId xmlns:p14="http://schemas.microsoft.com/office/powerpoint/2010/main" val="15147624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FB3A67-5565-7813-9359-07C06038AC4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F709DA1-6CF8-3956-D4C9-D6746D9081F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A2FED85-8CF4-C18E-8100-7E394B8CB43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1166500-4225-735B-28B6-4308D3A1D945}"/>
              </a:ext>
            </a:extLst>
          </p:cNvPr>
          <p:cNvSpPr>
            <a:spLocks noGrp="1"/>
          </p:cNvSpPr>
          <p:nvPr>
            <p:ph type="sldNum" sz="quarter" idx="10"/>
          </p:nvPr>
        </p:nvSpPr>
        <p:spPr/>
        <p:txBody>
          <a:bodyPr/>
          <a:lstStyle/>
          <a:p>
            <a:fld id="{317D7C76-FD2D-4A87-8937-A234B18DC72E}" type="slidenum">
              <a:rPr lang="en-GB" smtClean="0"/>
              <a:t>5</a:t>
            </a:fld>
            <a:endParaRPr lang="en-GB"/>
          </a:p>
        </p:txBody>
      </p:sp>
    </p:spTree>
    <p:extLst>
      <p:ext uri="{BB962C8B-B14F-4D97-AF65-F5344CB8AC3E}">
        <p14:creationId xmlns:p14="http://schemas.microsoft.com/office/powerpoint/2010/main" val="39680406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2D23FD-75C9-CE32-7305-CA4D1BDAEE6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4B751BA-987B-BFE8-F593-6AFCB3DDE99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03C7794-3FA1-0504-DF52-317832BD5331}"/>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0C582923-6F97-C681-74A3-10F1F63935E9}"/>
              </a:ext>
            </a:extLst>
          </p:cNvPr>
          <p:cNvSpPr>
            <a:spLocks noGrp="1"/>
          </p:cNvSpPr>
          <p:nvPr>
            <p:ph type="sldNum" sz="quarter" idx="10"/>
          </p:nvPr>
        </p:nvSpPr>
        <p:spPr/>
        <p:txBody>
          <a:bodyPr/>
          <a:lstStyle/>
          <a:p>
            <a:fld id="{317D7C76-FD2D-4A87-8937-A234B18DC72E}" type="slidenum">
              <a:rPr lang="en-GB" smtClean="0"/>
              <a:t>6</a:t>
            </a:fld>
            <a:endParaRPr lang="en-GB"/>
          </a:p>
        </p:txBody>
      </p:sp>
    </p:spTree>
    <p:extLst>
      <p:ext uri="{BB962C8B-B14F-4D97-AF65-F5344CB8AC3E}">
        <p14:creationId xmlns:p14="http://schemas.microsoft.com/office/powerpoint/2010/main" val="2887336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E28E50-69E0-59E7-E70D-EA9F4CFD56E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A747912-8990-7E04-9D0F-8CDB80A14A6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B388937-0B23-6A98-8F22-EAFC25F66B68}"/>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D9370526-6852-4C33-D69A-970345D08FA2}"/>
              </a:ext>
            </a:extLst>
          </p:cNvPr>
          <p:cNvSpPr>
            <a:spLocks noGrp="1"/>
          </p:cNvSpPr>
          <p:nvPr>
            <p:ph type="sldNum" sz="quarter" idx="10"/>
          </p:nvPr>
        </p:nvSpPr>
        <p:spPr/>
        <p:txBody>
          <a:bodyPr/>
          <a:lstStyle/>
          <a:p>
            <a:fld id="{317D7C76-FD2D-4A87-8937-A234B18DC72E}" type="slidenum">
              <a:rPr lang="en-GB" smtClean="0"/>
              <a:t>7</a:t>
            </a:fld>
            <a:endParaRPr lang="en-GB"/>
          </a:p>
        </p:txBody>
      </p:sp>
    </p:spTree>
    <p:extLst>
      <p:ext uri="{BB962C8B-B14F-4D97-AF65-F5344CB8AC3E}">
        <p14:creationId xmlns:p14="http://schemas.microsoft.com/office/powerpoint/2010/main" val="12692503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17D7C76-FD2D-4A87-8937-A234B18DC72E}" type="slidenum">
              <a:rPr lang="en-GB" smtClean="0"/>
              <a:t>8</a:t>
            </a:fld>
            <a:endParaRPr lang="en-GB"/>
          </a:p>
        </p:txBody>
      </p:sp>
    </p:spTree>
    <p:extLst>
      <p:ext uri="{BB962C8B-B14F-4D97-AF65-F5344CB8AC3E}">
        <p14:creationId xmlns:p14="http://schemas.microsoft.com/office/powerpoint/2010/main" val="37310170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17D7C76-FD2D-4A87-8937-A234B18DC72E}" type="slidenum">
              <a:rPr lang="en-GB" smtClean="0"/>
              <a:t>9</a:t>
            </a:fld>
            <a:endParaRPr lang="en-GB"/>
          </a:p>
        </p:txBody>
      </p:sp>
    </p:spTree>
    <p:extLst>
      <p:ext uri="{BB962C8B-B14F-4D97-AF65-F5344CB8AC3E}">
        <p14:creationId xmlns:p14="http://schemas.microsoft.com/office/powerpoint/2010/main" val="2703368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844735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49056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userDrawn="1"/>
        </p:nvSpPr>
        <p:spPr bwMode="auto">
          <a:xfrm>
            <a:off x="-1" y="815071"/>
            <a:ext cx="8640763" cy="5668279"/>
          </a:xfrm>
          <a:prstGeom prst="rect">
            <a:avLst/>
          </a:prstGeom>
          <a:solidFill>
            <a:schemeClr val="tx2">
              <a:lumMod val="60000"/>
              <a:lumOff val="40000"/>
            </a:schemeClr>
          </a:solidFill>
          <a:ln>
            <a:noFill/>
          </a:ln>
          <a:effectLst>
            <a:outerShdw dist="23000" dir="5400000" rotWithShape="0">
              <a:srgbClr val="000000">
                <a:alpha val="34998"/>
              </a:srgbClr>
            </a:outerShdw>
          </a:effectLst>
        </p:spPr>
        <p:txBody>
          <a:bodyPr anchor="ctr"/>
          <a:lstStyle/>
          <a:p>
            <a:pPr algn="ctr" fontAlgn="auto">
              <a:spcBef>
                <a:spcPts val="0"/>
              </a:spcBef>
              <a:spcAft>
                <a:spcPts val="0"/>
              </a:spcAft>
              <a:defRPr/>
            </a:pPr>
            <a:endParaRPr lang="en-US">
              <a:solidFill>
                <a:schemeClr val="lt1"/>
              </a:solidFill>
              <a:latin typeface="+mn-lt"/>
              <a:ea typeface="+mn-ea"/>
              <a:cs typeface="+mn-cs"/>
            </a:endParaRP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383865" y="101604"/>
            <a:ext cx="2172229" cy="620637"/>
          </a:xfrm>
          <a:prstGeom prst="rect">
            <a:avLst/>
          </a:prstGeom>
        </p:spPr>
      </p:pic>
      <p:sp>
        <p:nvSpPr>
          <p:cNvPr id="6" name="TextBox 5"/>
          <p:cNvSpPr txBox="1"/>
          <p:nvPr userDrawn="1"/>
        </p:nvSpPr>
        <p:spPr>
          <a:xfrm>
            <a:off x="914400" y="195765"/>
            <a:ext cx="4415246" cy="400110"/>
          </a:xfrm>
          <a:prstGeom prst="rect">
            <a:avLst/>
          </a:prstGeom>
          <a:noFill/>
        </p:spPr>
        <p:txBody>
          <a:bodyPr wrap="square" rtlCol="0">
            <a:spAutoFit/>
          </a:bodyPr>
          <a:lstStyle/>
          <a:p>
            <a:pPr algn="ctr"/>
            <a:r>
              <a:rPr lang="en-GB" sz="2000" b="1" dirty="0">
                <a:latin typeface="+mj-lt"/>
              </a:rPr>
              <a:t>Commercialisation &amp; Impact</a:t>
            </a:r>
          </a:p>
        </p:txBody>
      </p:sp>
    </p:spTree>
    <p:extLst>
      <p:ext uri="{BB962C8B-B14F-4D97-AF65-F5344CB8AC3E}">
        <p14:creationId xmlns:p14="http://schemas.microsoft.com/office/powerpoint/2010/main" val="1048086005"/>
      </p:ext>
    </p:extLst>
  </p:cSld>
  <p:clrMap bg1="lt1" tx1="dk1" bg2="lt2" tx2="dk2" accent1="accent1" accent2="accent2" accent3="accent3" accent4="accent4" accent5="accent5" accent6="accent6" hlink="hlink" folHlink="folHlink"/>
  <p:sldLayoutIdLst>
    <p:sldLayoutId id="2147483663" r:id="rId1"/>
  </p:sldLayoutIdLst>
  <p:txStyles>
    <p:titleStyle>
      <a:lvl1pPr algn="ctr" defTabSz="432100" rtl="0" eaLnBrk="1" latinLnBrk="0" hangingPunct="1">
        <a:spcBef>
          <a:spcPct val="0"/>
        </a:spcBef>
        <a:buNone/>
        <a:defRPr sz="4200" kern="1200">
          <a:solidFill>
            <a:schemeClr val="tx1"/>
          </a:solidFill>
          <a:latin typeface="+mj-lt"/>
          <a:ea typeface="+mj-ea"/>
          <a:cs typeface="+mj-cs"/>
        </a:defRPr>
      </a:lvl1pPr>
    </p:titleStyle>
    <p:bodyStyle>
      <a:lvl1pPr marL="324075" indent="-324075" algn="l" defTabSz="432100" rtl="0" eaLnBrk="1" latinLnBrk="0" hangingPunct="1">
        <a:spcBef>
          <a:spcPct val="20000"/>
        </a:spcBef>
        <a:buFont typeface="Arial"/>
        <a:buChar char="•"/>
        <a:defRPr sz="3000" kern="1200">
          <a:solidFill>
            <a:schemeClr val="tx1"/>
          </a:solidFill>
          <a:latin typeface="+mn-lt"/>
          <a:ea typeface="+mn-ea"/>
          <a:cs typeface="+mn-cs"/>
        </a:defRPr>
      </a:lvl1pPr>
      <a:lvl2pPr marL="702162" indent="-270062" algn="l" defTabSz="432100" rtl="0" eaLnBrk="1" latinLnBrk="0" hangingPunct="1">
        <a:spcBef>
          <a:spcPct val="20000"/>
        </a:spcBef>
        <a:buFont typeface="Arial"/>
        <a:buChar char="–"/>
        <a:defRPr sz="2600" kern="1200">
          <a:solidFill>
            <a:schemeClr val="tx1"/>
          </a:solidFill>
          <a:latin typeface="+mn-lt"/>
          <a:ea typeface="+mn-ea"/>
          <a:cs typeface="+mn-cs"/>
        </a:defRPr>
      </a:lvl2pPr>
      <a:lvl3pPr marL="1080249" indent="-216050" algn="l" defTabSz="432100" rtl="0" eaLnBrk="1" latinLnBrk="0" hangingPunct="1">
        <a:spcBef>
          <a:spcPct val="20000"/>
        </a:spcBef>
        <a:buFont typeface="Arial"/>
        <a:buChar char="•"/>
        <a:defRPr sz="2300" kern="1200">
          <a:solidFill>
            <a:schemeClr val="tx1"/>
          </a:solidFill>
          <a:latin typeface="+mn-lt"/>
          <a:ea typeface="+mn-ea"/>
          <a:cs typeface="+mn-cs"/>
        </a:defRPr>
      </a:lvl3pPr>
      <a:lvl4pPr marL="1512349" indent="-216050" algn="l" defTabSz="432100" rtl="0" eaLnBrk="1" latinLnBrk="0" hangingPunct="1">
        <a:spcBef>
          <a:spcPct val="20000"/>
        </a:spcBef>
        <a:buFont typeface="Arial"/>
        <a:buChar char="–"/>
        <a:defRPr sz="1900" kern="1200">
          <a:solidFill>
            <a:schemeClr val="tx1"/>
          </a:solidFill>
          <a:latin typeface="+mn-lt"/>
          <a:ea typeface="+mn-ea"/>
          <a:cs typeface="+mn-cs"/>
        </a:defRPr>
      </a:lvl4pPr>
      <a:lvl5pPr marL="1944449" indent="-216050" algn="l" defTabSz="432100" rtl="0" eaLnBrk="1" latinLnBrk="0" hangingPunct="1">
        <a:spcBef>
          <a:spcPct val="20000"/>
        </a:spcBef>
        <a:buFont typeface="Arial"/>
        <a:buChar char="»"/>
        <a:defRPr sz="1900" kern="1200">
          <a:solidFill>
            <a:schemeClr val="tx1"/>
          </a:solidFill>
          <a:latin typeface="+mn-lt"/>
          <a:ea typeface="+mn-ea"/>
          <a:cs typeface="+mn-cs"/>
        </a:defRPr>
      </a:lvl5pPr>
      <a:lvl6pPr marL="2376548" indent="-216050" algn="l" defTabSz="432100" rtl="0" eaLnBrk="1" latinLnBrk="0" hangingPunct="1">
        <a:spcBef>
          <a:spcPct val="20000"/>
        </a:spcBef>
        <a:buFont typeface="Arial"/>
        <a:buChar char="•"/>
        <a:defRPr sz="1900" kern="1200">
          <a:solidFill>
            <a:schemeClr val="tx1"/>
          </a:solidFill>
          <a:latin typeface="+mn-lt"/>
          <a:ea typeface="+mn-ea"/>
          <a:cs typeface="+mn-cs"/>
        </a:defRPr>
      </a:lvl6pPr>
      <a:lvl7pPr marL="2808648" indent="-216050" algn="l" defTabSz="432100" rtl="0" eaLnBrk="1" latinLnBrk="0" hangingPunct="1">
        <a:spcBef>
          <a:spcPct val="20000"/>
        </a:spcBef>
        <a:buFont typeface="Arial"/>
        <a:buChar char="•"/>
        <a:defRPr sz="1900" kern="1200">
          <a:solidFill>
            <a:schemeClr val="tx1"/>
          </a:solidFill>
          <a:latin typeface="+mn-lt"/>
          <a:ea typeface="+mn-ea"/>
          <a:cs typeface="+mn-cs"/>
        </a:defRPr>
      </a:lvl7pPr>
      <a:lvl8pPr marL="3240748" indent="-216050" algn="l" defTabSz="432100" rtl="0" eaLnBrk="1" latinLnBrk="0" hangingPunct="1">
        <a:spcBef>
          <a:spcPct val="20000"/>
        </a:spcBef>
        <a:buFont typeface="Arial"/>
        <a:buChar char="•"/>
        <a:defRPr sz="1900" kern="1200">
          <a:solidFill>
            <a:schemeClr val="tx1"/>
          </a:solidFill>
          <a:latin typeface="+mn-lt"/>
          <a:ea typeface="+mn-ea"/>
          <a:cs typeface="+mn-cs"/>
        </a:defRPr>
      </a:lvl8pPr>
      <a:lvl9pPr marL="3672848" indent="-216050" algn="l" defTabSz="432100" rtl="0" eaLnBrk="1" latinLnBrk="0" hangingPunct="1">
        <a:spcBef>
          <a:spcPct val="20000"/>
        </a:spcBef>
        <a:buFont typeface="Arial"/>
        <a:buChar char="•"/>
        <a:defRPr sz="1900" kern="1200">
          <a:solidFill>
            <a:schemeClr val="tx1"/>
          </a:solidFill>
          <a:latin typeface="+mn-lt"/>
          <a:ea typeface="+mn-ea"/>
          <a:cs typeface="+mn-cs"/>
        </a:defRPr>
      </a:lvl9pPr>
    </p:bodyStyle>
    <p:otherStyle>
      <a:defPPr>
        <a:defRPr lang="en-US"/>
      </a:defPPr>
      <a:lvl1pPr marL="0" algn="l" defTabSz="432100" rtl="0" eaLnBrk="1" latinLnBrk="0" hangingPunct="1">
        <a:defRPr sz="1700" kern="1200">
          <a:solidFill>
            <a:schemeClr val="tx1"/>
          </a:solidFill>
          <a:latin typeface="+mn-lt"/>
          <a:ea typeface="+mn-ea"/>
          <a:cs typeface="+mn-cs"/>
        </a:defRPr>
      </a:lvl1pPr>
      <a:lvl2pPr marL="432100" algn="l" defTabSz="432100" rtl="0" eaLnBrk="1" latinLnBrk="0" hangingPunct="1">
        <a:defRPr sz="1700" kern="1200">
          <a:solidFill>
            <a:schemeClr val="tx1"/>
          </a:solidFill>
          <a:latin typeface="+mn-lt"/>
          <a:ea typeface="+mn-ea"/>
          <a:cs typeface="+mn-cs"/>
        </a:defRPr>
      </a:lvl2pPr>
      <a:lvl3pPr marL="864199" algn="l" defTabSz="432100" rtl="0" eaLnBrk="1" latinLnBrk="0" hangingPunct="1">
        <a:defRPr sz="1700" kern="1200">
          <a:solidFill>
            <a:schemeClr val="tx1"/>
          </a:solidFill>
          <a:latin typeface="+mn-lt"/>
          <a:ea typeface="+mn-ea"/>
          <a:cs typeface="+mn-cs"/>
        </a:defRPr>
      </a:lvl3pPr>
      <a:lvl4pPr marL="1296299" algn="l" defTabSz="432100" rtl="0" eaLnBrk="1" latinLnBrk="0" hangingPunct="1">
        <a:defRPr sz="1700" kern="1200">
          <a:solidFill>
            <a:schemeClr val="tx1"/>
          </a:solidFill>
          <a:latin typeface="+mn-lt"/>
          <a:ea typeface="+mn-ea"/>
          <a:cs typeface="+mn-cs"/>
        </a:defRPr>
      </a:lvl4pPr>
      <a:lvl5pPr marL="1728399" algn="l" defTabSz="432100" rtl="0" eaLnBrk="1" latinLnBrk="0" hangingPunct="1">
        <a:defRPr sz="1700" kern="1200">
          <a:solidFill>
            <a:schemeClr val="tx1"/>
          </a:solidFill>
          <a:latin typeface="+mn-lt"/>
          <a:ea typeface="+mn-ea"/>
          <a:cs typeface="+mn-cs"/>
        </a:defRPr>
      </a:lvl5pPr>
      <a:lvl6pPr marL="2160499" algn="l" defTabSz="432100" rtl="0" eaLnBrk="1" latinLnBrk="0" hangingPunct="1">
        <a:defRPr sz="1700" kern="1200">
          <a:solidFill>
            <a:schemeClr val="tx1"/>
          </a:solidFill>
          <a:latin typeface="+mn-lt"/>
          <a:ea typeface="+mn-ea"/>
          <a:cs typeface="+mn-cs"/>
        </a:defRPr>
      </a:lvl6pPr>
      <a:lvl7pPr marL="2592598" algn="l" defTabSz="432100" rtl="0" eaLnBrk="1" latinLnBrk="0" hangingPunct="1">
        <a:defRPr sz="1700" kern="1200">
          <a:solidFill>
            <a:schemeClr val="tx1"/>
          </a:solidFill>
          <a:latin typeface="+mn-lt"/>
          <a:ea typeface="+mn-ea"/>
          <a:cs typeface="+mn-cs"/>
        </a:defRPr>
      </a:lvl7pPr>
      <a:lvl8pPr marL="3024698" algn="l" defTabSz="432100" rtl="0" eaLnBrk="1" latinLnBrk="0" hangingPunct="1">
        <a:defRPr sz="1700" kern="1200">
          <a:solidFill>
            <a:schemeClr val="tx1"/>
          </a:solidFill>
          <a:latin typeface="+mn-lt"/>
          <a:ea typeface="+mn-ea"/>
          <a:cs typeface="+mn-cs"/>
        </a:defRPr>
      </a:lvl8pPr>
      <a:lvl9pPr marL="3456798" algn="l" defTabSz="432100" rtl="0" eaLnBrk="1" latinLnBrk="0" hangingPunct="1">
        <a:defRPr sz="1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Rectangle 11"/>
          <p:cNvSpPr>
            <a:spLocks noChangeArrowheads="1"/>
          </p:cNvSpPr>
          <p:nvPr userDrawn="1"/>
        </p:nvSpPr>
        <p:spPr bwMode="auto">
          <a:xfrm>
            <a:off x="-1" y="815070"/>
            <a:ext cx="8640763" cy="5668279"/>
          </a:xfrm>
          <a:prstGeom prst="rect">
            <a:avLst/>
          </a:prstGeom>
          <a:solidFill>
            <a:schemeClr val="bg1">
              <a:lumMod val="85000"/>
            </a:schemeClr>
          </a:solidFill>
          <a:ln>
            <a:noFill/>
          </a:ln>
          <a:effectLst>
            <a:outerShdw dist="23000" dir="5400000" rotWithShape="0">
              <a:srgbClr val="000000">
                <a:alpha val="34998"/>
              </a:srgbClr>
            </a:outerShdw>
          </a:effectLst>
        </p:spPr>
        <p:txBody>
          <a:bodyPr anchor="ctr"/>
          <a:lstStyle/>
          <a:p>
            <a:pPr algn="ctr" fontAlgn="auto">
              <a:spcBef>
                <a:spcPts val="0"/>
              </a:spcBef>
              <a:spcAft>
                <a:spcPts val="0"/>
              </a:spcAft>
              <a:defRPr/>
            </a:pPr>
            <a:endParaRPr lang="en-US">
              <a:solidFill>
                <a:schemeClr val="lt1"/>
              </a:solidFill>
              <a:latin typeface="+mn-lt"/>
              <a:ea typeface="+mn-ea"/>
              <a:cs typeface="+mn-cs"/>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383865" y="101604"/>
            <a:ext cx="2172229" cy="620637"/>
          </a:xfrm>
          <a:prstGeom prst="rect">
            <a:avLst/>
          </a:prstGeom>
        </p:spPr>
      </p:pic>
      <p:sp>
        <p:nvSpPr>
          <p:cNvPr id="6" name="TextBox 5"/>
          <p:cNvSpPr txBox="1"/>
          <p:nvPr userDrawn="1"/>
        </p:nvSpPr>
        <p:spPr>
          <a:xfrm>
            <a:off x="914400" y="195765"/>
            <a:ext cx="4415246" cy="400110"/>
          </a:xfrm>
          <a:prstGeom prst="rect">
            <a:avLst/>
          </a:prstGeom>
          <a:noFill/>
        </p:spPr>
        <p:txBody>
          <a:bodyPr wrap="square" rtlCol="0">
            <a:spAutoFit/>
          </a:bodyPr>
          <a:lstStyle/>
          <a:p>
            <a:pPr algn="ctr"/>
            <a:r>
              <a:rPr lang="en-GB" sz="2000" b="1" kern="1200" dirty="0">
                <a:solidFill>
                  <a:schemeClr val="tx1"/>
                </a:solidFill>
                <a:latin typeface="+mn-lt"/>
                <a:ea typeface="+mn-ea"/>
                <a:cs typeface="+mn-cs"/>
              </a:rPr>
              <a:t>Commercialisation &amp; Impact</a:t>
            </a:r>
            <a:endParaRPr lang="en-GB" sz="2000" b="1" dirty="0">
              <a:latin typeface="+mj-lt"/>
            </a:endParaRPr>
          </a:p>
        </p:txBody>
      </p:sp>
    </p:spTree>
    <p:extLst>
      <p:ext uri="{BB962C8B-B14F-4D97-AF65-F5344CB8AC3E}">
        <p14:creationId xmlns:p14="http://schemas.microsoft.com/office/powerpoint/2010/main" val="403834857"/>
      </p:ext>
    </p:extLst>
  </p:cSld>
  <p:clrMap bg1="lt1" tx1="dk1" bg2="lt2" tx2="dk2" accent1="accent1" accent2="accent2" accent3="accent3" accent4="accent4" accent5="accent5" accent6="accent6" hlink="hlink" folHlink="folHlink"/>
  <p:sldLayoutIdLst>
    <p:sldLayoutId id="2147483661" r:id="rId1"/>
  </p:sldLayoutIdLst>
  <p:txStyles>
    <p:titleStyle>
      <a:lvl1pPr algn="ctr" defTabSz="432100" rtl="0" eaLnBrk="1" latinLnBrk="0" hangingPunct="1">
        <a:spcBef>
          <a:spcPct val="0"/>
        </a:spcBef>
        <a:buNone/>
        <a:defRPr sz="4200" kern="1200">
          <a:solidFill>
            <a:schemeClr val="tx1"/>
          </a:solidFill>
          <a:latin typeface="+mj-lt"/>
          <a:ea typeface="+mj-ea"/>
          <a:cs typeface="+mj-cs"/>
        </a:defRPr>
      </a:lvl1pPr>
    </p:titleStyle>
    <p:bodyStyle>
      <a:lvl1pPr marL="324075" indent="-324075" algn="l" defTabSz="432100" rtl="0" eaLnBrk="1" latinLnBrk="0" hangingPunct="1">
        <a:spcBef>
          <a:spcPct val="20000"/>
        </a:spcBef>
        <a:buFont typeface="Arial"/>
        <a:buChar char="•"/>
        <a:defRPr sz="3000" kern="1200">
          <a:solidFill>
            <a:schemeClr val="tx1"/>
          </a:solidFill>
          <a:latin typeface="+mn-lt"/>
          <a:ea typeface="+mn-ea"/>
          <a:cs typeface="+mn-cs"/>
        </a:defRPr>
      </a:lvl1pPr>
      <a:lvl2pPr marL="702162" indent="-270062" algn="l" defTabSz="432100" rtl="0" eaLnBrk="1" latinLnBrk="0" hangingPunct="1">
        <a:spcBef>
          <a:spcPct val="20000"/>
        </a:spcBef>
        <a:buFont typeface="Arial"/>
        <a:buChar char="–"/>
        <a:defRPr sz="2600" kern="1200">
          <a:solidFill>
            <a:schemeClr val="tx1"/>
          </a:solidFill>
          <a:latin typeface="+mn-lt"/>
          <a:ea typeface="+mn-ea"/>
          <a:cs typeface="+mn-cs"/>
        </a:defRPr>
      </a:lvl2pPr>
      <a:lvl3pPr marL="1080249" indent="-216050" algn="l" defTabSz="432100" rtl="0" eaLnBrk="1" latinLnBrk="0" hangingPunct="1">
        <a:spcBef>
          <a:spcPct val="20000"/>
        </a:spcBef>
        <a:buFont typeface="Arial"/>
        <a:buChar char="•"/>
        <a:defRPr sz="2300" kern="1200">
          <a:solidFill>
            <a:schemeClr val="tx1"/>
          </a:solidFill>
          <a:latin typeface="+mn-lt"/>
          <a:ea typeface="+mn-ea"/>
          <a:cs typeface="+mn-cs"/>
        </a:defRPr>
      </a:lvl3pPr>
      <a:lvl4pPr marL="1512349" indent="-216050" algn="l" defTabSz="432100" rtl="0" eaLnBrk="1" latinLnBrk="0" hangingPunct="1">
        <a:spcBef>
          <a:spcPct val="20000"/>
        </a:spcBef>
        <a:buFont typeface="Arial"/>
        <a:buChar char="–"/>
        <a:defRPr sz="1900" kern="1200">
          <a:solidFill>
            <a:schemeClr val="tx1"/>
          </a:solidFill>
          <a:latin typeface="+mn-lt"/>
          <a:ea typeface="+mn-ea"/>
          <a:cs typeface="+mn-cs"/>
        </a:defRPr>
      </a:lvl4pPr>
      <a:lvl5pPr marL="1944449" indent="-216050" algn="l" defTabSz="432100" rtl="0" eaLnBrk="1" latinLnBrk="0" hangingPunct="1">
        <a:spcBef>
          <a:spcPct val="20000"/>
        </a:spcBef>
        <a:buFont typeface="Arial"/>
        <a:buChar char="»"/>
        <a:defRPr sz="1900" kern="1200">
          <a:solidFill>
            <a:schemeClr val="tx1"/>
          </a:solidFill>
          <a:latin typeface="+mn-lt"/>
          <a:ea typeface="+mn-ea"/>
          <a:cs typeface="+mn-cs"/>
        </a:defRPr>
      </a:lvl5pPr>
      <a:lvl6pPr marL="2376548" indent="-216050" algn="l" defTabSz="432100" rtl="0" eaLnBrk="1" latinLnBrk="0" hangingPunct="1">
        <a:spcBef>
          <a:spcPct val="20000"/>
        </a:spcBef>
        <a:buFont typeface="Arial"/>
        <a:buChar char="•"/>
        <a:defRPr sz="1900" kern="1200">
          <a:solidFill>
            <a:schemeClr val="tx1"/>
          </a:solidFill>
          <a:latin typeface="+mn-lt"/>
          <a:ea typeface="+mn-ea"/>
          <a:cs typeface="+mn-cs"/>
        </a:defRPr>
      </a:lvl6pPr>
      <a:lvl7pPr marL="2808648" indent="-216050" algn="l" defTabSz="432100" rtl="0" eaLnBrk="1" latinLnBrk="0" hangingPunct="1">
        <a:spcBef>
          <a:spcPct val="20000"/>
        </a:spcBef>
        <a:buFont typeface="Arial"/>
        <a:buChar char="•"/>
        <a:defRPr sz="1900" kern="1200">
          <a:solidFill>
            <a:schemeClr val="tx1"/>
          </a:solidFill>
          <a:latin typeface="+mn-lt"/>
          <a:ea typeface="+mn-ea"/>
          <a:cs typeface="+mn-cs"/>
        </a:defRPr>
      </a:lvl7pPr>
      <a:lvl8pPr marL="3240748" indent="-216050" algn="l" defTabSz="432100" rtl="0" eaLnBrk="1" latinLnBrk="0" hangingPunct="1">
        <a:spcBef>
          <a:spcPct val="20000"/>
        </a:spcBef>
        <a:buFont typeface="Arial"/>
        <a:buChar char="•"/>
        <a:defRPr sz="1900" kern="1200">
          <a:solidFill>
            <a:schemeClr val="tx1"/>
          </a:solidFill>
          <a:latin typeface="+mn-lt"/>
          <a:ea typeface="+mn-ea"/>
          <a:cs typeface="+mn-cs"/>
        </a:defRPr>
      </a:lvl8pPr>
      <a:lvl9pPr marL="3672848" indent="-216050" algn="l" defTabSz="432100" rtl="0" eaLnBrk="1" latinLnBrk="0" hangingPunct="1">
        <a:spcBef>
          <a:spcPct val="20000"/>
        </a:spcBef>
        <a:buFont typeface="Arial"/>
        <a:buChar char="•"/>
        <a:defRPr sz="1900" kern="1200">
          <a:solidFill>
            <a:schemeClr val="tx1"/>
          </a:solidFill>
          <a:latin typeface="+mn-lt"/>
          <a:ea typeface="+mn-ea"/>
          <a:cs typeface="+mn-cs"/>
        </a:defRPr>
      </a:lvl9pPr>
    </p:bodyStyle>
    <p:otherStyle>
      <a:defPPr>
        <a:defRPr lang="en-US"/>
      </a:defPPr>
      <a:lvl1pPr marL="0" algn="l" defTabSz="432100" rtl="0" eaLnBrk="1" latinLnBrk="0" hangingPunct="1">
        <a:defRPr sz="1700" kern="1200">
          <a:solidFill>
            <a:schemeClr val="tx1"/>
          </a:solidFill>
          <a:latin typeface="+mn-lt"/>
          <a:ea typeface="+mn-ea"/>
          <a:cs typeface="+mn-cs"/>
        </a:defRPr>
      </a:lvl1pPr>
      <a:lvl2pPr marL="432100" algn="l" defTabSz="432100" rtl="0" eaLnBrk="1" latinLnBrk="0" hangingPunct="1">
        <a:defRPr sz="1700" kern="1200">
          <a:solidFill>
            <a:schemeClr val="tx1"/>
          </a:solidFill>
          <a:latin typeface="+mn-lt"/>
          <a:ea typeface="+mn-ea"/>
          <a:cs typeface="+mn-cs"/>
        </a:defRPr>
      </a:lvl2pPr>
      <a:lvl3pPr marL="864199" algn="l" defTabSz="432100" rtl="0" eaLnBrk="1" latinLnBrk="0" hangingPunct="1">
        <a:defRPr sz="1700" kern="1200">
          <a:solidFill>
            <a:schemeClr val="tx1"/>
          </a:solidFill>
          <a:latin typeface="+mn-lt"/>
          <a:ea typeface="+mn-ea"/>
          <a:cs typeface="+mn-cs"/>
        </a:defRPr>
      </a:lvl3pPr>
      <a:lvl4pPr marL="1296299" algn="l" defTabSz="432100" rtl="0" eaLnBrk="1" latinLnBrk="0" hangingPunct="1">
        <a:defRPr sz="1700" kern="1200">
          <a:solidFill>
            <a:schemeClr val="tx1"/>
          </a:solidFill>
          <a:latin typeface="+mn-lt"/>
          <a:ea typeface="+mn-ea"/>
          <a:cs typeface="+mn-cs"/>
        </a:defRPr>
      </a:lvl4pPr>
      <a:lvl5pPr marL="1728399" algn="l" defTabSz="432100" rtl="0" eaLnBrk="1" latinLnBrk="0" hangingPunct="1">
        <a:defRPr sz="1700" kern="1200">
          <a:solidFill>
            <a:schemeClr val="tx1"/>
          </a:solidFill>
          <a:latin typeface="+mn-lt"/>
          <a:ea typeface="+mn-ea"/>
          <a:cs typeface="+mn-cs"/>
        </a:defRPr>
      </a:lvl5pPr>
      <a:lvl6pPr marL="2160499" algn="l" defTabSz="432100" rtl="0" eaLnBrk="1" latinLnBrk="0" hangingPunct="1">
        <a:defRPr sz="1700" kern="1200">
          <a:solidFill>
            <a:schemeClr val="tx1"/>
          </a:solidFill>
          <a:latin typeface="+mn-lt"/>
          <a:ea typeface="+mn-ea"/>
          <a:cs typeface="+mn-cs"/>
        </a:defRPr>
      </a:lvl6pPr>
      <a:lvl7pPr marL="2592598" algn="l" defTabSz="432100" rtl="0" eaLnBrk="1" latinLnBrk="0" hangingPunct="1">
        <a:defRPr sz="1700" kern="1200">
          <a:solidFill>
            <a:schemeClr val="tx1"/>
          </a:solidFill>
          <a:latin typeface="+mn-lt"/>
          <a:ea typeface="+mn-ea"/>
          <a:cs typeface="+mn-cs"/>
        </a:defRPr>
      </a:lvl7pPr>
      <a:lvl8pPr marL="3024698" algn="l" defTabSz="432100" rtl="0" eaLnBrk="1" latinLnBrk="0" hangingPunct="1">
        <a:defRPr sz="1700" kern="1200">
          <a:solidFill>
            <a:schemeClr val="tx1"/>
          </a:solidFill>
          <a:latin typeface="+mn-lt"/>
          <a:ea typeface="+mn-ea"/>
          <a:cs typeface="+mn-cs"/>
        </a:defRPr>
      </a:lvl8pPr>
      <a:lvl9pPr marL="3456798" algn="l" defTabSz="432100" rtl="0" eaLnBrk="1" latinLnBrk="0" hangingPunct="1">
        <a:defRPr sz="1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emf"/></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physics.ox.ac.uk/research/group/applications-accelerators-and-detectors-cancer-treatment"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32303" y="2016125"/>
            <a:ext cx="7585722" cy="3170099"/>
          </a:xfrm>
          <a:prstGeom prst="rect">
            <a:avLst/>
          </a:prstGeom>
          <a:noFill/>
        </p:spPr>
        <p:txBody>
          <a:bodyPr wrap="square" rtlCol="0">
            <a:spAutoFit/>
          </a:bodyPr>
          <a:lstStyle/>
          <a:p>
            <a:r>
              <a:rPr lang="en-GB" sz="4800" dirty="0">
                <a:solidFill>
                  <a:schemeClr val="bg1"/>
                </a:solidFill>
                <a:latin typeface="FoundrySterling-Book"/>
              </a:rPr>
              <a:t>Commercialisation &amp; Impact</a:t>
            </a:r>
          </a:p>
          <a:p>
            <a:endParaRPr lang="en-US" sz="4800" dirty="0">
              <a:solidFill>
                <a:schemeClr val="bg1"/>
              </a:solidFill>
              <a:latin typeface="FoundrySterling-Book"/>
            </a:endParaRPr>
          </a:p>
          <a:p>
            <a:r>
              <a:rPr lang="en-US" sz="2400" dirty="0">
                <a:solidFill>
                  <a:schemeClr val="bg1"/>
                </a:solidFill>
                <a:latin typeface="FoundrySterling-Book"/>
              </a:rPr>
              <a:t>Gary BOORMAN</a:t>
            </a:r>
          </a:p>
          <a:p>
            <a:r>
              <a:rPr lang="en-US" sz="2000" dirty="0">
                <a:solidFill>
                  <a:schemeClr val="bg1"/>
                </a:solidFill>
                <a:latin typeface="FoundrySterling-Book"/>
              </a:rPr>
              <a:t>RHUL and ANGARA Technology</a:t>
            </a:r>
          </a:p>
          <a:p>
            <a:endParaRPr lang="en-US" sz="1400" dirty="0">
              <a:solidFill>
                <a:schemeClr val="bg1"/>
              </a:solidFill>
              <a:latin typeface="FoundrySterling-Book"/>
            </a:endParaRPr>
          </a:p>
          <a:p>
            <a:endParaRPr lang="en-US" sz="1400" dirty="0">
              <a:solidFill>
                <a:schemeClr val="bg1"/>
              </a:solidFill>
              <a:latin typeface="FoundrySterling-Book"/>
            </a:endParaRPr>
          </a:p>
          <a:p>
            <a:endParaRPr lang="en-US" sz="1400" dirty="0">
              <a:solidFill>
                <a:schemeClr val="bg1"/>
              </a:solidFill>
              <a:latin typeface="FoundrySterling-Book"/>
            </a:endParaRPr>
          </a:p>
          <a:p>
            <a:r>
              <a:rPr lang="en-US" sz="2000" dirty="0">
                <a:solidFill>
                  <a:schemeClr val="bg1"/>
                </a:solidFill>
                <a:latin typeface="FoundrySterling-Book"/>
              </a:rPr>
              <a:t>24</a:t>
            </a:r>
            <a:r>
              <a:rPr lang="en-US" sz="2000" baseline="30000" dirty="0">
                <a:solidFill>
                  <a:schemeClr val="bg1"/>
                </a:solidFill>
                <a:latin typeface="FoundrySterling-Book"/>
              </a:rPr>
              <a:t>th</a:t>
            </a:r>
            <a:r>
              <a:rPr lang="en-US" sz="2000" dirty="0">
                <a:solidFill>
                  <a:schemeClr val="bg1"/>
                </a:solidFill>
                <a:latin typeface="FoundrySterling-Book"/>
              </a:rPr>
              <a:t>  April 2025</a:t>
            </a:r>
          </a:p>
        </p:txBody>
      </p:sp>
    </p:spTree>
    <p:extLst>
      <p:ext uri="{BB962C8B-B14F-4D97-AF65-F5344CB8AC3E}">
        <p14:creationId xmlns:p14="http://schemas.microsoft.com/office/powerpoint/2010/main" val="38111551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0861" y="971823"/>
            <a:ext cx="7870785" cy="4616648"/>
          </a:xfrm>
          <a:prstGeom prst="rect">
            <a:avLst/>
          </a:prstGeom>
        </p:spPr>
        <p:txBody>
          <a:bodyPr wrap="square">
            <a:spAutoFit/>
          </a:bodyPr>
          <a:lstStyle/>
          <a:p>
            <a:pPr algn="ctr"/>
            <a:r>
              <a:rPr lang="en-GB" sz="2400" b="1" dirty="0">
                <a:latin typeface="FoundrySterling-Book" panose="00000400000000000000" pitchFamily="2" charset="0"/>
              </a:rPr>
              <a:t>Contents</a:t>
            </a:r>
          </a:p>
          <a:p>
            <a:r>
              <a:rPr lang="en-GB" sz="1800" b="1" dirty="0">
                <a:solidFill>
                  <a:srgbClr val="0070C0"/>
                </a:solidFill>
                <a:latin typeface="FoundrySterling-Book" panose="00000400000000000000" pitchFamily="2" charset="0"/>
              </a:rPr>
              <a:t>Strategy </a:t>
            </a:r>
          </a:p>
          <a:p>
            <a:pPr marL="285750" indent="-285750">
              <a:buFont typeface="Arial" panose="020B0604020202020204" pitchFamily="34" charset="0"/>
              <a:buChar char="•"/>
            </a:pPr>
            <a:r>
              <a:rPr lang="en-GB" sz="1800" dirty="0">
                <a:latin typeface="FoundrySterling-Book" panose="00000400000000000000" pitchFamily="2" charset="0"/>
              </a:rPr>
              <a:t>JAI approach to Commercialisation</a:t>
            </a:r>
          </a:p>
          <a:p>
            <a:endParaRPr lang="en-GB" sz="1800" b="1" dirty="0">
              <a:solidFill>
                <a:srgbClr val="0070C0"/>
              </a:solidFill>
              <a:latin typeface="FoundrySterling-Book" panose="00000400000000000000" pitchFamily="2" charset="0"/>
            </a:endParaRPr>
          </a:p>
          <a:p>
            <a:r>
              <a:rPr lang="en-GB" sz="1800" b="1" dirty="0">
                <a:solidFill>
                  <a:srgbClr val="0070C0"/>
                </a:solidFill>
                <a:latin typeface="FoundrySterling-Book" panose="00000400000000000000" pitchFamily="2" charset="0"/>
              </a:rPr>
              <a:t>Projects</a:t>
            </a:r>
            <a:endParaRPr lang="en-GB" sz="1800" b="1" dirty="0">
              <a:solidFill>
                <a:srgbClr val="FF0000"/>
              </a:solidFill>
              <a:latin typeface="FoundrySterling-Book" panose="00000400000000000000" pitchFamily="2" charset="0"/>
            </a:endParaRPr>
          </a:p>
          <a:p>
            <a:pPr marL="285750" lvl="1" indent="-285750">
              <a:buFont typeface="Arial" panose="020B0604020202020204" pitchFamily="34" charset="0"/>
              <a:buChar char="•"/>
            </a:pPr>
            <a:r>
              <a:rPr lang="en-GB" sz="1800" dirty="0">
                <a:latin typeface="FoundrySterling-Book" panose="00000400000000000000" pitchFamily="2" charset="0"/>
              </a:rPr>
              <a:t>Beam Delivery Simulation (RHUL)</a:t>
            </a:r>
          </a:p>
          <a:p>
            <a:pPr marL="285750" lvl="1" indent="-285750">
              <a:buFont typeface="Arial" panose="020B0604020202020204" pitchFamily="34" charset="0"/>
              <a:buChar char="•"/>
            </a:pPr>
            <a:r>
              <a:rPr lang="en-GB" sz="1800" dirty="0">
                <a:latin typeface="FoundrySterling-Book" panose="00000400000000000000" pitchFamily="2" charset="0"/>
              </a:rPr>
              <a:t>Precision Cavity BPMs (RHUL)</a:t>
            </a:r>
          </a:p>
          <a:p>
            <a:pPr marL="285750" lvl="1" indent="-285750">
              <a:buFont typeface="Arial" panose="020B0604020202020204" pitchFamily="34" charset="0"/>
              <a:buChar char="•"/>
            </a:pPr>
            <a:r>
              <a:rPr lang="en-GB" sz="1800" dirty="0">
                <a:latin typeface="FoundrySterling-Book" panose="00000400000000000000" pitchFamily="2" charset="0"/>
              </a:rPr>
              <a:t>ANGARA Technology (RHUL)</a:t>
            </a:r>
          </a:p>
          <a:p>
            <a:pPr marL="285750" lvl="1" indent="-285750">
              <a:buFont typeface="Arial" panose="020B0604020202020204" pitchFamily="34" charset="0"/>
              <a:buChar char="•"/>
            </a:pPr>
            <a:r>
              <a:rPr lang="en-GB" sz="1800" dirty="0">
                <a:latin typeface="FoundrySterling-Book" panose="00000400000000000000" pitchFamily="2" charset="0"/>
              </a:rPr>
              <a:t>Plasma-Modulated Plasma Accelerator (Oxford)</a:t>
            </a:r>
          </a:p>
          <a:p>
            <a:pPr marL="0" lvl="1"/>
            <a:endParaRPr lang="en-GB" sz="1800" b="1" dirty="0">
              <a:solidFill>
                <a:srgbClr val="0070C0"/>
              </a:solidFill>
              <a:latin typeface="FoundrySterling-Book" panose="00000400000000000000" pitchFamily="2" charset="0"/>
            </a:endParaRPr>
          </a:p>
          <a:p>
            <a:pPr marL="0" lvl="1"/>
            <a:r>
              <a:rPr lang="en-GB" sz="1800" b="1" dirty="0">
                <a:solidFill>
                  <a:srgbClr val="0070C0"/>
                </a:solidFill>
                <a:latin typeface="FoundrySterling-Book" panose="00000400000000000000" pitchFamily="2" charset="0"/>
              </a:rPr>
              <a:t>Advisory Board Recommendations 2024</a:t>
            </a:r>
          </a:p>
          <a:p>
            <a:pPr marL="285750" lvl="1" indent="-285750">
              <a:buFont typeface="Arial" panose="020B0604020202020204" pitchFamily="34" charset="0"/>
              <a:buChar char="•"/>
            </a:pPr>
            <a:r>
              <a:rPr lang="en-GB" sz="1800" b="0" i="0" u="none" strike="noStrike" baseline="0" dirty="0">
                <a:solidFill>
                  <a:srgbClr val="000000"/>
                </a:solidFill>
                <a:latin typeface="AAAAAC+HelveticaNeue"/>
              </a:rPr>
              <a:t>Inventorship of accelerator cancer therapy systems </a:t>
            </a:r>
          </a:p>
          <a:p>
            <a:pPr marL="285750" lvl="1" indent="-285750">
              <a:buFont typeface="Arial" panose="020B0604020202020204" pitchFamily="34" charset="0"/>
              <a:buChar char="•"/>
            </a:pPr>
            <a:r>
              <a:rPr lang="en-GB" sz="1800" b="0" i="0" u="none" strike="noStrike" baseline="0" dirty="0">
                <a:solidFill>
                  <a:srgbClr val="000000"/>
                </a:solidFill>
                <a:latin typeface="AAAAAC+HelveticaNeue"/>
              </a:rPr>
              <a:t>Marketing for Cavity BPMs for FELs </a:t>
            </a:r>
            <a:endParaRPr lang="en-GB" sz="1800" dirty="0">
              <a:solidFill>
                <a:srgbClr val="000000"/>
              </a:solidFill>
              <a:latin typeface="AAAAAC+HelveticaNeue"/>
            </a:endParaRPr>
          </a:p>
          <a:p>
            <a:pPr marL="285750" lvl="1" indent="-285750">
              <a:buFont typeface="Arial" panose="020B0604020202020204" pitchFamily="34" charset="0"/>
              <a:buChar char="•"/>
            </a:pPr>
            <a:r>
              <a:rPr lang="en-GB" sz="1800" b="0" i="0" u="none" strike="noStrike" baseline="0" dirty="0">
                <a:solidFill>
                  <a:srgbClr val="000000"/>
                </a:solidFill>
                <a:latin typeface="AAAAAC+HelveticaNeue"/>
              </a:rPr>
              <a:t>BDSIM as an example of a success story </a:t>
            </a:r>
          </a:p>
          <a:p>
            <a:pPr marL="285750" lvl="1" indent="-285750">
              <a:buFont typeface="Arial" panose="020B0604020202020204" pitchFamily="34" charset="0"/>
              <a:buChar char="•"/>
            </a:pPr>
            <a:r>
              <a:rPr lang="en-GB" sz="1800" dirty="0">
                <a:solidFill>
                  <a:srgbClr val="000000"/>
                </a:solidFill>
                <a:latin typeface="AAAAAC+HelveticaNeue"/>
              </a:rPr>
              <a:t>Spinout promotion</a:t>
            </a:r>
          </a:p>
          <a:p>
            <a:pPr marL="285750" lvl="1" indent="-285750">
              <a:buFont typeface="Arial" panose="020B0604020202020204" pitchFamily="34" charset="0"/>
              <a:buChar char="•"/>
            </a:pPr>
            <a:r>
              <a:rPr lang="en-GB" sz="1800" dirty="0">
                <a:solidFill>
                  <a:srgbClr val="000000"/>
                </a:solidFill>
                <a:latin typeface="AAAAAC+HelveticaNeue"/>
              </a:rPr>
              <a:t>Grow JAI on LinkedIn</a:t>
            </a:r>
          </a:p>
        </p:txBody>
      </p:sp>
    </p:spTree>
    <p:extLst>
      <p:ext uri="{BB962C8B-B14F-4D97-AF65-F5344CB8AC3E}">
        <p14:creationId xmlns:p14="http://schemas.microsoft.com/office/powerpoint/2010/main" val="2293629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p:nvSpPr>
        <p:spPr>
          <a:xfrm>
            <a:off x="391115" y="971823"/>
            <a:ext cx="7870785" cy="5109091"/>
          </a:xfrm>
          <a:prstGeom prst="rect">
            <a:avLst/>
          </a:prstGeom>
        </p:spPr>
        <p:txBody>
          <a:bodyPr wrap="square">
            <a:spAutoFit/>
          </a:bodyPr>
          <a:lstStyle/>
          <a:p>
            <a:pPr algn="ctr"/>
            <a:r>
              <a:rPr lang="en-GB" sz="2400" b="1" dirty="0">
                <a:solidFill>
                  <a:srgbClr val="0070C0"/>
                </a:solidFill>
                <a:latin typeface="FoundrySterling-Book" panose="00000400000000000000" pitchFamily="2" charset="0"/>
              </a:rPr>
              <a:t>Strategy</a:t>
            </a:r>
            <a:endParaRPr lang="en-GB" sz="2400" b="1" dirty="0">
              <a:latin typeface="FoundrySterling-Book" panose="00000400000000000000" pitchFamily="2" charset="0"/>
            </a:endParaRPr>
          </a:p>
          <a:p>
            <a:endParaRPr lang="en-GB" sz="1600" dirty="0">
              <a:latin typeface="FoundrySterling-Book" panose="00000400000000000000" pitchFamily="2" charset="0"/>
            </a:endParaRPr>
          </a:p>
          <a:p>
            <a:pPr marL="285750" indent="-285750">
              <a:buFont typeface="Arial" panose="020B0604020202020204" pitchFamily="34" charset="0"/>
              <a:buChar char="•"/>
            </a:pPr>
            <a:r>
              <a:rPr lang="en-GB" sz="1800" dirty="0">
                <a:latin typeface="FoundrySterling-Book" panose="00000400000000000000" pitchFamily="2" charset="0"/>
              </a:rPr>
              <a:t>The John Adams Institute for Accelerator Science is a centre of excellence in the UK for advanced and novel accelerator technology. The Institute provides expertise and training in accelerator techniques, participates in research and development, and </a:t>
            </a:r>
            <a:r>
              <a:rPr lang="en-GB" sz="1800" dirty="0">
                <a:solidFill>
                  <a:srgbClr val="0070C0"/>
                </a:solidFill>
                <a:latin typeface="FoundrySterling-Book" panose="00000400000000000000" pitchFamily="2" charset="0"/>
              </a:rPr>
              <a:t>promotes advanced accelerator applications in science and society at large</a:t>
            </a:r>
            <a:r>
              <a:rPr lang="en-GB" sz="1800" dirty="0">
                <a:latin typeface="FoundrySterling-Book" panose="00000400000000000000" pitchFamily="2" charset="0"/>
              </a:rPr>
              <a:t>.</a:t>
            </a:r>
          </a:p>
          <a:p>
            <a:pPr marL="285750" indent="-285750">
              <a:buFont typeface="Arial" panose="020B0604020202020204" pitchFamily="34" charset="0"/>
              <a:buChar char="•"/>
            </a:pPr>
            <a:endParaRPr lang="en-GB" sz="1800" b="1" dirty="0">
              <a:solidFill>
                <a:srgbClr val="0070C0"/>
              </a:solidFill>
              <a:latin typeface="FoundrySterling-Book" panose="00000400000000000000" pitchFamily="2" charset="0"/>
            </a:endParaRPr>
          </a:p>
          <a:p>
            <a:pPr marL="285750" indent="-285750">
              <a:buFont typeface="Arial" panose="020B0604020202020204" pitchFamily="34" charset="0"/>
              <a:buChar char="•"/>
            </a:pPr>
            <a:r>
              <a:rPr lang="en-GB" sz="1800" dirty="0">
                <a:latin typeface="FoundrySterling-Book" panose="00000400000000000000" pitchFamily="2" charset="0"/>
              </a:rPr>
              <a:t>Seeking applications of accelerators in industry – developing new technology – engaging with industry / users when relevant</a:t>
            </a:r>
          </a:p>
          <a:p>
            <a:pPr marL="285750" indent="-285750">
              <a:buFont typeface="Arial" panose="020B0604020202020204" pitchFamily="34" charset="0"/>
              <a:buChar char="•"/>
            </a:pPr>
            <a:endParaRPr lang="en-GB" sz="1800" dirty="0">
              <a:latin typeface="FoundrySterling-Book" panose="00000400000000000000" pitchFamily="2" charset="0"/>
            </a:endParaRPr>
          </a:p>
          <a:p>
            <a:pPr marL="285750" indent="-285750">
              <a:buFont typeface="Arial" panose="020B0604020202020204" pitchFamily="34" charset="0"/>
              <a:buChar char="•"/>
            </a:pPr>
            <a:r>
              <a:rPr lang="en-GB" sz="1800" dirty="0">
                <a:latin typeface="FoundrySterling-Book" panose="00000400000000000000" pitchFamily="2" charset="0"/>
              </a:rPr>
              <a:t>No direct funding for commercialisation activity in JAI budget. </a:t>
            </a:r>
          </a:p>
          <a:p>
            <a:pPr marL="285750" indent="-285750">
              <a:buFont typeface="Arial" panose="020B0604020202020204" pitchFamily="34" charset="0"/>
              <a:buChar char="•"/>
            </a:pPr>
            <a:endParaRPr lang="en-GB" sz="1800" dirty="0">
              <a:latin typeface="FoundrySterling-Book" panose="00000400000000000000" pitchFamily="2" charset="0"/>
            </a:endParaRPr>
          </a:p>
          <a:p>
            <a:pPr marL="285750" indent="-285750">
              <a:buFont typeface="Arial" panose="020B0604020202020204" pitchFamily="34" charset="0"/>
              <a:buChar char="•"/>
            </a:pPr>
            <a:r>
              <a:rPr lang="en-GB" sz="1800" dirty="0">
                <a:latin typeface="FoundrySterling-Book" panose="00000400000000000000" pitchFamily="2" charset="0"/>
              </a:rPr>
              <a:t>JAI staff encouraged to apply for dedicated funds </a:t>
            </a:r>
            <a:r>
              <a:rPr lang="en-GB" sz="1800" dirty="0" err="1">
                <a:latin typeface="FoundrySterling-Book" panose="00000400000000000000" pitchFamily="2" charset="0"/>
              </a:rPr>
              <a:t>inc</a:t>
            </a:r>
            <a:r>
              <a:rPr lang="en-GB" sz="1800" dirty="0">
                <a:latin typeface="FoundrySterling-Book" panose="00000400000000000000" pitchFamily="2" charset="0"/>
              </a:rPr>
              <a:t>:</a:t>
            </a:r>
          </a:p>
          <a:p>
            <a:pPr marL="717850" lvl="1" indent="-285750">
              <a:buFont typeface="Courier New" panose="02070309020205020404" pitchFamily="49" charset="0"/>
              <a:buChar char="o"/>
            </a:pPr>
            <a:r>
              <a:rPr lang="en-GB" sz="1800" dirty="0">
                <a:latin typeface="FoundrySterling-Book" panose="00000400000000000000" pitchFamily="2" charset="0"/>
              </a:rPr>
              <a:t>STFC Impact Acceleration Accounts held by universities - </a:t>
            </a:r>
            <a:r>
              <a:rPr lang="en-GB" sz="1800" dirty="0">
                <a:solidFill>
                  <a:srgbClr val="0070C0"/>
                </a:solidFill>
                <a:latin typeface="FoundrySterling-Book" panose="00000400000000000000" pitchFamily="2" charset="0"/>
              </a:rPr>
              <a:t>£50k p.a</a:t>
            </a:r>
            <a:r>
              <a:rPr lang="en-GB" sz="1800" dirty="0">
                <a:latin typeface="FoundrySterling-Book" panose="00000400000000000000" pitchFamily="2" charset="0"/>
              </a:rPr>
              <a:t>. </a:t>
            </a:r>
          </a:p>
          <a:p>
            <a:pPr marL="717850" lvl="1" indent="-285750">
              <a:buFont typeface="Courier New" panose="02070309020205020404" pitchFamily="49" charset="0"/>
              <a:buChar char="o"/>
            </a:pPr>
            <a:r>
              <a:rPr lang="en-GB" sz="1800" dirty="0">
                <a:latin typeface="FoundrySterling-Book" panose="00000400000000000000" pitchFamily="2" charset="0"/>
              </a:rPr>
              <a:t>STFC Early Stage Research and Development scheme (on-hold)</a:t>
            </a:r>
          </a:p>
          <a:p>
            <a:pPr marL="717850" lvl="1" indent="-285750">
              <a:buFont typeface="Courier New" panose="02070309020205020404" pitchFamily="49" charset="0"/>
              <a:buChar char="o"/>
            </a:pPr>
            <a:r>
              <a:rPr lang="en-GB" sz="1800" dirty="0">
                <a:latin typeface="FoundrySterling-Book" panose="00000400000000000000" pitchFamily="2" charset="0"/>
              </a:rPr>
              <a:t>STFC Late stage commercialisation (on-hold)</a:t>
            </a:r>
          </a:p>
          <a:p>
            <a:pPr marL="717850" lvl="1" indent="-285750">
              <a:buFont typeface="Courier New" panose="02070309020205020404" pitchFamily="49" charset="0"/>
              <a:buChar char="o"/>
            </a:pPr>
            <a:r>
              <a:rPr lang="en-GB" sz="1800" dirty="0">
                <a:latin typeface="FoundrySterling-Book" panose="00000400000000000000" pitchFamily="2" charset="0"/>
              </a:rPr>
              <a:t>UKRI Proof of Concept fund (new)</a:t>
            </a:r>
            <a:endParaRPr lang="en-GB" sz="1600" dirty="0">
              <a:latin typeface="FoundrySterling-Book" panose="00000400000000000000" pitchFamily="2" charset="0"/>
            </a:endParaRPr>
          </a:p>
        </p:txBody>
      </p:sp>
    </p:spTree>
    <p:extLst>
      <p:ext uri="{BB962C8B-B14F-4D97-AF65-F5344CB8AC3E}">
        <p14:creationId xmlns:p14="http://schemas.microsoft.com/office/powerpoint/2010/main" val="2426782658"/>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005FE3-F599-4220-F8ED-35541C01A39C}"/>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5097B067-D5D1-5FC1-B394-5335DB6239CB}"/>
              </a:ext>
            </a:extLst>
          </p:cNvPr>
          <p:cNvSpPr/>
          <p:nvPr/>
        </p:nvSpPr>
        <p:spPr>
          <a:xfrm>
            <a:off x="391115" y="971823"/>
            <a:ext cx="7870785" cy="5170646"/>
          </a:xfrm>
          <a:prstGeom prst="rect">
            <a:avLst/>
          </a:prstGeom>
        </p:spPr>
        <p:txBody>
          <a:bodyPr wrap="square">
            <a:spAutoFit/>
          </a:bodyPr>
          <a:lstStyle/>
          <a:p>
            <a:pPr algn="ctr"/>
            <a:r>
              <a:rPr lang="en-GB" sz="2400" b="1" dirty="0">
                <a:solidFill>
                  <a:srgbClr val="0070C0"/>
                </a:solidFill>
                <a:latin typeface="FoundrySterling-Book" panose="00000400000000000000" pitchFamily="2" charset="0"/>
              </a:rPr>
              <a:t>RHUL Projects</a:t>
            </a:r>
            <a:endParaRPr lang="en-GB" sz="2400" b="1" dirty="0">
              <a:latin typeface="FoundrySterling-Book" panose="00000400000000000000" pitchFamily="2" charset="0"/>
            </a:endParaRPr>
          </a:p>
          <a:p>
            <a:r>
              <a:rPr lang="en-GB" sz="1800" b="1" dirty="0">
                <a:latin typeface="FoundrySterling-Book" panose="00000400000000000000" pitchFamily="2" charset="0"/>
              </a:rPr>
              <a:t>Beam Delivery Simulation (BDSIM)</a:t>
            </a:r>
          </a:p>
          <a:p>
            <a:pPr marL="285750" indent="-285750">
              <a:buFont typeface="Arial" panose="020B0604020202020204" pitchFamily="34" charset="0"/>
              <a:buChar char="•"/>
            </a:pPr>
            <a:r>
              <a:rPr lang="en-GB" sz="1600" dirty="0">
                <a:latin typeface="FoundrySterling-Book" panose="00000400000000000000"/>
                <a:sym typeface="Wingdings"/>
              </a:rPr>
              <a:t>Internationally recognized &amp; adopted accelerator physics tracking code</a:t>
            </a:r>
          </a:p>
          <a:p>
            <a:pPr marL="285750" indent="-285750">
              <a:buFont typeface="Arial" panose="020B0604020202020204" pitchFamily="34" charset="0"/>
              <a:buChar char="•"/>
            </a:pPr>
            <a:r>
              <a:rPr lang="en-GB" sz="1600" dirty="0">
                <a:latin typeface="FoundrySterling-Book" panose="00000400000000000000"/>
                <a:sym typeface="Wingdings"/>
              </a:rPr>
              <a:t>323+ citations of BDSIM since 2013 (collated from Google Scholar up to 23/04/25)</a:t>
            </a:r>
          </a:p>
          <a:p>
            <a:pPr marL="285750" indent="-285750">
              <a:buFont typeface="Arial" panose="020B0604020202020204" pitchFamily="34" charset="0"/>
              <a:buChar char="•"/>
            </a:pPr>
            <a:endParaRPr lang="en-GB" sz="1600" dirty="0">
              <a:latin typeface="FoundrySterling-Book" panose="00000400000000000000"/>
              <a:sym typeface="Wingdings"/>
            </a:endParaRPr>
          </a:p>
          <a:p>
            <a:pPr marL="285750" indent="-285750">
              <a:buFont typeface="Arial" panose="020B0604020202020204" pitchFamily="34" charset="0"/>
              <a:buChar char="•"/>
            </a:pPr>
            <a:endParaRPr lang="en-GB" sz="1600" dirty="0">
              <a:latin typeface="FoundrySterling-Book" panose="00000400000000000000"/>
              <a:sym typeface="Wingdings"/>
            </a:endParaRPr>
          </a:p>
          <a:p>
            <a:pPr marL="285750" indent="-285750">
              <a:buFont typeface="Arial" panose="020B0604020202020204" pitchFamily="34" charset="0"/>
              <a:buChar char="•"/>
            </a:pPr>
            <a:endParaRPr lang="en-GB" sz="1600" dirty="0">
              <a:latin typeface="FoundrySterling-Book" panose="00000400000000000000"/>
              <a:sym typeface="Wingdings"/>
            </a:endParaRPr>
          </a:p>
          <a:p>
            <a:pPr marL="285750" indent="-285750">
              <a:buFont typeface="Arial" panose="020B0604020202020204" pitchFamily="34" charset="0"/>
              <a:buChar char="•"/>
            </a:pPr>
            <a:endParaRPr lang="en-GB" sz="1600" dirty="0">
              <a:latin typeface="FoundrySterling-Book" panose="00000400000000000000"/>
              <a:sym typeface="Wingdings"/>
            </a:endParaRPr>
          </a:p>
          <a:p>
            <a:pPr marL="285750" indent="-285750">
              <a:buFont typeface="Arial" panose="020B0604020202020204" pitchFamily="34" charset="0"/>
              <a:buChar char="•"/>
            </a:pPr>
            <a:endParaRPr lang="en-GB" sz="1600" dirty="0">
              <a:latin typeface="FoundrySterling-Book" panose="00000400000000000000"/>
              <a:sym typeface="Wingdings"/>
            </a:endParaRPr>
          </a:p>
          <a:p>
            <a:pPr marL="285750" indent="-285750">
              <a:buFont typeface="Arial" panose="020B0604020202020204" pitchFamily="34" charset="0"/>
              <a:buChar char="•"/>
            </a:pPr>
            <a:endParaRPr lang="en-GB" sz="1600" dirty="0">
              <a:latin typeface="FoundrySterling-Book" panose="00000400000000000000"/>
              <a:sym typeface="Wingdings"/>
            </a:endParaRPr>
          </a:p>
          <a:p>
            <a:pPr marL="285750" indent="-285750">
              <a:buFont typeface="Arial" panose="020B0604020202020204" pitchFamily="34" charset="0"/>
              <a:buChar char="•"/>
            </a:pPr>
            <a:endParaRPr lang="en-GB" sz="1600" dirty="0">
              <a:latin typeface="FoundrySterling-Book" panose="00000400000000000000"/>
              <a:sym typeface="Wingdings"/>
            </a:endParaRPr>
          </a:p>
          <a:p>
            <a:pPr marL="285750" indent="-285750">
              <a:buFont typeface="Arial" panose="020B0604020202020204" pitchFamily="34" charset="0"/>
              <a:buChar char="•"/>
            </a:pPr>
            <a:endParaRPr lang="en-GB" sz="1600" dirty="0">
              <a:latin typeface="FoundrySterling-Book" panose="00000400000000000000"/>
              <a:sym typeface="Wingdings"/>
            </a:endParaRPr>
          </a:p>
          <a:p>
            <a:pPr marL="285750" indent="-285750">
              <a:buFont typeface="Arial" panose="020B0604020202020204" pitchFamily="34" charset="0"/>
              <a:buChar char="•"/>
            </a:pPr>
            <a:endParaRPr lang="en-GB" sz="1600" dirty="0">
              <a:latin typeface="FoundrySterling-Book" panose="00000400000000000000"/>
              <a:sym typeface="Wingdings"/>
            </a:endParaRPr>
          </a:p>
          <a:p>
            <a:pPr marL="285750" indent="-285750">
              <a:buFont typeface="Arial" panose="020B0604020202020204" pitchFamily="34" charset="0"/>
              <a:buChar char="•"/>
            </a:pPr>
            <a:r>
              <a:rPr lang="en-GB" sz="1600" dirty="0">
                <a:latin typeface="FoundrySterling-Book" panose="00000400000000000000"/>
                <a:sym typeface="Wingdings"/>
              </a:rPr>
              <a:t>Impact activity: Accelerator Extended Reality</a:t>
            </a:r>
          </a:p>
          <a:p>
            <a:pPr lvl="1"/>
            <a:r>
              <a:rPr lang="en-GB" sz="1600" dirty="0">
                <a:latin typeface="FoundrySterling-Book" panose="00000400000000000000"/>
              </a:rPr>
              <a:t>Showcasing accelerator technology to the</a:t>
            </a:r>
          </a:p>
          <a:p>
            <a:pPr lvl="1"/>
            <a:r>
              <a:rPr lang="en-GB" sz="1600" dirty="0">
                <a:latin typeface="FoundrySterling-Book" panose="00000400000000000000"/>
              </a:rPr>
              <a:t>general public through augmented and</a:t>
            </a:r>
          </a:p>
          <a:p>
            <a:pPr lvl="1"/>
            <a:r>
              <a:rPr lang="en-GB" sz="1600" dirty="0">
                <a:latin typeface="FoundrySterling-Book" panose="00000400000000000000"/>
              </a:rPr>
              <a:t>virtual reality</a:t>
            </a:r>
          </a:p>
          <a:p>
            <a:pPr marL="285750" indent="-285750">
              <a:buFont typeface="Arial" panose="020B0604020202020204" pitchFamily="34" charset="0"/>
              <a:buChar char="•"/>
            </a:pPr>
            <a:r>
              <a:rPr lang="en-GB" sz="1600" dirty="0">
                <a:latin typeface="FoundrySterling-Book" panose="00000400000000000000"/>
              </a:rPr>
              <a:t>Public Engagement opportunities:</a:t>
            </a:r>
          </a:p>
          <a:p>
            <a:pPr lvl="1"/>
            <a:r>
              <a:rPr lang="en-GB" sz="1600" dirty="0" err="1">
                <a:latin typeface="Lato Light" panose="020F0302020204030203" pitchFamily="34" charset="77"/>
              </a:rPr>
              <a:t>LhARA</a:t>
            </a:r>
            <a:r>
              <a:rPr lang="en-GB" sz="1600" dirty="0">
                <a:latin typeface="Lato Light" panose="020F0302020204030203" pitchFamily="34" charset="77"/>
              </a:rPr>
              <a:t> exhibition at the Great Exhibition</a:t>
            </a:r>
          </a:p>
          <a:p>
            <a:pPr lvl="1"/>
            <a:r>
              <a:rPr lang="en-GB" sz="1600" dirty="0">
                <a:latin typeface="Lato Light" panose="020F0302020204030203" pitchFamily="34" charset="77"/>
              </a:rPr>
              <a:t>Road Festival, June 2025 – VR </a:t>
            </a:r>
            <a:r>
              <a:rPr lang="en-GB" sz="1600" dirty="0" err="1">
                <a:latin typeface="Lato Light" panose="020F0302020204030203" pitchFamily="34" charset="77"/>
              </a:rPr>
              <a:t>vdeo</a:t>
            </a:r>
            <a:endParaRPr lang="en-GB" sz="1600" dirty="0">
              <a:latin typeface="Lato Light" panose="020F0302020204030203" pitchFamily="34" charset="77"/>
            </a:endParaRPr>
          </a:p>
        </p:txBody>
      </p:sp>
      <p:grpSp>
        <p:nvGrpSpPr>
          <p:cNvPr id="44" name="Group 43">
            <a:extLst>
              <a:ext uri="{FF2B5EF4-FFF2-40B4-BE49-F238E27FC236}">
                <a16:creationId xmlns:a16="http://schemas.microsoft.com/office/drawing/2014/main" id="{B6C55182-FA98-4BD7-4E9D-3AF9100DC7B0}"/>
              </a:ext>
            </a:extLst>
          </p:cNvPr>
          <p:cNvGrpSpPr/>
          <p:nvPr/>
        </p:nvGrpSpPr>
        <p:grpSpPr>
          <a:xfrm>
            <a:off x="519016" y="2205962"/>
            <a:ext cx="3600993" cy="2025570"/>
            <a:chOff x="290071" y="2205962"/>
            <a:chExt cx="3936096" cy="2249198"/>
          </a:xfrm>
        </p:grpSpPr>
        <p:pic>
          <p:nvPicPr>
            <p:cNvPr id="7" name="Picture 6">
              <a:extLst>
                <a:ext uri="{FF2B5EF4-FFF2-40B4-BE49-F238E27FC236}">
                  <a16:creationId xmlns:a16="http://schemas.microsoft.com/office/drawing/2014/main" id="{6B975CFD-3A35-9F4E-0C5D-54CA90B59425}"/>
                </a:ext>
              </a:extLst>
            </p:cNvPr>
            <p:cNvPicPr>
              <a:picLocks noChangeAspect="1"/>
            </p:cNvPicPr>
            <p:nvPr/>
          </p:nvPicPr>
          <p:blipFill>
            <a:blip r:embed="rId3"/>
            <a:stretch>
              <a:fillRect/>
            </a:stretch>
          </p:blipFill>
          <p:spPr>
            <a:xfrm>
              <a:off x="290071" y="2205962"/>
              <a:ext cx="3936096" cy="2249198"/>
            </a:xfrm>
            <a:prstGeom prst="rect">
              <a:avLst/>
            </a:prstGeom>
          </p:spPr>
        </p:pic>
        <p:sp>
          <p:nvSpPr>
            <p:cNvPr id="11" name="TextBox 7">
              <a:extLst>
                <a:ext uri="{FF2B5EF4-FFF2-40B4-BE49-F238E27FC236}">
                  <a16:creationId xmlns:a16="http://schemas.microsoft.com/office/drawing/2014/main" id="{E2B4DDF5-924B-3674-351E-1EA243C6CE05}"/>
                </a:ext>
              </a:extLst>
            </p:cNvPr>
            <p:cNvSpPr txBox="1"/>
            <p:nvPr/>
          </p:nvSpPr>
          <p:spPr>
            <a:xfrm>
              <a:off x="1157588" y="2615675"/>
              <a:ext cx="1404094" cy="391715"/>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sz="1100" b="1" dirty="0">
                  <a:solidFill>
                    <a:srgbClr val="FF0000"/>
                  </a:solidFill>
                  <a:latin typeface="Lato" panose="020F0502020204030203" pitchFamily="34" charset="77"/>
                  <a:sym typeface="Wingdings"/>
                </a:rPr>
                <a:t>First BDSIM medical citation</a:t>
              </a:r>
            </a:p>
          </p:txBody>
        </p:sp>
        <p:cxnSp>
          <p:nvCxnSpPr>
            <p:cNvPr id="12" name="Straight Arrow Connector 11">
              <a:extLst>
                <a:ext uri="{FF2B5EF4-FFF2-40B4-BE49-F238E27FC236}">
                  <a16:creationId xmlns:a16="http://schemas.microsoft.com/office/drawing/2014/main" id="{70AAA857-BBC9-50C7-912D-31DB5DCD3313}"/>
                </a:ext>
              </a:extLst>
            </p:cNvPr>
            <p:cNvCxnSpPr>
              <a:cxnSpLocks/>
            </p:cNvCxnSpPr>
            <p:nvPr/>
          </p:nvCxnSpPr>
          <p:spPr>
            <a:xfrm>
              <a:off x="1859636" y="3050437"/>
              <a:ext cx="0" cy="345902"/>
            </a:xfrm>
            <a:prstGeom prst="straightConnector1">
              <a:avLst/>
            </a:prstGeom>
            <a:ln w="4762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5" name="Group 44">
            <a:extLst>
              <a:ext uri="{FF2B5EF4-FFF2-40B4-BE49-F238E27FC236}">
                <a16:creationId xmlns:a16="http://schemas.microsoft.com/office/drawing/2014/main" id="{9E346DAD-F4CD-C203-7111-4A0E11733260}"/>
              </a:ext>
            </a:extLst>
          </p:cNvPr>
          <p:cNvGrpSpPr/>
          <p:nvPr/>
        </p:nvGrpSpPr>
        <p:grpSpPr>
          <a:xfrm>
            <a:off x="4390458" y="2195943"/>
            <a:ext cx="3600993" cy="2025570"/>
            <a:chOff x="4390458" y="2195943"/>
            <a:chExt cx="3936096" cy="2249198"/>
          </a:xfrm>
        </p:grpSpPr>
        <p:pic>
          <p:nvPicPr>
            <p:cNvPr id="9" name="Picture 8">
              <a:extLst>
                <a:ext uri="{FF2B5EF4-FFF2-40B4-BE49-F238E27FC236}">
                  <a16:creationId xmlns:a16="http://schemas.microsoft.com/office/drawing/2014/main" id="{43FEEDFC-9ACA-3E70-4585-1E94D2DDCD7C}"/>
                </a:ext>
              </a:extLst>
            </p:cNvPr>
            <p:cNvPicPr>
              <a:picLocks noChangeAspect="1"/>
            </p:cNvPicPr>
            <p:nvPr/>
          </p:nvPicPr>
          <p:blipFill>
            <a:blip r:embed="rId4"/>
            <a:stretch>
              <a:fillRect/>
            </a:stretch>
          </p:blipFill>
          <p:spPr>
            <a:xfrm>
              <a:off x="4390458" y="2195943"/>
              <a:ext cx="3936096" cy="2249198"/>
            </a:xfrm>
            <a:prstGeom prst="rect">
              <a:avLst/>
            </a:prstGeom>
          </p:spPr>
        </p:pic>
        <p:sp>
          <p:nvSpPr>
            <p:cNvPr id="13" name="Rectangle 12">
              <a:extLst>
                <a:ext uri="{FF2B5EF4-FFF2-40B4-BE49-F238E27FC236}">
                  <a16:creationId xmlns:a16="http://schemas.microsoft.com/office/drawing/2014/main" id="{1F8CF672-A4C6-1604-E0BA-EEDC2E2CD9A9}"/>
                </a:ext>
              </a:extLst>
            </p:cNvPr>
            <p:cNvSpPr/>
            <p:nvPr/>
          </p:nvSpPr>
          <p:spPr>
            <a:xfrm>
              <a:off x="6339050" y="2344652"/>
              <a:ext cx="291016" cy="1325476"/>
            </a:xfrm>
            <a:prstGeom prst="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GB" dirty="0"/>
            </a:p>
          </p:txBody>
        </p:sp>
      </p:grpSp>
      <p:pic>
        <p:nvPicPr>
          <p:cNvPr id="43" name="Picture 42">
            <a:extLst>
              <a:ext uri="{FF2B5EF4-FFF2-40B4-BE49-F238E27FC236}">
                <a16:creationId xmlns:a16="http://schemas.microsoft.com/office/drawing/2014/main" id="{358CE7E5-6BF6-EC0C-F0AB-BAFB5401E111}"/>
              </a:ext>
            </a:extLst>
          </p:cNvPr>
          <p:cNvPicPr>
            <a:picLocks noChangeAspect="1"/>
          </p:cNvPicPr>
          <p:nvPr/>
        </p:nvPicPr>
        <p:blipFill>
          <a:blip r:embed="rId5"/>
          <a:stretch>
            <a:fillRect/>
          </a:stretch>
        </p:blipFill>
        <p:spPr>
          <a:xfrm>
            <a:off x="4655733" y="4444539"/>
            <a:ext cx="3606167" cy="1721125"/>
          </a:xfrm>
          <a:prstGeom prst="rect">
            <a:avLst/>
          </a:prstGeom>
        </p:spPr>
      </p:pic>
    </p:spTree>
    <p:extLst>
      <p:ext uri="{BB962C8B-B14F-4D97-AF65-F5344CB8AC3E}">
        <p14:creationId xmlns:p14="http://schemas.microsoft.com/office/powerpoint/2010/main" val="13592985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E6E69E-413F-815E-2AC6-2AC043E95ABE}"/>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9E096299-42D6-954E-AB95-629735D16D21}"/>
              </a:ext>
            </a:extLst>
          </p:cNvPr>
          <p:cNvSpPr/>
          <p:nvPr/>
        </p:nvSpPr>
        <p:spPr>
          <a:xfrm>
            <a:off x="0" y="971823"/>
            <a:ext cx="7870785" cy="5416868"/>
          </a:xfrm>
          <a:prstGeom prst="rect">
            <a:avLst/>
          </a:prstGeom>
        </p:spPr>
        <p:txBody>
          <a:bodyPr wrap="square">
            <a:spAutoFit/>
          </a:bodyPr>
          <a:lstStyle/>
          <a:p>
            <a:pPr algn="ctr"/>
            <a:r>
              <a:rPr lang="en-GB" sz="2400" b="1" dirty="0">
                <a:solidFill>
                  <a:srgbClr val="0070C0"/>
                </a:solidFill>
                <a:latin typeface="FoundrySterling-Book" panose="00000400000000000000" pitchFamily="2" charset="0"/>
              </a:rPr>
              <a:t>RHUL Projects</a:t>
            </a:r>
            <a:endParaRPr lang="en-GB" sz="2400" b="1" dirty="0">
              <a:latin typeface="FoundrySterling-Book" panose="00000400000000000000" pitchFamily="2" charset="0"/>
            </a:endParaRPr>
          </a:p>
          <a:p>
            <a:endParaRPr lang="en-GB" sz="1600" dirty="0">
              <a:latin typeface="FoundrySterling-Book" panose="00000400000000000000" pitchFamily="2" charset="0"/>
            </a:endParaRPr>
          </a:p>
          <a:p>
            <a:r>
              <a:rPr lang="en-GB" sz="1800" b="1" dirty="0">
                <a:latin typeface="FoundrySterling-Book" panose="00000400000000000000" pitchFamily="2" charset="0"/>
              </a:rPr>
              <a:t>Precision Cavity BPMs</a:t>
            </a:r>
          </a:p>
          <a:p>
            <a:pPr marL="285750" indent="-285750">
              <a:buFont typeface="Arial" panose="020B0604020202020204" pitchFamily="34" charset="0"/>
              <a:buChar char="•"/>
            </a:pPr>
            <a:endParaRPr lang="en-GB" sz="1800" dirty="0">
              <a:latin typeface="FoundrySterling-Book" panose="00000400000000000000" pitchFamily="2" charset="0"/>
            </a:endParaRPr>
          </a:p>
          <a:p>
            <a:pPr marL="717850" lvl="1" indent="-285750">
              <a:buFont typeface="Arial" panose="020B0604020202020204" pitchFamily="34" charset="0"/>
              <a:buChar char="•"/>
            </a:pPr>
            <a:r>
              <a:rPr lang="en-GB" sz="1800" dirty="0">
                <a:latin typeface="FoundrySterling-Book" panose="00000400000000000000" pitchFamily="2" charset="0"/>
              </a:rPr>
              <a:t>Project started by Alexey Lyapin and a PhD student</a:t>
            </a:r>
          </a:p>
          <a:p>
            <a:pPr marL="717850" lvl="1" indent="-285750">
              <a:buFont typeface="Arial" panose="020B0604020202020204" pitchFamily="34" charset="0"/>
              <a:buChar char="•"/>
            </a:pPr>
            <a:r>
              <a:rPr lang="en-GB" sz="1800" dirty="0">
                <a:latin typeface="FoundrySterling-Book" panose="00000400000000000000" pitchFamily="2" charset="0"/>
              </a:rPr>
              <a:t>Impact money from RHUL used to develop the</a:t>
            </a:r>
          </a:p>
          <a:p>
            <a:pPr lvl="1"/>
            <a:r>
              <a:rPr lang="en-GB" sz="1800" dirty="0">
                <a:latin typeface="FoundrySterling-Book" panose="00000400000000000000" pitchFamily="2" charset="0"/>
              </a:rPr>
              <a:t>     required triggered phase-synchronised RF sources</a:t>
            </a:r>
          </a:p>
          <a:p>
            <a:pPr marL="717850" lvl="1" indent="-285750">
              <a:buFont typeface="Arial" panose="020B0604020202020204" pitchFamily="34" charset="0"/>
              <a:buChar char="•"/>
            </a:pPr>
            <a:endParaRPr lang="en-GB" sz="1800" dirty="0">
              <a:latin typeface="FoundrySterling-Book" panose="00000400000000000000" pitchFamily="2" charset="0"/>
            </a:endParaRPr>
          </a:p>
          <a:p>
            <a:pPr marL="717850" lvl="1" indent="-285750">
              <a:buFont typeface="Arial" panose="020B0604020202020204" pitchFamily="34" charset="0"/>
              <a:buChar char="•"/>
            </a:pPr>
            <a:endParaRPr lang="en-GB" sz="1800" dirty="0">
              <a:latin typeface="FoundrySterling-Book" panose="00000400000000000000" pitchFamily="2" charset="0"/>
            </a:endParaRPr>
          </a:p>
          <a:p>
            <a:pPr marL="717850" lvl="1" indent="-285750">
              <a:buFont typeface="Arial" panose="020B0604020202020204" pitchFamily="34" charset="0"/>
              <a:buChar char="•"/>
            </a:pPr>
            <a:r>
              <a:rPr lang="en-GB" sz="1800" dirty="0">
                <a:latin typeface="FoundrySterling-Book" panose="00000400000000000000" pitchFamily="2" charset="0"/>
              </a:rPr>
              <a:t>This RF source is of great interest to quantum computing researchers</a:t>
            </a:r>
          </a:p>
          <a:p>
            <a:pPr marL="1149949" lvl="2" indent="-285750">
              <a:buFont typeface="Arial" panose="020B0604020202020204" pitchFamily="34" charset="0"/>
              <a:buChar char="•"/>
            </a:pPr>
            <a:r>
              <a:rPr lang="en-GB" sz="1800" dirty="0">
                <a:latin typeface="FoundrySterling-Book" panose="00000400000000000000" pitchFamily="2" charset="0"/>
              </a:rPr>
              <a:t>Conversations had with RHUL condensed matter group</a:t>
            </a:r>
          </a:p>
          <a:p>
            <a:pPr marL="1149949" lvl="2" indent="-285750">
              <a:buFont typeface="Arial" panose="020B0604020202020204" pitchFamily="34" charset="0"/>
              <a:buChar char="•"/>
            </a:pPr>
            <a:r>
              <a:rPr lang="en-GB" sz="1800" dirty="0">
                <a:latin typeface="FoundrySterling-Book" panose="00000400000000000000" pitchFamily="2" charset="0"/>
              </a:rPr>
              <a:t>Discussion with researchers from Oxford Quantum Circuits</a:t>
            </a:r>
          </a:p>
          <a:p>
            <a:pPr marL="1149949" lvl="2" indent="-285750">
              <a:buFont typeface="Arial" panose="020B0604020202020204" pitchFamily="34" charset="0"/>
              <a:buChar char="•"/>
            </a:pPr>
            <a:r>
              <a:rPr lang="en-GB" sz="1800" dirty="0">
                <a:latin typeface="FoundrySterling-Book" panose="00000400000000000000" pitchFamily="2" charset="0"/>
              </a:rPr>
              <a:t>Survey of RF manufacturers and resellers at ARMMS conference and elsewhere – nothing like it on the market (Nov 2024)</a:t>
            </a:r>
          </a:p>
          <a:p>
            <a:pPr marL="717850" lvl="1" indent="-285750">
              <a:buFont typeface="Arial" panose="020B0604020202020204" pitchFamily="34" charset="0"/>
              <a:buChar char="•"/>
            </a:pPr>
            <a:r>
              <a:rPr lang="en-GB" sz="1800" i="1" dirty="0">
                <a:latin typeface="FoundrySterling-Book" panose="00000400000000000000" pitchFamily="2" charset="0"/>
              </a:rPr>
              <a:t>Intention to submit</a:t>
            </a:r>
            <a:r>
              <a:rPr lang="en-GB" sz="1800" dirty="0">
                <a:latin typeface="FoundrySterling-Book" panose="00000400000000000000" pitchFamily="2" charset="0"/>
              </a:rPr>
              <a:t> for UKRI funding to further develop and commercialise the RF source</a:t>
            </a:r>
          </a:p>
          <a:p>
            <a:pPr marL="1149949" lvl="2" indent="-285750">
              <a:buFont typeface="Arial" panose="020B0604020202020204" pitchFamily="34" charset="0"/>
              <a:buChar char="•"/>
            </a:pPr>
            <a:r>
              <a:rPr lang="en-GB" sz="1800" dirty="0">
                <a:latin typeface="FoundrySterling-Book" panose="00000400000000000000" pitchFamily="2" charset="0"/>
              </a:rPr>
              <a:t>Only one application from RHUL is permitted (UKRI rules) so entered internal competition against 13 other entries – results awaited</a:t>
            </a:r>
          </a:p>
          <a:p>
            <a:pPr marL="717850" lvl="1" indent="-285750">
              <a:buFont typeface="Arial" panose="020B0604020202020204" pitchFamily="34" charset="0"/>
              <a:buChar char="•"/>
            </a:pPr>
            <a:r>
              <a:rPr lang="en-GB" sz="1800" dirty="0">
                <a:latin typeface="FoundrySterling-Book" panose="00000400000000000000" pitchFamily="2" charset="0"/>
              </a:rPr>
              <a:t>Possible partnership with ANGARA Technology to develop control system</a:t>
            </a:r>
          </a:p>
        </p:txBody>
      </p:sp>
      <p:pic>
        <p:nvPicPr>
          <p:cNvPr id="4" name="Picture 3" descr="A graph of a waveform&#10;&#10;AI-generated content may be incorrect.">
            <a:extLst>
              <a:ext uri="{FF2B5EF4-FFF2-40B4-BE49-F238E27FC236}">
                <a16:creationId xmlns:a16="http://schemas.microsoft.com/office/drawing/2014/main" id="{ABD1BDF7-A343-02E1-89DF-7008EEE38E81}"/>
              </a:ext>
            </a:extLst>
          </p:cNvPr>
          <p:cNvPicPr>
            <a:picLocks noChangeAspect="1"/>
          </p:cNvPicPr>
          <p:nvPr/>
        </p:nvPicPr>
        <p:blipFill>
          <a:blip r:embed="rId3"/>
          <a:stretch>
            <a:fillRect/>
          </a:stretch>
        </p:blipFill>
        <p:spPr>
          <a:xfrm>
            <a:off x="5621291" y="1858330"/>
            <a:ext cx="3019472" cy="1698452"/>
          </a:xfrm>
          <a:prstGeom prst="rect">
            <a:avLst/>
          </a:prstGeom>
        </p:spPr>
      </p:pic>
    </p:spTree>
    <p:extLst>
      <p:ext uri="{BB962C8B-B14F-4D97-AF65-F5344CB8AC3E}">
        <p14:creationId xmlns:p14="http://schemas.microsoft.com/office/powerpoint/2010/main" val="5548239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81986D-3D0E-D3EC-F8B9-D6CBB7C8063A}"/>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AEF87119-8275-061B-C953-06D675EAB911}"/>
              </a:ext>
            </a:extLst>
          </p:cNvPr>
          <p:cNvSpPr/>
          <p:nvPr/>
        </p:nvSpPr>
        <p:spPr>
          <a:xfrm>
            <a:off x="391115" y="971823"/>
            <a:ext cx="7870785" cy="4585871"/>
          </a:xfrm>
          <a:prstGeom prst="rect">
            <a:avLst/>
          </a:prstGeom>
        </p:spPr>
        <p:txBody>
          <a:bodyPr wrap="square">
            <a:spAutoFit/>
          </a:bodyPr>
          <a:lstStyle/>
          <a:p>
            <a:pPr algn="ctr"/>
            <a:r>
              <a:rPr lang="en-GB" sz="2400" b="1" dirty="0">
                <a:solidFill>
                  <a:srgbClr val="0070C0"/>
                </a:solidFill>
                <a:latin typeface="FoundrySterling-Book" panose="00000400000000000000" pitchFamily="2" charset="0"/>
              </a:rPr>
              <a:t>RHUL Projects</a:t>
            </a:r>
            <a:endParaRPr lang="en-GB" sz="2400" b="1" dirty="0">
              <a:latin typeface="FoundrySterling-Book" panose="00000400000000000000" pitchFamily="2" charset="0"/>
            </a:endParaRPr>
          </a:p>
          <a:p>
            <a:endParaRPr lang="en-GB" sz="1600" dirty="0">
              <a:latin typeface="FoundrySterling-Book" panose="00000400000000000000" pitchFamily="2" charset="0"/>
            </a:endParaRPr>
          </a:p>
          <a:p>
            <a:r>
              <a:rPr lang="en-GB" sz="1800" b="1" dirty="0">
                <a:latin typeface="FoundrySterling-Book" panose="00000400000000000000" pitchFamily="2" charset="0"/>
              </a:rPr>
              <a:t>ANGARA Technology </a:t>
            </a:r>
            <a:r>
              <a:rPr lang="en-GB" sz="1800" b="1" dirty="0" err="1">
                <a:latin typeface="FoundrySterling-Book" panose="00000400000000000000" pitchFamily="2" charset="0"/>
              </a:rPr>
              <a:t>Sàrl</a:t>
            </a:r>
            <a:endParaRPr lang="en-GB" sz="1800" b="1" dirty="0">
              <a:latin typeface="FoundrySterling-Book" panose="00000400000000000000" pitchFamily="2" charset="0"/>
            </a:endParaRPr>
          </a:p>
          <a:p>
            <a:pPr marL="717850" lvl="1" indent="-285750">
              <a:buFont typeface="Arial" panose="020B0604020202020204" pitchFamily="34" charset="0"/>
              <a:buChar char="•"/>
            </a:pPr>
            <a:r>
              <a:rPr lang="en-GB" sz="1800" dirty="0">
                <a:latin typeface="FoundrySterling-Book" panose="00000400000000000000" pitchFamily="2" charset="0"/>
              </a:rPr>
              <a:t>Geneva-based consultancy created in May 2019 by two former CERN employees and RHUL project associate (PJAS)</a:t>
            </a:r>
          </a:p>
          <a:p>
            <a:pPr marL="717850" lvl="1" indent="-285750">
              <a:buFont typeface="Arial" panose="020B0604020202020204" pitchFamily="34" charset="0"/>
              <a:buChar char="•"/>
            </a:pPr>
            <a:r>
              <a:rPr lang="en-GB" sz="1800" dirty="0">
                <a:latin typeface="FoundrySterling-Book" panose="00000400000000000000" pitchFamily="2" charset="0"/>
              </a:rPr>
              <a:t>Primary focus is developing high-performance control and automation systems for</a:t>
            </a:r>
          </a:p>
          <a:p>
            <a:pPr marL="1149949" lvl="2" indent="-285750">
              <a:buFont typeface="Arial" panose="020B0604020202020204" pitchFamily="34" charset="0"/>
              <a:buChar char="•"/>
            </a:pPr>
            <a:r>
              <a:rPr lang="en-GB" sz="1800" dirty="0">
                <a:latin typeface="FoundrySterling-Book" panose="00000400000000000000" pitchFamily="2" charset="0"/>
              </a:rPr>
              <a:t>Big Physics labs</a:t>
            </a:r>
          </a:p>
          <a:p>
            <a:pPr marL="1149949" lvl="2" indent="-285750">
              <a:buFont typeface="Arial" panose="020B0604020202020204" pitchFamily="34" charset="0"/>
              <a:buChar char="•"/>
            </a:pPr>
            <a:r>
              <a:rPr lang="en-GB" sz="1800" dirty="0">
                <a:latin typeface="FoundrySterling-Book" panose="00000400000000000000" pitchFamily="2" charset="0"/>
              </a:rPr>
              <a:t>Universities</a:t>
            </a:r>
          </a:p>
          <a:p>
            <a:pPr marL="1149949" lvl="2" indent="-285750">
              <a:buFont typeface="Arial" panose="020B0604020202020204" pitchFamily="34" charset="0"/>
              <a:buChar char="•"/>
            </a:pPr>
            <a:r>
              <a:rPr lang="en-GB" sz="1800" dirty="0">
                <a:latin typeface="FoundrySterling-Book" panose="00000400000000000000" pitchFamily="2" charset="0"/>
              </a:rPr>
              <a:t>Hadron Therapy</a:t>
            </a:r>
          </a:p>
          <a:p>
            <a:pPr marL="1149949" lvl="2" indent="-285750">
              <a:buFont typeface="Arial" panose="020B0604020202020204" pitchFamily="34" charset="0"/>
              <a:buChar char="•"/>
            </a:pPr>
            <a:r>
              <a:rPr lang="en-GB" sz="1800" dirty="0">
                <a:latin typeface="FoundrySterling-Book" panose="00000400000000000000" pitchFamily="2" charset="0"/>
              </a:rPr>
              <a:t>Energy Distribution</a:t>
            </a:r>
          </a:p>
          <a:p>
            <a:pPr marL="1149949" lvl="2" indent="-285750">
              <a:buFont typeface="Arial" panose="020B0604020202020204" pitchFamily="34" charset="0"/>
              <a:buChar char="•"/>
            </a:pPr>
            <a:r>
              <a:rPr lang="en-GB" sz="1800" dirty="0">
                <a:latin typeface="FoundrySterling-Book" panose="00000400000000000000" pitchFamily="2" charset="0"/>
              </a:rPr>
              <a:t>Chemical and Mechanical Engineering</a:t>
            </a:r>
          </a:p>
          <a:p>
            <a:pPr marL="717850" lvl="1" indent="-285750">
              <a:buFont typeface="Arial" panose="020B0604020202020204" pitchFamily="34" charset="0"/>
              <a:buChar char="•"/>
            </a:pPr>
            <a:r>
              <a:rPr lang="en-GB" sz="1800" dirty="0">
                <a:latin typeface="FoundrySterling-Book" panose="00000400000000000000" pitchFamily="2" charset="0"/>
              </a:rPr>
              <a:t>Independent of JAI, but has close ties with both RHUL and JAI</a:t>
            </a:r>
          </a:p>
          <a:p>
            <a:pPr marL="717850" lvl="1" indent="-285750">
              <a:buFont typeface="Arial" panose="020B0604020202020204" pitchFamily="34" charset="0"/>
              <a:buChar char="•"/>
            </a:pPr>
            <a:r>
              <a:rPr lang="en-GB" sz="1800" dirty="0">
                <a:latin typeface="FoundrySterling-Book" panose="00000400000000000000" pitchFamily="2" charset="0"/>
              </a:rPr>
              <a:t>Six years of applying engineering/physics experience to commercial activities</a:t>
            </a:r>
          </a:p>
          <a:p>
            <a:pPr marL="717850" lvl="1" indent="-285750">
              <a:buFont typeface="Arial" panose="020B0604020202020204" pitchFamily="34" charset="0"/>
              <a:buChar char="•"/>
            </a:pPr>
            <a:r>
              <a:rPr lang="en-GB" sz="1800" dirty="0">
                <a:latin typeface="FoundrySterling-Book" panose="00000400000000000000" pitchFamily="2" charset="0"/>
              </a:rPr>
              <a:t>RHUL PhD student to work for us for a few months starting soon</a:t>
            </a:r>
          </a:p>
        </p:txBody>
      </p:sp>
      <p:pic>
        <p:nvPicPr>
          <p:cNvPr id="4" name="Picture 3">
            <a:extLst>
              <a:ext uri="{FF2B5EF4-FFF2-40B4-BE49-F238E27FC236}">
                <a16:creationId xmlns:a16="http://schemas.microsoft.com/office/drawing/2014/main" id="{02FA1E19-A4CE-F7BF-6888-FDF284543408}"/>
              </a:ext>
            </a:extLst>
          </p:cNvPr>
          <p:cNvPicPr>
            <a:picLocks noChangeAspect="1"/>
          </p:cNvPicPr>
          <p:nvPr/>
        </p:nvPicPr>
        <p:blipFill>
          <a:blip r:embed="rId3"/>
          <a:stretch>
            <a:fillRect/>
          </a:stretch>
        </p:blipFill>
        <p:spPr>
          <a:xfrm>
            <a:off x="3394933" y="5655335"/>
            <a:ext cx="1850896" cy="581710"/>
          </a:xfrm>
          <a:prstGeom prst="rect">
            <a:avLst/>
          </a:prstGeom>
        </p:spPr>
      </p:pic>
    </p:spTree>
    <p:extLst>
      <p:ext uri="{BB962C8B-B14F-4D97-AF65-F5344CB8AC3E}">
        <p14:creationId xmlns:p14="http://schemas.microsoft.com/office/powerpoint/2010/main" val="16047576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45FFBA-71B5-ADD2-5CCF-74BD73661094}"/>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237116DA-AD49-D9FA-C133-4B0947B5DD50}"/>
              </a:ext>
            </a:extLst>
          </p:cNvPr>
          <p:cNvSpPr/>
          <p:nvPr/>
        </p:nvSpPr>
        <p:spPr>
          <a:xfrm>
            <a:off x="391115" y="971823"/>
            <a:ext cx="7870785" cy="4585871"/>
          </a:xfrm>
          <a:prstGeom prst="rect">
            <a:avLst/>
          </a:prstGeom>
        </p:spPr>
        <p:txBody>
          <a:bodyPr wrap="square">
            <a:spAutoFit/>
          </a:bodyPr>
          <a:lstStyle/>
          <a:p>
            <a:pPr algn="ctr"/>
            <a:r>
              <a:rPr lang="en-GB" sz="2400" b="1" dirty="0">
                <a:solidFill>
                  <a:srgbClr val="0070C0"/>
                </a:solidFill>
                <a:latin typeface="FoundrySterling-Book" panose="00000400000000000000" pitchFamily="2" charset="0"/>
              </a:rPr>
              <a:t>Oxford Projects</a:t>
            </a:r>
            <a:endParaRPr lang="en-GB" sz="2400" b="1" dirty="0">
              <a:latin typeface="FoundrySterling-Book" panose="00000400000000000000" pitchFamily="2" charset="0"/>
            </a:endParaRPr>
          </a:p>
          <a:p>
            <a:endParaRPr lang="en-GB" sz="1600" dirty="0">
              <a:latin typeface="FoundrySterling-Book" panose="00000400000000000000" pitchFamily="2" charset="0"/>
            </a:endParaRPr>
          </a:p>
          <a:p>
            <a:r>
              <a:rPr lang="en-GB" sz="1800" b="1" dirty="0">
                <a:latin typeface="FoundrySterling-Book" panose="00000400000000000000" pitchFamily="2" charset="0"/>
              </a:rPr>
              <a:t>Plasma-Modulated Plasma Accelerators (P-MoPA)</a:t>
            </a:r>
          </a:p>
          <a:p>
            <a:pPr marL="362720" indent="-362720">
              <a:buFont typeface="Arial" panose="020B0604020202020204" pitchFamily="34" charset="0"/>
              <a:buChar char="•"/>
            </a:pPr>
            <a:r>
              <a:rPr lang="en-GB" sz="1800" dirty="0">
                <a:latin typeface="FoundrySterling-Book" panose="00000400000000000000" pitchFamily="2" charset="0"/>
              </a:rPr>
              <a:t>Funded by STFC IAA to write a Pre-Conceptual Design Report for a 600MeV P-MoPA accelerator (patented) with estimates of size, cost, components, performance etc. and scaling to 300 MeV and 1 GeV energies</a:t>
            </a:r>
          </a:p>
          <a:p>
            <a:pPr marL="362720" indent="-362720">
              <a:buFont typeface="Arial" panose="020B0604020202020204" pitchFamily="34" charset="0"/>
              <a:buChar char="•"/>
            </a:pPr>
            <a:r>
              <a:rPr lang="en-GB" sz="1800" dirty="0">
                <a:latin typeface="FoundrySterling-Book" panose="00000400000000000000" pitchFamily="2" charset="0"/>
              </a:rPr>
              <a:t>P-MoPA driven by current, commercially available technology (1 Joule thin-disk laser with repetition rate of 1kHz)</a:t>
            </a:r>
          </a:p>
          <a:p>
            <a:pPr marL="362720" indent="-362720">
              <a:buFont typeface="Arial" panose="020B0604020202020204" pitchFamily="34" charset="0"/>
              <a:buChar char="•"/>
            </a:pPr>
            <a:r>
              <a:rPr lang="en-GB" sz="1800" dirty="0">
                <a:latin typeface="FoundrySterling-Book" panose="00000400000000000000" pitchFamily="2" charset="0"/>
              </a:rPr>
              <a:t>Comparison of toy-model P-MoPA with X-band </a:t>
            </a:r>
            <a:r>
              <a:rPr lang="en-GB" sz="1800" dirty="0" err="1">
                <a:latin typeface="FoundrySterling-Book" panose="00000400000000000000" pitchFamily="2" charset="0"/>
              </a:rPr>
              <a:t>EuPRAXIA</a:t>
            </a:r>
            <a:r>
              <a:rPr lang="en-GB" sz="1800" dirty="0">
                <a:latin typeface="FoundrySterling-Book" panose="00000400000000000000" pitchFamily="2" charset="0"/>
              </a:rPr>
              <a:t> accelerator and also P-MoPA-driven Compton source comparison with current Compton sources (STAR, SMART*LIGHT)</a:t>
            </a:r>
          </a:p>
          <a:p>
            <a:pPr marL="362720" indent="-362720">
              <a:buFont typeface="Arial" panose="020B0604020202020204" pitchFamily="34" charset="0"/>
              <a:buChar char="•"/>
            </a:pPr>
            <a:r>
              <a:rPr lang="en-GB" sz="1800" dirty="0">
                <a:latin typeface="FoundrySterling-Book" panose="00000400000000000000" pitchFamily="2" charset="0"/>
              </a:rPr>
              <a:t>P-MoPA Commercialisation paper produced January 2025 with expert industry input by Christoph </a:t>
            </a:r>
            <a:r>
              <a:rPr lang="en-GB" sz="1800" dirty="0" err="1">
                <a:latin typeface="FoundrySterling-Book" panose="00000400000000000000" pitchFamily="2" charset="0"/>
              </a:rPr>
              <a:t>Quitmann</a:t>
            </a:r>
            <a:r>
              <a:rPr lang="en-GB" sz="1800" dirty="0">
                <a:latin typeface="FoundrySterling-Book" panose="00000400000000000000" pitchFamily="2" charset="0"/>
              </a:rPr>
              <a:t> identifying next steps</a:t>
            </a:r>
          </a:p>
          <a:p>
            <a:pPr marL="362720" indent="-362720">
              <a:buFont typeface="Arial" panose="020B0604020202020204" pitchFamily="34" charset="0"/>
              <a:buChar char="•"/>
            </a:pPr>
            <a:r>
              <a:rPr lang="en-GB" sz="1800" dirty="0">
                <a:latin typeface="FoundrySterling-Book" panose="00000400000000000000" pitchFamily="2" charset="0"/>
              </a:rPr>
              <a:t>A water window FEL based on P-MoPA would be the long term goal but an inverse Compton scattering source at 100-300 keV is the next step</a:t>
            </a:r>
          </a:p>
          <a:p>
            <a:pPr marL="362720" indent="-362720">
              <a:buFont typeface="Arial" panose="020B0604020202020204" pitchFamily="34" charset="0"/>
              <a:buChar char="•"/>
            </a:pPr>
            <a:r>
              <a:rPr lang="en-GB" sz="1800" dirty="0">
                <a:latin typeface="FoundrySterling-Book" panose="00000400000000000000" pitchFamily="2" charset="0"/>
              </a:rPr>
              <a:t>Further support and collaboration with STFC CLF is being explored</a:t>
            </a:r>
          </a:p>
        </p:txBody>
      </p:sp>
    </p:spTree>
    <p:extLst>
      <p:ext uri="{BB962C8B-B14F-4D97-AF65-F5344CB8AC3E}">
        <p14:creationId xmlns:p14="http://schemas.microsoft.com/office/powerpoint/2010/main" val="35080636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1115" y="971823"/>
            <a:ext cx="7870785" cy="5416868"/>
          </a:xfrm>
          <a:prstGeom prst="rect">
            <a:avLst/>
          </a:prstGeom>
        </p:spPr>
        <p:txBody>
          <a:bodyPr wrap="square">
            <a:spAutoFit/>
          </a:bodyPr>
          <a:lstStyle/>
          <a:p>
            <a:pPr algn="ctr"/>
            <a:r>
              <a:rPr lang="en-GB" sz="2400" b="1" dirty="0">
                <a:solidFill>
                  <a:srgbClr val="0070C0"/>
                </a:solidFill>
                <a:latin typeface="FoundrySterling-Book" panose="00000400000000000000" pitchFamily="2" charset="0"/>
              </a:rPr>
              <a:t>Advisory Board Recommendations 2024</a:t>
            </a:r>
            <a:endParaRPr lang="en-GB" sz="2400" b="1" dirty="0">
              <a:latin typeface="FoundrySterling-Book" panose="00000400000000000000" pitchFamily="2" charset="0"/>
            </a:endParaRPr>
          </a:p>
          <a:p>
            <a:endParaRPr lang="en-GB" sz="1600" dirty="0">
              <a:latin typeface="FoundrySterling-Book" panose="00000400000000000000" pitchFamily="2" charset="0"/>
            </a:endParaRPr>
          </a:p>
          <a:p>
            <a:r>
              <a:rPr lang="en-GB" sz="1800" b="1" i="0" u="none" strike="noStrike" baseline="0" dirty="0">
                <a:solidFill>
                  <a:srgbClr val="000000"/>
                </a:solidFill>
                <a:latin typeface="AAAAAC+HelveticaNeue"/>
              </a:rPr>
              <a:t>Novel accelerator based cancer therapy systems </a:t>
            </a:r>
          </a:p>
          <a:p>
            <a:r>
              <a:rPr lang="en-GB" sz="1800" b="0" i="1" u="none" strike="noStrike" baseline="0" dirty="0">
                <a:solidFill>
                  <a:srgbClr val="000000"/>
                </a:solidFill>
                <a:latin typeface="AAAAAC+HelveticaNeue"/>
              </a:rPr>
              <a:t>“JAI staff should be encouraged to claim “inventorship” by publishing or patenting the results, even if “ownership” cannot be claimed for the JAI due to IP regulations at CERN </a:t>
            </a:r>
            <a:r>
              <a:rPr lang="en-GB" sz="1800" dirty="0">
                <a:solidFill>
                  <a:srgbClr val="000000"/>
                </a:solidFill>
                <a:latin typeface="AAAAAC+HelveticaNeue"/>
              </a:rPr>
              <a:t>and other collaboration partners”</a:t>
            </a:r>
          </a:p>
          <a:p>
            <a:pPr marL="285750" indent="-285750">
              <a:buFont typeface="Arial" panose="020B0604020202020204" pitchFamily="34" charset="0"/>
              <a:buChar char="•"/>
            </a:pPr>
            <a:r>
              <a:rPr lang="en-GB" sz="1800" dirty="0">
                <a:solidFill>
                  <a:srgbClr val="000000"/>
                </a:solidFill>
                <a:latin typeface="AAAAAC+HelveticaNeue"/>
              </a:rPr>
              <a:t>Oxford Physics have devoted an area of their website to “Applications of Accelerators and Detectors to Cancer Treatment”, which includes all projects, people and publications from the Manjit Dosanjh Research Group.</a:t>
            </a:r>
          </a:p>
          <a:p>
            <a:pPr marL="285750" indent="-285750">
              <a:buFont typeface="Arial" panose="020B0604020202020204" pitchFamily="34" charset="0"/>
              <a:buChar char="•"/>
            </a:pPr>
            <a:r>
              <a:rPr lang="en-GB" sz="1800" dirty="0">
                <a:solidFill>
                  <a:srgbClr val="000000"/>
                </a:solidFill>
                <a:latin typeface="AAAAAC+HelveticaNeue"/>
                <a:hlinkClick r:id="rId3"/>
              </a:rPr>
              <a:t>https://www.physics.ox.ac.uk/research/group/applications-accelerators-and-detectors-cancer-treatment</a:t>
            </a:r>
            <a:endParaRPr lang="en-GB" sz="1800" dirty="0">
              <a:solidFill>
                <a:srgbClr val="000000"/>
              </a:solidFill>
              <a:latin typeface="AAAAAC+HelveticaNeue"/>
            </a:endParaRPr>
          </a:p>
          <a:p>
            <a:pPr marL="285750" indent="-285750">
              <a:buFont typeface="Arial" panose="020B0604020202020204" pitchFamily="34" charset="0"/>
              <a:buChar char="•"/>
            </a:pPr>
            <a:endParaRPr lang="en-GB" sz="1800" dirty="0">
              <a:solidFill>
                <a:srgbClr val="000000"/>
              </a:solidFill>
              <a:latin typeface="AAAAAC+HelveticaNeue"/>
            </a:endParaRPr>
          </a:p>
          <a:p>
            <a:r>
              <a:rPr lang="en-GB" sz="1800" b="1" i="0" u="none" strike="noStrike" baseline="0" dirty="0">
                <a:solidFill>
                  <a:srgbClr val="000000"/>
                </a:solidFill>
                <a:latin typeface="AAAAAC+HelveticaNeue"/>
              </a:rPr>
              <a:t>Marketing for Cavity BPMs for FELs </a:t>
            </a:r>
            <a:endParaRPr lang="en-GB" sz="1800" b="1" dirty="0">
              <a:solidFill>
                <a:srgbClr val="000000"/>
              </a:solidFill>
              <a:latin typeface="AAAAAC+HelveticaNeue"/>
            </a:endParaRPr>
          </a:p>
          <a:p>
            <a:r>
              <a:rPr lang="en-GB" sz="1800" b="0" i="1" u="none" strike="noStrike" baseline="0" dirty="0">
                <a:solidFill>
                  <a:srgbClr val="000000"/>
                </a:solidFill>
                <a:latin typeface="AAAAAC+HelveticaNeue"/>
              </a:rPr>
              <a:t>“JAI and FMB-Oxford could approach the smaller FEL projects, which do not have the resources to develop their own solutions for diagnostics e.g. TARLA (Turkey), </a:t>
            </a:r>
            <a:r>
              <a:rPr lang="en-GB" sz="1800" b="0" i="1" u="none" strike="noStrike" baseline="0" dirty="0" err="1">
                <a:solidFill>
                  <a:srgbClr val="000000"/>
                </a:solidFill>
                <a:latin typeface="AAAAAC+HelveticaNeue"/>
              </a:rPr>
              <a:t>PolFEL</a:t>
            </a:r>
            <a:r>
              <a:rPr lang="en-GB" sz="1800" b="0" i="1" u="none" strike="noStrike" baseline="0" dirty="0">
                <a:solidFill>
                  <a:srgbClr val="000000"/>
                </a:solidFill>
                <a:latin typeface="AAAAAC+HelveticaNeue"/>
              </a:rPr>
              <a:t> (Poland), Smart*Light (The Netherlands), STAR (Italy), Thom-X (France), etc.</a:t>
            </a:r>
            <a:r>
              <a:rPr lang="en-GB" sz="1800" dirty="0">
                <a:solidFill>
                  <a:srgbClr val="000000"/>
                </a:solidFill>
                <a:latin typeface="AAAAAC+HelveticaNeue"/>
              </a:rPr>
              <a:t>”</a:t>
            </a:r>
          </a:p>
          <a:p>
            <a:pPr marL="285750" indent="-285750">
              <a:buFont typeface="Arial" panose="020B0604020202020204" pitchFamily="34" charset="0"/>
              <a:buChar char="•"/>
            </a:pPr>
            <a:r>
              <a:rPr lang="en-GB" sz="1800" dirty="0">
                <a:latin typeface="AAAAAC+HelveticaNeue"/>
              </a:rPr>
              <a:t>Cavity BPMs are now available from FMB-Oxford</a:t>
            </a:r>
          </a:p>
          <a:p>
            <a:pPr marL="285750" indent="-285750">
              <a:buFont typeface="Arial" panose="020B0604020202020204" pitchFamily="34" charset="0"/>
              <a:buChar char="•"/>
            </a:pPr>
            <a:endParaRPr lang="en-GB" sz="1800" dirty="0">
              <a:latin typeface="FoundrySterling-Book" panose="00000400000000000000" pitchFamily="2" charset="0"/>
            </a:endParaRPr>
          </a:p>
        </p:txBody>
      </p:sp>
    </p:spTree>
    <p:extLst>
      <p:ext uri="{BB962C8B-B14F-4D97-AF65-F5344CB8AC3E}">
        <p14:creationId xmlns:p14="http://schemas.microsoft.com/office/powerpoint/2010/main" val="8240734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1115" y="971823"/>
            <a:ext cx="7870785" cy="5416868"/>
          </a:xfrm>
          <a:prstGeom prst="rect">
            <a:avLst/>
          </a:prstGeom>
        </p:spPr>
        <p:txBody>
          <a:bodyPr wrap="square">
            <a:spAutoFit/>
          </a:bodyPr>
          <a:lstStyle/>
          <a:p>
            <a:pPr algn="ctr"/>
            <a:r>
              <a:rPr lang="en-GB" sz="2400" b="1" dirty="0">
                <a:solidFill>
                  <a:srgbClr val="0070C0"/>
                </a:solidFill>
                <a:latin typeface="FoundrySterling-Book" panose="00000400000000000000" pitchFamily="2" charset="0"/>
              </a:rPr>
              <a:t>Advisory Board Recommendations 2024</a:t>
            </a:r>
            <a:endParaRPr lang="en-GB" sz="2400" b="1" dirty="0">
              <a:latin typeface="FoundrySterling-Book" panose="00000400000000000000" pitchFamily="2" charset="0"/>
            </a:endParaRPr>
          </a:p>
          <a:p>
            <a:endParaRPr lang="en-GB" sz="1600" dirty="0">
              <a:latin typeface="FoundrySterling-Book" panose="00000400000000000000" pitchFamily="2" charset="0"/>
            </a:endParaRPr>
          </a:p>
          <a:p>
            <a:r>
              <a:rPr lang="en-GB" sz="1800" b="1" i="0" u="none" strike="noStrike" baseline="0" dirty="0">
                <a:solidFill>
                  <a:srgbClr val="000000"/>
                </a:solidFill>
                <a:latin typeface="AAAAAC+HelveticaNeue"/>
              </a:rPr>
              <a:t>BDSIM as an example of a success story </a:t>
            </a:r>
          </a:p>
          <a:p>
            <a:r>
              <a:rPr lang="en-GB" sz="1800" b="0" i="1" u="none" strike="noStrike" baseline="0" dirty="0">
                <a:solidFill>
                  <a:srgbClr val="000000"/>
                </a:solidFill>
                <a:latin typeface="AAAAAC+HelveticaNeue"/>
              </a:rPr>
              <a:t>“BDSIM is already a success as an open-source tool and should be used as an example of a success story in the STFC applications that benefits the community far beyond JAI.”</a:t>
            </a:r>
            <a:endParaRPr lang="en-GB" sz="1800" dirty="0">
              <a:solidFill>
                <a:srgbClr val="000000"/>
              </a:solidFill>
              <a:latin typeface="AAAAAC+HelveticaNeue"/>
            </a:endParaRPr>
          </a:p>
          <a:p>
            <a:pPr marL="285750" indent="-285750">
              <a:buFont typeface="Arial" panose="020B0604020202020204" pitchFamily="34" charset="0"/>
              <a:buChar char="•"/>
            </a:pPr>
            <a:r>
              <a:rPr lang="en-GB" sz="1800" dirty="0">
                <a:latin typeface="AAAAAC+HelveticaNeue"/>
              </a:rPr>
              <a:t>Survey of user community; user meeting</a:t>
            </a:r>
          </a:p>
          <a:p>
            <a:endParaRPr lang="en-GB" sz="1800" b="1" dirty="0">
              <a:solidFill>
                <a:srgbClr val="000000"/>
              </a:solidFill>
              <a:latin typeface="AAAAAC+HelveticaNeue"/>
            </a:endParaRPr>
          </a:p>
          <a:p>
            <a:r>
              <a:rPr lang="en-GB" sz="1800" b="1" dirty="0">
                <a:solidFill>
                  <a:srgbClr val="000000"/>
                </a:solidFill>
                <a:latin typeface="AAAAAC+HelveticaNeue"/>
              </a:rPr>
              <a:t>Spinout promotion</a:t>
            </a:r>
          </a:p>
          <a:p>
            <a:r>
              <a:rPr lang="en-GB" sz="1800" b="0" i="1" u="none" strike="noStrike" baseline="0" dirty="0">
                <a:solidFill>
                  <a:srgbClr val="000000"/>
                </a:solidFill>
                <a:latin typeface="AAAAAC+HelveticaNeue"/>
              </a:rPr>
              <a:t>“The spin-outs Mach42 and Living Optics are positive signs and should be promoted internally to encourage other resear</a:t>
            </a:r>
            <a:r>
              <a:rPr lang="en-GB" sz="1800" b="0" i="1" u="none" strike="noStrike" baseline="0" dirty="0">
                <a:latin typeface="AAAAAC+HelveticaNeue"/>
              </a:rPr>
              <a:t>chers to follow their example.”</a:t>
            </a:r>
            <a:endParaRPr lang="en-GB" sz="1800" dirty="0">
              <a:latin typeface="AAAAAC+HelveticaNeue"/>
            </a:endParaRPr>
          </a:p>
          <a:p>
            <a:pPr marL="285750" indent="-285750">
              <a:buFont typeface="Arial" panose="020B0604020202020204" pitchFamily="34" charset="0"/>
              <a:buChar char="•"/>
            </a:pPr>
            <a:r>
              <a:rPr lang="en-GB" sz="1800" dirty="0">
                <a:latin typeface="AAAAAC+HelveticaNeue"/>
              </a:rPr>
              <a:t>These spinouts are discussed in the Graduate Course lecture ‘Commercialisation of Accelerator Technology’ and will feature in future JAI website updates and JAI LinkedIn news stories as they grow.</a:t>
            </a:r>
          </a:p>
          <a:p>
            <a:pPr marL="285750" indent="-285750">
              <a:buFont typeface="Arial" panose="020B0604020202020204" pitchFamily="34" charset="0"/>
              <a:buChar char="•"/>
            </a:pPr>
            <a:endParaRPr lang="en-GB" sz="1800" dirty="0">
              <a:latin typeface="FoundrySterling-Book" panose="00000400000000000000" pitchFamily="2" charset="0"/>
            </a:endParaRPr>
          </a:p>
          <a:p>
            <a:r>
              <a:rPr lang="en-GB" sz="1800" b="1" dirty="0">
                <a:solidFill>
                  <a:srgbClr val="000000"/>
                </a:solidFill>
                <a:latin typeface="AAAAAC+HelveticaNeue"/>
              </a:rPr>
              <a:t>Grow JAI presence on LinkedIn</a:t>
            </a:r>
          </a:p>
          <a:p>
            <a:r>
              <a:rPr lang="en-GB" sz="1800" i="1" dirty="0">
                <a:solidFill>
                  <a:srgbClr val="000000"/>
                </a:solidFill>
                <a:latin typeface="AAAAAC+HelveticaNeue"/>
              </a:rPr>
              <a:t>“Grow the channel membership and increase the content to keep in touch with alumni”</a:t>
            </a:r>
          </a:p>
          <a:p>
            <a:pPr marL="285750" indent="-285750">
              <a:buFont typeface="Arial" panose="020B0604020202020204" pitchFamily="34" charset="0"/>
              <a:buChar char="•"/>
            </a:pPr>
            <a:r>
              <a:rPr lang="en-GB" sz="1800" dirty="0">
                <a:solidFill>
                  <a:srgbClr val="000000"/>
                </a:solidFill>
                <a:latin typeface="AAAAAC+HelveticaNeue"/>
              </a:rPr>
              <a:t>Followers have increased from 125 to 357 and new posts ~every 2 weeks.</a:t>
            </a:r>
            <a:endParaRPr lang="en-GB" sz="1800" dirty="0">
              <a:latin typeface="FoundrySterling-Book" panose="00000400000000000000" pitchFamily="2" charset="0"/>
            </a:endParaRPr>
          </a:p>
        </p:txBody>
      </p:sp>
    </p:spTree>
    <p:extLst>
      <p:ext uri="{BB962C8B-B14F-4D97-AF65-F5344CB8AC3E}">
        <p14:creationId xmlns:p14="http://schemas.microsoft.com/office/powerpoint/2010/main" val="3484956103"/>
      </p:ext>
    </p:extLst>
  </p:cSld>
  <p:clrMapOvr>
    <a:masterClrMapping/>
  </p:clrMapOvr>
</p:sld>
</file>

<file path=ppt/theme/theme1.xml><?xml version="1.0" encoding="utf-8"?>
<a:theme xmlns:a="http://schemas.openxmlformats.org/drawingml/2006/main" name="Opening slide alternativ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xt slid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31</TotalTime>
  <Words>1032</Words>
  <Application>Microsoft Office PowerPoint</Application>
  <PresentationFormat>Custom</PresentationFormat>
  <Paragraphs>138</Paragraphs>
  <Slides>9</Slides>
  <Notes>8</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9</vt:i4>
      </vt:variant>
    </vt:vector>
  </HeadingPairs>
  <TitlesOfParts>
    <vt:vector size="18" baseType="lpstr">
      <vt:lpstr>AAAAAC+HelveticaNeue</vt:lpstr>
      <vt:lpstr>Arial</vt:lpstr>
      <vt:lpstr>Calibri</vt:lpstr>
      <vt:lpstr>Courier New</vt:lpstr>
      <vt:lpstr>FoundrySterling-Book</vt:lpstr>
      <vt:lpstr>Lato</vt:lpstr>
      <vt:lpstr>Lato Light</vt:lpstr>
      <vt:lpstr>Opening slide alternative</vt:lpstr>
      <vt:lpstr>Text slide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UofO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Chinn</dc:creator>
  <cp:lastModifiedBy>Boorman, G</cp:lastModifiedBy>
  <cp:revision>506</cp:revision>
  <cp:lastPrinted>2016-04-11T11:33:41Z</cp:lastPrinted>
  <dcterms:created xsi:type="dcterms:W3CDTF">2014-03-20T14:30:16Z</dcterms:created>
  <dcterms:modified xsi:type="dcterms:W3CDTF">2025-04-24T12:38:27Z</dcterms:modified>
</cp:coreProperties>
</file>