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32"/>
  </p:notesMasterIdLst>
  <p:handoutMasterIdLst>
    <p:handoutMasterId r:id="rId33"/>
  </p:handoutMasterIdLst>
  <p:sldIdLst>
    <p:sldId id="321" r:id="rId2"/>
    <p:sldId id="452" r:id="rId3"/>
    <p:sldId id="498" r:id="rId4"/>
    <p:sldId id="993" r:id="rId5"/>
    <p:sldId id="994" r:id="rId6"/>
    <p:sldId id="503" r:id="rId7"/>
    <p:sldId id="504" r:id="rId8"/>
    <p:sldId id="1001" r:id="rId9"/>
    <p:sldId id="460" r:id="rId10"/>
    <p:sldId id="441" r:id="rId11"/>
    <p:sldId id="494" r:id="rId12"/>
    <p:sldId id="466" r:id="rId13"/>
    <p:sldId id="456" r:id="rId14"/>
    <p:sldId id="455" r:id="rId15"/>
    <p:sldId id="1045" r:id="rId16"/>
    <p:sldId id="495" r:id="rId17"/>
    <p:sldId id="999" r:id="rId18"/>
    <p:sldId id="1047" r:id="rId19"/>
    <p:sldId id="500" r:id="rId20"/>
    <p:sldId id="997" r:id="rId21"/>
    <p:sldId id="462" r:id="rId22"/>
    <p:sldId id="1044" r:id="rId23"/>
    <p:sldId id="497" r:id="rId24"/>
    <p:sldId id="1048" r:id="rId25"/>
    <p:sldId id="1049" r:id="rId26"/>
    <p:sldId id="474" r:id="rId27"/>
    <p:sldId id="501" r:id="rId28"/>
    <p:sldId id="1002" r:id="rId29"/>
    <p:sldId id="1046" r:id="rId30"/>
    <p:sldId id="451" r:id="rId31"/>
  </p:sldIdLst>
  <p:sldSz cx="9144000" cy="6858000" type="screen4x3"/>
  <p:notesSz cx="6781800" cy="99187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99"/>
    <a:srgbClr val="006633"/>
    <a:srgbClr val="CC0000"/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997" autoAdjust="0"/>
    <p:restoredTop sz="94737"/>
  </p:normalViewPr>
  <p:slideViewPr>
    <p:cSldViewPr>
      <p:cViewPr varScale="1">
        <p:scale>
          <a:sx n="109" d="100"/>
          <a:sy n="109" d="100"/>
        </p:scale>
        <p:origin x="1872" y="1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15" d="100"/>
        <a:sy n="115" d="100"/>
      </p:scale>
      <p:origin x="0" y="5504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3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3846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438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1750" y="0"/>
            <a:ext cx="293846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charset="0"/>
              </a:defRPr>
            </a:lvl1pPr>
          </a:lstStyle>
          <a:p>
            <a:pPr>
              <a:defRPr/>
            </a:pPr>
            <a:fld id="{FABC723F-E2F6-446C-8A35-0A1056C55768}" type="datetimeFigureOut">
              <a:rPr lang="en-US"/>
              <a:pPr>
                <a:defRPr/>
              </a:pPr>
              <a:t>4/24/25</a:t>
            </a:fld>
            <a:endParaRPr lang="en-US"/>
          </a:p>
        </p:txBody>
      </p:sp>
      <p:sp>
        <p:nvSpPr>
          <p:cNvPr id="14438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1813"/>
            <a:ext cx="293846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438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1750" y="9421813"/>
            <a:ext cx="293846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charset="0"/>
              </a:defRPr>
            </a:lvl1pPr>
          </a:lstStyle>
          <a:p>
            <a:pPr>
              <a:defRPr/>
            </a:pPr>
            <a:fld id="{BBC542D4-B34C-46C6-82B5-C038153F6E6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263204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38463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1750" y="0"/>
            <a:ext cx="2938463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9F105689-3D9D-4A95-9F52-F43CB9F025C1}" type="datetimeFigureOut">
              <a:rPr lang="en-US"/>
              <a:pPr>
                <a:defRPr/>
              </a:pPr>
              <a:t>4/24/25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1225" y="744538"/>
            <a:ext cx="4959350" cy="37195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GB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7863" y="4711700"/>
            <a:ext cx="5426075" cy="44624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1813"/>
            <a:ext cx="2938463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1750" y="9421813"/>
            <a:ext cx="2938463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BF1EB8AD-FA17-4ED8-9D90-C423630ACBC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8252625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608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/>
          </a:p>
        </p:txBody>
      </p:sp>
      <p:sp>
        <p:nvSpPr>
          <p:cNvPr id="4608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FAFC6AB1-149B-4FC4-A279-4CE6CCE80078}" type="slidenum">
              <a:rPr lang="en-GB" smtClean="0"/>
              <a:pPr/>
              <a:t>1</a:t>
            </a:fld>
            <a:endParaRPr lang="en-GB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F1EB8AD-FA17-4ED8-9D90-C423630ACBCD}" type="slidenum">
              <a:rPr lang="en-GB" smtClean="0"/>
              <a:pPr>
                <a:defRPr/>
              </a:pPr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89159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7"/>
          <p:cNvSpPr>
            <a:spLocks noChangeArrowheads="1"/>
          </p:cNvSpPr>
          <p:nvPr/>
        </p:nvSpPr>
        <p:spPr bwMode="auto">
          <a:xfrm>
            <a:off x="609600" y="1219200"/>
            <a:ext cx="7924800" cy="914400"/>
          </a:xfrm>
          <a:custGeom>
            <a:avLst/>
            <a:gdLst>
              <a:gd name="T0" fmla="*/ 0 w 1000"/>
              <a:gd name="T1" fmla="*/ 1000 h 1000"/>
              <a:gd name="T2" fmla="*/ 0 w 1000"/>
              <a:gd name="T3" fmla="*/ 0 h 1000"/>
              <a:gd name="T4" fmla="*/ 1000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5" name="Line 8"/>
          <p:cNvSpPr>
            <a:spLocks noChangeShapeType="1"/>
          </p:cNvSpPr>
          <p:nvPr/>
        </p:nvSpPr>
        <p:spPr bwMode="auto">
          <a:xfrm>
            <a:off x="1981200" y="3962400"/>
            <a:ext cx="6511925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14400" y="1524000"/>
            <a:ext cx="7623175" cy="1752600"/>
          </a:xfrm>
        </p:spPr>
        <p:txBody>
          <a:bodyPr/>
          <a:lstStyle>
            <a:lvl1pPr>
              <a:defRPr sz="50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981200" y="3962400"/>
            <a:ext cx="65532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800"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B225CC-7E57-46BD-8BD9-69B594015B5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2FEDCA-A90B-412A-83B3-F8888C95546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DEB279-CBEA-46D5-96CE-DAEFCD31222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91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91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57200" y="3941763"/>
            <a:ext cx="4038600" cy="21891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8200" y="3941763"/>
            <a:ext cx="4038600" cy="21891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E2DBE5-98A0-4CE2-B8E9-39B4ABAB97F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77813"/>
            <a:ext cx="8229600" cy="58531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E01966-5733-4D63-BAD0-5AA42A16606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EC141C-77B4-4C30-8D07-C7AD6DA3CD1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EC8225-C8D2-40C7-A3FB-299F2E7B818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810D79-0C3D-4F9C-9A42-2CF8BD76694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831774-367D-44FC-A5F9-04D89E018CE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4AA8B9-4A3D-4EC2-B642-461085A328A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FEC0E8-EA1B-425F-91AB-7A80CBAE2F7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2C6196-7DD4-4451-BA47-916936272E6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20D127-E70A-4581-8F51-66C88122D78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+mj-lt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latin typeface="+mj-lt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+mj-lt"/>
              </a:defRPr>
            </a:lvl1pPr>
          </a:lstStyle>
          <a:p>
            <a:pPr>
              <a:defRPr/>
            </a:pPr>
            <a:fld id="{EBA73328-9EF5-495F-AB42-06A4B3BDE19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1031" name="Freeform 7"/>
          <p:cNvSpPr>
            <a:spLocks noChangeArrowheads="1"/>
          </p:cNvSpPr>
          <p:nvPr/>
        </p:nvSpPr>
        <p:spPr bwMode="auto">
          <a:xfrm>
            <a:off x="381000" y="228600"/>
            <a:ext cx="8229600" cy="609600"/>
          </a:xfrm>
          <a:custGeom>
            <a:avLst/>
            <a:gdLst>
              <a:gd name="T0" fmla="*/ 0 w 1000"/>
              <a:gd name="T1" fmla="*/ 1000 h 1000"/>
              <a:gd name="T2" fmla="*/ 0 w 1000"/>
              <a:gd name="T3" fmla="*/ 0 h 1000"/>
              <a:gd name="T4" fmla="*/ 1000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19050" cap="flat" cmpd="sng">
            <a:solidFill>
              <a:schemeClr val="accent1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457200" y="617220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93" r:id="rId1"/>
    <p:sldLayoutId id="2147484281" r:id="rId2"/>
    <p:sldLayoutId id="2147484282" r:id="rId3"/>
    <p:sldLayoutId id="2147484283" r:id="rId4"/>
    <p:sldLayoutId id="2147484284" r:id="rId5"/>
    <p:sldLayoutId id="2147484285" r:id="rId6"/>
    <p:sldLayoutId id="2147484286" r:id="rId7"/>
    <p:sldLayoutId id="2147484287" r:id="rId8"/>
    <p:sldLayoutId id="2147484288" r:id="rId9"/>
    <p:sldLayoutId id="2147484289" r:id="rId10"/>
    <p:sldLayoutId id="2147484290" r:id="rId11"/>
    <p:sldLayoutId id="2147484291" r:id="rId12"/>
    <p:sldLayoutId id="2147484292" r:id="rId13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3000">
          <a:solidFill>
            <a:schemeClr val="tx1"/>
          </a:solidFill>
          <a:latin typeface="+mn-lt"/>
          <a:ea typeface="+mn-ea"/>
          <a:cs typeface="+mn-cs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q"/>
        <a:defRPr sz="2600">
          <a:solidFill>
            <a:schemeClr val="tx1"/>
          </a:solidFill>
          <a:latin typeface="+mn-lt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200">
          <a:solidFill>
            <a:schemeClr val="tx1"/>
          </a:solidFill>
          <a:latin typeface="+mn-lt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q"/>
        <a:defRPr sz="2000">
          <a:solidFill>
            <a:schemeClr val="tx1"/>
          </a:solidFill>
          <a:latin typeface="+mn-lt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emf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hyperlink" Target="https://indico.cern.ch/category/5869/" TargetMode="Externa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://dx.doi.org/10.17181/CERN.9K4Y.MM92" TargetMode="Externa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0" y="2057399"/>
            <a:ext cx="9143999" cy="1942965"/>
          </a:xfrm>
          <a:solidFill>
            <a:srgbClr val="002060"/>
          </a:solidFill>
        </p:spPr>
        <p:txBody>
          <a:bodyPr/>
          <a:lstStyle/>
          <a:p>
            <a:pPr algn="ctr" eaLnBrk="1" hangingPunct="1"/>
            <a:r>
              <a:rPr lang="en-US" sz="3600" dirty="0">
                <a:solidFill>
                  <a:srgbClr val="FFFF00"/>
                </a:solidFill>
              </a:rPr>
              <a:t>Update on</a:t>
            </a:r>
            <a:br>
              <a:rPr lang="en-US" sz="3600" dirty="0">
                <a:solidFill>
                  <a:srgbClr val="FFFF00"/>
                </a:solidFill>
              </a:rPr>
            </a:br>
            <a:r>
              <a:rPr lang="en-US" sz="3600" dirty="0">
                <a:solidFill>
                  <a:srgbClr val="FFFF00"/>
                </a:solidFill>
              </a:rPr>
              <a:t>Education &amp; Training and Public Engagement</a:t>
            </a:r>
            <a:br>
              <a:rPr lang="en-US" sz="3600" dirty="0">
                <a:solidFill>
                  <a:srgbClr val="FFFF00"/>
                </a:solidFill>
              </a:rPr>
            </a:br>
            <a:r>
              <a:rPr lang="en-US" sz="3600" dirty="0">
                <a:solidFill>
                  <a:srgbClr val="FFFF00"/>
                </a:solidFill>
              </a:rPr>
              <a:t>at JAI 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subTitle" idx="4294967295"/>
          </p:nvPr>
        </p:nvSpPr>
        <p:spPr>
          <a:xfrm>
            <a:off x="-186" y="4343400"/>
            <a:ext cx="9127067" cy="2490710"/>
          </a:xfrm>
        </p:spPr>
        <p:txBody>
          <a:bodyPr/>
          <a:lstStyle/>
          <a:p>
            <a:pPr marL="0" indent="0" algn="ctr" eaLnBrk="1" hangingPunct="1">
              <a:buFont typeface="Wingdings" pitchFamily="2" charset="2"/>
              <a:buNone/>
            </a:pPr>
            <a:r>
              <a:rPr lang="en-US" sz="2000" dirty="0">
                <a:solidFill>
                  <a:srgbClr val="000090"/>
                </a:solidFill>
              </a:rPr>
              <a:t>Emmanuel Tsesmelis </a:t>
            </a:r>
          </a:p>
          <a:p>
            <a:pPr marL="0" indent="0" algn="ctr" eaLnBrk="1" hangingPunct="1">
              <a:buFont typeface="Wingdings" pitchFamily="2" charset="2"/>
              <a:buNone/>
            </a:pPr>
            <a:r>
              <a:rPr lang="en-US" sz="2000" dirty="0">
                <a:solidFill>
                  <a:srgbClr val="000090"/>
                </a:solidFill>
              </a:rPr>
              <a:t>CERN &amp; JAI University of Oxford</a:t>
            </a:r>
          </a:p>
          <a:p>
            <a:pPr marL="0" indent="0" algn="ctr" eaLnBrk="1" hangingPunct="1">
              <a:buFont typeface="Wingdings" pitchFamily="2" charset="2"/>
              <a:buNone/>
            </a:pPr>
            <a:endParaRPr lang="de-CH" sz="2000" dirty="0">
              <a:solidFill>
                <a:srgbClr val="000090"/>
              </a:solidFill>
            </a:endParaRPr>
          </a:p>
          <a:p>
            <a:pPr marL="0" indent="0" algn="ctr" eaLnBrk="1" hangingPunct="1">
              <a:buNone/>
            </a:pPr>
            <a:r>
              <a:rPr lang="en-GB" sz="2000" dirty="0">
                <a:solidFill>
                  <a:srgbClr val="000090"/>
                </a:solidFill>
              </a:rPr>
              <a:t>JAI Advisory Board 2025</a:t>
            </a:r>
          </a:p>
          <a:p>
            <a:pPr marL="0" indent="0" algn="ctr" eaLnBrk="1" hangingPunct="1">
              <a:buNone/>
            </a:pPr>
            <a:r>
              <a:rPr lang="de-CH" sz="2000" dirty="0">
                <a:solidFill>
                  <a:srgbClr val="000090"/>
                </a:solidFill>
              </a:rPr>
              <a:t>24 April 2025</a:t>
            </a:r>
            <a:endParaRPr lang="en-US" sz="2000" dirty="0">
              <a:solidFill>
                <a:srgbClr val="000090"/>
              </a:solidFill>
            </a:endParaRPr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3278" cy="1942965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057400" y="6280473"/>
            <a:ext cx="533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1">
            <a:extLst>
              <a:ext uri="{FF2B5EF4-FFF2-40B4-BE49-F238E27FC236}">
                <a16:creationId xmlns:a16="http://schemas.microsoft.com/office/drawing/2014/main" id="{008D16A2-3647-054B-A691-7037BC4AEB9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226"/>
          <a:stretch>
            <a:fillRect/>
          </a:stretch>
        </p:blipFill>
        <p:spPr bwMode="auto">
          <a:xfrm>
            <a:off x="2743200" y="6202687"/>
            <a:ext cx="3946167" cy="6127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/>
              <a:t>Consolidated Accelerator Course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062038"/>
            <a:ext cx="8686800" cy="5638800"/>
          </a:xfrm>
        </p:spPr>
        <p:txBody>
          <a:bodyPr/>
          <a:lstStyle/>
          <a:p>
            <a:r>
              <a:rPr lang="en-US" sz="1800" dirty="0"/>
              <a:t>Graduate lecture course includes </a:t>
            </a:r>
            <a:r>
              <a:rPr lang="en-US" sz="1800" b="1" dirty="0"/>
              <a:t>plasma research training</a:t>
            </a:r>
            <a:r>
              <a:rPr lang="en-US" sz="1800" dirty="0"/>
              <a:t>.</a:t>
            </a:r>
          </a:p>
          <a:p>
            <a:pPr lvl="1"/>
            <a:r>
              <a:rPr lang="en-US" sz="1400" dirty="0"/>
              <a:t>Lectures provided by ICL, as part of development of </a:t>
            </a:r>
            <a:r>
              <a:rPr lang="en-US" sz="1400" b="1" dirty="0"/>
              <a:t>integrated accelerator-laser-plasma training,</a:t>
            </a:r>
          </a:p>
          <a:p>
            <a:pPr lvl="1"/>
            <a:r>
              <a:rPr lang="en-US" sz="1400" dirty="0"/>
              <a:t>Training in </a:t>
            </a:r>
            <a:r>
              <a:rPr lang="en-US" sz="1400" b="1" dirty="0"/>
              <a:t>‘Centre for Postgraduate Training in Plasma Physics &amp; High Energy Density Science’</a:t>
            </a:r>
            <a:r>
              <a:rPr lang="en-US" sz="1400" dirty="0"/>
              <a:t> – established in 2014 by ICL, Oxford, and Warwick.</a:t>
            </a:r>
          </a:p>
          <a:p>
            <a:pPr lvl="1"/>
            <a:r>
              <a:rPr lang="en-US" sz="1400" b="1" dirty="0"/>
              <a:t>Plasma-related</a:t>
            </a:r>
            <a:r>
              <a:rPr lang="en-US" sz="1400" dirty="0"/>
              <a:t> lecture courses also provided in Oxford.</a:t>
            </a:r>
          </a:p>
          <a:p>
            <a:r>
              <a:rPr lang="en-US" sz="1800" dirty="0"/>
              <a:t>Graduate students take </a:t>
            </a:r>
            <a:r>
              <a:rPr lang="en-US" sz="1800" b="1" dirty="0"/>
              <a:t>additional courses in related subjects </a:t>
            </a:r>
            <a:r>
              <a:rPr lang="en-US" sz="1800" dirty="0"/>
              <a:t>– statistics, EM, safety, particle physics and astrophysics.</a:t>
            </a:r>
          </a:p>
          <a:p>
            <a:r>
              <a:rPr lang="en-US" sz="1800" dirty="0"/>
              <a:t>Universities offer </a:t>
            </a:r>
            <a:r>
              <a:rPr lang="en-US" sz="1800" b="1" dirty="0"/>
              <a:t>courses on transferable skills </a:t>
            </a:r>
            <a:r>
              <a:rPr lang="en-US" sz="1800" dirty="0"/>
              <a:t>– Research Management, Critical Thinking, Personal Effectiveness, Research Skills &amp; Techniques, Written &amp; Oral Communication, Team Working, Career Development, Entrepreneurship, Ethics, and Advanced IT.</a:t>
            </a:r>
          </a:p>
          <a:p>
            <a:endParaRPr lang="en-GB" sz="1800" dirty="0"/>
          </a:p>
          <a:p>
            <a:r>
              <a:rPr lang="en-GB" sz="1800" b="1" dirty="0"/>
              <a:t>Lecturers &amp; Instructors</a:t>
            </a:r>
          </a:p>
          <a:p>
            <a:pPr lvl="1"/>
            <a:r>
              <a:rPr lang="en-GB" sz="1400" b="1" dirty="0"/>
              <a:t>J. </a:t>
            </a:r>
            <a:r>
              <a:rPr lang="en-GB" sz="1400" b="1" dirty="0" err="1"/>
              <a:t>Bauche</a:t>
            </a:r>
            <a:r>
              <a:rPr lang="en-GB" sz="1400" b="1" dirty="0"/>
              <a:t> (CERN), </a:t>
            </a:r>
            <a:r>
              <a:rPr lang="en-GB" sz="1400" dirty="0"/>
              <a:t>M. Dosanjh (Oxford), M. Fraser (CERN), H. Garcia-Morales (Oxford/</a:t>
            </a:r>
            <a:r>
              <a:rPr lang="en-GB" sz="1400" dirty="0" err="1"/>
              <a:t>PickleTech</a:t>
            </a:r>
            <a:r>
              <a:rPr lang="en-GB" sz="1400" dirty="0"/>
              <a:t>),</a:t>
            </a:r>
            <a:r>
              <a:rPr lang="en-CH" sz="1400" dirty="0"/>
              <a:t> </a:t>
            </a:r>
            <a:r>
              <a:rPr lang="en-GB" sz="1400" dirty="0"/>
              <a:t>A. </a:t>
            </a:r>
            <a:r>
              <a:rPr lang="en-GB" sz="1400" dirty="0" err="1"/>
              <a:t>Gerbershagen</a:t>
            </a:r>
            <a:r>
              <a:rPr lang="en-GB" sz="1400" dirty="0"/>
              <a:t> (Groningen), D. </a:t>
            </a:r>
            <a:r>
              <a:rPr lang="en-GB" sz="1400" dirty="0" err="1"/>
              <a:t>Kelliher</a:t>
            </a:r>
            <a:r>
              <a:rPr lang="en-GB" sz="1400" dirty="0"/>
              <a:t> (RAL), </a:t>
            </a:r>
            <a:r>
              <a:rPr lang="en-GB" sz="1400" b="1" dirty="0"/>
              <a:t>B. Kyle (RAL</a:t>
            </a:r>
            <a:r>
              <a:rPr lang="en-GB" sz="1400" dirty="0"/>
              <a:t>), S. Lawrie (RAL), S. Mangles (ICL), I. Martin (Diamond), Z. </a:t>
            </a:r>
            <a:r>
              <a:rPr lang="en-GB" sz="1400" dirty="0" err="1"/>
              <a:t>Najmudin</a:t>
            </a:r>
            <a:r>
              <a:rPr lang="en-GB" sz="1400" dirty="0"/>
              <a:t> (ICL), S. Patel (RAL), C. </a:t>
            </a:r>
            <a:r>
              <a:rPr lang="en-GB" sz="1400" dirty="0" err="1"/>
              <a:t>Plostinar</a:t>
            </a:r>
            <a:r>
              <a:rPr lang="en-GB" sz="1400" dirty="0"/>
              <a:t> (ESS), </a:t>
            </a:r>
            <a:r>
              <a:rPr lang="en-GB" sz="1400" b="1" dirty="0"/>
              <a:t>D. </a:t>
            </a:r>
            <a:r>
              <a:rPr lang="en-GB" sz="1400" b="1" dirty="0" err="1"/>
              <a:t>Posthuma</a:t>
            </a:r>
            <a:r>
              <a:rPr lang="en-GB" sz="1400" b="1" dirty="0"/>
              <a:t> de Boer (RAL), </a:t>
            </a:r>
            <a:r>
              <a:rPr lang="en-US" sz="1400" dirty="0"/>
              <a:t>M. Schippers (PSI),</a:t>
            </a:r>
            <a:r>
              <a:rPr lang="en-GB" sz="1400" dirty="0"/>
              <a:t> P. Tait (Oxford), F. Tecker (CERN), </a:t>
            </a:r>
            <a:br>
              <a:rPr lang="en-GB" sz="1400" dirty="0"/>
            </a:br>
            <a:r>
              <a:rPr lang="en-GB" sz="1400" dirty="0"/>
              <a:t>E. Tsesmelis (CERN/Oxford), H. </a:t>
            </a:r>
            <a:r>
              <a:rPr lang="en-GB" sz="1400" dirty="0" err="1"/>
              <a:t>Wakeling</a:t>
            </a:r>
            <a:r>
              <a:rPr lang="en-GB" sz="1400" dirty="0"/>
              <a:t> (Oxford), Rob Williamson (RAL)</a:t>
            </a:r>
            <a:endParaRPr lang="en-GB" sz="1400" i="1" dirty="0">
              <a:solidFill>
                <a:srgbClr val="006633"/>
              </a:solidFill>
            </a:endParaRPr>
          </a:p>
          <a:p>
            <a:pPr lvl="1"/>
            <a:r>
              <a:rPr lang="en-GB" sz="1400" dirty="0"/>
              <a:t>Lecturers / instructors from </a:t>
            </a:r>
            <a:r>
              <a:rPr lang="en-GB" sz="1400" b="1" dirty="0"/>
              <a:t>JAI universities </a:t>
            </a:r>
            <a:r>
              <a:rPr lang="en-GB" sz="1400" dirty="0"/>
              <a:t>and from external institutes – </a:t>
            </a:r>
            <a:r>
              <a:rPr lang="en-GB" sz="1400" b="1" dirty="0"/>
              <a:t>CERN, Uni. Groningen, DIAMOND, ESS, PSI, RAL</a:t>
            </a:r>
            <a:r>
              <a:rPr lang="en-GB" sz="1400" dirty="0"/>
              <a:t>.</a:t>
            </a:r>
          </a:p>
          <a:p>
            <a:pPr marL="0" indent="0">
              <a:buNone/>
            </a:pPr>
            <a:endParaRPr lang="en-GB" sz="1800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3EC141C-77B4-4C30-8D07-C7AD6DA3CD10}" type="slidenum">
              <a:rPr lang="en-US" altLang="en-US" smtClean="0"/>
              <a:pPr>
                <a:defRPr/>
              </a:pPr>
              <a:t>10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4564440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JAI Student Resources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62" y="1066800"/>
            <a:ext cx="4038600" cy="5176838"/>
          </a:xfrm>
        </p:spPr>
        <p:txBody>
          <a:bodyPr/>
          <a:lstStyle/>
          <a:p>
            <a:r>
              <a:rPr lang="en-US" sz="1800" b="1" dirty="0"/>
              <a:t>Student Handbook </a:t>
            </a:r>
            <a:r>
              <a:rPr lang="en-US" sz="1800" dirty="0"/>
              <a:t>provides information to the students of the training </a:t>
            </a:r>
            <a:r>
              <a:rPr lang="en-US" sz="1800" dirty="0" err="1"/>
              <a:t>programme</a:t>
            </a:r>
            <a:r>
              <a:rPr lang="en-US" sz="1800" dirty="0"/>
              <a:t> in accelerator science at JAI.</a:t>
            </a:r>
          </a:p>
          <a:p>
            <a:pPr lvl="1"/>
            <a:r>
              <a:rPr lang="en-US" sz="1800" dirty="0"/>
              <a:t>Syllabus &amp; course content, course resources, assessment, evaluation, recommended textbooks.</a:t>
            </a:r>
          </a:p>
          <a:p>
            <a:pPr lvl="1"/>
            <a:r>
              <a:rPr lang="en-US" sz="1800" dirty="0"/>
              <a:t>Supplementary information (public engagement, lecture series, summer student </a:t>
            </a:r>
            <a:r>
              <a:rPr lang="en-US" sz="1800" dirty="0" err="1"/>
              <a:t>programme</a:t>
            </a:r>
            <a:r>
              <a:rPr lang="en-US" sz="1800" dirty="0"/>
              <a:t> etc.)</a:t>
            </a:r>
          </a:p>
          <a:p>
            <a:r>
              <a:rPr lang="en-GB" sz="1800" dirty="0"/>
              <a:t>Dedicated site on </a:t>
            </a:r>
            <a:r>
              <a:rPr lang="en-GB" sz="1800" b="1" dirty="0"/>
              <a:t>INDICO</a:t>
            </a:r>
          </a:p>
          <a:p>
            <a:pPr lvl="1"/>
            <a:r>
              <a:rPr lang="en-GB" sz="1800" dirty="0">
                <a:solidFill>
                  <a:srgbClr val="000099"/>
                </a:solidFill>
                <a:hlinkClick r:id="rId2"/>
              </a:rPr>
              <a:t>https://indico.cern.ch/category/5869/</a:t>
            </a:r>
            <a:endParaRPr lang="en-GB" sz="1800" dirty="0">
              <a:solidFill>
                <a:srgbClr val="000099"/>
              </a:solidFill>
            </a:endParaRPr>
          </a:p>
          <a:p>
            <a:pPr lvl="1"/>
            <a:r>
              <a:rPr lang="en-GB" sz="1800" dirty="0"/>
              <a:t>Timetable, slides / documents, Zoom connection</a:t>
            </a:r>
          </a:p>
          <a:p>
            <a:pPr lvl="1"/>
            <a:endParaRPr lang="en-US" sz="20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8810D79-0C3D-4F9C-9A42-2CF8BD766948}" type="slidenum">
              <a:rPr lang="en-US" altLang="en-US" smtClean="0"/>
              <a:pPr>
                <a:defRPr/>
              </a:pPr>
              <a:t>11</a:t>
            </a:fld>
            <a:endParaRPr lang="en-US" alt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E36D43D-D46E-0B10-6870-400FD682FF9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46053" y="3411415"/>
            <a:ext cx="3700380" cy="2615049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D7A8B7A3-B552-9B5E-82B6-6C66E2FEAF2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91200" y="277813"/>
            <a:ext cx="2429686" cy="30932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74255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382000" cy="631825"/>
          </a:xfrm>
        </p:spPr>
        <p:txBody>
          <a:bodyPr/>
          <a:lstStyle/>
          <a:p>
            <a:r>
              <a:rPr lang="en-GB" sz="3000" b="1" dirty="0"/>
              <a:t>New Graduate Students 2025-2026 Academic Year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8938" y="1219200"/>
            <a:ext cx="8839200" cy="5791200"/>
          </a:xfrm>
        </p:spPr>
        <p:txBody>
          <a:bodyPr/>
          <a:lstStyle/>
          <a:p>
            <a:r>
              <a:rPr lang="en-GB" sz="2000" b="1" dirty="0">
                <a:latin typeface="Arial" panose="020B0604020202020204" pitchFamily="34" charset="0"/>
                <a:cs typeface="Arial" panose="020B0604020202020204" pitchFamily="34" charset="0"/>
              </a:rPr>
              <a:t>Oxford</a:t>
            </a:r>
          </a:p>
          <a:p>
            <a:pPr lvl="1">
              <a:spcAft>
                <a:spcPts val="0"/>
              </a:spcAft>
            </a:pPr>
            <a:r>
              <a:rPr lang="en-GB" sz="2000" dirty="0">
                <a:solidFill>
                  <a:srgbClr val="21212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Meg Savage: Beam-driven </a:t>
            </a:r>
            <a:r>
              <a:rPr lang="en-GB" sz="2000" dirty="0" err="1">
                <a:solidFill>
                  <a:srgbClr val="21212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wakefield</a:t>
            </a:r>
            <a:r>
              <a:rPr lang="en-GB" sz="2000" dirty="0">
                <a:solidFill>
                  <a:srgbClr val="21212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acceleration (R. d’Arcy); </a:t>
            </a:r>
            <a:br>
              <a:rPr lang="en-GB" sz="2000" dirty="0">
                <a:solidFill>
                  <a:srgbClr val="21212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2000" dirty="0">
                <a:solidFill>
                  <a:srgbClr val="21212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STFC &amp; DESY funding</a:t>
            </a:r>
          </a:p>
          <a:p>
            <a:pPr lvl="1">
              <a:spcAft>
                <a:spcPts val="0"/>
              </a:spcAft>
            </a:pPr>
            <a:r>
              <a:rPr lang="en-GB" sz="2000" b="0" i="0" u="none" strike="noStrike" dirty="0">
                <a:solidFill>
                  <a:srgbClr val="21212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Francesco </a:t>
            </a:r>
            <a:r>
              <a:rPr lang="en-GB" sz="2000" b="0" i="0" u="none" strike="noStrike" dirty="0" err="1">
                <a:solidFill>
                  <a:srgbClr val="21212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Straniero</a:t>
            </a:r>
            <a:r>
              <a:rPr lang="en-GB" sz="2000" dirty="0">
                <a:solidFill>
                  <a:srgbClr val="21212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ISIS beam dynamics (A. </a:t>
            </a:r>
            <a:r>
              <a:rPr lang="en-GB" sz="2000" dirty="0" err="1">
                <a:solidFill>
                  <a:srgbClr val="21212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Oeftiger</a:t>
            </a:r>
            <a:r>
              <a:rPr lang="en-GB" sz="2000" dirty="0">
                <a:solidFill>
                  <a:srgbClr val="21212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); </a:t>
            </a:r>
            <a:br>
              <a:rPr lang="en-GB" sz="2000" dirty="0">
                <a:solidFill>
                  <a:srgbClr val="21212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2000" dirty="0">
                <a:solidFill>
                  <a:srgbClr val="21212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STFC &amp; ISIS funding</a:t>
            </a:r>
            <a:endParaRPr lang="en-GB" sz="2000" b="0" i="0" u="none" strike="noStrike" dirty="0">
              <a:solidFill>
                <a:srgbClr val="21212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2000" b="1" dirty="0">
                <a:latin typeface="Arial" panose="020B0604020202020204" pitchFamily="34" charset="0"/>
                <a:cs typeface="Arial" panose="020B0604020202020204" pitchFamily="34" charset="0"/>
              </a:rPr>
              <a:t>RHUL</a:t>
            </a:r>
          </a:p>
          <a:p>
            <a:pPr lvl="1"/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N.N.: Optical beam diagnostics; STFC funding</a:t>
            </a:r>
          </a:p>
          <a:p>
            <a:endParaRPr lang="en-GB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2000" b="1" dirty="0">
                <a:latin typeface="Arial" panose="020B0604020202020204" pitchFamily="34" charset="0"/>
                <a:cs typeface="Arial" panose="020B0604020202020204" pitchFamily="34" charset="0"/>
              </a:rPr>
              <a:t>ICL</a:t>
            </a:r>
          </a:p>
          <a:p>
            <a:pPr lvl="1"/>
            <a:r>
              <a:rPr lang="en-GB" sz="2000" dirty="0">
                <a:cs typeface="Arial" panose="020B0604020202020204" pitchFamily="34" charset="0"/>
              </a:rPr>
              <a:t>George Weis: Accelerating deuteron beams for laser-plasma interactions (Z. </a:t>
            </a:r>
            <a:r>
              <a:rPr lang="en-GB" sz="2000" dirty="0" err="1">
                <a:cs typeface="Arial" panose="020B0604020202020204" pitchFamily="34" charset="0"/>
              </a:rPr>
              <a:t>Najmudin</a:t>
            </a:r>
            <a:r>
              <a:rPr lang="en-GB" sz="2000" dirty="0">
                <a:cs typeface="Arial" panose="020B0604020202020204" pitchFamily="34" charset="0"/>
              </a:rPr>
              <a:t>); STFC funding</a:t>
            </a:r>
          </a:p>
          <a:p>
            <a:pPr marL="344487" lvl="1" indent="0">
              <a:buNone/>
            </a:pPr>
            <a:endParaRPr lang="en-GB" sz="2000" i="1" dirty="0">
              <a:solidFill>
                <a:srgbClr val="C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3EC141C-77B4-4C30-8D07-C7AD6DA3CD10}" type="slidenum">
              <a:rPr lang="en-US" altLang="en-US" smtClean="0"/>
              <a:pPr>
                <a:defRPr/>
              </a:pPr>
              <a:t>12</a:t>
            </a:fld>
            <a:endParaRPr lang="en-US" alt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5328227-D118-9136-BEBA-3753E941B8C2}"/>
              </a:ext>
            </a:extLst>
          </p:cNvPr>
          <p:cNvSpPr txBox="1"/>
          <p:nvPr/>
        </p:nvSpPr>
        <p:spPr>
          <a:xfrm>
            <a:off x="549104" y="5705029"/>
            <a:ext cx="8045792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600" b="1" i="1" dirty="0">
                <a:solidFill>
                  <a:srgbClr val="C00000"/>
                </a:solidFill>
              </a:rPr>
              <a:t>Process for graduate student selection on-going at all JAI universities</a:t>
            </a:r>
          </a:p>
          <a:p>
            <a:pPr algn="ctr"/>
            <a:endParaRPr lang="en-GB" sz="1600" b="1" i="1" dirty="0">
              <a:solidFill>
                <a:srgbClr val="C00000"/>
              </a:solidFill>
            </a:endParaRPr>
          </a:p>
          <a:p>
            <a:pPr algn="ctr"/>
            <a:r>
              <a:rPr lang="de-CH" sz="1600" b="1" dirty="0" err="1">
                <a:solidFill>
                  <a:srgbClr val="C00000"/>
                </a:solidFill>
              </a:rPr>
              <a:t>Matching</a:t>
            </a:r>
            <a:r>
              <a:rPr lang="de-CH" sz="1600" b="1" dirty="0">
                <a:solidFill>
                  <a:srgbClr val="C00000"/>
                </a:solidFill>
              </a:rPr>
              <a:t> </a:t>
            </a:r>
            <a:r>
              <a:rPr lang="de-CH" sz="1600" b="1" dirty="0" err="1">
                <a:solidFill>
                  <a:srgbClr val="C00000"/>
                </a:solidFill>
              </a:rPr>
              <a:t>funding</a:t>
            </a:r>
            <a:r>
              <a:rPr lang="de-CH" sz="1600" b="1" dirty="0">
                <a:solidFill>
                  <a:srgbClr val="C00000"/>
                </a:solidFill>
              </a:rPr>
              <a:t> and international </a:t>
            </a:r>
            <a:r>
              <a:rPr lang="de-CH" sz="1600" b="1" dirty="0" err="1">
                <a:solidFill>
                  <a:srgbClr val="C00000"/>
                </a:solidFill>
              </a:rPr>
              <a:t>fee</a:t>
            </a:r>
            <a:r>
              <a:rPr lang="de-CH" sz="1600" b="1" dirty="0">
                <a:solidFill>
                  <a:srgbClr val="C00000"/>
                </a:solidFill>
              </a:rPr>
              <a:t> </a:t>
            </a:r>
            <a:r>
              <a:rPr lang="de-CH" sz="1600" b="1" dirty="0" err="1">
                <a:solidFill>
                  <a:srgbClr val="C00000"/>
                </a:solidFill>
              </a:rPr>
              <a:t>waivers</a:t>
            </a:r>
            <a:r>
              <a:rPr lang="de-CH" sz="1600" b="1" dirty="0">
                <a:solidFill>
                  <a:srgbClr val="C00000"/>
                </a:solidFill>
              </a:rPr>
              <a:t> </a:t>
            </a:r>
            <a:r>
              <a:rPr lang="de-CH" sz="1600" b="1" dirty="0" err="1">
                <a:solidFill>
                  <a:srgbClr val="C00000"/>
                </a:solidFill>
              </a:rPr>
              <a:t>to</a:t>
            </a:r>
            <a:r>
              <a:rPr lang="de-CH" sz="1600" b="1" dirty="0">
                <a:solidFill>
                  <a:srgbClr val="C00000"/>
                </a:solidFill>
              </a:rPr>
              <a:t> support non-UK </a:t>
            </a:r>
            <a:r>
              <a:rPr lang="de-CH" sz="1600" b="1" dirty="0" err="1">
                <a:solidFill>
                  <a:srgbClr val="C00000"/>
                </a:solidFill>
              </a:rPr>
              <a:t>applicants</a:t>
            </a:r>
            <a:r>
              <a:rPr lang="de-CH" sz="1600" b="1" dirty="0">
                <a:solidFill>
                  <a:srgbClr val="C00000"/>
                </a:solidFill>
              </a:rPr>
              <a:t> </a:t>
            </a:r>
            <a:r>
              <a:rPr lang="de-CH" sz="1600" b="1" dirty="0" err="1">
                <a:solidFill>
                  <a:srgbClr val="C00000"/>
                </a:solidFill>
              </a:rPr>
              <a:t>for</a:t>
            </a:r>
            <a:br>
              <a:rPr lang="de-CH" sz="1600" b="1" dirty="0">
                <a:solidFill>
                  <a:srgbClr val="C00000"/>
                </a:solidFill>
              </a:rPr>
            </a:br>
            <a:r>
              <a:rPr lang="de-CH" sz="1600" b="1" dirty="0">
                <a:solidFill>
                  <a:srgbClr val="C00000"/>
                </a:solidFill>
              </a:rPr>
              <a:t> CERN </a:t>
            </a:r>
            <a:r>
              <a:rPr lang="de-CH" sz="1600" b="1" dirty="0" err="1">
                <a:solidFill>
                  <a:srgbClr val="C00000"/>
                </a:solidFill>
              </a:rPr>
              <a:t>Doctoral</a:t>
            </a:r>
            <a:r>
              <a:rPr lang="de-CH" sz="1600" b="1" dirty="0">
                <a:solidFill>
                  <a:srgbClr val="C00000"/>
                </a:solidFill>
              </a:rPr>
              <a:t> </a:t>
            </a:r>
            <a:r>
              <a:rPr lang="de-CH" sz="1600" b="1" dirty="0" err="1">
                <a:solidFill>
                  <a:srgbClr val="C00000"/>
                </a:solidFill>
              </a:rPr>
              <a:t>posts</a:t>
            </a:r>
            <a:r>
              <a:rPr lang="de-CH" sz="1600" b="1" dirty="0">
                <a:solidFill>
                  <a:srgbClr val="C00000"/>
                </a:solidFill>
              </a:rPr>
              <a:t> </a:t>
            </a:r>
            <a:r>
              <a:rPr lang="de-CH" sz="1600" b="1" dirty="0" err="1">
                <a:solidFill>
                  <a:srgbClr val="C00000"/>
                </a:solidFill>
              </a:rPr>
              <a:t>are</a:t>
            </a:r>
            <a:r>
              <a:rPr lang="de-CH" sz="1600" b="1" dirty="0">
                <a:solidFill>
                  <a:srgbClr val="C00000"/>
                </a:solidFill>
              </a:rPr>
              <a:t> </a:t>
            </a:r>
            <a:r>
              <a:rPr lang="de-CH" sz="1600" b="1" dirty="0" err="1">
                <a:solidFill>
                  <a:srgbClr val="C00000"/>
                </a:solidFill>
              </a:rPr>
              <a:t>increasingly</a:t>
            </a:r>
            <a:r>
              <a:rPr lang="de-CH" sz="1600" b="1" dirty="0">
                <a:solidFill>
                  <a:srgbClr val="C00000"/>
                </a:solidFill>
              </a:rPr>
              <a:t> </a:t>
            </a:r>
            <a:r>
              <a:rPr lang="de-CH" sz="1600" b="1" dirty="0" err="1">
                <a:solidFill>
                  <a:srgbClr val="C00000"/>
                </a:solidFill>
              </a:rPr>
              <a:t>difficult</a:t>
            </a:r>
            <a:r>
              <a:rPr lang="de-CH" sz="1600" b="1" dirty="0">
                <a:solidFill>
                  <a:srgbClr val="C00000"/>
                </a:solidFill>
              </a:rPr>
              <a:t> </a:t>
            </a:r>
            <a:r>
              <a:rPr lang="de-CH" sz="1600" b="1" dirty="0" err="1">
                <a:solidFill>
                  <a:srgbClr val="C00000"/>
                </a:solidFill>
              </a:rPr>
              <a:t>to</a:t>
            </a:r>
            <a:r>
              <a:rPr lang="de-CH" sz="1600" b="1" dirty="0">
                <a:solidFill>
                  <a:srgbClr val="C00000"/>
                </a:solidFill>
              </a:rPr>
              <a:t> </a:t>
            </a:r>
            <a:r>
              <a:rPr lang="de-CH" sz="1600" b="1" dirty="0" err="1">
                <a:solidFill>
                  <a:srgbClr val="C00000"/>
                </a:solidFill>
              </a:rPr>
              <a:t>obtain</a:t>
            </a:r>
            <a:r>
              <a:rPr lang="de-CH" sz="1600" b="1" dirty="0">
                <a:solidFill>
                  <a:srgbClr val="C00000"/>
                </a:solidFill>
              </a:rPr>
              <a:t> </a:t>
            </a:r>
            <a:r>
              <a:rPr lang="de-CH" sz="1600" b="1" dirty="0" err="1">
                <a:solidFill>
                  <a:srgbClr val="C00000"/>
                </a:solidFill>
              </a:rPr>
              <a:t>from</a:t>
            </a:r>
            <a:r>
              <a:rPr lang="de-CH" sz="1600" b="1" dirty="0">
                <a:solidFill>
                  <a:srgbClr val="C00000"/>
                </a:solidFill>
              </a:rPr>
              <a:t> UK </a:t>
            </a:r>
            <a:r>
              <a:rPr lang="de-CH" sz="1600" b="1" dirty="0" err="1">
                <a:solidFill>
                  <a:srgbClr val="C00000"/>
                </a:solidFill>
              </a:rPr>
              <a:t>universities</a:t>
            </a:r>
            <a:r>
              <a:rPr lang="de-CH" sz="1600" b="1" dirty="0">
                <a:solidFill>
                  <a:srgbClr val="C00000"/>
                </a:solidFill>
              </a:rPr>
              <a:t>.</a:t>
            </a:r>
            <a:endParaRPr sz="16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341958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/>
              <a:t>Graduate Student Funding</a:t>
            </a:r>
            <a:br>
              <a:rPr lang="en-GB" dirty="0"/>
            </a:b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0500" y="1066800"/>
            <a:ext cx="8763000" cy="4914900"/>
          </a:xfrm>
        </p:spPr>
        <p:txBody>
          <a:bodyPr/>
          <a:lstStyle/>
          <a:p>
            <a:r>
              <a:rPr lang="en-GB" sz="2000" dirty="0"/>
              <a:t>Since 2019, JAI included in </a:t>
            </a:r>
            <a:r>
              <a:rPr lang="en-GB" sz="2000" b="1" dirty="0"/>
              <a:t>STFC quota </a:t>
            </a:r>
            <a:r>
              <a:rPr lang="en-GB" sz="2000" dirty="0"/>
              <a:t>PhD studentships scheme receiving three studentships per year (exceptionally four in 2024).</a:t>
            </a:r>
          </a:p>
          <a:p>
            <a:endParaRPr lang="en-GB" sz="2000" dirty="0"/>
          </a:p>
          <a:p>
            <a:r>
              <a:rPr lang="en-GB" sz="2000" dirty="0"/>
              <a:t>This </a:t>
            </a:r>
            <a:r>
              <a:rPr lang="en-GB" sz="2000" b="1" dirty="0"/>
              <a:t>leverages additional funding sources </a:t>
            </a:r>
            <a:r>
              <a:rPr lang="en-GB" sz="2000" dirty="0"/>
              <a:t>allowing JAI to recruit a few additional PhD students / year. </a:t>
            </a:r>
          </a:p>
          <a:p>
            <a:pPr lvl="1"/>
            <a:r>
              <a:rPr lang="en-GB" sz="2000" b="1" dirty="0"/>
              <a:t>Various funding sources </a:t>
            </a:r>
            <a:r>
              <a:rPr lang="en-GB" sz="2000" dirty="0"/>
              <a:t>include most recently JAI universities, the Royal Society, EPSRC Industrial CASE &amp; Centres for Doctoral Training, the CERN Doctoral Student programme, ISIS, Diamond Light Source, the Ada Lovelace Centre, and the Central Laser Facility. </a:t>
            </a:r>
          </a:p>
          <a:p>
            <a:pPr lvl="1"/>
            <a:r>
              <a:rPr lang="en-GB" sz="2000" dirty="0"/>
              <a:t>Successful in collaborating with external universities through </a:t>
            </a:r>
            <a:r>
              <a:rPr lang="en-GB" sz="2000" b="1" dirty="0"/>
              <a:t>cooperation agreements</a:t>
            </a:r>
            <a:r>
              <a:rPr lang="en-GB" sz="2000" dirty="0"/>
              <a:t>, such as University of Oxford with Humboldt University, Berlin, whose students have attended the JAI </a:t>
            </a:r>
            <a:r>
              <a:rPr lang="en-GB" sz="2000" err="1"/>
              <a:t>course</a:t>
            </a:r>
            <a:r>
              <a:rPr lang="en-GB" sz="2000"/>
              <a:t>, and </a:t>
            </a:r>
            <a:r>
              <a:rPr lang="en-GB" sz="2000" dirty="0"/>
              <a:t>other non-UK sources. </a:t>
            </a:r>
          </a:p>
          <a:p>
            <a:pPr lvl="1"/>
            <a:endParaRPr lang="en-GB" sz="2000" b="1" dirty="0">
              <a:solidFill>
                <a:srgbClr val="C00000"/>
              </a:solidFill>
            </a:endParaRPr>
          </a:p>
          <a:p>
            <a:pPr marL="0" indent="0" algn="ctr">
              <a:buNone/>
            </a:pPr>
            <a:r>
              <a:rPr lang="en-GB" sz="2000" b="1" dirty="0">
                <a:solidFill>
                  <a:srgbClr val="C00000"/>
                </a:solidFill>
              </a:rPr>
              <a:t>Continue to explore wide range of possibilities for sustainable funding.</a:t>
            </a:r>
            <a:endParaRPr lang="en-GB" sz="2000" dirty="0"/>
          </a:p>
          <a:p>
            <a:endParaRPr lang="en-GB" sz="1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3EC141C-77B4-4C30-8D07-C7AD6DA3CD10}" type="slidenum">
              <a:rPr lang="en-US" altLang="en-US" smtClean="0"/>
              <a:pPr>
                <a:defRPr/>
              </a:pPr>
              <a:t>13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7841605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707321"/>
          </a:xfrm>
        </p:spPr>
        <p:txBody>
          <a:bodyPr/>
          <a:lstStyle/>
          <a:p>
            <a:r>
              <a:rPr lang="en-GB" sz="3200" b="1" dirty="0"/>
              <a:t>Undergraduate Accelerator Physics Courses</a:t>
            </a:r>
            <a:br>
              <a:rPr lang="en-GB" sz="3200" b="1" dirty="0"/>
            </a:br>
            <a:endParaRPr lang="en-GB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950" y="1219200"/>
            <a:ext cx="8712642" cy="5181600"/>
          </a:xfrm>
        </p:spPr>
        <p:txBody>
          <a:bodyPr/>
          <a:lstStyle/>
          <a:p>
            <a:r>
              <a:rPr lang="en-GB" sz="2000" dirty="0">
                <a:solidFill>
                  <a:srgbClr val="000099"/>
                </a:solidFill>
              </a:rPr>
              <a:t>RHUL</a:t>
            </a:r>
          </a:p>
          <a:p>
            <a:pPr lvl="1"/>
            <a:r>
              <a:rPr lang="en-GB" sz="2000" dirty="0"/>
              <a:t>Short option course (12hr) for 3</a:t>
            </a:r>
            <a:r>
              <a:rPr lang="en-GB" sz="2000" baseline="30000" dirty="0"/>
              <a:t>rd</a:t>
            </a:r>
            <a:r>
              <a:rPr lang="en-GB" sz="2000" dirty="0"/>
              <a:t> year students.</a:t>
            </a:r>
          </a:p>
          <a:p>
            <a:pPr lvl="1"/>
            <a:r>
              <a:rPr lang="en-GB" sz="2000" dirty="0"/>
              <a:t>Annual intercollegiate course for 4</a:t>
            </a:r>
            <a:r>
              <a:rPr lang="en-GB" sz="2000" baseline="30000" dirty="0"/>
              <a:t>th</a:t>
            </a:r>
            <a:r>
              <a:rPr lang="en-GB" sz="2000" dirty="0"/>
              <a:t> year MSc students from the University of London and as well as BSc/MSc project students.</a:t>
            </a:r>
          </a:p>
          <a:p>
            <a:pPr lvl="1"/>
            <a:endParaRPr lang="en-GB" sz="2000" dirty="0"/>
          </a:p>
          <a:p>
            <a:r>
              <a:rPr lang="en-GB" sz="2000" dirty="0">
                <a:solidFill>
                  <a:srgbClr val="000099"/>
                </a:solidFill>
              </a:rPr>
              <a:t>University of Oxford</a:t>
            </a:r>
          </a:p>
          <a:p>
            <a:pPr lvl="1"/>
            <a:r>
              <a:rPr lang="en-GB" sz="2000" dirty="0"/>
              <a:t>Undergraduate course is currently being revised and is expected to become available as of 2026-2027 academic year.</a:t>
            </a:r>
          </a:p>
          <a:p>
            <a:pPr lvl="2"/>
            <a:r>
              <a:rPr lang="en-GB" sz="2000" dirty="0"/>
              <a:t>‘Short option’ in Year 3, consisting of 12 lectures </a:t>
            </a:r>
            <a:br>
              <a:rPr lang="en-GB" sz="2000" dirty="0"/>
            </a:br>
            <a:r>
              <a:rPr lang="en-GB" sz="2000" dirty="0"/>
              <a:t>(6 detectors and 6 accelerators).</a:t>
            </a:r>
          </a:p>
          <a:p>
            <a:pPr lvl="1"/>
            <a:r>
              <a:rPr lang="en-GB" sz="2000" dirty="0"/>
              <a:t>4</a:t>
            </a:r>
            <a:r>
              <a:rPr lang="en-GB" sz="2000" baseline="30000" dirty="0"/>
              <a:t>th</a:t>
            </a:r>
            <a:r>
              <a:rPr lang="en-GB" sz="2000" dirty="0"/>
              <a:t> year undergraduate projects undertaken annually (e.g. plasma accelerators, medical accelerators).</a:t>
            </a:r>
          </a:p>
          <a:p>
            <a:pPr lvl="2"/>
            <a:endParaRPr lang="en-GB" sz="1600" dirty="0"/>
          </a:p>
          <a:p>
            <a:pPr lvl="1"/>
            <a:endParaRPr lang="en-GB" sz="2000" dirty="0"/>
          </a:p>
          <a:p>
            <a:pPr lvl="1"/>
            <a:endParaRPr lang="en-GB" sz="2000" dirty="0"/>
          </a:p>
          <a:p>
            <a:pPr lvl="1"/>
            <a:endParaRPr lang="en-GB" sz="2000" dirty="0"/>
          </a:p>
          <a:p>
            <a:pPr lvl="1"/>
            <a:endParaRPr lang="en-GB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3EC141C-77B4-4C30-8D07-C7AD6DA3CD10}" type="slidenum">
              <a:rPr lang="en-US" altLang="en-US" smtClean="0"/>
              <a:pPr>
                <a:defRPr/>
              </a:pPr>
              <a:t>14</a:t>
            </a:fld>
            <a:endParaRPr lang="en-US" altLang="en-US"/>
          </a:p>
        </p:txBody>
      </p:sp>
      <p:sp>
        <p:nvSpPr>
          <p:cNvPr id="6" name="TextBox 5"/>
          <p:cNvSpPr txBox="1"/>
          <p:nvPr/>
        </p:nvSpPr>
        <p:spPr>
          <a:xfrm>
            <a:off x="381000" y="5640240"/>
            <a:ext cx="87126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Expect </a:t>
            </a:r>
            <a:r>
              <a:rPr lang="en-US" b="1" dirty="0" err="1">
                <a:solidFill>
                  <a:srgbClr val="FF0000"/>
                </a:solidFill>
              </a:rPr>
              <a:t>programmes</a:t>
            </a:r>
            <a:r>
              <a:rPr lang="en-US" b="1" dirty="0">
                <a:solidFill>
                  <a:srgbClr val="FF0000"/>
                </a:solidFill>
              </a:rPr>
              <a:t> to attract undergraduate students to accelerator science</a:t>
            </a:r>
            <a:r>
              <a:rPr lang="en-US" dirty="0">
                <a:solidFill>
                  <a:srgbClr val="FF0000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34660865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b="1" dirty="0"/>
              <a:t>Undergraduate Accelerator Physics</a:t>
            </a:r>
            <a:br>
              <a:rPr lang="en-GB" sz="3200" b="1" dirty="0"/>
            </a:br>
            <a:r>
              <a:rPr lang="en-GB" sz="3200" b="1" dirty="0"/>
              <a:t>Summer Student Internships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950" y="1494542"/>
            <a:ext cx="8712642" cy="5181600"/>
          </a:xfrm>
        </p:spPr>
        <p:txBody>
          <a:bodyPr/>
          <a:lstStyle/>
          <a:p>
            <a:r>
              <a:rPr lang="en-GB" sz="1700" dirty="0">
                <a:solidFill>
                  <a:srgbClr val="000099"/>
                </a:solidFill>
              </a:rPr>
              <a:t>Oxford University </a:t>
            </a:r>
          </a:p>
          <a:p>
            <a:pPr lvl="1"/>
            <a:r>
              <a:rPr lang="en-GB" sz="1700" dirty="0">
                <a:solidFill>
                  <a:srgbClr val="000099"/>
                </a:solidFill>
              </a:rPr>
              <a:t>Internship Programme (CERN in July/August annually)</a:t>
            </a:r>
          </a:p>
          <a:p>
            <a:pPr lvl="2"/>
            <a:r>
              <a:rPr lang="en-GB" sz="1700" b="1" dirty="0"/>
              <a:t>Two or three students</a:t>
            </a:r>
            <a:r>
              <a:rPr lang="en-GB" sz="1700" dirty="0"/>
              <a:t> join </a:t>
            </a:r>
            <a:r>
              <a:rPr lang="en-GB" sz="1700" b="1" dirty="0"/>
              <a:t>CLEAR</a:t>
            </a:r>
            <a:r>
              <a:rPr lang="en-GB" sz="1700" dirty="0"/>
              <a:t> accelerator project supervised by Oxford faculty &amp; graduate students.</a:t>
            </a:r>
          </a:p>
          <a:p>
            <a:pPr lvl="2"/>
            <a:r>
              <a:rPr lang="en-GB" sz="1700" dirty="0"/>
              <a:t>Participate in </a:t>
            </a:r>
            <a:r>
              <a:rPr lang="en-GB" sz="1700" b="1" dirty="0"/>
              <a:t>CERN Summer Student</a:t>
            </a:r>
            <a:r>
              <a:rPr lang="en-GB" sz="1700" dirty="0"/>
              <a:t> lecture series and in an accelerator project.</a:t>
            </a:r>
          </a:p>
          <a:p>
            <a:pPr lvl="1"/>
            <a:r>
              <a:rPr lang="en-GB" sz="1700" dirty="0">
                <a:solidFill>
                  <a:srgbClr val="000099"/>
                </a:solidFill>
              </a:rPr>
              <a:t>Sub-department of Particle Physics Internship Programme</a:t>
            </a:r>
          </a:p>
          <a:p>
            <a:pPr lvl="2"/>
            <a:r>
              <a:rPr lang="en-GB" sz="1700" b="1" dirty="0"/>
              <a:t>Three positions: </a:t>
            </a:r>
            <a:r>
              <a:rPr lang="en-GB" sz="1700" dirty="0"/>
              <a:t>Sustainability (H. </a:t>
            </a:r>
            <a:r>
              <a:rPr lang="en-GB" sz="1700" dirty="0" err="1"/>
              <a:t>Wakeling</a:t>
            </a:r>
            <a:r>
              <a:rPr lang="en-GB" sz="1700" dirty="0"/>
              <a:t>), Beam-driven wake-field acceleration (R. d’Arcy), Metrology (A. </a:t>
            </a:r>
            <a:r>
              <a:rPr lang="en-GB" sz="1700" dirty="0" err="1"/>
              <a:t>Reichold</a:t>
            </a:r>
            <a:r>
              <a:rPr lang="en-GB" sz="1700" dirty="0"/>
              <a:t>)</a:t>
            </a:r>
          </a:p>
          <a:p>
            <a:r>
              <a:rPr lang="en-GB" sz="1700" dirty="0">
                <a:solidFill>
                  <a:srgbClr val="000099"/>
                </a:solidFill>
              </a:rPr>
              <a:t>Imperial College</a:t>
            </a:r>
          </a:p>
          <a:p>
            <a:pPr lvl="1"/>
            <a:r>
              <a:rPr lang="en-GB" sz="1700" dirty="0"/>
              <a:t>Around </a:t>
            </a:r>
            <a:r>
              <a:rPr lang="en-GB" sz="1700" b="1" dirty="0"/>
              <a:t>4 students </a:t>
            </a:r>
            <a:r>
              <a:rPr lang="en-GB" sz="1700" dirty="0"/>
              <a:t>appointed annually.</a:t>
            </a:r>
          </a:p>
          <a:p>
            <a:pPr lvl="1"/>
            <a:r>
              <a:rPr lang="en-GB" sz="1700" dirty="0"/>
              <a:t>Spend 8 weeks working at </a:t>
            </a:r>
            <a:r>
              <a:rPr lang="en-GB" sz="1700" b="1" dirty="0"/>
              <a:t>Imperial College &amp; RAL</a:t>
            </a:r>
            <a:r>
              <a:rPr lang="en-GB" sz="1700" dirty="0"/>
              <a:t>.</a:t>
            </a:r>
          </a:p>
          <a:p>
            <a:r>
              <a:rPr lang="en-GB" sz="1700" dirty="0">
                <a:solidFill>
                  <a:srgbClr val="000099"/>
                </a:solidFill>
              </a:rPr>
              <a:t>RHUL</a:t>
            </a:r>
          </a:p>
          <a:p>
            <a:pPr lvl="1"/>
            <a:r>
              <a:rPr lang="en-GB" sz="1700" dirty="0"/>
              <a:t>Around </a:t>
            </a:r>
            <a:r>
              <a:rPr lang="en-GB" sz="1700" b="1" dirty="0"/>
              <a:t>2 students </a:t>
            </a:r>
            <a:r>
              <a:rPr lang="en-GB" sz="1700" dirty="0"/>
              <a:t>appointed annually.</a:t>
            </a:r>
          </a:p>
          <a:p>
            <a:pPr lvl="1"/>
            <a:r>
              <a:rPr lang="en-GB" sz="1700" dirty="0"/>
              <a:t>Carry out research work at </a:t>
            </a:r>
            <a:r>
              <a:rPr lang="en-GB" sz="1700" b="1" dirty="0"/>
              <a:t>RHUL</a:t>
            </a:r>
            <a:r>
              <a:rPr lang="en-GB" sz="1700" dirty="0"/>
              <a:t>.</a:t>
            </a:r>
          </a:p>
          <a:p>
            <a:pPr lvl="1"/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3EC141C-77B4-4C30-8D07-C7AD6DA3CD10}" type="slidenum">
              <a:rPr lang="en-US" altLang="en-US" smtClean="0"/>
              <a:pPr>
                <a:defRPr/>
              </a:pPr>
              <a:t>15</a:t>
            </a:fld>
            <a:endParaRPr lang="en-US" altLang="en-US"/>
          </a:p>
        </p:txBody>
      </p:sp>
      <p:sp>
        <p:nvSpPr>
          <p:cNvPr id="6" name="TextBox 5"/>
          <p:cNvSpPr txBox="1"/>
          <p:nvPr/>
        </p:nvSpPr>
        <p:spPr>
          <a:xfrm>
            <a:off x="251950" y="6166734"/>
            <a:ext cx="87126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Expect </a:t>
            </a:r>
            <a:r>
              <a:rPr lang="en-US" b="1" dirty="0" err="1">
                <a:solidFill>
                  <a:srgbClr val="FF0000"/>
                </a:solidFill>
              </a:rPr>
              <a:t>programmes</a:t>
            </a:r>
            <a:r>
              <a:rPr lang="en-US" b="1" dirty="0">
                <a:solidFill>
                  <a:srgbClr val="FF0000"/>
                </a:solidFill>
              </a:rPr>
              <a:t> to attract undergraduate students to accelerator science</a:t>
            </a:r>
            <a:r>
              <a:rPr lang="en-US" dirty="0">
                <a:solidFill>
                  <a:srgbClr val="FF0000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24539525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/>
              <a:t>UK Accelerator Institutes Seminar Series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2031" y="1027050"/>
            <a:ext cx="8229600" cy="4803900"/>
          </a:xfrm>
        </p:spPr>
        <p:txBody>
          <a:bodyPr/>
          <a:lstStyle/>
          <a:p>
            <a:r>
              <a:rPr lang="en-US" sz="1800" dirty="0"/>
              <a:t>JAI, together with </a:t>
            </a:r>
            <a:r>
              <a:rPr lang="en-US" sz="1800" dirty="0" err="1"/>
              <a:t>ASTeC</a:t>
            </a:r>
            <a:r>
              <a:rPr lang="en-US" sz="1800" dirty="0"/>
              <a:t> and the Cockcroft Institute, </a:t>
            </a:r>
            <a:r>
              <a:rPr lang="en-US" sz="1800" dirty="0" err="1"/>
              <a:t>organise</a:t>
            </a:r>
            <a:r>
              <a:rPr lang="en-US" sz="1800" dirty="0"/>
              <a:t> jointly the </a:t>
            </a:r>
            <a:r>
              <a:rPr lang="en-CH" sz="1800" b="1" dirty="0"/>
              <a:t>UK Accelerator Institutes Seminar Series</a:t>
            </a:r>
            <a:r>
              <a:rPr lang="en-CH" sz="1800" b="1" dirty="0">
                <a:solidFill>
                  <a:srgbClr val="7030A0"/>
                </a:solidFill>
              </a:rPr>
              <a:t> </a:t>
            </a:r>
            <a:r>
              <a:rPr lang="en-CH" sz="1800" dirty="0">
                <a:solidFill>
                  <a:srgbClr val="7030A0"/>
                </a:solidFill>
              </a:rPr>
              <a:t>https://indico.cern.ch/category/13863/</a:t>
            </a:r>
            <a:endParaRPr lang="en-US" sz="1800" b="1" dirty="0"/>
          </a:p>
          <a:p>
            <a:pPr lvl="1"/>
            <a:r>
              <a:rPr lang="en-US" sz="1800" dirty="0"/>
              <a:t>Delivered by distinguished speakers from the participating institutes and from laboratories / universities world-wide.</a:t>
            </a:r>
          </a:p>
          <a:p>
            <a:pPr marL="344487" lvl="1" indent="0">
              <a:buNone/>
            </a:pPr>
            <a:r>
              <a:rPr lang="en-US" sz="1800" b="1" dirty="0"/>
              <a:t> </a:t>
            </a:r>
          </a:p>
          <a:p>
            <a:r>
              <a:rPr lang="en-US" sz="1800" dirty="0"/>
              <a:t>Seminars held in person and via videoconference and scheduled so that the graduate student body can attend. </a:t>
            </a:r>
          </a:p>
          <a:p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3EC141C-77B4-4C30-8D07-C7AD6DA3CD10}" type="slidenum">
              <a:rPr lang="en-US" altLang="en-US" smtClean="0"/>
              <a:pPr>
                <a:defRPr/>
              </a:pPr>
              <a:t>16</a:t>
            </a:fld>
            <a:endParaRPr lang="en-US" altLang="en-US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B408DE6-2E0F-2E42-90DC-63D5DFB0FFD2}"/>
              </a:ext>
            </a:extLst>
          </p:cNvPr>
          <p:cNvSpPr txBox="1"/>
          <p:nvPr/>
        </p:nvSpPr>
        <p:spPr>
          <a:xfrm>
            <a:off x="2299582" y="3657377"/>
            <a:ext cx="45448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b="1" dirty="0">
                <a:solidFill>
                  <a:srgbClr val="C00000"/>
                </a:solidFill>
              </a:rPr>
              <a:t>Latest Session in January – March 2025</a:t>
            </a:r>
          </a:p>
        </p:txBody>
      </p:sp>
      <p:graphicFrame>
        <p:nvGraphicFramePr>
          <p:cNvPr id="6" name="Table 6">
            <a:extLst>
              <a:ext uri="{FF2B5EF4-FFF2-40B4-BE49-F238E27FC236}">
                <a16:creationId xmlns:a16="http://schemas.microsoft.com/office/drawing/2014/main" id="{B96FE5B2-517F-0C67-B406-35AD85919CE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82316632"/>
              </p:ext>
            </p:extLst>
          </p:nvPr>
        </p:nvGraphicFramePr>
        <p:xfrm>
          <a:off x="114299" y="4070065"/>
          <a:ext cx="8915400" cy="1569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457700">
                  <a:extLst>
                    <a:ext uri="{9D8B030D-6E8A-4147-A177-3AD203B41FA5}">
                      <a16:colId xmlns:a16="http://schemas.microsoft.com/office/drawing/2014/main" val="4195140093"/>
                    </a:ext>
                  </a:extLst>
                </a:gridCol>
                <a:gridCol w="4457700">
                  <a:extLst>
                    <a:ext uri="{9D8B030D-6E8A-4147-A177-3AD203B41FA5}">
                      <a16:colId xmlns:a16="http://schemas.microsoft.com/office/drawing/2014/main" val="38831401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CH" sz="1400" dirty="0"/>
                        <a:t>Title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dirty="0"/>
                        <a:t>Speaker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0210744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CH" sz="1200" dirty="0"/>
                        <a:t>University Neutrons: The High-Flux Facility at Birmingham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sz="1200" dirty="0"/>
                        <a:t>Carl Wheldon (Uni. </a:t>
                      </a:r>
                      <a:r>
                        <a:rPr lang="en-GB" sz="1200" dirty="0"/>
                        <a:t>O</a:t>
                      </a:r>
                      <a:r>
                        <a:rPr lang="en-CH" sz="1200" dirty="0"/>
                        <a:t>f Birmingham)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354977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CH" sz="1200" dirty="0"/>
                        <a:t>The TWOCRYST Project at </a:t>
                      </a:r>
                      <a:r>
                        <a:rPr lang="de-CH" sz="1200" dirty="0" err="1"/>
                        <a:t>the</a:t>
                      </a:r>
                      <a:r>
                        <a:rPr lang="de-CH" sz="1200" dirty="0"/>
                        <a:t> CERN LHC</a:t>
                      </a:r>
                      <a:endParaRPr lang="en-CH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sz="1200" dirty="0"/>
                        <a:t>Pascal Hermes (CERN)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653593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CH" sz="1200" dirty="0"/>
                        <a:t>Development of HTS Trapped Field Magnets Using 2G HTS Coated Conductors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sz="1200" dirty="0"/>
                        <a:t>Hengpei Liao (Uni. </a:t>
                      </a:r>
                      <a:r>
                        <a:rPr lang="en-GB" sz="1200" dirty="0"/>
                        <a:t>O</a:t>
                      </a:r>
                      <a:r>
                        <a:rPr lang="en-CH" sz="1200" dirty="0"/>
                        <a:t>f Strathclyde)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83687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3564444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382000" cy="788987"/>
          </a:xfrm>
        </p:spPr>
        <p:txBody>
          <a:bodyPr/>
          <a:lstStyle/>
          <a:p>
            <a:r>
              <a:rPr lang="en-GB" sz="3400" b="1" dirty="0"/>
              <a:t>External Training Commitments (Abridged)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00296"/>
            <a:ext cx="8839200" cy="5486400"/>
          </a:xfrm>
        </p:spPr>
        <p:txBody>
          <a:bodyPr/>
          <a:lstStyle/>
          <a:p>
            <a:r>
              <a:rPr lang="en-GB" sz="1400" dirty="0">
                <a:solidFill>
                  <a:srgbClr val="000099"/>
                </a:solidFill>
              </a:rPr>
              <a:t>JAI academic staff invited to provide training &amp; to contribute to various international forums:</a:t>
            </a:r>
          </a:p>
          <a:p>
            <a:endParaRPr lang="en-GB" sz="1400" dirty="0"/>
          </a:p>
          <a:p>
            <a:pPr lvl="1">
              <a:spcBef>
                <a:spcPts val="0"/>
              </a:spcBef>
            </a:pPr>
            <a:r>
              <a:rPr lang="en-GB" sz="1200" dirty="0"/>
              <a:t>EU Integrating Activity Projects on Training, Communications &amp; Outreach in Accelerators – </a:t>
            </a:r>
            <a:br>
              <a:rPr lang="en-GB" sz="1200" dirty="0"/>
            </a:br>
            <a:r>
              <a:rPr lang="en-GB" sz="1200" dirty="0"/>
              <a:t>TIARA 2011-2014, ARIES 2017-2021, I.FAST 2021-2025 (P. Burrows serves as WP Leader). Will coordinate new European panel on education &amp; training in accelerator science – IFAST2 - under TIARA auspices.</a:t>
            </a:r>
          </a:p>
          <a:p>
            <a:pPr lvl="1">
              <a:spcBef>
                <a:spcPts val="0"/>
              </a:spcBef>
            </a:pPr>
            <a:endParaRPr lang="en-GB" sz="1200" dirty="0"/>
          </a:p>
          <a:p>
            <a:pPr lvl="1">
              <a:spcBef>
                <a:spcPts val="0"/>
              </a:spcBef>
            </a:pPr>
            <a:r>
              <a:rPr lang="en-GB" sz="1200" dirty="0"/>
              <a:t>TIARA - Chair of Task Force on Training in Accelerator Science for Europe (P. Burrows).</a:t>
            </a:r>
          </a:p>
          <a:p>
            <a:pPr lvl="1">
              <a:spcBef>
                <a:spcPts val="0"/>
              </a:spcBef>
            </a:pPr>
            <a:endParaRPr lang="en-GB" sz="1200" dirty="0"/>
          </a:p>
          <a:p>
            <a:pPr lvl="1">
              <a:spcBef>
                <a:spcPts val="0"/>
              </a:spcBef>
            </a:pPr>
            <a:r>
              <a:rPr lang="en-GB" sz="1200" dirty="0"/>
              <a:t>CERN Accelerator School CAS (various JAI faculty and staff, P. Burrows serves on CAS AB).</a:t>
            </a:r>
          </a:p>
          <a:p>
            <a:pPr marL="344487" lvl="1" indent="0">
              <a:spcBef>
                <a:spcPts val="0"/>
              </a:spcBef>
              <a:buNone/>
            </a:pPr>
            <a:r>
              <a:rPr lang="en-GB" sz="1200" dirty="0"/>
              <a:t> </a:t>
            </a:r>
          </a:p>
          <a:p>
            <a:pPr lvl="1">
              <a:spcBef>
                <a:spcPts val="0"/>
              </a:spcBef>
            </a:pPr>
            <a:r>
              <a:rPr lang="en-GB" sz="1200" dirty="0"/>
              <a:t>Joint Universities Accelerator School (JAI is partner institute, P. Burrows serves on JUAS AB).</a:t>
            </a:r>
          </a:p>
          <a:p>
            <a:pPr lvl="1">
              <a:spcBef>
                <a:spcPts val="0"/>
              </a:spcBef>
            </a:pPr>
            <a:endParaRPr lang="en-GB" sz="1200" dirty="0"/>
          </a:p>
          <a:p>
            <a:pPr lvl="1">
              <a:spcBef>
                <a:spcPts val="0"/>
              </a:spcBef>
            </a:pPr>
            <a:r>
              <a:rPr lang="en-GB" sz="1200" dirty="0"/>
              <a:t>US Particle Accelerator School (USPAS, various JAI faculty and staff).</a:t>
            </a:r>
          </a:p>
          <a:p>
            <a:pPr marL="344487" lvl="1" indent="0">
              <a:spcBef>
                <a:spcPts val="0"/>
              </a:spcBef>
              <a:buNone/>
            </a:pPr>
            <a:endParaRPr lang="en-GB" sz="1200" dirty="0"/>
          </a:p>
          <a:p>
            <a:pPr lvl="1">
              <a:spcBef>
                <a:spcPts val="0"/>
              </a:spcBef>
            </a:pPr>
            <a:r>
              <a:rPr lang="en-GB" sz="1200" dirty="0"/>
              <a:t>Cockcroft Institute graduate accelerator physics course (S. Gibson). </a:t>
            </a:r>
          </a:p>
          <a:p>
            <a:pPr lvl="1">
              <a:spcBef>
                <a:spcPts val="0"/>
              </a:spcBef>
            </a:pPr>
            <a:endParaRPr lang="en-GB" sz="1200" dirty="0"/>
          </a:p>
          <a:p>
            <a:pPr lvl="1">
              <a:spcBef>
                <a:spcPts val="0"/>
              </a:spcBef>
            </a:pPr>
            <a:r>
              <a:rPr lang="en-GB" sz="1200" dirty="0"/>
              <a:t>University of London intercollegiate undergraduate &amp; graduate accelerator physics courses (S. Gibson, P. </a:t>
            </a:r>
            <a:r>
              <a:rPr lang="en-GB" sz="1200" dirty="0" err="1"/>
              <a:t>Karataev</a:t>
            </a:r>
            <a:r>
              <a:rPr lang="en-GB" sz="1200" dirty="0"/>
              <a:t>).</a:t>
            </a:r>
          </a:p>
          <a:p>
            <a:pPr lvl="1">
              <a:spcBef>
                <a:spcPts val="0"/>
              </a:spcBef>
            </a:pPr>
            <a:endParaRPr lang="en-GB" sz="1200" dirty="0"/>
          </a:p>
          <a:p>
            <a:pPr lvl="1">
              <a:spcBef>
                <a:spcPts val="0"/>
              </a:spcBef>
            </a:pPr>
            <a:r>
              <a:rPr lang="en-GB" sz="1200" dirty="0"/>
              <a:t>University of Melbourne Medical Accelerator Physics Programme (S. Sheehy).</a:t>
            </a:r>
          </a:p>
          <a:p>
            <a:pPr lvl="1">
              <a:spcBef>
                <a:spcPts val="0"/>
              </a:spcBef>
            </a:pPr>
            <a:endParaRPr lang="en-GB" sz="1200" dirty="0"/>
          </a:p>
          <a:p>
            <a:pPr lvl="1">
              <a:spcBef>
                <a:spcPts val="0"/>
              </a:spcBef>
            </a:pPr>
            <a:r>
              <a:rPr lang="en-GB" sz="1200" dirty="0"/>
              <a:t>Nanyang Technological University undergraduate lectures on accelerator physics (E. </a:t>
            </a:r>
            <a:r>
              <a:rPr lang="en-GB" sz="1200" dirty="0" err="1"/>
              <a:t>Tsesmelis</a:t>
            </a:r>
            <a:r>
              <a:rPr lang="en-GB" sz="1200" dirty="0"/>
              <a:t>).</a:t>
            </a:r>
          </a:p>
          <a:p>
            <a:pPr marL="344487" lvl="1" indent="0">
              <a:spcBef>
                <a:spcPts val="0"/>
              </a:spcBef>
              <a:buNone/>
            </a:pPr>
            <a:endParaRPr lang="en-GB" sz="1200" dirty="0"/>
          </a:p>
          <a:p>
            <a:pPr lvl="1">
              <a:spcBef>
                <a:spcPts val="0"/>
              </a:spcBef>
            </a:pPr>
            <a:r>
              <a:rPr lang="en-GB" sz="1200" dirty="0" err="1"/>
              <a:t>Culham</a:t>
            </a:r>
            <a:r>
              <a:rPr lang="en-GB" sz="1200" dirty="0"/>
              <a:t> Summer School on Plasma Physics - Laser Wakefield Accelerators (S. Mangles)</a:t>
            </a:r>
          </a:p>
          <a:p>
            <a:pPr lvl="1">
              <a:spcBef>
                <a:spcPts val="0"/>
              </a:spcBef>
            </a:pPr>
            <a:endParaRPr lang="en-GB" sz="1200" dirty="0"/>
          </a:p>
          <a:p>
            <a:pPr lvl="1">
              <a:spcBef>
                <a:spcPts val="0"/>
              </a:spcBef>
            </a:pPr>
            <a:r>
              <a:rPr lang="en-GB" sz="1200" dirty="0" err="1"/>
              <a:t>EuPRAXIA</a:t>
            </a:r>
            <a:r>
              <a:rPr lang="en-GB" sz="1200" dirty="0"/>
              <a:t>-DN School on Plasma Accelerators, Introduction to Plasma Diagnostics, (Z. </a:t>
            </a:r>
            <a:r>
              <a:rPr lang="en-GB" sz="1200" dirty="0" err="1"/>
              <a:t>Najmudin</a:t>
            </a:r>
            <a:r>
              <a:rPr lang="en-GB" sz="1200" dirty="0"/>
              <a:t>)</a:t>
            </a:r>
          </a:p>
          <a:p>
            <a:pPr lvl="1">
              <a:spcBef>
                <a:spcPts val="0"/>
              </a:spcBef>
            </a:pPr>
            <a:endParaRPr lang="en-GB" sz="1200" dirty="0"/>
          </a:p>
          <a:p>
            <a:pPr lvl="1">
              <a:spcBef>
                <a:spcPts val="0"/>
              </a:spcBef>
            </a:pPr>
            <a:r>
              <a:rPr lang="en-GB" sz="1200" dirty="0"/>
              <a:t>Winter School on Intense Laser Science </a:t>
            </a:r>
            <a:r>
              <a:rPr lang="en-GB" sz="1200" dirty="0" err="1"/>
              <a:t>WiSILS</a:t>
            </a:r>
            <a:r>
              <a:rPr lang="en-GB" sz="1200" dirty="0"/>
              <a:t> 2024), Indian Institute of Technology (Z. </a:t>
            </a:r>
            <a:r>
              <a:rPr lang="en-GB" sz="1200" dirty="0" err="1"/>
              <a:t>Najmudin</a:t>
            </a:r>
            <a:r>
              <a:rPr lang="en-GB" sz="1200" dirty="0"/>
              <a:t>)</a:t>
            </a:r>
          </a:p>
          <a:p>
            <a:pPr lvl="1">
              <a:spcBef>
                <a:spcPts val="0"/>
              </a:spcBef>
            </a:pPr>
            <a:endParaRPr lang="en-GB" sz="1200" dirty="0"/>
          </a:p>
          <a:p>
            <a:pPr lvl="1">
              <a:spcBef>
                <a:spcPts val="0"/>
              </a:spcBef>
            </a:pPr>
            <a:r>
              <a:rPr lang="en-GB" sz="1200" dirty="0"/>
              <a:t>Public IOP Evening Lecture on Sustainable Accelerators (H. </a:t>
            </a:r>
            <a:r>
              <a:rPr lang="en-GB" sz="1200" dirty="0" err="1"/>
              <a:t>Wakeling</a:t>
            </a:r>
            <a:r>
              <a:rPr lang="en-GB" sz="1200" dirty="0"/>
              <a:t>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altLang="en-US" dirty="0"/>
          </a:p>
          <a:p>
            <a:pPr>
              <a:defRPr/>
            </a:pPr>
            <a:endParaRPr lang="en-US" altLang="en-US" dirty="0"/>
          </a:p>
          <a:p>
            <a:pPr>
              <a:defRPr/>
            </a:pPr>
            <a:fld id="{B3EC141C-77B4-4C30-8D07-C7AD6DA3CD10}" type="slidenum">
              <a:rPr lang="en-US" altLang="en-US" smtClean="0"/>
              <a:pPr>
                <a:defRPr/>
              </a:pPr>
              <a:t>17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61712487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6063F0B-7C09-7940-7037-397D820D418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4">
            <a:extLst>
              <a:ext uri="{FF2B5EF4-FFF2-40B4-BE49-F238E27FC236}">
                <a16:creationId xmlns:a16="http://schemas.microsoft.com/office/drawing/2014/main" id="{11200518-F6FF-E894-A057-5F636A5211B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57199" y="290513"/>
            <a:ext cx="7924801" cy="76200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GB" altLang="en-US" sz="4700" b="1" dirty="0"/>
              <a:t>Future Programme - Training</a:t>
            </a:r>
            <a:br>
              <a:rPr lang="en-GB" altLang="en-US" sz="4400" b="1" dirty="0">
                <a:latin typeface="+mn-lt"/>
              </a:rPr>
            </a:br>
            <a:endParaRPr lang="en-GB" altLang="en-US" sz="4400" b="1" i="1" dirty="0">
              <a:latin typeface="+mn-lt"/>
            </a:endParaRPr>
          </a:p>
        </p:txBody>
      </p:sp>
      <p:sp>
        <p:nvSpPr>
          <p:cNvPr id="6148" name="Rectangle 3">
            <a:extLst>
              <a:ext uri="{FF2B5EF4-FFF2-40B4-BE49-F238E27FC236}">
                <a16:creationId xmlns:a16="http://schemas.microsoft.com/office/drawing/2014/main" id="{C67E2B19-0DEA-440A-FF5D-DA890823BA52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38582" y="1052513"/>
            <a:ext cx="9144000" cy="5227637"/>
          </a:xfrm>
        </p:spPr>
        <p:txBody>
          <a:bodyPr rtlCol="0">
            <a:normAutofit fontScale="25000" lnSpcReduction="20000"/>
          </a:bodyPr>
          <a:lstStyle/>
          <a:p>
            <a:pPr marL="0" indent="0">
              <a:buNone/>
              <a:defRPr/>
            </a:pPr>
            <a:r>
              <a:rPr lang="en-US" sz="7200" b="1" dirty="0"/>
              <a:t>Proposal &amp; plan </a:t>
            </a:r>
            <a:r>
              <a:rPr lang="en-US" sz="7200" dirty="0"/>
              <a:t>for the future education &amp; training </a:t>
            </a:r>
            <a:r>
              <a:rPr lang="en-US" sz="7200" dirty="0" err="1"/>
              <a:t>programme</a:t>
            </a:r>
            <a:r>
              <a:rPr lang="en-US" sz="7200" dirty="0"/>
              <a:t> at JAI:</a:t>
            </a:r>
          </a:p>
          <a:p>
            <a:pPr>
              <a:buFont typeface="Arial" charset="0"/>
              <a:buChar char="•"/>
              <a:defRPr/>
            </a:pPr>
            <a:endParaRPr lang="en-US" sz="7200" dirty="0"/>
          </a:p>
          <a:p>
            <a:r>
              <a:rPr lang="en-GB" sz="7200" dirty="0"/>
              <a:t>C</a:t>
            </a:r>
            <a:r>
              <a:rPr lang="en-GB" sz="7200" dirty="0">
                <a:effectLst/>
              </a:rPr>
              <a:t>ontinue to </a:t>
            </a:r>
            <a:r>
              <a:rPr lang="en-GB" sz="7200" b="1" dirty="0">
                <a:effectLst/>
              </a:rPr>
              <a:t>deliver an outstanding training programme </a:t>
            </a:r>
            <a:r>
              <a:rPr lang="en-GB" sz="7200" dirty="0">
                <a:effectLst/>
              </a:rPr>
              <a:t>both within JAI and via our contributions to CAS, JUAS and other schools.</a:t>
            </a:r>
          </a:p>
          <a:p>
            <a:pPr marL="0" indent="0">
              <a:buNone/>
            </a:pPr>
            <a:r>
              <a:rPr lang="en-GB" sz="7200" dirty="0">
                <a:effectLst/>
              </a:rPr>
              <a:t> </a:t>
            </a:r>
          </a:p>
          <a:p>
            <a:r>
              <a:rPr lang="en-GB" sz="7200" dirty="0"/>
              <a:t>C</a:t>
            </a:r>
            <a:r>
              <a:rPr lang="en-GB" sz="7200" dirty="0">
                <a:effectLst/>
              </a:rPr>
              <a:t>onsolidate, strengthen and augment our programme by: </a:t>
            </a:r>
          </a:p>
          <a:p>
            <a:pPr lvl="1"/>
            <a:r>
              <a:rPr lang="en-GB" sz="7200" dirty="0">
                <a:effectLst/>
              </a:rPr>
              <a:t>further </a:t>
            </a:r>
            <a:r>
              <a:rPr lang="en-GB" sz="7200" b="1" dirty="0">
                <a:effectLst/>
              </a:rPr>
              <a:t>integrating lectures and seminars </a:t>
            </a:r>
            <a:r>
              <a:rPr lang="en-GB" sz="7200" dirty="0">
                <a:effectLst/>
              </a:rPr>
              <a:t>across our three universities; </a:t>
            </a:r>
          </a:p>
          <a:p>
            <a:pPr lvl="1"/>
            <a:r>
              <a:rPr lang="en-GB" sz="7200" dirty="0">
                <a:effectLst/>
              </a:rPr>
              <a:t>augmenting focus on </a:t>
            </a:r>
            <a:r>
              <a:rPr lang="en-GB" sz="7200" b="1" dirty="0">
                <a:effectLst/>
              </a:rPr>
              <a:t>sustainability</a:t>
            </a:r>
            <a:r>
              <a:rPr lang="en-GB" sz="7200" dirty="0">
                <a:effectLst/>
              </a:rPr>
              <a:t> in accelerator design and construction; </a:t>
            </a:r>
          </a:p>
          <a:p>
            <a:pPr lvl="1"/>
            <a:r>
              <a:rPr lang="en-GB" sz="7200" dirty="0">
                <a:effectLst/>
              </a:rPr>
              <a:t>strengthening focus on </a:t>
            </a:r>
            <a:r>
              <a:rPr lang="en-GB" sz="7200" b="1" dirty="0">
                <a:effectLst/>
              </a:rPr>
              <a:t>commercialisation and impact</a:t>
            </a:r>
            <a:r>
              <a:rPr lang="en-GB" sz="7200" dirty="0">
                <a:effectLst/>
              </a:rPr>
              <a:t>; </a:t>
            </a:r>
          </a:p>
          <a:p>
            <a:pPr lvl="1"/>
            <a:r>
              <a:rPr lang="en-GB" sz="7200" dirty="0">
                <a:effectLst/>
              </a:rPr>
              <a:t>linking to dedicated </a:t>
            </a:r>
            <a:r>
              <a:rPr lang="en-GB" sz="7200" b="1" dirty="0">
                <a:effectLst/>
              </a:rPr>
              <a:t>training in AI/ML techniques </a:t>
            </a:r>
            <a:r>
              <a:rPr lang="en-GB" sz="7200" dirty="0">
                <a:effectLst/>
              </a:rPr>
              <a:t>provided via our universities. </a:t>
            </a:r>
          </a:p>
          <a:p>
            <a:pPr marL="344487" lvl="1" indent="0">
              <a:buNone/>
            </a:pPr>
            <a:endParaRPr lang="en-GB" sz="7200" dirty="0">
              <a:effectLst/>
            </a:endParaRPr>
          </a:p>
          <a:p>
            <a:r>
              <a:rPr lang="en-GB" sz="7200" dirty="0">
                <a:effectLst/>
              </a:rPr>
              <a:t>Continue to promote a pipeline of graduate students via our </a:t>
            </a:r>
            <a:r>
              <a:rPr lang="en-GB" sz="7200" b="1" dirty="0">
                <a:effectLst/>
              </a:rPr>
              <a:t>undergraduate portfolio </a:t>
            </a:r>
            <a:r>
              <a:rPr lang="en-GB" sz="7200">
                <a:effectLst/>
              </a:rPr>
              <a:t>of courses</a:t>
            </a:r>
            <a:r>
              <a:rPr lang="en-GB" sz="7200" dirty="0">
                <a:effectLst/>
              </a:rPr>
              <a:t>, summer internship programmes and research projects.</a:t>
            </a:r>
          </a:p>
          <a:p>
            <a:pPr marL="0" indent="0">
              <a:buNone/>
            </a:pPr>
            <a:r>
              <a:rPr lang="en-GB" sz="7200" dirty="0">
                <a:effectLst/>
              </a:rPr>
              <a:t> </a:t>
            </a:r>
          </a:p>
          <a:p>
            <a:r>
              <a:rPr lang="en-GB" sz="7200" dirty="0"/>
              <a:t>A</a:t>
            </a:r>
            <a:r>
              <a:rPr lang="en-GB" sz="7200" dirty="0">
                <a:effectLst/>
              </a:rPr>
              <a:t>im to strengthen our collaboration on training with the </a:t>
            </a:r>
            <a:r>
              <a:rPr lang="en-GB" sz="7200" b="1" dirty="0">
                <a:effectLst/>
              </a:rPr>
              <a:t>CI on advanced topics </a:t>
            </a:r>
            <a:r>
              <a:rPr lang="en-GB" sz="7200" dirty="0">
                <a:effectLst/>
              </a:rPr>
              <a:t>and to continue support of the </a:t>
            </a:r>
            <a:r>
              <a:rPr lang="en-GB" sz="7200" b="1" dirty="0">
                <a:effectLst/>
              </a:rPr>
              <a:t>UK Accelerator Institutes Seminar Series</a:t>
            </a:r>
            <a:r>
              <a:rPr lang="en-GB" sz="7200" dirty="0">
                <a:effectLst/>
              </a:rPr>
              <a:t>. </a:t>
            </a:r>
          </a:p>
          <a:p>
            <a:endParaRPr lang="en-GB" sz="7200" dirty="0">
              <a:effectLst/>
            </a:endParaRPr>
          </a:p>
          <a:p>
            <a:r>
              <a:rPr lang="en-GB" sz="7200" dirty="0"/>
              <a:t>C</a:t>
            </a:r>
            <a:r>
              <a:rPr lang="en-GB" sz="7200" dirty="0">
                <a:effectLst/>
              </a:rPr>
              <a:t>ontinue to support student participation in relevant specialised </a:t>
            </a:r>
            <a:r>
              <a:rPr lang="en-GB" sz="7200" b="1" dirty="0">
                <a:effectLst/>
              </a:rPr>
              <a:t>external training </a:t>
            </a:r>
            <a:r>
              <a:rPr lang="en-GB" sz="7200" dirty="0">
                <a:effectLst/>
              </a:rPr>
              <a:t>courses (e.g. Advanced CAS) and presentation of their research work at </a:t>
            </a:r>
            <a:r>
              <a:rPr lang="en-GB" sz="7200" b="1" dirty="0">
                <a:effectLst/>
              </a:rPr>
              <a:t>international conferences and workshops</a:t>
            </a:r>
            <a:r>
              <a:rPr lang="en-GB" sz="7200" dirty="0">
                <a:effectLst/>
              </a:rPr>
              <a:t>. </a:t>
            </a:r>
          </a:p>
          <a:p>
            <a:pPr eaLnBrk="1" fontAlgn="auto" hangingPunct="1">
              <a:spcAft>
                <a:spcPts val="0"/>
              </a:spcAft>
              <a:defRPr/>
            </a:pPr>
            <a:endParaRPr lang="en-GB" sz="3800" b="1" dirty="0"/>
          </a:p>
          <a:p>
            <a:pPr marL="342900" lvl="1" indent="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en-GB" sz="2500" b="1" dirty="0"/>
          </a:p>
          <a:p>
            <a:pPr marL="0" indent="0" eaLnBrk="1" fontAlgn="auto" hangingPunct="1">
              <a:spcAft>
                <a:spcPts val="0"/>
              </a:spcAft>
              <a:defRPr/>
            </a:pPr>
            <a:endParaRPr lang="en-GB" sz="2800" b="1" dirty="0"/>
          </a:p>
          <a:p>
            <a:pPr marL="0" indent="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en-GB" sz="2800" b="1" dirty="0">
              <a:solidFill>
                <a:srgbClr val="FF0000"/>
              </a:solidFill>
            </a:endParaRPr>
          </a:p>
        </p:txBody>
      </p:sp>
      <p:sp>
        <p:nvSpPr>
          <p:cNvPr id="29699" name="Slide Number Placeholder 4">
            <a:extLst>
              <a:ext uri="{FF2B5EF4-FFF2-40B4-BE49-F238E27FC236}">
                <a16:creationId xmlns:a16="http://schemas.microsoft.com/office/drawing/2014/main" id="{10F8FB9E-38DC-3829-CE13-CFF99D7F75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xfrm>
            <a:off x="6896100" y="6280150"/>
            <a:ext cx="2133600" cy="4762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ヒラギノ角ゴ ProN W3" panose="020B0300000000000000" pitchFamily="34" charset="-128"/>
                <a:cs typeface="ヒラギノ角ゴ ProN W3" panose="020B0300000000000000" pitchFamily="34" charset="-128"/>
              </a:defRPr>
            </a:lvl1pPr>
            <a:lvl2pPr marL="742950" indent="-285750"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ヒラギノ角ゴ ProN W3" panose="020B0300000000000000" pitchFamily="34" charset="-128"/>
                <a:cs typeface="ヒラギノ角ゴ ProN W3" panose="020B0300000000000000" pitchFamily="34" charset="-128"/>
              </a:defRPr>
            </a:lvl2pPr>
            <a:lvl3pPr marL="1143000" indent="-228600"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ヒラギノ角ゴ ProN W3" panose="020B0300000000000000" pitchFamily="34" charset="-128"/>
                <a:cs typeface="ヒラギノ角ゴ ProN W3" panose="020B0300000000000000" pitchFamily="34" charset="-128"/>
              </a:defRPr>
            </a:lvl3pPr>
            <a:lvl4pPr marL="1600200" indent="-228600"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ヒラギノ角ゴ ProN W3" panose="020B0300000000000000" pitchFamily="34" charset="-128"/>
                <a:cs typeface="ヒラギノ角ゴ ProN W3" panose="020B0300000000000000" pitchFamily="34" charset="-128"/>
              </a:defRPr>
            </a:lvl4pPr>
            <a:lvl5pPr marL="2057400" indent="-228600"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ヒラギノ角ゴ ProN W3" panose="020B0300000000000000" pitchFamily="34" charset="-128"/>
                <a:cs typeface="ヒラギノ角ゴ ProN W3" panose="020B0300000000000000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ヒラギノ角ゴ ProN W3" panose="020B0300000000000000" pitchFamily="34" charset="-128"/>
                <a:cs typeface="ヒラギノ角ゴ ProN W3" panose="020B0300000000000000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ヒラギノ角ゴ ProN W3" panose="020B0300000000000000" pitchFamily="34" charset="-128"/>
                <a:cs typeface="ヒラギノ角ゴ ProN W3" panose="020B0300000000000000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ヒラギノ角ゴ ProN W3" panose="020B0300000000000000" pitchFamily="34" charset="-128"/>
                <a:cs typeface="ヒラギノ角ゴ ProN W3" panose="020B0300000000000000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ヒラギノ角ゴ ProN W3" panose="020B0300000000000000" pitchFamily="34" charset="-128"/>
                <a:cs typeface="ヒラギノ角ゴ ProN W3" panose="020B0300000000000000" pitchFamily="34" charset="-128"/>
              </a:defRPr>
            </a:lvl9pPr>
          </a:lstStyle>
          <a:p>
            <a:fld id="{E1216511-07EA-9E4C-998A-3C24A5B8393A}" type="slidenum">
              <a:rPr kumimoji="0" lang="en-GB" altLang="en-US" sz="1400">
                <a:solidFill>
                  <a:srgbClr val="000000"/>
                </a:solidFill>
                <a:latin typeface="Times New Roman" panose="02020603050405020304" pitchFamily="18" charset="0"/>
              </a:rPr>
              <a:pPr/>
              <a:t>18</a:t>
            </a:fld>
            <a:endParaRPr kumimoji="0" lang="en-GB" altLang="en-US" sz="140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286898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51027E-4551-7F4A-AE98-1805ADAC89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6171" y="2906713"/>
            <a:ext cx="7772400" cy="1362075"/>
          </a:xfrm>
        </p:spPr>
        <p:txBody>
          <a:bodyPr/>
          <a:lstStyle/>
          <a:p>
            <a:r>
              <a:rPr lang="en-GB" dirty="0"/>
              <a:t>P</a:t>
            </a:r>
            <a:r>
              <a:rPr lang="en-CH" dirty="0"/>
              <a:t>ublic engagement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5D71D4C-52D7-564D-ADBA-C4388B7A566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B059666-E35F-6247-A8CD-38BB9E9400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7EC8225-C8D2-40C7-A3FB-299F2E7B818B}" type="slidenum">
              <a:rPr lang="en-US" altLang="en-US" smtClean="0"/>
              <a:pPr>
                <a:defRPr/>
              </a:pPr>
              <a:t>19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253037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/>
              <a:t>Introduction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>
                <a:solidFill>
                  <a:srgbClr val="000090"/>
                </a:solidFill>
              </a:rPr>
              <a:t>The JAI programme is organised around three pillars:</a:t>
            </a:r>
          </a:p>
          <a:p>
            <a:pPr marL="0" indent="0">
              <a:buNone/>
            </a:pPr>
            <a:endParaRPr lang="en-GB" dirty="0">
              <a:solidFill>
                <a:srgbClr val="000090"/>
              </a:solidFill>
            </a:endParaRPr>
          </a:p>
          <a:p>
            <a:pPr lvl="1"/>
            <a:r>
              <a:rPr lang="en-GB" dirty="0"/>
              <a:t>Research &amp; development for advanced and novel accelerator technology. </a:t>
            </a:r>
          </a:p>
          <a:p>
            <a:pPr lvl="1"/>
            <a:r>
              <a:rPr lang="en-GB" dirty="0">
                <a:solidFill>
                  <a:srgbClr val="FF0000"/>
                </a:solidFill>
              </a:rPr>
              <a:t>Training </a:t>
            </a:r>
            <a:r>
              <a:rPr lang="en-GB" dirty="0"/>
              <a:t>of next generation of accelerator scientists in accelerator techniques.</a:t>
            </a:r>
          </a:p>
          <a:p>
            <a:pPr lvl="1"/>
            <a:r>
              <a:rPr lang="en-GB" dirty="0"/>
              <a:t>Advanced accelerator applications in science &amp; society, impact and</a:t>
            </a:r>
            <a:r>
              <a:rPr lang="en-GB" dirty="0">
                <a:solidFill>
                  <a:srgbClr val="FF0000"/>
                </a:solidFill>
              </a:rPr>
              <a:t> public engagement / outreach.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3EC141C-77B4-4C30-8D07-C7AD6DA3CD10}" type="slidenum">
              <a:rPr lang="en-US" altLang="en-US" smtClean="0"/>
              <a:pPr>
                <a:defRPr/>
              </a:pPr>
              <a:t>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2046680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631F23-EA26-3F41-A656-F094C00409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b="1" dirty="0"/>
              <a:t>Introduction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D75090A-73EF-A448-A3D1-9C9CCD876EB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H" dirty="0"/>
              <a:t>JAI continues to develop its high-profile, in-person public engagement in post-Covid environment.</a:t>
            </a:r>
          </a:p>
          <a:p>
            <a:r>
              <a:rPr lang="en-CH" dirty="0"/>
              <a:t>Covid pandemic devastated in-person events, throwing them into online events.</a:t>
            </a:r>
          </a:p>
          <a:p>
            <a:r>
              <a:rPr lang="en-CH" dirty="0"/>
              <a:t>Greatly reduced activities and only now events have reached pre-pandemic levels.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DE1618F-EDEF-3A40-BAC6-A970519F3E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3EC141C-77B4-4C30-8D07-C7AD6DA3CD10}" type="slidenum">
              <a:rPr lang="en-US" altLang="en-US" smtClean="0"/>
              <a:pPr>
                <a:defRPr/>
              </a:pPr>
              <a:t>20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4141574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APPEAL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" y="1600200"/>
            <a:ext cx="4343400" cy="4953000"/>
          </a:xfrm>
        </p:spPr>
        <p:txBody>
          <a:bodyPr/>
          <a:lstStyle/>
          <a:p>
            <a:r>
              <a:rPr lang="en-US" sz="2200" dirty="0"/>
              <a:t>Re-start Accelerator and Particle Physics Education at A-Level (APPEAL) following pause due to Covid-19.</a:t>
            </a:r>
          </a:p>
          <a:p>
            <a:endParaRPr lang="en-US" sz="2200" dirty="0"/>
          </a:p>
          <a:p>
            <a:r>
              <a:rPr lang="en-US" sz="2200" dirty="0"/>
              <a:t>Annual training event started in 2010. </a:t>
            </a:r>
          </a:p>
          <a:p>
            <a:endParaRPr lang="en-US" sz="2200" dirty="0"/>
          </a:p>
          <a:p>
            <a:r>
              <a:rPr lang="en-US" sz="2200" dirty="0"/>
              <a:t>APPEAL-11 in June 2025</a:t>
            </a:r>
          </a:p>
          <a:p>
            <a:pPr marL="0" indent="0">
              <a:buNone/>
            </a:pPr>
            <a:endParaRPr lang="en-US" sz="2200" dirty="0"/>
          </a:p>
          <a:p>
            <a:pPr marL="0" indent="0" algn="ctr">
              <a:buNone/>
            </a:pPr>
            <a:r>
              <a:rPr lang="en-US" sz="2200" dirty="0"/>
              <a:t> </a:t>
            </a:r>
            <a:r>
              <a:rPr lang="en-US" sz="2200" b="1" i="1" dirty="0"/>
              <a:t>Accelerators for </a:t>
            </a:r>
            <a:br>
              <a:rPr lang="en-US" sz="2200" b="1" i="1" dirty="0"/>
            </a:br>
            <a:r>
              <a:rPr lang="en-US" sz="2200" b="1" i="1" dirty="0"/>
              <a:t>Particle Therapy in Medicine</a:t>
            </a:r>
            <a:endParaRPr lang="en-US" sz="22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8810D79-0C3D-4F9C-9A42-2CF8BD766948}" type="slidenum">
              <a:rPr lang="en-US" altLang="en-US" smtClean="0"/>
              <a:pPr>
                <a:defRPr/>
              </a:pPr>
              <a:t>21</a:t>
            </a:fld>
            <a:endParaRPr lang="en-US" altLang="en-US"/>
          </a:p>
        </p:txBody>
      </p:sp>
      <p:sp>
        <p:nvSpPr>
          <p:cNvPr id="7" name="TextBox 6"/>
          <p:cNvSpPr txBox="1"/>
          <p:nvPr/>
        </p:nvSpPr>
        <p:spPr>
          <a:xfrm>
            <a:off x="4572000" y="4251493"/>
            <a:ext cx="428835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Consists of lectures and </a:t>
            </a:r>
            <a:r>
              <a:rPr lang="en-US" b="1" dirty="0" err="1">
                <a:solidFill>
                  <a:srgbClr val="C00000"/>
                </a:solidFill>
              </a:rPr>
              <a:t>MasterClass</a:t>
            </a:r>
            <a:endParaRPr lang="en-US" b="1" dirty="0">
              <a:solidFill>
                <a:srgbClr val="C00000"/>
              </a:solidFill>
            </a:endParaRPr>
          </a:p>
          <a:p>
            <a:endParaRPr lang="en-US" b="1" dirty="0">
              <a:solidFill>
                <a:srgbClr val="C00000"/>
              </a:solidFill>
            </a:endParaRPr>
          </a:p>
          <a:p>
            <a:r>
              <a:rPr lang="en-US" b="1" dirty="0">
                <a:solidFill>
                  <a:srgbClr val="C00000"/>
                </a:solidFill>
              </a:rPr>
              <a:t>https://</a:t>
            </a:r>
            <a:r>
              <a:rPr lang="en-US" b="1" dirty="0" err="1">
                <a:solidFill>
                  <a:srgbClr val="C00000"/>
                </a:solidFill>
              </a:rPr>
              <a:t>indico.cern.ch</a:t>
            </a:r>
            <a:r>
              <a:rPr lang="en-US" b="1" dirty="0">
                <a:solidFill>
                  <a:srgbClr val="C00000"/>
                </a:solidFill>
              </a:rPr>
              <a:t>/event/1539515/</a:t>
            </a:r>
          </a:p>
        </p:txBody>
      </p:sp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D77E20F8-84C7-54C4-7449-D44611312663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595446" y="1644328"/>
            <a:ext cx="4038600" cy="24616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561273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4">
            <a:extLst>
              <a:ext uri="{FF2B5EF4-FFF2-40B4-BE49-F238E27FC236}">
                <a16:creationId xmlns:a16="http://schemas.microsoft.com/office/drawing/2014/main" id="{A3DC27B8-4E71-41E7-ACC3-CF1A6957A8C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381000" y="280377"/>
            <a:ext cx="8229600" cy="762000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GB" altLang="en-US" sz="3600" b="1" dirty="0"/>
              <a:t>Public Engagement &amp; Schools Outreach</a:t>
            </a:r>
          </a:p>
        </p:txBody>
      </p:sp>
      <p:sp>
        <p:nvSpPr>
          <p:cNvPr id="5123" name="Rectangle 3">
            <a:extLst>
              <a:ext uri="{FF2B5EF4-FFF2-40B4-BE49-F238E27FC236}">
                <a16:creationId xmlns:a16="http://schemas.microsoft.com/office/drawing/2014/main" id="{D3BCCB6D-B4B7-7912-8055-1165BB6072F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-29308" y="1041304"/>
            <a:ext cx="9296400" cy="1152525"/>
          </a:xfrm>
        </p:spPr>
        <p:txBody>
          <a:bodyPr/>
          <a:lstStyle/>
          <a:p>
            <a:pPr marL="0" indent="0" eaLnBrk="1" hangingPunct="1">
              <a:buFont typeface="Arial" panose="020B0604020202020204" pitchFamily="34" charset="0"/>
              <a:buNone/>
            </a:pPr>
            <a:r>
              <a:rPr lang="en-GB" altLang="en-US" sz="2000" b="1" dirty="0">
                <a:solidFill>
                  <a:srgbClr val="FF0000"/>
                </a:solidFill>
              </a:rPr>
              <a:t>‘Particle Accelerators: from Higgs Bosons to Curing Cancer’</a:t>
            </a:r>
          </a:p>
          <a:p>
            <a:pPr marL="0" indent="0" eaLnBrk="1" hangingPunct="1">
              <a:buFont typeface="Arial" panose="020B0604020202020204" pitchFamily="34" charset="0"/>
              <a:buNone/>
            </a:pPr>
            <a:r>
              <a:rPr lang="en-GB" altLang="en-US" sz="2000" b="1" dirty="0">
                <a:solidFill>
                  <a:srgbClr val="FF0000"/>
                </a:solidFill>
              </a:rPr>
              <a:t>Delivered 40 times in pre-pandemic decade </a:t>
            </a:r>
          </a:p>
          <a:p>
            <a:pPr marL="0" indent="0" eaLnBrk="1" hangingPunct="1">
              <a:buFont typeface="Arial" panose="020B0604020202020204" pitchFamily="34" charset="0"/>
              <a:buNone/>
            </a:pPr>
            <a:r>
              <a:rPr lang="en-GB" altLang="en-US" sz="2000" b="1" dirty="0">
                <a:solidFill>
                  <a:srgbClr val="FF0000"/>
                </a:solidFill>
              </a:rPr>
              <a:t>Continued in 2024 at nearby school: &gt;100 attendees</a:t>
            </a:r>
          </a:p>
          <a:p>
            <a:pPr marL="0" indent="0" eaLnBrk="1" hangingPunct="1">
              <a:buFont typeface="Arial" panose="020B0604020202020204" pitchFamily="34" charset="0"/>
              <a:buNone/>
            </a:pPr>
            <a:endParaRPr lang="en-GB" altLang="en-US" sz="2000" b="1" dirty="0">
              <a:solidFill>
                <a:srgbClr val="FF0000"/>
              </a:solidFill>
            </a:endParaRPr>
          </a:p>
          <a:p>
            <a:pPr marL="0" indent="0" eaLnBrk="1" hangingPunct="1">
              <a:buFont typeface="Arial" panose="020B0604020202020204" pitchFamily="34" charset="0"/>
              <a:buNone/>
            </a:pPr>
            <a:r>
              <a:rPr lang="en-GB" altLang="en-US" sz="2000" b="1" dirty="0">
                <a:solidFill>
                  <a:srgbClr val="FF0000"/>
                </a:solidFill>
              </a:rPr>
              <a:t>																</a:t>
            </a:r>
          </a:p>
        </p:txBody>
      </p:sp>
      <p:sp>
        <p:nvSpPr>
          <p:cNvPr id="5124" name="Slide Number Placeholder 4">
            <a:extLst>
              <a:ext uri="{FF2B5EF4-FFF2-40B4-BE49-F238E27FC236}">
                <a16:creationId xmlns:a16="http://schemas.microsoft.com/office/drawing/2014/main" id="{3FF55DE5-682A-D2C8-6DBB-97BAAA2CC4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xfrm>
            <a:off x="6896100" y="6280150"/>
            <a:ext cx="2133600" cy="4762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ヒラギノ角ゴ ProN W3" panose="020B0300000000000000" pitchFamily="34" charset="-128"/>
                <a:cs typeface="ヒラギノ角ゴ ProN W3" panose="020B0300000000000000" pitchFamily="34" charset="-128"/>
              </a:defRPr>
            </a:lvl1pPr>
            <a:lvl2pPr marL="742950" indent="-285750"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ヒラギノ角ゴ ProN W3" panose="020B0300000000000000" pitchFamily="34" charset="-128"/>
                <a:cs typeface="ヒラギノ角ゴ ProN W3" panose="020B0300000000000000" pitchFamily="34" charset="-128"/>
              </a:defRPr>
            </a:lvl2pPr>
            <a:lvl3pPr marL="1143000" indent="-228600"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ヒラギノ角ゴ ProN W3" panose="020B0300000000000000" pitchFamily="34" charset="-128"/>
                <a:cs typeface="ヒラギノ角ゴ ProN W3" panose="020B0300000000000000" pitchFamily="34" charset="-128"/>
              </a:defRPr>
            </a:lvl3pPr>
            <a:lvl4pPr marL="1600200" indent="-228600"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ヒラギノ角ゴ ProN W3" panose="020B0300000000000000" pitchFamily="34" charset="-128"/>
                <a:cs typeface="ヒラギノ角ゴ ProN W3" panose="020B0300000000000000" pitchFamily="34" charset="-128"/>
              </a:defRPr>
            </a:lvl4pPr>
            <a:lvl5pPr marL="2057400" indent="-228600"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ヒラギノ角ゴ ProN W3" panose="020B0300000000000000" pitchFamily="34" charset="-128"/>
                <a:cs typeface="ヒラギノ角ゴ ProN W3" panose="020B0300000000000000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ヒラギノ角ゴ ProN W3" panose="020B0300000000000000" pitchFamily="34" charset="-128"/>
                <a:cs typeface="ヒラギノ角ゴ ProN W3" panose="020B0300000000000000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ヒラギノ角ゴ ProN W3" panose="020B0300000000000000" pitchFamily="34" charset="-128"/>
                <a:cs typeface="ヒラギノ角ゴ ProN W3" panose="020B0300000000000000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ヒラギノ角ゴ ProN W3" panose="020B0300000000000000" pitchFamily="34" charset="-128"/>
                <a:cs typeface="ヒラギノ角ゴ ProN W3" panose="020B0300000000000000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ヒラギノ角ゴ ProN W3" panose="020B0300000000000000" pitchFamily="34" charset="-128"/>
                <a:cs typeface="ヒラギノ角ゴ ProN W3" panose="020B0300000000000000" pitchFamily="34" charset="-128"/>
              </a:defRPr>
            </a:lvl9pPr>
          </a:lstStyle>
          <a:p>
            <a:fld id="{A080E570-AC67-4346-A017-76E0E690EA9E}" type="slidenum">
              <a:rPr kumimoji="0" lang="en-GB" altLang="en-US" sz="1400">
                <a:solidFill>
                  <a:srgbClr val="000000"/>
                </a:solidFill>
                <a:latin typeface="Times New Roman" panose="02020603050405020304" pitchFamily="18" charset="0"/>
              </a:rPr>
              <a:pPr/>
              <a:t>22</a:t>
            </a:fld>
            <a:endParaRPr kumimoji="0" lang="en-GB" altLang="en-US" sz="140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pic>
        <p:nvPicPr>
          <p:cNvPr id="5127" name="Picture 2">
            <a:extLst>
              <a:ext uri="{FF2B5EF4-FFF2-40B4-BE49-F238E27FC236}">
                <a16:creationId xmlns:a16="http://schemas.microsoft.com/office/drawing/2014/main" id="{3448B04C-E7E4-6742-5B7E-1CFC45E489A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314405"/>
            <a:ext cx="5597525" cy="3727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8" name="TextBox 3">
            <a:extLst>
              <a:ext uri="{FF2B5EF4-FFF2-40B4-BE49-F238E27FC236}">
                <a16:creationId xmlns:a16="http://schemas.microsoft.com/office/drawing/2014/main" id="{BAEE6C59-8A88-2074-C17F-35338A3385B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97525" y="2171456"/>
            <a:ext cx="3554413" cy="42780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ヒラギノ角ゴ ProN W3" panose="020B0300000000000000" pitchFamily="34" charset="-128"/>
                <a:cs typeface="ヒラギノ角ゴ ProN W3" panose="020B0300000000000000" pitchFamily="34" charset="-128"/>
              </a:defRPr>
            </a:lvl1pPr>
            <a:lvl2pPr marL="742950" indent="-285750"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ヒラギノ角ゴ ProN W3" panose="020B0300000000000000" pitchFamily="34" charset="-128"/>
                <a:cs typeface="ヒラギノ角ゴ ProN W3" panose="020B0300000000000000" pitchFamily="34" charset="-128"/>
              </a:defRPr>
            </a:lvl2pPr>
            <a:lvl3pPr marL="1143000" indent="-228600"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ヒラギノ角ゴ ProN W3" panose="020B0300000000000000" pitchFamily="34" charset="-128"/>
                <a:cs typeface="ヒラギノ角ゴ ProN W3" panose="020B0300000000000000" pitchFamily="34" charset="-128"/>
              </a:defRPr>
            </a:lvl3pPr>
            <a:lvl4pPr marL="1600200" indent="-228600"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ヒラギノ角ゴ ProN W3" panose="020B0300000000000000" pitchFamily="34" charset="-128"/>
                <a:cs typeface="ヒラギノ角ゴ ProN W3" panose="020B0300000000000000" pitchFamily="34" charset="-128"/>
              </a:defRPr>
            </a:lvl4pPr>
            <a:lvl5pPr marL="2057400" indent="-228600"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ヒラギノ角ゴ ProN W3" panose="020B0300000000000000" pitchFamily="34" charset="-128"/>
                <a:cs typeface="ヒラギノ角ゴ ProN W3" panose="020B0300000000000000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ヒラギノ角ゴ ProN W3" panose="020B0300000000000000" pitchFamily="34" charset="-128"/>
                <a:cs typeface="ヒラギノ角ゴ ProN W3" panose="020B0300000000000000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ヒラギノ角ゴ ProN W3" panose="020B0300000000000000" pitchFamily="34" charset="-128"/>
                <a:cs typeface="ヒラギノ角ゴ ProN W3" panose="020B0300000000000000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ヒラギノ角ゴ ProN W3" panose="020B0300000000000000" pitchFamily="34" charset="-128"/>
                <a:cs typeface="ヒラギノ角ゴ ProN W3" panose="020B0300000000000000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ヒラギノ角ゴ ProN W3" panose="020B0300000000000000" pitchFamily="34" charset="-128"/>
                <a:cs typeface="ヒラギノ角ゴ ProN W3" panose="020B0300000000000000" pitchFamily="34" charset="-128"/>
              </a:defRPr>
            </a:lvl9pPr>
          </a:lstStyle>
          <a:p>
            <a:r>
              <a:rPr lang="en-GB" altLang="en-CH" sz="1600" dirty="0"/>
              <a:t>Feedback from female GCSE student:</a:t>
            </a:r>
          </a:p>
          <a:p>
            <a:endParaRPr lang="en-GB" altLang="en-CH" sz="1600" dirty="0"/>
          </a:p>
          <a:p>
            <a:r>
              <a:rPr lang="en-GB" altLang="en-CH" sz="1600" i="1" dirty="0"/>
              <a:t>‘It meant a lot to me that you spent your time discussing my ambition to have a career in physics once I am older. I greatly appreciate that you talked with me and I thank you for the advice you gave me. </a:t>
            </a:r>
          </a:p>
          <a:p>
            <a:r>
              <a:rPr lang="en-GB" altLang="en-CH" sz="1600" i="1" dirty="0"/>
              <a:t>  </a:t>
            </a:r>
          </a:p>
          <a:p>
            <a:r>
              <a:rPr lang="en-GB" altLang="en-CH" sz="1600" i="1" dirty="0"/>
              <a:t>Our discussion really inspired me and I am more determined than ever, … at the moment I am likely to be the only student at my school taking Physics and Further Maths A-Level, but this will not deter me.’</a:t>
            </a:r>
          </a:p>
          <a:p>
            <a:endParaRPr lang="en-GB" altLang="en-CH" sz="1600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6322CC1-EC75-3072-177D-621220329583}"/>
              </a:ext>
            </a:extLst>
          </p:cNvPr>
          <p:cNvSpPr txBox="1"/>
          <p:nvPr/>
        </p:nvSpPr>
        <p:spPr>
          <a:xfrm>
            <a:off x="1828800" y="6209323"/>
            <a:ext cx="14798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/>
              <a:t>Phil Burrows</a:t>
            </a:r>
          </a:p>
        </p:txBody>
      </p:sp>
    </p:spTree>
  </p:cSld>
  <p:clrMapOvr>
    <a:masterClrMapping/>
  </p:clrMapOvr>
  <p:transition spd="slow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>
            <a:extLst>
              <a:ext uri="{FF2B5EF4-FFF2-40B4-BE49-F238E27FC236}">
                <a16:creationId xmlns:a16="http://schemas.microsoft.com/office/drawing/2014/main" id="{76D9108D-8D66-48E0-8F6C-84BEDCD0DB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en-US" b="1" dirty="0"/>
              <a:t>Public Engagement &amp; Music</a:t>
            </a:r>
          </a:p>
        </p:txBody>
      </p:sp>
      <p:sp>
        <p:nvSpPr>
          <p:cNvPr id="14" name="Content Placeholder 3">
            <a:extLst>
              <a:ext uri="{FF2B5EF4-FFF2-40B4-BE49-F238E27FC236}">
                <a16:creationId xmlns:a16="http://schemas.microsoft.com/office/drawing/2014/main" id="{C2175A19-15F5-4B56-9A05-83FAAF236F5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07169" y="1955799"/>
            <a:ext cx="4114800" cy="4932363"/>
          </a:xfrm>
        </p:spPr>
        <p:txBody>
          <a:bodyPr/>
          <a:lstStyle/>
          <a:p>
            <a:r>
              <a:rPr lang="en-US" sz="2400" b="1" i="1" dirty="0"/>
              <a:t>Oxford May Music Festival </a:t>
            </a:r>
            <a:r>
              <a:rPr lang="en-US" sz="2400" dirty="0"/>
              <a:t>(May 2024, </a:t>
            </a:r>
            <a:br>
              <a:rPr lang="en-US" sz="2400"/>
            </a:br>
            <a:r>
              <a:rPr lang="en-US" sz="2400"/>
              <a:t>15</a:t>
            </a:r>
            <a:r>
              <a:rPr lang="en-US" sz="2400" baseline="30000"/>
              <a:t>th</a:t>
            </a:r>
            <a:r>
              <a:rPr lang="en-US" sz="2400"/>
              <a:t> </a:t>
            </a:r>
            <a:r>
              <a:rPr lang="en-US" sz="2400" dirty="0"/>
              <a:t>season).</a:t>
            </a:r>
          </a:p>
          <a:p>
            <a:pPr lvl="1"/>
            <a:r>
              <a:rPr lang="en-GB" b="0" i="0" u="none" strike="noStrike" dirty="0">
                <a:solidFill>
                  <a:srgbClr val="212121"/>
                </a:solidFill>
                <a:effectLst/>
              </a:rPr>
              <a:t>4 days of events with a total attendance of around 1000.</a:t>
            </a:r>
            <a:endParaRPr lang="en-US" dirty="0"/>
          </a:p>
          <a:p>
            <a:r>
              <a:rPr lang="en-US" sz="2400" b="1" i="1" dirty="0"/>
              <a:t>Einstein’s Universe </a:t>
            </a:r>
            <a:r>
              <a:rPr lang="en-US" sz="2400" dirty="0"/>
              <a:t>given over 100 times over almost 20 years to a live audience </a:t>
            </a:r>
            <a:r>
              <a:rPr lang="en-US" sz="2400" dirty="0" err="1"/>
              <a:t>totalling</a:t>
            </a:r>
            <a:r>
              <a:rPr lang="en-US" sz="2400" dirty="0"/>
              <a:t> more than 30,000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63C2115-397D-9E4F-835A-4C858C3794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553200" y="6243638"/>
            <a:ext cx="2133600" cy="457200"/>
          </a:xfrm>
        </p:spPr>
        <p:txBody>
          <a:bodyPr wrap="square" anchor="b">
            <a:normAutofit/>
          </a:bodyPr>
          <a:lstStyle/>
          <a:p>
            <a:pPr>
              <a:spcAft>
                <a:spcPts val="600"/>
              </a:spcAft>
              <a:defRPr/>
            </a:pPr>
            <a:fld id="{B3EC141C-77B4-4C30-8D07-C7AD6DA3CD10}" type="slidenum">
              <a:rPr lang="en-US" altLang="en-US" smtClean="0"/>
              <a:pPr>
                <a:spcAft>
                  <a:spcPts val="600"/>
                </a:spcAft>
                <a:defRPr/>
              </a:pPr>
              <a:t>23</a:t>
            </a:fld>
            <a:endParaRPr lang="en-US" alt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1F26067-821C-0135-4900-C36A6C41EA51}"/>
              </a:ext>
            </a:extLst>
          </p:cNvPr>
          <p:cNvSpPr txBox="1"/>
          <p:nvPr/>
        </p:nvSpPr>
        <p:spPr>
          <a:xfrm>
            <a:off x="3095412" y="4392672"/>
            <a:ext cx="14414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/>
              <a:t>Brian Foster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362D9AC-83E5-D136-C06F-FD78DEA2D24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052" y="2057400"/>
            <a:ext cx="4419948" cy="23645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278094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C4B939B-E197-E44B-2E3D-AB7B77FAAAB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>
            <a:extLst>
              <a:ext uri="{FF2B5EF4-FFF2-40B4-BE49-F238E27FC236}">
                <a16:creationId xmlns:a16="http://schemas.microsoft.com/office/drawing/2014/main" id="{9ED27F24-B69A-2D05-DDF8-906ADB6368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en-US" b="1" dirty="0"/>
              <a:t>Public Engagement &amp; Festivals</a:t>
            </a:r>
          </a:p>
        </p:txBody>
      </p:sp>
      <p:sp>
        <p:nvSpPr>
          <p:cNvPr id="14" name="Content Placeholder 3">
            <a:extLst>
              <a:ext uri="{FF2B5EF4-FFF2-40B4-BE49-F238E27FC236}">
                <a16:creationId xmlns:a16="http://schemas.microsoft.com/office/drawing/2014/main" id="{E9308B35-F6E4-E2CD-2D11-63B9E7CC959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876800" y="1230780"/>
            <a:ext cx="4451184" cy="4932363"/>
          </a:xfrm>
        </p:spPr>
        <p:txBody>
          <a:bodyPr/>
          <a:lstStyle/>
          <a:p>
            <a:r>
              <a:rPr lang="en-US" sz="2000" b="1" i="1" dirty="0"/>
              <a:t>Great Exhibition Road Festival, London</a:t>
            </a:r>
            <a:endParaRPr lang="en-US" sz="2000" dirty="0"/>
          </a:p>
          <a:p>
            <a:pPr lvl="1"/>
            <a:r>
              <a:rPr lang="en-GB" sz="2000" dirty="0">
                <a:solidFill>
                  <a:srgbClr val="161A1D"/>
                </a:solidFill>
              </a:rPr>
              <a:t>C</a:t>
            </a:r>
            <a:r>
              <a:rPr lang="en-GB" sz="2000" b="0" i="0" dirty="0">
                <a:solidFill>
                  <a:srgbClr val="161A1D"/>
                </a:solidFill>
                <a:effectLst/>
              </a:rPr>
              <a:t>elebrate how science and the arts help people, communities and nature to flourish, with a weekend of events for all ages.</a:t>
            </a:r>
            <a:endParaRPr lang="de-CH" sz="2000" b="0" i="0" u="none" strike="noStrike" dirty="0">
              <a:solidFill>
                <a:srgbClr val="212121"/>
              </a:solidFill>
              <a:effectLst/>
            </a:endParaRPr>
          </a:p>
          <a:p>
            <a:pPr lvl="1"/>
            <a:r>
              <a:rPr lang="de-CH" sz="2000" b="0" i="0" u="none" strike="noStrike" dirty="0">
                <a:solidFill>
                  <a:srgbClr val="212121"/>
                </a:solidFill>
                <a:effectLst/>
              </a:rPr>
              <a:t>Stall on </a:t>
            </a:r>
            <a:r>
              <a:rPr lang="de-CH" sz="2000" b="0" i="0" u="none" strike="noStrike" dirty="0" err="1">
                <a:solidFill>
                  <a:srgbClr val="212121"/>
                </a:solidFill>
                <a:effectLst/>
              </a:rPr>
              <a:t>plasma</a:t>
            </a:r>
            <a:r>
              <a:rPr lang="de-CH" sz="2000" b="0" i="0" u="none" strike="noStrike" dirty="0">
                <a:solidFill>
                  <a:srgbClr val="212121"/>
                </a:solidFill>
                <a:effectLst/>
              </a:rPr>
              <a:t> </a:t>
            </a:r>
            <a:r>
              <a:rPr lang="de-CH" sz="2000" dirty="0" err="1">
                <a:solidFill>
                  <a:srgbClr val="212121"/>
                </a:solidFill>
              </a:rPr>
              <a:t>a</a:t>
            </a:r>
            <a:r>
              <a:rPr lang="de-CH" sz="2000" b="0" i="0" u="none" strike="noStrike" dirty="0" err="1">
                <a:solidFill>
                  <a:srgbClr val="212121"/>
                </a:solidFill>
                <a:effectLst/>
              </a:rPr>
              <a:t>ccelerators</a:t>
            </a:r>
            <a:r>
              <a:rPr lang="de-CH" sz="2000" b="0" i="0" u="none" strike="noStrike" dirty="0">
                <a:solidFill>
                  <a:srgbClr val="212121"/>
                </a:solidFill>
                <a:effectLst/>
              </a:rPr>
              <a:t> </a:t>
            </a:r>
            <a:r>
              <a:rPr lang="de-CH" sz="2000" b="0" i="0" u="none" strike="noStrike" dirty="0" err="1">
                <a:solidFill>
                  <a:srgbClr val="212121"/>
                </a:solidFill>
                <a:effectLst/>
              </a:rPr>
              <a:t>by</a:t>
            </a:r>
            <a:r>
              <a:rPr lang="de-CH" sz="2000" b="0" i="0" u="none" strike="noStrike" dirty="0">
                <a:solidFill>
                  <a:srgbClr val="212121"/>
                </a:solidFill>
                <a:effectLst/>
              </a:rPr>
              <a:t> ICL in 2024.</a:t>
            </a:r>
          </a:p>
          <a:p>
            <a:pPr lvl="1"/>
            <a:r>
              <a:rPr lang="en-GB" sz="2000" kern="0" dirty="0"/>
              <a:t>Preparation of </a:t>
            </a:r>
            <a:r>
              <a:rPr lang="en-GB" sz="2000" kern="0" dirty="0" err="1"/>
              <a:t>LhARA</a:t>
            </a:r>
            <a:r>
              <a:rPr lang="en-GB" sz="2000" kern="0" dirty="0"/>
              <a:t> VR activities by RHUL for Great Exhibition Road Festival</a:t>
            </a:r>
            <a:br>
              <a:rPr lang="en-GB" sz="2000" kern="0" dirty="0"/>
            </a:br>
            <a:r>
              <a:rPr lang="en-GB" sz="2000" kern="0" dirty="0"/>
              <a:t>(June 2025)</a:t>
            </a:r>
          </a:p>
          <a:p>
            <a:pPr lvl="1"/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7049A23-86C2-21F7-0305-5CE09401E36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723" y="1230780"/>
            <a:ext cx="3267152" cy="1464585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15AAF074-4A02-18B7-7329-5E6F58F911C1}"/>
              </a:ext>
            </a:extLst>
          </p:cNvPr>
          <p:cNvSpPr txBox="1"/>
          <p:nvPr/>
        </p:nvSpPr>
        <p:spPr>
          <a:xfrm>
            <a:off x="169581" y="2695365"/>
            <a:ext cx="287771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b="1" dirty="0"/>
              <a:t>Imperial College London</a:t>
            </a:r>
            <a:br>
              <a:rPr lang="de-CH" b="1" dirty="0"/>
            </a:br>
            <a:r>
              <a:rPr lang="de-CH" b="1" dirty="0"/>
              <a:t>(September 2024)</a:t>
            </a:r>
            <a:endParaRPr b="1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25D9D3F-BC91-F55D-3127-82383FCFCD5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42365" y="4958603"/>
            <a:ext cx="3122712" cy="17568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9848A776-0E78-6B7E-8752-15D104C5394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048591" y="1542773"/>
            <a:ext cx="2514600" cy="188595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5C95BACA-DC74-56C8-B4BA-91485D4E80D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9414" y="3332694"/>
            <a:ext cx="1959494" cy="1469621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999C5F45-7564-50B8-E3E2-7B1F169F55CE}"/>
              </a:ext>
            </a:extLst>
          </p:cNvPr>
          <p:cNvSpPr txBox="1"/>
          <p:nvPr/>
        </p:nvSpPr>
        <p:spPr>
          <a:xfrm>
            <a:off x="4859215" y="5493366"/>
            <a:ext cx="268118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b="1" dirty="0"/>
              <a:t>RHUL Science Festival</a:t>
            </a:r>
          </a:p>
          <a:p>
            <a:r>
              <a:rPr lang="de-CH" b="1" dirty="0"/>
              <a:t>(May 2024)</a:t>
            </a:r>
            <a:endParaRPr b="1" dirty="0"/>
          </a:p>
        </p:txBody>
      </p:sp>
    </p:spTree>
    <p:extLst>
      <p:ext uri="{BB962C8B-B14F-4D97-AF65-F5344CB8AC3E}">
        <p14:creationId xmlns:p14="http://schemas.microsoft.com/office/powerpoint/2010/main" val="58593961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BEC4008-315F-3C11-0261-1E20384A182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>
            <a:extLst>
              <a:ext uri="{FF2B5EF4-FFF2-40B4-BE49-F238E27FC236}">
                <a16:creationId xmlns:a16="http://schemas.microsoft.com/office/drawing/2014/main" id="{C8E02A15-3E9F-0A4B-B280-01B6E40FC8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en-US" b="1" dirty="0"/>
              <a:t>Public Engagement &amp; Students</a:t>
            </a:r>
          </a:p>
        </p:txBody>
      </p:sp>
      <p:sp>
        <p:nvSpPr>
          <p:cNvPr id="14" name="Content Placeholder 3">
            <a:extLst>
              <a:ext uri="{FF2B5EF4-FFF2-40B4-BE49-F238E27FC236}">
                <a16:creationId xmlns:a16="http://schemas.microsoft.com/office/drawing/2014/main" id="{B031AA26-7BCB-08C2-A0C4-C8634650850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591860" y="1522290"/>
            <a:ext cx="4247339" cy="4932363"/>
          </a:xfrm>
        </p:spPr>
        <p:txBody>
          <a:bodyPr/>
          <a:lstStyle/>
          <a:p>
            <a:r>
              <a:rPr lang="en-US" sz="2400" b="1" i="1" dirty="0"/>
              <a:t>Science Communication Lectures &amp; Workshops for JAI DPhil Students</a:t>
            </a:r>
          </a:p>
          <a:p>
            <a:endParaRPr lang="en-US" sz="2400" b="1" i="1" dirty="0"/>
          </a:p>
          <a:p>
            <a:r>
              <a:rPr lang="en-US" sz="1800" b="1" dirty="0"/>
              <a:t>Underlined the importance of:</a:t>
            </a:r>
            <a:endParaRPr lang="en-US" sz="1800" dirty="0"/>
          </a:p>
          <a:p>
            <a:pPr lvl="1"/>
            <a:r>
              <a:rPr lang="en-GB" sz="1800" b="1" dirty="0">
                <a:solidFill>
                  <a:srgbClr val="161A1D"/>
                </a:solidFill>
              </a:rPr>
              <a:t>Communication skills </a:t>
            </a:r>
            <a:r>
              <a:rPr lang="en-GB" sz="1800" dirty="0">
                <a:solidFill>
                  <a:srgbClr val="161A1D"/>
                </a:solidFill>
              </a:rPr>
              <a:t>are essential.</a:t>
            </a:r>
          </a:p>
          <a:p>
            <a:pPr lvl="1"/>
            <a:r>
              <a:rPr lang="en-GB" sz="1800" dirty="0">
                <a:solidFill>
                  <a:srgbClr val="161A1D"/>
                </a:solidFill>
              </a:rPr>
              <a:t>Use of Elements of </a:t>
            </a:r>
            <a:r>
              <a:rPr lang="en-GB" sz="1800" b="1" dirty="0">
                <a:solidFill>
                  <a:srgbClr val="161A1D"/>
                </a:solidFill>
              </a:rPr>
              <a:t>Storytelling</a:t>
            </a:r>
            <a:r>
              <a:rPr lang="en-GB" sz="1800" dirty="0">
                <a:solidFill>
                  <a:srgbClr val="161A1D"/>
                </a:solidFill>
              </a:rPr>
              <a:t>.</a:t>
            </a:r>
          </a:p>
          <a:p>
            <a:pPr lvl="1"/>
            <a:r>
              <a:rPr lang="en-GB" sz="1800" dirty="0">
                <a:solidFill>
                  <a:srgbClr val="161A1D"/>
                </a:solidFill>
              </a:rPr>
              <a:t>Engage with </a:t>
            </a:r>
            <a:r>
              <a:rPr lang="en-GB" sz="1800" b="1" dirty="0">
                <a:solidFill>
                  <a:srgbClr val="161A1D"/>
                </a:solidFill>
              </a:rPr>
              <a:t>different audiences</a:t>
            </a:r>
            <a:r>
              <a:rPr lang="en-GB" sz="1800" dirty="0">
                <a:solidFill>
                  <a:srgbClr val="161A1D"/>
                </a:solidFill>
              </a:rPr>
              <a:t>.</a:t>
            </a:r>
          </a:p>
          <a:p>
            <a:pPr lvl="1"/>
            <a:r>
              <a:rPr lang="en-GB" sz="1800" b="1" dirty="0">
                <a:solidFill>
                  <a:srgbClr val="161A1D"/>
                </a:solidFill>
              </a:rPr>
              <a:t>Writing</a:t>
            </a:r>
            <a:r>
              <a:rPr lang="en-GB" sz="1800" dirty="0">
                <a:solidFill>
                  <a:srgbClr val="161A1D"/>
                </a:solidFill>
              </a:rPr>
              <a:t> is special.</a:t>
            </a:r>
          </a:p>
          <a:p>
            <a:pPr lvl="1"/>
            <a:r>
              <a:rPr lang="en-GB" sz="1800" b="1" dirty="0">
                <a:solidFill>
                  <a:srgbClr val="161A1D"/>
                </a:solidFill>
              </a:rPr>
              <a:t>Trust, ethics and uncertainty </a:t>
            </a:r>
            <a:r>
              <a:rPr lang="en-GB" sz="1800" dirty="0">
                <a:solidFill>
                  <a:srgbClr val="161A1D"/>
                </a:solidFill>
              </a:rPr>
              <a:t>in scientific narratives.</a:t>
            </a:r>
            <a:endParaRPr lang="en-US" sz="18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2B2D56B-2C2E-145B-9EC7-CF604EE294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553200" y="6243638"/>
            <a:ext cx="2133600" cy="457200"/>
          </a:xfrm>
        </p:spPr>
        <p:txBody>
          <a:bodyPr wrap="square" anchor="b">
            <a:normAutofit/>
          </a:bodyPr>
          <a:lstStyle/>
          <a:p>
            <a:pPr>
              <a:spcAft>
                <a:spcPts val="600"/>
              </a:spcAft>
              <a:defRPr/>
            </a:pPr>
            <a:fld id="{B3EC141C-77B4-4C30-8D07-C7AD6DA3CD10}" type="slidenum">
              <a:rPr lang="en-US" altLang="en-US" smtClean="0"/>
              <a:pPr>
                <a:spcAft>
                  <a:spcPts val="600"/>
                </a:spcAft>
                <a:defRPr/>
              </a:pPr>
              <a:t>25</a:t>
            </a:fld>
            <a:endParaRPr lang="en-US" alt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FBCF783-87DB-7D85-81E1-16B401F62227}"/>
              </a:ext>
            </a:extLst>
          </p:cNvPr>
          <p:cNvSpPr txBox="1"/>
          <p:nvPr/>
        </p:nvSpPr>
        <p:spPr>
          <a:xfrm>
            <a:off x="0" y="4583562"/>
            <a:ext cx="4694555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b="1" dirty="0"/>
              <a:t>Pilot initiative </a:t>
            </a:r>
            <a:r>
              <a:rPr lang="en-CH" dirty="0"/>
              <a:t>by </a:t>
            </a:r>
            <a:br>
              <a:rPr lang="en-CH" dirty="0"/>
            </a:br>
            <a:r>
              <a:rPr lang="en-CH" dirty="0"/>
              <a:t>Suzie Sheehy &amp; Hector Garcia Morales</a:t>
            </a:r>
          </a:p>
          <a:p>
            <a:endParaRPr lang="en-CH" dirty="0"/>
          </a:p>
          <a:p>
            <a:r>
              <a:rPr lang="en-CH" dirty="0"/>
              <a:t>In future, could collaborate with similar effort</a:t>
            </a:r>
          </a:p>
          <a:p>
            <a:r>
              <a:rPr lang="en-GB" dirty="0"/>
              <a:t>of </a:t>
            </a:r>
            <a:r>
              <a:rPr lang="en-GB" b="1" dirty="0"/>
              <a:t>Oxford Particle Physics</a:t>
            </a:r>
            <a:endParaRPr lang="en-CH" b="1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C3E07BE-C22C-BCE6-AD4A-4F4621D2CF7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694277"/>
            <a:ext cx="4876800" cy="27436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008947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277813"/>
            <a:ext cx="8593869" cy="1139825"/>
          </a:xfrm>
        </p:spPr>
        <p:txBody>
          <a:bodyPr/>
          <a:lstStyle/>
          <a:p>
            <a:r>
              <a:rPr lang="en-US" sz="3000" b="1" dirty="0"/>
              <a:t>Public Engagement &amp; The Big Bang Experience!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199" y="990600"/>
            <a:ext cx="4038600" cy="4876800"/>
          </a:xfrm>
        </p:spPr>
        <p:txBody>
          <a:bodyPr/>
          <a:lstStyle/>
          <a:p>
            <a:r>
              <a:rPr lang="en-US" sz="2400" dirty="0"/>
              <a:t>Brief history and future of the LHC revealing wonders of the LHC at CERN and how it is unravelling mysteries of the universe.</a:t>
            </a:r>
          </a:p>
          <a:p>
            <a:endParaRPr lang="en-US" sz="24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8810D79-0C3D-4F9C-9A42-2CF8BD766948}" type="slidenum">
              <a:rPr lang="en-US" altLang="en-US" smtClean="0"/>
              <a:pPr>
                <a:defRPr/>
              </a:pPr>
              <a:t>26</a:t>
            </a:fld>
            <a:endParaRPr lang="en-US" altLang="en-US"/>
          </a:p>
        </p:txBody>
      </p:sp>
      <p:pic>
        <p:nvPicPr>
          <p:cNvPr id="8" name="Picture 7" descr="A picture containing diagram&#10;&#10;Description automatically generated">
            <a:extLst>
              <a:ext uri="{FF2B5EF4-FFF2-40B4-BE49-F238E27FC236}">
                <a16:creationId xmlns:a16="http://schemas.microsoft.com/office/drawing/2014/main" id="{58DF6E03-B38A-B44B-BBB2-AEFB2FA8F6F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5856" y="2583330"/>
            <a:ext cx="3964204" cy="1395705"/>
          </a:xfrm>
          <a:prstGeom prst="rect">
            <a:avLst/>
          </a:prstGeom>
        </p:spPr>
      </p:pic>
      <p:pic>
        <p:nvPicPr>
          <p:cNvPr id="10" name="Picture 9" descr="A picture containing indoor, person, ceiling, office&#10;&#10;Description automatically generated">
            <a:extLst>
              <a:ext uri="{FF2B5EF4-FFF2-40B4-BE49-F238E27FC236}">
                <a16:creationId xmlns:a16="http://schemas.microsoft.com/office/drawing/2014/main" id="{69B608CF-01A7-874D-B882-88C1CC4A38C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520" y="3281183"/>
            <a:ext cx="3676282" cy="2799371"/>
          </a:xfrm>
          <a:prstGeom prst="rect">
            <a:avLst/>
          </a:prstGeom>
        </p:spPr>
      </p:pic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BCD54375-0CF9-D540-ACA6-BFC69317438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411542" y="977360"/>
            <a:ext cx="4283315" cy="2744102"/>
          </a:xfrm>
        </p:spPr>
        <p:txBody>
          <a:bodyPr/>
          <a:lstStyle/>
          <a:p>
            <a:pPr lvl="1"/>
            <a:r>
              <a:rPr lang="en-GB" sz="2000" dirty="0"/>
              <a:t>Big Bang Experience at </a:t>
            </a:r>
            <a:r>
              <a:rPr lang="en-GB" sz="2000" b="1" dirty="0"/>
              <a:t>British Science Week </a:t>
            </a:r>
            <a:r>
              <a:rPr lang="en-GB" sz="2000" dirty="0"/>
              <a:t>(March 2024)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03832C6-7354-7D92-E38F-358FB5BA5D74}"/>
              </a:ext>
            </a:extLst>
          </p:cNvPr>
          <p:cNvSpPr txBox="1"/>
          <p:nvPr/>
        </p:nvSpPr>
        <p:spPr>
          <a:xfrm>
            <a:off x="5105400" y="4211125"/>
            <a:ext cx="37625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/>
              <a:t>Royal Holloway University London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53969099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E434DD-7C43-1240-98CA-2342950B4F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r>
              <a:rPr lang="en-US" b="1" dirty="0">
                <a:latin typeface="+mj-lt"/>
                <a:ea typeface="+mj-ea"/>
                <a:cs typeface="+mj-cs"/>
              </a:rPr>
              <a:t>Public Engagement &amp; Literature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CD07222-1A0A-814E-88D8-2888F9512117}"/>
              </a:ext>
            </a:extLst>
          </p:cNvPr>
          <p:cNvSpPr txBox="1"/>
          <p:nvPr/>
        </p:nvSpPr>
        <p:spPr bwMode="auto">
          <a:xfrm>
            <a:off x="4533900" y="847725"/>
            <a:ext cx="4038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 fontScale="77500" lnSpcReduction="20000"/>
          </a:bodyPr>
          <a:lstStyle/>
          <a:p>
            <a:pPr eaLnBrk="0" hangingPunct="0">
              <a:spcBef>
                <a:spcPct val="20000"/>
              </a:spcBef>
              <a:buFont typeface="Wingdings" pitchFamily="2" charset="2"/>
            </a:pPr>
            <a:endParaRPr lang="en-US" sz="2800" dirty="0">
              <a:latin typeface="+mn-lt"/>
            </a:endParaRPr>
          </a:p>
          <a:p>
            <a:pPr eaLnBrk="0" hangingPunct="0">
              <a:spcBef>
                <a:spcPct val="20000"/>
              </a:spcBef>
              <a:buFont typeface="Wingdings" pitchFamily="2" charset="2"/>
            </a:pPr>
            <a:r>
              <a:rPr lang="en-US" sz="2800" b="1" dirty="0">
                <a:latin typeface="+mn-lt"/>
              </a:rPr>
              <a:t>Popular science book</a:t>
            </a:r>
          </a:p>
          <a:p>
            <a:pPr eaLnBrk="0" hangingPunct="0">
              <a:spcBef>
                <a:spcPct val="20000"/>
              </a:spcBef>
              <a:buFont typeface="Wingdings" pitchFamily="2" charset="2"/>
            </a:pPr>
            <a:r>
              <a:rPr lang="en-US" sz="2800" dirty="0">
                <a:latin typeface="+mn-lt"/>
              </a:rPr>
              <a:t>by Suzie Sheehy </a:t>
            </a:r>
          </a:p>
          <a:p>
            <a:pPr eaLnBrk="0" hangingPunct="0">
              <a:spcBef>
                <a:spcPct val="20000"/>
              </a:spcBef>
              <a:buFont typeface="Wingdings" pitchFamily="2" charset="2"/>
            </a:pPr>
            <a:endParaRPr lang="en-US" sz="2800" dirty="0">
              <a:latin typeface="+mn-lt"/>
            </a:endParaRPr>
          </a:p>
          <a:p>
            <a:pPr eaLnBrk="0" hangingPunct="0">
              <a:spcBef>
                <a:spcPct val="20000"/>
              </a:spcBef>
              <a:buFont typeface="Wingdings" pitchFamily="2" charset="2"/>
            </a:pPr>
            <a:r>
              <a:rPr lang="en-US" sz="2800" dirty="0">
                <a:latin typeface="+mn-lt"/>
              </a:rPr>
              <a:t>Outreach events, interviews and coverage in Australia, the UK and the US reaching over 4000 people live.</a:t>
            </a:r>
          </a:p>
          <a:p>
            <a:pPr eaLnBrk="0" hangingPunct="0">
              <a:spcBef>
                <a:spcPct val="20000"/>
              </a:spcBef>
              <a:buFont typeface="Wingdings" pitchFamily="2" charset="2"/>
            </a:pPr>
            <a:endParaRPr lang="en-US" sz="2800" dirty="0">
              <a:latin typeface="+mn-lt"/>
            </a:endParaRPr>
          </a:p>
          <a:p>
            <a:pPr eaLnBrk="0" hangingPunct="0">
              <a:spcBef>
                <a:spcPct val="20000"/>
              </a:spcBef>
              <a:buFont typeface="Wingdings" pitchFamily="2" charset="2"/>
            </a:pPr>
            <a:r>
              <a:rPr lang="en-US" sz="2800" dirty="0">
                <a:latin typeface="+mn-lt"/>
              </a:rPr>
              <a:t>Suzie awarded </a:t>
            </a:r>
            <a:r>
              <a:rPr lang="en-US" sz="2800" b="1" dirty="0">
                <a:latin typeface="+mn-lt"/>
              </a:rPr>
              <a:t>Australian Institute of Physics Prize for Physics Communication </a:t>
            </a:r>
            <a:r>
              <a:rPr lang="en-US" sz="2800" dirty="0">
                <a:latin typeface="+mn-lt"/>
              </a:rPr>
              <a:t>and Finalist for the </a:t>
            </a:r>
            <a:r>
              <a:rPr lang="en-US" sz="2800" b="1" dirty="0">
                <a:latin typeface="+mn-lt"/>
              </a:rPr>
              <a:t>Eureka Prize </a:t>
            </a:r>
            <a:r>
              <a:rPr lang="en-US" sz="2800" dirty="0">
                <a:latin typeface="+mn-lt"/>
              </a:rPr>
              <a:t>for Public Understanding of Science. 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3E1F99-5CE8-C043-9248-7CEA868A4D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553200" y="6243638"/>
            <a:ext cx="2133600" cy="457200"/>
          </a:xfr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  <a:normAutofit/>
          </a:bodyPr>
          <a:lstStyle/>
          <a:p>
            <a:pPr>
              <a:spcAft>
                <a:spcPts val="600"/>
              </a:spcAft>
              <a:defRPr/>
            </a:pPr>
            <a:fld id="{E8810D79-0C3D-4F9C-9A42-2CF8BD766948}" type="slidenum">
              <a:rPr lang="en-US" altLang="en-US" kern="1200">
                <a:latin typeface="+mj-lt"/>
                <a:ea typeface="+mn-ea"/>
                <a:cs typeface="+mn-cs"/>
              </a:rPr>
              <a:pPr>
                <a:spcAft>
                  <a:spcPts val="600"/>
                </a:spcAft>
                <a:defRPr/>
              </a:pPr>
              <a:t>27</a:t>
            </a:fld>
            <a:endParaRPr lang="en-US" altLang="en-US" kern="1200">
              <a:latin typeface="+mj-lt"/>
              <a:ea typeface="+mn-ea"/>
              <a:cs typeface="+mn-cs"/>
            </a:endParaRP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440C5CCA-A564-89F8-1BD4-2BA07DD0F9A5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422031" y="1064084"/>
            <a:ext cx="2625969" cy="269284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99D17B61-5A60-8259-1989-57821670F4B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2031" y="3848837"/>
            <a:ext cx="3048000" cy="171450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02B5FF32-1A6F-7E8E-E040-87C7AB7F609F}"/>
              </a:ext>
            </a:extLst>
          </p:cNvPr>
          <p:cNvSpPr txBox="1"/>
          <p:nvPr/>
        </p:nvSpPr>
        <p:spPr>
          <a:xfrm>
            <a:off x="356017" y="5579946"/>
            <a:ext cx="889217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atin typeface="+mn-lt"/>
              </a:rPr>
              <a:t>Spin-off </a:t>
            </a:r>
            <a:r>
              <a:rPr lang="en-US" sz="1600" i="1" dirty="0">
                <a:latin typeface="+mn-lt"/>
              </a:rPr>
              <a:t>Nature</a:t>
            </a:r>
            <a:r>
              <a:rPr lang="en-US" sz="1600" dirty="0">
                <a:latin typeface="+mn-lt"/>
              </a:rPr>
              <a:t> article: ‘The Woman Who Broke Parity’ (January 2024). </a:t>
            </a:r>
          </a:p>
          <a:p>
            <a:r>
              <a:rPr lang="de-CH" sz="1600" b="1" dirty="0"/>
              <a:t>Rosemary Fowler </a:t>
            </a:r>
            <a:r>
              <a:rPr lang="de-CH" sz="1600" dirty="0" err="1"/>
              <a:t>awarded</a:t>
            </a:r>
            <a:r>
              <a:rPr lang="de-CH" sz="1600" dirty="0"/>
              <a:t> </a:t>
            </a:r>
            <a:r>
              <a:rPr lang="de-CH" sz="1600" dirty="0" err="1"/>
              <a:t>honorary</a:t>
            </a:r>
            <a:r>
              <a:rPr lang="de-CH" sz="1600" dirty="0"/>
              <a:t> </a:t>
            </a:r>
            <a:r>
              <a:rPr lang="de-CH" sz="1600" dirty="0" err="1"/>
              <a:t>doctorate</a:t>
            </a:r>
            <a:r>
              <a:rPr lang="de-CH" sz="1600" dirty="0"/>
              <a:t> (Bristol) 75 </a:t>
            </a:r>
            <a:r>
              <a:rPr lang="de-CH" sz="1600" dirty="0" err="1"/>
              <a:t>years</a:t>
            </a:r>
            <a:r>
              <a:rPr lang="de-CH" sz="1600" dirty="0"/>
              <a:t> after her </a:t>
            </a:r>
            <a:r>
              <a:rPr lang="de-CH" sz="1600" dirty="0" err="1"/>
              <a:t>discovery</a:t>
            </a:r>
            <a:r>
              <a:rPr lang="de-CH" sz="1600" dirty="0"/>
              <a:t> </a:t>
            </a:r>
            <a:r>
              <a:rPr lang="de-CH" sz="1600" dirty="0" err="1"/>
              <a:t>of</a:t>
            </a:r>
            <a:r>
              <a:rPr lang="de-CH" sz="1600" dirty="0"/>
              <a:t> </a:t>
            </a:r>
            <a:r>
              <a:rPr lang="de-CH" sz="1600" dirty="0" err="1"/>
              <a:t>the</a:t>
            </a:r>
            <a:r>
              <a:rPr lang="de-CH" sz="1600" dirty="0"/>
              <a:t> </a:t>
            </a:r>
            <a:r>
              <a:rPr lang="de-CH" sz="1600" dirty="0" err="1"/>
              <a:t>kaon</a:t>
            </a:r>
            <a:endParaRPr sz="1600" dirty="0"/>
          </a:p>
        </p:txBody>
      </p:sp>
    </p:spTree>
    <p:extLst>
      <p:ext uri="{BB962C8B-B14F-4D97-AF65-F5344CB8AC3E}">
        <p14:creationId xmlns:p14="http://schemas.microsoft.com/office/powerpoint/2010/main" val="168718449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E434DD-7C43-1240-98CA-2342950B4F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7813"/>
            <a:ext cx="8686800" cy="1139825"/>
          </a:xfr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r>
              <a:rPr lang="en-US" sz="3400" b="1" dirty="0"/>
              <a:t>Public Engagement &amp; International Forums</a:t>
            </a:r>
          </a:p>
        </p:txBody>
      </p:sp>
      <p:sp>
        <p:nvSpPr>
          <p:cNvPr id="71" name="Content Placeholder 2">
            <a:extLst>
              <a:ext uri="{FF2B5EF4-FFF2-40B4-BE49-F238E27FC236}">
                <a16:creationId xmlns:a16="http://schemas.microsoft.com/office/drawing/2014/main" id="{EA8A302F-EEA9-5FB4-508A-9CCB4B8B050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81000" y="1267806"/>
            <a:ext cx="4343399" cy="4530725"/>
          </a:xfrm>
        </p:spPr>
        <p:txBody>
          <a:bodyPr wrap="square" anchor="t">
            <a:normAutofit fontScale="77500" lnSpcReduction="20000"/>
          </a:bodyPr>
          <a:lstStyle/>
          <a:p>
            <a:pPr>
              <a:lnSpc>
                <a:spcPct val="90000"/>
              </a:lnSpc>
            </a:pPr>
            <a:endParaRPr lang="en-US" sz="1900" b="1" i="1" dirty="0"/>
          </a:p>
          <a:p>
            <a:pPr>
              <a:lnSpc>
                <a:spcPct val="90000"/>
              </a:lnSpc>
            </a:pPr>
            <a:r>
              <a:rPr lang="en-US" sz="2100" b="1" i="1" dirty="0"/>
              <a:t>IUPAP Working Group 14 Accelerators:</a:t>
            </a:r>
          </a:p>
          <a:p>
            <a:pPr lvl="1">
              <a:lnSpc>
                <a:spcPct val="90000"/>
              </a:lnSpc>
            </a:pPr>
            <a:r>
              <a:rPr lang="en-US" sz="2100" dirty="0"/>
              <a:t>Project to grow public engagement activities globally with accelerators and their applications (S. Sheehy).</a:t>
            </a:r>
          </a:p>
          <a:p>
            <a:pPr>
              <a:lnSpc>
                <a:spcPct val="90000"/>
              </a:lnSpc>
            </a:pPr>
            <a:endParaRPr lang="en-US" sz="2100" b="1" i="1" dirty="0"/>
          </a:p>
          <a:p>
            <a:pPr>
              <a:lnSpc>
                <a:spcPct val="90000"/>
              </a:lnSpc>
            </a:pPr>
            <a:r>
              <a:rPr lang="en-US" sz="2100" b="1" i="1" dirty="0"/>
              <a:t>SDG 3 – Good Health and Well-being (M. Dosanjh)</a:t>
            </a:r>
          </a:p>
          <a:p>
            <a:pPr lvl="1">
              <a:lnSpc>
                <a:spcPct val="90000"/>
              </a:lnSpc>
            </a:pPr>
            <a:r>
              <a:rPr lang="en-US" sz="2100" dirty="0"/>
              <a:t>Climate Change and Health Task Force Meeting (World Health Organization).</a:t>
            </a:r>
          </a:p>
          <a:p>
            <a:pPr lvl="1">
              <a:lnSpc>
                <a:spcPct val="90000"/>
              </a:lnSpc>
            </a:pPr>
            <a:r>
              <a:rPr lang="en-US" sz="2100" dirty="0"/>
              <a:t>Member of Conference of Non-Governmental Organizations in Consultative Relationship with the United Nations (</a:t>
            </a:r>
            <a:r>
              <a:rPr lang="en-US" sz="2100" dirty="0" err="1"/>
              <a:t>CoNGO</a:t>
            </a:r>
            <a:r>
              <a:rPr lang="en-US" sz="2100" dirty="0"/>
              <a:t>) Board and Invited Speaker at WSIS 2022.</a:t>
            </a:r>
          </a:p>
          <a:p>
            <a:pPr lvl="1">
              <a:lnSpc>
                <a:spcPct val="90000"/>
              </a:lnSpc>
            </a:pPr>
            <a:endParaRPr lang="en-US" sz="2100" i="1" dirty="0"/>
          </a:p>
          <a:p>
            <a:pPr>
              <a:lnSpc>
                <a:spcPct val="90000"/>
              </a:lnSpc>
            </a:pPr>
            <a:r>
              <a:rPr lang="en-US" sz="2100" b="1" i="1" dirty="0"/>
              <a:t>SDG 5 – Gender Equality (M. Dosanjh)</a:t>
            </a:r>
          </a:p>
          <a:p>
            <a:pPr lvl="1">
              <a:lnSpc>
                <a:spcPct val="90000"/>
              </a:lnSpc>
            </a:pPr>
            <a:r>
              <a:rPr lang="en-US" sz="2100" dirty="0"/>
              <a:t>Committee on Status of Women - Geneva (CSW-Geneva)</a:t>
            </a:r>
          </a:p>
          <a:p>
            <a:pPr lvl="1">
              <a:lnSpc>
                <a:spcPct val="90000"/>
              </a:lnSpc>
            </a:pPr>
            <a:r>
              <a:rPr lang="en-US" sz="2100" dirty="0"/>
              <a:t>UK Civil Society Women’s Alliance (UKCSWA)</a:t>
            </a:r>
          </a:p>
          <a:p>
            <a:pPr lvl="1">
              <a:lnSpc>
                <a:spcPct val="90000"/>
              </a:lnSpc>
            </a:pPr>
            <a:endParaRPr lang="en-US" sz="1900" dirty="0"/>
          </a:p>
          <a:p>
            <a:pPr>
              <a:lnSpc>
                <a:spcPct val="90000"/>
              </a:lnSpc>
            </a:pPr>
            <a:endParaRPr lang="en-US" sz="1100" i="1" dirty="0"/>
          </a:p>
        </p:txBody>
      </p:sp>
      <p:pic>
        <p:nvPicPr>
          <p:cNvPr id="1026" name="Picture 2" descr="A screenshot of a computer&#10;&#10;Description automatically generated with low confidence">
            <a:extLst>
              <a:ext uri="{FF2B5EF4-FFF2-40B4-BE49-F238E27FC236}">
                <a16:creationId xmlns:a16="http://schemas.microsoft.com/office/drawing/2014/main" id="{48E278E6-11FD-0B4C-A678-E2E1445E78C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572000" y="1075810"/>
            <a:ext cx="4038600" cy="31198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3E1F99-5CE8-C043-9248-7CEA868A4D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553200" y="6243638"/>
            <a:ext cx="2133600" cy="457200"/>
          </a:xfr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  <a:normAutofit/>
          </a:bodyPr>
          <a:lstStyle/>
          <a:p>
            <a:pPr>
              <a:spcAft>
                <a:spcPts val="600"/>
              </a:spcAft>
              <a:defRPr/>
            </a:pPr>
            <a:fld id="{E8810D79-0C3D-4F9C-9A42-2CF8BD766948}" type="slidenum">
              <a:rPr lang="en-US" altLang="en-US" kern="1200"/>
              <a:pPr>
                <a:spcAft>
                  <a:spcPts val="600"/>
                </a:spcAft>
                <a:defRPr/>
              </a:pPr>
              <a:t>28</a:t>
            </a:fld>
            <a:endParaRPr lang="en-US" altLang="en-US" kern="1200"/>
          </a:p>
        </p:txBody>
      </p:sp>
    </p:spTree>
    <p:extLst>
      <p:ext uri="{BB962C8B-B14F-4D97-AF65-F5344CB8AC3E}">
        <p14:creationId xmlns:p14="http://schemas.microsoft.com/office/powerpoint/2010/main" val="263279329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5975D6-213F-8BDA-7F98-5A1706BB46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Proposal and Plan for Future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80BBA44-4B9E-B63D-C731-189F2F7D310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1417638"/>
            <a:ext cx="8610600" cy="4678362"/>
          </a:xfrm>
        </p:spPr>
        <p:txBody>
          <a:bodyPr/>
          <a:lstStyle/>
          <a:p>
            <a:r>
              <a:rPr lang="en-CH" sz="2200" dirty="0"/>
              <a:t>JAI continues to be </a:t>
            </a:r>
            <a:r>
              <a:rPr lang="en-CH" sz="2200" b="1" dirty="0"/>
              <a:t>leader in communicating accelerators &amp; associated physics</a:t>
            </a:r>
            <a:r>
              <a:rPr lang="en-CH" sz="2200" dirty="0"/>
              <a:t>.</a:t>
            </a:r>
          </a:p>
          <a:p>
            <a:r>
              <a:rPr lang="en-CH" sz="2200" dirty="0"/>
              <a:t>Activities for future include:</a:t>
            </a:r>
          </a:p>
          <a:p>
            <a:pPr lvl="1"/>
            <a:r>
              <a:rPr lang="en-CH" sz="2200" b="1" dirty="0"/>
              <a:t>Training days for teachers </a:t>
            </a:r>
            <a:r>
              <a:rPr lang="en-CH" sz="2200" dirty="0"/>
              <a:t>(APPEAL – Accelerator and Particle Physics at A-Level) for science teachers.</a:t>
            </a:r>
          </a:p>
          <a:p>
            <a:pPr lvl="1"/>
            <a:r>
              <a:rPr lang="en-CH" sz="2200" dirty="0"/>
              <a:t>Long-standing </a:t>
            </a:r>
            <a:r>
              <a:rPr lang="en-CH" sz="2200" b="1" dirty="0"/>
              <a:t>schools programmes </a:t>
            </a:r>
            <a:r>
              <a:rPr lang="en-CH" sz="2200" dirty="0"/>
              <a:t>– ‘</a:t>
            </a:r>
            <a:r>
              <a:rPr lang="en-GB" sz="2200" dirty="0"/>
              <a:t>Particle Accelerators: from Higgs Bosons to Curing Cancer’, </a:t>
            </a:r>
            <a:r>
              <a:rPr lang="en-CH" sz="2200" dirty="0"/>
              <a:t>‘Einstein’s Universe’ and ‘Big Bang Experience’.</a:t>
            </a:r>
          </a:p>
          <a:p>
            <a:pPr lvl="1"/>
            <a:r>
              <a:rPr lang="en-CH" sz="2200" b="1" dirty="0"/>
              <a:t>High-profile collaborative public engagement </a:t>
            </a:r>
            <a:r>
              <a:rPr lang="en-CH" sz="2200" dirty="0"/>
              <a:t>attracting new audience to science – Big Bang Fair, Oxford May Music, Great Exhibition Road Festival.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B44E5EE-76BA-E59F-4865-F2161C4DB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3EC141C-77B4-4C30-8D07-C7AD6DA3CD10}" type="slidenum">
              <a:rPr lang="en-US" altLang="en-US" smtClean="0"/>
              <a:pPr>
                <a:defRPr/>
              </a:pPr>
              <a:t>29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467722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83B122-1454-084B-A5A6-AD4DC0584B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2906713"/>
            <a:ext cx="7772400" cy="1362075"/>
          </a:xfrm>
        </p:spPr>
        <p:txBody>
          <a:bodyPr/>
          <a:lstStyle/>
          <a:p>
            <a:r>
              <a:rPr lang="en-CH" dirty="0"/>
              <a:t>Education and Training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AFD922-1745-AE4E-8C53-5C9AF794EA4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4B5C67C-4FB8-5E43-AF73-3F5A2A35BB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7EC8225-C8D2-40C7-A3FB-299F2E7B818B}" type="slidenum">
              <a:rPr lang="en-US" altLang="en-US" smtClean="0"/>
              <a:pPr>
                <a:defRPr/>
              </a:pPr>
              <a:t>3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3626477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/>
              <a:t>Summary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290638"/>
            <a:ext cx="8763000" cy="5181600"/>
          </a:xfrm>
        </p:spPr>
        <p:txBody>
          <a:bodyPr/>
          <a:lstStyle/>
          <a:p>
            <a:r>
              <a:rPr lang="en-GB" sz="2800" dirty="0">
                <a:solidFill>
                  <a:srgbClr val="000099"/>
                </a:solidFill>
              </a:rPr>
              <a:t>JAI continues to deliver </a:t>
            </a:r>
            <a:r>
              <a:rPr lang="en-GB" sz="2800" dirty="0">
                <a:solidFill>
                  <a:srgbClr val="FF0000"/>
                </a:solidFill>
              </a:rPr>
              <a:t>world-class</a:t>
            </a:r>
            <a:r>
              <a:rPr lang="en-GB" sz="2800" dirty="0">
                <a:solidFill>
                  <a:srgbClr val="000099"/>
                </a:solidFill>
              </a:rPr>
              <a:t> accelerator science </a:t>
            </a:r>
            <a:r>
              <a:rPr lang="en-GB" sz="2800" dirty="0">
                <a:solidFill>
                  <a:srgbClr val="FF0000"/>
                </a:solidFill>
              </a:rPr>
              <a:t>education &amp; training </a:t>
            </a:r>
            <a:r>
              <a:rPr lang="en-GB" sz="2800" dirty="0">
                <a:solidFill>
                  <a:srgbClr val="000099"/>
                </a:solidFill>
              </a:rPr>
              <a:t>and </a:t>
            </a:r>
            <a:r>
              <a:rPr lang="en-GB" sz="2800" dirty="0">
                <a:solidFill>
                  <a:srgbClr val="FF0000"/>
                </a:solidFill>
              </a:rPr>
              <a:t>public engagement</a:t>
            </a:r>
            <a:r>
              <a:rPr lang="en-GB" sz="2800" dirty="0">
                <a:solidFill>
                  <a:srgbClr val="000099"/>
                </a:solidFill>
              </a:rPr>
              <a:t> programmes.</a:t>
            </a:r>
          </a:p>
          <a:p>
            <a:pPr marL="0" indent="0">
              <a:buNone/>
            </a:pPr>
            <a:endParaRPr lang="en-GB" sz="2800" dirty="0">
              <a:solidFill>
                <a:srgbClr val="000099"/>
              </a:solidFill>
            </a:endParaRPr>
          </a:p>
          <a:p>
            <a:pPr lvl="1"/>
            <a:r>
              <a:rPr lang="en-GB" sz="2400" dirty="0"/>
              <a:t>Intense </a:t>
            </a:r>
            <a:r>
              <a:rPr lang="en-GB" sz="2400" b="1" dirty="0"/>
              <a:t>accelerator physics course</a:t>
            </a:r>
            <a:r>
              <a:rPr lang="en-GB" sz="2400" dirty="0"/>
              <a:t>.</a:t>
            </a:r>
          </a:p>
          <a:p>
            <a:pPr lvl="1"/>
            <a:r>
              <a:rPr lang="en-GB" sz="2400" dirty="0"/>
              <a:t>Innovative and </a:t>
            </a:r>
            <a:r>
              <a:rPr lang="en-GB" sz="2400" b="1" dirty="0"/>
              <a:t>educational accelerator design projects</a:t>
            </a:r>
            <a:r>
              <a:rPr lang="en-GB" sz="2400" dirty="0"/>
              <a:t>.</a:t>
            </a:r>
          </a:p>
          <a:p>
            <a:pPr lvl="1"/>
            <a:r>
              <a:rPr lang="en-GB" sz="2400" b="1" dirty="0"/>
              <a:t>Successful placement of students </a:t>
            </a:r>
            <a:r>
              <a:rPr lang="en-GB" sz="2400" dirty="0"/>
              <a:t>once they enter professional careers.</a:t>
            </a:r>
          </a:p>
          <a:p>
            <a:pPr lvl="1"/>
            <a:r>
              <a:rPr lang="en-GB" sz="2400" b="1" dirty="0"/>
              <a:t>Recognised and award-winning public engagement </a:t>
            </a:r>
            <a:r>
              <a:rPr lang="en-GB" sz="2400" dirty="0"/>
              <a:t>activities with global reach - continue strengthening existing portfolio and encourage new &amp; innovative ideas.</a:t>
            </a:r>
          </a:p>
          <a:p>
            <a:pPr lvl="1"/>
            <a:endParaRPr lang="en-GB" sz="2800" dirty="0"/>
          </a:p>
          <a:p>
            <a:pPr lvl="1"/>
            <a:endParaRPr lang="en-GB" sz="2800" dirty="0"/>
          </a:p>
          <a:p>
            <a:pPr lvl="1"/>
            <a:endParaRPr lang="en-GB" sz="2800" dirty="0"/>
          </a:p>
          <a:p>
            <a:pPr lvl="2"/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3EC141C-77B4-4C30-8D07-C7AD6DA3CD10}" type="slidenum">
              <a:rPr lang="en-US" altLang="en-US" smtClean="0"/>
              <a:pPr>
                <a:defRPr/>
              </a:pPr>
              <a:t>30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33047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4">
            <a:extLst>
              <a:ext uri="{FF2B5EF4-FFF2-40B4-BE49-F238E27FC236}">
                <a16:creationId xmlns:a16="http://schemas.microsoft.com/office/drawing/2014/main" id="{537E1FF9-34AD-7E47-BDFF-F971F4D86BB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57200" y="290513"/>
            <a:ext cx="8572500" cy="762000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GB" altLang="en-US" b="1" dirty="0"/>
              <a:t>Guiding Strategy</a:t>
            </a:r>
          </a:p>
        </p:txBody>
      </p:sp>
      <p:sp>
        <p:nvSpPr>
          <p:cNvPr id="6148" name="Rectangle 3">
            <a:extLst>
              <a:ext uri="{FF2B5EF4-FFF2-40B4-BE49-F238E27FC236}">
                <a16:creationId xmlns:a16="http://schemas.microsoft.com/office/drawing/2014/main" id="{7501CCE0-1644-A645-960D-3FF9518D2EF1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-7716" y="1600200"/>
            <a:ext cx="9144000" cy="4352925"/>
          </a:xfrm>
        </p:spPr>
        <p:txBody>
          <a:bodyPr rtlCol="0">
            <a:normAutofit fontScale="77500" lnSpcReduction="2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2800" dirty="0"/>
              <a:t>Training in accelerator science &amp; technology is </a:t>
            </a:r>
            <a:r>
              <a:rPr lang="en-US" sz="2800" b="1" dirty="0"/>
              <a:t>one of the pillars </a:t>
            </a:r>
            <a:r>
              <a:rPr lang="en-US" sz="2800" dirty="0"/>
              <a:t>of JAI mission and </a:t>
            </a:r>
            <a:r>
              <a:rPr lang="en-US" sz="2800" dirty="0" err="1"/>
              <a:t>recognised</a:t>
            </a:r>
            <a:r>
              <a:rPr lang="en-US" sz="2800" dirty="0"/>
              <a:t> by JAI Advisory Board to be </a:t>
            </a:r>
            <a:r>
              <a:rPr lang="en-US" sz="2800" b="1" dirty="0"/>
              <a:t>world-leading</a:t>
            </a:r>
            <a:r>
              <a:rPr lang="en-US" sz="2800" dirty="0"/>
              <a:t>.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en-US" sz="2800" dirty="0"/>
              <a:t>Objective is to </a:t>
            </a:r>
            <a:r>
              <a:rPr lang="en-US" sz="2800" b="1" dirty="0"/>
              <a:t>develop skills </a:t>
            </a:r>
            <a:r>
              <a:rPr lang="en-US" sz="2800" dirty="0"/>
              <a:t>of next generation accelerator scientists.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en-US" sz="2800" dirty="0"/>
              <a:t>JAI has provided </a:t>
            </a:r>
            <a:r>
              <a:rPr lang="en-US" sz="2800" b="1" dirty="0"/>
              <a:t>graduate &amp; undergraduate training </a:t>
            </a:r>
            <a:r>
              <a:rPr lang="en-US" sz="2800" dirty="0"/>
              <a:t>in accelerator science &amp; technology since first course delivered in 2005 (</a:t>
            </a:r>
            <a:r>
              <a:rPr lang="en-US" sz="2800" b="1" dirty="0"/>
              <a:t>for more than 20 academic years</a:t>
            </a:r>
            <a:r>
              <a:rPr lang="en-US" sz="2800" dirty="0"/>
              <a:t>). 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en-US" sz="2800" dirty="0"/>
              <a:t>Students participate in </a:t>
            </a:r>
            <a:r>
              <a:rPr lang="en-US" sz="2800" b="1" dirty="0"/>
              <a:t>comprehensive core formal training </a:t>
            </a:r>
            <a:r>
              <a:rPr lang="en-US" sz="2800" dirty="0"/>
              <a:t>through </a:t>
            </a:r>
            <a:r>
              <a:rPr lang="en-US" sz="2800" b="1" dirty="0"/>
              <a:t>academic courses &amp; projects </a:t>
            </a:r>
            <a:r>
              <a:rPr lang="en-US" sz="2800" dirty="0"/>
              <a:t>and 3 years of cutting-edge </a:t>
            </a:r>
            <a:r>
              <a:rPr lang="en-US" sz="2800" b="1" dirty="0"/>
              <a:t>research</a:t>
            </a:r>
            <a:r>
              <a:rPr lang="en-US" sz="2800" dirty="0"/>
              <a:t> at state-of-the-art facilities (national &amp; international).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en-US" sz="2800" dirty="0"/>
              <a:t>Many JAI academic staff invited to give courses &amp; lectures at </a:t>
            </a:r>
            <a:r>
              <a:rPr lang="en-US" sz="2800" b="1" dirty="0"/>
              <a:t>international accelerator schools</a:t>
            </a:r>
            <a:r>
              <a:rPr lang="en-US" sz="2800" dirty="0"/>
              <a:t>.</a:t>
            </a:r>
          </a:p>
          <a:p>
            <a:pPr eaLnBrk="1" fontAlgn="auto" hangingPunct="1">
              <a:spcAft>
                <a:spcPts val="0"/>
              </a:spcAft>
              <a:defRPr/>
            </a:pPr>
            <a:endParaRPr lang="en-US" sz="2800" dirty="0"/>
          </a:p>
          <a:p>
            <a:pPr eaLnBrk="1" fontAlgn="auto" hangingPunct="1">
              <a:spcAft>
                <a:spcPts val="0"/>
              </a:spcAft>
              <a:defRPr/>
            </a:pPr>
            <a:endParaRPr lang="en-GB" sz="2800" b="1" dirty="0"/>
          </a:p>
          <a:p>
            <a:pPr marL="0" indent="0" eaLnBrk="1" fontAlgn="auto" hangingPunct="1">
              <a:spcAft>
                <a:spcPts val="0"/>
              </a:spcAft>
              <a:defRPr/>
            </a:pPr>
            <a:endParaRPr lang="en-GB" sz="2800" b="1" dirty="0"/>
          </a:p>
          <a:p>
            <a:pPr marL="0" indent="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en-GB" sz="2800" b="1" dirty="0">
              <a:solidFill>
                <a:srgbClr val="FF0000"/>
              </a:solidFill>
            </a:endParaRPr>
          </a:p>
        </p:txBody>
      </p:sp>
      <p:sp>
        <p:nvSpPr>
          <p:cNvPr id="27651" name="Slide Number Placeholder 4">
            <a:extLst>
              <a:ext uri="{FF2B5EF4-FFF2-40B4-BE49-F238E27FC236}">
                <a16:creationId xmlns:a16="http://schemas.microsoft.com/office/drawing/2014/main" id="{F7E40AB4-C9D5-314E-95EC-BBEA8AACC3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xfrm>
            <a:off x="6896100" y="6280150"/>
            <a:ext cx="2133600" cy="4762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ヒラギノ角ゴ ProN W3" panose="020B0300000000000000" pitchFamily="34" charset="-128"/>
                <a:cs typeface="ヒラギノ角ゴ ProN W3" panose="020B0300000000000000" pitchFamily="34" charset="-128"/>
              </a:defRPr>
            </a:lvl1pPr>
            <a:lvl2pPr marL="742950" indent="-285750"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ヒラギノ角ゴ ProN W3" panose="020B0300000000000000" pitchFamily="34" charset="-128"/>
                <a:cs typeface="ヒラギノ角ゴ ProN W3" panose="020B0300000000000000" pitchFamily="34" charset="-128"/>
              </a:defRPr>
            </a:lvl2pPr>
            <a:lvl3pPr marL="1143000" indent="-228600"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ヒラギノ角ゴ ProN W3" panose="020B0300000000000000" pitchFamily="34" charset="-128"/>
                <a:cs typeface="ヒラギノ角ゴ ProN W3" panose="020B0300000000000000" pitchFamily="34" charset="-128"/>
              </a:defRPr>
            </a:lvl3pPr>
            <a:lvl4pPr marL="1600200" indent="-228600"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ヒラギノ角ゴ ProN W3" panose="020B0300000000000000" pitchFamily="34" charset="-128"/>
                <a:cs typeface="ヒラギノ角ゴ ProN W3" panose="020B0300000000000000" pitchFamily="34" charset="-128"/>
              </a:defRPr>
            </a:lvl4pPr>
            <a:lvl5pPr marL="2057400" indent="-228600"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ヒラギノ角ゴ ProN W3" panose="020B0300000000000000" pitchFamily="34" charset="-128"/>
                <a:cs typeface="ヒラギノ角ゴ ProN W3" panose="020B0300000000000000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ヒラギノ角ゴ ProN W3" panose="020B0300000000000000" pitchFamily="34" charset="-128"/>
                <a:cs typeface="ヒラギノ角ゴ ProN W3" panose="020B0300000000000000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ヒラギノ角ゴ ProN W3" panose="020B0300000000000000" pitchFamily="34" charset="-128"/>
                <a:cs typeface="ヒラギノ角ゴ ProN W3" panose="020B0300000000000000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ヒラギノ角ゴ ProN W3" panose="020B0300000000000000" pitchFamily="34" charset="-128"/>
                <a:cs typeface="ヒラギノ角ゴ ProN W3" panose="020B0300000000000000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ヒラギノ角ゴ ProN W3" panose="020B0300000000000000" pitchFamily="34" charset="-128"/>
                <a:cs typeface="ヒラギノ角ゴ ProN W3" panose="020B0300000000000000" pitchFamily="34" charset="-128"/>
              </a:defRPr>
            </a:lvl9pPr>
          </a:lstStyle>
          <a:p>
            <a:fld id="{FA9D6F7A-EC23-9E43-A5B0-121D46522A80}" type="slidenum">
              <a:rPr kumimoji="0" lang="en-GB" altLang="en-US" sz="1400">
                <a:solidFill>
                  <a:srgbClr val="000000"/>
                </a:solidFill>
                <a:latin typeface="Times New Roman" panose="02020603050405020304" pitchFamily="18" charset="0"/>
              </a:rPr>
              <a:pPr/>
              <a:t>4</a:t>
            </a:fld>
            <a:endParaRPr kumimoji="0" lang="en-GB" altLang="en-US" sz="140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4">
            <a:extLst>
              <a:ext uri="{FF2B5EF4-FFF2-40B4-BE49-F238E27FC236}">
                <a16:creationId xmlns:a16="http://schemas.microsoft.com/office/drawing/2014/main" id="{46A4E30A-B5A8-9D48-8181-8AF62D84DA8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57200" y="290513"/>
            <a:ext cx="8153399" cy="762000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GB" altLang="en-US" b="1" dirty="0"/>
              <a:t>JAI Graduates &amp; Careers</a:t>
            </a:r>
          </a:p>
        </p:txBody>
      </p:sp>
      <p:sp>
        <p:nvSpPr>
          <p:cNvPr id="6148" name="Rectangle 3">
            <a:extLst>
              <a:ext uri="{FF2B5EF4-FFF2-40B4-BE49-F238E27FC236}">
                <a16:creationId xmlns:a16="http://schemas.microsoft.com/office/drawing/2014/main" id="{5C6552A7-D374-804B-A2D5-93291B9CB54A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0" y="1489075"/>
            <a:ext cx="9144000" cy="4352925"/>
          </a:xfrm>
        </p:spPr>
        <p:txBody>
          <a:bodyPr rtlCol="0">
            <a:normAutofit fontScale="25000" lnSpcReduction="2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8400" dirty="0"/>
              <a:t>JAI training is </a:t>
            </a:r>
            <a:r>
              <a:rPr lang="en-US" sz="8400" b="1" dirty="0"/>
              <a:t>well aligned with STFC strategic aims </a:t>
            </a:r>
            <a:r>
              <a:rPr lang="en-US" sz="8400" dirty="0"/>
              <a:t>to address national demand for </a:t>
            </a:r>
            <a:r>
              <a:rPr lang="en-US" sz="8400" b="1" dirty="0"/>
              <a:t>scientifically-skilled workforce </a:t>
            </a:r>
            <a:r>
              <a:rPr lang="en-US" sz="8400" dirty="0"/>
              <a:t>to sustain UK’s world-leading position in research &amp; technology and JAI’s unique aspect of </a:t>
            </a:r>
            <a:r>
              <a:rPr lang="en-US" sz="8400" b="1" dirty="0"/>
              <a:t>academic training </a:t>
            </a:r>
            <a:r>
              <a:rPr lang="en-US" sz="8400" dirty="0"/>
              <a:t>for PhD students as addressed in </a:t>
            </a:r>
            <a:r>
              <a:rPr lang="en-US" sz="8400" b="1" i="1" dirty="0"/>
              <a:t>2017 STFC Accelerator Strategy Review &amp; 2019 Accelerator </a:t>
            </a:r>
            <a:r>
              <a:rPr lang="en-US" sz="8400" b="1" i="1" dirty="0" err="1"/>
              <a:t>Programme</a:t>
            </a:r>
            <a:r>
              <a:rPr lang="en-US" sz="8400" b="1" i="1" dirty="0"/>
              <a:t> Evaluation</a:t>
            </a:r>
            <a:r>
              <a:rPr lang="en-US" sz="8400" dirty="0"/>
              <a:t>.</a:t>
            </a:r>
          </a:p>
          <a:p>
            <a:pPr eaLnBrk="1" fontAlgn="auto" hangingPunct="1">
              <a:spcAft>
                <a:spcPts val="0"/>
              </a:spcAft>
              <a:defRPr/>
            </a:pPr>
            <a:endParaRPr lang="en-US" sz="8400" dirty="0"/>
          </a:p>
          <a:p>
            <a:pPr eaLnBrk="1" fontAlgn="auto" hangingPunct="1">
              <a:spcAft>
                <a:spcPts val="0"/>
              </a:spcAft>
              <a:defRPr/>
            </a:pPr>
            <a:r>
              <a:rPr lang="en-US" sz="8400" b="1" dirty="0"/>
              <a:t>PhD graduates total more than 120</a:t>
            </a:r>
            <a:r>
              <a:rPr lang="en-US" sz="8400" dirty="0"/>
              <a:t>; all obtained </a:t>
            </a:r>
            <a:r>
              <a:rPr lang="en-US" sz="8400" b="1" dirty="0"/>
              <a:t>fruitful employment</a:t>
            </a:r>
            <a:r>
              <a:rPr lang="en-US" sz="8400" dirty="0"/>
              <a:t>; about </a:t>
            </a:r>
            <a:r>
              <a:rPr lang="en-US" sz="8400" b="1" dirty="0"/>
              <a:t>20% female</a:t>
            </a:r>
            <a:r>
              <a:rPr lang="en-US" sz="8400" dirty="0"/>
              <a:t>. </a:t>
            </a:r>
          </a:p>
          <a:p>
            <a:pPr eaLnBrk="1" fontAlgn="auto" hangingPunct="1">
              <a:spcAft>
                <a:spcPts val="0"/>
              </a:spcAft>
              <a:defRPr/>
            </a:pPr>
            <a:endParaRPr lang="en-US" sz="8400" dirty="0"/>
          </a:p>
          <a:p>
            <a:pPr lvl="1" eaLnBrk="1" fontAlgn="auto" hangingPunct="1">
              <a:spcAft>
                <a:spcPts val="0"/>
              </a:spcAft>
              <a:defRPr/>
            </a:pPr>
            <a:r>
              <a:rPr lang="en-US" sz="8400" dirty="0"/>
              <a:t>Alumni consistently pursue </a:t>
            </a:r>
            <a:r>
              <a:rPr lang="en-US" sz="8400" b="1" dirty="0"/>
              <a:t>careers in science &amp; technology</a:t>
            </a:r>
            <a:endParaRPr lang="en-US" sz="8400" dirty="0"/>
          </a:p>
          <a:p>
            <a:pPr lvl="2" eaLnBrk="1" fontAlgn="auto" hangingPunct="1">
              <a:spcAft>
                <a:spcPts val="0"/>
              </a:spcAft>
              <a:defRPr/>
            </a:pPr>
            <a:r>
              <a:rPr lang="en-US" sz="8400" dirty="0"/>
              <a:t>Destinations include </a:t>
            </a:r>
            <a:r>
              <a:rPr lang="en-US" sz="8400" b="1" dirty="0"/>
              <a:t>research positions </a:t>
            </a:r>
            <a:r>
              <a:rPr lang="en-US" sz="8400" dirty="0"/>
              <a:t>in universities, </a:t>
            </a:r>
            <a:r>
              <a:rPr lang="en-US" sz="8400" dirty="0" err="1"/>
              <a:t>ASTeC</a:t>
            </a:r>
            <a:r>
              <a:rPr lang="en-US" sz="8400" dirty="0"/>
              <a:t>, BNL, CERN, CI, DESY, LBNL, LLNL, NPL, RAL, SLAC, PSI etc.</a:t>
            </a:r>
          </a:p>
          <a:p>
            <a:pPr lvl="2" eaLnBrk="1" fontAlgn="auto" hangingPunct="1">
              <a:spcAft>
                <a:spcPts val="0"/>
              </a:spcAft>
              <a:defRPr/>
            </a:pPr>
            <a:r>
              <a:rPr lang="en-US" sz="8400" dirty="0"/>
              <a:t>Some reached </a:t>
            </a:r>
            <a:r>
              <a:rPr lang="en-US" sz="8400" b="1" dirty="0"/>
              <a:t>full academic positions; </a:t>
            </a:r>
            <a:r>
              <a:rPr lang="en-US" sz="8400" dirty="0"/>
              <a:t>about </a:t>
            </a:r>
            <a:r>
              <a:rPr lang="en-US" sz="8400" b="1" dirty="0"/>
              <a:t>15% work in industry</a:t>
            </a:r>
            <a:r>
              <a:rPr lang="en-US" sz="8400" dirty="0"/>
              <a:t>. </a:t>
            </a:r>
          </a:p>
          <a:p>
            <a:pPr lvl="1" eaLnBrk="1" fontAlgn="auto" hangingPunct="1">
              <a:spcAft>
                <a:spcPts val="0"/>
              </a:spcAft>
              <a:defRPr/>
            </a:pPr>
            <a:endParaRPr lang="en-US" sz="2500" dirty="0"/>
          </a:p>
          <a:p>
            <a:pPr eaLnBrk="1" fontAlgn="auto" hangingPunct="1">
              <a:spcAft>
                <a:spcPts val="0"/>
              </a:spcAft>
              <a:defRPr/>
            </a:pPr>
            <a:endParaRPr lang="en-GB" sz="2800" b="1" dirty="0"/>
          </a:p>
          <a:p>
            <a:pPr marL="342900" lvl="1" indent="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en-GB" sz="2500" b="1" dirty="0"/>
          </a:p>
          <a:p>
            <a:pPr marL="0" indent="0" eaLnBrk="1" fontAlgn="auto" hangingPunct="1">
              <a:spcAft>
                <a:spcPts val="0"/>
              </a:spcAft>
              <a:defRPr/>
            </a:pPr>
            <a:endParaRPr lang="en-GB" sz="2800" b="1" dirty="0"/>
          </a:p>
          <a:p>
            <a:pPr marL="0" indent="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en-GB" sz="2800" b="1" dirty="0">
              <a:solidFill>
                <a:srgbClr val="FF0000"/>
              </a:solidFill>
            </a:endParaRPr>
          </a:p>
        </p:txBody>
      </p:sp>
      <p:sp>
        <p:nvSpPr>
          <p:cNvPr id="28675" name="Slide Number Placeholder 4">
            <a:extLst>
              <a:ext uri="{FF2B5EF4-FFF2-40B4-BE49-F238E27FC236}">
                <a16:creationId xmlns:a16="http://schemas.microsoft.com/office/drawing/2014/main" id="{4AB9A47F-561E-AF4C-B421-6A423E3602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xfrm>
            <a:off x="6896100" y="6280150"/>
            <a:ext cx="2133600" cy="4762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ヒラギノ角ゴ ProN W3" panose="020B0300000000000000" pitchFamily="34" charset="-128"/>
                <a:cs typeface="ヒラギノ角ゴ ProN W3" panose="020B0300000000000000" pitchFamily="34" charset="-128"/>
              </a:defRPr>
            </a:lvl1pPr>
            <a:lvl2pPr marL="742950" indent="-285750"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ヒラギノ角ゴ ProN W3" panose="020B0300000000000000" pitchFamily="34" charset="-128"/>
                <a:cs typeface="ヒラギノ角ゴ ProN W3" panose="020B0300000000000000" pitchFamily="34" charset="-128"/>
              </a:defRPr>
            </a:lvl2pPr>
            <a:lvl3pPr marL="1143000" indent="-228600"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ヒラギノ角ゴ ProN W3" panose="020B0300000000000000" pitchFamily="34" charset="-128"/>
                <a:cs typeface="ヒラギノ角ゴ ProN W3" panose="020B0300000000000000" pitchFamily="34" charset="-128"/>
              </a:defRPr>
            </a:lvl3pPr>
            <a:lvl4pPr marL="1600200" indent="-228600"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ヒラギノ角ゴ ProN W3" panose="020B0300000000000000" pitchFamily="34" charset="-128"/>
                <a:cs typeface="ヒラギノ角ゴ ProN W3" panose="020B0300000000000000" pitchFamily="34" charset="-128"/>
              </a:defRPr>
            </a:lvl4pPr>
            <a:lvl5pPr marL="2057400" indent="-228600"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ヒラギノ角ゴ ProN W3" panose="020B0300000000000000" pitchFamily="34" charset="-128"/>
                <a:cs typeface="ヒラギノ角ゴ ProN W3" panose="020B0300000000000000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ヒラギノ角ゴ ProN W3" panose="020B0300000000000000" pitchFamily="34" charset="-128"/>
                <a:cs typeface="ヒラギノ角ゴ ProN W3" panose="020B0300000000000000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ヒラギノ角ゴ ProN W3" panose="020B0300000000000000" pitchFamily="34" charset="-128"/>
                <a:cs typeface="ヒラギノ角ゴ ProN W3" panose="020B0300000000000000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ヒラギノ角ゴ ProN W3" panose="020B0300000000000000" pitchFamily="34" charset="-128"/>
                <a:cs typeface="ヒラギノ角ゴ ProN W3" panose="020B0300000000000000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ヒラギノ角ゴ ProN W3" panose="020B0300000000000000" pitchFamily="34" charset="-128"/>
                <a:cs typeface="ヒラギノ角ゴ ProN W3" panose="020B0300000000000000" pitchFamily="34" charset="-128"/>
              </a:defRPr>
            </a:lvl9pPr>
          </a:lstStyle>
          <a:p>
            <a:fld id="{C1CE6AC0-03C3-BF41-9AEE-84C3003E516A}" type="slidenum">
              <a:rPr kumimoji="0" lang="en-GB" altLang="en-US" sz="1400">
                <a:solidFill>
                  <a:srgbClr val="000000"/>
                </a:solidFill>
                <a:latin typeface="Times New Roman" panose="02020603050405020304" pitchFamily="18" charset="0"/>
              </a:rPr>
              <a:pPr/>
              <a:t>5</a:t>
            </a:fld>
            <a:endParaRPr kumimoji="0" lang="en-GB" altLang="en-US" sz="140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9C9E78-FA09-4D48-8055-F78AB202A0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4000" b="1" dirty="0"/>
              <a:t>Graduate Accelerator Physics Course</a:t>
            </a:r>
            <a:br>
              <a:rPr lang="en-GB" sz="4000" b="1" dirty="0"/>
            </a:br>
            <a:r>
              <a:rPr lang="en-GB" sz="4000" b="1" dirty="0"/>
              <a:t>Term I October-December 2024</a:t>
            </a:r>
            <a:endParaRPr lang="en-CH" sz="4000" b="1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5E29842-225C-5144-921D-151DF67C4B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8810D79-0C3D-4F9C-9A42-2CF8BD766948}" type="slidenum">
              <a:rPr lang="en-US" altLang="en-US" smtClean="0"/>
              <a:pPr>
                <a:defRPr/>
              </a:pPr>
              <a:t>6</a:t>
            </a:fld>
            <a:endParaRPr lang="en-US" alt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1FA2AB3-6600-B94C-A56D-865807241986}"/>
              </a:ext>
            </a:extLst>
          </p:cNvPr>
          <p:cNvSpPr/>
          <p:nvPr/>
        </p:nvSpPr>
        <p:spPr>
          <a:xfrm>
            <a:off x="4095997" y="4127490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indent="0" algn="ctr">
              <a:buNone/>
            </a:pPr>
            <a:r>
              <a:rPr lang="en-GB" i="1" dirty="0">
                <a:solidFill>
                  <a:srgbClr val="006633"/>
                </a:solidFill>
              </a:rPr>
              <a:t>* Combined Particle Physics &amp; </a:t>
            </a:r>
            <a:br>
              <a:rPr lang="en-GB" i="1" dirty="0">
                <a:solidFill>
                  <a:srgbClr val="006633"/>
                </a:solidFill>
              </a:rPr>
            </a:br>
            <a:r>
              <a:rPr lang="en-GB" i="1" dirty="0">
                <a:solidFill>
                  <a:srgbClr val="006633"/>
                </a:solidFill>
              </a:rPr>
              <a:t>Accelerator Physics cohort</a:t>
            </a:r>
          </a:p>
        </p:txBody>
      </p:sp>
      <p:graphicFrame>
        <p:nvGraphicFramePr>
          <p:cNvPr id="9" name="Table 9">
            <a:extLst>
              <a:ext uri="{FF2B5EF4-FFF2-40B4-BE49-F238E27FC236}">
                <a16:creationId xmlns:a16="http://schemas.microsoft.com/office/drawing/2014/main" id="{75D26491-0E50-EC4F-B3B5-9B41C7E4B25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94510504"/>
              </p:ext>
            </p:extLst>
          </p:nvPr>
        </p:nvGraphicFramePr>
        <p:xfrm>
          <a:off x="4315347" y="1567170"/>
          <a:ext cx="4352650" cy="2560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52650">
                  <a:extLst>
                    <a:ext uri="{9D8B030D-6E8A-4147-A177-3AD203B41FA5}">
                      <a16:colId xmlns:a16="http://schemas.microsoft.com/office/drawing/2014/main" val="866098450"/>
                    </a:ext>
                  </a:extLst>
                </a:gridCol>
              </a:tblGrid>
              <a:tr h="295819">
                <a:tc>
                  <a:txBody>
                    <a:bodyPr/>
                    <a:lstStyle/>
                    <a:p>
                      <a:r>
                        <a:rPr lang="en-CH" dirty="0"/>
                        <a:t>Exercise Classes (6)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47565615"/>
                  </a:ext>
                </a:extLst>
              </a:tr>
              <a:tr h="295819">
                <a:tc>
                  <a:txBody>
                    <a:bodyPr/>
                    <a:lstStyle/>
                    <a:p>
                      <a:r>
                        <a:rPr lang="en-CH" dirty="0">
                          <a:solidFill>
                            <a:srgbClr val="006633"/>
                          </a:solidFill>
                        </a:rPr>
                        <a:t>Introduction to Accelerators*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40525294"/>
                  </a:ext>
                </a:extLst>
              </a:tr>
              <a:tr h="295819">
                <a:tc>
                  <a:txBody>
                    <a:bodyPr/>
                    <a:lstStyle/>
                    <a:p>
                      <a:r>
                        <a:rPr lang="en-CH" dirty="0"/>
                        <a:t>Transverse Dynamics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97177564"/>
                  </a:ext>
                </a:extLst>
              </a:tr>
              <a:tr h="295819">
                <a:tc>
                  <a:txBody>
                    <a:bodyPr/>
                    <a:lstStyle/>
                    <a:p>
                      <a:r>
                        <a:rPr lang="en-CH" dirty="0"/>
                        <a:t>Longitudinal Dynamics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4738617"/>
                  </a:ext>
                </a:extLst>
              </a:tr>
              <a:tr h="295819">
                <a:tc>
                  <a:txBody>
                    <a:bodyPr/>
                    <a:lstStyle/>
                    <a:p>
                      <a:r>
                        <a:rPr lang="en-CH" dirty="0"/>
                        <a:t>RF Cavities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55889605"/>
                  </a:ext>
                </a:extLst>
              </a:tr>
              <a:tr h="295819">
                <a:tc>
                  <a:txBody>
                    <a:bodyPr/>
                    <a:lstStyle/>
                    <a:p>
                      <a:r>
                        <a:rPr lang="en-CH" dirty="0">
                          <a:solidFill>
                            <a:schemeClr val="tx1"/>
                          </a:solidFill>
                        </a:rPr>
                        <a:t>Hamiltonian Dynamics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03224106"/>
                  </a:ext>
                </a:extLst>
              </a:tr>
              <a:tr h="295819">
                <a:tc>
                  <a:txBody>
                    <a:bodyPr/>
                    <a:lstStyle/>
                    <a:p>
                      <a:r>
                        <a:rPr lang="en-CH" dirty="0"/>
                        <a:t>Synchrotron Radiation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3701538"/>
                  </a:ext>
                </a:extLst>
              </a:tr>
            </a:tbl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4AE1EC51-CDCF-5C44-BA56-42C42EB7AF9E}"/>
              </a:ext>
            </a:extLst>
          </p:cNvPr>
          <p:cNvSpPr txBox="1"/>
          <p:nvPr/>
        </p:nvSpPr>
        <p:spPr>
          <a:xfrm>
            <a:off x="4439435" y="4450655"/>
            <a:ext cx="4264950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endParaRPr lang="en-CH" dirty="0"/>
          </a:p>
          <a:p>
            <a:pPr algn="ctr"/>
            <a:r>
              <a:rPr lang="en-CH" i="1" dirty="0"/>
              <a:t>Course carried out in hybrid format</a:t>
            </a:r>
          </a:p>
          <a:p>
            <a:pPr algn="ctr"/>
            <a:r>
              <a:rPr lang="en-CH" i="1" dirty="0"/>
              <a:t>(in person &amp; Zoom)</a:t>
            </a:r>
          </a:p>
          <a:p>
            <a:pPr algn="ctr"/>
            <a:endParaRPr lang="en-CH" b="1" i="1" dirty="0">
              <a:solidFill>
                <a:srgbClr val="C00000"/>
              </a:solidFill>
            </a:endParaRPr>
          </a:p>
          <a:p>
            <a:pPr algn="ctr"/>
            <a:r>
              <a:rPr lang="en-GB" sz="1800" b="1" i="1" dirty="0">
                <a:solidFill>
                  <a:srgbClr val="C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NEW: Visit to ISIS Neutron &amp; Muon Source </a:t>
            </a:r>
            <a:br>
              <a:rPr lang="en-GB" sz="1800" b="1" i="1" dirty="0">
                <a:solidFill>
                  <a:srgbClr val="C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GB" sz="1800" b="1" i="1" dirty="0">
                <a:solidFill>
                  <a:srgbClr val="C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(Rutherford Appleton Laboratory)</a:t>
            </a:r>
            <a:r>
              <a:rPr lang="en-CH" b="1" i="1" dirty="0">
                <a:solidFill>
                  <a:srgbClr val="C00000"/>
                </a:solidFill>
                <a:effectLst/>
              </a:rPr>
              <a:t> </a:t>
            </a:r>
            <a:endParaRPr lang="en-CH" b="1" i="1" dirty="0">
              <a:solidFill>
                <a:srgbClr val="C00000"/>
              </a:solidFill>
            </a:endParaRPr>
          </a:p>
          <a:p>
            <a:pPr algn="ctr"/>
            <a:endParaRPr lang="en-CH" b="1" dirty="0">
              <a:solidFill>
                <a:srgbClr val="C00000"/>
              </a:solidFill>
            </a:endParaRPr>
          </a:p>
          <a:p>
            <a:pPr algn="ctr"/>
            <a:endParaRPr lang="en-CH" b="1" dirty="0">
              <a:solidFill>
                <a:srgbClr val="C00000"/>
              </a:solidFill>
            </a:endParaRP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A48F2F20-2A00-E86C-F8B4-9F3478FF927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13587661"/>
              </p:ext>
            </p:extLst>
          </p:nvPr>
        </p:nvGraphicFramePr>
        <p:xfrm>
          <a:off x="130548" y="1567170"/>
          <a:ext cx="4057521" cy="479588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57521">
                  <a:extLst>
                    <a:ext uri="{9D8B030D-6E8A-4147-A177-3AD203B41FA5}">
                      <a16:colId xmlns:a16="http://schemas.microsoft.com/office/drawing/2014/main" val="4954615"/>
                    </a:ext>
                  </a:extLst>
                </a:gridCol>
              </a:tblGrid>
              <a:tr h="246118">
                <a:tc>
                  <a:txBody>
                    <a:bodyPr/>
                    <a:lstStyle/>
                    <a:p>
                      <a:r>
                        <a:rPr lang="en-CH" dirty="0"/>
                        <a:t>Lectures (24)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9464601"/>
                  </a:ext>
                </a:extLst>
              </a:tr>
              <a:tr h="246118">
                <a:tc>
                  <a:txBody>
                    <a:bodyPr/>
                    <a:lstStyle/>
                    <a:p>
                      <a:r>
                        <a:rPr lang="en-CH" sz="1000" dirty="0">
                          <a:solidFill>
                            <a:srgbClr val="006633"/>
                          </a:solidFill>
                        </a:rPr>
                        <a:t>Types of Accelerators*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19259548"/>
                  </a:ext>
                </a:extLst>
              </a:tr>
              <a:tr h="246118">
                <a:tc>
                  <a:txBody>
                    <a:bodyPr/>
                    <a:lstStyle/>
                    <a:p>
                      <a:r>
                        <a:rPr lang="en-CH" sz="1000" dirty="0">
                          <a:solidFill>
                            <a:srgbClr val="006633"/>
                          </a:solidFill>
                        </a:rPr>
                        <a:t>Applications of Accelerators*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64400371"/>
                  </a:ext>
                </a:extLst>
              </a:tr>
              <a:tr h="246118">
                <a:tc>
                  <a:txBody>
                    <a:bodyPr/>
                    <a:lstStyle/>
                    <a:p>
                      <a:r>
                        <a:rPr lang="en-CH" sz="1000" dirty="0">
                          <a:solidFill>
                            <a:srgbClr val="006633"/>
                          </a:solidFill>
                        </a:rPr>
                        <a:t>Live Connection – LHC Control Centre*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96862492"/>
                  </a:ext>
                </a:extLst>
              </a:tr>
              <a:tr h="246118">
                <a:tc>
                  <a:txBody>
                    <a:bodyPr/>
                    <a:lstStyle/>
                    <a:p>
                      <a:r>
                        <a:rPr lang="en-CH" sz="1000" dirty="0"/>
                        <a:t>Transverse Optics (2)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11955685"/>
                  </a:ext>
                </a:extLst>
              </a:tr>
              <a:tr h="246118">
                <a:tc>
                  <a:txBody>
                    <a:bodyPr/>
                    <a:lstStyle/>
                    <a:p>
                      <a:r>
                        <a:rPr lang="en-CH" sz="1000" dirty="0"/>
                        <a:t>Longitudinal Dynamics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70285206"/>
                  </a:ext>
                </a:extLst>
              </a:tr>
              <a:tr h="246118">
                <a:tc>
                  <a:txBody>
                    <a:bodyPr/>
                    <a:lstStyle/>
                    <a:p>
                      <a:r>
                        <a:rPr lang="en-CH" sz="1000" dirty="0"/>
                        <a:t>Momentum Effects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93519626"/>
                  </a:ext>
                </a:extLst>
              </a:tr>
              <a:tr h="246118">
                <a:tc>
                  <a:txBody>
                    <a:bodyPr/>
                    <a:lstStyle/>
                    <a:p>
                      <a:r>
                        <a:rPr lang="en-CH" sz="1000" dirty="0"/>
                        <a:t>Lattice Design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2715204"/>
                  </a:ext>
                </a:extLst>
              </a:tr>
              <a:tr h="246118">
                <a:tc>
                  <a:txBody>
                    <a:bodyPr/>
                    <a:lstStyle/>
                    <a:p>
                      <a:r>
                        <a:rPr lang="en-CH" sz="1000" dirty="0"/>
                        <a:t>Hamiltonian Dynamics (2)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216359"/>
                  </a:ext>
                </a:extLst>
              </a:tr>
              <a:tr h="246118">
                <a:tc>
                  <a:txBody>
                    <a:bodyPr/>
                    <a:lstStyle/>
                    <a:p>
                      <a:r>
                        <a:rPr lang="en-CH" sz="1000" dirty="0"/>
                        <a:t>Beams &amp; Imperfections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766616"/>
                  </a:ext>
                </a:extLst>
              </a:tr>
              <a:tr h="246118">
                <a:tc>
                  <a:txBody>
                    <a:bodyPr/>
                    <a:lstStyle/>
                    <a:p>
                      <a:r>
                        <a:rPr lang="en-CH" sz="1000" dirty="0"/>
                        <a:t>Basic Plasma Physics Concepts for Plasma Accelerators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2778444"/>
                  </a:ext>
                </a:extLst>
              </a:tr>
              <a:tr h="246118">
                <a:tc>
                  <a:txBody>
                    <a:bodyPr/>
                    <a:lstStyle/>
                    <a:p>
                      <a:r>
                        <a:rPr lang="en-CH" sz="1000" dirty="0"/>
                        <a:t>Plasma-based Electron Acceleration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26396343"/>
                  </a:ext>
                </a:extLst>
              </a:tr>
              <a:tr h="246118">
                <a:tc>
                  <a:txBody>
                    <a:bodyPr/>
                    <a:lstStyle/>
                    <a:p>
                      <a:r>
                        <a:rPr lang="en-CH" sz="1000" dirty="0"/>
                        <a:t>Plasma-based Ion Acceleration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75172445"/>
                  </a:ext>
                </a:extLst>
              </a:tr>
              <a:tr h="246118">
                <a:tc>
                  <a:txBody>
                    <a:bodyPr/>
                    <a:lstStyle/>
                    <a:p>
                      <a:r>
                        <a:rPr lang="en-CH" sz="1000" dirty="0"/>
                        <a:t>RF Cavities (4)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56992509"/>
                  </a:ext>
                </a:extLst>
              </a:tr>
              <a:tr h="246118">
                <a:tc>
                  <a:txBody>
                    <a:bodyPr/>
                    <a:lstStyle/>
                    <a:p>
                      <a:r>
                        <a:rPr lang="en-CH" sz="1000" dirty="0"/>
                        <a:t>Beam Diagnostics &amp; Instrumentation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9867595"/>
                  </a:ext>
                </a:extLst>
              </a:tr>
              <a:tr h="246118">
                <a:tc>
                  <a:txBody>
                    <a:bodyPr/>
                    <a:lstStyle/>
                    <a:p>
                      <a:r>
                        <a:rPr lang="en-CH" sz="1000" dirty="0"/>
                        <a:t>Synchrotron Radiation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5839742"/>
                  </a:ext>
                </a:extLst>
              </a:tr>
              <a:tr h="246118">
                <a:tc>
                  <a:txBody>
                    <a:bodyPr/>
                    <a:lstStyle/>
                    <a:p>
                      <a:r>
                        <a:rPr lang="en-CH" sz="1000" dirty="0"/>
                        <a:t>Wigglers &amp; Undulators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38656214"/>
                  </a:ext>
                </a:extLst>
              </a:tr>
              <a:tr h="246118">
                <a:tc>
                  <a:txBody>
                    <a:bodyPr/>
                    <a:lstStyle/>
                    <a:p>
                      <a:r>
                        <a:rPr lang="en-CH" sz="1000" dirty="0"/>
                        <a:t>Radiation Damping &amp; Excitation (2)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89645815"/>
                  </a:ext>
                </a:extLst>
              </a:tr>
              <a:tr h="246118">
                <a:tc>
                  <a:txBody>
                    <a:bodyPr/>
                    <a:lstStyle/>
                    <a:p>
                      <a:r>
                        <a:rPr lang="en-CH" sz="1000" dirty="0">
                          <a:solidFill>
                            <a:srgbClr val="7030A0"/>
                          </a:solidFill>
                        </a:rPr>
                        <a:t>Parameters for </a:t>
                      </a:r>
                      <a:r>
                        <a:rPr lang="en-CH" sz="1000" i="1" dirty="0">
                          <a:solidFill>
                            <a:srgbClr val="7030A0"/>
                          </a:solidFill>
                        </a:rPr>
                        <a:t>HALHF</a:t>
                      </a:r>
                      <a:r>
                        <a:rPr lang="en-CH" sz="1000" dirty="0">
                          <a:solidFill>
                            <a:srgbClr val="7030A0"/>
                          </a:solidFill>
                        </a:rPr>
                        <a:t> Student Project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135998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139138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02875C-A76F-9D43-9F88-C38F7F7B18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5532" y="183778"/>
            <a:ext cx="8229600" cy="1139825"/>
          </a:xfrm>
        </p:spPr>
        <p:txBody>
          <a:bodyPr/>
          <a:lstStyle/>
          <a:p>
            <a:pPr>
              <a:lnSpc>
                <a:spcPts val="4800"/>
              </a:lnSpc>
            </a:pPr>
            <a:r>
              <a:rPr lang="en-GB" sz="4000" b="1" dirty="0"/>
              <a:t>Graduate Accelerator Physics Course</a:t>
            </a:r>
            <a:br>
              <a:rPr lang="en-GB" sz="4000" b="1" dirty="0"/>
            </a:br>
            <a:r>
              <a:rPr lang="en-GB" sz="4000" b="1" dirty="0"/>
              <a:t>Term II January-March 2025</a:t>
            </a:r>
            <a:endParaRPr lang="en-CH" sz="4000" b="1" dirty="0"/>
          </a:p>
        </p:txBody>
      </p:sp>
      <p:graphicFrame>
        <p:nvGraphicFramePr>
          <p:cNvPr id="7" name="Table 7">
            <a:extLst>
              <a:ext uri="{FF2B5EF4-FFF2-40B4-BE49-F238E27FC236}">
                <a16:creationId xmlns:a16="http://schemas.microsoft.com/office/drawing/2014/main" id="{FB8F8E69-9DDA-4649-B691-CA793205025D}"/>
              </a:ext>
            </a:extLst>
          </p:cNvPr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1759103101"/>
              </p:ext>
            </p:extLst>
          </p:nvPr>
        </p:nvGraphicFramePr>
        <p:xfrm>
          <a:off x="4495800" y="1600200"/>
          <a:ext cx="4191000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91000">
                  <a:extLst>
                    <a:ext uri="{9D8B030D-6E8A-4147-A177-3AD203B41FA5}">
                      <a16:colId xmlns:a16="http://schemas.microsoft.com/office/drawing/2014/main" val="94840354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CH" dirty="0"/>
                        <a:t>Exercise Classes (2)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09302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CH" dirty="0"/>
                        <a:t>Magnet Design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2330027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CH" dirty="0"/>
                        <a:t>Introduction to </a:t>
                      </a:r>
                      <a:r>
                        <a:rPr lang="en-CH" i="1" dirty="0"/>
                        <a:t>HALHF</a:t>
                      </a:r>
                      <a:r>
                        <a:rPr lang="en-CH" dirty="0"/>
                        <a:t> Student Project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47469935"/>
                  </a:ext>
                </a:extLst>
              </a:tr>
            </a:tbl>
          </a:graphicData>
        </a:graphic>
      </p:graphicFrame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6C4CA3F-AFF0-E549-917D-E6E1B0CA32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8810D79-0C3D-4F9C-9A42-2CF8BD766948}" type="slidenum">
              <a:rPr lang="en-US" altLang="en-US" smtClean="0"/>
              <a:pPr>
                <a:defRPr/>
              </a:pPr>
              <a:t>7</a:t>
            </a:fld>
            <a:endParaRPr lang="en-US" altLang="en-US"/>
          </a:p>
        </p:txBody>
      </p:sp>
      <p:graphicFrame>
        <p:nvGraphicFramePr>
          <p:cNvPr id="8" name="Table 8">
            <a:extLst>
              <a:ext uri="{FF2B5EF4-FFF2-40B4-BE49-F238E27FC236}">
                <a16:creationId xmlns:a16="http://schemas.microsoft.com/office/drawing/2014/main" id="{ED7FF55F-9760-8C4B-A24E-A417AD8B342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06369028"/>
              </p:ext>
            </p:extLst>
          </p:nvPr>
        </p:nvGraphicFramePr>
        <p:xfrm>
          <a:off x="4529454" y="3058160"/>
          <a:ext cx="4157345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57345">
                  <a:extLst>
                    <a:ext uri="{9D8B030D-6E8A-4147-A177-3AD203B41FA5}">
                      <a16:colId xmlns:a16="http://schemas.microsoft.com/office/drawing/2014/main" val="25184213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CH" dirty="0"/>
                        <a:t>Tutorials (6)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9449457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CH" i="1" dirty="0"/>
                        <a:t>HALHF</a:t>
                      </a:r>
                      <a:r>
                        <a:rPr lang="en-CH" dirty="0"/>
                        <a:t> Student Project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12321902"/>
                  </a:ext>
                </a:extLst>
              </a:tr>
            </a:tbl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id="{B4AF2531-B28F-3A46-93E8-655295EFBEFF}"/>
              </a:ext>
            </a:extLst>
          </p:cNvPr>
          <p:cNvSpPr txBox="1"/>
          <p:nvPr/>
        </p:nvSpPr>
        <p:spPr>
          <a:xfrm>
            <a:off x="4608802" y="4994910"/>
            <a:ext cx="3934860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i="1" dirty="0"/>
              <a:t>Course carried out in hybrid format</a:t>
            </a:r>
          </a:p>
          <a:p>
            <a:pPr algn="ctr"/>
            <a:r>
              <a:rPr lang="en-GB" i="1" dirty="0"/>
              <a:t>(in person &amp; Zoom)</a:t>
            </a:r>
          </a:p>
          <a:p>
            <a:pPr algn="ctr"/>
            <a:endParaRPr lang="en-GB" b="1" i="1" dirty="0">
              <a:solidFill>
                <a:srgbClr val="C00000"/>
              </a:solidFill>
            </a:endParaRPr>
          </a:p>
          <a:p>
            <a:pPr algn="ctr"/>
            <a:r>
              <a:rPr lang="en-GB" b="1" i="1" dirty="0">
                <a:solidFill>
                  <a:srgbClr val="C00000"/>
                </a:solidFill>
              </a:rPr>
              <a:t>* As proposed by JAI AB</a:t>
            </a:r>
          </a:p>
          <a:p>
            <a:endParaRPr lang="en-GB" b="1" dirty="0">
              <a:solidFill>
                <a:srgbClr val="C00000"/>
              </a:solidFill>
            </a:endParaRPr>
          </a:p>
        </p:txBody>
      </p:sp>
      <p:graphicFrame>
        <p:nvGraphicFramePr>
          <p:cNvPr id="14" name="Table 8">
            <a:extLst>
              <a:ext uri="{FF2B5EF4-FFF2-40B4-BE49-F238E27FC236}">
                <a16:creationId xmlns:a16="http://schemas.microsoft.com/office/drawing/2014/main" id="{1C9BF792-04E4-8D47-B21C-D1F1F20185D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53392570"/>
              </p:ext>
            </p:extLst>
          </p:nvPr>
        </p:nvGraphicFramePr>
        <p:xfrm>
          <a:off x="4495800" y="4145280"/>
          <a:ext cx="4157345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57345">
                  <a:extLst>
                    <a:ext uri="{9D8B030D-6E8A-4147-A177-3AD203B41FA5}">
                      <a16:colId xmlns:a16="http://schemas.microsoft.com/office/drawing/2014/main" val="25184213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CH" dirty="0"/>
                        <a:t>JAI Seminar (1)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9449457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CH" i="1" dirty="0"/>
                        <a:t>HALHF</a:t>
                      </a:r>
                      <a:r>
                        <a:rPr lang="en-CH" dirty="0"/>
                        <a:t> Student Project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12321902"/>
                  </a:ext>
                </a:extLst>
              </a:tr>
            </a:tbl>
          </a:graphicData>
        </a:graphic>
      </p:graphicFrame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29E5E80D-237E-049F-8999-500258DE472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17829792"/>
              </p:ext>
            </p:extLst>
          </p:nvPr>
        </p:nvGraphicFramePr>
        <p:xfrm>
          <a:off x="425532" y="1457462"/>
          <a:ext cx="3841667" cy="511267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41667">
                  <a:extLst>
                    <a:ext uri="{9D8B030D-6E8A-4147-A177-3AD203B41FA5}">
                      <a16:colId xmlns:a16="http://schemas.microsoft.com/office/drawing/2014/main" val="1937691742"/>
                    </a:ext>
                  </a:extLst>
                </a:gridCol>
              </a:tblGrid>
              <a:tr h="351727">
                <a:tc>
                  <a:txBody>
                    <a:bodyPr/>
                    <a:lstStyle/>
                    <a:p>
                      <a:r>
                        <a:rPr lang="en-CH" dirty="0"/>
                        <a:t>Lectures (22)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8157569"/>
                  </a:ext>
                </a:extLst>
              </a:tr>
              <a:tr h="263795">
                <a:tc>
                  <a:txBody>
                    <a:bodyPr/>
                    <a:lstStyle/>
                    <a:p>
                      <a:r>
                        <a:rPr lang="en-CH" sz="1200" dirty="0"/>
                        <a:t>Magnet Design (2)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10232339"/>
                  </a:ext>
                </a:extLst>
              </a:tr>
              <a:tr h="263795">
                <a:tc>
                  <a:txBody>
                    <a:bodyPr/>
                    <a:lstStyle/>
                    <a:p>
                      <a:r>
                        <a:rPr lang="en-CH" sz="1200" dirty="0"/>
                        <a:t>Non-linear Dynamics (2)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48394405"/>
                  </a:ext>
                </a:extLst>
              </a:tr>
              <a:tr h="263795">
                <a:tc>
                  <a:txBody>
                    <a:bodyPr/>
                    <a:lstStyle/>
                    <a:p>
                      <a:r>
                        <a:rPr lang="en-CH" sz="1200" dirty="0"/>
                        <a:t>Beam-beam Effects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99736055"/>
                  </a:ext>
                </a:extLst>
              </a:tr>
              <a:tr h="263795">
                <a:tc>
                  <a:txBody>
                    <a:bodyPr/>
                    <a:lstStyle/>
                    <a:p>
                      <a:r>
                        <a:rPr lang="en-CH" sz="1200" dirty="0"/>
                        <a:t>Space Charge Tune Shift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30095403"/>
                  </a:ext>
                </a:extLst>
              </a:tr>
              <a:tr h="263795">
                <a:tc>
                  <a:txBody>
                    <a:bodyPr/>
                    <a:lstStyle/>
                    <a:p>
                      <a:r>
                        <a:rPr lang="en-CH" sz="1200" dirty="0"/>
                        <a:t>Injection, Beam Transport and Extraction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63805939"/>
                  </a:ext>
                </a:extLst>
              </a:tr>
              <a:tr h="263795">
                <a:tc>
                  <a:txBody>
                    <a:bodyPr/>
                    <a:lstStyle/>
                    <a:p>
                      <a:r>
                        <a:rPr lang="en-CH" sz="1200" dirty="0"/>
                        <a:t>Linear Colliders (4)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29039140"/>
                  </a:ext>
                </a:extLst>
              </a:tr>
              <a:tr h="263795">
                <a:tc>
                  <a:txBody>
                    <a:bodyPr/>
                    <a:lstStyle/>
                    <a:p>
                      <a:r>
                        <a:rPr lang="en-CH" sz="1200" dirty="0"/>
                        <a:t>Instabilities (2)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4046805"/>
                  </a:ext>
                </a:extLst>
              </a:tr>
              <a:tr h="263795">
                <a:tc>
                  <a:txBody>
                    <a:bodyPr/>
                    <a:lstStyle/>
                    <a:p>
                      <a:r>
                        <a:rPr lang="en-CH" sz="1200" dirty="0"/>
                        <a:t>Beamlines for Fixed-target Experiments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8562786"/>
                  </a:ext>
                </a:extLst>
              </a:tr>
              <a:tr h="263795">
                <a:tc>
                  <a:txBody>
                    <a:bodyPr/>
                    <a:lstStyle/>
                    <a:p>
                      <a:r>
                        <a:rPr lang="en-CH" sz="1200" dirty="0"/>
                        <a:t>Cyclotrons for Various Applications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6601373"/>
                  </a:ext>
                </a:extLst>
              </a:tr>
              <a:tr h="263795">
                <a:tc>
                  <a:txBody>
                    <a:bodyPr/>
                    <a:lstStyle/>
                    <a:p>
                      <a:r>
                        <a:rPr lang="en-CH" sz="1200" dirty="0"/>
                        <a:t>Particle Sources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87202466"/>
                  </a:ext>
                </a:extLst>
              </a:tr>
              <a:tr h="263795">
                <a:tc>
                  <a:txBody>
                    <a:bodyPr/>
                    <a:lstStyle/>
                    <a:p>
                      <a:r>
                        <a:rPr lang="en-CH" sz="1200" dirty="0"/>
                        <a:t>Free Electron Lasers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92317398"/>
                  </a:ext>
                </a:extLst>
              </a:tr>
              <a:tr h="263795">
                <a:tc>
                  <a:txBody>
                    <a:bodyPr/>
                    <a:lstStyle/>
                    <a:p>
                      <a:r>
                        <a:rPr lang="en-CH" sz="1200" dirty="0"/>
                        <a:t>Vacuum and Surface Science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3094071"/>
                  </a:ext>
                </a:extLst>
              </a:tr>
              <a:tr h="263795">
                <a:tc>
                  <a:txBody>
                    <a:bodyPr/>
                    <a:lstStyle/>
                    <a:p>
                      <a:r>
                        <a:rPr lang="en-CH" sz="1200" dirty="0"/>
                        <a:t>Accelerator Science &amp; Particle Therapy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91343592"/>
                  </a:ext>
                </a:extLst>
              </a:tr>
              <a:tr h="449237">
                <a:tc>
                  <a:txBody>
                    <a:bodyPr/>
                    <a:lstStyle/>
                    <a:p>
                      <a:r>
                        <a:rPr lang="en-CH" sz="1200" dirty="0"/>
                        <a:t>Introduction to Radiobiology &amp; its Applications to Accelerator Science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5252979"/>
                  </a:ext>
                </a:extLst>
              </a:tr>
              <a:tr h="263795">
                <a:tc>
                  <a:txBody>
                    <a:bodyPr/>
                    <a:lstStyle/>
                    <a:p>
                      <a:r>
                        <a:rPr lang="en-CH" sz="1200" b="1" dirty="0">
                          <a:solidFill>
                            <a:srgbClr val="C00000"/>
                          </a:solidFill>
                        </a:rPr>
                        <a:t>Particle Accelerator Sustainability*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19247423"/>
                  </a:ext>
                </a:extLst>
              </a:tr>
              <a:tr h="449237">
                <a:tc>
                  <a:txBody>
                    <a:bodyPr/>
                    <a:lstStyle/>
                    <a:p>
                      <a:r>
                        <a:rPr lang="en-CH" sz="1200" b="1" dirty="0">
                          <a:solidFill>
                            <a:srgbClr val="C00000"/>
                          </a:solidFill>
                        </a:rPr>
                        <a:t>Commercialisation of Accelerator Technologies*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6712175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7167366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4">
            <a:extLst>
              <a:ext uri="{FF2B5EF4-FFF2-40B4-BE49-F238E27FC236}">
                <a16:creationId xmlns:a16="http://schemas.microsoft.com/office/drawing/2014/main" id="{46A4E30A-B5A8-9D48-8181-8AF62D84DA8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57200" y="290513"/>
            <a:ext cx="8382000" cy="762000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GB" sz="3200" b="1" dirty="0"/>
              <a:t>Graduate Accelerator Physics Course 2024-2025</a:t>
            </a:r>
            <a:endParaRPr lang="en-GB" altLang="en-US" sz="3200" b="1" dirty="0"/>
          </a:p>
        </p:txBody>
      </p:sp>
      <p:sp>
        <p:nvSpPr>
          <p:cNvPr id="6148" name="Rectangle 3">
            <a:extLst>
              <a:ext uri="{FF2B5EF4-FFF2-40B4-BE49-F238E27FC236}">
                <a16:creationId xmlns:a16="http://schemas.microsoft.com/office/drawing/2014/main" id="{5C6552A7-D374-804B-A2D5-93291B9CB54A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0" y="1060430"/>
            <a:ext cx="9144000" cy="5111770"/>
          </a:xfrm>
        </p:spPr>
        <p:txBody>
          <a:bodyPr rtlCol="0">
            <a:normAutofit fontScale="92500" lnSpcReduction="1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endParaRPr lang="en-US" sz="4500" dirty="0"/>
          </a:p>
          <a:p>
            <a:pPr eaLnBrk="1" fontAlgn="auto" hangingPunct="1">
              <a:spcAft>
                <a:spcPts val="0"/>
              </a:spcAft>
              <a:defRPr/>
            </a:pPr>
            <a:r>
              <a:rPr lang="en-US" sz="3300" dirty="0"/>
              <a:t>Number of Students</a:t>
            </a:r>
          </a:p>
          <a:p>
            <a:pPr lvl="2" eaLnBrk="1" fontAlgn="auto" hangingPunct="1">
              <a:spcAft>
                <a:spcPts val="0"/>
              </a:spcAft>
              <a:defRPr/>
            </a:pPr>
            <a:r>
              <a:rPr lang="en-US" sz="3000" b="1" dirty="0"/>
              <a:t>University of Oxford</a:t>
            </a:r>
          </a:p>
          <a:p>
            <a:pPr lvl="3" eaLnBrk="1" fontAlgn="auto" hangingPunct="1">
              <a:spcAft>
                <a:spcPts val="0"/>
              </a:spcAft>
              <a:defRPr/>
            </a:pPr>
            <a:r>
              <a:rPr lang="en-US" sz="3000" dirty="0"/>
              <a:t>JAI Accelerator Physics (3)</a:t>
            </a:r>
          </a:p>
          <a:p>
            <a:pPr lvl="3" eaLnBrk="1" fontAlgn="auto" hangingPunct="1">
              <a:spcAft>
                <a:spcPts val="0"/>
              </a:spcAft>
              <a:defRPr/>
            </a:pPr>
            <a:r>
              <a:rPr lang="en-US" sz="3000" dirty="0"/>
              <a:t>Atomic &amp; Laser Physics (Plasma Physics, 2)</a:t>
            </a:r>
          </a:p>
          <a:p>
            <a:pPr lvl="3" eaLnBrk="1" fontAlgn="auto" hangingPunct="1">
              <a:spcAft>
                <a:spcPts val="0"/>
              </a:spcAft>
              <a:defRPr/>
            </a:pPr>
            <a:r>
              <a:rPr lang="en-US" sz="3000" dirty="0"/>
              <a:t>Particle Physics* (10)</a:t>
            </a:r>
          </a:p>
          <a:p>
            <a:pPr lvl="2" eaLnBrk="1" fontAlgn="auto" hangingPunct="1">
              <a:spcAft>
                <a:spcPts val="0"/>
              </a:spcAft>
              <a:defRPr/>
            </a:pPr>
            <a:r>
              <a:rPr lang="en-US" sz="3000" b="1" dirty="0"/>
              <a:t>Royal Holloway, University of London </a:t>
            </a:r>
            <a:r>
              <a:rPr lang="en-US" sz="3000" dirty="0"/>
              <a:t>(1)</a:t>
            </a:r>
          </a:p>
          <a:p>
            <a:pPr lvl="2" eaLnBrk="1" fontAlgn="auto" hangingPunct="1">
              <a:spcAft>
                <a:spcPts val="0"/>
              </a:spcAft>
              <a:defRPr/>
            </a:pPr>
            <a:r>
              <a:rPr lang="en-US" sz="3000" b="1" dirty="0"/>
              <a:t>Imperial College London </a:t>
            </a:r>
            <a:r>
              <a:rPr lang="en-US" sz="3000" dirty="0"/>
              <a:t>(3)</a:t>
            </a:r>
            <a:endParaRPr lang="en-US" sz="4500" i="1" dirty="0"/>
          </a:p>
          <a:p>
            <a:pPr marL="0" indent="0" eaLnBrk="1" fontAlgn="auto" hangingPunct="1">
              <a:spcAft>
                <a:spcPts val="0"/>
              </a:spcAft>
              <a:buNone/>
              <a:defRPr/>
            </a:pPr>
            <a:r>
              <a:rPr lang="en-US" sz="4500" i="1" dirty="0"/>
              <a:t>* </a:t>
            </a:r>
            <a:r>
              <a:rPr lang="en-US" sz="2600" i="1" dirty="0"/>
              <a:t>Term I: first three lectures, first tutorial &amp; ISIS visit only</a:t>
            </a:r>
          </a:p>
          <a:p>
            <a:pPr lvl="1" eaLnBrk="1" fontAlgn="auto" hangingPunct="1">
              <a:spcAft>
                <a:spcPts val="0"/>
              </a:spcAft>
              <a:defRPr/>
            </a:pPr>
            <a:endParaRPr lang="en-US" sz="2500" dirty="0"/>
          </a:p>
          <a:p>
            <a:pPr eaLnBrk="1" fontAlgn="auto" hangingPunct="1">
              <a:spcAft>
                <a:spcPts val="0"/>
              </a:spcAft>
              <a:defRPr/>
            </a:pPr>
            <a:endParaRPr lang="en-GB" sz="2800" b="1" dirty="0"/>
          </a:p>
          <a:p>
            <a:pPr marL="342900" lvl="1" indent="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en-GB" sz="2500" b="1" dirty="0"/>
          </a:p>
          <a:p>
            <a:pPr marL="0" indent="0" eaLnBrk="1" fontAlgn="auto" hangingPunct="1">
              <a:spcAft>
                <a:spcPts val="0"/>
              </a:spcAft>
              <a:defRPr/>
            </a:pPr>
            <a:endParaRPr lang="en-GB" sz="2800" b="1" dirty="0"/>
          </a:p>
          <a:p>
            <a:pPr marL="0" indent="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en-GB" sz="2800" b="1" dirty="0">
              <a:solidFill>
                <a:srgbClr val="FF0000"/>
              </a:solidFill>
            </a:endParaRPr>
          </a:p>
        </p:txBody>
      </p:sp>
      <p:sp>
        <p:nvSpPr>
          <p:cNvPr id="28675" name="Slide Number Placeholder 4">
            <a:extLst>
              <a:ext uri="{FF2B5EF4-FFF2-40B4-BE49-F238E27FC236}">
                <a16:creationId xmlns:a16="http://schemas.microsoft.com/office/drawing/2014/main" id="{4AB9A47F-561E-AF4C-B421-6A423E3602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xfrm>
            <a:off x="6896100" y="6280150"/>
            <a:ext cx="2133600" cy="4762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ヒラギノ角ゴ ProN W3" panose="020B0300000000000000" pitchFamily="34" charset="-128"/>
                <a:cs typeface="ヒラギノ角ゴ ProN W3" panose="020B0300000000000000" pitchFamily="34" charset="-128"/>
              </a:defRPr>
            </a:lvl1pPr>
            <a:lvl2pPr marL="742950" indent="-285750"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ヒラギノ角ゴ ProN W3" panose="020B0300000000000000" pitchFamily="34" charset="-128"/>
                <a:cs typeface="ヒラギノ角ゴ ProN W3" panose="020B0300000000000000" pitchFamily="34" charset="-128"/>
              </a:defRPr>
            </a:lvl2pPr>
            <a:lvl3pPr marL="1143000" indent="-228600"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ヒラギノ角ゴ ProN W3" panose="020B0300000000000000" pitchFamily="34" charset="-128"/>
                <a:cs typeface="ヒラギノ角ゴ ProN W3" panose="020B0300000000000000" pitchFamily="34" charset="-128"/>
              </a:defRPr>
            </a:lvl3pPr>
            <a:lvl4pPr marL="1600200" indent="-228600"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ヒラギノ角ゴ ProN W3" panose="020B0300000000000000" pitchFamily="34" charset="-128"/>
                <a:cs typeface="ヒラギノ角ゴ ProN W3" panose="020B0300000000000000" pitchFamily="34" charset="-128"/>
              </a:defRPr>
            </a:lvl4pPr>
            <a:lvl5pPr marL="2057400" indent="-228600"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ヒラギノ角ゴ ProN W3" panose="020B0300000000000000" pitchFamily="34" charset="-128"/>
                <a:cs typeface="ヒラギノ角ゴ ProN W3" panose="020B0300000000000000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ヒラギノ角ゴ ProN W3" panose="020B0300000000000000" pitchFamily="34" charset="-128"/>
                <a:cs typeface="ヒラギノ角ゴ ProN W3" panose="020B0300000000000000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ヒラギノ角ゴ ProN W3" panose="020B0300000000000000" pitchFamily="34" charset="-128"/>
                <a:cs typeface="ヒラギノ角ゴ ProN W3" panose="020B0300000000000000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ヒラギノ角ゴ ProN W3" panose="020B0300000000000000" pitchFamily="34" charset="-128"/>
                <a:cs typeface="ヒラギノ角ゴ ProN W3" panose="020B0300000000000000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ヒラギノ角ゴ ProN W3" panose="020B0300000000000000" pitchFamily="34" charset="-128"/>
                <a:cs typeface="ヒラギノ角ゴ ProN W3" panose="020B0300000000000000" pitchFamily="34" charset="-128"/>
              </a:defRPr>
            </a:lvl9pPr>
          </a:lstStyle>
          <a:p>
            <a:fld id="{C1CE6AC0-03C3-BF41-9AEE-84C3003E516A}" type="slidenum">
              <a:rPr kumimoji="0" lang="en-GB" altLang="en-US" sz="1400">
                <a:solidFill>
                  <a:srgbClr val="000000"/>
                </a:solidFill>
                <a:latin typeface="Times New Roman" panose="02020603050405020304" pitchFamily="18" charset="0"/>
              </a:rPr>
              <a:pPr/>
              <a:t>8</a:t>
            </a:fld>
            <a:endParaRPr kumimoji="0" lang="en-GB" altLang="en-US" sz="1400" dirty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8474190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/>
              <a:t>Accelerator Design Project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949" y="1034143"/>
            <a:ext cx="4484914" cy="5061857"/>
          </a:xfrm>
        </p:spPr>
        <p:txBody>
          <a:bodyPr/>
          <a:lstStyle/>
          <a:p>
            <a:r>
              <a:rPr lang="en-GB" sz="1800" dirty="0"/>
              <a:t>Accelerator Design Study for </a:t>
            </a:r>
          </a:p>
          <a:p>
            <a:pPr lvl="1"/>
            <a:r>
              <a:rPr lang="en-GB" sz="1800" b="1" dirty="0"/>
              <a:t>FCC-</a:t>
            </a:r>
            <a:r>
              <a:rPr lang="en-GB" sz="1800" b="1" dirty="0" err="1"/>
              <a:t>ee</a:t>
            </a:r>
            <a:r>
              <a:rPr lang="en-GB" sz="1800" b="1" dirty="0"/>
              <a:t> Positron Damping Ring: </a:t>
            </a:r>
            <a:r>
              <a:rPr lang="en-GB" sz="1800" dirty="0"/>
              <a:t>2022-2023</a:t>
            </a:r>
          </a:p>
          <a:p>
            <a:pPr lvl="1"/>
            <a:r>
              <a:rPr lang="en-GB" sz="1800" b="1" dirty="0" err="1"/>
              <a:t>LhARA</a:t>
            </a:r>
            <a:r>
              <a:rPr lang="en-GB" sz="1800" b="1" dirty="0"/>
              <a:t> Stage I: </a:t>
            </a:r>
            <a:r>
              <a:rPr lang="en-GB" sz="1800" dirty="0"/>
              <a:t>2023-2024</a:t>
            </a:r>
          </a:p>
          <a:p>
            <a:pPr lvl="1"/>
            <a:r>
              <a:rPr lang="en-GB" sz="1800" b="1" dirty="0"/>
              <a:t>HALHF:</a:t>
            </a:r>
            <a:r>
              <a:rPr lang="en-GB" sz="1800" dirty="0"/>
              <a:t> 2024-2025</a:t>
            </a:r>
          </a:p>
          <a:p>
            <a:pPr lvl="1"/>
            <a:r>
              <a:rPr lang="en-US" sz="1800" dirty="0"/>
              <a:t>Design work consisted of study of the lattice, magnet systems and RF cavities.</a:t>
            </a:r>
          </a:p>
          <a:p>
            <a:pPr marL="0" indent="0">
              <a:buNone/>
            </a:pPr>
            <a:endParaRPr lang="en-US" sz="1600" i="1" dirty="0"/>
          </a:p>
          <a:p>
            <a:pPr marL="0" indent="0">
              <a:buNone/>
            </a:pPr>
            <a:r>
              <a:rPr lang="en-US" sz="1600" i="1" dirty="0"/>
              <a:t>“The design project significantly contributes to the value of a PhD at the JAI and is a very effective learning tool ... it played an essential role in helping me to find a postdoc.”</a:t>
            </a:r>
          </a:p>
          <a:p>
            <a:pPr marL="0" indent="0">
              <a:buNone/>
            </a:pPr>
            <a:endParaRPr lang="en-US" sz="1600" i="1" dirty="0"/>
          </a:p>
          <a:p>
            <a:pPr marL="0" indent="0">
              <a:buNone/>
            </a:pPr>
            <a:r>
              <a:rPr lang="en-US" sz="1600" i="1" dirty="0"/>
              <a:t>“To me, the design project was by far the best part of the course. It puts the material taught into context and bridges the gap between lectures ... and a DPhil project ... .”</a:t>
            </a:r>
          </a:p>
          <a:p>
            <a:pPr marL="0" indent="0">
              <a:buNone/>
            </a:pPr>
            <a:endParaRPr lang="en-GB" sz="2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3EC141C-77B4-4C30-8D07-C7AD6DA3CD10}" type="slidenum">
              <a:rPr lang="en-US" altLang="en-US" smtClean="0"/>
              <a:pPr>
                <a:defRPr/>
              </a:pPr>
              <a:t>9</a:t>
            </a:fld>
            <a:endParaRPr lang="en-US" alt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8C49070-E550-FA4E-9AFB-DE0B01751FC4}"/>
              </a:ext>
            </a:extLst>
          </p:cNvPr>
          <p:cNvSpPr txBox="1"/>
          <p:nvPr/>
        </p:nvSpPr>
        <p:spPr>
          <a:xfrm>
            <a:off x="5105400" y="4581645"/>
            <a:ext cx="3723371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GB" sz="1400" dirty="0"/>
          </a:p>
          <a:p>
            <a:pPr algn="ctr"/>
            <a:r>
              <a:rPr lang="en-GB" sz="1400" b="1" dirty="0">
                <a:solidFill>
                  <a:srgbClr val="C00000"/>
                </a:solidFill>
              </a:rPr>
              <a:t>2023-2024: </a:t>
            </a:r>
            <a:r>
              <a:rPr lang="en-GB" sz="1400" b="1" dirty="0" err="1">
                <a:solidFill>
                  <a:srgbClr val="C00000"/>
                </a:solidFill>
              </a:rPr>
              <a:t>LhARA</a:t>
            </a:r>
            <a:br>
              <a:rPr lang="en-GB" sz="1400" dirty="0"/>
            </a:br>
            <a:r>
              <a:rPr lang="en-GB" sz="1400" dirty="0"/>
              <a:t>Design Report published</a:t>
            </a:r>
          </a:p>
          <a:p>
            <a:pPr algn="ctr"/>
            <a:r>
              <a:rPr lang="en-GB" sz="1400" dirty="0"/>
              <a:t>on CDS  (</a:t>
            </a:r>
            <a:r>
              <a:rPr lang="en-GB" sz="1400" dirty="0">
                <a:hlinkClick r:id="rId2" tooltip="DOI"/>
              </a:rPr>
              <a:t>10.17181/CERN.9K4Y.MM92</a:t>
            </a:r>
            <a:r>
              <a:rPr lang="en-GB" sz="1400" dirty="0"/>
              <a:t>) and  students delivered JAI Seminar (March 2024) and visit to CERN (July 2024)</a:t>
            </a:r>
            <a:endParaRPr lang="en-CH" sz="1400" dirty="0"/>
          </a:p>
          <a:p>
            <a:endParaRPr lang="en-CH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04EC7FD-1853-07AF-A686-1B78CD3FFC5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02551" y="959760"/>
            <a:ext cx="3077972" cy="1744875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3B34CA5B-0C7C-66EE-6431-3DA858560A44}"/>
              </a:ext>
            </a:extLst>
          </p:cNvPr>
          <p:cNvSpPr txBox="1"/>
          <p:nvPr/>
        </p:nvSpPr>
        <p:spPr>
          <a:xfrm>
            <a:off x="3118165" y="6154680"/>
            <a:ext cx="3968435" cy="17235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CH" sz="1400" b="1" dirty="0">
                <a:solidFill>
                  <a:srgbClr val="C00000"/>
                </a:solidFill>
              </a:rPr>
              <a:t>2024-2025: HALHF</a:t>
            </a:r>
            <a:br>
              <a:rPr lang="de-CH" sz="1000" dirty="0"/>
            </a:br>
            <a:r>
              <a:rPr lang="de-CH" sz="1000" dirty="0"/>
              <a:t>Design Report </a:t>
            </a:r>
            <a:r>
              <a:rPr lang="de-CH" sz="1000" dirty="0" err="1"/>
              <a:t>to</a:t>
            </a:r>
            <a:r>
              <a:rPr lang="de-CH" sz="1000" dirty="0"/>
              <a:t> </a:t>
            </a:r>
            <a:r>
              <a:rPr lang="de-CH" sz="1000" dirty="0" err="1"/>
              <a:t>be</a:t>
            </a:r>
            <a:r>
              <a:rPr lang="de-CH" sz="1000" dirty="0"/>
              <a:t> </a:t>
            </a:r>
            <a:r>
              <a:rPr lang="de-CH" sz="1000" dirty="0" err="1"/>
              <a:t>published</a:t>
            </a:r>
            <a:r>
              <a:rPr lang="de-CH" sz="1000" dirty="0"/>
              <a:t> on CDS and </a:t>
            </a:r>
            <a:r>
              <a:rPr lang="de-CH" sz="1000" dirty="0" err="1"/>
              <a:t>students</a:t>
            </a:r>
            <a:r>
              <a:rPr lang="de-CH" sz="1000" dirty="0"/>
              <a:t> </a:t>
            </a:r>
            <a:r>
              <a:rPr lang="de-CH" sz="1000" dirty="0" err="1"/>
              <a:t>delivered</a:t>
            </a:r>
            <a:r>
              <a:rPr lang="de-CH" sz="1000" dirty="0"/>
              <a:t> JAI Seminar on 13 March 2025; </a:t>
            </a:r>
            <a:r>
              <a:rPr lang="de-CH" sz="1000" dirty="0" err="1"/>
              <a:t>Visit</a:t>
            </a:r>
            <a:r>
              <a:rPr lang="de-CH" sz="1000" dirty="0"/>
              <a:t> </a:t>
            </a:r>
            <a:r>
              <a:rPr lang="de-CH" sz="1000" dirty="0" err="1"/>
              <a:t>to</a:t>
            </a:r>
            <a:r>
              <a:rPr lang="de-CH" sz="1000" dirty="0"/>
              <a:t> CERN </a:t>
            </a:r>
            <a:r>
              <a:rPr lang="de-CH" sz="1000" dirty="0" err="1"/>
              <a:t>planned</a:t>
            </a:r>
            <a:r>
              <a:rPr lang="de-CH" sz="1000" dirty="0"/>
              <a:t> </a:t>
            </a:r>
            <a:r>
              <a:rPr lang="de-CH" sz="1000" dirty="0" err="1"/>
              <a:t>for</a:t>
            </a:r>
            <a:r>
              <a:rPr lang="de-CH" sz="1000" dirty="0"/>
              <a:t> </a:t>
            </a:r>
            <a:r>
              <a:rPr lang="de-CH" sz="1000" dirty="0" err="1"/>
              <a:t>July</a:t>
            </a:r>
            <a:r>
              <a:rPr lang="de-CH" sz="1000" dirty="0"/>
              <a:t> 2025</a:t>
            </a:r>
          </a:p>
          <a:p>
            <a:endParaRPr lang="de-CH" dirty="0"/>
          </a:p>
          <a:p>
            <a:endParaRPr lang="de-CH" dirty="0"/>
          </a:p>
          <a:p>
            <a:endParaRPr lang="de-CH" dirty="0"/>
          </a:p>
          <a:p>
            <a:endParaRPr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C496CFCC-05CD-992F-E292-817B15A1B52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02551" y="2829823"/>
            <a:ext cx="3077971" cy="18774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1168815"/>
      </p:ext>
    </p:extLst>
  </p:cSld>
  <p:clrMapOvr>
    <a:masterClrMapping/>
  </p:clrMapOvr>
</p:sld>
</file>

<file path=ppt/theme/theme1.xml><?xml version="1.0" encoding="utf-8"?>
<a:theme xmlns:a="http://schemas.openxmlformats.org/drawingml/2006/main" name="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22346</TotalTime>
  <Words>3013</Words>
  <Application>Microsoft Macintosh PowerPoint</Application>
  <PresentationFormat>On-screen Show (4:3)</PresentationFormat>
  <Paragraphs>376</Paragraphs>
  <Slides>30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6" baseType="lpstr">
      <vt:lpstr>Arial</vt:lpstr>
      <vt:lpstr>Calibri</vt:lpstr>
      <vt:lpstr>Garamond</vt:lpstr>
      <vt:lpstr>Times New Roman</vt:lpstr>
      <vt:lpstr>Wingdings</vt:lpstr>
      <vt:lpstr>Edge</vt:lpstr>
      <vt:lpstr>Update on Education &amp; Training and Public Engagement at JAI </vt:lpstr>
      <vt:lpstr>Introduction</vt:lpstr>
      <vt:lpstr>Education and Training</vt:lpstr>
      <vt:lpstr>Guiding Strategy</vt:lpstr>
      <vt:lpstr>JAI Graduates &amp; Careers</vt:lpstr>
      <vt:lpstr>Graduate Accelerator Physics Course Term I October-December 2024</vt:lpstr>
      <vt:lpstr>Graduate Accelerator Physics Course Term II January-March 2025</vt:lpstr>
      <vt:lpstr>Graduate Accelerator Physics Course 2024-2025</vt:lpstr>
      <vt:lpstr>Accelerator Design Project</vt:lpstr>
      <vt:lpstr>Consolidated Accelerator Course</vt:lpstr>
      <vt:lpstr>JAI Student Resources</vt:lpstr>
      <vt:lpstr>New Graduate Students 2025-2026 Academic Year</vt:lpstr>
      <vt:lpstr>Graduate Student Funding </vt:lpstr>
      <vt:lpstr>Undergraduate Accelerator Physics Courses </vt:lpstr>
      <vt:lpstr>Undergraduate Accelerator Physics Summer Student Internships</vt:lpstr>
      <vt:lpstr>UK Accelerator Institutes Seminar Series</vt:lpstr>
      <vt:lpstr>External Training Commitments (Abridged)</vt:lpstr>
      <vt:lpstr>Future Programme - Training </vt:lpstr>
      <vt:lpstr>Public engagement</vt:lpstr>
      <vt:lpstr>Introduction</vt:lpstr>
      <vt:lpstr>APPEAL</vt:lpstr>
      <vt:lpstr>Public Engagement &amp; Schools Outreach</vt:lpstr>
      <vt:lpstr>Public Engagement &amp; Music</vt:lpstr>
      <vt:lpstr>Public Engagement &amp; Festivals</vt:lpstr>
      <vt:lpstr>Public Engagement &amp; Students</vt:lpstr>
      <vt:lpstr>Public Engagement &amp; The Big Bang Experience!</vt:lpstr>
      <vt:lpstr>Public Engagement &amp; Literature</vt:lpstr>
      <vt:lpstr>Public Engagement &amp; International Forums</vt:lpstr>
      <vt:lpstr>Proposal and Plan for Future </vt:lpstr>
      <vt:lpstr>Summary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Introductory Comments</dc:title>
  <dc:creator>emmanuel</dc:creator>
  <cp:lastModifiedBy>Emmanuel Tsesmelis</cp:lastModifiedBy>
  <cp:revision>726</cp:revision>
  <dcterms:created xsi:type="dcterms:W3CDTF">2007-08-29T13:08:22Z</dcterms:created>
  <dcterms:modified xsi:type="dcterms:W3CDTF">2025-04-24T13:59:33Z</dcterms:modified>
</cp:coreProperties>
</file>