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4" r:id="rId1"/>
    <p:sldMasterId id="2147483690" r:id="rId2"/>
  </p:sldMasterIdLst>
  <p:notesMasterIdLst>
    <p:notesMasterId r:id="rId25"/>
  </p:notesMasterIdLst>
  <p:sldIdLst>
    <p:sldId id="259" r:id="rId3"/>
    <p:sldId id="3426" r:id="rId4"/>
    <p:sldId id="3446" r:id="rId5"/>
    <p:sldId id="3447" r:id="rId6"/>
    <p:sldId id="3443" r:id="rId7"/>
    <p:sldId id="3440" r:id="rId8"/>
    <p:sldId id="3442" r:id="rId9"/>
    <p:sldId id="275" r:id="rId10"/>
    <p:sldId id="256" r:id="rId11"/>
    <p:sldId id="257" r:id="rId12"/>
    <p:sldId id="258" r:id="rId13"/>
    <p:sldId id="3441" r:id="rId14"/>
    <p:sldId id="260" r:id="rId15"/>
    <p:sldId id="261" r:id="rId16"/>
    <p:sldId id="262" r:id="rId17"/>
    <p:sldId id="263" r:id="rId18"/>
    <p:sldId id="264" r:id="rId19"/>
    <p:sldId id="3424" r:id="rId20"/>
    <p:sldId id="3432" r:id="rId21"/>
    <p:sldId id="3445" r:id="rId22"/>
    <p:sldId id="3444" r:id="rId23"/>
    <p:sldId id="3433" r:id="rId24"/>
  </p:sldIdLst>
  <p:sldSz cx="12192000" cy="6858000"/>
  <p:notesSz cx="6858000" cy="9144000"/>
  <p:embeddedFontLst>
    <p:embeddedFont>
      <p:font typeface="Jost" pitchFamily="2" charset="77"/>
      <p:regular r:id="rId26"/>
      <p:bold r:id="rId27"/>
      <p:italic r:id="rId28"/>
      <p:boldItalic r:id="rId29"/>
    </p:embeddedFont>
    <p:embeddedFont>
      <p:font typeface="Jost SemiBold" pitchFamily="2" charset="77"/>
      <p:regular r:id="rId30"/>
      <p:bold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361"/>
    <p:restoredTop sz="96260"/>
  </p:normalViewPr>
  <p:slideViewPr>
    <p:cSldViewPr snapToGrid="0">
      <p:cViewPr varScale="1">
        <p:scale>
          <a:sx n="80" d="100"/>
          <a:sy n="80" d="100"/>
        </p:scale>
        <p:origin x="192" y="10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322DA1-F1D7-B445-B3F9-C48C6328A0E9}" type="datetimeFigureOut">
              <a:rPr lang="en-US" smtClean="0"/>
              <a:t>3/19/25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CC5A49-93F8-9F4A-AC9B-744BC30C23D7}" type="slidenum">
              <a:rPr lang="en-US" smtClean="0"/>
              <a:t>‹#›</a:t>
            </a:fld>
            <a:endParaRPr lang="en-US"/>
          </a:p>
        </p:txBody>
      </p:sp>
    </p:spTree>
    <p:extLst>
      <p:ext uri="{BB962C8B-B14F-4D97-AF65-F5344CB8AC3E}">
        <p14:creationId xmlns:p14="http://schemas.microsoft.com/office/powerpoint/2010/main" val="1505391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87436-F3E8-6BC8-47BF-0C9CDB70A923}"/>
              </a:ext>
            </a:extLst>
          </p:cNvPr>
          <p:cNvSpPr>
            <a:spLocks noGrp="1"/>
          </p:cNvSpPr>
          <p:nvPr>
            <p:ph type="ctrTitle"/>
          </p:nvPr>
        </p:nvSpPr>
        <p:spPr>
          <a:xfrm>
            <a:off x="936855" y="922187"/>
            <a:ext cx="9832258" cy="2288560"/>
          </a:xfrm>
          <a:prstGeom prst="rect">
            <a:avLst/>
          </a:prstGeom>
        </p:spPr>
        <p:txBody>
          <a:bodyPr anchor="b"/>
          <a:lstStyle>
            <a:lvl1pPr algn="l">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584A936-EB97-10DD-8DB3-C84DD8525AC3}"/>
              </a:ext>
            </a:extLst>
          </p:cNvPr>
          <p:cNvSpPr>
            <a:spLocks noGrp="1"/>
          </p:cNvSpPr>
          <p:nvPr>
            <p:ph type="subTitle" idx="1"/>
          </p:nvPr>
        </p:nvSpPr>
        <p:spPr>
          <a:xfrm>
            <a:off x="936854" y="3302822"/>
            <a:ext cx="9832257" cy="1655762"/>
          </a:xfrm>
        </p:spPr>
        <p:txBody>
          <a:bodyPr/>
          <a:lstStyle>
            <a:lvl1pPr marL="0" indent="0" algn="l">
              <a:spcBef>
                <a:spcPts val="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7CB6729F-D659-EA85-C846-5E478422197D}"/>
              </a:ext>
            </a:extLst>
          </p:cNvPr>
          <p:cNvSpPr/>
          <p:nvPr userDrawn="1"/>
        </p:nvSpPr>
        <p:spPr>
          <a:xfrm>
            <a:off x="11310257" y="6400800"/>
            <a:ext cx="664029"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5" name="Picture 4" descr="Logo, company name&#10;&#10;Description automatically generated">
            <a:extLst>
              <a:ext uri="{FF2B5EF4-FFF2-40B4-BE49-F238E27FC236}">
                <a16:creationId xmlns:a16="http://schemas.microsoft.com/office/drawing/2014/main" id="{78F3DAFB-62F6-1C67-BFFF-055B244C707E}"/>
              </a:ext>
            </a:extLst>
          </p:cNvPr>
          <p:cNvPicPr>
            <a:picLocks noChangeAspect="1"/>
          </p:cNvPicPr>
          <p:nvPr userDrawn="1"/>
        </p:nvPicPr>
        <p:blipFill>
          <a:blip r:embed="rId2"/>
          <a:stretch>
            <a:fillRect/>
          </a:stretch>
        </p:blipFill>
        <p:spPr>
          <a:xfrm>
            <a:off x="10368949" y="5257800"/>
            <a:ext cx="1273322" cy="969436"/>
          </a:xfrm>
          <a:prstGeom prst="rect">
            <a:avLst/>
          </a:prstGeom>
        </p:spPr>
      </p:pic>
    </p:spTree>
    <p:extLst>
      <p:ext uri="{BB962C8B-B14F-4D97-AF65-F5344CB8AC3E}">
        <p14:creationId xmlns:p14="http://schemas.microsoft.com/office/powerpoint/2010/main" val="3140643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BB64-286E-7A64-7DA6-13CC8D7E79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D16B458-D199-FEF1-A919-F9FAED6C12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8A4EBC6-297D-5083-EBDC-D44B127EF57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FCC10F5-3FE5-DF2A-1EE8-E8011A766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2EDD46-E073-6D48-9CFC-FC8BB38355DE}"/>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604372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F92E4-6A4A-3978-0854-5956F2443F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D20117-16F2-2D65-997D-CDDFAD4230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B5E594-065A-9A3A-B58B-6CCEF34C26B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C53828D-A787-339B-3662-38D2A7F19D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ACF1C6-5B2E-3FF1-8626-1672370A9E2D}"/>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20134126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BBC1-C60D-1A79-49A6-DB9B4E376D8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0362D3-FEF0-4E19-3AD7-ABC6A5867A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EFF5D9-A6F5-6009-D7D0-8EC486CDED4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4339AAA-F466-66F8-D572-39FB8F5794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89FFAD-9808-E586-0481-0FDA9A46B975}"/>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17787617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6DFD2-8DDE-4CD7-536E-4B2FD220EC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98D6E5-DDA5-DA5A-52D3-02F33A2E3E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A04AE8-EB0A-DA20-D40A-0CE2CDF1499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F5CCDB-ECF1-49F3-5F61-98181B4C1A9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068ED70-A35F-35F3-D07E-8BAF614A92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7C66F9-20C0-F950-1584-810258D9AC65}"/>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995428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EF631-F5A4-B461-1419-79BA483EBE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99AAB65-D59F-29EC-71D4-2CFC8B95C6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C09703-1FB5-DDEB-66A6-25CE4D00C3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BBA997E-BC76-B2A3-45CB-9260EC103D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ED8AD3-3A67-DF41-6F81-5963760C58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2E976C7-5B40-FD1F-DD78-D7BC5AD86083}"/>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8E5696A8-B9ED-8F10-DCF0-AF2F8FB0E8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7C435E-B180-B045-66EF-D9CF2CB9E7D7}"/>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378995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EFC07-BB21-8569-3E99-B421AC623D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07949F-BDE8-6517-538A-5FC0BB38E5D2}"/>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8CA5A79-D5B4-0B23-08A6-07D00C99A0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C368F7-46F8-86D8-DB2D-36E147961D61}"/>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3379322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76A67E-04C8-E976-09D4-05B0667C5120}"/>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A791D76-4D5E-06B0-A81B-F0AB78578D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6F9CDF-A57E-622C-B4A7-2346AEA659C7}"/>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3110990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A9040-C3C6-EB16-B454-9DDE621187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3548A7E-A3D6-D71D-D492-A66951FD05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BE2894-72E8-1C70-710E-01C2076E0E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590360-57DE-B447-63E5-A3BCDD947D7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043B690-0BCF-02F0-8DD9-D79A17DAF4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EDCF8D-2C67-6BC5-89B3-50F0BB0C247F}"/>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2454657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2B47-B843-9393-9CE6-788AF883BF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5F901F-37AC-AD83-27C1-8A1A7D4745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99C097F-20B6-6475-A1D8-1D01F23542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652289-E5D2-F057-5992-E7315DE8EDB0}"/>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DFE9BEC-5922-CF15-6CF5-33DBA98D2F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73AD82-52F7-2ECB-0EEA-DB6C54A83D3C}"/>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3189844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35379-2E3D-51E3-8891-AB6A5FBA509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6212A2-CDDC-26DF-C1D6-9EC3F13529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C3D54C-BE19-B06D-7404-F4891F1F026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98E317D-48E1-82A6-92A1-273F8B9572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D8C7D-24B8-0D52-81FA-92208E3D9D9A}"/>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1889809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0760C-A7FA-F736-6FC7-84D76C1B789F}"/>
              </a:ext>
            </a:extLst>
          </p:cNvPr>
          <p:cNvSpPr>
            <a:spLocks noGrp="1"/>
          </p:cNvSpPr>
          <p:nvPr>
            <p:ph type="title"/>
          </p:nvPr>
        </p:nvSpPr>
        <p:spPr>
          <a:xfrm>
            <a:off x="922174" y="645344"/>
            <a:ext cx="10044549" cy="1325563"/>
          </a:xfrm>
          <a:prstGeom prst="rect">
            <a:avLst/>
          </a:prstGeo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4C4B26C-69C6-F2D0-8C19-4D70F846D30F}"/>
              </a:ext>
            </a:extLst>
          </p:cNvPr>
          <p:cNvSpPr>
            <a:spLocks noGrp="1"/>
          </p:cNvSpPr>
          <p:nvPr>
            <p:ph idx="1"/>
          </p:nvPr>
        </p:nvSpPr>
        <p:spPr>
          <a:xfrm>
            <a:off x="1432072" y="2105844"/>
            <a:ext cx="9578895" cy="37050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735845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F30711-BD07-8F74-A872-A17B6209E7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C5505F-A0B2-3E2C-0B9B-4CBB3C43E1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48483E-E06D-406A-2F8A-5055A4D28E7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7D5E845-2D20-12B0-9C96-8B640663E1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A533A9-6D45-D10E-CBC6-496DD95A16E0}"/>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1387180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EA0A8-C40E-5504-373F-AF91002D4EF5}"/>
              </a:ext>
            </a:extLst>
          </p:cNvPr>
          <p:cNvSpPr>
            <a:spLocks noGrp="1"/>
          </p:cNvSpPr>
          <p:nvPr>
            <p:ph type="title"/>
          </p:nvPr>
        </p:nvSpPr>
        <p:spPr>
          <a:xfrm>
            <a:off x="904767" y="660093"/>
            <a:ext cx="10090355" cy="1325563"/>
          </a:xfrm>
          <a:prstGeom prst="rect">
            <a:avLst/>
          </a:prstGeo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A0AD44D-0E00-61E7-1399-15A7D4A92D78}"/>
              </a:ext>
            </a:extLst>
          </p:cNvPr>
          <p:cNvSpPr>
            <a:spLocks noGrp="1"/>
          </p:cNvSpPr>
          <p:nvPr>
            <p:ph sz="half" idx="1"/>
          </p:nvPr>
        </p:nvSpPr>
        <p:spPr>
          <a:xfrm>
            <a:off x="904767" y="2120593"/>
            <a:ext cx="4756355" cy="3955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0906E8-03AE-4474-ADAE-820B8EA5595C}"/>
              </a:ext>
            </a:extLst>
          </p:cNvPr>
          <p:cNvSpPr>
            <a:spLocks noGrp="1"/>
          </p:cNvSpPr>
          <p:nvPr>
            <p:ph sz="half" idx="2"/>
          </p:nvPr>
        </p:nvSpPr>
        <p:spPr>
          <a:xfrm>
            <a:off x="5949944" y="2120593"/>
            <a:ext cx="4756355" cy="3955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85860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8504E7A-6005-0DC5-9DDB-75DD58D15A96}"/>
              </a:ext>
            </a:extLst>
          </p:cNvPr>
          <p:cNvSpPr>
            <a:spLocks noGrp="1"/>
          </p:cNvSpPr>
          <p:nvPr>
            <p:ph type="body" idx="1"/>
          </p:nvPr>
        </p:nvSpPr>
        <p:spPr>
          <a:xfrm>
            <a:off x="904767" y="2080409"/>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65B0F5-3035-7D61-392A-F740B9AE72D3}"/>
              </a:ext>
            </a:extLst>
          </p:cNvPr>
          <p:cNvSpPr>
            <a:spLocks noGrp="1"/>
          </p:cNvSpPr>
          <p:nvPr>
            <p:ph sz="half" idx="2"/>
          </p:nvPr>
        </p:nvSpPr>
        <p:spPr>
          <a:xfrm>
            <a:off x="904767" y="2904321"/>
            <a:ext cx="5157787" cy="32002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D2C73BD-9A40-0A54-468B-113A7F6C88DA}"/>
              </a:ext>
            </a:extLst>
          </p:cNvPr>
          <p:cNvSpPr>
            <a:spLocks noGrp="1"/>
          </p:cNvSpPr>
          <p:nvPr>
            <p:ph type="body" sz="quarter" idx="3"/>
          </p:nvPr>
        </p:nvSpPr>
        <p:spPr>
          <a:xfrm>
            <a:off x="6237179" y="2080409"/>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4CED2D-9D15-9781-0C0D-7FF3BE51E554}"/>
              </a:ext>
            </a:extLst>
          </p:cNvPr>
          <p:cNvSpPr>
            <a:spLocks noGrp="1"/>
          </p:cNvSpPr>
          <p:nvPr>
            <p:ph sz="quarter" idx="4"/>
          </p:nvPr>
        </p:nvSpPr>
        <p:spPr>
          <a:xfrm>
            <a:off x="6237179" y="2904321"/>
            <a:ext cx="5183188" cy="32002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20E14298-3F45-05E0-5F4D-88CDB2A5EAE6}"/>
              </a:ext>
            </a:extLst>
          </p:cNvPr>
          <p:cNvSpPr txBox="1">
            <a:spLocks/>
          </p:cNvSpPr>
          <p:nvPr userDrawn="1"/>
        </p:nvSpPr>
        <p:spPr>
          <a:xfrm>
            <a:off x="904767" y="660093"/>
            <a:ext cx="1009035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a:solidFill>
                  <a:schemeClr val="tx2"/>
                </a:solidFill>
                <a:latin typeface="Jost" pitchFamily="2" charset="77"/>
                <a:ea typeface="Jost" pitchFamily="2" charset="77"/>
                <a:cs typeface="+mj-cs"/>
              </a:defRPr>
            </a:lvl1pPr>
          </a:lstStyle>
          <a:p>
            <a:r>
              <a:rPr lang="en-US"/>
              <a:t>Click to edit Master title style</a:t>
            </a:r>
            <a:endParaRPr lang="en-US" dirty="0"/>
          </a:p>
        </p:txBody>
      </p:sp>
    </p:spTree>
    <p:extLst>
      <p:ext uri="{BB962C8B-B14F-4D97-AF65-F5344CB8AC3E}">
        <p14:creationId xmlns:p14="http://schemas.microsoft.com/office/powerpoint/2010/main" val="4119022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9F113-55B0-8282-3A64-1B30A2B57444}"/>
              </a:ext>
            </a:extLst>
          </p:cNvPr>
          <p:cNvSpPr>
            <a:spLocks noGrp="1"/>
          </p:cNvSpPr>
          <p:nvPr>
            <p:ph type="title"/>
          </p:nvPr>
        </p:nvSpPr>
        <p:spPr>
          <a:xfrm>
            <a:off x="906356" y="648928"/>
            <a:ext cx="3932237" cy="1600200"/>
          </a:xfrm>
          <a:prstGeom prst="rect">
            <a:avLst/>
          </a:prstGeo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511284C8-78FF-8226-D617-957A0A6B8EF8}"/>
              </a:ext>
            </a:extLst>
          </p:cNvPr>
          <p:cNvSpPr>
            <a:spLocks noGrp="1"/>
          </p:cNvSpPr>
          <p:nvPr>
            <p:ph type="pic" idx="1"/>
          </p:nvPr>
        </p:nvSpPr>
        <p:spPr>
          <a:xfrm>
            <a:off x="5140012" y="634181"/>
            <a:ext cx="5840361" cy="5073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47F61FDB-539D-C4C1-283C-732FEC89DB49}"/>
              </a:ext>
            </a:extLst>
          </p:cNvPr>
          <p:cNvSpPr>
            <a:spLocks noGrp="1"/>
          </p:cNvSpPr>
          <p:nvPr>
            <p:ph type="body" sz="half" idx="2"/>
          </p:nvPr>
        </p:nvSpPr>
        <p:spPr>
          <a:xfrm>
            <a:off x="906356" y="2404857"/>
            <a:ext cx="3932237" cy="3302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85448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9F113-55B0-8282-3A64-1B30A2B57444}"/>
              </a:ext>
            </a:extLst>
          </p:cNvPr>
          <p:cNvSpPr>
            <a:spLocks noGrp="1"/>
          </p:cNvSpPr>
          <p:nvPr>
            <p:ph type="title"/>
          </p:nvPr>
        </p:nvSpPr>
        <p:spPr>
          <a:xfrm>
            <a:off x="906356" y="648928"/>
            <a:ext cx="3932237" cy="1109534"/>
          </a:xfrm>
          <a:prstGeom prst="rect">
            <a:avLst/>
          </a:prstGeo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511284C8-78FF-8226-D617-957A0A6B8EF8}"/>
              </a:ext>
            </a:extLst>
          </p:cNvPr>
          <p:cNvSpPr>
            <a:spLocks noGrp="1"/>
          </p:cNvSpPr>
          <p:nvPr>
            <p:ph type="pic" idx="1"/>
          </p:nvPr>
        </p:nvSpPr>
        <p:spPr>
          <a:xfrm>
            <a:off x="5140012" y="634181"/>
            <a:ext cx="5840361" cy="5073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Content Placeholder 2">
            <a:extLst>
              <a:ext uri="{FF2B5EF4-FFF2-40B4-BE49-F238E27FC236}">
                <a16:creationId xmlns:a16="http://schemas.microsoft.com/office/drawing/2014/main" id="{88A261E9-FFA6-3F19-BE25-D45BAE76C60E}"/>
              </a:ext>
            </a:extLst>
          </p:cNvPr>
          <p:cNvSpPr>
            <a:spLocks noGrp="1"/>
          </p:cNvSpPr>
          <p:nvPr>
            <p:ph sz="half" idx="10"/>
          </p:nvPr>
        </p:nvSpPr>
        <p:spPr>
          <a:xfrm>
            <a:off x="904768" y="2120593"/>
            <a:ext cx="3932238" cy="35870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02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11284C8-78FF-8226-D617-957A0A6B8EF8}"/>
              </a:ext>
            </a:extLst>
          </p:cNvPr>
          <p:cNvSpPr>
            <a:spLocks noGrp="1"/>
          </p:cNvSpPr>
          <p:nvPr>
            <p:ph type="pic" idx="1"/>
          </p:nvPr>
        </p:nvSpPr>
        <p:spPr>
          <a:xfrm>
            <a:off x="0" y="-1"/>
            <a:ext cx="12192000" cy="6190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154838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3924F-AFAA-F7B8-4329-FDB1143FE303}"/>
              </a:ext>
            </a:extLst>
          </p:cNvPr>
          <p:cNvSpPr>
            <a:spLocks noGrp="1"/>
          </p:cNvSpPr>
          <p:nvPr>
            <p:ph type="title"/>
          </p:nvPr>
        </p:nvSpPr>
        <p:spPr>
          <a:xfrm>
            <a:off x="926886" y="648929"/>
            <a:ext cx="3932237" cy="1600200"/>
          </a:xfrm>
          <a:prstGeom prst="rect">
            <a:avLst/>
          </a:prstGeo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BD89E9D-9F5F-62DF-2CE3-97DF6D27DB39}"/>
              </a:ext>
            </a:extLst>
          </p:cNvPr>
          <p:cNvSpPr>
            <a:spLocks noGrp="1"/>
          </p:cNvSpPr>
          <p:nvPr>
            <p:ph idx="1"/>
          </p:nvPr>
        </p:nvSpPr>
        <p:spPr>
          <a:xfrm>
            <a:off x="5073842" y="2249129"/>
            <a:ext cx="5898485" cy="38115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9EEEC2FB-A59F-AF0F-743A-82055B17B395}"/>
              </a:ext>
            </a:extLst>
          </p:cNvPr>
          <p:cNvSpPr>
            <a:spLocks noGrp="1"/>
          </p:cNvSpPr>
          <p:nvPr>
            <p:ph type="body" sz="half" idx="2"/>
          </p:nvPr>
        </p:nvSpPr>
        <p:spPr>
          <a:xfrm>
            <a:off x="926886" y="2249129"/>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832784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EFC07-BB21-8569-3E99-B421AC623D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07949F-BDE8-6517-538A-5FC0BB38E5D2}"/>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8CA5A79-D5B4-0B23-08A6-07D00C99A0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C368F7-46F8-86D8-DB2D-36E147961D61}"/>
              </a:ext>
            </a:extLst>
          </p:cNvPr>
          <p:cNvSpPr>
            <a:spLocks noGrp="1"/>
          </p:cNvSpPr>
          <p:nvPr>
            <p:ph type="sldNum" sz="quarter" idx="12"/>
          </p:nvPr>
        </p:nvSpPr>
        <p:spPr/>
        <p:txBody>
          <a:bodyPr/>
          <a:lstStyle/>
          <a:p>
            <a:fld id="{29627D66-0DAB-6C44-A4D3-EBA26994EE18}" type="slidenum">
              <a:rPr lang="en-US" smtClean="0"/>
              <a:t>‹#›</a:t>
            </a:fld>
            <a:endParaRPr lang="en-US"/>
          </a:p>
        </p:txBody>
      </p:sp>
    </p:spTree>
    <p:extLst>
      <p:ext uri="{BB962C8B-B14F-4D97-AF65-F5344CB8AC3E}">
        <p14:creationId xmlns:p14="http://schemas.microsoft.com/office/powerpoint/2010/main" val="1355208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26D9E9-A1AC-87E2-121A-FF2AC7ED5B2D}"/>
              </a:ext>
            </a:extLst>
          </p:cNvPr>
          <p:cNvSpPr>
            <a:spLocks noGrp="1"/>
          </p:cNvSpPr>
          <p:nvPr>
            <p:ph type="body" idx="1"/>
          </p:nvPr>
        </p:nvSpPr>
        <p:spPr>
          <a:xfrm>
            <a:off x="916012" y="2115650"/>
            <a:ext cx="10096649" cy="41055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6">
            <a:extLst>
              <a:ext uri="{FF2B5EF4-FFF2-40B4-BE49-F238E27FC236}">
                <a16:creationId xmlns:a16="http://schemas.microsoft.com/office/drawing/2014/main" id="{2AF1F72B-65B6-E583-D6AE-7B5380297A94}"/>
              </a:ext>
            </a:extLst>
          </p:cNvPr>
          <p:cNvSpPr>
            <a:spLocks noGrp="1"/>
          </p:cNvSpPr>
          <p:nvPr>
            <p:ph type="title"/>
          </p:nvPr>
        </p:nvSpPr>
        <p:spPr>
          <a:xfrm>
            <a:off x="916012" y="655150"/>
            <a:ext cx="10096649" cy="1325563"/>
          </a:xfrm>
          <a:prstGeom prst="rect">
            <a:avLst/>
          </a:prstGeom>
        </p:spPr>
        <p:txBody>
          <a:bodyPr vert="horz" lIns="91440" tIns="45720" rIns="91440" bIns="45720" rtlCol="0" anchor="ctr">
            <a:normAutofit/>
          </a:bodyPr>
          <a:lstStyle/>
          <a:p>
            <a:r>
              <a:rPr lang="en-US"/>
              <a:t>Click to edit Master title style</a:t>
            </a:r>
            <a:endParaRPr lang="en-US" dirty="0"/>
          </a:p>
        </p:txBody>
      </p:sp>
      <p:pic>
        <p:nvPicPr>
          <p:cNvPr id="4" name="Picture 3" descr="A picture containing icon&#10;&#10;Description automatically generated">
            <a:extLst>
              <a:ext uri="{FF2B5EF4-FFF2-40B4-BE49-F238E27FC236}">
                <a16:creationId xmlns:a16="http://schemas.microsoft.com/office/drawing/2014/main" id="{23D3AE38-B996-1352-25ED-6496327917C6}"/>
              </a:ext>
            </a:extLst>
          </p:cNvPr>
          <p:cNvPicPr>
            <a:picLocks noChangeAspect="1"/>
          </p:cNvPicPr>
          <p:nvPr userDrawn="1"/>
        </p:nvPicPr>
        <p:blipFill rotWithShape="1">
          <a:blip r:embed="rId11">
            <a:extLst>
              <a:ext uri="{28A0092B-C50C-407E-A947-70E740481C1C}">
                <a14:useLocalDpi xmlns:a14="http://schemas.microsoft.com/office/drawing/2010/main"/>
              </a:ext>
            </a:extLst>
          </a:blip>
          <a:srcRect/>
          <a:stretch/>
        </p:blipFill>
        <p:spPr>
          <a:xfrm>
            <a:off x="-1" y="6374361"/>
            <a:ext cx="12192001" cy="483639"/>
          </a:xfrm>
          <a:prstGeom prst="rect">
            <a:avLst/>
          </a:prstGeom>
        </p:spPr>
      </p:pic>
      <p:pic>
        <p:nvPicPr>
          <p:cNvPr id="8" name="Picture 7">
            <a:extLst>
              <a:ext uri="{FF2B5EF4-FFF2-40B4-BE49-F238E27FC236}">
                <a16:creationId xmlns:a16="http://schemas.microsoft.com/office/drawing/2014/main" id="{5356E56B-7061-DA43-087F-DB5420D7C073}"/>
              </a:ext>
            </a:extLst>
          </p:cNvPr>
          <p:cNvPicPr>
            <a:picLocks noChangeAspect="1"/>
          </p:cNvPicPr>
          <p:nvPr userDrawn="1"/>
        </p:nvPicPr>
        <p:blipFill>
          <a:blip r:embed="rId12"/>
          <a:srcRect/>
          <a:stretch/>
        </p:blipFill>
        <p:spPr>
          <a:xfrm>
            <a:off x="11423561" y="6435587"/>
            <a:ext cx="480695" cy="365974"/>
          </a:xfrm>
          <a:prstGeom prst="rect">
            <a:avLst/>
          </a:prstGeom>
        </p:spPr>
      </p:pic>
      <p:pic>
        <p:nvPicPr>
          <p:cNvPr id="5" name="Picture 4" descr="A logo with a letter s&#10;&#10;AI-generated content may be incorrect.">
            <a:extLst>
              <a:ext uri="{FF2B5EF4-FFF2-40B4-BE49-F238E27FC236}">
                <a16:creationId xmlns:a16="http://schemas.microsoft.com/office/drawing/2014/main" id="{E3D7417A-CC35-BF69-8171-0D75FAD85AEE}"/>
              </a:ext>
            </a:extLst>
          </p:cNvPr>
          <p:cNvPicPr>
            <a:picLocks noChangeAspect="1"/>
          </p:cNvPicPr>
          <p:nvPr userDrawn="1"/>
        </p:nvPicPr>
        <p:blipFill>
          <a:blip r:embed="rId13"/>
          <a:stretch>
            <a:fillRect/>
          </a:stretch>
        </p:blipFill>
        <p:spPr>
          <a:xfrm>
            <a:off x="8534278" y="20150"/>
            <a:ext cx="3657722" cy="879260"/>
          </a:xfrm>
          <a:prstGeom prst="rect">
            <a:avLst/>
          </a:prstGeom>
        </p:spPr>
      </p:pic>
    </p:spTree>
    <p:extLst>
      <p:ext uri="{BB962C8B-B14F-4D97-AF65-F5344CB8AC3E}">
        <p14:creationId xmlns:p14="http://schemas.microsoft.com/office/powerpoint/2010/main" val="387781460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88" r:id="rId4"/>
    <p:sldLayoutId id="2147483678" r:id="rId5"/>
    <p:sldLayoutId id="2147483683" r:id="rId6"/>
    <p:sldLayoutId id="2147483680" r:id="rId7"/>
    <p:sldLayoutId id="2147483679" r:id="rId8"/>
    <p:sldLayoutId id="2147483689" r:id="rId9"/>
  </p:sldLayoutIdLst>
  <p:hf hdr="0" ftr="0" dt="0"/>
  <p:txStyles>
    <p:titleStyle>
      <a:lvl1pPr algn="l" defTabSz="914400" rtl="0" eaLnBrk="1" latinLnBrk="0" hangingPunct="1">
        <a:lnSpc>
          <a:spcPct val="90000"/>
        </a:lnSpc>
        <a:spcBef>
          <a:spcPct val="0"/>
        </a:spcBef>
        <a:buNone/>
        <a:defRPr sz="4800" kern="1200">
          <a:solidFill>
            <a:schemeClr val="tx2"/>
          </a:solidFill>
          <a:latin typeface="Jost" pitchFamily="2" charset="77"/>
          <a:ea typeface="Jost" pitchFamily="2" charset="77"/>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3600" kern="1200">
          <a:solidFill>
            <a:schemeClr val="tx1"/>
          </a:solidFill>
          <a:latin typeface="Jost" pitchFamily="2" charset="77"/>
          <a:ea typeface="Jost" pitchFamily="2" charset="77"/>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Jost" pitchFamily="2" charset="77"/>
          <a:ea typeface="Jost" pitchFamily="2" charset="77"/>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Jost" pitchFamily="2" charset="77"/>
          <a:ea typeface="Jost" pitchFamily="2" charset="77"/>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Jost" pitchFamily="2" charset="77"/>
          <a:ea typeface="Jost" pitchFamily="2" charset="77"/>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Jost" pitchFamily="2" charset="77"/>
          <a:ea typeface="Jost" pitchFamily="2" charset="7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4D6CFC-6869-B9A9-689A-C402804D01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236954-9D2A-1CA4-5AFE-7BDFE970F6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F151C5-96F7-4E70-6EC5-46E72D823B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0EA5B96C-03AF-AAB4-1A4A-3B031B69CA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051A92-15BA-F886-362B-4661C9C752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27D66-0DAB-6C44-A4D3-EBA26994EE18}" type="slidenum">
              <a:rPr lang="en-US" smtClean="0"/>
              <a:t>‹#›</a:t>
            </a:fld>
            <a:endParaRPr lang="en-US"/>
          </a:p>
        </p:txBody>
      </p:sp>
    </p:spTree>
    <p:extLst>
      <p:ext uri="{BB962C8B-B14F-4D97-AF65-F5344CB8AC3E}">
        <p14:creationId xmlns:p14="http://schemas.microsoft.com/office/powerpoint/2010/main" val="66469708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engage.aps.org/dpf/profile?UserKey=8011df0f-59ff-4f6a-89f9-9009cf7c547b" TargetMode="External"/><Relationship Id="rId13" Type="http://schemas.openxmlformats.org/officeDocument/2006/relationships/hyperlink" Target="https://engage.aps.org/dpf/profile?UserKey=b112c67b-6063-465b-add1-9776a0808c1e" TargetMode="External"/><Relationship Id="rId3" Type="http://schemas.openxmlformats.org/officeDocument/2006/relationships/hyperlink" Target="https://engage.aps.org/dpf/profile?UserKey=285a4196-48c2-470d-ab13-d12a7d583425" TargetMode="External"/><Relationship Id="rId7" Type="http://schemas.openxmlformats.org/officeDocument/2006/relationships/hyperlink" Target="https://engage.aps.org/dpf/profile?UserKey=0025353c-f8db-4c9d-8a2b-c9283634d089" TargetMode="External"/><Relationship Id="rId12" Type="http://schemas.openxmlformats.org/officeDocument/2006/relationships/hyperlink" Target="https://engage.aps.org/dpf/profile?UserKey=0550cc49-6574-4186-a167-32199bbe9f18" TargetMode="External"/><Relationship Id="rId17" Type="http://schemas.openxmlformats.org/officeDocument/2006/relationships/hyperlink" Target="https://engage.aps.org/dpf/profile?UserKey=7ed8a359-917b-4eab-afd8-be99c808b108" TargetMode="External"/><Relationship Id="rId2" Type="http://schemas.openxmlformats.org/officeDocument/2006/relationships/hyperlink" Target="https://engage.aps.org/dpf/profile?UserKey=0012e44a-d117-4bd0-9a37-ec5646d792c9" TargetMode="External"/><Relationship Id="rId16" Type="http://schemas.openxmlformats.org/officeDocument/2006/relationships/hyperlink" Target="https://engage.aps.org/dpf/profile?UserKey=350865f7-8995-4d7f-8dd1-6f66fe700b10" TargetMode="External"/><Relationship Id="rId1" Type="http://schemas.openxmlformats.org/officeDocument/2006/relationships/slideLayout" Target="../slideLayouts/slideLayout3.xml"/><Relationship Id="rId6" Type="http://schemas.openxmlformats.org/officeDocument/2006/relationships/hyperlink" Target="https://engage.aps.org/dpf/profile?UserKey=e5414167-7098-4a08-9910-9fe32490a96c" TargetMode="External"/><Relationship Id="rId11" Type="http://schemas.openxmlformats.org/officeDocument/2006/relationships/hyperlink" Target="https://engage.aps.org/dpf/profile?UserKey=d06e25d7-f1e5-4053-8350-ab9718022985" TargetMode="External"/><Relationship Id="rId5" Type="http://schemas.openxmlformats.org/officeDocument/2006/relationships/hyperlink" Target="https://engage.aps.org/dpf/profile?UserKey=8d481f95-22c2-4a19-bb88-cea8105b005a" TargetMode="External"/><Relationship Id="rId15" Type="http://schemas.openxmlformats.org/officeDocument/2006/relationships/hyperlink" Target="https://engage.aps.org/dpf/profile?UserKey=a17d841c-cad0-41d6-bb60-987afbbf7a6c" TargetMode="External"/><Relationship Id="rId10" Type="http://schemas.openxmlformats.org/officeDocument/2006/relationships/hyperlink" Target="https://engage.aps.org/dpf/profile?UserKey=b210fce6-78e6-43f3-803c-6282c2d825fe" TargetMode="External"/><Relationship Id="rId4" Type="http://schemas.openxmlformats.org/officeDocument/2006/relationships/hyperlink" Target="https://engage.aps.org/dpf/profile?UserKey=6d3e8e1c-7a19-4c37-b242-3f1593a0cf93" TargetMode="External"/><Relationship Id="rId9" Type="http://schemas.openxmlformats.org/officeDocument/2006/relationships/hyperlink" Target="https://engage.aps.org/dpf/profile?UserKey=26b15826-e8f8-4600-9fb1-0e1fdace530f" TargetMode="External"/><Relationship Id="rId14" Type="http://schemas.openxmlformats.org/officeDocument/2006/relationships/hyperlink" Target="https://engage.aps.org/dpf/profile?UserKey=e8fc32fb-2606-4768-adf0-a574c5e10c9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global/event/1379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1C08B-BA61-D199-99CB-04DDE665F9B6}"/>
              </a:ext>
            </a:extLst>
          </p:cNvPr>
          <p:cNvSpPr>
            <a:spLocks noGrp="1"/>
          </p:cNvSpPr>
          <p:nvPr>
            <p:ph type="ctrTitle"/>
          </p:nvPr>
        </p:nvSpPr>
        <p:spPr/>
        <p:txBody>
          <a:bodyPr/>
          <a:lstStyle/>
          <a:p>
            <a:r>
              <a:rPr lang="en-US" dirty="0"/>
              <a:t>Division of Particles and Fields</a:t>
            </a:r>
          </a:p>
        </p:txBody>
      </p:sp>
      <p:sp>
        <p:nvSpPr>
          <p:cNvPr id="3" name="Subtitle 2">
            <a:extLst>
              <a:ext uri="{FF2B5EF4-FFF2-40B4-BE49-F238E27FC236}">
                <a16:creationId xmlns:a16="http://schemas.microsoft.com/office/drawing/2014/main" id="{B9FB8449-0E89-EB13-5648-A09093568712}"/>
              </a:ext>
            </a:extLst>
          </p:cNvPr>
          <p:cNvSpPr>
            <a:spLocks noGrp="1"/>
          </p:cNvSpPr>
          <p:nvPr>
            <p:ph type="subTitle" idx="1"/>
          </p:nvPr>
        </p:nvSpPr>
        <p:spPr/>
        <p:txBody>
          <a:bodyPr/>
          <a:lstStyle/>
          <a:p>
            <a:r>
              <a:rPr lang="en-US" sz="3600" dirty="0">
                <a:solidFill>
                  <a:srgbClr val="7030A0"/>
                </a:solidFill>
              </a:rPr>
              <a:t>Heidi Schellman 2025 Chair</a:t>
            </a:r>
          </a:p>
          <a:p>
            <a:r>
              <a:rPr lang="en-US" sz="3600" dirty="0">
                <a:solidFill>
                  <a:srgbClr val="7030A0"/>
                </a:solidFill>
              </a:rPr>
              <a:t>Oregon State University</a:t>
            </a:r>
          </a:p>
          <a:p>
            <a:endParaRPr lang="en-US" dirty="0"/>
          </a:p>
        </p:txBody>
      </p:sp>
      <p:sp>
        <p:nvSpPr>
          <p:cNvPr id="5" name="Slide Number Placeholder 4">
            <a:extLst>
              <a:ext uri="{FF2B5EF4-FFF2-40B4-BE49-F238E27FC236}">
                <a16:creationId xmlns:a16="http://schemas.microsoft.com/office/drawing/2014/main" id="{7775DE8D-0E42-A958-9E22-25CE20428B44}"/>
              </a:ext>
            </a:extLst>
          </p:cNvPr>
          <p:cNvSpPr>
            <a:spLocks noGrp="1"/>
          </p:cNvSpPr>
          <p:nvPr>
            <p:ph type="sldNum" sz="quarter" idx="4294967295"/>
          </p:nvPr>
        </p:nvSpPr>
        <p:spPr>
          <a:xfrm>
            <a:off x="9448800" y="6356350"/>
            <a:ext cx="2743200" cy="365125"/>
          </a:xfrm>
          <a:prstGeom prst="rect">
            <a:avLst/>
          </a:prstGeom>
        </p:spPr>
        <p:txBody>
          <a:bodyPr/>
          <a:lstStyle/>
          <a:p>
            <a:fld id="{29627D66-0DAB-6C44-A4D3-EBA26994EE18}" type="slidenum">
              <a:rPr lang="en-US" smtClean="0"/>
              <a:t>1</a:t>
            </a:fld>
            <a:endParaRPr lang="en-US"/>
          </a:p>
        </p:txBody>
      </p:sp>
      <p:sp>
        <p:nvSpPr>
          <p:cNvPr id="4" name="TextBox 3">
            <a:extLst>
              <a:ext uri="{FF2B5EF4-FFF2-40B4-BE49-F238E27FC236}">
                <a16:creationId xmlns:a16="http://schemas.microsoft.com/office/drawing/2014/main" id="{8FD3E1CC-AD3E-561A-171D-714745DB00A7}"/>
              </a:ext>
            </a:extLst>
          </p:cNvPr>
          <p:cNvSpPr txBox="1"/>
          <p:nvPr/>
        </p:nvSpPr>
        <p:spPr>
          <a:xfrm>
            <a:off x="8733843" y="830112"/>
            <a:ext cx="3073277" cy="400110"/>
          </a:xfrm>
          <a:prstGeom prst="rect">
            <a:avLst/>
          </a:prstGeom>
          <a:noFill/>
        </p:spPr>
        <p:txBody>
          <a:bodyPr wrap="none" rtlCol="0">
            <a:spAutoFit/>
          </a:bodyPr>
          <a:lstStyle/>
          <a:p>
            <a:pPr algn="r"/>
            <a:r>
              <a:rPr lang="en-US" sz="2000" b="1" dirty="0">
                <a:latin typeface="Jost SemiBold" pitchFamily="2" charset="77"/>
                <a:ea typeface="Jost SemiBold" pitchFamily="2" charset="77"/>
              </a:rPr>
              <a:t>2025 APS April Meeting</a:t>
            </a:r>
          </a:p>
        </p:txBody>
      </p:sp>
    </p:spTree>
    <p:extLst>
      <p:ext uri="{BB962C8B-B14F-4D97-AF65-F5344CB8AC3E}">
        <p14:creationId xmlns:p14="http://schemas.microsoft.com/office/powerpoint/2010/main" val="2210582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33D28-5B08-A3F6-7CAA-C3649FC44C12}"/>
              </a:ext>
            </a:extLst>
          </p:cNvPr>
          <p:cNvSpPr>
            <a:spLocks noGrp="1"/>
          </p:cNvSpPr>
          <p:nvPr>
            <p:ph type="title"/>
          </p:nvPr>
        </p:nvSpPr>
        <p:spPr/>
        <p:txBody>
          <a:bodyPr>
            <a:normAutofit/>
          </a:bodyPr>
          <a:lstStyle/>
          <a:p>
            <a:r>
              <a:rPr lang="en-US" sz="4000" i="0" u="none" strike="noStrike" dirty="0">
                <a:effectLst/>
                <a:latin typeface="Jost"/>
              </a:rPr>
              <a:t>Zackaria Chacko</a:t>
            </a:r>
            <a:br>
              <a:rPr lang="en-US" sz="4000" i="0" u="none" strike="noStrike" dirty="0">
                <a:effectLst/>
                <a:latin typeface="Jost"/>
              </a:rPr>
            </a:br>
            <a:r>
              <a:rPr lang="en-US" sz="4000" i="0" u="none" strike="noStrike" dirty="0">
                <a:effectLst/>
                <a:latin typeface="Jost"/>
              </a:rPr>
              <a:t>University of Maryland, College Park</a:t>
            </a:r>
            <a:endParaRPr lang="en-US" dirty="0"/>
          </a:p>
        </p:txBody>
      </p:sp>
      <p:sp>
        <p:nvSpPr>
          <p:cNvPr id="3" name="Content Placeholder 2">
            <a:extLst>
              <a:ext uri="{FF2B5EF4-FFF2-40B4-BE49-F238E27FC236}">
                <a16:creationId xmlns:a16="http://schemas.microsoft.com/office/drawing/2014/main" id="{78025B11-1132-189B-ABFF-0AD56E06A1F7}"/>
              </a:ext>
            </a:extLst>
          </p:cNvPr>
          <p:cNvSpPr>
            <a:spLocks noGrp="1"/>
          </p:cNvSpPr>
          <p:nvPr>
            <p:ph sz="half" idx="1"/>
          </p:nvPr>
        </p:nvSpPr>
        <p:spPr/>
        <p:txBody>
          <a:bodyPr>
            <a:normAutofit fontScale="92500" lnSpcReduction="20000"/>
          </a:bodyPr>
          <a:lstStyle/>
          <a:p>
            <a:pPr marL="0" indent="0" algn="l">
              <a:buNone/>
            </a:pPr>
            <a:r>
              <a:rPr lang="en-US" b="0" i="1" u="none" strike="noStrike" dirty="0">
                <a:solidFill>
                  <a:srgbClr val="000000"/>
                </a:solidFill>
                <a:effectLst/>
                <a:latin typeface="var(--font-jost)"/>
              </a:rPr>
              <a:t>For discovering two of the major theoretical scenarios for particle physics beyond the Standard Model — neutral naturalness and </a:t>
            </a:r>
            <a:r>
              <a:rPr lang="en-US" b="0" i="1" u="none" strike="noStrike" dirty="0" err="1">
                <a:solidFill>
                  <a:srgbClr val="000000"/>
                </a:solidFill>
                <a:effectLst/>
                <a:latin typeface="var(--font-jost)"/>
              </a:rPr>
              <a:t>gaugino</a:t>
            </a:r>
            <a:r>
              <a:rPr lang="en-US" b="0" i="1" u="none" strike="noStrike" dirty="0">
                <a:solidFill>
                  <a:srgbClr val="000000"/>
                </a:solidFill>
                <a:effectLst/>
                <a:latin typeface="var(--font-jost)"/>
              </a:rPr>
              <a:t> mediated supersymmetry breaking — and for inspiring experimental programs to test them.</a:t>
            </a:r>
          </a:p>
          <a:p>
            <a:pPr marL="0" indent="0">
              <a:buNone/>
            </a:pPr>
            <a:endParaRPr lang="en-US" dirty="0"/>
          </a:p>
        </p:txBody>
      </p:sp>
      <p:pic>
        <p:nvPicPr>
          <p:cNvPr id="8" name="Content Placeholder 7" descr="A close-up of a person&#10;&#10;AI-generated content may be incorrect.">
            <a:extLst>
              <a:ext uri="{FF2B5EF4-FFF2-40B4-BE49-F238E27FC236}">
                <a16:creationId xmlns:a16="http://schemas.microsoft.com/office/drawing/2014/main" id="{2ADA4032-117D-7C91-0629-79D8541FAC96}"/>
              </a:ext>
            </a:extLst>
          </p:cNvPr>
          <p:cNvPicPr>
            <a:picLocks noGrp="1" noChangeAspect="1"/>
          </p:cNvPicPr>
          <p:nvPr>
            <p:ph sz="half" idx="2"/>
          </p:nvPr>
        </p:nvPicPr>
        <p:blipFill>
          <a:blip r:embed="rId2"/>
          <a:stretch>
            <a:fillRect/>
          </a:stretch>
        </p:blipFill>
        <p:spPr>
          <a:xfrm>
            <a:off x="6781258" y="2120593"/>
            <a:ext cx="2329288" cy="3478403"/>
          </a:xfrm>
        </p:spPr>
      </p:pic>
      <p:sp>
        <p:nvSpPr>
          <p:cNvPr id="6" name="Slide Number Placeholder 5">
            <a:extLst>
              <a:ext uri="{FF2B5EF4-FFF2-40B4-BE49-F238E27FC236}">
                <a16:creationId xmlns:a16="http://schemas.microsoft.com/office/drawing/2014/main" id="{12F9F5D5-DB1C-ECEA-0184-FBE5E109D1B5}"/>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10</a:t>
            </a:fld>
            <a:endParaRPr lang="en-US"/>
          </a:p>
        </p:txBody>
      </p:sp>
    </p:spTree>
    <p:extLst>
      <p:ext uri="{BB962C8B-B14F-4D97-AF65-F5344CB8AC3E}">
        <p14:creationId xmlns:p14="http://schemas.microsoft.com/office/powerpoint/2010/main" val="3039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58AD3-267F-6818-0C82-6CFDA625B7B8}"/>
              </a:ext>
            </a:extLst>
          </p:cNvPr>
          <p:cNvSpPr>
            <a:spLocks noGrp="1"/>
          </p:cNvSpPr>
          <p:nvPr>
            <p:ph type="title"/>
          </p:nvPr>
        </p:nvSpPr>
        <p:spPr/>
        <p:txBody>
          <a:bodyPr>
            <a:normAutofit fontScale="90000"/>
          </a:bodyPr>
          <a:lstStyle/>
          <a:p>
            <a:r>
              <a:rPr lang="en-US" i="0" u="none" strike="noStrike" dirty="0">
                <a:effectLst/>
                <a:latin typeface="Jost"/>
              </a:rPr>
              <a:t>Douglas Cowen</a:t>
            </a:r>
            <a:br>
              <a:rPr lang="en-US" i="0" u="none" strike="noStrike" dirty="0">
                <a:effectLst/>
                <a:latin typeface="Jost"/>
              </a:rPr>
            </a:br>
            <a:r>
              <a:rPr lang="en-US" i="0" u="none" strike="noStrike" dirty="0">
                <a:effectLst/>
                <a:latin typeface="Jost"/>
              </a:rPr>
              <a:t>Pennsylvania State University</a:t>
            </a:r>
            <a:endParaRPr lang="en-US" dirty="0"/>
          </a:p>
        </p:txBody>
      </p:sp>
      <p:sp>
        <p:nvSpPr>
          <p:cNvPr id="3" name="Content Placeholder 2">
            <a:extLst>
              <a:ext uri="{FF2B5EF4-FFF2-40B4-BE49-F238E27FC236}">
                <a16:creationId xmlns:a16="http://schemas.microsoft.com/office/drawing/2014/main" id="{B7AA983D-0AE3-57B9-D00B-2066D3A596C2}"/>
              </a:ext>
            </a:extLst>
          </p:cNvPr>
          <p:cNvSpPr>
            <a:spLocks noGrp="1"/>
          </p:cNvSpPr>
          <p:nvPr>
            <p:ph sz="half" idx="1"/>
          </p:nvPr>
        </p:nvSpPr>
        <p:spPr/>
        <p:txBody>
          <a:bodyPr>
            <a:normAutofit fontScale="85000" lnSpcReduction="10000"/>
          </a:bodyPr>
          <a:lstStyle/>
          <a:p>
            <a:pPr marL="0" indent="0" algn="l">
              <a:buNone/>
            </a:pPr>
            <a:r>
              <a:rPr lang="en-US" b="0" i="1" u="none" strike="noStrike" dirty="0">
                <a:solidFill>
                  <a:srgbClr val="000000"/>
                </a:solidFill>
                <a:effectLst/>
                <a:latin typeface="var(--font-jost)"/>
              </a:rPr>
              <a:t>For pioneering contributions to the study of the tau neutrino, including its mass limit using tau decays to five pions, its appearance from oscillations in the atmospheric neutrino flux, and its first high-significance detection in the astrophysical neutrino flux.</a:t>
            </a:r>
          </a:p>
          <a:p>
            <a:pPr marL="0" indent="0">
              <a:buNone/>
            </a:pPr>
            <a:endParaRPr lang="en-US" dirty="0"/>
          </a:p>
        </p:txBody>
      </p:sp>
      <p:sp>
        <p:nvSpPr>
          <p:cNvPr id="6" name="Slide Number Placeholder 5">
            <a:extLst>
              <a:ext uri="{FF2B5EF4-FFF2-40B4-BE49-F238E27FC236}">
                <a16:creationId xmlns:a16="http://schemas.microsoft.com/office/drawing/2014/main" id="{A1C52597-3970-DD1E-BE8A-23193921501D}"/>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11</a:t>
            </a:fld>
            <a:endParaRPr lang="en-US"/>
          </a:p>
        </p:txBody>
      </p:sp>
      <p:pic>
        <p:nvPicPr>
          <p:cNvPr id="9" name="Content Placeholder 8" descr="A person in a red coat holding a sign&#10;&#10;AI-generated content may be incorrect.">
            <a:extLst>
              <a:ext uri="{FF2B5EF4-FFF2-40B4-BE49-F238E27FC236}">
                <a16:creationId xmlns:a16="http://schemas.microsoft.com/office/drawing/2014/main" id="{3C509DCE-E9A9-50B3-05FE-442E081DB8F6}"/>
              </a:ext>
            </a:extLst>
          </p:cNvPr>
          <p:cNvPicPr>
            <a:picLocks noGrp="1" noChangeAspect="1"/>
          </p:cNvPicPr>
          <p:nvPr>
            <p:ph sz="half" idx="2"/>
          </p:nvPr>
        </p:nvPicPr>
        <p:blipFill>
          <a:blip r:embed="rId2"/>
          <a:stretch>
            <a:fillRect/>
          </a:stretch>
        </p:blipFill>
        <p:spPr>
          <a:xfrm>
            <a:off x="6308004" y="2120900"/>
            <a:ext cx="4040042" cy="3956050"/>
          </a:xfrm>
        </p:spPr>
      </p:pic>
    </p:spTree>
    <p:extLst>
      <p:ext uri="{BB962C8B-B14F-4D97-AF65-F5344CB8AC3E}">
        <p14:creationId xmlns:p14="http://schemas.microsoft.com/office/powerpoint/2010/main" val="1261294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0F212-4A69-9E7C-13E1-E68311C66E5A}"/>
              </a:ext>
            </a:extLst>
          </p:cNvPr>
          <p:cNvSpPr>
            <a:spLocks noGrp="1"/>
          </p:cNvSpPr>
          <p:nvPr>
            <p:ph type="title"/>
          </p:nvPr>
        </p:nvSpPr>
        <p:spPr/>
        <p:txBody>
          <a:bodyPr>
            <a:normAutofit fontScale="90000"/>
          </a:bodyPr>
          <a:lstStyle/>
          <a:p>
            <a:r>
              <a:rPr lang="en-US" i="0" u="none" strike="noStrike" dirty="0">
                <a:effectLst/>
                <a:latin typeface="Jost"/>
              </a:rPr>
              <a:t>Yuval Grossman</a:t>
            </a:r>
            <a:br>
              <a:rPr lang="en-US" i="0" u="none" strike="noStrike" dirty="0">
                <a:effectLst/>
                <a:latin typeface="Jost"/>
              </a:rPr>
            </a:br>
            <a:r>
              <a:rPr lang="en-US" i="0" u="none" strike="noStrike" dirty="0">
                <a:effectLst/>
                <a:latin typeface="Jost"/>
              </a:rPr>
              <a:t>Cornell University</a:t>
            </a:r>
            <a:endParaRPr lang="en-US" dirty="0"/>
          </a:p>
        </p:txBody>
      </p:sp>
      <p:sp>
        <p:nvSpPr>
          <p:cNvPr id="3" name="Content Placeholder 2">
            <a:extLst>
              <a:ext uri="{FF2B5EF4-FFF2-40B4-BE49-F238E27FC236}">
                <a16:creationId xmlns:a16="http://schemas.microsoft.com/office/drawing/2014/main" id="{E5BABEB7-9D2D-7A4A-5603-2B200BBDF2A9}"/>
              </a:ext>
            </a:extLst>
          </p:cNvPr>
          <p:cNvSpPr>
            <a:spLocks noGrp="1"/>
          </p:cNvSpPr>
          <p:nvPr>
            <p:ph sz="half" idx="1"/>
          </p:nvPr>
        </p:nvSpPr>
        <p:spPr/>
        <p:txBody>
          <a:bodyPr>
            <a:normAutofit lnSpcReduction="10000"/>
          </a:bodyPr>
          <a:lstStyle/>
          <a:p>
            <a:pPr marL="0" indent="0" algn="l">
              <a:buNone/>
            </a:pPr>
            <a:r>
              <a:rPr lang="en-US" b="0" i="1" u="none" strike="noStrike" dirty="0">
                <a:solidFill>
                  <a:srgbClr val="000000"/>
                </a:solidFill>
                <a:effectLst/>
                <a:latin typeface="var(--font-jost)"/>
              </a:rPr>
              <a:t>For seminal contributions in flavor physics, especially physics of the D mesons, CP violation in the B system, and novel flavor physics from extra dimensions.</a:t>
            </a:r>
          </a:p>
          <a:p>
            <a:endParaRPr lang="en-US" dirty="0"/>
          </a:p>
        </p:txBody>
      </p:sp>
      <p:pic>
        <p:nvPicPr>
          <p:cNvPr id="8" name="Content Placeholder 7" descr="A person smiling in front of a chalkboard&#10;&#10;AI-generated content may be incorrect.">
            <a:extLst>
              <a:ext uri="{FF2B5EF4-FFF2-40B4-BE49-F238E27FC236}">
                <a16:creationId xmlns:a16="http://schemas.microsoft.com/office/drawing/2014/main" id="{D7257F55-3ECB-C653-A316-EDDA43288603}"/>
              </a:ext>
            </a:extLst>
          </p:cNvPr>
          <p:cNvPicPr>
            <a:picLocks noGrp="1" noChangeAspect="1"/>
          </p:cNvPicPr>
          <p:nvPr>
            <p:ph sz="half" idx="2"/>
          </p:nvPr>
        </p:nvPicPr>
        <p:blipFill>
          <a:blip r:embed="rId2"/>
          <a:stretch>
            <a:fillRect/>
          </a:stretch>
        </p:blipFill>
        <p:spPr>
          <a:xfrm>
            <a:off x="6746449" y="2120900"/>
            <a:ext cx="3163152" cy="3956050"/>
          </a:xfrm>
        </p:spPr>
      </p:pic>
      <p:sp>
        <p:nvSpPr>
          <p:cNvPr id="6" name="Slide Number Placeholder 5">
            <a:extLst>
              <a:ext uri="{FF2B5EF4-FFF2-40B4-BE49-F238E27FC236}">
                <a16:creationId xmlns:a16="http://schemas.microsoft.com/office/drawing/2014/main" id="{00F63A31-84F1-F48A-C5F2-58EFD28D681F}"/>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12</a:t>
            </a:fld>
            <a:endParaRPr lang="en-US"/>
          </a:p>
        </p:txBody>
      </p:sp>
    </p:spTree>
    <p:extLst>
      <p:ext uri="{BB962C8B-B14F-4D97-AF65-F5344CB8AC3E}">
        <p14:creationId xmlns:p14="http://schemas.microsoft.com/office/powerpoint/2010/main" val="1264961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99289-C6EB-10A0-8A4C-12E0A7CC9364}"/>
              </a:ext>
            </a:extLst>
          </p:cNvPr>
          <p:cNvSpPr>
            <a:spLocks noGrp="1"/>
          </p:cNvSpPr>
          <p:nvPr>
            <p:ph type="title"/>
          </p:nvPr>
        </p:nvSpPr>
        <p:spPr/>
        <p:txBody>
          <a:bodyPr>
            <a:normAutofit fontScale="90000"/>
          </a:bodyPr>
          <a:lstStyle/>
          <a:p>
            <a:r>
              <a:rPr lang="en-US" i="0" u="none" strike="noStrike" dirty="0">
                <a:effectLst/>
                <a:latin typeface="Jost"/>
              </a:rPr>
              <a:t>Patrick Meade</a:t>
            </a:r>
            <a:br>
              <a:rPr lang="en-US" i="0" u="none" strike="noStrike" dirty="0">
                <a:effectLst/>
                <a:latin typeface="Jost"/>
              </a:rPr>
            </a:br>
            <a:r>
              <a:rPr lang="en-US" i="0" u="none" strike="noStrike" dirty="0">
                <a:effectLst/>
                <a:latin typeface="Jost"/>
              </a:rPr>
              <a:t>Stony Brook University</a:t>
            </a:r>
            <a:endParaRPr lang="en-US" dirty="0"/>
          </a:p>
        </p:txBody>
      </p:sp>
      <p:sp>
        <p:nvSpPr>
          <p:cNvPr id="3" name="Content Placeholder 2">
            <a:extLst>
              <a:ext uri="{FF2B5EF4-FFF2-40B4-BE49-F238E27FC236}">
                <a16:creationId xmlns:a16="http://schemas.microsoft.com/office/drawing/2014/main" id="{22F07B42-2023-84B8-06E7-D3ECDF66F5D2}"/>
              </a:ext>
            </a:extLst>
          </p:cNvPr>
          <p:cNvSpPr>
            <a:spLocks noGrp="1"/>
          </p:cNvSpPr>
          <p:nvPr>
            <p:ph sz="half" idx="1"/>
          </p:nvPr>
        </p:nvSpPr>
        <p:spPr/>
        <p:txBody>
          <a:bodyPr>
            <a:normAutofit fontScale="77500" lnSpcReduction="20000"/>
          </a:bodyPr>
          <a:lstStyle/>
          <a:p>
            <a:pPr marL="0" indent="0" algn="l">
              <a:buNone/>
            </a:pPr>
            <a:r>
              <a:rPr lang="en-US" b="0" i="1" u="none" strike="noStrike" dirty="0">
                <a:solidFill>
                  <a:srgbClr val="000000"/>
                </a:solidFill>
                <a:effectLst/>
                <a:latin typeface="var(--font-jost)"/>
              </a:rPr>
              <a:t>For pioneering research and leadership in particle theory and phenomenology, including signatures of gauge-mediated supersymmetry, top partners, long-lived particles, Higgs sectors, phase transitions of the early universe, and the science capabilities of proposed facilities.</a:t>
            </a:r>
          </a:p>
          <a:p>
            <a:endParaRPr lang="en-US" dirty="0"/>
          </a:p>
        </p:txBody>
      </p:sp>
      <p:pic>
        <p:nvPicPr>
          <p:cNvPr id="8" name="Content Placeholder 7" descr="A person smiling for a picture&#10;&#10;AI-generated content may be incorrect.">
            <a:extLst>
              <a:ext uri="{FF2B5EF4-FFF2-40B4-BE49-F238E27FC236}">
                <a16:creationId xmlns:a16="http://schemas.microsoft.com/office/drawing/2014/main" id="{2BA2DF1D-8D5C-C360-3D49-ACCBD91C10E4}"/>
              </a:ext>
            </a:extLst>
          </p:cNvPr>
          <p:cNvPicPr>
            <a:picLocks noGrp="1" noChangeAspect="1"/>
          </p:cNvPicPr>
          <p:nvPr>
            <p:ph sz="half" idx="2"/>
          </p:nvPr>
        </p:nvPicPr>
        <p:blipFill>
          <a:blip r:embed="rId2"/>
          <a:stretch>
            <a:fillRect/>
          </a:stretch>
        </p:blipFill>
        <p:spPr>
          <a:xfrm>
            <a:off x="6916460" y="1322874"/>
            <a:ext cx="3229530" cy="3956050"/>
          </a:xfrm>
        </p:spPr>
      </p:pic>
      <p:sp>
        <p:nvSpPr>
          <p:cNvPr id="6" name="Slide Number Placeholder 5">
            <a:extLst>
              <a:ext uri="{FF2B5EF4-FFF2-40B4-BE49-F238E27FC236}">
                <a16:creationId xmlns:a16="http://schemas.microsoft.com/office/drawing/2014/main" id="{18B37E92-8F7A-87EF-D123-8FB285439FCA}"/>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13</a:t>
            </a:fld>
            <a:endParaRPr lang="en-US"/>
          </a:p>
        </p:txBody>
      </p:sp>
    </p:spTree>
    <p:extLst>
      <p:ext uri="{BB962C8B-B14F-4D97-AF65-F5344CB8AC3E}">
        <p14:creationId xmlns:p14="http://schemas.microsoft.com/office/powerpoint/2010/main" val="986419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5F068-DC82-3A4D-6138-8383DFDB7655}"/>
              </a:ext>
            </a:extLst>
          </p:cNvPr>
          <p:cNvSpPr>
            <a:spLocks noGrp="1"/>
          </p:cNvSpPr>
          <p:nvPr>
            <p:ph type="title"/>
          </p:nvPr>
        </p:nvSpPr>
        <p:spPr/>
        <p:txBody>
          <a:bodyPr>
            <a:normAutofit fontScale="90000"/>
          </a:bodyPr>
          <a:lstStyle/>
          <a:p>
            <a:r>
              <a:rPr lang="en-US" i="0" u="none" strike="noStrike" dirty="0">
                <a:solidFill>
                  <a:srgbClr val="000000"/>
                </a:solidFill>
                <a:effectLst/>
                <a:latin typeface="Jost"/>
              </a:rPr>
              <a:t>Vaia Papadimitriou</a:t>
            </a:r>
            <a:br>
              <a:rPr lang="en-US" i="0" u="none" strike="noStrike" dirty="0">
                <a:solidFill>
                  <a:srgbClr val="000000"/>
                </a:solidFill>
                <a:effectLst/>
                <a:latin typeface="Jost"/>
              </a:rPr>
            </a:br>
            <a:r>
              <a:rPr lang="en-US" i="0" u="none" strike="noStrike" dirty="0">
                <a:solidFill>
                  <a:srgbClr val="000000"/>
                </a:solidFill>
                <a:effectLst/>
                <a:latin typeface="Jost"/>
              </a:rPr>
              <a:t>Fermilab</a:t>
            </a:r>
            <a:endParaRPr lang="en-US" dirty="0"/>
          </a:p>
        </p:txBody>
      </p:sp>
      <p:sp>
        <p:nvSpPr>
          <p:cNvPr id="3" name="Content Placeholder 2">
            <a:extLst>
              <a:ext uri="{FF2B5EF4-FFF2-40B4-BE49-F238E27FC236}">
                <a16:creationId xmlns:a16="http://schemas.microsoft.com/office/drawing/2014/main" id="{88E7194B-B0D1-0CF1-4025-E3872E7C9D43}"/>
              </a:ext>
            </a:extLst>
          </p:cNvPr>
          <p:cNvSpPr>
            <a:spLocks noGrp="1"/>
          </p:cNvSpPr>
          <p:nvPr>
            <p:ph sz="half" idx="1"/>
          </p:nvPr>
        </p:nvSpPr>
        <p:spPr/>
        <p:txBody>
          <a:bodyPr>
            <a:normAutofit fontScale="77500" lnSpcReduction="20000"/>
          </a:bodyPr>
          <a:lstStyle/>
          <a:p>
            <a:pPr marL="0" indent="0" algn="l">
              <a:buNone/>
            </a:pPr>
            <a:r>
              <a:rPr lang="en-US" b="0" i="1" u="none" strike="noStrike" dirty="0">
                <a:solidFill>
                  <a:srgbClr val="000000"/>
                </a:solidFill>
                <a:effectLst/>
                <a:latin typeface="var(--font-jost)"/>
              </a:rPr>
              <a:t>For exceptional leadership in advancing our understanding of nature and international high energy physics programs, pioneering and continuing leadership of QCD studies with B particles and quarkonia, high-impact leadership in the LBNF and CMS projects, and key contributions to the success of the Tevatron Collider.</a:t>
            </a:r>
          </a:p>
          <a:p>
            <a:endParaRPr lang="en-US" dirty="0"/>
          </a:p>
        </p:txBody>
      </p:sp>
      <p:pic>
        <p:nvPicPr>
          <p:cNvPr id="8" name="Content Placeholder 7" descr="A person sitting at a table&#10;&#10;AI-generated content may be incorrect.">
            <a:extLst>
              <a:ext uri="{FF2B5EF4-FFF2-40B4-BE49-F238E27FC236}">
                <a16:creationId xmlns:a16="http://schemas.microsoft.com/office/drawing/2014/main" id="{16FD2F17-DB76-B9E9-6EE6-1781607CCDA2}"/>
              </a:ext>
            </a:extLst>
          </p:cNvPr>
          <p:cNvPicPr>
            <a:picLocks noGrp="1" noChangeAspect="1"/>
          </p:cNvPicPr>
          <p:nvPr>
            <p:ph sz="half" idx="2"/>
          </p:nvPr>
        </p:nvPicPr>
        <p:blipFill>
          <a:blip r:embed="rId2"/>
          <a:stretch>
            <a:fillRect/>
          </a:stretch>
        </p:blipFill>
        <p:spPr>
          <a:xfrm>
            <a:off x="5949950" y="2315369"/>
            <a:ext cx="4756150" cy="3567112"/>
          </a:xfrm>
        </p:spPr>
      </p:pic>
      <p:sp>
        <p:nvSpPr>
          <p:cNvPr id="6" name="Slide Number Placeholder 5">
            <a:extLst>
              <a:ext uri="{FF2B5EF4-FFF2-40B4-BE49-F238E27FC236}">
                <a16:creationId xmlns:a16="http://schemas.microsoft.com/office/drawing/2014/main" id="{53863E20-D8B0-15E2-D88E-3706C68926E2}"/>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14</a:t>
            </a:fld>
            <a:endParaRPr lang="en-US"/>
          </a:p>
        </p:txBody>
      </p:sp>
    </p:spTree>
    <p:extLst>
      <p:ext uri="{BB962C8B-B14F-4D97-AF65-F5344CB8AC3E}">
        <p14:creationId xmlns:p14="http://schemas.microsoft.com/office/powerpoint/2010/main" val="3968081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AAD3E-8497-8B8C-777F-F5FDD2163B20}"/>
              </a:ext>
            </a:extLst>
          </p:cNvPr>
          <p:cNvSpPr>
            <a:spLocks noGrp="1"/>
          </p:cNvSpPr>
          <p:nvPr>
            <p:ph type="title"/>
          </p:nvPr>
        </p:nvSpPr>
        <p:spPr/>
        <p:txBody>
          <a:bodyPr>
            <a:normAutofit fontScale="90000"/>
          </a:bodyPr>
          <a:lstStyle/>
          <a:p>
            <a:r>
              <a:rPr lang="en-US" i="0" u="none" strike="noStrike" dirty="0">
                <a:effectLst/>
                <a:latin typeface="Jost"/>
              </a:rPr>
              <a:t>Martin Schmaltz</a:t>
            </a:r>
            <a:br>
              <a:rPr lang="en-US" i="0" u="none" strike="noStrike" dirty="0">
                <a:effectLst/>
                <a:latin typeface="Jost"/>
              </a:rPr>
            </a:br>
            <a:r>
              <a:rPr lang="en-US" i="0" u="none" strike="noStrike" dirty="0">
                <a:effectLst/>
                <a:latin typeface="Jost"/>
              </a:rPr>
              <a:t>Boston University</a:t>
            </a:r>
            <a:endParaRPr lang="en-US" dirty="0"/>
          </a:p>
        </p:txBody>
      </p:sp>
      <p:sp>
        <p:nvSpPr>
          <p:cNvPr id="3" name="Content Placeholder 2">
            <a:extLst>
              <a:ext uri="{FF2B5EF4-FFF2-40B4-BE49-F238E27FC236}">
                <a16:creationId xmlns:a16="http://schemas.microsoft.com/office/drawing/2014/main" id="{7B93ED7E-4050-C2AB-9093-3BF39153985A}"/>
              </a:ext>
            </a:extLst>
          </p:cNvPr>
          <p:cNvSpPr>
            <a:spLocks noGrp="1"/>
          </p:cNvSpPr>
          <p:nvPr>
            <p:ph sz="half" idx="1"/>
          </p:nvPr>
        </p:nvSpPr>
        <p:spPr/>
        <p:txBody>
          <a:bodyPr>
            <a:normAutofit fontScale="92500"/>
          </a:bodyPr>
          <a:lstStyle/>
          <a:p>
            <a:pPr marL="0" indent="0" algn="l">
              <a:buNone/>
            </a:pPr>
            <a:r>
              <a:rPr lang="en-US" b="0" i="1" u="none" strike="noStrike" dirty="0">
                <a:solidFill>
                  <a:srgbClr val="000000"/>
                </a:solidFill>
                <a:effectLst/>
                <a:latin typeface="var(--font-jost)"/>
              </a:rPr>
              <a:t>For contributions to theories for particle physics beyond the standard model, and their implications for cosmology, flavor physics, and electroweak symmetry breaking.</a:t>
            </a:r>
          </a:p>
          <a:p>
            <a:pPr marL="0" indent="0">
              <a:buNone/>
            </a:pPr>
            <a:endParaRPr lang="en-US" dirty="0"/>
          </a:p>
        </p:txBody>
      </p:sp>
      <p:pic>
        <p:nvPicPr>
          <p:cNvPr id="8" name="Content Placeholder 7" descr="A person wearing a hat&#10;&#10;AI-generated content may be incorrect.">
            <a:extLst>
              <a:ext uri="{FF2B5EF4-FFF2-40B4-BE49-F238E27FC236}">
                <a16:creationId xmlns:a16="http://schemas.microsoft.com/office/drawing/2014/main" id="{C7493A9F-576F-9816-840E-FC919799482E}"/>
              </a:ext>
            </a:extLst>
          </p:cNvPr>
          <p:cNvPicPr>
            <a:picLocks noGrp="1" noChangeAspect="1"/>
          </p:cNvPicPr>
          <p:nvPr>
            <p:ph sz="half" idx="2"/>
          </p:nvPr>
        </p:nvPicPr>
        <p:blipFill>
          <a:blip r:embed="rId2"/>
          <a:stretch>
            <a:fillRect/>
          </a:stretch>
        </p:blipFill>
        <p:spPr>
          <a:xfrm>
            <a:off x="6350000" y="2120900"/>
            <a:ext cx="3956050" cy="3956050"/>
          </a:xfrm>
        </p:spPr>
      </p:pic>
      <p:sp>
        <p:nvSpPr>
          <p:cNvPr id="6" name="Slide Number Placeholder 5">
            <a:extLst>
              <a:ext uri="{FF2B5EF4-FFF2-40B4-BE49-F238E27FC236}">
                <a16:creationId xmlns:a16="http://schemas.microsoft.com/office/drawing/2014/main" id="{F0D3DAD3-221E-67B0-637D-D6BFB46BEFBE}"/>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15</a:t>
            </a:fld>
            <a:endParaRPr lang="en-US"/>
          </a:p>
        </p:txBody>
      </p:sp>
    </p:spTree>
    <p:extLst>
      <p:ext uri="{BB962C8B-B14F-4D97-AF65-F5344CB8AC3E}">
        <p14:creationId xmlns:p14="http://schemas.microsoft.com/office/powerpoint/2010/main" val="2062032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EFA39-4973-B46C-91BF-BBF7CB6F40CB}"/>
              </a:ext>
            </a:extLst>
          </p:cNvPr>
          <p:cNvSpPr>
            <a:spLocks noGrp="1"/>
          </p:cNvSpPr>
          <p:nvPr>
            <p:ph type="title"/>
          </p:nvPr>
        </p:nvSpPr>
        <p:spPr/>
        <p:txBody>
          <a:bodyPr>
            <a:normAutofit fontScale="90000"/>
          </a:bodyPr>
          <a:lstStyle/>
          <a:p>
            <a:r>
              <a:rPr lang="en-US" i="0" u="none" strike="noStrike" dirty="0">
                <a:effectLst/>
                <a:latin typeface="Jost"/>
              </a:rPr>
              <a:t>Eric Torrence</a:t>
            </a:r>
            <a:br>
              <a:rPr lang="en-US" i="0" u="none" strike="noStrike" dirty="0">
                <a:effectLst/>
                <a:latin typeface="Jost"/>
              </a:rPr>
            </a:br>
            <a:r>
              <a:rPr lang="en-US" i="0" u="none" strike="noStrike" dirty="0">
                <a:effectLst/>
                <a:latin typeface="Jost"/>
              </a:rPr>
              <a:t>University of Oregon</a:t>
            </a:r>
            <a:endParaRPr lang="en-US" dirty="0"/>
          </a:p>
        </p:txBody>
      </p:sp>
      <p:sp>
        <p:nvSpPr>
          <p:cNvPr id="3" name="Content Placeholder 2">
            <a:extLst>
              <a:ext uri="{FF2B5EF4-FFF2-40B4-BE49-F238E27FC236}">
                <a16:creationId xmlns:a16="http://schemas.microsoft.com/office/drawing/2014/main" id="{38552D37-EF70-FAE3-CA71-DCE3D3FE66BB}"/>
              </a:ext>
            </a:extLst>
          </p:cNvPr>
          <p:cNvSpPr>
            <a:spLocks noGrp="1"/>
          </p:cNvSpPr>
          <p:nvPr>
            <p:ph sz="half" idx="1"/>
          </p:nvPr>
        </p:nvSpPr>
        <p:spPr/>
        <p:txBody>
          <a:bodyPr>
            <a:normAutofit fontScale="85000" lnSpcReduction="10000"/>
          </a:bodyPr>
          <a:lstStyle/>
          <a:p>
            <a:pPr marL="0" indent="0" algn="l">
              <a:buNone/>
            </a:pPr>
            <a:r>
              <a:rPr lang="en-US" b="0" i="1" u="none" strike="noStrike" dirty="0">
                <a:solidFill>
                  <a:srgbClr val="000000"/>
                </a:solidFill>
                <a:effectLst/>
                <a:latin typeface="var(--font-jost)"/>
              </a:rPr>
              <a:t>For significant contributions with the ATLAS and FASER Collaborations, particularly in the searches for new physics, measurement of the LHC luminosity, and for leadership in the operations of both experiments.</a:t>
            </a:r>
          </a:p>
          <a:p>
            <a:pPr marL="0" indent="0">
              <a:buNone/>
            </a:pPr>
            <a:endParaRPr lang="en-US" dirty="0"/>
          </a:p>
        </p:txBody>
      </p:sp>
      <p:pic>
        <p:nvPicPr>
          <p:cNvPr id="8" name="Content Placeholder 7" descr="A person in a black jacket&#10;&#10;AI-generated content may be incorrect.">
            <a:extLst>
              <a:ext uri="{FF2B5EF4-FFF2-40B4-BE49-F238E27FC236}">
                <a16:creationId xmlns:a16="http://schemas.microsoft.com/office/drawing/2014/main" id="{900B44D6-8D79-D2F8-07FC-308B7139AE12}"/>
              </a:ext>
            </a:extLst>
          </p:cNvPr>
          <p:cNvPicPr>
            <a:picLocks noGrp="1" noChangeAspect="1"/>
          </p:cNvPicPr>
          <p:nvPr>
            <p:ph sz="half" idx="2"/>
          </p:nvPr>
        </p:nvPicPr>
        <p:blipFill>
          <a:blip r:embed="rId2"/>
          <a:stretch>
            <a:fillRect/>
          </a:stretch>
        </p:blipFill>
        <p:spPr>
          <a:xfrm>
            <a:off x="6888160" y="1781893"/>
            <a:ext cx="3538229" cy="3294213"/>
          </a:xfrm>
        </p:spPr>
      </p:pic>
      <p:sp>
        <p:nvSpPr>
          <p:cNvPr id="6" name="Slide Number Placeholder 5">
            <a:extLst>
              <a:ext uri="{FF2B5EF4-FFF2-40B4-BE49-F238E27FC236}">
                <a16:creationId xmlns:a16="http://schemas.microsoft.com/office/drawing/2014/main" id="{F3ED4552-A8BB-6F98-D736-C566D5B81E0F}"/>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16</a:t>
            </a:fld>
            <a:endParaRPr lang="en-US"/>
          </a:p>
        </p:txBody>
      </p:sp>
    </p:spTree>
    <p:extLst>
      <p:ext uri="{BB962C8B-B14F-4D97-AF65-F5344CB8AC3E}">
        <p14:creationId xmlns:p14="http://schemas.microsoft.com/office/powerpoint/2010/main" val="3534937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3C14-27A3-E508-0858-B1BE6886EC32}"/>
              </a:ext>
            </a:extLst>
          </p:cNvPr>
          <p:cNvSpPr>
            <a:spLocks noGrp="1"/>
          </p:cNvSpPr>
          <p:nvPr>
            <p:ph type="title"/>
          </p:nvPr>
        </p:nvSpPr>
        <p:spPr/>
        <p:txBody>
          <a:bodyPr>
            <a:normAutofit fontScale="90000"/>
          </a:bodyPr>
          <a:lstStyle/>
          <a:p>
            <a:r>
              <a:rPr lang="en-US" i="0" u="none" strike="noStrike" dirty="0">
                <a:effectLst/>
                <a:latin typeface="Jost"/>
              </a:rPr>
              <a:t>Jaroslav Trnka</a:t>
            </a:r>
            <a:br>
              <a:rPr lang="en-US" i="0" u="none" strike="noStrike" dirty="0">
                <a:effectLst/>
                <a:latin typeface="Jost"/>
              </a:rPr>
            </a:br>
            <a:r>
              <a:rPr lang="en-US" i="0" u="none" strike="noStrike" dirty="0">
                <a:effectLst/>
                <a:latin typeface="Jost"/>
              </a:rPr>
              <a:t>University of California, Davis</a:t>
            </a:r>
            <a:endParaRPr lang="en-US" dirty="0"/>
          </a:p>
        </p:txBody>
      </p:sp>
      <p:sp>
        <p:nvSpPr>
          <p:cNvPr id="3" name="Content Placeholder 2">
            <a:extLst>
              <a:ext uri="{FF2B5EF4-FFF2-40B4-BE49-F238E27FC236}">
                <a16:creationId xmlns:a16="http://schemas.microsoft.com/office/drawing/2014/main" id="{7FAB4C5E-CC34-9E66-444B-0B15475018A2}"/>
              </a:ext>
            </a:extLst>
          </p:cNvPr>
          <p:cNvSpPr>
            <a:spLocks noGrp="1"/>
          </p:cNvSpPr>
          <p:nvPr>
            <p:ph sz="half" idx="1"/>
          </p:nvPr>
        </p:nvSpPr>
        <p:spPr/>
        <p:txBody>
          <a:bodyPr/>
          <a:lstStyle/>
          <a:p>
            <a:pPr marL="0" indent="0" algn="l">
              <a:buNone/>
            </a:pPr>
            <a:r>
              <a:rPr lang="en-US" b="0" i="1" u="none" strike="noStrike" dirty="0">
                <a:solidFill>
                  <a:srgbClr val="000000"/>
                </a:solidFill>
                <a:effectLst/>
                <a:latin typeface="var(--font-jost)"/>
              </a:rPr>
              <a:t>For deep contributions to exposing hidden mathematical structures in particle scattering amplitudes.</a:t>
            </a:r>
          </a:p>
          <a:p>
            <a:pPr marL="0" indent="0">
              <a:buNone/>
            </a:pPr>
            <a:endParaRPr lang="en-US" dirty="0"/>
          </a:p>
        </p:txBody>
      </p:sp>
      <p:pic>
        <p:nvPicPr>
          <p:cNvPr id="8" name="Content Placeholder 7" descr="A person with his arms crossed&#10;&#10;AI-generated content may be incorrect.">
            <a:extLst>
              <a:ext uri="{FF2B5EF4-FFF2-40B4-BE49-F238E27FC236}">
                <a16:creationId xmlns:a16="http://schemas.microsoft.com/office/drawing/2014/main" id="{C716397A-0900-0C29-0A65-F5B0470B2F06}"/>
              </a:ext>
            </a:extLst>
          </p:cNvPr>
          <p:cNvPicPr>
            <a:picLocks noGrp="1" noChangeAspect="1"/>
          </p:cNvPicPr>
          <p:nvPr>
            <p:ph sz="half" idx="2"/>
          </p:nvPr>
        </p:nvPicPr>
        <p:blipFill>
          <a:blip r:embed="rId2"/>
          <a:stretch>
            <a:fillRect/>
          </a:stretch>
        </p:blipFill>
        <p:spPr>
          <a:xfrm>
            <a:off x="6892684" y="2120593"/>
            <a:ext cx="3080610" cy="3008968"/>
          </a:xfrm>
        </p:spPr>
      </p:pic>
      <p:sp>
        <p:nvSpPr>
          <p:cNvPr id="6" name="Slide Number Placeholder 5">
            <a:extLst>
              <a:ext uri="{FF2B5EF4-FFF2-40B4-BE49-F238E27FC236}">
                <a16:creationId xmlns:a16="http://schemas.microsoft.com/office/drawing/2014/main" id="{E9C5C995-9689-8DEF-CEC3-5C3229CA8707}"/>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17</a:t>
            </a:fld>
            <a:endParaRPr lang="en-US"/>
          </a:p>
        </p:txBody>
      </p:sp>
    </p:spTree>
    <p:extLst>
      <p:ext uri="{BB962C8B-B14F-4D97-AF65-F5344CB8AC3E}">
        <p14:creationId xmlns:p14="http://schemas.microsoft.com/office/powerpoint/2010/main" val="393688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226C5-6670-0824-E1DB-77FD587BBD65}"/>
              </a:ext>
            </a:extLst>
          </p:cNvPr>
          <p:cNvSpPr>
            <a:spLocks noGrp="1"/>
          </p:cNvSpPr>
          <p:nvPr>
            <p:ph type="title"/>
          </p:nvPr>
        </p:nvSpPr>
        <p:spPr/>
        <p:txBody>
          <a:bodyPr>
            <a:normAutofit fontScale="90000"/>
          </a:bodyPr>
          <a:lstStyle/>
          <a:p>
            <a:r>
              <a:rPr lang="en-US" dirty="0"/>
              <a:t>Additional 2024 Fellows (DPF Members)</a:t>
            </a:r>
          </a:p>
        </p:txBody>
      </p:sp>
      <p:sp>
        <p:nvSpPr>
          <p:cNvPr id="3" name="Content Placeholder 2">
            <a:extLst>
              <a:ext uri="{FF2B5EF4-FFF2-40B4-BE49-F238E27FC236}">
                <a16:creationId xmlns:a16="http://schemas.microsoft.com/office/drawing/2014/main" id="{C70231A0-20A8-B943-C8DF-177421FCA80E}"/>
              </a:ext>
            </a:extLst>
          </p:cNvPr>
          <p:cNvSpPr>
            <a:spLocks noGrp="1"/>
          </p:cNvSpPr>
          <p:nvPr>
            <p:ph sz="half" idx="1"/>
          </p:nvPr>
        </p:nvSpPr>
        <p:spPr>
          <a:xfrm>
            <a:off x="904767" y="2120593"/>
            <a:ext cx="6008989" cy="3955742"/>
          </a:xfrm>
        </p:spPr>
        <p:txBody>
          <a:bodyPr>
            <a:normAutofit fontScale="92500" lnSpcReduction="20000"/>
          </a:bodyPr>
          <a:lstStyle/>
          <a:p>
            <a:r>
              <a:rPr lang="en-US" sz="3200" dirty="0"/>
              <a:t>Giorgio Ambrosio (DPB)</a:t>
            </a:r>
          </a:p>
          <a:p>
            <a:r>
              <a:rPr lang="en-US" sz="3200" dirty="0"/>
              <a:t>Patrizia Azzi (FIP)</a:t>
            </a:r>
          </a:p>
          <a:p>
            <a:r>
              <a:rPr lang="en-US" sz="3200" dirty="0"/>
              <a:t>Tanmoy Bhattacharya (DCOMP)</a:t>
            </a:r>
          </a:p>
          <a:p>
            <a:r>
              <a:rPr lang="en-US" sz="3200" dirty="0"/>
              <a:t>David Kawall (DNP)</a:t>
            </a:r>
          </a:p>
          <a:p>
            <a:r>
              <a:rPr lang="en-US" sz="3200" dirty="0"/>
              <a:t>Rachel Mandelbaum (DAP)</a:t>
            </a:r>
          </a:p>
          <a:p>
            <a:r>
              <a:rPr lang="en-US" sz="3200" dirty="0"/>
              <a:t>Emil Mottola (DGRAV)</a:t>
            </a:r>
          </a:p>
          <a:p>
            <a:r>
              <a:rPr lang="en-US" sz="3200" dirty="0"/>
              <a:t>Andrea </a:t>
            </a:r>
            <a:r>
              <a:rPr lang="en-US" sz="3200" dirty="0" err="1"/>
              <a:t>Pocar</a:t>
            </a:r>
            <a:r>
              <a:rPr lang="en-US" sz="3200" dirty="0"/>
              <a:t> (DNP)</a:t>
            </a:r>
          </a:p>
        </p:txBody>
      </p:sp>
      <p:sp>
        <p:nvSpPr>
          <p:cNvPr id="4" name="Slide Number Placeholder 3">
            <a:extLst>
              <a:ext uri="{FF2B5EF4-FFF2-40B4-BE49-F238E27FC236}">
                <a16:creationId xmlns:a16="http://schemas.microsoft.com/office/drawing/2014/main" id="{852B762B-5387-789B-FAFF-F5197F4DDC18}"/>
              </a:ext>
            </a:extLst>
          </p:cNvPr>
          <p:cNvSpPr>
            <a:spLocks noGrp="1"/>
          </p:cNvSpPr>
          <p:nvPr>
            <p:ph type="sldNum" sz="quarter" idx="4294967295"/>
          </p:nvPr>
        </p:nvSpPr>
        <p:spPr>
          <a:xfrm>
            <a:off x="9448800" y="6356350"/>
            <a:ext cx="2743200" cy="365125"/>
          </a:xfrm>
          <a:prstGeom prst="rect">
            <a:avLst/>
          </a:prstGeom>
        </p:spPr>
        <p:txBody>
          <a:bodyPr/>
          <a:lstStyle/>
          <a:p>
            <a:fld id="{29627D66-0DAB-6C44-A4D3-EBA26994EE18}" type="slidenum">
              <a:rPr lang="en-US" smtClean="0"/>
              <a:t>18</a:t>
            </a:fld>
            <a:endParaRPr lang="en-US"/>
          </a:p>
        </p:txBody>
      </p:sp>
    </p:spTree>
    <p:extLst>
      <p:ext uri="{BB962C8B-B14F-4D97-AF65-F5344CB8AC3E}">
        <p14:creationId xmlns:p14="http://schemas.microsoft.com/office/powerpoint/2010/main" val="1938151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D58C5-F923-C421-4146-E65EEA0A8122}"/>
              </a:ext>
            </a:extLst>
          </p:cNvPr>
          <p:cNvSpPr>
            <a:spLocks noGrp="1"/>
          </p:cNvSpPr>
          <p:nvPr>
            <p:ph type="ctrTitle"/>
          </p:nvPr>
        </p:nvSpPr>
        <p:spPr/>
        <p:txBody>
          <a:bodyPr>
            <a:normAutofit/>
          </a:bodyPr>
          <a:lstStyle/>
          <a:p>
            <a:r>
              <a:rPr lang="en-US" dirty="0"/>
              <a:t>Congratulations to all our new Fellows!</a:t>
            </a:r>
          </a:p>
        </p:txBody>
      </p:sp>
      <p:sp>
        <p:nvSpPr>
          <p:cNvPr id="7" name="Subtitle 6">
            <a:extLst>
              <a:ext uri="{FF2B5EF4-FFF2-40B4-BE49-F238E27FC236}">
                <a16:creationId xmlns:a16="http://schemas.microsoft.com/office/drawing/2014/main" id="{1372236A-0AA0-6ACE-5A58-811C8F5AA012}"/>
              </a:ext>
            </a:extLst>
          </p:cNvPr>
          <p:cNvSpPr>
            <a:spLocks noGrp="1"/>
          </p:cNvSpPr>
          <p:nvPr>
            <p:ph type="subTitle" idx="1"/>
          </p:nvPr>
        </p:nvSpPr>
        <p:spPr/>
        <p:txBody>
          <a:bodyPr/>
          <a:lstStyle/>
          <a:p>
            <a:endParaRPr lang="en-US"/>
          </a:p>
        </p:txBody>
      </p:sp>
      <p:sp>
        <p:nvSpPr>
          <p:cNvPr id="3" name="Slide Number Placeholder 2">
            <a:extLst>
              <a:ext uri="{FF2B5EF4-FFF2-40B4-BE49-F238E27FC236}">
                <a16:creationId xmlns:a16="http://schemas.microsoft.com/office/drawing/2014/main" id="{3E6CB08B-3D56-B0CD-B410-ACC57B11833D}"/>
              </a:ext>
            </a:extLst>
          </p:cNvPr>
          <p:cNvSpPr>
            <a:spLocks noGrp="1"/>
          </p:cNvSpPr>
          <p:nvPr>
            <p:ph type="sldNum" sz="quarter" idx="4294967295"/>
          </p:nvPr>
        </p:nvSpPr>
        <p:spPr>
          <a:xfrm>
            <a:off x="9448800" y="6356350"/>
            <a:ext cx="2743200" cy="365125"/>
          </a:xfrm>
          <a:prstGeom prst="rect">
            <a:avLst/>
          </a:prstGeom>
        </p:spPr>
        <p:txBody>
          <a:bodyPr/>
          <a:lstStyle/>
          <a:p>
            <a:fld id="{29627D66-0DAB-6C44-A4D3-EBA26994EE18}" type="slidenum">
              <a:rPr lang="en-US" smtClean="0"/>
              <a:t>19</a:t>
            </a:fld>
            <a:endParaRPr lang="en-US"/>
          </a:p>
        </p:txBody>
      </p:sp>
    </p:spTree>
    <p:extLst>
      <p:ext uri="{BB962C8B-B14F-4D97-AF65-F5344CB8AC3E}">
        <p14:creationId xmlns:p14="http://schemas.microsoft.com/office/powerpoint/2010/main" val="2221890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65AEB-1AE4-A377-7190-49868767EEEE}"/>
              </a:ext>
            </a:extLst>
          </p:cNvPr>
          <p:cNvSpPr>
            <a:spLocks noGrp="1"/>
          </p:cNvSpPr>
          <p:nvPr>
            <p:ph type="title"/>
          </p:nvPr>
        </p:nvSpPr>
        <p:spPr/>
        <p:txBody>
          <a:bodyPr/>
          <a:lstStyle/>
          <a:p>
            <a:r>
              <a:rPr lang="en-US" dirty="0"/>
              <a:t>DPF Business Meeting</a:t>
            </a:r>
          </a:p>
        </p:txBody>
      </p:sp>
      <p:sp>
        <p:nvSpPr>
          <p:cNvPr id="3" name="Content Placeholder 2">
            <a:extLst>
              <a:ext uri="{FF2B5EF4-FFF2-40B4-BE49-F238E27FC236}">
                <a16:creationId xmlns:a16="http://schemas.microsoft.com/office/drawing/2014/main" id="{F6CED11E-AA6D-0C9F-D3BF-DBFE05711D9E}"/>
              </a:ext>
            </a:extLst>
          </p:cNvPr>
          <p:cNvSpPr>
            <a:spLocks noGrp="1"/>
          </p:cNvSpPr>
          <p:nvPr>
            <p:ph idx="1"/>
          </p:nvPr>
        </p:nvSpPr>
        <p:spPr/>
        <p:txBody>
          <a:bodyPr>
            <a:normAutofit/>
          </a:bodyPr>
          <a:lstStyle/>
          <a:p>
            <a:r>
              <a:rPr lang="en-US" dirty="0">
                <a:solidFill>
                  <a:schemeClr val="tx2"/>
                </a:solidFill>
              </a:rPr>
              <a:t>Chair Report</a:t>
            </a:r>
          </a:p>
          <a:p>
            <a:pPr lvl="1"/>
            <a:r>
              <a:rPr lang="en-US" dirty="0">
                <a:solidFill>
                  <a:schemeClr val="tx2"/>
                </a:solidFill>
              </a:rPr>
              <a:t>APS Fellow Recognition</a:t>
            </a:r>
          </a:p>
          <a:p>
            <a:pPr lvl="1"/>
            <a:r>
              <a:rPr lang="en-US" dirty="0">
                <a:solidFill>
                  <a:schemeClr val="tx2"/>
                </a:solidFill>
              </a:rPr>
              <a:t>Computing Panel</a:t>
            </a:r>
          </a:p>
          <a:p>
            <a:r>
              <a:rPr lang="en-US" dirty="0">
                <a:solidFill>
                  <a:schemeClr val="tx2"/>
                </a:solidFill>
              </a:rPr>
              <a:t>Treasurer’s Report</a:t>
            </a:r>
          </a:p>
          <a:p>
            <a:r>
              <a:rPr lang="en-US" dirty="0">
                <a:solidFill>
                  <a:schemeClr val="tx2"/>
                </a:solidFill>
              </a:rPr>
              <a:t>Discussion</a:t>
            </a:r>
          </a:p>
        </p:txBody>
      </p:sp>
      <p:sp>
        <p:nvSpPr>
          <p:cNvPr id="4" name="Slide Number Placeholder 3">
            <a:extLst>
              <a:ext uri="{FF2B5EF4-FFF2-40B4-BE49-F238E27FC236}">
                <a16:creationId xmlns:a16="http://schemas.microsoft.com/office/drawing/2014/main" id="{79A79558-39C2-FDCF-10BA-1DD4154D9075}"/>
              </a:ext>
            </a:extLst>
          </p:cNvPr>
          <p:cNvSpPr>
            <a:spLocks noGrp="1"/>
          </p:cNvSpPr>
          <p:nvPr>
            <p:ph type="sldNum" sz="quarter" idx="4294967295"/>
          </p:nvPr>
        </p:nvSpPr>
        <p:spPr>
          <a:xfrm>
            <a:off x="9448800" y="6356350"/>
            <a:ext cx="2743200" cy="365125"/>
          </a:xfrm>
          <a:prstGeom prst="rect">
            <a:avLst/>
          </a:prstGeom>
        </p:spPr>
        <p:txBody>
          <a:bodyPr/>
          <a:lstStyle/>
          <a:p>
            <a:fld id="{29627D66-0DAB-6C44-A4D3-EBA26994EE18}" type="slidenum">
              <a:rPr lang="en-US" smtClean="0"/>
              <a:t>2</a:t>
            </a:fld>
            <a:endParaRPr lang="en-US"/>
          </a:p>
        </p:txBody>
      </p:sp>
    </p:spTree>
    <p:extLst>
      <p:ext uri="{BB962C8B-B14F-4D97-AF65-F5344CB8AC3E}">
        <p14:creationId xmlns:p14="http://schemas.microsoft.com/office/powerpoint/2010/main" val="18535763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9DAFE53-B6C9-D0B2-0876-D807A7865203}"/>
              </a:ext>
            </a:extLst>
          </p:cNvPr>
          <p:cNvSpPr>
            <a:spLocks noGrp="1"/>
          </p:cNvSpPr>
          <p:nvPr>
            <p:ph type="title"/>
          </p:nvPr>
        </p:nvSpPr>
        <p:spPr>
          <a:xfrm>
            <a:off x="650121" y="0"/>
            <a:ext cx="10090355" cy="1325563"/>
          </a:xfrm>
        </p:spPr>
        <p:txBody>
          <a:bodyPr>
            <a:normAutofit/>
          </a:bodyPr>
          <a:lstStyle/>
          <a:p>
            <a:r>
              <a:rPr lang="en-US" sz="3600" b="1" dirty="0">
                <a:latin typeface="+mn-lt"/>
              </a:rPr>
              <a:t>APS/DPF Awards and Prizes</a:t>
            </a:r>
          </a:p>
        </p:txBody>
      </p:sp>
      <p:sp>
        <p:nvSpPr>
          <p:cNvPr id="9" name="Content Placeholder 8">
            <a:extLst>
              <a:ext uri="{FF2B5EF4-FFF2-40B4-BE49-F238E27FC236}">
                <a16:creationId xmlns:a16="http://schemas.microsoft.com/office/drawing/2014/main" id="{4C5902A8-AD5D-DA2D-4A84-AA0C23CFAF3E}"/>
              </a:ext>
            </a:extLst>
          </p:cNvPr>
          <p:cNvSpPr>
            <a:spLocks noGrp="1"/>
          </p:cNvSpPr>
          <p:nvPr>
            <p:ph sz="half" idx="1"/>
          </p:nvPr>
        </p:nvSpPr>
        <p:spPr>
          <a:xfrm>
            <a:off x="650122" y="1106906"/>
            <a:ext cx="10090355" cy="5245768"/>
          </a:xfrm>
        </p:spPr>
        <p:txBody>
          <a:bodyPr>
            <a:normAutofit fontScale="92500" lnSpcReduction="20000"/>
          </a:bodyPr>
          <a:lstStyle/>
          <a:p>
            <a:pPr marL="0" indent="0">
              <a:buNone/>
            </a:pPr>
            <a:r>
              <a:rPr lang="en-US" sz="2400" b="1" i="0" u="none" strike="noStrike" dirty="0">
                <a:solidFill>
                  <a:schemeClr val="tx2"/>
                </a:solidFill>
                <a:effectLst/>
                <a:latin typeface="+mn-lt"/>
              </a:rPr>
              <a:t>J J Sakurai Prize: </a:t>
            </a:r>
            <a:r>
              <a:rPr lang="en-US" sz="2400" b="0" i="0" u="none" strike="noStrike" dirty="0">
                <a:solidFill>
                  <a:schemeClr val="tx2"/>
                </a:solidFill>
                <a:effectLst/>
                <a:latin typeface="+mn-lt"/>
              </a:rPr>
              <a:t>Aneesh Manohar, UCSD, Elizabeth Jenkins, UCSD</a:t>
            </a:r>
          </a:p>
          <a:p>
            <a:pPr marL="0" indent="0">
              <a:buNone/>
            </a:pPr>
            <a:r>
              <a:rPr lang="en-US" sz="2400" b="1" dirty="0" err="1">
                <a:solidFill>
                  <a:schemeClr val="tx2"/>
                </a:solidFill>
                <a:latin typeface="+mn-lt"/>
              </a:rPr>
              <a:t>Panofky</a:t>
            </a:r>
            <a:r>
              <a:rPr lang="en-US" sz="2400" b="1" dirty="0">
                <a:solidFill>
                  <a:schemeClr val="tx2"/>
                </a:solidFill>
                <a:latin typeface="+mn-lt"/>
              </a:rPr>
              <a:t> Prize:  </a:t>
            </a:r>
            <a:r>
              <a:rPr lang="en-US" sz="2400" dirty="0">
                <a:solidFill>
                  <a:schemeClr val="tx2"/>
                </a:solidFill>
                <a:latin typeface="+mn-lt"/>
              </a:rPr>
              <a:t>Robert </a:t>
            </a:r>
            <a:r>
              <a:rPr lang="en-US" sz="2400" dirty="0" err="1">
                <a:solidFill>
                  <a:schemeClr val="tx2"/>
                </a:solidFill>
                <a:latin typeface="+mn-lt"/>
              </a:rPr>
              <a:t>Klanner</a:t>
            </a:r>
            <a:r>
              <a:rPr lang="en-US" sz="2400" dirty="0">
                <a:solidFill>
                  <a:schemeClr val="tx2"/>
                </a:solidFill>
                <a:latin typeface="+mn-lt"/>
              </a:rPr>
              <a:t> (DESY), Eckhard Elsen (CERN)</a:t>
            </a:r>
          </a:p>
          <a:p>
            <a:pPr marL="0" indent="0">
              <a:buNone/>
            </a:pPr>
            <a:r>
              <a:rPr lang="en-US" sz="2400" dirty="0">
                <a:solidFill>
                  <a:schemeClr val="tx2"/>
                </a:solidFill>
                <a:latin typeface="+mn-lt"/>
              </a:rPr>
              <a:t>W</a:t>
            </a:r>
            <a:r>
              <a:rPr lang="en-US" sz="2400" b="1" dirty="0">
                <a:solidFill>
                  <a:schemeClr val="tx2"/>
                </a:solidFill>
                <a:latin typeface="+mn-lt"/>
              </a:rPr>
              <a:t>ilson Prize</a:t>
            </a:r>
            <a:r>
              <a:rPr lang="en-US" sz="2400" dirty="0">
                <a:solidFill>
                  <a:schemeClr val="tx2"/>
                </a:solidFill>
                <a:latin typeface="+mn-lt"/>
              </a:rPr>
              <a:t>: </a:t>
            </a:r>
            <a:r>
              <a:rPr lang="en-US" sz="2400" b="0" i="0" u="none" strike="noStrike" dirty="0">
                <a:solidFill>
                  <a:schemeClr val="tx2"/>
                </a:solidFill>
                <a:effectLst/>
                <a:latin typeface="+mn-lt"/>
              </a:rPr>
              <a:t>Alexander </a:t>
            </a:r>
            <a:r>
              <a:rPr lang="en-US" sz="2400" b="0" i="0" u="none" strike="noStrike" dirty="0" err="1">
                <a:solidFill>
                  <a:schemeClr val="tx2"/>
                </a:solidFill>
                <a:effectLst/>
                <a:latin typeface="+mn-lt"/>
              </a:rPr>
              <a:t>Zholents</a:t>
            </a:r>
            <a:r>
              <a:rPr lang="en-US" sz="2400" b="0" i="0" u="none" strike="noStrike" dirty="0">
                <a:solidFill>
                  <a:schemeClr val="tx2"/>
                </a:solidFill>
                <a:effectLst/>
                <a:latin typeface="+mn-lt"/>
              </a:rPr>
              <a:t>, ANL</a:t>
            </a:r>
          </a:p>
          <a:p>
            <a:pPr marL="0" indent="0">
              <a:buNone/>
            </a:pPr>
            <a:r>
              <a:rPr lang="en-US" sz="2400" b="1" dirty="0" err="1">
                <a:solidFill>
                  <a:schemeClr val="tx2"/>
                </a:solidFill>
                <a:latin typeface="+mn-lt"/>
              </a:rPr>
              <a:t>Primakoff</a:t>
            </a:r>
            <a:r>
              <a:rPr lang="en-US" sz="2400" dirty="0">
                <a:solidFill>
                  <a:schemeClr val="tx2"/>
                </a:solidFill>
                <a:latin typeface="+mn-lt"/>
              </a:rPr>
              <a:t> Award: </a:t>
            </a:r>
            <a:r>
              <a:rPr lang="en-US" sz="2400" b="0" i="0" u="none" strike="noStrike" dirty="0">
                <a:solidFill>
                  <a:schemeClr val="tx2"/>
                </a:solidFill>
                <a:effectLst/>
                <a:latin typeface="+mn-lt"/>
              </a:rPr>
              <a:t>Kevin Kelly, Texas A&amp;M</a:t>
            </a:r>
          </a:p>
          <a:p>
            <a:pPr marL="0" indent="0">
              <a:buNone/>
            </a:pPr>
            <a:r>
              <a:rPr lang="en-US" sz="2400" b="1" dirty="0">
                <a:solidFill>
                  <a:schemeClr val="tx2"/>
                </a:solidFill>
                <a:latin typeface="+mn-lt"/>
              </a:rPr>
              <a:t>Narain Mentoring Award</a:t>
            </a:r>
            <a:r>
              <a:rPr lang="en-US" sz="2400" dirty="0">
                <a:solidFill>
                  <a:schemeClr val="tx2"/>
                </a:solidFill>
                <a:latin typeface="+mn-lt"/>
              </a:rPr>
              <a:t>: </a:t>
            </a:r>
            <a:r>
              <a:rPr lang="en-US" sz="2400" u="none" strike="noStrike" dirty="0">
                <a:solidFill>
                  <a:schemeClr val="tx2"/>
                </a:solidFill>
                <a:effectLst/>
                <a:latin typeface="+mn-lt"/>
              </a:rPr>
              <a:t>Tao Han, Pittsburgh</a:t>
            </a:r>
            <a:endParaRPr lang="en-US" sz="2400" b="0" i="0" u="none" strike="noStrike" dirty="0">
              <a:solidFill>
                <a:schemeClr val="tx2"/>
              </a:solidFill>
              <a:effectLst/>
              <a:latin typeface="+mn-lt"/>
            </a:endParaRPr>
          </a:p>
          <a:p>
            <a:pPr marL="0" indent="0">
              <a:buNone/>
            </a:pPr>
            <a:r>
              <a:rPr lang="en-US" sz="2400" b="1" dirty="0">
                <a:solidFill>
                  <a:schemeClr val="tx2"/>
                </a:solidFill>
                <a:latin typeface="+mn-lt"/>
              </a:rPr>
              <a:t>J J and Noriko Sakurai Dissertation Award</a:t>
            </a:r>
            <a:r>
              <a:rPr lang="en-US" sz="2400" dirty="0">
                <a:solidFill>
                  <a:schemeClr val="tx2"/>
                </a:solidFill>
                <a:latin typeface="+mn-lt"/>
              </a:rPr>
              <a:t>: </a:t>
            </a:r>
            <a:r>
              <a:rPr lang="en-US" sz="2400" b="0" i="0" u="none" strike="noStrike" dirty="0">
                <a:solidFill>
                  <a:schemeClr val="tx2"/>
                </a:solidFill>
                <a:effectLst/>
                <a:latin typeface="+mn-lt"/>
              </a:rPr>
              <a:t>Stella Schindler, MIT  </a:t>
            </a:r>
          </a:p>
          <a:p>
            <a:pPr marL="0" indent="0">
              <a:buNone/>
            </a:pPr>
            <a:r>
              <a:rPr lang="en-US" sz="2400" b="1" dirty="0">
                <a:solidFill>
                  <a:schemeClr val="tx2"/>
                </a:solidFill>
                <a:latin typeface="+mn-lt"/>
              </a:rPr>
              <a:t>Tanaka Dissertation Award: </a:t>
            </a:r>
            <a:r>
              <a:rPr lang="en-US" sz="2400" b="0" i="0" u="none" strike="noStrike" dirty="0">
                <a:solidFill>
                  <a:schemeClr val="tx2"/>
                </a:solidFill>
                <a:effectLst/>
                <a:latin typeface="+mn-lt"/>
              </a:rPr>
              <a:t>Gray Putnam, Chicago  </a:t>
            </a:r>
          </a:p>
          <a:p>
            <a:pPr marL="0" indent="0">
              <a:buNone/>
            </a:pPr>
            <a:r>
              <a:rPr lang="en-US" sz="2400" b="1" dirty="0">
                <a:solidFill>
                  <a:schemeClr val="tx2"/>
                </a:solidFill>
                <a:latin typeface="+mn-lt"/>
              </a:rPr>
              <a:t>Bethe Prize (DNP): </a:t>
            </a:r>
            <a:r>
              <a:rPr lang="en-US" sz="2400" dirty="0">
                <a:solidFill>
                  <a:schemeClr val="tx2"/>
                </a:solidFill>
                <a:latin typeface="+mn-lt"/>
              </a:rPr>
              <a:t>Baha Balantekin, Wisconsin</a:t>
            </a:r>
          </a:p>
          <a:p>
            <a:pPr marL="0" indent="0">
              <a:buNone/>
            </a:pPr>
            <a:r>
              <a:rPr lang="en-US" sz="2400" b="1" i="0" u="none" strike="noStrike" dirty="0" err="1">
                <a:solidFill>
                  <a:schemeClr val="tx2"/>
                </a:solidFill>
                <a:effectLst/>
                <a:latin typeface="+mn-lt"/>
              </a:rPr>
              <a:t>Feshbach</a:t>
            </a:r>
            <a:r>
              <a:rPr lang="en-US" sz="2400" b="1" i="0" u="none" strike="noStrike" dirty="0">
                <a:solidFill>
                  <a:schemeClr val="tx2"/>
                </a:solidFill>
                <a:effectLst/>
                <a:latin typeface="+mn-lt"/>
              </a:rPr>
              <a:t> Prize (DNP): </a:t>
            </a:r>
            <a:r>
              <a:rPr lang="en-US" sz="2400" i="0" u="none" strike="noStrike" dirty="0">
                <a:solidFill>
                  <a:schemeClr val="tx2"/>
                </a:solidFill>
                <a:effectLst/>
                <a:latin typeface="+mn-lt"/>
              </a:rPr>
              <a:t>Richard </a:t>
            </a:r>
            <a:r>
              <a:rPr lang="en-US" sz="2400" i="0" u="none" strike="noStrike" dirty="0" err="1">
                <a:solidFill>
                  <a:schemeClr val="tx2"/>
                </a:solidFill>
                <a:effectLst/>
                <a:latin typeface="+mn-lt"/>
              </a:rPr>
              <a:t>Furnstahl</a:t>
            </a:r>
            <a:endParaRPr lang="en-US" sz="2400" i="0" u="none" strike="noStrike" dirty="0">
              <a:solidFill>
                <a:schemeClr val="tx2"/>
              </a:solidFill>
              <a:effectLst/>
              <a:latin typeface="+mn-lt"/>
            </a:endParaRPr>
          </a:p>
          <a:p>
            <a:pPr marL="0" indent="0">
              <a:buNone/>
            </a:pPr>
            <a:r>
              <a:rPr lang="en-US" sz="2400" b="1" dirty="0">
                <a:solidFill>
                  <a:schemeClr val="tx2"/>
                </a:solidFill>
                <a:latin typeface="+mn-lt"/>
              </a:rPr>
              <a:t>Pais Prize (FHP): </a:t>
            </a:r>
            <a:r>
              <a:rPr lang="en-US" sz="2400" dirty="0">
                <a:solidFill>
                  <a:schemeClr val="tx2"/>
                </a:solidFill>
                <a:latin typeface="+mn-lt"/>
              </a:rPr>
              <a:t>Michael Riordan</a:t>
            </a:r>
          </a:p>
          <a:p>
            <a:pPr marL="0" indent="0">
              <a:buNone/>
            </a:pPr>
            <a:r>
              <a:rPr lang="en-US" sz="2400" b="1" i="0" u="none" strike="noStrike" dirty="0">
                <a:solidFill>
                  <a:schemeClr val="tx2"/>
                </a:solidFill>
                <a:effectLst/>
                <a:latin typeface="+mn-lt"/>
              </a:rPr>
              <a:t>Nicholson Medal (E+0): </a:t>
            </a:r>
            <a:r>
              <a:rPr lang="en-US" sz="2400" i="0" u="none" strike="noStrike" dirty="0">
                <a:solidFill>
                  <a:schemeClr val="tx2"/>
                </a:solidFill>
                <a:effectLst/>
                <a:latin typeface="+mn-lt"/>
              </a:rPr>
              <a:t>Don Lincoln, Fermilab</a:t>
            </a:r>
          </a:p>
          <a:p>
            <a:pPr marL="0" indent="0">
              <a:buNone/>
            </a:pPr>
            <a:endParaRPr lang="en-US" sz="1200" i="0" u="none" strike="noStrike" dirty="0">
              <a:solidFill>
                <a:srgbClr val="000000"/>
              </a:solidFill>
              <a:effectLst/>
              <a:latin typeface="Jost" pitchFamily="2" charset="77"/>
            </a:endParaRPr>
          </a:p>
          <a:p>
            <a:pPr marL="0" indent="0">
              <a:buNone/>
            </a:pPr>
            <a:endParaRPr lang="en-US" sz="1200" i="0" u="none" strike="noStrike" dirty="0">
              <a:solidFill>
                <a:srgbClr val="000000"/>
              </a:solidFill>
              <a:effectLst/>
              <a:latin typeface="Jost" pitchFamily="2" charset="77"/>
            </a:endParaRPr>
          </a:p>
          <a:p>
            <a:pPr marL="0" indent="0">
              <a:buNone/>
            </a:pPr>
            <a:endParaRPr lang="en-US" sz="2400" dirty="0">
              <a:solidFill>
                <a:schemeClr val="tx2"/>
              </a:solidFill>
              <a:latin typeface="+mn-lt"/>
            </a:endParaRPr>
          </a:p>
        </p:txBody>
      </p:sp>
    </p:spTree>
    <p:extLst>
      <p:ext uri="{BB962C8B-B14F-4D97-AF65-F5344CB8AC3E}">
        <p14:creationId xmlns:p14="http://schemas.microsoft.com/office/powerpoint/2010/main" val="2326441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E97DD-CC91-5343-251C-305BDD17B06A}"/>
              </a:ext>
            </a:extLst>
          </p:cNvPr>
          <p:cNvSpPr>
            <a:spLocks noGrp="1"/>
          </p:cNvSpPr>
          <p:nvPr>
            <p:ph type="title"/>
          </p:nvPr>
        </p:nvSpPr>
        <p:spPr>
          <a:xfrm>
            <a:off x="395502" y="622604"/>
            <a:ext cx="10090355" cy="1325563"/>
          </a:xfrm>
        </p:spPr>
        <p:txBody>
          <a:bodyPr/>
          <a:lstStyle/>
          <a:p>
            <a:r>
              <a:rPr lang="en-US" dirty="0" err="1"/>
              <a:t>Primakoff</a:t>
            </a:r>
            <a:r>
              <a:rPr lang="en-US" dirty="0"/>
              <a:t> fundraising</a:t>
            </a:r>
          </a:p>
        </p:txBody>
      </p:sp>
      <p:sp>
        <p:nvSpPr>
          <p:cNvPr id="4" name="Content Placeholder 3">
            <a:extLst>
              <a:ext uri="{FF2B5EF4-FFF2-40B4-BE49-F238E27FC236}">
                <a16:creationId xmlns:a16="http://schemas.microsoft.com/office/drawing/2014/main" id="{7CB731CE-A872-7707-81E6-79ECF7F8F841}"/>
              </a:ext>
            </a:extLst>
          </p:cNvPr>
          <p:cNvSpPr>
            <a:spLocks noGrp="1"/>
          </p:cNvSpPr>
          <p:nvPr>
            <p:ph sz="half" idx="2"/>
          </p:nvPr>
        </p:nvSpPr>
        <p:spPr>
          <a:xfrm>
            <a:off x="6864344" y="2026849"/>
            <a:ext cx="4756355" cy="3955742"/>
          </a:xfrm>
        </p:spPr>
        <p:txBody>
          <a:bodyPr>
            <a:normAutofit fontScale="62500" lnSpcReduction="20000"/>
          </a:bodyPr>
          <a:lstStyle/>
          <a:p>
            <a:pPr algn="just"/>
            <a:r>
              <a:rPr lang="en-US" sz="3600" b="0" i="0" u="none" strike="noStrike" dirty="0">
                <a:solidFill>
                  <a:srgbClr val="000000"/>
                </a:solidFill>
                <a:effectLst/>
                <a:latin typeface="Jost"/>
              </a:rPr>
              <a:t>The Henry </a:t>
            </a:r>
            <a:r>
              <a:rPr lang="en-US" sz="3600" b="0" i="0" u="none" strike="noStrike" dirty="0" err="1">
                <a:solidFill>
                  <a:srgbClr val="000000"/>
                </a:solidFill>
                <a:effectLst/>
                <a:latin typeface="Jost"/>
              </a:rPr>
              <a:t>Primakoff</a:t>
            </a:r>
            <a:r>
              <a:rPr lang="en-US" sz="3600" b="0" i="0" u="none" strike="noStrike" dirty="0">
                <a:solidFill>
                  <a:srgbClr val="000000"/>
                </a:solidFill>
                <a:effectLst/>
                <a:latin typeface="Jost"/>
              </a:rPr>
              <a:t> Award for Early Career Particle Physics honors exceptional research in particle physics by early-career scientists.</a:t>
            </a:r>
          </a:p>
          <a:p>
            <a:pPr algn="just"/>
            <a:r>
              <a:rPr lang="en-US" sz="3600" b="0" i="0" u="none" strike="noStrike" dirty="0">
                <a:solidFill>
                  <a:srgbClr val="000000"/>
                </a:solidFill>
                <a:effectLst/>
                <a:latin typeface="Jost"/>
              </a:rPr>
              <a:t>The award currently includes a $3,000 stipend, and your generous support will allow us to increase this stipend to $5,000, making it on par with other APS early-career awards and sustaining early-career scientists' work in particle physics.</a:t>
            </a:r>
          </a:p>
          <a:p>
            <a:endParaRPr lang="en-US" dirty="0"/>
          </a:p>
        </p:txBody>
      </p:sp>
      <p:pic>
        <p:nvPicPr>
          <p:cNvPr id="6" name="Picture 5">
            <a:extLst>
              <a:ext uri="{FF2B5EF4-FFF2-40B4-BE49-F238E27FC236}">
                <a16:creationId xmlns:a16="http://schemas.microsoft.com/office/drawing/2014/main" id="{77309B54-1BAC-71F0-47AF-E2D438C63AA3}"/>
              </a:ext>
            </a:extLst>
          </p:cNvPr>
          <p:cNvPicPr>
            <a:picLocks noChangeAspect="1"/>
          </p:cNvPicPr>
          <p:nvPr/>
        </p:nvPicPr>
        <p:blipFill>
          <a:blip r:embed="rId2"/>
          <a:stretch>
            <a:fillRect/>
          </a:stretch>
        </p:blipFill>
        <p:spPr>
          <a:xfrm>
            <a:off x="3679896" y="3490526"/>
            <a:ext cx="1760784" cy="1760784"/>
          </a:xfrm>
          <a:prstGeom prst="rect">
            <a:avLst/>
          </a:prstGeom>
        </p:spPr>
      </p:pic>
      <p:sp>
        <p:nvSpPr>
          <p:cNvPr id="7" name="TextBox 6">
            <a:extLst>
              <a:ext uri="{FF2B5EF4-FFF2-40B4-BE49-F238E27FC236}">
                <a16:creationId xmlns:a16="http://schemas.microsoft.com/office/drawing/2014/main" id="{D2BAC1CA-C617-4310-15ED-23A1DC0FB000}"/>
              </a:ext>
            </a:extLst>
          </p:cNvPr>
          <p:cNvSpPr txBox="1"/>
          <p:nvPr/>
        </p:nvSpPr>
        <p:spPr>
          <a:xfrm>
            <a:off x="259080" y="2026849"/>
            <a:ext cx="5690864" cy="1384995"/>
          </a:xfrm>
          <a:prstGeom prst="rect">
            <a:avLst/>
          </a:prstGeom>
          <a:noFill/>
        </p:spPr>
        <p:txBody>
          <a:bodyPr wrap="square" rtlCol="0">
            <a:spAutoFit/>
          </a:bodyPr>
          <a:lstStyle/>
          <a:p>
            <a:pPr algn="ctr"/>
            <a:r>
              <a:rPr lang="en-US" sz="2800" b="0" i="0" u="none" strike="noStrike" dirty="0">
                <a:solidFill>
                  <a:srgbClr val="000000"/>
                </a:solidFill>
                <a:effectLst/>
                <a:latin typeface="Jost"/>
              </a:rPr>
              <a:t>DPF Campaign to support the Henry </a:t>
            </a:r>
            <a:r>
              <a:rPr lang="en-US" sz="2800" b="0" i="0" u="none" strike="noStrike" dirty="0" err="1">
                <a:solidFill>
                  <a:srgbClr val="000000"/>
                </a:solidFill>
                <a:effectLst/>
                <a:latin typeface="Jost"/>
              </a:rPr>
              <a:t>Primakoff</a:t>
            </a:r>
            <a:r>
              <a:rPr lang="en-US" sz="2800" b="0" i="0" u="none" strike="noStrike" dirty="0">
                <a:solidFill>
                  <a:srgbClr val="000000"/>
                </a:solidFill>
                <a:effectLst/>
                <a:latin typeface="Jost"/>
              </a:rPr>
              <a:t> Award for Early Career Particle Physics</a:t>
            </a:r>
            <a:endParaRPr lang="en-US" sz="2800" dirty="0"/>
          </a:p>
        </p:txBody>
      </p:sp>
      <p:pic>
        <p:nvPicPr>
          <p:cNvPr id="9" name="Picture 8" descr="A diagram of a molecule&#10;&#10;AI-generated content may be incorrect.">
            <a:extLst>
              <a:ext uri="{FF2B5EF4-FFF2-40B4-BE49-F238E27FC236}">
                <a16:creationId xmlns:a16="http://schemas.microsoft.com/office/drawing/2014/main" id="{657737B0-353B-3566-D2B5-092353AE4B43}"/>
              </a:ext>
            </a:extLst>
          </p:cNvPr>
          <p:cNvPicPr>
            <a:picLocks noChangeAspect="1"/>
          </p:cNvPicPr>
          <p:nvPr/>
        </p:nvPicPr>
        <p:blipFill>
          <a:blip r:embed="rId3"/>
          <a:stretch>
            <a:fillRect/>
          </a:stretch>
        </p:blipFill>
        <p:spPr>
          <a:xfrm>
            <a:off x="904768" y="3559640"/>
            <a:ext cx="2000624" cy="1816355"/>
          </a:xfrm>
          <a:prstGeom prst="rect">
            <a:avLst/>
          </a:prstGeom>
        </p:spPr>
      </p:pic>
    </p:spTree>
    <p:extLst>
      <p:ext uri="{BB962C8B-B14F-4D97-AF65-F5344CB8AC3E}">
        <p14:creationId xmlns:p14="http://schemas.microsoft.com/office/powerpoint/2010/main" val="2015471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7836AAD-6EF4-5DD9-828F-679905E3CC0A}"/>
              </a:ext>
            </a:extLst>
          </p:cNvPr>
          <p:cNvSpPr>
            <a:spLocks noGrp="1"/>
          </p:cNvSpPr>
          <p:nvPr>
            <p:ph type="title"/>
          </p:nvPr>
        </p:nvSpPr>
        <p:spPr>
          <a:xfrm>
            <a:off x="466722" y="586855"/>
            <a:ext cx="3201366" cy="3387497"/>
          </a:xfrm>
        </p:spPr>
        <p:txBody>
          <a:bodyPr anchor="b">
            <a:normAutofit/>
          </a:bodyPr>
          <a:lstStyle/>
          <a:p>
            <a:pPr algn="r"/>
            <a:r>
              <a:rPr lang="en-US" sz="3700" dirty="0">
                <a:solidFill>
                  <a:srgbClr val="FFFFFF"/>
                </a:solidFill>
              </a:rPr>
              <a:t>Discussion</a:t>
            </a:r>
          </a:p>
        </p:txBody>
      </p:sp>
      <p:sp>
        <p:nvSpPr>
          <p:cNvPr id="3" name="Content Placeholder 2">
            <a:extLst>
              <a:ext uri="{FF2B5EF4-FFF2-40B4-BE49-F238E27FC236}">
                <a16:creationId xmlns:a16="http://schemas.microsoft.com/office/drawing/2014/main" id="{0DDFAAB0-BE5F-958B-9C6D-99DA15352840}"/>
              </a:ext>
            </a:extLst>
          </p:cNvPr>
          <p:cNvSpPr>
            <a:spLocks noGrp="1"/>
          </p:cNvSpPr>
          <p:nvPr>
            <p:ph idx="1"/>
          </p:nvPr>
        </p:nvSpPr>
        <p:spPr>
          <a:xfrm>
            <a:off x="4810259" y="649480"/>
            <a:ext cx="6555347" cy="5546047"/>
          </a:xfrm>
        </p:spPr>
        <p:txBody>
          <a:bodyPr anchor="ctr">
            <a:normAutofit/>
          </a:bodyPr>
          <a:lstStyle/>
          <a:p>
            <a:r>
              <a:rPr lang="en-US" sz="2000" dirty="0"/>
              <a:t>Membership and Communication</a:t>
            </a:r>
          </a:p>
          <a:p>
            <a:pPr lvl="1"/>
            <a:r>
              <a:rPr lang="en-US" sz="1600" dirty="0"/>
              <a:t>Only ~1/2 of active US HEP Physicists belong to APS/DPF!</a:t>
            </a:r>
          </a:p>
          <a:p>
            <a:pPr lvl="1"/>
            <a:r>
              <a:rPr lang="en-US" sz="1600" dirty="0"/>
              <a:t>How can we improve this?</a:t>
            </a:r>
          </a:p>
          <a:p>
            <a:pPr lvl="1"/>
            <a:r>
              <a:rPr lang="en-US" sz="1600" dirty="0"/>
              <a:t>How do we communicate with the community as a whole?</a:t>
            </a:r>
          </a:p>
          <a:p>
            <a:r>
              <a:rPr lang="en-US" sz="2000" dirty="0"/>
              <a:t>Codes of Conduct, especially at Meetings. </a:t>
            </a:r>
          </a:p>
          <a:p>
            <a:pPr lvl="1"/>
            <a:r>
              <a:rPr lang="en-US" sz="1600" dirty="0"/>
              <a:t>APS Code applies to our meetings</a:t>
            </a:r>
          </a:p>
          <a:p>
            <a:pPr lvl="1"/>
            <a:r>
              <a:rPr lang="en-US" sz="1600" dirty="0"/>
              <a:t>Successful Chair training program adopted from DNP</a:t>
            </a:r>
          </a:p>
          <a:p>
            <a:r>
              <a:rPr lang="en-US" sz="2000" dirty="0"/>
              <a:t>Coordinating Panel for Software and Computing</a:t>
            </a:r>
          </a:p>
          <a:p>
            <a:pPr lvl="1"/>
            <a:r>
              <a:rPr lang="en-US" sz="1600" dirty="0"/>
              <a:t>Snowmass Computational Frontier Recommendation</a:t>
            </a:r>
          </a:p>
          <a:p>
            <a:pPr lvl="1"/>
            <a:r>
              <a:rPr lang="en-US" sz="1600" dirty="0"/>
              <a:t>Modeled on “CPAD” – Coordinating Panel for Advanced Detectors.</a:t>
            </a:r>
          </a:p>
          <a:p>
            <a:pPr lvl="1"/>
            <a:r>
              <a:rPr lang="en-US" sz="1600" dirty="0"/>
              <a:t>Panel is formed, we’re talking to Ian Fisk tomorrow</a:t>
            </a:r>
            <a:r>
              <a:rPr lang="en-US" sz="2000" dirty="0"/>
              <a:t>.</a:t>
            </a:r>
          </a:p>
        </p:txBody>
      </p:sp>
      <p:sp>
        <p:nvSpPr>
          <p:cNvPr id="4" name="Slide Number Placeholder 3">
            <a:extLst>
              <a:ext uri="{FF2B5EF4-FFF2-40B4-BE49-F238E27FC236}">
                <a16:creationId xmlns:a16="http://schemas.microsoft.com/office/drawing/2014/main" id="{5A97F365-9C5C-1B18-4719-D8C6F7F5A7D2}"/>
              </a:ext>
            </a:extLst>
          </p:cNvPr>
          <p:cNvSpPr>
            <a:spLocks noGrp="1"/>
          </p:cNvSpPr>
          <p:nvPr>
            <p:ph type="sldNum" sz="quarter" idx="12"/>
          </p:nvPr>
        </p:nvSpPr>
        <p:spPr>
          <a:xfrm>
            <a:off x="11704320" y="6455664"/>
            <a:ext cx="448056"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29627D66-0DAB-6C44-A4D3-EBA26994EE18}" type="slidenum">
              <a:rPr kumimoji="0" lang="en-US" sz="11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22</a:t>
            </a:fld>
            <a:endParaRPr kumimoji="0" lang="en-US" sz="11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9652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377E5-BA7A-E64E-7354-CE99BF361327}"/>
              </a:ext>
            </a:extLst>
          </p:cNvPr>
          <p:cNvSpPr>
            <a:spLocks noGrp="1"/>
          </p:cNvSpPr>
          <p:nvPr>
            <p:ph type="title"/>
          </p:nvPr>
        </p:nvSpPr>
        <p:spPr/>
        <p:txBody>
          <a:bodyPr/>
          <a:lstStyle/>
          <a:p>
            <a:r>
              <a:rPr lang="en-US" dirty="0"/>
              <a:t>Special session - Virtual</a:t>
            </a:r>
          </a:p>
        </p:txBody>
      </p:sp>
      <p:pic>
        <p:nvPicPr>
          <p:cNvPr id="4" name="Content Placeholder 3">
            <a:extLst>
              <a:ext uri="{FF2B5EF4-FFF2-40B4-BE49-F238E27FC236}">
                <a16:creationId xmlns:a16="http://schemas.microsoft.com/office/drawing/2014/main" id="{AD856B67-C824-D6A3-7546-252A60EC5A79}"/>
              </a:ext>
            </a:extLst>
          </p:cNvPr>
          <p:cNvPicPr>
            <a:picLocks noGrp="1" noChangeAspect="1"/>
          </p:cNvPicPr>
          <p:nvPr>
            <p:ph idx="1"/>
          </p:nvPr>
        </p:nvPicPr>
        <p:blipFill>
          <a:blip r:embed="rId2"/>
          <a:stretch>
            <a:fillRect/>
          </a:stretch>
        </p:blipFill>
        <p:spPr>
          <a:xfrm>
            <a:off x="159667" y="1970907"/>
            <a:ext cx="12032333" cy="4033309"/>
          </a:xfrm>
          <a:prstGeom prst="rect">
            <a:avLst/>
          </a:prstGeom>
        </p:spPr>
      </p:pic>
      <p:sp>
        <p:nvSpPr>
          <p:cNvPr id="5" name="TextBox 4">
            <a:extLst>
              <a:ext uri="{FF2B5EF4-FFF2-40B4-BE49-F238E27FC236}">
                <a16:creationId xmlns:a16="http://schemas.microsoft.com/office/drawing/2014/main" id="{2045B56E-915E-6786-24A8-32244FE937F6}"/>
              </a:ext>
            </a:extLst>
          </p:cNvPr>
          <p:cNvSpPr txBox="1"/>
          <p:nvPr/>
        </p:nvSpPr>
        <p:spPr>
          <a:xfrm>
            <a:off x="3460831" y="5347503"/>
            <a:ext cx="8220905" cy="369332"/>
          </a:xfrm>
          <a:prstGeom prst="rect">
            <a:avLst/>
          </a:prstGeom>
          <a:noFill/>
        </p:spPr>
        <p:txBody>
          <a:bodyPr wrap="none" rtlCol="0">
            <a:spAutoFit/>
          </a:bodyPr>
          <a:lstStyle/>
          <a:p>
            <a:r>
              <a:rPr lang="en-US" dirty="0"/>
              <a:t>There will be a connection through the app – a green button appears 5 minutes ahead</a:t>
            </a:r>
          </a:p>
        </p:txBody>
      </p:sp>
    </p:spTree>
    <p:extLst>
      <p:ext uri="{BB962C8B-B14F-4D97-AF65-F5344CB8AC3E}">
        <p14:creationId xmlns:p14="http://schemas.microsoft.com/office/powerpoint/2010/main" val="1739400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01904-C987-E044-C632-80E17BCB87E7}"/>
              </a:ext>
            </a:extLst>
          </p:cNvPr>
          <p:cNvSpPr>
            <a:spLocks noGrp="1"/>
          </p:cNvSpPr>
          <p:nvPr>
            <p:ph type="title"/>
          </p:nvPr>
        </p:nvSpPr>
        <p:spPr/>
        <p:txBody>
          <a:bodyPr/>
          <a:lstStyle/>
          <a:p>
            <a:r>
              <a:rPr lang="en-US" dirty="0"/>
              <a:t>Nominations for Awards Committees</a:t>
            </a:r>
          </a:p>
        </p:txBody>
      </p:sp>
      <p:sp>
        <p:nvSpPr>
          <p:cNvPr id="3" name="Content Placeholder 2">
            <a:extLst>
              <a:ext uri="{FF2B5EF4-FFF2-40B4-BE49-F238E27FC236}">
                <a16:creationId xmlns:a16="http://schemas.microsoft.com/office/drawing/2014/main" id="{CB25FA1B-B8EB-9A3E-B920-8EBBAD332B33}"/>
              </a:ext>
            </a:extLst>
          </p:cNvPr>
          <p:cNvSpPr>
            <a:spLocks noGrp="1"/>
          </p:cNvSpPr>
          <p:nvPr>
            <p:ph idx="1"/>
          </p:nvPr>
        </p:nvSpPr>
        <p:spPr/>
        <p:txBody>
          <a:bodyPr/>
          <a:lstStyle/>
          <a:p>
            <a:r>
              <a:rPr lang="en-US" dirty="0"/>
              <a:t>You will get an email soon with the form. </a:t>
            </a:r>
          </a:p>
        </p:txBody>
      </p:sp>
      <p:pic>
        <p:nvPicPr>
          <p:cNvPr id="6" name="Picture 5">
            <a:extLst>
              <a:ext uri="{FF2B5EF4-FFF2-40B4-BE49-F238E27FC236}">
                <a16:creationId xmlns:a16="http://schemas.microsoft.com/office/drawing/2014/main" id="{3A3597AF-145D-7CA0-DF8D-4339C51AC960}"/>
              </a:ext>
            </a:extLst>
          </p:cNvPr>
          <p:cNvPicPr>
            <a:picLocks noChangeAspect="1"/>
          </p:cNvPicPr>
          <p:nvPr/>
        </p:nvPicPr>
        <p:blipFill>
          <a:blip r:embed="rId2"/>
          <a:stretch>
            <a:fillRect/>
          </a:stretch>
        </p:blipFill>
        <p:spPr>
          <a:xfrm>
            <a:off x="1432072" y="2643014"/>
            <a:ext cx="5715000" cy="3541059"/>
          </a:xfrm>
          <a:prstGeom prst="rect">
            <a:avLst/>
          </a:prstGeom>
        </p:spPr>
      </p:pic>
    </p:spTree>
    <p:extLst>
      <p:ext uri="{BB962C8B-B14F-4D97-AF65-F5344CB8AC3E}">
        <p14:creationId xmlns:p14="http://schemas.microsoft.com/office/powerpoint/2010/main" val="376765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D7B578-8AD8-BDAF-C967-AB0D1FA086FB}"/>
              </a:ext>
            </a:extLst>
          </p:cNvPr>
          <p:cNvSpPr>
            <a:spLocks noGrp="1"/>
          </p:cNvSpPr>
          <p:nvPr>
            <p:ph type="title"/>
          </p:nvPr>
        </p:nvSpPr>
        <p:spPr>
          <a:xfrm>
            <a:off x="904766" y="381312"/>
            <a:ext cx="10090355" cy="599995"/>
          </a:xfrm>
        </p:spPr>
        <p:txBody>
          <a:bodyPr>
            <a:normAutofit fontScale="90000"/>
          </a:bodyPr>
          <a:lstStyle/>
          <a:p>
            <a:r>
              <a:rPr lang="en-US" dirty="0"/>
              <a:t>DPF Executive Committee</a:t>
            </a:r>
          </a:p>
        </p:txBody>
      </p:sp>
      <p:sp>
        <p:nvSpPr>
          <p:cNvPr id="5" name="Content Placeholder 4">
            <a:extLst>
              <a:ext uri="{FF2B5EF4-FFF2-40B4-BE49-F238E27FC236}">
                <a16:creationId xmlns:a16="http://schemas.microsoft.com/office/drawing/2014/main" id="{E373B754-D400-3E8E-B9A0-844AAE1772F6}"/>
              </a:ext>
            </a:extLst>
          </p:cNvPr>
          <p:cNvSpPr>
            <a:spLocks noGrp="1"/>
          </p:cNvSpPr>
          <p:nvPr>
            <p:ph sz="half" idx="1"/>
          </p:nvPr>
        </p:nvSpPr>
        <p:spPr>
          <a:xfrm>
            <a:off x="327103" y="1260088"/>
            <a:ext cx="5334020" cy="5029200"/>
          </a:xfrm>
        </p:spPr>
        <p:txBody>
          <a:bodyPr>
            <a:normAutofit fontScale="40000" lnSpcReduction="20000"/>
          </a:bodyPr>
          <a:lstStyle/>
          <a:p>
            <a:pPr algn="l">
              <a:spcAft>
                <a:spcPts val="750"/>
              </a:spcAft>
              <a:buNone/>
            </a:pPr>
            <a:r>
              <a:rPr lang="en-US" b="1" i="0" u="none" strike="noStrike" dirty="0">
                <a:solidFill>
                  <a:srgbClr val="293338"/>
                </a:solidFill>
                <a:effectLst/>
                <a:latin typeface="Arial" panose="020B0604020202020204" pitchFamily="34" charset="0"/>
              </a:rPr>
              <a:t>	</a:t>
            </a:r>
            <a:r>
              <a:rPr lang="en-US" sz="4000" b="1" i="0" u="none" strike="noStrike" dirty="0">
                <a:solidFill>
                  <a:srgbClr val="293338"/>
                </a:solidFill>
                <a:effectLst/>
                <a:latin typeface="Arial" panose="020B0604020202020204" pitchFamily="34" charset="0"/>
              </a:rPr>
              <a:t>Chair: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2"/>
              </a:rPr>
              <a:t>Heidi M Schellman</a:t>
            </a:r>
            <a:r>
              <a:rPr lang="en-US" sz="4000" b="0" i="0" u="none" strike="noStrike" dirty="0">
                <a:solidFill>
                  <a:srgbClr val="293338"/>
                </a:solidFill>
                <a:effectLst/>
                <a:latin typeface="Arial" panose="020B0604020202020204" pitchFamily="34" charset="0"/>
              </a:rPr>
              <a:t> (01/25–12/25)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Oregon State University</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Chair-Elect:</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3"/>
              </a:rPr>
              <a:t>Sarah C Eno</a:t>
            </a:r>
            <a:r>
              <a:rPr lang="en-US" sz="4000" b="0" i="0" u="none" strike="noStrike" dirty="0">
                <a:solidFill>
                  <a:srgbClr val="293338"/>
                </a:solidFill>
                <a:effectLst/>
                <a:latin typeface="Arial" panose="020B0604020202020204" pitchFamily="34" charset="0"/>
              </a:rPr>
              <a:t> (01/25–12/25)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University of Maryland College Park</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Vice Chair: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4"/>
              </a:rPr>
              <a:t>Hitoshi Murayama</a:t>
            </a:r>
            <a:r>
              <a:rPr lang="en-US" sz="4000" b="0" i="0" u="none" strike="noStrike" dirty="0">
                <a:solidFill>
                  <a:srgbClr val="293338"/>
                </a:solidFill>
                <a:effectLst/>
                <a:latin typeface="Arial" panose="020B0604020202020204" pitchFamily="34" charset="0"/>
              </a:rPr>
              <a:t> (01/25–12/25)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University of California, Berkeley</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Past Chair: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5"/>
              </a:rPr>
              <a:t>Andre C de Gouvea</a:t>
            </a:r>
            <a:r>
              <a:rPr lang="en-US" sz="4000" b="0" i="0" u="none" strike="noStrike" dirty="0">
                <a:solidFill>
                  <a:srgbClr val="293338"/>
                </a:solidFill>
                <a:effectLst/>
                <a:latin typeface="Arial" panose="020B0604020202020204" pitchFamily="34" charset="0"/>
              </a:rPr>
              <a:t> (01/25–12/25)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Northwestern University</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Secretary/Treasurer: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6"/>
              </a:rPr>
              <a:t>Kenneth Bloom</a:t>
            </a:r>
            <a:r>
              <a:rPr lang="en-US" sz="4000" b="0" i="0" u="none" strike="noStrike" dirty="0">
                <a:solidFill>
                  <a:srgbClr val="293338"/>
                </a:solidFill>
                <a:effectLst/>
                <a:latin typeface="Arial" panose="020B0604020202020204" pitchFamily="34" charset="0"/>
              </a:rPr>
              <a:t> (01/25–12/27)</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University of Nebraska – Lincoln</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Past Secretary/Treasurer: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7"/>
              </a:rPr>
              <a:t>Tulika Bose</a:t>
            </a:r>
            <a:r>
              <a:rPr lang="en-US" sz="4000" b="0" i="0" u="none" strike="noStrike" dirty="0">
                <a:solidFill>
                  <a:srgbClr val="293338"/>
                </a:solidFill>
                <a:effectLst/>
                <a:latin typeface="Arial" panose="020B0604020202020204" pitchFamily="34" charset="0"/>
              </a:rPr>
              <a:t> (01/25–12/25)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University of Wisconsin – Madison</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Councilor: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8"/>
              </a:rPr>
              <a:t>Robert H Bernstein</a:t>
            </a:r>
            <a:r>
              <a:rPr lang="en-US" sz="4000" b="0" i="0" u="none" strike="noStrike" dirty="0">
                <a:solidFill>
                  <a:srgbClr val="293338"/>
                </a:solidFill>
                <a:effectLst/>
                <a:latin typeface="Arial" panose="020B0604020202020204" pitchFamily="34" charset="0"/>
              </a:rPr>
              <a:t> (01/22–12/25)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Fermi National Accelerator Laboratory (Fermilab)</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9"/>
              </a:rPr>
              <a:t>Vaia Papadimitriou</a:t>
            </a:r>
            <a:r>
              <a:rPr lang="en-US" sz="4000" b="0" i="0" u="none" strike="noStrike" dirty="0">
                <a:solidFill>
                  <a:srgbClr val="293338"/>
                </a:solidFill>
                <a:effectLst/>
                <a:latin typeface="Arial" panose="020B0604020202020204" pitchFamily="34" charset="0"/>
              </a:rPr>
              <a:t> (01/23–12/25)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Fermi National Accelerator Laboratory (Fermilab)</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0"/>
              </a:rPr>
              <a:t>Mark D Messier</a:t>
            </a:r>
            <a:r>
              <a:rPr lang="en-US" sz="4000" b="0" i="0" u="none" strike="noStrike" dirty="0">
                <a:solidFill>
                  <a:srgbClr val="293338"/>
                </a:solidFill>
                <a:effectLst/>
                <a:latin typeface="Arial" panose="020B0604020202020204" pitchFamily="34" charset="0"/>
              </a:rPr>
              <a:t> (01/23–12/25)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Indiana University Bloomington</a:t>
            </a:r>
          </a:p>
          <a:p>
            <a:endParaRPr lang="en-US" dirty="0"/>
          </a:p>
        </p:txBody>
      </p:sp>
      <p:sp>
        <p:nvSpPr>
          <p:cNvPr id="6" name="Content Placeholder 5">
            <a:extLst>
              <a:ext uri="{FF2B5EF4-FFF2-40B4-BE49-F238E27FC236}">
                <a16:creationId xmlns:a16="http://schemas.microsoft.com/office/drawing/2014/main" id="{CB8F6446-5EFD-A3C4-4624-4B5AE036F42A}"/>
              </a:ext>
            </a:extLst>
          </p:cNvPr>
          <p:cNvSpPr>
            <a:spLocks noGrp="1"/>
          </p:cNvSpPr>
          <p:nvPr>
            <p:ph sz="half" idx="2"/>
          </p:nvPr>
        </p:nvSpPr>
        <p:spPr>
          <a:xfrm>
            <a:off x="5949944" y="1182029"/>
            <a:ext cx="5914954" cy="4894306"/>
          </a:xfrm>
        </p:spPr>
        <p:txBody>
          <a:bodyPr>
            <a:normAutofit fontScale="40000" lnSpcReduction="20000"/>
          </a:bodyPr>
          <a:lstStyle/>
          <a:p>
            <a:pPr algn="l">
              <a:spcAft>
                <a:spcPts val="750"/>
              </a:spcAft>
              <a:buNone/>
            </a:pPr>
            <a:r>
              <a:rPr lang="en-US" b="1" i="0" u="none" strike="noStrike" dirty="0">
                <a:solidFill>
                  <a:srgbClr val="293338"/>
                </a:solidFill>
                <a:effectLst/>
                <a:latin typeface="Arial" panose="020B0604020202020204" pitchFamily="34" charset="0"/>
              </a:rPr>
              <a:t>	</a:t>
            </a:r>
            <a:r>
              <a:rPr lang="en-US" sz="4000" b="1" i="0" u="none" strike="noStrike" dirty="0">
                <a:solidFill>
                  <a:srgbClr val="293338"/>
                </a:solidFill>
                <a:effectLst/>
                <a:latin typeface="Arial" panose="020B0604020202020204" pitchFamily="34" charset="0"/>
              </a:rPr>
              <a:t>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1"/>
              </a:rPr>
              <a:t>Mu-Chun Chen</a:t>
            </a:r>
            <a:r>
              <a:rPr lang="en-US" sz="4000" b="0" i="0" u="none" strike="noStrike" dirty="0">
                <a:solidFill>
                  <a:srgbClr val="293338"/>
                </a:solidFill>
                <a:effectLst/>
                <a:latin typeface="Arial" panose="020B0604020202020204" pitchFamily="34" charset="0"/>
              </a:rPr>
              <a:t> (01/24–12/26)</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University of California, Irvine</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2"/>
              </a:rPr>
              <a:t>Todd Adams</a:t>
            </a:r>
            <a:r>
              <a:rPr lang="en-US" sz="4000" b="0" i="0" u="none" strike="noStrike" dirty="0">
                <a:solidFill>
                  <a:srgbClr val="293338"/>
                </a:solidFill>
                <a:effectLst/>
                <a:latin typeface="Arial" panose="020B0604020202020204" pitchFamily="34" charset="0"/>
              </a:rPr>
              <a:t> (01/24–12/26)</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Florida State University</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3"/>
              </a:rPr>
              <a:t>Sarah M Demers</a:t>
            </a:r>
            <a:r>
              <a:rPr lang="en-US" sz="4000" b="0" i="0" u="none" strike="noStrike" dirty="0">
                <a:solidFill>
                  <a:srgbClr val="293338"/>
                </a:solidFill>
                <a:effectLst/>
                <a:latin typeface="Arial" panose="020B0604020202020204" pitchFamily="34" charset="0"/>
              </a:rPr>
              <a:t> (01/25–12/27)</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Yale University</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4"/>
              </a:rPr>
              <a:t>Nathaniel Craig</a:t>
            </a:r>
            <a:r>
              <a:rPr lang="en-US" sz="4000" b="0" i="0" u="none" strike="noStrike" dirty="0">
                <a:solidFill>
                  <a:srgbClr val="293338"/>
                </a:solidFill>
                <a:effectLst/>
                <a:latin typeface="Arial" panose="020B0604020202020204" pitchFamily="34" charset="0"/>
              </a:rPr>
              <a:t> (01/25–12/27)</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University of California, Santa Barbara</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Early Career 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5"/>
              </a:rPr>
              <a:t>Saptaparna Bhattacharya</a:t>
            </a:r>
            <a:r>
              <a:rPr lang="en-US" sz="4000" b="0" i="0" u="none" strike="noStrike" dirty="0">
                <a:solidFill>
                  <a:srgbClr val="293338"/>
                </a:solidFill>
                <a:effectLst/>
                <a:latin typeface="Arial" panose="020B0604020202020204" pitchFamily="34" charset="0"/>
              </a:rPr>
              <a:t> (01/24–12/25)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Southern Methodist University</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Early Career Member-at-Large:</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6"/>
              </a:rPr>
              <a:t>Samuel David Homiller</a:t>
            </a:r>
            <a:r>
              <a:rPr lang="en-US" sz="4000" b="0" i="0" u="none" strike="noStrike" dirty="0">
                <a:solidFill>
                  <a:srgbClr val="293338"/>
                </a:solidFill>
                <a:effectLst/>
                <a:latin typeface="Arial" panose="020B0604020202020204" pitchFamily="34" charset="0"/>
              </a:rPr>
              <a:t> (01/25–12/26)</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Cornell Laboratory for Accelerator-based Sciences and Education</a:t>
            </a:r>
            <a:br>
              <a:rPr lang="en-US" sz="4000" b="0" i="0" u="none" strike="noStrike" dirty="0">
                <a:solidFill>
                  <a:srgbClr val="293338"/>
                </a:solidFill>
                <a:effectLst/>
                <a:latin typeface="Arial" panose="020B0604020202020204" pitchFamily="34" charset="0"/>
              </a:rPr>
            </a:br>
            <a:br>
              <a:rPr lang="en-US" sz="4000" b="0" i="0" u="none" strike="noStrike" dirty="0">
                <a:solidFill>
                  <a:srgbClr val="293338"/>
                </a:solidFill>
                <a:effectLst/>
                <a:latin typeface="Arial" panose="020B0604020202020204" pitchFamily="34" charset="0"/>
              </a:rPr>
            </a:br>
            <a:r>
              <a:rPr lang="en-US" sz="4000" b="1" i="0" u="none" strike="noStrike" dirty="0">
                <a:solidFill>
                  <a:srgbClr val="293338"/>
                </a:solidFill>
                <a:effectLst/>
                <a:latin typeface="Arial" panose="020B0604020202020204" pitchFamily="34" charset="0"/>
              </a:rPr>
              <a:t>Student Member:</a:t>
            </a:r>
            <a:r>
              <a:rPr lang="en-US" sz="4000" b="0" i="0" u="none" strike="noStrike" dirty="0">
                <a:solidFill>
                  <a:srgbClr val="293338"/>
                </a:solidFill>
                <a:effectLst/>
                <a:latin typeface="Arial" panose="020B0604020202020204" pitchFamily="34" charset="0"/>
              </a:rPr>
              <a:t> </a:t>
            </a:r>
            <a:r>
              <a:rPr lang="en-US" sz="4000" b="0" i="0" u="sng" strike="noStrike" dirty="0">
                <a:solidFill>
                  <a:srgbClr val="00B1CC"/>
                </a:solidFill>
                <a:effectLst/>
                <a:latin typeface="Arial" panose="020B0604020202020204" pitchFamily="34" charset="0"/>
                <a:hlinkClick r:id="rId17"/>
              </a:rPr>
              <a:t>Olivia M Bitter</a:t>
            </a:r>
            <a:r>
              <a:rPr lang="en-US" sz="4000" b="0" i="0" u="none" strike="noStrike" dirty="0">
                <a:solidFill>
                  <a:srgbClr val="293338"/>
                </a:solidFill>
                <a:effectLst/>
                <a:latin typeface="Arial" panose="020B0604020202020204" pitchFamily="34" charset="0"/>
              </a:rPr>
              <a:t> (01/25–12/25)</a:t>
            </a:r>
            <a:br>
              <a:rPr lang="en-US" sz="4000" b="0" i="0" u="none" strike="noStrike" dirty="0">
                <a:solidFill>
                  <a:srgbClr val="293338"/>
                </a:solidFill>
                <a:effectLst/>
                <a:latin typeface="Arial" panose="020B0604020202020204" pitchFamily="34" charset="0"/>
              </a:rPr>
            </a:br>
            <a:r>
              <a:rPr lang="en-US" sz="4000" b="0" i="0" u="none" strike="noStrike" dirty="0">
                <a:solidFill>
                  <a:srgbClr val="293338"/>
                </a:solidFill>
                <a:effectLst/>
                <a:latin typeface="Arial" panose="020B0604020202020204" pitchFamily="34" charset="0"/>
              </a:rPr>
              <a:t>Northwestern University</a:t>
            </a:r>
          </a:p>
          <a:p>
            <a:endParaRPr lang="en-US" dirty="0"/>
          </a:p>
        </p:txBody>
      </p:sp>
    </p:spTree>
    <p:extLst>
      <p:ext uri="{BB962C8B-B14F-4D97-AF65-F5344CB8AC3E}">
        <p14:creationId xmlns:p14="http://schemas.microsoft.com/office/powerpoint/2010/main" val="872091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79DDA-0447-BC68-8C11-00E244DFE309}"/>
              </a:ext>
            </a:extLst>
          </p:cNvPr>
          <p:cNvSpPr>
            <a:spLocks noGrp="1"/>
          </p:cNvSpPr>
          <p:nvPr>
            <p:ph type="title"/>
          </p:nvPr>
        </p:nvSpPr>
        <p:spPr>
          <a:xfrm>
            <a:off x="966418" y="136525"/>
            <a:ext cx="10044549" cy="1325563"/>
          </a:xfrm>
        </p:spPr>
        <p:txBody>
          <a:bodyPr/>
          <a:lstStyle/>
          <a:p>
            <a:r>
              <a:rPr lang="en-US" dirty="0"/>
              <a:t>Bylaws Revision – Complete!</a:t>
            </a:r>
          </a:p>
        </p:txBody>
      </p:sp>
      <p:sp>
        <p:nvSpPr>
          <p:cNvPr id="3" name="Content Placeholder 2">
            <a:extLst>
              <a:ext uri="{FF2B5EF4-FFF2-40B4-BE49-F238E27FC236}">
                <a16:creationId xmlns:a16="http://schemas.microsoft.com/office/drawing/2014/main" id="{90FEF7A1-738E-E389-1F14-7A8A6C70CF48}"/>
              </a:ext>
            </a:extLst>
          </p:cNvPr>
          <p:cNvSpPr>
            <a:spLocks noGrp="1"/>
          </p:cNvSpPr>
          <p:nvPr>
            <p:ph idx="1"/>
          </p:nvPr>
        </p:nvSpPr>
        <p:spPr>
          <a:xfrm>
            <a:off x="471055" y="1205345"/>
            <a:ext cx="11485417" cy="5652655"/>
          </a:xfrm>
        </p:spPr>
        <p:txBody>
          <a:bodyPr>
            <a:normAutofit fontScale="55000" lnSpcReduction="20000"/>
          </a:bodyPr>
          <a:lstStyle/>
          <a:p>
            <a:pPr marL="0" indent="0" algn="l" rtl="0">
              <a:spcBef>
                <a:spcPts val="1500"/>
              </a:spcBef>
              <a:spcAft>
                <a:spcPts val="800"/>
              </a:spcAft>
              <a:buNone/>
            </a:pPr>
            <a:r>
              <a:rPr lang="en-US" sz="3300" b="0" i="0" u="none" strike="noStrike" dirty="0">
                <a:solidFill>
                  <a:srgbClr val="000000"/>
                </a:solidFill>
                <a:effectLst/>
                <a:highlight>
                  <a:srgbClr val="FFFFFF"/>
                </a:highlight>
                <a:latin typeface="Arial" panose="020B0604020202020204" pitchFamily="34" charset="0"/>
              </a:rPr>
              <a:t>DPF bylaws were last reviewed in 2020.  Minor edits were made in 2024 to bring the bylaws in line with current governance language and consistency with other unit bylaws.  In addition, a number of changes were made at the unit’s request.</a:t>
            </a:r>
            <a:endParaRPr lang="en-US" sz="3300" b="1" i="0" u="none" strike="noStrike" dirty="0">
              <a:solidFill>
                <a:srgbClr val="000000"/>
              </a:solidFill>
              <a:effectLst/>
              <a:highlight>
                <a:srgbClr val="FFFFFF"/>
              </a:highlight>
            </a:endParaRPr>
          </a:p>
          <a:p>
            <a:pPr marL="901700" indent="0" algn="l" rtl="0">
              <a:spcBef>
                <a:spcPts val="1500"/>
              </a:spcBef>
              <a:spcAft>
                <a:spcPts val="0"/>
              </a:spcAft>
              <a:buNone/>
            </a:pPr>
            <a:r>
              <a:rPr lang="en-US" sz="3300" b="0" i="0" u="none" strike="noStrike" dirty="0">
                <a:solidFill>
                  <a:srgbClr val="003366"/>
                </a:solidFill>
                <a:effectLst/>
                <a:highlight>
                  <a:srgbClr val="FFFFFF"/>
                </a:highlight>
                <a:latin typeface="Arial" panose="020B0604020202020204" pitchFamily="34" charset="0"/>
              </a:rPr>
              <a:t>i.  Composition of Executive Committee amended to increase Early Career member representation from one member to two members (staggered two-year terms), and to add a Student Member (one-year term).</a:t>
            </a:r>
          </a:p>
          <a:p>
            <a:pPr marL="901700" indent="0" algn="l" rtl="0">
              <a:spcBef>
                <a:spcPts val="1500"/>
              </a:spcBef>
              <a:spcAft>
                <a:spcPts val="0"/>
              </a:spcAft>
              <a:buNone/>
            </a:pPr>
            <a:endParaRPr lang="en-US" sz="3300" b="1" i="0" u="none" strike="noStrike" dirty="0">
              <a:solidFill>
                <a:srgbClr val="000000"/>
              </a:solidFill>
              <a:effectLst/>
              <a:highlight>
                <a:srgbClr val="FFFFFF"/>
              </a:highlight>
            </a:endParaRPr>
          </a:p>
          <a:p>
            <a:pPr marL="901700" indent="0" algn="l" rtl="0">
              <a:spcBef>
                <a:spcPts val="0"/>
              </a:spcBef>
              <a:spcAft>
                <a:spcPts val="0"/>
              </a:spcAft>
              <a:buNone/>
            </a:pPr>
            <a:r>
              <a:rPr lang="en-US" sz="3300" b="0" i="0" u="none" strike="noStrike" dirty="0">
                <a:solidFill>
                  <a:srgbClr val="003366"/>
                </a:solidFill>
                <a:effectLst/>
                <a:highlight>
                  <a:srgbClr val="FFFFFF"/>
                </a:highlight>
                <a:latin typeface="Arial" panose="020B0604020202020204" pitchFamily="34" charset="0"/>
              </a:rPr>
              <a:t>ii. Clarification added to Article VII.3 on definition of Early Career Members and Student Member and Article VII.6 related to the Early Career and Student Member terms of office.</a:t>
            </a:r>
          </a:p>
          <a:p>
            <a:pPr marL="901700" indent="0" algn="l" rtl="0">
              <a:spcBef>
                <a:spcPts val="0"/>
              </a:spcBef>
              <a:spcAft>
                <a:spcPts val="0"/>
              </a:spcAft>
              <a:buNone/>
            </a:pPr>
            <a:endParaRPr lang="en-US" sz="3300" b="1" i="0" u="none" strike="noStrike" dirty="0">
              <a:solidFill>
                <a:srgbClr val="000000"/>
              </a:solidFill>
              <a:effectLst/>
              <a:highlight>
                <a:srgbClr val="FFFFFF"/>
              </a:highlight>
            </a:endParaRPr>
          </a:p>
          <a:p>
            <a:pPr marL="901700" indent="0" algn="l" rtl="0">
              <a:spcBef>
                <a:spcPts val="0"/>
              </a:spcBef>
              <a:spcAft>
                <a:spcPts val="0"/>
              </a:spcAft>
              <a:buNone/>
            </a:pPr>
            <a:r>
              <a:rPr lang="en-US" sz="3300" b="0" i="0" u="none" strike="noStrike" dirty="0">
                <a:solidFill>
                  <a:srgbClr val="003366"/>
                </a:solidFill>
                <a:effectLst/>
                <a:highlight>
                  <a:srgbClr val="FFFFFF"/>
                </a:highlight>
                <a:latin typeface="Arial" panose="020B0604020202020204" pitchFamily="34" charset="0"/>
              </a:rPr>
              <a:t>iii. Nominating Committee membership clarified (the member of the Executive Committee serving on the Nominating Committee shall be the Early Career Member. (Article VIII.1)</a:t>
            </a:r>
          </a:p>
          <a:p>
            <a:pPr marL="901700" indent="0" algn="l" rtl="0">
              <a:spcBef>
                <a:spcPts val="0"/>
              </a:spcBef>
              <a:spcAft>
                <a:spcPts val="0"/>
              </a:spcAft>
              <a:buNone/>
            </a:pPr>
            <a:endParaRPr lang="en-US" sz="3300" b="1" i="0" u="none" strike="noStrike" dirty="0">
              <a:solidFill>
                <a:srgbClr val="000000"/>
              </a:solidFill>
              <a:effectLst/>
              <a:highlight>
                <a:srgbClr val="FFFFFF"/>
              </a:highlight>
            </a:endParaRPr>
          </a:p>
          <a:p>
            <a:pPr marL="901700" indent="0" algn="l" rtl="0">
              <a:spcBef>
                <a:spcPts val="0"/>
              </a:spcBef>
              <a:spcAft>
                <a:spcPts val="0"/>
              </a:spcAft>
              <a:buNone/>
            </a:pPr>
            <a:r>
              <a:rPr lang="en-US" sz="3300" b="0" i="0" u="none" strike="noStrike" dirty="0">
                <a:solidFill>
                  <a:srgbClr val="003366"/>
                </a:solidFill>
                <a:effectLst/>
                <a:highlight>
                  <a:srgbClr val="FFFFFF"/>
                </a:highlight>
                <a:latin typeface="Arial" panose="020B0604020202020204" pitchFamily="34" charset="0"/>
              </a:rPr>
              <a:t>iv. Fellowship Committee membership increased from two to four members to comply with APS Honors Guidelines. (Article VIII.3)</a:t>
            </a:r>
          </a:p>
          <a:p>
            <a:pPr marL="901700" indent="0" algn="l" rtl="0">
              <a:spcBef>
                <a:spcPts val="0"/>
              </a:spcBef>
              <a:spcAft>
                <a:spcPts val="0"/>
              </a:spcAft>
              <a:buNone/>
            </a:pPr>
            <a:endParaRPr lang="en-US" sz="3300" b="1" i="0" u="none" strike="noStrike" dirty="0">
              <a:solidFill>
                <a:srgbClr val="000000"/>
              </a:solidFill>
              <a:effectLst/>
              <a:highlight>
                <a:srgbClr val="FFFFFF"/>
              </a:highlight>
            </a:endParaRPr>
          </a:p>
          <a:p>
            <a:pPr marL="901700" indent="0" algn="l" rtl="0">
              <a:spcBef>
                <a:spcPts val="0"/>
              </a:spcBef>
              <a:spcAft>
                <a:spcPts val="0"/>
              </a:spcAft>
              <a:buNone/>
            </a:pPr>
            <a:r>
              <a:rPr lang="en-US" sz="3300" b="0" i="0" u="none" strike="noStrike" dirty="0">
                <a:solidFill>
                  <a:srgbClr val="003366"/>
                </a:solidFill>
                <a:effectLst/>
                <a:highlight>
                  <a:srgbClr val="FFFFFF"/>
                </a:highlight>
                <a:latin typeface="Arial" panose="020B0604020202020204" pitchFamily="34" charset="0"/>
              </a:rPr>
              <a:t>v.</a:t>
            </a:r>
            <a:r>
              <a:rPr lang="en-US" sz="3300" b="0" i="0" u="none" strike="noStrike" dirty="0">
                <a:solidFill>
                  <a:srgbClr val="003366"/>
                </a:solidFill>
                <a:effectLst/>
                <a:highlight>
                  <a:srgbClr val="FFFFFF"/>
                </a:highlight>
                <a:latin typeface="Times New Roman" panose="02020603050405020304" pitchFamily="18" charset="0"/>
              </a:rPr>
              <a:t>  </a:t>
            </a:r>
            <a:r>
              <a:rPr lang="en-US" sz="3300" b="0" i="0" u="none" strike="noStrike" dirty="0">
                <a:solidFill>
                  <a:srgbClr val="003366"/>
                </a:solidFill>
                <a:effectLst/>
                <a:highlight>
                  <a:srgbClr val="FFFFFF"/>
                </a:highlight>
                <a:latin typeface="Arial" panose="020B0604020202020204" pitchFamily="34" charset="0"/>
              </a:rPr>
              <a:t>Coordinating Panel for Advanced Detectors (CPAD) Committee membership increased from six to ten members; language related to the committee chair line term was added for clarity. (Article VIII.4)</a:t>
            </a:r>
          </a:p>
          <a:p>
            <a:pPr marL="901700" indent="0" algn="l" rtl="0">
              <a:spcBef>
                <a:spcPts val="0"/>
              </a:spcBef>
              <a:spcAft>
                <a:spcPts val="0"/>
              </a:spcAft>
              <a:buNone/>
            </a:pPr>
            <a:endParaRPr lang="en-US" sz="3300" b="1" i="0" u="none" strike="noStrike" dirty="0">
              <a:solidFill>
                <a:srgbClr val="000000"/>
              </a:solidFill>
              <a:effectLst/>
              <a:highlight>
                <a:srgbClr val="FFFFFF"/>
              </a:highlight>
            </a:endParaRPr>
          </a:p>
          <a:p>
            <a:pPr marL="901700" indent="0" algn="l" rtl="0">
              <a:spcBef>
                <a:spcPts val="0"/>
              </a:spcBef>
              <a:spcAft>
                <a:spcPts val="0"/>
              </a:spcAft>
              <a:buNone/>
            </a:pPr>
            <a:r>
              <a:rPr lang="en-US" sz="3300" b="0" i="0" u="none" strike="noStrike" dirty="0">
                <a:solidFill>
                  <a:srgbClr val="003366"/>
                </a:solidFill>
                <a:effectLst/>
                <a:highlight>
                  <a:srgbClr val="FFFFFF"/>
                </a:highlight>
                <a:latin typeface="Arial" panose="020B0604020202020204" pitchFamily="34" charset="0"/>
              </a:rPr>
              <a:t>vi. Boilerplate Honors Policies and Procedures language was inserted. (Article VIII.7)</a:t>
            </a:r>
          </a:p>
          <a:p>
            <a:pPr marL="901700" indent="0" algn="l" rtl="0">
              <a:spcBef>
                <a:spcPts val="0"/>
              </a:spcBef>
              <a:spcAft>
                <a:spcPts val="0"/>
              </a:spcAft>
              <a:buNone/>
            </a:pPr>
            <a:endParaRPr lang="en-US" sz="3300" b="1" i="0" u="none" strike="noStrike" dirty="0">
              <a:solidFill>
                <a:srgbClr val="000000"/>
              </a:solidFill>
              <a:effectLst/>
              <a:highlight>
                <a:srgbClr val="FFFFFF"/>
              </a:highlight>
            </a:endParaRPr>
          </a:p>
          <a:p>
            <a:pPr marL="901700" indent="0" algn="l" rtl="0">
              <a:spcBef>
                <a:spcPts val="0"/>
              </a:spcBef>
              <a:spcAft>
                <a:spcPts val="800"/>
              </a:spcAft>
              <a:buNone/>
            </a:pPr>
            <a:r>
              <a:rPr lang="en-US" sz="3300" b="0" i="0" u="none" strike="noStrike" dirty="0">
                <a:solidFill>
                  <a:srgbClr val="003366"/>
                </a:solidFill>
                <a:effectLst/>
                <a:highlight>
                  <a:srgbClr val="FFFFFF"/>
                </a:highlight>
                <a:latin typeface="Arial" panose="020B0604020202020204" pitchFamily="34" charset="0"/>
              </a:rPr>
              <a:t>vii. Pronouns updated to reflect gender-neutral inclusivity, where noted (two instances).</a:t>
            </a:r>
            <a:endParaRPr lang="en-US" sz="3300" b="1" i="0" u="none" strike="noStrike" dirty="0">
              <a:solidFill>
                <a:srgbClr val="000000"/>
              </a:solidFill>
              <a:effectLst/>
              <a:highlight>
                <a:srgbClr val="FFFFFF"/>
              </a:highlight>
            </a:endParaRPr>
          </a:p>
        </p:txBody>
      </p:sp>
      <p:sp>
        <p:nvSpPr>
          <p:cNvPr id="4" name="Slide Number Placeholder 3">
            <a:extLst>
              <a:ext uri="{FF2B5EF4-FFF2-40B4-BE49-F238E27FC236}">
                <a16:creationId xmlns:a16="http://schemas.microsoft.com/office/drawing/2014/main" id="{864D3622-754E-33FF-ED55-B973EB87EBFD}"/>
              </a:ext>
            </a:extLst>
          </p:cNvPr>
          <p:cNvSpPr>
            <a:spLocks noGrp="1"/>
          </p:cNvSpPr>
          <p:nvPr>
            <p:ph type="sldNum" sz="quarter" idx="4294967295"/>
          </p:nvPr>
        </p:nvSpPr>
        <p:spPr>
          <a:xfrm>
            <a:off x="9448800" y="6356350"/>
            <a:ext cx="2743200" cy="365125"/>
          </a:xfrm>
          <a:prstGeom prst="rect">
            <a:avLst/>
          </a:prstGeom>
        </p:spPr>
        <p:txBody>
          <a:bodyPr/>
          <a:lstStyle/>
          <a:p>
            <a:fld id="{29627D66-0DAB-6C44-A4D3-EBA26994EE18}" type="slidenum">
              <a:rPr lang="en-US" smtClean="0"/>
              <a:t>6</a:t>
            </a:fld>
            <a:endParaRPr lang="en-US"/>
          </a:p>
        </p:txBody>
      </p:sp>
    </p:spTree>
    <p:extLst>
      <p:ext uri="{BB962C8B-B14F-4D97-AF65-F5344CB8AC3E}">
        <p14:creationId xmlns:p14="http://schemas.microsoft.com/office/powerpoint/2010/main" val="1532864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225C833-E9AA-7E66-AD13-5EF4389BEBC3}"/>
              </a:ext>
            </a:extLst>
          </p:cNvPr>
          <p:cNvSpPr>
            <a:spLocks noGrp="1"/>
          </p:cNvSpPr>
          <p:nvPr>
            <p:ph type="title"/>
          </p:nvPr>
        </p:nvSpPr>
        <p:spPr/>
        <p:txBody>
          <a:bodyPr/>
          <a:lstStyle/>
          <a:p>
            <a:r>
              <a:rPr lang="en-US" dirty="0"/>
              <a:t>European Strategy</a:t>
            </a:r>
          </a:p>
        </p:txBody>
      </p:sp>
      <p:sp>
        <p:nvSpPr>
          <p:cNvPr id="10" name="Content Placeholder 9">
            <a:extLst>
              <a:ext uri="{FF2B5EF4-FFF2-40B4-BE49-F238E27FC236}">
                <a16:creationId xmlns:a16="http://schemas.microsoft.com/office/drawing/2014/main" id="{1FF6F6E8-61F7-9515-212D-6362EAB7351C}"/>
              </a:ext>
            </a:extLst>
          </p:cNvPr>
          <p:cNvSpPr>
            <a:spLocks noGrp="1"/>
          </p:cNvSpPr>
          <p:nvPr>
            <p:ph idx="1"/>
          </p:nvPr>
        </p:nvSpPr>
        <p:spPr/>
        <p:txBody>
          <a:bodyPr>
            <a:normAutofit fontScale="92500"/>
          </a:bodyPr>
          <a:lstStyle/>
          <a:p>
            <a:pPr marL="0" indent="0">
              <a:buNone/>
            </a:pPr>
            <a:r>
              <a:rPr lang="en-US" sz="2400" dirty="0"/>
              <a:t>Andre, Hitoshi, Mark Palmer (DPB) and I have drafted a 10-page summary of US community input for the European Strategy for Particle Physics Update (ESPP).  Preliminary white papers are due by March 31, 2025</a:t>
            </a:r>
          </a:p>
          <a:p>
            <a:pPr marL="0" indent="0">
              <a:buNone/>
            </a:pPr>
            <a:r>
              <a:rPr lang="en-US" sz="2400" dirty="0"/>
              <a:t>We ran an </a:t>
            </a:r>
            <a:r>
              <a:rPr lang="en-US" sz="2400" dirty="0">
                <a:hlinkClick r:id="rId2"/>
              </a:rPr>
              <a:t>online forum</a:t>
            </a:r>
            <a:r>
              <a:rPr lang="en-US" sz="2400" dirty="0"/>
              <a:t> to encourage white papers and hear from the community on Feb 27 with ~ 180 attendees. </a:t>
            </a:r>
          </a:p>
          <a:p>
            <a:pPr marL="0" indent="0">
              <a:buNone/>
            </a:pPr>
            <a:r>
              <a:rPr lang="en-US" sz="2400" dirty="0"/>
              <a:t>Next step is finalizing our summary document (which you should have gotten)</a:t>
            </a:r>
          </a:p>
          <a:p>
            <a:pPr marL="0" indent="0">
              <a:buNone/>
            </a:pPr>
            <a:r>
              <a:rPr lang="en-US" sz="2400" dirty="0"/>
              <a:t>We can then iterate</a:t>
            </a:r>
          </a:p>
          <a:p>
            <a:pPr marL="0" indent="0">
              <a:buNone/>
            </a:pPr>
            <a:r>
              <a:rPr lang="en-US" sz="2400" dirty="0"/>
              <a:t>Participate in a Symposium in Venice in late June. (Hitoshi)</a:t>
            </a:r>
          </a:p>
        </p:txBody>
      </p:sp>
    </p:spTree>
    <p:extLst>
      <p:ext uri="{BB962C8B-B14F-4D97-AF65-F5344CB8AC3E}">
        <p14:creationId xmlns:p14="http://schemas.microsoft.com/office/powerpoint/2010/main" val="315783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89D52-6E40-4219-04F8-32BABF56EA4F}"/>
              </a:ext>
            </a:extLst>
          </p:cNvPr>
          <p:cNvSpPr>
            <a:spLocks noGrp="1"/>
          </p:cNvSpPr>
          <p:nvPr>
            <p:ph type="ctrTitle"/>
          </p:nvPr>
        </p:nvSpPr>
        <p:spPr/>
        <p:txBody>
          <a:bodyPr/>
          <a:lstStyle/>
          <a:p>
            <a:r>
              <a:rPr lang="en-US" dirty="0"/>
              <a:t>DPF APS Fellows</a:t>
            </a:r>
          </a:p>
        </p:txBody>
      </p:sp>
      <p:sp>
        <p:nvSpPr>
          <p:cNvPr id="3" name="Subtitle 2">
            <a:extLst>
              <a:ext uri="{FF2B5EF4-FFF2-40B4-BE49-F238E27FC236}">
                <a16:creationId xmlns:a16="http://schemas.microsoft.com/office/drawing/2014/main" id="{EEBF8F35-D5A6-9A3F-A7CB-8E548A5A7F80}"/>
              </a:ext>
            </a:extLst>
          </p:cNvPr>
          <p:cNvSpPr>
            <a:spLocks noGrp="1"/>
          </p:cNvSpPr>
          <p:nvPr>
            <p:ph type="subTitle" idx="1"/>
          </p:nvPr>
        </p:nvSpPr>
        <p:spPr/>
        <p:txBody>
          <a:bodyPr/>
          <a:lstStyle/>
          <a:p>
            <a:r>
              <a:rPr lang="en-US" dirty="0"/>
              <a:t>Presentation of 2024 fellows</a:t>
            </a:r>
          </a:p>
        </p:txBody>
      </p:sp>
      <p:sp>
        <p:nvSpPr>
          <p:cNvPr id="4" name="Slide Number Placeholder 3">
            <a:extLst>
              <a:ext uri="{FF2B5EF4-FFF2-40B4-BE49-F238E27FC236}">
                <a16:creationId xmlns:a16="http://schemas.microsoft.com/office/drawing/2014/main" id="{16AF2D44-941F-596B-523D-71AA1ACE87F0}"/>
              </a:ext>
            </a:extLst>
          </p:cNvPr>
          <p:cNvSpPr>
            <a:spLocks noGrp="1"/>
          </p:cNvSpPr>
          <p:nvPr>
            <p:ph type="sldNum" sz="quarter" idx="4294967295"/>
          </p:nvPr>
        </p:nvSpPr>
        <p:spPr>
          <a:xfrm>
            <a:off x="9448800" y="6356350"/>
            <a:ext cx="2743200" cy="365125"/>
          </a:xfrm>
          <a:prstGeom prst="rect">
            <a:avLst/>
          </a:prstGeom>
        </p:spPr>
        <p:txBody>
          <a:bodyPr/>
          <a:lstStyle/>
          <a:p>
            <a:fld id="{29627D66-0DAB-6C44-A4D3-EBA26994EE18}" type="slidenum">
              <a:rPr lang="en-US" smtClean="0"/>
              <a:t>8</a:t>
            </a:fld>
            <a:endParaRPr lang="en-US"/>
          </a:p>
        </p:txBody>
      </p:sp>
    </p:spTree>
    <p:extLst>
      <p:ext uri="{BB962C8B-B14F-4D97-AF65-F5344CB8AC3E}">
        <p14:creationId xmlns:p14="http://schemas.microsoft.com/office/powerpoint/2010/main" val="2758396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48C040-3D39-FA7B-76EE-75E3A2B95D8D}"/>
              </a:ext>
            </a:extLst>
          </p:cNvPr>
          <p:cNvSpPr>
            <a:spLocks noGrp="1"/>
          </p:cNvSpPr>
          <p:nvPr>
            <p:ph type="title"/>
          </p:nvPr>
        </p:nvSpPr>
        <p:spPr/>
        <p:txBody>
          <a:bodyPr>
            <a:normAutofit fontScale="90000"/>
          </a:bodyPr>
          <a:lstStyle/>
          <a:p>
            <a:r>
              <a:rPr lang="en-US" i="0" u="none" strike="noStrike" dirty="0">
                <a:solidFill>
                  <a:schemeClr val="tx2"/>
                </a:solidFill>
                <a:effectLst/>
                <a:latin typeface="Jost"/>
              </a:rPr>
              <a:t>Brendan Casey</a:t>
            </a:r>
            <a:br>
              <a:rPr lang="en-US" i="0" u="none" strike="noStrike" dirty="0">
                <a:solidFill>
                  <a:schemeClr val="tx2"/>
                </a:solidFill>
                <a:effectLst/>
                <a:latin typeface="Jost"/>
              </a:rPr>
            </a:br>
            <a:r>
              <a:rPr lang="en-US" i="0" u="none" strike="noStrike" dirty="0">
                <a:solidFill>
                  <a:schemeClr val="tx2"/>
                </a:solidFill>
                <a:effectLst/>
                <a:latin typeface="Jost"/>
              </a:rPr>
              <a:t>Fermilab</a:t>
            </a:r>
            <a:endParaRPr lang="en-US" dirty="0">
              <a:solidFill>
                <a:schemeClr val="tx2"/>
              </a:solidFill>
            </a:endParaRPr>
          </a:p>
        </p:txBody>
      </p:sp>
      <p:sp>
        <p:nvSpPr>
          <p:cNvPr id="5" name="Content Placeholder 4">
            <a:extLst>
              <a:ext uri="{FF2B5EF4-FFF2-40B4-BE49-F238E27FC236}">
                <a16:creationId xmlns:a16="http://schemas.microsoft.com/office/drawing/2014/main" id="{F531F3B1-3B91-D68E-9620-73BE1E236D99}"/>
              </a:ext>
            </a:extLst>
          </p:cNvPr>
          <p:cNvSpPr>
            <a:spLocks noGrp="1"/>
          </p:cNvSpPr>
          <p:nvPr>
            <p:ph sz="half" idx="1"/>
          </p:nvPr>
        </p:nvSpPr>
        <p:spPr/>
        <p:txBody>
          <a:bodyPr>
            <a:normAutofit fontScale="77500" lnSpcReduction="20000"/>
          </a:bodyPr>
          <a:lstStyle/>
          <a:p>
            <a:pPr marL="0" indent="0">
              <a:buNone/>
            </a:pPr>
            <a:r>
              <a:rPr lang="en-US" b="0" i="1" u="none" strike="noStrike" dirty="0">
                <a:solidFill>
                  <a:srgbClr val="000000"/>
                </a:solidFill>
                <a:effectLst/>
                <a:latin typeface="var(--font-jost)"/>
              </a:rPr>
              <a:t>For the determination of the muon anomalous magnetic moment to 0.2 ppm, design and construction of the tracking detectors for the Muon g-2 experiment that were essential for controlling systematics for the measurement, and for overall leadership of the global charged lepton physics program</a:t>
            </a:r>
            <a:r>
              <a:rPr lang="en-US" b="0" i="0" u="none" strike="noStrike" dirty="0">
                <a:solidFill>
                  <a:srgbClr val="000000"/>
                </a:solidFill>
                <a:effectLst/>
                <a:latin typeface="var(--font-jost)"/>
              </a:rPr>
              <a:t>.</a:t>
            </a:r>
          </a:p>
          <a:p>
            <a:endParaRPr lang="en-US" dirty="0"/>
          </a:p>
        </p:txBody>
      </p:sp>
      <p:pic>
        <p:nvPicPr>
          <p:cNvPr id="8" name="Content Placeholder 7" descr="A person standing in front of a group of kids&#10;&#10;AI-generated content may be incorrect.">
            <a:extLst>
              <a:ext uri="{FF2B5EF4-FFF2-40B4-BE49-F238E27FC236}">
                <a16:creationId xmlns:a16="http://schemas.microsoft.com/office/drawing/2014/main" id="{BB55E84F-E9F2-C357-965E-4B80762E3BF4}"/>
              </a:ext>
            </a:extLst>
          </p:cNvPr>
          <p:cNvPicPr>
            <a:picLocks noGrp="1" noChangeAspect="1"/>
          </p:cNvPicPr>
          <p:nvPr>
            <p:ph sz="half" idx="2"/>
          </p:nvPr>
        </p:nvPicPr>
        <p:blipFill>
          <a:blip r:embed="rId2"/>
          <a:stretch>
            <a:fillRect/>
          </a:stretch>
        </p:blipFill>
        <p:spPr>
          <a:xfrm>
            <a:off x="5949950" y="2511560"/>
            <a:ext cx="4756150" cy="3174730"/>
          </a:xfrm>
        </p:spPr>
      </p:pic>
      <p:sp>
        <p:nvSpPr>
          <p:cNvPr id="6" name="Slide Number Placeholder 5">
            <a:extLst>
              <a:ext uri="{FF2B5EF4-FFF2-40B4-BE49-F238E27FC236}">
                <a16:creationId xmlns:a16="http://schemas.microsoft.com/office/drawing/2014/main" id="{B4F9DCE8-800B-9780-310C-9E02048C197C}"/>
              </a:ext>
            </a:extLst>
          </p:cNvPr>
          <p:cNvSpPr>
            <a:spLocks noGrp="1"/>
          </p:cNvSpPr>
          <p:nvPr>
            <p:ph type="sldNum" sz="quarter" idx="4294967295"/>
          </p:nvPr>
        </p:nvSpPr>
        <p:spPr>
          <a:xfrm>
            <a:off x="9448800" y="6356350"/>
            <a:ext cx="2743200" cy="365125"/>
          </a:xfrm>
          <a:prstGeom prst="rect">
            <a:avLst/>
          </a:prstGeom>
        </p:spPr>
        <p:txBody>
          <a:bodyPr/>
          <a:lstStyle/>
          <a:p>
            <a:fld id="{8E55E180-6A46-4D40-A3E3-D4DC6D813B12}" type="slidenum">
              <a:rPr lang="en-US" smtClean="0"/>
              <a:t>9</a:t>
            </a:fld>
            <a:endParaRPr lang="en-US"/>
          </a:p>
        </p:txBody>
      </p:sp>
    </p:spTree>
    <p:extLst>
      <p:ext uri="{BB962C8B-B14F-4D97-AF65-F5344CB8AC3E}">
        <p14:creationId xmlns:p14="http://schemas.microsoft.com/office/powerpoint/2010/main" val="112410270"/>
      </p:ext>
    </p:extLst>
  </p:cSld>
  <p:clrMapOvr>
    <a:masterClrMapping/>
  </p:clrMapOvr>
</p:sld>
</file>

<file path=ppt/theme/theme1.xml><?xml version="1.0" encoding="utf-8"?>
<a:theme xmlns:a="http://schemas.openxmlformats.org/drawingml/2006/main" name="3_Office Theme">
  <a:themeElements>
    <a:clrScheme name="APS">
      <a:dk1>
        <a:srgbClr val="494949"/>
      </a:dk1>
      <a:lt1>
        <a:srgbClr val="FFFFFF"/>
      </a:lt1>
      <a:dk2>
        <a:srgbClr val="00538B"/>
      </a:dk2>
      <a:lt2>
        <a:srgbClr val="E7E6E6"/>
      </a:lt2>
      <a:accent1>
        <a:srgbClr val="00538B"/>
      </a:accent1>
      <a:accent2>
        <a:srgbClr val="00B189"/>
      </a:accent2>
      <a:accent3>
        <a:srgbClr val="F1BB51"/>
      </a:accent3>
      <a:accent4>
        <a:srgbClr val="009CD7"/>
      </a:accent4>
      <a:accent5>
        <a:srgbClr val="26265E"/>
      </a:accent5>
      <a:accent6>
        <a:srgbClr val="A51D50"/>
      </a:accent6>
      <a:hlink>
        <a:srgbClr val="0563C1"/>
      </a:hlink>
      <a:folHlink>
        <a:srgbClr val="0263C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74B30DC2-C88A-B041-BF7D-62A72DCCC078}" vid="{72D6DFF4-F926-9D4A-8126-B8A791D8BB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3_Office Theme</Template>
  <TotalTime>949</TotalTime>
  <Words>1373</Words>
  <Application>Microsoft Macintosh PowerPoint</Application>
  <PresentationFormat>Widescreen</PresentationFormat>
  <Paragraphs>112</Paragraphs>
  <Slides>22</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Jost SemiBold</vt:lpstr>
      <vt:lpstr>Arial</vt:lpstr>
      <vt:lpstr>Times New Roman</vt:lpstr>
      <vt:lpstr>Calibri</vt:lpstr>
      <vt:lpstr>var(--font-jost)</vt:lpstr>
      <vt:lpstr>Jost</vt:lpstr>
      <vt:lpstr>Calibri Light</vt:lpstr>
      <vt:lpstr>3_Office Theme</vt:lpstr>
      <vt:lpstr>Office Theme</vt:lpstr>
      <vt:lpstr>Division of Particles and Fields</vt:lpstr>
      <vt:lpstr>DPF Business Meeting</vt:lpstr>
      <vt:lpstr>Special session - Virtual</vt:lpstr>
      <vt:lpstr>Nominations for Awards Committees</vt:lpstr>
      <vt:lpstr>DPF Executive Committee</vt:lpstr>
      <vt:lpstr>Bylaws Revision – Complete!</vt:lpstr>
      <vt:lpstr>European Strategy</vt:lpstr>
      <vt:lpstr>DPF APS Fellows</vt:lpstr>
      <vt:lpstr>Brendan Casey Fermilab</vt:lpstr>
      <vt:lpstr>Zackaria Chacko University of Maryland, College Park</vt:lpstr>
      <vt:lpstr>Douglas Cowen Pennsylvania State University</vt:lpstr>
      <vt:lpstr>Yuval Grossman Cornell University</vt:lpstr>
      <vt:lpstr>Patrick Meade Stony Brook University</vt:lpstr>
      <vt:lpstr>Vaia Papadimitriou Fermilab</vt:lpstr>
      <vt:lpstr>Martin Schmaltz Boston University</vt:lpstr>
      <vt:lpstr>Eric Torrence University of Oregon</vt:lpstr>
      <vt:lpstr>Jaroslav Trnka University of California, Davis</vt:lpstr>
      <vt:lpstr>Additional 2024 Fellows (DPF Members)</vt:lpstr>
      <vt:lpstr>Congratulations to all our new Fellows!</vt:lpstr>
      <vt:lpstr>APS/DPF Awards and Prizes</vt:lpstr>
      <vt:lpstr>Primakoff fundraising</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Title</dc:title>
  <dc:creator>Rachel Paulin</dc:creator>
  <cp:lastModifiedBy>Schellman, Heidi</cp:lastModifiedBy>
  <cp:revision>44</cp:revision>
  <cp:lastPrinted>2025-03-19T16:03:28Z</cp:lastPrinted>
  <dcterms:created xsi:type="dcterms:W3CDTF">2022-11-08T13:47:38Z</dcterms:created>
  <dcterms:modified xsi:type="dcterms:W3CDTF">2025-03-19T16:03:34Z</dcterms:modified>
</cp:coreProperties>
</file>