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1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howGuides="1" snapToGrid="0">
      <p:cViewPr varScale="1">
        <p:scale>
          <a:sx n="141" d="100"/>
          <a:sy n="141" d="100"/>
        </p:scale>
        <p:origin x="100" y="172"/>
      </p:cViewPr>
      <p:guideLst>
        <p:guide pos="2160" orient="horz"/>
        <p:guide pos="384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5AF2750-67AC-4C5C-DAAB-F75397FB5DCA}" type="slidenum">
              <a:rPr/>
              <a:t/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D75AD86-E85B-6F8F-6371-79F6B50596C5}" type="slidenum">
              <a:rPr/>
              <a:t/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E1C8CE25-F741-F335-4087-173E238164C0}" type="slidenum">
              <a:rPr/>
              <a:t/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8F2D9F0-7E7E-FDD8-96D3-EA85BFEEDB6E}" type="slidenum">
              <a:rPr/>
              <a:t/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DC70984-7494-DDD0-76FF-36AABB44D02B}" type="slidenum">
              <a:rPr/>
              <a:t/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D26C1DD-0131-E80C-7561-2D789681F327}" type="slidenum">
              <a:rPr/>
              <a:t/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4FCC0D6-DBEB-0873-EC20-AE86D4A70168}" type="slidenum">
              <a:rPr/>
              <a:t/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F8CD1DEE-E642-4823-190F-AB97BBBB7178}" type="slidenum">
              <a:rPr/>
              <a:t/>
            </a:fld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1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x" userDrawn="1">
  <p:cSld name="Titel und vertikaler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vertTitleAndTx" userDrawn="1">
  <p:cSld name="Vertikaler Titel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secHead" userDrawn="1">
  <p:cSld name="Abschnitts-&#10;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Obj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woTxTwoObj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titleOnly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blank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objTx" userDrawn="1">
  <p:cSld name="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1" type="picTx" userDrawn="1">
  <p:cSld name="Bild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3314C88-CF7B-4918-B9E4-90A048B5307F}" type="slidenum">
              <a:rPr lang="de-DE"/>
              <a:t>&lt;#&gt;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849A23-AB33-46B3-A544-6749BB1EF5C0}" type="datetimeFigureOut">
              <a:rPr lang="de-DE"/>
              <a:t>20.03.2025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3314C88-CF7B-4918-B9E4-90A048B5307F}" type="slidenum">
              <a:rPr lang="de-DE"/>
              <a:t>3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Idea</a:t>
            </a:r>
            <a:r>
              <a:rPr lang="de-DE"/>
              <a:t> </a:t>
            </a:r>
            <a:r>
              <a:rPr lang="de-DE"/>
              <a:t>for</a:t>
            </a:r>
            <a:r>
              <a:rPr lang="de-DE"/>
              <a:t> Target Support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Requirements</a:t>
            </a:r>
            <a:endParaRPr lang="de-DE"/>
          </a:p>
        </p:txBody>
      </p:sp>
      <p:pic>
        <p:nvPicPr>
          <p:cNvPr id="5" name="Inhaltsplatzhalter 4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5076418" y="1302762"/>
            <a:ext cx="6540514" cy="4995820"/>
          </a:xfrm>
        </p:spPr>
      </p:pic>
      <p:sp>
        <p:nvSpPr>
          <p:cNvPr id="6" name="Textfeld 5"/>
          <p:cNvSpPr txBox="1"/>
          <p:nvPr/>
        </p:nvSpPr>
        <p:spPr bwMode="auto">
          <a:xfrm>
            <a:off x="270266" y="1522499"/>
            <a:ext cx="42116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/>
              <a:t>Material Aluminium </a:t>
            </a:r>
            <a:r>
              <a:rPr lang="de-DE"/>
              <a:t>or</a:t>
            </a:r>
            <a:r>
              <a:rPr lang="de-DE"/>
              <a:t> non </a:t>
            </a:r>
            <a:r>
              <a:rPr lang="de-DE"/>
              <a:t>magnetic</a:t>
            </a:r>
            <a:endParaRPr lang="de-DE"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Mount </a:t>
            </a:r>
            <a:r>
              <a:rPr lang="de-DE"/>
              <a:t>for</a:t>
            </a:r>
            <a:r>
              <a:rPr lang="de-DE"/>
              <a:t> Target 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Target Movement Horizontal and </a:t>
            </a:r>
            <a:r>
              <a:rPr lang="de-DE"/>
              <a:t>Vertcal</a:t>
            </a:r>
            <a:endParaRPr lang="de-DE"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Mount </a:t>
            </a:r>
            <a:r>
              <a:rPr lang="de-DE"/>
              <a:t>for</a:t>
            </a:r>
            <a:r>
              <a:rPr lang="de-DE"/>
              <a:t> Gamma Shield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Schield</a:t>
            </a:r>
            <a:r>
              <a:rPr lang="de-DE"/>
              <a:t> Movement Horizontal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Movement System </a:t>
            </a:r>
            <a:r>
              <a:rPr lang="de-DE"/>
              <a:t>suitable</a:t>
            </a:r>
            <a:r>
              <a:rPr lang="de-DE"/>
              <a:t> </a:t>
            </a:r>
            <a:r>
              <a:rPr lang="de-DE"/>
              <a:t>for</a:t>
            </a:r>
            <a:r>
              <a:rPr lang="de-DE"/>
              <a:t> </a:t>
            </a:r>
            <a:r>
              <a:rPr lang="de-DE"/>
              <a:t>Vacuum</a:t>
            </a:r>
            <a:endParaRPr lang="de-DE"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Support </a:t>
            </a:r>
            <a:r>
              <a:rPr lang="de-DE"/>
              <a:t>should</a:t>
            </a:r>
            <a:r>
              <a:rPr lang="de-DE"/>
              <a:t> </a:t>
            </a:r>
            <a:r>
              <a:rPr lang="de-DE"/>
              <a:t>be</a:t>
            </a:r>
            <a:r>
              <a:rPr lang="de-DE"/>
              <a:t> </a:t>
            </a:r>
            <a:r>
              <a:rPr lang="de-DE"/>
              <a:t>decoupled</a:t>
            </a:r>
            <a:r>
              <a:rPr lang="de-DE"/>
              <a:t> </a:t>
            </a:r>
            <a:r>
              <a:rPr lang="de-DE"/>
              <a:t>from</a:t>
            </a:r>
            <a:r>
              <a:rPr lang="de-DE"/>
              <a:t> </a:t>
            </a:r>
            <a:r>
              <a:rPr lang="de-DE"/>
              <a:t>Vacuumcamber</a:t>
            </a:r>
            <a:r>
              <a:rPr lang="de-DE"/>
              <a:t> </a:t>
            </a:r>
            <a:r>
              <a:rPr lang="de-DE"/>
              <a:t>to</a:t>
            </a:r>
            <a:r>
              <a:rPr lang="de-DE"/>
              <a:t> </a:t>
            </a:r>
            <a:r>
              <a:rPr lang="de-DE"/>
              <a:t>prevent</a:t>
            </a:r>
            <a:r>
              <a:rPr lang="de-DE"/>
              <a:t> </a:t>
            </a:r>
            <a:r>
              <a:rPr lang="de-DE"/>
              <a:t>deformation</a:t>
            </a:r>
            <a:r>
              <a:rPr lang="de-DE"/>
              <a:t> </a:t>
            </a:r>
            <a:r>
              <a:rPr lang="de-DE"/>
              <a:t>or</a:t>
            </a:r>
            <a:r>
              <a:rPr lang="de-DE"/>
              <a:t> </a:t>
            </a:r>
            <a:r>
              <a:rPr lang="de-DE"/>
              <a:t>movement</a:t>
            </a:r>
            <a:r>
              <a:rPr lang="de-DE"/>
              <a:t> </a:t>
            </a:r>
            <a:r>
              <a:rPr lang="de-DE"/>
              <a:t>of</a:t>
            </a:r>
            <a:r>
              <a:rPr lang="de-DE"/>
              <a:t> </a:t>
            </a:r>
            <a:r>
              <a:rPr lang="de-DE"/>
              <a:t>the</a:t>
            </a:r>
            <a:r>
              <a:rPr lang="de-DE"/>
              <a:t> </a:t>
            </a:r>
            <a:r>
              <a:rPr lang="de-DE"/>
              <a:t>Structure</a:t>
            </a:r>
            <a:r>
              <a:rPr lang="de-DE"/>
              <a:t> </a:t>
            </a:r>
            <a:r>
              <a:rPr lang="de-DE"/>
              <a:t>when</a:t>
            </a:r>
            <a:r>
              <a:rPr lang="de-DE"/>
              <a:t> Chamber </a:t>
            </a:r>
            <a:r>
              <a:rPr lang="de-DE"/>
              <a:t>is</a:t>
            </a:r>
            <a:r>
              <a:rPr lang="de-DE"/>
              <a:t> </a:t>
            </a:r>
            <a:r>
              <a:rPr lang="de-DE"/>
              <a:t>evacuated</a:t>
            </a:r>
            <a:endParaRPr lang="de-DE"/>
          </a:p>
        </p:txBody>
      </p:sp>
      <p:cxnSp>
        <p:nvCxnSpPr>
          <p:cNvPr id="8" name="Gerade Verbindung mit Pfeil 7"/>
          <p:cNvCxnSpPr>
            <a:cxnSpLocks/>
          </p:cNvCxnSpPr>
          <p:nvPr/>
        </p:nvCxnSpPr>
        <p:spPr bwMode="auto">
          <a:xfrm>
            <a:off x="11107933" y="2040508"/>
            <a:ext cx="0" cy="17972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cxnSpLocks/>
          </p:cNvCxnSpPr>
          <p:nvPr/>
        </p:nvCxnSpPr>
        <p:spPr bwMode="auto">
          <a:xfrm flipV="1">
            <a:off x="9116973" y="4355787"/>
            <a:ext cx="1918889" cy="1126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 bwMode="auto">
          <a:xfrm>
            <a:off x="9695792" y="1909879"/>
            <a:ext cx="216176" cy="16261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2" name="Zylinder 11"/>
          <p:cNvSpPr/>
          <p:nvPr/>
        </p:nvSpPr>
        <p:spPr bwMode="auto">
          <a:xfrm rot="16025200">
            <a:off x="11294937" y="2137342"/>
            <a:ext cx="229687" cy="981967"/>
          </a:xfrm>
          <a:prstGeom prst="can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3" name="Textfeld 12"/>
          <p:cNvSpPr txBox="1"/>
          <p:nvPr/>
        </p:nvSpPr>
        <p:spPr bwMode="auto">
          <a:xfrm>
            <a:off x="11189013" y="2119343"/>
            <a:ext cx="76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Target</a:t>
            </a:r>
            <a:endParaRPr/>
          </a:p>
        </p:txBody>
      </p:sp>
      <p:sp>
        <p:nvSpPr>
          <p:cNvPr id="14" name="Textfeld 13"/>
          <p:cNvSpPr txBox="1"/>
          <p:nvPr/>
        </p:nvSpPr>
        <p:spPr bwMode="auto">
          <a:xfrm>
            <a:off x="8968327" y="1546593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Gamma Shield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In </a:t>
            </a:r>
            <a:r>
              <a:rPr lang="de-DE"/>
              <a:t>Scattering</a:t>
            </a:r>
            <a:r>
              <a:rPr lang="de-DE"/>
              <a:t> Chamber</a:t>
            </a:r>
            <a:endParaRPr/>
          </a:p>
        </p:txBody>
      </p:sp>
      <p:pic>
        <p:nvPicPr>
          <p:cNvPr id="5" name="Inhaltsplatzhalter 4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3247619" y="1825625"/>
            <a:ext cx="5696761" cy="4351338"/>
          </a:xfrm>
        </p:spPr>
      </p:pic>
      <p:sp>
        <p:nvSpPr>
          <p:cNvPr id="6" name="Textfeld 5"/>
          <p:cNvSpPr txBox="1"/>
          <p:nvPr/>
        </p:nvSpPr>
        <p:spPr bwMode="auto">
          <a:xfrm>
            <a:off x="261257" y="2139606"/>
            <a:ext cx="27341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/>
              <a:t>Decoupled</a:t>
            </a:r>
            <a:r>
              <a:rPr lang="de-DE"/>
              <a:t> </a:t>
            </a:r>
            <a:r>
              <a:rPr lang="de-DE"/>
              <a:t>from</a:t>
            </a:r>
            <a:r>
              <a:rPr lang="de-DE"/>
              <a:t> </a:t>
            </a:r>
            <a:r>
              <a:rPr lang="de-DE"/>
              <a:t>vacuum</a:t>
            </a:r>
            <a:r>
              <a:rPr lang="de-DE"/>
              <a:t> Camber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Feet </a:t>
            </a:r>
            <a:r>
              <a:rPr lang="de-DE"/>
              <a:t>shout</a:t>
            </a:r>
            <a:r>
              <a:rPr lang="de-DE"/>
              <a:t> </a:t>
            </a:r>
            <a:r>
              <a:rPr lang="de-DE"/>
              <a:t>be</a:t>
            </a:r>
            <a:r>
              <a:rPr lang="de-DE"/>
              <a:t> </a:t>
            </a:r>
            <a:r>
              <a:rPr lang="de-DE"/>
              <a:t>mounted</a:t>
            </a:r>
            <a:r>
              <a:rPr lang="de-DE"/>
              <a:t> </a:t>
            </a:r>
            <a:r>
              <a:rPr lang="de-DE"/>
              <a:t>to</a:t>
            </a:r>
            <a:r>
              <a:rPr lang="de-DE"/>
              <a:t> </a:t>
            </a:r>
            <a:r>
              <a:rPr lang="de-DE"/>
              <a:t>the</a:t>
            </a:r>
            <a:r>
              <a:rPr lang="de-DE"/>
              <a:t> Floor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/>
          </a:p>
        </p:txBody>
      </p:sp>
      <p:cxnSp>
        <p:nvCxnSpPr>
          <p:cNvPr id="8" name="Gerade Verbindung mit Pfeil 7"/>
          <p:cNvCxnSpPr>
            <a:cxnSpLocks/>
          </p:cNvCxnSpPr>
          <p:nvPr/>
        </p:nvCxnSpPr>
        <p:spPr bwMode="auto">
          <a:xfrm>
            <a:off x="4364796" y="6126030"/>
            <a:ext cx="391435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 bwMode="auto">
          <a:xfrm>
            <a:off x="5795275" y="5756698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~3 m</a:t>
            </a:r>
            <a:endParaRPr/>
          </a:p>
        </p:txBody>
      </p:sp>
      <p:cxnSp>
        <p:nvCxnSpPr>
          <p:cNvPr id="11" name="Gerade Verbindung mit Pfeil 10"/>
          <p:cNvCxnSpPr>
            <a:cxnSpLocks/>
          </p:cNvCxnSpPr>
          <p:nvPr/>
        </p:nvCxnSpPr>
        <p:spPr bwMode="auto">
          <a:xfrm>
            <a:off x="3699565" y="3531476"/>
            <a:ext cx="0" cy="219365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 bwMode="auto">
          <a:xfrm>
            <a:off x="2914369" y="4350564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~1.8 m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In </a:t>
            </a:r>
            <a:r>
              <a:rPr lang="de-DE"/>
              <a:t>Scattering</a:t>
            </a:r>
            <a:r>
              <a:rPr lang="de-DE"/>
              <a:t> Chamber </a:t>
            </a:r>
            <a:r>
              <a:rPr lang="de-DE"/>
              <a:t>with</a:t>
            </a:r>
            <a:r>
              <a:rPr lang="de-DE"/>
              <a:t> Bellows</a:t>
            </a:r>
            <a:endParaRPr/>
          </a:p>
        </p:txBody>
      </p:sp>
      <p:pic>
        <p:nvPicPr>
          <p:cNvPr id="5" name="Inhaltsplatzhalter 4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3247619" y="1825625"/>
            <a:ext cx="5696761" cy="4351338"/>
          </a:xfrm>
        </p:spPr>
      </p:pic>
      <p:sp>
        <p:nvSpPr>
          <p:cNvPr id="6" name="Textfeld 5"/>
          <p:cNvSpPr txBox="1"/>
          <p:nvPr/>
        </p:nvSpPr>
        <p:spPr bwMode="auto">
          <a:xfrm>
            <a:off x="261257" y="2139606"/>
            <a:ext cx="27341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/>
              <a:t>Decoupled</a:t>
            </a:r>
            <a:r>
              <a:rPr lang="de-DE"/>
              <a:t> </a:t>
            </a:r>
            <a:r>
              <a:rPr lang="de-DE"/>
              <a:t>from</a:t>
            </a:r>
            <a:r>
              <a:rPr lang="de-DE"/>
              <a:t> </a:t>
            </a:r>
            <a:r>
              <a:rPr lang="de-DE"/>
              <a:t>vacuum</a:t>
            </a:r>
            <a:r>
              <a:rPr lang="de-DE"/>
              <a:t> Camber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Feet </a:t>
            </a:r>
            <a:r>
              <a:rPr lang="de-DE"/>
              <a:t>shout</a:t>
            </a:r>
            <a:r>
              <a:rPr lang="de-DE"/>
              <a:t> </a:t>
            </a:r>
            <a:r>
              <a:rPr lang="de-DE"/>
              <a:t>be</a:t>
            </a:r>
            <a:r>
              <a:rPr lang="de-DE"/>
              <a:t> </a:t>
            </a:r>
            <a:r>
              <a:rPr lang="de-DE"/>
              <a:t>mounted</a:t>
            </a:r>
            <a:r>
              <a:rPr lang="de-DE"/>
              <a:t> </a:t>
            </a:r>
            <a:r>
              <a:rPr lang="de-DE"/>
              <a:t>to</a:t>
            </a:r>
            <a:r>
              <a:rPr lang="de-DE"/>
              <a:t> </a:t>
            </a:r>
            <a:r>
              <a:rPr lang="de-DE"/>
              <a:t>the</a:t>
            </a:r>
            <a:r>
              <a:rPr lang="de-DE"/>
              <a:t> Floor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Decoupled</a:t>
            </a:r>
            <a:r>
              <a:rPr lang="de-DE"/>
              <a:t> and </a:t>
            </a:r>
            <a:r>
              <a:rPr lang="de-DE"/>
              <a:t>Vacuum</a:t>
            </a:r>
            <a:r>
              <a:rPr lang="de-DE"/>
              <a:t> </a:t>
            </a:r>
            <a:r>
              <a:rPr lang="de-DE"/>
              <a:t>tight</a:t>
            </a:r>
            <a:r>
              <a:rPr lang="de-DE"/>
              <a:t> </a:t>
            </a:r>
            <a:r>
              <a:rPr lang="de-DE"/>
              <a:t>by</a:t>
            </a:r>
            <a:r>
              <a:rPr lang="de-DE"/>
              <a:t> </a:t>
            </a:r>
            <a:r>
              <a:rPr lang="de-DE"/>
              <a:t>using</a:t>
            </a:r>
            <a:r>
              <a:rPr lang="de-DE"/>
              <a:t> Bellows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725073" y="1522498"/>
            <a:ext cx="2138104" cy="4845316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 bwMode="auto">
          <a:xfrm>
            <a:off x="5234152" y="4373805"/>
            <a:ext cx="758246" cy="172970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cxnSp>
        <p:nvCxnSpPr>
          <p:cNvPr id="11" name="Gerade Verbindung mit Pfeil 10"/>
          <p:cNvCxnSpPr>
            <a:cxnSpLocks/>
          </p:cNvCxnSpPr>
          <p:nvPr/>
        </p:nvCxnSpPr>
        <p:spPr bwMode="auto">
          <a:xfrm>
            <a:off x="6096000" y="5328745"/>
            <a:ext cx="322817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1086239" y="148646"/>
            <a:ext cx="10855016" cy="6630917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103978" y="0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de-DE"/>
              <a:t>P2 Experiment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172200" y="662585"/>
            <a:ext cx="11847599" cy="5532829"/>
          </a:xfr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226966" y="688161"/>
            <a:ext cx="11738067" cy="5481678"/>
          </a:xfr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xmlns:mc="http://schemas.openxmlformats.org/markup-compatibility/2006" showMasterPhAnim="0" showMasterSp="1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Inhaltsplatzhalter 4"/>
          <p:cNvPicPr>
            <a:picLocks noChangeAspect="1"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148087" y="651324"/>
            <a:ext cx="11895826" cy="5555351"/>
          </a:xfrm>
        </p:spPr>
      </p:pic>
    </p:spTree>
  </p:cSld>
  <p:clrMapOvr>
    <a:masterClrMapping/>
  </p:clrMapOvr>
  <mc:AlternateContent xmlns:mc="http://schemas.openxmlformats.org/markup-compatibility/2006">
    <mc:Choice xmlns:p159="http://schemas.microsoft.com/office/powerpoint/2015/09/main" xmlns:p14="http://schemas.microsoft.com/office/powerpoint/2010/main" Requires="p159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ONLYOFFICE/8.2.2.22</Application>
  <PresentationFormat>On-screen Show (4:3)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0</LinksUpToDate>
  <SharedDoc>0</SharedDoc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 for Target Support</dc:title>
  <dc:creator>Gläser, Boris</dc:creator>
  <cp:lastModifiedBy>Anonymous</cp:lastModifiedBy>
  <cp:revision>10</cp:revision>
  <dcterms:created xsi:type="dcterms:W3CDTF">2025-03-19T12:03:16Z</dcterms:created>
  <dcterms:modified xsi:type="dcterms:W3CDTF">2025-03-21T12:55:25Z</dcterms:modified>
</cp:coreProperties>
</file>