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1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0" d="100"/>
          <a:sy n="80" d="100"/>
        </p:scale>
        <p:origin x="67" y="4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san\Documents\Teaching\PHY418\greensn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988407699037624E-2"/>
          <c:y val="5.1400554097404488E-2"/>
          <c:w val="0.8742760279965005"/>
          <c:h val="0.78857521321283097"/>
        </c:manualLayout>
      </c:layout>
      <c:barChart>
        <c:barDir val="col"/>
        <c:grouping val="stacked"/>
        <c:varyColors val="0"/>
        <c:ser>
          <c:idx val="2"/>
          <c:order val="0"/>
          <c:tx>
            <c:v>S secure</c:v>
          </c:tx>
          <c:spPr>
            <a:solidFill>
              <a:schemeClr val="tx2"/>
            </a:solidFill>
          </c:spPr>
          <c:invertIfNegative val="0"/>
          <c:val>
            <c:numRef>
              <c:f>Sheet1!$J$2:$J$12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8</c:v>
                </c:pt>
                <c:pt idx="4">
                  <c:v>22</c:v>
                </c:pt>
                <c:pt idx="5">
                  <c:v>47</c:v>
                </c:pt>
                <c:pt idx="6">
                  <c:v>33</c:v>
                </c:pt>
                <c:pt idx="7">
                  <c:v>16</c:v>
                </c:pt>
                <c:pt idx="8">
                  <c:v>2</c:v>
                </c:pt>
                <c:pt idx="9">
                  <c:v>1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F3-4A63-92F0-AFBE9CEC2740}"/>
            </c:ext>
          </c:extLst>
        </c:ser>
        <c:ser>
          <c:idx val="3"/>
          <c:order val="1"/>
          <c:tx>
            <c:v>S ques.</c:v>
          </c:tx>
          <c:spPr>
            <a:pattFill prst="wdUpDiag">
              <a:fgClr>
                <a:schemeClr val="tx2"/>
              </a:fgClr>
              <a:bgClr>
                <a:schemeClr val="bg1"/>
              </a:bgClr>
            </a:pattFill>
          </c:spPr>
          <c:invertIfNegative val="0"/>
          <c:val>
            <c:numRef>
              <c:f>Sheet1!$K$2:$K$12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5</c:v>
                </c:pt>
                <c:pt idx="4">
                  <c:v>13</c:v>
                </c:pt>
                <c:pt idx="5">
                  <c:v>15</c:v>
                </c:pt>
                <c:pt idx="6">
                  <c:v>7</c:v>
                </c:pt>
                <c:pt idx="7">
                  <c:v>4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F3-4A63-92F0-AFBE9CEC2740}"/>
            </c:ext>
          </c:extLst>
        </c:ser>
        <c:ser>
          <c:idx val="0"/>
          <c:order val="2"/>
          <c:tx>
            <c:v>C/F secure</c:v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numRef>
              <c:f>Sheet1!$E$2:$E$12</c:f>
              <c:numCache>
                <c:formatCode>General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Sheet1!$H$2:$H$12</c:f>
              <c:numCache>
                <c:formatCode>General</c:formatCode>
                <c:ptCount val="11"/>
                <c:pt idx="0">
                  <c:v>1</c:v>
                </c:pt>
                <c:pt idx="1">
                  <c:v>3</c:v>
                </c:pt>
                <c:pt idx="2">
                  <c:v>0</c:v>
                </c:pt>
                <c:pt idx="3">
                  <c:v>3</c:v>
                </c:pt>
                <c:pt idx="4">
                  <c:v>9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1F3-4A63-92F0-AFBE9CEC2740}"/>
            </c:ext>
          </c:extLst>
        </c:ser>
        <c:ser>
          <c:idx val="1"/>
          <c:order val="3"/>
          <c:tx>
            <c:v>C/F ques.</c:v>
          </c:tx>
          <c:spPr>
            <a:solidFill>
              <a:schemeClr val="accent1">
                <a:lumMod val="75000"/>
              </a:schemeClr>
            </a:solidFill>
          </c:spPr>
          <c:invertIfNegative val="0"/>
          <c:cat>
            <c:numRef>
              <c:f>Sheet1!$E$2:$E$12</c:f>
              <c:numCache>
                <c:formatCode>General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Sheet1!$I$2:$I$12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1F3-4A63-92F0-AFBE9CEC27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92635904"/>
        <c:axId val="92637824"/>
      </c:barChart>
      <c:catAx>
        <c:axId val="926359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spectral index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2637824"/>
        <c:crosses val="autoZero"/>
        <c:auto val="1"/>
        <c:lblAlgn val="ctr"/>
        <c:lblOffset val="100"/>
        <c:tickLblSkip val="2"/>
        <c:noMultiLvlLbl val="0"/>
      </c:catAx>
      <c:valAx>
        <c:axId val="92637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635904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59445951001704356"/>
          <c:y val="5.2757668871412949E-2"/>
          <c:w val="0.4055404899829565"/>
          <c:h val="0.2285309681408205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12E08-1705-420E-8943-AA8BE9350C8D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182BA-A262-47EC-BE15-1E18084D6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136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84E9-EB5E-46E6-B8BD-C45FF59FFF44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268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FC16-8497-487D-96B8-699825ED056D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02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819C-0D09-4382-A98C-AF6410813FA9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45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CCCE6-2B81-40CE-8702-EF2194F93D38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5562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61644-8A47-4A6F-82E1-F9812C0B3921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01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E68-3163-42FA-AFB6-381531432104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461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3E72-DAA8-4CD5-B562-95DD91F92D78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584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F427-A548-4092-BF26-626952B73D20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656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A806-DC06-4E8A-9237-8CCBACF2F53F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4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0EFE-3CFE-46D8-B941-DAD815954958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25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985-A8AE-45BC-AC13-DA4AA16A582C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38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D581-CC6B-4FD5-8FED-90134AB5F2A8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128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9BD9-EF50-4E14-8F6B-7254B20E3DBA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81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5642-4812-4F43-BE95-8F09200B2408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9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45344-75A9-4043-8F07-6B05965DEE15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38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3FC2-CFED-4BB2-9F70-A81450316D18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808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29C1-BBA7-4EA7-ACF9-E849EDB182A4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073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88D1A6-997A-4CC7-B70A-7042013CFF4B}" type="datetime1">
              <a:rPr lang="en-US" smtClean="0"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5592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2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b="0" i="0" kern="1200">
          <a:solidFill>
            <a:schemeClr val="accent2">
              <a:lumMod val="10000"/>
              <a:lumOff val="90000"/>
            </a:schemeClr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accent2">
              <a:lumMod val="10000"/>
              <a:lumOff val="90000"/>
            </a:schemeClr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Particle Astrophysics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Susan Cartwright</a:t>
            </a:r>
          </a:p>
          <a:p>
            <a:r>
              <a:rPr lang="en-GB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University of Sheffield</a:t>
            </a:r>
            <a:endParaRPr lang="en-GB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1775" y="107985"/>
            <a:ext cx="4302578" cy="1292679"/>
            <a:chOff x="130629" y="155121"/>
            <a:chExt cx="4302578" cy="1292679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5" name="Rectangle 4"/>
            <p:cNvSpPr/>
            <p:nvPr/>
          </p:nvSpPr>
          <p:spPr>
            <a:xfrm>
              <a:off x="130629" y="155121"/>
              <a:ext cx="4302578" cy="129267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122" y="159294"/>
              <a:ext cx="4247822" cy="1288506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84283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SNRs and Galactic cosmic rays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436" y="2052918"/>
            <a:ext cx="10774363" cy="4700307"/>
          </a:xfrm>
        </p:spPr>
        <p:txBody>
          <a:bodyPr>
            <a:normAutofit/>
          </a:bodyPr>
          <a:lstStyle/>
          <a:p>
            <a:r>
              <a:rPr lang="en-GB" dirty="0" smtClean="0"/>
              <a:t>Models of acceleration by SNRs seem to be capable of explaining the observed cosmic ray spectrum up to about 10</a:t>
            </a:r>
            <a:r>
              <a:rPr lang="en-GB" baseline="30000" dirty="0" smtClean="0"/>
              <a:t>7</a:t>
            </a:r>
            <a:r>
              <a:rPr lang="en-GB" dirty="0" smtClean="0"/>
              <a:t> GeV.</a:t>
            </a:r>
          </a:p>
          <a:p>
            <a:pPr lvl="1"/>
            <a:r>
              <a:rPr lang="en-GB" dirty="0" smtClean="0"/>
              <a:t>Above this we need additional sources.</a:t>
            </a:r>
          </a:p>
          <a:p>
            <a:pPr lvl="1"/>
            <a:r>
              <a:rPr lang="en-GB" dirty="0" smtClean="0"/>
              <a:t>Above the ankle it is generally </a:t>
            </a:r>
            <a:br>
              <a:rPr lang="en-GB" dirty="0" smtClean="0"/>
            </a:br>
            <a:r>
              <a:rPr lang="en-GB" dirty="0" smtClean="0"/>
              <a:t>accepted that the sources are </a:t>
            </a:r>
            <a:br>
              <a:rPr lang="en-GB" dirty="0" smtClean="0"/>
            </a:br>
            <a:r>
              <a:rPr lang="en-GB" dirty="0" smtClean="0"/>
              <a:t>extragalactic.</a:t>
            </a:r>
          </a:p>
          <a:p>
            <a:pPr lvl="2"/>
            <a:r>
              <a:rPr lang="en-GB" dirty="0" smtClean="0"/>
              <a:t>The proton </a:t>
            </a:r>
            <a:r>
              <a:rPr lang="en-GB" dirty="0" err="1" smtClean="0"/>
              <a:t>gyroradius</a:t>
            </a:r>
            <a:r>
              <a:rPr lang="en-GB" dirty="0" smtClean="0"/>
              <a:t> at these </a:t>
            </a:r>
            <a:br>
              <a:rPr lang="en-GB" dirty="0" smtClean="0"/>
            </a:br>
            <a:r>
              <a:rPr lang="en-GB" dirty="0" smtClean="0"/>
              <a:t>energies indicates that protons </a:t>
            </a:r>
            <a:br>
              <a:rPr lang="en-GB" dirty="0" smtClean="0"/>
            </a:br>
            <a:r>
              <a:rPr lang="en-GB" dirty="0" smtClean="0"/>
              <a:t>would not be confined in the Galaxy.</a:t>
            </a:r>
          </a:p>
          <a:p>
            <a:pPr lvl="1"/>
            <a:r>
              <a:rPr lang="en-GB" dirty="0" smtClean="0"/>
              <a:t>In between may be Galactic (maybe </a:t>
            </a:r>
            <a:br>
              <a:rPr lang="en-GB" dirty="0" smtClean="0"/>
            </a:br>
            <a:r>
              <a:rPr lang="en-GB" dirty="0" smtClean="0"/>
              <a:t>from</a:t>
            </a:r>
            <a:r>
              <a:rPr lang="en-GB" dirty="0"/>
              <a:t> </a:t>
            </a:r>
            <a:r>
              <a:rPr lang="en-GB" dirty="0" smtClean="0"/>
              <a:t>a different source type) or </a:t>
            </a:r>
            <a:br>
              <a:rPr lang="en-GB" dirty="0" smtClean="0"/>
            </a:br>
            <a:r>
              <a:rPr lang="en-GB" dirty="0" smtClean="0"/>
              <a:t>extragalactic.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599" y="3408856"/>
            <a:ext cx="5624401" cy="34482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30263" y="3055297"/>
            <a:ext cx="3444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err="1" smtClean="0"/>
              <a:t>Thoudam</a:t>
            </a:r>
            <a:r>
              <a:rPr lang="en-GB" sz="1400" dirty="0" smtClean="0"/>
              <a:t> et al., </a:t>
            </a:r>
            <a:r>
              <a:rPr lang="en-GB" sz="1400" i="1" dirty="0" smtClean="0"/>
              <a:t>A&amp;A</a:t>
            </a:r>
            <a:r>
              <a:rPr lang="en-GB" sz="1400" dirty="0" smtClean="0"/>
              <a:t> </a:t>
            </a:r>
            <a:r>
              <a:rPr lang="en-GB" sz="1400" b="1" dirty="0" smtClean="0"/>
              <a:t>595</a:t>
            </a:r>
            <a:r>
              <a:rPr lang="en-GB" sz="1400" dirty="0" smtClean="0"/>
              <a:t> (2016) A33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8214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Origins of the highest energy cosmic rays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2475" y="2052918"/>
                <a:ext cx="10438263" cy="4452657"/>
              </a:xfrm>
            </p:spPr>
            <p:txBody>
              <a:bodyPr/>
              <a:lstStyle/>
              <a:p>
                <a:r>
                  <a:rPr lang="en-GB" dirty="0" smtClean="0"/>
                  <a:t>The very highest energy cosmic rays must be extragalactic.</a:t>
                </a:r>
              </a:p>
              <a:p>
                <a:pPr lvl="1"/>
                <a:r>
                  <a:rPr lang="en-GB" dirty="0" smtClean="0"/>
                  <a:t>The relativistic </a:t>
                </a:r>
                <a:r>
                  <a:rPr lang="en-GB" dirty="0" err="1" smtClean="0"/>
                  <a:t>gyroradius</a:t>
                </a:r>
                <a:r>
                  <a:rPr lang="en-GB" dirty="0" smtClean="0"/>
                  <a:t> is given by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𝑞𝐵</m:t>
                        </m:r>
                      </m:den>
                    </m:f>
                  </m:oMath>
                </a14:m>
                <a:r>
                  <a:rPr lang="en-GB" dirty="0" smtClean="0"/>
                  <a:t>.</a:t>
                </a:r>
              </a:p>
              <a:p>
                <a:pPr lvl="2"/>
                <a:r>
                  <a:rPr lang="en-GB" dirty="0" smtClean="0"/>
                  <a:t>For a proton of energy 10</a:t>
                </a:r>
                <a:r>
                  <a:rPr lang="en-GB" baseline="30000" dirty="0" smtClean="0"/>
                  <a:t>19</a:t>
                </a:r>
                <a:r>
                  <a:rPr lang="en-GB" dirty="0" smtClean="0"/>
                  <a:t> eV and a Galactic magnetic field of order 0.1 to 1 </a:t>
                </a:r>
                <a:r>
                  <a:rPr lang="en-GB" dirty="0" err="1" smtClean="0"/>
                  <a:t>nT</a:t>
                </a:r>
                <a:r>
                  <a:rPr lang="en-GB" dirty="0" smtClean="0"/>
                  <a:t>, this gives a </a:t>
                </a:r>
                <a:r>
                  <a:rPr lang="en-GB" dirty="0" err="1" smtClean="0"/>
                  <a:t>gyroradius</a:t>
                </a:r>
                <a:r>
                  <a:rPr lang="en-GB" dirty="0" smtClean="0"/>
                  <a:t> of order 1–10 </a:t>
                </a:r>
                <a:r>
                  <a:rPr lang="en-GB" dirty="0" err="1" smtClean="0"/>
                  <a:t>kpc</a:t>
                </a:r>
                <a:r>
                  <a:rPr lang="en-GB" dirty="0" smtClean="0"/>
                  <a:t>.</a:t>
                </a:r>
              </a:p>
              <a:p>
                <a:pPr lvl="2"/>
                <a:r>
                  <a:rPr lang="en-GB" dirty="0" smtClean="0"/>
                  <a:t>Therefore protons of this energy should rapidly escape from the Galaxy.</a:t>
                </a:r>
              </a:p>
              <a:p>
                <a:pPr lvl="1"/>
                <a:r>
                  <a:rPr lang="en-GB" dirty="0" smtClean="0"/>
                  <a:t>This also suggests that the deflection of these cosmic rays should be small enough to retain some correlation between arrival direction and point of origin.</a:t>
                </a:r>
              </a:p>
              <a:p>
                <a:r>
                  <a:rPr lang="en-GB" dirty="0" smtClean="0"/>
                  <a:t>Note that the range of cosmic rays with energies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19</m:t>
                        </m:r>
                      </m:sup>
                    </m:sSup>
                  </m:oMath>
                </a14:m>
                <a:r>
                  <a:rPr lang="en-GB" dirty="0" smtClean="0"/>
                  <a:t> eV is quite limited, because of interactions with the CMB.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2475" y="2052918"/>
                <a:ext cx="10438263" cy="4452657"/>
              </a:xfrm>
              <a:blipFill>
                <a:blip r:embed="rId2"/>
                <a:stretch>
                  <a:fillRect l="-876" t="-1096" r="-1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25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prime suspects: active galactic nuclei (AGN)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111" y="2052918"/>
                <a:ext cx="7531793" cy="4414557"/>
              </a:xfrm>
            </p:spPr>
            <p:txBody>
              <a:bodyPr/>
              <a:lstStyle/>
              <a:p>
                <a:r>
                  <a:rPr lang="en-GB" dirty="0" smtClean="0"/>
                  <a:t>Active galaxies are galaxies whose luminosity comes largely from an actively accreting supermassive black hole.</a:t>
                </a:r>
              </a:p>
              <a:p>
                <a:pPr lvl="1"/>
                <a:r>
                  <a:rPr lang="en-GB" dirty="0" smtClean="0"/>
                  <a:t>Radio-loud AGN launch relativistic jets from near the black hole; radio-quiet AGN (the majority) do not.</a:t>
                </a:r>
              </a:p>
              <a:p>
                <a:pPr lvl="2"/>
                <a:r>
                  <a:rPr lang="en-GB" dirty="0" smtClean="0"/>
                  <a:t>Blazars—radio-loud AGN where we look almost directly down the jet—are the dominant extragalactic source of GeV and </a:t>
                </a:r>
                <a:r>
                  <a:rPr lang="en-GB" dirty="0" err="1" smtClean="0"/>
                  <a:t>TeV</a:t>
                </a:r>
                <a:r>
                  <a:rPr lang="en-GB" dirty="0" smtClean="0"/>
                  <a:t> photons.</a:t>
                </a:r>
              </a:p>
              <a:p>
                <a:pPr lvl="2"/>
                <a:r>
                  <a:rPr lang="en-GB" dirty="0" smtClean="0"/>
                  <a:t>However, </a:t>
                </a:r>
                <a:r>
                  <a:rPr lang="en-GB" dirty="0" err="1" smtClean="0"/>
                  <a:t>IceCube</a:t>
                </a:r>
                <a:r>
                  <a:rPr lang="en-GB" dirty="0" smtClean="0"/>
                  <a:t> do not find a significant correlation between high-energy neutrinos and radio-loud AGN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8.6 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GHz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≥150</m:t>
                    </m:r>
                  </m:oMath>
                </a14:m>
                <a:r>
                  <a:rPr lang="en-GB" dirty="0" smtClean="0"/>
                  <a:t> mJy.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11" y="2052918"/>
                <a:ext cx="7531793" cy="4414557"/>
              </a:xfrm>
              <a:blipFill>
                <a:blip r:embed="rId2"/>
                <a:stretch>
                  <a:fillRect l="-1294" t="-1105" r="-1133" b="-2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904" y="1810512"/>
            <a:ext cx="3967036" cy="5047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67825" y="1390650"/>
            <a:ext cx="2676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err="1" smtClean="0"/>
              <a:t>Urry</a:t>
            </a:r>
            <a:r>
              <a:rPr lang="en-GB" sz="1600" dirty="0" smtClean="0"/>
              <a:t> and </a:t>
            </a:r>
            <a:r>
              <a:rPr lang="en-GB" sz="1600" dirty="0" err="1" smtClean="0"/>
              <a:t>Padovani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4847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Smoking guns?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65" t="5874" b="-1"/>
          <a:stretch/>
        </p:blipFill>
        <p:spPr>
          <a:xfrm>
            <a:off x="75057" y="1450193"/>
            <a:ext cx="2881335" cy="35381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057" y="5067300"/>
            <a:ext cx="288133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 smtClean="0"/>
              <a:t>M77: </a:t>
            </a:r>
            <a:r>
              <a:rPr lang="en-GB" sz="2000" dirty="0" err="1" smtClean="0"/>
              <a:t>Seyfert</a:t>
            </a:r>
            <a:r>
              <a:rPr lang="en-GB" sz="2000" dirty="0" smtClean="0"/>
              <a:t> galaxy which appears to be a neutrino source.</a:t>
            </a:r>
          </a:p>
          <a:p>
            <a:r>
              <a:rPr lang="en-GB" sz="1200" dirty="0" err="1"/>
              <a:t>IceCube</a:t>
            </a:r>
            <a:r>
              <a:rPr lang="en-GB" sz="1200" dirty="0"/>
              <a:t>, </a:t>
            </a:r>
            <a:r>
              <a:rPr lang="en-GB" sz="1200" i="1" dirty="0"/>
              <a:t>Science </a:t>
            </a:r>
            <a:r>
              <a:rPr lang="en-GB" sz="1200" b="1" dirty="0"/>
              <a:t>378</a:t>
            </a:r>
            <a:r>
              <a:rPr lang="en-GB" sz="1200" dirty="0"/>
              <a:t> (2022) </a:t>
            </a:r>
            <a:r>
              <a:rPr lang="en-GB" sz="1200" dirty="0" smtClean="0"/>
              <a:t>538</a:t>
            </a:r>
            <a:endParaRPr lang="en-GB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392" y="1450193"/>
            <a:ext cx="3359858" cy="2645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26596" y="1450193"/>
            <a:ext cx="3219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NASA, ESA &amp; A. van der Hoeven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990" y="1501316"/>
            <a:ext cx="5197559" cy="34870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22990" y="5038725"/>
            <a:ext cx="519755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Clear “hot spot” in arrival directions of UHECRs from Pierre Auger Observatory—but this encompasses a radio galaxy, a </a:t>
            </a:r>
            <a:r>
              <a:rPr lang="en-GB" sz="2000" dirty="0" err="1" smtClean="0"/>
              <a:t>Seyfert</a:t>
            </a:r>
            <a:r>
              <a:rPr lang="en-GB" sz="2000" dirty="0" smtClean="0"/>
              <a:t> galaxy </a:t>
            </a:r>
            <a:r>
              <a:rPr lang="en-GB" sz="2000" i="1" dirty="0" smtClean="0"/>
              <a:t>and</a:t>
            </a:r>
            <a:r>
              <a:rPr lang="en-GB" sz="2000" dirty="0" smtClean="0"/>
              <a:t> a starburst galaxy.</a:t>
            </a:r>
          </a:p>
          <a:p>
            <a:r>
              <a:rPr lang="en-GB" sz="1200" dirty="0" smtClean="0"/>
              <a:t>Abreu et al., </a:t>
            </a:r>
            <a:r>
              <a:rPr lang="en-GB" sz="1200" i="1" dirty="0" err="1" smtClean="0"/>
              <a:t>ApJ</a:t>
            </a:r>
            <a:r>
              <a:rPr lang="en-GB" sz="1200" dirty="0" smtClean="0"/>
              <a:t> </a:t>
            </a:r>
            <a:r>
              <a:rPr lang="en-GB" sz="1200" b="1" dirty="0" smtClean="0"/>
              <a:t>935</a:t>
            </a:r>
            <a:r>
              <a:rPr lang="en-GB" sz="1200" dirty="0" smtClean="0"/>
              <a:t> (2022) 170.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152775" y="4267200"/>
            <a:ext cx="3362325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No correlation found between </a:t>
            </a:r>
            <a:r>
              <a:rPr lang="en-GB" sz="2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IceCube</a:t>
            </a:r>
            <a:r>
              <a:rPr lang="en-GB" sz="2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neutrinos and PAO UHECRs.</a:t>
            </a:r>
          </a:p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(Not as surprising as it might seem, because of limited range of UHECRs.)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3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Acceleration mechanisms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110" y="2052917"/>
                <a:ext cx="10692000" cy="4700307"/>
              </a:xfrm>
            </p:spPr>
            <p:txBody>
              <a:bodyPr>
                <a:normAutofit fontScale="92500"/>
              </a:bodyPr>
              <a:lstStyle/>
              <a:p>
                <a:r>
                  <a:rPr lang="en-GB" dirty="0" smtClean="0"/>
                  <a:t>AGN are more complicated objects than SNRs, and more acceleration mechanisms are viable.</a:t>
                </a:r>
              </a:p>
              <a:p>
                <a:pPr lvl="1"/>
                <a:r>
                  <a:rPr lang="en-GB" i="1" dirty="0" smtClean="0"/>
                  <a:t>Stochastic acceleration</a:t>
                </a:r>
                <a:r>
                  <a:rPr lang="en-GB" dirty="0" smtClean="0"/>
                  <a:t>, with random encounters between particles and moving magnetic fields, doesn’t work within our Galaxy because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⟨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lit/>
                      </m:rP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⟩∝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i="1" dirty="0" smtClean="0"/>
                  <a:t> </a:t>
                </a:r>
                <a:r>
                  <a:rPr lang="en-GB" dirty="0" smtClean="0"/>
                  <a:t>makes it too slow, but it may be viable in AGN where the speeds involved are much higher.</a:t>
                </a:r>
              </a:p>
              <a:p>
                <a:pPr lvl="1"/>
                <a:r>
                  <a:rPr lang="en-GB" dirty="0" smtClean="0"/>
                  <a:t>Shocks in AGN jets are often </a:t>
                </a:r>
                <a:r>
                  <a:rPr lang="en-GB" i="1" dirty="0" smtClean="0"/>
                  <a:t>relativistic</a:t>
                </a:r>
                <a:r>
                  <a:rPr lang="en-GB" dirty="0" smtClean="0"/>
                  <a:t>—this significantly affects the energy gain per shock crossing and resulting energy spectrum compared to diffusive shock acceleration.</a:t>
                </a:r>
              </a:p>
              <a:p>
                <a:pPr lvl="1"/>
                <a:r>
                  <a:rPr lang="en-GB" dirty="0" smtClean="0"/>
                  <a:t>The ordered velocity structure in an AGN jet may support </a:t>
                </a:r>
                <a:r>
                  <a:rPr lang="en-GB" i="1" dirty="0" smtClean="0"/>
                  <a:t>shear acceleration</a:t>
                </a:r>
                <a:r>
                  <a:rPr lang="en-GB" dirty="0" smtClean="0"/>
                  <a:t>, which exploits the non-random relative velocities similarly to DSA.</a:t>
                </a:r>
              </a:p>
              <a:p>
                <a:pPr lvl="1"/>
                <a:r>
                  <a:rPr lang="en-GB" i="1" dirty="0" smtClean="0"/>
                  <a:t>Magnetic reconnection</a:t>
                </a:r>
                <a:r>
                  <a:rPr lang="en-GB" dirty="0" smtClean="0"/>
                  <a:t> is a totally different acceleration mechanism seen in solar flares, and may well be relevant in the complicated fields of AGN jets.</a:t>
                </a:r>
                <a:endParaRPr lang="en-GB" i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10" y="2052917"/>
                <a:ext cx="10692000" cy="4700307"/>
              </a:xfrm>
              <a:blipFill>
                <a:blip r:embed="rId2"/>
                <a:stretch>
                  <a:fillRect l="-741" t="-908" b="-6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37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Starbursts vs AGN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0" y="2052918"/>
            <a:ext cx="10688639" cy="4690427"/>
          </a:xfrm>
        </p:spPr>
        <p:txBody>
          <a:bodyPr/>
          <a:lstStyle/>
          <a:p>
            <a:r>
              <a:rPr lang="en-GB" dirty="0" smtClean="0"/>
              <a:t>PAO say that the distribution of their UHECRs matches starburst galaxies better than AGN.</a:t>
            </a:r>
          </a:p>
          <a:p>
            <a:pPr lvl="1"/>
            <a:r>
              <a:rPr lang="en-GB" dirty="0" err="1" smtClean="0"/>
              <a:t>Superwinds</a:t>
            </a:r>
            <a:r>
              <a:rPr lang="en-GB" dirty="0" smtClean="0"/>
              <a:t> in starburst galaxies do create appropriate conditions for acceleration.</a:t>
            </a:r>
          </a:p>
          <a:p>
            <a:pPr lvl="1"/>
            <a:r>
              <a:rPr lang="en-GB" dirty="0" smtClean="0"/>
              <a:t>The cosmic ray energy density in starburst galaxies is </a:t>
            </a:r>
            <a:br>
              <a:rPr lang="en-GB" dirty="0" smtClean="0"/>
            </a:br>
            <a:r>
              <a:rPr lang="en-GB" dirty="0" smtClean="0"/>
              <a:t>very high—not surprising since the supernova rate is </a:t>
            </a:r>
            <a:br>
              <a:rPr lang="en-GB" dirty="0" smtClean="0"/>
            </a:br>
            <a:r>
              <a:rPr lang="en-GB" dirty="0" smtClean="0"/>
              <a:t>high—so there is a seed population of fast particles </a:t>
            </a:r>
            <a:br>
              <a:rPr lang="en-GB" dirty="0" smtClean="0"/>
            </a:br>
            <a:r>
              <a:rPr lang="en-GB" dirty="0" smtClean="0"/>
              <a:t>which might be reaccelerated to higher energies.</a:t>
            </a:r>
          </a:p>
          <a:p>
            <a:pPr lvl="1"/>
            <a:r>
              <a:rPr lang="en-GB" dirty="0" smtClean="0"/>
              <a:t>However, a detailed study of conditions in the nearby </a:t>
            </a:r>
            <a:br>
              <a:rPr lang="en-GB" dirty="0" smtClean="0"/>
            </a:br>
            <a:r>
              <a:rPr lang="en-GB" dirty="0" smtClean="0"/>
              <a:t>starburst galaxy NGC 253 suggests that it would be </a:t>
            </a:r>
            <a:br>
              <a:rPr lang="en-GB" dirty="0" smtClean="0"/>
            </a:br>
            <a:r>
              <a:rPr lang="en-GB" dirty="0" smtClean="0"/>
              <a:t>difficult to achieve energies above 10</a:t>
            </a:r>
            <a:r>
              <a:rPr lang="en-GB" baseline="30000" dirty="0" smtClean="0"/>
              <a:t>18</a:t>
            </a:r>
            <a:r>
              <a:rPr lang="en-GB" dirty="0" smtClean="0"/>
              <a:t> eV in this </a:t>
            </a:r>
            <a:br>
              <a:rPr lang="en-GB" dirty="0" smtClean="0"/>
            </a:br>
            <a:r>
              <a:rPr lang="en-GB" dirty="0" smtClean="0"/>
              <a:t>galaxy.  </a:t>
            </a:r>
            <a:r>
              <a:rPr lang="en-GB" sz="1600" dirty="0" smtClean="0"/>
              <a:t>(Romero, Müller &amp; Roth </a:t>
            </a:r>
            <a:r>
              <a:rPr lang="en-GB" sz="1600" i="1" dirty="0" smtClean="0"/>
              <a:t>A&amp;A</a:t>
            </a:r>
            <a:r>
              <a:rPr lang="en-GB" sz="1600" b="1" dirty="0" smtClean="0"/>
              <a:t> 616</a:t>
            </a:r>
            <a:r>
              <a:rPr lang="en-GB" sz="1600" dirty="0" smtClean="0"/>
              <a:t> (2018) A57)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159" y="3666770"/>
            <a:ext cx="3394841" cy="3076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20175" y="6419850"/>
            <a:ext cx="2170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ESO CC-BY-SA 4.0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0629900" y="3933825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NGC 253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65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1628776"/>
            <a:ext cx="10620000" cy="5112000"/>
          </a:xfrm>
        </p:spPr>
        <p:txBody>
          <a:bodyPr/>
          <a:lstStyle/>
          <a:p>
            <a:r>
              <a:rPr lang="en-GB" dirty="0" smtClean="0"/>
              <a:t>Particles can be accelerated in astrophysical sources by encounters with moving magnetic fields.</a:t>
            </a:r>
          </a:p>
          <a:p>
            <a:pPr lvl="1"/>
            <a:r>
              <a:rPr lang="en-GB" dirty="0" smtClean="0"/>
              <a:t>Probably the most prevalent mechanism is diffusive shock acceleration, in which particles are accelerated by repeatedly crossing a supersonic but non-relativistic shock front. </a:t>
            </a:r>
          </a:p>
          <a:p>
            <a:pPr lvl="2"/>
            <a:r>
              <a:rPr lang="en-GB" dirty="0" smtClean="0"/>
              <a:t>This is almost certainly the mechanism operating in supernova remnants, which are believed to be responsible for the bulk of Galactic cosmic rays.</a:t>
            </a:r>
          </a:p>
          <a:p>
            <a:r>
              <a:rPr lang="en-GB" dirty="0" smtClean="0"/>
              <a:t>The highest energy cosmic rays are extragalactic, but the source(s) are not certainly identified.</a:t>
            </a:r>
          </a:p>
          <a:p>
            <a:pPr lvl="1"/>
            <a:r>
              <a:rPr lang="en-GB" dirty="0" smtClean="0"/>
              <a:t>A few individual sources are known, but may not represent the main source type.</a:t>
            </a:r>
          </a:p>
          <a:p>
            <a:pPr lvl="2"/>
            <a:r>
              <a:rPr lang="en-GB" dirty="0" smtClean="0"/>
              <a:t>These higher-energy accelerators may involve a number of different acceleration mechanisms.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3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1108348"/>
            <a:ext cx="8825657" cy="1915647"/>
          </a:xfrm>
        </p:spPr>
        <p:txBody>
          <a:bodyPr/>
          <a:lstStyle/>
          <a:p>
            <a:r>
              <a:rPr lang="en-GB" dirty="0" smtClean="0"/>
              <a:t>High energy particle astrophysics: mechanisms and sources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3186260"/>
            <a:ext cx="8825658" cy="2451521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Acceleration mechanisms</a:t>
            </a:r>
          </a:p>
          <a:p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Diffusive shock acceleration</a:t>
            </a:r>
          </a:p>
          <a:p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Supernova remnants as cosmic ray accelerators</a:t>
            </a:r>
          </a:p>
          <a:p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Extragalactic cosmic rays</a:t>
            </a:r>
            <a:endParaRPr lang="en-GB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07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Astrophysical accelerators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14376" y="2052918"/>
            <a:ext cx="10656000" cy="4566957"/>
          </a:xfrm>
        </p:spPr>
        <p:txBody>
          <a:bodyPr/>
          <a:lstStyle/>
          <a:p>
            <a:r>
              <a:rPr lang="en-GB" dirty="0" smtClean="0"/>
              <a:t>Terrestrial accelerators use electric fields to accelerate particles and magnetic fields to steer them.</a:t>
            </a:r>
          </a:p>
          <a:p>
            <a:pPr lvl="1"/>
            <a:r>
              <a:rPr lang="en-GB" dirty="0" smtClean="0"/>
              <a:t>Magnetic fields do not accelerate particles because the force is perpendicular to the velocity, so no work is done.</a:t>
            </a:r>
          </a:p>
          <a:p>
            <a:r>
              <a:rPr lang="en-GB" dirty="0" smtClean="0"/>
              <a:t>However, persistent electric fields are very rare in the cosmos, because much of the interstellar medium is ionised.</a:t>
            </a:r>
          </a:p>
          <a:p>
            <a:pPr lvl="1"/>
            <a:r>
              <a:rPr lang="en-GB" dirty="0" smtClean="0"/>
              <a:t>Therefore acceleration must be due to magnetic fields.</a:t>
            </a:r>
          </a:p>
          <a:p>
            <a:pPr lvl="1"/>
            <a:r>
              <a:rPr lang="en-GB" dirty="0" smtClean="0"/>
              <a:t>Static magnetic fields cannot do this, but </a:t>
            </a:r>
            <a:r>
              <a:rPr lang="en-GB" i="1" dirty="0" smtClean="0"/>
              <a:t>moving</a:t>
            </a:r>
            <a:r>
              <a:rPr lang="en-GB" dirty="0" smtClean="0"/>
              <a:t> ones can.</a:t>
            </a:r>
          </a:p>
          <a:p>
            <a:pPr lvl="2"/>
            <a:r>
              <a:rPr lang="en-GB" dirty="0" smtClean="0"/>
              <a:t>The process is exactly analogous to gravitational slingshot manoeuvres used by spacecraft.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84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Acceleration by a moving magnetic field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2052918"/>
                <a:ext cx="10858500" cy="4595532"/>
              </a:xfrm>
            </p:spPr>
            <p:txBody>
              <a:bodyPr>
                <a:normAutofit fontScale="92500"/>
              </a:bodyPr>
              <a:lstStyle/>
              <a:p>
                <a:r>
                  <a:rPr lang="en-GB" dirty="0" smtClean="0"/>
                  <a:t>Assume that a particle with energy </a:t>
                </a:r>
                <a:r>
                  <a:rPr lang="en-GB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E</a:t>
                </a:r>
                <a:r>
                  <a:rPr lang="en-GB" dirty="0"/>
                  <a:t> scatters </a:t>
                </a:r>
                <a:r>
                  <a:rPr lang="en-GB"/>
                  <a:t>elastically </a:t>
                </a:r>
                <a:r>
                  <a:rPr lang="en-GB" smtClean="0"/>
                  <a:t>off </a:t>
                </a:r>
                <a:r>
                  <a:rPr lang="en-GB" dirty="0"/>
                  <a:t>the magnetic field of a gas cloud moving with speed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/>
                  <a:t> in the </a:t>
                </a:r>
                <a:r>
                  <a:rPr lang="en-GB" i="1" dirty="0"/>
                  <a:t>x</a:t>
                </a:r>
                <a:r>
                  <a:rPr lang="en-GB" dirty="0"/>
                  <a:t> direction.  </a:t>
                </a:r>
              </a:p>
              <a:p>
                <a:r>
                  <a:rPr lang="en-GB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In the rest frame of the cloud, the energy of the particle is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GB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𝛽𝛾</m:t>
                    </m:r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func>
                      <m:funcPr>
                        <m:ctrlPr>
                          <a:rPr lang="en-GB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GB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/>
                </a:r>
                <a:br>
                  <a:rPr lang="en-GB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</a:br>
                <a:r>
                  <a:rPr lang="en-GB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(in units with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), and its momentum in the </a:t>
                </a:r>
                <a:r>
                  <a:rPr lang="en-GB" i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x</a:t>
                </a:r>
                <a:r>
                  <a:rPr lang="en-GB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 direction is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GB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func>
                      <m:funcPr>
                        <m:ctrlPr>
                          <a:rPr lang="en-GB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𝛽𝛾</m:t>
                    </m:r>
                    <m:r>
                      <a:rPr lang="en-GB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.</a:t>
                </a:r>
              </a:p>
              <a:p>
                <a:r>
                  <a:rPr lang="en-GB" dirty="0"/>
                  <a:t>Typical gas clouds have masses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GB" dirty="0"/>
                  <a:t>, so we can assume that the particle just bounces off, reversing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 but not changing the energy in this frame.</a:t>
                </a:r>
              </a:p>
              <a:p>
                <a:pPr/>
                <a:r>
                  <a:rPr lang="en-GB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Transforming back to the lab frame then gives </a:t>
                </a:r>
                <a:br>
                  <a:rPr lang="en-GB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GB" i="1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GB" i="1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i="1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𝛽𝛾</m:t>
                      </m:r>
                      <m:sSubSup>
                        <m:sSubSupPr>
                          <m:ctrlP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=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  <m:func>
                            <m:funcPr>
                              <m:ctrlPr>
                                <a:rPr lang="en-GB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  <m:r>
                        <a:rPr lang="en-GB" i="1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  <a:p>
                <a:r>
                  <a:rPr lang="en-GB" dirty="0" smtClean="0"/>
                  <a:t>Therefore, as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≈1+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lit/>
                      </m:rP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≈2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e>
                    </m:d>
                  </m:oMath>
                </a14:m>
                <a:r>
                  <a:rPr lang="en-GB" dirty="0" smtClean="0"/>
                  <a:t>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2052918"/>
                <a:ext cx="10858500" cy="4595532"/>
              </a:xfrm>
              <a:blipFill>
                <a:blip r:embed="rId2"/>
                <a:stretch>
                  <a:fillRect l="-730" t="-928" r="-2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9657557" y="4343424"/>
            <a:ext cx="2016224" cy="2160240"/>
            <a:chOff x="6300192" y="3068960"/>
            <a:chExt cx="2016224" cy="2160240"/>
          </a:xfrm>
        </p:grpSpPr>
        <p:sp>
          <p:nvSpPr>
            <p:cNvPr id="6" name="Rectangle 5"/>
            <p:cNvSpPr/>
            <p:nvPr/>
          </p:nvSpPr>
          <p:spPr>
            <a:xfrm>
              <a:off x="7308304" y="3068960"/>
              <a:ext cx="1008112" cy="21602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Left Arrow 6"/>
            <p:cNvSpPr/>
            <p:nvPr/>
          </p:nvSpPr>
          <p:spPr>
            <a:xfrm>
              <a:off x="7308304" y="3068960"/>
              <a:ext cx="1008000" cy="216024"/>
            </a:xfrm>
            <a:prstGeom prst="lef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>
              <a:endCxn id="6" idx="1"/>
            </p:cNvCxnSpPr>
            <p:nvPr/>
          </p:nvCxnSpPr>
          <p:spPr>
            <a:xfrm>
              <a:off x="6300192" y="4149080"/>
              <a:ext cx="1008112" cy="0"/>
            </a:xfrm>
            <a:prstGeom prst="line">
              <a:avLst/>
            </a:prstGeom>
            <a:ln w="19050">
              <a:solidFill>
                <a:schemeClr val="accent4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6300304" y="3501080"/>
              <a:ext cx="1008000" cy="64800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10800000" flipV="1">
              <a:off x="6300304" y="4149080"/>
              <a:ext cx="1008000" cy="64800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732240" y="3851756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i="1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θ</a:t>
              </a:r>
              <a:endParaRPr lang="en-GB" i="1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588224" y="3429000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i="1" dirty="0" smtClean="0">
                  <a:solidFill>
                    <a:schemeClr val="tx2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v</a:t>
              </a:r>
              <a:endParaRPr lang="en-GB" sz="2000" i="1" dirty="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68344" y="3212976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i="1" dirty="0" smtClean="0">
                  <a:solidFill>
                    <a:srgbClr val="FFFF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β</a:t>
              </a:r>
              <a:r>
                <a:rPr lang="en-GB" i="1" dirty="0" smtClean="0">
                  <a:solidFill>
                    <a:srgbClr val="FFFF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</a:t>
              </a:r>
              <a:endParaRPr lang="en-GB" i="1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966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role of shocks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111" y="2052918"/>
                <a:ext cx="10698163" cy="4680000"/>
              </a:xfrm>
            </p:spPr>
            <p:txBody>
              <a:bodyPr/>
              <a:lstStyle/>
              <a:p>
                <a:r>
                  <a:rPr lang="en-GB" dirty="0" smtClean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lit/>
                      </m:rPr>
                      <a:rPr lang="en-GB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≈2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𝛽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e>
                    </m:d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≪1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dirty="0" smtClean="0"/>
                  <a:t> almost half of all randomly oriented collisions result in a loss of energy</a:t>
                </a:r>
              </a:p>
              <a:p>
                <a:pPr lvl="1"/>
                <a:r>
                  <a:rPr lang="en-GB" dirty="0" smtClean="0"/>
                  <a:t>the average fractional energy gain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. </a:t>
                </a:r>
              </a:p>
              <a:p>
                <a:r>
                  <a:rPr lang="en-GB" dirty="0" smtClean="0"/>
                  <a:t>This is too slow and too inefficient in most circumstances—</a:t>
                </a:r>
                <a:br>
                  <a:rPr lang="en-GB" dirty="0" smtClean="0"/>
                </a:br>
                <a:r>
                  <a:rPr lang="en-GB" dirty="0" smtClean="0"/>
                  <a:t>we need an environment that guarantees favourable </a:t>
                </a:r>
                <a:br>
                  <a:rPr lang="en-GB" dirty="0" smtClean="0"/>
                </a:br>
                <a:r>
                  <a:rPr lang="en-GB" dirty="0" smtClean="0"/>
                  <a:t>kinematics (i.e.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GB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GB" dirty="0" smtClean="0"/>
                  <a:t>).</a:t>
                </a:r>
              </a:p>
              <a:p>
                <a:pPr lvl="1"/>
                <a:r>
                  <a:rPr lang="en-GB" dirty="0" smtClean="0"/>
                  <a:t>This is true when fast particles diffuse across a shock front:</a:t>
                </a:r>
                <a:br>
                  <a:rPr lang="en-GB" dirty="0" smtClean="0"/>
                </a:br>
                <a:r>
                  <a:rPr lang="en-GB" dirty="0" smtClean="0"/>
                  <a:t>whichever way they go, they “see” the bulk gas and its</a:t>
                </a:r>
                <a:br>
                  <a:rPr lang="en-GB" dirty="0" smtClean="0"/>
                </a:br>
                <a:r>
                  <a:rPr lang="en-GB" dirty="0" smtClean="0"/>
                  <a:t>entrained magnetic field coming towards them.</a:t>
                </a:r>
              </a:p>
              <a:p>
                <a:r>
                  <a:rPr lang="en-GB" dirty="0" smtClean="0"/>
                  <a:t>This is </a:t>
                </a:r>
                <a:r>
                  <a:rPr lang="en-GB" b="1" i="1" dirty="0" smtClean="0"/>
                  <a:t>diffusive shock acceleration</a:t>
                </a:r>
                <a:r>
                  <a:rPr lang="en-GB" dirty="0" smtClean="0"/>
                  <a:t>, and is the preferred </a:t>
                </a:r>
                <a:br>
                  <a:rPr lang="en-GB" dirty="0" smtClean="0"/>
                </a:br>
                <a:r>
                  <a:rPr lang="en-GB" dirty="0" smtClean="0"/>
                  <a:t>model for astrophysical acceleration in many source types.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11" y="2052918"/>
                <a:ext cx="10698163" cy="4680000"/>
              </a:xfrm>
              <a:blipFill>
                <a:blip r:embed="rId2"/>
                <a:stretch>
                  <a:fillRect l="-912" t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EAC257F-2604-7D7B-7149-C273288E796C}"/>
              </a:ext>
            </a:extLst>
          </p:cNvPr>
          <p:cNvGrpSpPr/>
          <p:nvPr/>
        </p:nvGrpSpPr>
        <p:grpSpPr>
          <a:xfrm>
            <a:off x="9694018" y="2703653"/>
            <a:ext cx="2376264" cy="3744416"/>
            <a:chOff x="6228184" y="1772816"/>
            <a:chExt cx="2376264" cy="374441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218DA6-E2CD-4A5D-3298-B3E1CE423AB6}"/>
                </a:ext>
              </a:extLst>
            </p:cNvPr>
            <p:cNvSpPr/>
            <p:nvPr/>
          </p:nvSpPr>
          <p:spPr>
            <a:xfrm>
              <a:off x="6228184" y="1772816"/>
              <a:ext cx="2376264" cy="11521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E2627B1-E244-6802-A5E2-193ED07C3201}"/>
                </a:ext>
              </a:extLst>
            </p:cNvPr>
            <p:cNvCxnSpPr>
              <a:stCxn id="6" idx="0"/>
            </p:cNvCxnSpPr>
            <p:nvPr/>
          </p:nvCxnSpPr>
          <p:spPr>
            <a:xfrm>
              <a:off x="7416316" y="1772816"/>
              <a:ext cx="0" cy="115212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ight Arrow 9">
              <a:extLst>
                <a:ext uri="{FF2B5EF4-FFF2-40B4-BE49-F238E27FC236}">
                  <a16:creationId xmlns:a16="http://schemas.microsoft.com/office/drawing/2014/main" id="{BFD1F84D-0A54-5D39-7C40-14C8226BFCBA}"/>
                </a:ext>
              </a:extLst>
            </p:cNvPr>
            <p:cNvSpPr/>
            <p:nvPr/>
          </p:nvSpPr>
          <p:spPr>
            <a:xfrm>
              <a:off x="6444208" y="2204864"/>
              <a:ext cx="720080" cy="288032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ight Arrow 12">
              <a:extLst>
                <a:ext uri="{FF2B5EF4-FFF2-40B4-BE49-F238E27FC236}">
                  <a16:creationId xmlns:a16="http://schemas.microsoft.com/office/drawing/2014/main" id="{9BD24978-A72E-4D57-752E-05C341406342}"/>
                </a:ext>
              </a:extLst>
            </p:cNvPr>
            <p:cNvSpPr/>
            <p:nvPr/>
          </p:nvSpPr>
          <p:spPr>
            <a:xfrm>
              <a:off x="7920392" y="2204864"/>
              <a:ext cx="180000" cy="288032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E741EBC-B817-C454-CFBC-52113AF6AFDD}"/>
                </a:ext>
              </a:extLst>
            </p:cNvPr>
            <p:cNvSpPr/>
            <p:nvPr/>
          </p:nvSpPr>
          <p:spPr>
            <a:xfrm>
              <a:off x="6228184" y="3068960"/>
              <a:ext cx="2376264" cy="11521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9279E91-A30A-F8F1-9636-1D776DBD2B06}"/>
                </a:ext>
              </a:extLst>
            </p:cNvPr>
            <p:cNvCxnSpPr/>
            <p:nvPr/>
          </p:nvCxnSpPr>
          <p:spPr>
            <a:xfrm>
              <a:off x="7429460" y="3057530"/>
              <a:ext cx="0" cy="115212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ight Arrow 15">
              <a:extLst>
                <a:ext uri="{FF2B5EF4-FFF2-40B4-BE49-F238E27FC236}">
                  <a16:creationId xmlns:a16="http://schemas.microsoft.com/office/drawing/2014/main" id="{8712CDE4-841F-65B0-3C5C-BA68AE2AD398}"/>
                </a:ext>
              </a:extLst>
            </p:cNvPr>
            <p:cNvSpPr/>
            <p:nvPr/>
          </p:nvSpPr>
          <p:spPr>
            <a:xfrm flipH="1">
              <a:off x="7740352" y="3501008"/>
              <a:ext cx="540000" cy="288032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20082FD-4DAB-B843-2A33-917A6BFDC1AB}"/>
                </a:ext>
              </a:extLst>
            </p:cNvPr>
            <p:cNvSpPr/>
            <p:nvPr/>
          </p:nvSpPr>
          <p:spPr>
            <a:xfrm>
              <a:off x="6400800" y="3234690"/>
              <a:ext cx="925830" cy="868680"/>
            </a:xfrm>
            <a:custGeom>
              <a:avLst/>
              <a:gdLst>
                <a:gd name="connsiteX0" fmla="*/ 102870 w 925830"/>
                <a:gd name="connsiteY0" fmla="*/ 114300 h 868680"/>
                <a:gd name="connsiteX1" fmla="*/ 571500 w 925830"/>
                <a:gd name="connsiteY1" fmla="*/ 674370 h 868680"/>
                <a:gd name="connsiteX2" fmla="*/ 777240 w 925830"/>
                <a:gd name="connsiteY2" fmla="*/ 160020 h 868680"/>
                <a:gd name="connsiteX3" fmla="*/ 160020 w 925830"/>
                <a:gd name="connsiteY3" fmla="*/ 491490 h 868680"/>
                <a:gd name="connsiteX4" fmla="*/ 354330 w 925830"/>
                <a:gd name="connsiteY4" fmla="*/ 697230 h 868680"/>
                <a:gd name="connsiteX5" fmla="*/ 525780 w 925830"/>
                <a:gd name="connsiteY5" fmla="*/ 0 h 868680"/>
                <a:gd name="connsiteX6" fmla="*/ 22860 w 925830"/>
                <a:gd name="connsiteY6" fmla="*/ 434340 h 868680"/>
                <a:gd name="connsiteX7" fmla="*/ 914400 w 925830"/>
                <a:gd name="connsiteY7" fmla="*/ 731520 h 868680"/>
                <a:gd name="connsiteX8" fmla="*/ 628650 w 925830"/>
                <a:gd name="connsiteY8" fmla="*/ 80010 h 868680"/>
                <a:gd name="connsiteX9" fmla="*/ 22860 w 925830"/>
                <a:gd name="connsiteY9" fmla="*/ 868680 h 868680"/>
                <a:gd name="connsiteX10" fmla="*/ 548640 w 925830"/>
                <a:gd name="connsiteY10" fmla="*/ 834390 h 868680"/>
                <a:gd name="connsiteX11" fmla="*/ 0 w 925830"/>
                <a:gd name="connsiteY11" fmla="*/ 11430 h 868680"/>
                <a:gd name="connsiteX12" fmla="*/ 617220 w 925830"/>
                <a:gd name="connsiteY12" fmla="*/ 45720 h 868680"/>
                <a:gd name="connsiteX13" fmla="*/ 57150 w 925830"/>
                <a:gd name="connsiteY13" fmla="*/ 605790 h 868680"/>
                <a:gd name="connsiteX14" fmla="*/ 34290 w 925830"/>
                <a:gd name="connsiteY14" fmla="*/ 251460 h 868680"/>
                <a:gd name="connsiteX15" fmla="*/ 822960 w 925830"/>
                <a:gd name="connsiteY15" fmla="*/ 308610 h 868680"/>
                <a:gd name="connsiteX16" fmla="*/ 617220 w 925830"/>
                <a:gd name="connsiteY16" fmla="*/ 811530 h 868680"/>
                <a:gd name="connsiteX17" fmla="*/ 651510 w 925830"/>
                <a:gd name="connsiteY17" fmla="*/ 0 h 868680"/>
                <a:gd name="connsiteX18" fmla="*/ 925830 w 925830"/>
                <a:gd name="connsiteY18" fmla="*/ 182880 h 868680"/>
                <a:gd name="connsiteX19" fmla="*/ 22860 w 925830"/>
                <a:gd name="connsiteY19" fmla="*/ 742950 h 868680"/>
                <a:gd name="connsiteX20" fmla="*/ 285750 w 925830"/>
                <a:gd name="connsiteY20" fmla="*/ 80010 h 868680"/>
                <a:gd name="connsiteX21" fmla="*/ 822960 w 925830"/>
                <a:gd name="connsiteY21" fmla="*/ 754380 h 868680"/>
                <a:gd name="connsiteX22" fmla="*/ 468630 w 925830"/>
                <a:gd name="connsiteY22" fmla="*/ 697230 h 868680"/>
                <a:gd name="connsiteX23" fmla="*/ 468630 w 925830"/>
                <a:gd name="connsiteY23" fmla="*/ 69723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25830" h="868680">
                  <a:moveTo>
                    <a:pt x="102870" y="114300"/>
                  </a:moveTo>
                  <a:lnTo>
                    <a:pt x="571500" y="674370"/>
                  </a:lnTo>
                  <a:lnTo>
                    <a:pt x="777240" y="160020"/>
                  </a:lnTo>
                  <a:lnTo>
                    <a:pt x="160020" y="491490"/>
                  </a:lnTo>
                  <a:lnTo>
                    <a:pt x="354330" y="697230"/>
                  </a:lnTo>
                  <a:lnTo>
                    <a:pt x="525780" y="0"/>
                  </a:lnTo>
                  <a:lnTo>
                    <a:pt x="22860" y="434340"/>
                  </a:lnTo>
                  <a:lnTo>
                    <a:pt x="914400" y="731520"/>
                  </a:lnTo>
                  <a:lnTo>
                    <a:pt x="628650" y="80010"/>
                  </a:lnTo>
                  <a:lnTo>
                    <a:pt x="22860" y="868680"/>
                  </a:lnTo>
                  <a:lnTo>
                    <a:pt x="548640" y="834390"/>
                  </a:lnTo>
                  <a:lnTo>
                    <a:pt x="0" y="11430"/>
                  </a:lnTo>
                  <a:lnTo>
                    <a:pt x="617220" y="45720"/>
                  </a:lnTo>
                  <a:lnTo>
                    <a:pt x="57150" y="605790"/>
                  </a:lnTo>
                  <a:lnTo>
                    <a:pt x="34290" y="251460"/>
                  </a:lnTo>
                  <a:lnTo>
                    <a:pt x="822960" y="308610"/>
                  </a:lnTo>
                  <a:lnTo>
                    <a:pt x="617220" y="811530"/>
                  </a:lnTo>
                  <a:lnTo>
                    <a:pt x="651510" y="0"/>
                  </a:lnTo>
                  <a:lnTo>
                    <a:pt x="925830" y="182880"/>
                  </a:lnTo>
                  <a:lnTo>
                    <a:pt x="22860" y="742950"/>
                  </a:lnTo>
                  <a:lnTo>
                    <a:pt x="285750" y="80010"/>
                  </a:lnTo>
                  <a:lnTo>
                    <a:pt x="822960" y="754380"/>
                  </a:lnTo>
                  <a:lnTo>
                    <a:pt x="468630" y="697230"/>
                  </a:lnTo>
                  <a:lnTo>
                    <a:pt x="468630" y="69723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49A1012-6119-EE42-117C-D5D1381F8361}"/>
                </a:ext>
              </a:extLst>
            </p:cNvPr>
            <p:cNvSpPr/>
            <p:nvPr/>
          </p:nvSpPr>
          <p:spPr>
            <a:xfrm>
              <a:off x="6228184" y="4365104"/>
              <a:ext cx="2376264" cy="11521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B73D15C-622F-7F01-39EE-F261BED3C684}"/>
                </a:ext>
              </a:extLst>
            </p:cNvPr>
            <p:cNvCxnSpPr/>
            <p:nvPr/>
          </p:nvCxnSpPr>
          <p:spPr>
            <a:xfrm>
              <a:off x="7440890" y="4365104"/>
              <a:ext cx="0" cy="115212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9A598E45-5DAD-C8C5-5A31-1A5281BA8362}"/>
                </a:ext>
              </a:extLst>
            </p:cNvPr>
            <p:cNvSpPr/>
            <p:nvPr/>
          </p:nvSpPr>
          <p:spPr>
            <a:xfrm>
              <a:off x="7583750" y="4504536"/>
              <a:ext cx="925830" cy="868680"/>
            </a:xfrm>
            <a:custGeom>
              <a:avLst/>
              <a:gdLst>
                <a:gd name="connsiteX0" fmla="*/ 102870 w 925830"/>
                <a:gd name="connsiteY0" fmla="*/ 114300 h 868680"/>
                <a:gd name="connsiteX1" fmla="*/ 571500 w 925830"/>
                <a:gd name="connsiteY1" fmla="*/ 674370 h 868680"/>
                <a:gd name="connsiteX2" fmla="*/ 777240 w 925830"/>
                <a:gd name="connsiteY2" fmla="*/ 160020 h 868680"/>
                <a:gd name="connsiteX3" fmla="*/ 160020 w 925830"/>
                <a:gd name="connsiteY3" fmla="*/ 491490 h 868680"/>
                <a:gd name="connsiteX4" fmla="*/ 354330 w 925830"/>
                <a:gd name="connsiteY4" fmla="*/ 697230 h 868680"/>
                <a:gd name="connsiteX5" fmla="*/ 525780 w 925830"/>
                <a:gd name="connsiteY5" fmla="*/ 0 h 868680"/>
                <a:gd name="connsiteX6" fmla="*/ 22860 w 925830"/>
                <a:gd name="connsiteY6" fmla="*/ 434340 h 868680"/>
                <a:gd name="connsiteX7" fmla="*/ 914400 w 925830"/>
                <a:gd name="connsiteY7" fmla="*/ 731520 h 868680"/>
                <a:gd name="connsiteX8" fmla="*/ 628650 w 925830"/>
                <a:gd name="connsiteY8" fmla="*/ 80010 h 868680"/>
                <a:gd name="connsiteX9" fmla="*/ 22860 w 925830"/>
                <a:gd name="connsiteY9" fmla="*/ 868680 h 868680"/>
                <a:gd name="connsiteX10" fmla="*/ 548640 w 925830"/>
                <a:gd name="connsiteY10" fmla="*/ 834390 h 868680"/>
                <a:gd name="connsiteX11" fmla="*/ 0 w 925830"/>
                <a:gd name="connsiteY11" fmla="*/ 11430 h 868680"/>
                <a:gd name="connsiteX12" fmla="*/ 617220 w 925830"/>
                <a:gd name="connsiteY12" fmla="*/ 45720 h 868680"/>
                <a:gd name="connsiteX13" fmla="*/ 57150 w 925830"/>
                <a:gd name="connsiteY13" fmla="*/ 605790 h 868680"/>
                <a:gd name="connsiteX14" fmla="*/ 34290 w 925830"/>
                <a:gd name="connsiteY14" fmla="*/ 251460 h 868680"/>
                <a:gd name="connsiteX15" fmla="*/ 822960 w 925830"/>
                <a:gd name="connsiteY15" fmla="*/ 308610 h 868680"/>
                <a:gd name="connsiteX16" fmla="*/ 617220 w 925830"/>
                <a:gd name="connsiteY16" fmla="*/ 811530 h 868680"/>
                <a:gd name="connsiteX17" fmla="*/ 651510 w 925830"/>
                <a:gd name="connsiteY17" fmla="*/ 0 h 868680"/>
                <a:gd name="connsiteX18" fmla="*/ 925830 w 925830"/>
                <a:gd name="connsiteY18" fmla="*/ 182880 h 868680"/>
                <a:gd name="connsiteX19" fmla="*/ 22860 w 925830"/>
                <a:gd name="connsiteY19" fmla="*/ 742950 h 868680"/>
                <a:gd name="connsiteX20" fmla="*/ 285750 w 925830"/>
                <a:gd name="connsiteY20" fmla="*/ 80010 h 868680"/>
                <a:gd name="connsiteX21" fmla="*/ 822960 w 925830"/>
                <a:gd name="connsiteY21" fmla="*/ 754380 h 868680"/>
                <a:gd name="connsiteX22" fmla="*/ 468630 w 925830"/>
                <a:gd name="connsiteY22" fmla="*/ 697230 h 868680"/>
                <a:gd name="connsiteX23" fmla="*/ 468630 w 925830"/>
                <a:gd name="connsiteY23" fmla="*/ 69723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25830" h="868680">
                  <a:moveTo>
                    <a:pt x="102870" y="114300"/>
                  </a:moveTo>
                  <a:lnTo>
                    <a:pt x="571500" y="674370"/>
                  </a:lnTo>
                  <a:lnTo>
                    <a:pt x="777240" y="160020"/>
                  </a:lnTo>
                  <a:lnTo>
                    <a:pt x="160020" y="491490"/>
                  </a:lnTo>
                  <a:lnTo>
                    <a:pt x="354330" y="697230"/>
                  </a:lnTo>
                  <a:lnTo>
                    <a:pt x="525780" y="0"/>
                  </a:lnTo>
                  <a:lnTo>
                    <a:pt x="22860" y="434340"/>
                  </a:lnTo>
                  <a:lnTo>
                    <a:pt x="914400" y="731520"/>
                  </a:lnTo>
                  <a:lnTo>
                    <a:pt x="628650" y="80010"/>
                  </a:lnTo>
                  <a:lnTo>
                    <a:pt x="22860" y="868680"/>
                  </a:lnTo>
                  <a:lnTo>
                    <a:pt x="548640" y="834390"/>
                  </a:lnTo>
                  <a:lnTo>
                    <a:pt x="0" y="11430"/>
                  </a:lnTo>
                  <a:lnTo>
                    <a:pt x="617220" y="45720"/>
                  </a:lnTo>
                  <a:lnTo>
                    <a:pt x="57150" y="605790"/>
                  </a:lnTo>
                  <a:lnTo>
                    <a:pt x="34290" y="251460"/>
                  </a:lnTo>
                  <a:lnTo>
                    <a:pt x="822960" y="308610"/>
                  </a:lnTo>
                  <a:lnTo>
                    <a:pt x="617220" y="811530"/>
                  </a:lnTo>
                  <a:lnTo>
                    <a:pt x="651510" y="0"/>
                  </a:lnTo>
                  <a:lnTo>
                    <a:pt x="925830" y="182880"/>
                  </a:lnTo>
                  <a:lnTo>
                    <a:pt x="22860" y="742950"/>
                  </a:lnTo>
                  <a:lnTo>
                    <a:pt x="285750" y="80010"/>
                  </a:lnTo>
                  <a:lnTo>
                    <a:pt x="822960" y="754380"/>
                  </a:lnTo>
                  <a:lnTo>
                    <a:pt x="468630" y="697230"/>
                  </a:lnTo>
                  <a:lnTo>
                    <a:pt x="468630" y="69723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ight Arrow 20">
              <a:extLst>
                <a:ext uri="{FF2B5EF4-FFF2-40B4-BE49-F238E27FC236}">
                  <a16:creationId xmlns:a16="http://schemas.microsoft.com/office/drawing/2014/main" id="{E7BAEED6-495D-7572-CDFB-0C63F73D7674}"/>
                </a:ext>
              </a:extLst>
            </p:cNvPr>
            <p:cNvSpPr/>
            <p:nvPr/>
          </p:nvSpPr>
          <p:spPr>
            <a:xfrm>
              <a:off x="6588224" y="4797152"/>
              <a:ext cx="540000" cy="288032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9107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Diffusive shock acceleration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53146" y="2052918"/>
                <a:ext cx="11160000" cy="4584646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For a strong non-relativistic shock, the relative speed of the gas on one side of the shock relative to the other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GB" dirty="0" smtClean="0"/>
                  <a:t> where </a:t>
                </a:r>
                <a:r>
                  <a:rPr lang="en-GB" i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V</a:t>
                </a:r>
                <a:r>
                  <a:rPr lang="en-GB" dirty="0" smtClean="0"/>
                  <a:t> is the shock speed.</a:t>
                </a: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dirty="0"/>
                  <a:t>Assume fast particles are ultra-relativistic, </a:t>
                </a:r>
                <a:r>
                  <a:rPr lang="en-GB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E</a:t>
                </a:r>
                <a:r>
                  <a:rPr lang="en-GB" dirty="0">
                    <a:latin typeface="Cambria" panose="02040503050406030204" pitchFamily="18" charset="0"/>
                    <a:ea typeface="Cambria" panose="02040503050406030204" pitchFamily="18" charset="0"/>
                  </a:rPr>
                  <a:t> ≈ </a:t>
                </a:r>
                <a:r>
                  <a:rPr lang="en-GB" i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cp.  </a:t>
                </a:r>
                <a:r>
                  <a:rPr lang="en-GB" dirty="0" smtClean="0">
                    <a:latin typeface="+mn-lt"/>
                    <a:ea typeface="Cambria" panose="02040503050406030204" pitchFamily="18" charset="0"/>
                  </a:rPr>
                  <a:t>Then</a:t>
                </a:r>
                <a:endParaRPr lang="en-GB" dirty="0">
                  <a:latin typeface="+mn-lt"/>
                  <a:ea typeface="Cambria" panose="02040503050406030204" pitchFamily="18" charset="0"/>
                </a:endParaRP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dirty="0" smtClean="0"/>
                  <a:t>probability </a:t>
                </a:r>
                <a:r>
                  <a:rPr lang="en-GB" dirty="0"/>
                  <a:t>of given particle crossing shock in given time interval is </a:t>
                </a:r>
                <a:r>
                  <a:rPr lang="en-GB" i="1" dirty="0">
                    <a:latin typeface="Cambria Math"/>
                  </a:rPr>
                  <a:t/>
                </a:r>
                <a:br>
                  <a:rPr lang="en-GB" i="1" dirty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𝜃</m:t>
                        </m:r>
                      </m:e>
                    </m:d>
                    <m:r>
                      <m:rPr>
                        <m:sty m:val="p"/>
                      </m:rPr>
                      <a:rPr lang="en-GB">
                        <a:latin typeface="Cambria Math"/>
                      </a:rPr>
                      <m:t>d</m:t>
                    </m:r>
                    <m:r>
                      <a:rPr lang="en-GB" i="1">
                        <a:latin typeface="Cambria Math"/>
                      </a:rPr>
                      <m:t>𝜃</m:t>
                    </m:r>
                    <m:r>
                      <a:rPr lang="en-GB" i="1">
                        <a:latin typeface="Cambria Math"/>
                      </a:rPr>
                      <m:t>=2</m:t>
                    </m:r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GB" i="1">
                            <a:latin typeface="Cambria Math"/>
                          </a:rPr>
                          <m:t>𝜃</m:t>
                        </m:r>
                      </m:e>
                    </m:func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GB" i="1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m:rPr>
                        <m:sty m:val="p"/>
                      </m:rPr>
                      <a:rPr lang="en-GB">
                        <a:latin typeface="Cambria Math"/>
                      </a:rPr>
                      <m:t>d</m:t>
                    </m:r>
                    <m:r>
                      <a:rPr lang="en-GB" i="1">
                        <a:latin typeface="Cambria Math"/>
                      </a:rPr>
                      <m:t>𝜃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=2</m:t>
                        </m:r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d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func>
                          </m:e>
                        </m:d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dirty="0"/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dirty="0"/>
                  <a:t>I</a:t>
                </a:r>
                <a:r>
                  <a:rPr lang="en-GB" dirty="0" smtClean="0"/>
                  <a:t>f </a:t>
                </a:r>
                <a:r>
                  <a:rPr lang="en-GB" dirty="0"/>
                  <a:t>shock is non-relativistic </a:t>
                </a:r>
                <a:r>
                  <a:rPr lang="en-GB" dirty="0" smtClean="0"/>
                  <a:t>we can </a:t>
                </a:r>
                <a:r>
                  <a:rPr lang="en-GB" dirty="0"/>
                  <a:t>take </a:t>
                </a:r>
                <a:r>
                  <a:rPr lang="el-GR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γ</a:t>
                </a:r>
                <a:r>
                  <a:rPr lang="en-GB" i="1" baseline="-25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U</a:t>
                </a:r>
                <a:r>
                  <a:rPr lang="en-GB" dirty="0">
                    <a:latin typeface="Cambria" panose="02040503050406030204" pitchFamily="18" charset="0"/>
                    <a:ea typeface="Cambria" panose="02040503050406030204" pitchFamily="18" charset="0"/>
                  </a:rPr>
                  <a:t> ≈ </a:t>
                </a:r>
                <a:r>
                  <a:rPr lang="en-GB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1</a:t>
                </a:r>
                <a:r>
                  <a:rPr lang="en-GB" dirty="0" smtClean="0">
                    <a:latin typeface="+mn-lt"/>
                    <a:ea typeface="Cambria" panose="02040503050406030204" pitchFamily="18" charset="0"/>
                  </a:rPr>
                  <a:t> and neglect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>
                    <a:latin typeface="+mn-lt"/>
                    <a:ea typeface="Cambria" panose="02040503050406030204" pitchFamily="18" charset="0"/>
                  </a:rPr>
                  <a:t>, so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Δ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𝛽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GB" dirty="0" smtClean="0">
                    <a:latin typeface="+mn-lt"/>
                    <a:ea typeface="Cambria" panose="02040503050406030204" pitchFamily="18" charset="0"/>
                  </a:rPr>
                  <a:t>.</a:t>
                </a:r>
                <a:endParaRPr lang="en-GB" dirty="0">
                  <a:latin typeface="+mn-lt"/>
                  <a:ea typeface="Cambria" panose="02040503050406030204" pitchFamily="18" charset="0"/>
                </a:endParaRP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dirty="0"/>
                  <a:t>T</a:t>
                </a:r>
                <a:r>
                  <a:rPr lang="en-GB" dirty="0" smtClean="0"/>
                  <a:t>herefore </a:t>
                </a:r>
                <a:r>
                  <a:rPr lang="en-GB" dirty="0"/>
                  <a:t>average energy gain is </a:t>
                </a:r>
                <a:br>
                  <a:rPr lang="en-GB" dirty="0"/>
                </a:b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GB">
                                <a:latin typeface="Cambria Math"/>
                              </a:rPr>
                              <m:t>Δ</m:t>
                            </m:r>
                            <m:r>
                              <a:rPr lang="en-GB" i="1">
                                <a:latin typeface="Cambria Math"/>
                              </a:rPr>
                              <m:t>𝐸</m:t>
                            </m:r>
                          </m:num>
                          <m:den>
                            <m:r>
                              <a:rPr lang="en-GB" i="1">
                                <a:latin typeface="Cambria Math"/>
                              </a:rPr>
                              <m:t>𝐸</m:t>
                            </m:r>
                          </m:den>
                        </m:f>
                      </m:e>
                    </m:d>
                    <m:r>
                      <a:rPr lang="en-GB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𝑈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den>
                    </m:f>
                    <m:nary>
                      <m:nary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GB" i="1">
                            <a:latin typeface="Cambria Math"/>
                          </a:rPr>
                          <m:t>𝜋</m:t>
                        </m:r>
                        <m:r>
                          <m:rPr>
                            <m:lit/>
                          </m:rPr>
                          <a:rPr lang="en-GB" i="1">
                            <a:latin typeface="Cambria Math"/>
                          </a:rPr>
                          <m:t>/</m:t>
                        </m:r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p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GB" i="1">
                                <a:latin typeface="Cambria Math"/>
                              </a:rPr>
                              <m:t>𝜃</m:t>
                            </m:r>
                          </m:e>
                        </m:func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GB" i="1">
                                <a:latin typeface="Cambria Math"/>
                              </a:rPr>
                              <m:t>𝜃</m:t>
                            </m:r>
                          </m:e>
                        </m:func>
                        <m:r>
                          <a:rPr lang="en-GB" i="1">
                            <a:latin typeface="Cambria Math"/>
                          </a:rPr>
                          <m:t>𝑑</m:t>
                        </m:r>
                        <m:r>
                          <a:rPr lang="en-GB" i="1">
                            <a:latin typeface="Cambria Math"/>
                          </a:rPr>
                          <m:t>𝜃</m:t>
                        </m:r>
                      </m:e>
                    </m:nary>
                    <m:r>
                      <a:rPr lang="en-GB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3</m:t>
                        </m:r>
                      </m:den>
                    </m:f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𝑈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den>
                    </m:f>
                    <m:r>
                      <a:rPr lang="en-GB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den>
                    </m:f>
                  </m:oMath>
                </a14:m>
                <a:endParaRPr lang="en-GB" dirty="0"/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dirty="0" smtClean="0"/>
                  <a:t>This is true whichever side of the shock the particle starts from.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3146" y="2052918"/>
                <a:ext cx="11160000" cy="4584646"/>
              </a:xfrm>
              <a:blipFill>
                <a:blip r:embed="rId2"/>
                <a:stretch>
                  <a:fillRect l="-819" t="-1064" r="-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89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spectrum from diffusive shock acceleration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111" y="2052918"/>
                <a:ext cx="10767559" cy="4568318"/>
              </a:xfrm>
            </p:spPr>
            <p:txBody>
              <a:bodyPr/>
              <a:lstStyle/>
              <a:p>
                <a:r>
                  <a:rPr lang="en-GB" dirty="0" smtClean="0"/>
                  <a:t>After </a:t>
                </a:r>
                <a:r>
                  <a:rPr lang="en-GB" i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k</a:t>
                </a:r>
                <a:r>
                  <a:rPr lang="en-GB" dirty="0" smtClean="0"/>
                  <a:t> shock crossings, the particle has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/>
                  <a:t>.</a:t>
                </a:r>
              </a:p>
              <a:p>
                <a:r>
                  <a:rPr lang="en-GB" dirty="0" smtClean="0"/>
                  <a:t>The probability that the particle is carried downstream and never crosses the shock again also turns out to be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m:rPr>
                        <m:lit/>
                      </m:rP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 smtClean="0"/>
                  <a:t>, so after </a:t>
                </a:r>
                <a:r>
                  <a:rPr lang="en-GB" i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k</a:t>
                </a:r>
                <a:r>
                  <a:rPr lang="en-GB" dirty="0" smtClean="0"/>
                  <a:t> shock crossings the number of particles remaining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/>
                  <a:t>.</a:t>
                </a:r>
              </a:p>
              <a:p>
                <a:pPr lvl="1"/>
                <a:r>
                  <a:rPr lang="en-GB" dirty="0" smtClean="0"/>
                  <a:t>Taking logs,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func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func>
                    <m:r>
                      <a:rPr lang="en-GB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dirty="0" smtClean="0"/>
                  <a:t> </a:t>
                </a:r>
              </a:p>
              <a:p>
                <a:pPr marL="914400" lvl="2" indent="0">
                  <a:buNone/>
                </a:pPr>
                <a:r>
                  <a:rPr lang="en-GB" dirty="0" smtClean="0"/>
                  <a:t>since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(1±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GB" b="0" i="1" smtClean="0">
                        <a:latin typeface="Cambria Math" panose="02040503050406030204" pitchFamily="18" charset="0"/>
                      </a:rPr>
                      <m:t>≈±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GB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pPr lvl="1"/>
                <a:r>
                  <a:rPr lang="en-GB" dirty="0" smtClean="0"/>
                  <a:t>Therefore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func>
                    <m:r>
                      <a:rPr lang="en-GB" b="0" i="1" smtClean="0">
                        <a:latin typeface="Cambria Math" panose="02040503050406030204" pitchFamily="18" charset="0"/>
                      </a:rPr>
                      <m:t>=−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func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lit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GB" dirty="0" smtClean="0"/>
                  <a:t>, i.e.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≥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GB" dirty="0" smtClean="0"/>
                  <a:t>.</a:t>
                </a:r>
              </a:p>
              <a:p>
                <a:pPr lvl="1"/>
                <a:r>
                  <a:rPr lang="en-GB" dirty="0" smtClean="0"/>
                  <a:t>To get </a:t>
                </a:r>
                <a:r>
                  <a:rPr lang="en-GB" dirty="0" err="1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d</a:t>
                </a:r>
                <a:r>
                  <a:rPr lang="en-GB" i="1" dirty="0" err="1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N</a:t>
                </a:r>
                <a:r>
                  <a:rPr lang="en-GB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/</a:t>
                </a:r>
                <a:r>
                  <a:rPr lang="en-GB" dirty="0" err="1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d</a:t>
                </a:r>
                <a:r>
                  <a:rPr lang="en-GB" i="1" dirty="0" err="1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E</a:t>
                </a:r>
                <a:r>
                  <a:rPr lang="en-GB" dirty="0" smtClean="0"/>
                  <a:t> we differentiate: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r>
                  <a:rPr lang="en-GB" dirty="0" smtClean="0"/>
                  <a:t>Note that this is independent of the details of the shock.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11" y="2052918"/>
                <a:ext cx="10767559" cy="4568318"/>
              </a:xfrm>
              <a:blipFill>
                <a:blip r:embed="rId2"/>
                <a:stretch>
                  <a:fillRect l="-906" t="-9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48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Supernova remnants as cosmic ray sources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111" y="2052917"/>
                <a:ext cx="7763103" cy="4536000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Supernova remnants are a probable example of diffusive shock acceleration.</a:t>
                </a:r>
              </a:p>
              <a:p>
                <a:pPr lvl="1"/>
                <a:r>
                  <a:rPr lang="en-GB" dirty="0" smtClean="0"/>
                  <a:t>Assuming a supernova rate of ~2/century and an average energy release (excluding neutrinos) of 10</a:t>
                </a:r>
                <a:r>
                  <a:rPr lang="en-GB" baseline="30000" dirty="0" smtClean="0"/>
                  <a:t>44</a:t>
                </a:r>
                <a:r>
                  <a:rPr lang="en-GB" dirty="0" smtClean="0"/>
                  <a:t> J, supernova remnants can maintain the energy density in cosmic rays if acceleration in ~10% efficient.</a:t>
                </a:r>
              </a:p>
              <a:p>
                <a:pPr lvl="2"/>
                <a:r>
                  <a:rPr lang="en-GB" dirty="0" smtClean="0"/>
                  <a:t>This is in line with simulations and with measurements of particle acceleration in solar system shocks.</a:t>
                </a:r>
              </a:p>
              <a:p>
                <a:pPr lvl="1"/>
                <a:r>
                  <a:rPr lang="en-GB" dirty="0" smtClean="0"/>
                  <a:t>If the electron energy spectrum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GB" dirty="0" smtClean="0"/>
                  <a:t>, the synchrotron spectrum should be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lit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, which is consistent with what we see in SNR radio data.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11" y="2052917"/>
                <a:ext cx="7763103" cy="4536000"/>
              </a:xfrm>
              <a:blipFill>
                <a:blip r:embed="rId2"/>
                <a:stretch>
                  <a:fillRect l="-1257" t="-1075" r="-1178" b="-20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  <p:graphicFrame>
        <p:nvGraphicFramePr>
          <p:cNvPr id="5" name="Chart 4" descr="Histogram of catalogued radio spectral indices from Green's catalogue of Galactic SNRs, showing peak at 0.5." title="SNR spectral indice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0124940"/>
              </p:ext>
            </p:extLst>
          </p:nvPr>
        </p:nvGraphicFramePr>
        <p:xfrm>
          <a:off x="8522208" y="1810551"/>
          <a:ext cx="3271624" cy="3974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53144" y="5844869"/>
            <a:ext cx="2350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Data from Green’s catalogue of supernova remnants.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7810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Observational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7" y="2053160"/>
            <a:ext cx="8256505" cy="4547665"/>
          </a:xfrm>
        </p:spPr>
        <p:txBody>
          <a:bodyPr>
            <a:normAutofit lnSpcReduction="10000"/>
          </a:bodyPr>
          <a:lstStyle/>
          <a:p>
            <a:pPr>
              <a:lnSpc>
                <a:spcPct val="105000"/>
              </a:lnSpc>
            </a:pPr>
            <a:r>
              <a:rPr lang="en-GB" dirty="0" smtClean="0"/>
              <a:t>SNRs are typically observed in radio and X-rays.</a:t>
            </a:r>
          </a:p>
          <a:p>
            <a:pPr lvl="1">
              <a:lnSpc>
                <a:spcPct val="105000"/>
              </a:lnSpc>
            </a:pPr>
            <a:r>
              <a:rPr lang="en-GB" dirty="0" smtClean="0"/>
              <a:t>The X-ray emission is thermal over most of the SNR, but there is a thin rim of synchrotron emission.</a:t>
            </a:r>
          </a:p>
          <a:p>
            <a:pPr lvl="1">
              <a:lnSpc>
                <a:spcPct val="105000"/>
              </a:lnSpc>
            </a:pPr>
            <a:r>
              <a:rPr lang="en-GB" dirty="0" smtClean="0"/>
              <a:t>This is consistent with high-energy electrons</a:t>
            </a:r>
            <a:br>
              <a:rPr lang="en-GB" dirty="0" smtClean="0"/>
            </a:br>
            <a:r>
              <a:rPr lang="en-GB" dirty="0" smtClean="0"/>
              <a:t>being present only close to the shock front</a:t>
            </a:r>
            <a:br>
              <a:rPr lang="en-GB" dirty="0" smtClean="0"/>
            </a:br>
            <a:r>
              <a:rPr lang="en-GB" dirty="0" smtClean="0"/>
              <a:t>generated by the original explosion.</a:t>
            </a:r>
          </a:p>
          <a:p>
            <a:pPr lvl="2">
              <a:lnSpc>
                <a:spcPct val="105000"/>
              </a:lnSpc>
            </a:pPr>
            <a:r>
              <a:rPr lang="en-GB" dirty="0" smtClean="0"/>
              <a:t>This is expected, because high-energy</a:t>
            </a:r>
            <a:br>
              <a:rPr lang="en-GB" dirty="0" smtClean="0"/>
            </a:br>
            <a:r>
              <a:rPr lang="en-GB" dirty="0" smtClean="0"/>
              <a:t>electrons radiate their energy away quickly</a:t>
            </a:r>
            <a:br>
              <a:rPr lang="en-GB" dirty="0" smtClean="0"/>
            </a:br>
            <a:r>
              <a:rPr lang="en-GB" dirty="0" smtClean="0"/>
              <a:t>so do not travel far from where they were</a:t>
            </a:r>
            <a:br>
              <a:rPr lang="en-GB" dirty="0" smtClean="0"/>
            </a:br>
            <a:r>
              <a:rPr lang="en-GB" dirty="0" smtClean="0"/>
              <a:t>accelerated. </a:t>
            </a:r>
          </a:p>
          <a:p>
            <a:pPr>
              <a:lnSpc>
                <a:spcPct val="105000"/>
              </a:lnSpc>
            </a:pPr>
            <a:r>
              <a:rPr lang="en-GB" dirty="0" smtClean="0"/>
              <a:t>There is a strong case for diffusive shock</a:t>
            </a:r>
            <a:br>
              <a:rPr lang="en-GB" dirty="0" smtClean="0"/>
            </a:br>
            <a:r>
              <a:rPr lang="en-GB" dirty="0" smtClean="0"/>
              <a:t>acceleration.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6" descr="X-ray image of SNR 1006 from Chandra, showing synchrotron emission only in NE and SW." title="SN 1006 X-ray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292" y="605996"/>
            <a:ext cx="2812200" cy="28113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87050" y="605996"/>
            <a:ext cx="1040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Chandra</a:t>
            </a:r>
            <a:endParaRPr lang="en-GB" sz="1200" i="1" dirty="0"/>
          </a:p>
        </p:txBody>
      </p:sp>
      <p:pic>
        <p:nvPicPr>
          <p:cNvPr id="9" name="Picture 8" descr="S[ectrum of the SW limb of SN 1006, showing a power law as expected from synchrotron emission, contrasted with spectrum from the interior of the remnant, showing thermal spectrum with emission lines." title="SN 1006 X-ray spectr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9292" y="3570641"/>
            <a:ext cx="4102200" cy="27534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04511" y="5595346"/>
            <a:ext cx="157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err="1" smtClean="0">
                <a:solidFill>
                  <a:schemeClr val="bg1"/>
                </a:solidFill>
              </a:rPr>
              <a:t>Suzaku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92417" y="6466089"/>
            <a:ext cx="52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Images from </a:t>
            </a:r>
            <a:r>
              <a:rPr lang="en-GB" sz="1400" dirty="0" err="1" smtClean="0"/>
              <a:t>Katsuda</a:t>
            </a:r>
            <a:r>
              <a:rPr lang="en-GB" sz="1400" dirty="0" smtClean="0"/>
              <a:t>, </a:t>
            </a:r>
            <a:r>
              <a:rPr lang="en-GB" sz="1400" dirty="0" err="1" smtClean="0"/>
              <a:t>arXiv</a:t>
            </a:r>
            <a:r>
              <a:rPr lang="en-GB" sz="1400" dirty="0" smtClean="0"/>
              <a:t> 1702.02054 [</a:t>
            </a:r>
            <a:r>
              <a:rPr lang="en-GB" sz="1400" dirty="0" err="1" smtClean="0"/>
              <a:t>astro-ph.HE</a:t>
            </a:r>
            <a:r>
              <a:rPr lang="en-GB" sz="1400" dirty="0" smtClean="0"/>
              <a:t>] (2017).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8915400" y="171450"/>
            <a:ext cx="126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SN 1006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0159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9">
      <a:dk1>
        <a:srgbClr val="000000"/>
      </a:dk1>
      <a:lt1>
        <a:sysClr val="window" lastClr="FFFFFF"/>
      </a:lt1>
      <a:dk2>
        <a:srgbClr val="440099"/>
      </a:dk2>
      <a:lt2>
        <a:srgbClr val="EBEBEB"/>
      </a:lt2>
      <a:accent1>
        <a:srgbClr val="FD3398"/>
      </a:accent1>
      <a:accent2>
        <a:srgbClr val="640032"/>
      </a:accent2>
      <a:accent3>
        <a:srgbClr val="B08FFF"/>
      </a:accent3>
      <a:accent4>
        <a:srgbClr val="969FA7"/>
      </a:accent4>
      <a:accent5>
        <a:srgbClr val="C80077"/>
      </a:accent5>
      <a:accent6>
        <a:srgbClr val="6400C8"/>
      </a:accent6>
      <a:hlink>
        <a:srgbClr val="828282"/>
      </a:hlink>
      <a:folHlink>
        <a:srgbClr val="8800FF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9656</TotalTime>
  <Words>841</Words>
  <Application>Microsoft Office PowerPoint</Application>
  <PresentationFormat>Widescreen</PresentationFormat>
  <Paragraphs>124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Cambria Math</vt:lpstr>
      <vt:lpstr>Century Gothic</vt:lpstr>
      <vt:lpstr>Wingdings 3</vt:lpstr>
      <vt:lpstr>Ion</vt:lpstr>
      <vt:lpstr>Particle Astrophysics</vt:lpstr>
      <vt:lpstr>High energy particle astrophysics: mechanisms and sources</vt:lpstr>
      <vt:lpstr>Astrophysical accelerators</vt:lpstr>
      <vt:lpstr>Acceleration by a moving magnetic field</vt:lpstr>
      <vt:lpstr>The role of shocks</vt:lpstr>
      <vt:lpstr>Diffusive shock acceleration</vt:lpstr>
      <vt:lpstr>Energy spectrum from diffusive shock acceleration</vt:lpstr>
      <vt:lpstr>Supernova remnants as cosmic ray sources</vt:lpstr>
      <vt:lpstr>Observational evidence</vt:lpstr>
      <vt:lpstr>SNRs and Galactic cosmic rays</vt:lpstr>
      <vt:lpstr>Origins of the highest energy cosmic rays</vt:lpstr>
      <vt:lpstr>The prime suspects: active galactic nuclei (AGN)</vt:lpstr>
      <vt:lpstr>Smoking guns?</vt:lpstr>
      <vt:lpstr>Acceleration mechanisms</vt:lpstr>
      <vt:lpstr>Starbursts vs AGN</vt:lpstr>
      <vt:lpstr>Summary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Astrophysics</dc:title>
  <dc:creator>ph1slc</dc:creator>
  <cp:lastModifiedBy>ph1slc</cp:lastModifiedBy>
  <cp:revision>120</cp:revision>
  <dcterms:created xsi:type="dcterms:W3CDTF">2024-03-11T10:49:48Z</dcterms:created>
  <dcterms:modified xsi:type="dcterms:W3CDTF">2024-03-19T09:51:20Z</dcterms:modified>
</cp:coreProperties>
</file>