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1" r:id="rId1"/>
  </p:sldMasterIdLst>
  <p:notesMasterIdLst>
    <p:notesMasterId r:id="rId18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4" d="100"/>
          <a:sy n="84" d="100"/>
        </p:scale>
        <p:origin x="49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12E08-1705-420E-8943-AA8BE9350C8D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182BA-A262-47EC-BE15-1E18084D6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1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284E9-EB5E-46E6-B8BD-C45FF59FFF44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268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FC16-8497-487D-96B8-699825ED056D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02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819C-0D09-4382-A98C-AF6410813FA9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45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CCCE6-2B81-40CE-8702-EF2194F93D38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562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61644-8A47-4A6F-82E1-F9812C0B3921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01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E68-3163-42FA-AFB6-381531432104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461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3E72-DAA8-4CD5-B562-95DD91F92D78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584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FF427-A548-4092-BF26-626952B73D20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656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A806-DC06-4E8A-9237-8CCBACF2F53F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4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0EFE-3CFE-46D8-B941-DAD815954958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25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985-A8AE-45BC-AC13-DA4AA16A582C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38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D581-CC6B-4FD5-8FED-90134AB5F2A8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12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9BD9-EF50-4E14-8F6B-7254B20E3DBA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81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5642-4812-4F43-BE95-8F09200B2408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9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45344-75A9-4043-8F07-6B05965DEE15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8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3FC2-CFED-4BB2-9F70-A81450316D18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808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29C1-BBA7-4EA7-ACF9-E849EDB182A4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07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88D1A6-997A-4CC7-B70A-7042013CFF4B}" type="datetime1">
              <a:rPr lang="en-US" smtClean="0"/>
              <a:t>4/11/2025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59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2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200" b="0" i="0" kern="1200">
          <a:solidFill>
            <a:schemeClr val="accent2">
              <a:lumMod val="10000"/>
              <a:lumOff val="90000"/>
            </a:schemeClr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accent2">
              <a:lumMod val="10000"/>
              <a:lumOff val="90000"/>
            </a:schemeClr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Particle Astrophysics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Susan Cartwright</a:t>
            </a:r>
          </a:p>
          <a:p>
            <a:r>
              <a:rPr lang="en-GB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University of Sheffield</a:t>
            </a:r>
            <a:endParaRPr lang="en-GB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775" y="107985"/>
            <a:ext cx="4302578" cy="1292679"/>
            <a:chOff x="130629" y="155121"/>
            <a:chExt cx="4302578" cy="1292679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" name="Rectangle 4"/>
            <p:cNvSpPr/>
            <p:nvPr/>
          </p:nvSpPr>
          <p:spPr>
            <a:xfrm>
              <a:off x="130629" y="155121"/>
              <a:ext cx="4302578" cy="12926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122" y="159294"/>
              <a:ext cx="4247822" cy="1288506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4283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</a:t>
            </a:r>
            <a:r>
              <a:rPr lang="en-GB" dirty="0" err="1" smtClean="0"/>
              <a:t>Tycho’s</a:t>
            </a:r>
            <a:r>
              <a:rPr lang="en-GB" dirty="0" smtClean="0"/>
              <a:t> supernova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59280" y="2052918"/>
            <a:ext cx="6008913" cy="4470346"/>
          </a:xfrm>
        </p:spPr>
        <p:txBody>
          <a:bodyPr/>
          <a:lstStyle/>
          <a:p>
            <a:r>
              <a:rPr lang="en-GB" dirty="0" smtClean="0"/>
              <a:t>The remnant of the supernova observed by </a:t>
            </a:r>
            <a:r>
              <a:rPr lang="en-GB" dirty="0" err="1" smtClean="0"/>
              <a:t>Tycho</a:t>
            </a:r>
            <a:r>
              <a:rPr lang="en-GB" dirty="0" smtClean="0"/>
              <a:t> Brahe in 1572.</a:t>
            </a:r>
          </a:p>
          <a:p>
            <a:pPr lvl="1"/>
            <a:r>
              <a:rPr lang="en-GB" dirty="0" smtClean="0"/>
              <a:t>Known to have been Type </a:t>
            </a:r>
            <a:r>
              <a:rPr lang="en-GB" dirty="0" err="1" smtClean="0"/>
              <a:t>Ia</a:t>
            </a:r>
            <a:r>
              <a:rPr lang="en-GB" dirty="0" smtClean="0"/>
              <a:t> from reflected spectrum observed in 2008.</a:t>
            </a:r>
          </a:p>
          <a:p>
            <a:pPr lvl="1"/>
            <a:r>
              <a:rPr lang="en-GB" dirty="0" smtClean="0"/>
              <a:t>Shape of high-energy spectrum quite different from the synchrotron spectrum, so not inverse Compton.</a:t>
            </a:r>
          </a:p>
          <a:p>
            <a:pPr lvl="1"/>
            <a:r>
              <a:rPr lang="en-GB" dirty="0" smtClean="0"/>
              <a:t>Can be well fitted by </a:t>
            </a:r>
            <a:r>
              <a:rPr lang="el-GR" dirty="0" smtClean="0"/>
              <a:t>π</a:t>
            </a:r>
            <a:r>
              <a:rPr lang="en-GB" baseline="30000" dirty="0" smtClean="0"/>
              <a:t>0</a:t>
            </a:r>
            <a:r>
              <a:rPr lang="en-GB" dirty="0" smtClean="0"/>
              <a:t> decay.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06" y="2024692"/>
            <a:ext cx="5299430" cy="35650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68193" y="5600700"/>
            <a:ext cx="5241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Zhang et al., </a:t>
            </a:r>
            <a:r>
              <a:rPr lang="en-GB" sz="1400" i="1" dirty="0" smtClean="0"/>
              <a:t>MNRAS </a:t>
            </a:r>
            <a:r>
              <a:rPr lang="en-GB" sz="1400" b="1" dirty="0" smtClean="0"/>
              <a:t>429</a:t>
            </a:r>
            <a:r>
              <a:rPr lang="en-GB" sz="1400" dirty="0" smtClean="0"/>
              <a:t> (2013) L25.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5646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Neutrino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426" y="2052918"/>
            <a:ext cx="6552000" cy="4404194"/>
          </a:xfrm>
        </p:spPr>
        <p:txBody>
          <a:bodyPr>
            <a:normAutofit/>
          </a:bodyPr>
          <a:lstStyle/>
          <a:p>
            <a:r>
              <a:rPr lang="en-GB" dirty="0" smtClean="0"/>
              <a:t>High-energy neutrinos are detected by observing neutrino interactions in large water Cherenkov detectors</a:t>
            </a:r>
          </a:p>
          <a:p>
            <a:pPr lvl="1"/>
            <a:r>
              <a:rPr lang="en-GB" dirty="0" smtClean="0"/>
              <a:t>currently the only one with a large enough active volume is </a:t>
            </a:r>
            <a:r>
              <a:rPr lang="en-GB" dirty="0" err="1" smtClean="0"/>
              <a:t>IceCube</a:t>
            </a:r>
            <a:r>
              <a:rPr lang="en-GB" dirty="0" smtClean="0"/>
              <a:t>, but it will be </a:t>
            </a:r>
            <a:r>
              <a:rPr lang="en-GB" dirty="0"/>
              <a:t>j</a:t>
            </a:r>
            <a:r>
              <a:rPr lang="en-GB" dirty="0" smtClean="0"/>
              <a:t>oined by KM3NeT/ARCA.</a:t>
            </a:r>
          </a:p>
          <a:p>
            <a:r>
              <a:rPr lang="en-GB" dirty="0" smtClean="0"/>
              <a:t>The principal problem is the background from atmospheric neutrinos</a:t>
            </a:r>
          </a:p>
          <a:p>
            <a:pPr lvl="1"/>
            <a:r>
              <a:rPr lang="en-GB" dirty="0" smtClean="0"/>
              <a:t>this means that only very high-energy neutrinos can be identified as astrophysical on an event-by-event basis.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1850" y="1546566"/>
            <a:ext cx="4705790" cy="44273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91474" y="5973962"/>
            <a:ext cx="403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IceCube</a:t>
            </a:r>
            <a:r>
              <a:rPr lang="en-GB" sz="1400" dirty="0" smtClean="0"/>
              <a:t> Coll., </a:t>
            </a:r>
            <a:r>
              <a:rPr lang="en-GB" sz="1400" dirty="0" err="1" smtClean="0"/>
              <a:t>arXiv</a:t>
            </a:r>
            <a:r>
              <a:rPr lang="en-GB" sz="1400" dirty="0" smtClean="0"/>
              <a:t> 2402.18026 [</a:t>
            </a:r>
            <a:r>
              <a:rPr lang="en-GB" sz="1400" dirty="0" err="1" smtClean="0"/>
              <a:t>astro-ph.HE</a:t>
            </a:r>
            <a:r>
              <a:rPr lang="en-GB" sz="1400" dirty="0" smtClean="0"/>
              <a:t>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733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TXS 0506+056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91" y="1706291"/>
            <a:ext cx="5015581" cy="25391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91" y="4357115"/>
            <a:ext cx="5008846" cy="20191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49899"/>
          <a:stretch/>
        </p:blipFill>
        <p:spPr>
          <a:xfrm>
            <a:off x="5398799" y="1706291"/>
            <a:ext cx="2773563" cy="25391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1687" y="1706291"/>
            <a:ext cx="3960000" cy="36347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8799" y="4338065"/>
            <a:ext cx="26974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Though we know this object produces neutrinos, its spectrum looks purely </a:t>
            </a:r>
            <a:r>
              <a:rPr lang="en-GB" sz="2000" dirty="0" err="1" smtClean="0"/>
              <a:t>leptonic</a:t>
            </a:r>
            <a:r>
              <a:rPr lang="en-GB" sz="2000" dirty="0" smtClean="0"/>
              <a:t>…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305800" y="5543550"/>
            <a:ext cx="3609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…however, a “hybrid” model with a hadronic component does also work.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32891" y="6457950"/>
            <a:ext cx="5015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IceCube</a:t>
            </a:r>
            <a:r>
              <a:rPr lang="en-GB" sz="1400" dirty="0" smtClean="0"/>
              <a:t> Coll. et al, </a:t>
            </a:r>
            <a:r>
              <a:rPr lang="en-GB" sz="1400" i="1" dirty="0" smtClean="0"/>
              <a:t>Science </a:t>
            </a:r>
            <a:r>
              <a:rPr lang="en-GB" sz="1400" b="1" dirty="0" smtClean="0"/>
              <a:t>361</a:t>
            </a:r>
            <a:r>
              <a:rPr lang="en-GB" sz="1400" dirty="0"/>
              <a:t> </a:t>
            </a:r>
            <a:r>
              <a:rPr lang="en-GB" sz="1400" dirty="0" smtClean="0"/>
              <a:t>(2018) eaat1378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630111" y="1345568"/>
            <a:ext cx="3486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Gao et al. </a:t>
            </a:r>
            <a:r>
              <a:rPr lang="en-GB" sz="1400" i="1" dirty="0" smtClean="0"/>
              <a:t>Nature Astro. </a:t>
            </a:r>
            <a:r>
              <a:rPr lang="en-GB" sz="1400" b="1" dirty="0" smtClean="0"/>
              <a:t>3</a:t>
            </a:r>
            <a:r>
              <a:rPr lang="en-GB" sz="1400" dirty="0" smtClean="0"/>
              <a:t> (2019) 88.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812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Expected correlations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425" y="1762125"/>
            <a:ext cx="10553699" cy="4886325"/>
          </a:xfrm>
        </p:spPr>
        <p:txBody>
          <a:bodyPr>
            <a:normAutofit lnSpcReduction="10000"/>
          </a:bodyPr>
          <a:lstStyle/>
          <a:p>
            <a:pPr>
              <a:lnSpc>
                <a:spcPct val="105000"/>
              </a:lnSpc>
            </a:pPr>
            <a:r>
              <a:rPr lang="en-GB" dirty="0" smtClean="0"/>
              <a:t>High-energy neutrinos should be accompanied by high-energy photons, as </a:t>
            </a:r>
            <a:r>
              <a:rPr lang="el-GR" dirty="0" smtClean="0"/>
              <a:t>π</a:t>
            </a:r>
            <a:r>
              <a:rPr lang="el-GR" baseline="30000" dirty="0" smtClean="0"/>
              <a:t>±</a:t>
            </a:r>
            <a:r>
              <a:rPr lang="en-GB" dirty="0" smtClean="0"/>
              <a:t> production should imply </a:t>
            </a:r>
            <a:r>
              <a:rPr lang="el-GR" dirty="0" smtClean="0"/>
              <a:t>π</a:t>
            </a:r>
            <a:r>
              <a:rPr lang="en-GB" baseline="30000" dirty="0" smtClean="0"/>
              <a:t>0</a:t>
            </a:r>
            <a:r>
              <a:rPr lang="en-GB" dirty="0" smtClean="0"/>
              <a:t> production</a:t>
            </a:r>
          </a:p>
          <a:p>
            <a:pPr lvl="1">
              <a:lnSpc>
                <a:spcPct val="105000"/>
              </a:lnSpc>
            </a:pPr>
            <a:r>
              <a:rPr lang="en-GB" dirty="0" smtClean="0"/>
              <a:t>but if the source region (or its surroundings) is very dense, the photons might not escape.</a:t>
            </a:r>
          </a:p>
          <a:p>
            <a:pPr>
              <a:lnSpc>
                <a:spcPct val="105000"/>
              </a:lnSpc>
            </a:pPr>
            <a:r>
              <a:rPr lang="en-GB" dirty="0" smtClean="0"/>
              <a:t>High energy photons from </a:t>
            </a:r>
            <a:r>
              <a:rPr lang="el-GR" dirty="0" smtClean="0"/>
              <a:t>π</a:t>
            </a:r>
            <a:r>
              <a:rPr lang="en-GB" baseline="30000" dirty="0" smtClean="0"/>
              <a:t>0</a:t>
            </a:r>
            <a:r>
              <a:rPr lang="en-GB" dirty="0" smtClean="0"/>
              <a:t> decays should be accompanied by neutrinos, for the same reason</a:t>
            </a:r>
          </a:p>
          <a:p>
            <a:pPr lvl="1">
              <a:lnSpc>
                <a:spcPct val="105000"/>
              </a:lnSpc>
            </a:pPr>
            <a:r>
              <a:rPr lang="en-GB" dirty="0" smtClean="0"/>
              <a:t>but the neutrino signal may be too weak to see, or buried in the atmospheric neutrino background</a:t>
            </a:r>
          </a:p>
          <a:p>
            <a:pPr>
              <a:lnSpc>
                <a:spcPct val="105000"/>
              </a:lnSpc>
            </a:pPr>
            <a:r>
              <a:rPr lang="en-GB" dirty="0" smtClean="0"/>
              <a:t>Most acceleration mechanisms should accelerate all charged particles, so high-energy electrons should imply high-energy hadrons</a:t>
            </a:r>
          </a:p>
          <a:p>
            <a:pPr lvl="1">
              <a:lnSpc>
                <a:spcPct val="105000"/>
              </a:lnSpc>
            </a:pPr>
            <a:r>
              <a:rPr lang="en-GB" dirty="0" smtClean="0"/>
              <a:t>but they might not, if the seed material is mostly </a:t>
            </a:r>
            <a:r>
              <a:rPr lang="en-GB" dirty="0" err="1" smtClean="0"/>
              <a:t>e</a:t>
            </a:r>
            <a:r>
              <a:rPr lang="en-GB" baseline="30000" dirty="0" err="1" smtClean="0"/>
              <a:t>+</a:t>
            </a:r>
            <a:r>
              <a:rPr lang="en-GB" dirty="0" err="1" smtClean="0"/>
              <a:t>e</a:t>
            </a:r>
            <a:r>
              <a:rPr lang="en-GB" baseline="30000" dirty="0" smtClean="0"/>
              <a:t>−</a:t>
            </a:r>
            <a:r>
              <a:rPr lang="en-GB" dirty="0" smtClean="0"/>
              <a:t> pair plasma (which it may be in some environments).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47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838" y="1903569"/>
            <a:ext cx="4516438" cy="4621056"/>
          </a:xfrm>
        </p:spPr>
        <p:txBody>
          <a:bodyPr/>
          <a:lstStyle/>
          <a:p>
            <a:r>
              <a:rPr lang="en-GB" dirty="0" smtClean="0"/>
              <a:t>High-energy photon sources </a:t>
            </a:r>
            <a:r>
              <a:rPr lang="en-GB" dirty="0"/>
              <a:t>in our </a:t>
            </a:r>
            <a:r>
              <a:rPr lang="en-GB" dirty="0" smtClean="0"/>
              <a:t>Galaxy are mainly pulsars and supernova remnants.</a:t>
            </a:r>
          </a:p>
          <a:p>
            <a:r>
              <a:rPr lang="en-GB" dirty="0" smtClean="0"/>
              <a:t>Extragalactic sources are mainly blazars.</a:t>
            </a:r>
          </a:p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 addition, there are also transient sources of MeV </a:t>
            </a:r>
            <a:r>
              <a:rPr lang="el-GR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γ</a:t>
            </a:r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-rays, i.e. gamma-ray bursts (GRBs).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72" y="9328"/>
            <a:ext cx="682946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44376" y="94620"/>
            <a:ext cx="327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S. </a:t>
            </a:r>
            <a:r>
              <a:rPr lang="en-GB" sz="1400" dirty="0" err="1"/>
              <a:t>Abdollahi</a:t>
            </a:r>
            <a:r>
              <a:rPr lang="en-GB" sz="1400" dirty="0"/>
              <a:t> </a:t>
            </a:r>
            <a:r>
              <a:rPr lang="en-GB" sz="1400" i="1" dirty="0"/>
              <a:t>et </a:t>
            </a:r>
            <a:r>
              <a:rPr lang="en-GB" sz="1400" i="1" dirty="0" smtClean="0"/>
              <a:t>al</a:t>
            </a:r>
            <a:r>
              <a:rPr lang="en-GB" sz="1400" dirty="0" smtClean="0"/>
              <a:t> </a:t>
            </a:r>
            <a:r>
              <a:rPr lang="en-GB" sz="1400" i="1" dirty="0" err="1"/>
              <a:t>ApJS</a:t>
            </a:r>
            <a:r>
              <a:rPr lang="en-GB" sz="1400" dirty="0"/>
              <a:t> </a:t>
            </a:r>
            <a:r>
              <a:rPr lang="en-GB" sz="1400" b="1" dirty="0"/>
              <a:t>247</a:t>
            </a:r>
            <a:r>
              <a:rPr lang="en-GB" sz="1400" dirty="0"/>
              <a:t> </a:t>
            </a:r>
            <a:r>
              <a:rPr lang="en-GB" sz="1400" dirty="0" smtClean="0"/>
              <a:t>(2020) 33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618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 neutrino sources!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75183" y="1615377"/>
            <a:ext cx="7096125" cy="4956873"/>
          </a:xfrm>
        </p:spPr>
        <p:txBody>
          <a:bodyPr/>
          <a:lstStyle/>
          <a:p>
            <a:r>
              <a:rPr lang="en-GB" dirty="0" err="1" smtClean="0"/>
              <a:t>IceCube</a:t>
            </a:r>
            <a:r>
              <a:rPr lang="en-GB" dirty="0" smtClean="0"/>
              <a:t> has conscientiously searched for correlations between high-energy neutrinos and various source catalogues.  They find:</a:t>
            </a:r>
          </a:p>
          <a:p>
            <a:pPr lvl="1"/>
            <a:r>
              <a:rPr lang="en-GB" dirty="0" smtClean="0"/>
              <a:t>GRBs are </a:t>
            </a:r>
            <a:r>
              <a:rPr lang="en-GB" i="1" dirty="0" smtClean="0"/>
              <a:t>not</a:t>
            </a:r>
            <a:r>
              <a:rPr lang="en-GB" dirty="0" smtClean="0"/>
              <a:t> neutrino sources (&lt;1%)</a:t>
            </a:r>
          </a:p>
          <a:p>
            <a:pPr lvl="1"/>
            <a:r>
              <a:rPr lang="en-GB" dirty="0" smtClean="0"/>
              <a:t>though at least one blazar is a neutrino source, blazars do </a:t>
            </a:r>
            <a:r>
              <a:rPr lang="en-GB" i="1" dirty="0" smtClean="0"/>
              <a:t>not</a:t>
            </a:r>
            <a:r>
              <a:rPr lang="en-GB" dirty="0" smtClean="0"/>
              <a:t> account for the vast majority of the</a:t>
            </a:r>
            <a:br>
              <a:rPr lang="en-GB" dirty="0" smtClean="0"/>
            </a:br>
            <a:r>
              <a:rPr lang="en-GB" dirty="0" smtClean="0"/>
              <a:t>neutrino flux.</a:t>
            </a:r>
          </a:p>
          <a:p>
            <a:pPr lvl="1"/>
            <a:r>
              <a:rPr lang="en-GB" dirty="0" smtClean="0"/>
              <a:t>Nor do galaxy</a:t>
            </a:r>
            <a:br>
              <a:rPr lang="en-GB" dirty="0" smtClean="0"/>
            </a:br>
            <a:r>
              <a:rPr lang="en-GB" dirty="0" smtClean="0"/>
              <a:t>clusters.</a:t>
            </a:r>
          </a:p>
          <a:p>
            <a:r>
              <a:rPr lang="en-GB" dirty="0" smtClean="0"/>
              <a:t>But AGN in general</a:t>
            </a:r>
            <a:br>
              <a:rPr lang="en-GB" dirty="0" smtClean="0"/>
            </a:br>
            <a:r>
              <a:rPr lang="en-GB" dirty="0" smtClean="0"/>
              <a:t>could do so.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069" y="3897249"/>
            <a:ext cx="3787618" cy="28369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380" y="1076548"/>
            <a:ext cx="4523809" cy="27826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562" y="4101979"/>
            <a:ext cx="4505325" cy="2628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43887" y="2933700"/>
            <a:ext cx="1806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bg1"/>
                </a:solidFill>
              </a:rPr>
              <a:t>IceCube</a:t>
            </a:r>
            <a:r>
              <a:rPr lang="en-GB" sz="1200" dirty="0" smtClean="0">
                <a:solidFill>
                  <a:schemeClr val="bg1"/>
                </a:solidFill>
              </a:rPr>
              <a:t>, </a:t>
            </a:r>
            <a:r>
              <a:rPr lang="en-GB" sz="1200" i="1" dirty="0" err="1" smtClean="0">
                <a:solidFill>
                  <a:schemeClr val="bg1"/>
                </a:solidFill>
              </a:rPr>
              <a:t>ApJL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b="1" dirty="0" smtClean="0">
                <a:solidFill>
                  <a:schemeClr val="bg1"/>
                </a:solidFill>
              </a:rPr>
              <a:t>938 </a:t>
            </a:r>
            <a:r>
              <a:rPr lang="en-GB" sz="1200" dirty="0" smtClean="0">
                <a:solidFill>
                  <a:schemeClr val="bg1"/>
                </a:solidFill>
              </a:rPr>
              <a:t>(2022) L11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44998" y="5084879"/>
            <a:ext cx="1806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bg1"/>
                </a:solidFill>
              </a:rPr>
              <a:t>IceCube</a:t>
            </a:r>
            <a:r>
              <a:rPr lang="en-GB" sz="1200" dirty="0" smtClean="0">
                <a:solidFill>
                  <a:schemeClr val="bg1"/>
                </a:solidFill>
              </a:rPr>
              <a:t>, </a:t>
            </a:r>
            <a:r>
              <a:rPr lang="en-GB" sz="1200" i="1" dirty="0" err="1" smtClean="0">
                <a:solidFill>
                  <a:schemeClr val="bg1"/>
                </a:solidFill>
              </a:rPr>
              <a:t>ApJ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b="1" dirty="0" smtClean="0">
                <a:solidFill>
                  <a:schemeClr val="bg1"/>
                </a:solidFill>
              </a:rPr>
              <a:t>938 </a:t>
            </a:r>
            <a:r>
              <a:rPr lang="en-GB" sz="1200" dirty="0" smtClean="0">
                <a:solidFill>
                  <a:schemeClr val="bg1"/>
                </a:solidFill>
              </a:rPr>
              <a:t>(2022) 38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27740" y="4101979"/>
            <a:ext cx="1806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bg1"/>
                </a:solidFill>
              </a:rPr>
              <a:t>IceCube</a:t>
            </a:r>
            <a:r>
              <a:rPr lang="en-GB" sz="1200" dirty="0" smtClean="0">
                <a:solidFill>
                  <a:schemeClr val="bg1"/>
                </a:solidFill>
              </a:rPr>
              <a:t>, </a:t>
            </a:r>
            <a:r>
              <a:rPr lang="en-GB" sz="1200" i="1" dirty="0" err="1" smtClean="0">
                <a:solidFill>
                  <a:schemeClr val="bg1"/>
                </a:solidFill>
              </a:rPr>
              <a:t>ApJ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b="1" dirty="0" smtClean="0">
                <a:solidFill>
                  <a:schemeClr val="bg1"/>
                </a:solidFill>
              </a:rPr>
              <a:t>939 </a:t>
            </a:r>
            <a:r>
              <a:rPr lang="en-GB" sz="1200" dirty="0" smtClean="0">
                <a:solidFill>
                  <a:schemeClr val="bg1"/>
                </a:solidFill>
              </a:rPr>
              <a:t>(2022) 116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12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2052918"/>
            <a:ext cx="11258046" cy="4566957"/>
          </a:xfrm>
        </p:spPr>
        <p:txBody>
          <a:bodyPr>
            <a:normAutofit/>
          </a:bodyPr>
          <a:lstStyle/>
          <a:p>
            <a:r>
              <a:rPr lang="en-GB" dirty="0" smtClean="0"/>
              <a:t>Cosmic rays, consisting primarily of protons and heavier ions, are observed to have a power-law energy </a:t>
            </a:r>
            <a:r>
              <a:rPr lang="en-GB" dirty="0" smtClean="0"/>
              <a:t>spectrum </a:t>
            </a:r>
            <a:r>
              <a:rPr lang="en-GB" dirty="0" smtClean="0"/>
              <a:t>extending out to ~10</a:t>
            </a:r>
            <a:r>
              <a:rPr lang="en-GB" baseline="30000" dirty="0" smtClean="0"/>
              <a:t>20</a:t>
            </a:r>
            <a:r>
              <a:rPr lang="en-GB" dirty="0" smtClean="0"/>
              <a:t> eV.</a:t>
            </a:r>
          </a:p>
          <a:p>
            <a:pPr lvl="1"/>
            <a:r>
              <a:rPr lang="en-GB" dirty="0" smtClean="0"/>
              <a:t>This implies the existence of extremely powerful astrophysical accelerators.</a:t>
            </a:r>
          </a:p>
          <a:p>
            <a:pPr lvl="1"/>
            <a:r>
              <a:rPr lang="en-GB" dirty="0" smtClean="0"/>
              <a:t>Cosmic rays do not pinpoint these directly because their trajectories are deflected by the Galaxy’s magnetic field.</a:t>
            </a:r>
          </a:p>
          <a:p>
            <a:r>
              <a:rPr lang="en-GB" dirty="0" smtClean="0"/>
              <a:t>Acceleration of hadrons should be accompanied by </a:t>
            </a:r>
            <a:r>
              <a:rPr lang="el-GR" dirty="0" smtClean="0"/>
              <a:t>γ</a:t>
            </a:r>
            <a:r>
              <a:rPr lang="en-GB" dirty="0" smtClean="0"/>
              <a:t>-ray and neutrino emission from pion decay, and of electrons by photons from synchrotron radiation (radio to X-rays) and inverse Compton (</a:t>
            </a:r>
            <a:r>
              <a:rPr lang="el-GR" dirty="0" smtClean="0"/>
              <a:t>γ</a:t>
            </a:r>
            <a:r>
              <a:rPr lang="en-GB" dirty="0" smtClean="0"/>
              <a:t>-rays).</a:t>
            </a:r>
          </a:p>
          <a:p>
            <a:pPr lvl="1"/>
            <a:r>
              <a:rPr lang="en-GB" dirty="0" smtClean="0"/>
              <a:t>These are all seen, but a complete explanation is still lacking</a:t>
            </a:r>
          </a:p>
          <a:p>
            <a:pPr lvl="1"/>
            <a:r>
              <a:rPr lang="en-GB" dirty="0" smtClean="0"/>
              <a:t>in particular, the origins of astrophysical neutrinos are not yet established.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6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1108348"/>
            <a:ext cx="8825657" cy="1915647"/>
          </a:xfrm>
        </p:spPr>
        <p:txBody>
          <a:bodyPr/>
          <a:lstStyle/>
          <a:p>
            <a:r>
              <a:rPr lang="en-GB" dirty="0" smtClean="0"/>
              <a:t>High energy particle astrophysics: the data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3186260"/>
            <a:ext cx="8825658" cy="2451521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Cosmic rays</a:t>
            </a:r>
          </a:p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Photons</a:t>
            </a:r>
          </a:p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Neutrinos</a:t>
            </a:r>
          </a:p>
          <a:p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Expected relationships between observables</a:t>
            </a:r>
            <a:endParaRPr lang="en-GB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7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rays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593477"/>
            <a:ext cx="6327603" cy="5035923"/>
          </a:xfrm>
        </p:spPr>
        <p:txBody>
          <a:bodyPr/>
          <a:lstStyle/>
          <a:p>
            <a:r>
              <a:rPr lang="en-GB" dirty="0" smtClean="0"/>
              <a:t>Cosmic rays were discovered about 1913 by Victor Hess.</a:t>
            </a:r>
          </a:p>
          <a:p>
            <a:pPr lvl="1"/>
            <a:r>
              <a:rPr lang="en-GB" dirty="0" smtClean="0"/>
              <a:t>They consist mostly of protons and heavier ions, and have a power law spectrum with approximate spectral index 2.7.</a:t>
            </a:r>
          </a:p>
          <a:p>
            <a:pPr lvl="2"/>
            <a:r>
              <a:rPr lang="en-GB" dirty="0" smtClean="0"/>
              <a:t>There are two conspicuous slope breaks, the “knee” above 10</a:t>
            </a:r>
            <a:r>
              <a:rPr lang="en-GB" baseline="30000" dirty="0" smtClean="0"/>
              <a:t>6</a:t>
            </a:r>
            <a:r>
              <a:rPr lang="en-GB" dirty="0" smtClean="0"/>
              <a:t> GeV and the “ankle” above 10</a:t>
            </a:r>
            <a:r>
              <a:rPr lang="en-GB" baseline="30000" dirty="0" smtClean="0"/>
              <a:t>9</a:t>
            </a:r>
            <a:r>
              <a:rPr lang="en-GB" dirty="0" smtClean="0"/>
              <a:t> GeV, and an apparent cut-off around 10</a:t>
            </a:r>
            <a:r>
              <a:rPr lang="en-GB" baseline="30000" dirty="0" smtClean="0"/>
              <a:t>11</a:t>
            </a:r>
            <a:r>
              <a:rPr lang="en-GB" dirty="0" smtClean="0"/>
              <a:t> GeV.</a:t>
            </a:r>
          </a:p>
          <a:p>
            <a:r>
              <a:rPr lang="en-GB" dirty="0" smtClean="0"/>
              <a:t>Cosmic rays do not point back to their origin because of deflection by the Galactic magnetic field.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715" y="1371600"/>
            <a:ext cx="5152098" cy="5429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45829" y="762480"/>
            <a:ext cx="298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Diagram by Carmelo </a:t>
            </a:r>
            <a:r>
              <a:rPr lang="en-GB" sz="16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Evoli</a:t>
            </a:r>
            <a:r>
              <a:rPr lang="en-GB" sz="1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doi:</a:t>
            </a:r>
            <a:r>
              <a:rPr lang="en-GB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10.5281/zenodo.1468852</a:t>
            </a:r>
          </a:p>
        </p:txBody>
      </p:sp>
    </p:spTree>
    <p:extLst>
      <p:ext uri="{BB962C8B-B14F-4D97-AF65-F5344CB8AC3E}">
        <p14:creationId xmlns:p14="http://schemas.microsoft.com/office/powerpoint/2010/main" val="199168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Composition, rigidity and 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929225"/>
            <a:ext cx="10841039" cy="4806567"/>
          </a:xfrm>
        </p:spPr>
        <p:txBody>
          <a:bodyPr/>
          <a:lstStyle/>
          <a:p>
            <a:r>
              <a:rPr lang="en-GB" dirty="0" smtClean="0"/>
              <a:t>For cosmic rays to be accelerated, they must be confined within the accelerating region.</a:t>
            </a:r>
          </a:p>
          <a:p>
            <a:pPr lvl="1"/>
            <a:r>
              <a:rPr lang="en-GB" dirty="0" smtClean="0"/>
              <a:t>This can’t be done by gravity—it must involve magnetic fields.</a:t>
            </a:r>
          </a:p>
          <a:p>
            <a:pPr lvl="1"/>
            <a:r>
              <a:rPr lang="en-GB" dirty="0" smtClean="0"/>
              <a:t>The response of a charged particle to a magnetic field is determined by its </a:t>
            </a:r>
            <a:r>
              <a:rPr lang="en-GB" b="1" i="1" dirty="0" smtClean="0"/>
              <a:t>rigidity</a:t>
            </a:r>
            <a:r>
              <a:rPr lang="en-GB" dirty="0"/>
              <a:t> </a:t>
            </a:r>
            <a:r>
              <a:rPr lang="en-GB" i="1" dirty="0" err="1" smtClean="0"/>
              <a:t>cp</a:t>
            </a:r>
            <a:r>
              <a:rPr lang="en-GB" i="1" dirty="0" smtClean="0"/>
              <a:t>/q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Therefore the maximum </a:t>
            </a:r>
            <a:br>
              <a:rPr lang="en-GB" dirty="0" smtClean="0"/>
            </a:br>
            <a:r>
              <a:rPr lang="en-GB" dirty="0" smtClean="0"/>
              <a:t>energy attainable in a given</a:t>
            </a:r>
            <a:br>
              <a:rPr lang="en-GB" dirty="0" smtClean="0"/>
            </a:br>
            <a:r>
              <a:rPr lang="en-GB" dirty="0" smtClean="0"/>
              <a:t>source is higher for heavy ions</a:t>
            </a:r>
            <a:br>
              <a:rPr lang="en-GB" dirty="0" smtClean="0"/>
            </a:br>
            <a:r>
              <a:rPr lang="en-GB" dirty="0" smtClean="0"/>
              <a:t>than for protons.</a:t>
            </a:r>
          </a:p>
          <a:p>
            <a:r>
              <a:rPr lang="en-GB" dirty="0" smtClean="0"/>
              <a:t>Increasing mean mass is a </a:t>
            </a:r>
            <a:br>
              <a:rPr lang="en-GB" dirty="0" smtClean="0"/>
            </a:br>
            <a:r>
              <a:rPr lang="en-GB" dirty="0" smtClean="0"/>
              <a:t>signature for a source type </a:t>
            </a:r>
            <a:br>
              <a:rPr lang="en-GB" dirty="0" smtClean="0"/>
            </a:br>
            <a:r>
              <a:rPr lang="en-GB" dirty="0" smtClean="0"/>
              <a:t>cutting off.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734296" y="6397239"/>
            <a:ext cx="3457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Supanitsky</a:t>
            </a:r>
            <a:r>
              <a:rPr lang="en-GB" sz="1600" dirty="0"/>
              <a:t>, </a:t>
            </a:r>
            <a:r>
              <a:rPr lang="en-GB" sz="1600" i="1" dirty="0"/>
              <a:t>Galaxies </a:t>
            </a:r>
            <a:r>
              <a:rPr lang="en-GB" sz="1600" b="1" dirty="0"/>
              <a:t>10</a:t>
            </a:r>
            <a:r>
              <a:rPr lang="en-GB" sz="1600" dirty="0"/>
              <a:t> (2022) 75.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662596" y="3689152"/>
            <a:ext cx="6384086" cy="2746406"/>
            <a:chOff x="5613612" y="3574856"/>
            <a:chExt cx="6384086" cy="2746406"/>
          </a:xfrm>
        </p:grpSpPr>
        <p:grpSp>
          <p:nvGrpSpPr>
            <p:cNvPr id="7" name="Group 6"/>
            <p:cNvGrpSpPr/>
            <p:nvPr/>
          </p:nvGrpSpPr>
          <p:grpSpPr>
            <a:xfrm>
              <a:off x="5962583" y="3574856"/>
              <a:ext cx="6035115" cy="2746406"/>
              <a:chOff x="5962583" y="3209732"/>
              <a:chExt cx="6035115" cy="2746406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962583" y="3209732"/>
                <a:ext cx="6035115" cy="2746406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46686" y="3323840"/>
                <a:ext cx="5328000" cy="637095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13612" y="3578201"/>
              <a:ext cx="364523" cy="273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65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ray origins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607" y="2052918"/>
            <a:ext cx="10580913" cy="4519332"/>
          </a:xfrm>
        </p:spPr>
        <p:txBody>
          <a:bodyPr/>
          <a:lstStyle/>
          <a:p>
            <a:r>
              <a:rPr lang="en-GB" dirty="0" smtClean="0"/>
              <a:t>To identify the origins of cosmic rays we need a neutral messenger.</a:t>
            </a:r>
          </a:p>
          <a:p>
            <a:r>
              <a:rPr lang="en-GB" dirty="0" smtClean="0"/>
              <a:t>The possibilities are:</a:t>
            </a:r>
          </a:p>
          <a:p>
            <a:pPr lvl="1"/>
            <a:r>
              <a:rPr lang="en-GB" dirty="0" smtClean="0"/>
              <a:t>Photons, if produced by a non-thermal mechanism that requires the presence of high-energy particles</a:t>
            </a:r>
          </a:p>
          <a:p>
            <a:pPr lvl="2"/>
            <a:r>
              <a:rPr lang="en-GB" dirty="0" smtClean="0"/>
              <a:t>examples: synchrotron radiation, inverse Compton scattering, </a:t>
            </a:r>
            <a:r>
              <a:rPr lang="el-GR" dirty="0" smtClean="0"/>
              <a:t>π</a:t>
            </a:r>
            <a:r>
              <a:rPr lang="en-GB" baseline="30000" dirty="0" smtClean="0"/>
              <a:t>0</a:t>
            </a:r>
            <a:r>
              <a:rPr lang="en-GB" dirty="0" smtClean="0"/>
              <a:t> decay.</a:t>
            </a:r>
          </a:p>
          <a:p>
            <a:pPr lvl="1"/>
            <a:r>
              <a:rPr lang="en-GB" dirty="0" smtClean="0"/>
              <a:t>High-energy neutrinos</a:t>
            </a:r>
          </a:p>
          <a:p>
            <a:pPr lvl="2"/>
            <a:r>
              <a:rPr lang="en-GB" dirty="0" smtClean="0"/>
              <a:t>produced by </a:t>
            </a:r>
            <a:r>
              <a:rPr lang="el-GR" dirty="0" smtClean="0"/>
              <a:t>π</a:t>
            </a:r>
            <a:r>
              <a:rPr lang="el-GR" baseline="30000" dirty="0" smtClean="0"/>
              <a:t>±</a:t>
            </a:r>
            <a:r>
              <a:rPr lang="en-GB" dirty="0" smtClean="0"/>
              <a:t> decay (much higher energy than solar or supernova neutrinos).</a:t>
            </a:r>
          </a:p>
          <a:p>
            <a:r>
              <a:rPr lang="en-GB" dirty="0" smtClean="0"/>
              <a:t>Photons may only signal the presence of high-energy electrons; neutrinos definitely require high-energy hadrons.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0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Photons: synchrotron radiation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8458" y="2052918"/>
                <a:ext cx="5616000" cy="4560153"/>
              </a:xfrm>
            </p:spPr>
            <p:txBody>
              <a:bodyPr/>
              <a:lstStyle/>
              <a:p>
                <a:r>
                  <a:rPr lang="en-GB" dirty="0" smtClean="0"/>
                  <a:t>Synchrotron radiation is produced by relativistic particles gyrating in a magnetic field.</a:t>
                </a:r>
              </a:p>
              <a:p>
                <a:pPr lvl="1"/>
                <a:r>
                  <a:rPr lang="en-GB" dirty="0"/>
                  <a:t>Averaging over the pitch angle </a:t>
                </a:r>
                <a:r>
                  <a:rPr lang="el-GR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en-GB" dirty="0">
                    <a:latin typeface="+mn-lt"/>
                    <a:cs typeface="Calibri" panose="020F0502020204030204" pitchFamily="34" charset="0"/>
                  </a:rPr>
                  <a:t>power emitted is</a:t>
                </a:r>
                <a:br>
                  <a:rPr lang="en-GB" dirty="0">
                    <a:latin typeface="+mn-lt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rad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/>
                      </a:rPr>
                      <m:t>𝑐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T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mag</m:t>
                        </m:r>
                      </m:sub>
                    </m:sSub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𝛽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𝛾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/>
                </a:r>
                <a:br>
                  <a:rPr lang="en-GB" dirty="0"/>
                </a:br>
                <a:r>
                  <a:rPr lang="en-GB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T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latin typeface="Cambria Math"/>
                          </a:rPr>
                          <m:t>6</m:t>
                        </m:r>
                        <m:r>
                          <a:rPr lang="en-GB" i="1">
                            <a:latin typeface="Cambria Math"/>
                          </a:rPr>
                          <m:t>𝜋</m:t>
                        </m:r>
                        <m:sSubSup>
                          <m:sSub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sSubSup>
                          <m:sSub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𝑒</m:t>
                            </m:r>
                          </m:sub>
                          <m:sup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mag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The typical photon energy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𝑒𝐵</m:t>
                    </m:r>
                    <m:r>
                      <m:rPr>
                        <m:lit/>
                      </m:rP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(2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.</a:t>
                </a:r>
                <a:r>
                  <a:rPr lang="en-GB" dirty="0" smtClean="0"/>
                  <a:t> </a:t>
                </a:r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8458" y="2052918"/>
                <a:ext cx="5616000" cy="4560153"/>
              </a:xfrm>
              <a:blipFill>
                <a:blip r:embed="rId2"/>
                <a:stretch>
                  <a:fillRect l="-1737" t="-1070" r="-1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384" y="2196193"/>
            <a:ext cx="5838619" cy="42232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76864" y="6419461"/>
            <a:ext cx="363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Emma Alexander, Wikipedia CC-BY-4.0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337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Photons: inverse Compton scattering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41406" y="2052918"/>
                <a:ext cx="10944000" cy="4611493"/>
              </a:xfrm>
            </p:spPr>
            <p:txBody>
              <a:bodyPr/>
              <a:lstStyle/>
              <a:p>
                <a:r>
                  <a:rPr lang="en-GB" dirty="0" smtClean="0"/>
                  <a:t>A low-energy seed photon backscatters</a:t>
                </a:r>
                <a:br>
                  <a:rPr lang="en-GB" dirty="0" smtClean="0"/>
                </a:br>
                <a:r>
                  <a:rPr lang="en-GB" dirty="0" smtClean="0"/>
                  <a:t>off a high-energy electron.</a:t>
                </a:r>
              </a:p>
              <a:p>
                <a:pPr lvl="1"/>
                <a:r>
                  <a:rPr lang="en-GB" dirty="0"/>
                  <a:t>Power radiated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rad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/>
                      </a:rPr>
                      <m:t>𝑐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T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rad</m:t>
                        </m:r>
                      </m:sub>
                    </m:sSub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𝛽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𝛾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rad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𝑆</m:t>
                    </m:r>
                    <m:r>
                      <m:rPr>
                        <m:lit/>
                      </m:rP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/>
                  <a:t> is</a:t>
                </a:r>
                <a:br>
                  <a:rPr lang="en-GB" dirty="0"/>
                </a:br>
                <a:r>
                  <a:rPr lang="en-GB" dirty="0"/>
                  <a:t>energy stored in radiation </a:t>
                </a:r>
                <a:r>
                  <a:rPr lang="en-GB" dirty="0" smtClean="0"/>
                  <a:t>field</a:t>
                </a:r>
              </a:p>
              <a:p>
                <a:pPr lvl="1"/>
                <a:r>
                  <a:rPr lang="en-GB" dirty="0" smtClean="0"/>
                  <a:t>Typical photon energy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𝛾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h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 is the seed photon frequency.</a:t>
                </a:r>
              </a:p>
              <a:p>
                <a:r>
                  <a:rPr lang="en-GB" dirty="0" smtClean="0"/>
                  <a:t>The dependence on the electron energy is the same for both synchrotron and inverse Compton, 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Therefore we expect the same shape of spectrum, but at higher energies.</a:t>
                </a:r>
              </a:p>
              <a:p>
                <a:pPr lvl="1"/>
                <a:r>
                  <a:rPr lang="en-GB" dirty="0" smtClean="0"/>
                  <a:t>The relative normalisation depends on the magnetic field.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1406" y="2052918"/>
                <a:ext cx="10944000" cy="4611493"/>
              </a:xfrm>
              <a:blipFill>
                <a:blip r:embed="rId2"/>
                <a:stretch>
                  <a:fillRect l="-891" t="-1058" r="-3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7031022" y="2083158"/>
            <a:ext cx="2669475" cy="504834"/>
            <a:chOff x="3059832" y="1844824"/>
            <a:chExt cx="3024336" cy="648072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059832" y="2492896"/>
              <a:ext cx="2088232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5148064" y="1844824"/>
              <a:ext cx="936104" cy="630178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3411" y="2374567"/>
            <a:ext cx="2772000" cy="4268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4497" y="2374567"/>
            <a:ext cx="2232000" cy="143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5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SNR RX J1713.7–3946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671737" y="1899782"/>
                <a:ext cx="6186263" cy="4824000"/>
              </a:xfrm>
            </p:spPr>
            <p:txBody>
              <a:bodyPr/>
              <a:lstStyle/>
              <a:p>
                <a:r>
                  <a:rPr lang="en-GB" dirty="0"/>
                  <a:t>Fit to data using synchrotron radiation (dashed line) plus inverse Compton (solid line).</a:t>
                </a:r>
              </a:p>
              <a:p>
                <a:pPr lvl="1"/>
                <a:r>
                  <a:rPr lang="en-GB" dirty="0"/>
                  <a:t>Note that for a power-law electron spectrum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𝛿</m:t>
                        </m:r>
                      </m:sup>
                    </m:sSubSup>
                  </m:oMath>
                </a14:m>
                <a:r>
                  <a:rPr lang="en-GB" dirty="0"/>
                  <a:t> we expect a synchrotron radiation spectrum 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𝑗</m:t>
                        </m:r>
                      </m:e>
                      <m:sub>
                        <m:r>
                          <a:rPr lang="en-GB" i="1">
                            <a:latin typeface="Cambria Math"/>
                            <a:ea typeface="Cambria Math"/>
                          </a:rPr>
                          <m:t>𝜈</m:t>
                        </m:r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p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e>
                        </m:d>
                        <m:r>
                          <m:rPr>
                            <m:lit/>
                          </m:rPr>
                          <a:rPr lang="en-GB" i="1"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p>
                        <m:r>
                          <a:rPr lang="en-GB" i="1">
                            <a:latin typeface="Cambria Math"/>
                            <a:ea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e>
                        </m:d>
                        <m:r>
                          <m:rPr>
                            <m:lit/>
                          </m:rPr>
                          <a:rPr lang="en-GB" i="1"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GB">
                        <a:latin typeface="Cambria Math" panose="02040503050406030204" pitchFamily="18" charset="0"/>
                        <a:ea typeface="Cambria Math"/>
                      </a:rPr>
                      <m:t>.</m:t>
                    </m:r>
                  </m:oMath>
                </a14:m>
                <a:endParaRPr lang="en-GB" dirty="0">
                  <a:ea typeface="Cambria Math"/>
                </a:endParaRPr>
              </a:p>
              <a:p>
                <a:pPr lvl="1"/>
                <a:r>
                  <a:rPr lang="en-GB" dirty="0"/>
                  <a:t>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rad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the electron power law will cut off at high energies owing to rapid energy loss in the high-energy tail, so expect similar cut-off in the photon spectrum, as seen.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1737" y="1899782"/>
                <a:ext cx="6186263" cy="4824000"/>
              </a:xfrm>
              <a:blipFill>
                <a:blip r:embed="rId2"/>
                <a:stretch>
                  <a:fillRect l="-1478" t="-1011" r="-9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9315" y="1899783"/>
            <a:ext cx="5225605" cy="36612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25703" y="1592006"/>
            <a:ext cx="4589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Chuyuan</a:t>
            </a:r>
            <a:r>
              <a:rPr lang="en-GB" sz="1400" dirty="0"/>
              <a:t> Yang and </a:t>
            </a:r>
            <a:r>
              <a:rPr lang="en-GB" sz="1400" dirty="0" err="1"/>
              <a:t>Siming</a:t>
            </a:r>
            <a:r>
              <a:rPr lang="en-GB" sz="1400" dirty="0"/>
              <a:t> Liu </a:t>
            </a:r>
            <a:r>
              <a:rPr lang="en-GB" sz="1400" i="1" dirty="0" err="1" smtClean="0"/>
              <a:t>ApJ</a:t>
            </a:r>
            <a:r>
              <a:rPr lang="en-GB" sz="1400" dirty="0" smtClean="0"/>
              <a:t> </a:t>
            </a:r>
            <a:r>
              <a:rPr lang="en-GB" sz="1400" b="1" dirty="0"/>
              <a:t>773</a:t>
            </a:r>
            <a:r>
              <a:rPr lang="en-GB" sz="1400" dirty="0"/>
              <a:t> </a:t>
            </a:r>
            <a:r>
              <a:rPr lang="en-GB" sz="1400" dirty="0" smtClean="0"/>
              <a:t>(2013) 138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679093" y="4861249"/>
            <a:ext cx="783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4EFF"/>
                </a:solidFill>
              </a:rPr>
              <a:t>ATCA</a:t>
            </a:r>
            <a:endParaRPr lang="en-GB" sz="1400" dirty="0">
              <a:solidFill>
                <a:srgbClr val="FF4E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11003" y="2522376"/>
            <a:ext cx="783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rgbClr val="FF8A15"/>
                </a:solidFill>
              </a:rPr>
              <a:t>Suzaku</a:t>
            </a:r>
            <a:endParaRPr lang="en-GB" sz="1400" i="1" dirty="0">
              <a:solidFill>
                <a:srgbClr val="FF8A1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87503" y="3422637"/>
            <a:ext cx="998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FF6363"/>
                </a:solidFill>
              </a:rPr>
              <a:t>Fermi-</a:t>
            </a:r>
            <a:r>
              <a:rPr lang="en-GB" sz="1400" dirty="0" smtClean="0">
                <a:solidFill>
                  <a:srgbClr val="FF6363"/>
                </a:solidFill>
              </a:rPr>
              <a:t>LAT</a:t>
            </a:r>
            <a:endParaRPr lang="en-GB" sz="1400" i="1" dirty="0">
              <a:solidFill>
                <a:srgbClr val="FF636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84554" y="2920521"/>
            <a:ext cx="783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F0"/>
                </a:solidFill>
              </a:rPr>
              <a:t>H.E.S.S.</a:t>
            </a:r>
            <a:endParaRPr lang="en-GB" sz="1400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858000" y="5641521"/>
                <a:ext cx="5220000" cy="775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Observed photon energy spectrum is roughly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0.5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−0.5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5641521"/>
                <a:ext cx="5220000" cy="775662"/>
              </a:xfrm>
              <a:prstGeom prst="rect">
                <a:avLst/>
              </a:prstGeom>
              <a:blipFill>
                <a:blip r:embed="rId4"/>
                <a:stretch>
                  <a:fillRect l="-935" t="-3906" r="-1519" b="-23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671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 and neutrinos: pion decay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7"/>
            <a:ext cx="10612439" cy="4680000"/>
          </a:xfrm>
        </p:spPr>
        <p:txBody>
          <a:bodyPr/>
          <a:lstStyle/>
          <a:p>
            <a:r>
              <a:rPr lang="en-GB" dirty="0" smtClean="0"/>
              <a:t>Cosmic rays are predominantly protons, with some heavier nuclei.</a:t>
            </a:r>
          </a:p>
          <a:p>
            <a:r>
              <a:rPr lang="en-GB" dirty="0" smtClean="0"/>
              <a:t>High-energy protons colliding with ambient gas or photons will produce both </a:t>
            </a:r>
            <a:r>
              <a:rPr lang="el-GR" dirty="0" smtClean="0"/>
              <a:t>π</a:t>
            </a:r>
            <a:r>
              <a:rPr lang="el-GR" baseline="30000" dirty="0" smtClean="0"/>
              <a:t>±</a:t>
            </a:r>
            <a:r>
              <a:rPr lang="en-GB" dirty="0" smtClean="0"/>
              <a:t> and </a:t>
            </a:r>
            <a:r>
              <a:rPr lang="el-GR" dirty="0" smtClean="0"/>
              <a:t>π</a:t>
            </a:r>
            <a:r>
              <a:rPr lang="en-GB" baseline="30000" dirty="0" smtClean="0"/>
              <a:t>0</a:t>
            </a:r>
            <a:r>
              <a:rPr lang="en-GB" dirty="0" smtClean="0"/>
              <a:t>, and therefore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ν</a:t>
            </a:r>
            <a:r>
              <a:rPr lang="el-GR" baseline="-25000" dirty="0" smtClean="0">
                <a:latin typeface="Cambria" panose="02040503050406030204" pitchFamily="18" charset="0"/>
                <a:ea typeface="Cambria" panose="02040503050406030204" pitchFamily="18" charset="0"/>
              </a:rPr>
              <a:t>μ</a:t>
            </a:r>
            <a:r>
              <a:rPr lang="en-GB" dirty="0" smtClean="0"/>
              <a:t> and photons.</a:t>
            </a:r>
          </a:p>
          <a:p>
            <a:pPr lvl="1"/>
            <a:r>
              <a:rPr lang="en-GB" dirty="0" smtClean="0"/>
              <a:t>Muon decay will then produce more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ν</a:t>
            </a:r>
            <a:r>
              <a:rPr lang="el-GR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μ</a:t>
            </a:r>
            <a:r>
              <a:rPr lang="en-GB" dirty="0" smtClean="0"/>
              <a:t> and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ν</a:t>
            </a:r>
            <a:r>
              <a:rPr lang="en-GB" baseline="-25000" dirty="0" smtClean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Oscillation will change the mix of flavours.</a:t>
            </a:r>
          </a:p>
          <a:p>
            <a:pPr lvl="1"/>
            <a:r>
              <a:rPr lang="en-GB" dirty="0" smtClean="0"/>
              <a:t>The photon spectrum from </a:t>
            </a:r>
            <a:r>
              <a:rPr lang="el-GR" dirty="0"/>
              <a:t>π</a:t>
            </a:r>
            <a:r>
              <a:rPr lang="en-GB" baseline="30000" dirty="0"/>
              <a:t>0</a:t>
            </a:r>
            <a:r>
              <a:rPr lang="en-GB" dirty="0" smtClean="0"/>
              <a:t> decay differs from the </a:t>
            </a:r>
            <a:br>
              <a:rPr lang="en-GB" dirty="0" smtClean="0"/>
            </a:br>
            <a:r>
              <a:rPr lang="en-GB" dirty="0" smtClean="0"/>
              <a:t>inverse Compton spectrum, so we can distinguish cases</a:t>
            </a:r>
            <a:br>
              <a:rPr lang="en-GB" dirty="0" smtClean="0"/>
            </a:br>
            <a:r>
              <a:rPr lang="en-GB" dirty="0" smtClean="0"/>
              <a:t>where high-energy photon emission is </a:t>
            </a:r>
            <a:r>
              <a:rPr lang="en-GB" i="1" dirty="0" smtClean="0"/>
              <a:t>dominated</a:t>
            </a:r>
            <a:r>
              <a:rPr lang="en-GB" dirty="0" smtClean="0"/>
              <a:t> by </a:t>
            </a:r>
            <a:br>
              <a:rPr lang="en-GB" dirty="0" smtClean="0"/>
            </a:br>
            <a:r>
              <a:rPr lang="en-GB" dirty="0" smtClean="0"/>
              <a:t>pion decay.</a:t>
            </a:r>
          </a:p>
          <a:p>
            <a:r>
              <a:rPr lang="en-GB" dirty="0" smtClean="0"/>
              <a:t>There is no realistic way to produce a detectable neutrino</a:t>
            </a:r>
            <a:br>
              <a:rPr lang="en-GB" dirty="0" smtClean="0"/>
            </a:br>
            <a:r>
              <a:rPr lang="en-GB" dirty="0" smtClean="0"/>
              <a:t>flux without high-energy hadrons.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47"/>
          <a:stretch/>
        </p:blipFill>
        <p:spPr>
          <a:xfrm>
            <a:off x="9413420" y="3680051"/>
            <a:ext cx="2657475" cy="3057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32000" y="3403052"/>
            <a:ext cx="30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Schmidt et al., </a:t>
            </a:r>
            <a:r>
              <a:rPr lang="en-GB" sz="1200" i="1" dirty="0" smtClean="0"/>
              <a:t>Z. Phys. A </a:t>
            </a:r>
            <a:r>
              <a:rPr lang="en-GB" sz="1200" b="1" dirty="0" smtClean="0"/>
              <a:t>355</a:t>
            </a:r>
            <a:r>
              <a:rPr lang="en-GB" sz="1200" dirty="0" smtClean="0"/>
              <a:t> (1996) 421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1540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9">
      <a:dk1>
        <a:srgbClr val="000000"/>
      </a:dk1>
      <a:lt1>
        <a:sysClr val="window" lastClr="FFFFFF"/>
      </a:lt1>
      <a:dk2>
        <a:srgbClr val="440099"/>
      </a:dk2>
      <a:lt2>
        <a:srgbClr val="EBEBEB"/>
      </a:lt2>
      <a:accent1>
        <a:srgbClr val="FD3398"/>
      </a:accent1>
      <a:accent2>
        <a:srgbClr val="640032"/>
      </a:accent2>
      <a:accent3>
        <a:srgbClr val="B08FFF"/>
      </a:accent3>
      <a:accent4>
        <a:srgbClr val="969FA7"/>
      </a:accent4>
      <a:accent5>
        <a:srgbClr val="C80077"/>
      </a:accent5>
      <a:accent6>
        <a:srgbClr val="6400C8"/>
      </a:accent6>
      <a:hlink>
        <a:srgbClr val="828282"/>
      </a:hlink>
      <a:folHlink>
        <a:srgbClr val="8800FF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7790</TotalTime>
  <Words>994</Words>
  <Application>Microsoft Office PowerPoint</Application>
  <PresentationFormat>Widescreen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Cambria Math</vt:lpstr>
      <vt:lpstr>Century Gothic</vt:lpstr>
      <vt:lpstr>Wingdings 3</vt:lpstr>
      <vt:lpstr>Ion</vt:lpstr>
      <vt:lpstr>Particle Astrophysics</vt:lpstr>
      <vt:lpstr>High energy particle astrophysics: the data</vt:lpstr>
      <vt:lpstr>Cosmic rays</vt:lpstr>
      <vt:lpstr>Composition, rigidity and sources</vt:lpstr>
      <vt:lpstr>Cosmic ray origins</vt:lpstr>
      <vt:lpstr>Photons: synchrotron radiation</vt:lpstr>
      <vt:lpstr>Photons: inverse Compton scattering</vt:lpstr>
      <vt:lpstr>Example: SNR RX J1713.7–3946 </vt:lpstr>
      <vt:lpstr>Photons and neutrinos: pion decay</vt:lpstr>
      <vt:lpstr>Example: Tycho’s supernova </vt:lpstr>
      <vt:lpstr>Neutrino detection</vt:lpstr>
      <vt:lpstr>Example: TXS 0506+056</vt:lpstr>
      <vt:lpstr>Expected correlations</vt:lpstr>
      <vt:lpstr>Photon sources</vt:lpstr>
      <vt:lpstr>Not neutrino sources!</vt:lpstr>
      <vt:lpstr>Summary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Astrophysics</dc:title>
  <dc:creator>ph1slc</dc:creator>
  <cp:lastModifiedBy>ph1slc</cp:lastModifiedBy>
  <cp:revision>87</cp:revision>
  <dcterms:created xsi:type="dcterms:W3CDTF">2024-03-11T10:49:48Z</dcterms:created>
  <dcterms:modified xsi:type="dcterms:W3CDTF">2025-04-11T14:46:21Z</dcterms:modified>
</cp:coreProperties>
</file>