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6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12E08-1705-420E-8943-AA8BE9350C8D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182BA-A262-47EC-BE15-1E18084D6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1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84E9-EB5E-46E6-B8BD-C45FF59FFF44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26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FC16-8497-487D-96B8-699825ED056D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02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819C-0D09-4382-A98C-AF6410813FA9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45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CCCE6-2B81-40CE-8702-EF2194F93D38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562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61644-8A47-4A6F-82E1-F9812C0B3921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01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E68-3163-42FA-AFB6-381531432104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461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3E72-DAA8-4CD5-B562-95DD91F92D78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584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F427-A548-4092-BF26-626952B73D20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656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A806-DC06-4E8A-9237-8CCBACF2F53F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4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0EFE-3CFE-46D8-B941-DAD815954958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25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985-A8AE-45BC-AC13-DA4AA16A582C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38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D581-CC6B-4FD5-8FED-90134AB5F2A8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2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9BD9-EF50-4E14-8F6B-7254B20E3DBA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81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5642-4812-4F43-BE95-8F09200B2408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9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45344-75A9-4043-8F07-6B05965DEE15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8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3FC2-CFED-4BB2-9F70-A81450316D18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808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29C1-BBA7-4EA7-ACF9-E849EDB182A4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7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88D1A6-997A-4CC7-B70A-7042013CFF4B}" type="datetime1">
              <a:rPr lang="en-US" smtClean="0"/>
              <a:t>3/14/2024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59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b="0" i="0" kern="1200">
          <a:solidFill>
            <a:schemeClr val="accent2">
              <a:lumMod val="10000"/>
              <a:lumOff val="90000"/>
            </a:schemeClr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accent2">
              <a:lumMod val="10000"/>
              <a:lumOff val="90000"/>
            </a:schemeClr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Particle Astrophysics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Susan Cartwright</a:t>
            </a:r>
          </a:p>
          <a:p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University of Sheffield</a:t>
            </a:r>
            <a:endParaRPr lang="en-GB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775" y="107985"/>
            <a:ext cx="4302578" cy="1292679"/>
            <a:chOff x="130629" y="155121"/>
            <a:chExt cx="4302578" cy="1292679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" name="Rectangle 4"/>
            <p:cNvSpPr/>
            <p:nvPr/>
          </p:nvSpPr>
          <p:spPr>
            <a:xfrm>
              <a:off x="130629" y="155121"/>
              <a:ext cx="4302578" cy="12926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122" y="159294"/>
              <a:ext cx="4247822" cy="1288506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428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result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646111" y="2052918"/>
                <a:ext cx="10636931" cy="4641796"/>
              </a:xfrm>
            </p:spPr>
            <p:txBody>
              <a:bodyPr/>
              <a:lstStyle/>
              <a:p>
                <a:r>
                  <a:rPr lang="en-GB" dirty="0" smtClean="0"/>
                  <a:t>The recoil energy of a nucleus of mass </a:t>
                </a:r>
                <a:r>
                  <a:rPr lang="en-GB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M</a:t>
                </a:r>
                <a:r>
                  <a:rPr lang="en-GB" dirty="0" smtClean="0"/>
                  <a:t> hit by a WIMP of mass </a:t>
                </a:r>
                <a:r>
                  <a:rPr lang="en-GB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𝑚</a:t>
                </a:r>
                <a:r>
                  <a:rPr lang="en-GB" dirty="0" smtClean="0"/>
                  <a:t> is</a:t>
                </a:r>
                <a:br>
                  <a:rPr lang="en-GB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GB" b="0" dirty="0" smtClean="0"/>
              </a:p>
              <a:p>
                <a:pPr marL="457200" lvl="1" indent="0">
                  <a:buNone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𝑚𝑀</m:t>
                    </m:r>
                    <m:r>
                      <m:rPr>
                        <m:lit/>
                      </m:rP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is the reduced mass</a:t>
                </a:r>
                <a:br>
                  <a:rPr lang="en-GB" dirty="0" smtClean="0"/>
                </a:br>
                <a:r>
                  <a:rPr lang="en-GB" dirty="0" smtClean="0"/>
                  <a:t>and </a:t>
                </a:r>
                <a:r>
                  <a:rPr lang="el-GR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θ</a:t>
                </a:r>
                <a:r>
                  <a:rPr lang="en-GB" dirty="0" smtClean="0"/>
                  <a:t> is the scattering angle in the CM frame.</a:t>
                </a:r>
              </a:p>
              <a:p>
                <a:pPr marL="1200150" lvl="2" indent="-342900"/>
                <a:r>
                  <a:rPr lang="en-GB" dirty="0" smtClean="0"/>
                  <a:t>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≪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lit/>
                      </m:rP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dirty="0" smtClean="0"/>
                  <a:t>, so lighter WIMPs give</a:t>
                </a:r>
                <a:br>
                  <a:rPr lang="en-GB" dirty="0" smtClean="0"/>
                </a:br>
                <a:r>
                  <a:rPr lang="en-GB" dirty="0" smtClean="0"/>
                  <a:t>lower energy (potentially undetectable)</a:t>
                </a:r>
                <a:br>
                  <a:rPr lang="en-GB" dirty="0" smtClean="0"/>
                </a:br>
                <a:r>
                  <a:rPr lang="en-GB" dirty="0" smtClean="0"/>
                  <a:t>recoils.</a:t>
                </a:r>
              </a:p>
              <a:p>
                <a:pPr marL="1200150" lvl="2" indent="-342900"/>
                <a:r>
                  <a:rPr lang="en-GB" dirty="0" smtClean="0"/>
                  <a:t>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≫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dirty="0" smtClean="0"/>
                  <a:t>, </a:t>
                </a:r>
                <a:r>
                  <a:rPr lang="en-GB" i="1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E</a:t>
                </a:r>
                <a:r>
                  <a:rPr lang="en-GB" dirty="0" smtClean="0"/>
                  <a:t> is essentially independent of </a:t>
                </a:r>
                <a:r>
                  <a:rPr lang="en-GB" dirty="0">
                    <a:latin typeface="Cambria" panose="02040503050406030204" pitchFamily="18" charset="0"/>
                    <a:ea typeface="Cambria" panose="02040503050406030204" pitchFamily="18" charset="0"/>
                  </a:rPr>
                  <a:t>𝑚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and the event rate will depend on the </a:t>
                </a:r>
                <a:br>
                  <a:rPr lang="en-GB" dirty="0" smtClean="0"/>
                </a:br>
                <a:r>
                  <a:rPr lang="en-GB" dirty="0" smtClean="0"/>
                  <a:t>number density of WIMPs, which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∝1</m:t>
                    </m:r>
                    <m:r>
                      <m:rPr>
                        <m:lit/>
                      </m:rP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pPr marL="457200" lvl="1" indent="0">
                  <a:buNone/>
                </a:pPr>
                <a:r>
                  <a:rPr lang="en-GB" dirty="0" smtClean="0"/>
                  <a:t>This explains the shape of the limit curve.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11" y="2052918"/>
                <a:ext cx="10636931" cy="4641796"/>
              </a:xfrm>
              <a:blipFill>
                <a:blip r:embed="rId2"/>
                <a:stretch>
                  <a:fillRect l="-917" t="-1051" b="-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42" y="3366399"/>
            <a:ext cx="4762500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73542" y="5674178"/>
            <a:ext cx="2196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LZ Coll., </a:t>
            </a:r>
            <a:r>
              <a:rPr lang="en-GB" sz="1400" i="1" dirty="0" smtClean="0">
                <a:solidFill>
                  <a:schemeClr val="bg1"/>
                </a:solidFill>
              </a:rPr>
              <a:t>Phys. Rev. Lett. </a:t>
            </a:r>
            <a:r>
              <a:rPr lang="en-GB" sz="1400" b="1" dirty="0" smtClean="0">
                <a:solidFill>
                  <a:schemeClr val="bg1"/>
                </a:solidFill>
              </a:rPr>
              <a:t>131</a:t>
            </a:r>
            <a:r>
              <a:rPr lang="en-GB" sz="1400" dirty="0" smtClean="0">
                <a:solidFill>
                  <a:schemeClr val="bg1"/>
                </a:solidFill>
              </a:rPr>
              <a:t> (2023) 041002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Axions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292" y="2052918"/>
            <a:ext cx="10980000" cy="4380539"/>
          </a:xfrm>
        </p:spPr>
        <p:txBody>
          <a:bodyPr/>
          <a:lstStyle/>
          <a:p>
            <a:r>
              <a:rPr lang="en-GB" dirty="0" smtClean="0"/>
              <a:t>The strong interaction is observed to conserve </a:t>
            </a:r>
            <a:r>
              <a:rPr lang="en-GB" i="1" dirty="0" smtClean="0"/>
              <a:t>CP</a:t>
            </a:r>
            <a:r>
              <a:rPr lang="en-GB" dirty="0" smtClean="0"/>
              <a:t> to very high precision, but in the Standard Model there is no reason for it to do so.</a:t>
            </a:r>
          </a:p>
          <a:p>
            <a:pPr lvl="1"/>
            <a:r>
              <a:rPr lang="en-GB" dirty="0" err="1" smtClean="0"/>
              <a:t>Axion</a:t>
            </a:r>
            <a:r>
              <a:rPr lang="en-GB" dirty="0" smtClean="0"/>
              <a:t> models introduce a new global symmetry which is spontaneously broken, dynamically relaxing the </a:t>
            </a:r>
            <a:r>
              <a:rPr lang="en-GB" i="1" dirty="0" smtClean="0"/>
              <a:t>CP</a:t>
            </a:r>
            <a:r>
              <a:rPr lang="en-GB" dirty="0" smtClean="0"/>
              <a:t> violating parameter to near zero.</a:t>
            </a:r>
          </a:p>
          <a:p>
            <a:pPr lvl="2"/>
            <a:r>
              <a:rPr lang="en-GB" dirty="0" smtClean="0"/>
              <a:t>The </a:t>
            </a:r>
            <a:r>
              <a:rPr lang="en-GB" dirty="0" err="1" smtClean="0"/>
              <a:t>axion</a:t>
            </a:r>
            <a:r>
              <a:rPr lang="en-GB" dirty="0" smtClean="0"/>
              <a:t> particle is the pseudo-</a:t>
            </a:r>
            <a:r>
              <a:rPr lang="en-GB" dirty="0" err="1" smtClean="0"/>
              <a:t>Nambu</a:t>
            </a:r>
            <a:r>
              <a:rPr lang="en-GB" dirty="0" smtClean="0"/>
              <a:t>-Goldstone boson of this field.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axion</a:t>
            </a:r>
            <a:r>
              <a:rPr lang="en-GB" dirty="0" smtClean="0"/>
              <a:t> mass is not predicted by the model.  To make up the dark matter the standard QCD </a:t>
            </a:r>
            <a:r>
              <a:rPr lang="en-GB" dirty="0" err="1" smtClean="0"/>
              <a:t>axion</a:t>
            </a:r>
            <a:r>
              <a:rPr lang="en-GB" dirty="0" smtClean="0"/>
              <a:t> needs a mass of around 1 </a:t>
            </a:r>
            <a:r>
              <a:rPr lang="el-GR" dirty="0" smtClean="0"/>
              <a:t>μ</a:t>
            </a:r>
            <a:r>
              <a:rPr lang="en-GB" dirty="0" smtClean="0"/>
              <a:t>eV to 1 </a:t>
            </a:r>
            <a:r>
              <a:rPr lang="en-GB" dirty="0" err="1" smtClean="0"/>
              <a:t>meV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Despite this low mass, </a:t>
            </a:r>
            <a:r>
              <a:rPr lang="en-GB" dirty="0" err="1" smtClean="0"/>
              <a:t>axions</a:t>
            </a:r>
            <a:r>
              <a:rPr lang="en-GB" dirty="0" smtClean="0"/>
              <a:t> are cold dark matter because they are not produced thermally.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Detection of </a:t>
            </a:r>
            <a:r>
              <a:rPr lang="en-GB" dirty="0" err="1" smtClean="0"/>
              <a:t>axions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1114" y="2052917"/>
                <a:ext cx="10531929" cy="4592811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dirty="0" smtClean="0"/>
                  <a:t>The </a:t>
                </a:r>
                <a:r>
                  <a:rPr lang="en-GB" dirty="0" err="1" smtClean="0"/>
                  <a:t>axion</a:t>
                </a:r>
                <a:r>
                  <a:rPr lang="en-GB" dirty="0" smtClean="0"/>
                  <a:t> does not have conventional weak </a:t>
                </a:r>
                <a:br>
                  <a:rPr lang="en-GB" dirty="0" smtClean="0"/>
                </a:br>
                <a:r>
                  <a:rPr lang="en-GB" dirty="0" smtClean="0"/>
                  <a:t>interactions, but it couples weakly to two photons</a:t>
                </a:r>
                <a:br>
                  <a:rPr lang="en-GB" dirty="0" smtClean="0"/>
                </a:br>
                <a:r>
                  <a:rPr lang="en-GB" dirty="0" smtClean="0"/>
                  <a:t>via a triangle diagram.</a:t>
                </a:r>
              </a:p>
              <a:p>
                <a:pPr lvl="1">
                  <a:lnSpc>
                    <a:spcPct val="105000"/>
                  </a:lnSpc>
                </a:pPr>
                <a:r>
                  <a:rPr lang="en-GB" dirty="0" err="1" smtClean="0"/>
                  <a:t>Axions</a:t>
                </a:r>
                <a:r>
                  <a:rPr lang="en-GB" dirty="0" smtClean="0"/>
                  <a:t> can therefore be converted to photons (and vice versa) in the presence of a magnetic field.</a:t>
                </a:r>
              </a:p>
              <a:p>
                <a:pPr lvl="2">
                  <a:lnSpc>
                    <a:spcPct val="105000"/>
                  </a:lnSpc>
                </a:pPr>
                <a:r>
                  <a:rPr lang="en-GB" dirty="0" smtClean="0"/>
                  <a:t>This is the basis of most </a:t>
                </a:r>
                <a:r>
                  <a:rPr lang="en-GB" dirty="0" err="1" smtClean="0"/>
                  <a:t>axion</a:t>
                </a:r>
                <a:r>
                  <a:rPr lang="en-GB" dirty="0" smtClean="0"/>
                  <a:t> detection methods.</a:t>
                </a:r>
              </a:p>
              <a:p>
                <a:pPr lvl="2">
                  <a:lnSpc>
                    <a:spcPct val="105000"/>
                  </a:lnSpc>
                </a:pPr>
                <a:r>
                  <a:rPr lang="en-GB" dirty="0" smtClean="0"/>
                  <a:t>As the </a:t>
                </a:r>
                <a:r>
                  <a:rPr lang="en-GB" dirty="0" err="1" smtClean="0"/>
                  <a:t>axion</a:t>
                </a:r>
                <a:r>
                  <a:rPr lang="en-GB" dirty="0" smtClean="0"/>
                  <a:t> de Broglie wavelength is extremely large, it can be treated classically as a wave.</a:t>
                </a:r>
              </a:p>
              <a:p>
                <a:pPr lvl="1">
                  <a:lnSpc>
                    <a:spcPct val="105000"/>
                  </a:lnSpc>
                </a:pPr>
                <a:r>
                  <a:rPr lang="en-GB" dirty="0" smtClean="0"/>
                  <a:t>For the classic QCD </a:t>
                </a:r>
                <a:r>
                  <a:rPr lang="en-GB" dirty="0" err="1" smtClean="0"/>
                  <a:t>axion</a:t>
                </a:r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</m:oMath>
                </a14:m>
                <a:r>
                  <a:rPr lang="en-GB" dirty="0" smtClean="0"/>
                  <a:t> and there is a fairly narrow allowed band in parameter space.</a:t>
                </a:r>
              </a:p>
              <a:p>
                <a:pPr lvl="2">
                  <a:lnSpc>
                    <a:spcPct val="105000"/>
                  </a:lnSpc>
                </a:pPr>
                <a:r>
                  <a:rPr lang="en-GB" dirty="0" smtClean="0"/>
                  <a:t>However, </a:t>
                </a:r>
                <a:r>
                  <a:rPr lang="en-GB" dirty="0" err="1" smtClean="0"/>
                  <a:t>axion</a:t>
                </a:r>
                <a:r>
                  <a:rPr lang="en-GB" dirty="0" smtClean="0"/>
                  <a:t>-like particles (ALPs) with a wider range of properties occur in many BSM theories, so it is worth looking in other regions.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1114" y="2052917"/>
                <a:ext cx="10531929" cy="4592811"/>
              </a:xfrm>
              <a:blipFill>
                <a:blip r:embed="rId2"/>
                <a:stretch>
                  <a:fillRect l="-868" t="-1461" r="-231" b="-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835" y="1544522"/>
            <a:ext cx="3965121" cy="1547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29701" y="1933564"/>
            <a:ext cx="514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930718" y="2679976"/>
            <a:ext cx="84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g</a:t>
            </a:r>
            <a:r>
              <a:rPr lang="en-GB" i="1" baseline="-25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el-GR" i="1" baseline="-25000" dirty="0" smtClean="0">
                <a:latin typeface="Cambria" panose="02040503050406030204" pitchFamily="18" charset="0"/>
                <a:ea typeface="Cambria" panose="02040503050406030204" pitchFamily="18" charset="0"/>
              </a:rPr>
              <a:t>γγ</a:t>
            </a:r>
            <a:endParaRPr lang="en-GB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8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Microwave cavity </a:t>
            </a:r>
            <a:r>
              <a:rPr lang="en-GB" dirty="0" err="1" smtClean="0"/>
              <a:t>axion</a:t>
            </a:r>
            <a:r>
              <a:rPr lang="en-GB" dirty="0" smtClean="0"/>
              <a:t>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4" y="2052918"/>
            <a:ext cx="10629900" cy="4576482"/>
          </a:xfrm>
        </p:spPr>
        <p:txBody>
          <a:bodyPr/>
          <a:lstStyle/>
          <a:p>
            <a:r>
              <a:rPr lang="en-GB" dirty="0" err="1" smtClean="0"/>
              <a:t>Axions</a:t>
            </a:r>
            <a:r>
              <a:rPr lang="en-GB" dirty="0" smtClean="0"/>
              <a:t> in the Galactic halo would convert</a:t>
            </a:r>
            <a:br>
              <a:rPr lang="en-GB" dirty="0" smtClean="0"/>
            </a:br>
            <a:r>
              <a:rPr lang="en-GB" dirty="0" smtClean="0"/>
              <a:t>to photons in the microwave range.</a:t>
            </a:r>
          </a:p>
          <a:p>
            <a:pPr lvl="1"/>
            <a:r>
              <a:rPr lang="en-GB" dirty="0" smtClean="0"/>
              <a:t>These can be searched for by </a:t>
            </a:r>
            <a:br>
              <a:rPr lang="en-GB" dirty="0" smtClean="0"/>
            </a:br>
            <a:r>
              <a:rPr lang="en-GB" dirty="0" smtClean="0"/>
              <a:t>immersing a resonant cavity in a strong</a:t>
            </a:r>
            <a:br>
              <a:rPr lang="en-GB" dirty="0" smtClean="0"/>
            </a:br>
            <a:r>
              <a:rPr lang="en-GB" dirty="0" smtClean="0"/>
              <a:t>magnetic field.</a:t>
            </a:r>
          </a:p>
          <a:p>
            <a:pPr lvl="2"/>
            <a:r>
              <a:rPr lang="en-GB" dirty="0" err="1" smtClean="0"/>
              <a:t>Axions</a:t>
            </a:r>
            <a:r>
              <a:rPr lang="en-GB" dirty="0" smtClean="0"/>
              <a:t> with masses corresponding to the</a:t>
            </a:r>
            <a:br>
              <a:rPr lang="en-GB" dirty="0" smtClean="0"/>
            </a:br>
            <a:r>
              <a:rPr lang="en-GB" dirty="0" smtClean="0"/>
              <a:t>resonant frequency of the cavity would</a:t>
            </a:r>
            <a:br>
              <a:rPr lang="en-GB" dirty="0" smtClean="0"/>
            </a:br>
            <a:r>
              <a:rPr lang="en-GB" dirty="0" smtClean="0"/>
              <a:t>produce a small excess power, which</a:t>
            </a:r>
            <a:br>
              <a:rPr lang="en-GB" dirty="0" smtClean="0"/>
            </a:br>
            <a:r>
              <a:rPr lang="en-GB" dirty="0" smtClean="0"/>
              <a:t>is picked up by extremely sensitive</a:t>
            </a:r>
            <a:br>
              <a:rPr lang="en-GB" dirty="0" smtClean="0"/>
            </a:br>
            <a:r>
              <a:rPr lang="en-GB" dirty="0" smtClean="0"/>
              <a:t>electronics.</a:t>
            </a:r>
          </a:p>
          <a:p>
            <a:pPr lvl="1"/>
            <a:r>
              <a:rPr lang="en-GB" dirty="0" smtClean="0"/>
              <a:t>The experiment has to scan over the mass range by adjusting its resonant frequency, which makes it very slow.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1810" y="1538530"/>
            <a:ext cx="4979401" cy="37763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21810" y="5290408"/>
            <a:ext cx="5070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Graham et al., </a:t>
            </a:r>
            <a:r>
              <a:rPr lang="en-GB" sz="1400" i="1" dirty="0" err="1" smtClean="0"/>
              <a:t>Annu</a:t>
            </a:r>
            <a:r>
              <a:rPr lang="en-GB" sz="1400" i="1" dirty="0"/>
              <a:t>. Rev. </a:t>
            </a:r>
            <a:r>
              <a:rPr lang="en-GB" sz="1400" i="1" dirty="0" err="1"/>
              <a:t>Nucl</a:t>
            </a:r>
            <a:r>
              <a:rPr lang="en-GB" sz="1400" i="1" dirty="0"/>
              <a:t>. Part. Sci</a:t>
            </a:r>
            <a:r>
              <a:rPr lang="en-GB" sz="1400" dirty="0"/>
              <a:t>. </a:t>
            </a:r>
            <a:r>
              <a:rPr lang="en-GB" sz="1400" b="1" dirty="0" smtClean="0"/>
              <a:t>65 </a:t>
            </a:r>
            <a:r>
              <a:rPr lang="en-GB" sz="1400" dirty="0" smtClean="0"/>
              <a:t>(2015) 485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1351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Limits on </a:t>
            </a:r>
            <a:r>
              <a:rPr lang="en-GB" dirty="0" err="1" smtClean="0"/>
              <a:t>axions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814" y="1314174"/>
            <a:ext cx="8053163" cy="55111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88478" y="999094"/>
            <a:ext cx="5092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https://cajohare.github.io/AxionLimits/docs/ap.html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6621" y="1469571"/>
            <a:ext cx="311875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 smtClean="0"/>
              <a:t>So far the only experiments sensitive to the QCD </a:t>
            </a:r>
            <a:r>
              <a:rPr lang="en-GB" sz="2200" dirty="0" err="1" smtClean="0"/>
              <a:t>axion</a:t>
            </a:r>
            <a:r>
              <a:rPr lang="en-GB" sz="2200" dirty="0" smtClean="0"/>
              <a:t> in the mass range appropriate for dark matter are the microwave cavity experiments, known as </a:t>
            </a:r>
            <a:r>
              <a:rPr lang="en-GB" sz="2200" b="1" i="1" dirty="0" err="1" smtClean="0"/>
              <a:t>haloscopes</a:t>
            </a:r>
            <a:r>
              <a:rPr lang="en-GB" sz="22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Other experiments tend to be sensitive either to high masses or to large coupling constants.</a:t>
            </a:r>
            <a:r>
              <a:rPr lang="en-GB" sz="2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11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914517" cy="4576482"/>
          </a:xfrm>
        </p:spPr>
        <p:txBody>
          <a:bodyPr/>
          <a:lstStyle/>
          <a:p>
            <a:r>
              <a:rPr lang="en-GB" dirty="0" smtClean="0"/>
              <a:t>Astrophysical evidence indicates that dark matter makes up about 84% of the matter in the Universe, is effectively stable, does not interact strongly or electromagnetically, and was non-relativistic at the time of structure formation.</a:t>
            </a:r>
          </a:p>
          <a:p>
            <a:pPr lvl="1"/>
            <a:r>
              <a:rPr lang="en-GB" dirty="0" smtClean="0"/>
              <a:t>No Standard Model particle satisfies these criteria.  However, many extensions to the Standard Model do predict something with appropriate properties.</a:t>
            </a:r>
          </a:p>
          <a:p>
            <a:r>
              <a:rPr lang="en-GB" dirty="0" smtClean="0"/>
              <a:t>The two most widely studied dark matter candidates are WIMPs (especially SUSY WIMPs) and </a:t>
            </a:r>
            <a:r>
              <a:rPr lang="en-GB" dirty="0" err="1" smtClean="0"/>
              <a:t>axions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There are experimental searches ongoing for both of these, but no </a:t>
            </a:r>
            <a:r>
              <a:rPr lang="en-GB" smtClean="0"/>
              <a:t>success so far.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22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1108348"/>
            <a:ext cx="8825657" cy="1915647"/>
          </a:xfrm>
        </p:spPr>
        <p:txBody>
          <a:bodyPr/>
          <a:lstStyle/>
          <a:p>
            <a:r>
              <a:rPr lang="en-GB" dirty="0" smtClean="0"/>
              <a:t>Dark matter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3186260"/>
            <a:ext cx="8825658" cy="2451521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astrophysical evidence</a:t>
            </a:r>
            <a:endParaRPr lang="en-GB" sz="24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candidates</a:t>
            </a: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WIMPs</a:t>
            </a:r>
          </a:p>
          <a:p>
            <a:r>
              <a:rPr lang="en-GB" sz="24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Axions</a:t>
            </a:r>
            <a:endParaRPr lang="en-GB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Astrophysical evidence for dark matter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89" y="1987330"/>
            <a:ext cx="3921600" cy="451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436" y="6506939"/>
            <a:ext cx="394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Rubin, Ford &amp; </a:t>
            </a:r>
            <a:r>
              <a:rPr lang="en-GB" sz="1400" dirty="0" err="1" smtClean="0"/>
              <a:t>Thonnard</a:t>
            </a:r>
            <a:r>
              <a:rPr lang="en-GB" sz="1400" dirty="0" smtClean="0"/>
              <a:t>, </a:t>
            </a:r>
            <a:r>
              <a:rPr lang="en-GB" sz="1400" i="1" dirty="0" err="1" smtClean="0"/>
              <a:t>ApJ</a:t>
            </a:r>
            <a:r>
              <a:rPr lang="en-GB" sz="1400" b="1" dirty="0" smtClean="0"/>
              <a:t> 238</a:t>
            </a:r>
            <a:r>
              <a:rPr lang="en-GB" sz="1400" dirty="0" smtClean="0"/>
              <a:t> (1980) 471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942" y="1987329"/>
            <a:ext cx="3485877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5942" y="4490354"/>
            <a:ext cx="3203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X-ray: NASA/CXC/</a:t>
            </a:r>
            <a:r>
              <a:rPr lang="en-GB" sz="1200" dirty="0" err="1"/>
              <a:t>CfA</a:t>
            </a:r>
            <a:r>
              <a:rPr lang="en-GB" sz="1200" dirty="0"/>
              <a:t>/</a:t>
            </a:r>
            <a:r>
              <a:rPr lang="en-GB" sz="1200" dirty="0" err="1"/>
              <a:t>M.Markevitch</a:t>
            </a:r>
            <a:r>
              <a:rPr lang="en-GB" sz="1200" dirty="0"/>
              <a:t>, Optical and lensing map: NASA/</a:t>
            </a:r>
            <a:r>
              <a:rPr lang="en-GB" sz="1200" dirty="0" err="1"/>
              <a:t>STScI</a:t>
            </a:r>
            <a:r>
              <a:rPr lang="en-GB" sz="1200" dirty="0"/>
              <a:t>, Magellan/</a:t>
            </a:r>
            <a:r>
              <a:rPr lang="en-GB" sz="1200" dirty="0" err="1"/>
              <a:t>U.Arizona</a:t>
            </a:r>
            <a:r>
              <a:rPr lang="en-GB" sz="1200" dirty="0"/>
              <a:t>/</a:t>
            </a:r>
            <a:r>
              <a:rPr lang="en-GB" sz="1200" dirty="0" err="1"/>
              <a:t>D.Clowe</a:t>
            </a:r>
            <a:r>
              <a:rPr lang="en-GB" sz="1200" dirty="0"/>
              <a:t>, 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>Lensing </a:t>
            </a:r>
            <a:r>
              <a:rPr lang="en-GB" sz="1200" dirty="0"/>
              <a:t>map: ESO WFI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451" y="3428996"/>
            <a:ext cx="4984547" cy="342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912540" y="3125925"/>
            <a:ext cx="288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Planck</a:t>
            </a:r>
            <a:r>
              <a:rPr lang="en-GB" sz="1400" dirty="0" smtClean="0"/>
              <a:t> Coll. </a:t>
            </a:r>
            <a:r>
              <a:rPr lang="en-GB" sz="1400" i="1" dirty="0" smtClean="0"/>
              <a:t>A&amp;A </a:t>
            </a:r>
            <a:r>
              <a:rPr lang="en-GB" sz="1400" b="1" dirty="0" smtClean="0"/>
              <a:t>641</a:t>
            </a:r>
            <a:r>
              <a:rPr lang="en-GB" sz="1400" dirty="0" smtClean="0"/>
              <a:t> (2020) A6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2834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Dark matter candidates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65915"/>
              </p:ext>
            </p:extLst>
          </p:nvPr>
        </p:nvGraphicFramePr>
        <p:xfrm>
          <a:off x="522513" y="1717904"/>
          <a:ext cx="11054442" cy="40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2858">
                  <a:extLst>
                    <a:ext uri="{9D8B030D-6E8A-4147-A177-3AD203B41FA5}">
                      <a16:colId xmlns:a16="http://schemas.microsoft.com/office/drawing/2014/main" val="3319662191"/>
                    </a:ext>
                  </a:extLst>
                </a:gridCol>
                <a:gridCol w="1525554">
                  <a:extLst>
                    <a:ext uri="{9D8B030D-6E8A-4147-A177-3AD203B41FA5}">
                      <a16:colId xmlns:a16="http://schemas.microsoft.com/office/drawing/2014/main" val="1208511337"/>
                    </a:ext>
                  </a:extLst>
                </a:gridCol>
                <a:gridCol w="1579206">
                  <a:extLst>
                    <a:ext uri="{9D8B030D-6E8A-4147-A177-3AD203B41FA5}">
                      <a16:colId xmlns:a16="http://schemas.microsoft.com/office/drawing/2014/main" val="1590026634"/>
                    </a:ext>
                  </a:extLst>
                </a:gridCol>
                <a:gridCol w="1579206">
                  <a:extLst>
                    <a:ext uri="{9D8B030D-6E8A-4147-A177-3AD203B41FA5}">
                      <a16:colId xmlns:a16="http://schemas.microsoft.com/office/drawing/2014/main" val="655342435"/>
                    </a:ext>
                  </a:extLst>
                </a:gridCol>
                <a:gridCol w="1579206">
                  <a:extLst>
                    <a:ext uri="{9D8B030D-6E8A-4147-A177-3AD203B41FA5}">
                      <a16:colId xmlns:a16="http://schemas.microsoft.com/office/drawing/2014/main" val="452854631"/>
                    </a:ext>
                  </a:extLst>
                </a:gridCol>
                <a:gridCol w="1579206">
                  <a:extLst>
                    <a:ext uri="{9D8B030D-6E8A-4147-A177-3AD203B41FA5}">
                      <a16:colId xmlns:a16="http://schemas.microsoft.com/office/drawing/2014/main" val="1406326530"/>
                    </a:ext>
                  </a:extLst>
                </a:gridCol>
                <a:gridCol w="1579206">
                  <a:extLst>
                    <a:ext uri="{9D8B030D-6E8A-4147-A177-3AD203B41FA5}">
                      <a16:colId xmlns:a16="http://schemas.microsoft.com/office/drawing/2014/main" val="3588110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WIMPs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SuperWIMPs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Light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G̃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Hidden DM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Sterile </a:t>
                      </a:r>
                      <a:r>
                        <a:rPr lang="el-GR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ν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Axions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191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Motivation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GHP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GHP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GHP/NPFP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GHP/NPFP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ν</a:t>
                      </a:r>
                      <a:r>
                        <a:rPr lang="en-GB" dirty="0" smtClean="0"/>
                        <a:t> mass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Strong CP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630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Natural </a:t>
                      </a:r>
                      <a:r>
                        <a:rPr lang="el-GR" dirty="0" smtClean="0"/>
                        <a:t>Ω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Maybe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783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Production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Freeze-out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Decay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Thermal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Various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Various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Various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142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Mass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GeV</a:t>
                      </a:r>
                      <a:r>
                        <a:rPr lang="en-GB" baseline="0" dirty="0" smtClean="0"/>
                        <a:t> – </a:t>
                      </a:r>
                      <a:r>
                        <a:rPr lang="en-GB" baseline="0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GeV – </a:t>
                      </a:r>
                      <a:r>
                        <a:rPr lang="en-GB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eV – </a:t>
                      </a:r>
                      <a:r>
                        <a:rPr lang="en-GB" dirty="0" err="1" smtClean="0"/>
                        <a:t>keV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GeV – </a:t>
                      </a:r>
                      <a:r>
                        <a:rPr lang="en-GB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keV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eV – </a:t>
                      </a:r>
                      <a:r>
                        <a:rPr lang="en-GB" dirty="0" err="1" smtClean="0"/>
                        <a:t>meV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03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Temperature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cold/warm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cold/warm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cold/warm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warm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cold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794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Collisional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936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Cosmology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954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Direct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062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Indirect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877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Collider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0943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25145" y="5821137"/>
            <a:ext cx="6425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from Feng, </a:t>
            </a:r>
            <a:r>
              <a:rPr lang="en-GB" sz="1600" i="1" dirty="0" smtClean="0"/>
              <a:t>Ann. Rev. Astron. </a:t>
            </a:r>
            <a:r>
              <a:rPr lang="en-GB" sz="1600" i="1" dirty="0" err="1" smtClean="0"/>
              <a:t>Astroph</a:t>
            </a:r>
            <a:r>
              <a:rPr lang="en-GB" sz="1600" i="1" dirty="0" smtClean="0"/>
              <a:t>. </a:t>
            </a:r>
            <a:r>
              <a:rPr lang="en-GB" sz="1600" b="1" dirty="0" smtClean="0"/>
              <a:t>48</a:t>
            </a:r>
            <a:r>
              <a:rPr lang="en-GB" sz="1600" dirty="0" smtClean="0"/>
              <a:t> (2010) 495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2513" y="5878286"/>
            <a:ext cx="471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GHP:  Gauge Hierarchy Problem</a:t>
            </a:r>
          </a:p>
          <a:p>
            <a:r>
              <a:rPr lang="en-GB" dirty="0" smtClean="0"/>
              <a:t>NPFP: New Physics Flavour Problem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147207" y="1717904"/>
            <a:ext cx="1530000" cy="407924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990367" y="1715188"/>
            <a:ext cx="1584000" cy="407924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0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6" y="2052918"/>
            <a:ext cx="10858500" cy="4470346"/>
          </a:xfrm>
        </p:spPr>
        <p:txBody>
          <a:bodyPr/>
          <a:lstStyle/>
          <a:p>
            <a:r>
              <a:rPr lang="en-GB" dirty="0" smtClean="0"/>
              <a:t>Weakly Interacting Massive Particles are a prediction of many extensions to the Standard Model</a:t>
            </a:r>
          </a:p>
          <a:p>
            <a:pPr lvl="1"/>
            <a:r>
              <a:rPr lang="en-GB" dirty="0" smtClean="0"/>
              <a:t>they tend to arise from discrete quantum </a:t>
            </a:r>
            <a:br>
              <a:rPr lang="en-GB" dirty="0" smtClean="0"/>
            </a:br>
            <a:r>
              <a:rPr lang="en-GB" dirty="0" smtClean="0"/>
              <a:t>numbers, e.g. </a:t>
            </a:r>
            <a:r>
              <a:rPr lang="en-GB" i="1" dirty="0" smtClean="0"/>
              <a:t>R</a:t>
            </a:r>
            <a:r>
              <a:rPr lang="en-GB" dirty="0" smtClean="0"/>
              <a:t>-parity, introduced to </a:t>
            </a:r>
            <a:br>
              <a:rPr lang="en-GB" dirty="0" smtClean="0"/>
            </a:br>
            <a:r>
              <a:rPr lang="en-GB" dirty="0" smtClean="0"/>
              <a:t>prevent undesirable features such as rapid </a:t>
            </a:r>
            <a:br>
              <a:rPr lang="en-GB" dirty="0" smtClean="0"/>
            </a:br>
            <a:r>
              <a:rPr lang="en-GB" dirty="0" smtClean="0"/>
              <a:t>proton decay.</a:t>
            </a:r>
          </a:p>
          <a:p>
            <a:r>
              <a:rPr lang="en-GB" dirty="0" smtClean="0"/>
              <a:t>A nice feature of WIMPs is that if their</a:t>
            </a:r>
            <a:br>
              <a:rPr lang="en-GB" dirty="0" smtClean="0"/>
            </a:br>
            <a:r>
              <a:rPr lang="en-GB" dirty="0" smtClean="0"/>
              <a:t>annihilation cross section is of the typical </a:t>
            </a:r>
            <a:br>
              <a:rPr lang="en-GB" dirty="0" smtClean="0"/>
            </a:br>
            <a:r>
              <a:rPr lang="en-GB" dirty="0" smtClean="0"/>
              <a:t>weak scale, they naturally freeze out to give</a:t>
            </a:r>
            <a:br>
              <a:rPr lang="en-GB" dirty="0" smtClean="0"/>
            </a:br>
            <a:r>
              <a:rPr lang="en-GB" dirty="0" smtClean="0"/>
              <a:t>the “right” relic density</a:t>
            </a:r>
          </a:p>
          <a:p>
            <a:pPr lvl="1"/>
            <a:r>
              <a:rPr lang="en-GB" dirty="0" smtClean="0"/>
              <a:t>this is sometimes called the “WIMP miracle”.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185" y="2692172"/>
            <a:ext cx="4762500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WIMPs in SUSY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8458" y="1853248"/>
                <a:ext cx="6768000" cy="4784316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dirty="0" smtClean="0"/>
                  <a:t>Supersymmetry solves the GHP by cancelling the quadratic terms in the Higgs self-energy.</a:t>
                </a:r>
              </a:p>
              <a:p>
                <a:pPr lvl="1">
                  <a:lnSpc>
                    <a:spcPct val="105000"/>
                  </a:lnSpc>
                </a:pPr>
                <a:r>
                  <a:rPr lang="en-GB" dirty="0" smtClean="0"/>
                  <a:t>A discrete quantum number, </a:t>
                </a:r>
                <a:r>
                  <a:rPr lang="en-GB" i="1" dirty="0" smtClean="0"/>
                  <a:t>R</a:t>
                </a:r>
                <a:r>
                  <a:rPr lang="en-GB" dirty="0" smtClean="0"/>
                  <a:t>-parity, is introduced to prevent rapid proton decay.</a:t>
                </a:r>
              </a:p>
              <a:p>
                <a:pPr lvl="1">
                  <a:lnSpc>
                    <a:spcPct val="105000"/>
                  </a:lnSpc>
                </a:pPr>
                <a:r>
                  <a:rPr lang="en-GB" dirty="0" smtClean="0"/>
                  <a:t>This makes the lightest supersymmetric particle, usually the lightest </a:t>
                </a:r>
                <a:r>
                  <a:rPr lang="en-GB" dirty="0" err="1" smtClean="0"/>
                  <a:t>neutralino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/>
                  <a:t>, absolutely stable.</a:t>
                </a:r>
              </a:p>
              <a:p>
                <a:pPr lvl="2">
                  <a:lnSpc>
                    <a:spcPct val="105000"/>
                  </a:lnSpc>
                </a:pPr>
                <a:r>
                  <a:rPr lang="en-GB" dirty="0" smtClean="0"/>
                  <a:t>It is a </a:t>
                </a:r>
                <a:r>
                  <a:rPr lang="en-GB" dirty="0" err="1" smtClean="0"/>
                  <a:t>Majorana</a:t>
                </a:r>
                <a:r>
                  <a:rPr lang="en-GB" dirty="0" smtClean="0"/>
                  <a:t> particle and annihilates with itself.</a:t>
                </a:r>
              </a:p>
              <a:p>
                <a:pPr lvl="2">
                  <a:lnSpc>
                    <a:spcPct val="105000"/>
                  </a:lnSpc>
                </a:pPr>
                <a:r>
                  <a:rPr lang="en-GB" dirty="0" smtClean="0"/>
                  <a:t>The annihilation cross section is spin suppressed, and </a:t>
                </a:r>
                <a:r>
                  <a:rPr lang="el-GR" dirty="0" smtClean="0"/>
                  <a:t>Ω</a:t>
                </a:r>
                <a:r>
                  <a:rPr lang="en-GB" dirty="0" smtClean="0"/>
                  <a:t> tends to be too large, at least in minimal SUSY.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458" y="1853248"/>
                <a:ext cx="6768000" cy="4784316"/>
              </a:xfrm>
              <a:blipFill>
                <a:blip r:embed="rId2"/>
                <a:stretch>
                  <a:fillRect l="-1441" t="-1401" r="-1622" b="-1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384471" y="1139828"/>
            <a:ext cx="5598659" cy="1386619"/>
            <a:chOff x="6384471" y="1523548"/>
            <a:chExt cx="5598659" cy="138661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84471" y="1523548"/>
              <a:ext cx="5598659" cy="138661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417379" y="1649186"/>
              <a:ext cx="10858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fermion</a:t>
              </a:r>
              <a:endParaRPr lang="en-GB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43888" y="1657283"/>
              <a:ext cx="10858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boson</a:t>
              </a:r>
              <a:endParaRPr lang="en-GB" sz="1600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315" y="2666396"/>
            <a:ext cx="4680000" cy="410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SUSY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dirty="0" smtClean="0"/>
                  <a:t> WIMPs, WIMPs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⇏</m:t>
                    </m:r>
                  </m:oMath>
                </a14:m>
                <a:r>
                  <a:rPr lang="en-GB" dirty="0" smtClean="0"/>
                  <a:t> SUSY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28" t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458" y="2052918"/>
            <a:ext cx="10589078" cy="4396868"/>
          </a:xfrm>
        </p:spPr>
        <p:txBody>
          <a:bodyPr/>
          <a:lstStyle/>
          <a:p>
            <a:r>
              <a:rPr lang="en-GB" dirty="0" smtClean="0"/>
              <a:t>Other extensions to the Standard Model also yield WIMP candidates (sometimes naturally, sometimes after a bit of persuasion!), </a:t>
            </a:r>
            <a:r>
              <a:rPr lang="en-GB" dirty="0"/>
              <a:t>e</a:t>
            </a:r>
            <a:r>
              <a:rPr lang="en-GB" dirty="0" smtClean="0"/>
              <a:t>.g.</a:t>
            </a:r>
          </a:p>
          <a:p>
            <a:pPr lvl="1"/>
            <a:r>
              <a:rPr lang="en-GB" dirty="0" smtClean="0"/>
              <a:t>5- or 6-dimensional Universal Extra Dimension </a:t>
            </a:r>
            <a:br>
              <a:rPr lang="en-GB" dirty="0" smtClean="0"/>
            </a:br>
            <a:r>
              <a:rPr lang="en-GB" dirty="0" smtClean="0"/>
              <a:t>models</a:t>
            </a:r>
          </a:p>
          <a:p>
            <a:pPr lvl="1"/>
            <a:r>
              <a:rPr lang="en-GB" dirty="0" smtClean="0"/>
              <a:t>“Little Higgs” models (in which a light Higgs </a:t>
            </a:r>
            <a:br>
              <a:rPr lang="en-GB" dirty="0" smtClean="0"/>
            </a:br>
            <a:r>
              <a:rPr lang="en-GB" dirty="0" smtClean="0"/>
              <a:t>boson arises from spontaneous breaking of</a:t>
            </a:r>
            <a:br>
              <a:rPr lang="en-GB" dirty="0" smtClean="0"/>
            </a:br>
            <a:r>
              <a:rPr lang="en-GB" dirty="0" smtClean="0"/>
              <a:t>a new global symmetry)</a:t>
            </a:r>
          </a:p>
          <a:p>
            <a:r>
              <a:rPr lang="en-GB" dirty="0" smtClean="0"/>
              <a:t>Fortunately the experimental signature of such</a:t>
            </a:r>
            <a:br>
              <a:rPr lang="en-GB" dirty="0" smtClean="0"/>
            </a:br>
            <a:r>
              <a:rPr lang="en-GB" dirty="0" smtClean="0"/>
              <a:t>non-SUSY WIMPs is the same as SUSY WIMPs, at</a:t>
            </a:r>
            <a:br>
              <a:rPr lang="en-GB" dirty="0" smtClean="0"/>
            </a:br>
            <a:r>
              <a:rPr lang="en-GB" dirty="0" smtClean="0"/>
              <a:t>least for direct detection experiments.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878" y="2978800"/>
            <a:ext cx="4280807" cy="379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2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Detection of WIMPs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710409" cy="4454018"/>
          </a:xfrm>
        </p:spPr>
        <p:txBody>
          <a:bodyPr>
            <a:normAutofit/>
          </a:bodyPr>
          <a:lstStyle/>
          <a:p>
            <a:r>
              <a:rPr lang="en-GB" dirty="0" smtClean="0"/>
              <a:t>WIMPs in the Galactic halo are gravitationally bound to the Galaxy and are therefore moving at a few hundred km/s.</a:t>
            </a:r>
          </a:p>
          <a:p>
            <a:pPr lvl="1"/>
            <a:r>
              <a:rPr lang="en-GB" dirty="0" smtClean="0"/>
              <a:t>Their only possible interaction is elastic scattering.</a:t>
            </a:r>
          </a:p>
          <a:p>
            <a:pPr lvl="1"/>
            <a:r>
              <a:rPr lang="en-GB" dirty="0" smtClean="0"/>
              <a:t>Since they are massive they will transfer energy much more efficiently to nuclei than to electrons.</a:t>
            </a:r>
          </a:p>
          <a:p>
            <a:pPr lvl="1"/>
            <a:r>
              <a:rPr lang="en-GB" dirty="0" smtClean="0"/>
              <a:t>Therefore the experimental signature is a low-energy (few </a:t>
            </a:r>
            <a:r>
              <a:rPr lang="en-GB" dirty="0" err="1" smtClean="0"/>
              <a:t>keV</a:t>
            </a:r>
            <a:r>
              <a:rPr lang="en-GB" dirty="0" smtClean="0"/>
              <a:t> to few tens of </a:t>
            </a:r>
            <a:r>
              <a:rPr lang="en-GB" dirty="0" err="1" smtClean="0"/>
              <a:t>keV</a:t>
            </a:r>
            <a:r>
              <a:rPr lang="en-GB" dirty="0" smtClean="0"/>
              <a:t>) nuclear recoil.</a:t>
            </a:r>
          </a:p>
          <a:p>
            <a:pPr lvl="2"/>
            <a:r>
              <a:rPr lang="en-GB" dirty="0" smtClean="0"/>
              <a:t>The main backgrounds at these low energies are radioactive decays, either intrinsic to the material or </a:t>
            </a:r>
            <a:r>
              <a:rPr lang="en-GB" dirty="0" err="1" smtClean="0"/>
              <a:t>cosmogenic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Many of these are </a:t>
            </a:r>
            <a:r>
              <a:rPr lang="el-GR" dirty="0" smtClean="0"/>
              <a:t>β</a:t>
            </a:r>
            <a:r>
              <a:rPr lang="en-GB" dirty="0" smtClean="0"/>
              <a:t> or </a:t>
            </a:r>
            <a:r>
              <a:rPr lang="el-GR" dirty="0" smtClean="0"/>
              <a:t>γ</a:t>
            </a:r>
            <a:r>
              <a:rPr lang="en-GB" dirty="0" smtClean="0"/>
              <a:t> decays which produce electron recoils, so being able to distinguish electron and nuclear recoils is a big advantage.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50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Detection 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112" y="2060574"/>
            <a:ext cx="5040000" cy="4500000"/>
          </a:xfrm>
        </p:spPr>
        <p:txBody>
          <a:bodyPr/>
          <a:lstStyle/>
          <a:p>
            <a:r>
              <a:rPr lang="en-GB" dirty="0" smtClean="0"/>
              <a:t>Possible methods of detection:</a:t>
            </a:r>
          </a:p>
          <a:p>
            <a:pPr lvl="1"/>
            <a:r>
              <a:rPr lang="en-GB" dirty="0" smtClean="0"/>
              <a:t>Ionisation</a:t>
            </a:r>
          </a:p>
          <a:p>
            <a:pPr lvl="2"/>
            <a:r>
              <a:rPr lang="en-GB" dirty="0" smtClean="0"/>
              <a:t>The recoiling nucleus ionises neighbouring atoms, and you collect (usually) the electrons.</a:t>
            </a:r>
          </a:p>
          <a:p>
            <a:pPr lvl="1"/>
            <a:r>
              <a:rPr lang="en-GB" dirty="0" smtClean="0"/>
              <a:t>Scintillation</a:t>
            </a:r>
          </a:p>
          <a:p>
            <a:pPr lvl="2"/>
            <a:r>
              <a:rPr lang="en-GB" dirty="0" smtClean="0"/>
              <a:t>The recoiling nucleus excites neighbouring atoms, and they de-excite by scintillation.</a:t>
            </a:r>
          </a:p>
          <a:p>
            <a:pPr lvl="1"/>
            <a:r>
              <a:rPr lang="en-GB" dirty="0" smtClean="0"/>
              <a:t>Heat</a:t>
            </a:r>
          </a:p>
          <a:p>
            <a:pPr lvl="2"/>
            <a:r>
              <a:rPr lang="en-GB" dirty="0" smtClean="0"/>
              <a:t>You detect the extra energy deposited in your target.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46374" y="2056091"/>
            <a:ext cx="5040000" cy="4500000"/>
          </a:xfrm>
        </p:spPr>
        <p:txBody>
          <a:bodyPr/>
          <a:lstStyle/>
          <a:p>
            <a:r>
              <a:rPr lang="en-GB" dirty="0" smtClean="0"/>
              <a:t>Technologies:</a:t>
            </a:r>
          </a:p>
          <a:p>
            <a:pPr lvl="1"/>
            <a:r>
              <a:rPr lang="en-GB" dirty="0" smtClean="0"/>
              <a:t>The most sensitive detectors tend to read out two signals, to aid in rejecting electron recoils</a:t>
            </a:r>
          </a:p>
          <a:p>
            <a:pPr lvl="2"/>
            <a:r>
              <a:rPr lang="en-GB" dirty="0" smtClean="0"/>
              <a:t>Semiconductor bolometers (Ge, Si) read out ionisation and heat (phonons)</a:t>
            </a:r>
          </a:p>
          <a:p>
            <a:pPr lvl="2"/>
            <a:r>
              <a:rPr lang="en-GB" dirty="0" smtClean="0"/>
              <a:t>Scintillating bolometers (CaWO</a:t>
            </a:r>
            <a:r>
              <a:rPr lang="en-GB" baseline="-25000" dirty="0" smtClean="0"/>
              <a:t>4</a:t>
            </a:r>
            <a:r>
              <a:rPr lang="en-GB" dirty="0" smtClean="0"/>
              <a:t>) read out light and heat</a:t>
            </a:r>
          </a:p>
          <a:p>
            <a:pPr lvl="2"/>
            <a:r>
              <a:rPr lang="en-GB" dirty="0" smtClean="0"/>
              <a:t>Noble liquid TPCs (</a:t>
            </a:r>
            <a:r>
              <a:rPr lang="en-GB" dirty="0" err="1" smtClean="0"/>
              <a:t>LXe</a:t>
            </a:r>
            <a:r>
              <a:rPr lang="en-GB" dirty="0" smtClean="0"/>
              <a:t>, </a:t>
            </a:r>
            <a:r>
              <a:rPr lang="en-GB" dirty="0" err="1" smtClean="0"/>
              <a:t>LAr</a:t>
            </a:r>
            <a:r>
              <a:rPr lang="en-GB" dirty="0" smtClean="0"/>
              <a:t>) read out light and ionisation</a:t>
            </a:r>
          </a:p>
          <a:p>
            <a:pPr lvl="2"/>
            <a:r>
              <a:rPr lang="en-GB" dirty="0" smtClean="0"/>
              <a:t>Bubble chambers (C</a:t>
            </a:r>
            <a:r>
              <a:rPr lang="en-GB" baseline="-25000" dirty="0" smtClean="0"/>
              <a:t>3</a:t>
            </a:r>
            <a:r>
              <a:rPr lang="en-GB" dirty="0" smtClean="0"/>
              <a:t>F</a:t>
            </a:r>
            <a:r>
              <a:rPr lang="en-GB" baseline="-25000" dirty="0" smtClean="0"/>
              <a:t>8</a:t>
            </a:r>
            <a:r>
              <a:rPr lang="en-GB" dirty="0" smtClean="0"/>
              <a:t>) read out heat and sound (for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n-GB" dirty="0" smtClean="0"/>
              <a:t> rejection)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62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9">
      <a:dk1>
        <a:srgbClr val="000000"/>
      </a:dk1>
      <a:lt1>
        <a:sysClr val="window" lastClr="FFFFFF"/>
      </a:lt1>
      <a:dk2>
        <a:srgbClr val="440099"/>
      </a:dk2>
      <a:lt2>
        <a:srgbClr val="EBEBEB"/>
      </a:lt2>
      <a:accent1>
        <a:srgbClr val="FD3398"/>
      </a:accent1>
      <a:accent2>
        <a:srgbClr val="640032"/>
      </a:accent2>
      <a:accent3>
        <a:srgbClr val="B08FFF"/>
      </a:accent3>
      <a:accent4>
        <a:srgbClr val="969FA7"/>
      </a:accent4>
      <a:accent5>
        <a:srgbClr val="C80077"/>
      </a:accent5>
      <a:accent6>
        <a:srgbClr val="6400C8"/>
      </a:accent6>
      <a:hlink>
        <a:srgbClr val="828282"/>
      </a:hlink>
      <a:folHlink>
        <a:srgbClr val="8800FF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5058</TotalTime>
  <Words>849</Words>
  <Application>Microsoft Office PowerPoint</Application>
  <PresentationFormat>Widescreen</PresentationFormat>
  <Paragraphs>166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</vt:lpstr>
      <vt:lpstr>Cambria Math</vt:lpstr>
      <vt:lpstr>Century Gothic</vt:lpstr>
      <vt:lpstr>Wingdings</vt:lpstr>
      <vt:lpstr>Wingdings 3</vt:lpstr>
      <vt:lpstr>Ion</vt:lpstr>
      <vt:lpstr>Particle Astrophysics</vt:lpstr>
      <vt:lpstr>Dark matter</vt:lpstr>
      <vt:lpstr>Astrophysical evidence for dark matter</vt:lpstr>
      <vt:lpstr>Dark matter candidates</vt:lpstr>
      <vt:lpstr>WIMPs</vt:lpstr>
      <vt:lpstr>WIMPs in SUSY</vt:lpstr>
      <vt:lpstr>SUSY ⇒ WIMPs, WIMPs ⇏ SUSY</vt:lpstr>
      <vt:lpstr>Detection of WIMPs</vt:lpstr>
      <vt:lpstr>Detection methods</vt:lpstr>
      <vt:lpstr>Typical result</vt:lpstr>
      <vt:lpstr>Axions</vt:lpstr>
      <vt:lpstr>Detection of axions</vt:lpstr>
      <vt:lpstr>Microwave cavity axion detection</vt:lpstr>
      <vt:lpstr>Limits on axions</vt:lpstr>
      <vt:lpstr>Summary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Astrophysics</dc:title>
  <dc:creator>ph1slc</dc:creator>
  <cp:lastModifiedBy>ph1slc</cp:lastModifiedBy>
  <cp:revision>59</cp:revision>
  <dcterms:created xsi:type="dcterms:W3CDTF">2024-03-11T10:49:48Z</dcterms:created>
  <dcterms:modified xsi:type="dcterms:W3CDTF">2024-03-15T14:29:25Z</dcterms:modified>
</cp:coreProperties>
</file>