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0" r:id="rId3"/>
    <p:sldMasterId id="2147483702" r:id="rId4"/>
  </p:sldMasterIdLst>
  <p:notesMasterIdLst>
    <p:notesMasterId r:id="rId30"/>
  </p:notesMasterIdLst>
  <p:sldIdLst>
    <p:sldId id="259" r:id="rId5"/>
    <p:sldId id="425" r:id="rId6"/>
    <p:sldId id="472" r:id="rId7"/>
    <p:sldId id="474" r:id="rId8"/>
    <p:sldId id="453" r:id="rId9"/>
    <p:sldId id="475" r:id="rId10"/>
    <p:sldId id="396" r:id="rId11"/>
    <p:sldId id="395" r:id="rId12"/>
    <p:sldId id="460" r:id="rId13"/>
    <p:sldId id="268" r:id="rId14"/>
    <p:sldId id="449" r:id="rId15"/>
    <p:sldId id="477" r:id="rId16"/>
    <p:sldId id="273" r:id="rId17"/>
    <p:sldId id="480" r:id="rId18"/>
    <p:sldId id="277" r:id="rId19"/>
    <p:sldId id="482" r:id="rId20"/>
    <p:sldId id="481" r:id="rId21"/>
    <p:sldId id="473" r:id="rId22"/>
    <p:sldId id="476" r:id="rId23"/>
    <p:sldId id="484" r:id="rId24"/>
    <p:sldId id="478" r:id="rId25"/>
    <p:sldId id="479" r:id="rId26"/>
    <p:sldId id="485" r:id="rId27"/>
    <p:sldId id="424" r:id="rId28"/>
    <p:sldId id="4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4" autoAdjust="0"/>
    <p:restoredTop sz="94660"/>
  </p:normalViewPr>
  <p:slideViewPr>
    <p:cSldViewPr snapToGrid="0">
      <p:cViewPr varScale="1">
        <p:scale>
          <a:sx n="63" d="100"/>
          <a:sy n="63" d="100"/>
        </p:scale>
        <p:origin x="5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8T21:33:44.6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24575,'1'15'0,"0"-1"0,2 1 0,0-1 0,0 1 0,10 23 0,-2-7 0,465 1528-4568,-396-1338 5734,0 2 1042,-69-185-1909,-2 1-1,-1 0 1,5 74-1,-13-90-298,-1-30 0,-2-38 0,1-68 0,5 1 0,5-1 0,4 1 0,37-144 0,-46 241 0,1 1 0,0 0 0,2 0 0,-1 0 0,2 1 0,0-1 0,0 2 0,1-1 0,1 1 0,0 0 0,1 1 0,0 0 0,1 1 0,0 0 0,0 0 0,18-10 0,-3 5 0,0 1 0,0 1 0,1 2 0,1 1 0,0 1 0,0 1 0,1 1 0,0 2 0,0 1 0,44 0 0,-61 4 0,1 1 0,-1 0 0,0 1 0,0 1 0,0 0 0,0 0 0,0 1 0,0 1 0,-1 0 0,0 1 0,0 0 0,0 0 0,14 13 0,3 4 0,-1 1 0,-2 2 0,29 35 0,-22-22 69,-3 0-1,-1 2 0,-1 2 0,23 52 1,-38-69-259,-2 0 0,-1 1 1,-1 0-1,-1 1 0,-1-1 1,-2 1-1,0 0 1,-2 54-1,-4-49-6636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8T23:15:08.5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324 0 24575,'-2'1'0,"0"-1"0,-1 1 0,1-1 0,0 1 0,-1 0 0,1-1 0,0 1 0,0 0 0,-1 1 0,1-1 0,0 0 0,0 1 0,1-1 0,-3 3 0,-25 27 0,22-22 0,-6 8 0,0 1 0,2 1 0,0 0 0,2 0 0,0 1 0,-12 38 0,21-58 0,-8 18 0,-1 1 0,-1-2 0,0 1 0,-21 24 0,18-24 0,0 0 0,2 0 0,-18 36 0,8 4-1365,10-32-5461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8T23:15:10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24575,'2'1'0,"0"0"0,0 0 0,0 0 0,0 0 0,0 0 0,0 0 0,0 0 0,0 1 0,0-1 0,-1 0 0,1 1 0,-1 0 0,1-1 0,-1 1 0,2 3 0,6 5 0,4 1 0,1-1 0,22 14 0,-21-15 0,-1 0 0,-1 1 0,19 17 0,34 50 0,-44-48 0,39 37 0,-42-46-682,22 25-1,-25-24-6143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8T21:33:46.4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58 0 24575,'-2'3'0,"0"-1"0,1 1 0,-1 0 0,0-1 0,1 1 0,0 0 0,0 0 0,0 0 0,0 0 0,0 1 0,0 5 0,-1 2 0,-13 67 0,-7 154 0,20 84 0,3-173 0,-1-132 0,1-1 0,0 1 0,1-1 0,0 1 0,1-1 0,0 0 0,0 0 0,1 0 0,1 0 0,0-1 0,0 1 0,0-1 0,12 13 0,-12-15 0,1-1 0,0 1 0,1-1 0,0 0 0,0-1 0,0 0 0,0 0 0,1-1 0,0 1 0,0-2 0,0 1 0,0-1 0,1 0 0,-1-1 0,1 0 0,14 1 0,16-1 0,43-5 0,-20 0 0,-47 2 0,-1-1 0,1-1 0,0 0 0,-1-1 0,1 0 0,-1-1 0,20-10 0,89-56 0,-44 20 0,-2-3 0,-2-4 0,84-84 0,-154 136 0,0 0 0,0-1 0,0 0 0,0 0 0,-1 0 0,0 0 0,-1-1 0,0 0 0,0 1 0,0-1 0,-1 0 0,-1 0 0,2-13 0,-2 4 0,0 0 0,-2 0 0,0 0 0,-1 0 0,-6-28 0,3 28 0,-1 1 0,-1 0 0,0 0 0,0 0 0,-2 1 0,0 0 0,-1 0 0,-11-13 0,5 10 0,-1 0 0,0 0 0,-1 2 0,-1 0 0,-23-15 0,24 21 0,1 1 0,-2 1 0,1 1 0,-1 0 0,0 1 0,0 1 0,-1 1 0,0 1 0,1 0 0,-1 2 0,-31 1 0,-267 2-1365,290-2-5461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8T21:33:49.0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1 485 24575,'-1'94'0,"5"-1"0,4 0 0,26 126 0,-27-195 0,1-2 0,15 33 0,1-1 0,-19-43 0,0-1 0,0 0 0,1 0 0,1 0 0,0-1 0,0 0 0,1-1 0,0 1 0,0-1 0,19 13 0,0-3 0,1 0 0,48 20 0,-48-26 0,0-1 0,1-2 0,1-1 0,0-1 0,0-1 0,36 1 0,187-5 0,-229-3 0,-18 1 0,0 0 0,0-1 0,1 0 0,-1 0 0,0 0 0,0-1 0,0 0 0,10-4 0,-12 3 0,0 1 0,0-1 0,-1 0 0,1 0 0,-1-1 0,0 1 0,1-1 0,-2 1 0,1-1 0,0 0 0,-1 0 0,3-5 0,2-7 0,-1-1 0,0 0 0,-1 0 0,-1 0 0,0-1 0,-2 0 0,2-33 0,-4 21 0,-1 1 0,-2 0 0,0 0 0,-9-31 0,8 47 0,-1 1 0,0 0 0,0 0 0,-1 0 0,-1 0 0,0 1 0,-1 0 0,0 0 0,0 1 0,-17-15 0,25 25 0,10 9 0,0-1 0,1-1 0,0 0 0,15 7 0,-6-7 0,0-1 0,1-1 0,0-1 0,36 2 0,89-4 0,-91-3 0,-4 0 0,100-13 0,-131 10 0,0 0 0,-1-1 0,0-1 0,0-1 0,-1-1 0,0 0 0,0-2 0,18-12 0,-7-1 0,-1-2 0,-1-1 0,-1 0 0,-2-3 0,36-50 0,-51 65 0,0 0 0,-1 0 0,0-1 0,-1 0 0,0-1 0,-2 1 0,0-1 0,0 0 0,-2-1 0,0 1 0,-1-1 0,0 1 0,-2-31 0,-1 18 0,-2-36 0,2 60 0,0 0 0,0 0 0,0 0 0,-1 0 0,0 0 0,0 1 0,0-1 0,0 1 0,-1-1 0,-4-5 0,-11-9 0,-1 0 0,-22-17 0,-13-12 0,39 33 0,-1 1 0,-16-12 0,25 21 0,0 1 0,0 0 0,-1 1 0,1-1 0,-1 2 0,0-1 0,0 1 0,-10-2 0,-10 1-455,0 1 0,-44 2 0,46 1-6371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8T21:34:02.66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62 2067 24575,'1'-19'0,"0"-1"0,2 0 0,1 1 0,9-30 0,-1 1 0,8-38 0,103-392 0,-76 324 0,38-214 0,-70 257 0,2-203 0,-17 224 0,-3-83 0,2 170 0,0-1 0,0 0 0,0 1 0,0-1 0,0 1 0,-1 0 0,0-1 0,0 1 0,0 0 0,0 0 0,0 0 0,0 0 0,-1 0 0,0 1 0,1-1 0,-1 1 0,0-1 0,0 1 0,0 0 0,-1 0 0,1 1 0,0-1 0,-1 1 0,1-1 0,-5 0 0,-6-2 0,0 1 0,0 0 0,-1 0 0,1 2 0,-17-1 0,6 2 0,8-1 0,0 1 0,-1 0 0,-25 5 0,38-4 0,1 0 0,-1 0 0,1 1 0,-1 0 0,1-1 0,0 1 0,-1 1 0,1-1 0,0 1 0,1-1 0,-1 1 0,0 0 0,1 1 0,-1-1 0,1 1 0,0-1 0,-4 8 0,2-1 0,0 1 0,0 0 0,1 0 0,1 0 0,0 0 0,0 0 0,0 15 0,-3 84 0,6-86 0,2 447 0,1-151 0,-3-298 0,1 0 0,1-1 0,1 1 0,1-1 0,0 0 0,2 0 0,1 0 0,0-1 0,15 27 0,10 10 0,3-2 0,46 56 0,-22-31 0,-19-31 0,1-2 0,2-1 0,3-3 0,99 74 0,-135-110 0,1 0 0,0-1 0,0 0 0,0-1 0,1 0 0,0 0 0,0-2 0,20 5 0,-5-5 0,0 0 0,52-3 0,-12-1 0,48-2 0,-104 1 0,0 0 0,0 0 0,0-1 0,0 0 0,0-1 0,-1-1 0,0 1 0,0-1 0,0-1 0,9-7 0,11-10 0,45-43 0,-44 37 0,-21 19 0,-1 0 0,0-1 0,0 1 0,-1-2 0,0 1 0,-1-1 0,0-1 0,-1 1 0,-1-1 0,0 0 0,5-21 0,-4 5 0,-1-1 0,-2 0 0,-1 0 0,-2-39 0,0 62 0,0 0 0,-1 1 0,0-1 0,0 1 0,-1-1 0,0 1 0,0 0 0,0-1 0,-1 1 0,0 0 0,0 1 0,0-1 0,-1 0 0,0 1 0,0 0 0,0 0 0,-1 0 0,0 0 0,0 1 0,0 0 0,0 0 0,-1 0 0,1 1 0,-1 0 0,0 0 0,0 0 0,-10-3 0,-4 1 0,1 0 0,-1 1 0,0 2 0,0 0 0,0 0 0,0 2 0,-40 5 0,57-5 0,0 0 0,0 1 0,0 0 0,0 0 0,0 0 0,0 0 0,0 0 0,0 1 0,0-1 0,0 1 0,1 0 0,-1 0 0,1 0 0,-1 0 0,1 0 0,0 0 0,0 1 0,0-1 0,0 1 0,0 0 0,0-1 0,1 1 0,0 0 0,-1 0 0,1 0 0,0 0 0,0 0 0,0 0 0,0 6 0,-1 8 0,0 1 0,2 0 0,0 0 0,2 22 0,0-9 0,0 83 0,2 46 0,-4-155 0,1 0 0,-1-1 0,1 1 0,0-1 0,1 1 0,-1-1 0,1 1 0,0-1 0,0 0 0,0 0 0,1 0 0,-1 0 0,1 0 0,0-1 0,0 1 0,0-1 0,1 0 0,4 4 0,-2-3 0,0-1 0,0 1 0,1-1 0,0 0 0,-1-1 0,1 1 0,0-2 0,0 1 0,0-1 0,15 2 0,-16-3 0,0 0 0,0 0 0,0-1 0,0 0 0,0 0 0,0 0 0,0 0 0,0-1 0,0 0 0,-1-1 0,1 1 0,-1-1 0,1 0 0,-1 0 0,0-1 0,-1 1 0,1-1 0,0 0 0,-1 0 0,0-1 0,0 1 0,6-11 0,-1 1 0,-1 0 0,-1-1 0,-1 0 0,0 0 0,-1 0 0,0-1 0,3-21 0,-8 33 0,1-1 0,0 1 0,0-1 0,1 1 0,-1-1 0,1 1 0,0 0 0,0 0 0,1 0 0,-1 0 0,7-7 0,-6 8 0,0 1 0,0 0 0,0 0 0,0 0 0,1 0 0,-1 0 0,1 1 0,-1 0 0,1-1 0,-1 1 0,1 1 0,0-1 0,-1 0 0,1 1 0,4 0 0,2 0 0,-1 0 0,0 0 0,0 2 0,1-1 0,-1 1 0,0 0 0,0 1 0,-1 0 0,11 5 0,6 5 0,40 27 0,-47-28 0,1 0 0,0-1 0,0-1 0,26 10 0,-15-10 0,0-1 0,1-2 0,37 5 0,-59-11 0,1 0 0,-1-1 0,1 0 0,-1-1 0,0 0 0,0 0 0,1-1 0,-1-1 0,0 1 0,-1-1 0,1-1 0,0 1 0,-1-2 0,0 1 0,11-8 0,0-3 0,-1-2 0,-1 0 0,0 0 0,-1-2 0,-1 0 0,0-1 0,-2 0 0,0-1 0,-2-1 0,13-31 0,-14 27 0,-2 0 0,0-1 0,-2 0 0,-1-1 0,-1 1 0,-1-1 0,-1 0 0,-5-53 0,3 73 0,-1 1 0,0-1 0,-1 1 0,0 0 0,0-1 0,0 1 0,-1 0 0,0 0 0,-1 1 0,1-1 0,-1 1 0,0 0 0,-1 0 0,0 0 0,0 0 0,0 1 0,0 0 0,-1 0 0,0 0 0,0 1 0,0 0 0,-1 0 0,1 0 0,-1 1 0,0 0 0,0 0 0,0 1 0,0 0 0,-1 0 0,1 1 0,-1 0 0,-11-1 0,-39 2 0,-67 6 0,122-6 0,-1 1 0,1-1 0,0 1 0,0 0 0,-1-1 0,1 1 0,0 1 0,0-1 0,0 0 0,0 1 0,1-1 0,-1 1 0,0 0 0,1 0 0,-1 0 0,1 0 0,-1 1 0,1-1 0,-2 4 0,1-1 0,0 1 0,1-1 0,-1 1 0,2-1 0,-1 1 0,0 0 0,1 0 0,0 0 0,0 10 0,1-12 0,0 0 0,-1-1 0,2 1 0,-1 0 0,0 0 0,1-1 0,-1 1 0,1 0 0,0-1 0,1 1 0,-1 0 0,0-1 0,1 0 0,0 1 0,0-1 0,0 0 0,0 0 0,4 4 0,-2-4 0,0 0 0,0 1 0,1-1 0,0-1 0,-1 1 0,1-1 0,0 0 0,0 0 0,0 0 0,0-1 0,1 0 0,7 1 0,25 2 0,0-2 0,66-5 0,-43 0 0,-26 1 0,49-11 0,25-2 0,-102 15 0,21-2 0,-1 2 0,45 4 0,-63-3 0,-1 1 0,0 0 0,0 0 0,0 0 0,0 1 0,0 1 0,-1-1 0,0 1 0,1 1 0,-1-1 0,-1 1 0,1 0 0,6 7 0,-1 1 0,-1 1 0,-1 1 0,11 17 0,-11-15 0,25 31 0,-30-43 0,-1 0 0,1-1 0,0 1 0,1-1 0,-1 0 0,1 0 0,0-1 0,0 1 0,10 3 0,1-2 0,0 0 0,1-2 0,-1 0 0,1-1 0,18 0 0,91-4 0,-105 0 0,-1 0 0,1-1 0,0-1 0,-1-1 0,1-1 0,-1 0 0,-1-2 0,0-1 0,0 0 0,21-14 0,7-10 0,-2-1 0,-2-2 0,60-61 0,-53 41 0,-3-2 0,49-75 0,-90 120 0,0 0 0,0-1 0,-1 0 0,-1 0 0,0 0 0,-1 0 0,0-1 0,-2 0 0,1 0 0,-2 0 0,0 0 0,-1 0 0,0 0 0,-1 0 0,-4-15 0,3 19 0,-1 0 0,0 1 0,-1-1 0,0 1 0,0 0 0,-1 0 0,-1 0 0,0 0 0,0 1 0,-9-10 0,5 8 0,0-1 0,-1 2 0,-1-1 0,1 2 0,-2-1 0,-23-13 0,29 20 0,-1-1 0,0 1 0,0 1 0,0 0 0,0 0 0,0 0 0,0 1 0,0 0 0,0 0 0,-1 1 0,1 0 0,0 1 0,-1 0 0,1 0 0,0 1 0,0 0 0,0 0 0,0 1 0,1 0 0,-13 7 0,9-3 0,1 1 0,0 0 0,0 1 0,1 0 0,0 1 0,0 0 0,1 0 0,1 1 0,-12 20 0,12-15 0,0 1 0,1-1 0,1 2 0,0-1 0,1 0 0,-2 29 0,1 32 0,7 83 0,0-60 0,-2-92 0,0 1 0,1 0 0,0-1 0,1 1 0,5 17 0,-6-23 0,1-1 0,0 1 0,-1-1 0,1 1 0,1-1 0,-1 0 0,0 0 0,1 0 0,-1 0 0,1 0 0,0-1 0,0 1 0,0-1 0,0 1 0,1-1 0,-1 0 0,7 2 0,2 0 0,0 0 0,1-1 0,-1 0 0,27 2 0,53-4 0,-71-1 0,-7 1 0,-1-2 0,0 0 0,0 0 0,0-1 0,1-1 0,-2 0 0,1 0 0,0-2 0,-1 0 0,0 0 0,0-1 0,0 0 0,-1-1 0,0 0 0,0-1 0,-1-1 0,0 1 0,0-1 0,13-17 0,-7 5 0,-1 0 0,0-1 0,-2 0 0,0-1 0,-2-1 0,-1 0 0,0-1 0,-2 1 0,-1-2 0,-1 1 0,-1-1 0,2-40 0,-4 12 0,-6-78 0,4 151 0,0-4 0,1 1 0,0-1 0,8 27 0,12 16 0,33 60 0,2 6 0,114 412 0,-156-484 0,42 119 0,0-1 0,-48-136 0,-1 0 0,-2 0 0,2 42 0,-9 140 0,-1-176 0,1-30 0,0-1 0,0 1 0,-1-1 0,0 1 0,-1-1 0,0 0 0,-1 0 0,0 0 0,0-1 0,-1 1 0,0-1 0,-9 12 0,-7 4 0,-1 0 0,-35 29 0,19-19 0,31-28 0,0 0 0,0-1 0,0 0 0,-1 0 0,0-1 0,0 0 0,-9 3 0,13-5 0,1-1 0,-1 0 0,0 0 0,1 0 0,-1 0 0,0-1 0,0 0 0,1 1 0,-1-1 0,0-1 0,0 1 0,1 0 0,-1-1 0,0 0 0,1 0 0,-1 0 0,1 0 0,-1-1 0,-6-3 0,5 1 0,0 0 0,0-1 0,1 0 0,-1 0 0,1 0 0,0 0 0,-6-12 0,-19-47 0,17 29 5,2-1-1,1 0 0,2 0 1,1-1-1,-1-52 1,16-188-137,28-27-210,-21 219 250,42-129 0,119-218 92,-164 403 0,-5 7 185,9-31 1,1-5 74,-12 47-260,0 0 0,0 0 0,1 1 0,0 0 0,1 0 0,0 1 0,13-11 0,-8 7 0,0-1 0,11-16 0,23-46 0,45-102 0,-58 111 0,-27 50 0,0 0 0,-1-1 0,0 1 0,-2-1 0,0 0 0,2-32 0,-4 13 0,-2-1 0,-6-48 0,6 84 0,0-1 0,-1 1 0,1-1 0,-1 1 0,0-1 0,0 1 0,0-1 0,0 1 0,0 0 0,0-1 0,-1 1 0,1 0 0,-1 0 0,1 0 0,-1 0 0,-4-3 0,3 3 0,-1-1 0,1 1 0,-1 0 0,0 1 0,0-1 0,0 0 0,0 1 0,0 0 0,-6-1 0,-7 0 0,-1 2 0,1-1 0,0 2 0,-18 3 0,29-4 0,1 1 0,-1 0 0,1 0 0,0 1 0,0 0 0,0-1 0,0 2 0,0-1 0,1 0 0,-1 1 0,1 0 0,-1 0 0,1 1 0,0-1 0,0 1 0,1 0 0,-1-1 0,1 2 0,-1-1 0,-4 10 0,-2 4 0,1 2 0,1-1 0,-9 35 0,12-38 0,-2 8 0,2 0 0,1-1 0,-3 48 0,9 74 0,0-53 0,-2-69 0,0 0 0,2 0 0,1 0 0,5 23 0,-6-40 0,-1 0 0,1-1 0,0 1 0,0-1 0,1 1 0,0-1 0,0 0 0,0 0 0,0 0 0,1 0 0,0-1 0,0 1 0,0-1 0,1 0 0,-1-1 0,1 1 0,0-1 0,0 1 0,0-2 0,0 1 0,8 3 0,3-2 0,0 0 0,0-1 0,0 0 0,24 0 0,68-4 0,-57 0 0,322-3 0,-366 4-105,1-1 0,0 1 0,-1-1 0,1 0 0,0-1 0,-1 0 0,1 0 0,-1-1 0,0 1 0,0-2 0,0 1 0,12-9 0,-5 2-6721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8T21:34:19.57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1 990 24575,'0'-401'0,"0"390"0,0 0 0,1 0 0,1 1 0,0-1 0,0 0 0,1 1 0,1 0 0,0-1 0,0 1 0,1 1 0,0-1 0,0 1 0,1 0 0,1 0 0,-1 0 0,2 1 0,-1 0 0,13-10 0,63-70 0,-3 2 0,24-2 0,-88 77 0,1 0 0,0 2 0,33-14 0,-1 0 0,-33 14 0,0 1 0,1 1 0,0 0 0,1 1 0,-1 1 0,1 1 0,0 1 0,29-3 0,138 7 0,-82 1 0,-96-3 0,0 1 0,0 1 0,0 0 0,0 0 0,0 0 0,0 1 0,0 0 0,-1 0 0,1 0 0,0 1 0,-1 0 0,0 1 0,0-1 0,0 1 0,0 0 0,0 1 0,-1-1 0,9 11 0,85 85 0,-88-89 0,-1 0 0,0 1 0,0 0 0,-1 0 0,-1 1 0,0 0 0,-1 1 0,0 0 0,-1 0 0,-1 0 0,0 0 0,-1 1 0,4 28 0,-2 13 0,-1 0 0,-6 81 0,0-73 0,2 32 0,-3 89 0,1-176 0,0 0 0,-1 0 0,0 0 0,-1 0 0,0 0 0,0-1 0,-1 0 0,0 1 0,0-1 0,-9 12 0,-4 1 0,-1-1 0,-25 23 0,-6 6 0,-98 93 0,88-87 0,-65 75 0,101-105 0,-33 29 0,40-41 0,1 1 0,0 0 0,2 1 0,0 1 0,0 0 0,1 1 0,-11 21 0,10-5 0,1 1 0,2 1 0,2-1 0,1 2 0,-3 40 0,4-2 0,6 85 0,1-76 0,0-70 34,0 0 1,1 0-1,0 0 0,1 0 0,1-1 0,0 1 0,1-1 0,0 0 0,8 14 1,-3-9-320,1 0 1,1 0-1,0-1 1,1 0-1,18 15 1,-5-7-6542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8T21:34:23.0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24456,'0'598'0,"600"-598"0,-600-598 0,-600 598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8T21:34:27.1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8T21:34:28.4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8T23:15:05.54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678 7536 24181,'-677'-7536'0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D9466-DFF6-4B0B-B64B-94F99CD416F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EEF46-AB29-410C-9EE1-4DD33A876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56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B58A9-3F51-9676-723D-2A04EF1D5B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80332F-C5B2-98DF-30B8-2D280BFBA5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4EEB5-3F93-E7BE-8474-1AA3DD89D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57D19-BEE9-CA92-6EB7-5303F8037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FF3BB-942C-B9C7-5492-635151447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39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0B50D-6642-0703-5DFF-4DB7096C9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6F2FCF-6DBC-012C-C54F-14F8870DAD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13E99-0FAF-3F57-8697-D37EAE60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3AE987-F5F0-B590-C9E0-8035E727A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8A4B-7F04-7204-2B86-9148AD8EC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41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480AAC-E609-9B24-BFDB-7447025C7A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DFFBE1-EC2F-4522-48BC-94954D3982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CDDDD-F855-A5E6-FF7B-3D31C3054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ED62F-695E-8C2C-0949-08C58B675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2DB92-5533-4292-D4D4-9197B1D84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34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70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40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767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75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10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18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921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78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443D6-C2D2-61B1-8E3E-BE8206296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A4CCC-24FB-D081-D736-65EE8911E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D107B-90E0-086B-2EC6-DD5AF0086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12776-EA41-51FE-F5B7-12F036365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C1B3D-0256-72F4-820D-721AC293E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776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09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8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13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36500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5296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191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58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714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301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80CC5-8750-299B-325B-C08BBFB73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09FD0A-93E4-2671-E8E6-56FCC92F6D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53472-2EAE-6653-BD3D-A9FBD3275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6BD64-70D3-79CD-9AC3-AADF18F98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2A844-50FA-216C-16A3-C8C7EEEB6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4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B0B5-CC6F-5AB0-88EA-E223CF386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EDF1CB-B5F4-DF6B-9115-47138C250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2216A-A83C-AC06-7196-FA794284F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96ECC-06A9-7842-D5AD-0FF718DFD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B6A92-FDC1-4986-A54B-2373C867E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629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7750B-5D06-9F7B-38E6-9CCE10049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A7EB3-74EB-85DD-323B-58C9D63EC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64624-5CB7-A5F8-B154-940671076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9F53C-F7A6-30AB-F5AD-AB43229C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71ED5-E199-F1DF-81FB-D85E5AD2D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216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9637C-05DA-63F2-D0B2-1B00F4D9E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94BF1-4EB4-6202-6283-686E2D4ED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9D0D9-0C4B-FBEA-9409-9115102B1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71167C-D226-8D72-24AF-E92D24086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FBC8C-B353-14A3-69A1-A9AED9446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1608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1CFE4-A964-983C-AD1D-F837FDEF0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4D904-2717-3E97-4563-A678D68F7C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CDAC78-4C83-C54D-859E-C30A2B3EAC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8CCA4B-18F3-C7E2-26C4-7CDA88E4E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E3C69A-D2DF-96E6-ECEA-A77C6DD62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3ED1AA-B1DF-B74B-938E-D88C274AE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111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FCBB2-185F-96E7-EF0A-DB0D85516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42AF9-6B0C-4583-F7C8-054E2DF03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23F126-652C-76EE-B3B3-61D07743D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8F5DE7-9D7A-3C5D-B34E-00E1B4DB28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236F90-CDF6-9BB9-9761-D9A34D1F0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0948FE-221C-8832-7509-C8BCD960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0D0BB9-8AB9-C2D3-B9AD-A71170389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670A9B-A383-1E3C-7566-2B66286C1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987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13AAB-312F-EAA0-BC16-FF62E15DB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BB15B-CDA5-4930-B513-599F5F6DE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A37E69-9E98-61E5-DFBD-AA6E76D8D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6D8C01-D322-AF5F-1EC8-25E1DA30F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9244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A82C00-10CD-82FD-7F5E-DEE33B0A2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24E27B-FB0C-9259-F40A-A3D66E9DC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8DF1E-AB5B-5591-B7D3-DF9D05624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317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41A83-F830-826C-83AA-F96FC25E9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0CFEF-79CD-40E1-2E57-61BADBA0C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AD97D6-5E52-13D7-5D4F-2EB09513E9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2DD33-D50E-402D-21DA-9F72B9940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CC8129-8CD8-587E-3BAE-081F00D74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BEAE07-DAE7-DF01-85B3-ED6968693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2044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D672B-22D4-05C4-88F1-6DD94AC73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2B3159-2555-D3D0-AC85-F15A4B9FE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15DCB-C729-3E6C-7900-FFB216FEE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6048AA-3CDA-3378-4061-7AE4B6BAF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2BFFA5-0F20-C891-B2B1-CDD2B8B34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E13C7A-C9DB-44A3-CBAB-2BCCF5100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582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F0CFB-8B32-5E7C-BDB1-039F599A0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6FF494-4E58-9AF2-DC69-14B84059C1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369557-8A78-3373-3D23-22EE0F592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7DD4D-78DA-8B28-CB2B-815B858A3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2CEDC-A911-359F-221B-E986B399D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9629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AEA8AD-1BAB-8407-0318-68FA96B629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8F2848-7AF1-77C8-0FA8-90A316A8B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9A60CA-9A22-E41C-50A2-A776A061F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29C03-61BF-BE5A-D497-5F9FECB2A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148F6-85FC-7733-EA04-B99020250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49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4422-697D-88CE-F705-D29D2D42E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0D43C-FE4E-23DE-C2DC-D6B16F856B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21A69B-EC3B-334C-F63D-212A54192E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BB1784-AEE1-B62C-496E-8A4DA8066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AD4BA0-465B-25AA-DADB-77F4F8D4D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818185-23EA-15B8-7D89-21E044D34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470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8229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380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405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6613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612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9625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5525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837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920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89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17FA0-0C88-3864-FFAE-B42EACA22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ED765-A5C5-1083-15F4-D1292F640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4DC36A-D6C7-C004-70E9-F88106807E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729487-4502-F1DE-771B-91EECAF197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84CFB4-97FC-38D9-5C9D-D31029723C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20B2A1-582F-0D69-0451-3AFBEFB8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39F8CA-CE84-618A-5FA5-264AB6A20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C914F2-D143-92EE-7EA8-507EB9595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65225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17084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290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48930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663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211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D4B81-9E46-BEE7-9F1B-EE004A33C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1927C5-5437-4F02-C858-A492D9159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2BB62B-5321-CCF0-8C89-695FCDA7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D971FD-8E45-08C4-A5C4-E8D224884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07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78C2EC-9BFA-32D5-9CC2-894BD2BBD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6E5909-B634-D0F0-7AA7-9FFB2B055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B343F-A296-0FDD-AE1F-A19EE4077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13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1400B-39A8-1C26-1390-233A7D43C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5F3B6-6E6E-8A1F-7EEF-A53B3CC70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4ADDEB-32A0-2C9E-7D4B-7C4FE266D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A0000E-836F-DE90-575C-BBB646A43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9CC33-5AE7-AB93-756C-FC7F026B6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80C903-A3C1-4E99-CE77-52C295710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709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F20BB-8ED2-29D5-69FB-AA1D309A0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0C6AA2-E47E-3006-8F4C-3A5591F20F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411083-04F2-410A-60FE-94010CF3F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9A6DB0-439C-C496-3A3A-BD26EFE82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E28395-E72C-BFAF-7F98-B93820DA5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77687-B92C-FDA8-6A4B-DD997301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E2B4CB-F6A4-7807-40CF-DF845E971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792834-73BF-AD7F-1738-4A87BC642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C84A5-E47E-5D5A-ABDB-FF7B7357CE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FDA71D-0193-4DB2-88ED-38731D41D501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12ABE-B1D6-5973-1A5A-78955AAB3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178C8-956D-60C8-D4E4-A9F69A2A70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2E21BE-8886-42CE-87C3-C69EC95F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5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53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1773BA-5661-6B25-A2FF-2EE572AEB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15C363-C0A5-B89C-6C39-236F4A285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73134-4ED0-1187-C335-96A44E3582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AA337-B53E-4102-AF49-57A2585264D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31E6A-EF7A-7FDE-0628-E65ABFDA7B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B137A-C37F-5987-0DF6-817E52EEF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0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EFCB6-B1B9-4AB1-9E03-F86129B95D8B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6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1.png"/><Relationship Id="rId18" Type="http://schemas.openxmlformats.org/officeDocument/2006/relationships/customXml" Target="../ink/ink8.xml"/><Relationship Id="rId3" Type="http://schemas.openxmlformats.org/officeDocument/2006/relationships/image" Target="../media/image6.svg"/><Relationship Id="rId7" Type="http://schemas.openxmlformats.org/officeDocument/2006/relationships/image" Target="../media/image8.png"/><Relationship Id="rId12" Type="http://schemas.openxmlformats.org/officeDocument/2006/relationships/customXml" Target="../ink/ink5.xml"/><Relationship Id="rId17" Type="http://schemas.openxmlformats.org/officeDocument/2006/relationships/image" Target="../media/image13.png"/><Relationship Id="rId2" Type="http://schemas.openxmlformats.org/officeDocument/2006/relationships/image" Target="../media/image5.png"/><Relationship Id="rId16" Type="http://schemas.openxmlformats.org/officeDocument/2006/relationships/customXml" Target="../ink/ink7.xml"/><Relationship Id="rId1" Type="http://schemas.openxmlformats.org/officeDocument/2006/relationships/slideLayout" Target="../slideLayouts/slideLayout30.xml"/><Relationship Id="rId6" Type="http://schemas.openxmlformats.org/officeDocument/2006/relationships/customXml" Target="../ink/ink2.xm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image" Target="../media/image12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9.png"/><Relationship Id="rId14" Type="http://schemas.openxmlformats.org/officeDocument/2006/relationships/customXml" Target="../ink/ink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4.svg"/><Relationship Id="rId7" Type="http://schemas.openxmlformats.org/officeDocument/2006/relationships/customXml" Target="../ink/ink10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customXml" Target="../ink/ink9.xml"/><Relationship Id="rId10" Type="http://schemas.openxmlformats.org/officeDocument/2006/relationships/image" Target="../media/image28.png"/><Relationship Id="rId4" Type="http://schemas.openxmlformats.org/officeDocument/2006/relationships/image" Target="../media/image25.png"/><Relationship Id="rId9" Type="http://schemas.openxmlformats.org/officeDocument/2006/relationships/customXml" Target="../ink/ink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crimson IU trident sits on a white background.">
            <a:extLst>
              <a:ext uri="{FF2B5EF4-FFF2-40B4-BE49-F238E27FC236}">
                <a16:creationId xmlns:a16="http://schemas.microsoft.com/office/drawing/2014/main" id="{D39D30CF-4AC7-9E42-433B-EEE80B980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366" y="3738631"/>
            <a:ext cx="3639428" cy="242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55FD7F-DD11-4206-8EAB-EFA962684E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210" y="2104130"/>
            <a:ext cx="10197100" cy="71425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Bradley Hand ITC" panose="03070402050302030203" pitchFamily="66" charset="0"/>
                <a:cs typeface="Adobe Devanagari" panose="02040503050201020203" pitchFamily="18" charset="0"/>
              </a:rPr>
              <a:t>PBH and GW </a:t>
            </a:r>
            <a:br>
              <a:rPr lang="en-US" sz="3600" b="1" dirty="0">
                <a:solidFill>
                  <a:srgbClr val="0070C0"/>
                </a:solidFill>
                <a:latin typeface="Bradley Hand ITC" panose="03070402050302030203" pitchFamily="66" charset="0"/>
                <a:cs typeface="Adobe Devanagari" panose="02040503050201020203" pitchFamily="18" charset="0"/>
              </a:rPr>
            </a:br>
            <a:r>
              <a:rPr lang="en-US" sz="3600" b="1" dirty="0">
                <a:solidFill>
                  <a:srgbClr val="0070C0"/>
                </a:solidFill>
                <a:latin typeface="Bradley Hand ITC" panose="03070402050302030203" pitchFamily="66" charset="0"/>
                <a:cs typeface="Adobe Devanagari" panose="02040503050201020203" pitchFamily="18" charset="0"/>
              </a:rPr>
              <a:t>from </a:t>
            </a:r>
            <a:br>
              <a:rPr lang="en-US" sz="3600" b="1" dirty="0">
                <a:solidFill>
                  <a:srgbClr val="0070C0"/>
                </a:solidFill>
                <a:latin typeface="Bradley Hand ITC" panose="03070402050302030203" pitchFamily="66" charset="0"/>
                <a:cs typeface="Adobe Devanagari" panose="02040503050201020203" pitchFamily="18" charset="0"/>
              </a:rPr>
            </a:br>
            <a:r>
              <a:rPr lang="en-US" sz="3600" b="1" dirty="0">
                <a:solidFill>
                  <a:srgbClr val="0070C0"/>
                </a:solidFill>
                <a:latin typeface="Bradley Hand ITC" panose="03070402050302030203" pitchFamily="66" charset="0"/>
                <a:cs typeface="Adobe Devanagari" panose="02040503050201020203" pitchFamily="18" charset="0"/>
              </a:rPr>
              <a:t>an underdamped axion-like curvaton</a:t>
            </a:r>
            <a:br>
              <a:rPr lang="en-US" sz="4000" b="1" kern="1200" dirty="0">
                <a:solidFill>
                  <a:srgbClr val="0070C0"/>
                </a:solidFill>
                <a:effectLst/>
                <a:latin typeface="Bradley Hand ITC" panose="03070402050302030203" pitchFamily="66" charset="0"/>
                <a:cs typeface="Adobe Devanagari" panose="02040503050201020203" pitchFamily="18" charset="0"/>
              </a:rPr>
            </a:br>
            <a:r>
              <a:rPr lang="en-US" sz="4000" b="1" kern="1200" dirty="0">
                <a:solidFill>
                  <a:srgbClr val="0070C0"/>
                </a:solidFill>
                <a:effectLst/>
                <a:latin typeface="Bradley Hand ITC" panose="03070402050302030203" pitchFamily="66" charset="0"/>
                <a:cs typeface="Adobe Devanagari" panose="02040503050201020203" pitchFamily="18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BBF12C-E8CE-B6E8-3599-27274591A9C1}"/>
              </a:ext>
            </a:extLst>
          </p:cNvPr>
          <p:cNvSpPr txBox="1"/>
          <p:nvPr/>
        </p:nvSpPr>
        <p:spPr>
          <a:xfrm>
            <a:off x="2322093" y="3278615"/>
            <a:ext cx="7547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Tadepalli Sai Chaitanya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CE087A-3C80-26CF-8B80-4D98433F3F46}"/>
              </a:ext>
            </a:extLst>
          </p:cNvPr>
          <p:cNvSpPr txBox="1"/>
          <p:nvPr/>
        </p:nvSpPr>
        <p:spPr>
          <a:xfrm>
            <a:off x="411620" y="6145704"/>
            <a:ext cx="1899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Tw Cen MT" panose="020B0602020104020603"/>
              </a:rPr>
              <a:t>Apr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19, 2025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029FEF-435B-4BB0-B015-3231E65CCDAF}"/>
              </a:ext>
            </a:extLst>
          </p:cNvPr>
          <p:cNvSpPr txBox="1"/>
          <p:nvPr/>
        </p:nvSpPr>
        <p:spPr>
          <a:xfrm>
            <a:off x="3139714" y="582147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Indiana University</a:t>
            </a:r>
          </a:p>
        </p:txBody>
      </p:sp>
    </p:spTree>
    <p:extLst>
      <p:ext uri="{BB962C8B-B14F-4D97-AF65-F5344CB8AC3E}">
        <p14:creationId xmlns:p14="http://schemas.microsoft.com/office/powerpoint/2010/main" val="603780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4D514C-7C8E-6E60-8B43-613DD7D58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8188" y="2402824"/>
            <a:ext cx="4716175" cy="13364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9C9460-9CBD-4679-B905-E92227E7A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310" y="-35776"/>
            <a:ext cx="10077541" cy="956646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latin typeface="Amasis MT Pro" panose="02040504050005020304" pitchFamily="18" charset="0"/>
              </a:rPr>
              <a:t>Generate blue-tilted spectra via </a:t>
            </a:r>
            <a:r>
              <a:rPr lang="en-US" sz="2800" b="1" dirty="0">
                <a:latin typeface="Amasis MT Pro" panose="02040504050005020304" pitchFamily="18" charset="0"/>
              </a:rPr>
              <a:t>non-equilibrium</a:t>
            </a:r>
            <a:r>
              <a:rPr lang="en-US" sz="2800" dirty="0">
                <a:latin typeface="Amasis MT Pro" panose="02040504050005020304" pitchFamily="18" charset="0"/>
              </a:rPr>
              <a:t> radial field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88FE191-DE42-4E25-A28A-D0D65C838174}"/>
              </a:ext>
            </a:extLst>
          </p:cNvPr>
          <p:cNvCxnSpPr>
            <a:cxnSpLocks/>
          </p:cNvCxnSpPr>
          <p:nvPr/>
        </p:nvCxnSpPr>
        <p:spPr>
          <a:xfrm flipV="1">
            <a:off x="8905460" y="3429000"/>
            <a:ext cx="1245703" cy="1318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181F2D0-B44B-498E-B5E0-8DC0FBDDA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65" y="2343735"/>
            <a:ext cx="5616180" cy="3824004"/>
          </a:xfrm>
          <a:prstGeom prst="rect">
            <a:avLst/>
          </a:prstGeom>
        </p:spPr>
      </p:pic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1C880945-8656-4386-BD9D-F0AE310B289E}"/>
              </a:ext>
            </a:extLst>
          </p:cNvPr>
          <p:cNvCxnSpPr>
            <a:cxnSpLocks/>
          </p:cNvCxnSpPr>
          <p:nvPr/>
        </p:nvCxnSpPr>
        <p:spPr>
          <a:xfrm flipV="1">
            <a:off x="1449878" y="3764118"/>
            <a:ext cx="350240" cy="533961"/>
          </a:xfrm>
          <a:prstGeom prst="curvedConnector3">
            <a:avLst>
              <a:gd name="adj1" fmla="val -37461"/>
            </a:avLst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858C9412-C612-420C-AD29-AE052E1BEB4A}"/>
              </a:ext>
            </a:extLst>
          </p:cNvPr>
          <p:cNvSpPr txBox="1"/>
          <p:nvPr/>
        </p:nvSpPr>
        <p:spPr>
          <a:xfrm>
            <a:off x="1666970" y="653787"/>
            <a:ext cx="41175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S.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Kasuya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, M. Kawasaki [0904.3800]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" name="Connector: Curved 3">
            <a:extLst>
              <a:ext uri="{FF2B5EF4-FFF2-40B4-BE49-F238E27FC236}">
                <a16:creationId xmlns:a16="http://schemas.microsoft.com/office/drawing/2014/main" id="{8B97960F-2EF1-9696-5015-603185011978}"/>
              </a:ext>
            </a:extLst>
          </p:cNvPr>
          <p:cNvCxnSpPr>
            <a:cxnSpLocks/>
          </p:cNvCxnSpPr>
          <p:nvPr/>
        </p:nvCxnSpPr>
        <p:spPr>
          <a:xfrm>
            <a:off x="-1063999" y="1483843"/>
            <a:ext cx="3075561" cy="2795378"/>
          </a:xfrm>
          <a:prstGeom prst="curvedConnector3">
            <a:avLst>
              <a:gd name="adj1" fmla="val 70121"/>
            </a:avLst>
          </a:prstGeom>
          <a:ln w="38100"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B67CE2FB-439C-B3FF-354B-1B8A5A80FCE0}"/>
              </a:ext>
            </a:extLst>
          </p:cNvPr>
          <p:cNvSpPr/>
          <p:nvPr/>
        </p:nvSpPr>
        <p:spPr>
          <a:xfrm>
            <a:off x="-1476880" y="574617"/>
            <a:ext cx="2982406" cy="20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E511F4-95CC-E4CA-FE96-9FFD61DC48A9}"/>
              </a:ext>
            </a:extLst>
          </p:cNvPr>
          <p:cNvSpPr/>
          <p:nvPr/>
        </p:nvSpPr>
        <p:spPr>
          <a:xfrm>
            <a:off x="941857" y="2448433"/>
            <a:ext cx="166518" cy="15681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6DB168-4319-37AC-DFE1-B68820CBC94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198718" y="1361150"/>
            <a:ext cx="2398940" cy="6753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1672B79-867C-5FDB-4E85-2C527AECA5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4053" y="4747711"/>
            <a:ext cx="5226882" cy="67533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6B5CACE-AC96-61DB-3E6C-A0122C8B71A7}"/>
              </a:ext>
            </a:extLst>
          </p:cNvPr>
          <p:cNvSpPr txBox="1"/>
          <p:nvPr/>
        </p:nvSpPr>
        <p:spPr>
          <a:xfrm>
            <a:off x="5198718" y="4967410"/>
            <a:ext cx="2563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require displacement away from minimum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vev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5445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0B645F-3CAC-3E2D-2BB7-DDB1F317B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87" y="771751"/>
            <a:ext cx="7609056" cy="49686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C09805-5EC9-1949-6802-C8A076833DF9}"/>
              </a:ext>
            </a:extLst>
          </p:cNvPr>
          <p:cNvSpPr txBox="1"/>
          <p:nvPr/>
        </p:nvSpPr>
        <p:spPr>
          <a:xfrm>
            <a:off x="8275541" y="2112838"/>
            <a:ext cx="28367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Typical large power spectrum generated for the curvaton field</a:t>
            </a:r>
          </a:p>
        </p:txBody>
      </p:sp>
    </p:spTree>
    <p:extLst>
      <p:ext uri="{BB962C8B-B14F-4D97-AF65-F5344CB8AC3E}">
        <p14:creationId xmlns:p14="http://schemas.microsoft.com/office/powerpoint/2010/main" val="3585092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2CBD7E2-EAB8-8798-AE4B-34FE97318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760" y="5087400"/>
            <a:ext cx="6475116" cy="12829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03A9D5-23DC-A392-2A8D-78E949C13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240" y="4677120"/>
            <a:ext cx="4723194" cy="4211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B935A0-BE41-469A-EE40-6B51006139B2}"/>
              </a:ext>
            </a:extLst>
          </p:cNvPr>
          <p:cNvSpPr txBox="1"/>
          <p:nvPr/>
        </p:nvSpPr>
        <p:spPr>
          <a:xfrm>
            <a:off x="802640" y="640080"/>
            <a:ext cx="6475116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Curvaton constraints:</a:t>
            </a:r>
          </a:p>
          <a:p>
            <a:endParaRPr lang="en-US" sz="2800" dirty="0">
              <a:solidFill>
                <a:srgbClr val="002060"/>
              </a:solidFill>
            </a:endParaRPr>
          </a:p>
          <a:p>
            <a:pPr marL="342900" indent="-342900">
              <a:buAutoNum type="arabicParenR"/>
            </a:pPr>
            <a:r>
              <a:rPr lang="en-US" sz="2800" dirty="0">
                <a:solidFill>
                  <a:srgbClr val="002060"/>
                </a:solidFill>
              </a:rPr>
              <a:t>Inflationary Hubble constraint</a:t>
            </a:r>
          </a:p>
          <a:p>
            <a:pPr marL="342900" indent="-342900">
              <a:buAutoNum type="arabicParenR"/>
            </a:pPr>
            <a:endParaRPr lang="en-US" sz="2800" dirty="0">
              <a:solidFill>
                <a:srgbClr val="002060"/>
              </a:solidFill>
            </a:endParaRPr>
          </a:p>
          <a:p>
            <a:pPr marL="342900" indent="-342900">
              <a:buAutoNum type="arabicParenR"/>
            </a:pPr>
            <a:r>
              <a:rPr lang="en-US" sz="2800" dirty="0">
                <a:solidFill>
                  <a:srgbClr val="002060"/>
                </a:solidFill>
              </a:rPr>
              <a:t>Currently measured fluctuation amplitude in CMB</a:t>
            </a:r>
          </a:p>
          <a:p>
            <a:pPr marL="342900" indent="-342900">
              <a:buAutoNum type="arabicParenR"/>
            </a:pPr>
            <a:endParaRPr lang="en-US" sz="2800" dirty="0">
              <a:solidFill>
                <a:srgbClr val="002060"/>
              </a:solidFill>
            </a:endParaRPr>
          </a:p>
          <a:p>
            <a:pPr marL="342900" indent="-342900">
              <a:buAutoNum type="arabicParenR"/>
            </a:pPr>
            <a:r>
              <a:rPr lang="en-US" sz="2800" dirty="0">
                <a:solidFill>
                  <a:srgbClr val="002060"/>
                </a:solidFill>
              </a:rPr>
              <a:t>Crossing threshold</a:t>
            </a:r>
          </a:p>
          <a:p>
            <a:pPr marL="342900" indent="-342900">
              <a:buAutoNum type="arabicParenR"/>
            </a:pPr>
            <a:endParaRPr lang="en-US" sz="2800" dirty="0">
              <a:solidFill>
                <a:srgbClr val="002060"/>
              </a:solidFill>
            </a:endParaRPr>
          </a:p>
          <a:p>
            <a:pPr marL="342900" indent="-342900">
              <a:buAutoNum type="arabicParenR"/>
            </a:pPr>
            <a:r>
              <a:rPr lang="en-US" sz="2800" dirty="0">
                <a:solidFill>
                  <a:srgbClr val="002060"/>
                </a:solidFill>
              </a:rPr>
              <a:t>Thermal history </a:t>
            </a:r>
          </a:p>
          <a:p>
            <a:pPr marL="342900" indent="-342900">
              <a:buAutoNum type="arabicParenR"/>
            </a:pPr>
            <a:endParaRPr lang="en-US" sz="2800" dirty="0">
              <a:solidFill>
                <a:srgbClr val="002060"/>
              </a:solidFill>
            </a:endParaRPr>
          </a:p>
          <a:p>
            <a:pPr marL="342900" indent="-342900">
              <a:buAutoNum type="arabicParenR"/>
            </a:pPr>
            <a:r>
              <a:rPr lang="en-US" sz="2800" dirty="0">
                <a:solidFill>
                  <a:srgbClr val="002060"/>
                </a:solidFill>
              </a:rPr>
              <a:t>Gaussianity</a:t>
            </a:r>
          </a:p>
          <a:p>
            <a:pPr marL="342900" indent="-342900">
              <a:buAutoNum type="arabicParenR"/>
            </a:pPr>
            <a:endParaRPr lang="en-US" dirty="0"/>
          </a:p>
        </p:txBody>
      </p:sp>
      <p:pic>
        <p:nvPicPr>
          <p:cNvPr id="12" name="Picture 4" descr="Output image">
            <a:extLst>
              <a:ext uri="{FF2B5EF4-FFF2-40B4-BE49-F238E27FC236}">
                <a16:creationId xmlns:a16="http://schemas.microsoft.com/office/drawing/2014/main" id="{2685767A-6851-9652-609F-7B35B4DFF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816" y="1398618"/>
            <a:ext cx="4183104" cy="319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35FDD7-F550-ACD1-57D4-67320486B39C}"/>
              </a:ext>
            </a:extLst>
          </p:cNvPr>
          <p:cNvCxnSpPr>
            <a:cxnSpLocks/>
          </p:cNvCxnSpPr>
          <p:nvPr/>
        </p:nvCxnSpPr>
        <p:spPr>
          <a:xfrm>
            <a:off x="7009096" y="1449418"/>
            <a:ext cx="40348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B0B2053-D501-D2BE-B57A-797C3C3CC43C}"/>
              </a:ext>
            </a:extLst>
          </p:cNvPr>
          <p:cNvSpPr txBox="1"/>
          <p:nvPr/>
        </p:nvSpPr>
        <p:spPr>
          <a:xfrm>
            <a:off x="9048798" y="1072640"/>
            <a:ext cx="2589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threshold</a:t>
            </a:r>
          </a:p>
        </p:txBody>
      </p:sp>
    </p:spTree>
    <p:extLst>
      <p:ext uri="{BB962C8B-B14F-4D97-AF65-F5344CB8AC3E}">
        <p14:creationId xmlns:p14="http://schemas.microsoft.com/office/powerpoint/2010/main" val="1524632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B7DAF-A55E-4714-B93F-74F72DF24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3496"/>
            <a:ext cx="10515600" cy="795081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Overdamped curvaton</a:t>
            </a:r>
          </a:p>
        </p:txBody>
      </p:sp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C229B8AC-C919-4957-88E3-F94DF06CA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195" y="1659214"/>
            <a:ext cx="5513804" cy="381487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6339891-3C8A-4A8D-9824-F9FFAB503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762" y="1477421"/>
            <a:ext cx="6111433" cy="417846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33FAB90-1B70-4EEB-BBDB-38E207C6FC40}"/>
              </a:ext>
            </a:extLst>
          </p:cNvPr>
          <p:cNvSpPr txBox="1"/>
          <p:nvPr/>
        </p:nvSpPr>
        <p:spPr>
          <a:xfrm>
            <a:off x="7737987" y="1474548"/>
            <a:ext cx="3716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Bump amplitude: O(1) of plateau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05D19E-4EAD-47A6-AE67-DDBD9921E42A}"/>
              </a:ext>
            </a:extLst>
          </p:cNvPr>
          <p:cNvCxnSpPr/>
          <p:nvPr/>
        </p:nvCxnSpPr>
        <p:spPr>
          <a:xfrm flipH="1">
            <a:off x="8259097" y="1946787"/>
            <a:ext cx="462116" cy="757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693FC4A-6F5A-4FA5-ADC5-A0E98D565332}"/>
              </a:ext>
            </a:extLst>
          </p:cNvPr>
          <p:cNvSpPr/>
          <p:nvPr/>
        </p:nvSpPr>
        <p:spPr>
          <a:xfrm>
            <a:off x="7737987" y="1474548"/>
            <a:ext cx="3615813" cy="4001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9E7DF2-FDB3-41F1-8460-29456F210829}"/>
              </a:ext>
            </a:extLst>
          </p:cNvPr>
          <p:cNvSpPr txBox="1"/>
          <p:nvPr/>
        </p:nvSpPr>
        <p:spPr>
          <a:xfrm>
            <a:off x="1966452" y="2281084"/>
            <a:ext cx="3915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leading exponential solution</a:t>
            </a:r>
          </a:p>
        </p:txBody>
      </p:sp>
    </p:spTree>
    <p:extLst>
      <p:ext uri="{BB962C8B-B14F-4D97-AF65-F5344CB8AC3E}">
        <p14:creationId xmlns:p14="http://schemas.microsoft.com/office/powerpoint/2010/main" val="2041616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9F300-5A64-0809-23D8-229FA4D59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C2B29DB-A6C9-D8A4-98D0-2BD23E85C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425" y="2282775"/>
            <a:ext cx="5616180" cy="3824004"/>
          </a:xfrm>
          <a:prstGeom prst="rect">
            <a:avLst/>
          </a:prstGeom>
        </p:spPr>
      </p:pic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1A272A5B-60D7-49BD-8A59-F028A7F934E2}"/>
              </a:ext>
            </a:extLst>
          </p:cNvPr>
          <p:cNvCxnSpPr>
            <a:cxnSpLocks/>
          </p:cNvCxnSpPr>
          <p:nvPr/>
        </p:nvCxnSpPr>
        <p:spPr>
          <a:xfrm flipV="1">
            <a:off x="5381798" y="3987638"/>
            <a:ext cx="350240" cy="533961"/>
          </a:xfrm>
          <a:prstGeom prst="curvedConnector3">
            <a:avLst>
              <a:gd name="adj1" fmla="val -37461"/>
            </a:avLst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or: Curved 3">
            <a:extLst>
              <a:ext uri="{FF2B5EF4-FFF2-40B4-BE49-F238E27FC236}">
                <a16:creationId xmlns:a16="http://schemas.microsoft.com/office/drawing/2014/main" id="{A4422E4C-C9F2-8F14-23EE-A2A7F2FAE98B}"/>
              </a:ext>
            </a:extLst>
          </p:cNvPr>
          <p:cNvCxnSpPr>
            <a:cxnSpLocks/>
          </p:cNvCxnSpPr>
          <p:nvPr/>
        </p:nvCxnSpPr>
        <p:spPr>
          <a:xfrm>
            <a:off x="2451361" y="1422883"/>
            <a:ext cx="3075561" cy="2795378"/>
          </a:xfrm>
          <a:prstGeom prst="curvedConnector3">
            <a:avLst>
              <a:gd name="adj1" fmla="val 70121"/>
            </a:avLst>
          </a:prstGeom>
          <a:ln w="38100"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60F2DECA-9AB4-1955-DD14-5F731DE4D5E0}"/>
              </a:ext>
            </a:extLst>
          </p:cNvPr>
          <p:cNvSpPr/>
          <p:nvPr/>
        </p:nvSpPr>
        <p:spPr>
          <a:xfrm>
            <a:off x="2038480" y="330777"/>
            <a:ext cx="2982406" cy="20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Underdamped field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35FA45B-E049-CD59-1E24-09D5CC4C7B22}"/>
              </a:ext>
            </a:extLst>
          </p:cNvPr>
          <p:cNvSpPr/>
          <p:nvPr/>
        </p:nvSpPr>
        <p:spPr>
          <a:xfrm>
            <a:off x="4457217" y="2387473"/>
            <a:ext cx="166518" cy="15681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C5C020-3818-00FA-B74A-5970D5047E1A}"/>
              </a:ext>
            </a:extLst>
          </p:cNvPr>
          <p:cNvSpPr txBox="1"/>
          <p:nvPr/>
        </p:nvSpPr>
        <p:spPr>
          <a:xfrm>
            <a:off x="2238880" y="628742"/>
            <a:ext cx="7914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Underdamped fields have enough kinetic energy to slosh around at the bottom of potential and generate new phenomenology</a:t>
            </a:r>
          </a:p>
        </p:txBody>
      </p:sp>
    </p:spTree>
    <p:extLst>
      <p:ext uri="{BB962C8B-B14F-4D97-AF65-F5344CB8AC3E}">
        <p14:creationId xmlns:p14="http://schemas.microsoft.com/office/powerpoint/2010/main" val="3520670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EE941AE-27FA-40B8-90AD-3BADA9996F77}"/>
              </a:ext>
            </a:extLst>
          </p:cNvPr>
          <p:cNvSpPr txBox="1"/>
          <p:nvPr/>
        </p:nvSpPr>
        <p:spPr>
          <a:xfrm>
            <a:off x="7384027" y="2378662"/>
            <a:ext cx="403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Harmonic solution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23A1B6C-621B-4B73-AEC8-FC5A0E4B5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229" y="138357"/>
            <a:ext cx="10515600" cy="8268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Amasis MT Pro" panose="02040504050005020304" pitchFamily="18" charset="0"/>
              </a:rPr>
              <a:t>Underdamped curvaton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5F914E-9ABC-2742-C9FC-2543EC8D8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640" y="1315115"/>
            <a:ext cx="7836707" cy="5278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603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209913-5F4B-6702-3A66-D663D4D46B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122" y="1328443"/>
            <a:ext cx="7657867" cy="46659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CE4E31-C852-77CD-A5D3-05448CE7D6A2}"/>
              </a:ext>
            </a:extLst>
          </p:cNvPr>
          <p:cNvSpPr txBox="1"/>
          <p:nvPr/>
        </p:nvSpPr>
        <p:spPr>
          <a:xfrm>
            <a:off x="8763175" y="1015262"/>
            <a:ext cx="2559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Sai &amp; Chung: 2309.17010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C569DA7-5805-DC1F-2D57-CA602038C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960" y="76247"/>
            <a:ext cx="10515600" cy="826843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Amasis MT Pro" panose="02040504050005020304" pitchFamily="18" charset="0"/>
              </a:rPr>
              <a:t>Underdamped fields also exhibit chaos. </a:t>
            </a:r>
            <a:r>
              <a:rPr lang="en-US" sz="2400" dirty="0">
                <a:solidFill>
                  <a:srgbClr val="FF0000"/>
                </a:solidFill>
                <a:latin typeface="Amasis MT Pro" panose="02040504050005020304" pitchFamily="18" charset="0"/>
              </a:rPr>
              <a:t>Laminar to turbulent transition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DD168C-7ED1-84AD-6A5B-C78A430A2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4958" y="1866099"/>
            <a:ext cx="4682082" cy="315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223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BD5F81-9E91-D5C7-D935-FE88ECB55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20" y="643157"/>
            <a:ext cx="8412615" cy="5571685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26492B8-36EB-4B0B-30A1-04067DA8FB04}"/>
              </a:ext>
            </a:extLst>
          </p:cNvPr>
          <p:cNvCxnSpPr>
            <a:cxnSpLocks/>
          </p:cNvCxnSpPr>
          <p:nvPr/>
        </p:nvCxnSpPr>
        <p:spPr>
          <a:xfrm>
            <a:off x="2296160" y="2082800"/>
            <a:ext cx="74676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975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14BCD68C-02CF-9B08-D19A-F11E27E89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45920" y="731521"/>
            <a:ext cx="8440876" cy="570362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3FBB1F1-13C5-22FB-F529-304E9CC7B801}"/>
              </a:ext>
            </a:extLst>
          </p:cNvPr>
          <p:cNvCxnSpPr>
            <a:cxnSpLocks/>
          </p:cNvCxnSpPr>
          <p:nvPr/>
        </p:nvCxnSpPr>
        <p:spPr>
          <a:xfrm>
            <a:off x="2499360" y="1320800"/>
            <a:ext cx="74676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5959274-C256-A760-A1C0-260B5B2308BA}"/>
              </a:ext>
            </a:extLst>
          </p:cNvPr>
          <p:cNvSpPr txBox="1"/>
          <p:nvPr/>
        </p:nvSpPr>
        <p:spPr>
          <a:xfrm>
            <a:off x="2942638" y="347412"/>
            <a:ext cx="6861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oscillations in the spectrum go above the threshold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B86DA1-FE70-4B96-C0D0-FC93F0260963}"/>
              </a:ext>
            </a:extLst>
          </p:cNvPr>
          <p:cNvSpPr txBox="1"/>
          <p:nvPr/>
        </p:nvSpPr>
        <p:spPr>
          <a:xfrm>
            <a:off x="4155440" y="3583331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  <a:r>
              <a:rPr lang="en-US" sz="3200" baseline="300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6C98FA-183F-C51C-E102-DFAE4E482592}"/>
              </a:ext>
            </a:extLst>
          </p:cNvPr>
          <p:cNvSpPr txBox="1"/>
          <p:nvPr/>
        </p:nvSpPr>
        <p:spPr>
          <a:xfrm>
            <a:off x="6096000" y="3620532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  <a:r>
              <a:rPr lang="en-US" sz="3200" baseline="30000" dirty="0"/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247241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06BA52-DE39-0239-1135-A1D02333C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086" y="457755"/>
            <a:ext cx="6098674" cy="59424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8929DF-A39C-6600-54A1-432D4CC37871}"/>
              </a:ext>
            </a:extLst>
          </p:cNvPr>
          <p:cNvSpPr txBox="1"/>
          <p:nvPr/>
        </p:nvSpPr>
        <p:spPr>
          <a:xfrm>
            <a:off x="1046480" y="2458720"/>
            <a:ext cx="1635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Sizable parameter space now possible</a:t>
            </a:r>
          </a:p>
        </p:txBody>
      </p:sp>
    </p:spTree>
    <p:extLst>
      <p:ext uri="{BB962C8B-B14F-4D97-AF65-F5344CB8AC3E}">
        <p14:creationId xmlns:p14="http://schemas.microsoft.com/office/powerpoint/2010/main" val="363138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F0639-FE31-45D8-B023-88C6A3EB7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38855"/>
            <a:ext cx="10058400" cy="784551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Amasis MT Pro" panose="02040504050005020304" pitchFamily="18" charset="0"/>
              </a:rPr>
              <a:t>Layout</a:t>
            </a:r>
            <a:endParaRPr lang="en-US" sz="4000" dirty="0">
              <a:latin typeface="Amasis MT Pro" panose="020405040500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6903BF-7E52-C703-B2F5-8EA8E93AB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360" y="1488613"/>
            <a:ext cx="9824720" cy="3880773"/>
          </a:xfrm>
        </p:spPr>
        <p:txBody>
          <a:bodyPr>
            <a:normAutofit/>
          </a:bodyPr>
          <a:lstStyle/>
          <a:p>
            <a:r>
              <a:rPr lang="en-US" sz="2600" dirty="0"/>
              <a:t>Formation of primordial BHs and secondary Gravitational Waves from a typical axion-like curvaton field. </a:t>
            </a:r>
          </a:p>
          <a:p>
            <a:endParaRPr lang="en-US" sz="2600" dirty="0"/>
          </a:p>
          <a:p>
            <a:r>
              <a:rPr lang="en-US" sz="2600" dirty="0"/>
              <a:t>We will see that such fields cannot generically produce any sizable PBH fraction from a vanilla curvaton model.</a:t>
            </a:r>
          </a:p>
          <a:p>
            <a:endParaRPr lang="en-US" sz="2600" dirty="0"/>
          </a:p>
          <a:p>
            <a:r>
              <a:rPr lang="en-US" sz="2600" dirty="0"/>
              <a:t>An underdamped field can however alleviate this quite comfortably with some </a:t>
            </a:r>
            <a:r>
              <a:rPr lang="en-US" sz="2600"/>
              <a:t>correlated signals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2987076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618A986-0FC4-67C1-1330-19DD13DE0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511" y="242475"/>
            <a:ext cx="7654978" cy="22662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C6C1C6-6CD3-CCA1-7962-04D33F6E8A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8378" y="3425143"/>
            <a:ext cx="7516470" cy="27419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D17044-AF01-97DF-B346-EFE50A19CD8A}"/>
              </a:ext>
            </a:extLst>
          </p:cNvPr>
          <p:cNvSpPr txBox="1"/>
          <p:nvPr/>
        </p:nvSpPr>
        <p:spPr>
          <a:xfrm>
            <a:off x="806277" y="1524000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PBH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8B9323-29EC-9D35-080F-DAFD269BDE84}"/>
              </a:ext>
            </a:extLst>
          </p:cNvPr>
          <p:cNvSpPr txBox="1"/>
          <p:nvPr/>
        </p:nvSpPr>
        <p:spPr>
          <a:xfrm>
            <a:off x="863600" y="4232256"/>
            <a:ext cx="657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GW</a:t>
            </a:r>
          </a:p>
        </p:txBody>
      </p:sp>
    </p:spTree>
    <p:extLst>
      <p:ext uri="{BB962C8B-B14F-4D97-AF65-F5344CB8AC3E}">
        <p14:creationId xmlns:p14="http://schemas.microsoft.com/office/powerpoint/2010/main" val="35461378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9FFEE72-D115-7062-F4BD-85A232710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601" y="538480"/>
            <a:ext cx="8357314" cy="58542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045E1F-B0E1-E56E-2E28-639771DCB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869" y="2146518"/>
            <a:ext cx="541708" cy="11214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8BF5AA-C76F-6688-CA2A-0E3CBFF3A572}"/>
              </a:ext>
            </a:extLst>
          </p:cNvPr>
          <p:cNvSpPr txBox="1"/>
          <p:nvPr/>
        </p:nvSpPr>
        <p:spPr>
          <a:xfrm>
            <a:off x="1944925" y="1453981"/>
            <a:ext cx="1303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Evaporation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1918F-02C7-D754-B632-EF155EAF8473}"/>
              </a:ext>
            </a:extLst>
          </p:cNvPr>
          <p:cNvSpPr txBox="1"/>
          <p:nvPr/>
        </p:nvSpPr>
        <p:spPr>
          <a:xfrm>
            <a:off x="5978367" y="832435"/>
            <a:ext cx="14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Micro-lensing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9F920E-C90F-F7C1-DA96-B0EDED19C091}"/>
              </a:ext>
            </a:extLst>
          </p:cNvPr>
          <p:cNvSpPr txBox="1"/>
          <p:nvPr/>
        </p:nvSpPr>
        <p:spPr>
          <a:xfrm>
            <a:off x="6512560" y="2707233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OGLE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8F5DBB-D40F-1DBE-DC2E-8308DC72FAA3}"/>
              </a:ext>
            </a:extLst>
          </p:cNvPr>
          <p:cNvSpPr txBox="1"/>
          <p:nvPr/>
        </p:nvSpPr>
        <p:spPr>
          <a:xfrm>
            <a:off x="5892800" y="3169920"/>
            <a:ext cx="818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NGRST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163FAC-5BCA-7D2B-ADB3-D2CDFFA9E430}"/>
              </a:ext>
            </a:extLst>
          </p:cNvPr>
          <p:cNvSpPr txBox="1"/>
          <p:nvPr/>
        </p:nvSpPr>
        <p:spPr>
          <a:xfrm>
            <a:off x="7426960" y="3881120"/>
            <a:ext cx="577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LISA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EE5218-B30C-42BD-8E73-7EAD2DFC0A23}"/>
              </a:ext>
            </a:extLst>
          </p:cNvPr>
          <p:cNvSpPr txBox="1"/>
          <p:nvPr/>
        </p:nvSpPr>
        <p:spPr>
          <a:xfrm>
            <a:off x="9164320" y="4124960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2CB551-450D-0FAE-241E-1967A5C8CFE1}"/>
              </a:ext>
            </a:extLst>
          </p:cNvPr>
          <p:cNvSpPr txBox="1"/>
          <p:nvPr/>
        </p:nvSpPr>
        <p:spPr>
          <a:xfrm>
            <a:off x="2966720" y="675913"/>
            <a:ext cx="1342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Dark-Matter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116C43-1BDB-5E4D-2E4A-EF2CC14F13B3}"/>
              </a:ext>
            </a:extLst>
          </p:cNvPr>
          <p:cNvSpPr txBox="1"/>
          <p:nvPr/>
        </p:nvSpPr>
        <p:spPr>
          <a:xfrm>
            <a:off x="1555699" y="44278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DFDFDA-039B-A9A0-02B6-6CB1EFEFB52F}"/>
              </a:ext>
            </a:extLst>
          </p:cNvPr>
          <p:cNvSpPr txBox="1"/>
          <p:nvPr/>
        </p:nvSpPr>
        <p:spPr>
          <a:xfrm>
            <a:off x="1323577" y="2927597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1e-3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ECA4A7-AF11-94DC-DE5D-596BADBFF18E}"/>
              </a:ext>
            </a:extLst>
          </p:cNvPr>
          <p:cNvSpPr txBox="1"/>
          <p:nvPr/>
        </p:nvSpPr>
        <p:spPr>
          <a:xfrm>
            <a:off x="1342340" y="5441503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1e-6</a:t>
            </a:r>
          </a:p>
        </p:txBody>
      </p:sp>
    </p:spTree>
    <p:extLst>
      <p:ext uri="{BB962C8B-B14F-4D97-AF65-F5344CB8AC3E}">
        <p14:creationId xmlns:p14="http://schemas.microsoft.com/office/powerpoint/2010/main" val="31230928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B3CF1E0-4155-60C0-6C7E-912281EBC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240" y="447041"/>
            <a:ext cx="9396320" cy="594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245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E2203-CAE1-3308-C37E-47B36A96A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226504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 summary</a:t>
            </a:r>
            <a:r>
              <a:rPr lang="en-US" dirty="0"/>
              <a:t>, underdamped curvaton field can result in interesting peak-like structure in the PBH mass spectrum while having correlated features in the induced GW spectrum.</a:t>
            </a:r>
          </a:p>
        </p:txBody>
      </p:sp>
    </p:spTree>
    <p:extLst>
      <p:ext uri="{BB962C8B-B14F-4D97-AF65-F5344CB8AC3E}">
        <p14:creationId xmlns:p14="http://schemas.microsoft.com/office/powerpoint/2010/main" val="5048893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1BEF3-A76A-965D-FAA8-79DB7CC6A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557" y="1928881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Thanks…</a:t>
            </a:r>
          </a:p>
        </p:txBody>
      </p:sp>
    </p:spTree>
    <p:extLst>
      <p:ext uri="{BB962C8B-B14F-4D97-AF65-F5344CB8AC3E}">
        <p14:creationId xmlns:p14="http://schemas.microsoft.com/office/powerpoint/2010/main" val="1231277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BE8626-4F2F-D49A-844D-6091C4264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740" y="306590"/>
            <a:ext cx="8922904" cy="590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177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B112A-ECAF-D144-FD91-FE106894B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35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Large fluctuations in homogenous background can seed formation of PBH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EFF8AC9-56B2-18F0-1BB1-EC9872F8DF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68144">
            <a:off x="2008988" y="1180137"/>
            <a:ext cx="7673492" cy="515938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AA56695-A366-76A2-B60C-164919BA5404}"/>
              </a:ext>
            </a:extLst>
          </p:cNvPr>
          <p:cNvSpPr/>
          <p:nvPr/>
        </p:nvSpPr>
        <p:spPr>
          <a:xfrm>
            <a:off x="1148080" y="4870400"/>
            <a:ext cx="10515600" cy="19110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2CEABB1-54DF-3605-8B1A-48E5B8D79DDC}"/>
              </a:ext>
            </a:extLst>
          </p:cNvPr>
          <p:cNvGrpSpPr/>
          <p:nvPr/>
        </p:nvGrpSpPr>
        <p:grpSpPr>
          <a:xfrm>
            <a:off x="8737280" y="3515360"/>
            <a:ext cx="1800720" cy="863280"/>
            <a:chOff x="8737280" y="3515360"/>
            <a:chExt cx="1800720" cy="863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12844B19-33EB-FABC-0FAE-3EE9108D20F4}"/>
                    </a:ext>
                  </a:extLst>
                </p14:cNvPr>
                <p14:cNvContentPartPr/>
                <p14:nvPr/>
              </p14:nvContentPartPr>
              <p14:xfrm>
                <a:off x="8737280" y="3515360"/>
                <a:ext cx="654840" cy="86328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12844B19-33EB-FABC-0FAE-3EE9108D20F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728640" y="3506720"/>
                  <a:ext cx="672480" cy="88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914ADCC-778E-FBAA-22F6-FF492C9F4B91}"/>
                    </a:ext>
                  </a:extLst>
                </p14:cNvPr>
                <p14:cNvContentPartPr/>
                <p14:nvPr/>
              </p14:nvContentPartPr>
              <p14:xfrm>
                <a:off x="9417680" y="3871040"/>
                <a:ext cx="390240" cy="37908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914ADCC-778E-FBAA-22F6-FF492C9F4B9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409040" y="3862040"/>
                  <a:ext cx="407880" cy="39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7A758B54-C061-6602-AC30-8E3FE6CC4F91}"/>
                    </a:ext>
                  </a:extLst>
                </p14:cNvPr>
                <p14:cNvContentPartPr/>
                <p14:nvPr/>
              </p14:nvContentPartPr>
              <p14:xfrm>
                <a:off x="9834560" y="3645680"/>
                <a:ext cx="703440" cy="50040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7A758B54-C061-6602-AC30-8E3FE6CC4F9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825560" y="3637040"/>
                  <a:ext cx="721080" cy="518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C10430D4-0FA7-CC6D-5B16-0675AE33D642}"/>
                  </a:ext>
                </a:extLst>
              </p14:cNvPr>
              <p14:cNvContentPartPr/>
              <p14:nvPr/>
            </p14:nvContentPartPr>
            <p14:xfrm>
              <a:off x="8959040" y="4741880"/>
              <a:ext cx="1865520" cy="9788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C10430D4-0FA7-CC6D-5B16-0675AE33D64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950400" y="4732880"/>
                <a:ext cx="1883160" cy="99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8759C7F2-1EEA-24E3-8E2C-170EECF31D87}"/>
                  </a:ext>
                </a:extLst>
              </p14:cNvPr>
              <p14:cNvContentPartPr/>
              <p14:nvPr/>
            </p14:nvContentPartPr>
            <p14:xfrm>
              <a:off x="11033360" y="4144280"/>
              <a:ext cx="478440" cy="93492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8759C7F2-1EEA-24E3-8E2C-170EECF31D8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1024720" y="4135280"/>
                <a:ext cx="496080" cy="95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99F2622A-51D1-16C8-00B8-9E087D9E24A9}"/>
                  </a:ext>
                </a:extLst>
              </p14:cNvPr>
              <p14:cNvContentPartPr/>
              <p14:nvPr/>
            </p14:nvContentPartPr>
            <p14:xfrm>
              <a:off x="11285720" y="5411840"/>
              <a:ext cx="216000" cy="21600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99F2622A-51D1-16C8-00B8-9E087D9E24A9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276720" y="5403200"/>
                <a:ext cx="233640" cy="23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A6D16372-B86B-8D66-FF29-2A100AE9DF2B}"/>
                  </a:ext>
                </a:extLst>
              </p14:cNvPr>
              <p14:cNvContentPartPr/>
              <p14:nvPr/>
            </p14:nvContentPartPr>
            <p14:xfrm>
              <a:off x="11440160" y="5557280"/>
              <a:ext cx="360" cy="3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A6D16372-B86B-8D66-FF29-2A100AE9DF2B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1431160" y="554864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1155AAC9-D0C2-C9E3-F219-183B0504B2D6}"/>
                  </a:ext>
                </a:extLst>
              </p14:cNvPr>
              <p14:cNvContentPartPr/>
              <p14:nvPr/>
            </p14:nvContentPartPr>
            <p14:xfrm>
              <a:off x="12638600" y="4714160"/>
              <a:ext cx="36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1155AAC9-D0C2-C9E3-F219-183B0504B2D6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29960" y="4705160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851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082A56-60BA-3D62-5754-3CFFCCFA0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161" y="650240"/>
            <a:ext cx="9467678" cy="21050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5B87D7-CD6C-2599-5295-36D44B696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160" y="3789110"/>
            <a:ext cx="9467677" cy="173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90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CD1275BF-2A46-CD3F-7622-F076AA543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8832" y="1247766"/>
            <a:ext cx="6932979" cy="476974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2AECEF-5D23-5695-B80A-9053DBEBE437}"/>
              </a:ext>
            </a:extLst>
          </p:cNvPr>
          <p:cNvCxnSpPr>
            <a:cxnSpLocks/>
          </p:cNvCxnSpPr>
          <p:nvPr/>
        </p:nvCxnSpPr>
        <p:spPr>
          <a:xfrm>
            <a:off x="5118434" y="1314026"/>
            <a:ext cx="0" cy="406127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7A4D925-E7C7-1C56-150F-8DF90F6C608B}"/>
              </a:ext>
            </a:extLst>
          </p:cNvPr>
          <p:cNvSpPr txBox="1"/>
          <p:nvPr/>
        </p:nvSpPr>
        <p:spPr>
          <a:xfrm>
            <a:off x="5118434" y="2268184"/>
            <a:ext cx="1395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Large power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BE0AAE-01AD-751C-1874-F2E91CFED6B0}"/>
              </a:ext>
            </a:extLst>
          </p:cNvPr>
          <p:cNvSpPr txBox="1"/>
          <p:nvPr/>
        </p:nvSpPr>
        <p:spPr>
          <a:xfrm>
            <a:off x="3700738" y="4443099"/>
            <a:ext cx="1417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Small power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9E6AF9-CE03-1A05-0ABE-B5CFF3150FB4}"/>
              </a:ext>
            </a:extLst>
          </p:cNvPr>
          <p:cNvSpPr txBox="1"/>
          <p:nvPr/>
        </p:nvSpPr>
        <p:spPr>
          <a:xfrm>
            <a:off x="3575437" y="303085"/>
            <a:ext cx="5087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A Gaussian PDF of the perturbations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43EECC4-E1E1-53CE-2D1F-13DD0DCA2DF2}"/>
              </a:ext>
            </a:extLst>
          </p:cNvPr>
          <p:cNvCxnSpPr/>
          <p:nvPr/>
        </p:nvCxnSpPr>
        <p:spPr>
          <a:xfrm>
            <a:off x="3350594" y="3027680"/>
            <a:ext cx="2032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A81F559-AB8C-1EC2-1BFB-3E281250F4C2}"/>
              </a:ext>
            </a:extLst>
          </p:cNvPr>
          <p:cNvCxnSpPr>
            <a:cxnSpLocks/>
          </p:cNvCxnSpPr>
          <p:nvPr/>
        </p:nvCxnSpPr>
        <p:spPr>
          <a:xfrm>
            <a:off x="3881120" y="3388360"/>
            <a:ext cx="93251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C5726158-E035-CB05-EF33-BCF33CF95F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5614" y="2014835"/>
            <a:ext cx="4413163" cy="107064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E962650-BE2A-6FE3-016B-DB683ABAE83B}"/>
              </a:ext>
            </a:extLst>
          </p:cNvPr>
          <p:cNvSpPr txBox="1"/>
          <p:nvPr/>
        </p:nvSpPr>
        <p:spPr>
          <a:xfrm>
            <a:off x="7835974" y="3436311"/>
            <a:ext cx="35127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A larger variance implies higher probability of getting a certain value of fluctuation </a:t>
            </a:r>
          </a:p>
        </p:txBody>
      </p:sp>
    </p:spTree>
    <p:extLst>
      <p:ext uri="{BB962C8B-B14F-4D97-AF65-F5344CB8AC3E}">
        <p14:creationId xmlns:p14="http://schemas.microsoft.com/office/powerpoint/2010/main" val="4042404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F5E4CDF-1D39-618C-E03A-3FE9EC1B3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908" y="339965"/>
            <a:ext cx="9148183" cy="16792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F30879-80C3-07B4-AB6D-A106C900A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8820" y="2397271"/>
            <a:ext cx="5054353" cy="12262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E18BD4-8DC6-2C65-2229-F0036043A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1062" y="3844739"/>
            <a:ext cx="6131493" cy="7692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2795A4-F035-C57F-F82A-5CA18325FEB3}"/>
              </a:ext>
            </a:extLst>
          </p:cNvPr>
          <p:cNvSpPr txBox="1"/>
          <p:nvPr/>
        </p:nvSpPr>
        <p:spPr>
          <a:xfrm>
            <a:off x="1006887" y="4986111"/>
            <a:ext cx="101782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Interestingly, this small probability is sufficient to form enough PBHs to account for all of current dark-matter.</a:t>
            </a:r>
          </a:p>
          <a:p>
            <a:pPr algn="ctr"/>
            <a:endParaRPr lang="en-US" sz="2400" dirty="0">
              <a:solidFill>
                <a:srgbClr val="002060"/>
              </a:solidFill>
            </a:endParaRPr>
          </a:p>
          <a:p>
            <a:pPr algn="ctr"/>
            <a:r>
              <a:rPr lang="en-US" sz="2400" dirty="0">
                <a:solidFill>
                  <a:srgbClr val="002060"/>
                </a:solidFill>
                <a:highlight>
                  <a:srgbClr val="FFFF00"/>
                </a:highlight>
              </a:rPr>
              <a:t>Gravity is amazing !</a:t>
            </a:r>
          </a:p>
        </p:txBody>
      </p:sp>
    </p:spTree>
    <p:extLst>
      <p:ext uri="{BB962C8B-B14F-4D97-AF65-F5344CB8AC3E}">
        <p14:creationId xmlns:p14="http://schemas.microsoft.com/office/powerpoint/2010/main" val="2259197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72FF-3F9E-710E-4D68-96BAA74C6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114" y="0"/>
            <a:ext cx="10515600" cy="1325563"/>
          </a:xfrm>
        </p:spPr>
        <p:txBody>
          <a:bodyPr/>
          <a:lstStyle/>
          <a:p>
            <a:r>
              <a:rPr lang="en-US" dirty="0"/>
              <a:t>Power spectrum of fluctuations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414CBD-CDF9-F759-6204-4E447A0F8E4F}"/>
              </a:ext>
            </a:extLst>
          </p:cNvPr>
          <p:cNvSpPr txBox="1"/>
          <p:nvPr/>
        </p:nvSpPr>
        <p:spPr>
          <a:xfrm>
            <a:off x="849243" y="1643269"/>
            <a:ext cx="1049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 fluctuations are stochastic (random) quantities with an overall mean zero,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BD5FAA-D8F5-CCB1-F202-854C739D67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360" y="2104934"/>
            <a:ext cx="1947354" cy="8879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C89EBD-F31E-4221-A788-6F5867D472C8}"/>
              </a:ext>
            </a:extLst>
          </p:cNvPr>
          <p:cNvSpPr txBox="1"/>
          <p:nvPr/>
        </p:nvSpPr>
        <p:spPr>
          <a:xfrm>
            <a:off x="776358" y="3409207"/>
            <a:ext cx="3488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with a non-zero variance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8A5B3A-0BFB-D04D-DFBA-67F8EAEAB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431" y="4366783"/>
            <a:ext cx="6624621" cy="10523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B2477E-E98E-E7A6-032A-CDD67A345670}"/>
              </a:ext>
            </a:extLst>
          </p:cNvPr>
          <p:cNvSpPr txBox="1"/>
          <p:nvPr/>
        </p:nvSpPr>
        <p:spPr>
          <a:xfrm>
            <a:off x="5109186" y="5718316"/>
            <a:ext cx="4827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Power spectrum of the fluctuations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8640425-42ED-8DC5-3480-65B984ECE097}"/>
              </a:ext>
            </a:extLst>
          </p:cNvPr>
          <p:cNvCxnSpPr>
            <a:cxnSpLocks/>
          </p:cNvCxnSpPr>
          <p:nvPr/>
        </p:nvCxnSpPr>
        <p:spPr>
          <a:xfrm flipH="1" flipV="1">
            <a:off x="6999419" y="5214731"/>
            <a:ext cx="348768" cy="5035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7DAD2C10-B420-48A5-B4C4-53AB28EE19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9714" y="2184309"/>
            <a:ext cx="3674024" cy="23081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B1D422-83E2-40DC-9230-CFA14801554C}"/>
              </a:ext>
            </a:extLst>
          </p:cNvPr>
          <p:cNvSpPr txBox="1"/>
          <p:nvPr/>
        </p:nvSpPr>
        <p:spPr>
          <a:xfrm>
            <a:off x="1182544" y="5771817"/>
            <a:ext cx="1479892" cy="6463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k ~ 1/L</a:t>
            </a:r>
          </a:p>
        </p:txBody>
      </p:sp>
    </p:spTree>
    <p:extLst>
      <p:ext uri="{BB962C8B-B14F-4D97-AF65-F5344CB8AC3E}">
        <p14:creationId xmlns:p14="http://schemas.microsoft.com/office/powerpoint/2010/main" val="1587442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145559-D94C-6090-D4F3-22C452BA1A04}"/>
              </a:ext>
            </a:extLst>
          </p:cNvPr>
          <p:cNvSpPr txBox="1"/>
          <p:nvPr/>
        </p:nvSpPr>
        <p:spPr>
          <a:xfrm>
            <a:off x="2236793" y="97824"/>
            <a:ext cx="7479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Primordial power spectra (generated during inflation)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8FD235-2EBB-280E-AF74-4A5314FB785D}"/>
              </a:ext>
            </a:extLst>
          </p:cNvPr>
          <p:cNvSpPr txBox="1"/>
          <p:nvPr/>
        </p:nvSpPr>
        <p:spPr>
          <a:xfrm>
            <a:off x="9937543" y="1400070"/>
            <a:ext cx="192156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Galaxies ~ 10 kpc</a:t>
            </a:r>
          </a:p>
          <a:p>
            <a:endParaRPr lang="en-US" sz="2600" dirty="0"/>
          </a:p>
          <a:p>
            <a:endParaRPr lang="en-US" sz="2600" dirty="0"/>
          </a:p>
          <a:p>
            <a:r>
              <a:rPr lang="en-US" sz="2600" dirty="0"/>
              <a:t>Cluster of galaxies ~ 10 </a:t>
            </a:r>
            <a:r>
              <a:rPr lang="en-US" sz="2600" dirty="0" err="1"/>
              <a:t>Mpc</a:t>
            </a:r>
            <a:endParaRPr lang="en-US" sz="2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4E9A98-42B7-531B-CDE4-1D421FB0A0AB}"/>
              </a:ext>
            </a:extLst>
          </p:cNvPr>
          <p:cNvSpPr txBox="1"/>
          <p:nvPr/>
        </p:nvSpPr>
        <p:spPr>
          <a:xfrm>
            <a:off x="10124664" y="5035826"/>
            <a:ext cx="173603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1 </a:t>
            </a:r>
            <a:r>
              <a:rPr lang="en-US" b="1" dirty="0" err="1"/>
              <a:t>Mpc</a:t>
            </a:r>
            <a:r>
              <a:rPr lang="en-US" dirty="0"/>
              <a:t> is roughly </a:t>
            </a:r>
            <a:r>
              <a:rPr lang="en-US" b="1" dirty="0"/>
              <a:t>3.26 million light-years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59A8F57-89C9-0477-51A2-9BB48BF80D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012" y="995680"/>
            <a:ext cx="8781942" cy="55077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0069427-9848-91B8-C065-D5843E146225}"/>
                  </a:ext>
                </a:extLst>
              </p:cNvPr>
              <p:cNvSpPr txBox="1"/>
              <p:nvPr/>
            </p:nvSpPr>
            <p:spPr>
              <a:xfrm>
                <a:off x="3936440" y="4200876"/>
                <a:ext cx="1605280" cy="7189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836967"/>
                    </a:solidFill>
                  </a:rPr>
                  <a:t>P ~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10000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⁢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rad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ⅇ</m:t>
                            </m:r>
                          </m:e>
                          <m:sup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200000000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0069427-9848-91B8-C065-D5843E1462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6440" y="4200876"/>
                <a:ext cx="1605280" cy="718915"/>
              </a:xfrm>
              <a:prstGeom prst="rect">
                <a:avLst/>
              </a:prstGeom>
              <a:blipFill>
                <a:blip r:embed="rId4"/>
                <a:stretch>
                  <a:fillRect l="-3422" b="-5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661B5436-3A2C-D02D-AFA9-0B2A2AC248E8}"/>
                  </a:ext>
                </a:extLst>
              </p14:cNvPr>
              <p14:cNvContentPartPr/>
              <p14:nvPr/>
            </p14:nvContentPartPr>
            <p14:xfrm>
              <a:off x="5821640" y="2001200"/>
              <a:ext cx="244080" cy="271332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661B5436-3A2C-D02D-AFA9-0B2A2AC248E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12640" y="1992200"/>
                <a:ext cx="261720" cy="273096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F7DCE297-BB5D-45C4-7D99-5CD53CCF4A22}"/>
              </a:ext>
            </a:extLst>
          </p:cNvPr>
          <p:cNvGrpSpPr/>
          <p:nvPr/>
        </p:nvGrpSpPr>
        <p:grpSpPr>
          <a:xfrm>
            <a:off x="5705360" y="1981040"/>
            <a:ext cx="271080" cy="212040"/>
            <a:chOff x="6528320" y="1981040"/>
            <a:chExt cx="271080" cy="212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BF0461F3-EEE0-C5F1-E3B6-F8E5EF39C719}"/>
                    </a:ext>
                  </a:extLst>
                </p14:cNvPr>
                <p14:cNvContentPartPr/>
                <p14:nvPr/>
              </p14:nvContentPartPr>
              <p14:xfrm>
                <a:off x="6528320" y="2001200"/>
                <a:ext cx="116640" cy="19188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BF0461F3-EEE0-C5F1-E3B6-F8E5EF39C719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519320" y="1992200"/>
                  <a:ext cx="134280" cy="20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6B498513-2778-3115-2653-17C650C0E6A5}"/>
                    </a:ext>
                  </a:extLst>
                </p14:cNvPr>
                <p14:cNvContentPartPr/>
                <p14:nvPr/>
              </p14:nvContentPartPr>
              <p14:xfrm>
                <a:off x="6654680" y="1981040"/>
                <a:ext cx="144720" cy="14148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6B498513-2778-3115-2653-17C650C0E6A5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645680" y="1972040"/>
                  <a:ext cx="162360" cy="1591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EF5999A-75D2-E0FB-900C-84F07D7CD351}"/>
              </a:ext>
            </a:extLst>
          </p:cNvPr>
          <p:cNvSpPr txBox="1"/>
          <p:nvPr/>
        </p:nvSpPr>
        <p:spPr>
          <a:xfrm>
            <a:off x="1607567" y="4570494"/>
            <a:ext cx="221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Currently measured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D5BDA46-C358-8BD0-2881-8B8066B4B60B}"/>
              </a:ext>
            </a:extLst>
          </p:cNvPr>
          <p:cNvSpPr txBox="1"/>
          <p:nvPr/>
        </p:nvSpPr>
        <p:spPr>
          <a:xfrm>
            <a:off x="2841583" y="1724245"/>
            <a:ext cx="1399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Required !!!!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E081FD-78DD-0604-AC57-09C1208056AF}"/>
              </a:ext>
            </a:extLst>
          </p:cNvPr>
          <p:cNvSpPr txBox="1"/>
          <p:nvPr/>
        </p:nvSpPr>
        <p:spPr>
          <a:xfrm>
            <a:off x="6065720" y="2385292"/>
            <a:ext cx="19215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A </a:t>
            </a:r>
            <a:r>
              <a:rPr lang="en-US" sz="2200" b="1" dirty="0">
                <a:solidFill>
                  <a:srgbClr val="002060"/>
                </a:solidFill>
              </a:rPr>
              <a:t>curvaton</a:t>
            </a:r>
            <a:r>
              <a:rPr lang="en-US" sz="2200" dirty="0"/>
              <a:t> field that can carry large fluctuation and decay</a:t>
            </a:r>
          </a:p>
        </p:txBody>
      </p:sp>
    </p:spTree>
    <p:extLst>
      <p:ext uri="{BB962C8B-B14F-4D97-AF65-F5344CB8AC3E}">
        <p14:creationId xmlns:p14="http://schemas.microsoft.com/office/powerpoint/2010/main" val="1351166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B6355-436F-46BE-29D2-C947D8AD4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148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How do we generate large primordial power for curvaton?</a:t>
            </a:r>
          </a:p>
        </p:txBody>
      </p:sp>
      <p:pic>
        <p:nvPicPr>
          <p:cNvPr id="1028" name="Picture 4" descr="Output image">
            <a:extLst>
              <a:ext uri="{FF2B5EF4-FFF2-40B4-BE49-F238E27FC236}">
                <a16:creationId xmlns:a16="http://schemas.microsoft.com/office/drawing/2014/main" id="{FF7E740A-F68E-5B24-0ECF-1DBC6AD56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546" y="1970563"/>
            <a:ext cx="5423101" cy="413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FC64B9F-A1E0-6861-FBAE-228062482EE2}"/>
              </a:ext>
            </a:extLst>
          </p:cNvPr>
          <p:cNvCxnSpPr>
            <a:cxnSpLocks/>
          </p:cNvCxnSpPr>
          <p:nvPr/>
        </p:nvCxnSpPr>
        <p:spPr>
          <a:xfrm>
            <a:off x="2595880" y="2438400"/>
            <a:ext cx="648716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8FC51EE-E77E-944B-B9F8-487690F9D6A7}"/>
              </a:ext>
            </a:extLst>
          </p:cNvPr>
          <p:cNvSpPr txBox="1"/>
          <p:nvPr/>
        </p:nvSpPr>
        <p:spPr>
          <a:xfrm>
            <a:off x="9083040" y="2253734"/>
            <a:ext cx="108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threshold</a:t>
            </a:r>
          </a:p>
        </p:txBody>
      </p:sp>
    </p:spTree>
    <p:extLst>
      <p:ext uri="{BB962C8B-B14F-4D97-AF65-F5344CB8AC3E}">
        <p14:creationId xmlns:p14="http://schemas.microsoft.com/office/powerpoint/2010/main" val="914539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5439</TotalTime>
  <Words>371</Words>
  <Application>Microsoft Office PowerPoint</Application>
  <PresentationFormat>Widescreen</PresentationFormat>
  <Paragraphs>78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41" baseType="lpstr">
      <vt:lpstr>Amasis MT Pro</vt:lpstr>
      <vt:lpstr>Aptos</vt:lpstr>
      <vt:lpstr>Aptos Display</vt:lpstr>
      <vt:lpstr>Arial</vt:lpstr>
      <vt:lpstr>Bradley Hand ITC</vt:lpstr>
      <vt:lpstr>Calibri</vt:lpstr>
      <vt:lpstr>Calibri Light</vt:lpstr>
      <vt:lpstr>Cambria Math</vt:lpstr>
      <vt:lpstr>NimbusRomNo9L-Regu</vt:lpstr>
      <vt:lpstr>Trebuchet MS</vt:lpstr>
      <vt:lpstr>Tw Cen MT</vt:lpstr>
      <vt:lpstr>Wingdings 3</vt:lpstr>
      <vt:lpstr>Office Theme</vt:lpstr>
      <vt:lpstr>Droplet</vt:lpstr>
      <vt:lpstr>1_Office Theme</vt:lpstr>
      <vt:lpstr>Facet</vt:lpstr>
      <vt:lpstr>PBH and GW  from  an underdamped axion-like curvaton  </vt:lpstr>
      <vt:lpstr>Layout</vt:lpstr>
      <vt:lpstr>Large fluctuations in homogenous background can seed formation of PBH</vt:lpstr>
      <vt:lpstr>PowerPoint Presentation</vt:lpstr>
      <vt:lpstr>PowerPoint Presentation</vt:lpstr>
      <vt:lpstr>PowerPoint Presentation</vt:lpstr>
      <vt:lpstr>Power spectrum of fluctuations</vt:lpstr>
      <vt:lpstr>PowerPoint Presentation</vt:lpstr>
      <vt:lpstr>How do we generate large primordial power for curvaton?</vt:lpstr>
      <vt:lpstr>Generate blue-tilted spectra via non-equilibrium radial field</vt:lpstr>
      <vt:lpstr>PowerPoint Presentation</vt:lpstr>
      <vt:lpstr>PowerPoint Presentation</vt:lpstr>
      <vt:lpstr>Overdamped curvaton</vt:lpstr>
      <vt:lpstr>PowerPoint Presentation</vt:lpstr>
      <vt:lpstr>Underdamped curvaton</vt:lpstr>
      <vt:lpstr>Underdamped fields also exhibit chaos. Laminar to turbulent transition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summary, underdamped curvaton field can result in interesting peak-like structure in the PBH mass spectrum while having correlated features in the induced GW spectrum.</vt:lpstr>
      <vt:lpstr>Thanks…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 chaitanya tadepalli</dc:creator>
  <cp:lastModifiedBy>sai chaitanya tadepalli</cp:lastModifiedBy>
  <cp:revision>320</cp:revision>
  <dcterms:created xsi:type="dcterms:W3CDTF">2024-05-14T17:31:32Z</dcterms:created>
  <dcterms:modified xsi:type="dcterms:W3CDTF">2025-04-19T20:08:08Z</dcterms:modified>
</cp:coreProperties>
</file>