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ink/ink1.xml" ContentType="application/inkml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61" r:id="rId2"/>
    <p:sldId id="2534" r:id="rId3"/>
    <p:sldId id="2546" r:id="rId4"/>
    <p:sldId id="1022" r:id="rId5"/>
    <p:sldId id="1246" r:id="rId6"/>
    <p:sldId id="1247" r:id="rId7"/>
    <p:sldId id="1216" r:id="rId8"/>
    <p:sldId id="364" r:id="rId9"/>
    <p:sldId id="2547" r:id="rId10"/>
    <p:sldId id="2548" r:id="rId11"/>
    <p:sldId id="2549" r:id="rId12"/>
    <p:sldId id="2550" r:id="rId13"/>
    <p:sldId id="807" r:id="rId14"/>
    <p:sldId id="961" r:id="rId15"/>
    <p:sldId id="1088" r:id="rId16"/>
    <p:sldId id="2551" r:id="rId17"/>
    <p:sldId id="642" r:id="rId18"/>
    <p:sldId id="2553" r:id="rId19"/>
    <p:sldId id="2552" r:id="rId20"/>
    <p:sldId id="2555" r:id="rId21"/>
    <p:sldId id="2556" r:id="rId22"/>
    <p:sldId id="2557" r:id="rId23"/>
    <p:sldId id="2582" r:id="rId24"/>
    <p:sldId id="2559" r:id="rId25"/>
    <p:sldId id="2554" r:id="rId26"/>
    <p:sldId id="1177" r:id="rId27"/>
    <p:sldId id="1278" r:id="rId28"/>
    <p:sldId id="2561" r:id="rId29"/>
    <p:sldId id="2562" r:id="rId30"/>
    <p:sldId id="2563" r:id="rId31"/>
    <p:sldId id="2565" r:id="rId32"/>
    <p:sldId id="2566" r:id="rId33"/>
    <p:sldId id="2532" r:id="rId34"/>
    <p:sldId id="2507" r:id="rId35"/>
    <p:sldId id="2508" r:id="rId36"/>
    <p:sldId id="2568" r:id="rId37"/>
    <p:sldId id="2541" r:id="rId38"/>
    <p:sldId id="2533" r:id="rId39"/>
    <p:sldId id="1279" r:id="rId40"/>
    <p:sldId id="2488" r:id="rId41"/>
    <p:sldId id="2570" r:id="rId42"/>
    <p:sldId id="2543" r:id="rId43"/>
    <p:sldId id="2572" r:id="rId44"/>
    <p:sldId id="2564" r:id="rId45"/>
    <p:sldId id="1240" r:id="rId46"/>
    <p:sldId id="2530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25" autoAdjust="0"/>
    <p:restoredTop sz="84959" autoAdjust="0"/>
  </p:normalViewPr>
  <p:slideViewPr>
    <p:cSldViewPr snapToGrid="0" snapToObjects="1">
      <p:cViewPr varScale="1">
        <p:scale>
          <a:sx n="95" d="100"/>
          <a:sy n="95" d="100"/>
        </p:scale>
        <p:origin x="18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18:48:40.07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24575,'49'0'0,"1"0"0,10 0 0,0 0 0,33 0 0,-34 0 0,-2 0 0,16 0 0,-25 0 0,3 0 0,0 0 0,-1 0 0,44 3 0,-9 6 0,-12 6 0,-7 5 0,-5 4 0,0 1 0,10 4 0,9 2 0,-31-12 0,1-2 0,4 3 0,1 0 0,4 1 0,-1 2 0,1 0 0,0 1 0,-3-2 0,0 1 0,-3-2 0,-1-1 0,-5-2 0,-3-2 0,36 12 0,-15-6 0,-10-2 0,-7-1 0,-3-2 0,0 2 0,5 0 0,2-2 0,-2 2 0,1-3 0,-8 1 0,-7-1 0,-4 0 0,-6-1 0,1-2 0,-2 0 0,1 2 0,-2 1 0,0 0 0,0 3 0,0 1 0,1 0 0,4 4 0,5 2 0,2 5 0,-2 2 0,0-2 0,-8-4 0,-3-5 0,-4-4 0,-3-1 0,6 6 0,12 13 0,11 14 0,12 12 0,7 4 0,-28-30 0,-1 0 0,2 0 0,-1 0 0,-1-1 0,0 0 0,27 27 0,-12-11 0,-14-12 0,-11-11 0,-5-7 0,-3-2 0,-3-5 0,-2-3 0,-3 1 0,0-1 0,-1-2 0,0 0 0,2 2 0,-5-4 0,2 2 0,-3-4 0,0 2 0,2 1 0,1 0 0,0 0 0,-2 0 0,0 0 0,-3-1 0,2 3 0,-2 0 0,-24-30 0,2 1 0,-47-48 0,26 29 0,1 2 0,-3-3 0,-26-25 0,27 25 0,0 1 0,3-2 0,2 2 0,-25-26 0,8 6 0,-12-13 0,28 28 0,-4-1 0,-10-12 0,-4-1 0,-4-4 0,0 1 0,-1 0 0,0 2 0,2 8 0,3 2 0,9 9 0,2 3 0,-31-23 0,20 14 0,11 5 0,11 4 0,6 1 0,4 3 0,7 2 0,0-2 0,-2-2 0,0-2 0,2 2 0,1 3 0,5 7 0,1 5 0,0 6 0,6 8 0,22 19 0,-8-6 0,17 15 0,-16-15 0,-1 0 0,1 1 0,1 2 0,0 0 0,3-1 0,1 2 0,4 0 0,-2 0 0,1 0 0,-2 0 0,-3-1 0,-4-2 0,0-2 0,-5-3 0,0-1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031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4155C-B341-CD06-008E-6418D5B31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DB8618-7548-34F2-F673-73FBB26DE1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CFC7FB-B68E-96F7-22E8-9365BB82D2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US" b="0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E1D726-E36A-51B3-592A-30C6C231E4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66D07-C969-49EB-AF1D-55792938A9B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305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49BE1-550E-FB2A-17FA-61D582368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D89B9B-110C-015B-9908-57BB91D514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364BCE-3650-83C1-9B58-9970E65CE4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US" b="0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7014A-A07C-D8DB-EBB3-98AC069953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66D07-C969-49EB-AF1D-55792938A9B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73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80DF4-A6CC-DD3A-0B2F-A78B12163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FE8C0B-F321-09E0-3096-62A8EC8604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239811-CCFA-2D28-7339-BD2602C9E9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US" b="0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BD6642-CD80-386B-FB29-66D43B3F38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66D07-C969-49EB-AF1D-55792938A9B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47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824AA-751C-D1A0-A06C-B6D5563F1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9CCD9F-136E-9022-8B76-2286EE0897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318F89-9AA1-C559-B9D6-58289118B4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US" b="0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A089C-8DC1-6362-8E7B-C6666FC3EC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66D07-C969-49EB-AF1D-55792938A9B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9120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4F583-AA51-486A-A478-32461F184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76DDDB27-8D5F-F5D8-FAE0-10C84AD269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54244BB4-AD24-BEA3-A2CB-A576C5CB1F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F2915D8F-AE30-1E5A-7F6D-5D3BAFCFFA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9751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63C63D-0C1A-0E4C-A0BD-8D65A954242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27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10FAA-83D5-94C5-4540-9ED60C4F7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CDF853-6B86-E9EC-8456-B65EAD5BF7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86DD3D-4D35-B317-199D-CEDFFA5ADA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660F0-5C48-89AB-8F69-AFA54F4184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5926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616112-B96F-AF66-4E5A-034E8F909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06EA7B-B579-784B-4806-318DAEC447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4FBD23-511E-8018-A7A2-234FAAC958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ADACA-2091-672A-359A-036387DD52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896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FA317E-CA1C-5D27-A968-B7CBD31AA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0E2E95-2581-C250-02D7-02FC9A2397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B309D5-4B9A-44CB-7A8E-C17DDDF1C7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CEEF24-9E3B-E75E-A194-4E33EC4C1B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23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51AE8-F0A0-1A2E-B92A-8B0EFD1BF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7CF480-26B9-4EF7-CC98-876EA91887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03194F-F538-C4AE-8A24-F86BA13991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B7C6C-5DBC-3A00-E56E-6AB8745DAA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76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76501-C8F9-DC27-9A6A-158E48FE2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B7F02056-B9A5-EDEB-FA58-3ECD3E04A0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74099353-453E-606A-DBE3-5D6BC88D8C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6E3AA3F6-0FFB-29A3-B990-B49914D0DF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06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854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884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462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31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065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906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DD623-3642-8943-EAD8-8066C5B5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74B262-5FAA-E03D-FEEB-C7C8316269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F08BB6-6420-A306-BE74-704C6CB902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C6AC8-8168-C3B9-441D-08CA9EA376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541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44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5570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20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US" b="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66D07-C969-49EB-AF1D-55792938A9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05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A7E105-B50E-9DF5-A81F-3FD6B1287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AEEF1D7C-67B6-00A5-E376-28E6837D59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834353E-2502-A396-1873-6A7F505D95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0F84A7A9-8E56-8E77-4D85-7F83EAE1C8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443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61425A-E430-412F-EE84-149467FCE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03998FB3-44BB-09E3-C2C0-1E16CB29FA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3DFBA4F4-E94D-7421-F691-4E2EA4EAC6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8E2BFF19-F87B-6805-0A93-D7D76F7718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172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88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63C63D-0C1A-0E4C-A0BD-8D65A954242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80A5F-6803-CB5F-E982-B5DC908B0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026150-53FF-F9F2-11C0-D5456A81EE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7D4E6C-DCC2-CE9C-E949-2E18867F73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72F758-DD8F-A1CB-0561-6C9AD8E660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63C63D-0C1A-0E4C-A0BD-8D65A954242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315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DBDB13-D82F-86B1-B7D3-C4FDF88D9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260E28-EAEB-D25D-0FD8-8538268DC1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6523BC-9598-B7CE-029A-722110FE0A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US" b="0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8DF7C-9506-C681-F5F3-E2CD4CF683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66D07-C969-49EB-AF1D-55792938A9B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99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056080"/>
            <a:ext cx="9144000" cy="2738880"/>
          </a:xfrm>
        </p:spPr>
        <p:txBody>
          <a:bodyPr/>
          <a:lstStyle>
            <a:lvl1pPr algn="ctr">
              <a:defRPr>
                <a:solidFill>
                  <a:srgbClr val="404040"/>
                </a:solidFill>
                <a:latin typeface="Arial"/>
              </a:defRPr>
            </a:lvl1pPr>
          </a:lstStyle>
          <a:p>
            <a:r>
              <a:rPr lang="en-US" dirty="0"/>
              <a:t>Separator </a:t>
            </a:r>
          </a:p>
        </p:txBody>
      </p:sp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4/19/2025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4060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4/19/2025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50503" y="5929931"/>
            <a:ext cx="8239126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09563">
              <a:lnSpc>
                <a:spcPct val="100000"/>
              </a:lnSpc>
              <a:spcBef>
                <a:spcPts val="0"/>
              </a:spcBef>
              <a:buSzTx/>
              <a:buNone/>
              <a:defRPr sz="135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452436" y="1287496"/>
            <a:ext cx="8239127" cy="2324101"/>
          </a:xfrm>
          <a:prstGeom prst="rect">
            <a:avLst/>
          </a:prstGeom>
        </p:spPr>
        <p:txBody>
          <a:bodyPr anchor="b"/>
          <a:lstStyle>
            <a:lvl1pPr>
              <a:defRPr sz="4350" spc="-87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0504" y="3611595"/>
            <a:ext cx="8239125" cy="952501"/>
          </a:xfrm>
          <a:prstGeom prst="rect">
            <a:avLst/>
          </a:prstGeom>
        </p:spPr>
        <p:txBody>
          <a:bodyPr/>
          <a:lstStyle>
            <a:lvl1pPr marL="0" indent="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1pPr>
            <a:lvl2pPr marL="0" indent="17145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2pPr>
            <a:lvl3pPr marL="0" indent="34290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3pPr>
            <a:lvl4pPr marL="0" indent="51435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4pPr>
            <a:lvl5pPr marL="0" indent="68580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878160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4/19/2025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4/19/2025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4/19/2025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4/19/2025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4/19/2025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pl.washington.edu/eotwash/inverse-square-law" TargetMode="External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0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ommunities.springernature.com/posts/dark-matter-bound-to-our-solar-system" TargetMode="External"/><Relationship Id="rId5" Type="http://schemas.openxmlformats.org/officeDocument/2006/relationships/hyperlink" Target="https://cosmosatyourdoorstep.com/2023/01/18/how-massive-is-the-milky-way/" TargetMode="External"/><Relationship Id="rId4" Type="http://schemas.openxmlformats.org/officeDocument/2006/relationships/hyperlink" Target="https://digfir-published.macmillanusa.com/slater2e/asset/img_ch13/c13_fig19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tags" Target="../tags/tag13.xml"/><Relationship Id="rId7" Type="http://schemas.openxmlformats.org/officeDocument/2006/relationships/image" Target="../media/image41.png"/><Relationship Id="rId12" Type="http://schemas.openxmlformats.org/officeDocument/2006/relationships/image" Target="../media/image22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8.xml"/><Relationship Id="rId11" Type="http://schemas.openxmlformats.org/officeDocument/2006/relationships/image" Target="../media/image19.gif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18.png"/><Relationship Id="rId4" Type="http://schemas.openxmlformats.org/officeDocument/2006/relationships/tags" Target="../tags/tag14.xml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tags" Target="../tags/tag17.xml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9.xml"/><Relationship Id="rId11" Type="http://schemas.openxmlformats.org/officeDocument/2006/relationships/image" Target="../media/image48.gif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47.gif"/><Relationship Id="rId4" Type="http://schemas.openxmlformats.org/officeDocument/2006/relationships/tags" Target="../tags/tag18.xml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6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emf"/><Relationship Id="rId4" Type="http://schemas.openxmlformats.org/officeDocument/2006/relationships/hyperlink" Target="https://c02.purpledshub.com/uploads/sites/48/2020/09/Electromagnetic-spectrum-a0f874b.jp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hyperlink" Target="https://indico.cern.ch/event/1208783/" TargetMode="Externa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emf"/><Relationship Id="rId7" Type="http://schemas.openxmlformats.org/officeDocument/2006/relationships/image" Target="../media/image75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png"/><Relationship Id="rId5" Type="http://schemas.openxmlformats.org/officeDocument/2006/relationships/image" Target="../media/image73.emf"/><Relationship Id="rId10" Type="http://schemas.openxmlformats.org/officeDocument/2006/relationships/image" Target="../media/image78.png"/><Relationship Id="rId4" Type="http://schemas.openxmlformats.org/officeDocument/2006/relationships/image" Target="../media/image72.emf"/><Relationship Id="rId9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0.png"/><Relationship Id="rId4" Type="http://schemas.openxmlformats.org/officeDocument/2006/relationships/customXml" Target="../ink/ink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2.png"/><Relationship Id="rId4" Type="http://schemas.openxmlformats.org/officeDocument/2006/relationships/notesSlide" Target="../notesSlides/notesSlide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83.png"/><Relationship Id="rId4" Type="http://schemas.openxmlformats.org/officeDocument/2006/relationships/notesSlide" Target="../notesSlides/notesSlide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83.png"/><Relationship Id="rId4" Type="http://schemas.openxmlformats.org/officeDocument/2006/relationships/notesSlide" Target="../notesSlides/notesSlide2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5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13" Type="http://schemas.openxmlformats.org/officeDocument/2006/relationships/hyperlink" Target="https://www.google.com/imgres?imgurl=https%3A%2F%2Fbrand.jhu.edu%2Fassets%2Fuploads%2Fsites%2F5%2F2014%2F06%2Funiversity_logo_small_vertical_blue.png&amp;imgrefurl=https%3A%2F%2Fbrand.jhu.edu%2Funiversity-logo%2F&amp;docid=d1ETi9xk5tRfaM&amp;tbnid=mE2r7rYdeM_8cM%3A&amp;vet=10ahUKEwjZiYi-hrblAhVCUK0KHXWuAv4QMwhnKAAwAA..i&amp;w=1330&amp;h=855&amp;bih=741&amp;biw=1536&amp;q=johns%20hopkins%20logo&amp;ved=0ahUKEwjZiYi-hrblAhVCUK0KHXWuAv4QMwhnKAAwAA&amp;iact=mrc&amp;uact=8" TargetMode="External"/><Relationship Id="rId18" Type="http://schemas.openxmlformats.org/officeDocument/2006/relationships/image" Target="../media/image98.png"/><Relationship Id="rId3" Type="http://schemas.openxmlformats.org/officeDocument/2006/relationships/hyperlink" Target="https://www.google.com/imgres?imgurl=https%3A%2F%2Fidentity.stanford.edu%2Fimg%2Fblock-s-2color.png&amp;imgrefurl=https%3A%2F%2Fidentity.stanford.edu%2Fname-emblems.html&amp;docid=SwUb0zZ1Z5EAMM&amp;tbnid=N10d-TLOYS94RM%3A&amp;vet=10ahUKEwiF4sL3hbblAhUNnawKHcorCq8QMwhvKAAwAA..i&amp;w=400&amp;h=600&amp;bih=741&amp;biw=1536&amp;q=stanford%20logo&amp;ved=0ahUKEwiF4sL3hbblAhUNnawKHcorCq8QMwhvKAAwAA&amp;iact=mrc&amp;uact=8" TargetMode="External"/><Relationship Id="rId21" Type="http://schemas.openxmlformats.org/officeDocument/2006/relationships/image" Target="../media/image101.png"/><Relationship Id="rId7" Type="http://schemas.openxmlformats.org/officeDocument/2006/relationships/hyperlink" Target="https://www.google.com/imgres?imgurl=https%3A%2F%2Fwww.northwestern.edu%2Fbrand%2Fimages%2Fformal-lockup%2Fnu-horizontal.gif&amp;imgrefurl=https%3A%2F%2Fwww.northwestern.edu%2Fbrand%2Fbrand-assets%2F&amp;docid=Ep9mVvyt1F1dOM&amp;tbnid=FJwCeAEUSFZepM%3A&amp;vet=10ahUKEwjo6tePhrblAhWwna0KHSiSBdsQMwhqKAAwAA..i&amp;w=400&amp;h=210&amp;bih=741&amp;biw=1536&amp;q=northwestern%20logo&amp;ved=0ahUKEwjo6tePhrblAhWwna0KHSiSBdsQMwhqKAAwAA&amp;iact=mrc&amp;uact=8" TargetMode="External"/><Relationship Id="rId12" Type="http://schemas.openxmlformats.org/officeDocument/2006/relationships/image" Target="../media/image95.png"/><Relationship Id="rId17" Type="http://schemas.openxmlformats.org/officeDocument/2006/relationships/hyperlink" Target="https://www.google.com/imgres?imgurl=https%3A%2F%2Fwww.stickpng.com%2Fassets%2Fimages%2F5842f8afa6515b1e0ad75b2b.png&amp;imgrefurl=https%3A%2F%2Fwww.stickpng.com%2Fimg%2Ficons-logos-emojis%2Ficonic-brands%2Funiversity-of-oxford-logo&amp;docid=YH9Jl7ClIiG6bM&amp;tbnid=oemSunSlZZkjbM%3A&amp;vet=10ahUKEwjQ9snghrblAhUGVa0KHcOxA4UQMwhtKAEwAQ..i&amp;w=964&amp;h=1152&amp;bih=741&amp;biw=1536&amp;q=oxford%20logo&amp;ved=0ahUKEwjQ9snghrblAhUGVa0KHcOxA4UQMwhtKAEwAQ&amp;iact=mrc&amp;uact=8" TargetMode="External"/><Relationship Id="rId2" Type="http://schemas.openxmlformats.org/officeDocument/2006/relationships/image" Target="../media/image90.jpg"/><Relationship Id="rId16" Type="http://schemas.openxmlformats.org/officeDocument/2006/relationships/image" Target="../media/image97.png"/><Relationship Id="rId20" Type="http://schemas.openxmlformats.org/officeDocument/2006/relationships/image" Target="../media/image10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2.png"/><Relationship Id="rId11" Type="http://schemas.openxmlformats.org/officeDocument/2006/relationships/hyperlink" Target="https://www.google.com/imgres?imgurl=https%3A%2F%2Fwww.niu.edu%2Fmarcomm%2F_images%2F_standards%2FNIU_horz_3Clr.png&amp;imgrefurl=https%3A%2F%2Fwww.niu.edu%2Fmarcomm%2Fstandards%2Fvisual%2Finstitutional.shtml&amp;docid=yAuFZlz0ZWV1_M&amp;tbnid=JxEgUaT9KyeJmM%3A&amp;vet=10ahUKEwjn7ICzhrblAhXQmq0KHe3-BZMQMwhcKAEwAQ..i&amp;w=371&amp;h=151&amp;bih=741&amp;biw=1536&amp;q=northern%20illinois%20university%20logo&amp;ved=0ahUKEwjn7ICzhrblAhXQmq0KHe3-BZMQMwhcKAEwAQ&amp;iact=mrc&amp;uact=8" TargetMode="External"/><Relationship Id="rId5" Type="http://schemas.openxmlformats.org/officeDocument/2006/relationships/hyperlink" Target="https://www.google.com/imgres?imgurl=https%3A%2F%2Fwww.fnal.gov%2Ffaw%2Fdesignstandards%2Ffilesfordownload%2FFNAL-Logo-NAL-Blue.jpg&amp;imgrefurl=https%3A%2F%2Fwww.fnal.gov%2Ffaw%2Fdesignstandards%2Flogo.html&amp;docid=luwy7iJmDOeLgM&amp;tbnid=ITGes0C-zE4ycM%3A&amp;vet=10ahUKEwjLh4KDhrblAhUKP6wKHQTIBn8QMwhYKAAwAA..i&amp;w=2400&amp;h=513&amp;bih=741&amp;biw=1536&amp;q=fermilab%20logo&amp;ved=0ahUKEwjLh4KDhrblAhUKP6wKHQTIBn8QMwhYKAAwAA&amp;iact=mrc&amp;uact=8" TargetMode="External"/><Relationship Id="rId15" Type="http://schemas.openxmlformats.org/officeDocument/2006/relationships/hyperlink" Target="https://www.google.com/imgres?imgurl=https%3A%2F%2Fwww.cinemusespace.arct.cam.ac.uk%2Fimages%2Fcambridge-logo%2Fimage&amp;imgrefurl=https%3A%2F%2Fwww.cinemusespace.arct.cam.ac.uk%2Fimages%2Fcambridge-logo%2Fimage_view_fullscreen&amp;docid=qIjRnDojbqQskM&amp;tbnid=YzWR9LBGCONLZM%3A&amp;vet=10ahUKEwj82IPShrblAhVJWq0KHYRCDI4QMwhzKAAwAA..i&amp;w=250&amp;h=250&amp;bih=741&amp;biw=1536&amp;q=cambridge%20logo&amp;ved=0ahUKEwj82IPShrblAhVJWq0KHYRCDI4QMwhzKAAwAA&amp;iact=mrc&amp;uact=8" TargetMode="External"/><Relationship Id="rId10" Type="http://schemas.openxmlformats.org/officeDocument/2006/relationships/image" Target="../media/image94.png"/><Relationship Id="rId19" Type="http://schemas.openxmlformats.org/officeDocument/2006/relationships/image" Target="../media/image99.jpeg"/><Relationship Id="rId4" Type="http://schemas.openxmlformats.org/officeDocument/2006/relationships/image" Target="../media/image91.png"/><Relationship Id="rId9" Type="http://schemas.openxmlformats.org/officeDocument/2006/relationships/hyperlink" Target="https://www.google.com/imgres?imgurl=https%3A%2F%2Fwww.liverpool.ac.uk%2Flogo-size-test%2Ffull-colour.svg&amp;imgrefurl=https%3A%2F%2Fwww.liverpool.ac.uk%2F&amp;docid=7osJdbLJTRQZIM&amp;tbnid=u9GGVQc5b8lUdM%3A&amp;vet=10ahUKEwju6uSdhrblAhVNnKwKHZiDD2sQMwhbKAAwAA..i&amp;w=800&amp;h=204&amp;bih=741&amp;biw=1536&amp;q=university%20of%20liverpool%20logo&amp;ved=0ahUKEwju6uSdhrblAhVNnKwKHZiDD2sQMwhbKAAwAA&amp;iact=mrc&amp;uact=8" TargetMode="External"/><Relationship Id="rId14" Type="http://schemas.openxmlformats.org/officeDocument/2006/relationships/image" Target="../media/image96.png"/><Relationship Id="rId22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3" Type="http://schemas.openxmlformats.org/officeDocument/2006/relationships/image" Target="../media/image104.jpg"/><Relationship Id="rId7" Type="http://schemas.openxmlformats.org/officeDocument/2006/relationships/image" Target="../media/image108.emf"/><Relationship Id="rId2" Type="http://schemas.openxmlformats.org/officeDocument/2006/relationships/image" Target="../media/image103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7.emf"/><Relationship Id="rId5" Type="http://schemas.openxmlformats.org/officeDocument/2006/relationships/image" Target="../media/image106.emf"/><Relationship Id="rId4" Type="http://schemas.openxmlformats.org/officeDocument/2006/relationships/image" Target="../media/image105.emf"/><Relationship Id="rId9" Type="http://schemas.openxmlformats.org/officeDocument/2006/relationships/image" Target="../media/image110.jp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jpeg"/><Relationship Id="rId3" Type="http://schemas.microsoft.com/office/2007/relationships/media" Target="../media/media5.mov"/><Relationship Id="rId7" Type="http://schemas.openxmlformats.org/officeDocument/2006/relationships/image" Target="../media/image112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111.png"/><Relationship Id="rId5" Type="http://schemas.openxmlformats.org/officeDocument/2006/relationships/slideLayout" Target="../slideLayouts/slideLayout13.xml"/><Relationship Id="rId4" Type="http://schemas.openxmlformats.org/officeDocument/2006/relationships/video" Target="../media/media5.mo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emf"/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6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jpeg"/><Relationship Id="rId13" Type="http://schemas.openxmlformats.org/officeDocument/2006/relationships/image" Target="../media/image126.png"/><Relationship Id="rId3" Type="http://schemas.openxmlformats.org/officeDocument/2006/relationships/hyperlink" Target="https://www.google.com/imgres?imgurl=http%3A%2F%2Ftrapac.net%2Fwp-content%2Fuploads%2F2018%2F01%2Flogo-nist.png&amp;imgrefurl=http%3A%2F%2Ftrapac.net%2Fcapabilities%2Flogo-nist%2F&amp;docid=FuwC2S9bwvT4mM&amp;tbnid=lmIhQNrIlh369M%3A&amp;vet=10ahUKEwjOpfC2hbblAhVDiqwKHb9VAJcQMwhVKAQwBA..i&amp;w=420&amp;h=420&amp;bih=741&amp;biw=1536&amp;q=nist%20pmg%20logo&amp;ved=0ahUKEwjOpfC2hbblAhVDiqwKHb9VAJcQMwhVKAQwBA&amp;iact=mrc&amp;uact=8" TargetMode="External"/><Relationship Id="rId7" Type="http://schemas.openxmlformats.org/officeDocument/2006/relationships/hyperlink" Target="https://www.google.com/imgres?imgurl=https%3A%2F%2Fwww.globalchange.gov%2Fsites%2Fglobalchange%2Ffiles%2Fstyles%2Fmedium%2Fpublic%2Fagency-logos%2FDOE-280px.png%3Fitok%3DHflLPu0D&amp;imgrefurl=https%3A%2F%2Fwww.globalchange.gov%2Fagency%2Fdepartment-energy&amp;docid=_8ktjVC7_pR9aM&amp;tbnid=yb1e7TQT2zF5cM%3A&amp;vet=10ahUKEwjEuoPdhLblAhUMWqwKHQQjBgEQMwhVKAcwBw..i&amp;w=220&amp;h=220&amp;bih=741&amp;biw=1536&amp;q=doe%20office%20of%20science%20logo&amp;ved=0ahUKEwjEuoPdhLblAhUMWqwKHQQjBgEQMwhVKAcwBw&amp;iact=mrc&amp;uact=8" TargetMode="External"/><Relationship Id="rId12" Type="http://schemas.openxmlformats.org/officeDocument/2006/relationships/image" Target="../media/image12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1.jpg"/><Relationship Id="rId11" Type="http://schemas.openxmlformats.org/officeDocument/2006/relationships/image" Target="../media/image124.png"/><Relationship Id="rId5" Type="http://schemas.openxmlformats.org/officeDocument/2006/relationships/image" Target="../media/image120.png"/><Relationship Id="rId10" Type="http://schemas.openxmlformats.org/officeDocument/2006/relationships/image" Target="../media/image123.png"/><Relationship Id="rId4" Type="http://schemas.openxmlformats.org/officeDocument/2006/relationships/image" Target="../media/image119.png"/><Relationship Id="rId9" Type="http://schemas.openxmlformats.org/officeDocument/2006/relationships/hyperlink" Target="https://www.google.com/imgres?imgurl=https%3A%2F%2Fupload.wikimedia.org%2Fwikipedia%2Fcommons%2F2%2F29%2FOffice_of_Naval_Research_Official_Logo.png&amp;imgrefurl=https%3A%2F%2Fen.wikipedia.org%2Fwiki%2FOffice_of_Naval_Research&amp;docid=jb871DsTMda9rM&amp;tbnid=euoWe6_RRBKGUM%3A&amp;vet=10ahUKEwiG95GYhbblAhVBS6wKHWgtDmAQMwhbKAAwAA..i&amp;w=1079&amp;h=492&amp;bih=741&amp;biw=1536&amp;q=office%20of%20naval%20research%20logo&amp;ved=0ahUKEwiG95GYhbblAhVBS6wKHWgtDmAQMwhbKAAwAA&amp;iact=mrc&amp;uact=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tags" Target="../tags/tag2.xml"/><Relationship Id="rId16" Type="http://schemas.openxmlformats.org/officeDocument/2006/relationships/image" Target="../media/image19.gif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4.png"/><Relationship Id="rId5" Type="http://schemas.openxmlformats.org/officeDocument/2006/relationships/tags" Target="../tags/tag5.xml"/><Relationship Id="rId15" Type="http://schemas.openxmlformats.org/officeDocument/2006/relationships/image" Target="../media/image18.png"/><Relationship Id="rId10" Type="http://schemas.openxmlformats.org/officeDocument/2006/relationships/notesSlide" Target="../notesSlides/notesSlide3.xml"/><Relationship Id="rId19" Type="http://schemas.openxmlformats.org/officeDocument/2006/relationships/image" Target="../media/image22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4.xml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2209C-8B14-4D7D-A809-CCE5FD19A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240" y="108678"/>
            <a:ext cx="8692159" cy="1470025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New Tools for Dark Matter and Gravitational Wave Detection: Cryogenic Optical Resonators and Long-Baseline Atom Interferometers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DAE4E-49B4-419E-921D-F7E96787970A}"/>
              </a:ext>
            </a:extLst>
          </p:cNvPr>
          <p:cNvSpPr txBox="1"/>
          <p:nvPr/>
        </p:nvSpPr>
        <p:spPr>
          <a:xfrm flipH="1">
            <a:off x="5451490" y="2055303"/>
            <a:ext cx="35909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 Kovachy</a:t>
            </a:r>
          </a:p>
          <a:p>
            <a:endParaRPr lang="en-US" dirty="0"/>
          </a:p>
          <a:p>
            <a:r>
              <a:rPr lang="en-US" dirty="0"/>
              <a:t>Department of Physics and Astronomy and Center for Fundamental Physics (CFP), Northwestern University</a:t>
            </a:r>
          </a:p>
          <a:p>
            <a:endParaRPr lang="en-US" dirty="0"/>
          </a:p>
          <a:p>
            <a:r>
              <a:rPr lang="en-US" dirty="0"/>
              <a:t>PIKIMO Meeting</a:t>
            </a:r>
          </a:p>
          <a:p>
            <a:endParaRPr lang="en-US" dirty="0"/>
          </a:p>
          <a:p>
            <a:r>
              <a:rPr lang="en-US"/>
              <a:t>April 19, </a:t>
            </a:r>
            <a:r>
              <a:rPr lang="en-US" dirty="0"/>
              <a:t>2025</a:t>
            </a:r>
          </a:p>
        </p:txBody>
      </p:sp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0C09076B-9186-1F1B-C038-3E69728D3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358" y="1894847"/>
            <a:ext cx="3010672" cy="401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150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159D1-BC4F-7EE3-DD32-4235439A0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AEDDBD6C-54D7-0F1D-9F33-656A7CB707BC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Technologies to Cover Range of Wavelike DM Masses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FB75F5-385A-1FB4-F19C-51ABCF50990F}"/>
              </a:ext>
            </a:extLst>
          </p:cNvPr>
          <p:cNvSpPr/>
          <p:nvPr/>
        </p:nvSpPr>
        <p:spPr>
          <a:xfrm>
            <a:off x="3722511" y="2293330"/>
            <a:ext cx="731857" cy="2411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395B33-CF4A-E878-DC86-0BAADEC3B37B}"/>
              </a:ext>
            </a:extLst>
          </p:cNvPr>
          <p:cNvSpPr/>
          <p:nvPr/>
        </p:nvSpPr>
        <p:spPr>
          <a:xfrm>
            <a:off x="3749711" y="5706231"/>
            <a:ext cx="731857" cy="2411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C74CA4-9B29-7B27-A697-3E5BAEFDC5FF}"/>
              </a:ext>
            </a:extLst>
          </p:cNvPr>
          <p:cNvSpPr/>
          <p:nvPr/>
        </p:nvSpPr>
        <p:spPr>
          <a:xfrm rot="5400000">
            <a:off x="2197280" y="4592981"/>
            <a:ext cx="474699" cy="1465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827FBF6-1A3B-6C18-722E-5D1F5402D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706" y="847927"/>
            <a:ext cx="7727324" cy="51621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443010-B61E-CE25-A1ED-4602F42A565E}"/>
              </a:ext>
            </a:extLst>
          </p:cNvPr>
          <p:cNvSpPr txBox="1"/>
          <p:nvPr/>
        </p:nvSpPr>
        <p:spPr>
          <a:xfrm>
            <a:off x="2849822" y="6454532"/>
            <a:ext cx="2835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>
                <a:solidFill>
                  <a:schemeClr val="bg1"/>
                </a:solidFill>
                <a:cs typeface="Times New Roman" panose="02020603050405020304" pitchFamily="18" charset="0"/>
              </a:rPr>
              <a:t>Antypas et al. (2022). arXiv:2203.14915</a:t>
            </a:r>
            <a:endParaRPr lang="en-US" sz="1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455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86B8E-D41B-8067-1FE1-AC6ACAC9E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B716ABE2-22A9-BEE3-EAF0-22E687D8D956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Indirect vs. Direct Probes of DM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39A8D6-31D7-3CEF-4D13-38BE4DB08A00}"/>
              </a:ext>
            </a:extLst>
          </p:cNvPr>
          <p:cNvSpPr/>
          <p:nvPr/>
        </p:nvSpPr>
        <p:spPr>
          <a:xfrm>
            <a:off x="3722511" y="2293330"/>
            <a:ext cx="731857" cy="2411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722B1B-C652-A501-D193-4A588442B3A2}"/>
              </a:ext>
            </a:extLst>
          </p:cNvPr>
          <p:cNvSpPr/>
          <p:nvPr/>
        </p:nvSpPr>
        <p:spPr>
          <a:xfrm>
            <a:off x="3749711" y="5706231"/>
            <a:ext cx="731857" cy="2411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E9513F-7A41-8D7B-8DC3-98790000325A}"/>
              </a:ext>
            </a:extLst>
          </p:cNvPr>
          <p:cNvSpPr/>
          <p:nvPr/>
        </p:nvSpPr>
        <p:spPr>
          <a:xfrm rot="5400000">
            <a:off x="2197280" y="4592981"/>
            <a:ext cx="474699" cy="1465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EC2D05-B5EC-0478-6402-AD152FCF1775}"/>
              </a:ext>
            </a:extLst>
          </p:cNvPr>
          <p:cNvSpPr txBox="1"/>
          <p:nvPr/>
        </p:nvSpPr>
        <p:spPr>
          <a:xfrm>
            <a:off x="2849822" y="6454532"/>
            <a:ext cx="2835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>
                <a:solidFill>
                  <a:schemeClr val="bg1"/>
                </a:solidFill>
                <a:cs typeface="Times New Roman" panose="02020603050405020304" pitchFamily="18" charset="0"/>
              </a:rPr>
              <a:t>Antypas et al. (2022). arXiv:2203.14915</a:t>
            </a:r>
            <a:endParaRPr lang="en-US" sz="1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BB0032-E18F-E640-5DA5-42D7F886D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91" y="2055343"/>
            <a:ext cx="3877228" cy="326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\documentclass{article}&#10;\usepackage{amsmath,amssymb}&#10;\usepackage{xcolor}&#10;\pagestyle{empty}&#10;\begin{document}&#10;&#10;$$\eta\equiv2\frac{a_{1}-a_{2}}{a_{1}+a_{2}}\ne0$$&#10;&#10;\end{document}" title="IguanaTex Bitmap Display">
            <a:extLst>
              <a:ext uri="{FF2B5EF4-FFF2-40B4-BE49-F238E27FC236}">
                <a16:creationId xmlns:a16="http://schemas.microsoft.com/office/drawing/2014/main" id="{9661A258-AC9C-2443-80D1-14742B71571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540" y="1387469"/>
            <a:ext cx="1531529" cy="39995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C19F64E-8CC0-E588-C83B-B78D476DE6F2}"/>
              </a:ext>
            </a:extLst>
          </p:cNvPr>
          <p:cNvGrpSpPr/>
          <p:nvPr/>
        </p:nvGrpSpPr>
        <p:grpSpPr>
          <a:xfrm>
            <a:off x="1009668" y="780994"/>
            <a:ext cx="2275677" cy="338554"/>
            <a:chOff x="9191448" y="1360008"/>
            <a:chExt cx="2275677" cy="338554"/>
          </a:xfrm>
        </p:grpSpPr>
        <p:pic>
          <p:nvPicPr>
            <p:cNvPr id="7" name="Picture 6" descr="\documentclass{article}&#10;\usepackage{amsmath,amssymb}&#10;\usepackage[dvipsnames]{xcolor}&#10;\pagestyle{empty}&#10;\begin{document}&#10;&#10;$$\phi$$&#10;&#10;\end{document}" title="IguanaTex Bitmap Display">
              <a:extLst>
                <a:ext uri="{FF2B5EF4-FFF2-40B4-BE49-F238E27FC236}">
                  <a16:creationId xmlns:a16="http://schemas.microsoft.com/office/drawing/2014/main" id="{48B2C5D0-8630-7FA4-B819-15C76BA4E310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91448" y="1462013"/>
              <a:ext cx="109743" cy="18534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85DF1B7-0A7A-7035-17D4-B2AB1C9C9317}"/>
                </a:ext>
              </a:extLst>
            </p:cNvPr>
            <p:cNvSpPr txBox="1"/>
            <p:nvPr/>
          </p:nvSpPr>
          <p:spPr>
            <a:xfrm>
              <a:off x="9302750" y="1360008"/>
              <a:ext cx="21643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cs typeface="Times New Roman" panose="02020603050405020304" pitchFamily="18" charset="0"/>
                </a:rPr>
                <a:t>as a fifth force mediator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1A510FA-41EA-3411-68C2-4DE09A3F4045}"/>
              </a:ext>
            </a:extLst>
          </p:cNvPr>
          <p:cNvSpPr txBox="1"/>
          <p:nvPr/>
        </p:nvSpPr>
        <p:spPr>
          <a:xfrm>
            <a:off x="0" y="5529745"/>
            <a:ext cx="4022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https://www.npl.washington.edu/eotwash/inverse-square-law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888307-0E3A-2E76-2330-778243975292}"/>
              </a:ext>
            </a:extLst>
          </p:cNvPr>
          <p:cNvSpPr txBox="1"/>
          <p:nvPr/>
        </p:nvSpPr>
        <p:spPr>
          <a:xfrm>
            <a:off x="5133082" y="778217"/>
            <a:ext cx="291051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u="sng" dirty="0"/>
              <a:t>Indirect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/>
              <a:t>Existence of new field mediates “fifth force,” regardless of whether there is enough  energy density in the field for the field to be dark matter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/>
              <a:t>Analogy: does the electromagnetic field exist?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u="sng" dirty="0"/>
              <a:t>Direct</a:t>
            </a:r>
          </a:p>
          <a:p>
            <a:pPr>
              <a:buNone/>
            </a:pPr>
            <a:endParaRPr lang="en-US" sz="1400" u="sng" dirty="0"/>
          </a:p>
          <a:p>
            <a:pPr>
              <a:buNone/>
            </a:pPr>
            <a:r>
              <a:rPr lang="en-US" sz="1400" dirty="0"/>
              <a:t>Assuming sufficient field density for it to be dark matter, look for associated effects (e.g., oscillations of fundamental constants)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/>
              <a:t>Analogy: is there a laser beam in my lab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/>
              <a:t>Sensitive to local DM density, especially useful for “clumpy” DM models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200" u="sng" dirty="0"/>
          </a:p>
          <a:p>
            <a:pPr>
              <a:buNone/>
            </a:pPr>
            <a:endParaRPr lang="en-US" sz="1200" u="sng" dirty="0"/>
          </a:p>
        </p:txBody>
      </p:sp>
    </p:spTree>
    <p:extLst>
      <p:ext uri="{BB962C8B-B14F-4D97-AF65-F5344CB8AC3E}">
        <p14:creationId xmlns:p14="http://schemas.microsoft.com/office/powerpoint/2010/main" val="1386186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8E023-E396-D4FC-9BF9-C412F09D6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599F7F6-9A6F-9FC0-E74D-FBB779B4C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7648"/>
            <a:ext cx="8229600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Models of Dark Matter Distribution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20677F-EAAF-0E70-49F8-8CA031D53CF4}"/>
              </a:ext>
            </a:extLst>
          </p:cNvPr>
          <p:cNvSpPr txBox="1"/>
          <p:nvPr/>
        </p:nvSpPr>
        <p:spPr>
          <a:xfrm>
            <a:off x="821843" y="3761262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Standard Halo Model (SHM)</a:t>
            </a:r>
          </a:p>
        </p:txBody>
      </p:sp>
      <p:pic>
        <p:nvPicPr>
          <p:cNvPr id="3" name="Picture 2" descr="A diagram of a galaxy&#10;&#10;Description automatically generated">
            <a:extLst>
              <a:ext uri="{FF2B5EF4-FFF2-40B4-BE49-F238E27FC236}">
                <a16:creationId xmlns:a16="http://schemas.microsoft.com/office/drawing/2014/main" id="{3BE5A55E-B566-82A5-1309-5C38B5FED8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80" y="525752"/>
            <a:ext cx="3032232" cy="3032232"/>
          </a:xfrm>
          <a:prstGeom prst="rect">
            <a:avLst/>
          </a:prstGeom>
        </p:spPr>
      </p:pic>
      <p:pic>
        <p:nvPicPr>
          <p:cNvPr id="5" name="Picture 4 2">
            <a:extLst>
              <a:ext uri="{FF2B5EF4-FFF2-40B4-BE49-F238E27FC236}">
                <a16:creationId xmlns:a16="http://schemas.microsoft.com/office/drawing/2014/main" id="{5F016666-507A-E1A6-831E-9F9AB93E23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9" t="26553" r="5937" b="12137"/>
          <a:stretch/>
        </p:blipFill>
        <p:spPr bwMode="auto">
          <a:xfrm>
            <a:off x="3975506" y="470806"/>
            <a:ext cx="3241445" cy="317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D1DF97-CE45-D5B4-06E9-8EE16F3348FF}"/>
              </a:ext>
            </a:extLst>
          </p:cNvPr>
          <p:cNvSpPr txBox="1"/>
          <p:nvPr/>
        </p:nvSpPr>
        <p:spPr>
          <a:xfrm>
            <a:off x="487345" y="4113880"/>
            <a:ext cx="29357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>
                <a:cs typeface="Times New Roman" panose="02020603050405020304" pitchFamily="18" charset="0"/>
              </a:rPr>
              <a:t>Freese </a:t>
            </a:r>
            <a:r>
              <a:rPr lang="da-DK" sz="1200" i="1" dirty="0">
                <a:cs typeface="Times New Roman" panose="02020603050405020304" pitchFamily="18" charset="0"/>
              </a:rPr>
              <a:t>et al</a:t>
            </a:r>
            <a:r>
              <a:rPr lang="da-DK" sz="1200" dirty="0">
                <a:cs typeface="Times New Roman" panose="02020603050405020304" pitchFamily="18" charset="0"/>
              </a:rPr>
              <a:t>. (2013). Rev. Mod. Phys. 85, 1561-1581</a:t>
            </a:r>
          </a:p>
          <a:p>
            <a:endParaRPr lang="da-DK" sz="1200" dirty="0">
              <a:cs typeface="Times New Roman" panose="02020603050405020304" pitchFamily="18" charset="0"/>
            </a:endParaRPr>
          </a:p>
          <a:p>
            <a:r>
              <a:rPr lang="en-US" sz="1200" dirty="0">
                <a:cs typeface="Times New Roman" panose="02020603050405020304" pitchFamily="18" charset="0"/>
                <a:hlinkClick r:id="rId4"/>
              </a:rPr>
              <a:t>https://digfir-published.macmillanusa.com/slater2e/asset/img_ch13/c13_fig19.html</a:t>
            </a:r>
            <a:endParaRPr lang="en-US" sz="1200" dirty="0">
              <a:cs typeface="Times New Roman" panose="02020603050405020304" pitchFamily="18" charset="0"/>
            </a:endParaRP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r>
              <a:rPr lang="en-US" sz="1200" dirty="0">
                <a:cs typeface="Times New Roman" panose="02020603050405020304" pitchFamily="18" charset="0"/>
                <a:hlinkClick r:id="rId5"/>
              </a:rPr>
              <a:t>https://cosmosatyourdoorstep.com/2023/01/18/how-massive-is-the-milky-way/</a:t>
            </a:r>
            <a:endParaRPr lang="en-US" sz="1200" dirty="0"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C53A8A-3F54-C627-B2E0-14927FCD448C}"/>
              </a:ext>
            </a:extLst>
          </p:cNvPr>
          <p:cNvSpPr txBox="1"/>
          <p:nvPr/>
        </p:nvSpPr>
        <p:spPr>
          <a:xfrm>
            <a:off x="4572000" y="3761262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Boson Star 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D77F0D-AE1B-F288-4B1E-C427DD6F144E}"/>
              </a:ext>
            </a:extLst>
          </p:cNvPr>
          <p:cNvSpPr txBox="1"/>
          <p:nvPr/>
        </p:nvSpPr>
        <p:spPr>
          <a:xfrm>
            <a:off x="3975506" y="4145225"/>
            <a:ext cx="43646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Times New Roman" panose="02020603050405020304" pitchFamily="18" charset="0"/>
              </a:rPr>
              <a:t>Gravitationally bound “dark matter star” around Earth (or sun)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r>
              <a:rPr lang="en-US" sz="1200" dirty="0">
                <a:cs typeface="Times New Roman" panose="02020603050405020304" pitchFamily="18" charset="0"/>
              </a:rPr>
              <a:t>Local enhancement of DM density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r>
              <a:rPr lang="en-US" sz="1200" dirty="0">
                <a:cs typeface="Times New Roman" panose="02020603050405020304" pitchFamily="18" charset="0"/>
              </a:rPr>
              <a:t>Relaxion star: model where relaxion field is DM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r>
              <a:rPr lang="en-US" sz="1200" dirty="0" err="1">
                <a:cs typeface="Times New Roman" panose="02020603050405020304" pitchFamily="18" charset="0"/>
              </a:rPr>
              <a:t>Higg</a:t>
            </a:r>
            <a:r>
              <a:rPr lang="en-US" sz="1200" dirty="0">
                <a:cs typeface="Times New Roman" panose="02020603050405020304" pitchFamily="18" charset="0"/>
              </a:rPr>
              <a:t> mass hierarchy problem: why is Higgs mass small compared to other fundamental energy scales like Planck scale or scale associated new physics that leads to neutrino masses?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r>
              <a:rPr lang="en-US" sz="1200" dirty="0">
                <a:cs typeface="Times New Roman" panose="02020603050405020304" pitchFamily="18" charset="0"/>
              </a:rPr>
              <a:t>Relaxion: natural means for Higgs mass to evolve to smaller values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C13666-375C-4C4B-C849-58AA969679E2}"/>
              </a:ext>
            </a:extLst>
          </p:cNvPr>
          <p:cNvSpPr txBox="1"/>
          <p:nvPr/>
        </p:nvSpPr>
        <p:spPr>
          <a:xfrm>
            <a:off x="7375490" y="1312509"/>
            <a:ext cx="17685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200" dirty="0">
                <a:cs typeface="Times New Roman" panose="02020603050405020304" pitchFamily="18" charset="0"/>
                <a:hlinkClick r:id="rId6"/>
              </a:rPr>
              <a:t>https://communities.springernature.com/posts/dark-matter-bound-to-our-solar-system</a:t>
            </a:r>
            <a:endParaRPr lang="da-DK" sz="1200" dirty="0"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809180-80E0-5522-9FAD-2B249603A2EC}"/>
              </a:ext>
            </a:extLst>
          </p:cNvPr>
          <p:cNvSpPr txBox="1"/>
          <p:nvPr/>
        </p:nvSpPr>
        <p:spPr>
          <a:xfrm>
            <a:off x="7375490" y="2367828"/>
            <a:ext cx="1727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cs typeface="Times New Roman" panose="02020603050405020304" pitchFamily="18" charset="0"/>
              </a:rPr>
              <a:t>Banerjee </a:t>
            </a:r>
            <a:r>
              <a:rPr lang="fr-FR" sz="1200" i="1" dirty="0">
                <a:cs typeface="Times New Roman" panose="02020603050405020304" pitchFamily="18" charset="0"/>
              </a:rPr>
              <a:t>et al</a:t>
            </a:r>
            <a:r>
              <a:rPr lang="fr-FR" sz="1200" dirty="0">
                <a:cs typeface="Times New Roman" panose="02020603050405020304" pitchFamily="18" charset="0"/>
              </a:rPr>
              <a:t>. (2020). Communications </a:t>
            </a:r>
            <a:r>
              <a:rPr lang="fr-FR" sz="1200" dirty="0" err="1">
                <a:cs typeface="Times New Roman" panose="02020603050405020304" pitchFamily="18" charset="0"/>
              </a:rPr>
              <a:t>Physics</a:t>
            </a:r>
            <a:r>
              <a:rPr lang="fr-FR" sz="1200" dirty="0">
                <a:cs typeface="Times New Roman" panose="02020603050405020304" pitchFamily="18" charset="0"/>
              </a:rPr>
              <a:t> 3, 1</a:t>
            </a:r>
            <a:endParaRPr lang="en-US" sz="1200" dirty="0"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F52197-F822-6B93-E8BF-73D5810AC63F}"/>
              </a:ext>
            </a:extLst>
          </p:cNvPr>
          <p:cNvSpPr txBox="1"/>
          <p:nvPr/>
        </p:nvSpPr>
        <p:spPr>
          <a:xfrm>
            <a:off x="4381475" y="6387194"/>
            <a:ext cx="283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>
                <a:solidFill>
                  <a:schemeClr val="bg1"/>
                </a:solidFill>
                <a:cs typeface="Times New Roman" panose="02020603050405020304" pitchFamily="18" charset="0"/>
              </a:rPr>
              <a:t>Graham, Kaplan, and Rajendran, Phys. Rev. Lett. 115, 221801 (2015)</a:t>
            </a:r>
            <a:endParaRPr lang="en-US" sz="1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039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358" y="1752035"/>
            <a:ext cx="2927350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 bwMode="auto">
          <a:xfrm>
            <a:off x="3968289" y="2525741"/>
            <a:ext cx="1819276" cy="357188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3" cstate="print"/>
          <a:srcRect l="1938" t="8713" r="1936" b="5630"/>
          <a:stretch>
            <a:fillRect/>
          </a:stretch>
        </p:blipFill>
        <p:spPr bwMode="auto">
          <a:xfrm rot="5400000">
            <a:off x="5213963" y="2329399"/>
            <a:ext cx="233695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TextBox 80"/>
          <p:cNvSpPr txBox="1"/>
          <p:nvPr/>
        </p:nvSpPr>
        <p:spPr>
          <a:xfrm>
            <a:off x="4030202" y="2930553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err="1"/>
              <a:t>Megaparsecs</a:t>
            </a:r>
            <a:r>
              <a:rPr lang="en-US" dirty="0"/>
              <a:t>…</a:t>
            </a:r>
          </a:p>
        </p:txBody>
      </p:sp>
      <p:sp>
        <p:nvSpPr>
          <p:cNvPr id="82" name="Rectangle 81"/>
          <p:cNvSpPr/>
          <p:nvPr/>
        </p:nvSpPr>
        <p:spPr>
          <a:xfrm>
            <a:off x="230847" y="4220543"/>
            <a:ext cx="8717211" cy="2263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en-US" sz="2000" b="1" dirty="0"/>
              <a:t>Gravitational waves science:</a:t>
            </a:r>
          </a:p>
          <a:p>
            <a:pPr>
              <a:lnSpc>
                <a:spcPct val="130000"/>
              </a:lnSpc>
            </a:pPr>
            <a:r>
              <a:rPr lang="en-US" i="1" dirty="0"/>
              <a:t>New carrier for astronomy</a:t>
            </a:r>
            <a:r>
              <a:rPr lang="en-US" dirty="0"/>
              <a:t>:  Generated by moving mass instead of electric charge</a:t>
            </a:r>
          </a:p>
          <a:p>
            <a:pPr>
              <a:lnSpc>
                <a:spcPct val="130000"/>
              </a:lnSpc>
            </a:pPr>
            <a:r>
              <a:rPr lang="en-US" i="1" dirty="0"/>
              <a:t>Probing the early universe</a:t>
            </a:r>
            <a:r>
              <a:rPr lang="en-US" dirty="0"/>
              <a:t>:  Can see to the earliest times in the universe, study corresponding high energy scales</a:t>
            </a:r>
          </a:p>
          <a:p>
            <a:pPr>
              <a:lnSpc>
                <a:spcPct val="130000"/>
              </a:lnSpc>
            </a:pPr>
            <a:r>
              <a:rPr lang="en-US" i="1" dirty="0"/>
              <a:t>Tests of gravity</a:t>
            </a:r>
            <a:r>
              <a:rPr lang="en-US" dirty="0"/>
              <a:t>:  Extreme systems (e.g., black hole binaries) test general relativity</a:t>
            </a:r>
          </a:p>
          <a:p>
            <a:pPr>
              <a:lnSpc>
                <a:spcPct val="130000"/>
              </a:lnSpc>
            </a:pPr>
            <a:r>
              <a:rPr lang="en-US" dirty="0"/>
              <a:t> 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6107081" y="1990608"/>
            <a:ext cx="498764" cy="14131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6370318" y="2032171"/>
            <a:ext cx="0" cy="137160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6523622" y="2447806"/>
            <a:ext cx="2340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(1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+ h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sin(</a:t>
            </a:r>
            <a:r>
              <a:rPr lang="el-GR" sz="2400" b="1" i="1" dirty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))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811194" y="3237515"/>
            <a:ext cx="682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/>
              <a:t>strain</a:t>
            </a:r>
            <a:endParaRPr lang="en-US" dirty="0"/>
          </a:p>
        </p:txBody>
      </p:sp>
      <p:cxnSp>
        <p:nvCxnSpPr>
          <p:cNvPr id="96" name="Straight Arrow Connector 95"/>
          <p:cNvCxnSpPr>
            <a:stCxn id="94" idx="1"/>
          </p:cNvCxnSpPr>
          <p:nvPr/>
        </p:nvCxnSpPr>
        <p:spPr>
          <a:xfrm flipH="1" flipV="1">
            <a:off x="7520252" y="2877303"/>
            <a:ext cx="290942" cy="5294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7257013" y="1658096"/>
            <a:ext cx="1075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/>
              <a:t>frequency</a:t>
            </a:r>
            <a:endParaRPr lang="en-US" dirty="0"/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8032866" y="2018316"/>
            <a:ext cx="221673" cy="498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Gravitational Wave Detection</a:t>
            </a:r>
          </a:p>
        </p:txBody>
      </p:sp>
      <p:pic>
        <p:nvPicPr>
          <p:cNvPr id="20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692" y="883053"/>
            <a:ext cx="7643328" cy="561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404058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5462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Laser Interferometer Detectors</a:t>
            </a:r>
          </a:p>
        </p:txBody>
      </p:sp>
      <p:pic>
        <p:nvPicPr>
          <p:cNvPr id="790530" name="Picture 2" descr="http://www.ligo.caltech.edu/LIGO_web/about/ifo_diagram_bi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839" y="1027644"/>
            <a:ext cx="4219575" cy="2514600"/>
          </a:xfrm>
          <a:prstGeom prst="rect">
            <a:avLst/>
          </a:prstGeom>
          <a:noFill/>
        </p:spPr>
      </p:pic>
      <p:pic>
        <p:nvPicPr>
          <p:cNvPr id="790532" name="Picture 4" descr="http://www.ligo.org/multimedia/gallery/lho-images/Aerial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1180" y="1833611"/>
            <a:ext cx="3753016" cy="250201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25978" y="882318"/>
            <a:ext cx="3545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err="1"/>
              <a:t>Gound</a:t>
            </a:r>
            <a:r>
              <a:rPr lang="en-US" dirty="0"/>
              <a:t>-based detectors: e.g.: LIGO, VIRGO, GEO, proposed ET (&gt; ~3 Hz)</a:t>
            </a:r>
          </a:p>
        </p:txBody>
      </p:sp>
      <p:pic>
        <p:nvPicPr>
          <p:cNvPr id="790534" name="Picture 6" descr="http://lisa.nasa.gov/images/LISA_Constellation2_500p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7925" y="3684662"/>
            <a:ext cx="3753863" cy="245502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52209" y="4912175"/>
            <a:ext cx="3708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Space-based detector concept: planned LISA mission (1 </a:t>
            </a:r>
            <a:r>
              <a:rPr lang="en-US" dirty="0" err="1"/>
              <a:t>mHz</a:t>
            </a:r>
            <a:r>
              <a:rPr lang="en-US" dirty="0"/>
              <a:t> – 100 </a:t>
            </a:r>
            <a:r>
              <a:rPr lang="en-US" dirty="0" err="1"/>
              <a:t>mHz</a:t>
            </a:r>
            <a:r>
              <a:rPr lang="en-US" dirty="0"/>
              <a:t>), also proposals to extend LISA concept to </a:t>
            </a:r>
            <a:r>
              <a:rPr lang="en-US"/>
              <a:t>higher frequencies (e.g., DECIGO)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11528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AEC8-103E-44CC-A142-E62683273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01778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Gravitational wave frequency bands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4EC6BB-9295-4C1B-9759-6AAC73BD9C74}"/>
              </a:ext>
            </a:extLst>
          </p:cNvPr>
          <p:cNvGrpSpPr/>
          <p:nvPr/>
        </p:nvGrpSpPr>
        <p:grpSpPr>
          <a:xfrm>
            <a:off x="261256" y="864826"/>
            <a:ext cx="4851067" cy="2983693"/>
            <a:chOff x="820626" y="1008609"/>
            <a:chExt cx="7464394" cy="475855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B7C6A10-63BB-4984-9AC6-751520B40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626" y="1008609"/>
              <a:ext cx="7464394" cy="4758552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3F9B2FA-D682-4D07-938D-BCE675C4A058}"/>
                </a:ext>
              </a:extLst>
            </p:cNvPr>
            <p:cNvSpPr/>
            <p:nvPr/>
          </p:nvSpPr>
          <p:spPr bwMode="auto">
            <a:xfrm>
              <a:off x="5170517" y="3607723"/>
              <a:ext cx="991985" cy="1573876"/>
            </a:xfrm>
            <a:prstGeom prst="rect">
              <a:avLst/>
            </a:prstGeom>
            <a:solidFill>
              <a:srgbClr val="FFFF00">
                <a:alpha val="47843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D602A96-8368-4266-A28E-13F545D4EEDC}"/>
                </a:ext>
              </a:extLst>
            </p:cNvPr>
            <p:cNvSpPr txBox="1"/>
            <p:nvPr/>
          </p:nvSpPr>
          <p:spPr>
            <a:xfrm>
              <a:off x="5170517" y="4067249"/>
              <a:ext cx="110143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700" dirty="0"/>
                <a:t>Mid-band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C8AEF95-D2A6-4BE1-8A90-2C2274D54064}"/>
              </a:ext>
            </a:extLst>
          </p:cNvPr>
          <p:cNvSpPr txBox="1"/>
          <p:nvPr/>
        </p:nvSpPr>
        <p:spPr>
          <a:xfrm>
            <a:off x="280545" y="4083938"/>
            <a:ext cx="468334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Atom interferometers: Aim to fill gap between peak sensitivities of LIGO and LISA detectors in  ~ 0.1 Hz – 3 Hz “mid-band” range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Cryogenic cavities: 10 – 100 kHz range above peak sensitivity of LIGO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C1AA2B-FD60-4109-A89D-6DE8DFC8F640}"/>
              </a:ext>
            </a:extLst>
          </p:cNvPr>
          <p:cNvSpPr txBox="1"/>
          <p:nvPr/>
        </p:nvSpPr>
        <p:spPr>
          <a:xfrm>
            <a:off x="2228002" y="1085287"/>
            <a:ext cx="3152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/>
              <a:t>Moore et al., CQG </a:t>
            </a:r>
            <a:r>
              <a:rPr lang="en-US" sz="1400" b="1" dirty="0"/>
              <a:t>32</a:t>
            </a:r>
            <a:r>
              <a:rPr lang="en-US" sz="1400" dirty="0"/>
              <a:t>, 015014 (2014)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15EA37-7451-8964-DACA-8639BE28ED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7333" y="864826"/>
            <a:ext cx="4016667" cy="28705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D4F99E-5E11-05C1-9FB8-49CC1528913B}"/>
              </a:ext>
            </a:extLst>
          </p:cNvPr>
          <p:cNvSpPr txBox="1"/>
          <p:nvPr/>
        </p:nvSpPr>
        <p:spPr>
          <a:xfrm>
            <a:off x="5652198" y="3970327"/>
            <a:ext cx="330088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Other approaches for 10-100 kHz range include optically levitated dielectric particles</a:t>
            </a:r>
          </a:p>
          <a:p>
            <a:endParaRPr lang="en-US" sz="1600" dirty="0"/>
          </a:p>
          <a:p>
            <a:r>
              <a:rPr lang="en-US" sz="1600" dirty="0"/>
              <a:t>Aggarwal et al., Phys. Rev. Lett. 128, 111101 (2022)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20195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B2C4B-6B46-33C7-C7A9-08BE09B2B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ECCC6-1EC6-7CA0-87C4-5D8306992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01778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Cavity Comparison Detection Scheme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AE8FB7D-62E6-128B-A3D0-AD0BE751AFDC}"/>
              </a:ext>
            </a:extLst>
          </p:cNvPr>
          <p:cNvGrpSpPr/>
          <p:nvPr/>
        </p:nvGrpSpPr>
        <p:grpSpPr>
          <a:xfrm>
            <a:off x="115831" y="690809"/>
            <a:ext cx="5613991" cy="2610294"/>
            <a:chOff x="148856" y="818707"/>
            <a:chExt cx="5613991" cy="2610294"/>
          </a:xfrm>
        </p:grpSpPr>
        <p:pic>
          <p:nvPicPr>
            <p:cNvPr id="8" name="Picture 7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C0C224A8-9EBF-4524-A685-27687413F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" t="11938" r="52732" b="50000"/>
            <a:stretch/>
          </p:blipFill>
          <p:spPr>
            <a:xfrm>
              <a:off x="148856" y="818707"/>
              <a:ext cx="5613991" cy="2610294"/>
            </a:xfrm>
            <a:prstGeom prst="rect">
              <a:avLst/>
            </a:prstGeom>
          </p:spPr>
        </p:pic>
        <p:pic>
          <p:nvPicPr>
            <p:cNvPr id="10" name="Picture 9" descr="\documentclass{article}&#10;\usepackage{amsmath,amssymb}&#10;\usepackage[dvipsnames]{xcolor}&#10;\pagestyle{empty}&#10;\begin{document}&#10;&#10;$${\color{red}L_{{\scriptscriptstyle {\rm L}}}}$$&#10;&#10;\end{document}" title="IguanaTex Bitmap Display">
              <a:extLst>
                <a:ext uri="{FF2B5EF4-FFF2-40B4-BE49-F238E27FC236}">
                  <a16:creationId xmlns:a16="http://schemas.microsoft.com/office/drawing/2014/main" id="{4F700D79-D2B1-0BBE-2CCD-336D453835F0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7973" y="3132033"/>
              <a:ext cx="209732" cy="173151"/>
            </a:xfrm>
            <a:prstGeom prst="rect">
              <a:avLst/>
            </a:prstGeom>
          </p:spPr>
        </p:pic>
        <p:pic>
          <p:nvPicPr>
            <p:cNvPr id="14" name="Picture 13" descr="\documentclass{article}&#10;\usepackage{amsmath,amssymb}&#10;\usepackage[dvipsnames]{xcolor}&#10;\pagestyle{empty}&#10;\begin{document}&#10;&#10;$${\color{blue}L_{{\scriptscriptstyle {\rm S}}}}$$&#10;&#10;\end{document}" title="IguanaTex Bitmap Display">
              <a:extLst>
                <a:ext uri="{FF2B5EF4-FFF2-40B4-BE49-F238E27FC236}">
                  <a16:creationId xmlns:a16="http://schemas.microsoft.com/office/drawing/2014/main" id="{C1E3FFE1-20A5-EC3D-2327-5BB67B0DC43A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2850" y="960594"/>
              <a:ext cx="199977" cy="174370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1D4C28D-448B-CAA1-F726-00FDE63F172A}"/>
              </a:ext>
            </a:extLst>
          </p:cNvPr>
          <p:cNvSpPr txBox="1"/>
          <p:nvPr/>
        </p:nvSpPr>
        <p:spPr>
          <a:xfrm>
            <a:off x="5910874" y="941222"/>
            <a:ext cx="2910513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Differential measurement suppresses noise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Measure beat note of light transmitted through cavities to determine differential cavity strain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DM sensitivity from differential mechanical response due to different mechanical resonance frequencies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Above first longitudinal resonance, cavity length no longer follows DM drive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67590A2-26CA-6125-5781-C8BCD0CC48E2}"/>
              </a:ext>
            </a:extLst>
          </p:cNvPr>
          <p:cNvGrpSpPr/>
          <p:nvPr/>
        </p:nvGrpSpPr>
        <p:grpSpPr>
          <a:xfrm>
            <a:off x="1455018" y="3376870"/>
            <a:ext cx="2221660" cy="350264"/>
            <a:chOff x="8014258" y="3547513"/>
            <a:chExt cx="2962213" cy="46701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C6B7BB8-825D-1542-3851-7F302744B1BC}"/>
                </a:ext>
              </a:extLst>
            </p:cNvPr>
            <p:cNvSpPr txBox="1"/>
            <p:nvPr/>
          </p:nvSpPr>
          <p:spPr>
            <a:xfrm>
              <a:off x="8014258" y="3573382"/>
              <a:ext cx="1267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Bohr radius: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4727E18-623C-A187-B636-2C2895AAC9B1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1307" y="3547513"/>
              <a:ext cx="1735164" cy="467019"/>
            </a:xfrm>
            <a:prstGeom prst="rect">
              <a:avLst/>
            </a:prstGeom>
          </p:spPr>
        </p:pic>
      </p:grpSp>
      <p:pic>
        <p:nvPicPr>
          <p:cNvPr id="23" name="Picture 22" descr="A rainbow colored object on a blue background&#10;&#10;Description automatically generated">
            <a:extLst>
              <a:ext uri="{FF2B5EF4-FFF2-40B4-BE49-F238E27FC236}">
                <a16:creationId xmlns:a16="http://schemas.microsoft.com/office/drawing/2014/main" id="{FA870A5C-89CB-D095-7038-3D83BBB36B4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7" t="35959" r="30341" b="23062"/>
          <a:stretch/>
        </p:blipFill>
        <p:spPr>
          <a:xfrm>
            <a:off x="991646" y="4500783"/>
            <a:ext cx="3148406" cy="132168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83B8912-E8B9-F20D-4514-D2078DB0E50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142" y="3917473"/>
            <a:ext cx="1769611" cy="34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903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08893-B70F-AA2D-57EC-404BEFD96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9930C658-5DD3-EF4A-BE21-BE27B1068A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" t="47843" r="624" b="1804"/>
          <a:stretch/>
        </p:blipFill>
        <p:spPr>
          <a:xfrm>
            <a:off x="60960" y="3318062"/>
            <a:ext cx="9025890" cy="25899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52EE1A-1404-E57C-D925-35E3E7B658C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644" y="5755280"/>
            <a:ext cx="1023086" cy="1526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5B1552-7060-14C3-15D9-21EF7FF6325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414" y="5755279"/>
            <a:ext cx="1010286" cy="152686"/>
          </a:xfrm>
          <a:prstGeom prst="rect">
            <a:avLst/>
          </a:prstGeom>
        </p:spPr>
      </p:pic>
      <p:pic>
        <p:nvPicPr>
          <p:cNvPr id="12" name="Picture 11" descr="A diagram of a couple of rectangular objects&#10;&#10;Description automatically generated">
            <a:extLst>
              <a:ext uri="{FF2B5EF4-FFF2-40B4-BE49-F238E27FC236}">
                <a16:creationId xmlns:a16="http://schemas.microsoft.com/office/drawing/2014/main" id="{A2256625-2843-2E63-29F2-49B716C5BC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63" y="1528743"/>
            <a:ext cx="2795052" cy="1839297"/>
          </a:xfrm>
          <a:prstGeom prst="rect">
            <a:avLst/>
          </a:prstGeom>
        </p:spPr>
      </p:pic>
      <p:pic>
        <p:nvPicPr>
          <p:cNvPr id="16" name="Picture 15" descr="A diagram of a couple of rectangular objects&#10;&#10;Description automatically generated">
            <a:extLst>
              <a:ext uri="{FF2B5EF4-FFF2-40B4-BE49-F238E27FC236}">
                <a16:creationId xmlns:a16="http://schemas.microsoft.com/office/drawing/2014/main" id="{EFBFA895-8C26-B824-DE05-BA9C10D97FA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438" y="1528742"/>
            <a:ext cx="2795052" cy="1839298"/>
          </a:xfrm>
          <a:prstGeom prst="rect">
            <a:avLst/>
          </a:prstGeom>
        </p:spPr>
      </p:pic>
      <p:pic>
        <p:nvPicPr>
          <p:cNvPr id="18" name="Picture 17" descr="A screenshot of a diagram&#10;&#10;Description automatically generated">
            <a:extLst>
              <a:ext uri="{FF2B5EF4-FFF2-40B4-BE49-F238E27FC236}">
                <a16:creationId xmlns:a16="http://schemas.microsoft.com/office/drawing/2014/main" id="{4DAB8706-A225-476A-85DF-8F8BF9139B7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908" y="1583392"/>
            <a:ext cx="2782089" cy="1725599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65FEA69-D02B-C3D3-08FC-3E421C995A29}"/>
              </a:ext>
            </a:extLst>
          </p:cNvPr>
          <p:cNvGrpSpPr/>
          <p:nvPr/>
        </p:nvGrpSpPr>
        <p:grpSpPr>
          <a:xfrm>
            <a:off x="287717" y="5712551"/>
            <a:ext cx="1976583" cy="276999"/>
            <a:chOff x="4102660" y="6337409"/>
            <a:chExt cx="2635444" cy="369332"/>
          </a:xfrm>
        </p:grpSpPr>
        <p:pic>
          <p:nvPicPr>
            <p:cNvPr id="21" name="Picture 20" descr="\documentclass{article}&#10;\usepackage{amsmath,amssymb}&#10;\usepackage[dvipsnames]{xcolor}&#10;\pagestyle{empty}&#10;\begin{document}&#10;&#10;$$v_{{\rm s}}\approx10\,{\rm km}/{\rm s}$$&#10;&#10;\end{document}" title="IguanaTex Bitmap Display">
              <a:extLst>
                <a:ext uri="{FF2B5EF4-FFF2-40B4-BE49-F238E27FC236}">
                  <a16:creationId xmlns:a16="http://schemas.microsoft.com/office/drawing/2014/main" id="{FFB36948-C1E6-B4C6-4C84-CE87DA0116B7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1406" y="6403649"/>
              <a:ext cx="1126698" cy="206074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0B7F44D-9697-5385-E9B1-CC6B8CD6E0F8}"/>
                </a:ext>
              </a:extLst>
            </p:cNvPr>
            <p:cNvSpPr txBox="1"/>
            <p:nvPr/>
          </p:nvSpPr>
          <p:spPr>
            <a:xfrm>
              <a:off x="4102660" y="6337409"/>
              <a:ext cx="15692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Speed of sound: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201F4192-A59C-98B3-F34B-4680DE9A8FB9}"/>
              </a:ext>
            </a:extLst>
          </p:cNvPr>
          <p:cNvSpPr txBox="1"/>
          <p:nvPr/>
        </p:nvSpPr>
        <p:spPr>
          <a:xfrm>
            <a:off x="7948593" y="4764352"/>
            <a:ext cx="104051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cs typeface="Times New Roman" panose="02020603050405020304" pitchFamily="18" charset="0"/>
              </a:rPr>
              <a:t>Note: oscillation of background objects is not shown for visual clarity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549C3F-9EEF-0B01-FD95-FF1C2EE077C9}"/>
              </a:ext>
            </a:extLst>
          </p:cNvPr>
          <p:cNvGrpSpPr/>
          <p:nvPr/>
        </p:nvGrpSpPr>
        <p:grpSpPr>
          <a:xfrm>
            <a:off x="4977765" y="2994660"/>
            <a:ext cx="1230719" cy="514915"/>
            <a:chOff x="6637020" y="2849880"/>
            <a:chExt cx="1640958" cy="686553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BDBE1AB-1619-7736-1A53-99706B198D50}"/>
                </a:ext>
              </a:extLst>
            </p:cNvPr>
            <p:cNvSpPr txBox="1"/>
            <p:nvPr/>
          </p:nvSpPr>
          <p:spPr>
            <a:xfrm>
              <a:off x="7234674" y="2920880"/>
              <a:ext cx="104330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cs typeface="Times New Roman" panose="02020603050405020304" pitchFamily="18" charset="0"/>
                </a:rPr>
                <a:t>Length reference</a:t>
              </a: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25E560DD-AF3E-AF19-AC64-78AC9233DF32}"/>
                </a:ext>
              </a:extLst>
            </p:cNvPr>
            <p:cNvCxnSpPr/>
            <p:nvPr/>
          </p:nvCxnSpPr>
          <p:spPr>
            <a:xfrm flipH="1" flipV="1">
              <a:off x="6637020" y="2849880"/>
              <a:ext cx="617220" cy="20545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D8613F4-C639-508D-0DAC-E83AF7A8D1A7}"/>
              </a:ext>
            </a:extLst>
          </p:cNvPr>
          <p:cNvSpPr txBox="1"/>
          <p:nvPr/>
        </p:nvSpPr>
        <p:spPr>
          <a:xfrm>
            <a:off x="6685064" y="3661168"/>
            <a:ext cx="29105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</a:rPr>
              <a:t>Long cavity</a:t>
            </a:r>
          </a:p>
          <a:p>
            <a:pPr>
              <a:buNone/>
            </a:pPr>
            <a:r>
              <a:rPr lang="en-US" sz="1600" dirty="0">
                <a:solidFill>
                  <a:srgbClr val="0E00C0"/>
                </a:solidFill>
              </a:rPr>
              <a:t>Short cavity</a:t>
            </a:r>
          </a:p>
          <a:p>
            <a:pPr>
              <a:buNone/>
            </a:pPr>
            <a:r>
              <a:rPr lang="en-US" sz="1600" dirty="0"/>
              <a:t>Differential response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654DEB0-F577-E7AB-6F3C-5B96DAC6F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462" y="24769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Oscillation Amplitudes of Cavities Across Mechanical Resonances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DEE2A-B789-03FA-FF1B-63A215574560}"/>
              </a:ext>
            </a:extLst>
          </p:cNvPr>
          <p:cNvSpPr txBox="1"/>
          <p:nvPr/>
        </p:nvSpPr>
        <p:spPr>
          <a:xfrm>
            <a:off x="747514" y="6461529"/>
            <a:ext cx="66646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A. Geraci et al., PRL 123, 031304 (2019)</a:t>
            </a:r>
            <a:r>
              <a:rPr lang="en-US" sz="1200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;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 Stadnik and </a:t>
            </a:r>
            <a:r>
              <a:rPr lang="en-US" sz="1200" dirty="0" err="1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Flambaum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, Phys. Rev. Lett. 114, 161301 (2015)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705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4FE37-B296-2748-B376-929DAB902B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machine in a room&#10;&#10;Description automatically generated">
            <a:extLst>
              <a:ext uri="{FF2B5EF4-FFF2-40B4-BE49-F238E27FC236}">
                <a16:creationId xmlns:a16="http://schemas.microsoft.com/office/drawing/2014/main" id="{10FB21EA-20CE-6ACB-50BE-560A733AEC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5" t="39055" r="25740"/>
          <a:stretch/>
        </p:blipFill>
        <p:spPr>
          <a:xfrm>
            <a:off x="0" y="650466"/>
            <a:ext cx="9144000" cy="456057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5780B6F-A8CA-458D-3A97-61C59786D777}"/>
              </a:ext>
            </a:extLst>
          </p:cNvPr>
          <p:cNvGrpSpPr/>
          <p:nvPr/>
        </p:nvGrpSpPr>
        <p:grpSpPr>
          <a:xfrm>
            <a:off x="5650756" y="651335"/>
            <a:ext cx="3068180" cy="3696960"/>
            <a:chOff x="7534341" y="778398"/>
            <a:chExt cx="4090907" cy="492928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2D12387-EC42-F55E-F1CF-EBF0AE928C0E}"/>
                </a:ext>
              </a:extLst>
            </p:cNvPr>
            <p:cNvSpPr/>
            <p:nvPr/>
          </p:nvSpPr>
          <p:spPr>
            <a:xfrm>
              <a:off x="7534341" y="778398"/>
              <a:ext cx="2962209" cy="371740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3CC5EF8-977D-EDA5-5C32-24AD50048B64}"/>
                </a:ext>
              </a:extLst>
            </p:cNvPr>
            <p:cNvSpPr txBox="1"/>
            <p:nvPr/>
          </p:nvSpPr>
          <p:spPr>
            <a:xfrm>
              <a:off x="10496551" y="5307569"/>
              <a:ext cx="1128697" cy="4001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Cryostat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A9716D7-6F16-2947-F396-209FFC416170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10496551" y="4495801"/>
              <a:ext cx="564349" cy="81176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F50CE8C0-8023-2BA7-E8E1-215413C03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462" y="-224578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Apparatus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A6915-7F9E-A7B3-E01E-0F7BFC5E898D}"/>
              </a:ext>
            </a:extLst>
          </p:cNvPr>
          <p:cNvSpPr txBox="1"/>
          <p:nvPr/>
        </p:nvSpPr>
        <p:spPr>
          <a:xfrm>
            <a:off x="1290108" y="5512085"/>
            <a:ext cx="59835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Vibration isolation system inside 4 K cryostat to suppress vibrational and thermal noise</a:t>
            </a:r>
          </a:p>
        </p:txBody>
      </p:sp>
    </p:spTree>
    <p:extLst>
      <p:ext uri="{BB962C8B-B14F-4D97-AF65-F5344CB8AC3E}">
        <p14:creationId xmlns:p14="http://schemas.microsoft.com/office/powerpoint/2010/main" val="2029033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B9B167-A35C-A03E-C92D-5CAB1AC7E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lage of a machine&#10;&#10;AI-generated content may be incorrect.">
            <a:extLst>
              <a:ext uri="{FF2B5EF4-FFF2-40B4-BE49-F238E27FC236}">
                <a16:creationId xmlns:a16="http://schemas.microsoft.com/office/drawing/2014/main" id="{B73149C6-17E5-C2A0-E865-6F86D80A3D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" t="11215" r="33437" b="46296"/>
          <a:stretch/>
        </p:blipFill>
        <p:spPr>
          <a:xfrm>
            <a:off x="247650" y="1434108"/>
            <a:ext cx="5838825" cy="218539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B75F025-63B1-83D8-AAED-FD6517EAEF18}"/>
              </a:ext>
            </a:extLst>
          </p:cNvPr>
          <p:cNvGrpSpPr/>
          <p:nvPr/>
        </p:nvGrpSpPr>
        <p:grpSpPr>
          <a:xfrm>
            <a:off x="191165" y="2610622"/>
            <a:ext cx="1360220" cy="1055774"/>
            <a:chOff x="254886" y="2337830"/>
            <a:chExt cx="1813627" cy="140769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80DE0A4-5805-904F-597D-44703CBD9306}"/>
                </a:ext>
              </a:extLst>
            </p:cNvPr>
            <p:cNvSpPr txBox="1"/>
            <p:nvPr/>
          </p:nvSpPr>
          <p:spPr>
            <a:xfrm>
              <a:off x="254886" y="3129975"/>
              <a:ext cx="130721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Single-wire pendulum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A7AF183-02B1-967B-CAF2-B9C2A9219A25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flipV="1">
              <a:off x="908493" y="2337830"/>
              <a:ext cx="1160020" cy="79214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9B57F55-2A64-8B4F-F845-7AFAC930BAAD}"/>
              </a:ext>
            </a:extLst>
          </p:cNvPr>
          <p:cNvGrpSpPr/>
          <p:nvPr/>
        </p:nvGrpSpPr>
        <p:grpSpPr>
          <a:xfrm>
            <a:off x="6143625" y="1434108"/>
            <a:ext cx="3000375" cy="4566642"/>
            <a:chOff x="8191500" y="769144"/>
            <a:chExt cx="4000500" cy="6088856"/>
          </a:xfrm>
        </p:grpSpPr>
        <p:pic>
          <p:nvPicPr>
            <p:cNvPr id="2" name="Picture 1" descr="A collage of a machine&#10;&#10;AI-generated content may be incorrect.">
              <a:extLst>
                <a:ext uri="{FF2B5EF4-FFF2-40B4-BE49-F238E27FC236}">
                  <a16:creationId xmlns:a16="http://schemas.microsoft.com/office/drawing/2014/main" id="{21E43FBB-9930-B4C6-5CA2-F83648376F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188" t="11215"/>
            <a:stretch/>
          </p:blipFill>
          <p:spPr>
            <a:xfrm>
              <a:off x="8191500" y="769144"/>
              <a:ext cx="4000500" cy="6088856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BBAF6D2-F549-027B-6260-9C14E153FCA7}"/>
                </a:ext>
              </a:extLst>
            </p:cNvPr>
            <p:cNvGrpSpPr/>
            <p:nvPr/>
          </p:nvGrpSpPr>
          <p:grpSpPr>
            <a:xfrm>
              <a:off x="9162474" y="5992635"/>
              <a:ext cx="1969814" cy="786625"/>
              <a:chOff x="9162474" y="5992635"/>
              <a:chExt cx="1969814" cy="786625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D17272B-BFD4-9E02-5F87-9392AFFC0E72}"/>
                  </a:ext>
                </a:extLst>
              </p:cNvPr>
              <p:cNvSpPr txBox="1"/>
              <p:nvPr/>
            </p:nvSpPr>
            <p:spPr>
              <a:xfrm>
                <a:off x="9162474" y="6102152"/>
                <a:ext cx="1623435" cy="67710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Inverted pendulum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EEFF7795-DFBD-B089-CB30-CC416DE819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00660" y="5992635"/>
                <a:ext cx="531628" cy="25930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A5ED899-A2CB-887A-1CD0-6C27412BAD85}"/>
                </a:ext>
              </a:extLst>
            </p:cNvPr>
            <p:cNvGrpSpPr/>
            <p:nvPr/>
          </p:nvGrpSpPr>
          <p:grpSpPr>
            <a:xfrm>
              <a:off x="8693593" y="2845707"/>
              <a:ext cx="2980956" cy="2020075"/>
              <a:chOff x="8693593" y="2845707"/>
              <a:chExt cx="2980956" cy="2020075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FD90706-86F3-E4F5-C0BE-51FAD72B5183}"/>
                  </a:ext>
                </a:extLst>
              </p:cNvPr>
              <p:cNvSpPr/>
              <p:nvPr/>
            </p:nvSpPr>
            <p:spPr>
              <a:xfrm>
                <a:off x="8693593" y="2845707"/>
                <a:ext cx="2980956" cy="107770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E81F2A5-03F9-22B1-4062-7EC7B378C85A}"/>
                  </a:ext>
                </a:extLst>
              </p:cNvPr>
              <p:cNvSpPr txBox="1"/>
              <p:nvPr/>
            </p:nvSpPr>
            <p:spPr>
              <a:xfrm>
                <a:off x="9310260" y="4465673"/>
                <a:ext cx="1290403" cy="40010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Payload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97D1B842-3D25-FB6D-226B-8FE0F57DA5C9}"/>
                  </a:ext>
                </a:extLst>
              </p:cNvPr>
              <p:cNvCxnSpPr>
                <a:cxnSpLocks/>
                <a:endCxn id="21" idx="2"/>
              </p:cNvCxnSpPr>
              <p:nvPr/>
            </p:nvCxnSpPr>
            <p:spPr>
              <a:xfrm flipV="1">
                <a:off x="10184071" y="3923414"/>
                <a:ext cx="0" cy="54226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C5C7575-B08C-31CB-B3B1-4A2AF16DA82F}"/>
              </a:ext>
            </a:extLst>
          </p:cNvPr>
          <p:cNvGrpSpPr/>
          <p:nvPr/>
        </p:nvGrpSpPr>
        <p:grpSpPr>
          <a:xfrm>
            <a:off x="2349460" y="2297430"/>
            <a:ext cx="4028480" cy="3668143"/>
            <a:chOff x="2559292" y="996863"/>
            <a:chExt cx="5371307" cy="4890857"/>
          </a:xfrm>
        </p:grpSpPr>
        <p:pic>
          <p:nvPicPr>
            <p:cNvPr id="24" name="Picture 23" descr="A collage of a machine&#10;&#10;AI-generated content may be incorrect.">
              <a:extLst>
                <a:ext uri="{FF2B5EF4-FFF2-40B4-BE49-F238E27FC236}">
                  <a16:creationId xmlns:a16="http://schemas.microsoft.com/office/drawing/2014/main" id="{C21B8BF4-ED3E-4A8D-A3E0-9F211D77F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21" t="53889" r="33125"/>
            <a:stretch/>
          </p:blipFill>
          <p:spPr>
            <a:xfrm>
              <a:off x="2559292" y="2766444"/>
              <a:ext cx="4976492" cy="3121276"/>
            </a:xfrm>
            <a:prstGeom prst="rect">
              <a:avLst/>
            </a:prstGeom>
            <a:ln>
              <a:noFill/>
            </a:ln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2A1870-216D-C488-19C6-440639858757}"/>
                </a:ext>
              </a:extLst>
            </p:cNvPr>
            <p:cNvSpPr/>
            <p:nvPr/>
          </p:nvSpPr>
          <p:spPr>
            <a:xfrm>
              <a:off x="2611120" y="2809240"/>
              <a:ext cx="4913872" cy="3032760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2EE7464-103E-7C62-5F2A-5A968FC0BA23}"/>
                </a:ext>
              </a:extLst>
            </p:cNvPr>
            <p:cNvSpPr txBox="1"/>
            <p:nvPr/>
          </p:nvSpPr>
          <p:spPr>
            <a:xfrm>
              <a:off x="6390898" y="2956532"/>
              <a:ext cx="1007804" cy="4001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GAS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FB5B80-33C3-DEFC-AA0E-BB3979A02D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992" y="996863"/>
              <a:ext cx="405607" cy="1819396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9700225-E2D9-F151-8965-04F650186EAB}"/>
              </a:ext>
            </a:extLst>
          </p:cNvPr>
          <p:cNvGrpSpPr/>
          <p:nvPr/>
        </p:nvGrpSpPr>
        <p:grpSpPr>
          <a:xfrm>
            <a:off x="56547" y="3661978"/>
            <a:ext cx="3898234" cy="2301647"/>
            <a:chOff x="75395" y="3739636"/>
            <a:chExt cx="5197645" cy="306886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BEC22B6-9486-8C1D-5AA0-AF4BE2B88736}"/>
                </a:ext>
              </a:extLst>
            </p:cNvPr>
            <p:cNvGrpSpPr/>
            <p:nvPr/>
          </p:nvGrpSpPr>
          <p:grpSpPr>
            <a:xfrm>
              <a:off x="75395" y="3739636"/>
              <a:ext cx="3031889" cy="3068863"/>
              <a:chOff x="75395" y="3739636"/>
              <a:chExt cx="3031889" cy="3068863"/>
            </a:xfrm>
          </p:grpSpPr>
          <p:pic>
            <p:nvPicPr>
              <p:cNvPr id="5" name="Picture 4" descr="A collage of a machine&#10;&#10;AI-generated content may be incorrect.">
                <a:extLst>
                  <a:ext uri="{FF2B5EF4-FFF2-40B4-BE49-F238E27FC236}">
                    <a16:creationId xmlns:a16="http://schemas.microsoft.com/office/drawing/2014/main" id="{266170B7-60B7-9CE7-A329-0677FFE9E3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3889" r="74375"/>
              <a:stretch/>
            </p:blipFill>
            <p:spPr>
              <a:xfrm>
                <a:off x="75395" y="3739636"/>
                <a:ext cx="3031889" cy="3068863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C0DD306-CCA0-D50B-B47D-8DEF2ED858A0}"/>
                  </a:ext>
                </a:extLst>
              </p:cNvPr>
              <p:cNvSpPr txBox="1"/>
              <p:nvPr/>
            </p:nvSpPr>
            <p:spPr>
              <a:xfrm>
                <a:off x="2007928" y="3813572"/>
                <a:ext cx="955143" cy="40010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>
                    <a:solidFill>
                      <a:srgbClr val="80008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Flexure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2A347DD-6E8E-E0DA-B2C6-DE7272617102}"/>
                  </a:ext>
                </a:extLst>
              </p:cNvPr>
              <p:cNvSpPr/>
              <p:nvPr/>
            </p:nvSpPr>
            <p:spPr>
              <a:xfrm>
                <a:off x="121920" y="3757546"/>
                <a:ext cx="2936231" cy="2990938"/>
              </a:xfrm>
              <a:prstGeom prst="rect">
                <a:avLst/>
              </a:prstGeom>
              <a:noFill/>
              <a:ln w="28575">
                <a:solidFill>
                  <a:srgbClr val="80008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8C8C8F8-A117-D8D2-9B5D-876EAA0789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50218" y="6494235"/>
              <a:ext cx="2222822" cy="0"/>
            </a:xfrm>
            <a:prstGeom prst="line">
              <a:avLst/>
            </a:prstGeom>
            <a:ln w="28575">
              <a:solidFill>
                <a:srgbClr val="80008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69720D1B-70E6-B9A7-D44C-F914CACDC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462" y="24769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Passive Vibration Isolation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3898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9212" y="730514"/>
            <a:ext cx="7839661" cy="4700467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Brief introduction to optical cavities and atom interferometers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Science motivation: dark matter (DM) searches and gravitational wave (GW) detection in new frequency ranges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Cryogenic cavity comparison method and DM search results, prospects for GW detection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Introduction to long-baseline (&gt;10 m) atom interferometry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Boosting sensitivity with “self-correcting atom interferometers”</a:t>
            </a: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MAGIS-100 100-meter-tall interferometer under construction at Fermilab to pursue DM and GW detection</a:t>
            </a: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Outlook and future directions</a:t>
            </a: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1290485" y="174560"/>
            <a:ext cx="6172200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400" dirty="0">
                <a:latin typeface="+mn-lt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589736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4362E-FB35-A5FC-1A5C-E199FEA11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A2BEE4E-1E54-504A-B8CF-E3CF9021BD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11666" r="68750" b="52407"/>
          <a:stretch/>
        </p:blipFill>
        <p:spPr>
          <a:xfrm>
            <a:off x="228600" y="1457325"/>
            <a:ext cx="2628900" cy="1847850"/>
          </a:xfrm>
          <a:prstGeom prst="rect">
            <a:avLst/>
          </a:prstGeom>
        </p:spPr>
      </p:pic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59EBA4E-EF00-4EC0-F75E-0EEEAA6F26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2" t="11666" r="41042" b="-1"/>
          <a:stretch/>
        </p:blipFill>
        <p:spPr>
          <a:xfrm>
            <a:off x="2886075" y="1457325"/>
            <a:ext cx="2505075" cy="4543425"/>
          </a:xfrm>
          <a:prstGeom prst="rect">
            <a:avLst/>
          </a:prstGeom>
        </p:spPr>
      </p:pic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975B1E4-0856-291F-67CB-FA1CE4854E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" t="31852" r="69167" b="15185"/>
          <a:stretch/>
        </p:blipFill>
        <p:spPr>
          <a:xfrm>
            <a:off x="247650" y="2495550"/>
            <a:ext cx="2571750" cy="2724150"/>
          </a:xfrm>
          <a:prstGeom prst="rect">
            <a:avLst/>
          </a:prstGeom>
        </p:spPr>
      </p:pic>
      <p:pic>
        <p:nvPicPr>
          <p:cNvPr id="6" name="Picture 5" descr="A collage of images of a machine&#10;&#10;AI-generated content may be incorrect.">
            <a:extLst>
              <a:ext uri="{FF2B5EF4-FFF2-40B4-BE49-F238E27FC236}">
                <a16:creationId xmlns:a16="http://schemas.microsoft.com/office/drawing/2014/main" id="{AA34CBEC-BE44-26E4-6F3A-1D54CBC1F5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7" t="73148" r="74062" b="4445"/>
          <a:stretch/>
        </p:blipFill>
        <p:spPr>
          <a:xfrm>
            <a:off x="723900" y="4619625"/>
            <a:ext cx="1647825" cy="1152525"/>
          </a:xfrm>
          <a:prstGeom prst="rect">
            <a:avLst/>
          </a:prstGeom>
        </p:spPr>
      </p:pic>
      <p:pic>
        <p:nvPicPr>
          <p:cNvPr id="9" name="Picture 8" descr="A metal machine with many wires&#10;&#10;AI-generated content may be incorrect.">
            <a:extLst>
              <a:ext uri="{FF2B5EF4-FFF2-40B4-BE49-F238E27FC236}">
                <a16:creationId xmlns:a16="http://schemas.microsoft.com/office/drawing/2014/main" id="{27B0DF3F-C6D7-7E8F-D28A-D622D3F46E1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6" t="7018" r="25904" b="5958"/>
          <a:stretch/>
        </p:blipFill>
        <p:spPr>
          <a:xfrm>
            <a:off x="5412013" y="1488060"/>
            <a:ext cx="3644450" cy="26098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154AE6C-0CC6-16F0-9E65-CCC734BE0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462" y="24769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Passive Vibration Isolation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61199-6D0B-AE07-3834-A4EE8014F40B}"/>
              </a:ext>
            </a:extLst>
          </p:cNvPr>
          <p:cNvSpPr txBox="1"/>
          <p:nvPr/>
        </p:nvSpPr>
        <p:spPr>
          <a:xfrm>
            <a:off x="5778981" y="4405625"/>
            <a:ext cx="29105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Custom single-crystal sapphire cavities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Final isolation stage: Cavity mounts suspended from 4-wire pendula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7620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F8FB5-9E41-4276-3E14-EB3741D77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3BE235-C95A-85C5-43C1-B12F3F85D2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" t="15780" r="89612" b="24262"/>
          <a:stretch/>
        </p:blipFill>
        <p:spPr>
          <a:xfrm>
            <a:off x="34290" y="738617"/>
            <a:ext cx="942975" cy="34575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B7E167-C768-3E27-2CE1-B7A7969717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6" t="15780" r="67499" b="9248"/>
          <a:stretch/>
        </p:blipFill>
        <p:spPr>
          <a:xfrm>
            <a:off x="977265" y="738617"/>
            <a:ext cx="2209800" cy="4323368"/>
          </a:xfrm>
          <a:prstGeom prst="rect">
            <a:avLst/>
          </a:prstGeom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39CE38FD-7451-D58F-8BB7-6AC3C6CC10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8" r="10104" b="15844"/>
          <a:stretch/>
        </p:blipFill>
        <p:spPr bwMode="auto">
          <a:xfrm>
            <a:off x="5591739" y="735773"/>
            <a:ext cx="3515685" cy="186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07AD358-BAA2-B93A-E69C-03C2B8A292C4}"/>
              </a:ext>
            </a:extLst>
          </p:cNvPr>
          <p:cNvSpPr/>
          <p:nvPr/>
        </p:nvSpPr>
        <p:spPr>
          <a:xfrm>
            <a:off x="1555012" y="3768688"/>
            <a:ext cx="661877" cy="36370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125E39E4-F234-1F55-F192-BCA8FBAA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661" y="704327"/>
            <a:ext cx="2094633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CB47756-79A2-91C7-F4E7-FB0A18B093D7}"/>
              </a:ext>
            </a:extLst>
          </p:cNvPr>
          <p:cNvSpPr/>
          <p:nvPr/>
        </p:nvSpPr>
        <p:spPr>
          <a:xfrm>
            <a:off x="1420288" y="2208016"/>
            <a:ext cx="661877" cy="77606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69BC829E-FB60-E2D7-4F5A-DAD22115AB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7" t="2616" r="35416" b="5132"/>
          <a:stretch/>
        </p:blipFill>
        <p:spPr bwMode="auto">
          <a:xfrm>
            <a:off x="5861569" y="2808567"/>
            <a:ext cx="2910512" cy="341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94E10155-F069-4388-46ED-EA80333A9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501" y="-257266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Cryostat with Vibration Isolation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320CAF-323E-C2EC-A107-B815A9E5909E}"/>
              </a:ext>
            </a:extLst>
          </p:cNvPr>
          <p:cNvSpPr txBox="1"/>
          <p:nvPr/>
        </p:nvSpPr>
        <p:spPr>
          <a:xfrm>
            <a:off x="262010" y="5274487"/>
            <a:ext cx="489188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Continuous data collection for 4 days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Analyze to search for DM (follow methods from </a:t>
            </a:r>
            <a:r>
              <a:rPr lang="en-US" sz="1600" dirty="0" err="1"/>
              <a:t>Derevianko</a:t>
            </a:r>
            <a:r>
              <a:rPr lang="en-US" sz="1600" dirty="0"/>
              <a:t> (2018), Phys. Rev. A. 97, 042506)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5511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5F5A3C-710A-95BE-78AA-5BCC16F86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BD2D6E9-4E1F-33FD-C367-4E0F363EA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5244"/>
            <a:ext cx="8229600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Dark Matter Limits: Standard Halo Model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03E79-B6A4-8A9F-7C60-3E7D612AB56C}"/>
              </a:ext>
            </a:extLst>
          </p:cNvPr>
          <p:cNvSpPr txBox="1"/>
          <p:nvPr/>
        </p:nvSpPr>
        <p:spPr>
          <a:xfrm>
            <a:off x="2963736" y="6433421"/>
            <a:ext cx="2835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>
                <a:solidFill>
                  <a:schemeClr val="bg1"/>
                </a:solidFill>
                <a:cs typeface="Times New Roman" panose="02020603050405020304" pitchFamily="18" charset="0"/>
              </a:rPr>
              <a:t>Deshpande et al., arXiv:2412.20623 (2024)</a:t>
            </a:r>
            <a:endParaRPr lang="en-US" sz="1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217FCE0-65FF-8A57-20BA-344F28BA64C3}"/>
              </a:ext>
            </a:extLst>
          </p:cNvPr>
          <p:cNvGrpSpPr>
            <a:grpSpLocks noChangeAspect="1"/>
          </p:cNvGrpSpPr>
          <p:nvPr/>
        </p:nvGrpSpPr>
        <p:grpSpPr>
          <a:xfrm>
            <a:off x="3435964" y="3763701"/>
            <a:ext cx="4726496" cy="2602355"/>
            <a:chOff x="6670284" y="3897283"/>
            <a:chExt cx="5309616" cy="292341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FB040E-355E-0F09-233C-26524118DDA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70284" y="3897283"/>
              <a:ext cx="5309616" cy="2923414"/>
              <a:chOff x="6043536" y="3914391"/>
              <a:chExt cx="6099696" cy="335842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BA4D683-AC25-4B8A-B5C7-96E13DEE37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b="53457"/>
              <a:stretch/>
            </p:blipFill>
            <p:spPr>
              <a:xfrm>
                <a:off x="6043536" y="3914391"/>
                <a:ext cx="6099696" cy="2795452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230B7FA-88CD-F741-8D85-4E626E627C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t="89424" b="-209"/>
              <a:stretch/>
            </p:blipFill>
            <p:spPr>
              <a:xfrm>
                <a:off x="6043536" y="6625114"/>
                <a:ext cx="6099696" cy="647700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ACF57EA-6DF0-44A0-131D-7399CB09E788}"/>
                </a:ext>
              </a:extLst>
            </p:cNvPr>
            <p:cNvSpPr/>
            <p:nvPr/>
          </p:nvSpPr>
          <p:spPr>
            <a:xfrm>
              <a:off x="6670284" y="3997485"/>
              <a:ext cx="312312" cy="251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A3C3BCD2-00FD-92DC-ABBF-6878367E8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745" y="984481"/>
            <a:ext cx="4390935" cy="263098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E3DB77E-5C19-EB1F-09EC-6F6E4FA5D54B}"/>
              </a:ext>
            </a:extLst>
          </p:cNvPr>
          <p:cNvSpPr txBox="1"/>
          <p:nvPr/>
        </p:nvSpPr>
        <p:spPr>
          <a:xfrm>
            <a:off x="235529" y="2644170"/>
            <a:ext cx="29371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Up to two orders of magnitude improvement over previous direct bounds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57640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84318-A5BB-F64B-3C50-57927D690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3ABC841-6AD6-B3F1-3620-D5F41462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9141"/>
            <a:ext cx="9016804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Dark Matter Limits: Relaxion Halo Bound to Earth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B8662B-A2E6-5E30-5D90-FEEC1B2FED4C}"/>
              </a:ext>
            </a:extLst>
          </p:cNvPr>
          <p:cNvSpPr txBox="1"/>
          <p:nvPr/>
        </p:nvSpPr>
        <p:spPr>
          <a:xfrm>
            <a:off x="346366" y="864638"/>
            <a:ext cx="2937164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Anticipate improvements by several orders of magnitude with future upgrades, e.g. further filtering of laser noise and increasing laser power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Extend search down to ~100 Hz by replacing one rigid cavity with non-rigid cavity with independently suspended mirrors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Non-rigid cavity has very low mechanical resonance frequency, widening science band</a:t>
            </a:r>
          </a:p>
        </p:txBody>
      </p:sp>
      <p:pic>
        <p:nvPicPr>
          <p:cNvPr id="3" name="Picture 4 1">
            <a:extLst>
              <a:ext uri="{FF2B5EF4-FFF2-40B4-BE49-F238E27FC236}">
                <a16:creationId xmlns:a16="http://schemas.microsoft.com/office/drawing/2014/main" id="{315B4519-780B-822C-BB1A-2A175F4475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159"/>
          <a:stretch/>
        </p:blipFill>
        <p:spPr>
          <a:xfrm>
            <a:off x="3609539" y="770091"/>
            <a:ext cx="5407266" cy="285049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96B4C2A-1480-2655-B53E-70B54406756C}"/>
              </a:ext>
            </a:extLst>
          </p:cNvPr>
          <p:cNvSpPr/>
          <p:nvPr/>
        </p:nvSpPr>
        <p:spPr>
          <a:xfrm>
            <a:off x="3609539" y="688068"/>
            <a:ext cx="347500" cy="35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BF24E3-F3DF-6823-2F22-F99599C927B0}"/>
              </a:ext>
            </a:extLst>
          </p:cNvPr>
          <p:cNvSpPr txBox="1"/>
          <p:nvPr/>
        </p:nvSpPr>
        <p:spPr>
          <a:xfrm>
            <a:off x="4792276" y="5765477"/>
            <a:ext cx="346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A. Geraci et al., PRL 123, 031304 (2019)</a:t>
            </a:r>
            <a:endParaRPr lang="en-US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6C1478-8DCB-BE83-4D4C-A1D377B8C5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5" t="15188" r="54641" b="9201"/>
          <a:stretch/>
        </p:blipFill>
        <p:spPr>
          <a:xfrm>
            <a:off x="5207996" y="3844221"/>
            <a:ext cx="2633676" cy="19058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39126D-7E5F-F277-3D56-9CE781560156}"/>
              </a:ext>
            </a:extLst>
          </p:cNvPr>
          <p:cNvSpPr txBox="1"/>
          <p:nvPr/>
        </p:nvSpPr>
        <p:spPr>
          <a:xfrm>
            <a:off x="1003142" y="6433421"/>
            <a:ext cx="8409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>
                <a:solidFill>
                  <a:schemeClr val="bg1"/>
                </a:solidFill>
                <a:cs typeface="Times New Roman" panose="02020603050405020304" pitchFamily="18" charset="0"/>
              </a:rPr>
              <a:t>Deshpande et al., arXiv:2412.20623 (2024); Tsai, Eby, and Safronova, Nature Astronomy 7, 113 (2023)</a:t>
            </a:r>
            <a:endParaRPr lang="en-US" sz="1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61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ACD7B5-020D-560A-68A3-60641ED46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F37F9C5-0347-4DC1-8952-4B157F1F5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5962"/>
            <a:ext cx="9016804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Resonant-Mass Gravitational Wave Detectors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BFAE0AF-F065-E945-329B-F22588F2AB6A}"/>
                  </a:ext>
                </a:extLst>
              </p:cNvPr>
              <p:cNvSpPr txBox="1"/>
              <p:nvPr/>
            </p:nvSpPr>
            <p:spPr>
              <a:xfrm>
                <a:off x="3549076" y="499091"/>
                <a:ext cx="5592421" cy="67587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endParaRPr lang="en-US" sz="1600" dirty="0"/>
              </a:p>
              <a:p>
                <a:pPr>
                  <a:buNone/>
                </a:pPr>
                <a:r>
                  <a:rPr lang="en-US" sz="1600" dirty="0"/>
                  <a:t>Gravitational wave would resonantly excite mechanical mode of object</a:t>
                </a:r>
              </a:p>
              <a:p>
                <a:pPr>
                  <a:buNone/>
                </a:pPr>
                <a:endParaRPr lang="en-US" sz="1600" dirty="0"/>
              </a:p>
              <a:p>
                <a:pPr>
                  <a:buNone/>
                </a:pPr>
                <a:r>
                  <a:rPr lang="en-US" sz="1600" dirty="0"/>
                  <a:t>Our cavities can serve as such detectors in the 10-100 kHz range</a:t>
                </a:r>
              </a:p>
              <a:p>
                <a:endParaRPr lang="en-US" sz="1600" dirty="0"/>
              </a:p>
              <a:p>
                <a:r>
                  <a:rPr lang="en-US" sz="1600" dirty="0"/>
                  <a:t>Narrowband detection—could use an array of many cavities of different lengths to broaden frequency coverage</a:t>
                </a:r>
              </a:p>
              <a:p>
                <a:pPr>
                  <a:buNone/>
                </a:pPr>
                <a:endParaRPr lang="en-US" sz="1600" dirty="0"/>
              </a:p>
              <a:p>
                <a:pPr>
                  <a:buNone/>
                </a:pPr>
                <a:r>
                  <a:rPr lang="en-US" sz="1600" dirty="0"/>
                  <a:t>Current strain sensitivity: 6 x 10</a:t>
                </a:r>
                <a:r>
                  <a:rPr lang="en-US" sz="1600" baseline="30000" dirty="0"/>
                  <a:t>-20 </a:t>
                </a:r>
                <a:r>
                  <a:rPr lang="en-US" sz="1600" dirty="0"/>
                  <a:t>/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en-US" sz="1600" dirty="0"/>
                  <a:t> at resonances near 35 and 65 kHz for long and short cavities—prospects for improvement by several orders </a:t>
                </a:r>
                <a:r>
                  <a:rPr lang="en-US" sz="1600"/>
                  <a:t>of magnitude</a:t>
                </a:r>
              </a:p>
              <a:p>
                <a:pPr>
                  <a:buNone/>
                </a:pPr>
                <a:endParaRPr lang="en-US" sz="1600" dirty="0"/>
              </a:p>
              <a:p>
                <a:pPr>
                  <a:buNone/>
                </a:pPr>
                <a:endParaRPr lang="en-US" sz="1600" dirty="0"/>
              </a:p>
              <a:p>
                <a:r>
                  <a:rPr lang="en-US" sz="1600" dirty="0"/>
                  <a:t>Example of potential source: Gravitationally bound states of QCD axions around black holes formed through </a:t>
                </a:r>
                <a:r>
                  <a:rPr lang="en-US" sz="1600" dirty="0" err="1"/>
                  <a:t>superradiance</a:t>
                </a:r>
                <a:r>
                  <a:rPr lang="en-US" sz="1600" dirty="0"/>
                  <a:t> [Aggarwal et al., Phys. Rev. Lett. 128, 111101 (2022)]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Our sensitivity already at an interesting level to search for simulated galactic population of QCD axions [Sprague et al., PRD 110, 123025 (2024)]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pPr>
                  <a:buNone/>
                </a:pPr>
                <a:endParaRPr lang="en-US" sz="1600" dirty="0"/>
              </a:p>
              <a:p>
                <a:pPr>
                  <a:buNone/>
                </a:pPr>
                <a:endParaRPr lang="en-US" sz="1600" dirty="0"/>
              </a:p>
              <a:p>
                <a:pPr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BFAE0AF-F065-E945-329B-F22588F2AB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076" y="499091"/>
                <a:ext cx="5592421" cy="6758710"/>
              </a:xfrm>
              <a:prstGeom prst="rect">
                <a:avLst/>
              </a:prstGeom>
              <a:blipFill>
                <a:blip r:embed="rId2"/>
                <a:stretch>
                  <a:fillRect l="-545" r="-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7B3BABA-477E-6372-6F25-17AC20A12632}"/>
              </a:ext>
            </a:extLst>
          </p:cNvPr>
          <p:cNvSpPr txBox="1"/>
          <p:nvPr/>
        </p:nvSpPr>
        <p:spPr>
          <a:xfrm>
            <a:off x="1301514" y="3539892"/>
            <a:ext cx="1073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Weber Bar</a:t>
            </a:r>
            <a:endParaRPr lang="en-US" sz="1600" dirty="0"/>
          </a:p>
        </p:txBody>
      </p:sp>
      <p:pic>
        <p:nvPicPr>
          <p:cNvPr id="2050" name="Picture 2" descr="Figure caption">
            <a:extLst>
              <a:ext uri="{FF2B5EF4-FFF2-40B4-BE49-F238E27FC236}">
                <a16:creationId xmlns:a16="http://schemas.microsoft.com/office/drawing/2014/main" id="{5BF85930-CFEE-E471-BA30-B2656E913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64" y="707492"/>
            <a:ext cx="1913971" cy="277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BD5136-82D7-BBBA-32F2-8223F6AEF3D2}"/>
              </a:ext>
            </a:extLst>
          </p:cNvPr>
          <p:cNvSpPr txBox="1"/>
          <p:nvPr/>
        </p:nvSpPr>
        <p:spPr>
          <a:xfrm>
            <a:off x="127195" y="3741600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https://physics.aps.org/story/v16/st19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37D364-E2B9-6075-2186-3E8D631B6D82}"/>
              </a:ext>
            </a:extLst>
          </p:cNvPr>
          <p:cNvSpPr txBox="1"/>
          <p:nvPr/>
        </p:nvSpPr>
        <p:spPr>
          <a:xfrm>
            <a:off x="2963736" y="6433421"/>
            <a:ext cx="2835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>
                <a:solidFill>
                  <a:schemeClr val="bg1"/>
                </a:solidFill>
                <a:cs typeface="Times New Roman" panose="02020603050405020304" pitchFamily="18" charset="0"/>
              </a:rPr>
              <a:t>Weber, Phys. Rev. Lett. 22, 1320 (1969)</a:t>
            </a:r>
            <a:endParaRPr lang="en-US" sz="1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98EA5F-8E93-6CC8-FDF5-659EB882037F}"/>
              </a:ext>
            </a:extLst>
          </p:cNvPr>
          <p:cNvSpPr txBox="1"/>
          <p:nvPr/>
        </p:nvSpPr>
        <p:spPr>
          <a:xfrm>
            <a:off x="144531" y="4180956"/>
            <a:ext cx="319375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/>
              <a:t>QCD axion: new field proposed to explain strong CP problem—why do strong interactions seem to preserve charge conjugation parity (CP) symmetry despite no known reason why it has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51345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DA8FB-AFEB-E280-0EA0-676651219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34931C17-244A-04DE-DFAA-71DE44156B21}"/>
              </a:ext>
            </a:extLst>
          </p:cNvPr>
          <p:cNvSpPr txBox="1">
            <a:spLocks noChangeArrowheads="1"/>
          </p:cNvSpPr>
          <p:nvPr/>
        </p:nvSpPr>
        <p:spPr>
          <a:xfrm>
            <a:off x="35716" y="261612"/>
            <a:ext cx="6277481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+mn-lt"/>
              </a:rPr>
              <a:t>Long-Baseline Atom Interferometry: Science Motivation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666D17-69D2-8EC2-53A1-C20D4DE7C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6609" y="866670"/>
            <a:ext cx="2254814" cy="17334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7423CAB-FD69-B813-0134-695877D33A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884" y="4532024"/>
            <a:ext cx="1783326" cy="15070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785582-59DC-6B18-D60A-8F470B9E6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8832" y="3061738"/>
            <a:ext cx="1885677" cy="127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C543997-39F0-A646-3CC4-4E17DDD25236}"/>
              </a:ext>
            </a:extLst>
          </p:cNvPr>
          <p:cNvSpPr/>
          <p:nvPr/>
        </p:nvSpPr>
        <p:spPr>
          <a:xfrm>
            <a:off x="6852884" y="818940"/>
            <a:ext cx="472216" cy="95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8776F8EB-76AC-5724-15A4-E165DB6336F5}"/>
              </a:ext>
            </a:extLst>
          </p:cNvPr>
          <p:cNvSpPr txBox="1">
            <a:spLocks noChangeArrowheads="1"/>
          </p:cNvSpPr>
          <p:nvPr/>
        </p:nvSpPr>
        <p:spPr>
          <a:xfrm>
            <a:off x="456614" y="810858"/>
            <a:ext cx="5975372" cy="5002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Arial"/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Search for various types of wavelike dark matter 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Oscillating atomic transition frequencies 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Oscillating species-dependent accelerations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Spin precession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Search for new fundamental interactions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Fifth forces</a:t>
            </a:r>
          </a:p>
          <a:p>
            <a:pPr marL="0" indent="0">
              <a:lnSpc>
                <a:spcPct val="90000"/>
              </a:lnSpc>
              <a:buFont typeface="Arial"/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Gravitational wave (GW) detection in mid-band frequency range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Complementary to program of laser interferometer detectors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Promising to detect GWs generated during the early Universe, probe of high energy physics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Provide forewarning to electromagnetic telescopes in advance of merger</a:t>
            </a:r>
          </a:p>
          <a:p>
            <a:pPr marL="0" indent="0">
              <a:lnSpc>
                <a:spcPct val="90000"/>
              </a:lnSpc>
              <a:buFont typeface="Arial"/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Fundamental tests of quantum mechanics at macroscopic scales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Matter wave </a:t>
            </a:r>
            <a:r>
              <a:rPr lang="en-US" sz="1400" dirty="0" err="1">
                <a:latin typeface="+mn-lt"/>
                <a:ea typeface="ＭＳ Ｐゴシック" charset="-128"/>
                <a:cs typeface="ＭＳ Ｐゴシック" charset="-128"/>
              </a:rPr>
              <a:t>delocalizations</a:t>
            </a: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 &gt;1 m for multiple seconds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Test fundamental decoherence mechanisms, non-linear quantum mechanics, and their potential relation to gravity</a:t>
            </a:r>
          </a:p>
          <a:p>
            <a:pPr lvl="1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Font typeface="Arial"/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Font typeface="Arial"/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Font typeface="Arial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3AA979-3EEB-99E8-B4D2-97E968BCF079}"/>
              </a:ext>
            </a:extLst>
          </p:cNvPr>
          <p:cNvSpPr txBox="1"/>
          <p:nvPr/>
        </p:nvSpPr>
        <p:spPr>
          <a:xfrm>
            <a:off x="196646" y="6396335"/>
            <a:ext cx="78139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Graham et al., PRD 93, 075029 (2016); </a:t>
            </a:r>
            <a:r>
              <a:rPr lang="en-US" sz="1200" dirty="0" err="1">
                <a:solidFill>
                  <a:schemeClr val="bg1"/>
                </a:solidFill>
              </a:rPr>
              <a:t>Arvanitaki</a:t>
            </a:r>
            <a:r>
              <a:rPr lang="en-US" sz="1200" dirty="0">
                <a:solidFill>
                  <a:schemeClr val="bg1"/>
                </a:solidFill>
              </a:rPr>
              <a:t> et al., PRD 97, 075020 (2018); Graham et al., PRD 97, 055006 (2018); Kaplan and Rajendran, Phys. Rev. D 105, 055002 (2022); Carney et al., arXiv:2502.17575 (2025)  </a:t>
            </a:r>
          </a:p>
        </p:txBody>
      </p:sp>
    </p:spTree>
    <p:extLst>
      <p:ext uri="{BB962C8B-B14F-4D97-AF65-F5344CB8AC3E}">
        <p14:creationId xmlns:p14="http://schemas.microsoft.com/office/powerpoint/2010/main" val="20136543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C5A0D-E849-42E8-A621-8AA581F02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43676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Mid-band Science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15E830-251E-45F7-851A-BDB883D59050}"/>
              </a:ext>
            </a:extLst>
          </p:cNvPr>
          <p:cNvSpPr/>
          <p:nvPr/>
        </p:nvSpPr>
        <p:spPr>
          <a:xfrm>
            <a:off x="278971" y="544134"/>
            <a:ext cx="8865029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b="1" dirty="0"/>
              <a:t>Mid-band discovery potential</a:t>
            </a:r>
          </a:p>
          <a:p>
            <a:pPr>
              <a:buNone/>
            </a:pPr>
            <a:r>
              <a:rPr lang="en-US" sz="1400" dirty="0"/>
              <a:t>-Historically, every new band/modality has led to discovery</a:t>
            </a:r>
          </a:p>
          <a:p>
            <a:pPr>
              <a:buNone/>
            </a:pPr>
            <a:r>
              <a:rPr lang="en-US" sz="1400" dirty="0"/>
              <a:t>-Observe LIGO sources earlier in their evolution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b="1" dirty="0"/>
              <a:t>Cosmological signals that give insight into high energy physics</a:t>
            </a:r>
          </a:p>
          <a:p>
            <a:r>
              <a:rPr lang="en-US" sz="1400" dirty="0"/>
              <a:t>-Operating in mid-band instead of lower frequencies advantageous for avoiding white dwarf confusion noise</a:t>
            </a:r>
          </a:p>
          <a:p>
            <a:pPr>
              <a:buNone/>
            </a:pPr>
            <a:endParaRPr lang="en-US" sz="1400" b="1" dirty="0"/>
          </a:p>
          <a:p>
            <a:pPr>
              <a:buNone/>
            </a:pPr>
            <a:r>
              <a:rPr lang="en-US" sz="1400" b="1" dirty="0"/>
              <a:t>Promising for sky localization [Graham and Jung, Phys. Rev. D 97, 024052 (2018)]</a:t>
            </a:r>
          </a:p>
          <a:p>
            <a:pPr>
              <a:buNone/>
            </a:pPr>
            <a:r>
              <a:rPr lang="en-US" sz="1400" dirty="0"/>
              <a:t>-Predict </a:t>
            </a:r>
            <a:r>
              <a:rPr lang="en-US" sz="1400" i="1" dirty="0"/>
              <a:t>when</a:t>
            </a:r>
            <a:r>
              <a:rPr lang="en-US" sz="1400" dirty="0"/>
              <a:t> and </a:t>
            </a:r>
            <a:r>
              <a:rPr lang="en-US" sz="1400" i="1" dirty="0"/>
              <a:t>where</a:t>
            </a:r>
            <a:r>
              <a:rPr lang="en-US" sz="1400" dirty="0"/>
              <a:t> events will occur (before they reach LIGO band)</a:t>
            </a:r>
          </a:p>
          <a:p>
            <a:pPr>
              <a:buNone/>
            </a:pPr>
            <a:r>
              <a:rPr lang="en-US" sz="1400" dirty="0"/>
              <a:t>-Observe run-up to coalescence using electromagnetic telescopes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b="1" dirty="0"/>
              <a:t>Astrophysical Sources</a:t>
            </a:r>
          </a:p>
          <a:p>
            <a:r>
              <a:rPr lang="en-US" sz="1400" dirty="0"/>
              <a:t>White dwarf binaries (Type IA supernovae), black hole binaries, intermediate mass black holes, and neutron star binaries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" name="Picture 2" descr="A screenshot of a computer game&#10;&#10;Description automatically generated">
            <a:extLst>
              <a:ext uri="{FF2B5EF4-FFF2-40B4-BE49-F238E27FC236}">
                <a16:creationId xmlns:a16="http://schemas.microsoft.com/office/drawing/2014/main" id="{60BBDC51-DD8B-0D74-12D2-921FEAD9D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70" y="1562558"/>
            <a:ext cx="4728813" cy="19309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699984-07B2-8F29-EC86-6C90A7B30193}"/>
              </a:ext>
            </a:extLst>
          </p:cNvPr>
          <p:cNvSpPr txBox="1"/>
          <p:nvPr/>
        </p:nvSpPr>
        <p:spPr>
          <a:xfrm>
            <a:off x="582015" y="3475346"/>
            <a:ext cx="442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https://c02.purpledshub.com/uploads/sites/48/2020/09/Electromagnetic-spectrum-a0f874b.jpg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19C385-81EF-8961-0919-9494F5DB1748}"/>
              </a:ext>
            </a:extLst>
          </p:cNvPr>
          <p:cNvSpPr txBox="1"/>
          <p:nvPr/>
        </p:nvSpPr>
        <p:spPr>
          <a:xfrm>
            <a:off x="1440873" y="6437445"/>
            <a:ext cx="59445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MAGIS Collaboration, Quantum Science and Technology 6, 044003 (2021)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6F4ACD-CF41-2069-9F9A-03297E422C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8904" y="1687134"/>
            <a:ext cx="2963081" cy="203364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2260FC9-B38A-9B91-5AE4-08F6EEA23FC9}"/>
              </a:ext>
            </a:extLst>
          </p:cNvPr>
          <p:cNvSpPr/>
          <p:nvPr/>
        </p:nvSpPr>
        <p:spPr>
          <a:xfrm>
            <a:off x="5549021" y="1687134"/>
            <a:ext cx="220346" cy="190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525694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187" y="272790"/>
            <a:ext cx="6601627" cy="64293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Global Efforts in Long-Baseline Atom Interferometry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14777" y="1066920"/>
            <a:ext cx="8372789" cy="522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- Growing global community in this area</a:t>
            </a:r>
          </a:p>
          <a:p>
            <a:endParaRPr lang="en-US" sz="1200" dirty="0"/>
          </a:p>
          <a:p>
            <a:r>
              <a:rPr lang="en-US" sz="1200" dirty="0"/>
              <a:t>- Example: CERN Very-Long-Baseline Terrestrial Atom Interferometry Workshop, March 13-14 (2023): ~200 registered participants. </a:t>
            </a:r>
            <a:r>
              <a:rPr lang="en-US" sz="1200" dirty="0">
                <a:hlinkClick r:id="rId2"/>
              </a:rPr>
              <a:t>https://indico.cern.ch/event/1208783/</a:t>
            </a:r>
            <a:endParaRPr lang="en-US" sz="1200" dirty="0"/>
          </a:p>
          <a:p>
            <a:pPr marL="214313" indent="-214313">
              <a:buFontTx/>
              <a:buChar char="-"/>
            </a:pPr>
            <a:endParaRPr lang="en-US" sz="1200" dirty="0"/>
          </a:p>
          <a:p>
            <a:pPr marL="214313" indent="-214313">
              <a:buFontTx/>
              <a:buChar char="-"/>
            </a:pPr>
            <a:endParaRPr lang="en-US" sz="1200" dirty="0"/>
          </a:p>
          <a:p>
            <a:pPr marL="214313" indent="-214313">
              <a:buFontTx/>
              <a:buChar char="-"/>
            </a:pPr>
            <a:endParaRPr lang="en-US" sz="1200" dirty="0"/>
          </a:p>
          <a:p>
            <a:pPr marL="214313" indent="-214313">
              <a:buFontTx/>
              <a:buChar char="-"/>
            </a:pPr>
            <a:endParaRPr lang="en-US" sz="1200" dirty="0"/>
          </a:p>
          <a:p>
            <a:pPr marL="214313" indent="-214313">
              <a:buFontTx/>
              <a:buChar char="-"/>
            </a:pPr>
            <a:endParaRPr lang="en-US" sz="1200" dirty="0"/>
          </a:p>
          <a:p>
            <a:pPr marL="214313" indent="-214313">
              <a:buFontTx/>
              <a:buChar char="-"/>
            </a:pPr>
            <a:endParaRPr lang="en-US" sz="1200" dirty="0"/>
          </a:p>
          <a:p>
            <a:pPr marL="214313" indent="-214313">
              <a:buFontTx/>
              <a:buChar char="-"/>
            </a:pPr>
            <a:endParaRPr lang="en-US" sz="1200" dirty="0"/>
          </a:p>
          <a:p>
            <a:pPr marL="214313" indent="-214313">
              <a:buFontTx/>
              <a:buChar char="-"/>
            </a:pP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MAGIS-100 in US (Abe et al., QST 6, 044003 (2021))</a:t>
            </a:r>
          </a:p>
          <a:p>
            <a:endParaRPr lang="en-US" sz="1200" dirty="0"/>
          </a:p>
          <a:p>
            <a:pPr>
              <a:lnSpc>
                <a:spcPct val="90000"/>
              </a:lnSpc>
            </a:pPr>
            <a:r>
              <a:rPr lang="en-US" sz="1200" dirty="0">
                <a:ea typeface="ＭＳ Ｐゴシック" charset="-128"/>
                <a:cs typeface="ＭＳ Ｐゴシック" charset="-128"/>
              </a:rPr>
              <a:t>AION in UK (</a:t>
            </a:r>
            <a:r>
              <a:rPr lang="en-US" sz="1200" dirty="0" err="1">
                <a:ea typeface="ＭＳ Ｐゴシック" charset="-128"/>
                <a:cs typeface="ＭＳ Ｐゴシック" charset="-128"/>
              </a:rPr>
              <a:t>Badurina</a:t>
            </a:r>
            <a:r>
              <a:rPr lang="en-US" sz="1200" dirty="0">
                <a:ea typeface="ＭＳ Ｐゴシック" charset="-128"/>
                <a:cs typeface="ＭＳ Ｐゴシック" charset="-128"/>
              </a:rPr>
              <a:t> et al., J. of Cosmology and Astrophysics 05 (2020) 011)</a:t>
            </a:r>
          </a:p>
          <a:p>
            <a:pPr>
              <a:lnSpc>
                <a:spcPct val="90000"/>
              </a:lnSpc>
            </a:pPr>
            <a:endParaRPr lang="en-US" sz="12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ea typeface="ＭＳ Ｐゴシック" charset="-128"/>
                <a:cs typeface="ＭＳ Ｐゴシック" charset="-128"/>
              </a:rPr>
              <a:t>MIGA in France (</a:t>
            </a:r>
            <a:r>
              <a:rPr lang="en-US" sz="1200" dirty="0" err="1"/>
              <a:t>Canuel</a:t>
            </a:r>
            <a:r>
              <a:rPr lang="en-US" sz="1200" dirty="0"/>
              <a:t> et al., Scientific Reports 8, 14064 (2018))</a:t>
            </a:r>
            <a:endParaRPr lang="en-US" sz="12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2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ea typeface="ＭＳ Ｐゴシック" charset="-128"/>
                <a:cs typeface="ＭＳ Ｐゴシック" charset="-128"/>
              </a:rPr>
              <a:t>ZAIGA in China (Zhan et al., International Journal of Modern Physics D 29, 1940005 (2020))</a:t>
            </a:r>
          </a:p>
          <a:p>
            <a:pPr>
              <a:lnSpc>
                <a:spcPct val="90000"/>
              </a:lnSpc>
            </a:pPr>
            <a:endParaRPr lang="en-US" sz="12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ea typeface="ＭＳ Ｐゴシック" charset="-128"/>
                <a:cs typeface="ＭＳ Ｐゴシック" charset="-128"/>
              </a:rPr>
              <a:t>VLBAI in Germany (Hartwig et al., New Journal of Physics 17, 035011 (2015))</a:t>
            </a:r>
          </a:p>
          <a:p>
            <a:pPr>
              <a:lnSpc>
                <a:spcPct val="90000"/>
              </a:lnSpc>
            </a:pPr>
            <a:endParaRPr lang="en-US" sz="12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ea typeface="ＭＳ Ｐゴシック" charset="-128"/>
                <a:cs typeface="ＭＳ Ｐゴシック" charset="-128"/>
              </a:rPr>
              <a:t>Naval Postgraduate School in US</a:t>
            </a:r>
          </a:p>
          <a:p>
            <a:pPr>
              <a:lnSpc>
                <a:spcPct val="90000"/>
              </a:lnSpc>
            </a:pPr>
            <a:endParaRPr lang="en-US" sz="12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ea typeface="ＭＳ Ｐゴシック" charset="-128"/>
                <a:cs typeface="ＭＳ Ｐゴシック" charset="-128"/>
              </a:rPr>
              <a:t>Community studies of future km scale detectors</a:t>
            </a:r>
          </a:p>
          <a:p>
            <a:pPr>
              <a:lnSpc>
                <a:spcPct val="90000"/>
              </a:lnSpc>
            </a:pPr>
            <a:endParaRPr lang="en-US" sz="1200" dirty="0"/>
          </a:p>
          <a:p>
            <a:r>
              <a:rPr lang="en-US" sz="1200" dirty="0"/>
              <a:t>- Community is also studying prospects for future space-based detectors (Abou El-</a:t>
            </a:r>
            <a:r>
              <a:rPr lang="en-US" sz="1200" dirty="0" err="1"/>
              <a:t>Neaj</a:t>
            </a:r>
            <a:r>
              <a:rPr lang="en-US" sz="1200" dirty="0"/>
              <a:t> et al., EPJ Quantum Technology 7, 6 (2020)); synergies with related proposals using optical lattice clocks in space (</a:t>
            </a:r>
            <a:r>
              <a:rPr lang="en-US" sz="1200" dirty="0" err="1"/>
              <a:t>Kolkowitz</a:t>
            </a:r>
            <a:r>
              <a:rPr lang="en-US" sz="1200" dirty="0"/>
              <a:t> et al., PRD 94, 124043 (2016))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CD09C6-2C6A-61C6-23AD-76AC9F5AC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894" y="1979686"/>
            <a:ext cx="2576557" cy="144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D9AEB4-B861-E7B5-35CD-D2AF6F5AB0F3}"/>
              </a:ext>
            </a:extLst>
          </p:cNvPr>
          <p:cNvSpPr txBox="1"/>
          <p:nvPr/>
        </p:nvSpPr>
        <p:spPr>
          <a:xfrm>
            <a:off x="1374113" y="6446710"/>
            <a:ext cx="69924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Workshop summary/roadmap:  Abend et al., AVS Quantum Science 6, 024701 (2024)</a:t>
            </a:r>
          </a:p>
        </p:txBody>
      </p:sp>
    </p:spTree>
    <p:extLst>
      <p:ext uri="{BB962C8B-B14F-4D97-AF65-F5344CB8AC3E}">
        <p14:creationId xmlns:p14="http://schemas.microsoft.com/office/powerpoint/2010/main" val="32144898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6F8909-D819-E420-99F2-174FC881D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591AC47-26AC-B29C-3551-D1524B9A0757}"/>
              </a:ext>
            </a:extLst>
          </p:cNvPr>
          <p:cNvSpPr txBox="1"/>
          <p:nvPr/>
        </p:nvSpPr>
        <p:spPr>
          <a:xfrm>
            <a:off x="976068" y="4976124"/>
            <a:ext cx="3050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Differential phase evolution: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B951B96-DFAB-E2A3-2D8B-1E8678B9E1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1415" y="5366969"/>
            <a:ext cx="2160714" cy="398651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06F05C3-2156-1A8D-131F-AEB8EC49A28A}"/>
              </a:ext>
            </a:extLst>
          </p:cNvPr>
          <p:cNvGrpSpPr/>
          <p:nvPr/>
        </p:nvGrpSpPr>
        <p:grpSpPr>
          <a:xfrm>
            <a:off x="4686499" y="4366611"/>
            <a:ext cx="4001194" cy="1684713"/>
            <a:chOff x="4572000" y="4146299"/>
            <a:chExt cx="4001194" cy="16847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0D9F10D-08FC-B19C-0BE1-764E13CA4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1417" y="5257531"/>
              <a:ext cx="1186650" cy="3432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087D3B2-A79C-A185-3A1B-A6D52DEE8F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1417" y="4725391"/>
              <a:ext cx="632880" cy="4125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B322839-9EE2-7A78-F140-6C804E396B87}"/>
                </a:ext>
              </a:extLst>
            </p:cNvPr>
            <p:cNvSpPr/>
            <p:nvPr/>
          </p:nvSpPr>
          <p:spPr>
            <a:xfrm>
              <a:off x="4626018" y="4205641"/>
              <a:ext cx="337958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2000" dirty="0"/>
                <a:t>Two ways for phase to vary: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D712F4-B042-0996-277F-75F394E00FDA}"/>
                </a:ext>
              </a:extLst>
            </p:cNvPr>
            <p:cNvSpPr txBox="1"/>
            <p:nvPr/>
          </p:nvSpPr>
          <p:spPr>
            <a:xfrm>
              <a:off x="6339774" y="5262709"/>
              <a:ext cx="20608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i="1" dirty="0"/>
                <a:t>Gravitational wave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E189A4-FDFE-05DB-1DCE-D423B0693EA1}"/>
                </a:ext>
              </a:extLst>
            </p:cNvPr>
            <p:cNvSpPr txBox="1"/>
            <p:nvPr/>
          </p:nvSpPr>
          <p:spPr>
            <a:xfrm>
              <a:off x="6339774" y="4766625"/>
              <a:ext cx="14075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i="1" dirty="0"/>
                <a:t>Dark matter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EC32FA7-410F-2183-335A-4605D6A7A1EB}"/>
                </a:ext>
              </a:extLst>
            </p:cNvPr>
            <p:cNvSpPr/>
            <p:nvPr/>
          </p:nvSpPr>
          <p:spPr bwMode="auto">
            <a:xfrm>
              <a:off x="4572000" y="4146299"/>
              <a:ext cx="4001194" cy="1684713"/>
            </a:xfrm>
            <a:prstGeom prst="rect">
              <a:avLst/>
            </a:prstGeom>
            <a:solidFill>
              <a:schemeClr val="bg2">
                <a:lumMod val="60000"/>
                <a:lumOff val="40000"/>
                <a:alpha val="36863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1D93602-3E9C-3C4E-CAB0-72C4875232B8}"/>
              </a:ext>
            </a:extLst>
          </p:cNvPr>
          <p:cNvGrpSpPr/>
          <p:nvPr/>
        </p:nvGrpSpPr>
        <p:grpSpPr>
          <a:xfrm>
            <a:off x="5160971" y="699205"/>
            <a:ext cx="3983029" cy="3452965"/>
            <a:chOff x="5146876" y="653311"/>
            <a:chExt cx="3983029" cy="345296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DF8B4BE-F4B0-9D10-B81E-2A76578825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403"/>
            <a:stretch/>
          </p:blipFill>
          <p:spPr>
            <a:xfrm>
              <a:off x="5186204" y="675903"/>
              <a:ext cx="3943701" cy="3430373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F8A05DA-E7AB-AF0E-A0F8-DCCEA46A1328}"/>
                </a:ext>
              </a:extLst>
            </p:cNvPr>
            <p:cNvSpPr/>
            <p:nvPr/>
          </p:nvSpPr>
          <p:spPr bwMode="auto">
            <a:xfrm>
              <a:off x="5146876" y="653311"/>
              <a:ext cx="297527" cy="3067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DDABD73-7D16-FA9A-7427-0F3AD202FE50}"/>
              </a:ext>
            </a:extLst>
          </p:cNvPr>
          <p:cNvGrpSpPr/>
          <p:nvPr/>
        </p:nvGrpSpPr>
        <p:grpSpPr>
          <a:xfrm>
            <a:off x="2903473" y="608684"/>
            <a:ext cx="2187303" cy="3491779"/>
            <a:chOff x="2762939" y="594403"/>
            <a:chExt cx="2187303" cy="3491779"/>
          </a:xfrm>
        </p:grpSpPr>
        <p:pic>
          <p:nvPicPr>
            <p:cNvPr id="34" name="Picture 33" descr="A picture containing clock, meter&#10;&#10;Description automatically generated">
              <a:extLst>
                <a:ext uri="{FF2B5EF4-FFF2-40B4-BE49-F238E27FC236}">
                  <a16:creationId xmlns:a16="http://schemas.microsoft.com/office/drawing/2014/main" id="{99F804E5-8C29-CC60-834D-A2FC26674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1215" y="3386379"/>
              <a:ext cx="819027" cy="60428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AE5A812-3973-E492-6D73-937EC2D67CE9}"/>
                </a:ext>
              </a:extLst>
            </p:cNvPr>
            <p:cNvSpPr/>
            <p:nvPr/>
          </p:nvSpPr>
          <p:spPr bwMode="auto">
            <a:xfrm>
              <a:off x="3972434" y="669350"/>
              <a:ext cx="297527" cy="3067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33" name="Picture 32" descr="A picture containing clock, meter&#10;&#10;Description automatically generated">
              <a:extLst>
                <a:ext uri="{FF2B5EF4-FFF2-40B4-BE49-F238E27FC236}">
                  <a16:creationId xmlns:a16="http://schemas.microsoft.com/office/drawing/2014/main" id="{1EBC58C9-1256-82FA-7503-82A185BBA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29860" y="659999"/>
              <a:ext cx="819027" cy="604283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AE1FA61-4D82-64E6-B011-B2A2E2DA2317}"/>
                </a:ext>
              </a:extLst>
            </p:cNvPr>
            <p:cNvGrpSpPr/>
            <p:nvPr/>
          </p:nvGrpSpPr>
          <p:grpSpPr>
            <a:xfrm>
              <a:off x="2762939" y="594403"/>
              <a:ext cx="1507022" cy="3491779"/>
              <a:chOff x="5181600" y="934898"/>
              <a:chExt cx="1791354" cy="4134298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3974D66-8C77-A373-1D12-66B2051F973C}"/>
                  </a:ext>
                </a:extLst>
              </p:cNvPr>
              <p:cNvGrpSpPr/>
              <p:nvPr/>
            </p:nvGrpSpPr>
            <p:grpSpPr>
              <a:xfrm>
                <a:off x="5181600" y="934898"/>
                <a:ext cx="999755" cy="4134298"/>
                <a:chOff x="990600" y="733727"/>
                <a:chExt cx="1219200" cy="4361846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2A19F64C-2C55-1326-4D36-67E5BEB9B9DB}"/>
                    </a:ext>
                  </a:extLst>
                </p:cNvPr>
                <p:cNvGrpSpPr/>
                <p:nvPr/>
              </p:nvGrpSpPr>
              <p:grpSpPr>
                <a:xfrm>
                  <a:off x="990600" y="1200150"/>
                  <a:ext cx="1219200" cy="3429000"/>
                  <a:chOff x="990600" y="1200150"/>
                  <a:chExt cx="1282700" cy="3022600"/>
                </a:xfrm>
              </p:grpSpPr>
              <p:pic>
                <p:nvPicPr>
                  <p:cNvPr id="31" name="Picture 30" descr="A picture containing food, light&#10;&#10;Description automatically generated">
                    <a:extLst>
                      <a:ext uri="{FF2B5EF4-FFF2-40B4-BE49-F238E27FC236}">
                        <a16:creationId xmlns:a16="http://schemas.microsoft.com/office/drawing/2014/main" id="{FA76BAD3-D547-5990-AC97-F3AFC7ACAB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990600" y="1200150"/>
                    <a:ext cx="1282700" cy="1574800"/>
                  </a:xfrm>
                  <a:prstGeom prst="rect">
                    <a:avLst/>
                  </a:prstGeom>
                </p:spPr>
              </p:pic>
              <p:pic>
                <p:nvPicPr>
                  <p:cNvPr id="32" name="Picture 31" descr="A picture containing food, light&#10;&#10;Description automatically generated">
                    <a:extLst>
                      <a:ext uri="{FF2B5EF4-FFF2-40B4-BE49-F238E27FC236}">
                        <a16:creationId xmlns:a16="http://schemas.microsoft.com/office/drawing/2014/main" id="{BD5DF87D-B708-5A69-1BF5-29A7CEBB0E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10800000">
                    <a:off x="990600" y="2647950"/>
                    <a:ext cx="1282700" cy="15748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F910B749-3440-CD49-108C-690A413A365C}"/>
                    </a:ext>
                  </a:extLst>
                </p:cNvPr>
                <p:cNvSpPr/>
                <p:nvPr/>
              </p:nvSpPr>
              <p:spPr>
                <a:xfrm>
                  <a:off x="990600" y="1200150"/>
                  <a:ext cx="1219200" cy="342900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470AD45D-A68A-01B3-5393-A16CB5E1DA86}"/>
                    </a:ext>
                  </a:extLst>
                </p:cNvPr>
                <p:cNvGrpSpPr/>
                <p:nvPr/>
              </p:nvGrpSpPr>
              <p:grpSpPr>
                <a:xfrm>
                  <a:off x="1431960" y="4324350"/>
                  <a:ext cx="375534" cy="771223"/>
                  <a:chOff x="1431960" y="4324350"/>
                  <a:chExt cx="375534" cy="771223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2730F16C-8259-2D89-6A3D-C15489505B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0200" y="4324350"/>
                    <a:ext cx="0" cy="533400"/>
                  </a:xfrm>
                  <a:prstGeom prst="straightConnector1">
                    <a:avLst/>
                  </a:prstGeom>
                  <a:ln w="444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0" name="Picture 29" descr="A close up of a logo&#10;&#10;Description automatically generated">
                    <a:extLst>
                      <a:ext uri="{FF2B5EF4-FFF2-40B4-BE49-F238E27FC236}">
                        <a16:creationId xmlns:a16="http://schemas.microsoft.com/office/drawing/2014/main" id="{9D3F9E5E-5AF9-F288-F2BC-9311F0F5844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screen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16200000">
                    <a:off x="1417320" y="4705400"/>
                    <a:ext cx="404813" cy="37553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DB00E381-C26F-F9E7-C72E-B5E54235B8AE}"/>
                    </a:ext>
                  </a:extLst>
                </p:cNvPr>
                <p:cNvGrpSpPr/>
                <p:nvPr/>
              </p:nvGrpSpPr>
              <p:grpSpPr>
                <a:xfrm rot="10800000">
                  <a:off x="1431959" y="733727"/>
                  <a:ext cx="375534" cy="771223"/>
                  <a:chOff x="1412434" y="4324350"/>
                  <a:chExt cx="375534" cy="771223"/>
                </a:xfrm>
              </p:grpSpPr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D52D388D-A681-E5BF-BB76-6B470C7C27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0200" y="4324350"/>
                    <a:ext cx="0" cy="533400"/>
                  </a:xfrm>
                  <a:prstGeom prst="straightConnector1">
                    <a:avLst/>
                  </a:prstGeom>
                  <a:ln w="444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28" name="Picture 27" descr="A close up of a logo&#10;&#10;Description automatically generated">
                    <a:extLst>
                      <a:ext uri="{FF2B5EF4-FFF2-40B4-BE49-F238E27FC236}">
                        <a16:creationId xmlns:a16="http://schemas.microsoft.com/office/drawing/2014/main" id="{0E99D85C-7A80-B586-FE45-7629264AF1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screen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16200000">
                    <a:off x="1397794" y="4705400"/>
                    <a:ext cx="404813" cy="375534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Picture 20" descr="A clock hanging from the side&#10;&#10;Description automatically generated">
                <a:extLst>
                  <a:ext uri="{FF2B5EF4-FFF2-40B4-BE49-F238E27FC236}">
                    <a16:creationId xmlns:a16="http://schemas.microsoft.com/office/drawing/2014/main" id="{488563B1-DC98-0B6A-D596-1A3929CD25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84976" y="1628208"/>
                <a:ext cx="687978" cy="640080"/>
              </a:xfrm>
              <a:prstGeom prst="rect">
                <a:avLst/>
              </a:prstGeom>
            </p:spPr>
          </p:pic>
          <p:pic>
            <p:nvPicPr>
              <p:cNvPr id="22" name="Picture 21" descr="A clock hanging from the side&#10;&#10;Description automatically generated">
                <a:extLst>
                  <a:ext uri="{FF2B5EF4-FFF2-40B4-BE49-F238E27FC236}">
                    <a16:creationId xmlns:a16="http://schemas.microsoft.com/office/drawing/2014/main" id="{4EDB0BE0-BF4D-1F70-0DB7-3A1F2AE41D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28398" y="3780437"/>
                <a:ext cx="644556" cy="640080"/>
              </a:xfrm>
              <a:prstGeom prst="rect">
                <a:avLst/>
              </a:prstGeom>
            </p:spPr>
          </p:pic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C1EC5D9-F926-6795-6D86-B63932FDAAFC}"/>
                </a:ext>
              </a:extLst>
            </p:cNvPr>
            <p:cNvSpPr txBox="1"/>
            <p:nvPr/>
          </p:nvSpPr>
          <p:spPr>
            <a:xfrm>
              <a:off x="4278261" y="1211788"/>
              <a:ext cx="670626" cy="397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900" dirty="0"/>
                <a:t>Atomic</a:t>
              </a:r>
            </a:p>
            <a:p>
              <a:pPr>
                <a:buNone/>
              </a:pPr>
              <a:r>
                <a:rPr lang="en-US" sz="900" dirty="0"/>
                <a:t>clock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508713E-DED3-A139-F4CA-097EEAF7AAED}"/>
                </a:ext>
              </a:extLst>
            </p:cNvPr>
            <p:cNvSpPr txBox="1"/>
            <p:nvPr/>
          </p:nvSpPr>
          <p:spPr>
            <a:xfrm>
              <a:off x="4269961" y="3097031"/>
              <a:ext cx="670626" cy="397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900" dirty="0"/>
                <a:t>Atomic</a:t>
              </a:r>
            </a:p>
            <a:p>
              <a:pPr>
                <a:buNone/>
              </a:pPr>
              <a:r>
                <a:rPr lang="en-US" sz="900" dirty="0"/>
                <a:t>clock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D5C443F-2308-200F-7BD2-FC9463060816}"/>
              </a:ext>
            </a:extLst>
          </p:cNvPr>
          <p:cNvSpPr txBox="1"/>
          <p:nvPr/>
        </p:nvSpPr>
        <p:spPr>
          <a:xfrm>
            <a:off x="255380" y="1092380"/>
            <a:ext cx="2463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Freely-falling atoms on each end serve as </a:t>
            </a:r>
            <a:r>
              <a:rPr lang="en-US" b="1" dirty="0"/>
              <a:t>inertial references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F7CA33-1177-5D2A-4E34-624D012023CE}"/>
              </a:ext>
            </a:extLst>
          </p:cNvPr>
          <p:cNvSpPr txBox="1"/>
          <p:nvPr/>
        </p:nvSpPr>
        <p:spPr>
          <a:xfrm>
            <a:off x="229232" y="2285076"/>
            <a:ext cx="24639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Atoms act as </a:t>
            </a:r>
            <a:r>
              <a:rPr lang="en-US" b="1" dirty="0"/>
              <a:t>clocks</a:t>
            </a:r>
            <a:r>
              <a:rPr lang="en-US" dirty="0"/>
              <a:t> to measure light travel time across baseline:</a:t>
            </a:r>
          </a:p>
          <a:p>
            <a:pPr>
              <a:buNone/>
            </a:pPr>
            <a:r>
              <a:rPr lang="en-US" dirty="0"/>
              <a:t>“active proof mass”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Multiple pulses across baseline coherently enhance signal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AC5AA2B-71EA-4DFB-3C46-86CE4AAD1FE3}"/>
              </a:ext>
            </a:extLst>
          </p:cNvPr>
          <p:cNvSpPr/>
          <p:nvPr/>
        </p:nvSpPr>
        <p:spPr bwMode="auto">
          <a:xfrm>
            <a:off x="803469" y="5034659"/>
            <a:ext cx="3196607" cy="896724"/>
          </a:xfrm>
          <a:prstGeom prst="rect">
            <a:avLst/>
          </a:prstGeom>
          <a:solidFill>
            <a:schemeClr val="bg2">
              <a:lumMod val="60000"/>
              <a:lumOff val="40000"/>
              <a:alpha val="3686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9A7335B-127A-9067-B2D2-D0AC2C42C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0434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Measurement Concept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DC07A3A-E82F-3162-ED5F-A1EFB1ACBA21}"/>
              </a:ext>
            </a:extLst>
          </p:cNvPr>
          <p:cNvSpPr txBox="1"/>
          <p:nvPr/>
        </p:nvSpPr>
        <p:spPr>
          <a:xfrm>
            <a:off x="263236" y="6398705"/>
            <a:ext cx="87422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Yu and Tinto, GRG 43, 1943 (2011); Graham et al., PRL 110, 171102 (2013); </a:t>
            </a:r>
            <a:r>
              <a:rPr lang="en-US" sz="1200" dirty="0" err="1">
                <a:solidFill>
                  <a:schemeClr val="bg1"/>
                </a:solidFill>
              </a:rPr>
              <a:t>Arvanitaki</a:t>
            </a:r>
            <a:r>
              <a:rPr lang="en-US" sz="1200" dirty="0">
                <a:solidFill>
                  <a:schemeClr val="bg1"/>
                </a:solidFill>
              </a:rPr>
              <a:t> et al., PRD 97, 075020 (2018); Norcia et al., PRA 96, 042118 </a:t>
            </a:r>
            <a:r>
              <a:rPr lang="en-US" sz="1200">
                <a:solidFill>
                  <a:schemeClr val="bg1"/>
                </a:solidFill>
              </a:rPr>
              <a:t>(2017)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50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7510C-76D7-E3CB-4909-C41D306D4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C988E0-B2A2-61BE-D5BE-D40C7376F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790" y="1088253"/>
            <a:ext cx="3387973" cy="31731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585051-4F87-5C9D-902F-ACC6CDBA6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745" y="-38072"/>
            <a:ext cx="7088510" cy="85725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Strontium clock atom interferometry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9F9D35-B3AE-F1C8-7076-866C73672F15}"/>
              </a:ext>
            </a:extLst>
          </p:cNvPr>
          <p:cNvSpPr txBox="1"/>
          <p:nvPr/>
        </p:nvSpPr>
        <p:spPr>
          <a:xfrm flipH="1">
            <a:off x="200553" y="1346261"/>
            <a:ext cx="4935682" cy="3254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Sr has a narrow optical clock transition at 698 nm with a long-lived excited state (natural lifetime &gt;100 s)</a:t>
            </a:r>
          </a:p>
          <a:p>
            <a:endParaRPr lang="en-US" sz="1600" dirty="0"/>
          </a:p>
          <a:p>
            <a:r>
              <a:rPr lang="en-US" sz="1600" dirty="0"/>
              <a:t>Atom optics based on single-photon transitions on this 698 nm line</a:t>
            </a:r>
          </a:p>
          <a:p>
            <a:endParaRPr lang="en-US" sz="1600" dirty="0"/>
          </a:p>
          <a:p>
            <a:r>
              <a:rPr lang="en-US" sz="1600" dirty="0"/>
              <a:t>Can also use stronger 689 nm line, can drive transitions faster but shorter exited state lifetime</a:t>
            </a:r>
          </a:p>
          <a:p>
            <a:endParaRPr lang="en-US" sz="1600" dirty="0"/>
          </a:p>
          <a:p>
            <a:r>
              <a:rPr lang="en-US" sz="1600" dirty="0"/>
              <a:t>Different from conventional atom interferometers, which use multi-photon transitions between different ground states</a:t>
            </a:r>
          </a:p>
          <a:p>
            <a:endParaRPr lang="en-US" sz="13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7198B3-B2F1-3BBA-4FED-FEDB4ECFA515}"/>
              </a:ext>
            </a:extLst>
          </p:cNvPr>
          <p:cNvSpPr txBox="1"/>
          <p:nvPr/>
        </p:nvSpPr>
        <p:spPr>
          <a:xfrm>
            <a:off x="1311471" y="6460914"/>
            <a:ext cx="559681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Hu et al., PRL 119, 263601 (2017); Rudolph et al, PRL 124, 083604 (2020)</a:t>
            </a:r>
          </a:p>
        </p:txBody>
      </p:sp>
    </p:spTree>
    <p:extLst>
      <p:ext uri="{BB962C8B-B14F-4D97-AF65-F5344CB8AC3E}">
        <p14:creationId xmlns:p14="http://schemas.microsoft.com/office/powerpoint/2010/main" val="311230098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8DC1E-4445-3803-7AEE-6720E8EDE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>
            <a:extLst>
              <a:ext uri="{FF2B5EF4-FFF2-40B4-BE49-F238E27FC236}">
                <a16:creationId xmlns:a16="http://schemas.microsoft.com/office/drawing/2014/main" id="{5835B023-7B88-B66E-5A7F-FC3990ACA4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9212" y="730514"/>
            <a:ext cx="3384124" cy="5327386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Light circulates between two mirrors</a:t>
            </a: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For light at particular “resonance frequencies,” dependent on distance between mirrors, constructive interference leads to large buildup of field inside cavity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At resonance, most light transmitted through cavity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Oscillations of distance between mirrors causes frequency modulation of the light</a:t>
            </a: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4E3A2D7-1B0C-69F1-3B61-110EF006C9F4}"/>
              </a:ext>
            </a:extLst>
          </p:cNvPr>
          <p:cNvSpPr txBox="1">
            <a:spLocks noChangeArrowheads="1"/>
          </p:cNvSpPr>
          <p:nvPr/>
        </p:nvSpPr>
        <p:spPr>
          <a:xfrm>
            <a:off x="1290485" y="174560"/>
            <a:ext cx="6172200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400" dirty="0">
                <a:latin typeface="+mn-lt"/>
              </a:rPr>
              <a:t>Optical Cavities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805C7B-46E6-3786-6091-B51C95A80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925" y="893525"/>
            <a:ext cx="4627535" cy="30471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A63883-4D87-6DD9-7EB4-F8F2DB549762}"/>
              </a:ext>
            </a:extLst>
          </p:cNvPr>
          <p:cNvSpPr txBox="1"/>
          <p:nvPr/>
        </p:nvSpPr>
        <p:spPr>
          <a:xfrm>
            <a:off x="5300665" y="3940680"/>
            <a:ext cx="2657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Manju et al., Scientific Reports 10, 15052 (2020)</a:t>
            </a:r>
          </a:p>
        </p:txBody>
      </p:sp>
    </p:spTree>
    <p:extLst>
      <p:ext uri="{BB962C8B-B14F-4D97-AF65-F5344CB8AC3E}">
        <p14:creationId xmlns:p14="http://schemas.microsoft.com/office/powerpoint/2010/main" val="33241878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2D93C-3BD3-493C-B231-10CA66D5B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8582F-27D0-C257-97DD-A4F7F6A1E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78" y="-197537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Self-Correcting Atom Interferometry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7C6B86-FAAC-2D55-EF02-3145E8761B02}"/>
              </a:ext>
            </a:extLst>
          </p:cNvPr>
          <p:cNvSpPr txBox="1"/>
          <p:nvPr/>
        </p:nvSpPr>
        <p:spPr>
          <a:xfrm flipH="1">
            <a:off x="152778" y="945463"/>
            <a:ext cx="65796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Want to reflect “atom waves” from many “atom mirrors” to amplify signal</a:t>
            </a:r>
          </a:p>
          <a:p>
            <a:endParaRPr lang="en-US" sz="14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Experimental tradeoffs and nonidealities lead to unavoidable errors in each atom mirror</a:t>
            </a:r>
          </a:p>
          <a:p>
            <a:r>
              <a:rPr lang="en-US" dirty="0"/>
              <a:t>	-limits on laser power</a:t>
            </a:r>
          </a:p>
          <a:p>
            <a:r>
              <a:rPr lang="en-US" dirty="0"/>
              <a:t>	-finite size of atom cloud</a:t>
            </a:r>
          </a:p>
          <a:p>
            <a:r>
              <a:rPr lang="en-US" dirty="0"/>
              <a:t>	-finite temperature of atom cloud (Doppler shifts and cloud 	expansion)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Our approach: Make collective effect of many atom mirrors throughout the interferometer correct for the errors in individual atom mirrors</a:t>
            </a:r>
          </a:p>
          <a:p>
            <a:r>
              <a:rPr lang="en-US" dirty="0"/>
              <a:t>	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C96DFB-4FAA-8995-129C-946EA60B9E47}"/>
              </a:ext>
            </a:extLst>
          </p:cNvPr>
          <p:cNvSpPr txBox="1"/>
          <p:nvPr/>
        </p:nvSpPr>
        <p:spPr>
          <a:xfrm>
            <a:off x="2744143" y="6437445"/>
            <a:ext cx="46412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Wang et al., PRL 133, 243403 (2024)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07A52-C12B-8D05-78D3-B800EF2DEEDB}"/>
              </a:ext>
            </a:extLst>
          </p:cNvPr>
          <p:cNvGrpSpPr/>
          <p:nvPr/>
        </p:nvGrpSpPr>
        <p:grpSpPr>
          <a:xfrm>
            <a:off x="7104110" y="1509637"/>
            <a:ext cx="1402541" cy="3686203"/>
            <a:chOff x="9576481" y="2774344"/>
            <a:chExt cx="1356958" cy="376024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9FEE914-AA71-1EE7-8AA4-A6559183560E}"/>
                </a:ext>
              </a:extLst>
            </p:cNvPr>
            <p:cNvSpPr/>
            <p:nvPr/>
          </p:nvSpPr>
          <p:spPr>
            <a:xfrm>
              <a:off x="9576481" y="2774344"/>
              <a:ext cx="1356958" cy="3760247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bg1">
                    <a:alpha val="18962"/>
                  </a:schemeClr>
                </a:gs>
                <a:gs pos="51000">
                  <a:srgbClr val="C00000">
                    <a:alpha val="25926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B86678D-B7FB-5344-7499-1502C0E3449B}"/>
                </a:ext>
              </a:extLst>
            </p:cNvPr>
            <p:cNvSpPr/>
            <p:nvPr/>
          </p:nvSpPr>
          <p:spPr>
            <a:xfrm>
              <a:off x="10031493" y="3940727"/>
              <a:ext cx="446934" cy="446934"/>
            </a:xfrm>
            <a:prstGeom prst="ellipse">
              <a:avLst/>
            </a:prstGeom>
            <a:gradFill>
              <a:gsLst>
                <a:gs pos="65000">
                  <a:schemeClr val="accent1">
                    <a:lumMod val="0"/>
                    <a:lumOff val="100000"/>
                    <a:alpha val="18985"/>
                  </a:schemeClr>
                </a:gs>
                <a:gs pos="4000">
                  <a:srgbClr val="0043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175A40B-BD40-FDDD-D9CD-811F773833BC}"/>
                </a:ext>
              </a:extLst>
            </p:cNvPr>
            <p:cNvSpPr/>
            <p:nvPr/>
          </p:nvSpPr>
          <p:spPr>
            <a:xfrm>
              <a:off x="9911633" y="5116655"/>
              <a:ext cx="686654" cy="686654"/>
            </a:xfrm>
            <a:prstGeom prst="ellipse">
              <a:avLst/>
            </a:prstGeom>
            <a:gradFill>
              <a:gsLst>
                <a:gs pos="65000">
                  <a:schemeClr val="accent1">
                    <a:lumMod val="0"/>
                    <a:lumOff val="100000"/>
                    <a:alpha val="18985"/>
                  </a:schemeClr>
                </a:gs>
                <a:gs pos="4000">
                  <a:srgbClr val="0043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2598447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5F65C-8449-50DE-8A7A-AB73DFA8F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B7136-91C8-8703-9C39-6465945FE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216" y="-52652"/>
            <a:ext cx="7500142" cy="85725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+mn-lt"/>
              </a:rPr>
              <a:t>Multiloop (or Resonant) Atom Interferometry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702849-1C64-388A-9552-0175084412AC}"/>
              </a:ext>
            </a:extLst>
          </p:cNvPr>
          <p:cNvSpPr/>
          <p:nvPr/>
        </p:nvSpPr>
        <p:spPr>
          <a:xfrm>
            <a:off x="1271347" y="2164522"/>
            <a:ext cx="283133" cy="3197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67A254-A2E3-5291-52B2-293E97D5E852}"/>
              </a:ext>
            </a:extLst>
          </p:cNvPr>
          <p:cNvSpPr/>
          <p:nvPr/>
        </p:nvSpPr>
        <p:spPr>
          <a:xfrm>
            <a:off x="1271348" y="2054200"/>
            <a:ext cx="3271656" cy="2288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F8D81A-9173-BB14-4776-9FF9810FC01A}"/>
              </a:ext>
            </a:extLst>
          </p:cNvPr>
          <p:cNvSpPr/>
          <p:nvPr/>
        </p:nvSpPr>
        <p:spPr>
          <a:xfrm>
            <a:off x="251558" y="6369042"/>
            <a:ext cx="85828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900" dirty="0">
                <a:solidFill>
                  <a:schemeClr val="bg1"/>
                </a:solidFill>
              </a:rPr>
              <a:t>Some examples: Graham, </a:t>
            </a:r>
            <a:r>
              <a:rPr lang="en-US" sz="900" i="1" dirty="0">
                <a:solidFill>
                  <a:schemeClr val="bg1"/>
                </a:solidFill>
              </a:rPr>
              <a:t>et al.</a:t>
            </a:r>
            <a:r>
              <a:rPr lang="en-US" sz="900" dirty="0">
                <a:solidFill>
                  <a:schemeClr val="bg1"/>
                </a:solidFill>
              </a:rPr>
              <a:t>, PRD 94, 104022 (2016); </a:t>
            </a:r>
            <a:r>
              <a:rPr lang="en-US" sz="900" dirty="0" err="1">
                <a:solidFill>
                  <a:schemeClr val="bg1"/>
                </a:solidFill>
              </a:rPr>
              <a:t>Arvanitaki</a:t>
            </a:r>
            <a:r>
              <a:rPr lang="en-US" sz="900" dirty="0">
                <a:solidFill>
                  <a:schemeClr val="bg1"/>
                </a:solidFill>
              </a:rPr>
              <a:t> et al., PRD 97, 075020 (2018); Graham et al., PRD 97, 055006 (2018); </a:t>
            </a:r>
            <a:r>
              <a:rPr lang="en-US" sz="900" dirty="0" err="1">
                <a:solidFill>
                  <a:schemeClr val="bg1"/>
                </a:solidFill>
              </a:rPr>
              <a:t>Coslovsky</a:t>
            </a:r>
            <a:r>
              <a:rPr lang="en-US" sz="900" dirty="0">
                <a:solidFill>
                  <a:schemeClr val="bg1"/>
                </a:solidFill>
              </a:rPr>
              <a:t> et al., Slow Light, Fast Light and </a:t>
            </a:r>
            <a:r>
              <a:rPr lang="en-US" sz="900" dirty="0" err="1">
                <a:solidFill>
                  <a:schemeClr val="bg1"/>
                </a:solidFill>
              </a:rPr>
              <a:t>OptoAtomic</a:t>
            </a:r>
            <a:r>
              <a:rPr lang="en-US" sz="900" dirty="0">
                <a:solidFill>
                  <a:schemeClr val="bg1"/>
                </a:solidFill>
              </a:rPr>
              <a:t> Prevision Metrology X (2017); Jaffe et al. PRL 121, 040402 (2018); Kim et al., arXiv:2201.11888 (2022); </a:t>
            </a:r>
            <a:r>
              <a:rPr lang="en-US" sz="900" dirty="0" err="1">
                <a:solidFill>
                  <a:schemeClr val="bg1"/>
                </a:solidFill>
              </a:rPr>
              <a:t>Chiow</a:t>
            </a:r>
            <a:r>
              <a:rPr lang="en-US" sz="900" dirty="0">
                <a:solidFill>
                  <a:schemeClr val="bg1"/>
                </a:solidFill>
              </a:rPr>
              <a:t> and Yu, PRD 97, 044403 (2018)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216513F-63E7-3E68-D2D2-CDAD891AA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150" y="2164522"/>
            <a:ext cx="2472744" cy="17412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9A0A91-73FD-108C-4C85-ED536DEDE390}"/>
              </a:ext>
            </a:extLst>
          </p:cNvPr>
          <p:cNvSpPr txBox="1"/>
          <p:nvPr/>
        </p:nvSpPr>
        <p:spPr>
          <a:xfrm>
            <a:off x="3721958" y="959543"/>
            <a:ext cx="519095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400" dirty="0"/>
              <a:t>Ideal for measuring time-dependent signals, or static signals that can be made to appear as time-dependent in the reference frame of the atoms</a:t>
            </a:r>
          </a:p>
          <a:p>
            <a:pPr marL="214313" indent="-214313">
              <a:buFontTx/>
              <a:buChar char="-"/>
            </a:pPr>
            <a:endParaRPr lang="en-US" sz="1400" dirty="0"/>
          </a:p>
          <a:p>
            <a:pPr marL="214313" indent="-214313">
              <a:buFontTx/>
              <a:buChar char="-"/>
            </a:pPr>
            <a:r>
              <a:rPr lang="en-US" sz="1400" dirty="0"/>
              <a:t>Applications include:</a:t>
            </a:r>
          </a:p>
          <a:p>
            <a:pPr marL="671513" lvl="1" indent="-214313">
              <a:buFontTx/>
              <a:buChar char="-"/>
            </a:pPr>
            <a:r>
              <a:rPr lang="en-US" sz="1400" dirty="0"/>
              <a:t>Multiple types of dark matter searches</a:t>
            </a:r>
          </a:p>
          <a:p>
            <a:pPr marL="671513" lvl="1" indent="-214313">
              <a:buFontTx/>
              <a:buChar char="-"/>
            </a:pPr>
            <a:r>
              <a:rPr lang="en-US" sz="1400" dirty="0"/>
              <a:t>Gravitational wave detection</a:t>
            </a:r>
          </a:p>
          <a:p>
            <a:pPr marL="671513" lvl="1" indent="-214313">
              <a:buFontTx/>
              <a:buChar char="-"/>
            </a:pPr>
            <a:r>
              <a:rPr lang="en-US" sz="1400" dirty="0"/>
              <a:t>Portable accelerometers and gyroscopes</a:t>
            </a:r>
          </a:p>
          <a:p>
            <a:pPr marL="671513" lvl="1" indent="-214313">
              <a:buFontTx/>
              <a:buChar char="-"/>
            </a:pPr>
            <a:r>
              <a:rPr lang="en-US" sz="1400" dirty="0"/>
              <a:t>Dark energy searches</a:t>
            </a:r>
          </a:p>
          <a:p>
            <a:pPr marL="671513" lvl="1" indent="-214313">
              <a:buFontTx/>
              <a:buChar char="-"/>
            </a:pPr>
            <a:r>
              <a:rPr lang="en-US" sz="1400" dirty="0" err="1"/>
              <a:t>Seismometry</a:t>
            </a:r>
            <a:r>
              <a:rPr lang="en-US" sz="1400" dirty="0"/>
              <a:t> and geophysical studies</a:t>
            </a:r>
          </a:p>
          <a:p>
            <a:pPr marL="671513" lvl="1" indent="-214313">
              <a:buFontTx/>
              <a:buChar char="-"/>
            </a:pPr>
            <a:r>
              <a:rPr lang="en-US" sz="1400" dirty="0"/>
              <a:t>Tests of gravity</a:t>
            </a:r>
          </a:p>
          <a:p>
            <a:pPr marL="671513" lvl="1" indent="-214313">
              <a:buFontTx/>
              <a:buChar char="-"/>
            </a:pPr>
            <a:r>
              <a:rPr lang="en-US" sz="1400" dirty="0" err="1"/>
              <a:t>Etc</a:t>
            </a:r>
            <a:r>
              <a:rPr lang="en-US" sz="1400" dirty="0"/>
              <a:t>…</a:t>
            </a:r>
          </a:p>
          <a:p>
            <a:pPr marL="214313" indent="-214313">
              <a:buFontTx/>
              <a:buChar char="-"/>
            </a:pPr>
            <a:endParaRPr lang="en-US" sz="1400" dirty="0"/>
          </a:p>
          <a:p>
            <a:pPr marL="214313" indent="-214313">
              <a:buFontTx/>
              <a:buChar char="-"/>
            </a:pPr>
            <a:r>
              <a:rPr lang="en-US" sz="1400" dirty="0"/>
              <a:t>Multiple interferometer loops (N loops) can amplify signal by a factor of 2N at the resonance frequency</a:t>
            </a:r>
          </a:p>
          <a:p>
            <a:pPr marL="214313" indent="-214313">
              <a:buFontTx/>
              <a:buChar char="-"/>
            </a:pPr>
            <a:endParaRPr lang="en-US" sz="1400" dirty="0"/>
          </a:p>
          <a:p>
            <a:pPr marL="214313" indent="-214313">
              <a:buFontTx/>
              <a:buChar char="-"/>
            </a:pPr>
            <a:r>
              <a:rPr lang="en-US" sz="1400" dirty="0"/>
              <a:t>Lock-in detection and dynamical decoupling applied to matter waves</a:t>
            </a:r>
          </a:p>
          <a:p>
            <a:pPr marL="214313" indent="-214313">
              <a:buFontTx/>
              <a:buChar char="-"/>
            </a:pPr>
            <a:endParaRPr lang="en-US" sz="1400" dirty="0"/>
          </a:p>
          <a:p>
            <a:pPr marL="214313" indent="-214313">
              <a:buFontTx/>
              <a:buChar char="-"/>
            </a:pPr>
            <a:r>
              <a:rPr lang="en-US" sz="1400" dirty="0"/>
              <a:t>Comes at the cost of decreased bandwidth</a:t>
            </a:r>
          </a:p>
          <a:p>
            <a:endParaRPr lang="en-US" sz="1400" b="1" u="sng" dirty="0"/>
          </a:p>
        </p:txBody>
      </p:sp>
    </p:spTree>
    <p:extLst>
      <p:ext uri="{BB962C8B-B14F-4D97-AF65-F5344CB8AC3E}">
        <p14:creationId xmlns:p14="http://schemas.microsoft.com/office/powerpoint/2010/main" val="1918838447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D63C0F-4133-10A9-C73B-A5C73A6EB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3645A-9D46-707B-C7F5-BFC86B56C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216" y="-52652"/>
            <a:ext cx="7500142" cy="85725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+mn-lt"/>
              </a:rPr>
              <a:t>Multiloop (or Resonant) Atom Interferometry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CB7E65-DA84-21EB-071C-F3882D8346D5}"/>
              </a:ext>
            </a:extLst>
          </p:cNvPr>
          <p:cNvSpPr/>
          <p:nvPr/>
        </p:nvSpPr>
        <p:spPr>
          <a:xfrm>
            <a:off x="1271347" y="2164522"/>
            <a:ext cx="283133" cy="3197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35423B-85F4-0E44-4162-94AB2B8BEAED}"/>
              </a:ext>
            </a:extLst>
          </p:cNvPr>
          <p:cNvSpPr/>
          <p:nvPr/>
        </p:nvSpPr>
        <p:spPr>
          <a:xfrm>
            <a:off x="1271348" y="2054200"/>
            <a:ext cx="3271656" cy="2288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892BA5-59AD-2D44-E648-063CD7039FDB}"/>
              </a:ext>
            </a:extLst>
          </p:cNvPr>
          <p:cNvSpPr/>
          <p:nvPr/>
        </p:nvSpPr>
        <p:spPr>
          <a:xfrm>
            <a:off x="251558" y="6369042"/>
            <a:ext cx="85828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900" dirty="0">
                <a:solidFill>
                  <a:schemeClr val="bg1"/>
                </a:solidFill>
              </a:rPr>
              <a:t>Some examples: Graham, </a:t>
            </a:r>
            <a:r>
              <a:rPr lang="en-US" sz="900" i="1" dirty="0">
                <a:solidFill>
                  <a:schemeClr val="bg1"/>
                </a:solidFill>
              </a:rPr>
              <a:t>et al.</a:t>
            </a:r>
            <a:r>
              <a:rPr lang="en-US" sz="900" dirty="0">
                <a:solidFill>
                  <a:schemeClr val="bg1"/>
                </a:solidFill>
              </a:rPr>
              <a:t>, PRD 94, 104022 (2016); </a:t>
            </a:r>
            <a:r>
              <a:rPr lang="en-US" sz="900" dirty="0" err="1">
                <a:solidFill>
                  <a:schemeClr val="bg1"/>
                </a:solidFill>
              </a:rPr>
              <a:t>Arvanitaki</a:t>
            </a:r>
            <a:r>
              <a:rPr lang="en-US" sz="900" dirty="0">
                <a:solidFill>
                  <a:schemeClr val="bg1"/>
                </a:solidFill>
              </a:rPr>
              <a:t> et al., PRD 97, 075020 (2018); Graham et al., PRD 97, 055006 (2018); </a:t>
            </a:r>
            <a:r>
              <a:rPr lang="en-US" sz="900" dirty="0" err="1">
                <a:solidFill>
                  <a:schemeClr val="bg1"/>
                </a:solidFill>
              </a:rPr>
              <a:t>Coslovsky</a:t>
            </a:r>
            <a:r>
              <a:rPr lang="en-US" sz="900" dirty="0">
                <a:solidFill>
                  <a:schemeClr val="bg1"/>
                </a:solidFill>
              </a:rPr>
              <a:t> et al., Slow Light, Fast Light and </a:t>
            </a:r>
            <a:r>
              <a:rPr lang="en-US" sz="900" dirty="0" err="1">
                <a:solidFill>
                  <a:schemeClr val="bg1"/>
                </a:solidFill>
              </a:rPr>
              <a:t>OptoAtomic</a:t>
            </a:r>
            <a:r>
              <a:rPr lang="en-US" sz="900" dirty="0">
                <a:solidFill>
                  <a:schemeClr val="bg1"/>
                </a:solidFill>
              </a:rPr>
              <a:t> Prevision Metrology X (2017); Jaffe et al. PRL 121, 040402 (2018); Kim et al., arXiv:2201.11888 (2022); </a:t>
            </a:r>
            <a:r>
              <a:rPr lang="en-US" sz="900" dirty="0" err="1">
                <a:solidFill>
                  <a:schemeClr val="bg1"/>
                </a:solidFill>
              </a:rPr>
              <a:t>Chiow</a:t>
            </a:r>
            <a:r>
              <a:rPr lang="en-US" sz="900" dirty="0">
                <a:solidFill>
                  <a:schemeClr val="bg1"/>
                </a:solidFill>
              </a:rPr>
              <a:t> and Yu, PRD 97, 044403 (2018)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03E5A24-7D13-C534-41B9-160EFB306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150" y="1450191"/>
            <a:ext cx="2472744" cy="174125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48C0568-7AF8-F1CD-988F-59DF93BA51C6}"/>
              </a:ext>
            </a:extLst>
          </p:cNvPr>
          <p:cNvSpPr txBox="1"/>
          <p:nvPr/>
        </p:nvSpPr>
        <p:spPr>
          <a:xfrm flipH="1">
            <a:off x="1946133" y="3565748"/>
            <a:ext cx="1916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Implement with Sr-88 atom interferometer at Northwestern, using single-photon transitions on 689 nm line </a:t>
            </a:r>
          </a:p>
        </p:txBody>
      </p:sp>
      <p:pic>
        <p:nvPicPr>
          <p:cNvPr id="26" name="Picture 25" descr="A picture containing indoor&#10;&#10;Description automatically generated">
            <a:extLst>
              <a:ext uri="{FF2B5EF4-FFF2-40B4-BE49-F238E27FC236}">
                <a16:creationId xmlns:a16="http://schemas.microsoft.com/office/drawing/2014/main" id="{0780731E-9799-BB51-5499-CB891C77D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569" y="3388865"/>
            <a:ext cx="1273108" cy="16974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8D99ED-368A-CF4D-E65E-36F588B20DE6}"/>
              </a:ext>
            </a:extLst>
          </p:cNvPr>
          <p:cNvSpPr txBox="1"/>
          <p:nvPr/>
        </p:nvSpPr>
        <p:spPr>
          <a:xfrm>
            <a:off x="3862613" y="763013"/>
            <a:ext cx="519095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b="1" u="sng" dirty="0"/>
          </a:p>
          <a:p>
            <a:pPr marL="214313" indent="-214313">
              <a:buFontTx/>
              <a:buChar char="-"/>
            </a:pPr>
            <a:r>
              <a:rPr lang="en-US" sz="1400" dirty="0"/>
              <a:t>With same hardware, can rapidly tune resonance frequency to search for signal of unknown frequency</a:t>
            </a:r>
          </a:p>
          <a:p>
            <a:pPr marL="214313" indent="-214313">
              <a:buFontTx/>
              <a:buChar char="-"/>
            </a:pPr>
            <a:endParaRPr lang="en-US" sz="1400" dirty="0"/>
          </a:p>
          <a:p>
            <a:pPr marL="671513" lvl="1" indent="-214313">
              <a:buFontTx/>
              <a:buChar char="-"/>
            </a:pPr>
            <a:r>
              <a:rPr lang="en-US" sz="1400" dirty="0"/>
              <a:t>Advantage maintained over single-loop mode due to signal amplification</a:t>
            </a:r>
          </a:p>
          <a:p>
            <a:pPr marL="671513" lvl="1" indent="-214313">
              <a:buFontTx/>
              <a:buChar char="-"/>
            </a:pPr>
            <a:endParaRPr lang="en-US" sz="1400" dirty="0"/>
          </a:p>
          <a:p>
            <a:pPr marL="671513" lvl="1" indent="-214313">
              <a:buFontTx/>
              <a:buChar char="-"/>
            </a:pPr>
            <a:r>
              <a:rPr lang="en-US" sz="1400" dirty="0"/>
              <a:t>Note also that many GW sources have frequencies that evolve in time</a:t>
            </a:r>
          </a:p>
          <a:p>
            <a:pPr marL="671513" lvl="1" indent="-214313">
              <a:buFontTx/>
              <a:buChar char="-"/>
            </a:pPr>
            <a:endParaRPr lang="en-US" sz="1400" dirty="0"/>
          </a:p>
          <a:p>
            <a:pPr marL="214313" indent="-214313">
              <a:buFontTx/>
              <a:buChar char="-"/>
            </a:pPr>
            <a:endParaRPr lang="en-US" sz="1400" dirty="0"/>
          </a:p>
          <a:p>
            <a:pPr marL="214313" indent="-214313">
              <a:buFontTx/>
              <a:buChar char="-"/>
            </a:pPr>
            <a:r>
              <a:rPr lang="en-US" sz="1400" dirty="0"/>
              <a:t>Can zoom in on a signal at a particular frequency</a:t>
            </a:r>
          </a:p>
          <a:p>
            <a:pPr marL="214313" indent="-214313">
              <a:buFontTx/>
              <a:buChar char="-"/>
            </a:pPr>
            <a:endParaRPr lang="en-US" sz="1400" dirty="0"/>
          </a:p>
          <a:p>
            <a:pPr marL="214313" indent="-214313">
              <a:buFontTx/>
              <a:buChar char="-"/>
            </a:pPr>
            <a:endParaRPr lang="en-US" sz="1400" dirty="0"/>
          </a:p>
          <a:p>
            <a:pPr marL="214313" indent="-214313">
              <a:buFontTx/>
              <a:buChar char="-"/>
            </a:pPr>
            <a:endParaRPr lang="en-US" sz="1400" dirty="0"/>
          </a:p>
          <a:p>
            <a:endParaRPr lang="en-US" sz="1400" dirty="0"/>
          </a:p>
          <a:p>
            <a:pPr marL="214313" indent="-214313">
              <a:buFontTx/>
              <a:buChar char="-"/>
            </a:pPr>
            <a:endParaRPr lang="en-US" sz="1400" dirty="0"/>
          </a:p>
          <a:p>
            <a:pPr marL="214313" indent="-214313">
              <a:buFontTx/>
              <a:buChar char="-"/>
            </a:pPr>
            <a:r>
              <a:rPr lang="en-US" sz="1400" dirty="0"/>
              <a:t>Can also apply broadband dynamical decoupling sequences (Zaheer et al., arXiv:2302.12956 (2023))</a:t>
            </a:r>
          </a:p>
        </p:txBody>
      </p:sp>
    </p:spTree>
    <p:extLst>
      <p:ext uri="{BB962C8B-B14F-4D97-AF65-F5344CB8AC3E}">
        <p14:creationId xmlns:p14="http://schemas.microsoft.com/office/powerpoint/2010/main" val="3536367929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464" y="177461"/>
            <a:ext cx="6781800" cy="85725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Limits from Imperfect Atom Mirrors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10C5E5-3394-464D-8A5C-20B1610C6812}"/>
              </a:ext>
            </a:extLst>
          </p:cNvPr>
          <p:cNvSpPr/>
          <p:nvPr/>
        </p:nvSpPr>
        <p:spPr>
          <a:xfrm>
            <a:off x="1271347" y="2164522"/>
            <a:ext cx="283133" cy="3197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BD15E3-E1F4-4987-B57C-317990F9DAAC}"/>
              </a:ext>
            </a:extLst>
          </p:cNvPr>
          <p:cNvSpPr/>
          <p:nvPr/>
        </p:nvSpPr>
        <p:spPr>
          <a:xfrm>
            <a:off x="1385648" y="5108149"/>
            <a:ext cx="3271656" cy="2288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DA8CE34-6815-1F33-4FFE-86B64E1678DB}"/>
              </a:ext>
            </a:extLst>
          </p:cNvPr>
          <p:cNvSpPr txBox="1">
            <a:spLocks noChangeArrowheads="1"/>
          </p:cNvSpPr>
          <p:nvPr/>
        </p:nvSpPr>
        <p:spPr>
          <a:xfrm>
            <a:off x="641464" y="3763464"/>
            <a:ext cx="7278910" cy="2813745"/>
          </a:xfrm>
          <a:prstGeom prst="rect">
            <a:avLst/>
          </a:prstGeom>
        </p:spPr>
        <p:txBody>
          <a:bodyPr vert="horz" lIns="51435" tIns="25718" rIns="51435" bIns="25718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lnSpc>
                <a:spcPct val="90000"/>
              </a:lnSpc>
            </a:pPr>
            <a:endParaRPr lang="en-US" sz="101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0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Interferometer fringe visibility rapidly decays as we extend number of loops (which is equal to number of atom mirror reflections) past 10</a:t>
            </a:r>
          </a:p>
          <a:p>
            <a:pPr marL="3429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Why does this happen?</a:t>
            </a:r>
          </a:p>
          <a:p>
            <a:pPr marL="3429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What can we do about it?</a:t>
            </a:r>
          </a:p>
          <a:p>
            <a:pPr lvl="2">
              <a:lnSpc>
                <a:spcPct val="90000"/>
              </a:lnSpc>
            </a:pPr>
            <a:endParaRPr lang="en-US" sz="7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9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9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9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685800" lvl="2" indent="0">
              <a:lnSpc>
                <a:spcPct val="90000"/>
              </a:lnSpc>
              <a:buNone/>
            </a:pPr>
            <a:endParaRPr lang="en-US" sz="713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013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257175" lvl="1" indent="0">
              <a:lnSpc>
                <a:spcPct val="90000"/>
              </a:lnSpc>
              <a:buNone/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257175" lvl="1" indent="0">
              <a:lnSpc>
                <a:spcPct val="90000"/>
              </a:lnSpc>
              <a:buNone/>
            </a:pPr>
            <a:endParaRPr lang="en-US" sz="1125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257175" lvl="1" indent="0">
              <a:lnSpc>
                <a:spcPct val="90000"/>
              </a:lnSpc>
              <a:buNone/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18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1125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125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125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D29889B-C21A-96FB-144E-9CEFE1EED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407" y="1891192"/>
            <a:ext cx="3168203" cy="212063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5962B615-9597-E31E-8B86-7CFA8E0C400F}"/>
                  </a:ext>
                </a:extLst>
              </p14:cNvPr>
              <p14:cNvContentPartPr/>
              <p14:nvPr/>
            </p14:nvContentPartPr>
            <p14:xfrm>
              <a:off x="114300" y="971550"/>
              <a:ext cx="0" cy="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5962B615-9597-E31E-8B86-7CFA8E0C400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4300" y="97155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5F0928FD-7A7F-C08D-6384-691F902B0AD5}"/>
              </a:ext>
            </a:extLst>
          </p:cNvPr>
          <p:cNvSpPr/>
          <p:nvPr/>
        </p:nvSpPr>
        <p:spPr>
          <a:xfrm>
            <a:off x="4422762" y="2607469"/>
            <a:ext cx="710023" cy="710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15DA29-0F23-F068-A032-BE3A9CD32BE5}"/>
              </a:ext>
            </a:extLst>
          </p:cNvPr>
          <p:cNvSpPr/>
          <p:nvPr/>
        </p:nvSpPr>
        <p:spPr>
          <a:xfrm>
            <a:off x="3897074" y="2111753"/>
            <a:ext cx="270580" cy="411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6F10E87-3D01-B664-84FA-CE00144F5E19}"/>
              </a:ext>
            </a:extLst>
          </p:cNvPr>
          <p:cNvSpPr/>
          <p:nvPr/>
        </p:nvSpPr>
        <p:spPr>
          <a:xfrm>
            <a:off x="4572000" y="2265407"/>
            <a:ext cx="218581" cy="411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36CE32-7061-9D69-0968-CD38544DBD33}"/>
              </a:ext>
            </a:extLst>
          </p:cNvPr>
          <p:cNvSpPr/>
          <p:nvPr/>
        </p:nvSpPr>
        <p:spPr>
          <a:xfrm>
            <a:off x="4804529" y="2441948"/>
            <a:ext cx="270580" cy="411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1975535-81AB-B3B2-ABBA-1864A3E828B9}"/>
              </a:ext>
            </a:extLst>
          </p:cNvPr>
          <p:cNvSpPr/>
          <p:nvPr/>
        </p:nvSpPr>
        <p:spPr>
          <a:xfrm>
            <a:off x="2496899" y="3881893"/>
            <a:ext cx="270580" cy="411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63754B1-FD66-EEBD-8BFA-19714963BC06}"/>
              </a:ext>
            </a:extLst>
          </p:cNvPr>
          <p:cNvSpPr/>
          <p:nvPr/>
        </p:nvSpPr>
        <p:spPr>
          <a:xfrm>
            <a:off x="4537063" y="2721769"/>
            <a:ext cx="673113" cy="710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D66A2A-B968-3103-EFBF-616882C06F70}"/>
              </a:ext>
            </a:extLst>
          </p:cNvPr>
          <p:cNvSpPr txBox="1"/>
          <p:nvPr/>
        </p:nvSpPr>
        <p:spPr>
          <a:xfrm flipH="1">
            <a:off x="4681290" y="1166682"/>
            <a:ext cx="3168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Fundamental limit from excited state spontaneous emission decay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1E675D-AAC7-A34A-2635-64097029C328}"/>
              </a:ext>
            </a:extLst>
          </p:cNvPr>
          <p:cNvCxnSpPr>
            <a:cxnSpLocks/>
          </p:cNvCxnSpPr>
          <p:nvPr/>
        </p:nvCxnSpPr>
        <p:spPr>
          <a:xfrm flipH="1">
            <a:off x="4939819" y="1676830"/>
            <a:ext cx="270357" cy="5603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788375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400893"/>
            <a:ext cx="6172200" cy="85725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The Ideal (Unrealistic) Case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D1B08-6FCE-4FFA-94AD-F9D22EC08B16}"/>
              </a:ext>
            </a:extLst>
          </p:cNvPr>
          <p:cNvSpPr txBox="1"/>
          <p:nvPr/>
        </p:nvSpPr>
        <p:spPr>
          <a:xfrm flipH="1">
            <a:off x="1257584" y="1566347"/>
            <a:ext cx="49026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Perfect atom mirrors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dirty="0"/>
              <a:t>	</a:t>
            </a:r>
          </a:p>
          <a:p>
            <a:endParaRPr lang="en-US" dirty="0"/>
          </a:p>
        </p:txBody>
      </p:sp>
      <p:pic>
        <p:nvPicPr>
          <p:cNvPr id="11" name="eff_1.0">
            <a:hlinkClick r:id="" action="ppaction://media"/>
            <a:extLst>
              <a:ext uri="{FF2B5EF4-FFF2-40B4-BE49-F238E27FC236}">
                <a16:creationId xmlns:a16="http://schemas.microsoft.com/office/drawing/2014/main" id="{3EBC5E00-1EE0-24F4-CFC7-A1A90FEB4F4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13501" y="2632308"/>
            <a:ext cx="4780152" cy="159338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D45E63B-BCB6-1150-D75D-2DE2F2E79239}"/>
              </a:ext>
            </a:extLst>
          </p:cNvPr>
          <p:cNvCxnSpPr/>
          <p:nvPr/>
        </p:nvCxnSpPr>
        <p:spPr>
          <a:xfrm flipV="1">
            <a:off x="1605503" y="3601597"/>
            <a:ext cx="0" cy="10087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5A695F4-A92F-9BD7-64BF-292AC3B9566F}"/>
              </a:ext>
            </a:extLst>
          </p:cNvPr>
          <p:cNvCxnSpPr>
            <a:cxnSpLocks/>
          </p:cNvCxnSpPr>
          <p:nvPr/>
        </p:nvCxnSpPr>
        <p:spPr>
          <a:xfrm>
            <a:off x="1605503" y="4610329"/>
            <a:ext cx="101599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F759451-CD93-2588-7CFC-30C9592ECAD6}"/>
              </a:ext>
            </a:extLst>
          </p:cNvPr>
          <p:cNvSpPr txBox="1"/>
          <p:nvPr/>
        </p:nvSpPr>
        <p:spPr>
          <a:xfrm flipH="1">
            <a:off x="1243320" y="3297515"/>
            <a:ext cx="870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Position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40F606-1C83-C2C5-A731-0A482935BBBE}"/>
              </a:ext>
            </a:extLst>
          </p:cNvPr>
          <p:cNvSpPr txBox="1"/>
          <p:nvPr/>
        </p:nvSpPr>
        <p:spPr>
          <a:xfrm flipH="1">
            <a:off x="1710656" y="4623370"/>
            <a:ext cx="8701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Time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239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2434" y="131477"/>
            <a:ext cx="6172200" cy="85725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The Realistic Case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D1B08-6FCE-4FFA-94AD-F9D22EC08B16}"/>
              </a:ext>
            </a:extLst>
          </p:cNvPr>
          <p:cNvSpPr txBox="1"/>
          <p:nvPr/>
        </p:nvSpPr>
        <p:spPr>
          <a:xfrm flipH="1">
            <a:off x="184375" y="2426453"/>
            <a:ext cx="29391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Imperfect atom mirrors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Atoms branch off into stray paths, which can interfere with each other (multipath interference)</a:t>
            </a:r>
          </a:p>
          <a:p>
            <a:endParaRPr lang="en-US" sz="14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dirty="0"/>
              <a:t>	</a:t>
            </a:r>
          </a:p>
          <a:p>
            <a:endParaRPr lang="en-US" dirty="0"/>
          </a:p>
        </p:txBody>
      </p:sp>
      <p:pic>
        <p:nvPicPr>
          <p:cNvPr id="3" name="ALL0_1">
            <a:hlinkClick r:id="" action="ppaction://media"/>
            <a:extLst>
              <a:ext uri="{FF2B5EF4-FFF2-40B4-BE49-F238E27FC236}">
                <a16:creationId xmlns:a16="http://schemas.microsoft.com/office/drawing/2014/main" id="{E5F83868-339D-7FF5-555F-D6866D297D0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56936" y="2247120"/>
            <a:ext cx="4902689" cy="163423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FCCE96B-1EAF-180A-5A16-A695DDFD0DC4}"/>
              </a:ext>
            </a:extLst>
          </p:cNvPr>
          <p:cNvCxnSpPr/>
          <p:nvPr/>
        </p:nvCxnSpPr>
        <p:spPr>
          <a:xfrm flipV="1">
            <a:off x="3655343" y="3526683"/>
            <a:ext cx="0" cy="10087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14CF080-3797-9CDD-A15F-D4709E7EB754}"/>
              </a:ext>
            </a:extLst>
          </p:cNvPr>
          <p:cNvCxnSpPr>
            <a:cxnSpLocks/>
          </p:cNvCxnSpPr>
          <p:nvPr/>
        </p:nvCxnSpPr>
        <p:spPr>
          <a:xfrm>
            <a:off x="3655343" y="4535415"/>
            <a:ext cx="101599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E620793-E593-77D5-F1ED-2EF48B928595}"/>
              </a:ext>
            </a:extLst>
          </p:cNvPr>
          <p:cNvSpPr txBox="1"/>
          <p:nvPr/>
        </p:nvSpPr>
        <p:spPr>
          <a:xfrm flipH="1">
            <a:off x="3293160" y="3222601"/>
            <a:ext cx="870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36B60F-F2A8-0EF0-EFC5-FC4466279AAB}"/>
              </a:ext>
            </a:extLst>
          </p:cNvPr>
          <p:cNvSpPr txBox="1"/>
          <p:nvPr/>
        </p:nvSpPr>
        <p:spPr>
          <a:xfrm flipH="1">
            <a:off x="3760496" y="4548456"/>
            <a:ext cx="8701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Time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354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14D1B08-6FCE-4FFA-94AD-F9D22EC08B16}"/>
              </a:ext>
            </a:extLst>
          </p:cNvPr>
          <p:cNvSpPr txBox="1"/>
          <p:nvPr/>
        </p:nvSpPr>
        <p:spPr>
          <a:xfrm flipH="1">
            <a:off x="149524" y="883724"/>
            <a:ext cx="8596648" cy="312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Run simulation-based optimization algorithm to find atom mirror laser pulse phases to: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	-maximize probability that stray paths constructively recombine into ideal paths 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	-suppress spreading of atom trajectories through destructive interference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Leverages multipath interference to achieve this</a:t>
            </a:r>
          </a:p>
          <a:p>
            <a:r>
              <a:rPr lang="en-US" sz="1867" dirty="0">
                <a:solidFill>
                  <a:srgbClr val="000000"/>
                </a:solidFill>
              </a:rPr>
              <a:t>	</a:t>
            </a:r>
          </a:p>
          <a:p>
            <a:endParaRPr lang="en-US" sz="1867" dirty="0">
              <a:solidFill>
                <a:srgbClr val="000000"/>
              </a:solidFill>
            </a:endParaRPr>
          </a:p>
          <a:p>
            <a:r>
              <a:rPr lang="en-US" sz="2400" dirty="0"/>
              <a:t>	</a:t>
            </a:r>
          </a:p>
          <a:p>
            <a:endParaRPr lang="en-US" sz="2400" dirty="0"/>
          </a:p>
        </p:txBody>
      </p:sp>
      <p:pic>
        <p:nvPicPr>
          <p:cNvPr id="4" name="rank3_1">
            <a:hlinkClick r:id="" action="ppaction://media"/>
            <a:extLst>
              <a:ext uri="{FF2B5EF4-FFF2-40B4-BE49-F238E27FC236}">
                <a16:creationId xmlns:a16="http://schemas.microsoft.com/office/drawing/2014/main" id="{AECEC6BE-7DCD-71E5-6623-01A2FB8842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84877" y="3112629"/>
            <a:ext cx="6290040" cy="20966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7E7FBA7-51AC-3325-DF3B-589061CC1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048" y="-18031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Self-Correcting Atom Interferometry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C9522B2-4A81-2751-472C-59AD32DD9416}"/>
              </a:ext>
            </a:extLst>
          </p:cNvPr>
          <p:cNvCxnSpPr/>
          <p:nvPr/>
        </p:nvCxnSpPr>
        <p:spPr>
          <a:xfrm flipV="1">
            <a:off x="743681" y="4611615"/>
            <a:ext cx="0" cy="10087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AC87D39-9546-ED0F-1894-CAB558243018}"/>
              </a:ext>
            </a:extLst>
          </p:cNvPr>
          <p:cNvSpPr txBox="1"/>
          <p:nvPr/>
        </p:nvSpPr>
        <p:spPr>
          <a:xfrm flipH="1">
            <a:off x="381498" y="4307533"/>
            <a:ext cx="870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F79FD1-403A-6BF0-1169-C91024EC9A35}"/>
              </a:ext>
            </a:extLst>
          </p:cNvPr>
          <p:cNvSpPr txBox="1"/>
          <p:nvPr/>
        </p:nvSpPr>
        <p:spPr>
          <a:xfrm flipH="1">
            <a:off x="848834" y="5633388"/>
            <a:ext cx="8701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Time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dirty="0"/>
              <a:t>	</a:t>
            </a:r>
          </a:p>
          <a:p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4F733A6-88F0-36BE-7B03-9C3564B79E6D}"/>
              </a:ext>
            </a:extLst>
          </p:cNvPr>
          <p:cNvCxnSpPr>
            <a:cxnSpLocks/>
          </p:cNvCxnSpPr>
          <p:nvPr/>
        </p:nvCxnSpPr>
        <p:spPr>
          <a:xfrm>
            <a:off x="743681" y="5633388"/>
            <a:ext cx="101599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351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053" y="66975"/>
            <a:ext cx="6781800" cy="85725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How well does this work in the lab?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CB04A217-E737-9D13-479A-463144A84218}"/>
              </a:ext>
            </a:extLst>
          </p:cNvPr>
          <p:cNvSpPr txBox="1">
            <a:spLocks noChangeArrowheads="1"/>
          </p:cNvSpPr>
          <p:nvPr/>
        </p:nvSpPr>
        <p:spPr>
          <a:xfrm>
            <a:off x="4294953" y="2715063"/>
            <a:ext cx="4650592" cy="1039429"/>
          </a:xfrm>
          <a:prstGeom prst="rect">
            <a:avLst/>
          </a:prstGeom>
        </p:spPr>
        <p:txBody>
          <a:bodyPr vert="horz" lIns="51435" tIns="25718" rIns="51435" bIns="25718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90000"/>
              </a:lnSpc>
              <a:buNone/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As a test signal, add resonantly oscillating laser phase with amplitude </a:t>
            </a:r>
            <a:r>
              <a:rPr lang="en-US" sz="1400" dirty="0" err="1">
                <a:latin typeface="+mn-lt"/>
                <a:ea typeface="Calibri" panose="020F0502020204030204" pitchFamily="34" charset="0"/>
              </a:rPr>
              <a:t>δφ</a:t>
            </a:r>
            <a:r>
              <a:rPr lang="en-US" sz="1400" dirty="0">
                <a:latin typeface="+mn-lt"/>
                <a:ea typeface="ＭＳ Ｐゴシック" charset="-128"/>
              </a:rPr>
              <a:t> </a:t>
            </a: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to pulse sequence</a:t>
            </a:r>
          </a:p>
          <a:p>
            <a:pPr marL="342900" lvl="1" indent="0">
              <a:lnSpc>
                <a:spcPct val="90000"/>
              </a:lnSpc>
              <a:buNone/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350" dirty="0">
              <a:latin typeface="Calibri" panose="020F0502020204030204" pitchFamily="34" charset="0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685800" lvl="2" indent="0">
              <a:lnSpc>
                <a:spcPct val="90000"/>
              </a:lnSpc>
              <a:buNone/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685800" lvl="2" indent="0">
              <a:lnSpc>
                <a:spcPct val="90000"/>
              </a:lnSpc>
              <a:buNone/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7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7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9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9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9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685800" lvl="2" indent="0">
              <a:lnSpc>
                <a:spcPct val="90000"/>
              </a:lnSpc>
              <a:buNone/>
            </a:pPr>
            <a:endParaRPr lang="en-US" sz="713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013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257175" lvl="1" indent="0">
              <a:lnSpc>
                <a:spcPct val="90000"/>
              </a:lnSpc>
              <a:buNone/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257175" lvl="1" indent="0">
              <a:lnSpc>
                <a:spcPct val="90000"/>
              </a:lnSpc>
              <a:buNone/>
            </a:pPr>
            <a:endParaRPr lang="en-US" sz="1125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257175" lvl="1" indent="0">
              <a:lnSpc>
                <a:spcPct val="90000"/>
              </a:lnSpc>
              <a:buNone/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18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1125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125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125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3AE4AF-51B5-FF49-DB02-E55DF797E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1660" y="1894732"/>
            <a:ext cx="3419341" cy="7149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1CEA73-95AA-9A10-F4A7-4BA44DCFE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120" y="1894731"/>
            <a:ext cx="4015902" cy="25802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06948EA-4F77-D124-7D2F-E1D4FFF45FC7}"/>
              </a:ext>
            </a:extLst>
          </p:cNvPr>
          <p:cNvSpPr/>
          <p:nvPr/>
        </p:nvSpPr>
        <p:spPr>
          <a:xfrm>
            <a:off x="292120" y="1894731"/>
            <a:ext cx="220346" cy="190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D04D10-1B12-CA89-4D8A-0584D142F341}"/>
              </a:ext>
            </a:extLst>
          </p:cNvPr>
          <p:cNvSpPr/>
          <p:nvPr/>
        </p:nvSpPr>
        <p:spPr>
          <a:xfrm>
            <a:off x="277048" y="3125054"/>
            <a:ext cx="220346" cy="190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C514D9-4B38-9092-23DB-C1E8E14D1F37}"/>
              </a:ext>
            </a:extLst>
          </p:cNvPr>
          <p:cNvSpPr txBox="1"/>
          <p:nvPr/>
        </p:nvSpPr>
        <p:spPr>
          <a:xfrm>
            <a:off x="719361" y="1947161"/>
            <a:ext cx="1840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Unoptimized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36F1AB-C484-D731-C9E2-3ECD7B340954}"/>
              </a:ext>
            </a:extLst>
          </p:cNvPr>
          <p:cNvSpPr txBox="1"/>
          <p:nvPr/>
        </p:nvSpPr>
        <p:spPr>
          <a:xfrm>
            <a:off x="719360" y="3152001"/>
            <a:ext cx="1840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Self-Correcting</a:t>
            </a:r>
          </a:p>
        </p:txBody>
      </p:sp>
    </p:spTree>
    <p:extLst>
      <p:ext uri="{BB962C8B-B14F-4D97-AF65-F5344CB8AC3E}">
        <p14:creationId xmlns:p14="http://schemas.microsoft.com/office/powerpoint/2010/main" val="3773383497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0E97129-CC73-800F-239E-434D219D6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351" y="602688"/>
            <a:ext cx="3496519" cy="25201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9962D3-7E30-ADCB-87F3-2B80EA66D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433" y="3144451"/>
            <a:ext cx="3760437" cy="2605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02671" y="-348556"/>
            <a:ext cx="90424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Improvement from Optimization: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10C5E5-3394-464D-8A5C-20B1610C6812}"/>
              </a:ext>
            </a:extLst>
          </p:cNvPr>
          <p:cNvSpPr/>
          <p:nvPr/>
        </p:nvSpPr>
        <p:spPr>
          <a:xfrm>
            <a:off x="171130" y="1743028"/>
            <a:ext cx="377511" cy="42638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0C6EB4-DED4-20BC-F297-BB763444A7C0}"/>
              </a:ext>
            </a:extLst>
          </p:cNvPr>
          <p:cNvSpPr txBox="1"/>
          <p:nvPr/>
        </p:nvSpPr>
        <p:spPr>
          <a:xfrm>
            <a:off x="7397703" y="4317712"/>
            <a:ext cx="1575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50x increase in loop number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3A007FC3-39E7-CFCC-F8CD-3599EB7C4CD5}"/>
              </a:ext>
            </a:extLst>
          </p:cNvPr>
          <p:cNvSpPr txBox="1">
            <a:spLocks noChangeArrowheads="1"/>
          </p:cNvSpPr>
          <p:nvPr/>
        </p:nvSpPr>
        <p:spPr>
          <a:xfrm>
            <a:off x="-421198" y="4491857"/>
            <a:ext cx="5832645" cy="1847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lvl="1" indent="0">
              <a:lnSpc>
                <a:spcPct val="90000"/>
              </a:lnSpc>
              <a:buNone/>
            </a:pPr>
            <a:endParaRPr lang="en-US" sz="2400" dirty="0">
              <a:latin typeface="Calibri" panose="020F0502020204030204" pitchFamily="34" charset="0"/>
              <a:ea typeface="ＭＳ Ｐゴシック" charset="-128"/>
              <a:cs typeface="ＭＳ Ｐゴシック" charset="-128"/>
            </a:endParaRPr>
          </a:p>
          <a:p>
            <a:pPr marL="609585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Visibility remains within order 1 factor of fundamental spontaneous emission limit on visibility up to ~500 loops</a:t>
            </a:r>
          </a:p>
          <a:p>
            <a:pPr marL="609585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609585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Further improvements anticipated by using transition with less spontaneous emission</a:t>
            </a:r>
          </a:p>
          <a:p>
            <a:pPr marL="609585" lvl="1" indent="0">
              <a:lnSpc>
                <a:spcPct val="90000"/>
              </a:lnSpc>
              <a:buNone/>
            </a:pPr>
            <a:endParaRPr lang="en-US" sz="21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21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21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21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21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21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21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1219170" lvl="2" indent="0">
              <a:lnSpc>
                <a:spcPct val="90000"/>
              </a:lnSpc>
              <a:buNone/>
            </a:pPr>
            <a:endParaRPr lang="en-US" sz="21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1219170" lvl="2" indent="0">
              <a:lnSpc>
                <a:spcPct val="90000"/>
              </a:lnSpc>
              <a:buNone/>
            </a:pPr>
            <a:endParaRPr lang="en-US" sz="21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3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333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067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1219170" lvl="2" indent="0">
              <a:lnSpc>
                <a:spcPct val="90000"/>
              </a:lnSpc>
              <a:buNone/>
            </a:pPr>
            <a:endParaRPr lang="en-US" sz="1267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189" lvl="1" indent="0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189" lvl="1" indent="0">
              <a:lnSpc>
                <a:spcPct val="90000"/>
              </a:lnSpc>
              <a:buNone/>
            </a:pPr>
            <a:endParaRPr lang="en-US" sz="2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189" lvl="1" indent="0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8BD55D-7BEA-A800-9B5D-E5EE8EA2DCB9}"/>
              </a:ext>
            </a:extLst>
          </p:cNvPr>
          <p:cNvSpPr/>
          <p:nvPr/>
        </p:nvSpPr>
        <p:spPr>
          <a:xfrm>
            <a:off x="5476352" y="5556738"/>
            <a:ext cx="315525" cy="2995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6E08FE-604E-06EE-3722-3985A555F4BB}"/>
              </a:ext>
            </a:extLst>
          </p:cNvPr>
          <p:cNvSpPr/>
          <p:nvPr/>
        </p:nvSpPr>
        <p:spPr>
          <a:xfrm>
            <a:off x="8958581" y="3144451"/>
            <a:ext cx="161081" cy="22434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AD7FA27-8789-F73D-56B4-0FA01736E14B}"/>
              </a:ext>
            </a:extLst>
          </p:cNvPr>
          <p:cNvSpPr/>
          <p:nvPr/>
        </p:nvSpPr>
        <p:spPr>
          <a:xfrm>
            <a:off x="5573873" y="2836557"/>
            <a:ext cx="315525" cy="2995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7FBAC6-EA5F-4996-A31B-F7F26EC04355}"/>
              </a:ext>
            </a:extLst>
          </p:cNvPr>
          <p:cNvSpPr txBox="1"/>
          <p:nvPr/>
        </p:nvSpPr>
        <p:spPr>
          <a:xfrm>
            <a:off x="6044052" y="722952"/>
            <a:ext cx="1813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≈1000x</a:t>
            </a:r>
          </a:p>
          <a:p>
            <a:r>
              <a:rPr lang="en-US" sz="1600" dirty="0">
                <a:solidFill>
                  <a:srgbClr val="C00000"/>
                </a:solidFill>
              </a:rPr>
              <a:t>phase amplification at 504 loops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0B8828-8B2C-32DC-C199-D47C68FD574C}"/>
              </a:ext>
            </a:extLst>
          </p:cNvPr>
          <p:cNvSpPr/>
          <p:nvPr/>
        </p:nvSpPr>
        <p:spPr>
          <a:xfrm>
            <a:off x="292120" y="2031211"/>
            <a:ext cx="220346" cy="190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1D0A82D-9AF7-461C-C329-821CFB5E4616}"/>
              </a:ext>
            </a:extLst>
          </p:cNvPr>
          <p:cNvSpPr/>
          <p:nvPr/>
        </p:nvSpPr>
        <p:spPr>
          <a:xfrm>
            <a:off x="277048" y="3261534"/>
            <a:ext cx="220346" cy="190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E04DEB-121E-DF46-825E-ACE816960A0D}"/>
              </a:ext>
            </a:extLst>
          </p:cNvPr>
          <p:cNvSpPr txBox="1"/>
          <p:nvPr/>
        </p:nvSpPr>
        <p:spPr>
          <a:xfrm>
            <a:off x="2744143" y="6437445"/>
            <a:ext cx="46412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Wang et al., PRL 133, 243403 (2024)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701715-8C5C-1157-5448-2849379160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634" y="1125574"/>
            <a:ext cx="3485538" cy="8559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F2009C-6E28-9925-C9F9-D5F39052E0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450" y="2004118"/>
            <a:ext cx="3330506" cy="259489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0538DD-43CE-BEA3-03AE-D18CC83D3950}"/>
              </a:ext>
            </a:extLst>
          </p:cNvPr>
          <p:cNvCxnSpPr>
            <a:cxnSpLocks/>
          </p:cNvCxnSpPr>
          <p:nvPr/>
        </p:nvCxnSpPr>
        <p:spPr>
          <a:xfrm>
            <a:off x="1649035" y="2484925"/>
            <a:ext cx="613668" cy="64859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B548232-BDE8-A251-E4D3-F9532B383BDE}"/>
              </a:ext>
            </a:extLst>
          </p:cNvPr>
          <p:cNvSpPr txBox="1"/>
          <p:nvPr/>
        </p:nvSpPr>
        <p:spPr>
          <a:xfrm>
            <a:off x="597450" y="2169122"/>
            <a:ext cx="27601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Ultracold strontium atoms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FEDE92D-50E0-C0E1-411B-B5918739EB57}"/>
              </a:ext>
            </a:extLst>
          </p:cNvPr>
          <p:cNvSpPr txBox="1"/>
          <p:nvPr/>
        </p:nvSpPr>
        <p:spPr>
          <a:xfrm>
            <a:off x="549400" y="734335"/>
            <a:ext cx="3775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Highlight in IEEE Spectrum Magazine, Jan. 2025</a:t>
            </a:r>
          </a:p>
        </p:txBody>
      </p:sp>
    </p:spTree>
    <p:extLst>
      <p:ext uri="{BB962C8B-B14F-4D97-AF65-F5344CB8AC3E}">
        <p14:creationId xmlns:p14="http://schemas.microsoft.com/office/powerpoint/2010/main" val="394506872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434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MAGIS-100 detector at Fermilab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67546" y="1212568"/>
            <a:ext cx="6901595" cy="2452297"/>
            <a:chOff x="636846" y="1105593"/>
            <a:chExt cx="7868459" cy="27958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606" b="-1005"/>
            <a:stretch/>
          </p:blipFill>
          <p:spPr>
            <a:xfrm>
              <a:off x="636846" y="3413760"/>
              <a:ext cx="7866611" cy="48767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930"/>
            <a:stretch/>
          </p:blipFill>
          <p:spPr>
            <a:xfrm>
              <a:off x="638694" y="1105593"/>
              <a:ext cx="7866611" cy="2323407"/>
            </a:xfrm>
            <a:prstGeom prst="rect">
              <a:avLst/>
            </a:prstGeom>
          </p:spPr>
        </p:pic>
      </p:grpSp>
      <p:sp>
        <p:nvSpPr>
          <p:cNvPr id="18" name="Oval 17"/>
          <p:cNvSpPr/>
          <p:nvPr/>
        </p:nvSpPr>
        <p:spPr bwMode="auto">
          <a:xfrm>
            <a:off x="5543955" y="1618162"/>
            <a:ext cx="777306" cy="1213355"/>
          </a:xfrm>
          <a:prstGeom prst="ellips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3F19C2-9B94-48DA-8F86-4BDC924C1ED6}"/>
              </a:ext>
            </a:extLst>
          </p:cNvPr>
          <p:cNvSpPr txBox="1"/>
          <p:nvPr/>
        </p:nvSpPr>
        <p:spPr>
          <a:xfrm>
            <a:off x="404601" y="805340"/>
            <a:ext cx="675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/>
              <a:t>M</a:t>
            </a:r>
            <a:r>
              <a:rPr lang="en-US" sz="2000" dirty="0"/>
              <a:t>atter wave </a:t>
            </a:r>
            <a:r>
              <a:rPr lang="en-US" sz="2000" b="1" dirty="0"/>
              <a:t>A</a:t>
            </a:r>
            <a:r>
              <a:rPr lang="en-US" sz="2000" dirty="0"/>
              <a:t>tomic </a:t>
            </a:r>
            <a:r>
              <a:rPr lang="en-US" sz="2000" b="1" dirty="0"/>
              <a:t>G</a:t>
            </a:r>
            <a:r>
              <a:rPr lang="en-US" sz="2000" dirty="0"/>
              <a:t>radiometer </a:t>
            </a:r>
            <a:r>
              <a:rPr lang="en-US" sz="2000" b="1" dirty="0"/>
              <a:t>I</a:t>
            </a:r>
            <a:r>
              <a:rPr lang="en-US" sz="2000" dirty="0"/>
              <a:t>nterferometric </a:t>
            </a:r>
            <a:r>
              <a:rPr lang="en-US" sz="2000" b="1" dirty="0"/>
              <a:t>S</a:t>
            </a:r>
            <a:r>
              <a:rPr lang="en-US" sz="2000" dirty="0"/>
              <a:t>ensor</a:t>
            </a:r>
          </a:p>
        </p:txBody>
      </p:sp>
      <p:pic>
        <p:nvPicPr>
          <p:cNvPr id="47" name="Picture 3" descr="Image result for stanford logo">
            <a:hlinkClick r:id="rId3"/>
            <a:extLst>
              <a:ext uri="{FF2B5EF4-FFF2-40B4-BE49-F238E27FC236}">
                <a16:creationId xmlns:a16="http://schemas.microsoft.com/office/drawing/2014/main" id="{A5208D2A-F9A6-4EDA-9406-BB036241D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683" y="5043198"/>
            <a:ext cx="407955" cy="61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5" descr="Image result for fermilab logo">
            <a:hlinkClick r:id="rId5"/>
            <a:extLst>
              <a:ext uri="{FF2B5EF4-FFF2-40B4-BE49-F238E27FC236}">
                <a16:creationId xmlns:a16="http://schemas.microsoft.com/office/drawing/2014/main" id="{841672A5-18DC-4325-BC51-33D3C3CF1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933" y="5077314"/>
            <a:ext cx="1948865" cy="417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7" descr="Image result for northwestern logo">
            <a:hlinkClick r:id="rId7"/>
            <a:extLst>
              <a:ext uri="{FF2B5EF4-FFF2-40B4-BE49-F238E27FC236}">
                <a16:creationId xmlns:a16="http://schemas.microsoft.com/office/drawing/2014/main" id="{DF4A9497-12AB-4696-AB42-C8C980CE9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336" y="4854063"/>
            <a:ext cx="1717238" cy="90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9" descr="Image result for university of liverpool logo">
            <a:hlinkClick r:id="rId9"/>
            <a:extLst>
              <a:ext uri="{FF2B5EF4-FFF2-40B4-BE49-F238E27FC236}">
                <a16:creationId xmlns:a16="http://schemas.microsoft.com/office/drawing/2014/main" id="{BB6D027D-E093-4DDA-BC70-B92028F43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3" y="5805246"/>
            <a:ext cx="1569209" cy="39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1" descr="Image result for northern illinois university logo">
            <a:hlinkClick r:id="rId11"/>
            <a:extLst>
              <a:ext uri="{FF2B5EF4-FFF2-40B4-BE49-F238E27FC236}">
                <a16:creationId xmlns:a16="http://schemas.microsoft.com/office/drawing/2014/main" id="{7E0FE029-B8DD-46D3-9E77-A288E9294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311" y="5669309"/>
            <a:ext cx="1650087" cy="67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3" descr="Image result for johns hopkins logo">
            <a:hlinkClick r:id="rId13"/>
            <a:extLst>
              <a:ext uri="{FF2B5EF4-FFF2-40B4-BE49-F238E27FC236}">
                <a16:creationId xmlns:a16="http://schemas.microsoft.com/office/drawing/2014/main" id="{8711741B-1045-48DB-B726-119AC69A1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509" y="5517186"/>
            <a:ext cx="1210539" cy="7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5" descr="Image result for cambridge logo">
            <a:hlinkClick r:id="rId15"/>
            <a:extLst>
              <a:ext uri="{FF2B5EF4-FFF2-40B4-BE49-F238E27FC236}">
                <a16:creationId xmlns:a16="http://schemas.microsoft.com/office/drawing/2014/main" id="{9F33BF67-D0DD-49FE-997D-5358DFE7B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908" y="5537357"/>
            <a:ext cx="802300" cy="80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7" descr="Image result for oxford logo">
            <a:hlinkClick r:id="rId17"/>
            <a:extLst>
              <a:ext uri="{FF2B5EF4-FFF2-40B4-BE49-F238E27FC236}">
                <a16:creationId xmlns:a16="http://schemas.microsoft.com/office/drawing/2014/main" id="{C1DB02DA-42EA-4329-9AE8-3796490558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404" y="5606337"/>
            <a:ext cx="572241" cy="683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LAC (@SLAClab) | Twitter">
            <a:extLst>
              <a:ext uri="{FF2B5EF4-FFF2-40B4-BE49-F238E27FC236}">
                <a16:creationId xmlns:a16="http://schemas.microsoft.com/office/drawing/2014/main" id="{84AA52C8-DEE5-41E8-921A-56F239793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197" y="5591539"/>
            <a:ext cx="608312" cy="6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mage result for old dominion university logo">
            <a:extLst>
              <a:ext uri="{FF2B5EF4-FFF2-40B4-BE49-F238E27FC236}">
                <a16:creationId xmlns:a16="http://schemas.microsoft.com/office/drawing/2014/main" id="{1959AE89-272D-777F-8415-3ED2F42ED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574" y="4900335"/>
            <a:ext cx="691204" cy="69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ommunications Dept. Resources | Jefferson Lab">
            <a:extLst>
              <a:ext uri="{FF2B5EF4-FFF2-40B4-BE49-F238E27FC236}">
                <a16:creationId xmlns:a16="http://schemas.microsoft.com/office/drawing/2014/main" id="{B617383A-C4DB-391B-4F5A-53525128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47" y="5127062"/>
            <a:ext cx="1432140" cy="44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60789B-3673-4514-38A4-48758A49695F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556"/>
          <a:stretch/>
        </p:blipFill>
        <p:spPr>
          <a:xfrm>
            <a:off x="7273655" y="685367"/>
            <a:ext cx="1875734" cy="56105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D16544-667D-1063-64D5-A3C3E85DE76B}"/>
              </a:ext>
            </a:extLst>
          </p:cNvPr>
          <p:cNvSpPr txBox="1"/>
          <p:nvPr/>
        </p:nvSpPr>
        <p:spPr>
          <a:xfrm>
            <a:off x="1440873" y="6437445"/>
            <a:ext cx="59445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MAGIS Collaboration, Quantum Science and Technology 6, 044003 (2021)</a:t>
            </a:r>
          </a:p>
        </p:txBody>
      </p:sp>
      <p:sp>
        <p:nvSpPr>
          <p:cNvPr id="4" name="Rectangle 3"/>
          <p:cNvSpPr/>
          <p:nvPr/>
        </p:nvSpPr>
        <p:spPr>
          <a:xfrm>
            <a:off x="876351" y="3768035"/>
            <a:ext cx="48109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- 100-meter-tall atom interferometry apparatus</a:t>
            </a:r>
          </a:p>
          <a:p>
            <a:r>
              <a:rPr lang="en-US" sz="1600" dirty="0"/>
              <a:t>-  Quantum mechanics at very large scales</a:t>
            </a:r>
          </a:p>
          <a:p>
            <a:r>
              <a:rPr lang="en-US" sz="1600" dirty="0"/>
              <a:t> - Search for dark matter</a:t>
            </a:r>
          </a:p>
          <a:p>
            <a:r>
              <a:rPr lang="en-US" sz="1600" dirty="0"/>
              <a:t> - Prototype for mid-band gravitational wave detection, pathfinder for future km-scale and space detectors</a:t>
            </a:r>
          </a:p>
        </p:txBody>
      </p:sp>
    </p:spTree>
    <p:extLst>
      <p:ext uri="{BB962C8B-B14F-4D97-AF65-F5344CB8AC3E}">
        <p14:creationId xmlns:p14="http://schemas.microsoft.com/office/powerpoint/2010/main" val="1310306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/>
          <a:srcRect l="8851" t="10929" r="2154" b="21222"/>
          <a:stretch>
            <a:fillRect/>
          </a:stretch>
        </p:blipFill>
        <p:spPr bwMode="auto">
          <a:xfrm>
            <a:off x="1864395" y="3545758"/>
            <a:ext cx="4625862" cy="271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075" y="99249"/>
            <a:ext cx="7929849" cy="609829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Atom interference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0306" y="1502228"/>
            <a:ext cx="1950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Light interferometer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600" y="3963856"/>
            <a:ext cx="1886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Atom interferometer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47773" y="5428940"/>
            <a:ext cx="660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+mj-lt"/>
                <a:ea typeface="Verdana" pitchFamily="34" charset="0"/>
                <a:cs typeface="Verdana" pitchFamily="34" charset="0"/>
              </a:rPr>
              <a:t>Atom</a:t>
            </a:r>
          </a:p>
        </p:txBody>
      </p:sp>
      <p:pic>
        <p:nvPicPr>
          <p:cNvPr id="12" name="Picture 11" descr="http://www.cobolt.se/Filer/bilder/Interferenz-michel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5206" y="1039132"/>
            <a:ext cx="1808680" cy="1759796"/>
          </a:xfrm>
          <a:prstGeom prst="rect">
            <a:avLst/>
          </a:prstGeom>
          <a:noFill/>
        </p:spPr>
      </p:pic>
      <p:pic>
        <p:nvPicPr>
          <p:cNvPr id="1146882" name="Picture 2" descr="http://scienceblogs.com/principles/files/2013/10/sm_fig4-2.jpg"/>
          <p:cNvPicPr>
            <a:picLocks noChangeAspect="1" noChangeArrowheads="1"/>
          </p:cNvPicPr>
          <p:nvPr/>
        </p:nvPicPr>
        <p:blipFill>
          <a:blip r:embed="rId4" cstate="print"/>
          <a:srcRect t="12416" r="24510" b="11998"/>
          <a:stretch>
            <a:fillRect/>
          </a:stretch>
        </p:blipFill>
        <p:spPr bwMode="auto">
          <a:xfrm>
            <a:off x="2695136" y="828134"/>
            <a:ext cx="3239838" cy="2432981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3524575" y="6383973"/>
            <a:ext cx="4688378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http://scienceblogs.com/principles/2013/10/22/quantum-erasure/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http://www.cobolt.se/interferometry.html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78130" y="2461406"/>
            <a:ext cx="1305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Light fringes</a:t>
            </a:r>
          </a:p>
        </p:txBody>
      </p:sp>
      <p:sp>
        <p:nvSpPr>
          <p:cNvPr id="21" name="TextBox 20"/>
          <p:cNvSpPr txBox="1"/>
          <p:nvPr/>
        </p:nvSpPr>
        <p:spPr>
          <a:xfrm rot="5400000">
            <a:off x="5504400" y="5379591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2213710" y="4004044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5400000">
            <a:off x="4111260" y="5759024"/>
            <a:ext cx="653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latin typeface="+mj-lt"/>
                <a:ea typeface="Verdana" pitchFamily="34" charset="0"/>
                <a:cs typeface="Verdana" pitchFamily="34" charset="0"/>
              </a:rPr>
              <a:t>Mirror</a:t>
            </a:r>
          </a:p>
        </p:txBody>
      </p:sp>
      <p:pic>
        <p:nvPicPr>
          <p:cNvPr id="24" name="Picture 23" descr="fringes40PCA.png"/>
          <p:cNvPicPr>
            <a:picLocks noChangeAspect="1"/>
          </p:cNvPicPr>
          <p:nvPr/>
        </p:nvPicPr>
        <p:blipFill>
          <a:blip r:embed="rId5" cstate="print"/>
          <a:srcRect t="2391" r="7023" b="53220"/>
          <a:stretch>
            <a:fillRect/>
          </a:stretch>
        </p:blipFill>
        <p:spPr>
          <a:xfrm>
            <a:off x="6628826" y="4075434"/>
            <a:ext cx="2170585" cy="16907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050658" y="4086936"/>
            <a:ext cx="1336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Atom fringes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05194" y="2509810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+mj-lt"/>
                <a:ea typeface="Verdana" pitchFamily="34" charset="0"/>
                <a:cs typeface="Verdana" pitchFamily="34" charset="0"/>
              </a:rPr>
              <a:t>Light</a:t>
            </a:r>
          </a:p>
        </p:txBody>
      </p:sp>
    </p:spTree>
    <p:extLst>
      <p:ext uri="{BB962C8B-B14F-4D97-AF65-F5344CB8AC3E}">
        <p14:creationId xmlns:p14="http://schemas.microsoft.com/office/powerpoint/2010/main" val="3134309730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2F6408D7-47DA-4D05-8F6B-6B026BA9F9A8}"/>
              </a:ext>
            </a:extLst>
          </p:cNvPr>
          <p:cNvSpPr txBox="1"/>
          <p:nvPr/>
        </p:nvSpPr>
        <p:spPr>
          <a:xfrm>
            <a:off x="179898" y="2909252"/>
            <a:ext cx="4289763" cy="4103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>
              <a:buFontTx/>
              <a:buChar char="-"/>
            </a:pPr>
            <a:r>
              <a:rPr lang="en-US" sz="1400" dirty="0">
                <a:latin typeface="Calibri" panose="020F0502020204030204" pitchFamily="34" charset="0"/>
              </a:rPr>
              <a:t>17 modules, each with magnetic shielding, vacuum pipe, current-carrying wires for generating bias magnetic field</a:t>
            </a:r>
          </a:p>
          <a:p>
            <a:pPr marL="160735" indent="-160735">
              <a:buFontTx/>
              <a:buChar char="-"/>
            </a:pPr>
            <a:endParaRPr lang="en-US" sz="1400" dirty="0"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r>
              <a:rPr lang="en-US" sz="1400" dirty="0">
                <a:latin typeface="Calibri" panose="020F0502020204030204" pitchFamily="34" charset="0"/>
              </a:rPr>
              <a:t>Laser lab at top of shaft (currently undergoing construction)</a:t>
            </a:r>
          </a:p>
          <a:p>
            <a:pPr marL="160735" indent="-160735">
              <a:buFontTx/>
              <a:buChar char="-"/>
            </a:pPr>
            <a:endParaRPr lang="en-US" sz="1400" dirty="0"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r>
              <a:rPr lang="en-US" sz="1400" dirty="0">
                <a:latin typeface="Calibri" panose="020F0502020204030204" pitchFamily="34" charset="0"/>
              </a:rPr>
              <a:t>Three Sr atom sources over 100 m baseline, local optical lattices can launch atoms from each source</a:t>
            </a:r>
          </a:p>
          <a:p>
            <a:pPr marL="160735" indent="-160735">
              <a:buFontTx/>
              <a:buChar char="-"/>
            </a:pPr>
            <a:endParaRPr lang="en-US" sz="1400" dirty="0"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r>
              <a:rPr lang="en-US" sz="1400" dirty="0">
                <a:latin typeface="Calibri" panose="020F0502020204030204" pitchFamily="34" charset="0"/>
              </a:rPr>
              <a:t>High-power laser system with agile frequency control, spatially filtered beam mode, and precisely controlled pointing via tip-tilt mirrors</a:t>
            </a:r>
          </a:p>
          <a:p>
            <a:pPr marL="160735" indent="-160735">
              <a:buFontTx/>
              <a:buChar char="-"/>
            </a:pPr>
            <a:endParaRPr lang="en-US" sz="1400" dirty="0"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r>
              <a:rPr lang="en-US" sz="1400" dirty="0">
                <a:latin typeface="Calibri" panose="020F0502020204030204" pitchFamily="34" charset="0"/>
              </a:rPr>
              <a:t>Construction and testing underway</a:t>
            </a:r>
          </a:p>
          <a:p>
            <a:pPr marL="160735" indent="-160735">
              <a:buFontTx/>
              <a:buChar char="-"/>
            </a:pPr>
            <a:endParaRPr lang="en-US" sz="1013" dirty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1013" dirty="0">
              <a:latin typeface="Calibri" panose="020F0502020204030204" pitchFamily="34" charset="0"/>
            </a:endParaRPr>
          </a:p>
          <a:p>
            <a:endParaRPr lang="en-US" sz="1013" dirty="0"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endParaRPr lang="en-US" sz="1013" dirty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1013" dirty="0">
              <a:latin typeface="Calibri" panose="020F0502020204030204" pitchFamily="34" charset="0"/>
            </a:endParaRPr>
          </a:p>
        </p:txBody>
      </p:sp>
      <p:pic>
        <p:nvPicPr>
          <p:cNvPr id="10" name="Picture 9" descr="A picture containing text, automaton&#10;&#10;Description automatically generated">
            <a:extLst>
              <a:ext uri="{FF2B5EF4-FFF2-40B4-BE49-F238E27FC236}">
                <a16:creationId xmlns:a16="http://schemas.microsoft.com/office/drawing/2014/main" id="{87850FD0-CD28-4D0D-FFBD-CC7FFFEC3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339" y="3022229"/>
            <a:ext cx="2082061" cy="15615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F64E28-BAF6-383A-0B6D-91DD4285B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3525" y="3022229"/>
            <a:ext cx="1363122" cy="18174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6F51B18-6827-0A66-7D0E-2CEA95EC8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79" y="748784"/>
            <a:ext cx="3038740" cy="189135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D0CE27C-D94C-12DD-943A-3ADC14D54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268" y="111089"/>
            <a:ext cx="6172200" cy="85725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MAGIS-100 Experiment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CECEED0-E4C9-FC3C-4EC7-0370A41D2A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1979" y="1377516"/>
            <a:ext cx="1877186" cy="14459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9AC171B-1231-FB7B-64C1-FAB35B8548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2882" y="1427412"/>
            <a:ext cx="3081840" cy="14254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5740AC-6721-9018-FD88-5FCD0F46D417}"/>
              </a:ext>
            </a:extLst>
          </p:cNvPr>
          <p:cNvSpPr txBox="1"/>
          <p:nvPr/>
        </p:nvSpPr>
        <p:spPr>
          <a:xfrm>
            <a:off x="3897783" y="2501635"/>
            <a:ext cx="1553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Cold atom source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234554-DCC9-275E-435D-6E664F87D975}"/>
              </a:ext>
            </a:extLst>
          </p:cNvPr>
          <p:cNvSpPr txBox="1"/>
          <p:nvPr/>
        </p:nvSpPr>
        <p:spPr>
          <a:xfrm>
            <a:off x="5960523" y="1826329"/>
            <a:ext cx="20404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Modular vacuum section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CC88F1-F3AA-03E8-B21C-C8D5C66A3A96}"/>
              </a:ext>
            </a:extLst>
          </p:cNvPr>
          <p:cNvSpPr txBox="1"/>
          <p:nvPr/>
        </p:nvSpPr>
        <p:spPr>
          <a:xfrm>
            <a:off x="5960523" y="2569795"/>
            <a:ext cx="20404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Magnetic shield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26AB0D-49C3-FC34-3791-FECC2731901F}"/>
              </a:ext>
            </a:extLst>
          </p:cNvPr>
          <p:cNvSpPr txBox="1"/>
          <p:nvPr/>
        </p:nvSpPr>
        <p:spPr>
          <a:xfrm>
            <a:off x="5450894" y="3017934"/>
            <a:ext cx="2050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Interferometry laser system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E7BB2F-BE51-F772-01FF-086734C7C1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3590" y="4711145"/>
            <a:ext cx="1134864" cy="15397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887BD0-E1F4-9940-0425-A3CE8FAC4950}"/>
              </a:ext>
            </a:extLst>
          </p:cNvPr>
          <p:cNvSpPr txBox="1"/>
          <p:nvPr/>
        </p:nvSpPr>
        <p:spPr>
          <a:xfrm>
            <a:off x="5083196" y="4696003"/>
            <a:ext cx="1164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In-vacuum tip-tilt mirror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02B927C-796B-10FA-96F6-2DDF1F013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380" y="4883662"/>
            <a:ext cx="1053766" cy="140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AC4804-BA4C-2BE4-FB77-0E7E857EE66D}"/>
              </a:ext>
            </a:extLst>
          </p:cNvPr>
          <p:cNvSpPr txBox="1"/>
          <p:nvPr/>
        </p:nvSpPr>
        <p:spPr>
          <a:xfrm>
            <a:off x="6685475" y="4862029"/>
            <a:ext cx="1164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Laser lab</a:t>
            </a:r>
          </a:p>
        </p:txBody>
      </p:sp>
      <p:pic>
        <p:nvPicPr>
          <p:cNvPr id="8" name="Picture 7" descr="A toilet in a room&#10;&#10;Description automatically generated">
            <a:extLst>
              <a:ext uri="{FF2B5EF4-FFF2-40B4-BE49-F238E27FC236}">
                <a16:creationId xmlns:a16="http://schemas.microsoft.com/office/drawing/2014/main" id="{0DB97A0D-CA89-BF87-F129-02D7D36389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46146" y="4941469"/>
            <a:ext cx="1564833" cy="11736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A3D220-E69E-1724-56FC-63737C8BF521}"/>
              </a:ext>
            </a:extLst>
          </p:cNvPr>
          <p:cNvSpPr txBox="1"/>
          <p:nvPr/>
        </p:nvSpPr>
        <p:spPr>
          <a:xfrm>
            <a:off x="423506" y="6422843"/>
            <a:ext cx="83286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MAGIS Collaboration, QST 6, 044003 (2021); Glick,…, TK, AVS Quantum Science 6, 014402 (2024); DeRose,…, TK, Optics Letters 48, 3893 (2023)</a:t>
            </a:r>
          </a:p>
        </p:txBody>
      </p:sp>
    </p:spTree>
    <p:extLst>
      <p:ext uri="{BB962C8B-B14F-4D97-AF65-F5344CB8AC3E}">
        <p14:creationId xmlns:p14="http://schemas.microsoft.com/office/powerpoint/2010/main" val="7912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3CA97-4F8B-B398-E2F7-6401FEB6B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Atom Interferometry — The Coriolis Force">
            <a:extLst>
              <a:ext uri="{FF2B5EF4-FFF2-40B4-BE49-F238E27FC236}">
                <a16:creationId xmlns:a16="http://schemas.microsoft.com/office/drawing/2014/main" id="{A7586C85-2590-A948-0DCE-38E97A71AA66}"/>
              </a:ext>
            </a:extLst>
          </p:cNvPr>
          <p:cNvSpPr txBox="1"/>
          <p:nvPr/>
        </p:nvSpPr>
        <p:spPr>
          <a:xfrm>
            <a:off x="361669" y="141693"/>
            <a:ext cx="7686591" cy="469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>
            <a:spAutoFit/>
          </a:bodyPr>
          <a:lstStyle>
            <a:lvl1pPr algn="l">
              <a:defRPr sz="3200"/>
            </a:lvl1pPr>
          </a:lstStyle>
          <a:p>
            <a:r>
              <a:rPr lang="en-US" sz="2800" dirty="0"/>
              <a:t>Laser Beam Steering to Compensate Earth’s Rotation</a:t>
            </a:r>
            <a:endParaRPr sz="2800" dirty="0"/>
          </a:p>
        </p:txBody>
      </p:sp>
      <p:sp>
        <p:nvSpPr>
          <p:cNvPr id="166" name="Coriolis forces caused by the rotation of the Earth induce velocity dependent phase shifts in an atom interferometer, which increase with increasing T and n…">
            <a:extLst>
              <a:ext uri="{FF2B5EF4-FFF2-40B4-BE49-F238E27FC236}">
                <a16:creationId xmlns:a16="http://schemas.microsoft.com/office/drawing/2014/main" id="{34346D67-6A9C-E117-D4DB-318CFE483FF0}"/>
              </a:ext>
            </a:extLst>
          </p:cNvPr>
          <p:cNvSpPr txBox="1"/>
          <p:nvPr/>
        </p:nvSpPr>
        <p:spPr>
          <a:xfrm>
            <a:off x="445066" y="734835"/>
            <a:ext cx="6025642" cy="1762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>
            <a:spAutoFit/>
          </a:bodyPr>
          <a:lstStyle/>
          <a:p>
            <a:pPr>
              <a:buSzPct val="123000"/>
            </a:pPr>
            <a:r>
              <a:rPr lang="en-US" sz="1400" dirty="0"/>
              <a:t>-</a:t>
            </a:r>
            <a:r>
              <a:rPr sz="1400" dirty="0"/>
              <a:t>Coriolis forces caused by the rotation of the Earth induce </a:t>
            </a:r>
            <a:r>
              <a:rPr lang="en-US" sz="1400" dirty="0"/>
              <a:t>large errors</a:t>
            </a:r>
          </a:p>
          <a:p>
            <a:pPr>
              <a:buSzPct val="123000"/>
            </a:pPr>
            <a:endParaRPr lang="en-US" sz="1400" dirty="0"/>
          </a:p>
          <a:p>
            <a:pPr>
              <a:buSzPct val="123000"/>
            </a:pPr>
            <a:r>
              <a:rPr lang="en-US" sz="1400" dirty="0"/>
              <a:t>-New approach required to compensate by counter-rotating atom optics laser beam against Earth while maintaining laser beam overlap with atoms</a:t>
            </a:r>
          </a:p>
          <a:p>
            <a:pPr>
              <a:buSzPct val="123000"/>
            </a:pPr>
            <a:endParaRPr sz="1400" i="1" dirty="0"/>
          </a:p>
          <a:p>
            <a:pPr>
              <a:buSzPct val="123000"/>
            </a:pPr>
            <a:r>
              <a:rPr lang="en-US" sz="1400" dirty="0"/>
              <a:t>-Piezo-controlled tip-tilt mirrors at top and bottom of MAGIS-100</a:t>
            </a:r>
          </a:p>
          <a:p>
            <a:pPr>
              <a:buSzPct val="123000"/>
            </a:pPr>
            <a:endParaRPr lang="en-US" sz="1400" dirty="0"/>
          </a:p>
          <a:p>
            <a:pPr>
              <a:buSzPct val="123000"/>
            </a:pPr>
            <a:r>
              <a:rPr lang="en-US" sz="1400" dirty="0"/>
              <a:t>-Essential to account for atom trajectory deflections under Coriolis forces</a:t>
            </a:r>
            <a:endParaRPr sz="1400" dirty="0"/>
          </a:p>
        </p:txBody>
      </p:sp>
      <p:pic>
        <p:nvPicPr>
          <p:cNvPr id="8" name="two_source_gradiometer_pivot_point.mp4" descr="two_source_gradiometer_pivot_point.mp4">
            <a:extLst>
              <a:ext uri="{FF2B5EF4-FFF2-40B4-BE49-F238E27FC236}">
                <a16:creationId xmlns:a16="http://schemas.microsoft.com/office/drawing/2014/main" id="{34B4548D-4524-7EA8-1600-35C70A455888}"/>
              </a:ext>
            </a:extLst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938658" y="2008365"/>
            <a:ext cx="2438400" cy="41148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ACDF50-B906-9ADD-9836-0AF1D5D6F66E}"/>
              </a:ext>
            </a:extLst>
          </p:cNvPr>
          <p:cNvSpPr txBox="1"/>
          <p:nvPr/>
        </p:nvSpPr>
        <p:spPr>
          <a:xfrm>
            <a:off x="2100300" y="6522680"/>
            <a:ext cx="4591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Glick,…, TK, AVS Quantum Science 6, 014402 (2024)</a:t>
            </a:r>
            <a:endParaRPr lang="en-US" sz="1200" dirty="0"/>
          </a:p>
        </p:txBody>
      </p:sp>
      <p:pic>
        <p:nvPicPr>
          <p:cNvPr id="3" name="tip_tilt_mirror_video.mov" descr="tip_tilt_mirror_video.mov">
            <a:extLst>
              <a:ext uri="{FF2B5EF4-FFF2-40B4-BE49-F238E27FC236}">
                <a16:creationId xmlns:a16="http://schemas.microsoft.com/office/drawing/2014/main" id="{968A2FA5-88DC-943D-74A9-9118AFA046C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485263" y="2601006"/>
            <a:ext cx="1914756" cy="3404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G_8614.jpg" descr="IMG_8614.jpg">
            <a:extLst>
              <a:ext uri="{FF2B5EF4-FFF2-40B4-BE49-F238E27FC236}">
                <a16:creationId xmlns:a16="http://schemas.microsoft.com/office/drawing/2014/main" id="{6821BADF-AC64-28DB-C87E-1D01927835A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3608" t="12254" b="13043"/>
          <a:stretch>
            <a:fillRect/>
          </a:stretch>
        </p:blipFill>
        <p:spPr>
          <a:xfrm>
            <a:off x="457462" y="2765126"/>
            <a:ext cx="2644677" cy="30490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326683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9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100000">
                <p:cTn id="10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9" y="36989"/>
            <a:ext cx="6615112" cy="85725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MAGIS-100 Interferometry Laser System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B9AC3E62-F206-4779-900C-6B01BF01C66A}"/>
              </a:ext>
            </a:extLst>
          </p:cNvPr>
          <p:cNvSpPr txBox="1">
            <a:spLocks noChangeArrowheads="1"/>
          </p:cNvSpPr>
          <p:nvPr/>
        </p:nvSpPr>
        <p:spPr>
          <a:xfrm>
            <a:off x="-314983" y="890790"/>
            <a:ext cx="4200233" cy="375166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Challenges: 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Combination of high power, high phase stability, rapid and broad tunability, and high-quality spatial mode</a:t>
            </a: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Need to precisely control quantum states of the atoms</a:t>
            </a: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Required development of several new techniques</a:t>
            </a:r>
          </a:p>
          <a:p>
            <a:pPr marL="914400" lvl="2" indent="0">
              <a:lnSpc>
                <a:spcPct val="90000"/>
              </a:lnSpc>
              <a:buNone/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Have now demonstrated required performance in the lab</a:t>
            </a:r>
          </a:p>
          <a:p>
            <a:pPr marL="0" indent="0">
              <a:lnSpc>
                <a:spcPct val="90000"/>
              </a:lnSpc>
              <a:buNone/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5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BF8547-5899-42F5-80B6-17F8A0E92799}"/>
              </a:ext>
            </a:extLst>
          </p:cNvPr>
          <p:cNvSpPr txBox="1"/>
          <p:nvPr/>
        </p:nvSpPr>
        <p:spPr>
          <a:xfrm flipH="1">
            <a:off x="808165" y="3829486"/>
            <a:ext cx="1445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70C0"/>
                </a:solidFill>
              </a:rPr>
              <a:t>Conceptual schematic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C48E8-0A3D-51B3-980F-C6306346C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251" y="1335104"/>
            <a:ext cx="5047734" cy="17436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54D77F-1BAD-3FA5-948D-3F4E99E39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330840"/>
            <a:ext cx="4364365" cy="18195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2D2490-2D80-00A8-7384-69E26CEEFF9A}"/>
              </a:ext>
            </a:extLst>
          </p:cNvPr>
          <p:cNvSpPr txBox="1"/>
          <p:nvPr/>
        </p:nvSpPr>
        <p:spPr>
          <a:xfrm>
            <a:off x="2996493" y="6408224"/>
            <a:ext cx="31586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DeRose,…, TK, Optics Letters 48, 3893 (2023)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337E00-4909-687C-BA89-6EF2F749C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963" y="3400972"/>
            <a:ext cx="4637226" cy="261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341618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12CDC1-13C7-0C75-2BAC-72269E5161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9A56BEE8-A0C3-F44C-7489-CD83148F2A89}"/>
              </a:ext>
            </a:extLst>
          </p:cNvPr>
          <p:cNvSpPr txBox="1">
            <a:spLocks noChangeArrowheads="1"/>
          </p:cNvSpPr>
          <p:nvPr/>
        </p:nvSpPr>
        <p:spPr>
          <a:xfrm>
            <a:off x="-136658" y="83354"/>
            <a:ext cx="9128257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400" dirty="0">
                <a:latin typeface="+mn-lt"/>
              </a:rPr>
              <a:t>Newtonian Gravity Gradient Noise (GGN)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4959B6-B33D-F9D5-115B-EF3686EA49DC}"/>
              </a:ext>
            </a:extLst>
          </p:cNvPr>
          <p:cNvSpPr txBox="1"/>
          <p:nvPr/>
        </p:nvSpPr>
        <p:spPr>
          <a:xfrm>
            <a:off x="217789" y="6366203"/>
            <a:ext cx="8773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Chaibi et al., PRD 93, 021101(R) (2016); Mitchell, TK, et al., JINST 17, P01007 (2022); Badurina et al., PRD 107, 055002 (2023); Carlton, Gibson, TK, et al</a:t>
            </a:r>
            <a:r>
              <a:rPr lang="en-US" sz="1200">
                <a:solidFill>
                  <a:schemeClr val="bg1"/>
                </a:solidFill>
              </a:rPr>
              <a:t>., PRD 111, 082003 (2025)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200E45-F5F9-64A6-F573-7D873CDB0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582" y="616754"/>
            <a:ext cx="3560076" cy="49088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8C6D73D-A941-1465-9850-6BA45B7A1F37}"/>
              </a:ext>
            </a:extLst>
          </p:cNvPr>
          <p:cNvSpPr/>
          <p:nvPr/>
        </p:nvSpPr>
        <p:spPr>
          <a:xfrm>
            <a:off x="87302" y="800177"/>
            <a:ext cx="519128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dirty="0">
              <a:latin typeface="CMR10"/>
            </a:endParaRPr>
          </a:p>
          <a:p>
            <a:pPr>
              <a:buNone/>
            </a:pPr>
            <a:r>
              <a:rPr lang="en-US" sz="1600" dirty="0"/>
              <a:t>-Important at lower frequencies (&lt;1 Hz) for terrestrial detectors: seismic waves disturb local mass distribution, cause oscillating gravity gradient that is a noise background (also atmospheric GGN)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-Potential mitigation strategy: array of atom interferometers along baseline to distinguish between nonlinear dependence of GGN signal on position and a linear dependence from GW or DM signal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-Interesting opportunity to study geophysics</a:t>
            </a:r>
          </a:p>
        </p:txBody>
      </p:sp>
    </p:spTree>
    <p:extLst>
      <p:ext uri="{BB962C8B-B14F-4D97-AF65-F5344CB8AC3E}">
        <p14:creationId xmlns:p14="http://schemas.microsoft.com/office/powerpoint/2010/main" val="18592760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682B74-30F4-62BB-E477-121BFBA4C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7" y="4383307"/>
            <a:ext cx="5722412" cy="18027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8EEA36-02B0-ECBC-4219-695AD5F28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3237" y="-166756"/>
            <a:ext cx="9670473" cy="85725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Surprising Systematic Effect from Spontaneous Emission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E0F3E7-58A9-DA2B-89E1-9E92D9E06993}"/>
              </a:ext>
            </a:extLst>
          </p:cNvPr>
          <p:cNvSpPr txBox="1"/>
          <p:nvPr/>
        </p:nvSpPr>
        <p:spPr>
          <a:xfrm>
            <a:off x="160722" y="530791"/>
            <a:ext cx="4575556" cy="4661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50" i="1" dirty="0">
              <a:cs typeface="Times New Roman" panose="02020603050405020304" pitchFamily="18" charset="0"/>
            </a:endParaRPr>
          </a:p>
          <a:p>
            <a:endParaRPr lang="en-US" sz="1050" i="1" dirty="0">
              <a:cs typeface="Times New Roman" panose="02020603050405020304" pitchFamily="18" charset="0"/>
            </a:endParaRPr>
          </a:p>
          <a:p>
            <a:pPr marL="342900" lvl="1"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-Interplay between spontaneous emission and many-pulse sequences</a:t>
            </a:r>
          </a:p>
          <a:p>
            <a:pPr marL="342900" lvl="1">
              <a:lnSpc>
                <a:spcPct val="90000"/>
              </a:lnSpc>
            </a:pPr>
            <a:endParaRPr lang="en-US" sz="1200" dirty="0">
              <a:solidFill>
                <a:srgbClr val="000000"/>
              </a:solidFill>
              <a:ea typeface="ＭＳ Ｐゴシック" charset="-128"/>
              <a:cs typeface="Calibri" panose="020F0502020204030204" pitchFamily="34" charset="0"/>
            </a:endParaRPr>
          </a:p>
          <a:p>
            <a:pPr marL="342900" lvl="1"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-Atoms can spontaneously decay to ground state midway through a mirror pulse</a:t>
            </a:r>
          </a:p>
          <a:p>
            <a:pPr marL="342900" lvl="1">
              <a:lnSpc>
                <a:spcPct val="90000"/>
              </a:lnSpc>
            </a:pPr>
            <a:endParaRPr lang="en-US" sz="1200" dirty="0">
              <a:solidFill>
                <a:srgbClr val="000000"/>
              </a:solidFill>
              <a:ea typeface="ＭＳ Ｐゴシック" charset="-128"/>
              <a:cs typeface="Calibri" panose="020F0502020204030204" pitchFamily="34" charset="0"/>
            </a:endParaRPr>
          </a:p>
          <a:p>
            <a:pPr marL="342900" lvl="1"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-Remainder of mirror pulse can once again put the atom in superposition</a:t>
            </a:r>
          </a:p>
          <a:p>
            <a:pPr marL="342900" lvl="1">
              <a:lnSpc>
                <a:spcPct val="90000"/>
              </a:lnSpc>
            </a:pPr>
            <a:endParaRPr lang="en-US" sz="1200" dirty="0">
              <a:solidFill>
                <a:srgbClr val="000000"/>
              </a:solidFill>
              <a:ea typeface="ＭＳ Ｐゴシック" charset="-128"/>
              <a:cs typeface="Calibri" panose="020F0502020204030204" pitchFamily="34" charset="0"/>
            </a:endParaRPr>
          </a:p>
          <a:p>
            <a:pPr marL="342900" lvl="1"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-Can there be a nonzero average interference pattern generated by atoms that underwent spontaneous emission at different points in time?</a:t>
            </a:r>
          </a:p>
          <a:p>
            <a:pPr lvl="1">
              <a:lnSpc>
                <a:spcPct val="90000"/>
              </a:lnSpc>
            </a:pPr>
            <a:endParaRPr lang="en-US" sz="1200" dirty="0">
              <a:solidFill>
                <a:srgbClr val="000000"/>
              </a:solidFill>
              <a:ea typeface="ＭＳ Ｐゴシック" charset="-128"/>
              <a:cs typeface="Calibri" panose="020F0502020204030204" pitchFamily="34" charset="0"/>
            </a:endParaRPr>
          </a:p>
          <a:p>
            <a:pPr marL="342900" lvl="1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  <a:ea typeface="ＭＳ Ｐゴシック" charset="-128"/>
                <a:cs typeface="Calibri" panose="020F0502020204030204" pitchFamily="34" charset="0"/>
              </a:rPr>
              <a:t>-Yes, for some pulse sequences these atoms build up with a certain average “cumulative phase”, generating interference fringe with high visibility but insensitive to desired signal</a:t>
            </a:r>
          </a:p>
          <a:p>
            <a:pPr marL="342900" lvl="1">
              <a:lnSpc>
                <a:spcPct val="90000"/>
              </a:lnSpc>
            </a:pPr>
            <a:endParaRPr lang="en-US" sz="1200" dirty="0">
              <a:solidFill>
                <a:srgbClr val="FF0000"/>
              </a:solidFill>
              <a:ea typeface="ＭＳ Ｐゴシック" charset="-128"/>
              <a:cs typeface="Calibri" panose="020F0502020204030204" pitchFamily="34" charset="0"/>
            </a:endParaRPr>
          </a:p>
          <a:p>
            <a:pPr marL="342900" lvl="1">
              <a:lnSpc>
                <a:spcPct val="90000"/>
              </a:lnSpc>
            </a:pPr>
            <a:r>
              <a:rPr lang="en-US" sz="1200" dirty="0">
                <a:solidFill>
                  <a:srgbClr val="3333CC"/>
                </a:solidFill>
                <a:ea typeface="ＭＳ Ｐゴシック" charset="-128"/>
                <a:cs typeface="Calibri" panose="020F0502020204030204" pitchFamily="34" charset="0"/>
              </a:rPr>
              <a:t>-Have found that we can mitigate this effect by imposing certain constraints on optimization parameter space</a:t>
            </a:r>
          </a:p>
          <a:p>
            <a:pPr marL="342900" lvl="1">
              <a:lnSpc>
                <a:spcPct val="90000"/>
              </a:lnSpc>
            </a:pPr>
            <a:endParaRPr lang="en-US" sz="1200" dirty="0">
              <a:solidFill>
                <a:srgbClr val="3333CC"/>
              </a:solidFill>
              <a:ea typeface="ＭＳ Ｐゴシック" charset="-128"/>
              <a:cs typeface="Calibri" panose="020F0502020204030204" pitchFamily="34" charset="0"/>
            </a:endParaRPr>
          </a:p>
          <a:p>
            <a:pPr marL="342900" lvl="1">
              <a:lnSpc>
                <a:spcPct val="90000"/>
              </a:lnSpc>
            </a:pPr>
            <a:endParaRPr lang="en-US" sz="1600" dirty="0">
              <a:solidFill>
                <a:srgbClr val="FF0000"/>
              </a:solidFill>
              <a:ea typeface="ＭＳ Ｐゴシック" charset="-128"/>
              <a:cs typeface="Calibri" panose="020F0502020204030204" pitchFamily="34" charset="0"/>
            </a:endParaRPr>
          </a:p>
          <a:p>
            <a:endParaRPr lang="en-US" sz="1600" dirty="0"/>
          </a:p>
          <a:p>
            <a:endParaRPr lang="en-US" sz="1600" dirty="0"/>
          </a:p>
          <a:p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FE6962-9902-05A7-25C4-63A04B32D106}"/>
              </a:ext>
            </a:extLst>
          </p:cNvPr>
          <p:cNvSpPr/>
          <p:nvPr/>
        </p:nvSpPr>
        <p:spPr>
          <a:xfrm flipH="1">
            <a:off x="6643114" y="3940985"/>
            <a:ext cx="157869" cy="190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03874E-CBF3-6860-FD5E-2072C428603D}"/>
              </a:ext>
            </a:extLst>
          </p:cNvPr>
          <p:cNvSpPr txBox="1"/>
          <p:nvPr/>
        </p:nvSpPr>
        <p:spPr>
          <a:xfrm>
            <a:off x="2744143" y="6437445"/>
            <a:ext cx="46412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Wang,…,TK, PRL 133, 243403 (2024)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164DB1-7629-653A-0E77-5DE484DE133E}"/>
              </a:ext>
            </a:extLst>
          </p:cNvPr>
          <p:cNvSpPr/>
          <p:nvPr/>
        </p:nvSpPr>
        <p:spPr>
          <a:xfrm>
            <a:off x="216413" y="4336127"/>
            <a:ext cx="220346" cy="230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6D0AD511-0E00-7E16-38F4-57AB6C00A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r="6757"/>
          <a:stretch>
            <a:fillRect/>
          </a:stretch>
        </p:blipFill>
        <p:spPr bwMode="auto">
          <a:xfrm>
            <a:off x="4736278" y="904009"/>
            <a:ext cx="4338809" cy="3227906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F630F6-EE7A-B6A3-D324-21A3A4D4E896}"/>
              </a:ext>
            </a:extLst>
          </p:cNvPr>
          <p:cNvSpPr txBox="1"/>
          <p:nvPr/>
        </p:nvSpPr>
        <p:spPr>
          <a:xfrm>
            <a:off x="6180748" y="639814"/>
            <a:ext cx="1362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i="1" dirty="0"/>
              <a:t>Rabi oscillations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99C1D0-ED68-2CAE-BFA9-C9D015392862}"/>
              </a:ext>
            </a:extLst>
          </p:cNvPr>
          <p:cNvSpPr txBox="1"/>
          <p:nvPr/>
        </p:nvSpPr>
        <p:spPr>
          <a:xfrm>
            <a:off x="6215377" y="3796798"/>
            <a:ext cx="5469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/>
              <a:t>Time</a:t>
            </a:r>
          </a:p>
        </p:txBody>
      </p: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5F1BF3CB-6EDB-1F12-001E-71A99907FE44}"/>
              </a:ext>
            </a:extLst>
          </p:cNvPr>
          <p:cNvCxnSpPr/>
          <p:nvPr/>
        </p:nvCxnSpPr>
        <p:spPr>
          <a:xfrm rot="10800000">
            <a:off x="5297714" y="1074057"/>
            <a:ext cx="1053080" cy="595086"/>
          </a:xfrm>
          <a:prstGeom prst="curvedConnector3">
            <a:avLst/>
          </a:prstGeom>
          <a:ln>
            <a:solidFill>
              <a:srgbClr val="00B050"/>
            </a:solidFill>
            <a:headEnd w="lg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5B14FC9-8EB7-32EF-4C58-02EAAFCF9B42}"/>
              </a:ext>
            </a:extLst>
          </p:cNvPr>
          <p:cNvSpPr txBox="1"/>
          <p:nvPr/>
        </p:nvSpPr>
        <p:spPr>
          <a:xfrm>
            <a:off x="6430817" y="1664679"/>
            <a:ext cx="1168689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rgbClr val="00B050"/>
                </a:solidFill>
              </a:rPr>
              <a:t>Spontaneous emission decay</a:t>
            </a:r>
          </a:p>
        </p:txBody>
      </p:sp>
      <p:grpSp>
        <p:nvGrpSpPr>
          <p:cNvPr id="16" name="Group 122">
            <a:extLst>
              <a:ext uri="{FF2B5EF4-FFF2-40B4-BE49-F238E27FC236}">
                <a16:creationId xmlns:a16="http://schemas.microsoft.com/office/drawing/2014/main" id="{46DE05F7-EFF3-C3C2-A95F-5E89749A468C}"/>
              </a:ext>
            </a:extLst>
          </p:cNvPr>
          <p:cNvGrpSpPr/>
          <p:nvPr/>
        </p:nvGrpSpPr>
        <p:grpSpPr>
          <a:xfrm rot="10800000">
            <a:off x="7927515" y="3781196"/>
            <a:ext cx="741643" cy="741643"/>
            <a:chOff x="4683686" y="3899631"/>
            <a:chExt cx="741643" cy="741643"/>
          </a:xfrm>
        </p:grpSpPr>
        <p:grpSp>
          <p:nvGrpSpPr>
            <p:cNvPr id="17" name="Group 28">
              <a:extLst>
                <a:ext uri="{FF2B5EF4-FFF2-40B4-BE49-F238E27FC236}">
                  <a16:creationId xmlns:a16="http://schemas.microsoft.com/office/drawing/2014/main" id="{F4FD4CE6-F8C8-C7FC-F839-C0729E58A994}"/>
                </a:ext>
              </a:extLst>
            </p:cNvPr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723F768-31E8-0905-FDC3-3795156061E8}"/>
                  </a:ext>
                </a:extLst>
              </p:cNvPr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70156B7-33AA-D92A-C82C-E661BF2E56DE}"/>
                  </a:ext>
                </a:extLst>
              </p:cNvPr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C6534B48-2B22-9E58-04DE-FAABE4BA976F}"/>
                  </a:ext>
                </a:extLst>
              </p:cNvPr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03CBE94-1398-AB5D-5219-4FCFF91CBEE5}"/>
                </a:ext>
              </a:extLst>
            </p:cNvPr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grpSp>
        <p:nvGrpSpPr>
          <p:cNvPr id="22" name="Group 115">
            <a:extLst>
              <a:ext uri="{FF2B5EF4-FFF2-40B4-BE49-F238E27FC236}">
                <a16:creationId xmlns:a16="http://schemas.microsoft.com/office/drawing/2014/main" id="{4F05A362-FD49-BB6B-B7BB-7969634976B5}"/>
              </a:ext>
            </a:extLst>
          </p:cNvPr>
          <p:cNvGrpSpPr/>
          <p:nvPr/>
        </p:nvGrpSpPr>
        <p:grpSpPr>
          <a:xfrm>
            <a:off x="7936918" y="4770985"/>
            <a:ext cx="741643" cy="741643"/>
            <a:chOff x="4683686" y="3899631"/>
            <a:chExt cx="741643" cy="741643"/>
          </a:xfrm>
        </p:grpSpPr>
        <p:grpSp>
          <p:nvGrpSpPr>
            <p:cNvPr id="23" name="Group 28">
              <a:extLst>
                <a:ext uri="{FF2B5EF4-FFF2-40B4-BE49-F238E27FC236}">
                  <a16:creationId xmlns:a16="http://schemas.microsoft.com/office/drawing/2014/main" id="{0D769025-6079-D8BC-6101-C22328D94C4C}"/>
                </a:ext>
              </a:extLst>
            </p:cNvPr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5C13B513-1EE8-EEF7-66DB-C468A91B5F41}"/>
                  </a:ext>
                </a:extLst>
              </p:cNvPr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F180B45D-E99D-F981-87F0-D7D6FB975ED1}"/>
                  </a:ext>
                </a:extLst>
              </p:cNvPr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1C29E1C-B71C-FDEC-B267-CF300224FA66}"/>
                  </a:ext>
                </a:extLst>
              </p:cNvPr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58FE922-F52E-A6DD-EA16-D13C12F346A4}"/>
                </a:ext>
              </a:extLst>
            </p:cNvPr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>
            <a:extLst>
              <a:ext uri="{FF2B5EF4-FFF2-40B4-BE49-F238E27FC236}">
                <a16:creationId xmlns:a16="http://schemas.microsoft.com/office/drawing/2014/main" id="{8EFD00E3-56B2-D491-ED2E-89A1961F0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482514">
            <a:off x="7157602" y="4823555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819B401-4DAC-EF36-DDF7-E8D11EDDCE2D}"/>
              </a:ext>
            </a:extLst>
          </p:cNvPr>
          <p:cNvCxnSpPr>
            <a:cxnSpLocks/>
          </p:cNvCxnSpPr>
          <p:nvPr/>
        </p:nvCxnSpPr>
        <p:spPr>
          <a:xfrm>
            <a:off x="7166122" y="2232654"/>
            <a:ext cx="718676" cy="2334145"/>
          </a:xfrm>
          <a:prstGeom prst="straightConnector1">
            <a:avLst/>
          </a:prstGeom>
          <a:ln>
            <a:solidFill>
              <a:srgbClr val="00B05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5021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675" y="1025913"/>
            <a:ext cx="8534399" cy="375166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Cryogenic cavity comparisons and long-baseline atom interferometers: dark matter and gravitational wave detectors over complementary frequency ranges</a:t>
            </a: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Long-baseline atom interferometry being pursued by a growing global community</a:t>
            </a:r>
          </a:p>
          <a:p>
            <a:pPr eaLnBrk="1" hangingPunct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600" dirty="0">
                <a:latin typeface="+mn-lt"/>
                <a:ea typeface="ＭＳ Ｐゴシック" charset="-128"/>
                <a:cs typeface="ＭＳ Ｐゴシック" charset="-128"/>
              </a:rPr>
              <a:t>Techniques developed for next-generation atom interferometers have many applications, for example: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Measurements of fundamental constants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Tests of gravity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Inertial sensing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Geophysics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latin typeface="+mn-lt"/>
                <a:ea typeface="ＭＳ Ｐゴシック" charset="-128"/>
                <a:cs typeface="ＭＳ Ｐゴシック" charset="-128"/>
              </a:rPr>
              <a:t>Probing the interface between gravity and quantum mechanics</a:t>
            </a:r>
          </a:p>
          <a:p>
            <a:pPr marL="342900" lvl="1" indent="0">
              <a:lnSpc>
                <a:spcPct val="90000"/>
              </a:lnSpc>
              <a:buNone/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5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1033184" y="217850"/>
            <a:ext cx="6846193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+mn-lt"/>
              </a:rPr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23973890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 descr="Image result for nist png logo">
            <a:hlinkClick r:id="rId3"/>
            <a:extLst>
              <a:ext uri="{FF2B5EF4-FFF2-40B4-BE49-F238E27FC236}">
                <a16:creationId xmlns:a16="http://schemas.microsoft.com/office/drawing/2014/main" id="{F735F61D-4305-4F0B-9095-24539C2F5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209" y="3438676"/>
            <a:ext cx="1607344" cy="16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 - John Templeton Foundation">
            <a:extLst>
              <a:ext uri="{FF2B5EF4-FFF2-40B4-BE49-F238E27FC236}">
                <a16:creationId xmlns:a16="http://schemas.microsoft.com/office/drawing/2014/main" id="{0D6ED912-27E8-428A-AA4D-CE13FE47E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924" y="2868786"/>
            <a:ext cx="1559433" cy="92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621850" y="283255"/>
            <a:ext cx="6846193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50" dirty="0">
                <a:latin typeface="+mn-lt"/>
              </a:rPr>
              <a:t>Acknowledgements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90B38DE-1D06-4F31-BC49-C359BB12FD44}"/>
              </a:ext>
            </a:extLst>
          </p:cNvPr>
          <p:cNvSpPr txBox="1">
            <a:spLocks/>
          </p:cNvSpPr>
          <p:nvPr/>
        </p:nvSpPr>
        <p:spPr bwMode="auto">
          <a:xfrm>
            <a:off x="3210618" y="680723"/>
            <a:ext cx="2838710" cy="363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1" kern="0" dirty="0">
                <a:solidFill>
                  <a:sysClr val="windowText" lastClr="000000"/>
                </a:solidFill>
                <a:cs typeface="Times New Roman" pitchFamily="18" charset="0"/>
              </a:rPr>
              <a:t>MAGIS Collaborators</a:t>
            </a:r>
            <a:endParaRPr lang="en-US" sz="1200" b="1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Jason Hogan (Spokesperson) (Stanford)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Mark </a:t>
            </a:r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Kasevich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(Stanford)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Peter Graham (Stanford)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Rob Plunkett (FNAL)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James </a:t>
            </a:r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Kowalkowski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(FNAL)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Jan Rudolph (Stanford and FNAL)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Sergei </a:t>
            </a:r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Nagaitsev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(Old Dominion and </a:t>
            </a:r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JLab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Surjeet Rajendran (Johns Hopkins)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Jonathon Coleman (Liverpool)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Daniela </a:t>
            </a:r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Bortoletto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(Oxford)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Chris Foot (Oxford)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John March-Russell (Oxford)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Ian </a:t>
            </a:r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Shipsey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(Oxford)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Jeremiah Mitchell (Cambridge)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Ulrich Schneider (Cambridge)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Ariel Schwartzman (SLAC)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Michael Kagan (SLAC)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Chris Overstreet (Johns Hopkins)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348854" defTabSz="563166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03610" algn="l"/>
              </a:tabLst>
              <a:defRPr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348854" defTabSz="563166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03610" algn="l"/>
              </a:tabLst>
              <a:defRPr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0" defTabSz="56316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0" defTabSz="56316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200" i="1" kern="0" dirty="0">
                <a:solidFill>
                  <a:sysClr val="windowText" lastClr="000000"/>
                </a:solidFill>
                <a:cs typeface="Times New Roman" pitchFamily="18" charset="0"/>
              </a:rPr>
              <a:t> </a:t>
            </a:r>
            <a:endParaRPr lang="en-US" sz="1200" kern="0" dirty="0"/>
          </a:p>
          <a:p>
            <a:pPr marL="0" indent="0" defTabSz="56316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200" i="1" kern="0" dirty="0">
                <a:solidFill>
                  <a:sysClr val="windowText" lastClr="000000"/>
                </a:solidFill>
                <a:cs typeface="Times New Roman" pitchFamily="18" charset="0"/>
              </a:rPr>
              <a:t>  </a:t>
            </a: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0" defTabSz="56316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2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72131F-C826-4112-A864-4CF5024774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5121" y="555474"/>
            <a:ext cx="1590108" cy="617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C07858-5054-4975-8906-236B056B7DB1}"/>
              </a:ext>
            </a:extLst>
          </p:cNvPr>
          <p:cNvSpPr txBox="1"/>
          <p:nvPr/>
        </p:nvSpPr>
        <p:spPr>
          <a:xfrm flipH="1">
            <a:off x="571416" y="714624"/>
            <a:ext cx="3200400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kern="0" dirty="0">
                <a:solidFill>
                  <a:sysClr val="windowText" lastClr="000000"/>
                </a:solidFill>
                <a:cs typeface="Times New Roman" pitchFamily="18" charset="0"/>
              </a:rPr>
              <a:t>Kovachy Group</a:t>
            </a:r>
          </a:p>
          <a:p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Tejas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Deshpande (postdoc)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Natasha Sachdeva (postdoc)</a:t>
            </a:r>
          </a:p>
          <a:p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Zilin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Chen (postdoc)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Ken DeRose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Jonah Glick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Yiping Wang (PhD student)</a:t>
            </a:r>
          </a:p>
          <a:p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Kefeng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Jiang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Sharika Saraf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Nicholas Miller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Anya Abraham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Hardeep Singh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Jay </a:t>
            </a:r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Jachinowski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(undergrad)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Garrett Louie (undergrad)</a:t>
            </a:r>
          </a:p>
          <a:p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r>
              <a:rPr lang="en-US" sz="1200" b="1" kern="0" dirty="0">
                <a:solidFill>
                  <a:sysClr val="windowText" lastClr="000000"/>
                </a:solidFill>
                <a:cs typeface="Times New Roman" pitchFamily="18" charset="0"/>
              </a:rPr>
              <a:t>Cryogenic Cavity Collaborators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Gerald </a:t>
            </a:r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Gabrielse</a:t>
            </a: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Andrew Geraci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Andra Ionescu (PhD student)</a:t>
            </a:r>
          </a:p>
          <a:p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Zhiyuan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Wang (PhD student)</a:t>
            </a:r>
          </a:p>
          <a:p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endParaRPr lang="en-US" sz="1350" dirty="0"/>
          </a:p>
        </p:txBody>
      </p:sp>
      <p:pic>
        <p:nvPicPr>
          <p:cNvPr id="11" name="Picture 3" descr="Image result for doe office of science logo">
            <a:hlinkClick r:id="rId7"/>
            <a:extLst>
              <a:ext uri="{FF2B5EF4-FFF2-40B4-BE49-F238E27FC236}">
                <a16:creationId xmlns:a16="http://schemas.microsoft.com/office/drawing/2014/main" id="{12C1DC08-5153-4DC2-AE08-BFF11AF4E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700" y="1551542"/>
            <a:ext cx="1349382" cy="134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Image result for office of naval research logo">
            <a:hlinkClick r:id="rId9"/>
            <a:extLst>
              <a:ext uri="{FF2B5EF4-FFF2-40B4-BE49-F238E27FC236}">
                <a16:creationId xmlns:a16="http://schemas.microsoft.com/office/drawing/2014/main" id="{8D0B61AE-4CE6-4B6A-8C54-C88489C2A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450" y="5046020"/>
            <a:ext cx="1789389" cy="81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avid and Lucile Packard Foundation - Home | Facebook">
            <a:extLst>
              <a:ext uri="{FF2B5EF4-FFF2-40B4-BE49-F238E27FC236}">
                <a16:creationId xmlns:a16="http://schemas.microsoft.com/office/drawing/2014/main" id="{8F5089FC-9974-4A37-B4CA-5A617A81D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50" y="4847160"/>
            <a:ext cx="1116869" cy="111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B509951-F0F1-3691-FAA5-208F4A741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246" y="4717562"/>
            <a:ext cx="1447239" cy="136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The NASA insignia. A blue circle with the word NASA in white across the blue circle. There is also a red vector across the blue circle.">
            <a:extLst>
              <a:ext uri="{FF2B5EF4-FFF2-40B4-BE49-F238E27FC236}">
                <a16:creationId xmlns:a16="http://schemas.microsoft.com/office/drawing/2014/main" id="{B1828D82-9612-3424-21CD-63BBBF61C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919" y="4915774"/>
            <a:ext cx="1576893" cy="126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116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4338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Atom optics using light</a:t>
            </a:r>
          </a:p>
        </p:txBody>
      </p:sp>
      <p:grpSp>
        <p:nvGrpSpPr>
          <p:cNvPr id="4" name="Group 122"/>
          <p:cNvGrpSpPr/>
          <p:nvPr/>
        </p:nvGrpSpPr>
        <p:grpSpPr>
          <a:xfrm rot="10800000">
            <a:off x="1692648" y="2435625"/>
            <a:ext cx="741643" cy="741643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" y="178889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1687059" y="1506673"/>
            <a:ext cx="741643" cy="741643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84618" y="1888757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443401" y="2807142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65818" y="2206049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1710134" y="4296902"/>
            <a:ext cx="741643" cy="741643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258" y="4594549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1719537" y="5286691"/>
            <a:ext cx="741643" cy="741643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17097" y="4664434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475879" y="4683408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9498" y="546647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1998" y="566384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209865" y="824459"/>
            <a:ext cx="665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(1) Light absorption (transition from ground to excited state):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2362" y="3615127"/>
            <a:ext cx="70865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(2) Stimulated emission (transition from excited to ground state):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E6A4B25-332B-4CDE-96D1-54F6B1BBFD96}"/>
              </a:ext>
            </a:extLst>
          </p:cNvPr>
          <p:cNvSpPr txBox="1"/>
          <p:nvPr/>
        </p:nvSpPr>
        <p:spPr>
          <a:xfrm>
            <a:off x="2565818" y="4054712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</p:spTree>
    <p:extLst>
      <p:ext uri="{BB962C8B-B14F-4D97-AF65-F5344CB8AC3E}">
        <p14:creationId xmlns:p14="http://schemas.microsoft.com/office/powerpoint/2010/main" val="771827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5632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Atom optics using light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r="6757"/>
          <a:stretch>
            <a:fillRect/>
          </a:stretch>
        </p:blipFill>
        <p:spPr bwMode="auto">
          <a:xfrm>
            <a:off x="4021784" y="1345232"/>
            <a:ext cx="5062256" cy="376612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</p:pic>
      <p:grpSp>
        <p:nvGrpSpPr>
          <p:cNvPr id="4" name="Group 122"/>
          <p:cNvGrpSpPr/>
          <p:nvPr/>
        </p:nvGrpSpPr>
        <p:grpSpPr>
          <a:xfrm rot="10800000">
            <a:off x="1692648" y="2435625"/>
            <a:ext cx="741643" cy="741643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" y="178889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1687059" y="1506673"/>
            <a:ext cx="741643" cy="741643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84618" y="1888757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443401" y="2807142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65818" y="2206049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1710134" y="4296902"/>
            <a:ext cx="741643" cy="741643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258" y="4594549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1719537" y="5286691"/>
            <a:ext cx="741643" cy="741643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17097" y="4664434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475879" y="4683408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9498" y="546647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1998" y="566384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209865" y="824459"/>
            <a:ext cx="2864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(1) Light absorption: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2362" y="3615127"/>
            <a:ext cx="3366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(2) Stimulated emission: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591332" y="1001628"/>
            <a:ext cx="1983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i="1" dirty="0"/>
              <a:t>Rabi oscillations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636300" y="4726469"/>
            <a:ext cx="74251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Time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6669EA-3D45-4581-B1FC-65430AD5D760}"/>
              </a:ext>
            </a:extLst>
          </p:cNvPr>
          <p:cNvSpPr txBox="1"/>
          <p:nvPr/>
        </p:nvSpPr>
        <p:spPr>
          <a:xfrm>
            <a:off x="2559524" y="4002607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</p:spTree>
    <p:extLst>
      <p:ext uri="{BB962C8B-B14F-4D97-AF65-F5344CB8AC3E}">
        <p14:creationId xmlns:p14="http://schemas.microsoft.com/office/powerpoint/2010/main" val="3610189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FA37760-D91A-405E-91F7-CD91B28E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240"/>
            <a:ext cx="8229600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Dark Matter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206FFB-661B-4FB0-BEC0-E0AC2FBA9E78}"/>
              </a:ext>
            </a:extLst>
          </p:cNvPr>
          <p:cNvSpPr txBox="1"/>
          <p:nvPr/>
        </p:nvSpPr>
        <p:spPr>
          <a:xfrm>
            <a:off x="457200" y="629920"/>
            <a:ext cx="8442960" cy="37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Strong evidence it’s there, but what is it?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6332E6-24E1-48BF-8DF8-56C3B239B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67384"/>
            <a:ext cx="3576320" cy="2861056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15DDE16-9BC9-48F6-B845-E02C6590EF6F}"/>
              </a:ext>
            </a:extLst>
          </p:cNvPr>
          <p:cNvSpPr txBox="1"/>
          <p:nvPr/>
        </p:nvSpPr>
        <p:spPr>
          <a:xfrm>
            <a:off x="721360" y="4189984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Galactic rotation curves not consistent with luminous matter only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599C24-64B6-4D7E-9F63-453ED880A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777" y="847258"/>
            <a:ext cx="3114286" cy="36000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F5FDBE1-333E-43E1-B715-3B2069EED1AD}"/>
              </a:ext>
            </a:extLst>
          </p:cNvPr>
          <p:cNvSpPr txBox="1"/>
          <p:nvPr/>
        </p:nvSpPr>
        <p:spPr>
          <a:xfrm>
            <a:off x="6248400" y="4280322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Gravitational lensing that is not explained by luminous matter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5C0CA5-D382-4854-A0B5-55E01B415EC2}"/>
              </a:ext>
            </a:extLst>
          </p:cNvPr>
          <p:cNvSpPr txBox="1"/>
          <p:nvPr/>
        </p:nvSpPr>
        <p:spPr>
          <a:xfrm>
            <a:off x="457200" y="5352062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Other evidence includes dynamics of galaxy interactions, structure of cosmic microwave background, </a:t>
            </a:r>
            <a:r>
              <a:rPr lang="en-US" sz="1600" dirty="0" err="1"/>
              <a:t>etc</a:t>
            </a:r>
            <a:r>
              <a:rPr lang="en-US" sz="1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99294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791D8C83-EB25-4012-BF6B-1A5D905E2B7F}"/>
              </a:ext>
            </a:extLst>
          </p:cNvPr>
          <p:cNvGrpSpPr/>
          <p:nvPr/>
        </p:nvGrpSpPr>
        <p:grpSpPr>
          <a:xfrm>
            <a:off x="241519" y="573121"/>
            <a:ext cx="8658671" cy="1367898"/>
            <a:chOff x="163895" y="-1737970"/>
            <a:chExt cx="11544894" cy="1823864"/>
          </a:xfrm>
        </p:grpSpPr>
        <p:pic>
          <p:nvPicPr>
            <p:cNvPr id="18" name="Picture 17" descr="Chart, waterfall chart&#10;&#10;Description automatically generated">
              <a:extLst>
                <a:ext uri="{FF2B5EF4-FFF2-40B4-BE49-F238E27FC236}">
                  <a16:creationId xmlns:a16="http://schemas.microsoft.com/office/drawing/2014/main" id="{CC83BFE0-B7EE-4EF0-953E-6E2A4F7D87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978" b="5623"/>
            <a:stretch/>
          </p:blipFill>
          <p:spPr>
            <a:xfrm>
              <a:off x="163895" y="-1332389"/>
              <a:ext cx="11544893" cy="1418283"/>
            </a:xfrm>
            <a:prstGeom prst="rect">
              <a:avLst/>
            </a:prstGeom>
          </p:spPr>
        </p:pic>
        <p:pic>
          <p:nvPicPr>
            <p:cNvPr id="19" name="Picture 18" descr="Chart, waterfall chart&#10;&#10;Description automatically generated">
              <a:extLst>
                <a:ext uri="{FF2B5EF4-FFF2-40B4-BE49-F238E27FC236}">
                  <a16:creationId xmlns:a16="http://schemas.microsoft.com/office/drawing/2014/main" id="{C5F567A0-7CC5-405B-8396-43A330A715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40" b="75422"/>
            <a:stretch/>
          </p:blipFill>
          <p:spPr>
            <a:xfrm>
              <a:off x="163896" y="-1737970"/>
              <a:ext cx="11544893" cy="390734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CA558C4-EBEB-CB86-247C-9781FED8FEE7}"/>
              </a:ext>
            </a:extLst>
          </p:cNvPr>
          <p:cNvSpPr/>
          <p:nvPr/>
        </p:nvSpPr>
        <p:spPr>
          <a:xfrm>
            <a:off x="1492365" y="792274"/>
            <a:ext cx="2044391" cy="120466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A8C04A4-519C-737B-6E23-8109376C2521}"/>
              </a:ext>
            </a:extLst>
          </p:cNvPr>
          <p:cNvGrpSpPr/>
          <p:nvPr/>
        </p:nvGrpSpPr>
        <p:grpSpPr>
          <a:xfrm>
            <a:off x="2265802" y="3798884"/>
            <a:ext cx="2234345" cy="347521"/>
            <a:chOff x="532670" y="4363110"/>
            <a:chExt cx="2979126" cy="463361"/>
          </a:xfrm>
        </p:grpSpPr>
        <p:pic>
          <p:nvPicPr>
            <p:cNvPr id="53" name="Picture 52" descr="\documentclass{article}&#10;\usepackage{amsmath,amssymb}&#10;\usepackage{xcolor}&#10;\pagestyle{empty}&#10;\begin{document}&#10;&#10;$$\frac{\delta m_{{\rm e}}(t)}{m_{{\rm e}}}\propto{\color{red}d_{m_{{\rm e}}}}\phi(t)$$&#10;&#10;\end{document}" title="IguanaTex Bitmap Display">
              <a:extLst>
                <a:ext uri="{FF2B5EF4-FFF2-40B4-BE49-F238E27FC236}">
                  <a16:creationId xmlns:a16="http://schemas.microsoft.com/office/drawing/2014/main" id="{107BCB79-FFF0-E747-CA49-6201B9EF9E21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3196" y="4363110"/>
              <a:ext cx="1548600" cy="463361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6EF66A5-53FF-C8F2-157C-5C7584AB4BA8}"/>
                </a:ext>
              </a:extLst>
            </p:cNvPr>
            <p:cNvSpPr txBox="1"/>
            <p:nvPr/>
          </p:nvSpPr>
          <p:spPr>
            <a:xfrm>
              <a:off x="532670" y="4425513"/>
              <a:ext cx="1464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+mj-lt"/>
                  <a:cs typeface="Times New Roman" panose="02020603050405020304" pitchFamily="18" charset="0"/>
                </a:rPr>
                <a:t>Electron mass: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E761B1A-965B-4EB1-7D09-EA5A74B41E65}"/>
              </a:ext>
            </a:extLst>
          </p:cNvPr>
          <p:cNvGrpSpPr/>
          <p:nvPr/>
        </p:nvGrpSpPr>
        <p:grpSpPr>
          <a:xfrm>
            <a:off x="2265802" y="3233076"/>
            <a:ext cx="2570993" cy="349349"/>
            <a:chOff x="509718" y="3674256"/>
            <a:chExt cx="3427991" cy="465799"/>
          </a:xfrm>
        </p:grpSpPr>
        <p:pic>
          <p:nvPicPr>
            <p:cNvPr id="51" name="Picture 50" descr="\documentclass{article}&#10;\usepackage{amsmath,amssymb}&#10;\usepackage{xcolor}&#10;\pagestyle{empty}&#10;\begin{document}&#10;&#10;$$\phi(t)\propto\frac{\sqrt{\rho_{{\scriptscriptstyle {\rm DM}}}}}{f_{{\scriptscriptstyle {\rm DM}}}}\cos(2\pi f_{{\scriptscriptstyle {\rm DM}}}t)$$&#10;&#10;\end{document}" title="IguanaTex Bitmap Display">
              <a:extLst>
                <a:ext uri="{FF2B5EF4-FFF2-40B4-BE49-F238E27FC236}">
                  <a16:creationId xmlns:a16="http://schemas.microsoft.com/office/drawing/2014/main" id="{90F6C5FB-0ADB-325A-8930-F354129701A0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726" y="3674256"/>
              <a:ext cx="2239983" cy="465799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3EFEC10-3C3F-4A06-B229-D9ACD9A0F8B4}"/>
                </a:ext>
              </a:extLst>
            </p:cNvPr>
            <p:cNvSpPr txBox="1"/>
            <p:nvPr/>
          </p:nvSpPr>
          <p:spPr>
            <a:xfrm>
              <a:off x="509718" y="3743752"/>
              <a:ext cx="1248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cs typeface="Times New Roman" panose="02020603050405020304" pitchFamily="18" charset="0"/>
                </a:rPr>
                <a:t>Scalar field: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D862A9C-BDBC-5EF0-2E7B-0D4FC77365E7}"/>
              </a:ext>
            </a:extLst>
          </p:cNvPr>
          <p:cNvGrpSpPr/>
          <p:nvPr/>
        </p:nvGrpSpPr>
        <p:grpSpPr>
          <a:xfrm>
            <a:off x="2265802" y="4400852"/>
            <a:ext cx="2561153" cy="325572"/>
            <a:chOff x="532670" y="5004126"/>
            <a:chExt cx="3414871" cy="434096"/>
          </a:xfrm>
        </p:grpSpPr>
        <p:pic>
          <p:nvPicPr>
            <p:cNvPr id="55" name="Picture 54" descr="\documentclass{article}&#10;\usepackage{amsmath,amssymb}&#10;\usepackage{xcolor}&#10;\pagestyle{empty}&#10;\begin{document}&#10;&#10;$$\frac{\delta\alpha(t)}{\alpha}\propto{\color{red}d_{{\rm e}}}\phi(t)$$&#10;&#10;\end{document}" title="IguanaTex Bitmap Display">
              <a:extLst>
                <a:ext uri="{FF2B5EF4-FFF2-40B4-BE49-F238E27FC236}">
                  <a16:creationId xmlns:a16="http://schemas.microsoft.com/office/drawing/2014/main" id="{B3B412E6-54C5-5638-4BF3-CCBE4A6CB02B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2080" y="5004126"/>
              <a:ext cx="1275461" cy="434096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215F4B6-0A86-F302-7284-0ADDC36F87A1}"/>
                </a:ext>
              </a:extLst>
            </p:cNvPr>
            <p:cNvSpPr txBox="1"/>
            <p:nvPr/>
          </p:nvSpPr>
          <p:spPr>
            <a:xfrm>
              <a:off x="532670" y="5051897"/>
              <a:ext cx="2222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cs typeface="Times New Roman" panose="02020603050405020304" pitchFamily="18" charset="0"/>
                </a:rPr>
                <a:t>Fine structure constant: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E2CBDC-35D0-CF99-32E4-88E84C54F1C0}"/>
              </a:ext>
            </a:extLst>
          </p:cNvPr>
          <p:cNvGrpSpPr/>
          <p:nvPr/>
        </p:nvGrpSpPr>
        <p:grpSpPr>
          <a:xfrm>
            <a:off x="6055514" y="2195215"/>
            <a:ext cx="2221660" cy="350264"/>
            <a:chOff x="8014258" y="3547513"/>
            <a:chExt cx="2962213" cy="46701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52BBC78-B233-FBFF-65FE-DF499CB212DD}"/>
                </a:ext>
              </a:extLst>
            </p:cNvPr>
            <p:cNvSpPr txBox="1"/>
            <p:nvPr/>
          </p:nvSpPr>
          <p:spPr>
            <a:xfrm>
              <a:off x="8014258" y="3573382"/>
              <a:ext cx="1267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Bohr radius: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666187-FD5D-EDA3-B006-76D557197519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1307" y="3547513"/>
              <a:ext cx="1735164" cy="467019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BF59980-FD85-6A87-2FBB-2624C7AC2EDA}"/>
              </a:ext>
            </a:extLst>
          </p:cNvPr>
          <p:cNvSpPr txBox="1"/>
          <p:nvPr/>
        </p:nvSpPr>
        <p:spPr>
          <a:xfrm>
            <a:off x="213804" y="2289359"/>
            <a:ext cx="130628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cs typeface="Times New Roman" panose="02020603050405020304" pitchFamily="18" charset="0"/>
              </a:rPr>
              <a:t>BH: Black Hole</a:t>
            </a:r>
          </a:p>
          <a:p>
            <a:r>
              <a:rPr lang="en-US" sz="1050" dirty="0">
                <a:cs typeface="Times New Roman" panose="02020603050405020304" pitchFamily="18" charset="0"/>
              </a:rPr>
              <a:t>DM: Dark Matter</a:t>
            </a:r>
          </a:p>
          <a:p>
            <a:r>
              <a:rPr lang="en-US" sz="1050" dirty="0">
                <a:cs typeface="Times New Roman" panose="02020603050405020304" pitchFamily="18" charset="0"/>
              </a:rPr>
              <a:t>DE: Dark Energy</a:t>
            </a:r>
          </a:p>
          <a:p>
            <a:r>
              <a:rPr lang="en-US" sz="1050" dirty="0">
                <a:cs typeface="Times New Roman" panose="02020603050405020304" pitchFamily="18" charset="0"/>
              </a:rPr>
              <a:t>WIMP: Weakly Interacting Massive Particle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D6D8051E-4195-35AE-6360-A7D396691FD7}"/>
              </a:ext>
            </a:extLst>
          </p:cNvPr>
          <p:cNvSpPr txBox="1"/>
          <p:nvPr/>
        </p:nvSpPr>
        <p:spPr>
          <a:xfrm>
            <a:off x="6066543" y="1604887"/>
            <a:ext cx="2949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cs typeface="Times New Roman" panose="02020603050405020304" pitchFamily="18" charset="0"/>
              </a:rPr>
              <a:t>Ferreira (2021). </a:t>
            </a:r>
            <a:r>
              <a:rPr lang="en-US" sz="1200" i="1" dirty="0">
                <a:cs typeface="Times New Roman" panose="02020603050405020304" pitchFamily="18" charset="0"/>
              </a:rPr>
              <a:t>Astron. </a:t>
            </a:r>
            <a:r>
              <a:rPr lang="en-US" sz="1200" i="1" dirty="0" err="1">
                <a:cs typeface="Times New Roman" panose="02020603050405020304" pitchFamily="18" charset="0"/>
              </a:rPr>
              <a:t>Astrophys</a:t>
            </a:r>
            <a:r>
              <a:rPr lang="en-US" sz="1200" i="1" dirty="0">
                <a:cs typeface="Times New Roman" panose="02020603050405020304" pitchFamily="18" charset="0"/>
              </a:rPr>
              <a:t>. Rev.</a:t>
            </a:r>
            <a:r>
              <a:rPr lang="en-US" sz="1200" dirty="0">
                <a:cs typeface="Times New Roman" panose="02020603050405020304" pitchFamily="18" charset="0"/>
              </a:rPr>
              <a:t> </a:t>
            </a:r>
            <a:r>
              <a:rPr lang="en-US" sz="1200" b="1" dirty="0">
                <a:cs typeface="Times New Roman" panose="02020603050405020304" pitchFamily="18" charset="0"/>
              </a:rPr>
              <a:t>29</a:t>
            </a:r>
            <a:r>
              <a:rPr lang="en-US" sz="1200" dirty="0">
                <a:cs typeface="Times New Roman" panose="02020603050405020304" pitchFamily="18" charset="0"/>
              </a:rPr>
              <a:t>, 7</a:t>
            </a:r>
          </a:p>
        </p:txBody>
      </p:sp>
      <p:pic>
        <p:nvPicPr>
          <p:cNvPr id="69" name="Picture 68" descr="A rainbow colored object on a blue background&#10;&#10;Description automatically generated">
            <a:extLst>
              <a:ext uri="{FF2B5EF4-FFF2-40B4-BE49-F238E27FC236}">
                <a16:creationId xmlns:a16="http://schemas.microsoft.com/office/drawing/2014/main" id="{40365A50-F3C8-75CD-C028-854E1C8400E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7" t="35959" r="30341" b="23062"/>
          <a:stretch/>
        </p:blipFill>
        <p:spPr>
          <a:xfrm>
            <a:off x="5592142" y="3319128"/>
            <a:ext cx="3148406" cy="1321685"/>
          </a:xfrm>
          <a:prstGeom prst="rect">
            <a:avLst/>
          </a:prstGeom>
        </p:spPr>
      </p:pic>
      <p:sp>
        <p:nvSpPr>
          <p:cNvPr id="70" name="Rectangle 69">
            <a:extLst>
              <a:ext uri="{FF2B5EF4-FFF2-40B4-BE49-F238E27FC236}">
                <a16:creationId xmlns:a16="http://schemas.microsoft.com/office/drawing/2014/main" id="{32271BFD-037B-281E-6F2D-1BDCF0A958BA}"/>
              </a:ext>
            </a:extLst>
          </p:cNvPr>
          <p:cNvSpPr/>
          <p:nvPr/>
        </p:nvSpPr>
        <p:spPr>
          <a:xfrm>
            <a:off x="3987022" y="3864899"/>
            <a:ext cx="257345" cy="23083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B88EB9F-E495-F205-4E81-C52D2D88DF8A}"/>
              </a:ext>
            </a:extLst>
          </p:cNvPr>
          <p:cNvSpPr/>
          <p:nvPr/>
        </p:nvSpPr>
        <p:spPr>
          <a:xfrm>
            <a:off x="4413198" y="4459541"/>
            <a:ext cx="173897" cy="23083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F827B16-1F23-791E-2DA7-1D16180107EC}"/>
              </a:ext>
            </a:extLst>
          </p:cNvPr>
          <p:cNvGrpSpPr/>
          <p:nvPr/>
        </p:nvGrpSpPr>
        <p:grpSpPr>
          <a:xfrm>
            <a:off x="176697" y="4750607"/>
            <a:ext cx="2536718" cy="1113656"/>
            <a:chOff x="8945441" y="2957552"/>
            <a:chExt cx="3382291" cy="148487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9C889E6-FE1A-4082-A510-CE02AFA08E79}"/>
                </a:ext>
              </a:extLst>
            </p:cNvPr>
            <p:cNvSpPr/>
            <p:nvPr/>
          </p:nvSpPr>
          <p:spPr>
            <a:xfrm>
              <a:off x="9036424" y="3369896"/>
              <a:ext cx="3228149" cy="1072531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24" name="Picture 23" descr="\documentclass{article}&#10;\usepackage{amsmath,amssymb,xcolor}&#10;\pagestyle{empty}&#10;\begin{document}&#10;&#10;$$\rho_{\scriptscriptstyle{\rm DM}}\approx0.4\,\mathrm{GeV}/\mathrm{cm}^{3}$$&#10;&#10;\end{document}" title="IguanaTex Bitmap Display">
              <a:extLst>
                <a:ext uri="{FF2B5EF4-FFF2-40B4-BE49-F238E27FC236}">
                  <a16:creationId xmlns:a16="http://schemas.microsoft.com/office/drawing/2014/main" id="{1C33FAB9-FC91-1C1B-2868-4061397EDCE8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4368" y="3479026"/>
              <a:ext cx="1733944" cy="23168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48A1B2D-942A-4AF3-A54C-0AEC230B8057}"/>
                </a:ext>
              </a:extLst>
            </p:cNvPr>
            <p:cNvSpPr txBox="1"/>
            <p:nvPr/>
          </p:nvSpPr>
          <p:spPr>
            <a:xfrm>
              <a:off x="8945441" y="2957552"/>
              <a:ext cx="1171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Definitions</a:t>
              </a:r>
            </a:p>
          </p:txBody>
        </p:sp>
        <p:pic>
          <p:nvPicPr>
            <p:cNvPr id="42" name="Picture 41" descr="\documentclass{article}&#10;\usepackage{amsmath,amssymb}&#10;\usepackage{xcolor}&#10;\pagestyle{empty}&#10;\begin{document}&#10;&#10;$$f_{{\scriptscriptstyle {\rm DM}}}=\frac{m_{{\scriptscriptstyle {\rm DM}}}c^{2}}{h}$$&#10;&#10;\end{document}" title="IguanaTex Bitmap Display">
              <a:extLst>
                <a:ext uri="{FF2B5EF4-FFF2-40B4-BE49-F238E27FC236}">
                  <a16:creationId xmlns:a16="http://schemas.microsoft.com/office/drawing/2014/main" id="{577B9D2A-D6F2-7CDC-3DC7-A8C136A90728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4368" y="3861053"/>
              <a:ext cx="1207176" cy="44994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934348B-AB53-10E5-CCDB-D712367E3065}"/>
                </a:ext>
              </a:extLst>
            </p:cNvPr>
            <p:cNvSpPr txBox="1"/>
            <p:nvPr/>
          </p:nvSpPr>
          <p:spPr>
            <a:xfrm>
              <a:off x="10850404" y="3423549"/>
              <a:ext cx="14773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(Galactic halo)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0980FC77-711D-1336-F147-52D6C89B2C4A}"/>
              </a:ext>
            </a:extLst>
          </p:cNvPr>
          <p:cNvSpPr/>
          <p:nvPr/>
        </p:nvSpPr>
        <p:spPr>
          <a:xfrm>
            <a:off x="2285276" y="3714305"/>
            <a:ext cx="2301819" cy="477956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272DFEB-1175-C56B-E4C6-FDEDB67EB6C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638" y="2735818"/>
            <a:ext cx="1769611" cy="34477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3B04BB1-B617-DB6D-FFE7-B0583CB5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7999" y="-18064"/>
            <a:ext cx="8229600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Ultralight dark matter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43374-983A-C314-C3B0-581BD3BF5EFE}"/>
              </a:ext>
            </a:extLst>
          </p:cNvPr>
          <p:cNvSpPr txBox="1"/>
          <p:nvPr/>
        </p:nvSpPr>
        <p:spPr>
          <a:xfrm>
            <a:off x="2184001" y="2193701"/>
            <a:ext cx="29105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dirty="0"/>
              <a:t>Ultralight DM </a:t>
            </a:r>
            <a:r>
              <a:rPr lang="en-US" sz="1200" dirty="0"/>
              <a:t>acts as a coherent, wavelike background field</a:t>
            </a:r>
          </a:p>
          <a:p>
            <a:pPr>
              <a:buNone/>
            </a:pPr>
            <a:endParaRPr lang="en-US" sz="1200" dirty="0"/>
          </a:p>
          <a:p>
            <a:pPr>
              <a:buNone/>
            </a:pPr>
            <a:r>
              <a:rPr lang="en-US" sz="1200" dirty="0"/>
              <a:t>One example: scalar field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481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0" grpId="0" animBg="1"/>
      <p:bldP spid="71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32516-C6AB-913D-D484-A09855BBFC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733DC6-313C-76BA-E7CA-41FDE7DF2F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797" y="3556048"/>
            <a:ext cx="3834574" cy="77756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C3B65D0-C980-F91B-D644-C710D411C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91329"/>
            <a:ext cx="8975686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Ultralight dark matter: effect on atomic energy levels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A1143D-D88D-D00A-D657-C217CDE78C4B}"/>
              </a:ext>
            </a:extLst>
          </p:cNvPr>
          <p:cNvSpPr txBox="1"/>
          <p:nvPr/>
        </p:nvSpPr>
        <p:spPr>
          <a:xfrm>
            <a:off x="1233345" y="1821776"/>
            <a:ext cx="5744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Oscillation of fine structure constant or electron mass causes time-varying atomic energy levels:</a:t>
            </a:r>
          </a:p>
        </p:txBody>
      </p:sp>
      <p:grpSp>
        <p:nvGrpSpPr>
          <p:cNvPr id="22" name="Group 35">
            <a:extLst>
              <a:ext uri="{FF2B5EF4-FFF2-40B4-BE49-F238E27FC236}">
                <a16:creationId xmlns:a16="http://schemas.microsoft.com/office/drawing/2014/main" id="{1B1D3D0A-E13C-A3F9-4E90-022D73D3614C}"/>
              </a:ext>
            </a:extLst>
          </p:cNvPr>
          <p:cNvGrpSpPr/>
          <p:nvPr/>
        </p:nvGrpSpPr>
        <p:grpSpPr>
          <a:xfrm>
            <a:off x="622093" y="3464968"/>
            <a:ext cx="1185789" cy="977351"/>
            <a:chOff x="4193537" y="913288"/>
            <a:chExt cx="1185789" cy="97735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28B1B82-5982-8350-F73A-CBFDEEAA09AB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D2AD5B2-873F-778A-2CB9-D9A370BB1ACA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5" name="Picture 7">
              <a:extLst>
                <a:ext uri="{FF2B5EF4-FFF2-40B4-BE49-F238E27FC236}">
                  <a16:creationId xmlns:a16="http://schemas.microsoft.com/office/drawing/2014/main" id="{D2C50337-351C-39A6-DC6D-79C9308983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>
              <a:extLst>
                <a:ext uri="{FF2B5EF4-FFF2-40B4-BE49-F238E27FC236}">
                  <a16:creationId xmlns:a16="http://schemas.microsoft.com/office/drawing/2014/main" id="{FAE68E7C-1E88-9FEC-83C7-844C244233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86C60FA-4749-D8E5-6B87-29DD7C50EA1D}"/>
              </a:ext>
            </a:extLst>
          </p:cNvPr>
          <p:cNvCxnSpPr/>
          <p:nvPr/>
        </p:nvCxnSpPr>
        <p:spPr>
          <a:xfrm flipV="1">
            <a:off x="905526" y="3733694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5">
            <a:extLst>
              <a:ext uri="{FF2B5EF4-FFF2-40B4-BE49-F238E27FC236}">
                <a16:creationId xmlns:a16="http://schemas.microsoft.com/office/drawing/2014/main" id="{C97E30FC-88BA-2CAE-6844-D2A41A91D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076" y="3861488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0520D70-D898-085B-AC95-432EE07959ED}"/>
              </a:ext>
            </a:extLst>
          </p:cNvPr>
          <p:cNvCxnSpPr/>
          <p:nvPr/>
        </p:nvCxnSpPr>
        <p:spPr>
          <a:xfrm flipV="1">
            <a:off x="3860454" y="3723723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5">
            <a:extLst>
              <a:ext uri="{FF2B5EF4-FFF2-40B4-BE49-F238E27FC236}">
                <a16:creationId xmlns:a16="http://schemas.microsoft.com/office/drawing/2014/main" id="{D7DA3DCD-C4C4-B562-6225-68C312935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3004" y="3851517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7206275-5AA2-F49B-AFA3-E30FD7DD1CB1}"/>
              </a:ext>
            </a:extLst>
          </p:cNvPr>
          <p:cNvCxnSpPr>
            <a:cxnSpLocks/>
          </p:cNvCxnSpPr>
          <p:nvPr/>
        </p:nvCxnSpPr>
        <p:spPr>
          <a:xfrm flipV="1">
            <a:off x="7676263" y="3507055"/>
            <a:ext cx="0" cy="33669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5E78EF8-2B93-E1F4-013D-C249A37D1669}"/>
              </a:ext>
            </a:extLst>
          </p:cNvPr>
          <p:cNvSpPr txBox="1"/>
          <p:nvPr/>
        </p:nvSpPr>
        <p:spPr>
          <a:xfrm>
            <a:off x="7727912" y="3356562"/>
            <a:ext cx="1247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DM induced oscillation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04F406C-7DD7-0567-6BA7-79F0380C05F5}"/>
              </a:ext>
            </a:extLst>
          </p:cNvPr>
          <p:cNvCxnSpPr>
            <a:cxnSpLocks/>
          </p:cNvCxnSpPr>
          <p:nvPr/>
        </p:nvCxnSpPr>
        <p:spPr>
          <a:xfrm>
            <a:off x="4837747" y="4620889"/>
            <a:ext cx="637428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3C7464A-DF26-276C-C054-DF7BAE671135}"/>
              </a:ext>
            </a:extLst>
          </p:cNvPr>
          <p:cNvSpPr txBox="1"/>
          <p:nvPr/>
        </p:nvSpPr>
        <p:spPr>
          <a:xfrm>
            <a:off x="4213859" y="4451611"/>
            <a:ext cx="637429" cy="345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Time</a:t>
            </a:r>
          </a:p>
        </p:txBody>
      </p:sp>
      <p:grpSp>
        <p:nvGrpSpPr>
          <p:cNvPr id="35" name="Group 35">
            <a:extLst>
              <a:ext uri="{FF2B5EF4-FFF2-40B4-BE49-F238E27FC236}">
                <a16:creationId xmlns:a16="http://schemas.microsoft.com/office/drawing/2014/main" id="{93CCCCCD-893B-C253-D93A-21F7A8FF486C}"/>
              </a:ext>
            </a:extLst>
          </p:cNvPr>
          <p:cNvGrpSpPr/>
          <p:nvPr/>
        </p:nvGrpSpPr>
        <p:grpSpPr>
          <a:xfrm>
            <a:off x="3339373" y="3507055"/>
            <a:ext cx="419100" cy="977351"/>
            <a:chOff x="4960226" y="913288"/>
            <a:chExt cx="419100" cy="977351"/>
          </a:xfrm>
        </p:grpSpPr>
        <p:pic>
          <p:nvPicPr>
            <p:cNvPr id="36" name="Picture 7">
              <a:extLst>
                <a:ext uri="{FF2B5EF4-FFF2-40B4-BE49-F238E27FC236}">
                  <a16:creationId xmlns:a16="http://schemas.microsoft.com/office/drawing/2014/main" id="{F731442A-A855-7BF4-1F78-E7A322567B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7">
              <a:extLst>
                <a:ext uri="{FF2B5EF4-FFF2-40B4-BE49-F238E27FC236}">
                  <a16:creationId xmlns:a16="http://schemas.microsoft.com/office/drawing/2014/main" id="{6717B2F7-E4AC-692D-FFB3-9ACA81E57E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89C62F5C-0C2D-899D-E198-44F376D10454}"/>
              </a:ext>
            </a:extLst>
          </p:cNvPr>
          <p:cNvSpPr/>
          <p:nvPr/>
        </p:nvSpPr>
        <p:spPr bwMode="auto">
          <a:xfrm>
            <a:off x="2346227" y="3692704"/>
            <a:ext cx="386962" cy="342805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0EC0A67-EFC7-14B0-A54C-F55E581F7D79}"/>
              </a:ext>
            </a:extLst>
          </p:cNvPr>
          <p:cNvSpPr txBox="1"/>
          <p:nvPr/>
        </p:nvSpPr>
        <p:spPr>
          <a:xfrm>
            <a:off x="1851509" y="4028176"/>
            <a:ext cx="1364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Dark matter coupling</a:t>
            </a:r>
          </a:p>
        </p:txBody>
      </p:sp>
    </p:spTree>
    <p:extLst>
      <p:ext uri="{BB962C8B-B14F-4D97-AF65-F5344CB8AC3E}">
        <p14:creationId xmlns:p14="http://schemas.microsoft.com/office/powerpoint/2010/main" val="7202580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|5.2|6.1|14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0159"/>
  <p:tag name="ORIGINALWIDTH" val="67.50945"/>
  <p:tag name="OUTPUTTYPE" val="PNG"/>
  <p:tag name="IGUANATEXVERSION" val="160"/>
  <p:tag name="LATEXADDIN" val="\documentclass{article}&#10;\usepackage{amsmath,amssymb}&#10;\usepackage[dvipsnames]{xcolor}&#10;\pagestyle{empty}&#10;\begin{document}&#10;&#10;$$\phi$$&#10;&#10;\end{document}"/>
  <p:tag name="IGUANATEXSIZE" val="16"/>
  <p:tag name="IGUANATEXCURSOR" val="127"/>
  <p:tag name="TRANSPARENCY" val="True"/>
  <p:tag name="LATEXENGINEID" val="1"/>
  <p:tag name="TEMPFOLDER" val="C:\Users\tdesh\Documents\temp\"/>
  <p:tag name="LATEXFORMHEIGHT" val="320"/>
  <p:tag name="LATEXFORMWIDTH" val="38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2.7895"/>
  <p:tag name="ORIGINALWIDTH" val="1451.453"/>
  <p:tag name="LATEXADDIN" val="\documentclass{article}&#10;\usepackage{amsmath,amssymb}&#10;\pagestyle{empty}&#10;\begin{document}&#10;&#10;$$\frac{\delta a_{{\scriptscriptstyle {\rm B}}}(t)}{a_{{\scriptscriptstyle {\rm B}}}}\approx-\frac{\delta m_{{\rm e}}(t)}{m_{{\rm e}}}-\frac{\delta\alpha(t)}{\alpha}$$&#10;&#10;\end{document}"/>
  <p:tag name="IGUANATEXSIZE" val="16"/>
  <p:tag name="IGUANATEXCURSOR" val="254"/>
  <p:tag name="TRANSPARENCY" val="True"/>
  <p:tag name="LATEXENGINEID" val="1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7.2901"/>
  <p:tag name="ORIGINALWIDTH" val="1067.399"/>
  <p:tag name="LATEXADDIN" val="\documentclass{article}&#10;\usepackage{amsmath,amssymb}&#10;\usepackage{xcolor}&#10;\pagestyle{empty}&#10;\begin{document}&#10;&#10;$$a_{{\scriptscriptstyle {\rm B}}}(t)\equiv\frac{\hbar}{\alpha(t)\,m_{{\rm e}}(t)\,c}$$&#10;&#10;\end{document}"/>
  <p:tag name="IGUANATEXSIZE" val="16"/>
  <p:tag name="IGUANATEXCURSOR" val="194"/>
  <p:tag name="TRANSPARENCY" val="True"/>
  <p:tag name="LATEXENGINEID" val="1"/>
  <p:tag name="TEMPFOLDER" val="c:\temp\"/>
  <p:tag name="LATEXFORMHEIGHT" val="320"/>
  <p:tag name="LATEXFORMWIDTH" val="38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.5149"/>
  <p:tag name="ORIGINALWIDTH" val="129.018"/>
  <p:tag name="OUTPUTTYPE" val="PNG"/>
  <p:tag name="IGUANATEXVERSION" val="160"/>
  <p:tag name="LATEXADDIN" val="\documentclass{article}&#10;\usepackage{amsmath,amssymb}&#10;\usepackage[dvipsnames]{xcolor}&#10;\pagestyle{empty}&#10;\begin{document}&#10;&#10;$${\color{red}L_{{\scriptscriptstyle {\rm L}}}}$$&#10;&#10;\end{document}"/>
  <p:tag name="IGUANATEXSIZE" val="16"/>
  <p:tag name="IGUANATEXCURSOR" val="167"/>
  <p:tag name="TRANSPARENCY" val="True"/>
  <p:tag name="LATEXENGINEID" val="1"/>
  <p:tag name="TEMPFOLDER" val="C:\Users\tdesh\Documents\temp\"/>
  <p:tag name="LATEXFORMHEIGHT" val="320"/>
  <p:tag name="LATEXFORMWIDTH" val="38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65"/>
  <p:tag name="ORIGINALWIDTH" val="123.0172"/>
  <p:tag name="OUTPUTTYPE" val="PNG"/>
  <p:tag name="IGUANATEXVERSION" val="160"/>
  <p:tag name="LATEXADDIN" val="\documentclass{article}&#10;\usepackage{amsmath,amssymb}&#10;\usepackage[dvipsnames]{xcolor}&#10;\pagestyle{empty}&#10;\begin{document}&#10;&#10;$${\color{blue}L_{{\scriptscriptstyle {\rm S}}}}$$&#10;&#10;\end{document}"/>
  <p:tag name="IGUANATEXSIZE" val="16"/>
  <p:tag name="IGUANATEXCURSOR" val="168"/>
  <p:tag name="TRANSPARENCY" val="True"/>
  <p:tag name="LATEXENGINEID" val="1"/>
  <p:tag name="TEMPFOLDER" val="C:\Users\tdesh\Documents\temp\"/>
  <p:tag name="LATEXFORMHEIGHT" val="320"/>
  <p:tag name="LATEXFORMWIDTH" val="38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|10.8|10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839.1451"/>
  <p:tag name="LATEXADDIN" val="\documentclass{article}&#10;\usepackage{amsmath,amssymb}&#10;\usepackage[dvipsnames]{xcolor}&#10;\pagestyle{empty}&#10;\begin{document}&#10;&#10;$${\color{red}f_{{\scriptscriptstyle {\rm M},{\rm L}}}}=v_{{\rm s}}/(2{\color{red}L_{{\scriptscriptstyle {\rm L}}}})$$&#10;&#10;\end{document}"/>
  <p:tag name="IGUANATEXSIZE" val="16"/>
  <p:tag name="IGUANATEXCURSOR" val="23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828.6464"/>
  <p:tag name="LATEXADDIN" val="\documentclass{article}&#10;\usepackage{amsmath,amssymb}&#10;\usepackage[dvipsnames]{xcolor}&#10;\pagestyle{empty}&#10;\begin{document}&#10;&#10;$${\color{blue}f_{{\scriptscriptstyle {\rm M},{\rm S}}}}=v_{{\rm s}}/(2{\color{blue}L_{{\scriptscriptstyle {\rm S}}}})$$&#10;&#10;\end{document}"/>
  <p:tag name="IGUANATEXSIZE" val="16"/>
  <p:tag name="IGUANATEXCURSOR" val="23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6.7677"/>
  <p:tag name="ORIGINALWIDTH" val="693.0967"/>
  <p:tag name="OUTPUTTYPE" val="PNG"/>
  <p:tag name="IGUANATEXVERSION" val="160"/>
  <p:tag name="LATEXADDIN" val="\documentclass{article}&#10;\usepackage{amsmath,amssymb}&#10;\usepackage[dvipsnames]{xcolor}&#10;\pagestyle{empty}&#10;\begin{document}&#10;&#10;$$v_{{\rm s}}\approx10\,{\rm km}/{\rm s}$$&#10;&#10;\end{document}"/>
  <p:tag name="IGUANATEXSIZE" val="16"/>
  <p:tag name="IGUANATEXCURSOR" val="161"/>
  <p:tag name="TRANSPARENCY" val="True"/>
  <p:tag name="LATEXENGINEID" val="1"/>
  <p:tag name="TEMPFOLDER" val="C:\Users\tdesh\Documents\temp\"/>
  <p:tag name="LATEXFORMHEIGHT" val="320"/>
  <p:tag name="LATEXFORMWIDTH" val="38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2|3.6|2.2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2.7895"/>
  <p:tag name="ORIGINALWIDTH" val="1451.453"/>
  <p:tag name="LATEXADDIN" val="\documentclass{article}&#10;\usepackage{amsmath,amssymb}&#10;\pagestyle{empty}&#10;\begin{document}&#10;&#10;$$\frac{\delta a_{{\scriptscriptstyle {\rm B}}}(t)}{a_{{\scriptscriptstyle {\rm B}}}}\approx-\frac{\delta m_{{\rm e}}(t)}{m_{{\rm e}}}-\frac{\delta\alpha(t)}{\alpha}$$&#10;&#10;\end{document}"/>
  <p:tag name="IGUANATEXSIZE" val="16"/>
  <p:tag name="IGUANATEXCURSOR" val="254"/>
  <p:tag name="TRANSPARENCY" val="True"/>
  <p:tag name="LATEXENGINEID" val="1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0.5|3.5|3.6|3.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8.9|10.7|1.5|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.5199"/>
  <p:tag name="ORIGINALWIDTH" val="1066.649"/>
  <p:tag name="OUTPUTTYPE" val="PNG"/>
  <p:tag name="IGUANATEXVERSION" val="160"/>
  <p:tag name="LATEXADDIN" val="\documentclass{article}&#10;\usepackage{amsmath,amssymb,xcolor}&#10;\pagestyle{empty}&#10;\begin{document}&#10;&#10;$$\rho_{\scriptscriptstyle{\rm DM}}\approx0.4\,\mathrm{GeV}/\mathrm{cm}^{3}$$&#10;&#10;\end{document}"/>
  <p:tag name="IGUANATEXSIZE" val="16"/>
  <p:tag name="IGUANATEXCURSOR" val="122"/>
  <p:tag name="TRANSPARENCY" val="True"/>
  <p:tag name="LATEXENGINEID" val="1"/>
  <p:tag name="TEMPFOLDER" val="C:\Users\tdesh\Documents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7887"/>
  <p:tag name="ORIGINALWIDTH" val="742.6036"/>
  <p:tag name="OUTPUTTYPE" val="PNG"/>
  <p:tag name="IGUANATEXVERSION" val="160"/>
  <p:tag name="LATEXADDIN" val="\documentclass{article}&#10;\usepackage{amsmath,amssymb}&#10;\usepackage{xcolor}&#10;\pagestyle{empty}&#10;\begin{document}&#10;&#10;$$f_{{\scriptscriptstyle {\rm DM}}}=\frac{m_{{\scriptscriptstyle {\rm DM}}}c^{2}}{h}$$&#10;&#10;\end{document}"/>
  <p:tag name="IGUANATEXSIZE" val="16"/>
  <p:tag name="IGUANATEXCURSOR" val="193"/>
  <p:tag name="TRANSPARENCY" val="True"/>
  <p:tag name="LATEXENGINEID" val="1"/>
  <p:tag name="TEMPFOLDER" val="C:\Users\tdesh\Documents\temp\"/>
  <p:tag name="LATEXFORMHEIGHT" val="32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7.2901"/>
  <p:tag name="ORIGINALWIDTH" val="1067.399"/>
  <p:tag name="LATEXADDIN" val="\documentclass{article}&#10;\usepackage{amsmath,amssymb}&#10;\usepackage{xcolor}&#10;\pagestyle{empty}&#10;\begin{document}&#10;&#10;$$a_{{\scriptscriptstyle {\rm B}}}(t)\equiv\frac{\hbar}{\alpha(t)\,m_{{\rm e}}(t)\,c}$$&#10;&#10;\end{document}"/>
  <p:tag name="IGUANATEXSIZE" val="16"/>
  <p:tag name="IGUANATEXCURSOR" val="194"/>
  <p:tag name="TRANSPARENCY" val="True"/>
  <p:tag name="LATEXENGINEID" val="1"/>
  <p:tag name="TEMPFOLDER" val="c:\temp\"/>
  <p:tag name="LATEXFORMHEIGHT" val="320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7.0372"/>
  <p:tag name="ORIGINALWIDTH" val="784.6095"/>
  <p:tag name="OUTPUTTYPE" val="PNG"/>
  <p:tag name="IGUANATEXVERSION" val="160"/>
  <p:tag name="LATEXADDIN" val="\documentclass{article}&#10;\usepackage{amsmath,amssymb}&#10;\usepackage{xcolor}&#10;\pagestyle{empty}&#10;\begin{document}&#10;&#10;$$\frac{\delta\alpha(t)}{\alpha}\propto{\color{red}d_{{\rm e}}}\phi(t)$$&#10;&#10;\end{document}"/>
  <p:tag name="IGUANATEXSIZE" val="16"/>
  <p:tag name="IGUANATEXCURSOR" val="179"/>
  <p:tag name="TRANSPARENCY" val="True"/>
  <p:tag name="LATEXENGINEID" val="1"/>
  <p:tag name="TEMPFOLDER" val="C:\Users\tdesh\Documents\temp\"/>
  <p:tag name="LATEXFORMHEIGHT" val="320"/>
  <p:tag name="LATEXFORMWIDTH" val="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6.54"/>
  <p:tag name="ORIGINALWIDTH" val="1377.942"/>
  <p:tag name="OUTPUTTYPE" val="PNG"/>
  <p:tag name="IGUANATEXVERSION" val="160"/>
  <p:tag name="LATEXADDIN" val="\documentclass{article}&#10;\usepackage{amsmath,amssymb}&#10;\usepackage{xcolor}&#10;\pagestyle{empty}&#10;\begin{document}&#10;&#10;$$\phi(t)\propto\frac{\sqrt{\rho_{{\scriptscriptstyle {\rm DM}}}}}{f_{{\scriptscriptstyle {\rm DM}}}}\cos(2\pi f_{{\scriptscriptstyle {\rm DM}}}t)$$&#10;&#10;\end{document}"/>
  <p:tag name="IGUANATEXSIZE" val="16"/>
  <p:tag name="IGUANATEXCURSOR" val="255"/>
  <p:tag name="TRANSPARENCY" val="True"/>
  <p:tag name="LATEXENGINEID" val="1"/>
  <p:tag name="TEMPFOLDER" val="C:\Users\tdesh\Documents\temp\"/>
  <p:tag name="LATEXFORMHEIGHT" val="320"/>
  <p:tag name="LATEXFORMWIDTH" val="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5.0398"/>
  <p:tag name="ORIGINALWIDTH" val="952.6329"/>
  <p:tag name="OUTPUTTYPE" val="PNG"/>
  <p:tag name="IGUANATEXVERSION" val="160"/>
  <p:tag name="LATEXADDIN" val="\documentclass{article}&#10;\usepackage{amsmath,amssymb}&#10;\usepackage{xcolor}&#10;\pagestyle{empty}&#10;\begin{document}&#10;&#10;$$\frac{\delta m_{{\rm e}}(t)}{m_{{\rm e}}}\propto{\color{red}d_{m_{{\rm e}}}}\phi(t)$$&#10;&#10;\end{document}"/>
  <p:tag name="IGUANATEXSIZE" val="16"/>
  <p:tag name="IGUANATEXCURSOR" val="194"/>
  <p:tag name="TRANSPARENCY" val="True"/>
  <p:tag name="LATEXENGINEID" val="1"/>
  <p:tag name="TEMPFOLDER" val="C:\Users\tdesh\Documents\temp\"/>
  <p:tag name="LATEXFORMHEIGHT" val="320"/>
  <p:tag name="LATEXFORMWIDTH" val="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6.0343"/>
  <p:tag name="ORIGINALWIDTH" val="942.1315"/>
  <p:tag name="OUTPUTTYPE" val="PNG"/>
  <p:tag name="IGUANATEXVERSION" val="160"/>
  <p:tag name="LATEXADDIN" val="\documentclass{article}&#10;\usepackage{amsmath,amssymb}&#10;\usepackage{xcolor}&#10;\pagestyle{empty}&#10;\begin{document}&#10;&#10;$$\eta\equiv2\frac{a_{1}-a_{2}}{a_{1}+a_{2}}\ne0$$&#10;&#10;\end{document}"/>
  <p:tag name="IGUANATEXSIZE" val="16"/>
  <p:tag name="IGUANATEXCURSOR" val="157"/>
  <p:tag name="TRANSPARENCY" val="True"/>
  <p:tag name="LATEXENGINEID" val="1"/>
  <p:tag name="TEMPFOLDER" val="C:\Users\tdesh\Documents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25679</TotalTime>
  <Words>3711</Words>
  <Application>Microsoft Office PowerPoint</Application>
  <PresentationFormat>On-screen Show (4:3)</PresentationFormat>
  <Paragraphs>716</Paragraphs>
  <Slides>46</Slides>
  <Notes>28</Notes>
  <HiddenSlides>0</HiddenSlides>
  <MMClips>5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ＭＳ Ｐゴシック</vt:lpstr>
      <vt:lpstr>Arial</vt:lpstr>
      <vt:lpstr>Calibri</vt:lpstr>
      <vt:lpstr>Cambria Math</vt:lpstr>
      <vt:lpstr>CMR10</vt:lpstr>
      <vt:lpstr>Tahoma</vt:lpstr>
      <vt:lpstr>Times New Roman</vt:lpstr>
      <vt:lpstr>Office Theme</vt:lpstr>
      <vt:lpstr>New Tools for Dark Matter and Gravitational Wave Detection: Cryogenic Optical Resonators and Long-Baseline Atom Interferometers</vt:lpstr>
      <vt:lpstr>PowerPoint Presentation</vt:lpstr>
      <vt:lpstr>PowerPoint Presentation</vt:lpstr>
      <vt:lpstr>Atom interference</vt:lpstr>
      <vt:lpstr>Atom optics using light</vt:lpstr>
      <vt:lpstr>Atom optics using light</vt:lpstr>
      <vt:lpstr>Dark Matter</vt:lpstr>
      <vt:lpstr>Ultralight dark matter</vt:lpstr>
      <vt:lpstr>Ultralight dark matter: effect on atomic energy levels</vt:lpstr>
      <vt:lpstr>PowerPoint Presentation</vt:lpstr>
      <vt:lpstr>PowerPoint Presentation</vt:lpstr>
      <vt:lpstr>Models of Dark Matter Distribution</vt:lpstr>
      <vt:lpstr>Gravitational Wave Detection</vt:lpstr>
      <vt:lpstr>Laser Interferometer Detectors</vt:lpstr>
      <vt:lpstr>Gravitational wave frequency bands</vt:lpstr>
      <vt:lpstr>Cavity Comparison Detection Scheme</vt:lpstr>
      <vt:lpstr>Oscillation Amplitudes of Cavities Across Mechanical Resonances</vt:lpstr>
      <vt:lpstr>Apparatus</vt:lpstr>
      <vt:lpstr>Passive Vibration Isolation</vt:lpstr>
      <vt:lpstr>Passive Vibration Isolation</vt:lpstr>
      <vt:lpstr>Cryostat with Vibration Isolation</vt:lpstr>
      <vt:lpstr>Dark Matter Limits: Standard Halo Model</vt:lpstr>
      <vt:lpstr>Dark Matter Limits: Relaxion Halo Bound to Earth</vt:lpstr>
      <vt:lpstr>Resonant-Mass Gravitational Wave Detectors</vt:lpstr>
      <vt:lpstr>PowerPoint Presentation</vt:lpstr>
      <vt:lpstr>Mid-band Science</vt:lpstr>
      <vt:lpstr>Global Efforts in Long-Baseline Atom Interferometry</vt:lpstr>
      <vt:lpstr>Measurement Concept</vt:lpstr>
      <vt:lpstr>Strontium clock atom interferometry</vt:lpstr>
      <vt:lpstr>Self-Correcting Atom Interferometry</vt:lpstr>
      <vt:lpstr>Multiloop (or Resonant) Atom Interferometry</vt:lpstr>
      <vt:lpstr>Multiloop (or Resonant) Atom Interferometry</vt:lpstr>
      <vt:lpstr>Limits from Imperfect Atom Mirrors</vt:lpstr>
      <vt:lpstr>The Ideal (Unrealistic) Case</vt:lpstr>
      <vt:lpstr>The Realistic Case</vt:lpstr>
      <vt:lpstr>Self-Correcting Atom Interferometry</vt:lpstr>
      <vt:lpstr>How well does this work in the lab?</vt:lpstr>
      <vt:lpstr>Improvement from Optimization: Data</vt:lpstr>
      <vt:lpstr>MAGIS-100 detector at Fermilab</vt:lpstr>
      <vt:lpstr>MAGIS-100 Experiment</vt:lpstr>
      <vt:lpstr>PowerPoint Presentation</vt:lpstr>
      <vt:lpstr>MAGIS-100 Interferometry Laser System</vt:lpstr>
      <vt:lpstr>PowerPoint Presentation</vt:lpstr>
      <vt:lpstr>Surprising Systematic Effect from Spontaneous Emission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Tim Kovachy</cp:lastModifiedBy>
  <cp:revision>1251</cp:revision>
  <dcterms:created xsi:type="dcterms:W3CDTF">2015-07-21T16:44:10Z</dcterms:created>
  <dcterms:modified xsi:type="dcterms:W3CDTF">2025-04-20T01:10:57Z</dcterms:modified>
</cp:coreProperties>
</file>