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8" r:id="rId3"/>
    <p:sldMasterId id="214748369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Raleway"/>
      <p:regular r:id="rId32"/>
      <p:bold r:id="rId33"/>
      <p:italic r:id="rId34"/>
      <p:boldItalic r:id="rId35"/>
    </p:embeddedFont>
    <p:embeddedFont>
      <p:font typeface="Lato"/>
      <p:regular r:id="rId36"/>
      <p:bold r:id="rId37"/>
      <p:italic r:id="rId38"/>
      <p:boldItalic r:id="rId39"/>
    </p:embeddedFont>
    <p:embeddedFont>
      <p:font typeface="Urbanist Medium"/>
      <p:regular r:id="rId40"/>
      <p:bold r:id="rId41"/>
      <p:italic r:id="rId42"/>
      <p:boldItalic r:id="rId43"/>
    </p:embeddedFont>
    <p:embeddedFont>
      <p:font typeface="Urbanist SemiBold"/>
      <p:regular r:id="rId44"/>
      <p:bold r:id="rId45"/>
      <p:italic r:id="rId46"/>
      <p:boldItalic r:id="rId47"/>
    </p:embeddedFont>
    <p:embeddedFont>
      <p:font typeface="Urbanist"/>
      <p:regular r:id="rId48"/>
      <p:bold r:id="rId49"/>
      <p:italic r:id="rId50"/>
      <p:boldItalic r:id="rId51"/>
    </p:embeddedFont>
    <p:embeddedFont>
      <p:font typeface="Average"/>
      <p:regular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UrbanistMedium-regular.fntdata"/><Relationship Id="rId42" Type="http://schemas.openxmlformats.org/officeDocument/2006/relationships/font" Target="fonts/UrbanistMedium-italic.fntdata"/><Relationship Id="rId41" Type="http://schemas.openxmlformats.org/officeDocument/2006/relationships/font" Target="fonts/UrbanistMedium-bold.fntdata"/><Relationship Id="rId44" Type="http://schemas.openxmlformats.org/officeDocument/2006/relationships/font" Target="fonts/UrbanistSemiBold-regular.fntdata"/><Relationship Id="rId43" Type="http://schemas.openxmlformats.org/officeDocument/2006/relationships/font" Target="fonts/UrbanistMedium-boldItalic.fntdata"/><Relationship Id="rId46" Type="http://schemas.openxmlformats.org/officeDocument/2006/relationships/font" Target="fonts/UrbanistSemiBold-italic.fntdata"/><Relationship Id="rId45" Type="http://schemas.openxmlformats.org/officeDocument/2006/relationships/font" Target="fonts/UrbanistSemiBold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48" Type="http://schemas.openxmlformats.org/officeDocument/2006/relationships/font" Target="fonts/Urbanist-regular.fntdata"/><Relationship Id="rId47" Type="http://schemas.openxmlformats.org/officeDocument/2006/relationships/font" Target="fonts/UrbanistSemiBold-boldItalic.fntdata"/><Relationship Id="rId49" Type="http://schemas.openxmlformats.org/officeDocument/2006/relationships/font" Target="fonts/Urbanis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font" Target="fonts/Raleway-bold.fntdata"/><Relationship Id="rId32" Type="http://schemas.openxmlformats.org/officeDocument/2006/relationships/font" Target="fonts/Raleway-regular.fntdata"/><Relationship Id="rId35" Type="http://schemas.openxmlformats.org/officeDocument/2006/relationships/font" Target="fonts/Raleway-boldItalic.fntdata"/><Relationship Id="rId34" Type="http://schemas.openxmlformats.org/officeDocument/2006/relationships/font" Target="fonts/Raleway-italic.fntdata"/><Relationship Id="rId37" Type="http://schemas.openxmlformats.org/officeDocument/2006/relationships/font" Target="fonts/Lato-bold.fntdata"/><Relationship Id="rId36" Type="http://schemas.openxmlformats.org/officeDocument/2006/relationships/font" Target="fonts/Lato-regular.fntdata"/><Relationship Id="rId39" Type="http://schemas.openxmlformats.org/officeDocument/2006/relationships/font" Target="fonts/Lato-boldItalic.fntdata"/><Relationship Id="rId38" Type="http://schemas.openxmlformats.org/officeDocument/2006/relationships/font" Target="fonts/Lato-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Urbanist-boldItalic.fntdata"/><Relationship Id="rId50" Type="http://schemas.openxmlformats.org/officeDocument/2006/relationships/font" Target="fonts/Urbanist-italic.fntdata"/><Relationship Id="rId52" Type="http://schemas.openxmlformats.org/officeDocument/2006/relationships/font" Target="fonts/Average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36baaff4908_0_19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36baaff4908_0_19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@Finn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36bee7cc48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36bee7cc48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Now, what is a quasar?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 quasar is a really bright object that we see primarily in the early Universe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It is essentially a supermassive black hole with a lot of surrounding gas being pulls in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Because it is accreating so quickly, it radiates massive amounts of energy in the form of light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Supermassive black holes are a bit of a mystery at the moment because it's difficult to explain how they can form within our typical model of the Universe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36baaff4908_0_2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Google Shape;656;g36baaff4908_0_2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This project focuses specifically on minihalos and miniquasars, can you guess what those are?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Minihalos are essentially small halos and are thought to be the birthplace of the first stars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Miniquasars are small quasars that are theorized to exist but have not yet been observed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They would be found on the first black holes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3782b34d1d5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3782b34d1d5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@Finn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36baaff4908_0_26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36baaff4908_0_26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Say in words what the parameters are (Crossection elastic + inelastic) + Halo parameters (inital density profile of halo)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SMBH are the most massive black holes (In the center of our Milky Way and Most Galaxys we think there are SMBH)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3782b34d1d5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3782b34d1d5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@Aster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3748c4adea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3748c4ade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Let's talk about our code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This is essentially the setup of our project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 Python package named SPHerical is the base of the code and this allows us to model the self interacting dark matter physics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We then plan to integrate more accurate gas and radiation physics into our code, using two programs: Grackle and Cloudy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375e40544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375e40544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Let's talk about the base of the code, SPHerical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This is a Python package written by Reuben David Blaff here at York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SPHerical uses a smoothed particle hydrodynamics approach, also known as SPH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This approach is in contrast to an N-body simulation, where individual particles are mapped out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Here, we have fluid "particles" described as a </a:t>
            </a:r>
            <a:r>
              <a:rPr lang="en"/>
              <a:t>continuous</a:t>
            </a:r>
            <a:r>
              <a:rPr lang="en"/>
              <a:t> medium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This is much more computationally efficient than an N-body simulation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 package as described in the linked </a:t>
            </a:r>
            <a:r>
              <a:rPr lang="en"/>
              <a:t>thesis</a:t>
            </a:r>
            <a:r>
              <a:rPr lang="en"/>
              <a:t> simulates only dark matter physics but we've expanded it to be able to handle the gas portion as well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3782b34d1d5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3782b34d1d5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 way it works is we initialize two sets of shells, one for gas and one for dark matter, with each shell have </a:t>
            </a:r>
            <a:r>
              <a:rPr lang="en"/>
              <a:t>specific</a:t>
            </a:r>
            <a:r>
              <a:rPr lang="en"/>
              <a:t> attributes like a radius, velocity, mass, and internal energy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 shells are superimposed and interact gravitationally with each other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 dark matter physics will take different parameters and can be </a:t>
            </a:r>
            <a:r>
              <a:rPr lang="en"/>
              <a:t>adjusted</a:t>
            </a:r>
            <a:r>
              <a:rPr lang="en"/>
              <a:t> as you want, while the gas used standard gas physics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375e4054480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5" name="Google Shape;745;g375e4054480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Our current work has been primarily about integrating radiative feedback in the code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Radiative feedback, for those who don't remember, is what occurs when you have infalling gas releasing energy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Much of the radiative feedback code is done, with Ren having added radiation pressure which will give an outward push, and luminosity, for every gas shell that collapses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Luminosity, of course, has a heating effect which is primarily what Finn and I have been working on with Grackle and Cloudy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3782b34d1d5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3782b34d1d5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@Finn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378252d728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378252d728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375e405448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375e405448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375e4054480_2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375e4054480_2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3782b34d1d5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3782b34d1d5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@Finn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375e405448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375e405448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g3782b34d1d5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" name="Google Shape;803;g3782b34d1d5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@Aster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375e4054480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375e4054480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This project is very much a work in progress but we are hoping to finalize the integration of Grackle and Cloudy in our code soon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After that, we're interested in running simulations with different dark matter parameters and seeing what we get and how it compares to observation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g36da22f4e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2" name="Google Shape;822;g36da22f4e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And that's it! Any questions?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36bc8d8b15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36bc8d8b15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3782b34d1d5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3782b34d1d5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@Finn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3782b34d1d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3782b34d1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3782b34d1d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3782b34d1d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3782b34d1d5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3782b34d1d5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@Aster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36bb662143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36bb662143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First, what is dark matter?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 won't go into detail since most of you are familiar with dark matter by now but essentially dark matter is a form of matter that is poorly understood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It is the dominant form of matter in the Universe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It does not interact electromagnetically, making it invisible to our eyes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There is a lot of indirect observational evidence for dark matter, many of which have been discussed in other presentations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Essentially, there are a lot of ways we can infer there is more matter than what is visible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We can also infer the rough distribution of dark matter in the Universe and we find it has a web-like structure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We also find that the areas with the most dark matter are the spots galaxies form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These are </a:t>
            </a:r>
            <a:r>
              <a:rPr lang="en"/>
              <a:t>referred</a:t>
            </a:r>
            <a:r>
              <a:rPr lang="en"/>
              <a:t> to as dark matter halos and they cover a much larger area than the visible matter of the galaxy which is located in the centre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3747162d1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" name="Google Shape;634;g3747162d1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As mentioned previously, we know very little about the nature of dark matter but many potential models have been suggested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The most popular model is Cold Dark Matter, where dark matter is relatively static and mostly interacts gravitationally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Cold Dark Matter makes very accurate large scale predictions but is inconsistent with observation on small scales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Many different models have been proposed and the ones relevant to this </a:t>
            </a:r>
            <a:r>
              <a:rPr lang="en"/>
              <a:t>project</a:t>
            </a:r>
            <a:r>
              <a:rPr lang="en"/>
              <a:t> are those with dissipation and self-interactions</a:t>
            </a:r>
            <a:endParaRPr/>
          </a:p>
          <a:p>
            <a:pPr indent="-207009" lvl="0" marL="18288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Dissipation allows the dark matter to release energy and self-interactions are analogous to Strong interactions in standard matter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ALT 1">
  <p:cSld name="BLANK_4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4"/>
          <p:cNvPicPr preferRelativeResize="0"/>
          <p:nvPr/>
        </p:nvPicPr>
        <p:blipFill rotWithShape="1">
          <a:blip r:embed="rId2">
            <a:alphaModFix amt="50000"/>
          </a:blip>
          <a:srcRect b="8145" l="3133" r="7834" t="16785"/>
          <a:stretch/>
        </p:blipFill>
        <p:spPr>
          <a:xfrm flipH="1" rot="10800000">
            <a:off x="0" y="-3474"/>
            <a:ext cx="9161550" cy="515449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/>
          <p:nvPr/>
        </p:nvSpPr>
        <p:spPr>
          <a:xfrm flipH="1" rot="10800000">
            <a:off x="0" y="4676700"/>
            <a:ext cx="9149700" cy="46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89" name="Google Shape;89;p14"/>
          <p:cNvSpPr txBox="1"/>
          <p:nvPr>
            <p:ph idx="1" type="subTitle"/>
          </p:nvPr>
        </p:nvSpPr>
        <p:spPr>
          <a:xfrm>
            <a:off x="228600" y="1738950"/>
            <a:ext cx="4402800" cy="25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Urbanis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0" name="Google Shape;90;p14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91" name="Google Shape;91;p14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92" name="Google Shape;92;p14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93" name="Google Shape;93;p14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94" name="Google Shape;94;p14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95" name="Google Shape;95;p14"/>
          <p:cNvSpPr txBox="1"/>
          <p:nvPr>
            <p:ph type="title"/>
          </p:nvPr>
        </p:nvSpPr>
        <p:spPr>
          <a:xfrm>
            <a:off x="228600" y="228600"/>
            <a:ext cx="6658800" cy="14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96" name="Google Shape;96;p14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7" name="Google Shape;97;p14"/>
          <p:cNvSpPr txBox="1"/>
          <p:nvPr>
            <p:ph idx="5" type="subTitle"/>
          </p:nvPr>
        </p:nvSpPr>
        <p:spPr>
          <a:xfrm>
            <a:off x="297075" y="4175900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8" name="Google Shape;98;p14"/>
          <p:cNvSpPr txBox="1"/>
          <p:nvPr>
            <p:ph idx="6" type="subTitle"/>
          </p:nvPr>
        </p:nvSpPr>
        <p:spPr>
          <a:xfrm>
            <a:off x="1786375" y="4175900"/>
            <a:ext cx="1264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7" type="subTitle"/>
          </p:nvPr>
        </p:nvSpPr>
        <p:spPr>
          <a:xfrm>
            <a:off x="228591" y="3454475"/>
            <a:ext cx="4659600" cy="25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b="1"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00" name="Google Shape;100;p14"/>
          <p:cNvSpPr txBox="1"/>
          <p:nvPr>
            <p:ph idx="8" type="subTitle"/>
          </p:nvPr>
        </p:nvSpPr>
        <p:spPr>
          <a:xfrm>
            <a:off x="228591" y="3743050"/>
            <a:ext cx="4659600" cy="25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b="1"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 b="1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ALT 1">
  <p:cSld name="BLANK_1_1_2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>
            <p:ph type="title"/>
          </p:nvPr>
        </p:nvSpPr>
        <p:spPr>
          <a:xfrm>
            <a:off x="228600" y="395043"/>
            <a:ext cx="6480300" cy="587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103" name="Google Shape;103;p15"/>
          <p:cNvSpPr txBox="1"/>
          <p:nvPr>
            <p:ph idx="1" type="body"/>
          </p:nvPr>
        </p:nvSpPr>
        <p:spPr>
          <a:xfrm>
            <a:off x="228600" y="1743625"/>
            <a:ext cx="4296600" cy="2709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104" name="Google Shape;104;p15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5" name="Google Shape;105;p15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6" name="Google Shape;106;p15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07" name="Google Shape;107;p15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08" name="Google Shape;108;p15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109" name="Google Shape;109;p15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values">
  <p:cSld name="BLANK_1_1_1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>
            <p:ph idx="1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12" name="Google Shape;112;p16"/>
          <p:cNvSpPr txBox="1"/>
          <p:nvPr>
            <p:ph type="title"/>
          </p:nvPr>
        </p:nvSpPr>
        <p:spPr>
          <a:xfrm>
            <a:off x="228600" y="613525"/>
            <a:ext cx="7223400" cy="422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3" name="Google Shape;113;p16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14" name="Google Shape;114;p16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15" name="Google Shape;115;p16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16" name="Google Shape;116;p16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118" name="Google Shape;118;p16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p16"/>
          <p:cNvSpPr txBox="1"/>
          <p:nvPr>
            <p:ph idx="5" type="subTitle"/>
          </p:nvPr>
        </p:nvSpPr>
        <p:spPr>
          <a:xfrm>
            <a:off x="254625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20" name="Google Shape;120;p16"/>
          <p:cNvSpPr txBox="1"/>
          <p:nvPr>
            <p:ph idx="6" type="subTitle"/>
          </p:nvPr>
        </p:nvSpPr>
        <p:spPr>
          <a:xfrm>
            <a:off x="3275850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21" name="Google Shape;121;p16"/>
          <p:cNvSpPr txBox="1"/>
          <p:nvPr>
            <p:ph idx="7" type="subTitle"/>
          </p:nvPr>
        </p:nvSpPr>
        <p:spPr>
          <a:xfrm>
            <a:off x="6215463" y="1638300"/>
            <a:ext cx="1128900" cy="118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Urbanist"/>
              <a:buNone/>
              <a:defRPr sz="4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22" name="Google Shape;122;p16"/>
          <p:cNvSpPr txBox="1"/>
          <p:nvPr>
            <p:ph idx="8" type="body"/>
          </p:nvPr>
        </p:nvSpPr>
        <p:spPr>
          <a:xfrm>
            <a:off x="288575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idx="9" type="body"/>
          </p:nvPr>
        </p:nvSpPr>
        <p:spPr>
          <a:xfrm>
            <a:off x="6121413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124" name="Google Shape;124;p16"/>
          <p:cNvSpPr txBox="1"/>
          <p:nvPr>
            <p:ph idx="13" type="body"/>
          </p:nvPr>
        </p:nvSpPr>
        <p:spPr>
          <a:xfrm>
            <a:off x="3192450" y="3386400"/>
            <a:ext cx="2665200" cy="11883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and image ALT 2">
  <p:cSld name="CUSTOM_3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>
            <p:ph idx="2" type="pic"/>
          </p:nvPr>
        </p:nvSpPr>
        <p:spPr>
          <a:xfrm>
            <a:off x="246150" y="237650"/>
            <a:ext cx="4196400" cy="44382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17"/>
          <p:cNvSpPr txBox="1"/>
          <p:nvPr>
            <p:ph type="title"/>
          </p:nvPr>
        </p:nvSpPr>
        <p:spPr>
          <a:xfrm>
            <a:off x="4591800" y="304700"/>
            <a:ext cx="3861900" cy="192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9pPr>
          </a:lstStyle>
          <a:p/>
        </p:txBody>
      </p:sp>
      <p:sp>
        <p:nvSpPr>
          <p:cNvPr id="128" name="Google Shape;128;p17"/>
          <p:cNvSpPr txBox="1"/>
          <p:nvPr>
            <p:ph idx="3" type="title"/>
          </p:nvPr>
        </p:nvSpPr>
        <p:spPr>
          <a:xfrm>
            <a:off x="4591800" y="738425"/>
            <a:ext cx="4290000" cy="20514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/>
            </a:lvl9pPr>
          </a:lstStyle>
          <a:p/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4618950" y="2205375"/>
            <a:ext cx="4290000" cy="16296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4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1" name="Google Shape;131;p17"/>
          <p:cNvSpPr txBox="1"/>
          <p:nvPr>
            <p:ph idx="5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2" name="Google Shape;132;p17"/>
          <p:cNvSpPr txBox="1"/>
          <p:nvPr>
            <p:ph idx="6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33" name="Google Shape;133;p17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34" name="Google Shape;134;p17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cxnSp>
        <p:nvCxnSpPr>
          <p:cNvPr id="135" name="Google Shape;135;p17"/>
          <p:cNvCxnSpPr/>
          <p:nvPr/>
        </p:nvCxnSpPr>
        <p:spPr>
          <a:xfrm>
            <a:off x="228600" y="226100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17"/>
          <p:cNvCxnSpPr/>
          <p:nvPr/>
        </p:nvCxnSpPr>
        <p:spPr>
          <a:xfrm>
            <a:off x="4444600" y="570000"/>
            <a:ext cx="447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17"/>
          <p:cNvCxnSpPr/>
          <p:nvPr/>
        </p:nvCxnSpPr>
        <p:spPr>
          <a:xfrm>
            <a:off x="4442500" y="226100"/>
            <a:ext cx="0" cy="44577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7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1">
  <p:cSld name="BLANK_1_1_1_1_3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type="title"/>
          </p:nvPr>
        </p:nvSpPr>
        <p:spPr>
          <a:xfrm>
            <a:off x="228600" y="613525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1" name="Google Shape;141;p18"/>
          <p:cNvSpPr/>
          <p:nvPr>
            <p:ph idx="2" type="pic"/>
          </p:nvPr>
        </p:nvSpPr>
        <p:spPr>
          <a:xfrm>
            <a:off x="4523050" y="737975"/>
            <a:ext cx="2164800" cy="1350300"/>
          </a:xfrm>
          <a:prstGeom prst="roundRect">
            <a:avLst>
              <a:gd fmla="val 780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18"/>
          <p:cNvSpPr/>
          <p:nvPr>
            <p:ph idx="3" type="pic"/>
          </p:nvPr>
        </p:nvSpPr>
        <p:spPr>
          <a:xfrm>
            <a:off x="6752100" y="737775"/>
            <a:ext cx="2164800" cy="1350300"/>
          </a:xfrm>
          <a:prstGeom prst="roundRect">
            <a:avLst>
              <a:gd fmla="val 780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18"/>
          <p:cNvSpPr/>
          <p:nvPr>
            <p:ph idx="4" type="pic"/>
          </p:nvPr>
        </p:nvSpPr>
        <p:spPr>
          <a:xfrm>
            <a:off x="4523050" y="2158000"/>
            <a:ext cx="4394100" cy="2282700"/>
          </a:xfrm>
          <a:prstGeom prst="roundRect">
            <a:avLst>
              <a:gd fmla="val 6108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18"/>
          <p:cNvSpPr txBox="1"/>
          <p:nvPr>
            <p:ph idx="1" type="body"/>
          </p:nvPr>
        </p:nvSpPr>
        <p:spPr>
          <a:xfrm>
            <a:off x="233850" y="3127075"/>
            <a:ext cx="2920800" cy="1313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145" name="Google Shape;145;p18"/>
          <p:cNvSpPr txBox="1"/>
          <p:nvPr>
            <p:ph idx="5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46" name="Google Shape;146;p18"/>
          <p:cNvSpPr txBox="1"/>
          <p:nvPr>
            <p:ph idx="6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47" name="Google Shape;147;p18"/>
          <p:cNvSpPr txBox="1"/>
          <p:nvPr>
            <p:ph idx="7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48" name="Google Shape;148;p18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49" name="Google Shape;149;p18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50" name="Google Shape;150;p18"/>
          <p:cNvSpPr txBox="1"/>
          <p:nvPr>
            <p:ph idx="8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151" name="Google Shape;151;p18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ALT 1">
  <p:cSld name="BLANK_1_1_1_1_2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19"/>
          <p:cNvPicPr preferRelativeResize="0"/>
          <p:nvPr/>
        </p:nvPicPr>
        <p:blipFill rotWithShape="1">
          <a:blip r:embed="rId2">
            <a:alphaModFix amt="60000"/>
          </a:blip>
          <a:srcRect b="14588" l="0" r="15469" t="0"/>
          <a:stretch/>
        </p:blipFill>
        <p:spPr>
          <a:xfrm>
            <a:off x="25" y="1172500"/>
            <a:ext cx="5181349" cy="3493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9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55" name="Google Shape;155;p19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56" name="Google Shape;156;p19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57" name="Google Shape;157;p19"/>
          <p:cNvSpPr txBox="1"/>
          <p:nvPr>
            <p:ph type="title"/>
          </p:nvPr>
        </p:nvSpPr>
        <p:spPr>
          <a:xfrm>
            <a:off x="277500" y="228600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58" name="Google Shape;158;p19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9" name="Google Shape;159;p19"/>
          <p:cNvSpPr txBox="1"/>
          <p:nvPr>
            <p:ph idx="4" type="subTitle"/>
          </p:nvPr>
        </p:nvSpPr>
        <p:spPr>
          <a:xfrm>
            <a:off x="4744575" y="38715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0" name="Google Shape;160;p19"/>
          <p:cNvSpPr txBox="1"/>
          <p:nvPr>
            <p:ph idx="5" type="subTitle"/>
          </p:nvPr>
        </p:nvSpPr>
        <p:spPr>
          <a:xfrm>
            <a:off x="4744575" y="1066588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1" name="Google Shape;161;p19"/>
          <p:cNvSpPr txBox="1"/>
          <p:nvPr>
            <p:ph idx="6" type="subTitle"/>
          </p:nvPr>
        </p:nvSpPr>
        <p:spPr>
          <a:xfrm>
            <a:off x="4744575" y="174270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2" name="Google Shape;162;p19"/>
          <p:cNvSpPr txBox="1"/>
          <p:nvPr>
            <p:ph idx="7" type="subTitle"/>
          </p:nvPr>
        </p:nvSpPr>
        <p:spPr>
          <a:xfrm>
            <a:off x="4744575" y="2420513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3" name="Google Shape;163;p19"/>
          <p:cNvSpPr txBox="1"/>
          <p:nvPr>
            <p:ph idx="8" type="subTitle"/>
          </p:nvPr>
        </p:nvSpPr>
        <p:spPr>
          <a:xfrm>
            <a:off x="4744575" y="30982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4" name="Google Shape;164;p19"/>
          <p:cNvSpPr txBox="1"/>
          <p:nvPr>
            <p:ph idx="9" type="subTitle"/>
          </p:nvPr>
        </p:nvSpPr>
        <p:spPr>
          <a:xfrm>
            <a:off x="4744575" y="37760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165" name="Google Shape;165;p19"/>
          <p:cNvSpPr txBox="1"/>
          <p:nvPr>
            <p:ph idx="13" type="subTitle"/>
          </p:nvPr>
        </p:nvSpPr>
        <p:spPr>
          <a:xfrm>
            <a:off x="5067075" y="3871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6" name="Google Shape;166;p19"/>
          <p:cNvSpPr txBox="1"/>
          <p:nvPr>
            <p:ph idx="14" type="subTitle"/>
          </p:nvPr>
        </p:nvSpPr>
        <p:spPr>
          <a:xfrm>
            <a:off x="5067075" y="10615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7" name="Google Shape;167;p19"/>
          <p:cNvSpPr txBox="1"/>
          <p:nvPr>
            <p:ph idx="15" type="subTitle"/>
          </p:nvPr>
        </p:nvSpPr>
        <p:spPr>
          <a:xfrm>
            <a:off x="5067075" y="17393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8" name="Google Shape;168;p19"/>
          <p:cNvSpPr txBox="1"/>
          <p:nvPr>
            <p:ph idx="16" type="subTitle"/>
          </p:nvPr>
        </p:nvSpPr>
        <p:spPr>
          <a:xfrm>
            <a:off x="5067075" y="242410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9" name="Google Shape;169;p19"/>
          <p:cNvSpPr txBox="1"/>
          <p:nvPr>
            <p:ph idx="17" type="subTitle"/>
          </p:nvPr>
        </p:nvSpPr>
        <p:spPr>
          <a:xfrm>
            <a:off x="5067075" y="309493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0" name="Google Shape;170;p19"/>
          <p:cNvSpPr txBox="1"/>
          <p:nvPr>
            <p:ph idx="18" type="subTitle"/>
          </p:nvPr>
        </p:nvSpPr>
        <p:spPr>
          <a:xfrm>
            <a:off x="5067075" y="37657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1" name="Google Shape;171;p19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72" name="Google Shape;172;p19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s">
  <p:cSld name="BLANK_1_1_1_1_2_1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0"/>
          <p:cNvSpPr/>
          <p:nvPr>
            <p:ph idx="2" type="pic"/>
          </p:nvPr>
        </p:nvSpPr>
        <p:spPr>
          <a:xfrm>
            <a:off x="461895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75" name="Google Shape;175;p20"/>
          <p:cNvSpPr txBox="1"/>
          <p:nvPr>
            <p:ph idx="1" type="subTitle"/>
          </p:nvPr>
        </p:nvSpPr>
        <p:spPr>
          <a:xfrm>
            <a:off x="4619000" y="1702322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76" name="Google Shape;176;p20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7" name="Google Shape;177;p20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8" name="Google Shape;178;p20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179" name="Google Shape;179;p20"/>
          <p:cNvSpPr txBox="1"/>
          <p:nvPr>
            <p:ph type="title"/>
          </p:nvPr>
        </p:nvSpPr>
        <p:spPr>
          <a:xfrm>
            <a:off x="228600" y="234750"/>
            <a:ext cx="39045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80" name="Google Shape;180;p20"/>
          <p:cNvSpPr txBox="1"/>
          <p:nvPr>
            <p:ph idx="6" type="subTitle"/>
          </p:nvPr>
        </p:nvSpPr>
        <p:spPr>
          <a:xfrm>
            <a:off x="461900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81" name="Google Shape;181;p20"/>
          <p:cNvSpPr/>
          <p:nvPr>
            <p:ph idx="7" type="pic"/>
          </p:nvPr>
        </p:nvSpPr>
        <p:spPr>
          <a:xfrm>
            <a:off x="608070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82" name="Google Shape;182;p20"/>
          <p:cNvSpPr txBox="1"/>
          <p:nvPr>
            <p:ph idx="8" type="subTitle"/>
          </p:nvPr>
        </p:nvSpPr>
        <p:spPr>
          <a:xfrm>
            <a:off x="6080750" y="1702321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83" name="Google Shape;183;p20"/>
          <p:cNvSpPr txBox="1"/>
          <p:nvPr>
            <p:ph idx="9" type="subTitle"/>
          </p:nvPr>
        </p:nvSpPr>
        <p:spPr>
          <a:xfrm>
            <a:off x="608075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84" name="Google Shape;184;p20"/>
          <p:cNvSpPr/>
          <p:nvPr>
            <p:ph idx="13" type="pic"/>
          </p:nvPr>
        </p:nvSpPr>
        <p:spPr>
          <a:xfrm>
            <a:off x="7542450" y="228600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85" name="Google Shape;185;p20"/>
          <p:cNvSpPr txBox="1"/>
          <p:nvPr>
            <p:ph idx="14" type="subTitle"/>
          </p:nvPr>
        </p:nvSpPr>
        <p:spPr>
          <a:xfrm>
            <a:off x="7542500" y="1702321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86" name="Google Shape;186;p20"/>
          <p:cNvSpPr txBox="1"/>
          <p:nvPr>
            <p:ph idx="15" type="subTitle"/>
          </p:nvPr>
        </p:nvSpPr>
        <p:spPr>
          <a:xfrm>
            <a:off x="7542500" y="1880160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87" name="Google Shape;187;p20"/>
          <p:cNvSpPr/>
          <p:nvPr>
            <p:ph idx="16" type="pic"/>
          </p:nvPr>
        </p:nvSpPr>
        <p:spPr>
          <a:xfrm>
            <a:off x="461895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88" name="Google Shape;188;p20"/>
          <p:cNvSpPr txBox="1"/>
          <p:nvPr>
            <p:ph idx="17" type="subTitle"/>
          </p:nvPr>
        </p:nvSpPr>
        <p:spPr>
          <a:xfrm>
            <a:off x="4619000" y="3769446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89" name="Google Shape;189;p20"/>
          <p:cNvSpPr txBox="1"/>
          <p:nvPr>
            <p:ph idx="18" type="subTitle"/>
          </p:nvPr>
        </p:nvSpPr>
        <p:spPr>
          <a:xfrm>
            <a:off x="461900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90" name="Google Shape;190;p20"/>
          <p:cNvSpPr/>
          <p:nvPr>
            <p:ph idx="19" type="pic"/>
          </p:nvPr>
        </p:nvSpPr>
        <p:spPr>
          <a:xfrm>
            <a:off x="608070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91" name="Google Shape;191;p20"/>
          <p:cNvSpPr txBox="1"/>
          <p:nvPr>
            <p:ph idx="20" type="subTitle"/>
          </p:nvPr>
        </p:nvSpPr>
        <p:spPr>
          <a:xfrm>
            <a:off x="6080750" y="3769447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92" name="Google Shape;192;p20"/>
          <p:cNvSpPr txBox="1"/>
          <p:nvPr>
            <p:ph idx="21" type="subTitle"/>
          </p:nvPr>
        </p:nvSpPr>
        <p:spPr>
          <a:xfrm>
            <a:off x="608075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93" name="Google Shape;193;p20"/>
          <p:cNvSpPr/>
          <p:nvPr>
            <p:ph idx="22" type="pic"/>
          </p:nvPr>
        </p:nvSpPr>
        <p:spPr>
          <a:xfrm>
            <a:off x="7542450" y="2295725"/>
            <a:ext cx="1370400" cy="1357500"/>
          </a:xfrm>
          <a:prstGeom prst="roundRect">
            <a:avLst>
              <a:gd fmla="val 16935" name="adj"/>
            </a:avLst>
          </a:prstGeom>
          <a:noFill/>
          <a:ln>
            <a:noFill/>
          </a:ln>
        </p:spPr>
      </p:sp>
      <p:sp>
        <p:nvSpPr>
          <p:cNvPr id="194" name="Google Shape;194;p20"/>
          <p:cNvSpPr txBox="1"/>
          <p:nvPr>
            <p:ph idx="23" type="subTitle"/>
          </p:nvPr>
        </p:nvSpPr>
        <p:spPr>
          <a:xfrm>
            <a:off x="7542500" y="3769446"/>
            <a:ext cx="1370400" cy="1719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SemiBold"/>
              <a:buNone/>
              <a:defRPr sz="1000">
                <a:solidFill>
                  <a:schemeClr val="accent3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195" name="Google Shape;195;p20"/>
          <p:cNvSpPr txBox="1"/>
          <p:nvPr>
            <p:ph idx="24" type="subTitle"/>
          </p:nvPr>
        </p:nvSpPr>
        <p:spPr>
          <a:xfrm>
            <a:off x="7542500" y="3947285"/>
            <a:ext cx="1370400" cy="17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 SemiBold"/>
              <a:buNone/>
              <a:defRPr sz="10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cxnSp>
        <p:nvCxnSpPr>
          <p:cNvPr id="196" name="Google Shape;196;p20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7" name="Google Shape;197;p20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98" name="Google Shape;198;p20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ALT 2">
  <p:cSld name="BLANK_1_1_1_1_1_1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1"/>
          <p:cNvSpPr/>
          <p:nvPr>
            <p:ph idx="2" type="pic"/>
          </p:nvPr>
        </p:nvSpPr>
        <p:spPr>
          <a:xfrm>
            <a:off x="9425" y="-3075"/>
            <a:ext cx="9144000" cy="4641000"/>
          </a:xfrm>
          <a:prstGeom prst="rect">
            <a:avLst/>
          </a:prstGeom>
          <a:noFill/>
          <a:ln>
            <a:noFill/>
          </a:ln>
        </p:spPr>
      </p:sp>
      <p:sp>
        <p:nvSpPr>
          <p:cNvPr id="201" name="Google Shape;201;p21"/>
          <p:cNvSpPr txBox="1"/>
          <p:nvPr>
            <p:ph type="title"/>
          </p:nvPr>
        </p:nvSpPr>
        <p:spPr>
          <a:xfrm>
            <a:off x="234125" y="3337800"/>
            <a:ext cx="8574600" cy="1114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202" name="Google Shape;202;p21"/>
          <p:cNvSpPr txBox="1"/>
          <p:nvPr>
            <p:ph idx="1" type="subTitle"/>
          </p:nvPr>
        </p:nvSpPr>
        <p:spPr>
          <a:xfrm>
            <a:off x="228600" y="228600"/>
            <a:ext cx="28701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03" name="Google Shape;203;p21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04" name="Google Shape;204;p21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05" name="Google Shape;205;p21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06" name="Google Shape;206;p21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7" name="Google Shape;207;p21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08" name="Google Shape;208;p21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rds w/ images">
  <p:cSld name="BLANK_1_1_1_1_1_1_1_1_1_1_3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11" name="Google Shape;211;p22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12" name="Google Shape;212;p22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grpSp>
        <p:nvGrpSpPr>
          <p:cNvPr id="213" name="Google Shape;213;p22"/>
          <p:cNvGrpSpPr/>
          <p:nvPr/>
        </p:nvGrpSpPr>
        <p:grpSpPr>
          <a:xfrm rot="5400000">
            <a:off x="8691475" y="228504"/>
            <a:ext cx="228589" cy="228623"/>
            <a:chOff x="1688332" y="4135245"/>
            <a:chExt cx="338700" cy="338700"/>
          </a:xfrm>
        </p:grpSpPr>
        <p:sp>
          <p:nvSpPr>
            <p:cNvPr id="214" name="Google Shape;214;p22"/>
            <p:cNvSpPr/>
            <p:nvPr/>
          </p:nvSpPr>
          <p:spPr>
            <a:xfrm rot="-5400000">
              <a:off x="1688332" y="4135245"/>
              <a:ext cx="338700" cy="338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endParaRPr>
            </a:p>
          </p:txBody>
        </p:sp>
        <p:grpSp>
          <p:nvGrpSpPr>
            <p:cNvPr id="215" name="Google Shape;215;p22"/>
            <p:cNvGrpSpPr/>
            <p:nvPr/>
          </p:nvGrpSpPr>
          <p:grpSpPr>
            <a:xfrm rot="-5400000">
              <a:off x="1787014" y="4262191"/>
              <a:ext cx="169598" cy="84809"/>
              <a:chOff x="498725" y="2069800"/>
              <a:chExt cx="205200" cy="102600"/>
            </a:xfrm>
          </p:grpSpPr>
          <p:cxnSp>
            <p:nvCxnSpPr>
              <p:cNvPr id="216" name="Google Shape;216;p22"/>
              <p:cNvCxnSpPr/>
              <p:nvPr/>
            </p:nvCxnSpPr>
            <p:spPr>
              <a:xfrm>
                <a:off x="4987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7" name="Google Shape;217;p22"/>
              <p:cNvCxnSpPr/>
              <p:nvPr/>
            </p:nvCxnSpPr>
            <p:spPr>
              <a:xfrm flipH="1">
                <a:off x="601325" y="2069800"/>
                <a:ext cx="102600" cy="10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218" name="Google Shape;218;p22"/>
          <p:cNvSpPr/>
          <p:nvPr>
            <p:ph idx="4" type="pic"/>
          </p:nvPr>
        </p:nvSpPr>
        <p:spPr>
          <a:xfrm>
            <a:off x="4267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219" name="Google Shape;219;p22"/>
          <p:cNvSpPr txBox="1"/>
          <p:nvPr>
            <p:ph idx="5" type="subTitle"/>
          </p:nvPr>
        </p:nvSpPr>
        <p:spPr>
          <a:xfrm>
            <a:off x="426700" y="2708802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0" name="Google Shape;220;p22"/>
          <p:cNvSpPr txBox="1"/>
          <p:nvPr>
            <p:ph idx="6" type="subTitle"/>
          </p:nvPr>
        </p:nvSpPr>
        <p:spPr>
          <a:xfrm>
            <a:off x="4267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1" name="Google Shape;221;p22"/>
          <p:cNvSpPr txBox="1"/>
          <p:nvPr>
            <p:ph idx="7" type="body"/>
          </p:nvPr>
        </p:nvSpPr>
        <p:spPr>
          <a:xfrm>
            <a:off x="426700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22" name="Google Shape;222;p22"/>
          <p:cNvSpPr/>
          <p:nvPr>
            <p:ph idx="8" type="pic"/>
          </p:nvPr>
        </p:nvSpPr>
        <p:spPr>
          <a:xfrm>
            <a:off x="26218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223" name="Google Shape;223;p22"/>
          <p:cNvSpPr txBox="1"/>
          <p:nvPr>
            <p:ph idx="9" type="subTitle"/>
          </p:nvPr>
        </p:nvSpPr>
        <p:spPr>
          <a:xfrm>
            <a:off x="26218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4" name="Google Shape;224;p22"/>
          <p:cNvSpPr txBox="1"/>
          <p:nvPr>
            <p:ph idx="13" type="subTitle"/>
          </p:nvPr>
        </p:nvSpPr>
        <p:spPr>
          <a:xfrm>
            <a:off x="2621800" y="2936075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5" name="Google Shape;225;p22"/>
          <p:cNvSpPr txBox="1"/>
          <p:nvPr>
            <p:ph idx="14" type="body"/>
          </p:nvPr>
        </p:nvSpPr>
        <p:spPr>
          <a:xfrm>
            <a:off x="2621800" y="3251425"/>
            <a:ext cx="17058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26" name="Google Shape;226;p22"/>
          <p:cNvSpPr/>
          <p:nvPr>
            <p:ph idx="15" type="pic"/>
          </p:nvPr>
        </p:nvSpPr>
        <p:spPr>
          <a:xfrm>
            <a:off x="48169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227" name="Google Shape;227;p22"/>
          <p:cNvSpPr txBox="1"/>
          <p:nvPr>
            <p:ph idx="16" type="subTitle"/>
          </p:nvPr>
        </p:nvSpPr>
        <p:spPr>
          <a:xfrm>
            <a:off x="4816900" y="2708808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8" name="Google Shape;228;p22"/>
          <p:cNvSpPr txBox="1"/>
          <p:nvPr>
            <p:ph idx="17" type="subTitle"/>
          </p:nvPr>
        </p:nvSpPr>
        <p:spPr>
          <a:xfrm>
            <a:off x="48169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29" name="Google Shape;229;p22"/>
          <p:cNvSpPr txBox="1"/>
          <p:nvPr>
            <p:ph idx="18" type="body"/>
          </p:nvPr>
        </p:nvSpPr>
        <p:spPr>
          <a:xfrm>
            <a:off x="4817025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230" name="Google Shape;230;p22"/>
          <p:cNvSpPr/>
          <p:nvPr>
            <p:ph idx="19" type="pic"/>
          </p:nvPr>
        </p:nvSpPr>
        <p:spPr>
          <a:xfrm>
            <a:off x="7012000" y="1896600"/>
            <a:ext cx="665400" cy="685500"/>
          </a:xfrm>
          <a:prstGeom prst="roundRect">
            <a:avLst>
              <a:gd fmla="val 17601" name="adj"/>
            </a:avLst>
          </a:prstGeom>
          <a:noFill/>
          <a:ln>
            <a:noFill/>
          </a:ln>
        </p:spPr>
      </p:sp>
      <p:sp>
        <p:nvSpPr>
          <p:cNvPr id="231" name="Google Shape;231;p22"/>
          <p:cNvSpPr txBox="1"/>
          <p:nvPr>
            <p:ph idx="20" type="subTitle"/>
          </p:nvPr>
        </p:nvSpPr>
        <p:spPr>
          <a:xfrm>
            <a:off x="70120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Urbanist"/>
              <a:buNone/>
              <a:defRPr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2" name="Google Shape;232;p22"/>
          <p:cNvSpPr txBox="1"/>
          <p:nvPr>
            <p:ph idx="21" type="subTitle"/>
          </p:nvPr>
        </p:nvSpPr>
        <p:spPr>
          <a:xfrm>
            <a:off x="70120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33" name="Google Shape;233;p22"/>
          <p:cNvSpPr txBox="1"/>
          <p:nvPr>
            <p:ph idx="22" type="body"/>
          </p:nvPr>
        </p:nvSpPr>
        <p:spPr>
          <a:xfrm>
            <a:off x="7012000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cxnSp>
        <p:nvCxnSpPr>
          <p:cNvPr id="234" name="Google Shape;234;p22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5" name="Google Shape;235;p22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36" name="Google Shape;236;p22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hort big title and body">
  <p:cSld name="BLANK_1_1_1_1_1_1_1_1_1_1_2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al black shapes against a shadowy background. " id="238" name="Google Shape;238;p23"/>
          <p:cNvPicPr preferRelativeResize="0"/>
          <p:nvPr/>
        </p:nvPicPr>
        <p:blipFill rotWithShape="1">
          <a:blip r:embed="rId2">
            <a:alphaModFix/>
          </a:blip>
          <a:srcRect b="42245" l="17240" r="25038" t="34"/>
          <a:stretch/>
        </p:blipFill>
        <p:spPr>
          <a:xfrm>
            <a:off x="0" y="-289"/>
            <a:ext cx="9144000" cy="5144100"/>
          </a:xfrm>
          <a:prstGeom prst="roundRect">
            <a:avLst>
              <a:gd fmla="val 0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9" name="Google Shape;239;p23"/>
          <p:cNvSpPr txBox="1"/>
          <p:nvPr>
            <p:ph idx="1" type="subTitle"/>
          </p:nvPr>
        </p:nvSpPr>
        <p:spPr>
          <a:xfrm>
            <a:off x="4314775" y="3818375"/>
            <a:ext cx="4230600" cy="452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40" name="Google Shape;240;p23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1" name="Google Shape;241;p23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2" name="Google Shape;242;p23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43" name="Google Shape;243;p23"/>
          <p:cNvSpPr txBox="1"/>
          <p:nvPr>
            <p:ph type="title"/>
          </p:nvPr>
        </p:nvSpPr>
        <p:spPr>
          <a:xfrm>
            <a:off x="228600" y="290448"/>
            <a:ext cx="3655800" cy="24075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244" name="Google Shape;244;p23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5" name="Google Shape;245;p23"/>
          <p:cNvCxnSpPr/>
          <p:nvPr/>
        </p:nvCxnSpPr>
        <p:spPr>
          <a:xfrm>
            <a:off x="4159025" y="226100"/>
            <a:ext cx="0" cy="445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6" name="Google Shape;246;p23"/>
          <p:cNvCxnSpPr/>
          <p:nvPr/>
        </p:nvCxnSpPr>
        <p:spPr>
          <a:xfrm>
            <a:off x="228600" y="226100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7" name="Google Shape;247;p23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48" name="Google Shape;248;p23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2">
  <p:cSld name="BLANK_1_1_1_1_1_1_1_1_1_1_1_1_2"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"/>
          <p:cNvSpPr txBox="1"/>
          <p:nvPr>
            <p:ph idx="1" type="body"/>
          </p:nvPr>
        </p:nvSpPr>
        <p:spPr>
          <a:xfrm>
            <a:off x="228600" y="1743625"/>
            <a:ext cx="4296600" cy="2709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51" name="Google Shape;251;p24"/>
          <p:cNvSpPr/>
          <p:nvPr>
            <p:ph idx="2" type="pic"/>
          </p:nvPr>
        </p:nvSpPr>
        <p:spPr>
          <a:xfrm>
            <a:off x="5342000" y="457200"/>
            <a:ext cx="3573300" cy="3995400"/>
          </a:xfrm>
          <a:prstGeom prst="roundRect">
            <a:avLst>
              <a:gd fmla="val 6865" name="adj"/>
            </a:avLst>
          </a:prstGeom>
          <a:noFill/>
          <a:ln>
            <a:noFill/>
          </a:ln>
        </p:spPr>
      </p:sp>
      <p:sp>
        <p:nvSpPr>
          <p:cNvPr id="252" name="Google Shape;252;p24"/>
          <p:cNvSpPr txBox="1"/>
          <p:nvPr>
            <p:ph idx="3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53" name="Google Shape;253;p24"/>
          <p:cNvSpPr txBox="1"/>
          <p:nvPr>
            <p:ph idx="4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54" name="Google Shape;254;p24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55" name="Google Shape;255;p24"/>
          <p:cNvSpPr txBox="1"/>
          <p:nvPr>
            <p:ph idx="6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56" name="Google Shape;256;p24"/>
          <p:cNvSpPr txBox="1"/>
          <p:nvPr>
            <p:ph type="title"/>
          </p:nvPr>
        </p:nvSpPr>
        <p:spPr>
          <a:xfrm>
            <a:off x="228600" y="613525"/>
            <a:ext cx="4296600" cy="1162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/>
            </a:lvl9pPr>
          </a:lstStyle>
          <a:p/>
        </p:txBody>
      </p:sp>
      <p:cxnSp>
        <p:nvCxnSpPr>
          <p:cNvPr id="257" name="Google Shape;257;p24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8" name="Google Shape;258;p24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59" name="Google Shape;259;p24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cards">
  <p:cSld name="CUSTOM_1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 txBox="1"/>
          <p:nvPr>
            <p:ph type="title"/>
          </p:nvPr>
        </p:nvSpPr>
        <p:spPr>
          <a:xfrm>
            <a:off x="3386700" y="489887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62" name="Google Shape;262;p25"/>
          <p:cNvSpPr txBox="1"/>
          <p:nvPr>
            <p:ph idx="1" type="subTitle"/>
          </p:nvPr>
        </p:nvSpPr>
        <p:spPr>
          <a:xfrm>
            <a:off x="3386700" y="690369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63" name="Google Shape;263;p25"/>
          <p:cNvSpPr txBox="1"/>
          <p:nvPr>
            <p:ph idx="2" type="subTitle"/>
          </p:nvPr>
        </p:nvSpPr>
        <p:spPr>
          <a:xfrm>
            <a:off x="3386700" y="1070875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64" name="Google Shape;264;p25"/>
          <p:cNvSpPr txBox="1"/>
          <p:nvPr>
            <p:ph idx="3" type="title"/>
          </p:nvPr>
        </p:nvSpPr>
        <p:spPr>
          <a:xfrm>
            <a:off x="6307650" y="482616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65" name="Google Shape;265;p25"/>
          <p:cNvSpPr txBox="1"/>
          <p:nvPr>
            <p:ph idx="4" type="subTitle"/>
          </p:nvPr>
        </p:nvSpPr>
        <p:spPr>
          <a:xfrm>
            <a:off x="6307650" y="690369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66" name="Google Shape;266;p25"/>
          <p:cNvSpPr txBox="1"/>
          <p:nvPr>
            <p:ph idx="5" type="subTitle"/>
          </p:nvPr>
        </p:nvSpPr>
        <p:spPr>
          <a:xfrm>
            <a:off x="6307650" y="1070875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67" name="Google Shape;267;p25"/>
          <p:cNvSpPr txBox="1"/>
          <p:nvPr>
            <p:ph idx="6" type="title"/>
          </p:nvPr>
        </p:nvSpPr>
        <p:spPr>
          <a:xfrm>
            <a:off x="233850" y="228600"/>
            <a:ext cx="21900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Urbanist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68" name="Google Shape;268;p25"/>
          <p:cNvSpPr txBox="1"/>
          <p:nvPr>
            <p:ph idx="7" type="subTitle"/>
          </p:nvPr>
        </p:nvSpPr>
        <p:spPr>
          <a:xfrm>
            <a:off x="3482800" y="4057204"/>
            <a:ext cx="10761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69" name="Google Shape;269;p25"/>
          <p:cNvSpPr txBox="1"/>
          <p:nvPr>
            <p:ph idx="8" type="subTitle"/>
          </p:nvPr>
        </p:nvSpPr>
        <p:spPr>
          <a:xfrm>
            <a:off x="6405300" y="4057079"/>
            <a:ext cx="10761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Urbanist"/>
              <a:buNone/>
              <a:defRPr sz="8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70" name="Google Shape;270;p25"/>
          <p:cNvSpPr txBox="1"/>
          <p:nvPr>
            <p:ph idx="9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71" name="Google Shape;271;p25"/>
          <p:cNvSpPr txBox="1"/>
          <p:nvPr>
            <p:ph idx="1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72" name="Google Shape;272;p25"/>
          <p:cNvSpPr txBox="1"/>
          <p:nvPr>
            <p:ph idx="1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73" name="Google Shape;273;p25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74" name="Google Shape;274;p25"/>
          <p:cNvGrpSpPr/>
          <p:nvPr/>
        </p:nvGrpSpPr>
        <p:grpSpPr>
          <a:xfrm rot="-5400000">
            <a:off x="4794488" y="4206993"/>
            <a:ext cx="141588" cy="73485"/>
            <a:chOff x="498725" y="2069800"/>
            <a:chExt cx="205200" cy="106500"/>
          </a:xfrm>
        </p:grpSpPr>
        <p:cxnSp>
          <p:nvCxnSpPr>
            <p:cNvPr id="275" name="Google Shape;275;p25"/>
            <p:cNvCxnSpPr/>
            <p:nvPr/>
          </p:nvCxnSpPr>
          <p:spPr>
            <a:xfrm flipH="1" rot="-5400000">
              <a:off x="498725" y="2069800"/>
              <a:ext cx="103500" cy="103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6" name="Google Shape;276;p25"/>
            <p:cNvCxnSpPr/>
            <p:nvPr/>
          </p:nvCxnSpPr>
          <p:spPr>
            <a:xfrm rot="5400000">
              <a:off x="596825" y="2069200"/>
              <a:ext cx="106500" cy="107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77" name="Google Shape;277;p25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78" name="Google Shape;278;p25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cards">
  <p:cSld name="CUSTOM_1_1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6"/>
          <p:cNvSpPr txBox="1"/>
          <p:nvPr>
            <p:ph type="title"/>
          </p:nvPr>
        </p:nvSpPr>
        <p:spPr>
          <a:xfrm>
            <a:off x="233850" y="228600"/>
            <a:ext cx="21900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281" name="Google Shape;281;p26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82" name="Google Shape;282;p26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283" name="Google Shape;283;p26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284" name="Google Shape;284;p26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5" name="Google Shape;285;p26"/>
          <p:cNvSpPr txBox="1"/>
          <p:nvPr>
            <p:ph idx="4" type="title"/>
          </p:nvPr>
        </p:nvSpPr>
        <p:spPr>
          <a:xfrm>
            <a:off x="3379125" y="49110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86" name="Google Shape;286;p26"/>
          <p:cNvSpPr txBox="1"/>
          <p:nvPr>
            <p:ph idx="5" type="subTitle"/>
          </p:nvPr>
        </p:nvSpPr>
        <p:spPr>
          <a:xfrm>
            <a:off x="3379125" y="691577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7" name="Google Shape;287;p26"/>
          <p:cNvSpPr txBox="1"/>
          <p:nvPr>
            <p:ph idx="6" type="subTitle"/>
          </p:nvPr>
        </p:nvSpPr>
        <p:spPr>
          <a:xfrm>
            <a:off x="3379123" y="107207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88" name="Google Shape;288;p26"/>
          <p:cNvSpPr txBox="1"/>
          <p:nvPr>
            <p:ph idx="7" type="title"/>
          </p:nvPr>
        </p:nvSpPr>
        <p:spPr>
          <a:xfrm>
            <a:off x="6318039" y="49110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89" name="Google Shape;289;p26"/>
          <p:cNvSpPr txBox="1"/>
          <p:nvPr>
            <p:ph idx="8" type="subTitle"/>
          </p:nvPr>
        </p:nvSpPr>
        <p:spPr>
          <a:xfrm>
            <a:off x="6318039" y="691577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0" name="Google Shape;290;p26"/>
          <p:cNvSpPr txBox="1"/>
          <p:nvPr>
            <p:ph idx="9" type="subTitle"/>
          </p:nvPr>
        </p:nvSpPr>
        <p:spPr>
          <a:xfrm>
            <a:off x="6318036" y="107207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1" name="Google Shape;291;p26"/>
          <p:cNvSpPr txBox="1"/>
          <p:nvPr>
            <p:ph idx="13" type="title"/>
          </p:nvPr>
        </p:nvSpPr>
        <p:spPr>
          <a:xfrm>
            <a:off x="6318039" y="265574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92" name="Google Shape;292;p26"/>
          <p:cNvSpPr txBox="1"/>
          <p:nvPr>
            <p:ph idx="14" type="subTitle"/>
          </p:nvPr>
        </p:nvSpPr>
        <p:spPr>
          <a:xfrm>
            <a:off x="6318039" y="2856216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3" name="Google Shape;293;p26"/>
          <p:cNvSpPr txBox="1"/>
          <p:nvPr>
            <p:ph idx="15" type="subTitle"/>
          </p:nvPr>
        </p:nvSpPr>
        <p:spPr>
          <a:xfrm>
            <a:off x="6318036" y="323671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4" name="Google Shape;294;p26"/>
          <p:cNvSpPr txBox="1"/>
          <p:nvPr>
            <p:ph idx="16" type="title"/>
          </p:nvPr>
        </p:nvSpPr>
        <p:spPr>
          <a:xfrm>
            <a:off x="3379125" y="2655740"/>
            <a:ext cx="14613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95" name="Google Shape;295;p26"/>
          <p:cNvSpPr txBox="1"/>
          <p:nvPr>
            <p:ph idx="17" type="subTitle"/>
          </p:nvPr>
        </p:nvSpPr>
        <p:spPr>
          <a:xfrm>
            <a:off x="3379125" y="2856216"/>
            <a:ext cx="15495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"/>
              <a:buNone/>
              <a:defRPr sz="12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6" name="Google Shape;296;p26"/>
          <p:cNvSpPr txBox="1"/>
          <p:nvPr>
            <p:ph idx="18" type="subTitle"/>
          </p:nvPr>
        </p:nvSpPr>
        <p:spPr>
          <a:xfrm>
            <a:off x="3379123" y="3236717"/>
            <a:ext cx="2444700" cy="81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None/>
              <a:defRPr sz="1000"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297" name="Google Shape;297;p26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298" name="Google Shape;298;p26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CUSTOM_7_1_1_1_1_1_1_1_1_1_1_1_1_1_1_1_1_1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27"/>
          <p:cNvPicPr preferRelativeResize="0"/>
          <p:nvPr/>
        </p:nvPicPr>
        <p:blipFill rotWithShape="1">
          <a:blip r:embed="rId2">
            <a:alphaModFix/>
          </a:blip>
          <a:srcRect b="14588" l="0" r="15469" t="0"/>
          <a:stretch/>
        </p:blipFill>
        <p:spPr>
          <a:xfrm flipH="1">
            <a:off x="4571999" y="2061075"/>
            <a:ext cx="4572001" cy="30824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1" name="Google Shape;301;p27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2" name="Google Shape;302;p27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03" name="Google Shape;303;p27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04" name="Google Shape;304;p27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05" name="Google Shape;305;p27"/>
          <p:cNvSpPr txBox="1"/>
          <p:nvPr>
            <p:ph idx="4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06" name="Google Shape;306;p27"/>
          <p:cNvSpPr txBox="1"/>
          <p:nvPr>
            <p:ph type="title"/>
          </p:nvPr>
        </p:nvSpPr>
        <p:spPr>
          <a:xfrm>
            <a:off x="355225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07" name="Google Shape;307;p27"/>
          <p:cNvSpPr txBox="1"/>
          <p:nvPr>
            <p:ph idx="5" type="subTitle"/>
          </p:nvPr>
        </p:nvSpPr>
        <p:spPr>
          <a:xfrm>
            <a:off x="355225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08" name="Google Shape;308;p27"/>
          <p:cNvSpPr txBox="1"/>
          <p:nvPr>
            <p:ph idx="6" type="body"/>
          </p:nvPr>
        </p:nvSpPr>
        <p:spPr>
          <a:xfrm>
            <a:off x="355225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09" name="Google Shape;309;p27"/>
          <p:cNvSpPr txBox="1"/>
          <p:nvPr>
            <p:ph idx="7" type="title"/>
          </p:nvPr>
        </p:nvSpPr>
        <p:spPr>
          <a:xfrm>
            <a:off x="2543875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10" name="Google Shape;310;p27"/>
          <p:cNvSpPr txBox="1"/>
          <p:nvPr>
            <p:ph idx="8" type="subTitle"/>
          </p:nvPr>
        </p:nvSpPr>
        <p:spPr>
          <a:xfrm>
            <a:off x="2543875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11" name="Google Shape;311;p27"/>
          <p:cNvSpPr txBox="1"/>
          <p:nvPr>
            <p:ph idx="9" type="body"/>
          </p:nvPr>
        </p:nvSpPr>
        <p:spPr>
          <a:xfrm>
            <a:off x="2543875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12" name="Google Shape;312;p27"/>
          <p:cNvSpPr txBox="1"/>
          <p:nvPr>
            <p:ph idx="13" type="title"/>
          </p:nvPr>
        </p:nvSpPr>
        <p:spPr>
          <a:xfrm>
            <a:off x="4745500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13" name="Google Shape;313;p27"/>
          <p:cNvSpPr txBox="1"/>
          <p:nvPr>
            <p:ph idx="14" type="subTitle"/>
          </p:nvPr>
        </p:nvSpPr>
        <p:spPr>
          <a:xfrm>
            <a:off x="4745500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14" name="Google Shape;314;p27"/>
          <p:cNvSpPr txBox="1"/>
          <p:nvPr>
            <p:ph idx="15" type="body"/>
          </p:nvPr>
        </p:nvSpPr>
        <p:spPr>
          <a:xfrm>
            <a:off x="4745400" y="2465025"/>
            <a:ext cx="18267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15" name="Google Shape;315;p27"/>
          <p:cNvSpPr txBox="1"/>
          <p:nvPr>
            <p:ph idx="16" type="title"/>
          </p:nvPr>
        </p:nvSpPr>
        <p:spPr>
          <a:xfrm>
            <a:off x="6942300" y="1775475"/>
            <a:ext cx="1862100" cy="293100"/>
          </a:xfrm>
          <a:prstGeom prst="rect">
            <a:avLst/>
          </a:prstGeom>
        </p:spPr>
        <p:txBody>
          <a:bodyPr anchorCtr="0" anchor="b" bIns="91425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 sz="1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Urbanist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16" name="Google Shape;316;p27"/>
          <p:cNvSpPr txBox="1"/>
          <p:nvPr>
            <p:ph idx="17" type="subTitle"/>
          </p:nvPr>
        </p:nvSpPr>
        <p:spPr>
          <a:xfrm>
            <a:off x="6942300" y="2161825"/>
            <a:ext cx="1974600" cy="204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rbanist"/>
              <a:buNone/>
              <a:defRPr>
                <a:solidFill>
                  <a:schemeClr val="dk2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17" name="Google Shape;317;p27"/>
          <p:cNvSpPr txBox="1"/>
          <p:nvPr>
            <p:ph idx="18" type="body"/>
          </p:nvPr>
        </p:nvSpPr>
        <p:spPr>
          <a:xfrm>
            <a:off x="6942300" y="2465025"/>
            <a:ext cx="1791600" cy="477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●"/>
              <a:defRPr sz="800">
                <a:solidFill>
                  <a:schemeClr val="dk2"/>
                </a:solidFill>
              </a:defRPr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○"/>
              <a:defRPr sz="800">
                <a:solidFill>
                  <a:schemeClr val="dk2"/>
                </a:solidFill>
              </a:defRPr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Urbanist"/>
              <a:buChar char="■"/>
              <a:defRPr sz="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18" name="Google Shape;318;p27"/>
          <p:cNvSpPr txBox="1"/>
          <p:nvPr>
            <p:ph idx="19" type="title"/>
          </p:nvPr>
        </p:nvSpPr>
        <p:spPr>
          <a:xfrm>
            <a:off x="228600" y="613525"/>
            <a:ext cx="3904500" cy="864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19" name="Google Shape;319;p27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20" name="Google Shape;320;p27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805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ers">
  <p:cSld name="CUSTOM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8"/>
          <p:cNvSpPr txBox="1"/>
          <p:nvPr>
            <p:ph idx="1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Medium"/>
              <a:buNone/>
              <a:defRPr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23" name="Google Shape;323;p28"/>
          <p:cNvCxnSpPr/>
          <p:nvPr/>
        </p:nvCxnSpPr>
        <p:spPr>
          <a:xfrm>
            <a:off x="228450" y="2061025"/>
            <a:ext cx="86871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4" name="Google Shape;324;p28"/>
          <p:cNvSpPr txBox="1"/>
          <p:nvPr>
            <p:ph idx="2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25" name="Google Shape;325;p28"/>
          <p:cNvSpPr txBox="1"/>
          <p:nvPr>
            <p:ph idx="3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26" name="Google Shape;326;p28"/>
          <p:cNvSpPr txBox="1"/>
          <p:nvPr>
            <p:ph idx="4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27" name="Google Shape;327;p28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8" name="Google Shape;328;p28"/>
          <p:cNvSpPr txBox="1"/>
          <p:nvPr>
            <p:ph type="title"/>
          </p:nvPr>
        </p:nvSpPr>
        <p:spPr>
          <a:xfrm>
            <a:off x="228600" y="369300"/>
            <a:ext cx="6480300" cy="587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3400"/>
            </a:lvl9pPr>
          </a:lstStyle>
          <a:p/>
        </p:txBody>
      </p:sp>
      <p:sp>
        <p:nvSpPr>
          <p:cNvPr id="329" name="Google Shape;329;p28"/>
          <p:cNvSpPr/>
          <p:nvPr>
            <p:ph idx="5" type="pic"/>
          </p:nvPr>
        </p:nvSpPr>
        <p:spPr>
          <a:xfrm>
            <a:off x="3795900" y="2682425"/>
            <a:ext cx="1458300" cy="1458300"/>
          </a:xfrm>
          <a:prstGeom prst="ellipse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p28"/>
          <p:cNvSpPr txBox="1"/>
          <p:nvPr>
            <p:ph idx="6" type="body"/>
          </p:nvPr>
        </p:nvSpPr>
        <p:spPr>
          <a:xfrm>
            <a:off x="5871500" y="2468775"/>
            <a:ext cx="2864700" cy="6765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●"/>
              <a:defRPr sz="1000">
                <a:solidFill>
                  <a:schemeClr val="dk2"/>
                </a:solidFill>
              </a:defRPr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○"/>
              <a:defRPr sz="1000">
                <a:solidFill>
                  <a:schemeClr val="dk2"/>
                </a:solidFill>
              </a:defRPr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Urbanist"/>
              <a:buChar char="■"/>
              <a:defRPr sz="1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31" name="Google Shape;331;p28"/>
          <p:cNvSpPr txBox="1"/>
          <p:nvPr>
            <p:ph idx="7" type="body"/>
          </p:nvPr>
        </p:nvSpPr>
        <p:spPr>
          <a:xfrm>
            <a:off x="5871500" y="3553025"/>
            <a:ext cx="2864700" cy="69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indent="-3048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indent="-3048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indent="-3048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indent="-3048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indent="-3048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indent="-3048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●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indent="-3048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 Medium"/>
              <a:buChar char="○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indent="-3048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3"/>
              </a:buClr>
              <a:buSzPts val="1200"/>
              <a:buFont typeface="Urbanist Medium"/>
              <a:buChar char="■"/>
              <a:defRPr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32" name="Google Shape;332;p28"/>
          <p:cNvSpPr txBox="1"/>
          <p:nvPr>
            <p:ph idx="8" type="subTitle"/>
          </p:nvPr>
        </p:nvSpPr>
        <p:spPr>
          <a:xfrm>
            <a:off x="238800" y="2720113"/>
            <a:ext cx="2824500" cy="145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Urbanist Medium"/>
              <a:buNone/>
              <a:defRPr sz="1800">
                <a:solidFill>
                  <a:schemeClr val="accent3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33" name="Google Shape;333;p28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34" name="Google Shape;334;p28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">
  <p:cSld name="CUSTOM_2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9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37" name="Google Shape;337;p29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38" name="Google Shape;338;p29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39" name="Google Shape;339;p29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0" name="Google Shape;340;p29"/>
          <p:cNvSpPr/>
          <p:nvPr/>
        </p:nvSpPr>
        <p:spPr>
          <a:xfrm>
            <a:off x="228600" y="1395962"/>
            <a:ext cx="2101200" cy="3054000"/>
          </a:xfrm>
          <a:prstGeom prst="roundRect">
            <a:avLst>
              <a:gd fmla="val 9631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41" name="Google Shape;341;p29"/>
          <p:cNvSpPr/>
          <p:nvPr/>
        </p:nvSpPr>
        <p:spPr>
          <a:xfrm>
            <a:off x="2423700" y="1395962"/>
            <a:ext cx="3198600" cy="3054000"/>
          </a:xfrm>
          <a:prstGeom prst="roundRect">
            <a:avLst>
              <a:gd fmla="val 674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42" name="Google Shape;342;p29"/>
          <p:cNvSpPr/>
          <p:nvPr/>
        </p:nvSpPr>
        <p:spPr>
          <a:xfrm>
            <a:off x="5716850" y="1395962"/>
            <a:ext cx="3198600" cy="1758300"/>
          </a:xfrm>
          <a:prstGeom prst="roundRect">
            <a:avLst>
              <a:gd fmla="val 9631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43" name="Google Shape;343;p29"/>
          <p:cNvSpPr/>
          <p:nvPr/>
        </p:nvSpPr>
        <p:spPr>
          <a:xfrm>
            <a:off x="5716200" y="3231390"/>
            <a:ext cx="3198600" cy="1217400"/>
          </a:xfrm>
          <a:prstGeom prst="roundRect">
            <a:avLst>
              <a:gd fmla="val 1360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44" name="Google Shape;344;p29"/>
          <p:cNvSpPr/>
          <p:nvPr>
            <p:ph idx="4" type="pic"/>
          </p:nvPr>
        </p:nvSpPr>
        <p:spPr>
          <a:xfrm>
            <a:off x="381950" y="993050"/>
            <a:ext cx="850500" cy="850500"/>
          </a:xfrm>
          <a:prstGeom prst="ellipse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p29"/>
          <p:cNvSpPr txBox="1"/>
          <p:nvPr>
            <p:ph idx="5" type="subTitle"/>
          </p:nvPr>
        </p:nvSpPr>
        <p:spPr>
          <a:xfrm>
            <a:off x="381950" y="2062875"/>
            <a:ext cx="1786500" cy="23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Urbanist"/>
              <a:buNone/>
              <a:defRPr b="1" sz="1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rbanist"/>
              <a:buNone/>
              <a:defRPr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46" name="Google Shape;346;p29"/>
          <p:cNvSpPr txBox="1"/>
          <p:nvPr>
            <p:ph idx="6" type="body"/>
          </p:nvPr>
        </p:nvSpPr>
        <p:spPr>
          <a:xfrm>
            <a:off x="381950" y="2453500"/>
            <a:ext cx="1786500" cy="153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●"/>
              <a:defRPr sz="1000">
                <a:solidFill>
                  <a:schemeClr val="dk1"/>
                </a:solidFill>
              </a:defRPr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○"/>
              <a:defRPr sz="1000">
                <a:solidFill>
                  <a:schemeClr val="dk1"/>
                </a:solidFill>
              </a:defRPr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Char char="■"/>
              <a:defRPr sz="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7" name="Google Shape;347;p29"/>
          <p:cNvSpPr txBox="1"/>
          <p:nvPr>
            <p:ph idx="7" type="subTitle"/>
          </p:nvPr>
        </p:nvSpPr>
        <p:spPr>
          <a:xfrm>
            <a:off x="2580250" y="1528150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48" name="Google Shape;348;p29"/>
          <p:cNvSpPr txBox="1"/>
          <p:nvPr>
            <p:ph idx="8" type="body"/>
          </p:nvPr>
        </p:nvSpPr>
        <p:spPr>
          <a:xfrm>
            <a:off x="2580250" y="1791652"/>
            <a:ext cx="2911500" cy="61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ts val="1000"/>
              <a:buChar char="■"/>
              <a:defRPr sz="1000"/>
            </a:lvl9pPr>
          </a:lstStyle>
          <a:p/>
        </p:txBody>
      </p:sp>
      <p:cxnSp>
        <p:nvCxnSpPr>
          <p:cNvPr id="349" name="Google Shape;349;p29"/>
          <p:cNvCxnSpPr/>
          <p:nvPr/>
        </p:nvCxnSpPr>
        <p:spPr>
          <a:xfrm>
            <a:off x="2423700" y="2531312"/>
            <a:ext cx="319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0" name="Google Shape;350;p29"/>
          <p:cNvCxnSpPr/>
          <p:nvPr/>
        </p:nvCxnSpPr>
        <p:spPr>
          <a:xfrm>
            <a:off x="2423700" y="3583537"/>
            <a:ext cx="319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1" name="Google Shape;351;p29"/>
          <p:cNvSpPr txBox="1"/>
          <p:nvPr>
            <p:ph idx="9" type="subTitle"/>
          </p:nvPr>
        </p:nvSpPr>
        <p:spPr>
          <a:xfrm>
            <a:off x="2580250" y="26604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52" name="Google Shape;352;p29"/>
          <p:cNvSpPr txBox="1"/>
          <p:nvPr>
            <p:ph idx="13" type="body"/>
          </p:nvPr>
        </p:nvSpPr>
        <p:spPr>
          <a:xfrm>
            <a:off x="2580250" y="2931046"/>
            <a:ext cx="2911500" cy="61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53" name="Google Shape;353;p29"/>
          <p:cNvSpPr/>
          <p:nvPr/>
        </p:nvSpPr>
        <p:spPr>
          <a:xfrm flipH="1">
            <a:off x="2600988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54" name="Google Shape;354;p29"/>
          <p:cNvSpPr/>
          <p:nvPr/>
        </p:nvSpPr>
        <p:spPr>
          <a:xfrm flipH="1">
            <a:off x="3654625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55" name="Google Shape;355;p29"/>
          <p:cNvSpPr/>
          <p:nvPr/>
        </p:nvSpPr>
        <p:spPr>
          <a:xfrm flipH="1">
            <a:off x="4602650" y="3992942"/>
            <a:ext cx="681000" cy="273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56" name="Google Shape;356;p29"/>
          <p:cNvSpPr txBox="1"/>
          <p:nvPr>
            <p:ph idx="14" type="subTitle"/>
          </p:nvPr>
        </p:nvSpPr>
        <p:spPr>
          <a:xfrm>
            <a:off x="2567250" y="367188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Urbanist"/>
              <a:buNone/>
              <a:defRPr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57" name="Google Shape;357;p29"/>
          <p:cNvSpPr txBox="1"/>
          <p:nvPr>
            <p:ph idx="15" type="subTitle"/>
          </p:nvPr>
        </p:nvSpPr>
        <p:spPr>
          <a:xfrm>
            <a:off x="5877425" y="15281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58" name="Google Shape;358;p29"/>
          <p:cNvSpPr txBox="1"/>
          <p:nvPr>
            <p:ph idx="16" type="subTitle"/>
          </p:nvPr>
        </p:nvSpPr>
        <p:spPr>
          <a:xfrm>
            <a:off x="5877425" y="178110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59" name="Google Shape;359;p29"/>
          <p:cNvSpPr txBox="1"/>
          <p:nvPr>
            <p:ph idx="17" type="subTitle"/>
          </p:nvPr>
        </p:nvSpPr>
        <p:spPr>
          <a:xfrm>
            <a:off x="5877425" y="221918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60" name="Google Shape;360;p29"/>
          <p:cNvSpPr txBox="1"/>
          <p:nvPr>
            <p:ph idx="18" type="subTitle"/>
          </p:nvPr>
        </p:nvSpPr>
        <p:spPr>
          <a:xfrm>
            <a:off x="5877425" y="2657257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Urbanist"/>
              <a:buNone/>
              <a:defRPr b="1" sz="8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61" name="Google Shape;361;p29"/>
          <p:cNvSpPr txBox="1"/>
          <p:nvPr>
            <p:ph idx="19" type="subTitle"/>
          </p:nvPr>
        </p:nvSpPr>
        <p:spPr>
          <a:xfrm>
            <a:off x="5877425" y="3354932"/>
            <a:ext cx="29115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62" name="Google Shape;362;p29"/>
          <p:cNvSpPr txBox="1"/>
          <p:nvPr>
            <p:ph idx="20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Urbanist Medium"/>
              <a:buNone/>
              <a:defRPr sz="12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63" name="Google Shape;363;p29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64" name="Google Shape;364;p29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lestones">
  <p:cSld name="CUSTOM_4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0"/>
          <p:cNvSpPr txBox="1"/>
          <p:nvPr>
            <p:ph idx="1" type="body"/>
          </p:nvPr>
        </p:nvSpPr>
        <p:spPr>
          <a:xfrm>
            <a:off x="2054000" y="2952175"/>
            <a:ext cx="1377600" cy="93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67" name="Google Shape;367;p30"/>
          <p:cNvSpPr txBox="1"/>
          <p:nvPr>
            <p:ph idx="2" type="body"/>
          </p:nvPr>
        </p:nvSpPr>
        <p:spPr>
          <a:xfrm>
            <a:off x="246150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68" name="Google Shape;368;p30"/>
          <p:cNvSpPr txBox="1"/>
          <p:nvPr>
            <p:ph idx="3" type="subTitle"/>
          </p:nvPr>
        </p:nvSpPr>
        <p:spPr>
          <a:xfrm>
            <a:off x="3829950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69" name="Google Shape;369;p30"/>
          <p:cNvSpPr txBox="1"/>
          <p:nvPr>
            <p:ph idx="4" type="body"/>
          </p:nvPr>
        </p:nvSpPr>
        <p:spPr>
          <a:xfrm>
            <a:off x="3848250" y="2952163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70" name="Google Shape;370;p30"/>
          <p:cNvSpPr txBox="1"/>
          <p:nvPr>
            <p:ph idx="5" type="subTitle"/>
          </p:nvPr>
        </p:nvSpPr>
        <p:spPr>
          <a:xfrm>
            <a:off x="20774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71" name="Google Shape;371;p30"/>
          <p:cNvSpPr txBox="1"/>
          <p:nvPr>
            <p:ph idx="6" type="body"/>
          </p:nvPr>
        </p:nvSpPr>
        <p:spPr>
          <a:xfrm>
            <a:off x="5634175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72" name="Google Shape;372;p30"/>
          <p:cNvSpPr txBox="1"/>
          <p:nvPr>
            <p:ph idx="7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73" name="Google Shape;373;p30"/>
          <p:cNvSpPr txBox="1"/>
          <p:nvPr>
            <p:ph idx="8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74" name="Google Shape;374;p30"/>
          <p:cNvSpPr txBox="1"/>
          <p:nvPr>
            <p:ph idx="9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75" name="Google Shape;375;p30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6" name="Google Shape;376;p30"/>
          <p:cNvSpPr txBox="1"/>
          <p:nvPr>
            <p:ph type="title"/>
          </p:nvPr>
        </p:nvSpPr>
        <p:spPr>
          <a:xfrm>
            <a:off x="228600" y="613525"/>
            <a:ext cx="6841500" cy="753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400">
                <a:solidFill>
                  <a:schemeClr val="dk2"/>
                </a:solidFill>
              </a:defRPr>
            </a:lvl1pPr>
            <a:lvl2pPr lvl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2pPr>
            <a:lvl3pPr lvl="2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3pPr>
            <a:lvl4pPr lvl="3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4pPr>
            <a:lvl5pPr lvl="4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5pPr>
            <a:lvl6pPr lvl="5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6pPr>
            <a:lvl7pPr lvl="6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7pPr>
            <a:lvl8pPr lvl="7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8pPr>
            <a:lvl9pPr lvl="8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7" name="Google Shape;377;p30"/>
          <p:cNvSpPr txBox="1"/>
          <p:nvPr>
            <p:ph idx="13" type="subTitle"/>
          </p:nvPr>
        </p:nvSpPr>
        <p:spPr>
          <a:xfrm>
            <a:off x="2775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78" name="Google Shape;378;p30"/>
          <p:cNvSpPr txBox="1"/>
          <p:nvPr>
            <p:ph idx="14" type="subTitle"/>
          </p:nvPr>
        </p:nvSpPr>
        <p:spPr>
          <a:xfrm>
            <a:off x="38773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79" name="Google Shape;379;p30"/>
          <p:cNvSpPr txBox="1"/>
          <p:nvPr>
            <p:ph idx="15" type="subTitle"/>
          </p:nvPr>
        </p:nvSpPr>
        <p:spPr>
          <a:xfrm>
            <a:off x="56772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80" name="Google Shape;380;p30"/>
          <p:cNvSpPr txBox="1"/>
          <p:nvPr>
            <p:ph idx="16" type="subTitle"/>
          </p:nvPr>
        </p:nvSpPr>
        <p:spPr>
          <a:xfrm>
            <a:off x="7477100" y="4218350"/>
            <a:ext cx="1377600" cy="1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"/>
              <a:buNone/>
              <a:defRPr sz="1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Urbanist"/>
              <a:buNone/>
              <a:defRPr sz="1000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381" name="Google Shape;381;p30"/>
          <p:cNvSpPr txBox="1"/>
          <p:nvPr>
            <p:ph idx="17" type="subTitle"/>
          </p:nvPr>
        </p:nvSpPr>
        <p:spPr>
          <a:xfrm>
            <a:off x="238800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Urbanist"/>
              <a:buNone/>
              <a:defRPr b="1" sz="12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2" name="Google Shape;382;p30"/>
          <p:cNvSpPr txBox="1"/>
          <p:nvPr>
            <p:ph idx="18" type="subTitle"/>
          </p:nvPr>
        </p:nvSpPr>
        <p:spPr>
          <a:xfrm>
            <a:off x="2034375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83" name="Google Shape;383;p30"/>
          <p:cNvSpPr txBox="1"/>
          <p:nvPr>
            <p:ph idx="19" type="subTitle"/>
          </p:nvPr>
        </p:nvSpPr>
        <p:spPr>
          <a:xfrm>
            <a:off x="5645375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84" name="Google Shape;384;p30"/>
          <p:cNvSpPr txBox="1"/>
          <p:nvPr>
            <p:ph idx="20" type="subTitle"/>
          </p:nvPr>
        </p:nvSpPr>
        <p:spPr>
          <a:xfrm>
            <a:off x="7460789" y="2667925"/>
            <a:ext cx="1339800" cy="14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latin typeface="Urbanist SemiBold"/>
                <a:ea typeface="Urbanist SemiBold"/>
                <a:cs typeface="Urbanist SemiBold"/>
                <a:sym typeface="Urbanis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 SemiBold"/>
              <a:buNone/>
              <a:defRPr sz="1200">
                <a:solidFill>
                  <a:schemeClr val="lt1"/>
                </a:solidFill>
                <a:latin typeface="Urbanist SemiBold"/>
                <a:ea typeface="Urbanist SemiBold"/>
                <a:cs typeface="Urbanist SemiBold"/>
                <a:sym typeface="Urbanist SemiBold"/>
              </a:defRPr>
            </a:lvl9pPr>
          </a:lstStyle>
          <a:p/>
        </p:txBody>
      </p:sp>
      <p:sp>
        <p:nvSpPr>
          <p:cNvPr id="385" name="Google Shape;385;p30"/>
          <p:cNvSpPr txBox="1"/>
          <p:nvPr>
            <p:ph idx="21" type="subTitle"/>
          </p:nvPr>
        </p:nvSpPr>
        <p:spPr>
          <a:xfrm>
            <a:off x="372900" y="202945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Urbanist"/>
              <a:buNone/>
              <a:defRPr b="1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86" name="Google Shape;386;p30"/>
          <p:cNvSpPr txBox="1"/>
          <p:nvPr>
            <p:ph idx="22" type="subTitle"/>
          </p:nvPr>
        </p:nvSpPr>
        <p:spPr>
          <a:xfrm>
            <a:off x="2178663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87" name="Google Shape;387;p30"/>
          <p:cNvSpPr txBox="1"/>
          <p:nvPr>
            <p:ph idx="23" type="subTitle"/>
          </p:nvPr>
        </p:nvSpPr>
        <p:spPr>
          <a:xfrm>
            <a:off x="3974250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88" name="Google Shape;388;p30"/>
          <p:cNvSpPr txBox="1"/>
          <p:nvPr>
            <p:ph idx="24" type="subTitle"/>
          </p:nvPr>
        </p:nvSpPr>
        <p:spPr>
          <a:xfrm>
            <a:off x="5789675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89" name="Google Shape;389;p30"/>
          <p:cNvSpPr txBox="1"/>
          <p:nvPr>
            <p:ph idx="25" type="subTitle"/>
          </p:nvPr>
        </p:nvSpPr>
        <p:spPr>
          <a:xfrm>
            <a:off x="7605089" y="2027390"/>
            <a:ext cx="3141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b="1" sz="1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90" name="Google Shape;390;p30"/>
          <p:cNvSpPr txBox="1"/>
          <p:nvPr>
            <p:ph idx="26" type="body"/>
          </p:nvPr>
        </p:nvSpPr>
        <p:spPr>
          <a:xfrm>
            <a:off x="7450350" y="2952175"/>
            <a:ext cx="1458000" cy="81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Char char="■"/>
              <a:defRPr sz="1000"/>
            </a:lvl9pPr>
          </a:lstStyle>
          <a:p/>
        </p:txBody>
      </p:sp>
      <p:sp>
        <p:nvSpPr>
          <p:cNvPr id="391" name="Google Shape;391;p30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92" name="Google Shape;392;p30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etrics ">
  <p:cSld name="CUSTOM_5"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1"/>
          <p:cNvSpPr txBox="1"/>
          <p:nvPr>
            <p:ph idx="1" type="subTitle"/>
          </p:nvPr>
        </p:nvSpPr>
        <p:spPr>
          <a:xfrm>
            <a:off x="320625" y="4675975"/>
            <a:ext cx="27000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95" name="Google Shape;395;p31"/>
          <p:cNvSpPr txBox="1"/>
          <p:nvPr>
            <p:ph idx="2" type="subTitle"/>
          </p:nvPr>
        </p:nvSpPr>
        <p:spPr>
          <a:xfrm>
            <a:off x="4716740" y="4675975"/>
            <a:ext cx="2294700" cy="236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sp>
        <p:nvSpPr>
          <p:cNvPr id="396" name="Google Shape;396;p31"/>
          <p:cNvSpPr txBox="1"/>
          <p:nvPr>
            <p:ph idx="3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Urbanist Medium"/>
              <a:buNone/>
              <a:defRPr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9pPr>
          </a:lstStyle>
          <a:p/>
        </p:txBody>
      </p:sp>
      <p:cxnSp>
        <p:nvCxnSpPr>
          <p:cNvPr id="397" name="Google Shape;397;p31"/>
          <p:cNvCxnSpPr/>
          <p:nvPr/>
        </p:nvCxnSpPr>
        <p:spPr>
          <a:xfrm>
            <a:off x="238800" y="4683300"/>
            <a:ext cx="867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8" name="Google Shape;398;p31"/>
          <p:cNvSpPr/>
          <p:nvPr/>
        </p:nvSpPr>
        <p:spPr>
          <a:xfrm>
            <a:off x="228600" y="4837500"/>
            <a:ext cx="48900" cy="48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399" name="Google Shape;399;p31"/>
          <p:cNvSpPr/>
          <p:nvPr/>
        </p:nvSpPr>
        <p:spPr>
          <a:xfrm>
            <a:off x="4618950" y="4839000"/>
            <a:ext cx="45900" cy="4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400" name="Google Shape;400;p31"/>
          <p:cNvSpPr txBox="1"/>
          <p:nvPr>
            <p:ph idx="4" type="subTitle"/>
          </p:nvPr>
        </p:nvSpPr>
        <p:spPr>
          <a:xfrm>
            <a:off x="6314800" y="458325"/>
            <a:ext cx="22947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Urbanis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1" name="Google Shape;401;p31"/>
          <p:cNvSpPr txBox="1"/>
          <p:nvPr>
            <p:ph type="title"/>
          </p:nvPr>
        </p:nvSpPr>
        <p:spPr>
          <a:xfrm>
            <a:off x="237650" y="746900"/>
            <a:ext cx="2834700" cy="25908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402" name="Google Shape;402;p31"/>
          <p:cNvSpPr txBox="1"/>
          <p:nvPr>
            <p:ph idx="5" type="subTitle"/>
          </p:nvPr>
        </p:nvSpPr>
        <p:spPr>
          <a:xfrm>
            <a:off x="229175" y="229175"/>
            <a:ext cx="28347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3" name="Google Shape;403;p31"/>
          <p:cNvSpPr txBox="1"/>
          <p:nvPr>
            <p:ph idx="6" type="subTitle"/>
          </p:nvPr>
        </p:nvSpPr>
        <p:spPr>
          <a:xfrm>
            <a:off x="3437500" y="882725"/>
            <a:ext cx="2294700" cy="500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04" name="Google Shape;404;p31"/>
          <p:cNvSpPr txBox="1"/>
          <p:nvPr>
            <p:ph idx="7" type="title"/>
          </p:nvPr>
        </p:nvSpPr>
        <p:spPr>
          <a:xfrm>
            <a:off x="3611850" y="1848195"/>
            <a:ext cx="1924200" cy="594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None/>
              <a:defRPr sz="6200"/>
            </a:lvl9pPr>
          </a:lstStyle>
          <a:p/>
        </p:txBody>
      </p:sp>
      <p:sp>
        <p:nvSpPr>
          <p:cNvPr id="405" name="Google Shape;405;p31"/>
          <p:cNvSpPr txBox="1"/>
          <p:nvPr>
            <p:ph idx="8" type="title"/>
          </p:nvPr>
        </p:nvSpPr>
        <p:spPr>
          <a:xfrm>
            <a:off x="3611850" y="3250202"/>
            <a:ext cx="1920300" cy="594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Urbanist"/>
              <a:buNone/>
              <a:defRPr sz="6200">
                <a:latin typeface="Urbanist"/>
                <a:ea typeface="Urbanist"/>
                <a:cs typeface="Urbanist"/>
                <a:sym typeface="Urbanis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/>
            </a:lvl9pPr>
          </a:lstStyle>
          <a:p/>
        </p:txBody>
      </p:sp>
      <p:sp>
        <p:nvSpPr>
          <p:cNvPr id="406" name="Google Shape;406;p31"/>
          <p:cNvSpPr txBox="1"/>
          <p:nvPr>
            <p:ph idx="9" type="subTitle"/>
          </p:nvPr>
        </p:nvSpPr>
        <p:spPr>
          <a:xfrm>
            <a:off x="3611850" y="2707575"/>
            <a:ext cx="21204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07" name="Google Shape;407;p31"/>
          <p:cNvSpPr txBox="1"/>
          <p:nvPr>
            <p:ph idx="13" type="subTitle"/>
          </p:nvPr>
        </p:nvSpPr>
        <p:spPr>
          <a:xfrm>
            <a:off x="3611850" y="4076800"/>
            <a:ext cx="2120400" cy="168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Urbanist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08" name="Google Shape;408;p31"/>
          <p:cNvSpPr txBox="1"/>
          <p:nvPr>
            <p:ph idx="14" type="subTitle"/>
          </p:nvPr>
        </p:nvSpPr>
        <p:spPr>
          <a:xfrm>
            <a:off x="6258900" y="3267725"/>
            <a:ext cx="2478300" cy="5007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None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409" name="Google Shape;409;p31"/>
          <p:cNvSpPr txBox="1"/>
          <p:nvPr>
            <p:ph idx="15" type="subTitle"/>
          </p:nvPr>
        </p:nvSpPr>
        <p:spPr>
          <a:xfrm>
            <a:off x="6258900" y="3955225"/>
            <a:ext cx="2478300" cy="330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Urbanist"/>
              <a:buNone/>
              <a:defRPr b="1" u="sng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12" name="Google Shape;412;p3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7" name="Google Shape;417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20" name="Google Shape;420;p3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21" name="Google Shape;421;p3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6" name="Google Shape;426;p3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1" name="Google Shape;431;p3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2" name="Google Shape;432;p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7" name="Google Shape;437;p4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3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1" name="Google Shape;441;p43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42" name="Google Shape;442;p43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43" name="Google Shape;443;p43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44" name="Google Shape;444;p43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45" name="Google Shape;445;p43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46" name="Google Shape;446;p43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9" name="Google Shape;449;p44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50" name="Google Shape;450;p44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5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3" name="Google Shape;453;p45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54" name="Google Shape;454;p45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55" name="Google Shape;455;p45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56" name="Google Shape;456;p45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6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59" name="Google Shape;459;p46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60" name="Google Shape;460;p46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1" name="Google Shape;461;p46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62" name="Google Shape;462;p46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63" name="Google Shape;463;p46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64" name="Google Shape;464;p46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47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67" name="Google Shape;467;p47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68" name="Google Shape;468;p47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69" name="Google Shape;469;p47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70" name="Google Shape;470;p47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71" name="Google Shape;471;p47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72" name="Google Shape;472;p47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73" name="Google Shape;473;p47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74" name="Google Shape;474;p47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77" name="Google Shape;477;p48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49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80" name="Google Shape;480;p49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81" name="Google Shape;481;p49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482" name="Google Shape;482;p49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83" name="Google Shape;483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84" name="Google Shape;484;p49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85" name="Google Shape;485;p49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0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800"/>
              </a:spcBef>
              <a:spcAft>
                <a:spcPts val="8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88" name="Google Shape;488;p50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89" name="Google Shape;489;p50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90" name="Google Shape;490;p50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91" name="Google Shape;491;p50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92" name="Google Shape;492;p50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93" name="Google Shape;493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94" name="Google Shape;494;p50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95" name="Google Shape;495;p50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96" name="Google Shape;496;p50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51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52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1" name="Google Shape;501;p52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2" name="Google Shape;502;p52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3" name="Google Shape;503;p52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4" name="Google Shape;504;p52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5" name="Google Shape;505;p52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6" name="Google Shape;506;p52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07" name="Google Shape;507;p52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8" name="Google Shape;508;p52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509" name="Google Shape;509;p52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40" Type="http://schemas.openxmlformats.org/officeDocument/2006/relationships/theme" Target="../theme/theme2.xml"/><Relationship Id="rId20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40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2.xml"/><Relationship Id="rId3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21.xml"/><Relationship Id="rId3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24.xml"/><Relationship Id="rId35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26.xml"/><Relationship Id="rId37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25.xml"/><Relationship Id="rId3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28.xml"/><Relationship Id="rId39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27.xml"/><Relationship Id="rId38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idx="1" type="body"/>
          </p:nvPr>
        </p:nvSpPr>
        <p:spPr>
          <a:xfrm>
            <a:off x="228600" y="1452125"/>
            <a:ext cx="5760600" cy="3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indent="-3048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indent="-3048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indent="-3048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indent="-3048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indent="-3048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indent="-3048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indent="-3048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indent="-3048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type="title"/>
          </p:nvPr>
        </p:nvSpPr>
        <p:spPr>
          <a:xfrm>
            <a:off x="228600" y="85200"/>
            <a:ext cx="5236500" cy="10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 Medium"/>
              <a:buNone/>
              <a:defRPr sz="30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Urbanist"/>
              <a:buNone/>
              <a:defRPr sz="3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4562525" y="1518250"/>
            <a:ext cx="38808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●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○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Urbanist"/>
              <a:buChar char="■"/>
              <a:defRPr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  <p:sldLayoutId id="2147483696" r:id="rId38"/>
    <p:sldLayoutId id="2147483697" r:id="rId3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616">
          <p15:clr>
            <a:srgbClr val="E46962"/>
          </p15:clr>
        </p15:guide>
        <p15:guide id="2" pos="144">
          <p15:clr>
            <a:srgbClr val="E46962"/>
          </p15:clr>
        </p15:guide>
        <p15:guide id="3" orient="horz" pos="144">
          <p15:clr>
            <a:srgbClr val="E46962"/>
          </p15:clr>
        </p15:guide>
        <p15:guide id="4" orient="horz" pos="3094">
          <p15:clr>
            <a:srgbClr val="E46962"/>
          </p15:clr>
        </p15:guide>
        <p15:guide id="5" pos="2850">
          <p15:clr>
            <a:srgbClr val="E46962"/>
          </p15:clr>
        </p15:guide>
        <p15:guide id="6" pos="2910">
          <p15:clr>
            <a:srgbClr val="E46962"/>
          </p15:clr>
        </p15:guide>
        <p15:guide id="7" pos="1468">
          <p15:clr>
            <a:srgbClr val="E46962"/>
          </p15:clr>
        </p15:guide>
        <p15:guide id="8" pos="1527">
          <p15:clr>
            <a:srgbClr val="E46962"/>
          </p15:clr>
        </p15:guide>
        <p15:guide id="9" pos="4233">
          <p15:clr>
            <a:srgbClr val="E46962"/>
          </p15:clr>
        </p15:guide>
        <p15:guide id="10" pos="4292">
          <p15:clr>
            <a:srgbClr val="E46962"/>
          </p15:clr>
        </p15:guide>
        <p15:guide id="11" pos="3773">
          <p15:clr>
            <a:srgbClr val="E46962"/>
          </p15:clr>
        </p15:guide>
        <p15:guide id="12" pos="3830">
          <p15:clr>
            <a:srgbClr val="E46962"/>
          </p15:clr>
        </p15:guide>
        <p15:guide id="13" pos="1930">
          <p15:clr>
            <a:srgbClr val="E46962"/>
          </p15:clr>
        </p15:guide>
        <p15:guide id="14" pos="1987">
          <p15:clr>
            <a:srgbClr val="E46962"/>
          </p15:clr>
        </p15:guide>
        <p15:guide id="15" orient="horz" pos="288">
          <p15:clr>
            <a:srgbClr val="E46962"/>
          </p15:clr>
        </p15:guide>
        <p15:guide id="16" orient="horz" pos="2950">
          <p15:clr>
            <a:srgbClr val="E46962"/>
          </p15:clr>
        </p15:guide>
        <p15:guide id="17" orient="horz" pos="1135">
          <p15:clr>
            <a:srgbClr val="E46962"/>
          </p15:clr>
        </p15:guide>
        <p15:guide id="18" orient="horz" pos="1194">
          <p15:clr>
            <a:srgbClr val="E46962"/>
          </p15:clr>
        </p15:guide>
        <p15:guide id="19" orient="horz" pos="2043">
          <p15:clr>
            <a:srgbClr val="E46962"/>
          </p15:clr>
        </p15:guide>
        <p15:guide id="20" orient="horz" pos="2103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Relationship Id="rId4" Type="http://schemas.openxmlformats.org/officeDocument/2006/relationships/image" Target="../media/image10.png"/><Relationship Id="rId9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1.png"/><Relationship Id="rId7" Type="http://schemas.openxmlformats.org/officeDocument/2006/relationships/image" Target="../media/image8.png"/><Relationship Id="rId8" Type="http://schemas.openxmlformats.org/officeDocument/2006/relationships/image" Target="../media/image2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jpg"/><Relationship Id="rId4" Type="http://schemas.openxmlformats.org/officeDocument/2006/relationships/image" Target="../media/image3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hdl.handle.net/10315/39132" TargetMode="External"/><Relationship Id="rId4" Type="http://schemas.openxmlformats.org/officeDocument/2006/relationships/hyperlink" Target="http://hdl.handle.net/10315/39132" TargetMode="External"/><Relationship Id="rId5" Type="http://schemas.openxmlformats.org/officeDocument/2006/relationships/image" Target="../media/image3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grackle.readthedocs.io/" TargetMode="External"/><Relationship Id="rId4" Type="http://schemas.openxmlformats.org/officeDocument/2006/relationships/hyperlink" Target="http://nublado.org/" TargetMode="External"/><Relationship Id="rId5" Type="http://schemas.openxmlformats.org/officeDocument/2006/relationships/image" Target="../media/image30.png"/><Relationship Id="rId6" Type="http://schemas.openxmlformats.org/officeDocument/2006/relationships/image" Target="../media/image2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8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Relationship Id="rId4" Type="http://schemas.openxmlformats.org/officeDocument/2006/relationships/image" Target="../media/image32.png"/><Relationship Id="rId9" Type="http://schemas.openxmlformats.org/officeDocument/2006/relationships/image" Target="../media/image7.png"/><Relationship Id="rId5" Type="http://schemas.openxmlformats.org/officeDocument/2006/relationships/image" Target="../media/image9.png"/><Relationship Id="rId6" Type="http://schemas.openxmlformats.org/officeDocument/2006/relationships/image" Target="../media/image12.png"/><Relationship Id="rId7" Type="http://schemas.openxmlformats.org/officeDocument/2006/relationships/image" Target="../media/image20.png"/><Relationship Id="rId8" Type="http://schemas.openxmlformats.org/officeDocument/2006/relationships/image" Target="../media/image19.png"/><Relationship Id="rId11" Type="http://schemas.openxmlformats.org/officeDocument/2006/relationships/image" Target="../media/image13.png"/><Relationship Id="rId10" Type="http://schemas.openxmlformats.org/officeDocument/2006/relationships/image" Target="../media/image15.png"/><Relationship Id="rId13" Type="http://schemas.openxmlformats.org/officeDocument/2006/relationships/image" Target="../media/image18.jpg"/><Relationship Id="rId12" Type="http://schemas.openxmlformats.org/officeDocument/2006/relationships/image" Target="../media/image40.jpg"/><Relationship Id="rId14" Type="http://schemas.openxmlformats.org/officeDocument/2006/relationships/image" Target="../media/image2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53"/>
          <p:cNvSpPr/>
          <p:nvPr/>
        </p:nvSpPr>
        <p:spPr>
          <a:xfrm>
            <a:off x="4583625" y="4796500"/>
            <a:ext cx="135300" cy="140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15" name="Google Shape;515;p53"/>
          <p:cNvSpPr/>
          <p:nvPr/>
        </p:nvSpPr>
        <p:spPr>
          <a:xfrm>
            <a:off x="47650" y="4719000"/>
            <a:ext cx="5112600" cy="3930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16" name="Google Shape;516;p53"/>
          <p:cNvSpPr txBox="1"/>
          <p:nvPr>
            <p:ph type="title"/>
          </p:nvPr>
        </p:nvSpPr>
        <p:spPr>
          <a:xfrm>
            <a:off x="228600" y="228600"/>
            <a:ext cx="6658800" cy="141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>
                <a:solidFill>
                  <a:schemeClr val="lt1"/>
                </a:solidFill>
              </a:rPr>
              <a:t>Minihalos and Miniquasars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17" name="Google Shape;517;p53"/>
          <p:cNvSpPr txBox="1"/>
          <p:nvPr>
            <p:ph idx="1" type="subTitle"/>
          </p:nvPr>
        </p:nvSpPr>
        <p:spPr>
          <a:xfrm>
            <a:off x="228600" y="1738950"/>
            <a:ext cx="2986200" cy="6738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Finn Karstens and Aster Schnell</a:t>
            </a:r>
            <a:endParaRPr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518" name="Google Shape;518;p53"/>
          <p:cNvSpPr txBox="1"/>
          <p:nvPr>
            <p:ph idx="4" type="subTitle"/>
          </p:nvPr>
        </p:nvSpPr>
        <p:spPr>
          <a:xfrm>
            <a:off x="5367350" y="4798025"/>
            <a:ext cx="36234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</a:t>
            </a:r>
            <a:r>
              <a:rPr lang="en"/>
              <a:t>NASA, ESA, CSA, J. Matthee (ISTA), R. Mackenzie (ETH Zurich), D. Kashino (National Observatory of Japan), S. Lilly (ETH Zurich)</a:t>
            </a:r>
            <a:endParaRPr/>
          </a:p>
        </p:txBody>
      </p:sp>
      <p:sp>
        <p:nvSpPr>
          <p:cNvPr id="519" name="Google Shape;519;p53"/>
          <p:cNvSpPr txBox="1"/>
          <p:nvPr/>
        </p:nvSpPr>
        <p:spPr>
          <a:xfrm>
            <a:off x="131800" y="3996275"/>
            <a:ext cx="40116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In collaboration with: Dr. Laura Sagunski, </a:t>
            </a:r>
            <a:r>
              <a:rPr lang="en" sz="16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Lauren Morley, </a:t>
            </a:r>
            <a:r>
              <a:rPr lang="en" sz="16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and Dr. Sean Tulin</a:t>
            </a:r>
            <a:endParaRPr sz="16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pic>
        <p:nvPicPr>
          <p:cNvPr id="520" name="Google Shape;520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50" y="4702049"/>
            <a:ext cx="1167160" cy="42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53"/>
          <p:cNvPicPr preferRelativeResize="0"/>
          <p:nvPr/>
        </p:nvPicPr>
        <p:blipFill rotWithShape="1">
          <a:blip r:embed="rId5">
            <a:alphaModFix/>
          </a:blip>
          <a:srcRect b="21127" l="0" r="0" t="24277"/>
          <a:stretch/>
        </p:blipFill>
        <p:spPr>
          <a:xfrm>
            <a:off x="1052925" y="4679848"/>
            <a:ext cx="863257" cy="47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09396" y="34200"/>
            <a:ext cx="2701204" cy="47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53" title="University-of-Alberta-logo-0737fac4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54349" y="4737723"/>
            <a:ext cx="1300301" cy="355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53" title="University_of_Tokyo_logo_(2024).svg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14800" y="4756450"/>
            <a:ext cx="1480010" cy="35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53" title="i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08000" y="4702025"/>
            <a:ext cx="420575" cy="42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62"/>
          <p:cNvSpPr txBox="1"/>
          <p:nvPr>
            <p:ph idx="1" type="body"/>
          </p:nvPr>
        </p:nvSpPr>
        <p:spPr>
          <a:xfrm>
            <a:off x="304800" y="1072025"/>
            <a:ext cx="3261300" cy="34989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/>
              <a:t>Quasars</a:t>
            </a:r>
            <a:r>
              <a:rPr lang="en" sz="1600"/>
              <a:t> are extremely bright objects found in the early universe. They: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form on supermassive black holes with accreting gas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radiate huge amounts of light from the infalling gas, i.e. radiative feedback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>
                <a:solidFill>
                  <a:schemeClr val="accent3"/>
                </a:solidFill>
              </a:rPr>
              <a:t>where do supermassive black holes come from?</a:t>
            </a:r>
            <a:endParaRPr sz="1600"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48" name="Google Shape;648;p62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NASA, ESA and J. Olmsted (STScI)</a:t>
            </a:r>
            <a:endParaRPr/>
          </a:p>
        </p:txBody>
      </p:sp>
      <p:sp>
        <p:nvSpPr>
          <p:cNvPr id="649" name="Google Shape;649;p62"/>
          <p:cNvSpPr txBox="1"/>
          <p:nvPr>
            <p:ph type="title"/>
          </p:nvPr>
        </p:nvSpPr>
        <p:spPr>
          <a:xfrm>
            <a:off x="322250" y="621825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quasar?</a:t>
            </a:r>
            <a:endParaRPr/>
          </a:p>
        </p:txBody>
      </p:sp>
      <p:pic>
        <p:nvPicPr>
          <p:cNvPr id="650" name="Google Shape;650;p62" title="stsci-h-2010a-d-1280x720-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8275" y="1287475"/>
            <a:ext cx="5030426" cy="2829625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62"/>
          <p:cNvSpPr/>
          <p:nvPr/>
        </p:nvSpPr>
        <p:spPr>
          <a:xfrm>
            <a:off x="4576775" y="4797700"/>
            <a:ext cx="141900" cy="114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52" name="Google Shape;652;p62"/>
          <p:cNvSpPr/>
          <p:nvPr/>
        </p:nvSpPr>
        <p:spPr>
          <a:xfrm>
            <a:off x="181550" y="4813475"/>
            <a:ext cx="140700" cy="141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53" name="Google Shape;653;p62"/>
          <p:cNvSpPr txBox="1"/>
          <p:nvPr/>
        </p:nvSpPr>
        <p:spPr>
          <a:xfrm>
            <a:off x="304800" y="1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Background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63"/>
          <p:cNvSpPr txBox="1"/>
          <p:nvPr>
            <p:ph type="title"/>
          </p:nvPr>
        </p:nvSpPr>
        <p:spPr>
          <a:xfrm>
            <a:off x="453600" y="481925"/>
            <a:ext cx="8364600" cy="6156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minihalos and miniquasars?</a:t>
            </a:r>
            <a:endParaRPr/>
          </a:p>
        </p:txBody>
      </p:sp>
      <p:sp>
        <p:nvSpPr>
          <p:cNvPr id="659" name="Google Shape;659;p63"/>
          <p:cNvSpPr txBox="1"/>
          <p:nvPr>
            <p:ph idx="5" type="subTitle"/>
          </p:nvPr>
        </p:nvSpPr>
        <p:spPr>
          <a:xfrm>
            <a:off x="7239100" y="4836125"/>
            <a:ext cx="16767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NASA, CXC, A. Siemiginowska (CfA) , J. Bechtold (U. Arizona)</a:t>
            </a:r>
            <a:endParaRPr/>
          </a:p>
        </p:txBody>
      </p:sp>
      <p:sp>
        <p:nvSpPr>
          <p:cNvPr id="660" name="Google Shape;660;p63"/>
          <p:cNvSpPr txBox="1"/>
          <p:nvPr>
            <p:ph idx="1" type="body"/>
          </p:nvPr>
        </p:nvSpPr>
        <p:spPr>
          <a:xfrm>
            <a:off x="4525050" y="697500"/>
            <a:ext cx="4266300" cy="37485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Minihalos</a:t>
            </a:r>
            <a:r>
              <a:rPr lang="en" sz="1600"/>
              <a:t> are small (10</a:t>
            </a:r>
            <a:r>
              <a:rPr baseline="30000" lang="en" sz="1600"/>
              <a:t>5</a:t>
            </a:r>
            <a:r>
              <a:rPr lang="en" sz="1600"/>
              <a:t>-10</a:t>
            </a:r>
            <a:r>
              <a:rPr baseline="30000" lang="en" sz="1600"/>
              <a:t>6</a:t>
            </a:r>
            <a:r>
              <a:rPr lang="en" sz="1600"/>
              <a:t> M</a:t>
            </a:r>
            <a:r>
              <a:rPr baseline="-25000" lang="en" sz="1600"/>
              <a:t>☉</a:t>
            </a:r>
            <a:r>
              <a:rPr lang="en" sz="1600"/>
              <a:t>) dark matter halos that are the birthplace for the first stars. </a:t>
            </a:r>
            <a:r>
              <a:rPr lang="en" sz="1600">
                <a:solidFill>
                  <a:schemeClr val="accent3"/>
                </a:solidFill>
              </a:rPr>
              <a:t>Can minihalos collapse to form the first black holes that grow to be supermassive? How does this work?</a:t>
            </a:r>
            <a:endParaRPr sz="1600"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dk1"/>
                </a:highlight>
              </a:rPr>
              <a:t>Miniquasars</a:t>
            </a:r>
            <a:r>
              <a:rPr lang="en" sz="1600">
                <a:highlight>
                  <a:schemeClr val="dk1"/>
                </a:highlight>
              </a:rPr>
              <a:t> are small quasar-like objects that are theorized to form on these first black holes.</a:t>
            </a:r>
            <a:r>
              <a:rPr lang="en" sz="1600">
                <a:solidFill>
                  <a:schemeClr val="accent3"/>
                </a:solidFill>
                <a:highlight>
                  <a:schemeClr val="dk1"/>
                </a:highlight>
              </a:rPr>
              <a:t> Can miniquasars be observed by the James Webb Space Telescope?</a:t>
            </a:r>
            <a:endParaRPr sz="1600">
              <a:solidFill>
                <a:schemeClr val="accent3"/>
              </a:solidFill>
              <a:highlight>
                <a:schemeClr val="dk1"/>
              </a:highlight>
            </a:endParaRPr>
          </a:p>
        </p:txBody>
      </p:sp>
      <p:sp>
        <p:nvSpPr>
          <p:cNvPr id="661" name="Google Shape;661;p63"/>
          <p:cNvSpPr/>
          <p:nvPr/>
        </p:nvSpPr>
        <p:spPr>
          <a:xfrm>
            <a:off x="4572450" y="4808775"/>
            <a:ext cx="126900" cy="154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pic>
        <p:nvPicPr>
          <p:cNvPr id="662" name="Google Shape;662;p63" title="PKS_1127-145_X-ray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625" y="1122250"/>
            <a:ext cx="3401325" cy="34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663" name="Google Shape;663;p63"/>
          <p:cNvSpPr/>
          <p:nvPr/>
        </p:nvSpPr>
        <p:spPr>
          <a:xfrm>
            <a:off x="173675" y="4789825"/>
            <a:ext cx="147000" cy="154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64" name="Google Shape;664;p63"/>
          <p:cNvSpPr txBox="1"/>
          <p:nvPr/>
        </p:nvSpPr>
        <p:spPr>
          <a:xfrm>
            <a:off x="228600" y="87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Background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64"/>
          <p:cNvSpPr txBox="1"/>
          <p:nvPr>
            <p:ph type="title"/>
          </p:nvPr>
        </p:nvSpPr>
        <p:spPr>
          <a:xfrm>
            <a:off x="410700" y="2164000"/>
            <a:ext cx="8228700" cy="6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Recap</a:t>
            </a:r>
            <a:endParaRPr sz="4400"/>
          </a:p>
        </p:txBody>
      </p:sp>
      <p:sp>
        <p:nvSpPr>
          <p:cNvPr id="670" name="Google Shape;670;p64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71" name="Google Shape;671;p64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65"/>
          <p:cNvSpPr txBox="1"/>
          <p:nvPr>
            <p:ph idx="1" type="body"/>
          </p:nvPr>
        </p:nvSpPr>
        <p:spPr>
          <a:xfrm>
            <a:off x="507275" y="2835300"/>
            <a:ext cx="8046300" cy="1417800"/>
          </a:xfrm>
          <a:prstGeom prst="rect">
            <a:avLst/>
          </a:prstGeom>
        </p:spPr>
        <p:txBody>
          <a:bodyPr anchorCtr="0" anchor="b" bIns="0" lIns="0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Char char="●"/>
            </a:pPr>
            <a:r>
              <a:rPr lang="en" sz="1700"/>
              <a:t>Model dynamics of gas and dark matter in the early Universe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Char char="●"/>
            </a:pPr>
            <a:r>
              <a:rPr lang="en" sz="1700"/>
              <a:t>Implement cooling and heating rates of the gas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Char char="●"/>
            </a:pPr>
            <a:r>
              <a:rPr lang="en" sz="1700"/>
              <a:t>Connect with observations</a:t>
            </a:r>
            <a:endParaRPr sz="1700"/>
          </a:p>
        </p:txBody>
      </p:sp>
      <p:sp>
        <p:nvSpPr>
          <p:cNvPr id="677" name="Google Shape;677;p65"/>
          <p:cNvSpPr txBox="1"/>
          <p:nvPr>
            <p:ph type="title"/>
          </p:nvPr>
        </p:nvSpPr>
        <p:spPr>
          <a:xfrm>
            <a:off x="507275" y="667125"/>
            <a:ext cx="43590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Goals</a:t>
            </a:r>
            <a:endParaRPr/>
          </a:p>
        </p:txBody>
      </p:sp>
      <p:sp>
        <p:nvSpPr>
          <p:cNvPr id="678" name="Google Shape;678;p65"/>
          <p:cNvSpPr/>
          <p:nvPr/>
        </p:nvSpPr>
        <p:spPr>
          <a:xfrm>
            <a:off x="163750" y="4790625"/>
            <a:ext cx="181500" cy="181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79" name="Google Shape;679;p65"/>
          <p:cNvSpPr/>
          <p:nvPr/>
        </p:nvSpPr>
        <p:spPr>
          <a:xfrm>
            <a:off x="4572450" y="4808775"/>
            <a:ext cx="117900" cy="163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80" name="Google Shape;680;p65"/>
          <p:cNvSpPr txBox="1"/>
          <p:nvPr/>
        </p:nvSpPr>
        <p:spPr>
          <a:xfrm>
            <a:off x="393675" y="1328575"/>
            <a:ext cx="8455800" cy="10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Urbanist"/>
              <a:buChar char="●"/>
            </a:pPr>
            <a:r>
              <a:rPr lang="en" sz="17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rPr>
              <a:t>Can we explain the existence of supermassive black holes by dark matter?</a:t>
            </a:r>
            <a:endParaRPr sz="1700">
              <a:solidFill>
                <a:schemeClr val="accent3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Urbanist"/>
              <a:buChar char="●"/>
            </a:pPr>
            <a:r>
              <a:rPr lang="en" sz="1700">
                <a:solidFill>
                  <a:schemeClr val="accent3"/>
                </a:solidFill>
                <a:latin typeface="Urbanist"/>
                <a:ea typeface="Urbanist"/>
                <a:cs typeface="Urbanist"/>
                <a:sym typeface="Urbanist"/>
              </a:rPr>
              <a:t>How will the evolution of the first black holes be affected by different dark matter physics? </a:t>
            </a:r>
            <a:endParaRPr sz="1700">
              <a:solidFill>
                <a:schemeClr val="accent3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81" name="Google Shape;681;p65"/>
          <p:cNvSpPr txBox="1"/>
          <p:nvPr/>
        </p:nvSpPr>
        <p:spPr>
          <a:xfrm>
            <a:off x="393675" y="2614500"/>
            <a:ext cx="4592400" cy="6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Research Steps</a:t>
            </a:r>
            <a:endParaRPr/>
          </a:p>
        </p:txBody>
      </p:sp>
      <p:sp>
        <p:nvSpPr>
          <p:cNvPr id="682" name="Google Shape;682;p65"/>
          <p:cNvSpPr txBox="1"/>
          <p:nvPr/>
        </p:nvSpPr>
        <p:spPr>
          <a:xfrm>
            <a:off x="345250" y="173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Project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66"/>
          <p:cNvSpPr txBox="1"/>
          <p:nvPr>
            <p:ph type="title"/>
          </p:nvPr>
        </p:nvSpPr>
        <p:spPr>
          <a:xfrm>
            <a:off x="410700" y="2164000"/>
            <a:ext cx="8228700" cy="6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Our Code</a:t>
            </a:r>
            <a:endParaRPr sz="4400"/>
          </a:p>
        </p:txBody>
      </p:sp>
      <p:sp>
        <p:nvSpPr>
          <p:cNvPr id="688" name="Google Shape;688;p66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89" name="Google Shape;689;p66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67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L. Morley (2024)</a:t>
            </a:r>
            <a:endParaRPr/>
          </a:p>
        </p:txBody>
      </p:sp>
      <p:sp>
        <p:nvSpPr>
          <p:cNvPr id="695" name="Google Shape;695;p67"/>
          <p:cNvSpPr txBox="1"/>
          <p:nvPr>
            <p:ph type="title"/>
          </p:nvPr>
        </p:nvSpPr>
        <p:spPr>
          <a:xfrm>
            <a:off x="3469375" y="2382650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Code</a:t>
            </a:r>
            <a:endParaRPr/>
          </a:p>
        </p:txBody>
      </p:sp>
      <p:pic>
        <p:nvPicPr>
          <p:cNvPr id="696" name="Google Shape;696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8712" y="2907350"/>
            <a:ext cx="1450349" cy="1428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5051" y="2907362"/>
            <a:ext cx="1557101" cy="1428925"/>
          </a:xfrm>
          <a:prstGeom prst="rect">
            <a:avLst/>
          </a:prstGeom>
          <a:noFill/>
          <a:ln>
            <a:noFill/>
          </a:ln>
        </p:spPr>
      </p:pic>
      <p:sp>
        <p:nvSpPr>
          <p:cNvPr id="698" name="Google Shape;698;p67"/>
          <p:cNvSpPr txBox="1"/>
          <p:nvPr/>
        </p:nvSpPr>
        <p:spPr>
          <a:xfrm>
            <a:off x="3101250" y="43288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Gas</a:t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99" name="Google Shape;699;p67"/>
          <p:cNvSpPr txBox="1"/>
          <p:nvPr/>
        </p:nvSpPr>
        <p:spPr>
          <a:xfrm>
            <a:off x="715975" y="3203463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rgbClr val="7090BC"/>
                </a:solidFill>
                <a:latin typeface="Urbanist"/>
                <a:ea typeface="Urbanist"/>
                <a:cs typeface="Urbanist"/>
                <a:sym typeface="Urbanist"/>
              </a:rPr>
              <a:t>Blue = Infalling Gas</a:t>
            </a:r>
            <a:endParaRPr>
              <a:solidFill>
                <a:srgbClr val="7090BC"/>
              </a:solidFill>
            </a:endParaRPr>
          </a:p>
        </p:txBody>
      </p:sp>
      <p:sp>
        <p:nvSpPr>
          <p:cNvPr id="700" name="Google Shape;700;p67"/>
          <p:cNvSpPr txBox="1"/>
          <p:nvPr/>
        </p:nvSpPr>
        <p:spPr>
          <a:xfrm>
            <a:off x="720825" y="3497725"/>
            <a:ext cx="21567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rgbClr val="BCACD9"/>
                </a:solidFill>
                <a:latin typeface="Urbanist"/>
                <a:ea typeface="Urbanist"/>
                <a:cs typeface="Urbanist"/>
                <a:sym typeface="Urbanist"/>
              </a:rPr>
              <a:t>Purple = Radiative Photons</a:t>
            </a:r>
            <a:endParaRPr>
              <a:solidFill>
                <a:srgbClr val="BCACD9"/>
              </a:solidFill>
            </a:endParaRPr>
          </a:p>
        </p:txBody>
      </p:sp>
      <p:sp>
        <p:nvSpPr>
          <p:cNvPr id="701" name="Google Shape;701;p67"/>
          <p:cNvSpPr txBox="1"/>
          <p:nvPr/>
        </p:nvSpPr>
        <p:spPr>
          <a:xfrm>
            <a:off x="5058275" y="43326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DM</a:t>
            </a:r>
            <a:endParaRPr/>
          </a:p>
        </p:txBody>
      </p:sp>
      <p:sp>
        <p:nvSpPr>
          <p:cNvPr id="702" name="Google Shape;702;p67"/>
          <p:cNvSpPr txBox="1"/>
          <p:nvPr/>
        </p:nvSpPr>
        <p:spPr>
          <a:xfrm>
            <a:off x="6232200" y="3243888"/>
            <a:ext cx="21567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Black = Gravitational collapse and dissipation</a:t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03" name="Google Shape;703;p67"/>
          <p:cNvSpPr/>
          <p:nvPr/>
        </p:nvSpPr>
        <p:spPr>
          <a:xfrm>
            <a:off x="275775" y="3593000"/>
            <a:ext cx="154200" cy="163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04" name="Google Shape;704;p67"/>
          <p:cNvSpPr/>
          <p:nvPr/>
        </p:nvSpPr>
        <p:spPr>
          <a:xfrm>
            <a:off x="4590600" y="4799700"/>
            <a:ext cx="99900" cy="163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05" name="Google Shape;705;p67"/>
          <p:cNvSpPr/>
          <p:nvPr/>
        </p:nvSpPr>
        <p:spPr>
          <a:xfrm>
            <a:off x="189000" y="4831650"/>
            <a:ext cx="154200" cy="99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06" name="Google Shape;706;p67"/>
          <p:cNvSpPr/>
          <p:nvPr/>
        </p:nvSpPr>
        <p:spPr>
          <a:xfrm>
            <a:off x="744550" y="718850"/>
            <a:ext cx="2156700" cy="7509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SPHerical</a:t>
            </a:r>
            <a:endParaRPr sz="3400">
              <a:solidFill>
                <a:schemeClr val="dk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707" name="Google Shape;707;p67"/>
          <p:cNvSpPr/>
          <p:nvPr/>
        </p:nvSpPr>
        <p:spPr>
          <a:xfrm>
            <a:off x="4765375" y="340525"/>
            <a:ext cx="1857000" cy="7509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Grackle</a:t>
            </a:r>
            <a:endParaRPr sz="3400">
              <a:solidFill>
                <a:schemeClr val="dk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708" name="Google Shape;708;p67"/>
          <p:cNvSpPr/>
          <p:nvPr/>
        </p:nvSpPr>
        <p:spPr>
          <a:xfrm>
            <a:off x="6772500" y="969925"/>
            <a:ext cx="1616400" cy="7509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dk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Cloudy</a:t>
            </a:r>
            <a:endParaRPr sz="3400">
              <a:solidFill>
                <a:schemeClr val="dk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709" name="Google Shape;709;p67"/>
          <p:cNvSpPr txBox="1"/>
          <p:nvPr/>
        </p:nvSpPr>
        <p:spPr>
          <a:xfrm>
            <a:off x="6772500" y="340525"/>
            <a:ext cx="3000000" cy="6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+</a:t>
            </a:r>
            <a:endParaRPr/>
          </a:p>
        </p:txBody>
      </p:sp>
      <p:cxnSp>
        <p:nvCxnSpPr>
          <p:cNvPr id="710" name="Google Shape;710;p67"/>
          <p:cNvCxnSpPr/>
          <p:nvPr/>
        </p:nvCxnSpPr>
        <p:spPr>
          <a:xfrm>
            <a:off x="2272450" y="1765625"/>
            <a:ext cx="943800" cy="5331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1" name="Google Shape;711;p67"/>
          <p:cNvCxnSpPr/>
          <p:nvPr/>
        </p:nvCxnSpPr>
        <p:spPr>
          <a:xfrm flipH="1">
            <a:off x="5313450" y="1451025"/>
            <a:ext cx="1083600" cy="751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12" name="Google Shape;712;p67"/>
          <p:cNvSpPr txBox="1"/>
          <p:nvPr/>
        </p:nvSpPr>
        <p:spPr>
          <a:xfrm>
            <a:off x="715975" y="1864550"/>
            <a:ext cx="1824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Self interacting dark matter physics</a:t>
            </a:r>
            <a:endParaRPr/>
          </a:p>
        </p:txBody>
      </p:sp>
      <p:sp>
        <p:nvSpPr>
          <p:cNvPr id="713" name="Google Shape;713;p67"/>
          <p:cNvSpPr txBox="1"/>
          <p:nvPr/>
        </p:nvSpPr>
        <p:spPr>
          <a:xfrm>
            <a:off x="5749725" y="1906813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Gas and radiation physics</a:t>
            </a:r>
            <a:endParaRPr/>
          </a:p>
        </p:txBody>
      </p:sp>
      <p:sp>
        <p:nvSpPr>
          <p:cNvPr id="714" name="Google Shape;714;p67"/>
          <p:cNvSpPr txBox="1"/>
          <p:nvPr/>
        </p:nvSpPr>
        <p:spPr>
          <a:xfrm>
            <a:off x="228600" y="1420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Our Code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8"/>
          <p:cNvSpPr txBox="1"/>
          <p:nvPr>
            <p:ph idx="1" type="body"/>
          </p:nvPr>
        </p:nvSpPr>
        <p:spPr>
          <a:xfrm>
            <a:off x="141825" y="1677425"/>
            <a:ext cx="8521500" cy="30063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Char char="●"/>
            </a:pPr>
            <a:r>
              <a:rPr b="1" lang="en" sz="1500"/>
              <a:t>A Python package</a:t>
            </a:r>
            <a:r>
              <a:rPr lang="en" sz="1500"/>
              <a:t> for simulating alternative models of dark matter:</a:t>
            </a:r>
            <a:endParaRPr sz="1500"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500"/>
              <a:t>Reuben David Blaff, M.Sc, York University, 2021: </a:t>
            </a:r>
            <a:r>
              <a:rPr lang="en" sz="1500" u="sng">
                <a:hlinkClick r:id="rId3"/>
              </a:rPr>
              <a:t>h</a:t>
            </a:r>
            <a:r>
              <a:rPr lang="en" sz="1500" u="sng">
                <a:hlinkClick r:id="rId4"/>
              </a:rPr>
              <a:t>ttp://hdl.handle.net/10315/39132</a:t>
            </a:r>
            <a:endParaRPr sz="1500"/>
          </a:p>
          <a:p>
            <a:pPr indent="-323850" lvl="0" marL="457200" rtl="0" algn="l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500"/>
              <a:buChar char="●"/>
            </a:pPr>
            <a:r>
              <a:rPr lang="en" sz="1500"/>
              <a:t>Expanded to allow the simulation of multiple superimposed fluids, i.e. gas and dark matter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Char char="●"/>
            </a:pPr>
            <a:r>
              <a:rPr lang="en" sz="1500"/>
              <a:t>Uses </a:t>
            </a:r>
            <a:r>
              <a:rPr b="1" lang="en" sz="1500"/>
              <a:t>Smoothed Particle Hydrodynamics</a:t>
            </a:r>
            <a:r>
              <a:rPr lang="en" sz="1500"/>
              <a:t> (SPH) to simulate both fluids over time, which interact gravothermally with each other</a:t>
            </a:r>
            <a:endParaRPr sz="1500"/>
          </a:p>
        </p:txBody>
      </p:sp>
      <p:sp>
        <p:nvSpPr>
          <p:cNvPr id="720" name="Google Shape;720;p68"/>
          <p:cNvSpPr txBox="1"/>
          <p:nvPr>
            <p:ph type="title"/>
          </p:nvPr>
        </p:nvSpPr>
        <p:spPr>
          <a:xfrm>
            <a:off x="385825" y="457200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SPHerical</a:t>
            </a:r>
            <a:endParaRPr/>
          </a:p>
        </p:txBody>
      </p:sp>
      <p:sp>
        <p:nvSpPr>
          <p:cNvPr id="721" name="Google Shape;721;p68"/>
          <p:cNvSpPr/>
          <p:nvPr/>
        </p:nvSpPr>
        <p:spPr>
          <a:xfrm>
            <a:off x="4583800" y="4797175"/>
            <a:ext cx="110400" cy="165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22" name="Google Shape;722;p68"/>
          <p:cNvSpPr/>
          <p:nvPr/>
        </p:nvSpPr>
        <p:spPr>
          <a:xfrm>
            <a:off x="181825" y="4805075"/>
            <a:ext cx="157800" cy="165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23" name="Google Shape;723;p68"/>
          <p:cNvSpPr txBox="1"/>
          <p:nvPr/>
        </p:nvSpPr>
        <p:spPr>
          <a:xfrm>
            <a:off x="181825" y="87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Our Code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pic>
        <p:nvPicPr>
          <p:cNvPr id="724" name="Google Shape;724;p68" title="40571_2023_679_Fig2_HTML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49725" y="283550"/>
            <a:ext cx="3309576" cy="2080024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68"/>
          <p:cNvSpPr txBox="1"/>
          <p:nvPr/>
        </p:nvSpPr>
        <p:spPr>
          <a:xfrm>
            <a:off x="3311625" y="607763"/>
            <a:ext cx="21819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Aside: SPH solves hydrodynamics by treating as a sum of fluid "particles" like this—much more computationally 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efficient</a:t>
            </a: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 than N-body simulations!</a:t>
            </a:r>
            <a:endParaRPr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69"/>
          <p:cNvSpPr txBox="1"/>
          <p:nvPr>
            <p:ph idx="1" type="body"/>
          </p:nvPr>
        </p:nvSpPr>
        <p:spPr>
          <a:xfrm>
            <a:off x="133625" y="1488550"/>
            <a:ext cx="4296600" cy="30063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I</a:t>
            </a:r>
            <a:r>
              <a:rPr lang="en" sz="1600"/>
              <a:t>nitializes two spherical systems of concentric shells, one for </a:t>
            </a:r>
            <a:r>
              <a:rPr b="1" lang="en" sz="1600"/>
              <a:t>gas</a:t>
            </a:r>
            <a:r>
              <a:rPr lang="en" sz="1600"/>
              <a:t> and one for </a:t>
            </a:r>
            <a:r>
              <a:rPr b="1" lang="en" sz="1600"/>
              <a:t>dark matter</a:t>
            </a:r>
            <a:r>
              <a:rPr lang="en" sz="1600"/>
              <a:t>, each with its own attributes, such as: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radius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velocity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mass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specific internal energy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While the dark matter model can be varied, gas will use typical gas physics</a:t>
            </a:r>
            <a:endParaRPr sz="1600"/>
          </a:p>
        </p:txBody>
      </p:sp>
      <p:sp>
        <p:nvSpPr>
          <p:cNvPr id="731" name="Google Shape;731;p69"/>
          <p:cNvSpPr txBox="1"/>
          <p:nvPr>
            <p:ph type="title"/>
          </p:nvPr>
        </p:nvSpPr>
        <p:spPr>
          <a:xfrm>
            <a:off x="385825" y="457200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SPHerical</a:t>
            </a:r>
            <a:endParaRPr/>
          </a:p>
        </p:txBody>
      </p:sp>
      <p:pic>
        <p:nvPicPr>
          <p:cNvPr id="732" name="Google Shape;732;p69" title="unnam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6323" y="694666"/>
            <a:ext cx="1458675" cy="1463075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69"/>
          <p:cNvSpPr/>
          <p:nvPr/>
        </p:nvSpPr>
        <p:spPr>
          <a:xfrm>
            <a:off x="4583800" y="4797175"/>
            <a:ext cx="110400" cy="165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34" name="Google Shape;734;p69"/>
          <p:cNvSpPr/>
          <p:nvPr/>
        </p:nvSpPr>
        <p:spPr>
          <a:xfrm>
            <a:off x="181825" y="4805075"/>
            <a:ext cx="157800" cy="165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35" name="Google Shape;735;p69"/>
          <p:cNvSpPr txBox="1"/>
          <p:nvPr/>
        </p:nvSpPr>
        <p:spPr>
          <a:xfrm>
            <a:off x="181825" y="87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Our Code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pic>
        <p:nvPicPr>
          <p:cNvPr id="736" name="Google Shape;736;p69" title="unnam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8945" y="674347"/>
            <a:ext cx="1458675" cy="1463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7" name="Google Shape;737;p69"/>
          <p:cNvSpPr txBox="1"/>
          <p:nvPr/>
        </p:nvSpPr>
        <p:spPr>
          <a:xfrm>
            <a:off x="4489350" y="7120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Gas</a:t>
            </a:r>
            <a:endParaRPr/>
          </a:p>
        </p:txBody>
      </p:sp>
      <p:sp>
        <p:nvSpPr>
          <p:cNvPr id="738" name="Google Shape;738;p69"/>
          <p:cNvSpPr txBox="1"/>
          <p:nvPr/>
        </p:nvSpPr>
        <p:spPr>
          <a:xfrm>
            <a:off x="8191650" y="7120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DM</a:t>
            </a:r>
            <a:endParaRPr/>
          </a:p>
        </p:txBody>
      </p:sp>
      <p:pic>
        <p:nvPicPr>
          <p:cNvPr id="739" name="Google Shape;739;p69" title="unnam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0762" y="2835672"/>
            <a:ext cx="1458675" cy="1463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0" name="Google Shape;740;p69"/>
          <p:cNvCxnSpPr/>
          <p:nvPr/>
        </p:nvCxnSpPr>
        <p:spPr>
          <a:xfrm>
            <a:off x="6027150" y="2326700"/>
            <a:ext cx="424500" cy="341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41" name="Google Shape;741;p69"/>
          <p:cNvCxnSpPr/>
          <p:nvPr/>
        </p:nvCxnSpPr>
        <p:spPr>
          <a:xfrm flipH="1">
            <a:off x="7037850" y="2295525"/>
            <a:ext cx="452700" cy="379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42" name="Google Shape;742;p69"/>
          <p:cNvSpPr txBox="1"/>
          <p:nvPr/>
        </p:nvSpPr>
        <p:spPr>
          <a:xfrm>
            <a:off x="4924375" y="31831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Gas + DM</a:t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70"/>
          <p:cNvSpPr txBox="1"/>
          <p:nvPr>
            <p:ph idx="1" type="body"/>
          </p:nvPr>
        </p:nvSpPr>
        <p:spPr>
          <a:xfrm>
            <a:off x="118325" y="1460200"/>
            <a:ext cx="3487200" cy="31581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b="1" lang="en" sz="1600"/>
              <a:t>Radiative feedback</a:t>
            </a:r>
            <a:r>
              <a:rPr lang="en" sz="1600"/>
              <a:t> is the process by which infalling gas releases energy, affecting surrounding gas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Recent additions to SPHerical code by Lauren </a:t>
            </a:r>
            <a:r>
              <a:rPr lang="en" sz="1600"/>
              <a:t>Morley include </a:t>
            </a:r>
            <a:r>
              <a:rPr b="1" lang="en" sz="1600"/>
              <a:t>radiation pressure</a:t>
            </a:r>
            <a:r>
              <a:rPr lang="en" sz="1600"/>
              <a:t> (outward velocity) and </a:t>
            </a:r>
            <a:r>
              <a:rPr b="1" lang="en" sz="1600"/>
              <a:t>luminosity</a:t>
            </a:r>
            <a:r>
              <a:rPr lang="en" sz="1600"/>
              <a:t> caused by shell collapse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Luminosity adds </a:t>
            </a:r>
            <a:r>
              <a:rPr b="1" lang="en" sz="1600"/>
              <a:t>heating</a:t>
            </a:r>
            <a:r>
              <a:rPr lang="en" sz="1600"/>
              <a:t> to the gas—enter Grackle and Cloudy</a:t>
            </a:r>
            <a:endParaRPr sz="1600"/>
          </a:p>
        </p:txBody>
      </p:sp>
      <p:sp>
        <p:nvSpPr>
          <p:cNvPr id="748" name="Google Shape;748;p70"/>
          <p:cNvSpPr txBox="1"/>
          <p:nvPr>
            <p:ph idx="5" type="subTitle"/>
          </p:nvPr>
        </p:nvSpPr>
        <p:spPr>
          <a:xfrm>
            <a:off x="6859200" y="46837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</a:t>
            </a:r>
            <a:r>
              <a:rPr lang="en"/>
              <a:t>NASA, Dana Berry, SkyWorks Digital</a:t>
            </a:r>
            <a:endParaRPr/>
          </a:p>
        </p:txBody>
      </p:sp>
      <p:sp>
        <p:nvSpPr>
          <p:cNvPr id="749" name="Google Shape;749;p70"/>
          <p:cNvSpPr txBox="1"/>
          <p:nvPr>
            <p:ph type="title"/>
          </p:nvPr>
        </p:nvSpPr>
        <p:spPr>
          <a:xfrm>
            <a:off x="275400" y="488888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Radiative Feedback</a:t>
            </a:r>
            <a:endParaRPr/>
          </a:p>
        </p:txBody>
      </p:sp>
      <p:pic>
        <p:nvPicPr>
          <p:cNvPr id="750" name="Google Shape;750;p70" title="xmm20050110a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3625" y="1057875"/>
            <a:ext cx="5056847" cy="3417450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70"/>
          <p:cNvSpPr/>
          <p:nvPr/>
        </p:nvSpPr>
        <p:spPr>
          <a:xfrm>
            <a:off x="189725" y="4812950"/>
            <a:ext cx="118200" cy="134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52" name="Google Shape;752;p70"/>
          <p:cNvSpPr/>
          <p:nvPr/>
        </p:nvSpPr>
        <p:spPr>
          <a:xfrm>
            <a:off x="4583800" y="4797175"/>
            <a:ext cx="118200" cy="115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53" name="Google Shape;753;p70"/>
          <p:cNvSpPr txBox="1"/>
          <p:nvPr/>
        </p:nvSpPr>
        <p:spPr>
          <a:xfrm>
            <a:off x="307925" y="87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Our Code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71"/>
          <p:cNvSpPr txBox="1"/>
          <p:nvPr>
            <p:ph type="title"/>
          </p:nvPr>
        </p:nvSpPr>
        <p:spPr>
          <a:xfrm>
            <a:off x="410700" y="2164000"/>
            <a:ext cx="8228700" cy="6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Grackle and Cloudy</a:t>
            </a:r>
            <a:endParaRPr sz="4400"/>
          </a:p>
        </p:txBody>
      </p:sp>
      <p:sp>
        <p:nvSpPr>
          <p:cNvPr id="759" name="Google Shape;759;p71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60" name="Google Shape;760;p71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54"/>
          <p:cNvSpPr txBox="1"/>
          <p:nvPr>
            <p:ph idx="4" type="subTitle"/>
          </p:nvPr>
        </p:nvSpPr>
        <p:spPr>
          <a:xfrm>
            <a:off x="4744575" y="38715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531" name="Google Shape;531;p54"/>
          <p:cNvSpPr txBox="1"/>
          <p:nvPr>
            <p:ph type="title"/>
          </p:nvPr>
        </p:nvSpPr>
        <p:spPr>
          <a:xfrm>
            <a:off x="277500" y="228600"/>
            <a:ext cx="39045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532" name="Google Shape;532;p54"/>
          <p:cNvSpPr txBox="1"/>
          <p:nvPr>
            <p:ph idx="5" type="subTitle"/>
          </p:nvPr>
        </p:nvSpPr>
        <p:spPr>
          <a:xfrm>
            <a:off x="4744575" y="1066588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533" name="Google Shape;533;p54"/>
          <p:cNvSpPr txBox="1"/>
          <p:nvPr>
            <p:ph idx="6" type="subTitle"/>
          </p:nvPr>
        </p:nvSpPr>
        <p:spPr>
          <a:xfrm>
            <a:off x="4744575" y="1742700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534" name="Google Shape;534;p54"/>
          <p:cNvSpPr txBox="1"/>
          <p:nvPr>
            <p:ph idx="7" type="subTitle"/>
          </p:nvPr>
        </p:nvSpPr>
        <p:spPr>
          <a:xfrm>
            <a:off x="4744575" y="2420513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535" name="Google Shape;535;p54"/>
          <p:cNvSpPr txBox="1"/>
          <p:nvPr>
            <p:ph idx="8" type="subTitle"/>
          </p:nvPr>
        </p:nvSpPr>
        <p:spPr>
          <a:xfrm>
            <a:off x="4744575" y="30982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536" name="Google Shape;536;p54"/>
          <p:cNvSpPr txBox="1"/>
          <p:nvPr>
            <p:ph idx="9" type="subTitle"/>
          </p:nvPr>
        </p:nvSpPr>
        <p:spPr>
          <a:xfrm>
            <a:off x="4744575" y="3776075"/>
            <a:ext cx="322500" cy="2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  <p:sp>
        <p:nvSpPr>
          <p:cNvPr id="537" name="Google Shape;537;p54"/>
          <p:cNvSpPr txBox="1"/>
          <p:nvPr>
            <p:ph idx="13" type="subTitle"/>
          </p:nvPr>
        </p:nvSpPr>
        <p:spPr>
          <a:xfrm>
            <a:off x="5067075" y="3871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538" name="Google Shape;538;p54"/>
          <p:cNvSpPr txBox="1"/>
          <p:nvPr>
            <p:ph idx="14" type="subTitle"/>
          </p:nvPr>
        </p:nvSpPr>
        <p:spPr>
          <a:xfrm>
            <a:off x="5067075" y="10615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539" name="Google Shape;539;p54"/>
          <p:cNvSpPr txBox="1"/>
          <p:nvPr>
            <p:ph idx="15" type="subTitle"/>
          </p:nvPr>
        </p:nvSpPr>
        <p:spPr>
          <a:xfrm>
            <a:off x="5067075" y="173935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sp>
        <p:nvSpPr>
          <p:cNvPr id="540" name="Google Shape;540;p54"/>
          <p:cNvSpPr txBox="1"/>
          <p:nvPr>
            <p:ph idx="16" type="subTitle"/>
          </p:nvPr>
        </p:nvSpPr>
        <p:spPr>
          <a:xfrm>
            <a:off x="5067075" y="2424100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Code</a:t>
            </a:r>
            <a:endParaRPr/>
          </a:p>
        </p:txBody>
      </p:sp>
      <p:sp>
        <p:nvSpPr>
          <p:cNvPr id="541" name="Google Shape;541;p54"/>
          <p:cNvSpPr txBox="1"/>
          <p:nvPr>
            <p:ph idx="17" type="subTitle"/>
          </p:nvPr>
        </p:nvSpPr>
        <p:spPr>
          <a:xfrm>
            <a:off x="5067075" y="309493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Grackle and Cloudy</a:t>
            </a:r>
            <a:endParaRPr/>
          </a:p>
        </p:txBody>
      </p:sp>
      <p:sp>
        <p:nvSpPr>
          <p:cNvPr id="542" name="Google Shape;542;p54"/>
          <p:cNvSpPr txBox="1"/>
          <p:nvPr>
            <p:ph idx="18" type="subTitle"/>
          </p:nvPr>
        </p:nvSpPr>
        <p:spPr>
          <a:xfrm>
            <a:off x="5067075" y="3765788"/>
            <a:ext cx="3267600" cy="28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Results</a:t>
            </a:r>
            <a:endParaRPr/>
          </a:p>
        </p:txBody>
      </p:sp>
      <p:sp>
        <p:nvSpPr>
          <p:cNvPr id="543" name="Google Shape;543;p54"/>
          <p:cNvSpPr/>
          <p:nvPr/>
        </p:nvSpPr>
        <p:spPr>
          <a:xfrm>
            <a:off x="181050" y="4771125"/>
            <a:ext cx="114900" cy="141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44" name="Google Shape;544;p54"/>
          <p:cNvSpPr/>
          <p:nvPr/>
        </p:nvSpPr>
        <p:spPr>
          <a:xfrm>
            <a:off x="4590475" y="4820400"/>
            <a:ext cx="114900" cy="91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72"/>
          <p:cNvSpPr txBox="1"/>
          <p:nvPr>
            <p:ph type="title"/>
          </p:nvPr>
        </p:nvSpPr>
        <p:spPr>
          <a:xfrm>
            <a:off x="320625" y="457200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Grackle</a:t>
            </a:r>
            <a:endParaRPr/>
          </a:p>
        </p:txBody>
      </p:sp>
      <p:sp>
        <p:nvSpPr>
          <p:cNvPr id="766" name="Google Shape;766;p72"/>
          <p:cNvSpPr txBox="1"/>
          <p:nvPr/>
        </p:nvSpPr>
        <p:spPr>
          <a:xfrm>
            <a:off x="5573175" y="2342950"/>
            <a:ext cx="3160200" cy="6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Cloudy</a:t>
            </a:r>
            <a:endParaRPr/>
          </a:p>
        </p:txBody>
      </p:sp>
      <p:sp>
        <p:nvSpPr>
          <p:cNvPr id="767" name="Google Shape;767;p72"/>
          <p:cNvSpPr txBox="1"/>
          <p:nvPr/>
        </p:nvSpPr>
        <p:spPr>
          <a:xfrm>
            <a:off x="320625" y="945725"/>
            <a:ext cx="3079800" cy="12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see: </a:t>
            </a:r>
            <a:r>
              <a:rPr lang="en" u="sng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https://grackle.readthedocs.io/</a:t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"</a:t>
            </a: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a chemistry and radiative cooling library for astrophysical simulations and models"</a:t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68" name="Google Shape;768;p72"/>
          <p:cNvSpPr txBox="1"/>
          <p:nvPr/>
        </p:nvSpPr>
        <p:spPr>
          <a:xfrm>
            <a:off x="5483125" y="3006450"/>
            <a:ext cx="3432300" cy="14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see: </a:t>
            </a:r>
            <a:r>
              <a:rPr lang="en" u="sng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http://nublado.org/</a:t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"</a:t>
            </a: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a spectral synthesis code designed to simulate conditions in interstellar matter under a broad range of conditions"</a:t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pic>
        <p:nvPicPr>
          <p:cNvPr id="769" name="Google Shape;769;p72" title="Screenshot from 2025-08-08 15-42-2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3650" y="457200"/>
            <a:ext cx="5321126" cy="170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72" title="Screenshot from 2025-08-08 15-48-59(1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8600" y="2739025"/>
            <a:ext cx="5151950" cy="1628525"/>
          </a:xfrm>
          <a:prstGeom prst="rect">
            <a:avLst/>
          </a:prstGeom>
          <a:noFill/>
          <a:ln>
            <a:noFill/>
          </a:ln>
        </p:spPr>
      </p:pic>
      <p:sp>
        <p:nvSpPr>
          <p:cNvPr id="771" name="Google Shape;771;p72"/>
          <p:cNvSpPr/>
          <p:nvPr/>
        </p:nvSpPr>
        <p:spPr>
          <a:xfrm>
            <a:off x="189725" y="4805075"/>
            <a:ext cx="110400" cy="141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72" name="Google Shape;772;p72"/>
          <p:cNvSpPr/>
          <p:nvPr/>
        </p:nvSpPr>
        <p:spPr>
          <a:xfrm>
            <a:off x="4552225" y="4789300"/>
            <a:ext cx="181500" cy="205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73" name="Google Shape;773;p72"/>
          <p:cNvSpPr txBox="1"/>
          <p:nvPr/>
        </p:nvSpPr>
        <p:spPr>
          <a:xfrm>
            <a:off x="228600" y="87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Grackle and Cloudy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73"/>
          <p:cNvSpPr txBox="1"/>
          <p:nvPr>
            <p:ph idx="1" type="body"/>
          </p:nvPr>
        </p:nvSpPr>
        <p:spPr>
          <a:xfrm>
            <a:off x="228600" y="1150825"/>
            <a:ext cx="4038300" cy="33018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Cooling rates can be determined using Grackle and Cloudy, but each program makes different assumptions: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Cloudy: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assumes coronal equilibrium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calculates heating and cooling together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Grackle: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calculates heating and cooling separately</a:t>
            </a:r>
            <a:endParaRPr/>
          </a:p>
        </p:txBody>
      </p:sp>
      <p:sp>
        <p:nvSpPr>
          <p:cNvPr id="779" name="Google Shape;779;p73"/>
          <p:cNvSpPr txBox="1"/>
          <p:nvPr>
            <p:ph type="title"/>
          </p:nvPr>
        </p:nvSpPr>
        <p:spPr>
          <a:xfrm>
            <a:off x="228600" y="613525"/>
            <a:ext cx="61854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Heating and Cooling Rates</a:t>
            </a:r>
            <a:endParaRPr/>
          </a:p>
        </p:txBody>
      </p:sp>
      <p:sp>
        <p:nvSpPr>
          <p:cNvPr id="780" name="Google Shape;780;p73"/>
          <p:cNvSpPr txBox="1"/>
          <p:nvPr/>
        </p:nvSpPr>
        <p:spPr>
          <a:xfrm>
            <a:off x="228600" y="149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Grackle and Cloudy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781" name="Google Shape;781;p73"/>
          <p:cNvSpPr/>
          <p:nvPr/>
        </p:nvSpPr>
        <p:spPr>
          <a:xfrm>
            <a:off x="197475" y="4803975"/>
            <a:ext cx="106800" cy="156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82" name="Google Shape;782;p73"/>
          <p:cNvSpPr/>
          <p:nvPr/>
        </p:nvSpPr>
        <p:spPr>
          <a:xfrm>
            <a:off x="4598675" y="4795750"/>
            <a:ext cx="131400" cy="156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pic>
        <p:nvPicPr>
          <p:cNvPr id="783" name="Google Shape;783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5201" y="1249150"/>
            <a:ext cx="4296602" cy="320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74"/>
          <p:cNvSpPr txBox="1"/>
          <p:nvPr>
            <p:ph type="title"/>
          </p:nvPr>
        </p:nvSpPr>
        <p:spPr>
          <a:xfrm>
            <a:off x="410700" y="2164000"/>
            <a:ext cx="8228700" cy="6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Preliminary Results</a:t>
            </a:r>
            <a:endParaRPr sz="4400"/>
          </a:p>
        </p:txBody>
      </p:sp>
      <p:sp>
        <p:nvSpPr>
          <p:cNvPr id="789" name="Google Shape;789;p74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790" name="Google Shape;790;p74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75"/>
          <p:cNvSpPr txBox="1"/>
          <p:nvPr>
            <p:ph type="title"/>
          </p:nvPr>
        </p:nvSpPr>
        <p:spPr>
          <a:xfrm>
            <a:off x="228600" y="613525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Simulation Results</a:t>
            </a:r>
            <a:endParaRPr/>
          </a:p>
        </p:txBody>
      </p:sp>
      <p:pic>
        <p:nvPicPr>
          <p:cNvPr id="796" name="Google Shape;796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050" y="1418975"/>
            <a:ext cx="3560199" cy="265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7" name="Google Shape;797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3950" y="1418988"/>
            <a:ext cx="3560199" cy="2655989"/>
          </a:xfrm>
          <a:prstGeom prst="rect">
            <a:avLst/>
          </a:prstGeom>
          <a:noFill/>
          <a:ln>
            <a:noFill/>
          </a:ln>
        </p:spPr>
      </p:pic>
      <p:sp>
        <p:nvSpPr>
          <p:cNvPr id="798" name="Google Shape;798;p75"/>
          <p:cNvSpPr txBox="1"/>
          <p:nvPr/>
        </p:nvSpPr>
        <p:spPr>
          <a:xfrm>
            <a:off x="228600" y="1262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Results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799" name="Google Shape;799;p75"/>
          <p:cNvSpPr/>
          <p:nvPr/>
        </p:nvSpPr>
        <p:spPr>
          <a:xfrm>
            <a:off x="4598675" y="4829000"/>
            <a:ext cx="114900" cy="139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800" name="Google Shape;800;p75"/>
          <p:cNvSpPr/>
          <p:nvPr/>
        </p:nvSpPr>
        <p:spPr>
          <a:xfrm>
            <a:off x="213900" y="4829000"/>
            <a:ext cx="90300" cy="83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76"/>
          <p:cNvSpPr txBox="1"/>
          <p:nvPr>
            <p:ph type="title"/>
          </p:nvPr>
        </p:nvSpPr>
        <p:spPr>
          <a:xfrm>
            <a:off x="410700" y="2164000"/>
            <a:ext cx="8228700" cy="6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Conclusion</a:t>
            </a:r>
            <a:endParaRPr sz="4400"/>
          </a:p>
        </p:txBody>
      </p:sp>
      <p:sp>
        <p:nvSpPr>
          <p:cNvPr id="806" name="Google Shape;806;p76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807" name="Google Shape;807;p76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77"/>
          <p:cNvSpPr txBox="1"/>
          <p:nvPr>
            <p:ph idx="1" type="body"/>
          </p:nvPr>
        </p:nvSpPr>
        <p:spPr>
          <a:xfrm>
            <a:off x="181500" y="1217250"/>
            <a:ext cx="2556300" cy="31539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To fully implement Grackle and Cloudy heating and cooling rates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To vary dark matter model parameters and simulate minihalos from the early Universe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To compare to observation!</a:t>
            </a:r>
            <a:endParaRPr sz="1600"/>
          </a:p>
        </p:txBody>
      </p:sp>
      <p:sp>
        <p:nvSpPr>
          <p:cNvPr id="813" name="Google Shape;813;p77"/>
          <p:cNvSpPr txBox="1"/>
          <p:nvPr>
            <p:ph idx="5" type="subTitle"/>
          </p:nvPr>
        </p:nvSpPr>
        <p:spPr>
          <a:xfrm>
            <a:off x="6080700" y="4762613"/>
            <a:ext cx="28350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NASA, ESA, CSA, J. Matthee (ISTA), R. Mackenzie (ETH Zurich), D. Kashino (National Observatory of Japan), S. Lilly (ETH Zurich)</a:t>
            </a:r>
            <a:endParaRPr/>
          </a:p>
        </p:txBody>
      </p:sp>
      <p:sp>
        <p:nvSpPr>
          <p:cNvPr id="814" name="Google Shape;814;p77"/>
          <p:cNvSpPr txBox="1"/>
          <p:nvPr>
            <p:ph type="title"/>
          </p:nvPr>
        </p:nvSpPr>
        <p:spPr>
          <a:xfrm>
            <a:off x="275400" y="526750"/>
            <a:ext cx="42966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pic>
        <p:nvPicPr>
          <p:cNvPr id="815" name="Google Shape;815;p77" title="baby-quasars-growing-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1375" y="228600"/>
            <a:ext cx="5999152" cy="3749450"/>
          </a:xfrm>
          <a:prstGeom prst="rect">
            <a:avLst/>
          </a:prstGeom>
          <a:noFill/>
          <a:ln>
            <a:noFill/>
          </a:ln>
        </p:spPr>
      </p:pic>
      <p:sp>
        <p:nvSpPr>
          <p:cNvPr id="816" name="Google Shape;816;p77"/>
          <p:cNvSpPr txBox="1"/>
          <p:nvPr/>
        </p:nvSpPr>
        <p:spPr>
          <a:xfrm>
            <a:off x="2911400" y="4079488"/>
            <a:ext cx="59991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Remember our title slide? These "little red dots" from the James Webb Space Telescope could be an example of miniquasars!</a:t>
            </a:r>
            <a:endParaRPr sz="1200"/>
          </a:p>
        </p:txBody>
      </p:sp>
      <p:sp>
        <p:nvSpPr>
          <p:cNvPr id="817" name="Google Shape;817;p77"/>
          <p:cNvSpPr/>
          <p:nvPr/>
        </p:nvSpPr>
        <p:spPr>
          <a:xfrm>
            <a:off x="189725" y="4805075"/>
            <a:ext cx="110400" cy="10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818" name="Google Shape;818;p77"/>
          <p:cNvSpPr/>
          <p:nvPr/>
        </p:nvSpPr>
        <p:spPr>
          <a:xfrm>
            <a:off x="4583800" y="4797175"/>
            <a:ext cx="150000" cy="150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819" name="Google Shape;819;p77"/>
          <p:cNvSpPr txBox="1"/>
          <p:nvPr/>
        </p:nvSpPr>
        <p:spPr>
          <a:xfrm>
            <a:off x="181500" y="87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Conclusion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78"/>
          <p:cNvSpPr txBox="1"/>
          <p:nvPr>
            <p:ph type="title"/>
          </p:nvPr>
        </p:nvSpPr>
        <p:spPr>
          <a:xfrm>
            <a:off x="410700" y="1662000"/>
            <a:ext cx="8228700" cy="18195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Thank you! </a:t>
            </a:r>
            <a:endParaRPr sz="4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Any questions?</a:t>
            </a:r>
            <a:endParaRPr sz="4400"/>
          </a:p>
        </p:txBody>
      </p:sp>
      <p:sp>
        <p:nvSpPr>
          <p:cNvPr id="825" name="Google Shape;825;p78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826" name="Google Shape;826;p78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55"/>
          <p:cNvSpPr/>
          <p:nvPr/>
        </p:nvSpPr>
        <p:spPr>
          <a:xfrm>
            <a:off x="7128825" y="2198400"/>
            <a:ext cx="1874700" cy="2385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50" name="Google Shape;550;p55"/>
          <p:cNvSpPr txBox="1"/>
          <p:nvPr>
            <p:ph type="title"/>
          </p:nvPr>
        </p:nvSpPr>
        <p:spPr>
          <a:xfrm>
            <a:off x="3615225" y="228600"/>
            <a:ext cx="3499200" cy="10344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The Minihalos Team</a:t>
            </a:r>
            <a:endParaRPr sz="3400"/>
          </a:p>
        </p:txBody>
      </p:sp>
      <p:pic>
        <p:nvPicPr>
          <p:cNvPr id="551" name="Google Shape;551;p55"/>
          <p:cNvPicPr preferRelativeResize="0"/>
          <p:nvPr/>
        </p:nvPicPr>
        <p:blipFill rotWithShape="1">
          <a:blip r:embed="rId3">
            <a:alphaModFix/>
          </a:blip>
          <a:srcRect b="15357" l="0" r="0" t="8614"/>
          <a:stretch/>
        </p:blipFill>
        <p:spPr>
          <a:xfrm>
            <a:off x="3783125" y="1949727"/>
            <a:ext cx="1389900" cy="1550400"/>
          </a:xfrm>
          <a:prstGeom prst="rect">
            <a:avLst/>
          </a:prstGeom>
          <a:noFill/>
          <a:ln cap="flat" cmpd="sng" w="38100">
            <a:solidFill>
              <a:srgbClr val="038FD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52" name="Google Shape;552;p55"/>
          <p:cNvPicPr preferRelativeResize="0"/>
          <p:nvPr/>
        </p:nvPicPr>
        <p:blipFill rotWithShape="1">
          <a:blip r:embed="rId4">
            <a:alphaModFix/>
          </a:blip>
          <a:srcRect b="2638" l="3318" r="9352" t="0"/>
          <a:stretch/>
        </p:blipFill>
        <p:spPr>
          <a:xfrm>
            <a:off x="5566502" y="1949724"/>
            <a:ext cx="1389900" cy="1550410"/>
          </a:xfrm>
          <a:prstGeom prst="rect">
            <a:avLst/>
          </a:prstGeom>
          <a:noFill/>
          <a:ln cap="flat" cmpd="sng" w="38100">
            <a:solidFill>
              <a:srgbClr val="FF513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53" name="Google Shape;553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75096" y="829900"/>
            <a:ext cx="1582152" cy="56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Google Shape;554;p55"/>
          <p:cNvSpPr txBox="1"/>
          <p:nvPr>
            <p:ph idx="1" type="body"/>
          </p:nvPr>
        </p:nvSpPr>
        <p:spPr>
          <a:xfrm>
            <a:off x="4847400" y="1170375"/>
            <a:ext cx="4296600" cy="588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000"/>
              <a:t>Mentors</a:t>
            </a:r>
            <a:endParaRPr sz="2000"/>
          </a:p>
        </p:txBody>
      </p:sp>
      <p:pic>
        <p:nvPicPr>
          <p:cNvPr id="555" name="Google Shape;555;p5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5325" y="55162"/>
            <a:ext cx="1237801" cy="675177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55"/>
          <p:cNvSpPr txBox="1"/>
          <p:nvPr/>
        </p:nvSpPr>
        <p:spPr>
          <a:xfrm>
            <a:off x="3461100" y="3566400"/>
            <a:ext cx="30000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38FDF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Dr. Laura Sagunski</a:t>
            </a:r>
            <a:endParaRPr sz="1800">
              <a:solidFill>
                <a:srgbClr val="038FDF"/>
              </a:solidFill>
            </a:endParaRPr>
          </a:p>
        </p:txBody>
      </p:sp>
      <p:sp>
        <p:nvSpPr>
          <p:cNvPr id="557" name="Google Shape;557;p55"/>
          <p:cNvSpPr txBox="1"/>
          <p:nvPr/>
        </p:nvSpPr>
        <p:spPr>
          <a:xfrm>
            <a:off x="5456013" y="3566400"/>
            <a:ext cx="19293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4F37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Dr. Sean Tulin</a:t>
            </a:r>
            <a:endParaRPr sz="1800">
              <a:solidFill>
                <a:srgbClr val="FF4F37"/>
              </a:solidFill>
            </a:endParaRPr>
          </a:p>
        </p:txBody>
      </p:sp>
      <p:sp>
        <p:nvSpPr>
          <p:cNvPr id="558" name="Google Shape;558;p55"/>
          <p:cNvSpPr/>
          <p:nvPr/>
        </p:nvSpPr>
        <p:spPr>
          <a:xfrm>
            <a:off x="166075" y="4779900"/>
            <a:ext cx="248400" cy="190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59" name="Google Shape;559;p55"/>
          <p:cNvSpPr/>
          <p:nvPr/>
        </p:nvSpPr>
        <p:spPr>
          <a:xfrm>
            <a:off x="4580700" y="4813025"/>
            <a:ext cx="157500" cy="140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60" name="Google Shape;560;p55"/>
          <p:cNvSpPr txBox="1"/>
          <p:nvPr/>
        </p:nvSpPr>
        <p:spPr>
          <a:xfrm>
            <a:off x="1065338" y="551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2000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Students</a:t>
            </a:r>
            <a:endParaRPr/>
          </a:p>
        </p:txBody>
      </p:sp>
      <p:sp>
        <p:nvSpPr>
          <p:cNvPr id="561" name="Google Shape;561;p55"/>
          <p:cNvSpPr txBox="1"/>
          <p:nvPr/>
        </p:nvSpPr>
        <p:spPr>
          <a:xfrm>
            <a:off x="995738" y="4279477"/>
            <a:ext cx="3139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4F37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Lauren Morley</a:t>
            </a:r>
            <a:endParaRPr sz="1800">
              <a:solidFill>
                <a:srgbClr val="FF4F37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pic>
        <p:nvPicPr>
          <p:cNvPr id="562" name="Google Shape;562;p55" title="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60400" y="3691912"/>
            <a:ext cx="992414" cy="671026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p55"/>
          <p:cNvSpPr txBox="1"/>
          <p:nvPr/>
        </p:nvSpPr>
        <p:spPr>
          <a:xfrm>
            <a:off x="7082621" y="1495200"/>
            <a:ext cx="19671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solidFill>
                  <a:schemeClr val="lt1"/>
                </a:solidFill>
                <a:latin typeface="Urbanist"/>
                <a:ea typeface="Urbanist"/>
                <a:cs typeface="Urbanist"/>
                <a:sym typeface="Urbanist"/>
              </a:rPr>
              <a:t>And a thanks to our sponsors!</a:t>
            </a:r>
            <a:endParaRPr sz="800"/>
          </a:p>
        </p:txBody>
      </p:sp>
      <p:pic>
        <p:nvPicPr>
          <p:cNvPr id="564" name="Google Shape;564;p55" title="4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07206" y="2968035"/>
            <a:ext cx="1293355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55" title="ELEMENTS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07199" y="2286700"/>
            <a:ext cx="899609" cy="5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55" title="CRC-TR211long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252437" y="2286688"/>
            <a:ext cx="808354" cy="56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55" title="Logo-Goethe-University-Frankfurt-am-Main(1)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152813" y="3413988"/>
            <a:ext cx="808350" cy="730447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55"/>
          <p:cNvSpPr txBox="1"/>
          <p:nvPr/>
        </p:nvSpPr>
        <p:spPr>
          <a:xfrm>
            <a:off x="7938100" y="4077675"/>
            <a:ext cx="1237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5EA8"/>
                </a:solidFill>
                <a:latin typeface="Average"/>
                <a:ea typeface="Average"/>
                <a:cs typeface="Average"/>
                <a:sym typeface="Average"/>
              </a:rPr>
              <a:t>International</a:t>
            </a:r>
            <a:endParaRPr sz="800">
              <a:solidFill>
                <a:srgbClr val="005EA8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5EA8"/>
                </a:solidFill>
                <a:latin typeface="Average"/>
                <a:ea typeface="Average"/>
                <a:cs typeface="Average"/>
                <a:sym typeface="Average"/>
              </a:rPr>
              <a:t>Laboratory</a:t>
            </a:r>
            <a:endParaRPr sz="800">
              <a:solidFill>
                <a:srgbClr val="005EA8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5EA8"/>
                </a:solidFill>
                <a:latin typeface="Average"/>
                <a:ea typeface="Average"/>
                <a:cs typeface="Average"/>
                <a:sym typeface="Average"/>
              </a:rPr>
              <a:t>Visits Program</a:t>
            </a:r>
            <a:endParaRPr sz="800">
              <a:solidFill>
                <a:srgbClr val="005EA8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569" name="Google Shape;569;p55" title="finn_profile_2.jpg"/>
          <p:cNvPicPr preferRelativeResize="0"/>
          <p:nvPr/>
        </p:nvPicPr>
        <p:blipFill rotWithShape="1">
          <a:blip r:embed="rId12">
            <a:alphaModFix/>
          </a:blip>
          <a:srcRect b="0" l="5172" r="5181" t="0"/>
          <a:stretch/>
        </p:blipFill>
        <p:spPr>
          <a:xfrm>
            <a:off x="234238" y="634161"/>
            <a:ext cx="1389901" cy="1550418"/>
          </a:xfrm>
          <a:prstGeom prst="rect">
            <a:avLst/>
          </a:prstGeom>
          <a:noFill/>
          <a:ln cap="flat" cmpd="sng" w="38100">
            <a:solidFill>
              <a:srgbClr val="038FD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70" name="Google Shape;570;p55"/>
          <p:cNvSpPr txBox="1"/>
          <p:nvPr/>
        </p:nvSpPr>
        <p:spPr>
          <a:xfrm>
            <a:off x="199263" y="2248700"/>
            <a:ext cx="30000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38FDF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Finn Karstens</a:t>
            </a:r>
            <a:endParaRPr sz="1800"/>
          </a:p>
        </p:txBody>
      </p:sp>
      <p:pic>
        <p:nvPicPr>
          <p:cNvPr id="571" name="Google Shape;571;p55" title="tumblr_8e092023e09a901300c3df93a2017a10_c2396ae1_2048.jpg"/>
          <p:cNvPicPr preferRelativeResize="0"/>
          <p:nvPr/>
        </p:nvPicPr>
        <p:blipFill rotWithShape="1">
          <a:blip r:embed="rId13">
            <a:alphaModFix/>
          </a:blip>
          <a:srcRect b="16121" l="0" r="0" t="0"/>
          <a:stretch/>
        </p:blipFill>
        <p:spPr>
          <a:xfrm>
            <a:off x="1954449" y="632125"/>
            <a:ext cx="1389888" cy="1554478"/>
          </a:xfrm>
          <a:prstGeom prst="rect">
            <a:avLst/>
          </a:prstGeom>
          <a:noFill/>
          <a:ln cap="flat" cmpd="sng" w="38100">
            <a:solidFill>
              <a:srgbClr val="FF513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72" name="Google Shape;572;p55"/>
          <p:cNvSpPr txBox="1"/>
          <p:nvPr/>
        </p:nvSpPr>
        <p:spPr>
          <a:xfrm>
            <a:off x="1931438" y="2248700"/>
            <a:ext cx="30000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4F37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Aster Schnell</a:t>
            </a:r>
            <a:endParaRPr sz="1800">
              <a:solidFill>
                <a:srgbClr val="FF4F37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pic>
        <p:nvPicPr>
          <p:cNvPr id="573" name="Google Shape;573;p55" title="tumblr_58854fbf36206bb155ce70b93ac91bc1_7c95ff0e_2048.jpg"/>
          <p:cNvPicPr preferRelativeResize="0"/>
          <p:nvPr/>
        </p:nvPicPr>
        <p:blipFill rotWithShape="1">
          <a:blip r:embed="rId14">
            <a:alphaModFix/>
          </a:blip>
          <a:srcRect b="8060" l="0" r="0" t="8060"/>
          <a:stretch/>
        </p:blipFill>
        <p:spPr>
          <a:xfrm>
            <a:off x="1065350" y="2696992"/>
            <a:ext cx="1389888" cy="1554478"/>
          </a:xfrm>
          <a:prstGeom prst="rect">
            <a:avLst/>
          </a:prstGeom>
          <a:noFill/>
          <a:ln cap="flat" cmpd="sng" w="38100">
            <a:solidFill>
              <a:srgbClr val="FF5138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56"/>
          <p:cNvSpPr txBox="1"/>
          <p:nvPr>
            <p:ph type="title"/>
          </p:nvPr>
        </p:nvSpPr>
        <p:spPr>
          <a:xfrm>
            <a:off x="410700" y="2164000"/>
            <a:ext cx="8228700" cy="6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Project Overview</a:t>
            </a:r>
            <a:endParaRPr sz="4400"/>
          </a:p>
        </p:txBody>
      </p:sp>
      <p:sp>
        <p:nvSpPr>
          <p:cNvPr id="579" name="Google Shape;579;p56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80" name="Google Shape;580;p56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57"/>
          <p:cNvSpPr txBox="1"/>
          <p:nvPr>
            <p:ph idx="1" type="subTitle"/>
          </p:nvPr>
        </p:nvSpPr>
        <p:spPr>
          <a:xfrm>
            <a:off x="4314775" y="2469700"/>
            <a:ext cx="4230600" cy="180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What do time </a:t>
            </a:r>
            <a:r>
              <a:rPr lang="en" sz="2000"/>
              <a:t>evolution</a:t>
            </a:r>
            <a:r>
              <a:rPr lang="en" sz="2000"/>
              <a:t> simulations of dark matter minihalos using alternative models of dark matter predict? 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How does this compare to observation?</a:t>
            </a:r>
            <a:endParaRPr sz="2000"/>
          </a:p>
        </p:txBody>
      </p:sp>
      <p:sp>
        <p:nvSpPr>
          <p:cNvPr id="586" name="Google Shape;586;p57"/>
          <p:cNvSpPr txBox="1"/>
          <p:nvPr>
            <p:ph type="title"/>
          </p:nvPr>
        </p:nvSpPr>
        <p:spPr>
          <a:xfrm>
            <a:off x="228600" y="457198"/>
            <a:ext cx="3655800" cy="812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Idea</a:t>
            </a:r>
            <a:endParaRPr/>
          </a:p>
        </p:txBody>
      </p:sp>
      <p:sp>
        <p:nvSpPr>
          <p:cNvPr id="587" name="Google Shape;587;p57"/>
          <p:cNvSpPr txBox="1"/>
          <p:nvPr/>
        </p:nvSpPr>
        <p:spPr>
          <a:xfrm>
            <a:off x="170625" y="1702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Project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588" name="Google Shape;588;p57"/>
          <p:cNvSpPr/>
          <p:nvPr/>
        </p:nvSpPr>
        <p:spPr>
          <a:xfrm>
            <a:off x="173225" y="4806900"/>
            <a:ext cx="139800" cy="139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589" name="Google Shape;589;p57"/>
          <p:cNvSpPr/>
          <p:nvPr/>
        </p:nvSpPr>
        <p:spPr>
          <a:xfrm>
            <a:off x="4592525" y="4823375"/>
            <a:ext cx="90600" cy="89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58"/>
          <p:cNvSpPr txBox="1"/>
          <p:nvPr>
            <p:ph idx="5" type="subTitle"/>
          </p:nvPr>
        </p:nvSpPr>
        <p:spPr>
          <a:xfrm>
            <a:off x="426700" y="2708802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Modeling Alternative Dark Matter Physics</a:t>
            </a:r>
            <a:endParaRPr/>
          </a:p>
        </p:txBody>
      </p:sp>
      <p:sp>
        <p:nvSpPr>
          <p:cNvPr id="595" name="Google Shape;595;p58"/>
          <p:cNvSpPr txBox="1"/>
          <p:nvPr>
            <p:ph idx="7" type="body"/>
          </p:nvPr>
        </p:nvSpPr>
        <p:spPr>
          <a:xfrm>
            <a:off x="426700" y="3251425"/>
            <a:ext cx="1761900" cy="965100"/>
          </a:xfrm>
          <a:prstGeom prst="rect">
            <a:avLst/>
          </a:prstGeom>
        </p:spPr>
        <p:txBody>
          <a:bodyPr anchorCtr="0" anchor="t" bIns="91425" lIns="91425" spcFirstLastPara="1" rIns="0" wrap="square" tIns="91425">
            <a:noAutofit/>
          </a:bodyPr>
          <a:lstStyle/>
          <a:p>
            <a:pPr indent="-200659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Char char="●"/>
            </a:pPr>
            <a:r>
              <a:rPr lang="en">
                <a:latin typeface="Urbanist Medium"/>
                <a:ea typeface="Urbanist Medium"/>
                <a:cs typeface="Urbanist Medium"/>
                <a:sym typeface="Urbanist Medium"/>
              </a:rPr>
              <a:t>Code by R. Blaff models alternative dark matter</a:t>
            </a:r>
            <a:endParaRPr>
              <a:latin typeface="Urbanist Medium"/>
              <a:ea typeface="Urbanist Medium"/>
              <a:cs typeface="Urbanist Medium"/>
              <a:sym typeface="Urbanist Medium"/>
            </a:endParaRPr>
          </a:p>
          <a:p>
            <a:pPr indent="-200659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Urbanist Medium"/>
              <a:buChar char="●"/>
            </a:pPr>
            <a:r>
              <a:rPr lang="en">
                <a:latin typeface="Urbanist Medium"/>
                <a:ea typeface="Urbanist Medium"/>
                <a:cs typeface="Urbanist Medium"/>
                <a:sym typeface="Urbanist Medium"/>
              </a:rPr>
              <a:t>Code expanded to model gas and dark matter simultaneously</a:t>
            </a:r>
            <a:endParaRPr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596" name="Google Shape;596;p58"/>
          <p:cNvSpPr txBox="1"/>
          <p:nvPr>
            <p:ph idx="4294967295" type="title"/>
          </p:nvPr>
        </p:nvSpPr>
        <p:spPr>
          <a:xfrm>
            <a:off x="311700" y="457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Work</a:t>
            </a:r>
            <a:endParaRPr/>
          </a:p>
        </p:txBody>
      </p:sp>
      <p:sp>
        <p:nvSpPr>
          <p:cNvPr id="597" name="Google Shape;597;p58"/>
          <p:cNvSpPr txBox="1"/>
          <p:nvPr>
            <p:ph idx="13" type="subTitle"/>
          </p:nvPr>
        </p:nvSpPr>
        <p:spPr>
          <a:xfrm>
            <a:off x="2621800" y="2936075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Code</a:t>
            </a:r>
            <a:endParaRPr/>
          </a:p>
        </p:txBody>
      </p:sp>
      <p:sp>
        <p:nvSpPr>
          <p:cNvPr id="598" name="Google Shape;598;p58"/>
          <p:cNvSpPr txBox="1"/>
          <p:nvPr>
            <p:ph idx="16" type="subTitle"/>
          </p:nvPr>
        </p:nvSpPr>
        <p:spPr>
          <a:xfrm>
            <a:off x="4816900" y="2708808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Modeling</a:t>
            </a:r>
            <a:r>
              <a:rPr lang="en"/>
              <a:t> Gas Heating and Cooling</a:t>
            </a:r>
            <a:endParaRPr/>
          </a:p>
        </p:txBody>
      </p:sp>
      <p:sp>
        <p:nvSpPr>
          <p:cNvPr id="599" name="Google Shape;599;p58"/>
          <p:cNvSpPr txBox="1"/>
          <p:nvPr>
            <p:ph idx="6" type="subTitle"/>
          </p:nvPr>
        </p:nvSpPr>
        <p:spPr>
          <a:xfrm>
            <a:off x="43493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SPHerical</a:t>
            </a:r>
            <a:endParaRPr/>
          </a:p>
        </p:txBody>
      </p:sp>
      <p:sp>
        <p:nvSpPr>
          <p:cNvPr id="600" name="Google Shape;600;p58"/>
          <p:cNvSpPr txBox="1"/>
          <p:nvPr>
            <p:ph idx="14" type="body"/>
          </p:nvPr>
        </p:nvSpPr>
        <p:spPr>
          <a:xfrm>
            <a:off x="2621800" y="3251425"/>
            <a:ext cx="17058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-200659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Char char="●"/>
            </a:pPr>
            <a:r>
              <a:rPr lang="en"/>
              <a:t>Code expanded by L. Morley to include gas physics related to infalling gas</a:t>
            </a:r>
            <a:endParaRPr/>
          </a:p>
        </p:txBody>
      </p:sp>
      <p:sp>
        <p:nvSpPr>
          <p:cNvPr id="601" name="Google Shape;601;p58"/>
          <p:cNvSpPr txBox="1"/>
          <p:nvPr>
            <p:ph idx="9" type="subTitle"/>
          </p:nvPr>
        </p:nvSpPr>
        <p:spPr>
          <a:xfrm>
            <a:off x="26218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Modeling Gas Collapse Physics</a:t>
            </a:r>
            <a:endParaRPr/>
          </a:p>
        </p:txBody>
      </p:sp>
      <p:sp>
        <p:nvSpPr>
          <p:cNvPr id="602" name="Google Shape;602;p58"/>
          <p:cNvSpPr txBox="1"/>
          <p:nvPr>
            <p:ph idx="17" type="subTitle"/>
          </p:nvPr>
        </p:nvSpPr>
        <p:spPr>
          <a:xfrm>
            <a:off x="48169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Grackle and Cloudy</a:t>
            </a:r>
            <a:endParaRPr/>
          </a:p>
        </p:txBody>
      </p:sp>
      <p:sp>
        <p:nvSpPr>
          <p:cNvPr id="603" name="Google Shape;603;p58"/>
          <p:cNvSpPr txBox="1"/>
          <p:nvPr>
            <p:ph idx="18" type="body"/>
          </p:nvPr>
        </p:nvSpPr>
        <p:spPr>
          <a:xfrm>
            <a:off x="4817025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-200659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Char char="●"/>
            </a:pPr>
            <a:r>
              <a:rPr lang="en"/>
              <a:t>Code expanded by us to include more robust gas dynamics</a:t>
            </a:r>
            <a:endParaRPr/>
          </a:p>
        </p:txBody>
      </p:sp>
      <p:sp>
        <p:nvSpPr>
          <p:cNvPr id="604" name="Google Shape;604;p58"/>
          <p:cNvSpPr txBox="1"/>
          <p:nvPr>
            <p:ph idx="20" type="subTitle"/>
          </p:nvPr>
        </p:nvSpPr>
        <p:spPr>
          <a:xfrm>
            <a:off x="7012000" y="2708807"/>
            <a:ext cx="1761900" cy="2286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Running</a:t>
            </a:r>
            <a:r>
              <a:rPr lang="en"/>
              <a:t> Simulations</a:t>
            </a:r>
            <a:endParaRPr/>
          </a:p>
        </p:txBody>
      </p:sp>
      <p:sp>
        <p:nvSpPr>
          <p:cNvPr id="605" name="Google Shape;605;p58"/>
          <p:cNvSpPr txBox="1"/>
          <p:nvPr>
            <p:ph idx="21" type="subTitle"/>
          </p:nvPr>
        </p:nvSpPr>
        <p:spPr>
          <a:xfrm>
            <a:off x="7012000" y="2936076"/>
            <a:ext cx="1761900" cy="163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Code</a:t>
            </a:r>
            <a:endParaRPr/>
          </a:p>
        </p:txBody>
      </p:sp>
      <p:sp>
        <p:nvSpPr>
          <p:cNvPr id="606" name="Google Shape;606;p58"/>
          <p:cNvSpPr txBox="1"/>
          <p:nvPr>
            <p:ph idx="22" type="body"/>
          </p:nvPr>
        </p:nvSpPr>
        <p:spPr>
          <a:xfrm>
            <a:off x="7012000" y="3251425"/>
            <a:ext cx="1761900" cy="96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-200659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Char char="●"/>
            </a:pPr>
            <a:r>
              <a:rPr lang="en"/>
              <a:t>Simulations run and compared to observation</a:t>
            </a:r>
            <a:endParaRPr/>
          </a:p>
        </p:txBody>
      </p:sp>
      <p:pic>
        <p:nvPicPr>
          <p:cNvPr id="607" name="Google Shape;607;p58" title="sta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6900" y="1621775"/>
            <a:ext cx="488150" cy="488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58" title="check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704" y="1609064"/>
            <a:ext cx="572721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58" title="check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1804" y="1609064"/>
            <a:ext cx="572721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58"/>
          <p:cNvSpPr txBox="1"/>
          <p:nvPr/>
        </p:nvSpPr>
        <p:spPr>
          <a:xfrm>
            <a:off x="362100" y="1701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Project</a:t>
            </a:r>
            <a:endParaRPr/>
          </a:p>
        </p:txBody>
      </p:sp>
      <p:pic>
        <p:nvPicPr>
          <p:cNvPr id="611" name="Google Shape;611;p58" title="alert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21500" y="1621775"/>
            <a:ext cx="488150" cy="488150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58"/>
          <p:cNvSpPr/>
          <p:nvPr/>
        </p:nvSpPr>
        <p:spPr>
          <a:xfrm>
            <a:off x="206150" y="4823375"/>
            <a:ext cx="74100" cy="89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13" name="Google Shape;613;p58"/>
          <p:cNvSpPr/>
          <p:nvPr/>
        </p:nvSpPr>
        <p:spPr>
          <a:xfrm>
            <a:off x="4576075" y="4782225"/>
            <a:ext cx="123600" cy="163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59"/>
          <p:cNvSpPr txBox="1"/>
          <p:nvPr>
            <p:ph type="title"/>
          </p:nvPr>
        </p:nvSpPr>
        <p:spPr>
          <a:xfrm>
            <a:off x="410700" y="2164000"/>
            <a:ext cx="8228700" cy="668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Background</a:t>
            </a:r>
            <a:endParaRPr sz="4400"/>
          </a:p>
        </p:txBody>
      </p:sp>
      <p:sp>
        <p:nvSpPr>
          <p:cNvPr id="619" name="Google Shape;619;p59"/>
          <p:cNvSpPr/>
          <p:nvPr/>
        </p:nvSpPr>
        <p:spPr>
          <a:xfrm>
            <a:off x="205200" y="4813475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20" name="Google Shape;620;p59"/>
          <p:cNvSpPr/>
          <p:nvPr/>
        </p:nvSpPr>
        <p:spPr>
          <a:xfrm>
            <a:off x="4568900" y="4797700"/>
            <a:ext cx="102300" cy="9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0"/>
          <p:cNvSpPr txBox="1"/>
          <p:nvPr>
            <p:ph type="title"/>
          </p:nvPr>
        </p:nvSpPr>
        <p:spPr>
          <a:xfrm>
            <a:off x="328350" y="457200"/>
            <a:ext cx="8082900" cy="5373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dark matter?</a:t>
            </a:r>
            <a:endParaRPr/>
          </a:p>
        </p:txBody>
      </p:sp>
      <p:sp>
        <p:nvSpPr>
          <p:cNvPr id="626" name="Google Shape;626;p60"/>
          <p:cNvSpPr txBox="1"/>
          <p:nvPr>
            <p:ph idx="4294967295" type="title"/>
          </p:nvPr>
        </p:nvSpPr>
        <p:spPr>
          <a:xfrm>
            <a:off x="4915100" y="1095463"/>
            <a:ext cx="4122600" cy="35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Urbanist"/>
                <a:ea typeface="Urbanist"/>
                <a:cs typeface="Urbanist"/>
                <a:sym typeface="Urbanist"/>
              </a:rPr>
              <a:t>Dark matter</a:t>
            </a:r>
            <a:r>
              <a:rPr lang="en" sz="1600"/>
              <a:t> (DM) is the dominant form of matter in the Universe. It is: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invisible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●"/>
            </a:pPr>
            <a:r>
              <a:rPr lang="en" sz="1600"/>
              <a:t>of unknown nature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There is a lot of indirect observational evidence for dark matter.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Dark matter is highly structured and found in </a:t>
            </a:r>
            <a:r>
              <a:rPr b="1" lang="en" sz="1600">
                <a:latin typeface="Urbanist"/>
                <a:ea typeface="Urbanist"/>
                <a:cs typeface="Urbanist"/>
                <a:sym typeface="Urbanist"/>
              </a:rPr>
              <a:t>halos</a:t>
            </a:r>
            <a:r>
              <a:rPr lang="en" sz="1600"/>
              <a:t> surrounding galaxies.</a:t>
            </a:r>
            <a:endParaRPr sz="1600"/>
          </a:p>
        </p:txBody>
      </p:sp>
      <p:sp>
        <p:nvSpPr>
          <p:cNvPr id="627" name="Google Shape;627;p60"/>
          <p:cNvSpPr/>
          <p:nvPr/>
        </p:nvSpPr>
        <p:spPr>
          <a:xfrm>
            <a:off x="159750" y="4803175"/>
            <a:ext cx="168600" cy="109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28" name="Google Shape;628;p60"/>
          <p:cNvSpPr/>
          <p:nvPr/>
        </p:nvSpPr>
        <p:spPr>
          <a:xfrm>
            <a:off x="4544725" y="4773425"/>
            <a:ext cx="198300" cy="138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29" name="Google Shape;629;p60"/>
          <p:cNvSpPr txBox="1"/>
          <p:nvPr/>
        </p:nvSpPr>
        <p:spPr>
          <a:xfrm>
            <a:off x="5989350" y="471152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Image credit</a:t>
            </a:r>
            <a:r>
              <a:rPr lang="en" sz="700">
                <a:solidFill>
                  <a:schemeClr val="dk2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: L. Jaramillo &amp; O. Macias/Virginia Tech</a:t>
            </a:r>
            <a:endParaRPr sz="700">
              <a:solidFill>
                <a:schemeClr val="dk2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sp>
        <p:nvSpPr>
          <p:cNvPr id="630" name="Google Shape;630;p60"/>
          <p:cNvSpPr txBox="1"/>
          <p:nvPr/>
        </p:nvSpPr>
        <p:spPr>
          <a:xfrm>
            <a:off x="228600" y="879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Urbanist Medium"/>
                <a:ea typeface="Urbanist Medium"/>
                <a:cs typeface="Urbanist Medium"/>
                <a:sym typeface="Urbanist Medium"/>
              </a:rPr>
              <a:t>Background</a:t>
            </a:r>
            <a:endParaRPr sz="1200">
              <a:solidFill>
                <a:schemeClr val="lt1"/>
              </a:solidFill>
              <a:latin typeface="Urbanist Medium"/>
              <a:ea typeface="Urbanist Medium"/>
              <a:cs typeface="Urbanist Medium"/>
              <a:sym typeface="Urbanist Medium"/>
            </a:endParaRPr>
          </a:p>
        </p:txBody>
      </p:sp>
      <p:pic>
        <p:nvPicPr>
          <p:cNvPr id="631" name="Google Shape;631;p60" title="c9e6feb3-3a43-4b9b-b68e-672efdf86dc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800" y="1648638"/>
            <a:ext cx="4216376" cy="2408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61"/>
          <p:cNvSpPr txBox="1"/>
          <p:nvPr>
            <p:ph idx="1" type="body"/>
          </p:nvPr>
        </p:nvSpPr>
        <p:spPr>
          <a:xfrm>
            <a:off x="228600" y="1889400"/>
            <a:ext cx="5280300" cy="2709000"/>
          </a:xfrm>
          <a:prstGeom prst="rect">
            <a:avLst/>
          </a:prstGeom>
        </p:spPr>
        <p:txBody>
          <a:bodyPr anchorCtr="0" anchor="b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Urbanist Medium"/>
                <a:ea typeface="Urbanist Medium"/>
                <a:cs typeface="Urbanist Medium"/>
                <a:sym typeface="Urbanist Medium"/>
              </a:rPr>
              <a:t>We don't know!</a:t>
            </a:r>
            <a:endParaRPr sz="1600">
              <a:latin typeface="Urbanist Medium"/>
              <a:ea typeface="Urbanist Medium"/>
              <a:cs typeface="Urbanist Medium"/>
              <a:sym typeface="Urbanist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The</a:t>
            </a:r>
            <a:r>
              <a:rPr lang="en" sz="1600"/>
              <a:t> simplest, Cold Dark Matter (CDM), </a:t>
            </a:r>
            <a:r>
              <a:rPr lang="en" sz="1600"/>
              <a:t>is accurate at large scales but problematic on small scales, thus alternative models have been suggested.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This project focuses on dark matter with dissipative and self-interactions (dSIDM) and explores its potential.</a:t>
            </a:r>
            <a:endParaRPr sz="1600"/>
          </a:p>
        </p:txBody>
      </p:sp>
      <p:sp>
        <p:nvSpPr>
          <p:cNvPr id="637" name="Google Shape;637;p61"/>
          <p:cNvSpPr txBox="1"/>
          <p:nvPr>
            <p:ph idx="5" type="subTitle"/>
          </p:nvPr>
        </p:nvSpPr>
        <p:spPr>
          <a:xfrm>
            <a:off x="6858900" y="4749425"/>
            <a:ext cx="2056500" cy="22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Volker Springel/Max Planck Institute for Astrophysics/Science Photo Library</a:t>
            </a:r>
            <a:endParaRPr/>
          </a:p>
        </p:txBody>
      </p:sp>
      <p:sp>
        <p:nvSpPr>
          <p:cNvPr id="638" name="Google Shape;638;p61"/>
          <p:cNvSpPr txBox="1"/>
          <p:nvPr>
            <p:ph idx="6" type="subTitle"/>
          </p:nvPr>
        </p:nvSpPr>
        <p:spPr>
          <a:xfrm>
            <a:off x="228600" y="228600"/>
            <a:ext cx="2920800" cy="22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639" name="Google Shape;639;p61"/>
          <p:cNvSpPr txBox="1"/>
          <p:nvPr>
            <p:ph type="title"/>
          </p:nvPr>
        </p:nvSpPr>
        <p:spPr>
          <a:xfrm>
            <a:off x="228600" y="613525"/>
            <a:ext cx="4296600" cy="9819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nature of dark matter?</a:t>
            </a:r>
            <a:endParaRPr/>
          </a:p>
        </p:txBody>
      </p:sp>
      <p:pic>
        <p:nvPicPr>
          <p:cNvPr id="640" name="Google Shape;640;p61" title="a763f8c4ff743d403b090374ae179d364e40160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5266512" y="798587"/>
            <a:ext cx="4050875" cy="3038150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61"/>
          <p:cNvSpPr/>
          <p:nvPr/>
        </p:nvSpPr>
        <p:spPr>
          <a:xfrm>
            <a:off x="205700" y="4828600"/>
            <a:ext cx="106800" cy="83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642" name="Google Shape;642;p61"/>
          <p:cNvSpPr/>
          <p:nvPr/>
        </p:nvSpPr>
        <p:spPr>
          <a:xfrm>
            <a:off x="4549425" y="4771125"/>
            <a:ext cx="156000" cy="141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rk Particles">
  <a:themeElements>
    <a:clrScheme name="Simple Light">
      <a:dk1>
        <a:srgbClr val="000000"/>
      </a:dk1>
      <a:lt1>
        <a:srgbClr val="FFFFFF"/>
      </a:lt1>
      <a:dk2>
        <a:srgbClr val="F5F5F5"/>
      </a:dk2>
      <a:lt2>
        <a:srgbClr val="323232"/>
      </a:lt2>
      <a:accent1>
        <a:srgbClr val="434343"/>
      </a:accent1>
      <a:accent2>
        <a:srgbClr val="252525"/>
      </a:accent2>
      <a:accent3>
        <a:srgbClr val="DEFF9A"/>
      </a:accent3>
      <a:accent4>
        <a:srgbClr val="DAFFDE"/>
      </a:accent4>
      <a:accent5>
        <a:srgbClr val="4CDC8B"/>
      </a:accent5>
      <a:accent6>
        <a:srgbClr val="4C7FDC"/>
      </a:accent6>
      <a:hlink>
        <a:srgbClr val="18181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