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0"/>
  </p:notesMasterIdLst>
  <p:sldIdLst>
    <p:sldId id="256" r:id="rId5"/>
    <p:sldId id="284" r:id="rId6"/>
    <p:sldId id="274" r:id="rId7"/>
    <p:sldId id="261" r:id="rId8"/>
    <p:sldId id="264" r:id="rId9"/>
    <p:sldId id="265" r:id="rId10"/>
    <p:sldId id="269" r:id="rId11"/>
    <p:sldId id="260" r:id="rId12"/>
    <p:sldId id="270" r:id="rId13"/>
    <p:sldId id="258" r:id="rId14"/>
    <p:sldId id="257" r:id="rId15"/>
    <p:sldId id="266" r:id="rId16"/>
    <p:sldId id="271" r:id="rId17"/>
    <p:sldId id="276" r:id="rId18"/>
    <p:sldId id="272" r:id="rId19"/>
    <p:sldId id="273" r:id="rId20"/>
    <p:sldId id="267" r:id="rId21"/>
    <p:sldId id="277" r:id="rId22"/>
    <p:sldId id="281" r:id="rId23"/>
    <p:sldId id="282" r:id="rId24"/>
    <p:sldId id="285" r:id="rId25"/>
    <p:sldId id="275" r:id="rId26"/>
    <p:sldId id="279" r:id="rId27"/>
    <p:sldId id="259" r:id="rId28"/>
    <p:sldId id="268" r:id="rId2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009900"/>
    <a:srgbClr val="0033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3744D9-6C7A-7E22-0C2B-06E22F033472}" v="1" dt="2025-08-13T01:57:07.861"/>
    <p1510:client id="{1BA9D0B5-6524-99AB-23D6-7516E787C04F}" v="4" dt="2025-08-13T01:54:56.109"/>
    <p1510:client id="{DA4113C9-BDEA-A8AB-E96D-516F142E64B9}" v="4" dt="2025-08-13T01:42:47.1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73199" autoAdjust="0"/>
  </p:normalViewPr>
  <p:slideViewPr>
    <p:cSldViewPr snapToGrid="0">
      <p:cViewPr varScale="1">
        <p:scale>
          <a:sx n="117" d="100"/>
          <a:sy n="117" d="100"/>
        </p:scale>
        <p:origin x="190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85C517-C554-410E-9109-49E214036960}" type="datetimeFigureOut">
              <a:rPr lang="de-DE" smtClean="0"/>
              <a:t>12.08.2025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178741-29A6-4DF9-A3D9-E103E97D8DFB}" type="slidenum">
              <a:rPr lang="de-DE" smtClean="0"/>
              <a:t>‹Nr.›</a:t>
            </a:fld>
            <a:endParaRPr lang="de-DE"/>
          </a:p>
        </p:txBody>
      </p:sp>
    </p:spTree>
    <p:extLst>
      <p:ext uri="{BB962C8B-B14F-4D97-AF65-F5344CB8AC3E}">
        <p14:creationId xmlns:p14="http://schemas.microsoft.com/office/powerpoint/2010/main" val="1292769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err="1"/>
              <a:t>Hi,my</a:t>
            </a:r>
            <a:r>
              <a:rPr lang="en-US" dirty="0"/>
              <a:t> name is Dominik Plonka, and I’m currently completing my master’s thesis in observational astrophysics at Goethe University Frankfurt, supervised by Prof. Camilla Hansen.</a:t>
            </a:r>
          </a:p>
          <a:p>
            <a:endParaRPr lang="en-US" dirty="0"/>
          </a:p>
          <a:p>
            <a:r>
              <a:rPr lang="en-US" dirty="0"/>
              <a:t>Today, I’d like to give you an overview of my ongoing research, which focuses on the dynamical and chemical properties of metal-poor stars that likely originated outside the Milky Way. </a:t>
            </a:r>
          </a:p>
        </p:txBody>
      </p:sp>
      <p:sp>
        <p:nvSpPr>
          <p:cNvPr id="4" name="Foliennummernplatzhalter 3"/>
          <p:cNvSpPr>
            <a:spLocks noGrp="1"/>
          </p:cNvSpPr>
          <p:nvPr>
            <p:ph type="sldNum" sz="quarter" idx="5"/>
          </p:nvPr>
        </p:nvSpPr>
        <p:spPr/>
        <p:txBody>
          <a:bodyPr/>
          <a:lstStyle/>
          <a:p>
            <a:fld id="{96178741-29A6-4DF9-A3D9-E103E97D8DFB}" type="slidenum">
              <a:rPr lang="de-DE" smtClean="0"/>
              <a:t>1</a:t>
            </a:fld>
            <a:endParaRPr lang="de-DE"/>
          </a:p>
        </p:txBody>
      </p:sp>
    </p:spTree>
    <p:extLst>
      <p:ext uri="{BB962C8B-B14F-4D97-AF65-F5344CB8AC3E}">
        <p14:creationId xmlns:p14="http://schemas.microsoft.com/office/powerpoint/2010/main" val="190005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Let</a:t>
            </a:r>
            <a:r>
              <a:rPr lang="de-DE" dirty="0"/>
              <a:t> </a:t>
            </a:r>
            <a:r>
              <a:rPr lang="de-DE" dirty="0" err="1"/>
              <a:t>me</a:t>
            </a:r>
            <a:r>
              <a:rPr lang="de-DE" dirty="0"/>
              <a:t> </a:t>
            </a:r>
            <a:r>
              <a:rPr lang="de-DE" dirty="0" err="1"/>
              <a:t>now</a:t>
            </a:r>
            <a:r>
              <a:rPr lang="de-DE" dirty="0"/>
              <a:t> </a:t>
            </a:r>
            <a:r>
              <a:rPr lang="de-DE" dirty="0" err="1"/>
              <a:t>explan</a:t>
            </a:r>
            <a:r>
              <a:rPr lang="de-DE" dirty="0"/>
              <a:t> </a:t>
            </a:r>
            <a:r>
              <a:rPr lang="de-DE" dirty="0" err="1"/>
              <a:t>how</a:t>
            </a:r>
            <a:r>
              <a:rPr lang="de-DE" dirty="0"/>
              <a:t> </a:t>
            </a:r>
            <a:r>
              <a:rPr lang="de-DE" dirty="0" err="1"/>
              <a:t>the</a:t>
            </a:r>
            <a:r>
              <a:rPr lang="de-DE" dirty="0"/>
              <a:t> </a:t>
            </a:r>
            <a:r>
              <a:rPr lang="de-DE" dirty="0" err="1"/>
              <a:t>stars</a:t>
            </a:r>
            <a:r>
              <a:rPr lang="de-DE" dirty="0"/>
              <a:t> in </a:t>
            </a:r>
            <a:r>
              <a:rPr lang="de-DE" dirty="0" err="1"/>
              <a:t>the</a:t>
            </a:r>
            <a:r>
              <a:rPr lang="de-DE" dirty="0"/>
              <a:t> CERES sample </a:t>
            </a:r>
            <a:r>
              <a:rPr lang="de-DE" dirty="0" err="1"/>
              <a:t>where</a:t>
            </a:r>
            <a:r>
              <a:rPr lang="de-DE" dirty="0"/>
              <a:t> </a:t>
            </a:r>
            <a:r>
              <a:rPr lang="de-DE" dirty="0" err="1"/>
              <a:t>selected</a:t>
            </a:r>
            <a:r>
              <a:rPr lang="de-DE" dirty="0"/>
              <a:t>:</a:t>
            </a:r>
          </a:p>
          <a:p>
            <a:endParaRPr lang="de-DE" dirty="0"/>
          </a:p>
          <a:p>
            <a:r>
              <a:rPr lang="de-DE" dirty="0" err="1"/>
              <a:t>We</a:t>
            </a:r>
            <a:r>
              <a:rPr lang="de-DE" dirty="0"/>
              <a:t> </a:t>
            </a:r>
            <a:r>
              <a:rPr lang="de-DE" dirty="0" err="1"/>
              <a:t>focus</a:t>
            </a:r>
            <a:r>
              <a:rPr lang="de-DE" dirty="0"/>
              <a:t> on </a:t>
            </a:r>
            <a:r>
              <a:rPr lang="de-DE" b="1" dirty="0" err="1"/>
              <a:t>bright</a:t>
            </a:r>
            <a:r>
              <a:rPr lang="de-DE" b="1" dirty="0"/>
              <a:t> </a:t>
            </a:r>
            <a:r>
              <a:rPr lang="de-DE" b="1" dirty="0" err="1"/>
              <a:t>red</a:t>
            </a:r>
            <a:r>
              <a:rPr lang="de-DE" b="1" dirty="0"/>
              <a:t> </a:t>
            </a:r>
            <a:r>
              <a:rPr lang="de-DE" b="1" dirty="0" err="1"/>
              <a:t>giants</a:t>
            </a:r>
            <a:r>
              <a:rPr lang="de-DE" b="1" dirty="0"/>
              <a:t> </a:t>
            </a:r>
            <a:r>
              <a:rPr lang="de-DE" b="1" dirty="0" err="1"/>
              <a:t>with</a:t>
            </a:r>
            <a:r>
              <a:rPr lang="de-DE" b="1" dirty="0"/>
              <a:t> </a:t>
            </a:r>
            <a:r>
              <a:rPr lang="de-DE" b="1" dirty="0" err="1"/>
              <a:t>low</a:t>
            </a:r>
            <a:r>
              <a:rPr lang="de-DE" b="1" dirty="0"/>
              <a:t> </a:t>
            </a:r>
            <a:r>
              <a:rPr lang="de-DE" b="1" dirty="0" err="1"/>
              <a:t>metallicites</a:t>
            </a:r>
            <a:r>
              <a:rPr lang="de-DE" b="1" dirty="0"/>
              <a:t> </a:t>
            </a:r>
            <a:r>
              <a:rPr lang="de-DE" dirty="0"/>
              <a:t>– in </a:t>
            </a:r>
            <a:r>
              <a:rPr lang="de-DE" dirty="0" err="1"/>
              <a:t>the</a:t>
            </a:r>
            <a:r>
              <a:rPr lang="de-DE" dirty="0"/>
              <a:t> </a:t>
            </a:r>
            <a:r>
              <a:rPr lang="de-DE" dirty="0" err="1"/>
              <a:t>range</a:t>
            </a:r>
            <a:r>
              <a:rPr lang="de-DE" dirty="0"/>
              <a:t> of </a:t>
            </a:r>
            <a:r>
              <a:rPr lang="de-DE" b="1" dirty="0"/>
              <a:t>-3.6 </a:t>
            </a:r>
            <a:r>
              <a:rPr lang="de-DE" b="1" dirty="0" err="1"/>
              <a:t>to</a:t>
            </a:r>
            <a:r>
              <a:rPr lang="de-DE" b="1" dirty="0"/>
              <a:t> -1.5 </a:t>
            </a:r>
            <a:r>
              <a:rPr lang="de-DE" b="1" dirty="0" err="1"/>
              <a:t>dex</a:t>
            </a:r>
            <a:r>
              <a:rPr lang="de-DE" dirty="0"/>
              <a:t>. </a:t>
            </a:r>
          </a:p>
          <a:p>
            <a:endParaRPr lang="de-DE" b="1" dirty="0"/>
          </a:p>
          <a:p>
            <a:r>
              <a:rPr lang="de-DE" b="0" dirty="0"/>
              <a:t>This </a:t>
            </a:r>
            <a:r>
              <a:rPr lang="de-DE" b="0" dirty="0" err="1"/>
              <a:t>metallicity</a:t>
            </a:r>
            <a:r>
              <a:rPr lang="de-DE" b="0" dirty="0"/>
              <a:t> </a:t>
            </a:r>
            <a:r>
              <a:rPr lang="de-DE" b="0" dirty="0" err="1"/>
              <a:t>range</a:t>
            </a:r>
            <a:r>
              <a:rPr lang="de-DE" b="0" dirty="0"/>
              <a:t> </a:t>
            </a:r>
            <a:r>
              <a:rPr lang="de-DE" b="0" dirty="0" err="1"/>
              <a:t>is</a:t>
            </a:r>
            <a:r>
              <a:rPr lang="de-DE" b="0" dirty="0"/>
              <a:t> </a:t>
            </a:r>
            <a:r>
              <a:rPr lang="de-DE" b="0" dirty="0" err="1"/>
              <a:t>where</a:t>
            </a:r>
            <a:r>
              <a:rPr lang="de-DE" b="0" dirty="0"/>
              <a:t> </a:t>
            </a:r>
            <a:r>
              <a:rPr lang="de-DE" b="0" dirty="0" err="1"/>
              <a:t>we</a:t>
            </a:r>
            <a:r>
              <a:rPr lang="de-DE" b="0" dirty="0"/>
              <a:t> </a:t>
            </a:r>
            <a:r>
              <a:rPr lang="de-DE" b="0" dirty="0" err="1"/>
              <a:t>expect</a:t>
            </a:r>
            <a:r>
              <a:rPr lang="de-DE" b="0" dirty="0"/>
              <a:t> </a:t>
            </a:r>
            <a:r>
              <a:rPr lang="de-DE" b="0" dirty="0" err="1"/>
              <a:t>to</a:t>
            </a:r>
            <a:r>
              <a:rPr lang="de-DE" b="0" dirty="0"/>
              <a:t> find r-</a:t>
            </a:r>
            <a:r>
              <a:rPr lang="de-DE" b="0" dirty="0" err="1"/>
              <a:t>process</a:t>
            </a:r>
            <a:r>
              <a:rPr lang="de-DE" b="0" dirty="0"/>
              <a:t> </a:t>
            </a:r>
            <a:r>
              <a:rPr lang="de-DE" b="0" dirty="0" err="1"/>
              <a:t>enhanced</a:t>
            </a:r>
            <a:r>
              <a:rPr lang="de-DE" b="0" dirty="0"/>
              <a:t> </a:t>
            </a:r>
            <a:r>
              <a:rPr lang="de-DE" b="0" dirty="0" err="1"/>
              <a:t>stars</a:t>
            </a:r>
            <a:r>
              <a:rPr lang="de-DE" b="0" dirty="0"/>
              <a:t>, </a:t>
            </a:r>
            <a:r>
              <a:rPr lang="de-DE" b="0" dirty="0" err="1"/>
              <a:t>as</a:t>
            </a:r>
            <a:r>
              <a:rPr lang="de-DE" b="0" dirty="0"/>
              <a:t> </a:t>
            </a:r>
            <a:r>
              <a:rPr lang="de-DE" b="0" dirty="0" err="1"/>
              <a:t>well</a:t>
            </a:r>
            <a:r>
              <a:rPr lang="de-DE" b="0" dirty="0"/>
              <a:t> </a:t>
            </a:r>
            <a:r>
              <a:rPr lang="de-DE" b="0" dirty="0" err="1"/>
              <a:t>as</a:t>
            </a:r>
            <a:r>
              <a:rPr lang="de-DE" b="0" dirty="0"/>
              <a:t> </a:t>
            </a:r>
            <a:r>
              <a:rPr lang="de-DE" b="0" dirty="0" err="1"/>
              <a:t>accreted</a:t>
            </a:r>
            <a:r>
              <a:rPr lang="de-DE" b="0" dirty="0"/>
              <a:t> </a:t>
            </a:r>
            <a:r>
              <a:rPr lang="de-DE" b="0" dirty="0" err="1"/>
              <a:t>stars</a:t>
            </a:r>
            <a:r>
              <a:rPr lang="de-DE" b="0" dirty="0"/>
              <a:t>. </a:t>
            </a:r>
            <a:r>
              <a:rPr lang="de-DE" b="0" dirty="0" err="1"/>
              <a:t>They</a:t>
            </a:r>
            <a:r>
              <a:rPr lang="de-DE" b="0" dirty="0"/>
              <a:t> </a:t>
            </a:r>
            <a:r>
              <a:rPr lang="de-DE" b="0" dirty="0" err="1"/>
              <a:t>were</a:t>
            </a:r>
            <a:r>
              <a:rPr lang="de-DE" b="0" dirty="0"/>
              <a:t> </a:t>
            </a:r>
            <a:r>
              <a:rPr lang="de-DE" b="0" dirty="0" err="1"/>
              <a:t>likely</a:t>
            </a:r>
            <a:r>
              <a:rPr lang="de-DE" b="0" dirty="0"/>
              <a:t> </a:t>
            </a:r>
            <a:r>
              <a:rPr lang="de-DE" b="0" dirty="0" err="1"/>
              <a:t>formed</a:t>
            </a:r>
            <a:r>
              <a:rPr lang="de-DE" b="0" dirty="0"/>
              <a:t> in </a:t>
            </a:r>
            <a:r>
              <a:rPr lang="de-DE" b="0" dirty="0" err="1"/>
              <a:t>environments</a:t>
            </a:r>
            <a:r>
              <a:rPr lang="de-DE" b="0" dirty="0"/>
              <a:t> </a:t>
            </a:r>
            <a:r>
              <a:rPr lang="de-DE" b="0" dirty="0" err="1"/>
              <a:t>with</a:t>
            </a:r>
            <a:r>
              <a:rPr lang="de-DE" b="0" dirty="0"/>
              <a:t> </a:t>
            </a:r>
            <a:r>
              <a:rPr lang="de-DE" b="0" dirty="0" err="1"/>
              <a:t>inefficient</a:t>
            </a:r>
            <a:r>
              <a:rPr lang="de-DE" b="0" dirty="0"/>
              <a:t> </a:t>
            </a:r>
            <a:r>
              <a:rPr lang="de-DE" b="0" dirty="0" err="1"/>
              <a:t>or</a:t>
            </a:r>
            <a:r>
              <a:rPr lang="de-DE" b="0" dirty="0"/>
              <a:t> </a:t>
            </a:r>
            <a:r>
              <a:rPr lang="de-DE" b="0" dirty="0" err="1"/>
              <a:t>delayed</a:t>
            </a:r>
            <a:r>
              <a:rPr lang="de-DE" b="0" dirty="0"/>
              <a:t> </a:t>
            </a:r>
            <a:r>
              <a:rPr lang="de-DE" b="0" dirty="0" err="1"/>
              <a:t>star</a:t>
            </a:r>
            <a:r>
              <a:rPr lang="de-DE" b="0" dirty="0"/>
              <a:t> </a:t>
            </a:r>
            <a:r>
              <a:rPr lang="de-DE" b="0" dirty="0" err="1"/>
              <a:t>formation</a:t>
            </a:r>
            <a:r>
              <a:rPr lang="de-DE" b="0" dirty="0"/>
              <a:t>, such </a:t>
            </a:r>
            <a:r>
              <a:rPr lang="de-DE" b="0" dirty="0" err="1"/>
              <a:t>as</a:t>
            </a:r>
            <a:r>
              <a:rPr lang="de-DE" b="0" dirty="0"/>
              <a:t> </a:t>
            </a:r>
            <a:r>
              <a:rPr lang="de-DE" b="0" dirty="0" err="1"/>
              <a:t>dwarf</a:t>
            </a:r>
            <a:r>
              <a:rPr lang="de-DE" b="0" dirty="0"/>
              <a:t> </a:t>
            </a:r>
            <a:r>
              <a:rPr lang="de-DE" b="0" dirty="0" err="1"/>
              <a:t>galaxies</a:t>
            </a:r>
            <a:r>
              <a:rPr lang="de-DE" b="0" dirty="0"/>
              <a:t>.</a:t>
            </a:r>
          </a:p>
          <a:p>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In total, </a:t>
            </a:r>
            <a:r>
              <a:rPr lang="de-DE" b="0" dirty="0" err="1"/>
              <a:t>we</a:t>
            </a:r>
            <a:r>
              <a:rPr lang="de-DE" b="0" dirty="0"/>
              <a:t> </a:t>
            </a:r>
            <a:r>
              <a:rPr lang="de-DE" b="0" dirty="0" err="1"/>
              <a:t>selected</a:t>
            </a:r>
            <a:r>
              <a:rPr lang="de-DE" b="0" dirty="0"/>
              <a:t> 52 </a:t>
            </a:r>
            <a:r>
              <a:rPr lang="de-DE" b="0" dirty="0" err="1"/>
              <a:t>stars</a:t>
            </a:r>
            <a:r>
              <a:rPr lang="de-DE" b="0" dirty="0"/>
              <a:t> </a:t>
            </a:r>
            <a:r>
              <a:rPr lang="de-DE" b="0" dirty="0" err="1"/>
              <a:t>for</a:t>
            </a:r>
            <a:r>
              <a:rPr lang="de-DE" b="0" dirty="0"/>
              <a:t> </a:t>
            </a:r>
            <a:r>
              <a:rPr lang="de-DE" b="0" dirty="0" err="1"/>
              <a:t>this</a:t>
            </a:r>
            <a:r>
              <a:rPr lang="de-DE" b="0" dirty="0"/>
              <a:t> </a:t>
            </a:r>
            <a:r>
              <a:rPr lang="de-DE" b="0" dirty="0" err="1"/>
              <a:t>study</a:t>
            </a:r>
            <a:r>
              <a:rPr lang="de-DE" b="0" dirty="0"/>
              <a:t>. All </a:t>
            </a:r>
            <a:r>
              <a:rPr lang="de-DE" b="0" dirty="0" err="1"/>
              <a:t>were</a:t>
            </a:r>
            <a:r>
              <a:rPr lang="de-DE" b="0" dirty="0"/>
              <a:t> </a:t>
            </a:r>
            <a:r>
              <a:rPr lang="de-DE" b="0" dirty="0" err="1"/>
              <a:t>observed</a:t>
            </a:r>
            <a:r>
              <a:rPr lang="de-DE" b="0" dirty="0"/>
              <a:t> </a:t>
            </a:r>
            <a:r>
              <a:rPr lang="de-DE" b="0" dirty="0" err="1"/>
              <a:t>with</a:t>
            </a:r>
            <a:r>
              <a:rPr lang="de-DE" b="0" dirty="0"/>
              <a:t> </a:t>
            </a:r>
            <a:r>
              <a:rPr lang="de-DE" b="0" dirty="0" err="1"/>
              <a:t>the</a:t>
            </a:r>
            <a:r>
              <a:rPr lang="de-DE" b="0" dirty="0"/>
              <a:t> VLT and </a:t>
            </a:r>
            <a:r>
              <a:rPr lang="de-DE" b="0" dirty="0" err="1"/>
              <a:t>the</a:t>
            </a:r>
            <a:r>
              <a:rPr lang="de-DE" b="0" dirty="0"/>
              <a:t> UVES </a:t>
            </a:r>
            <a:r>
              <a:rPr lang="de-DE" b="0" dirty="0" err="1"/>
              <a:t>instrument</a:t>
            </a:r>
            <a:r>
              <a:rPr lang="de-DE" b="0" dirty="0"/>
              <a:t>, </a:t>
            </a:r>
            <a:r>
              <a:rPr lang="de-DE" b="0" dirty="0" err="1"/>
              <a:t>which</a:t>
            </a:r>
            <a:r>
              <a:rPr lang="de-DE" b="0" dirty="0"/>
              <a:t> </a:t>
            </a:r>
            <a:r>
              <a:rPr lang="de-DE" b="0" dirty="0" err="1"/>
              <a:t>gave</a:t>
            </a:r>
            <a:r>
              <a:rPr lang="de-DE" b="0" dirty="0"/>
              <a:t> </a:t>
            </a:r>
            <a:r>
              <a:rPr lang="de-DE" b="0" dirty="0" err="1"/>
              <a:t>us</a:t>
            </a:r>
            <a:r>
              <a:rPr lang="de-DE" b="0" dirty="0"/>
              <a:t> high-resolution </a:t>
            </a:r>
            <a:r>
              <a:rPr lang="de-DE" b="0" dirty="0" err="1"/>
              <a:t>spectra</a:t>
            </a:r>
            <a:r>
              <a:rPr lang="de-DE" b="0" dirty="0"/>
              <a:t>.  </a:t>
            </a:r>
          </a:p>
          <a:p>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These </a:t>
            </a:r>
            <a:r>
              <a:rPr lang="de-DE" dirty="0" err="1"/>
              <a:t>stars</a:t>
            </a:r>
            <a:r>
              <a:rPr lang="de-DE" dirty="0"/>
              <a:t> </a:t>
            </a:r>
            <a:r>
              <a:rPr lang="de-DE" dirty="0" err="1"/>
              <a:t>are</a:t>
            </a:r>
            <a:r>
              <a:rPr lang="de-DE" dirty="0"/>
              <a:t> </a:t>
            </a:r>
            <a:r>
              <a:rPr lang="de-DE" dirty="0" err="1"/>
              <a:t>very</a:t>
            </a:r>
            <a:r>
              <a:rPr lang="de-DE" dirty="0"/>
              <a:t> </a:t>
            </a:r>
            <a:r>
              <a:rPr lang="de-DE" dirty="0" err="1"/>
              <a:t>good</a:t>
            </a:r>
            <a:r>
              <a:rPr lang="de-DE" dirty="0"/>
              <a:t> </a:t>
            </a:r>
            <a:r>
              <a:rPr lang="de-DE" dirty="0" err="1"/>
              <a:t>tracers</a:t>
            </a:r>
            <a:r>
              <a:rPr lang="de-DE" dirty="0"/>
              <a:t> of </a:t>
            </a:r>
            <a:r>
              <a:rPr lang="de-DE" dirty="0" err="1"/>
              <a:t>the</a:t>
            </a:r>
            <a:r>
              <a:rPr lang="de-DE" dirty="0"/>
              <a:t> </a:t>
            </a:r>
            <a:r>
              <a:rPr lang="de-DE" b="1" dirty="0" err="1"/>
              <a:t>early</a:t>
            </a:r>
            <a:r>
              <a:rPr lang="de-DE" b="1" dirty="0"/>
              <a:t> </a:t>
            </a:r>
            <a:r>
              <a:rPr lang="de-DE" b="1" dirty="0" err="1"/>
              <a:t>chemical</a:t>
            </a:r>
            <a:r>
              <a:rPr lang="de-DE" b="1" dirty="0"/>
              <a:t> and </a:t>
            </a:r>
            <a:r>
              <a:rPr lang="de-DE" b="1" dirty="0" err="1"/>
              <a:t>dynamical</a:t>
            </a:r>
            <a:r>
              <a:rPr lang="de-DE" b="1" dirty="0"/>
              <a:t> </a:t>
            </a:r>
            <a:r>
              <a:rPr lang="de-DE" b="1" dirty="0" err="1"/>
              <a:t>history</a:t>
            </a:r>
            <a:r>
              <a:rPr lang="de-DE" b="1" dirty="0"/>
              <a:t> of </a:t>
            </a:r>
            <a:r>
              <a:rPr lang="de-DE" b="1" dirty="0" err="1"/>
              <a:t>the</a:t>
            </a:r>
            <a:r>
              <a:rPr lang="de-DE" b="1" dirty="0"/>
              <a:t> Milky Way.</a:t>
            </a:r>
          </a:p>
          <a:p>
            <a:endParaRPr lang="de-DE" b="0" dirty="0"/>
          </a:p>
          <a:p>
            <a:endParaRPr lang="de-DE" b="0" dirty="0"/>
          </a:p>
          <a:p>
            <a:endParaRPr lang="de-DE" b="0" dirty="0"/>
          </a:p>
          <a:p>
            <a:r>
              <a:rPr lang="de-DE" b="0" dirty="0"/>
              <a:t>On </a:t>
            </a:r>
            <a:r>
              <a:rPr lang="de-DE" b="0" dirty="0" err="1"/>
              <a:t>the</a:t>
            </a:r>
            <a:r>
              <a:rPr lang="de-DE" b="0" dirty="0"/>
              <a:t> </a:t>
            </a:r>
            <a:r>
              <a:rPr lang="de-DE" b="0" dirty="0" err="1"/>
              <a:t>right</a:t>
            </a:r>
            <a:r>
              <a:rPr lang="de-DE" b="0" dirty="0"/>
              <a:t>, </a:t>
            </a:r>
            <a:r>
              <a:rPr lang="de-DE" b="0" dirty="0" err="1"/>
              <a:t>you</a:t>
            </a:r>
            <a:r>
              <a:rPr lang="de-DE" b="0" dirty="0"/>
              <a:t> </a:t>
            </a:r>
            <a:r>
              <a:rPr lang="de-DE" b="0" dirty="0" err="1"/>
              <a:t>can</a:t>
            </a:r>
            <a:r>
              <a:rPr lang="de-DE" b="0" dirty="0"/>
              <a:t> </a:t>
            </a:r>
            <a:r>
              <a:rPr lang="de-DE" b="0" dirty="0" err="1"/>
              <a:t>see</a:t>
            </a:r>
            <a:r>
              <a:rPr lang="de-DE" b="0" dirty="0"/>
              <a:t> an </a:t>
            </a:r>
            <a:r>
              <a:rPr lang="de-DE" b="0" dirty="0" err="1"/>
              <a:t>visual</a:t>
            </a:r>
            <a:r>
              <a:rPr lang="de-DE" b="0" dirty="0"/>
              <a:t> </a:t>
            </a:r>
            <a:r>
              <a:rPr lang="de-DE" b="0" dirty="0" err="1"/>
              <a:t>overview</a:t>
            </a:r>
            <a:r>
              <a:rPr lang="de-DE" b="0" dirty="0"/>
              <a:t> of </a:t>
            </a:r>
            <a:r>
              <a:rPr lang="de-DE" b="0" dirty="0" err="1"/>
              <a:t>our</a:t>
            </a:r>
            <a:r>
              <a:rPr lang="de-DE" b="0" dirty="0"/>
              <a:t> sample:</a:t>
            </a:r>
          </a:p>
          <a:p>
            <a:endParaRPr lang="de-DE" b="0" dirty="0"/>
          </a:p>
          <a:p>
            <a:endParaRPr lang="de-DE" b="0" dirty="0"/>
          </a:p>
        </p:txBody>
      </p:sp>
      <p:sp>
        <p:nvSpPr>
          <p:cNvPr id="4" name="Foliennummernplatzhalter 3"/>
          <p:cNvSpPr>
            <a:spLocks noGrp="1"/>
          </p:cNvSpPr>
          <p:nvPr>
            <p:ph type="sldNum" sz="quarter" idx="5"/>
          </p:nvPr>
        </p:nvSpPr>
        <p:spPr/>
        <p:txBody>
          <a:bodyPr/>
          <a:lstStyle/>
          <a:p>
            <a:fld id="{96178741-29A6-4DF9-A3D9-E103E97D8DFB}" type="slidenum">
              <a:rPr lang="de-DE" smtClean="0"/>
              <a:t>10</a:t>
            </a:fld>
            <a:endParaRPr lang="de-DE"/>
          </a:p>
        </p:txBody>
      </p:sp>
    </p:spTree>
    <p:extLst>
      <p:ext uri="{BB962C8B-B14F-4D97-AF65-F5344CB8AC3E}">
        <p14:creationId xmlns:p14="http://schemas.microsoft.com/office/powerpoint/2010/main" val="7559186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As you can see here, the </a:t>
            </a:r>
            <a:r>
              <a:rPr lang="en-US" b="1" dirty="0"/>
              <a:t>red stars mark the positions of our CERES sample in galactic coordinates</a:t>
            </a:r>
            <a:r>
              <a:rPr lang="en-US" dirty="0"/>
              <a:t>. </a:t>
            </a:r>
          </a:p>
          <a:p>
            <a:endParaRPr lang="en-US" dirty="0"/>
          </a:p>
          <a:p>
            <a:r>
              <a:rPr lang="en-US" dirty="0"/>
              <a:t>Also plotted </a:t>
            </a:r>
            <a:r>
              <a:rPr lang="en-US" b="1" dirty="0"/>
              <a:t>are two large spectroscopic surveys</a:t>
            </a:r>
            <a:r>
              <a:rPr lang="en-US" dirty="0"/>
              <a:t> that we used</a:t>
            </a:r>
            <a:r>
              <a:rPr lang="en-US" b="1" dirty="0"/>
              <a:t>: GALAH in blue and APOGEE in orange</a:t>
            </a:r>
            <a:r>
              <a:rPr lang="en-US" dirty="0"/>
              <a:t>.</a:t>
            </a:r>
          </a:p>
          <a:p>
            <a:endParaRPr lang="en-US" dirty="0"/>
          </a:p>
          <a:p>
            <a:r>
              <a:rPr lang="en-US" dirty="0"/>
              <a:t>The CERES stars were selected independently of these surveys and are distributed across the entire sky. </a:t>
            </a:r>
          </a:p>
          <a:p>
            <a:endParaRPr lang="en-US" dirty="0"/>
          </a:p>
          <a:p>
            <a:r>
              <a:rPr lang="en-US" dirty="0"/>
              <a:t>This broad spatial coverage is crucial as it allows us to detect halo stars with a wide range of orbital properties, especially at high galactic latitudes.</a:t>
            </a:r>
          </a:p>
          <a:p>
            <a:endParaRPr lang="en-US" dirty="0"/>
          </a:p>
          <a:p>
            <a:r>
              <a:rPr lang="en-US" b="1" dirty="0"/>
              <a:t>You see here that APOGEE (orange) has lower coverage in the southern sky.</a:t>
            </a:r>
          </a:p>
          <a:p>
            <a:r>
              <a:rPr lang="en-US" dirty="0"/>
              <a:t>In contrast, </a:t>
            </a:r>
            <a:r>
              <a:rPr lang="en-US" b="1" dirty="0"/>
              <a:t>GALAH is limited to the southern sky. </a:t>
            </a:r>
          </a:p>
          <a:p>
            <a:endParaRPr lang="en-US" dirty="0"/>
          </a:p>
          <a:p>
            <a:r>
              <a:rPr lang="en-US" dirty="0">
                <a:sym typeface="Wingdings" panose="05000000000000000000" pitchFamily="2" charset="2"/>
              </a:rPr>
              <a:t> We need them both to compare with our sample.</a:t>
            </a:r>
            <a:endParaRPr lang="en-US" dirty="0"/>
          </a:p>
        </p:txBody>
      </p:sp>
      <p:sp>
        <p:nvSpPr>
          <p:cNvPr id="4" name="Foliennummernplatzhalter 3"/>
          <p:cNvSpPr>
            <a:spLocks noGrp="1"/>
          </p:cNvSpPr>
          <p:nvPr>
            <p:ph type="sldNum" sz="quarter" idx="5"/>
          </p:nvPr>
        </p:nvSpPr>
        <p:spPr/>
        <p:txBody>
          <a:bodyPr/>
          <a:lstStyle/>
          <a:p>
            <a:fld id="{96178741-29A6-4DF9-A3D9-E103E97D8DFB}" type="slidenum">
              <a:rPr lang="de-DE" smtClean="0"/>
              <a:t>11</a:t>
            </a:fld>
            <a:endParaRPr lang="de-DE"/>
          </a:p>
        </p:txBody>
      </p:sp>
    </p:spTree>
    <p:extLst>
      <p:ext uri="{BB962C8B-B14F-4D97-AF65-F5344CB8AC3E}">
        <p14:creationId xmlns:p14="http://schemas.microsoft.com/office/powerpoint/2010/main" val="4101201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To </a:t>
            </a:r>
            <a:r>
              <a:rPr lang="en-US" b="1" dirty="0"/>
              <a:t>separate halo and thick-disk </a:t>
            </a:r>
            <a:r>
              <a:rPr lang="en-US" dirty="0"/>
              <a:t>stars in our sample, we use both kinematic and chemical indicators.</a:t>
            </a:r>
          </a:p>
          <a:p>
            <a:endParaRPr lang="en-US" dirty="0"/>
          </a:p>
          <a:p>
            <a:r>
              <a:rPr lang="en-US" dirty="0"/>
              <a:t>This </a:t>
            </a:r>
            <a:r>
              <a:rPr lang="en-US" b="1" dirty="0"/>
              <a:t>Toomre diagram </a:t>
            </a:r>
            <a:r>
              <a:rPr lang="en-US" dirty="0"/>
              <a:t>shows stellar velocities respect to the local standard of rest. Stars with high total velocities or retrograde motion are typically halo members, while stars closer to (0,0) are part of the disk.</a:t>
            </a:r>
          </a:p>
          <a:p>
            <a:endParaRPr lang="en-US" dirty="0"/>
          </a:p>
          <a:p>
            <a:r>
              <a:rPr lang="en-US" dirty="0"/>
              <a:t>We also compute the </a:t>
            </a:r>
            <a:r>
              <a:rPr lang="en-US" b="1" dirty="0"/>
              <a:t>TD/H ratio following Bensby</a:t>
            </a:r>
            <a:r>
              <a:rPr lang="en-US" dirty="0"/>
              <a:t>, which gives a statistical probability of a star being in the thick disk versus the halo. </a:t>
            </a:r>
            <a:r>
              <a:rPr lang="en-US" b="1" dirty="0"/>
              <a:t>TD/H &gt; 1 means thick disk; TD/H &lt; 1 points to the halo.</a:t>
            </a:r>
          </a:p>
          <a:p>
            <a:endParaRPr lang="en-US" b="1" dirty="0"/>
          </a:p>
          <a:p>
            <a:r>
              <a:rPr lang="en-US" dirty="0"/>
              <a:t>Additionally, we consider [</a:t>
            </a:r>
            <a:r>
              <a:rPr lang="el-GR" dirty="0"/>
              <a:t>α</a:t>
            </a:r>
            <a:r>
              <a:rPr lang="en-US" dirty="0"/>
              <a:t>/Fe] as a chemical marker of early enrichment. High [</a:t>
            </a:r>
            <a:r>
              <a:rPr lang="el-GR" dirty="0"/>
              <a:t>α</a:t>
            </a:r>
            <a:r>
              <a:rPr lang="en-US" dirty="0"/>
              <a:t>/Fe] values suggest rapid star formation, typical for both the halo and the thick disk.</a:t>
            </a:r>
          </a:p>
          <a:p>
            <a:endParaRPr lang="en-US" dirty="0"/>
          </a:p>
        </p:txBody>
      </p:sp>
      <p:sp>
        <p:nvSpPr>
          <p:cNvPr id="4" name="Foliennummernplatzhalter 3"/>
          <p:cNvSpPr>
            <a:spLocks noGrp="1"/>
          </p:cNvSpPr>
          <p:nvPr>
            <p:ph type="sldNum" sz="quarter" idx="5"/>
          </p:nvPr>
        </p:nvSpPr>
        <p:spPr/>
        <p:txBody>
          <a:bodyPr/>
          <a:lstStyle/>
          <a:p>
            <a:fld id="{96178741-29A6-4DF9-A3D9-E103E97D8DFB}" type="slidenum">
              <a:rPr lang="de-DE" smtClean="0"/>
              <a:t>12</a:t>
            </a:fld>
            <a:endParaRPr lang="de-DE"/>
          </a:p>
        </p:txBody>
      </p:sp>
    </p:spTree>
    <p:extLst>
      <p:ext uri="{BB962C8B-B14F-4D97-AF65-F5344CB8AC3E}">
        <p14:creationId xmlns:p14="http://schemas.microsoft.com/office/powerpoint/2010/main" val="2489995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this slide, we see the distribution of the CERES stars in two different dynamical spaces.</a:t>
            </a:r>
          </a:p>
          <a:p>
            <a:endParaRPr lang="de-DE" dirty="0"/>
          </a:p>
          <a:p>
            <a:r>
              <a:rPr lang="en-US" b="1" dirty="0"/>
              <a:t>On the left</a:t>
            </a:r>
            <a:r>
              <a:rPr lang="en-US" dirty="0"/>
              <a:t>, we have the </a:t>
            </a:r>
            <a:r>
              <a:rPr lang="en-US" b="1" dirty="0"/>
              <a:t>energy–angular momentum diagram</a:t>
            </a:r>
            <a:r>
              <a:rPr lang="en-US" dirty="0"/>
              <a:t>, where the grey background shows the Milky Way reference sample. </a:t>
            </a:r>
          </a:p>
          <a:p>
            <a:endParaRPr lang="en-US" dirty="0"/>
          </a:p>
          <a:p>
            <a:r>
              <a:rPr lang="en-US" dirty="0"/>
              <a:t>The stars with higher energy, which means they have less bound orbits, lie toward the top. We see that most CERES stars occupy the inner halo region.</a:t>
            </a:r>
          </a:p>
          <a:p>
            <a:endParaRPr lang="en-US" dirty="0"/>
          </a:p>
          <a:p>
            <a:r>
              <a:rPr lang="en-US" dirty="0"/>
              <a:t>On the right-hand side, you can see the so-called </a:t>
            </a:r>
            <a:r>
              <a:rPr lang="en-US" b="1" dirty="0"/>
              <a:t>action diamond, where the three orbital actions — JR , </a:t>
            </a:r>
            <a:r>
              <a:rPr lang="en-US" b="1" dirty="0" err="1"/>
              <a:t>Jϕ</a:t>
            </a:r>
            <a:r>
              <a:rPr lang="en-US" b="1" dirty="0"/>
              <a:t>  and </a:t>
            </a:r>
            <a:r>
              <a:rPr lang="en-US" b="1" dirty="0" err="1"/>
              <a:t>Jz</a:t>
            </a:r>
            <a:r>
              <a:rPr lang="en-US" b="1" dirty="0"/>
              <a:t>​</a:t>
            </a:r>
            <a:r>
              <a:rPr lang="en-US" dirty="0"/>
              <a:t> — are projected along the diagonals. The center of the diamond corresponds to stars on circular, planar orbits. </a:t>
            </a:r>
          </a:p>
          <a:p>
            <a:endParaRPr lang="en-US" dirty="0"/>
          </a:p>
          <a:p>
            <a:r>
              <a:rPr lang="en-US" b="1" dirty="0"/>
              <a:t>As we move away from the center, orbits become more eccentric, more inclined, or more retrograde</a:t>
            </a:r>
            <a:r>
              <a:rPr lang="en-US" dirty="0"/>
              <a:t>. This representation helps us disentangle different orbital families: for instance, stars near the top are on polar orbits, while those along the left are strongly retrograde.</a:t>
            </a:r>
          </a:p>
          <a:p>
            <a:endParaRPr lang="en-US" dirty="0"/>
          </a:p>
          <a:p>
            <a:r>
              <a:rPr lang="en-US" dirty="0"/>
              <a:t>And you see most of the Milky Way stars are in the right corner, which means they move prograde.</a:t>
            </a:r>
          </a:p>
          <a:p>
            <a:endParaRPr lang="en-US" dirty="0"/>
          </a:p>
          <a:p>
            <a:r>
              <a:rPr lang="en-US" dirty="0"/>
              <a:t>From the distribution of CERES stars, we observe a clear kinematic spread — </a:t>
            </a:r>
            <a:r>
              <a:rPr lang="en-US" b="1" dirty="0"/>
              <a:t>some stars occupy regions associated with in-situ populations</a:t>
            </a:r>
            <a:r>
              <a:rPr lang="en-US" dirty="0"/>
              <a:t>, </a:t>
            </a:r>
            <a:r>
              <a:rPr lang="en-US" b="1" dirty="0"/>
              <a:t>but a large fraction lies in areas typical of accreted halo stars</a:t>
            </a:r>
            <a:r>
              <a:rPr lang="en-US" dirty="0"/>
              <a:t>, particularly those with high radial action and low </a:t>
            </a:r>
            <a:r>
              <a:rPr lang="en-US" dirty="0" err="1"/>
              <a:t>Jϕ</a:t>
            </a:r>
            <a:r>
              <a:rPr lang="en-US" dirty="0"/>
              <a:t>. </a:t>
            </a:r>
          </a:p>
          <a:p>
            <a:endParaRPr lang="en-US" dirty="0"/>
          </a:p>
          <a:p>
            <a:r>
              <a:rPr lang="en-US" b="1" dirty="0"/>
              <a:t>This provides the first indication that these stars may have extragalactic origins.</a:t>
            </a:r>
            <a:endParaRPr lang="de-DE" b="1" dirty="0"/>
          </a:p>
        </p:txBody>
      </p:sp>
      <p:sp>
        <p:nvSpPr>
          <p:cNvPr id="4" name="Foliennummernplatzhalter 3"/>
          <p:cNvSpPr>
            <a:spLocks noGrp="1"/>
          </p:cNvSpPr>
          <p:nvPr>
            <p:ph type="sldNum" sz="quarter" idx="5"/>
          </p:nvPr>
        </p:nvSpPr>
        <p:spPr/>
        <p:txBody>
          <a:bodyPr/>
          <a:lstStyle/>
          <a:p>
            <a:fld id="{96178741-29A6-4DF9-A3D9-E103E97D8DFB}" type="slidenum">
              <a:rPr lang="de-DE" smtClean="0"/>
              <a:t>13</a:t>
            </a:fld>
            <a:endParaRPr lang="de-DE"/>
          </a:p>
        </p:txBody>
      </p:sp>
    </p:spTree>
    <p:extLst>
      <p:ext uri="{BB962C8B-B14F-4D97-AF65-F5344CB8AC3E}">
        <p14:creationId xmlns:p14="http://schemas.microsoft.com/office/powerpoint/2010/main" val="3602898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D5779-723C-E70E-BAD8-9A9B27761C1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02B17F3-5329-4310-7AED-CE08254ED04B}"/>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99311D3-3F3D-EE40-9307-C0BA8C151A1C}"/>
              </a:ext>
            </a:extLst>
          </p:cNvPr>
          <p:cNvSpPr>
            <a:spLocks noGrp="1"/>
          </p:cNvSpPr>
          <p:nvPr>
            <p:ph type="body" idx="1"/>
          </p:nvPr>
        </p:nvSpPr>
        <p:spPr/>
        <p:txBody>
          <a:bodyPr/>
          <a:lstStyle/>
          <a:p>
            <a:r>
              <a:rPr lang="en-US" dirty="0"/>
              <a:t>Here I show the same dynamical spaces as before, </a:t>
            </a:r>
            <a:r>
              <a:rPr lang="en-US" b="1" dirty="0"/>
              <a:t>now overlaid with previously identified merger structures</a:t>
            </a:r>
            <a:r>
              <a:rPr lang="en-US" dirty="0"/>
              <a:t>: </a:t>
            </a:r>
            <a:r>
              <a:rPr lang="en-US" b="1" dirty="0"/>
              <a:t>Gaia-Enceladus, Sequoia, </a:t>
            </a:r>
            <a:r>
              <a:rPr lang="en-US" b="1" dirty="0" err="1"/>
              <a:t>Thamnos</a:t>
            </a:r>
            <a:r>
              <a:rPr lang="en-US" b="1" dirty="0"/>
              <a:t>, LMS-1/Wukong, and the Helmi stream.</a:t>
            </a:r>
          </a:p>
          <a:p>
            <a:endParaRPr lang="en-US" dirty="0"/>
          </a:p>
          <a:p>
            <a:r>
              <a:rPr lang="de-DE" dirty="0" err="1"/>
              <a:t>Each</a:t>
            </a:r>
            <a:r>
              <a:rPr lang="de-DE" dirty="0"/>
              <a:t> </a:t>
            </a:r>
            <a:r>
              <a:rPr lang="de-DE" dirty="0" err="1"/>
              <a:t>region</a:t>
            </a:r>
            <a:r>
              <a:rPr lang="de-DE" dirty="0"/>
              <a:t> </a:t>
            </a:r>
            <a:r>
              <a:rPr lang="de-DE" dirty="0" err="1"/>
              <a:t>reflects</a:t>
            </a:r>
            <a:r>
              <a:rPr lang="de-DE" dirty="0"/>
              <a:t> </a:t>
            </a:r>
            <a:r>
              <a:rPr lang="de-DE" dirty="0" err="1"/>
              <a:t>stars</a:t>
            </a:r>
            <a:r>
              <a:rPr lang="de-DE" dirty="0"/>
              <a:t> </a:t>
            </a:r>
            <a:r>
              <a:rPr lang="de-DE" dirty="0" err="1"/>
              <a:t>from</a:t>
            </a:r>
            <a:r>
              <a:rPr lang="de-DE" dirty="0"/>
              <a:t> GALAH and APOGEE </a:t>
            </a:r>
            <a:r>
              <a:rPr lang="de-DE" dirty="0" err="1"/>
              <a:t>that</a:t>
            </a:r>
            <a:r>
              <a:rPr lang="de-DE" dirty="0"/>
              <a:t> </a:t>
            </a:r>
            <a:r>
              <a:rPr lang="de-DE" dirty="0" err="1"/>
              <a:t>fulfill</a:t>
            </a:r>
            <a:r>
              <a:rPr lang="de-DE" dirty="0"/>
              <a:t> </a:t>
            </a:r>
            <a:r>
              <a:rPr lang="de-DE" dirty="0" err="1"/>
              <a:t>specific</a:t>
            </a:r>
            <a:r>
              <a:rPr lang="de-DE" dirty="0"/>
              <a:t> </a:t>
            </a:r>
            <a:r>
              <a:rPr lang="de-DE" dirty="0" err="1"/>
              <a:t>dynamical</a:t>
            </a:r>
            <a:r>
              <a:rPr lang="de-DE" dirty="0"/>
              <a:t> and </a:t>
            </a:r>
            <a:r>
              <a:rPr lang="de-DE" dirty="0" err="1"/>
              <a:t>chemical</a:t>
            </a:r>
            <a:r>
              <a:rPr lang="de-DE" dirty="0"/>
              <a:t> </a:t>
            </a:r>
            <a:r>
              <a:rPr lang="de-DE" dirty="0" err="1"/>
              <a:t>selection</a:t>
            </a:r>
            <a:r>
              <a:rPr lang="de-DE" dirty="0"/>
              <a:t> </a:t>
            </a:r>
            <a:r>
              <a:rPr lang="de-DE" dirty="0" err="1"/>
              <a:t>criteria</a:t>
            </a:r>
            <a:r>
              <a:rPr lang="de-DE" dirty="0"/>
              <a:t> </a:t>
            </a:r>
            <a:r>
              <a:rPr lang="de-DE" dirty="0" err="1"/>
              <a:t>established</a:t>
            </a:r>
            <a:r>
              <a:rPr lang="de-DE" dirty="0"/>
              <a:t> in </a:t>
            </a:r>
            <a:r>
              <a:rPr lang="de-DE" dirty="0" err="1"/>
              <a:t>the</a:t>
            </a:r>
            <a:r>
              <a:rPr lang="de-DE" dirty="0"/>
              <a:t> </a:t>
            </a:r>
            <a:r>
              <a:rPr lang="de-DE" dirty="0" err="1"/>
              <a:t>literature</a:t>
            </a:r>
            <a:r>
              <a:rPr lang="de-DE" dirty="0"/>
              <a:t>.</a:t>
            </a:r>
          </a:p>
          <a:p>
            <a:endParaRPr lang="en-US" dirty="0"/>
          </a:p>
          <a:p>
            <a:r>
              <a:rPr lang="en-US" dirty="0"/>
              <a:t>We applied exactly the same selection criteria to the CERES sample. </a:t>
            </a:r>
            <a:r>
              <a:rPr lang="en-US" b="1" dirty="0"/>
              <a:t>The stars shown here are those CERES stars that passed these filters and can therefore be assigned to one of the known merger structures with comparable confidence</a:t>
            </a:r>
            <a:r>
              <a:rPr lang="en-US" dirty="0"/>
              <a:t>.</a:t>
            </a:r>
          </a:p>
          <a:p>
            <a:endParaRPr lang="en-US" dirty="0"/>
          </a:p>
          <a:p>
            <a:r>
              <a:rPr lang="en-US" dirty="0"/>
              <a:t>The fact that several r-process-enhanced stars from CERES fall into these categories strengthens the evidence that such elements were contributed by multiple accretion events.</a:t>
            </a:r>
            <a:endParaRPr lang="de-DE" dirty="0"/>
          </a:p>
        </p:txBody>
      </p:sp>
      <p:sp>
        <p:nvSpPr>
          <p:cNvPr id="4" name="Foliennummernplatzhalter 3">
            <a:extLst>
              <a:ext uri="{FF2B5EF4-FFF2-40B4-BE49-F238E27FC236}">
                <a16:creationId xmlns:a16="http://schemas.microsoft.com/office/drawing/2014/main" id="{0397C4A7-9759-E9B8-AF00-EC0E84B59453}"/>
              </a:ext>
            </a:extLst>
          </p:cNvPr>
          <p:cNvSpPr>
            <a:spLocks noGrp="1"/>
          </p:cNvSpPr>
          <p:nvPr>
            <p:ph type="sldNum" sz="quarter" idx="5"/>
          </p:nvPr>
        </p:nvSpPr>
        <p:spPr/>
        <p:txBody>
          <a:bodyPr/>
          <a:lstStyle/>
          <a:p>
            <a:fld id="{96178741-29A6-4DF9-A3D9-E103E97D8DFB}" type="slidenum">
              <a:rPr lang="de-DE" smtClean="0"/>
              <a:t>14</a:t>
            </a:fld>
            <a:endParaRPr lang="de-DE"/>
          </a:p>
        </p:txBody>
      </p:sp>
    </p:spTree>
    <p:extLst>
      <p:ext uri="{BB962C8B-B14F-4D97-AF65-F5344CB8AC3E}">
        <p14:creationId xmlns:p14="http://schemas.microsoft.com/office/powerpoint/2010/main" val="2390360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Lets</a:t>
            </a:r>
            <a:r>
              <a:rPr lang="de-DE" dirty="0"/>
              <a:t>‘ </a:t>
            </a:r>
            <a:r>
              <a:rPr lang="de-DE" dirty="0" err="1"/>
              <a:t>now</a:t>
            </a:r>
            <a:r>
              <a:rPr lang="de-DE" dirty="0"/>
              <a:t> turn </a:t>
            </a:r>
            <a:r>
              <a:rPr lang="de-DE" dirty="0" err="1"/>
              <a:t>to</a:t>
            </a:r>
            <a:r>
              <a:rPr lang="de-DE" dirty="0"/>
              <a:t> </a:t>
            </a:r>
            <a:r>
              <a:rPr lang="de-DE" dirty="0" err="1"/>
              <a:t>the</a:t>
            </a:r>
            <a:r>
              <a:rPr lang="de-DE" dirty="0"/>
              <a:t> </a:t>
            </a:r>
            <a:r>
              <a:rPr lang="de-DE" dirty="0" err="1"/>
              <a:t>chemical</a:t>
            </a:r>
            <a:r>
              <a:rPr lang="de-DE" dirty="0"/>
              <a:t> </a:t>
            </a:r>
            <a:r>
              <a:rPr lang="de-DE" dirty="0" err="1"/>
              <a:t>abundances</a:t>
            </a:r>
            <a:r>
              <a:rPr lang="de-DE" dirty="0"/>
              <a:t>.</a:t>
            </a:r>
          </a:p>
          <a:p>
            <a:endParaRPr lang="de-DE" dirty="0"/>
          </a:p>
          <a:p>
            <a:r>
              <a:rPr lang="de-DE" dirty="0"/>
              <a:t>So, in </a:t>
            </a:r>
            <a:r>
              <a:rPr lang="de-DE" dirty="0" err="1"/>
              <a:t>each</a:t>
            </a:r>
            <a:r>
              <a:rPr lang="de-DE" dirty="0"/>
              <a:t> </a:t>
            </a:r>
            <a:r>
              <a:rPr lang="de-DE" dirty="0" err="1"/>
              <a:t>panel</a:t>
            </a:r>
            <a:r>
              <a:rPr lang="de-DE" dirty="0"/>
              <a:t> </a:t>
            </a:r>
            <a:r>
              <a:rPr lang="de-DE" dirty="0" err="1"/>
              <a:t>we</a:t>
            </a:r>
            <a:r>
              <a:rPr lang="de-DE" dirty="0"/>
              <a:t> </a:t>
            </a:r>
            <a:r>
              <a:rPr lang="de-DE" dirty="0" err="1"/>
              <a:t>overlay</a:t>
            </a:r>
            <a:r>
              <a:rPr lang="de-DE" dirty="0"/>
              <a:t> </a:t>
            </a:r>
            <a:r>
              <a:rPr lang="de-DE" dirty="0" err="1"/>
              <a:t>our</a:t>
            </a:r>
            <a:r>
              <a:rPr lang="de-DE" dirty="0"/>
              <a:t> </a:t>
            </a:r>
            <a:r>
              <a:rPr lang="de-DE" b="1" dirty="0" err="1"/>
              <a:t>accreted</a:t>
            </a:r>
            <a:r>
              <a:rPr lang="de-DE" b="1" dirty="0"/>
              <a:t> </a:t>
            </a:r>
            <a:r>
              <a:rPr lang="de-DE" b="1" dirty="0" err="1"/>
              <a:t>star</a:t>
            </a:r>
            <a:r>
              <a:rPr lang="de-DE" b="1" dirty="0"/>
              <a:t> </a:t>
            </a:r>
            <a:r>
              <a:rPr lang="de-DE" b="1" dirty="0" err="1"/>
              <a:t>candidates</a:t>
            </a:r>
            <a:r>
              <a:rPr lang="de-DE" dirty="0"/>
              <a:t>—</a:t>
            </a:r>
            <a:r>
              <a:rPr lang="de-DE" dirty="0" err="1"/>
              <a:t>colored</a:t>
            </a:r>
            <a:r>
              <a:rPr lang="de-DE" dirty="0"/>
              <a:t> </a:t>
            </a:r>
            <a:r>
              <a:rPr lang="de-DE" dirty="0" err="1"/>
              <a:t>markers</a:t>
            </a:r>
            <a:r>
              <a:rPr lang="de-DE" dirty="0"/>
              <a:t> </a:t>
            </a:r>
            <a:r>
              <a:rPr lang="de-DE" dirty="0" err="1"/>
              <a:t>denoting</a:t>
            </a:r>
            <a:r>
              <a:rPr lang="de-DE" dirty="0"/>
              <a:t> Gaia‑Enceladus, Sequoia, </a:t>
            </a:r>
            <a:r>
              <a:rPr lang="de-DE" dirty="0" err="1"/>
              <a:t>Thamnos</a:t>
            </a:r>
            <a:r>
              <a:rPr lang="de-DE" dirty="0"/>
              <a:t>, etc.—</a:t>
            </a:r>
            <a:r>
              <a:rPr lang="de-DE" dirty="0" err="1"/>
              <a:t>against</a:t>
            </a:r>
            <a:r>
              <a:rPr lang="de-DE" dirty="0"/>
              <a:t> </a:t>
            </a:r>
            <a:r>
              <a:rPr lang="de-DE" dirty="0" err="1"/>
              <a:t>the</a:t>
            </a:r>
            <a:r>
              <a:rPr lang="de-DE" dirty="0"/>
              <a:t> </a:t>
            </a:r>
            <a:r>
              <a:rPr lang="de-DE" b="1" dirty="0" err="1"/>
              <a:t>grey</a:t>
            </a:r>
            <a:r>
              <a:rPr lang="de-DE" b="1" dirty="0"/>
              <a:t> Milky Way </a:t>
            </a:r>
            <a:r>
              <a:rPr lang="de-DE" b="1" dirty="0" err="1"/>
              <a:t>density</a:t>
            </a:r>
            <a:r>
              <a:rPr lang="de-DE" b="1" dirty="0"/>
              <a:t> </a:t>
            </a:r>
            <a:r>
              <a:rPr lang="de-DE" b="1" dirty="0" err="1"/>
              <a:t>background</a:t>
            </a:r>
            <a:r>
              <a:rPr lang="de-DE" dirty="0"/>
              <a:t>. </a:t>
            </a:r>
          </a:p>
          <a:p>
            <a:endParaRPr lang="de-DE" dirty="0"/>
          </a:p>
          <a:p>
            <a:r>
              <a:rPr lang="de-DE" dirty="0" err="1"/>
              <a:t>You</a:t>
            </a:r>
            <a:r>
              <a:rPr lang="de-DE" dirty="0"/>
              <a:t> </a:t>
            </a:r>
            <a:r>
              <a:rPr lang="de-DE" dirty="0" err="1"/>
              <a:t>can</a:t>
            </a:r>
            <a:r>
              <a:rPr lang="de-DE" dirty="0"/>
              <a:t> </a:t>
            </a:r>
            <a:r>
              <a:rPr lang="de-DE" dirty="0" err="1"/>
              <a:t>clearly</a:t>
            </a:r>
            <a:r>
              <a:rPr lang="de-DE" dirty="0"/>
              <a:t> </a:t>
            </a:r>
            <a:r>
              <a:rPr lang="de-DE" dirty="0" err="1"/>
              <a:t>see</a:t>
            </a:r>
            <a:r>
              <a:rPr lang="de-DE" dirty="0"/>
              <a:t> </a:t>
            </a:r>
            <a:r>
              <a:rPr lang="de-DE" dirty="0" err="1"/>
              <a:t>that</a:t>
            </a:r>
            <a:r>
              <a:rPr lang="de-DE" dirty="0"/>
              <a:t> </a:t>
            </a:r>
            <a:r>
              <a:rPr lang="de-DE" dirty="0" err="1"/>
              <a:t>they</a:t>
            </a:r>
            <a:r>
              <a:rPr lang="de-DE" dirty="0"/>
              <a:t> fall </a:t>
            </a:r>
            <a:r>
              <a:rPr lang="de-DE" dirty="0" err="1"/>
              <a:t>systematically</a:t>
            </a:r>
            <a:r>
              <a:rPr lang="de-DE" dirty="0"/>
              <a:t> </a:t>
            </a:r>
            <a:r>
              <a:rPr lang="de-DE" b="1" dirty="0"/>
              <a:t>outside </a:t>
            </a:r>
            <a:r>
              <a:rPr lang="de-DE" b="1" dirty="0" err="1"/>
              <a:t>the</a:t>
            </a:r>
            <a:r>
              <a:rPr lang="de-DE" b="1" dirty="0"/>
              <a:t> MW </a:t>
            </a:r>
            <a:r>
              <a:rPr lang="de-DE" b="1" dirty="0" err="1"/>
              <a:t>locus</a:t>
            </a:r>
            <a:r>
              <a:rPr lang="de-DE" dirty="0"/>
              <a:t>:</a:t>
            </a:r>
          </a:p>
          <a:p>
            <a:endParaRPr lang="de-DE" dirty="0"/>
          </a:p>
          <a:p>
            <a:pPr marL="171450" indent="-171450">
              <a:buFont typeface="Arial"/>
              <a:buChar char="•"/>
            </a:pPr>
            <a:r>
              <a:rPr lang="de-DE" dirty="0"/>
              <a:t>Higher [Mg/</a:t>
            </a:r>
            <a:r>
              <a:rPr lang="de-DE" dirty="0" err="1"/>
              <a:t>Fe</a:t>
            </a:r>
            <a:r>
              <a:rPr lang="de-DE" dirty="0"/>
              <a:t>] </a:t>
            </a:r>
            <a:r>
              <a:rPr lang="de-DE" dirty="0" err="1"/>
              <a:t>than</a:t>
            </a:r>
            <a:r>
              <a:rPr lang="de-DE" dirty="0"/>
              <a:t> </a:t>
            </a:r>
            <a:r>
              <a:rPr lang="de-DE" dirty="0" err="1"/>
              <a:t>typical</a:t>
            </a:r>
            <a:r>
              <a:rPr lang="de-DE" dirty="0"/>
              <a:t> MW,</a:t>
            </a:r>
          </a:p>
          <a:p>
            <a:pPr marL="171450" indent="-171450">
              <a:buFont typeface="Arial"/>
              <a:buChar char="•"/>
            </a:pPr>
            <a:r>
              <a:rPr lang="de-DE" dirty="0" err="1"/>
              <a:t>enhanced</a:t>
            </a:r>
            <a:r>
              <a:rPr lang="de-DE" dirty="0"/>
              <a:t> [C+N/</a:t>
            </a:r>
            <a:r>
              <a:rPr lang="de-DE" dirty="0" err="1"/>
              <a:t>Fe</a:t>
            </a:r>
            <a:r>
              <a:rPr lang="de-DE" dirty="0"/>
              <a:t>] at </a:t>
            </a:r>
            <a:r>
              <a:rPr lang="de-DE" dirty="0" err="1"/>
              <a:t>low</a:t>
            </a:r>
            <a:r>
              <a:rPr lang="de-DE" dirty="0"/>
              <a:t> [</a:t>
            </a:r>
            <a:r>
              <a:rPr lang="de-DE" dirty="0" err="1"/>
              <a:t>Fe</a:t>
            </a:r>
            <a:r>
              <a:rPr lang="de-DE" dirty="0"/>
              <a:t>/H],</a:t>
            </a:r>
          </a:p>
          <a:p>
            <a:pPr marL="171450" indent="-171450">
              <a:buFont typeface="Arial"/>
              <a:buChar char="•"/>
            </a:pPr>
            <a:r>
              <a:rPr lang="de-DE" dirty="0"/>
              <a:t> Much </a:t>
            </a:r>
            <a:r>
              <a:rPr lang="de-DE" dirty="0" err="1"/>
              <a:t>lower</a:t>
            </a:r>
            <a:r>
              <a:rPr lang="de-DE" dirty="0"/>
              <a:t>[Al/</a:t>
            </a:r>
            <a:r>
              <a:rPr lang="de-DE" dirty="0" err="1"/>
              <a:t>Fe</a:t>
            </a:r>
            <a:r>
              <a:rPr lang="de-DE" dirty="0"/>
              <a:t>],</a:t>
            </a:r>
          </a:p>
          <a:p>
            <a:pPr marL="171450" indent="-171450">
              <a:buFont typeface="Arial"/>
              <a:buChar char="•"/>
            </a:pPr>
            <a:r>
              <a:rPr lang="de-DE" dirty="0"/>
              <a:t>and </a:t>
            </a:r>
            <a:r>
              <a:rPr lang="de-DE" dirty="0" err="1"/>
              <a:t>occupying</a:t>
            </a:r>
            <a:r>
              <a:rPr lang="de-DE" dirty="0"/>
              <a:t> </a:t>
            </a:r>
            <a:r>
              <a:rPr lang="de-DE" dirty="0" err="1"/>
              <a:t>the</a:t>
            </a:r>
            <a:r>
              <a:rPr lang="de-DE" dirty="0"/>
              <a:t> </a:t>
            </a:r>
            <a:r>
              <a:rPr lang="de-DE" dirty="0" err="1"/>
              <a:t>accreted</a:t>
            </a:r>
            <a:r>
              <a:rPr lang="de-DE" dirty="0"/>
              <a:t> </a:t>
            </a:r>
            <a:r>
              <a:rPr lang="de-DE" dirty="0" err="1"/>
              <a:t>region</a:t>
            </a:r>
            <a:r>
              <a:rPr lang="de-DE" dirty="0"/>
              <a:t> in [Mg/</a:t>
            </a:r>
            <a:r>
              <a:rPr lang="de-DE" dirty="0" err="1"/>
              <a:t>Mn</a:t>
            </a:r>
            <a:r>
              <a:rPr lang="de-DE" dirty="0"/>
              <a:t>] vs. [Al/</a:t>
            </a:r>
            <a:r>
              <a:rPr lang="de-DE" dirty="0" err="1"/>
              <a:t>Fe</a:t>
            </a:r>
            <a:r>
              <a:rPr lang="de-DE" dirty="0"/>
              <a:t>].</a:t>
            </a:r>
          </a:p>
          <a:p>
            <a:endParaRPr lang="de-DE" dirty="0"/>
          </a:p>
          <a:p>
            <a:r>
              <a:rPr lang="de-DE" dirty="0"/>
              <a:t>This </a:t>
            </a:r>
            <a:r>
              <a:rPr lang="de-DE" dirty="0" err="1"/>
              <a:t>chemical</a:t>
            </a:r>
            <a:r>
              <a:rPr lang="de-DE" dirty="0"/>
              <a:t> </a:t>
            </a:r>
            <a:r>
              <a:rPr lang="de-DE" dirty="0" err="1"/>
              <a:t>evidence</a:t>
            </a:r>
            <a:r>
              <a:rPr lang="de-DE" dirty="0"/>
              <a:t>, </a:t>
            </a:r>
            <a:r>
              <a:rPr lang="de-DE" dirty="0" err="1"/>
              <a:t>combined</a:t>
            </a:r>
            <a:r>
              <a:rPr lang="de-DE" dirty="0"/>
              <a:t> </a:t>
            </a:r>
            <a:r>
              <a:rPr lang="de-DE" dirty="0" err="1"/>
              <a:t>with</a:t>
            </a:r>
            <a:r>
              <a:rPr lang="de-DE" dirty="0"/>
              <a:t> </a:t>
            </a:r>
            <a:r>
              <a:rPr lang="de-DE" dirty="0" err="1"/>
              <a:t>their</a:t>
            </a:r>
            <a:r>
              <a:rPr lang="de-DE" dirty="0"/>
              <a:t> </a:t>
            </a:r>
            <a:r>
              <a:rPr lang="de-DE" dirty="0" err="1"/>
              <a:t>kinematics</a:t>
            </a:r>
            <a:r>
              <a:rPr lang="de-DE" dirty="0"/>
              <a:t>, </a:t>
            </a:r>
            <a:r>
              <a:rPr lang="de-DE" dirty="0" err="1"/>
              <a:t>makes</a:t>
            </a:r>
            <a:r>
              <a:rPr lang="de-DE" dirty="0"/>
              <a:t> a </a:t>
            </a:r>
            <a:r>
              <a:rPr lang="de-DE" dirty="0" err="1"/>
              <a:t>compelling</a:t>
            </a:r>
            <a:r>
              <a:rPr lang="de-DE" dirty="0"/>
              <a:t> </a:t>
            </a:r>
            <a:r>
              <a:rPr lang="de-DE" dirty="0" err="1"/>
              <a:t>case</a:t>
            </a:r>
            <a:r>
              <a:rPr lang="de-DE" dirty="0"/>
              <a:t> </a:t>
            </a:r>
            <a:r>
              <a:rPr lang="de-DE" dirty="0" err="1"/>
              <a:t>that</a:t>
            </a:r>
            <a:r>
              <a:rPr lang="de-DE" dirty="0"/>
              <a:t> </a:t>
            </a:r>
            <a:r>
              <a:rPr lang="de-DE" dirty="0" err="1"/>
              <a:t>they</a:t>
            </a:r>
            <a:r>
              <a:rPr lang="de-DE" dirty="0"/>
              <a:t> </a:t>
            </a:r>
            <a:r>
              <a:rPr lang="de-DE" dirty="0" err="1"/>
              <a:t>are</a:t>
            </a:r>
            <a:r>
              <a:rPr lang="de-DE" dirty="0"/>
              <a:t> </a:t>
            </a:r>
            <a:r>
              <a:rPr lang="de-DE" b="1" dirty="0"/>
              <a:t>ex‑situ</a:t>
            </a:r>
            <a:r>
              <a:rPr lang="de-DE" dirty="0"/>
              <a:t>, not native </a:t>
            </a:r>
            <a:r>
              <a:rPr lang="de-DE" dirty="0" err="1"/>
              <a:t>to</a:t>
            </a:r>
            <a:r>
              <a:rPr lang="de-DE" dirty="0"/>
              <a:t> </a:t>
            </a:r>
            <a:r>
              <a:rPr lang="de-DE" dirty="0" err="1"/>
              <a:t>the</a:t>
            </a:r>
            <a:r>
              <a:rPr lang="de-DE" dirty="0"/>
              <a:t> Milky Way.”</a:t>
            </a:r>
          </a:p>
          <a:p>
            <a:endParaRPr lang="de-DE" dirty="0"/>
          </a:p>
          <a:p>
            <a:endParaRPr lang="de-DE" dirty="0"/>
          </a:p>
          <a:p>
            <a:r>
              <a:rPr lang="de-DE" dirty="0"/>
              <a:t>-----------------------------</a:t>
            </a:r>
          </a:p>
          <a:p>
            <a:endParaRPr lang="de-DE" dirty="0"/>
          </a:p>
          <a:p>
            <a:r>
              <a:rPr lang="de-DE" dirty="0"/>
              <a:t>In  </a:t>
            </a:r>
            <a:r>
              <a:rPr lang="de-DE" dirty="0" err="1"/>
              <a:t>upper</a:t>
            </a:r>
            <a:r>
              <a:rPr lang="de-DE" dirty="0"/>
              <a:t> </a:t>
            </a:r>
            <a:r>
              <a:rPr lang="de-DE" dirty="0" err="1"/>
              <a:t>left</a:t>
            </a:r>
            <a:r>
              <a:rPr lang="de-DE" dirty="0"/>
              <a:t> </a:t>
            </a:r>
            <a:r>
              <a:rPr lang="de-DE" dirty="0" err="1"/>
              <a:t>panel</a:t>
            </a:r>
            <a:r>
              <a:rPr lang="de-DE" dirty="0"/>
              <a:t>, </a:t>
            </a:r>
            <a:r>
              <a:rPr lang="de-DE" dirty="0" err="1"/>
              <a:t>we</a:t>
            </a:r>
            <a:r>
              <a:rPr lang="de-DE" dirty="0"/>
              <a:t> </a:t>
            </a:r>
            <a:r>
              <a:rPr lang="de-DE" dirty="0" err="1"/>
              <a:t>plot</a:t>
            </a:r>
            <a:r>
              <a:rPr lang="de-DE" dirty="0"/>
              <a:t> [Mg/</a:t>
            </a:r>
            <a:r>
              <a:rPr lang="de-DE" dirty="0" err="1"/>
              <a:t>Fe</a:t>
            </a:r>
            <a:r>
              <a:rPr lang="de-DE" dirty="0"/>
              <a:t>] </a:t>
            </a:r>
            <a:r>
              <a:rPr lang="de-DE" dirty="0" err="1"/>
              <a:t>against</a:t>
            </a:r>
            <a:r>
              <a:rPr lang="de-DE" dirty="0"/>
              <a:t> [</a:t>
            </a:r>
            <a:r>
              <a:rPr lang="de-DE" dirty="0" err="1"/>
              <a:t>Fe</a:t>
            </a:r>
            <a:r>
              <a:rPr lang="de-DE" dirty="0"/>
              <a:t>/H]. Magnesium </a:t>
            </a:r>
            <a:r>
              <a:rPr lang="de-DE" dirty="0" err="1"/>
              <a:t>is</a:t>
            </a:r>
            <a:r>
              <a:rPr lang="de-DE" dirty="0"/>
              <a:t> an α‑</a:t>
            </a:r>
            <a:r>
              <a:rPr lang="de-DE" dirty="0" err="1"/>
              <a:t>element</a:t>
            </a:r>
            <a:r>
              <a:rPr lang="de-DE" dirty="0"/>
              <a:t> </a:t>
            </a:r>
            <a:r>
              <a:rPr lang="de-DE" dirty="0" err="1"/>
              <a:t>produced</a:t>
            </a:r>
            <a:r>
              <a:rPr lang="de-DE" dirty="0"/>
              <a:t> in </a:t>
            </a:r>
            <a:r>
              <a:rPr lang="de-DE" dirty="0" err="1"/>
              <a:t>core-collapse</a:t>
            </a:r>
            <a:r>
              <a:rPr lang="de-DE" dirty="0"/>
              <a:t> </a:t>
            </a:r>
            <a:r>
              <a:rPr lang="de-DE" dirty="0" err="1"/>
              <a:t>supernovae</a:t>
            </a:r>
            <a:r>
              <a:rPr lang="de-DE" dirty="0"/>
              <a:t>, </a:t>
            </a:r>
            <a:r>
              <a:rPr lang="de-DE" dirty="0" err="1"/>
              <a:t>while</a:t>
            </a:r>
            <a:r>
              <a:rPr lang="de-DE" dirty="0"/>
              <a:t> iron </a:t>
            </a:r>
            <a:r>
              <a:rPr lang="de-DE" dirty="0" err="1"/>
              <a:t>builds</a:t>
            </a:r>
            <a:r>
              <a:rPr lang="de-DE" dirty="0"/>
              <a:t> </a:t>
            </a:r>
            <a:r>
              <a:rPr lang="de-DE" dirty="0" err="1"/>
              <a:t>up</a:t>
            </a:r>
            <a:r>
              <a:rPr lang="de-DE" dirty="0"/>
              <a:t> </a:t>
            </a:r>
            <a:r>
              <a:rPr lang="de-DE" dirty="0" err="1"/>
              <a:t>more</a:t>
            </a:r>
            <a:r>
              <a:rPr lang="de-DE" dirty="0"/>
              <a:t> </a:t>
            </a:r>
            <a:r>
              <a:rPr lang="de-DE" dirty="0" err="1"/>
              <a:t>gradually</a:t>
            </a:r>
            <a:r>
              <a:rPr lang="de-DE" dirty="0"/>
              <a:t> via Type Ia </a:t>
            </a:r>
            <a:r>
              <a:rPr lang="de-DE" dirty="0" err="1"/>
              <a:t>supernovae</a:t>
            </a:r>
            <a:r>
              <a:rPr lang="de-DE" dirty="0"/>
              <a:t>. </a:t>
            </a:r>
          </a:p>
          <a:p>
            <a:endParaRPr lang="de-DE" dirty="0"/>
          </a:p>
          <a:p>
            <a:r>
              <a:rPr lang="de-DE" dirty="0"/>
              <a:t>In </a:t>
            </a:r>
            <a:r>
              <a:rPr lang="de-DE" dirty="0" err="1"/>
              <a:t>dwarf</a:t>
            </a:r>
            <a:r>
              <a:rPr lang="de-DE" dirty="0"/>
              <a:t> </a:t>
            </a:r>
            <a:r>
              <a:rPr lang="de-DE" dirty="0" err="1"/>
              <a:t>galaxies</a:t>
            </a:r>
            <a:r>
              <a:rPr lang="de-DE" dirty="0"/>
              <a:t> </a:t>
            </a:r>
            <a:r>
              <a:rPr lang="de-DE" dirty="0" err="1"/>
              <a:t>or</a:t>
            </a:r>
            <a:r>
              <a:rPr lang="de-DE" dirty="0"/>
              <a:t> </a:t>
            </a:r>
            <a:r>
              <a:rPr lang="de-DE" dirty="0" err="1"/>
              <a:t>accreted</a:t>
            </a:r>
            <a:r>
              <a:rPr lang="de-DE" dirty="0"/>
              <a:t> </a:t>
            </a:r>
            <a:r>
              <a:rPr lang="de-DE" dirty="0" err="1"/>
              <a:t>environments</a:t>
            </a:r>
            <a:r>
              <a:rPr lang="de-DE" dirty="0"/>
              <a:t> </a:t>
            </a:r>
            <a:r>
              <a:rPr lang="de-DE" dirty="0" err="1"/>
              <a:t>with</a:t>
            </a:r>
            <a:r>
              <a:rPr lang="de-DE" dirty="0"/>
              <a:t> slow </a:t>
            </a:r>
            <a:r>
              <a:rPr lang="de-DE" dirty="0" err="1"/>
              <a:t>star</a:t>
            </a:r>
            <a:r>
              <a:rPr lang="de-DE" dirty="0"/>
              <a:t> </a:t>
            </a:r>
            <a:r>
              <a:rPr lang="de-DE" dirty="0" err="1"/>
              <a:t>formation</a:t>
            </a:r>
            <a:r>
              <a:rPr lang="de-DE" dirty="0"/>
              <a:t>, Type Ia </a:t>
            </a:r>
            <a:r>
              <a:rPr lang="de-DE" dirty="0" err="1"/>
              <a:t>contributions</a:t>
            </a:r>
            <a:r>
              <a:rPr lang="de-DE" dirty="0"/>
              <a:t> </a:t>
            </a:r>
            <a:r>
              <a:rPr lang="de-DE" dirty="0" err="1"/>
              <a:t>begin</a:t>
            </a:r>
            <a:r>
              <a:rPr lang="de-DE" dirty="0"/>
              <a:t> </a:t>
            </a:r>
            <a:r>
              <a:rPr lang="de-DE" dirty="0" err="1"/>
              <a:t>to</a:t>
            </a:r>
            <a:r>
              <a:rPr lang="de-DE" dirty="0"/>
              <a:t> </a:t>
            </a:r>
            <a:r>
              <a:rPr lang="de-DE" dirty="0" err="1"/>
              <a:t>dominate</a:t>
            </a:r>
            <a:r>
              <a:rPr lang="de-DE" dirty="0"/>
              <a:t> </a:t>
            </a:r>
            <a:r>
              <a:rPr lang="de-DE" dirty="0" err="1"/>
              <a:t>even</a:t>
            </a:r>
            <a:r>
              <a:rPr lang="de-DE" dirty="0"/>
              <a:t> at </a:t>
            </a:r>
            <a:r>
              <a:rPr lang="de-DE" dirty="0" err="1"/>
              <a:t>low</a:t>
            </a:r>
            <a:r>
              <a:rPr lang="de-DE" dirty="0"/>
              <a:t> </a:t>
            </a:r>
            <a:r>
              <a:rPr lang="de-DE" dirty="0" err="1"/>
              <a:t>metallicity</a:t>
            </a:r>
            <a:r>
              <a:rPr lang="de-DE" dirty="0"/>
              <a:t>. This </a:t>
            </a:r>
            <a:r>
              <a:rPr lang="de-DE" dirty="0" err="1"/>
              <a:t>results</a:t>
            </a:r>
            <a:r>
              <a:rPr lang="de-DE" dirty="0"/>
              <a:t> in </a:t>
            </a:r>
            <a:r>
              <a:rPr lang="de-DE" b="1" dirty="0" err="1"/>
              <a:t>systematically</a:t>
            </a:r>
            <a:r>
              <a:rPr lang="de-DE" b="1" dirty="0"/>
              <a:t> </a:t>
            </a:r>
            <a:r>
              <a:rPr lang="de-DE" b="1" dirty="0" err="1"/>
              <a:t>lower</a:t>
            </a:r>
            <a:r>
              <a:rPr lang="de-DE" b="1" dirty="0"/>
              <a:t> [Mg/</a:t>
            </a:r>
            <a:r>
              <a:rPr lang="de-DE" b="1" dirty="0" err="1"/>
              <a:t>Fe</a:t>
            </a:r>
            <a:r>
              <a:rPr lang="de-DE" b="1" dirty="0"/>
              <a:t>] at a </a:t>
            </a:r>
            <a:r>
              <a:rPr lang="de-DE" b="1" dirty="0" err="1"/>
              <a:t>given</a:t>
            </a:r>
            <a:r>
              <a:rPr lang="de-DE" b="1" dirty="0"/>
              <a:t> [</a:t>
            </a:r>
            <a:r>
              <a:rPr lang="de-DE" b="1" dirty="0" err="1"/>
              <a:t>Fe</a:t>
            </a:r>
            <a:r>
              <a:rPr lang="de-DE" b="1" dirty="0"/>
              <a:t>/H]</a:t>
            </a:r>
            <a:r>
              <a:rPr lang="de-DE" dirty="0"/>
              <a:t> </a:t>
            </a:r>
            <a:r>
              <a:rPr lang="de-DE" dirty="0" err="1"/>
              <a:t>than</a:t>
            </a:r>
            <a:r>
              <a:rPr lang="de-DE" dirty="0"/>
              <a:t> </a:t>
            </a:r>
            <a:r>
              <a:rPr lang="de-DE" dirty="0" err="1"/>
              <a:t>seen</a:t>
            </a:r>
            <a:r>
              <a:rPr lang="de-DE" dirty="0"/>
              <a:t> in in-situ Milky Way </a:t>
            </a:r>
            <a:r>
              <a:rPr lang="de-DE" dirty="0" err="1"/>
              <a:t>stars</a:t>
            </a:r>
            <a:r>
              <a:rPr lang="de-DE" dirty="0"/>
              <a:t>.</a:t>
            </a:r>
          </a:p>
          <a:p>
            <a:endParaRPr lang="de-DE" dirty="0"/>
          </a:p>
          <a:p>
            <a:r>
              <a:rPr lang="de-DE" dirty="0" err="1"/>
              <a:t>Our</a:t>
            </a:r>
            <a:r>
              <a:rPr lang="de-DE" dirty="0"/>
              <a:t> CERES </a:t>
            </a:r>
            <a:r>
              <a:rPr lang="de-DE" dirty="0" err="1"/>
              <a:t>stars</a:t>
            </a:r>
            <a:r>
              <a:rPr lang="de-DE" dirty="0"/>
              <a:t> </a:t>
            </a:r>
            <a:r>
              <a:rPr lang="de-DE" dirty="0" err="1"/>
              <a:t>currently</a:t>
            </a:r>
            <a:r>
              <a:rPr lang="de-DE" dirty="0"/>
              <a:t> </a:t>
            </a:r>
            <a:r>
              <a:rPr lang="de-DE" b="1" dirty="0" err="1"/>
              <a:t>sit</a:t>
            </a:r>
            <a:r>
              <a:rPr lang="de-DE" b="1" dirty="0"/>
              <a:t> </a:t>
            </a:r>
            <a:r>
              <a:rPr lang="de-DE" b="1" dirty="0" err="1"/>
              <a:t>above</a:t>
            </a:r>
            <a:r>
              <a:rPr lang="de-DE" b="1" dirty="0"/>
              <a:t> </a:t>
            </a:r>
            <a:r>
              <a:rPr lang="de-DE" b="1" dirty="0" err="1"/>
              <a:t>the</a:t>
            </a:r>
            <a:r>
              <a:rPr lang="de-DE" b="1" dirty="0"/>
              <a:t> Milky Way </a:t>
            </a:r>
            <a:r>
              <a:rPr lang="de-DE" b="1" dirty="0" err="1"/>
              <a:t>locus</a:t>
            </a:r>
            <a:r>
              <a:rPr lang="de-DE" dirty="0"/>
              <a:t>, but </a:t>
            </a:r>
            <a:r>
              <a:rPr lang="de-DE" dirty="0" err="1"/>
              <a:t>this</a:t>
            </a:r>
            <a:r>
              <a:rPr lang="de-DE" dirty="0"/>
              <a:t> </a:t>
            </a:r>
            <a:r>
              <a:rPr lang="de-DE" b="1" dirty="0" err="1"/>
              <a:t>doesn’t</a:t>
            </a:r>
            <a:r>
              <a:rPr lang="de-DE" b="1" dirty="0"/>
              <a:t> </a:t>
            </a:r>
            <a:r>
              <a:rPr lang="de-DE" b="1" dirty="0" err="1"/>
              <a:t>rule</a:t>
            </a:r>
            <a:r>
              <a:rPr lang="de-DE" b="1" dirty="0"/>
              <a:t> out </a:t>
            </a:r>
            <a:r>
              <a:rPr lang="de-DE" b="1" dirty="0" err="1"/>
              <a:t>accretion</a:t>
            </a:r>
            <a:r>
              <a:rPr lang="de-DE" dirty="0"/>
              <a:t>. </a:t>
            </a:r>
            <a:r>
              <a:rPr lang="de-DE" dirty="0" err="1"/>
              <a:t>Instead</a:t>
            </a:r>
            <a:r>
              <a:rPr lang="de-DE" dirty="0"/>
              <a:t>, </a:t>
            </a:r>
            <a:r>
              <a:rPr lang="de-DE" dirty="0" err="1"/>
              <a:t>it</a:t>
            </a:r>
            <a:r>
              <a:rPr lang="de-DE" dirty="0"/>
              <a:t> </a:t>
            </a:r>
            <a:r>
              <a:rPr lang="de-DE" dirty="0" err="1"/>
              <a:t>suggests</a:t>
            </a:r>
            <a:r>
              <a:rPr lang="de-DE" dirty="0"/>
              <a:t> </a:t>
            </a:r>
            <a:r>
              <a:rPr lang="de-DE" dirty="0" err="1"/>
              <a:t>they</a:t>
            </a:r>
            <a:r>
              <a:rPr lang="de-DE" dirty="0"/>
              <a:t> </a:t>
            </a:r>
            <a:r>
              <a:rPr lang="de-DE" dirty="0" err="1"/>
              <a:t>likely</a:t>
            </a:r>
            <a:r>
              <a:rPr lang="de-DE" dirty="0"/>
              <a:t> </a:t>
            </a:r>
            <a:r>
              <a:rPr lang="de-DE" dirty="0" err="1"/>
              <a:t>came</a:t>
            </a:r>
            <a:r>
              <a:rPr lang="de-DE" dirty="0"/>
              <a:t> </a:t>
            </a:r>
            <a:r>
              <a:rPr lang="de-DE" dirty="0" err="1"/>
              <a:t>from</a:t>
            </a:r>
            <a:r>
              <a:rPr lang="de-DE" dirty="0"/>
              <a:t> a different </a:t>
            </a:r>
            <a:r>
              <a:rPr lang="de-DE" dirty="0" err="1"/>
              <a:t>kind</a:t>
            </a:r>
            <a:r>
              <a:rPr lang="de-DE" dirty="0"/>
              <a:t> </a:t>
            </a:r>
            <a:r>
              <a:rPr lang="de-DE" dirty="0" err="1"/>
              <a:t>of</a:t>
            </a:r>
            <a:r>
              <a:rPr lang="de-DE" dirty="0"/>
              <a:t> </a:t>
            </a:r>
            <a:r>
              <a:rPr lang="de-DE" dirty="0" err="1"/>
              <a:t>progenitor</a:t>
            </a:r>
            <a:r>
              <a:rPr lang="de-DE" dirty="0"/>
              <a:t>—</a:t>
            </a:r>
            <a:r>
              <a:rPr lang="de-DE" dirty="0" err="1"/>
              <a:t>possibly</a:t>
            </a:r>
            <a:r>
              <a:rPr lang="de-DE" dirty="0"/>
              <a:t> </a:t>
            </a:r>
            <a:r>
              <a:rPr lang="de-DE" dirty="0" err="1"/>
              <a:t>one</a:t>
            </a:r>
            <a:r>
              <a:rPr lang="de-DE" dirty="0"/>
              <a:t> </a:t>
            </a:r>
            <a:r>
              <a:rPr lang="de-DE" dirty="0" err="1"/>
              <a:t>with</a:t>
            </a:r>
            <a:r>
              <a:rPr lang="de-DE" dirty="0"/>
              <a:t> </a:t>
            </a:r>
            <a:r>
              <a:rPr lang="de-DE" b="1" dirty="0" err="1"/>
              <a:t>early</a:t>
            </a:r>
            <a:r>
              <a:rPr lang="de-DE" b="1" dirty="0"/>
              <a:t>, </a:t>
            </a:r>
            <a:r>
              <a:rPr lang="de-DE" b="1" dirty="0" err="1"/>
              <a:t>efficient</a:t>
            </a:r>
            <a:r>
              <a:rPr lang="de-DE" b="1" dirty="0"/>
              <a:t> star-</a:t>
            </a:r>
            <a:r>
              <a:rPr lang="de-DE" b="1" dirty="0" err="1"/>
              <a:t>forming</a:t>
            </a:r>
            <a:r>
              <a:rPr lang="de-DE" b="1" dirty="0"/>
              <a:t> </a:t>
            </a:r>
            <a:r>
              <a:rPr lang="de-DE" b="1" dirty="0" err="1"/>
              <a:t>episodes</a:t>
            </a:r>
            <a:r>
              <a:rPr lang="de-DE" b="1" dirty="0"/>
              <a:t> </a:t>
            </a:r>
            <a:r>
              <a:rPr lang="de-DE" b="1" dirty="0" err="1"/>
              <a:t>that</a:t>
            </a:r>
            <a:r>
              <a:rPr lang="de-DE" b="1" dirty="0"/>
              <a:t> </a:t>
            </a:r>
            <a:r>
              <a:rPr lang="de-DE" b="1" dirty="0" err="1"/>
              <a:t>enriched</a:t>
            </a:r>
            <a:r>
              <a:rPr lang="de-DE" b="1" dirty="0"/>
              <a:t> α-elements </a:t>
            </a:r>
            <a:r>
              <a:rPr lang="de-DE" b="1" dirty="0" err="1"/>
              <a:t>quickly</a:t>
            </a:r>
            <a:r>
              <a:rPr lang="de-DE" b="1" dirty="0"/>
              <a:t> </a:t>
            </a:r>
            <a:r>
              <a:rPr lang="de-DE" b="1" dirty="0" err="1"/>
              <a:t>before</a:t>
            </a:r>
            <a:r>
              <a:rPr lang="de-DE" b="1" dirty="0"/>
              <a:t> Type Ia </a:t>
            </a:r>
            <a:r>
              <a:rPr lang="de-DE" b="1" dirty="0" err="1"/>
              <a:t>SNe</a:t>
            </a:r>
            <a:r>
              <a:rPr lang="de-DE" b="1" dirty="0"/>
              <a:t> </a:t>
            </a:r>
            <a:r>
              <a:rPr lang="de-DE" b="1" dirty="0" err="1"/>
              <a:t>kicked</a:t>
            </a:r>
            <a:r>
              <a:rPr lang="de-DE" b="1" dirty="0"/>
              <a:t> in.</a:t>
            </a:r>
            <a:r>
              <a:rPr lang="de-DE" dirty="0"/>
              <a:t> These </a:t>
            </a:r>
            <a:r>
              <a:rPr lang="de-DE" b="1" dirty="0"/>
              <a:t>α-</a:t>
            </a:r>
            <a:r>
              <a:rPr lang="de-DE" b="1" dirty="0" err="1"/>
              <a:t>rich</a:t>
            </a:r>
            <a:r>
              <a:rPr lang="de-DE" b="1" dirty="0"/>
              <a:t> </a:t>
            </a:r>
            <a:r>
              <a:rPr lang="de-DE" b="1" dirty="0" err="1"/>
              <a:t>accreted</a:t>
            </a:r>
            <a:r>
              <a:rPr lang="de-DE" b="1" dirty="0"/>
              <a:t> </a:t>
            </a:r>
            <a:r>
              <a:rPr lang="de-DE" b="1" dirty="0" err="1"/>
              <a:t>stars</a:t>
            </a:r>
            <a:r>
              <a:rPr lang="de-DE" dirty="0"/>
              <a:t> </a:t>
            </a:r>
            <a:r>
              <a:rPr lang="de-DE" dirty="0" err="1"/>
              <a:t>have</a:t>
            </a:r>
            <a:r>
              <a:rPr lang="de-DE" dirty="0"/>
              <a:t> </a:t>
            </a:r>
            <a:r>
              <a:rPr lang="de-DE" dirty="0" err="1"/>
              <a:t>been</a:t>
            </a:r>
            <a:r>
              <a:rPr lang="de-DE" dirty="0"/>
              <a:t> </a:t>
            </a:r>
            <a:r>
              <a:rPr lang="de-DE" dirty="0" err="1"/>
              <a:t>recognized</a:t>
            </a:r>
            <a:r>
              <a:rPr lang="de-DE" dirty="0"/>
              <a:t> in </a:t>
            </a:r>
            <a:r>
              <a:rPr lang="de-DE" dirty="0" err="1"/>
              <a:t>recent</a:t>
            </a:r>
            <a:r>
              <a:rPr lang="de-DE" dirty="0"/>
              <a:t> </a:t>
            </a:r>
            <a:r>
              <a:rPr lang="de-DE" dirty="0" err="1"/>
              <a:t>analyses</a:t>
            </a:r>
            <a:r>
              <a:rPr lang="de-DE" dirty="0"/>
              <a:t> </a:t>
            </a:r>
          </a:p>
          <a:p>
            <a:endParaRPr lang="de-DE" dirty="0"/>
          </a:p>
          <a:p>
            <a:endParaRPr lang="de-DE" dirty="0"/>
          </a:p>
          <a:p>
            <a:endParaRPr lang="de-DE" dirty="0"/>
          </a:p>
          <a:p>
            <a:r>
              <a:rPr lang="de-DE" dirty="0"/>
              <a:t>In </a:t>
            </a:r>
            <a:r>
              <a:rPr lang="de-DE" dirty="0" err="1"/>
              <a:t>the</a:t>
            </a:r>
            <a:r>
              <a:rPr lang="de-DE" dirty="0"/>
              <a:t> last </a:t>
            </a:r>
            <a:r>
              <a:rPr lang="de-DE" dirty="0" err="1"/>
              <a:t>diagram</a:t>
            </a:r>
            <a:r>
              <a:rPr lang="de-DE" dirty="0"/>
              <a:t> </a:t>
            </a:r>
            <a:r>
              <a:rPr lang="de-DE" dirty="0" err="1"/>
              <a:t>we</a:t>
            </a:r>
            <a:r>
              <a:rPr lang="de-DE" dirty="0"/>
              <a:t> </a:t>
            </a:r>
            <a:r>
              <a:rPr lang="de-DE" dirty="0" err="1"/>
              <a:t>plotted</a:t>
            </a:r>
            <a:r>
              <a:rPr lang="de-DE" dirty="0"/>
              <a:t> [Mg/</a:t>
            </a:r>
            <a:r>
              <a:rPr lang="de-DE" dirty="0" err="1"/>
              <a:t>Mn</a:t>
            </a:r>
            <a:r>
              <a:rPr lang="de-DE" dirty="0"/>
              <a:t>] </a:t>
            </a:r>
            <a:r>
              <a:rPr lang="de-DE" dirty="0" err="1"/>
              <a:t>against</a:t>
            </a:r>
            <a:r>
              <a:rPr lang="de-DE" dirty="0"/>
              <a:t> [Al/</a:t>
            </a:r>
            <a:r>
              <a:rPr lang="de-DE" dirty="0" err="1"/>
              <a:t>Fe</a:t>
            </a:r>
            <a:r>
              <a:rPr lang="de-DE" dirty="0"/>
              <a:t>]. </a:t>
            </a:r>
            <a:r>
              <a:rPr lang="de-DE" b="1" dirty="0"/>
              <a:t>Magnesium </a:t>
            </a:r>
            <a:r>
              <a:rPr lang="de-DE" b="1" dirty="0" err="1"/>
              <a:t>as</a:t>
            </a:r>
            <a:r>
              <a:rPr lang="de-DE" b="1" dirty="0"/>
              <a:t> an α‑</a:t>
            </a:r>
            <a:r>
              <a:rPr lang="de-DE" b="1" dirty="0" err="1"/>
              <a:t>element</a:t>
            </a:r>
            <a:r>
              <a:rPr lang="de-DE" b="1" dirty="0"/>
              <a:t> </a:t>
            </a:r>
            <a:r>
              <a:rPr lang="de-DE" b="1" dirty="0" err="1"/>
              <a:t>traces</a:t>
            </a:r>
            <a:r>
              <a:rPr lang="de-DE" b="1" dirty="0"/>
              <a:t> </a:t>
            </a:r>
            <a:r>
              <a:rPr lang="de-DE" b="1" dirty="0" err="1"/>
              <a:t>core-collapse</a:t>
            </a:r>
            <a:r>
              <a:rPr lang="de-DE" b="1" dirty="0"/>
              <a:t> </a:t>
            </a:r>
            <a:r>
              <a:rPr lang="de-DE" b="1" dirty="0" err="1"/>
              <a:t>supernovae</a:t>
            </a:r>
            <a:r>
              <a:rPr lang="de-DE" b="1" dirty="0"/>
              <a:t> (Type II), </a:t>
            </a:r>
            <a:r>
              <a:rPr lang="de-DE" b="1" dirty="0" err="1"/>
              <a:t>while</a:t>
            </a:r>
            <a:r>
              <a:rPr lang="de-DE" b="1" dirty="0"/>
              <a:t> </a:t>
            </a:r>
            <a:r>
              <a:rPr lang="de-DE" b="1" dirty="0" err="1"/>
              <a:t>manganese</a:t>
            </a:r>
            <a:r>
              <a:rPr lang="de-DE" b="1" dirty="0"/>
              <a:t> </a:t>
            </a:r>
            <a:r>
              <a:rPr lang="de-DE" b="1" dirty="0" err="1"/>
              <a:t>comes</a:t>
            </a:r>
            <a:r>
              <a:rPr lang="de-DE" b="1" dirty="0"/>
              <a:t> </a:t>
            </a:r>
            <a:r>
              <a:rPr lang="de-DE" b="1" dirty="0" err="1"/>
              <a:t>mainly</a:t>
            </a:r>
            <a:r>
              <a:rPr lang="de-DE" b="1" dirty="0"/>
              <a:t> </a:t>
            </a:r>
            <a:r>
              <a:rPr lang="de-DE" b="1" dirty="0" err="1"/>
              <a:t>from</a:t>
            </a:r>
            <a:r>
              <a:rPr lang="de-DE" b="1" dirty="0"/>
              <a:t> Type Ia </a:t>
            </a:r>
            <a:r>
              <a:rPr lang="de-DE" b="1" dirty="0" err="1"/>
              <a:t>supernovae</a:t>
            </a:r>
            <a:r>
              <a:rPr lang="de-DE" b="1" dirty="0"/>
              <a:t>.</a:t>
            </a:r>
            <a:r>
              <a:rPr lang="de-DE" dirty="0"/>
              <a:t> </a:t>
            </a:r>
            <a:r>
              <a:rPr lang="de-DE" b="1" dirty="0"/>
              <a:t>The </a:t>
            </a:r>
            <a:r>
              <a:rPr lang="de-DE" b="1" dirty="0" err="1"/>
              <a:t>ratio</a:t>
            </a:r>
            <a:r>
              <a:rPr lang="de-DE" b="1" dirty="0"/>
              <a:t> [Mg/</a:t>
            </a:r>
            <a:r>
              <a:rPr lang="de-DE" b="1" dirty="0" err="1"/>
              <a:t>Mn</a:t>
            </a:r>
            <a:r>
              <a:rPr lang="de-DE" b="1" dirty="0"/>
              <a:t>] </a:t>
            </a:r>
            <a:r>
              <a:rPr lang="de-DE" b="1" dirty="0" err="1"/>
              <a:t>therefore</a:t>
            </a:r>
            <a:r>
              <a:rPr lang="de-DE" b="1" dirty="0"/>
              <a:t> </a:t>
            </a:r>
            <a:r>
              <a:rPr lang="de-DE" b="1" dirty="0" err="1"/>
              <a:t>captures</a:t>
            </a:r>
            <a:r>
              <a:rPr lang="de-DE" b="1" dirty="0"/>
              <a:t> </a:t>
            </a:r>
            <a:r>
              <a:rPr lang="de-DE" b="1" dirty="0" err="1"/>
              <a:t>the</a:t>
            </a:r>
            <a:r>
              <a:rPr lang="de-DE" b="1" dirty="0"/>
              <a:t> </a:t>
            </a:r>
            <a:r>
              <a:rPr lang="de-DE" b="1" dirty="0" err="1"/>
              <a:t>balance</a:t>
            </a:r>
            <a:r>
              <a:rPr lang="de-DE" b="1" dirty="0"/>
              <a:t> </a:t>
            </a:r>
            <a:r>
              <a:rPr lang="de-DE" b="1" dirty="0" err="1"/>
              <a:t>between</a:t>
            </a:r>
            <a:r>
              <a:rPr lang="de-DE" b="1" dirty="0"/>
              <a:t> rapid and </a:t>
            </a:r>
            <a:r>
              <a:rPr lang="de-DE" b="1" dirty="0" err="1"/>
              <a:t>delayed</a:t>
            </a:r>
            <a:r>
              <a:rPr lang="de-DE" b="1" dirty="0"/>
              <a:t> </a:t>
            </a:r>
            <a:r>
              <a:rPr lang="de-DE" b="1" dirty="0" err="1"/>
              <a:t>enrichment</a:t>
            </a:r>
            <a:r>
              <a:rPr lang="de-DE" dirty="0"/>
              <a:t>. </a:t>
            </a:r>
          </a:p>
          <a:p>
            <a:endParaRPr lang="de-DE" dirty="0"/>
          </a:p>
          <a:p>
            <a:r>
              <a:rPr lang="de-DE" b="1" dirty="0" err="1"/>
              <a:t>When</a:t>
            </a:r>
            <a:r>
              <a:rPr lang="de-DE" b="1" dirty="0"/>
              <a:t> </a:t>
            </a:r>
            <a:r>
              <a:rPr lang="de-DE" b="1" dirty="0" err="1"/>
              <a:t>combined</a:t>
            </a:r>
            <a:r>
              <a:rPr lang="de-DE" b="1" dirty="0"/>
              <a:t> </a:t>
            </a:r>
            <a:r>
              <a:rPr lang="de-DE" b="1" dirty="0" err="1"/>
              <a:t>with</a:t>
            </a:r>
            <a:r>
              <a:rPr lang="de-DE" b="1" dirty="0"/>
              <a:t> [Al/</a:t>
            </a:r>
            <a:r>
              <a:rPr lang="de-DE" b="1" dirty="0" err="1"/>
              <a:t>Fe</a:t>
            </a:r>
            <a:r>
              <a:rPr lang="de-DE" b="1" dirty="0"/>
              <a:t>], </a:t>
            </a:r>
            <a:r>
              <a:rPr lang="de-DE" b="1" dirty="0" err="1"/>
              <a:t>this</a:t>
            </a:r>
            <a:r>
              <a:rPr lang="de-DE" b="1" dirty="0"/>
              <a:t> plane </a:t>
            </a:r>
            <a:r>
              <a:rPr lang="de-DE" b="1" dirty="0" err="1"/>
              <a:t>becomes</a:t>
            </a:r>
            <a:r>
              <a:rPr lang="de-DE" b="1" dirty="0"/>
              <a:t> a powerful </a:t>
            </a:r>
            <a:r>
              <a:rPr lang="de-DE" b="1" dirty="0" err="1"/>
              <a:t>separator</a:t>
            </a:r>
            <a:r>
              <a:rPr lang="de-DE" dirty="0"/>
              <a:t>: </a:t>
            </a:r>
            <a:r>
              <a:rPr lang="de-DE" b="1" dirty="0" err="1"/>
              <a:t>accreted</a:t>
            </a:r>
            <a:r>
              <a:rPr lang="de-DE" b="1" dirty="0"/>
              <a:t> </a:t>
            </a:r>
            <a:r>
              <a:rPr lang="de-DE" b="1" dirty="0" err="1"/>
              <a:t>stars</a:t>
            </a:r>
            <a:r>
              <a:rPr lang="de-DE" dirty="0"/>
              <a:t> </a:t>
            </a:r>
            <a:r>
              <a:rPr lang="de-DE" dirty="0" err="1"/>
              <a:t>have</a:t>
            </a:r>
            <a:r>
              <a:rPr lang="de-DE" dirty="0"/>
              <a:t> </a:t>
            </a:r>
            <a:r>
              <a:rPr lang="de-DE" b="1" dirty="0" err="1"/>
              <a:t>low</a:t>
            </a:r>
            <a:r>
              <a:rPr lang="de-DE" b="1" dirty="0"/>
              <a:t> [Mg/</a:t>
            </a:r>
            <a:r>
              <a:rPr lang="de-DE" b="1" dirty="0" err="1"/>
              <a:t>Mn</a:t>
            </a:r>
            <a:r>
              <a:rPr lang="de-DE" b="1" dirty="0"/>
              <a:t>] and </a:t>
            </a:r>
            <a:r>
              <a:rPr lang="de-DE" b="1" dirty="0" err="1"/>
              <a:t>low</a:t>
            </a:r>
            <a:r>
              <a:rPr lang="de-DE" b="1" dirty="0"/>
              <a:t> [Al/</a:t>
            </a:r>
            <a:r>
              <a:rPr lang="de-DE" b="1" dirty="0" err="1"/>
              <a:t>Fe</a:t>
            </a:r>
            <a:r>
              <a:rPr lang="de-DE" b="1" dirty="0"/>
              <a:t>]</a:t>
            </a:r>
            <a:r>
              <a:rPr lang="de-DE" dirty="0"/>
              <a:t>, </a:t>
            </a:r>
            <a:r>
              <a:rPr lang="de-DE" dirty="0" err="1"/>
              <a:t>consistent</a:t>
            </a:r>
            <a:r>
              <a:rPr lang="de-DE" dirty="0"/>
              <a:t> </a:t>
            </a:r>
            <a:r>
              <a:rPr lang="de-DE" dirty="0" err="1"/>
              <a:t>with</a:t>
            </a:r>
            <a:r>
              <a:rPr lang="de-DE" dirty="0"/>
              <a:t> </a:t>
            </a:r>
            <a:r>
              <a:rPr lang="de-DE" dirty="0" err="1"/>
              <a:t>extended</a:t>
            </a:r>
            <a:r>
              <a:rPr lang="de-DE" dirty="0"/>
              <a:t>, slow </a:t>
            </a:r>
            <a:r>
              <a:rPr lang="de-DE" dirty="0" err="1"/>
              <a:t>star</a:t>
            </a:r>
            <a:r>
              <a:rPr lang="de-DE" dirty="0"/>
              <a:t> </a:t>
            </a:r>
            <a:r>
              <a:rPr lang="de-DE" dirty="0" err="1"/>
              <a:t>formation</a:t>
            </a:r>
            <a:r>
              <a:rPr lang="de-DE" dirty="0"/>
              <a:t> </a:t>
            </a:r>
            <a:r>
              <a:rPr lang="de-DE" dirty="0" err="1"/>
              <a:t>history</a:t>
            </a:r>
            <a:r>
              <a:rPr lang="de-DE" dirty="0"/>
              <a:t>, </a:t>
            </a:r>
            <a:r>
              <a:rPr lang="de-DE" dirty="0" err="1"/>
              <a:t>whereas</a:t>
            </a:r>
            <a:r>
              <a:rPr lang="de-DE" dirty="0"/>
              <a:t> in‑situ </a:t>
            </a:r>
            <a:r>
              <a:rPr lang="de-DE" dirty="0" err="1"/>
              <a:t>stars</a:t>
            </a:r>
            <a:r>
              <a:rPr lang="de-DE" dirty="0"/>
              <a:t> </a:t>
            </a:r>
            <a:r>
              <a:rPr lang="de-DE" dirty="0" err="1"/>
              <a:t>cluster</a:t>
            </a:r>
            <a:r>
              <a:rPr lang="de-DE" dirty="0"/>
              <a:t> at </a:t>
            </a:r>
            <a:r>
              <a:rPr lang="de-DE" dirty="0" err="1"/>
              <a:t>higher</a:t>
            </a:r>
            <a:r>
              <a:rPr lang="de-DE" dirty="0"/>
              <a:t> </a:t>
            </a:r>
            <a:r>
              <a:rPr lang="de-DE" dirty="0" err="1"/>
              <a:t>values</a:t>
            </a:r>
            <a:r>
              <a:rPr lang="de-DE" dirty="0"/>
              <a:t>. </a:t>
            </a:r>
          </a:p>
        </p:txBody>
      </p:sp>
      <p:sp>
        <p:nvSpPr>
          <p:cNvPr id="4" name="Foliennummernplatzhalter 3"/>
          <p:cNvSpPr>
            <a:spLocks noGrp="1"/>
          </p:cNvSpPr>
          <p:nvPr>
            <p:ph type="sldNum" sz="quarter" idx="5"/>
          </p:nvPr>
        </p:nvSpPr>
        <p:spPr/>
        <p:txBody>
          <a:bodyPr/>
          <a:lstStyle/>
          <a:p>
            <a:fld id="{96178741-29A6-4DF9-A3D9-E103E97D8DFB}" type="slidenum">
              <a:rPr lang="de-DE" smtClean="0"/>
              <a:t>15</a:t>
            </a:fld>
            <a:endParaRPr lang="de-DE"/>
          </a:p>
        </p:txBody>
      </p:sp>
    </p:spTree>
    <p:extLst>
      <p:ext uri="{BB962C8B-B14F-4D97-AF65-F5344CB8AC3E}">
        <p14:creationId xmlns:p14="http://schemas.microsoft.com/office/powerpoint/2010/main" val="4049874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16</a:t>
            </a:fld>
            <a:endParaRPr lang="de-DE"/>
          </a:p>
        </p:txBody>
      </p:sp>
    </p:spTree>
    <p:extLst>
      <p:ext uri="{BB962C8B-B14F-4D97-AF65-F5344CB8AC3E}">
        <p14:creationId xmlns:p14="http://schemas.microsoft.com/office/powerpoint/2010/main" val="1310043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17</a:t>
            </a:fld>
            <a:endParaRPr lang="de-DE"/>
          </a:p>
        </p:txBody>
      </p:sp>
    </p:spTree>
    <p:extLst>
      <p:ext uri="{BB962C8B-B14F-4D97-AF65-F5344CB8AC3E}">
        <p14:creationId xmlns:p14="http://schemas.microsoft.com/office/powerpoint/2010/main" val="6659639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B76D5-779D-7452-7343-B2A7D6C210F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0C438247-7839-D117-B223-DFCB64B9640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B2CB5BF-523D-F0EA-B8D7-1F9C1AE91B9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EDA578FF-4D55-1DAE-BCB3-8CD681090D7F}"/>
              </a:ext>
            </a:extLst>
          </p:cNvPr>
          <p:cNvSpPr>
            <a:spLocks noGrp="1"/>
          </p:cNvSpPr>
          <p:nvPr>
            <p:ph type="sldNum" sz="quarter" idx="5"/>
          </p:nvPr>
        </p:nvSpPr>
        <p:spPr/>
        <p:txBody>
          <a:bodyPr/>
          <a:lstStyle/>
          <a:p>
            <a:fld id="{96178741-29A6-4DF9-A3D9-E103E97D8DFB}" type="slidenum">
              <a:rPr lang="de-DE" smtClean="0"/>
              <a:t>18</a:t>
            </a:fld>
            <a:endParaRPr lang="de-DE"/>
          </a:p>
        </p:txBody>
      </p:sp>
    </p:spTree>
    <p:extLst>
      <p:ext uri="{BB962C8B-B14F-4D97-AF65-F5344CB8AC3E}">
        <p14:creationId xmlns:p14="http://schemas.microsoft.com/office/powerpoint/2010/main" val="37818540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19</a:t>
            </a:fld>
            <a:endParaRPr lang="de-DE"/>
          </a:p>
        </p:txBody>
      </p:sp>
    </p:spTree>
    <p:extLst>
      <p:ext uri="{BB962C8B-B14F-4D97-AF65-F5344CB8AC3E}">
        <p14:creationId xmlns:p14="http://schemas.microsoft.com/office/powerpoint/2010/main" val="252376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ACCBA9-99FF-7088-795D-BA2560BA155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AFCAE46-B5EC-C89C-9874-2E4C8C74B94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C30D93C0-96D5-0687-B21A-44B8540ECBF6}"/>
              </a:ext>
            </a:extLst>
          </p:cNvPr>
          <p:cNvSpPr>
            <a:spLocks noGrp="1"/>
          </p:cNvSpPr>
          <p:nvPr>
            <p:ph type="body" idx="1"/>
          </p:nvPr>
        </p:nvSpPr>
        <p:spPr/>
        <p:txBody>
          <a:bodyPr/>
          <a:lstStyle/>
          <a:p>
            <a:r>
              <a:rPr lang="en-US" dirty="0"/>
              <a:t>This is part of the </a:t>
            </a:r>
            <a:r>
              <a:rPr lang="en-US" b="1" dirty="0"/>
              <a:t>CERES project </a:t>
            </a:r>
            <a:r>
              <a:rPr lang="en-US" dirty="0"/>
              <a:t>— the </a:t>
            </a:r>
            <a:r>
              <a:rPr lang="en-US" b="1" i="1" dirty="0"/>
              <a:t>Chemical Evolution of R-process Elements in Stars</a:t>
            </a:r>
            <a:r>
              <a:rPr lang="en-US" b="1" dirty="0"/>
              <a:t> </a:t>
            </a:r>
            <a:r>
              <a:rPr lang="en-US" dirty="0"/>
              <a:t>— and this project contributes to our broader understanding of the Galaxy’s formation and accretion history.</a:t>
            </a:r>
          </a:p>
          <a:p>
            <a:endParaRPr lang="en-US" dirty="0"/>
          </a:p>
          <a:p>
            <a:r>
              <a:rPr lang="en-US" dirty="0"/>
              <a:t>and in particular, of course, for the elements produced by the r process.</a:t>
            </a:r>
            <a:endParaRPr lang="de-DE" dirty="0"/>
          </a:p>
        </p:txBody>
      </p:sp>
      <p:sp>
        <p:nvSpPr>
          <p:cNvPr id="4" name="Foliennummernplatzhalter 3">
            <a:extLst>
              <a:ext uri="{FF2B5EF4-FFF2-40B4-BE49-F238E27FC236}">
                <a16:creationId xmlns:a16="http://schemas.microsoft.com/office/drawing/2014/main" id="{DF8CFEFC-0F91-8F35-79C8-B2B57D3C4602}"/>
              </a:ext>
            </a:extLst>
          </p:cNvPr>
          <p:cNvSpPr>
            <a:spLocks noGrp="1"/>
          </p:cNvSpPr>
          <p:nvPr>
            <p:ph type="sldNum" sz="quarter" idx="5"/>
          </p:nvPr>
        </p:nvSpPr>
        <p:spPr/>
        <p:txBody>
          <a:bodyPr/>
          <a:lstStyle/>
          <a:p>
            <a:fld id="{96178741-29A6-4DF9-A3D9-E103E97D8DFB}" type="slidenum">
              <a:rPr lang="de-DE" smtClean="0"/>
              <a:t>2</a:t>
            </a:fld>
            <a:endParaRPr lang="de-DE"/>
          </a:p>
        </p:txBody>
      </p:sp>
    </p:spTree>
    <p:extLst>
      <p:ext uri="{BB962C8B-B14F-4D97-AF65-F5344CB8AC3E}">
        <p14:creationId xmlns:p14="http://schemas.microsoft.com/office/powerpoint/2010/main" val="13147305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22</a:t>
            </a:fld>
            <a:endParaRPr lang="de-DE"/>
          </a:p>
        </p:txBody>
      </p:sp>
    </p:spTree>
    <p:extLst>
      <p:ext uri="{BB962C8B-B14F-4D97-AF65-F5344CB8AC3E}">
        <p14:creationId xmlns:p14="http://schemas.microsoft.com/office/powerpoint/2010/main" val="40038590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599637-EEC2-FD31-D64D-F6F593289C4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5A950A15-EF8B-6B28-4D2E-ECD3B3F4ECC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CBDBFEE-D989-83B9-FDEF-AE197E28A641}"/>
              </a:ext>
            </a:extLst>
          </p:cNvPr>
          <p:cNvSpPr>
            <a:spLocks noGrp="1"/>
          </p:cNvSpPr>
          <p:nvPr>
            <p:ph type="body" idx="1"/>
          </p:nvPr>
        </p:nvSpPr>
        <p:spPr/>
        <p:txBody>
          <a:bodyPr/>
          <a:lstStyle/>
          <a:p>
            <a:r>
              <a:rPr lang="en-US" dirty="0"/>
              <a:t>That makes </a:t>
            </a:r>
            <a:r>
              <a:rPr lang="en-US" b="1" dirty="0"/>
              <a:t>Integral of Motion space a good place to look for clustering</a:t>
            </a:r>
            <a:r>
              <a:rPr lang="en-US" dirty="0"/>
              <a:t>. In the plot here you can see </a:t>
            </a:r>
            <a:r>
              <a:rPr lang="en-US" b="1" dirty="0"/>
              <a:t>multiple identified groups that are tightly clustered in the (E, </a:t>
            </a:r>
            <a:r>
              <a:rPr lang="en-US" b="1" dirty="0" err="1"/>
              <a:t>Lz</a:t>
            </a:r>
            <a:r>
              <a:rPr lang="en-US" b="1" dirty="0"/>
              <a:t>)-space</a:t>
            </a:r>
            <a:r>
              <a:rPr lang="en-US" dirty="0"/>
              <a:t>.</a:t>
            </a:r>
          </a:p>
          <a:p>
            <a:endParaRPr lang="en-US" dirty="0"/>
          </a:p>
          <a:p>
            <a:r>
              <a:rPr lang="en-US" b="1" dirty="0"/>
              <a:t>This forms the base for the detection for many substructures in the halo today </a:t>
            </a:r>
            <a:r>
              <a:rPr lang="en-US" dirty="0"/>
              <a:t>and </a:t>
            </a:r>
            <a:r>
              <a:rPr lang="en-US" b="1" dirty="0"/>
              <a:t>help us to isolate the remnants of disrupted satellites.</a:t>
            </a:r>
          </a:p>
          <a:p>
            <a:endParaRPr lang="en-US" dirty="0"/>
          </a:p>
        </p:txBody>
      </p:sp>
      <p:sp>
        <p:nvSpPr>
          <p:cNvPr id="4" name="Foliennummernplatzhalter 3">
            <a:extLst>
              <a:ext uri="{FF2B5EF4-FFF2-40B4-BE49-F238E27FC236}">
                <a16:creationId xmlns:a16="http://schemas.microsoft.com/office/drawing/2014/main" id="{87CDFDA1-D690-3E90-C18C-91F4794BF3D2}"/>
              </a:ext>
            </a:extLst>
          </p:cNvPr>
          <p:cNvSpPr>
            <a:spLocks noGrp="1"/>
          </p:cNvSpPr>
          <p:nvPr>
            <p:ph type="sldNum" sz="quarter" idx="5"/>
          </p:nvPr>
        </p:nvSpPr>
        <p:spPr/>
        <p:txBody>
          <a:bodyPr/>
          <a:lstStyle/>
          <a:p>
            <a:fld id="{96178741-29A6-4DF9-A3D9-E103E97D8DFB}" type="slidenum">
              <a:rPr lang="de-DE" smtClean="0"/>
              <a:t>21</a:t>
            </a:fld>
            <a:endParaRPr lang="de-DE"/>
          </a:p>
        </p:txBody>
      </p:sp>
    </p:spTree>
    <p:extLst>
      <p:ext uri="{BB962C8B-B14F-4D97-AF65-F5344CB8AC3E}">
        <p14:creationId xmlns:p14="http://schemas.microsoft.com/office/powerpoint/2010/main" val="38517228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23</a:t>
            </a:fld>
            <a:endParaRPr lang="de-DE"/>
          </a:p>
        </p:txBody>
      </p:sp>
    </p:spTree>
    <p:extLst>
      <p:ext uri="{BB962C8B-B14F-4D97-AF65-F5344CB8AC3E}">
        <p14:creationId xmlns:p14="http://schemas.microsoft.com/office/powerpoint/2010/main" val="2592061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6BC75-EC5C-FDAC-4216-18200BA51DE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455BC85-ACBB-D112-E87D-CDCB2849B16E}"/>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2180D0F-79B2-B495-810F-DFB78F1C3BD6}"/>
              </a:ext>
            </a:extLst>
          </p:cNvPr>
          <p:cNvSpPr>
            <a:spLocks noGrp="1"/>
          </p:cNvSpPr>
          <p:nvPr>
            <p:ph type="body" idx="1"/>
          </p:nvPr>
        </p:nvSpPr>
        <p:spPr/>
        <p:txBody>
          <a:bodyPr/>
          <a:lstStyle/>
          <a:p>
            <a:r>
              <a:rPr lang="de-DE" dirty="0" err="1"/>
              <a:t>Let‘s</a:t>
            </a:r>
            <a:r>
              <a:rPr lang="de-DE" dirty="0"/>
              <a:t> </a:t>
            </a:r>
            <a:r>
              <a:rPr lang="de-DE" dirty="0" err="1"/>
              <a:t>begin</a:t>
            </a:r>
            <a:r>
              <a:rPr lang="de-DE" dirty="0"/>
              <a:t> </a:t>
            </a:r>
            <a:r>
              <a:rPr lang="de-DE" dirty="0" err="1"/>
              <a:t>with</a:t>
            </a:r>
            <a:r>
              <a:rPr lang="de-DE" dirty="0"/>
              <a:t> a </a:t>
            </a:r>
            <a:r>
              <a:rPr lang="de-DE" b="1" dirty="0" err="1"/>
              <a:t>brief</a:t>
            </a:r>
            <a:r>
              <a:rPr lang="de-DE" b="1" dirty="0"/>
              <a:t> </a:t>
            </a:r>
            <a:r>
              <a:rPr lang="de-DE" b="1" dirty="0" err="1"/>
              <a:t>look</a:t>
            </a:r>
            <a:r>
              <a:rPr lang="de-DE" b="1" dirty="0"/>
              <a:t> at </a:t>
            </a:r>
            <a:r>
              <a:rPr lang="de-DE" b="1" dirty="0" err="1"/>
              <a:t>the</a:t>
            </a:r>
            <a:r>
              <a:rPr lang="de-DE" b="1" dirty="0"/>
              <a:t> different </a:t>
            </a:r>
            <a:r>
              <a:rPr lang="de-DE" b="1" dirty="0" err="1"/>
              <a:t>galactic</a:t>
            </a:r>
            <a:r>
              <a:rPr lang="de-DE" b="1" dirty="0"/>
              <a:t> </a:t>
            </a:r>
            <a:r>
              <a:rPr lang="de-DE" b="1" dirty="0" err="1"/>
              <a:t>components</a:t>
            </a:r>
            <a:r>
              <a:rPr lang="de-DE" dirty="0"/>
              <a:t> of </a:t>
            </a:r>
            <a:r>
              <a:rPr lang="de-DE" dirty="0" err="1"/>
              <a:t>the</a:t>
            </a:r>
            <a:r>
              <a:rPr lang="de-DE" dirty="0"/>
              <a:t> Milky Way.</a:t>
            </a:r>
          </a:p>
          <a:p>
            <a:endParaRPr lang="de-DE" dirty="0"/>
          </a:p>
          <a:p>
            <a:r>
              <a:rPr lang="de-DE" dirty="0" err="1"/>
              <a:t>Our</a:t>
            </a:r>
            <a:r>
              <a:rPr lang="de-DE" dirty="0"/>
              <a:t> Galaxy </a:t>
            </a:r>
            <a:r>
              <a:rPr lang="de-DE" dirty="0" err="1"/>
              <a:t>consists</a:t>
            </a:r>
            <a:r>
              <a:rPr lang="de-DE" dirty="0"/>
              <a:t> of </a:t>
            </a:r>
            <a:r>
              <a:rPr lang="de-DE" b="1" dirty="0"/>
              <a:t>a </a:t>
            </a:r>
            <a:r>
              <a:rPr lang="de-DE" b="1" dirty="0" err="1"/>
              <a:t>central</a:t>
            </a:r>
            <a:r>
              <a:rPr lang="de-DE" b="1" dirty="0"/>
              <a:t> bar and </a:t>
            </a:r>
            <a:r>
              <a:rPr lang="de-DE" b="1" dirty="0" err="1"/>
              <a:t>bulge</a:t>
            </a:r>
            <a:r>
              <a:rPr lang="de-DE" dirty="0"/>
              <a:t>, </a:t>
            </a:r>
            <a:r>
              <a:rPr lang="de-DE" dirty="0" err="1"/>
              <a:t>sorrounded</a:t>
            </a:r>
            <a:r>
              <a:rPr lang="de-DE" dirty="0"/>
              <a:t> </a:t>
            </a:r>
            <a:r>
              <a:rPr lang="de-DE" dirty="0" err="1"/>
              <a:t>by</a:t>
            </a:r>
            <a:r>
              <a:rPr lang="de-DE" dirty="0"/>
              <a:t> </a:t>
            </a:r>
            <a:r>
              <a:rPr lang="de-DE" b="1" dirty="0"/>
              <a:t>a </a:t>
            </a:r>
            <a:r>
              <a:rPr lang="de-DE" b="1" dirty="0" err="1"/>
              <a:t>thin</a:t>
            </a:r>
            <a:r>
              <a:rPr lang="de-DE" b="1" dirty="0"/>
              <a:t> and </a:t>
            </a:r>
            <a:r>
              <a:rPr lang="de-DE" b="1" dirty="0" err="1"/>
              <a:t>thick</a:t>
            </a:r>
            <a:r>
              <a:rPr lang="de-DE" b="1" dirty="0"/>
              <a:t> stellar </a:t>
            </a:r>
            <a:r>
              <a:rPr lang="de-DE" b="1" dirty="0" err="1"/>
              <a:t>disk</a:t>
            </a:r>
            <a:r>
              <a:rPr lang="de-DE" dirty="0"/>
              <a:t>, </a:t>
            </a:r>
          </a:p>
          <a:p>
            <a:endParaRPr lang="de-DE" dirty="0"/>
          </a:p>
          <a:p>
            <a:r>
              <a:rPr lang="de-DE" dirty="0"/>
              <a:t>In </a:t>
            </a:r>
            <a:r>
              <a:rPr lang="de-DE" dirty="0" err="1"/>
              <a:t>terms</a:t>
            </a:r>
            <a:r>
              <a:rPr lang="de-DE" dirty="0"/>
              <a:t> of </a:t>
            </a:r>
            <a:r>
              <a:rPr lang="de-DE" dirty="0" err="1"/>
              <a:t>star</a:t>
            </a:r>
            <a:r>
              <a:rPr lang="de-DE" dirty="0"/>
              <a:t> </a:t>
            </a:r>
            <a:r>
              <a:rPr lang="de-DE" dirty="0" err="1"/>
              <a:t>formation</a:t>
            </a:r>
            <a:r>
              <a:rPr lang="de-DE" dirty="0"/>
              <a:t>, </a:t>
            </a:r>
            <a:r>
              <a:rPr lang="de-DE" dirty="0" err="1"/>
              <a:t>most</a:t>
            </a:r>
            <a:r>
              <a:rPr lang="de-DE" dirty="0"/>
              <a:t> </a:t>
            </a:r>
            <a:r>
              <a:rPr lang="de-DE" b="1" dirty="0"/>
              <a:t>in-situ </a:t>
            </a:r>
            <a:r>
              <a:rPr lang="de-DE" b="1" dirty="0" err="1"/>
              <a:t>stars</a:t>
            </a:r>
            <a:r>
              <a:rPr lang="de-DE" b="1" dirty="0"/>
              <a:t> – </a:t>
            </a:r>
            <a:r>
              <a:rPr lang="de-DE" b="1" dirty="0" err="1"/>
              <a:t>meaining</a:t>
            </a:r>
            <a:r>
              <a:rPr lang="de-DE" b="1" dirty="0"/>
              <a:t> </a:t>
            </a:r>
            <a:r>
              <a:rPr lang="de-DE" b="1" dirty="0" err="1"/>
              <a:t>stars</a:t>
            </a:r>
            <a:r>
              <a:rPr lang="de-DE" b="1" dirty="0"/>
              <a:t> </a:t>
            </a:r>
            <a:r>
              <a:rPr lang="de-DE" b="1" dirty="0" err="1"/>
              <a:t>that</a:t>
            </a:r>
            <a:r>
              <a:rPr lang="de-DE" b="1" dirty="0"/>
              <a:t> </a:t>
            </a:r>
            <a:r>
              <a:rPr lang="de-DE" b="1" dirty="0" err="1"/>
              <a:t>formed</a:t>
            </a:r>
            <a:r>
              <a:rPr lang="de-DE" b="1" dirty="0"/>
              <a:t> </a:t>
            </a:r>
            <a:r>
              <a:rPr lang="de-DE" b="1" dirty="0" err="1"/>
              <a:t>within</a:t>
            </a:r>
            <a:r>
              <a:rPr lang="de-DE" b="1" dirty="0"/>
              <a:t> </a:t>
            </a:r>
            <a:r>
              <a:rPr lang="de-DE" b="1" dirty="0" err="1"/>
              <a:t>the</a:t>
            </a:r>
            <a:r>
              <a:rPr lang="de-DE" b="1" dirty="0"/>
              <a:t> Milky Way </a:t>
            </a:r>
            <a:r>
              <a:rPr lang="de-DE" dirty="0"/>
              <a:t>– </a:t>
            </a:r>
            <a:r>
              <a:rPr lang="de-DE" dirty="0" err="1"/>
              <a:t>originiate</a:t>
            </a:r>
            <a:r>
              <a:rPr lang="de-DE" dirty="0"/>
              <a:t> in </a:t>
            </a:r>
            <a:r>
              <a:rPr lang="de-DE" dirty="0" err="1"/>
              <a:t>the</a:t>
            </a:r>
            <a:r>
              <a:rPr lang="de-DE" dirty="0"/>
              <a:t> </a:t>
            </a:r>
            <a:r>
              <a:rPr lang="de-DE" dirty="0" err="1"/>
              <a:t>disk</a:t>
            </a:r>
            <a:r>
              <a:rPr lang="de-DE" dirty="0"/>
              <a:t> </a:t>
            </a:r>
            <a:r>
              <a:rPr lang="de-DE" dirty="0" err="1"/>
              <a:t>regions</a:t>
            </a:r>
            <a:r>
              <a:rPr lang="de-DE" dirty="0"/>
              <a:t>.</a:t>
            </a:r>
          </a:p>
          <a:p>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The </a:t>
            </a:r>
            <a:r>
              <a:rPr lang="de-DE" dirty="0" err="1"/>
              <a:t>disk</a:t>
            </a:r>
            <a:r>
              <a:rPr lang="de-DE" dirty="0"/>
              <a:t> </a:t>
            </a:r>
            <a:r>
              <a:rPr lang="de-DE" dirty="0" err="1"/>
              <a:t>is</a:t>
            </a:r>
            <a:r>
              <a:rPr lang="de-DE" dirty="0"/>
              <a:t> </a:t>
            </a:r>
            <a:r>
              <a:rPr lang="de-DE" dirty="0" err="1"/>
              <a:t>embbedded</a:t>
            </a:r>
            <a:r>
              <a:rPr lang="de-DE" dirty="0"/>
              <a:t> in a </a:t>
            </a:r>
            <a:r>
              <a:rPr lang="de-DE" b="1" dirty="0"/>
              <a:t>stellar and </a:t>
            </a:r>
            <a:r>
              <a:rPr lang="de-DE" b="1" dirty="0" err="1"/>
              <a:t>dark</a:t>
            </a:r>
            <a:r>
              <a:rPr lang="de-DE" b="1" dirty="0"/>
              <a:t> matter </a:t>
            </a:r>
            <a:r>
              <a:rPr lang="de-DE" b="1" dirty="0" err="1"/>
              <a:t>halo</a:t>
            </a:r>
            <a:r>
              <a:rPr lang="de-DE" dirty="0"/>
              <a:t>. </a:t>
            </a:r>
          </a:p>
          <a:p>
            <a:endParaRPr lang="de-DE" dirty="0"/>
          </a:p>
          <a:p>
            <a:endParaRPr lang="de-DE" dirty="0"/>
          </a:p>
          <a:p>
            <a:r>
              <a:rPr lang="de-DE" dirty="0"/>
              <a:t>But </a:t>
            </a:r>
            <a:r>
              <a:rPr lang="de-DE" dirty="0" err="1"/>
              <a:t>some</a:t>
            </a:r>
            <a:r>
              <a:rPr lang="de-DE" dirty="0"/>
              <a:t> </a:t>
            </a:r>
            <a:r>
              <a:rPr lang="de-DE" dirty="0" err="1"/>
              <a:t>stars</a:t>
            </a:r>
            <a:r>
              <a:rPr lang="de-DE" dirty="0"/>
              <a:t>, </a:t>
            </a:r>
            <a:r>
              <a:rPr lang="de-DE" dirty="0" err="1"/>
              <a:t>especially</a:t>
            </a:r>
            <a:r>
              <a:rPr lang="de-DE" dirty="0"/>
              <a:t> in </a:t>
            </a:r>
            <a:r>
              <a:rPr lang="de-DE" dirty="0" err="1"/>
              <a:t>the</a:t>
            </a:r>
            <a:r>
              <a:rPr lang="de-DE" dirty="0"/>
              <a:t> </a:t>
            </a:r>
            <a:r>
              <a:rPr lang="de-DE" b="1" dirty="0" err="1"/>
              <a:t>halo</a:t>
            </a:r>
            <a:r>
              <a:rPr lang="de-DE" b="1" dirty="0"/>
              <a:t>, </a:t>
            </a:r>
            <a:r>
              <a:rPr lang="de-DE" b="1" dirty="0" err="1"/>
              <a:t>show</a:t>
            </a:r>
            <a:r>
              <a:rPr lang="de-DE" b="1" dirty="0"/>
              <a:t> </a:t>
            </a:r>
            <a:r>
              <a:rPr lang="de-DE" b="1" dirty="0" err="1"/>
              <a:t>signatures</a:t>
            </a:r>
            <a:r>
              <a:rPr lang="de-DE" b="1" dirty="0"/>
              <a:t> </a:t>
            </a:r>
            <a:r>
              <a:rPr lang="de-DE" b="1" dirty="0" err="1"/>
              <a:t>suggesting</a:t>
            </a:r>
            <a:r>
              <a:rPr lang="de-DE" b="1" dirty="0"/>
              <a:t> an extra-</a:t>
            </a:r>
            <a:r>
              <a:rPr lang="de-DE" b="1" dirty="0" err="1"/>
              <a:t>galactic</a:t>
            </a:r>
            <a:r>
              <a:rPr lang="de-DE" b="1" dirty="0"/>
              <a:t> </a:t>
            </a:r>
            <a:r>
              <a:rPr lang="de-DE" b="1" dirty="0" err="1"/>
              <a:t>origin</a:t>
            </a:r>
            <a:r>
              <a:rPr lang="de-DE" b="1" dirty="0"/>
              <a:t> </a:t>
            </a:r>
            <a:r>
              <a:rPr lang="de-DE" dirty="0"/>
              <a:t>– </a:t>
            </a:r>
            <a:r>
              <a:rPr lang="de-DE" dirty="0" err="1"/>
              <a:t>they</a:t>
            </a:r>
            <a:r>
              <a:rPr lang="de-DE" dirty="0"/>
              <a:t> </a:t>
            </a:r>
            <a:r>
              <a:rPr lang="de-DE" dirty="0" err="1"/>
              <a:t>were</a:t>
            </a:r>
            <a:r>
              <a:rPr lang="de-DE" dirty="0"/>
              <a:t> </a:t>
            </a:r>
            <a:r>
              <a:rPr lang="de-DE" dirty="0" err="1"/>
              <a:t>likely</a:t>
            </a:r>
            <a:r>
              <a:rPr lang="de-DE" dirty="0"/>
              <a:t> </a:t>
            </a:r>
            <a:r>
              <a:rPr lang="de-DE" b="1" dirty="0" err="1"/>
              <a:t>accerted</a:t>
            </a:r>
            <a:r>
              <a:rPr lang="de-DE" b="1" dirty="0"/>
              <a:t> </a:t>
            </a:r>
            <a:r>
              <a:rPr lang="de-DE" b="1" dirty="0" err="1"/>
              <a:t>by</a:t>
            </a:r>
            <a:r>
              <a:rPr lang="de-DE" b="1" dirty="0"/>
              <a:t> </a:t>
            </a:r>
            <a:r>
              <a:rPr lang="de-DE" b="1" dirty="0" err="1"/>
              <a:t>past</a:t>
            </a:r>
            <a:r>
              <a:rPr lang="de-DE" b="1" dirty="0"/>
              <a:t> </a:t>
            </a:r>
            <a:r>
              <a:rPr lang="de-DE" b="1" dirty="0" err="1"/>
              <a:t>merger</a:t>
            </a:r>
            <a:r>
              <a:rPr lang="de-DE" b="1" dirty="0"/>
              <a:t> </a:t>
            </a:r>
            <a:r>
              <a:rPr lang="de-DE" b="1" dirty="0" err="1"/>
              <a:t>events</a:t>
            </a:r>
            <a:r>
              <a:rPr lang="de-DE" b="1" dirty="0"/>
              <a:t>.</a:t>
            </a:r>
          </a:p>
        </p:txBody>
      </p:sp>
      <p:sp>
        <p:nvSpPr>
          <p:cNvPr id="4" name="Foliennummernplatzhalter 3">
            <a:extLst>
              <a:ext uri="{FF2B5EF4-FFF2-40B4-BE49-F238E27FC236}">
                <a16:creationId xmlns:a16="http://schemas.microsoft.com/office/drawing/2014/main" id="{34D9FA3B-517C-D199-2A8B-29A3A14D8F7A}"/>
              </a:ext>
            </a:extLst>
          </p:cNvPr>
          <p:cNvSpPr>
            <a:spLocks noGrp="1"/>
          </p:cNvSpPr>
          <p:nvPr>
            <p:ph type="sldNum" sz="quarter" idx="5"/>
          </p:nvPr>
        </p:nvSpPr>
        <p:spPr/>
        <p:txBody>
          <a:bodyPr/>
          <a:lstStyle/>
          <a:p>
            <a:fld id="{96178741-29A6-4DF9-A3D9-E103E97D8DFB}" type="slidenum">
              <a:rPr lang="de-DE" smtClean="0"/>
              <a:t>3</a:t>
            </a:fld>
            <a:endParaRPr lang="de-DE"/>
          </a:p>
        </p:txBody>
      </p:sp>
    </p:spTree>
    <p:extLst>
      <p:ext uri="{BB962C8B-B14F-4D97-AF65-F5344CB8AC3E}">
        <p14:creationId xmlns:p14="http://schemas.microsoft.com/office/powerpoint/2010/main" val="3028219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a:t>
            </a:r>
            <a:r>
              <a:rPr lang="de-DE" dirty="0" err="1"/>
              <a:t>understand</a:t>
            </a:r>
            <a:r>
              <a:rPr lang="de-DE" dirty="0"/>
              <a:t> </a:t>
            </a:r>
            <a:r>
              <a:rPr lang="de-DE" dirty="0" err="1"/>
              <a:t>this</a:t>
            </a:r>
            <a:r>
              <a:rPr lang="de-DE" dirty="0"/>
              <a:t> </a:t>
            </a:r>
            <a:r>
              <a:rPr lang="de-DE" dirty="0" err="1"/>
              <a:t>better</a:t>
            </a:r>
            <a:r>
              <a:rPr lang="de-DE" dirty="0"/>
              <a:t>, </a:t>
            </a:r>
            <a:r>
              <a:rPr lang="de-DE" b="1" dirty="0" err="1"/>
              <a:t>we</a:t>
            </a:r>
            <a:r>
              <a:rPr lang="de-DE" b="1" dirty="0"/>
              <a:t> </a:t>
            </a:r>
            <a:r>
              <a:rPr lang="de-DE" b="1" dirty="0" err="1"/>
              <a:t>need</a:t>
            </a:r>
            <a:r>
              <a:rPr lang="de-DE" b="1" dirty="0"/>
              <a:t> </a:t>
            </a:r>
            <a:r>
              <a:rPr lang="de-DE" b="1" dirty="0" err="1"/>
              <a:t>to</a:t>
            </a:r>
            <a:r>
              <a:rPr lang="de-DE" b="1" dirty="0"/>
              <a:t> </a:t>
            </a:r>
            <a:r>
              <a:rPr lang="de-DE" b="1" dirty="0" err="1"/>
              <a:t>look</a:t>
            </a:r>
            <a:r>
              <a:rPr lang="de-DE" b="1" dirty="0"/>
              <a:t> at </a:t>
            </a:r>
            <a:r>
              <a:rPr lang="de-DE" b="1" dirty="0" err="1"/>
              <a:t>the</a:t>
            </a:r>
            <a:r>
              <a:rPr lang="de-DE" b="1" dirty="0"/>
              <a:t> </a:t>
            </a:r>
            <a:r>
              <a:rPr lang="de-DE" b="1" dirty="0" err="1"/>
              <a:t>formation</a:t>
            </a:r>
            <a:r>
              <a:rPr lang="de-DE" b="1" dirty="0"/>
              <a:t> </a:t>
            </a:r>
            <a:r>
              <a:rPr lang="de-DE" b="1" dirty="0" err="1"/>
              <a:t>history</a:t>
            </a:r>
            <a:r>
              <a:rPr lang="de-DE" b="1" dirty="0"/>
              <a:t> of </a:t>
            </a:r>
            <a:r>
              <a:rPr lang="de-DE" b="1" dirty="0" err="1"/>
              <a:t>the</a:t>
            </a:r>
            <a:r>
              <a:rPr lang="de-DE" b="1" dirty="0"/>
              <a:t> Milky Way. </a:t>
            </a:r>
          </a:p>
          <a:p>
            <a:endParaRPr lang="de-DE" b="1" dirty="0"/>
          </a:p>
          <a:p>
            <a:r>
              <a:rPr lang="en-US" dirty="0"/>
              <a:t>Before Gaia, the dominant view was the so-called </a:t>
            </a:r>
            <a:r>
              <a:rPr lang="en-US" b="1" dirty="0"/>
              <a:t>monolithic collapse model </a:t>
            </a:r>
            <a:endParaRPr lang="de-DE" b="1" dirty="0"/>
          </a:p>
          <a:p>
            <a:endParaRPr lang="de-DE" dirty="0"/>
          </a:p>
          <a:p>
            <a:r>
              <a:rPr lang="en-US" dirty="0"/>
              <a:t>According to this idea, the Milky Way </a:t>
            </a:r>
            <a:r>
              <a:rPr lang="en-US" b="1" dirty="0"/>
              <a:t>formed rapidly through the collapse of a single, massive gas cloud</a:t>
            </a:r>
            <a:r>
              <a:rPr lang="en-US" dirty="0"/>
              <a:t>. This would lead to a </a:t>
            </a:r>
            <a:r>
              <a:rPr lang="en-US" b="1" dirty="0"/>
              <a:t>smooth gradient in stellar populations</a:t>
            </a:r>
            <a:r>
              <a:rPr lang="en-US" dirty="0"/>
              <a:t>—</a:t>
            </a:r>
            <a:r>
              <a:rPr lang="en-US" b="1" dirty="0"/>
              <a:t>older stars in the halo, younger stars in the disk</a:t>
            </a:r>
            <a:r>
              <a:rPr lang="en-US" dirty="0"/>
              <a:t>.</a:t>
            </a:r>
          </a:p>
          <a:p>
            <a:endParaRPr lang="en-US" b="1" dirty="0"/>
          </a:p>
          <a:p>
            <a:r>
              <a:rPr lang="en-US" dirty="0"/>
              <a:t>However, even before Gaia, observations had started to challenge this picture. The discovery of </a:t>
            </a:r>
            <a:r>
              <a:rPr lang="en-US" b="1" dirty="0"/>
              <a:t>stellar streams</a:t>
            </a:r>
            <a:r>
              <a:rPr lang="en-US" dirty="0"/>
              <a:t>, such as the </a:t>
            </a:r>
            <a:r>
              <a:rPr lang="en-US" b="1" dirty="0"/>
              <a:t>Sagittarius and Helmi stream, </a:t>
            </a:r>
            <a:r>
              <a:rPr lang="en-US" dirty="0"/>
              <a:t>hinted at a more complex history.</a:t>
            </a:r>
          </a:p>
          <a:p>
            <a:endParaRPr lang="en-US" dirty="0"/>
          </a:p>
          <a:p>
            <a:r>
              <a:rPr lang="en-US" dirty="0"/>
              <a:t>It became clear that the </a:t>
            </a:r>
            <a:r>
              <a:rPr lang="en-US" b="1" dirty="0"/>
              <a:t>Milky Way had grown not only through internal evolution</a:t>
            </a:r>
            <a:r>
              <a:rPr lang="en-US" dirty="0"/>
              <a:t>, but also through </a:t>
            </a:r>
            <a:r>
              <a:rPr lang="en-US" b="1" dirty="0"/>
              <a:t>accretion and mergers</a:t>
            </a:r>
            <a:r>
              <a:rPr lang="en-US" dirty="0"/>
              <a:t> of smaller satellite galaxies—an idea that aligns with </a:t>
            </a:r>
            <a:r>
              <a:rPr lang="en-US" b="1" dirty="0"/>
              <a:t>hierarchical structure formation in ΛCDM cosmology</a:t>
            </a:r>
            <a:r>
              <a:rPr lang="en-US" dirty="0"/>
              <a:t>.</a:t>
            </a:r>
            <a:endParaRPr lang="de-DE" b="1" dirty="0"/>
          </a:p>
        </p:txBody>
      </p:sp>
      <p:sp>
        <p:nvSpPr>
          <p:cNvPr id="4" name="Foliennummernplatzhalter 3"/>
          <p:cNvSpPr>
            <a:spLocks noGrp="1"/>
          </p:cNvSpPr>
          <p:nvPr>
            <p:ph type="sldNum" sz="quarter" idx="5"/>
          </p:nvPr>
        </p:nvSpPr>
        <p:spPr/>
        <p:txBody>
          <a:bodyPr/>
          <a:lstStyle/>
          <a:p>
            <a:fld id="{96178741-29A6-4DF9-A3D9-E103E97D8DFB}" type="slidenum">
              <a:rPr lang="de-DE" smtClean="0"/>
              <a:t>4</a:t>
            </a:fld>
            <a:endParaRPr lang="de-DE"/>
          </a:p>
        </p:txBody>
      </p:sp>
    </p:spTree>
    <p:extLst>
      <p:ext uri="{BB962C8B-B14F-4D97-AF65-F5344CB8AC3E}">
        <p14:creationId xmlns:p14="http://schemas.microsoft.com/office/powerpoint/2010/main" val="664113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Since</a:t>
            </a:r>
            <a:r>
              <a:rPr lang="de-DE" dirty="0"/>
              <a:t> Gaia, </a:t>
            </a:r>
            <a:r>
              <a:rPr lang="de-DE" dirty="0" err="1"/>
              <a:t>the</a:t>
            </a:r>
            <a:r>
              <a:rPr lang="de-DE" dirty="0"/>
              <a:t> </a:t>
            </a:r>
            <a:r>
              <a:rPr lang="de-DE" dirty="0" err="1"/>
              <a:t>picture</a:t>
            </a:r>
            <a:r>
              <a:rPr lang="de-DE" dirty="0"/>
              <a:t> </a:t>
            </a:r>
            <a:r>
              <a:rPr lang="de-DE" dirty="0" err="1"/>
              <a:t>has</a:t>
            </a:r>
            <a:r>
              <a:rPr lang="de-DE" dirty="0"/>
              <a:t> </a:t>
            </a:r>
            <a:r>
              <a:rPr lang="de-DE" dirty="0" err="1"/>
              <a:t>changed</a:t>
            </a:r>
            <a:r>
              <a:rPr lang="de-DE" dirty="0"/>
              <a:t> </a:t>
            </a:r>
          </a:p>
          <a:p>
            <a:endParaRPr lang="de-DE" dirty="0"/>
          </a:p>
          <a:p>
            <a:r>
              <a:rPr lang="en-US" dirty="0"/>
              <a:t>Gaia provides us </a:t>
            </a:r>
            <a:r>
              <a:rPr lang="en-US" b="1" dirty="0"/>
              <a:t>precise astrometric measurement, like positions, proper motions, distances and radial velocities</a:t>
            </a:r>
            <a:r>
              <a:rPr lang="en-US" dirty="0"/>
              <a:t>. This gave us access to </a:t>
            </a:r>
            <a:r>
              <a:rPr lang="en-US" b="1" dirty="0"/>
              <a:t>full 6D phase-space information</a:t>
            </a:r>
            <a:r>
              <a:rPr lang="en-US" dirty="0"/>
              <a:t> for millions of stars in the Milky Way.</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was a </a:t>
            </a:r>
            <a:r>
              <a:rPr lang="en-US" b="1" dirty="0"/>
              <a:t>game-changer for studies of Galactic structure and evolution</a:t>
            </a:r>
            <a:r>
              <a:rPr lang="en-US" dirty="0"/>
              <a:t>.</a:t>
            </a:r>
          </a:p>
          <a:p>
            <a:endParaRPr lang="de-DE" dirty="0"/>
          </a:p>
          <a:p>
            <a:r>
              <a:rPr lang="en-US" dirty="0"/>
              <a:t>One of the most significant results from Gaia DR2 was the discovery of </a:t>
            </a:r>
            <a:r>
              <a:rPr lang="en-US" b="1" dirty="0"/>
              <a:t>Gaia-Enceladus</a:t>
            </a:r>
            <a:r>
              <a:rPr lang="en-US" dirty="0"/>
              <a:t>—the remnant of a massive galaxy that merged with the Milky Way about 8–10 billion years ago.</a:t>
            </a:r>
          </a:p>
          <a:p>
            <a:endParaRPr lang="en-US" dirty="0"/>
          </a:p>
          <a:p>
            <a:r>
              <a:rPr lang="en-US" dirty="0"/>
              <a:t>This discovery confirmed that the stellar halo is - to a large extent - shaped by </a:t>
            </a:r>
            <a:r>
              <a:rPr lang="en-US" b="1" dirty="0"/>
              <a:t>accretion events</a:t>
            </a:r>
            <a:r>
              <a:rPr lang="en-US" dirty="0"/>
              <a:t>, rather than being formed solely in-situ.</a:t>
            </a:r>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5</a:t>
            </a:fld>
            <a:endParaRPr lang="de-DE"/>
          </a:p>
        </p:txBody>
      </p:sp>
    </p:spTree>
    <p:extLst>
      <p:ext uri="{BB962C8B-B14F-4D97-AF65-F5344CB8AC3E}">
        <p14:creationId xmlns:p14="http://schemas.microsoft.com/office/powerpoint/2010/main" val="3147936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In addition to Gaia-Enceladus, several other accreted systems have been discovered in recent years— These include </a:t>
            </a:r>
            <a:r>
              <a:rPr lang="en-US" b="1" dirty="0"/>
              <a:t>Sequoia, </a:t>
            </a:r>
            <a:r>
              <a:rPr lang="en-US" b="1" dirty="0" err="1"/>
              <a:t>Thamnos</a:t>
            </a:r>
            <a:r>
              <a:rPr lang="en-US" b="1" dirty="0"/>
              <a:t>, and LMS-1, also known as Wukong</a:t>
            </a:r>
            <a:r>
              <a:rPr lang="en-US" dirty="0"/>
              <a:t>.</a:t>
            </a:r>
          </a:p>
          <a:p>
            <a:endParaRPr lang="en-US" dirty="0"/>
          </a:p>
          <a:p>
            <a:r>
              <a:rPr lang="en-US" dirty="0"/>
              <a:t>They were </a:t>
            </a:r>
            <a:r>
              <a:rPr lang="en-US" b="1" dirty="0"/>
              <a:t>less massive than Gaia-Enceladus</a:t>
            </a:r>
            <a:r>
              <a:rPr lang="en-US" dirty="0"/>
              <a:t>, they still </a:t>
            </a:r>
            <a:r>
              <a:rPr lang="en-US" b="1" dirty="0"/>
              <a:t>contributed strongly to the formation of the stellar halo.</a:t>
            </a:r>
          </a:p>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6</a:t>
            </a:fld>
            <a:endParaRPr lang="de-DE"/>
          </a:p>
        </p:txBody>
      </p:sp>
    </p:spTree>
    <p:extLst>
      <p:ext uri="{BB962C8B-B14F-4D97-AF65-F5344CB8AC3E}">
        <p14:creationId xmlns:p14="http://schemas.microsoft.com/office/powerpoint/2010/main" val="2032714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 </a:t>
            </a:r>
            <a:r>
              <a:rPr lang="de-DE" dirty="0" err="1"/>
              <a:t>big</a:t>
            </a:r>
            <a:r>
              <a:rPr lang="de-DE" dirty="0"/>
              <a:t> </a:t>
            </a:r>
            <a:r>
              <a:rPr lang="de-DE" dirty="0" err="1"/>
              <a:t>question</a:t>
            </a:r>
            <a:r>
              <a:rPr lang="de-DE" dirty="0"/>
              <a:t> </a:t>
            </a:r>
            <a:r>
              <a:rPr lang="de-DE" dirty="0" err="1"/>
              <a:t>is</a:t>
            </a:r>
            <a:r>
              <a:rPr lang="de-DE" dirty="0"/>
              <a:t>: </a:t>
            </a:r>
            <a:r>
              <a:rPr lang="de-DE" b="1" i="1" dirty="0" err="1"/>
              <a:t>How</a:t>
            </a:r>
            <a:r>
              <a:rPr lang="de-DE" b="1" i="1" dirty="0"/>
              <a:t> do </a:t>
            </a:r>
            <a:r>
              <a:rPr lang="de-DE" b="1" i="1" dirty="0" err="1"/>
              <a:t>we</a:t>
            </a:r>
            <a:r>
              <a:rPr lang="de-DE" b="1" i="1" dirty="0"/>
              <a:t> </a:t>
            </a:r>
            <a:r>
              <a:rPr lang="de-DE" b="1" i="1" dirty="0" err="1"/>
              <a:t>identify</a:t>
            </a:r>
            <a:r>
              <a:rPr lang="de-DE" b="1" i="1" dirty="0"/>
              <a:t> </a:t>
            </a:r>
            <a:r>
              <a:rPr lang="de-DE" b="1" i="1" dirty="0" err="1"/>
              <a:t>the</a:t>
            </a:r>
            <a:r>
              <a:rPr lang="de-DE" b="1" i="1" dirty="0"/>
              <a:t> </a:t>
            </a:r>
            <a:r>
              <a:rPr lang="de-DE" b="1" i="1" dirty="0" err="1"/>
              <a:t>remnants</a:t>
            </a:r>
            <a:r>
              <a:rPr lang="de-DE" b="1" i="1" dirty="0"/>
              <a:t> of </a:t>
            </a:r>
            <a:r>
              <a:rPr lang="de-DE" b="1" i="1" dirty="0" err="1"/>
              <a:t>past</a:t>
            </a:r>
            <a:r>
              <a:rPr lang="de-DE" b="1" i="1" dirty="0"/>
              <a:t> </a:t>
            </a:r>
            <a:r>
              <a:rPr lang="de-DE" b="1" i="1" dirty="0" err="1"/>
              <a:t>mergers</a:t>
            </a:r>
            <a:r>
              <a:rPr lang="de-DE" b="1" i="1" dirty="0"/>
              <a:t>?  </a:t>
            </a:r>
          </a:p>
          <a:p>
            <a:endParaRPr lang="de-DE" b="1" i="1" dirty="0"/>
          </a:p>
          <a:p>
            <a:r>
              <a:rPr lang="de-DE" b="0" i="0" dirty="0" err="1"/>
              <a:t>One</a:t>
            </a:r>
            <a:r>
              <a:rPr lang="de-DE" b="0" i="0" dirty="0"/>
              <a:t> of </a:t>
            </a:r>
            <a:r>
              <a:rPr lang="de-DE" b="0" i="0" dirty="0" err="1"/>
              <a:t>the</a:t>
            </a:r>
            <a:r>
              <a:rPr lang="de-DE" b="0" i="0" dirty="0"/>
              <a:t> </a:t>
            </a:r>
            <a:r>
              <a:rPr lang="de-DE" b="1" i="0" dirty="0" err="1"/>
              <a:t>most</a:t>
            </a:r>
            <a:r>
              <a:rPr lang="de-DE" b="1" i="0" dirty="0"/>
              <a:t> powerful </a:t>
            </a:r>
            <a:r>
              <a:rPr lang="de-DE" b="1" i="0" dirty="0" err="1"/>
              <a:t>tools</a:t>
            </a:r>
            <a:r>
              <a:rPr lang="de-DE" b="1" i="0" dirty="0"/>
              <a:t> </a:t>
            </a:r>
            <a:r>
              <a:rPr lang="de-DE" b="1" i="0" dirty="0" err="1"/>
              <a:t>is</a:t>
            </a:r>
            <a:r>
              <a:rPr lang="de-DE" b="1" i="0" dirty="0"/>
              <a:t> </a:t>
            </a:r>
            <a:r>
              <a:rPr lang="de-DE" b="1" i="0" dirty="0" err="1"/>
              <a:t>the</a:t>
            </a:r>
            <a:r>
              <a:rPr lang="de-DE" b="1" i="0" dirty="0"/>
              <a:t> </a:t>
            </a:r>
            <a:r>
              <a:rPr lang="de-DE" b="1" i="0" dirty="0" err="1"/>
              <a:t>use</a:t>
            </a:r>
            <a:r>
              <a:rPr lang="de-DE" b="1" i="0" dirty="0"/>
              <a:t> of Integrals of </a:t>
            </a:r>
            <a:r>
              <a:rPr lang="de-DE" b="1" i="0" dirty="0" err="1"/>
              <a:t>motion</a:t>
            </a:r>
            <a:r>
              <a:rPr lang="de-DE" b="0" i="0" dirty="0"/>
              <a:t>.</a:t>
            </a:r>
          </a:p>
          <a:p>
            <a:endParaRPr lang="de-DE"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we assume that the </a:t>
            </a:r>
            <a:r>
              <a:rPr lang="en-US" b="1" dirty="0"/>
              <a:t>Galactic potential is axisymmetric and static</a:t>
            </a:r>
            <a:r>
              <a:rPr lang="en-US" dirty="0"/>
              <a:t>, the </a:t>
            </a:r>
            <a:r>
              <a:rPr lang="en-US" b="1" dirty="0"/>
              <a:t>total orbital energy E and the angular momentum </a:t>
            </a:r>
            <a:r>
              <a:rPr lang="en-US" b="1" dirty="0" err="1"/>
              <a:t>Lz</a:t>
            </a:r>
            <a:r>
              <a:rPr lang="en-US" b="1" dirty="0"/>
              <a:t> are conserved over time, even billions of years after accretion</a:t>
            </a:r>
            <a:r>
              <a:rPr lang="en-US" dirty="0"/>
              <a:t>.</a:t>
            </a:r>
          </a:p>
          <a:p>
            <a:endParaRPr lang="de-DE" b="1" i="0" dirty="0"/>
          </a:p>
          <a:p>
            <a:r>
              <a:rPr lang="en-US" dirty="0"/>
              <a:t>This is very useful because </a:t>
            </a:r>
            <a:r>
              <a:rPr lang="en-US" b="1" dirty="0"/>
              <a:t>phase mixing over time will smear out any spatial coherence of an accreted system</a:t>
            </a:r>
            <a:r>
              <a:rPr lang="en-US" dirty="0"/>
              <a:t>. </a:t>
            </a:r>
          </a:p>
          <a:p>
            <a:endParaRPr lang="en-US" dirty="0"/>
          </a:p>
        </p:txBody>
      </p:sp>
      <p:sp>
        <p:nvSpPr>
          <p:cNvPr id="4" name="Foliennummernplatzhalter 3"/>
          <p:cNvSpPr>
            <a:spLocks noGrp="1"/>
          </p:cNvSpPr>
          <p:nvPr>
            <p:ph type="sldNum" sz="quarter" idx="5"/>
          </p:nvPr>
        </p:nvSpPr>
        <p:spPr/>
        <p:txBody>
          <a:bodyPr/>
          <a:lstStyle/>
          <a:p>
            <a:fld id="{96178741-29A6-4DF9-A3D9-E103E97D8DFB}" type="slidenum">
              <a:rPr lang="de-DE" smtClean="0"/>
              <a:t>7</a:t>
            </a:fld>
            <a:endParaRPr lang="de-DE"/>
          </a:p>
        </p:txBody>
      </p:sp>
    </p:spTree>
    <p:extLst>
      <p:ext uri="{BB962C8B-B14F-4D97-AF65-F5344CB8AC3E}">
        <p14:creationId xmlns:p14="http://schemas.microsoft.com/office/powerpoint/2010/main" val="41676504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err="1"/>
              <a:t>To</a:t>
            </a:r>
            <a:r>
              <a:rPr lang="de-DE" dirty="0"/>
              <a:t> </a:t>
            </a:r>
            <a:r>
              <a:rPr lang="de-DE" dirty="0" err="1"/>
              <a:t>characterize</a:t>
            </a:r>
            <a:r>
              <a:rPr lang="de-DE" dirty="0"/>
              <a:t> a </a:t>
            </a:r>
            <a:r>
              <a:rPr lang="de-DE" dirty="0" err="1"/>
              <a:t>merger</a:t>
            </a:r>
            <a:r>
              <a:rPr lang="de-DE" dirty="0"/>
              <a:t> </a:t>
            </a:r>
            <a:r>
              <a:rPr lang="de-DE" dirty="0" err="1"/>
              <a:t>candidate</a:t>
            </a:r>
            <a:r>
              <a:rPr lang="de-DE" b="1" dirty="0"/>
              <a:t>, </a:t>
            </a:r>
            <a:r>
              <a:rPr lang="de-DE" b="1" dirty="0" err="1"/>
              <a:t>dynamics</a:t>
            </a:r>
            <a:r>
              <a:rPr lang="de-DE" b="1" dirty="0"/>
              <a:t> </a:t>
            </a:r>
            <a:r>
              <a:rPr lang="de-DE" b="1" dirty="0" err="1"/>
              <a:t>alone</a:t>
            </a:r>
            <a:r>
              <a:rPr lang="de-DE" b="1" dirty="0"/>
              <a:t> </a:t>
            </a:r>
            <a:r>
              <a:rPr lang="de-DE" b="1" dirty="0" err="1"/>
              <a:t>isn‘t</a:t>
            </a:r>
            <a:r>
              <a:rPr lang="de-DE" b="1" dirty="0"/>
              <a:t> </a:t>
            </a:r>
            <a:r>
              <a:rPr lang="de-DE" b="1" dirty="0" err="1"/>
              <a:t>enough</a:t>
            </a:r>
            <a:r>
              <a:rPr lang="de-DE" b="1" dirty="0"/>
              <a:t>.</a:t>
            </a:r>
          </a:p>
          <a:p>
            <a:endParaRPr lang="de-DE" dirty="0"/>
          </a:p>
          <a:p>
            <a:r>
              <a:rPr lang="de-DE" dirty="0" err="1"/>
              <a:t>We</a:t>
            </a:r>
            <a:r>
              <a:rPr lang="de-DE" dirty="0"/>
              <a:t> </a:t>
            </a:r>
            <a:r>
              <a:rPr lang="de-DE" dirty="0" err="1"/>
              <a:t>have</a:t>
            </a:r>
            <a:r>
              <a:rPr lang="de-DE" dirty="0"/>
              <a:t> </a:t>
            </a:r>
            <a:r>
              <a:rPr lang="de-DE" dirty="0" err="1"/>
              <a:t>to</a:t>
            </a:r>
            <a:r>
              <a:rPr lang="de-DE" dirty="0"/>
              <a:t> </a:t>
            </a:r>
            <a:r>
              <a:rPr lang="de-DE" dirty="0" err="1"/>
              <a:t>use</a:t>
            </a:r>
            <a:r>
              <a:rPr lang="de-DE" dirty="0"/>
              <a:t> different </a:t>
            </a:r>
            <a:r>
              <a:rPr lang="de-DE" dirty="0" err="1"/>
              <a:t>tools</a:t>
            </a:r>
            <a:r>
              <a:rPr lang="de-DE" dirty="0"/>
              <a:t> </a:t>
            </a:r>
            <a:r>
              <a:rPr lang="de-DE" dirty="0" err="1"/>
              <a:t>from</a:t>
            </a:r>
            <a:r>
              <a:rPr lang="de-DE" dirty="0"/>
              <a:t> Galactic </a:t>
            </a:r>
            <a:r>
              <a:rPr lang="de-DE" dirty="0" err="1"/>
              <a:t>archaelogy</a:t>
            </a:r>
            <a:r>
              <a:rPr lang="de-DE" dirty="0"/>
              <a:t>: </a:t>
            </a:r>
            <a:r>
              <a:rPr lang="de-DE" b="1" dirty="0"/>
              <a:t>like </a:t>
            </a:r>
            <a:r>
              <a:rPr lang="de-DE" b="1" dirty="0" err="1"/>
              <a:t>chemical</a:t>
            </a:r>
            <a:r>
              <a:rPr lang="de-DE" b="1" dirty="0"/>
              <a:t> </a:t>
            </a:r>
            <a:r>
              <a:rPr lang="de-DE" b="1" dirty="0" err="1"/>
              <a:t>abundances</a:t>
            </a:r>
            <a:r>
              <a:rPr lang="de-DE" b="1" dirty="0"/>
              <a:t>, stellar </a:t>
            </a:r>
            <a:r>
              <a:rPr lang="de-DE" b="1" dirty="0" err="1"/>
              <a:t>populations</a:t>
            </a:r>
            <a:r>
              <a:rPr lang="de-DE" b="1" dirty="0"/>
              <a:t>, and </a:t>
            </a:r>
            <a:r>
              <a:rPr lang="de-DE" b="1" dirty="0" err="1"/>
              <a:t>age</a:t>
            </a:r>
            <a:r>
              <a:rPr lang="de-DE" b="1" dirty="0"/>
              <a:t> </a:t>
            </a:r>
            <a:r>
              <a:rPr lang="de-DE" b="1" dirty="0" err="1"/>
              <a:t>estimations</a:t>
            </a:r>
            <a:r>
              <a:rPr lang="de-DE" b="1" dirty="0"/>
              <a:t>, </a:t>
            </a:r>
            <a:r>
              <a:rPr lang="de-DE" b="1" dirty="0" err="1"/>
              <a:t>which</a:t>
            </a:r>
            <a:r>
              <a:rPr lang="de-DE" b="1" dirty="0"/>
              <a:t> </a:t>
            </a:r>
            <a:r>
              <a:rPr lang="de-DE" b="1" dirty="0" err="1"/>
              <a:t>especially</a:t>
            </a:r>
            <a:r>
              <a:rPr lang="de-DE" b="1" dirty="0"/>
              <a:t> </a:t>
            </a:r>
            <a:r>
              <a:rPr lang="de-DE" b="1" dirty="0" err="1"/>
              <a:t>give</a:t>
            </a:r>
            <a:r>
              <a:rPr lang="de-DE" b="1" dirty="0"/>
              <a:t> </a:t>
            </a:r>
            <a:r>
              <a:rPr lang="de-DE" b="1" dirty="0" err="1"/>
              <a:t>us</a:t>
            </a:r>
            <a:r>
              <a:rPr lang="de-DE" b="1" dirty="0"/>
              <a:t> </a:t>
            </a:r>
            <a:r>
              <a:rPr lang="de-DE" b="1" dirty="0" err="1"/>
              <a:t>the</a:t>
            </a:r>
            <a:r>
              <a:rPr lang="de-DE" b="1" dirty="0"/>
              <a:t> </a:t>
            </a:r>
            <a:r>
              <a:rPr lang="de-DE" b="1" dirty="0" err="1"/>
              <a:t>infall</a:t>
            </a:r>
            <a:r>
              <a:rPr lang="de-DE" b="1" dirty="0"/>
              <a:t> time in </a:t>
            </a:r>
            <a:r>
              <a:rPr lang="de-DE" b="1" dirty="0" err="1"/>
              <a:t>the</a:t>
            </a:r>
            <a:r>
              <a:rPr lang="de-DE" b="1" dirty="0"/>
              <a:t> Milky Way.</a:t>
            </a:r>
          </a:p>
          <a:p>
            <a:endParaRPr lang="de-DE" dirty="0"/>
          </a:p>
          <a:p>
            <a:r>
              <a:rPr lang="de-DE" dirty="0"/>
              <a:t>Through </a:t>
            </a:r>
            <a:r>
              <a:rPr lang="de-DE" dirty="0" err="1"/>
              <a:t>these</a:t>
            </a:r>
            <a:r>
              <a:rPr lang="de-DE" dirty="0"/>
              <a:t> </a:t>
            </a:r>
            <a:r>
              <a:rPr lang="de-DE" dirty="0" err="1"/>
              <a:t>tools</a:t>
            </a:r>
            <a:r>
              <a:rPr lang="de-DE" dirty="0"/>
              <a:t> </a:t>
            </a:r>
            <a:r>
              <a:rPr lang="de-DE" b="1" dirty="0" err="1"/>
              <a:t>we</a:t>
            </a:r>
            <a:r>
              <a:rPr lang="de-DE" b="1" dirty="0"/>
              <a:t> </a:t>
            </a:r>
            <a:r>
              <a:rPr lang="de-DE" b="1" dirty="0" err="1"/>
              <a:t>know</a:t>
            </a:r>
            <a:r>
              <a:rPr lang="de-DE" b="1" dirty="0"/>
              <a:t> </a:t>
            </a:r>
            <a:r>
              <a:rPr lang="de-DE" b="1" dirty="0" err="1"/>
              <a:t>where</a:t>
            </a:r>
            <a:r>
              <a:rPr lang="de-DE" b="1" dirty="0"/>
              <a:t>, </a:t>
            </a:r>
            <a:r>
              <a:rPr lang="de-DE" b="1" dirty="0" err="1"/>
              <a:t>how</a:t>
            </a:r>
            <a:r>
              <a:rPr lang="de-DE" b="1" dirty="0"/>
              <a:t> and </a:t>
            </a:r>
            <a:r>
              <a:rPr lang="de-DE" b="1" dirty="0" err="1"/>
              <a:t>when</a:t>
            </a:r>
            <a:r>
              <a:rPr lang="de-DE" b="1" dirty="0"/>
              <a:t> </a:t>
            </a:r>
            <a:r>
              <a:rPr lang="de-DE" b="1" dirty="0" err="1"/>
              <a:t>these</a:t>
            </a:r>
            <a:r>
              <a:rPr lang="de-DE" b="1" dirty="0"/>
              <a:t> </a:t>
            </a:r>
            <a:r>
              <a:rPr lang="de-DE" b="1" dirty="0" err="1"/>
              <a:t>stars</a:t>
            </a:r>
            <a:r>
              <a:rPr lang="de-DE" b="1" dirty="0"/>
              <a:t> </a:t>
            </a:r>
            <a:r>
              <a:rPr lang="de-DE" b="1" dirty="0" err="1"/>
              <a:t>are</a:t>
            </a:r>
            <a:r>
              <a:rPr lang="de-DE" b="1" dirty="0"/>
              <a:t> </a:t>
            </a:r>
            <a:r>
              <a:rPr lang="de-DE" b="1" dirty="0" err="1"/>
              <a:t>formed</a:t>
            </a:r>
            <a:r>
              <a:rPr lang="de-DE" b="1" dirty="0"/>
              <a:t> </a:t>
            </a:r>
            <a:r>
              <a:rPr lang="de-DE" b="1" dirty="0" err="1"/>
              <a:t>before</a:t>
            </a:r>
            <a:r>
              <a:rPr lang="de-DE" b="1" dirty="0"/>
              <a:t> </a:t>
            </a:r>
            <a:r>
              <a:rPr lang="de-DE" b="1" dirty="0" err="1"/>
              <a:t>merging</a:t>
            </a:r>
            <a:r>
              <a:rPr lang="de-DE" b="1" dirty="0"/>
              <a:t> </a:t>
            </a:r>
            <a:r>
              <a:rPr lang="de-DE" b="1" dirty="0" err="1"/>
              <a:t>with</a:t>
            </a:r>
            <a:r>
              <a:rPr lang="de-DE" b="1" dirty="0"/>
              <a:t> </a:t>
            </a:r>
            <a:r>
              <a:rPr lang="de-DE" b="1" dirty="0" err="1"/>
              <a:t>the</a:t>
            </a:r>
            <a:r>
              <a:rPr lang="de-DE" b="1" dirty="0"/>
              <a:t> Milky Way</a:t>
            </a:r>
            <a:r>
              <a:rPr lang="de-DE" dirty="0"/>
              <a:t>.</a:t>
            </a:r>
          </a:p>
          <a:p>
            <a:endParaRPr lang="de-DE" dirty="0"/>
          </a:p>
          <a:p>
            <a:r>
              <a:rPr lang="de-DE" b="1" i="1" dirty="0"/>
              <a:t>CLICK! CLICK! CLICK!</a:t>
            </a:r>
          </a:p>
          <a:p>
            <a:endParaRPr lang="de-DE" dirty="0"/>
          </a:p>
          <a:p>
            <a:endParaRPr lang="de-DE" dirty="0"/>
          </a:p>
        </p:txBody>
      </p:sp>
      <p:sp>
        <p:nvSpPr>
          <p:cNvPr id="4" name="Foliennummernplatzhalter 3"/>
          <p:cNvSpPr>
            <a:spLocks noGrp="1"/>
          </p:cNvSpPr>
          <p:nvPr>
            <p:ph type="sldNum" sz="quarter" idx="5"/>
          </p:nvPr>
        </p:nvSpPr>
        <p:spPr/>
        <p:txBody>
          <a:bodyPr/>
          <a:lstStyle/>
          <a:p>
            <a:fld id="{96178741-29A6-4DF9-A3D9-E103E97D8DFB}" type="slidenum">
              <a:rPr lang="de-DE" smtClean="0"/>
              <a:t>8</a:t>
            </a:fld>
            <a:endParaRPr lang="de-DE"/>
          </a:p>
        </p:txBody>
      </p:sp>
    </p:spTree>
    <p:extLst>
      <p:ext uri="{BB962C8B-B14F-4D97-AF65-F5344CB8AC3E}">
        <p14:creationId xmlns:p14="http://schemas.microsoft.com/office/powerpoint/2010/main" val="3765077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3BD7F-66A9-8B21-003A-70D2CA3030E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5D4B3D1-6705-1A37-D9B3-E4FD0E3364F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A37E57A-5396-A3FA-D352-D8757FEEBC05}"/>
              </a:ext>
            </a:extLst>
          </p:cNvPr>
          <p:cNvSpPr>
            <a:spLocks noGrp="1"/>
          </p:cNvSpPr>
          <p:nvPr>
            <p:ph type="body" idx="1"/>
          </p:nvPr>
        </p:nvSpPr>
        <p:spPr/>
        <p:txBody>
          <a:bodyPr/>
          <a:lstStyle/>
          <a:p>
            <a:r>
              <a:rPr lang="de-DE" dirty="0"/>
              <a:t>In </a:t>
            </a:r>
            <a:r>
              <a:rPr lang="de-DE" dirty="0" err="1"/>
              <a:t>my</a:t>
            </a:r>
            <a:r>
              <a:rPr lang="de-DE" dirty="0"/>
              <a:t> </a:t>
            </a:r>
            <a:r>
              <a:rPr lang="de-DE" dirty="0" err="1"/>
              <a:t>project</a:t>
            </a:r>
            <a:r>
              <a:rPr lang="de-DE" dirty="0"/>
              <a:t>, I </a:t>
            </a:r>
            <a:r>
              <a:rPr lang="de-DE" dirty="0" err="1"/>
              <a:t>focus</a:t>
            </a:r>
            <a:r>
              <a:rPr lang="de-DE" dirty="0"/>
              <a:t> on </a:t>
            </a:r>
            <a:r>
              <a:rPr lang="de-DE" dirty="0" err="1"/>
              <a:t>dynamics</a:t>
            </a:r>
            <a:r>
              <a:rPr lang="de-DE" dirty="0"/>
              <a:t> and </a:t>
            </a:r>
            <a:r>
              <a:rPr lang="de-DE" dirty="0" err="1"/>
              <a:t>chemical</a:t>
            </a:r>
            <a:r>
              <a:rPr lang="de-DE" dirty="0"/>
              <a:t> </a:t>
            </a:r>
            <a:r>
              <a:rPr lang="de-DE" dirty="0" err="1"/>
              <a:t>abundances</a:t>
            </a:r>
            <a:r>
              <a:rPr lang="de-DE" dirty="0"/>
              <a:t> of </a:t>
            </a:r>
            <a:r>
              <a:rPr lang="de-DE" dirty="0" err="1"/>
              <a:t>the</a:t>
            </a:r>
            <a:r>
              <a:rPr lang="de-DE" dirty="0"/>
              <a:t> CERES sample.</a:t>
            </a:r>
          </a:p>
        </p:txBody>
      </p:sp>
      <p:sp>
        <p:nvSpPr>
          <p:cNvPr id="4" name="Foliennummernplatzhalter 3">
            <a:extLst>
              <a:ext uri="{FF2B5EF4-FFF2-40B4-BE49-F238E27FC236}">
                <a16:creationId xmlns:a16="http://schemas.microsoft.com/office/drawing/2014/main" id="{98CAFA39-6B40-EFE8-CDC8-936615069A59}"/>
              </a:ext>
            </a:extLst>
          </p:cNvPr>
          <p:cNvSpPr>
            <a:spLocks noGrp="1"/>
          </p:cNvSpPr>
          <p:nvPr>
            <p:ph type="sldNum" sz="quarter" idx="5"/>
          </p:nvPr>
        </p:nvSpPr>
        <p:spPr/>
        <p:txBody>
          <a:bodyPr/>
          <a:lstStyle/>
          <a:p>
            <a:fld id="{96178741-29A6-4DF9-A3D9-E103E97D8DFB}" type="slidenum">
              <a:rPr lang="de-DE" smtClean="0"/>
              <a:t>9</a:t>
            </a:fld>
            <a:endParaRPr lang="de-DE"/>
          </a:p>
        </p:txBody>
      </p:sp>
    </p:spTree>
    <p:extLst>
      <p:ext uri="{BB962C8B-B14F-4D97-AF65-F5344CB8AC3E}">
        <p14:creationId xmlns:p14="http://schemas.microsoft.com/office/powerpoint/2010/main" val="3885765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5F6DA8-D14B-4ECD-E4D4-4F71347CDFF9}"/>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09A6BFEE-AD74-32A0-83BD-0BAD9CABF3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BA27AD49-7FB1-7E13-ACEF-2611D5AB07D3}"/>
              </a:ext>
            </a:extLst>
          </p:cNvPr>
          <p:cNvSpPr>
            <a:spLocks noGrp="1"/>
          </p:cNvSpPr>
          <p:nvPr>
            <p:ph type="dt" sz="half" idx="10"/>
          </p:nvPr>
        </p:nvSpPr>
        <p:spPr/>
        <p:txBody>
          <a:bodyPr/>
          <a:lstStyle/>
          <a:p>
            <a:fld id="{F5780B4B-8303-42F1-92DE-29FB5F3362C2}" type="datetime1">
              <a:rPr lang="en-US" smtClean="0"/>
              <a:t>8/12/2025</a:t>
            </a:fld>
            <a:endParaRPr lang="de-DE"/>
          </a:p>
        </p:txBody>
      </p:sp>
      <p:sp>
        <p:nvSpPr>
          <p:cNvPr id="5" name="Fußzeilenplatzhalter 4">
            <a:extLst>
              <a:ext uri="{FF2B5EF4-FFF2-40B4-BE49-F238E27FC236}">
                <a16:creationId xmlns:a16="http://schemas.microsoft.com/office/drawing/2014/main" id="{38C4B754-64B0-671B-2417-3781DBF5073A}"/>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B650E774-9C73-1E01-DCEA-F16CFC4C8271}"/>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252223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4B4177-866F-77C0-DAA2-2B70A043FF2B}"/>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4C12760-2AE2-4CB5-B0EB-57B94226980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A862F3F-77D6-06E5-0460-2C49E3AA7D78}"/>
              </a:ext>
            </a:extLst>
          </p:cNvPr>
          <p:cNvSpPr>
            <a:spLocks noGrp="1"/>
          </p:cNvSpPr>
          <p:nvPr>
            <p:ph type="dt" sz="half" idx="10"/>
          </p:nvPr>
        </p:nvSpPr>
        <p:spPr/>
        <p:txBody>
          <a:bodyPr/>
          <a:lstStyle/>
          <a:p>
            <a:fld id="{96036800-124A-4A50-8A14-A7D23F8E8CBC}" type="datetime1">
              <a:rPr lang="en-US" smtClean="0"/>
              <a:t>8/12/2025</a:t>
            </a:fld>
            <a:endParaRPr lang="de-DE"/>
          </a:p>
        </p:txBody>
      </p:sp>
      <p:sp>
        <p:nvSpPr>
          <p:cNvPr id="5" name="Fußzeilenplatzhalter 4">
            <a:extLst>
              <a:ext uri="{FF2B5EF4-FFF2-40B4-BE49-F238E27FC236}">
                <a16:creationId xmlns:a16="http://schemas.microsoft.com/office/drawing/2014/main" id="{C09D82D5-13F0-1294-D837-5F86AEDDC9F7}"/>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836C2C98-FF81-C9C5-F9B2-0E60B73141F2}"/>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846283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8EC240FB-428A-29AD-B223-270EC8DF8A5A}"/>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822ABAE-70C2-D4B0-CB47-01857C06C57E}"/>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30A6811-8F88-6AD6-B69B-A962D006C61C}"/>
              </a:ext>
            </a:extLst>
          </p:cNvPr>
          <p:cNvSpPr>
            <a:spLocks noGrp="1"/>
          </p:cNvSpPr>
          <p:nvPr>
            <p:ph type="dt" sz="half" idx="10"/>
          </p:nvPr>
        </p:nvSpPr>
        <p:spPr/>
        <p:txBody>
          <a:bodyPr/>
          <a:lstStyle/>
          <a:p>
            <a:fld id="{C4BB0834-A9C0-498D-BF83-BEB749842980}" type="datetime1">
              <a:rPr lang="en-US" smtClean="0"/>
              <a:t>8/12/2025</a:t>
            </a:fld>
            <a:endParaRPr lang="de-DE"/>
          </a:p>
        </p:txBody>
      </p:sp>
      <p:sp>
        <p:nvSpPr>
          <p:cNvPr id="5" name="Fußzeilenplatzhalter 4">
            <a:extLst>
              <a:ext uri="{FF2B5EF4-FFF2-40B4-BE49-F238E27FC236}">
                <a16:creationId xmlns:a16="http://schemas.microsoft.com/office/drawing/2014/main" id="{AD95B1A7-C605-54E6-E46D-19B893B086DF}"/>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5932D165-86D4-58F7-5855-2B084F34634F}"/>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575858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A159DB-2F42-F1E0-4EC1-178A32E61CC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F2A27CED-6C4E-8C6D-EEA3-DB5A19ECD586}"/>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58199E6-EB3C-5784-9E3D-3E663D8FE3D4}"/>
              </a:ext>
            </a:extLst>
          </p:cNvPr>
          <p:cNvSpPr>
            <a:spLocks noGrp="1"/>
          </p:cNvSpPr>
          <p:nvPr>
            <p:ph type="dt" sz="half" idx="10"/>
          </p:nvPr>
        </p:nvSpPr>
        <p:spPr/>
        <p:txBody>
          <a:bodyPr/>
          <a:lstStyle/>
          <a:p>
            <a:fld id="{B00DF00D-51A4-4AF8-A372-802058CD7DBD}" type="datetime1">
              <a:rPr lang="en-US" smtClean="0"/>
              <a:t>8/12/2025</a:t>
            </a:fld>
            <a:endParaRPr lang="de-DE"/>
          </a:p>
        </p:txBody>
      </p:sp>
      <p:sp>
        <p:nvSpPr>
          <p:cNvPr id="5" name="Fußzeilenplatzhalter 4">
            <a:extLst>
              <a:ext uri="{FF2B5EF4-FFF2-40B4-BE49-F238E27FC236}">
                <a16:creationId xmlns:a16="http://schemas.microsoft.com/office/drawing/2014/main" id="{50C78C32-AD6B-625E-B739-D9CB15464F66}"/>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56D1F5D5-8A36-25BB-274C-DEA5EE7075A8}"/>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1467210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BEC7BE-3579-73BC-A654-BC18961BB821}"/>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6E8AD6B5-3E8A-6E5D-FD8B-FC482DFA688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58B9AE8-FA82-F177-D5CF-B0184452E6B8}"/>
              </a:ext>
            </a:extLst>
          </p:cNvPr>
          <p:cNvSpPr>
            <a:spLocks noGrp="1"/>
          </p:cNvSpPr>
          <p:nvPr>
            <p:ph type="dt" sz="half" idx="10"/>
          </p:nvPr>
        </p:nvSpPr>
        <p:spPr/>
        <p:txBody>
          <a:bodyPr/>
          <a:lstStyle/>
          <a:p>
            <a:fld id="{33338506-A1DC-44AC-BA7A-775788525857}" type="datetime1">
              <a:rPr lang="en-US" smtClean="0"/>
              <a:t>8/12/2025</a:t>
            </a:fld>
            <a:endParaRPr lang="de-DE"/>
          </a:p>
        </p:txBody>
      </p:sp>
      <p:sp>
        <p:nvSpPr>
          <p:cNvPr id="5" name="Fußzeilenplatzhalter 4">
            <a:extLst>
              <a:ext uri="{FF2B5EF4-FFF2-40B4-BE49-F238E27FC236}">
                <a16:creationId xmlns:a16="http://schemas.microsoft.com/office/drawing/2014/main" id="{5BE0D6E1-E7AE-77E5-6484-8C4E86754BD4}"/>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932EB84D-25AC-3C49-DFE5-6BBFB91558BB}"/>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3703442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409865-E678-7EF4-F8BC-3189E12ABF4D}"/>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EEEB72E-96F7-3B2C-8A1D-DD20FD547147}"/>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3CC1B79C-8AF1-0772-ECD7-2B80558DEBF1}"/>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CA7E5200-4BC9-A5E3-9394-B94A7131F8F1}"/>
              </a:ext>
            </a:extLst>
          </p:cNvPr>
          <p:cNvSpPr>
            <a:spLocks noGrp="1"/>
          </p:cNvSpPr>
          <p:nvPr>
            <p:ph type="dt" sz="half" idx="10"/>
          </p:nvPr>
        </p:nvSpPr>
        <p:spPr/>
        <p:txBody>
          <a:bodyPr/>
          <a:lstStyle/>
          <a:p>
            <a:fld id="{5D62A987-492A-4BDC-9415-421F40A5EE85}" type="datetime1">
              <a:rPr lang="en-US" smtClean="0"/>
              <a:t>8/12/2025</a:t>
            </a:fld>
            <a:endParaRPr lang="de-DE"/>
          </a:p>
        </p:txBody>
      </p:sp>
      <p:sp>
        <p:nvSpPr>
          <p:cNvPr id="6" name="Fußzeilenplatzhalter 5">
            <a:extLst>
              <a:ext uri="{FF2B5EF4-FFF2-40B4-BE49-F238E27FC236}">
                <a16:creationId xmlns:a16="http://schemas.microsoft.com/office/drawing/2014/main" id="{5F833F1B-D6BE-FBE9-5D91-3BC584B76B34}"/>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2F2F505F-4EFD-6F5A-71EC-7467705C6AA7}"/>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3272744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B5BE23-231E-83A1-8637-8CB8C931C22D}"/>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6A202A8-C810-7F65-B729-DE50B38455E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48D320E-09E4-2130-7717-DDA8D6F3CEC3}"/>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EA5AB69A-7EB5-DB4C-2EB4-A73C610804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2EF2A9F7-D1B7-D094-3054-1A58BC769B29}"/>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36568E67-88B7-FED0-6DC7-02E23FD1D714}"/>
              </a:ext>
            </a:extLst>
          </p:cNvPr>
          <p:cNvSpPr>
            <a:spLocks noGrp="1"/>
          </p:cNvSpPr>
          <p:nvPr>
            <p:ph type="dt" sz="half" idx="10"/>
          </p:nvPr>
        </p:nvSpPr>
        <p:spPr/>
        <p:txBody>
          <a:bodyPr/>
          <a:lstStyle/>
          <a:p>
            <a:fld id="{24BC235C-6C38-45A2-8C40-6DEC22A27F69}" type="datetime1">
              <a:rPr lang="en-US" smtClean="0"/>
              <a:t>8/12/2025</a:t>
            </a:fld>
            <a:endParaRPr lang="de-DE"/>
          </a:p>
        </p:txBody>
      </p:sp>
      <p:sp>
        <p:nvSpPr>
          <p:cNvPr id="8" name="Fußzeilenplatzhalter 7">
            <a:extLst>
              <a:ext uri="{FF2B5EF4-FFF2-40B4-BE49-F238E27FC236}">
                <a16:creationId xmlns:a16="http://schemas.microsoft.com/office/drawing/2014/main" id="{1B47333C-DBEE-DBC8-00B5-5B0A05473039}"/>
              </a:ext>
            </a:extLst>
          </p:cNvPr>
          <p:cNvSpPr>
            <a:spLocks noGrp="1"/>
          </p:cNvSpPr>
          <p:nvPr>
            <p:ph type="ftr" sz="quarter" idx="11"/>
          </p:nvPr>
        </p:nvSpPr>
        <p:spPr/>
        <p:txBody>
          <a:bodyPr/>
          <a:lstStyle/>
          <a:p>
            <a:r>
              <a:rPr lang="en-US"/>
              <a:t>EXPLORE 2025 summer school  - Dominik Plonka</a:t>
            </a:r>
            <a:endParaRPr lang="de-DE"/>
          </a:p>
        </p:txBody>
      </p:sp>
      <p:sp>
        <p:nvSpPr>
          <p:cNvPr id="9" name="Foliennummernplatzhalter 8">
            <a:extLst>
              <a:ext uri="{FF2B5EF4-FFF2-40B4-BE49-F238E27FC236}">
                <a16:creationId xmlns:a16="http://schemas.microsoft.com/office/drawing/2014/main" id="{21C8688E-8328-DD76-1311-C763D7F4CB58}"/>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1306652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620FC0-11B3-A312-0F5A-05F092B88FBA}"/>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B11EF4B6-AC66-1107-DE91-D6E5570775FF}"/>
              </a:ext>
            </a:extLst>
          </p:cNvPr>
          <p:cNvSpPr>
            <a:spLocks noGrp="1"/>
          </p:cNvSpPr>
          <p:nvPr>
            <p:ph type="dt" sz="half" idx="10"/>
          </p:nvPr>
        </p:nvSpPr>
        <p:spPr/>
        <p:txBody>
          <a:bodyPr/>
          <a:lstStyle/>
          <a:p>
            <a:fld id="{2989401C-1A93-45DD-BED6-78C2E117CEC7}" type="datetime1">
              <a:rPr lang="en-US" smtClean="0"/>
              <a:t>8/12/2025</a:t>
            </a:fld>
            <a:endParaRPr lang="de-DE"/>
          </a:p>
        </p:txBody>
      </p:sp>
      <p:sp>
        <p:nvSpPr>
          <p:cNvPr id="4" name="Fußzeilenplatzhalter 3">
            <a:extLst>
              <a:ext uri="{FF2B5EF4-FFF2-40B4-BE49-F238E27FC236}">
                <a16:creationId xmlns:a16="http://schemas.microsoft.com/office/drawing/2014/main" id="{A3B5660B-CE31-EDB8-B911-066BD49E5C6C}"/>
              </a:ext>
            </a:extLst>
          </p:cNvPr>
          <p:cNvSpPr>
            <a:spLocks noGrp="1"/>
          </p:cNvSpPr>
          <p:nvPr>
            <p:ph type="ftr" sz="quarter" idx="11"/>
          </p:nvPr>
        </p:nvSpPr>
        <p:spPr/>
        <p:txBody>
          <a:bodyPr/>
          <a:lstStyle/>
          <a:p>
            <a:r>
              <a:rPr lang="en-US"/>
              <a:t>EXPLORE 2025 summer school  - Dominik Plonka</a:t>
            </a:r>
            <a:endParaRPr lang="de-DE"/>
          </a:p>
        </p:txBody>
      </p:sp>
      <p:sp>
        <p:nvSpPr>
          <p:cNvPr id="5" name="Foliennummernplatzhalter 4">
            <a:extLst>
              <a:ext uri="{FF2B5EF4-FFF2-40B4-BE49-F238E27FC236}">
                <a16:creationId xmlns:a16="http://schemas.microsoft.com/office/drawing/2014/main" id="{DAAD4755-63D7-F706-A35E-513EE80AA8A0}"/>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4268186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84C8620-58C2-A0CD-27BD-8F24E2DC0314}"/>
              </a:ext>
            </a:extLst>
          </p:cNvPr>
          <p:cNvSpPr>
            <a:spLocks noGrp="1"/>
          </p:cNvSpPr>
          <p:nvPr>
            <p:ph type="dt" sz="half" idx="10"/>
          </p:nvPr>
        </p:nvSpPr>
        <p:spPr/>
        <p:txBody>
          <a:bodyPr/>
          <a:lstStyle/>
          <a:p>
            <a:fld id="{2396A5DD-1B9B-4CA4-A5CC-2B0E0FA86991}" type="datetime1">
              <a:rPr lang="en-US" smtClean="0"/>
              <a:t>8/12/2025</a:t>
            </a:fld>
            <a:endParaRPr lang="de-DE"/>
          </a:p>
        </p:txBody>
      </p:sp>
      <p:sp>
        <p:nvSpPr>
          <p:cNvPr id="3" name="Fußzeilenplatzhalter 2">
            <a:extLst>
              <a:ext uri="{FF2B5EF4-FFF2-40B4-BE49-F238E27FC236}">
                <a16:creationId xmlns:a16="http://schemas.microsoft.com/office/drawing/2014/main" id="{0D3FE45D-40E2-2C09-06E0-427805AF786F}"/>
              </a:ext>
            </a:extLst>
          </p:cNvPr>
          <p:cNvSpPr>
            <a:spLocks noGrp="1"/>
          </p:cNvSpPr>
          <p:nvPr>
            <p:ph type="ftr" sz="quarter" idx="11"/>
          </p:nvPr>
        </p:nvSpPr>
        <p:spPr/>
        <p:txBody>
          <a:bodyPr/>
          <a:lstStyle/>
          <a:p>
            <a:r>
              <a:rPr lang="en-US"/>
              <a:t>EXPLORE 2025 summer school  - Dominik Plonka</a:t>
            </a:r>
            <a:endParaRPr lang="de-DE"/>
          </a:p>
        </p:txBody>
      </p:sp>
      <p:sp>
        <p:nvSpPr>
          <p:cNvPr id="4" name="Foliennummernplatzhalter 3">
            <a:extLst>
              <a:ext uri="{FF2B5EF4-FFF2-40B4-BE49-F238E27FC236}">
                <a16:creationId xmlns:a16="http://schemas.microsoft.com/office/drawing/2014/main" id="{C8AD75ED-8DE4-CA92-3BF2-58E293837DBE}"/>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721554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5204BB-EB00-A128-3074-6B8C08E3379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F8F46A3-56C4-9AD7-E722-B1855CB2E6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8615BC7-0C14-D15A-8B89-30A779889E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71ACD8F-E04C-FF34-392E-D3B9997CE8A6}"/>
              </a:ext>
            </a:extLst>
          </p:cNvPr>
          <p:cNvSpPr>
            <a:spLocks noGrp="1"/>
          </p:cNvSpPr>
          <p:nvPr>
            <p:ph type="dt" sz="half" idx="10"/>
          </p:nvPr>
        </p:nvSpPr>
        <p:spPr/>
        <p:txBody>
          <a:bodyPr/>
          <a:lstStyle/>
          <a:p>
            <a:fld id="{E880E77E-9B5C-4D03-8C7C-D7C0D461127E}" type="datetime1">
              <a:rPr lang="en-US" smtClean="0"/>
              <a:t>8/12/2025</a:t>
            </a:fld>
            <a:endParaRPr lang="de-DE"/>
          </a:p>
        </p:txBody>
      </p:sp>
      <p:sp>
        <p:nvSpPr>
          <p:cNvPr id="6" name="Fußzeilenplatzhalter 5">
            <a:extLst>
              <a:ext uri="{FF2B5EF4-FFF2-40B4-BE49-F238E27FC236}">
                <a16:creationId xmlns:a16="http://schemas.microsoft.com/office/drawing/2014/main" id="{479EE8FE-341B-862E-34FE-AFDA15F12C3A}"/>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82D16BEE-F8D7-41F2-D7F6-2BE11CAE193C}"/>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27337776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9B783F-4E03-228B-42A8-C696D84D9B2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94F639A5-D75D-BD59-6CFA-41807AD4B1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2774B796-7604-494F-0389-8B209E5A52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AF847971-F13F-FD98-1940-E2C885F511BA}"/>
              </a:ext>
            </a:extLst>
          </p:cNvPr>
          <p:cNvSpPr>
            <a:spLocks noGrp="1"/>
          </p:cNvSpPr>
          <p:nvPr>
            <p:ph type="dt" sz="half" idx="10"/>
          </p:nvPr>
        </p:nvSpPr>
        <p:spPr/>
        <p:txBody>
          <a:bodyPr/>
          <a:lstStyle/>
          <a:p>
            <a:fld id="{783C1D74-19A1-4C54-AB2F-807A9F907B31}" type="datetime1">
              <a:rPr lang="en-US" smtClean="0"/>
              <a:t>8/12/2025</a:t>
            </a:fld>
            <a:endParaRPr lang="de-DE"/>
          </a:p>
        </p:txBody>
      </p:sp>
      <p:sp>
        <p:nvSpPr>
          <p:cNvPr id="6" name="Fußzeilenplatzhalter 5">
            <a:extLst>
              <a:ext uri="{FF2B5EF4-FFF2-40B4-BE49-F238E27FC236}">
                <a16:creationId xmlns:a16="http://schemas.microsoft.com/office/drawing/2014/main" id="{650DD671-3D55-C1CF-9630-1F40F807E94F}"/>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51AAE7C2-FC9A-0A36-B916-200D8BD5C2EB}"/>
              </a:ext>
            </a:extLst>
          </p:cNvPr>
          <p:cNvSpPr>
            <a:spLocks noGrp="1"/>
          </p:cNvSpPr>
          <p:nvPr>
            <p:ph type="sldNum" sz="quarter" idx="12"/>
          </p:nvPr>
        </p:nvSpPr>
        <p:spPr/>
        <p:txBody>
          <a:bodyPr/>
          <a:lstStyle/>
          <a:p>
            <a:fld id="{10B8E01D-2B1A-4FB6-BF69-E6DB126EFBDF}" type="slidenum">
              <a:rPr lang="de-DE" smtClean="0"/>
              <a:t>‹Nr.›</a:t>
            </a:fld>
            <a:endParaRPr lang="de-DE"/>
          </a:p>
        </p:txBody>
      </p:sp>
    </p:spTree>
    <p:extLst>
      <p:ext uri="{BB962C8B-B14F-4D97-AF65-F5344CB8AC3E}">
        <p14:creationId xmlns:p14="http://schemas.microsoft.com/office/powerpoint/2010/main" val="2472339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1820E45D-3FB4-B118-D61B-1BDD5F0761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9A9BDA1-0D21-1FE4-DF69-42129144FC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80A5CDF-1DE3-FD97-6B70-596C82C3D9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BE1BD51-9D5F-4055-96DB-C7E3B535A0C0}" type="datetime1">
              <a:rPr lang="en-US" smtClean="0"/>
              <a:t>8/12/2025</a:t>
            </a:fld>
            <a:endParaRPr lang="de-DE"/>
          </a:p>
        </p:txBody>
      </p:sp>
      <p:sp>
        <p:nvSpPr>
          <p:cNvPr id="5" name="Fußzeilenplatzhalter 4">
            <a:extLst>
              <a:ext uri="{FF2B5EF4-FFF2-40B4-BE49-F238E27FC236}">
                <a16:creationId xmlns:a16="http://schemas.microsoft.com/office/drawing/2014/main" id="{FFE874AA-3F77-4D3E-D96A-534DFE596F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FA9FAE08-BEA7-1C80-FECB-B1AD9E21A6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0B8E01D-2B1A-4FB6-BF69-E6DB126EFBDF}" type="slidenum">
              <a:rPr lang="de-DE" smtClean="0"/>
              <a:t>‹Nr.›</a:t>
            </a:fld>
            <a:endParaRPr lang="de-DE"/>
          </a:p>
        </p:txBody>
      </p:sp>
    </p:spTree>
    <p:extLst>
      <p:ext uri="{BB962C8B-B14F-4D97-AF65-F5344CB8AC3E}">
        <p14:creationId xmlns:p14="http://schemas.microsoft.com/office/powerpoint/2010/main" val="3514456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jpg"/></Relationships>
</file>

<file path=ppt/slides/_rels/slide18.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Raum, Stern, Galaxie, Konstellation enthält.&#10;&#10;KI-generierte Inhalte können fehlerhaft sein.">
            <a:extLst>
              <a:ext uri="{FF2B5EF4-FFF2-40B4-BE49-F238E27FC236}">
                <a16:creationId xmlns:a16="http://schemas.microsoft.com/office/drawing/2014/main" id="{DD35C213-1C8C-BFED-B07F-7D41F0BFF676}"/>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5556" r="5556"/>
          <a:stretch>
            <a:fillRect/>
          </a:stretch>
        </p:blipFill>
        <p:spPr>
          <a:xfrm>
            <a:off x="-1" y="0"/>
            <a:ext cx="12192001" cy="6858000"/>
          </a:xfrm>
          <a:prstGeom prst="rect">
            <a:avLst/>
          </a:prstGeom>
        </p:spPr>
      </p:pic>
      <p:sp>
        <p:nvSpPr>
          <p:cNvPr id="2" name="Titel 1">
            <a:extLst>
              <a:ext uri="{FF2B5EF4-FFF2-40B4-BE49-F238E27FC236}">
                <a16:creationId xmlns:a16="http://schemas.microsoft.com/office/drawing/2014/main" id="{38D76225-D2BD-C383-3300-36F582C6CB02}"/>
              </a:ext>
            </a:extLst>
          </p:cNvPr>
          <p:cNvSpPr>
            <a:spLocks noGrp="1"/>
          </p:cNvSpPr>
          <p:nvPr>
            <p:ph type="ctrTitle"/>
          </p:nvPr>
        </p:nvSpPr>
        <p:spPr>
          <a:xfrm>
            <a:off x="1057275" y="349250"/>
            <a:ext cx="10077450" cy="2387600"/>
          </a:xfrm>
        </p:spPr>
        <p:txBody>
          <a:bodyPr>
            <a:normAutofit/>
          </a:bodyPr>
          <a:lstStyle/>
          <a:p>
            <a:r>
              <a:rPr lang="en-US" dirty="0">
                <a:solidFill>
                  <a:schemeClr val="bg1"/>
                </a:solidFill>
              </a:rPr>
              <a:t>CERES metal-poor accreted candidate stars</a:t>
            </a:r>
            <a:br>
              <a:rPr lang="en-US" dirty="0">
                <a:solidFill>
                  <a:schemeClr val="bg1"/>
                </a:solidFill>
              </a:rPr>
            </a:br>
            <a:r>
              <a:rPr lang="en-US" sz="4400" dirty="0">
                <a:solidFill>
                  <a:schemeClr val="bg1"/>
                </a:solidFill>
              </a:rPr>
              <a:t> </a:t>
            </a:r>
            <a:r>
              <a:rPr lang="en-US" sz="3600" dirty="0">
                <a:solidFill>
                  <a:schemeClr val="bg1"/>
                </a:solidFill>
              </a:rPr>
              <a:t>novel approaches to Galactic archaeology</a:t>
            </a:r>
            <a:endParaRPr lang="de-DE" sz="3600" dirty="0">
              <a:solidFill>
                <a:schemeClr val="bg1"/>
              </a:solidFill>
            </a:endParaRPr>
          </a:p>
        </p:txBody>
      </p:sp>
      <p:sp>
        <p:nvSpPr>
          <p:cNvPr id="3" name="Untertitel 2">
            <a:extLst>
              <a:ext uri="{FF2B5EF4-FFF2-40B4-BE49-F238E27FC236}">
                <a16:creationId xmlns:a16="http://schemas.microsoft.com/office/drawing/2014/main" id="{071E0361-C391-4AC0-BF39-BF59919B189B}"/>
              </a:ext>
            </a:extLst>
          </p:cNvPr>
          <p:cNvSpPr>
            <a:spLocks noGrp="1"/>
          </p:cNvSpPr>
          <p:nvPr>
            <p:ph type="subTitle" idx="1"/>
          </p:nvPr>
        </p:nvSpPr>
        <p:spPr>
          <a:xfrm>
            <a:off x="1079500" y="4059238"/>
            <a:ext cx="9588500" cy="1255712"/>
          </a:xfrm>
        </p:spPr>
        <p:txBody>
          <a:bodyPr>
            <a:normAutofit lnSpcReduction="10000"/>
          </a:bodyPr>
          <a:lstStyle/>
          <a:p>
            <a:r>
              <a:rPr lang="de-DE" b="1" dirty="0">
                <a:solidFill>
                  <a:schemeClr val="bg1"/>
                </a:solidFill>
              </a:rPr>
              <a:t>EXPLORE 2025 Summer School and Conference 2025 Toronto</a:t>
            </a:r>
          </a:p>
          <a:p>
            <a:r>
              <a:rPr lang="de-DE" dirty="0">
                <a:solidFill>
                  <a:schemeClr val="bg1"/>
                </a:solidFill>
              </a:rPr>
              <a:t>Dominik Plonka</a:t>
            </a:r>
          </a:p>
          <a:p>
            <a:r>
              <a:rPr lang="de-DE" dirty="0" err="1">
                <a:solidFill>
                  <a:schemeClr val="bg1"/>
                </a:solidFill>
              </a:rPr>
              <a:t>Supervised</a:t>
            </a:r>
            <a:r>
              <a:rPr lang="de-DE" dirty="0">
                <a:solidFill>
                  <a:schemeClr val="bg1"/>
                </a:solidFill>
              </a:rPr>
              <a:t> </a:t>
            </a:r>
            <a:r>
              <a:rPr lang="de-DE" dirty="0" err="1">
                <a:solidFill>
                  <a:schemeClr val="bg1"/>
                </a:solidFill>
              </a:rPr>
              <a:t>by</a:t>
            </a:r>
            <a:r>
              <a:rPr lang="de-DE" dirty="0">
                <a:solidFill>
                  <a:schemeClr val="bg1"/>
                </a:solidFill>
              </a:rPr>
              <a:t> Prof. Dr. Camilla J. Hansen</a:t>
            </a:r>
          </a:p>
        </p:txBody>
      </p:sp>
      <p:pic>
        <p:nvPicPr>
          <p:cNvPr id="9" name="Grafik 8" descr="Ein Bild, das Text, Schrift, Menschliches Gesicht, Grafiken enthält.&#10;&#10;KI-generierte Inhalte können fehlerhaft sein.">
            <a:extLst>
              <a:ext uri="{FF2B5EF4-FFF2-40B4-BE49-F238E27FC236}">
                <a16:creationId xmlns:a16="http://schemas.microsoft.com/office/drawing/2014/main" id="{C8D65327-24E4-E852-A113-1F3CCAC26075}"/>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61491" y="5476486"/>
            <a:ext cx="1934517" cy="1052901"/>
          </a:xfrm>
          <a:prstGeom prst="rect">
            <a:avLst/>
          </a:prstGeom>
        </p:spPr>
      </p:pic>
      <p:pic>
        <p:nvPicPr>
          <p:cNvPr id="13" name="Grafik 12" descr="Ein Bild, das Schrift, Screenshot, Grafiken, Text enthält.&#10;&#10;KI-generierte Inhalte können fehlerhaft sein.">
            <a:extLst>
              <a:ext uri="{FF2B5EF4-FFF2-40B4-BE49-F238E27FC236}">
                <a16:creationId xmlns:a16="http://schemas.microsoft.com/office/drawing/2014/main" id="{54DA0C7C-2597-2930-722C-E642E10325E6}"/>
              </a:ext>
            </a:extLst>
          </p:cNvPr>
          <p:cNvPicPr>
            <a:picLocks noChangeAspect="1"/>
          </p:cNvPicPr>
          <p:nvPr/>
        </p:nvPicPr>
        <p:blipFill>
          <a:blip r:embed="rId5">
            <a:lum bright="70000" contrast="-70000"/>
            <a:extLst>
              <a:ext uri="{BEBA8EAE-BF5A-486C-A8C5-ECC9F3942E4B}">
                <a14:imgProps xmlns:a14="http://schemas.microsoft.com/office/drawing/2010/main">
                  <a14:imgLayer r:embed="rId6">
                    <a14:imgEffect>
                      <a14:artisticPhotocopy/>
                    </a14:imgEffect>
                    <a14:imgEffect>
                      <a14:sharpenSoften amount="5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7562234" y="5802110"/>
            <a:ext cx="4168275" cy="727277"/>
          </a:xfrm>
          <a:prstGeom prst="rect">
            <a:avLst/>
          </a:prstGeom>
        </p:spPr>
      </p:pic>
    </p:spTree>
    <p:extLst>
      <p:ext uri="{BB962C8B-B14F-4D97-AF65-F5344CB8AC3E}">
        <p14:creationId xmlns:p14="http://schemas.microsoft.com/office/powerpoint/2010/main" val="534759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2CD022-C651-DE45-633F-134FF2366DAC}"/>
              </a:ext>
            </a:extLst>
          </p:cNvPr>
          <p:cNvSpPr>
            <a:spLocks noGrp="1"/>
          </p:cNvSpPr>
          <p:nvPr>
            <p:ph type="title"/>
          </p:nvPr>
        </p:nvSpPr>
        <p:spPr>
          <a:xfrm>
            <a:off x="406400" y="0"/>
            <a:ext cx="4992232" cy="1325563"/>
          </a:xfrm>
        </p:spPr>
        <p:txBody>
          <a:bodyPr/>
          <a:lstStyle/>
          <a:p>
            <a:r>
              <a:rPr lang="en-US" dirty="0"/>
              <a:t>Target selection</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82B160A2-DB19-F3A5-B14D-9ECDB40A61F3}"/>
                  </a:ext>
                </a:extLst>
              </p:cNvPr>
              <p:cNvSpPr>
                <a:spLocks noGrp="1"/>
              </p:cNvSpPr>
              <p:nvPr>
                <p:ph idx="1"/>
              </p:nvPr>
            </p:nvSpPr>
            <p:spPr>
              <a:xfrm>
                <a:off x="406400" y="1214319"/>
                <a:ext cx="4229100" cy="4351338"/>
              </a:xfrm>
            </p:spPr>
            <p:txBody>
              <a:bodyPr/>
              <a:lstStyle/>
              <a:p>
                <a:pPr marL="0" indent="0">
                  <a:buNone/>
                </a:pPr>
                <a:r>
                  <a:rPr lang="de-DE" b="1" dirty="0"/>
                  <a:t>CERES sample		</a:t>
                </a:r>
              </a:p>
              <a:p>
                <a:r>
                  <a:rPr lang="pt-BR" sz="2400" dirty="0"/>
                  <a:t>-3.6 &lt; [Fe/H] &lt; -1.5 dex</a:t>
                </a:r>
              </a:p>
              <a:p>
                <a14:m>
                  <m:oMath xmlns:m="http://schemas.openxmlformats.org/officeDocument/2006/math">
                    <m:sSub>
                      <m:sSubPr>
                        <m:ctrlPr>
                          <a:rPr lang="de-DE" sz="2400" i="1" dirty="0" smtClean="0">
                            <a:latin typeface="Cambria Math" panose="02040503050406030204" pitchFamily="18" charset="0"/>
                          </a:rPr>
                        </m:ctrlPr>
                      </m:sSubPr>
                      <m:e>
                        <m:r>
                          <a:rPr lang="de-DE" sz="2400" b="0" i="1" dirty="0" smtClean="0">
                            <a:latin typeface="Cambria Math" panose="02040503050406030204" pitchFamily="18" charset="0"/>
                          </a:rPr>
                          <m:t>𝑇</m:t>
                        </m:r>
                      </m:e>
                      <m:sub>
                        <m:r>
                          <a:rPr lang="de-DE" sz="2400" b="0" i="1" dirty="0" smtClean="0">
                            <a:latin typeface="Cambria Math" panose="02040503050406030204" pitchFamily="18" charset="0"/>
                          </a:rPr>
                          <m:t>𝑒𝑓𝑓</m:t>
                        </m:r>
                      </m:sub>
                    </m:sSub>
                    <m:r>
                      <a:rPr lang="de-DE" sz="2400" b="0" i="1" dirty="0" smtClean="0">
                        <a:latin typeface="Cambria Math" panose="02040503050406030204" pitchFamily="18" charset="0"/>
                      </a:rPr>
                      <m:t> </m:t>
                    </m:r>
                    <m:r>
                      <a:rPr lang="de-DE" sz="2400" b="0" i="1" dirty="0" smtClean="0">
                        <a:latin typeface="Cambria Math" panose="02040503050406030204" pitchFamily="18" charset="0"/>
                        <a:ea typeface="Cambria Math" panose="02040503050406030204" pitchFamily="18" charset="0"/>
                      </a:rPr>
                      <m:t>~</m:t>
                    </m:r>
                    <m:r>
                      <a:rPr lang="de-DE" sz="2400" b="0" i="1" dirty="0" smtClean="0">
                        <a:latin typeface="Cambria Math" panose="02040503050406030204" pitchFamily="18" charset="0"/>
                      </a:rPr>
                      <m:t> </m:t>
                    </m:r>
                    <m:r>
                      <a:rPr lang="de-DE" sz="2400" i="1" dirty="0" smtClean="0">
                        <a:latin typeface="Cambria Math" panose="02040503050406030204" pitchFamily="18" charset="0"/>
                      </a:rPr>
                      <m:t>4300</m:t>
                    </m:r>
                    <m:r>
                      <a:rPr lang="de-DE" sz="2400" b="0" i="1" dirty="0" smtClean="0">
                        <a:latin typeface="Cambria Math" panose="02040503050406030204" pitchFamily="18" charset="0"/>
                      </a:rPr>
                      <m:t>−</m:t>
                    </m:r>
                    <m:r>
                      <a:rPr lang="de-DE" sz="2400" i="1" dirty="0" smtClean="0">
                        <a:latin typeface="Cambria Math" panose="02040503050406030204" pitchFamily="18" charset="0"/>
                      </a:rPr>
                      <m:t>5000</m:t>
                    </m:r>
                  </m:oMath>
                </a14:m>
                <a:r>
                  <a:rPr lang="de-DE" sz="2400" i="1" dirty="0">
                    <a:latin typeface="Cambria Math" panose="02040503050406030204" pitchFamily="18" charset="0"/>
                  </a:rPr>
                  <a:t> </a:t>
                </a:r>
                <a:r>
                  <a:rPr lang="de-DE" sz="2400" dirty="0">
                    <a:latin typeface="Cambria Math" panose="02040503050406030204" pitchFamily="18" charset="0"/>
                  </a:rPr>
                  <a:t>K</a:t>
                </a:r>
              </a:p>
              <a:p>
                <a14:m>
                  <m:oMath xmlns:m="http://schemas.openxmlformats.org/officeDocument/2006/math">
                    <m:r>
                      <m:rPr>
                        <m:sty m:val="p"/>
                      </m:rPr>
                      <a:rPr lang="de-DE" sz="2400" i="1" dirty="0" smtClean="0">
                        <a:latin typeface="Cambria Math" panose="02040503050406030204" pitchFamily="18" charset="0"/>
                      </a:rPr>
                      <m:t>log</m:t>
                    </m:r>
                    <m:r>
                      <a:rPr lang="de-DE" sz="2400" i="1" dirty="0" smtClean="0">
                        <a:latin typeface="Cambria Math" panose="02040503050406030204" pitchFamily="18" charset="0"/>
                      </a:rPr>
                      <m:t> </m:t>
                    </m:r>
                    <m:r>
                      <a:rPr lang="de-DE" sz="2400" i="1" dirty="0" smtClean="0">
                        <a:latin typeface="Cambria Math" panose="02040503050406030204" pitchFamily="18" charset="0"/>
                      </a:rPr>
                      <m:t>𝑔</m:t>
                    </m:r>
                    <m:r>
                      <a:rPr lang="de-DE" sz="2400" i="1" dirty="0" smtClean="0">
                        <a:latin typeface="Cambria Math" panose="02040503050406030204" pitchFamily="18" charset="0"/>
                      </a:rPr>
                      <m:t> ~ 0.5−2.5</m:t>
                    </m:r>
                  </m:oMath>
                </a14:m>
                <a:r>
                  <a:rPr lang="de-DE" sz="2400" dirty="0"/>
                  <a:t> dex</a:t>
                </a:r>
              </a:p>
              <a:p>
                <a:r>
                  <a:rPr lang="de-DE" sz="2400" dirty="0" err="1"/>
                  <a:t>Binaries</a:t>
                </a:r>
                <a:r>
                  <a:rPr lang="de-DE" sz="2400" dirty="0"/>
                  <a:t> </a:t>
                </a:r>
                <a:r>
                  <a:rPr lang="de-DE" sz="2400" dirty="0" err="1"/>
                  <a:t>excluded</a:t>
                </a:r>
                <a:endParaRPr lang="de-DE" sz="2400" dirty="0"/>
              </a:p>
              <a:p>
                <a:r>
                  <a:rPr lang="de-DE" sz="2400" dirty="0"/>
                  <a:t>CEMP </a:t>
                </a:r>
                <a:r>
                  <a:rPr lang="de-DE" sz="2400" dirty="0" err="1"/>
                  <a:t>stars</a:t>
                </a:r>
                <a:r>
                  <a:rPr lang="de-DE" sz="2400" dirty="0"/>
                  <a:t> </a:t>
                </a:r>
                <a:r>
                  <a:rPr lang="de-DE" sz="2400" dirty="0" err="1"/>
                  <a:t>excluded</a:t>
                </a:r>
                <a:endParaRPr lang="de-DE" sz="2400" dirty="0"/>
              </a:p>
              <a:p>
                <a:endParaRPr lang="de-DE" dirty="0"/>
              </a:p>
            </p:txBody>
          </p:sp>
        </mc:Choice>
        <mc:Fallback xmlns="">
          <p:sp>
            <p:nvSpPr>
              <p:cNvPr id="3" name="Inhaltsplatzhalter 2">
                <a:extLst>
                  <a:ext uri="{FF2B5EF4-FFF2-40B4-BE49-F238E27FC236}">
                    <a16:creationId xmlns:a16="http://schemas.microsoft.com/office/drawing/2014/main" id="{82B160A2-DB19-F3A5-B14D-9ECDB40A61F3}"/>
                  </a:ext>
                </a:extLst>
              </p:cNvPr>
              <p:cNvSpPr>
                <a:spLocks noGrp="1" noRot="1" noChangeAspect="1" noMove="1" noResize="1" noEditPoints="1" noAdjustHandles="1" noChangeArrowheads="1" noChangeShapeType="1" noTextEdit="1"/>
              </p:cNvSpPr>
              <p:nvPr>
                <p:ph idx="1"/>
              </p:nvPr>
            </p:nvSpPr>
            <p:spPr>
              <a:xfrm>
                <a:off x="406400" y="1214319"/>
                <a:ext cx="4229100" cy="4351338"/>
              </a:xfrm>
              <a:blipFill>
                <a:blip r:embed="rId3"/>
                <a:stretch>
                  <a:fillRect l="-3030" t="-238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 name="Inhaltsplatzhalter 2">
                <a:extLst>
                  <a:ext uri="{FF2B5EF4-FFF2-40B4-BE49-F238E27FC236}">
                    <a16:creationId xmlns:a16="http://schemas.microsoft.com/office/drawing/2014/main" id="{2A3D7AF1-47B2-8E89-B293-5308C56D606C}"/>
                  </a:ext>
                </a:extLst>
              </p:cNvPr>
              <p:cNvSpPr txBox="1">
                <a:spLocks/>
              </p:cNvSpPr>
              <p:nvPr/>
            </p:nvSpPr>
            <p:spPr>
              <a:xfrm>
                <a:off x="406400" y="4180681"/>
                <a:ext cx="66421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b="1" dirty="0"/>
                  <a:t>Spectroscopic Data:</a:t>
                </a:r>
              </a:p>
              <a:p>
                <a:r>
                  <a:rPr lang="en-US" sz="2400" dirty="0"/>
                  <a:t>High-resolution spectra from VLT/UVES</a:t>
                </a:r>
                <a:endParaRPr lang="de-DE" sz="2400" i="1" dirty="0">
                  <a:latin typeface="Cambria Math" panose="02040503050406030204" pitchFamily="18" charset="0"/>
                </a:endParaRPr>
              </a:p>
              <a:p>
                <a14:m>
                  <m:oMath xmlns:m="http://schemas.openxmlformats.org/officeDocument/2006/math">
                    <m:r>
                      <a:rPr lang="de-DE" sz="2400" b="0" i="1" smtClean="0">
                        <a:latin typeface="Cambria Math" panose="02040503050406030204" pitchFamily="18" charset="0"/>
                      </a:rPr>
                      <m:t>𝑅</m:t>
                    </m:r>
                    <m:r>
                      <a:rPr lang="de-DE" sz="2400" b="0" i="1" smtClean="0">
                        <a:latin typeface="Cambria Math" panose="02040503050406030204" pitchFamily="18" charset="0"/>
                        <a:ea typeface="Cambria Math" panose="02040503050406030204" pitchFamily="18" charset="0"/>
                      </a:rPr>
                      <m:t>≥40 000</m:t>
                    </m:r>
                  </m:oMath>
                </a14:m>
                <a:r>
                  <a:rPr lang="de-DE" sz="2400" dirty="0"/>
                  <a:t> (</a:t>
                </a:r>
                <a:r>
                  <a:rPr lang="de-DE" sz="2400" dirty="0" err="1"/>
                  <a:t>up</a:t>
                </a:r>
                <a:r>
                  <a:rPr lang="de-DE" sz="2400" dirty="0"/>
                  <a:t> </a:t>
                </a:r>
                <a:r>
                  <a:rPr lang="de-DE" sz="2400" dirty="0" err="1"/>
                  <a:t>to</a:t>
                </a:r>
                <a:r>
                  <a:rPr lang="de-DE" sz="2400" dirty="0"/>
                  <a:t> </a:t>
                </a:r>
                <a14:m>
                  <m:oMath xmlns:m="http://schemas.openxmlformats.org/officeDocument/2006/math">
                    <m:r>
                      <a:rPr lang="de-DE" sz="240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80 000</m:t>
                    </m:r>
                  </m:oMath>
                </a14:m>
                <a:r>
                  <a:rPr lang="de-DE" sz="2400" dirty="0"/>
                  <a:t>)</a:t>
                </a:r>
              </a:p>
              <a:p>
                <a:r>
                  <a:rPr lang="de-DE" sz="2400" dirty="0" err="1"/>
                  <a:t>Wavelength</a:t>
                </a:r>
                <a:r>
                  <a:rPr lang="de-DE" sz="2400" dirty="0"/>
                  <a:t>: 303-684 </a:t>
                </a:r>
                <a:r>
                  <a:rPr lang="de-DE" sz="2400" dirty="0" err="1"/>
                  <a:t>nm</a:t>
                </a:r>
                <a:r>
                  <a:rPr lang="de-DE" sz="2400" dirty="0"/>
                  <a:t>; S/N~100-200</a:t>
                </a:r>
              </a:p>
            </p:txBody>
          </p:sp>
        </mc:Choice>
        <mc:Fallback xmlns="">
          <p:sp>
            <p:nvSpPr>
              <p:cNvPr id="7" name="Inhaltsplatzhalter 2">
                <a:extLst>
                  <a:ext uri="{FF2B5EF4-FFF2-40B4-BE49-F238E27FC236}">
                    <a16:creationId xmlns:a16="http://schemas.microsoft.com/office/drawing/2014/main" id="{2A3D7AF1-47B2-8E89-B293-5308C56D606C}"/>
                  </a:ext>
                </a:extLst>
              </p:cNvPr>
              <p:cNvSpPr txBox="1">
                <a:spLocks noRot="1" noChangeAspect="1" noMove="1" noResize="1" noEditPoints="1" noAdjustHandles="1" noChangeArrowheads="1" noChangeShapeType="1" noTextEdit="1"/>
              </p:cNvSpPr>
              <p:nvPr/>
            </p:nvSpPr>
            <p:spPr>
              <a:xfrm>
                <a:off x="406400" y="4180681"/>
                <a:ext cx="6642100" cy="4351338"/>
              </a:xfrm>
              <a:prstGeom prst="rect">
                <a:avLst/>
              </a:prstGeom>
              <a:blipFill>
                <a:blip r:embed="rId4"/>
                <a:stretch>
                  <a:fillRect l="-1928" t="-2521"/>
                </a:stretch>
              </a:blipFill>
            </p:spPr>
            <p:txBody>
              <a:bodyPr/>
              <a:lstStyle/>
              <a:p>
                <a:r>
                  <a:rPr lang="de-DE">
                    <a:noFill/>
                  </a:rPr>
                  <a:t> </a:t>
                </a:r>
              </a:p>
            </p:txBody>
          </p:sp>
        </mc:Fallback>
      </mc:AlternateContent>
      <p:pic>
        <p:nvPicPr>
          <p:cNvPr id="9" name="Grafik 8">
            <a:extLst>
              <a:ext uri="{FF2B5EF4-FFF2-40B4-BE49-F238E27FC236}">
                <a16:creationId xmlns:a16="http://schemas.microsoft.com/office/drawing/2014/main" id="{E32A9C19-ECF7-2136-6BB2-C772ADE6CAB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118350" y="679769"/>
            <a:ext cx="4788135" cy="5849261"/>
          </a:xfrm>
          <a:prstGeom prst="rect">
            <a:avLst/>
          </a:prstGeom>
        </p:spPr>
      </p:pic>
      <p:sp>
        <p:nvSpPr>
          <p:cNvPr id="4" name="Datumsplatzhalter 3">
            <a:extLst>
              <a:ext uri="{FF2B5EF4-FFF2-40B4-BE49-F238E27FC236}">
                <a16:creationId xmlns:a16="http://schemas.microsoft.com/office/drawing/2014/main" id="{F3968C4F-DD4F-4C7C-30C7-9324E9A264C0}"/>
              </a:ext>
            </a:extLst>
          </p:cNvPr>
          <p:cNvSpPr>
            <a:spLocks noGrp="1"/>
          </p:cNvSpPr>
          <p:nvPr>
            <p:ph type="dt" sz="half" idx="10"/>
          </p:nvPr>
        </p:nvSpPr>
        <p:spPr/>
        <p:txBody>
          <a:bodyPr/>
          <a:lstStyle/>
          <a:p>
            <a:fld id="{D90F7AF9-CD4A-4053-A348-D5A362F0A12A}" type="datetime1">
              <a:rPr lang="en-US" smtClean="0"/>
              <a:t>8/12/2025</a:t>
            </a:fld>
            <a:endParaRPr lang="de-DE"/>
          </a:p>
        </p:txBody>
      </p:sp>
      <p:sp>
        <p:nvSpPr>
          <p:cNvPr id="5" name="Fußzeilenplatzhalter 4">
            <a:extLst>
              <a:ext uri="{FF2B5EF4-FFF2-40B4-BE49-F238E27FC236}">
                <a16:creationId xmlns:a16="http://schemas.microsoft.com/office/drawing/2014/main" id="{00E84BC1-6B0B-5501-0D8D-8BE660FD5C30}"/>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14B6F7A5-1D56-0282-BBCF-76AAB5D756D7}"/>
              </a:ext>
            </a:extLst>
          </p:cNvPr>
          <p:cNvSpPr>
            <a:spLocks noGrp="1"/>
          </p:cNvSpPr>
          <p:nvPr>
            <p:ph type="sldNum" sz="quarter" idx="12"/>
          </p:nvPr>
        </p:nvSpPr>
        <p:spPr/>
        <p:txBody>
          <a:bodyPr/>
          <a:lstStyle/>
          <a:p>
            <a:fld id="{10B8E01D-2B1A-4FB6-BF69-E6DB126EFBDF}" type="slidenum">
              <a:rPr lang="de-DE" smtClean="0"/>
              <a:t>10</a:t>
            </a:fld>
            <a:endParaRPr lang="de-DE"/>
          </a:p>
        </p:txBody>
      </p:sp>
      <p:sp>
        <p:nvSpPr>
          <p:cNvPr id="8" name="Textfeld 7">
            <a:extLst>
              <a:ext uri="{FF2B5EF4-FFF2-40B4-BE49-F238E27FC236}">
                <a16:creationId xmlns:a16="http://schemas.microsoft.com/office/drawing/2014/main" id="{47DE0DA8-AC8B-6D08-A971-5D2394AEE3D0}"/>
              </a:ext>
            </a:extLst>
          </p:cNvPr>
          <p:cNvSpPr txBox="1"/>
          <p:nvPr/>
        </p:nvSpPr>
        <p:spPr>
          <a:xfrm rot="5400000">
            <a:off x="10953332" y="2889615"/>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
        <p:nvSpPr>
          <p:cNvPr id="10" name="Textfeld 9">
            <a:extLst>
              <a:ext uri="{FF2B5EF4-FFF2-40B4-BE49-F238E27FC236}">
                <a16:creationId xmlns:a16="http://schemas.microsoft.com/office/drawing/2014/main" id="{AC779755-AF11-38A1-4466-C4353313AE89}"/>
              </a:ext>
            </a:extLst>
          </p:cNvPr>
          <p:cNvSpPr txBox="1"/>
          <p:nvPr/>
        </p:nvSpPr>
        <p:spPr>
          <a:xfrm>
            <a:off x="10579622" y="3001824"/>
            <a:ext cx="1017814" cy="307777"/>
          </a:xfrm>
          <a:prstGeom prst="rect">
            <a:avLst/>
          </a:prstGeom>
          <a:solidFill>
            <a:schemeClr val="bg1"/>
          </a:solidFill>
        </p:spPr>
        <p:txBody>
          <a:bodyPr wrap="square" rtlCol="0">
            <a:spAutoFit/>
          </a:bodyPr>
          <a:lstStyle/>
          <a:p>
            <a:pPr algn="r"/>
            <a:r>
              <a:rPr lang="de-DE" sz="1400" dirty="0" err="1">
                <a:solidFill>
                  <a:srgbClr val="FF0000"/>
                </a:solidFill>
              </a:rPr>
              <a:t>Thick</a:t>
            </a:r>
            <a:r>
              <a:rPr lang="de-DE" sz="1400" dirty="0">
                <a:solidFill>
                  <a:srgbClr val="FF0000"/>
                </a:solidFill>
              </a:rPr>
              <a:t> </a:t>
            </a:r>
            <a:r>
              <a:rPr lang="de-DE" sz="1400" dirty="0" err="1">
                <a:solidFill>
                  <a:srgbClr val="FF0000"/>
                </a:solidFill>
              </a:rPr>
              <a:t>disk</a:t>
            </a:r>
            <a:endParaRPr lang="de-DE" sz="1400" dirty="0">
              <a:solidFill>
                <a:srgbClr val="FF0000"/>
              </a:solidFill>
            </a:endParaRPr>
          </a:p>
        </p:txBody>
      </p:sp>
    </p:spTree>
    <p:extLst>
      <p:ext uri="{BB962C8B-B14F-4D97-AF65-F5344CB8AC3E}">
        <p14:creationId xmlns:p14="http://schemas.microsoft.com/office/powerpoint/2010/main" val="4278200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BAAF2DE8-D467-54C8-3C75-FE52315AA301}"/>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0" y="35157"/>
            <a:ext cx="12192000" cy="6787685"/>
          </a:xfrm>
        </p:spPr>
      </p:pic>
      <p:sp>
        <p:nvSpPr>
          <p:cNvPr id="6" name="Textfeld 5">
            <a:extLst>
              <a:ext uri="{FF2B5EF4-FFF2-40B4-BE49-F238E27FC236}">
                <a16:creationId xmlns:a16="http://schemas.microsoft.com/office/drawing/2014/main" id="{974FBB22-27BC-0A05-2E4F-EFE6369A7817}"/>
              </a:ext>
            </a:extLst>
          </p:cNvPr>
          <p:cNvSpPr txBox="1"/>
          <p:nvPr/>
        </p:nvSpPr>
        <p:spPr>
          <a:xfrm>
            <a:off x="10151377" y="5014717"/>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
        <p:nvSpPr>
          <p:cNvPr id="2" name="Datumsplatzhalter 1">
            <a:extLst>
              <a:ext uri="{FF2B5EF4-FFF2-40B4-BE49-F238E27FC236}">
                <a16:creationId xmlns:a16="http://schemas.microsoft.com/office/drawing/2014/main" id="{7289C45F-8873-3AC6-4642-8643B60F3765}"/>
              </a:ext>
            </a:extLst>
          </p:cNvPr>
          <p:cNvSpPr>
            <a:spLocks noGrp="1"/>
          </p:cNvSpPr>
          <p:nvPr>
            <p:ph type="dt" sz="half" idx="10"/>
          </p:nvPr>
        </p:nvSpPr>
        <p:spPr/>
        <p:txBody>
          <a:bodyPr/>
          <a:lstStyle/>
          <a:p>
            <a:fld id="{DF1B8630-93A2-4391-B35F-C197CB6F8994}" type="datetime1">
              <a:rPr lang="en-US" smtClean="0"/>
              <a:t>8/12/2025</a:t>
            </a:fld>
            <a:endParaRPr lang="de-DE"/>
          </a:p>
        </p:txBody>
      </p:sp>
      <p:sp>
        <p:nvSpPr>
          <p:cNvPr id="4" name="Foliennummernplatzhalter 3">
            <a:extLst>
              <a:ext uri="{FF2B5EF4-FFF2-40B4-BE49-F238E27FC236}">
                <a16:creationId xmlns:a16="http://schemas.microsoft.com/office/drawing/2014/main" id="{443E8645-F73F-0912-E218-6FFED99D3DA5}"/>
              </a:ext>
            </a:extLst>
          </p:cNvPr>
          <p:cNvSpPr>
            <a:spLocks noGrp="1"/>
          </p:cNvSpPr>
          <p:nvPr>
            <p:ph type="sldNum" sz="quarter" idx="12"/>
          </p:nvPr>
        </p:nvSpPr>
        <p:spPr/>
        <p:txBody>
          <a:bodyPr/>
          <a:lstStyle/>
          <a:p>
            <a:fld id="{10B8E01D-2B1A-4FB6-BF69-E6DB126EFBDF}" type="slidenum">
              <a:rPr lang="de-DE" smtClean="0"/>
              <a:t>11</a:t>
            </a:fld>
            <a:endParaRPr lang="de-DE"/>
          </a:p>
        </p:txBody>
      </p:sp>
    </p:spTree>
    <p:extLst>
      <p:ext uri="{BB962C8B-B14F-4D97-AF65-F5344CB8AC3E}">
        <p14:creationId xmlns:p14="http://schemas.microsoft.com/office/powerpoint/2010/main" val="35791364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81B3D5-A674-F80D-066E-02D68D98FC73}"/>
              </a:ext>
            </a:extLst>
          </p:cNvPr>
          <p:cNvSpPr>
            <a:spLocks noGrp="1"/>
          </p:cNvSpPr>
          <p:nvPr>
            <p:ph type="title"/>
          </p:nvPr>
        </p:nvSpPr>
        <p:spPr>
          <a:xfrm>
            <a:off x="656088" y="0"/>
            <a:ext cx="10515600" cy="1325563"/>
          </a:xfrm>
        </p:spPr>
        <p:txBody>
          <a:bodyPr/>
          <a:lstStyle/>
          <a:p>
            <a:r>
              <a:rPr lang="de-DE" dirty="0"/>
              <a:t>Dynamics</a:t>
            </a:r>
          </a:p>
        </p:txBody>
      </p:sp>
      <p:pic>
        <p:nvPicPr>
          <p:cNvPr id="5" name="Inhaltsplatzhalter 4">
            <a:extLst>
              <a:ext uri="{FF2B5EF4-FFF2-40B4-BE49-F238E27FC236}">
                <a16:creationId xmlns:a16="http://schemas.microsoft.com/office/drawing/2014/main" id="{3819F842-33B1-5050-E764-0F9FC1EA0282}"/>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4573373" y="444863"/>
            <a:ext cx="7352275" cy="5968274"/>
          </a:xfrm>
        </p:spPr>
      </p:pic>
      <p:sp>
        <p:nvSpPr>
          <p:cNvPr id="6" name="Textfeld 5">
            <a:extLst>
              <a:ext uri="{FF2B5EF4-FFF2-40B4-BE49-F238E27FC236}">
                <a16:creationId xmlns:a16="http://schemas.microsoft.com/office/drawing/2014/main" id="{19C88E3A-BCA6-6DAD-15F2-B108D03927C2}"/>
              </a:ext>
            </a:extLst>
          </p:cNvPr>
          <p:cNvSpPr txBox="1"/>
          <p:nvPr/>
        </p:nvSpPr>
        <p:spPr>
          <a:xfrm rot="5400000">
            <a:off x="10202659" y="2679761"/>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
        <p:nvSpPr>
          <p:cNvPr id="10" name="Textfeld 9">
            <a:extLst>
              <a:ext uri="{FF2B5EF4-FFF2-40B4-BE49-F238E27FC236}">
                <a16:creationId xmlns:a16="http://schemas.microsoft.com/office/drawing/2014/main" id="{54A1E8A3-281D-C6C1-0CB5-2954DF75AC33}"/>
              </a:ext>
            </a:extLst>
          </p:cNvPr>
          <p:cNvSpPr txBox="1"/>
          <p:nvPr/>
        </p:nvSpPr>
        <p:spPr>
          <a:xfrm>
            <a:off x="336550" y="1159649"/>
            <a:ext cx="4019550" cy="1477328"/>
          </a:xfrm>
          <a:prstGeom prst="rect">
            <a:avLst/>
          </a:prstGeom>
          <a:noFill/>
        </p:spPr>
        <p:txBody>
          <a:bodyPr wrap="square" rtlCol="0">
            <a:spAutoFit/>
          </a:bodyPr>
          <a:lstStyle/>
          <a:p>
            <a:r>
              <a:rPr lang="de-DE" sz="2400" b="1" dirty="0" err="1"/>
              <a:t>Toomre</a:t>
            </a:r>
            <a:r>
              <a:rPr lang="de-DE" sz="2400" b="1" dirty="0"/>
              <a:t> </a:t>
            </a:r>
            <a:r>
              <a:rPr lang="de-DE" sz="2400" b="1" dirty="0" err="1"/>
              <a:t>diagram</a:t>
            </a:r>
            <a:r>
              <a:rPr lang="de-DE" sz="2400" b="1" dirty="0"/>
              <a:t> </a:t>
            </a:r>
            <a:r>
              <a:rPr lang="de-DE" sz="2400" dirty="0"/>
              <a:t>separates </a:t>
            </a:r>
            <a:r>
              <a:rPr lang="de-DE" sz="2400" dirty="0" err="1"/>
              <a:t>disk</a:t>
            </a:r>
            <a:r>
              <a:rPr lang="de-DE" sz="2400" dirty="0"/>
              <a:t> and </a:t>
            </a:r>
            <a:r>
              <a:rPr lang="de-DE" sz="2400" dirty="0" err="1"/>
              <a:t>halo</a:t>
            </a:r>
            <a:r>
              <a:rPr lang="de-DE" sz="2400" dirty="0"/>
              <a:t> </a:t>
            </a:r>
            <a:r>
              <a:rPr lang="de-DE" sz="2400" dirty="0" err="1"/>
              <a:t>populations</a:t>
            </a:r>
            <a:r>
              <a:rPr lang="de-DE" sz="2400" dirty="0"/>
              <a:t> </a:t>
            </a:r>
            <a:r>
              <a:rPr lang="de-DE" sz="2400" dirty="0" err="1"/>
              <a:t>based</a:t>
            </a:r>
            <a:r>
              <a:rPr lang="de-DE" sz="2400" dirty="0"/>
              <a:t> on </a:t>
            </a:r>
            <a:r>
              <a:rPr lang="de-DE" sz="2400" dirty="0" err="1"/>
              <a:t>kinematics</a:t>
            </a:r>
            <a:endParaRPr lang="de-DE" sz="2400" dirty="0"/>
          </a:p>
          <a:p>
            <a:r>
              <a:rPr lang="de-DE" dirty="0">
                <a:solidFill>
                  <a:schemeClr val="bg1">
                    <a:lumMod val="50000"/>
                  </a:schemeClr>
                </a:solidFill>
              </a:rPr>
              <a:t>(Toomre1964)</a:t>
            </a:r>
          </a:p>
        </p:txBody>
      </p:sp>
      <mc:AlternateContent xmlns:mc="http://schemas.openxmlformats.org/markup-compatibility/2006" xmlns:a14="http://schemas.microsoft.com/office/drawing/2010/main">
        <mc:Choice Requires="a14">
          <p:sp>
            <p:nvSpPr>
              <p:cNvPr id="12" name="Textfeld 11">
                <a:extLst>
                  <a:ext uri="{FF2B5EF4-FFF2-40B4-BE49-F238E27FC236}">
                    <a16:creationId xmlns:a16="http://schemas.microsoft.com/office/drawing/2014/main" id="{1BE7EB58-F2E8-247C-03C6-D9F753DF1A61}"/>
                  </a:ext>
                </a:extLst>
              </p:cNvPr>
              <p:cNvSpPr txBox="1"/>
              <p:nvPr/>
            </p:nvSpPr>
            <p:spPr>
              <a:xfrm>
                <a:off x="312408" y="2849038"/>
                <a:ext cx="3794784" cy="1477328"/>
              </a:xfrm>
              <a:prstGeom prst="rect">
                <a:avLst/>
              </a:prstGeom>
              <a:noFill/>
            </p:spPr>
            <p:txBody>
              <a:bodyPr wrap="square">
                <a:spAutoFit/>
              </a:bodyPr>
              <a:lstStyle/>
              <a:p>
                <a:r>
                  <a:rPr lang="de-DE" sz="2400" dirty="0"/>
                  <a:t>TD/H </a:t>
                </a:r>
                <a:r>
                  <a:rPr lang="de-DE" sz="2400" dirty="0" err="1"/>
                  <a:t>ratio</a:t>
                </a:r>
                <a:r>
                  <a:rPr lang="de-DE" sz="2400" dirty="0"/>
                  <a:t> </a:t>
                </a:r>
              </a:p>
              <a:p>
                <a:r>
                  <a:rPr lang="de-DE" dirty="0">
                    <a:solidFill>
                      <a:schemeClr val="bg1">
                        <a:lumMod val="50000"/>
                      </a:schemeClr>
                    </a:solidFill>
                  </a:rPr>
                  <a:t>(Bensby+2003, 2014)</a:t>
                </a:r>
                <a:endParaRPr lang="de-DE" sz="2400" dirty="0"/>
              </a:p>
              <a:p>
                <a14:m>
                  <m:oMath xmlns:m="http://schemas.openxmlformats.org/officeDocument/2006/math">
                    <m:r>
                      <a:rPr lang="de-DE" sz="2400" b="1" i="1" dirty="0" smtClean="0">
                        <a:latin typeface="Cambria Math" panose="02040503050406030204" pitchFamily="18" charset="0"/>
                      </a:rPr>
                      <m:t>𝑻𝑫</m:t>
                    </m:r>
                    <m:r>
                      <a:rPr lang="de-DE" sz="2400" b="1" i="1" dirty="0">
                        <a:latin typeface="Cambria Math" panose="02040503050406030204" pitchFamily="18" charset="0"/>
                      </a:rPr>
                      <m:t>/</m:t>
                    </m:r>
                    <m:r>
                      <a:rPr lang="de-DE" sz="2400" b="1" i="1" dirty="0">
                        <a:latin typeface="Cambria Math" panose="02040503050406030204" pitchFamily="18" charset="0"/>
                      </a:rPr>
                      <m:t>𝑯</m:t>
                    </m:r>
                    <m:r>
                      <a:rPr lang="de-DE" sz="2400" b="1" i="1" dirty="0">
                        <a:latin typeface="Cambria Math" panose="02040503050406030204" pitchFamily="18" charset="0"/>
                      </a:rPr>
                      <m:t> &gt; </m:t>
                    </m:r>
                    <m:r>
                      <a:rPr lang="de-DE" sz="2400" b="1" i="1" dirty="0">
                        <a:latin typeface="Cambria Math" panose="02040503050406030204" pitchFamily="18" charset="0"/>
                      </a:rPr>
                      <m:t>𝟏</m:t>
                    </m:r>
                    <m:r>
                      <a:rPr lang="de-DE" sz="2400" b="1" i="1" dirty="0">
                        <a:latin typeface="Cambria Math" panose="02040503050406030204" pitchFamily="18" charset="0"/>
                      </a:rPr>
                      <m:t> → </m:t>
                    </m:r>
                  </m:oMath>
                </a14:m>
                <a:r>
                  <a:rPr lang="de-DE" sz="2400" b="1" dirty="0" err="1"/>
                  <a:t>thick</a:t>
                </a:r>
                <a:r>
                  <a:rPr lang="de-DE" sz="2400" b="1" dirty="0"/>
                  <a:t> </a:t>
                </a:r>
                <a:r>
                  <a:rPr lang="de-DE" sz="2400" b="1" dirty="0" err="1"/>
                  <a:t>disk</a:t>
                </a:r>
                <a:r>
                  <a:rPr lang="de-DE" sz="2400" b="1" dirty="0"/>
                  <a:t>, </a:t>
                </a:r>
              </a:p>
              <a:p>
                <a14:m>
                  <m:oMath xmlns:m="http://schemas.openxmlformats.org/officeDocument/2006/math">
                    <m:r>
                      <a:rPr lang="de-DE" sz="2400" b="1" i="1" dirty="0" smtClean="0">
                        <a:latin typeface="Cambria Math" panose="02040503050406030204" pitchFamily="18" charset="0"/>
                      </a:rPr>
                      <m:t>𝑻𝑫</m:t>
                    </m:r>
                    <m:r>
                      <a:rPr lang="de-DE" sz="2400" b="1" i="1" dirty="0">
                        <a:latin typeface="Cambria Math" panose="02040503050406030204" pitchFamily="18" charset="0"/>
                      </a:rPr>
                      <m:t>/</m:t>
                    </m:r>
                    <m:r>
                      <a:rPr lang="de-DE" sz="2400" b="1" i="1" dirty="0">
                        <a:latin typeface="Cambria Math" panose="02040503050406030204" pitchFamily="18" charset="0"/>
                      </a:rPr>
                      <m:t>𝑯</m:t>
                    </m:r>
                    <m:r>
                      <a:rPr lang="de-DE" sz="2400" b="1" i="1" dirty="0">
                        <a:latin typeface="Cambria Math" panose="02040503050406030204" pitchFamily="18" charset="0"/>
                      </a:rPr>
                      <m:t> &lt; </m:t>
                    </m:r>
                    <m:r>
                      <a:rPr lang="de-DE" sz="2400" b="1" i="1" dirty="0">
                        <a:latin typeface="Cambria Math" panose="02040503050406030204" pitchFamily="18" charset="0"/>
                      </a:rPr>
                      <m:t>𝟏</m:t>
                    </m:r>
                    <m:r>
                      <a:rPr lang="de-DE" sz="2400" b="1" i="1" dirty="0">
                        <a:latin typeface="Cambria Math" panose="02040503050406030204" pitchFamily="18" charset="0"/>
                      </a:rPr>
                      <m:t> → </m:t>
                    </m:r>
                  </m:oMath>
                </a14:m>
                <a:r>
                  <a:rPr lang="de-DE" sz="2400" b="1" dirty="0" err="1"/>
                  <a:t>halo</a:t>
                </a:r>
                <a:endParaRPr lang="de-DE" sz="2400" b="1" dirty="0"/>
              </a:p>
            </p:txBody>
          </p:sp>
        </mc:Choice>
        <mc:Fallback xmlns="">
          <p:sp>
            <p:nvSpPr>
              <p:cNvPr id="12" name="Textfeld 11">
                <a:extLst>
                  <a:ext uri="{FF2B5EF4-FFF2-40B4-BE49-F238E27FC236}">
                    <a16:creationId xmlns:a16="http://schemas.microsoft.com/office/drawing/2014/main" id="{1BE7EB58-F2E8-247C-03C6-D9F753DF1A61}"/>
                  </a:ext>
                </a:extLst>
              </p:cNvPr>
              <p:cNvSpPr txBox="1">
                <a:spLocks noRot="1" noChangeAspect="1" noMove="1" noResize="1" noEditPoints="1" noAdjustHandles="1" noChangeArrowheads="1" noChangeShapeType="1" noTextEdit="1"/>
              </p:cNvSpPr>
              <p:nvPr/>
            </p:nvSpPr>
            <p:spPr>
              <a:xfrm>
                <a:off x="312408" y="2849038"/>
                <a:ext cx="3794784" cy="1477328"/>
              </a:xfrm>
              <a:prstGeom prst="rect">
                <a:avLst/>
              </a:prstGeom>
              <a:blipFill>
                <a:blip r:embed="rId4"/>
                <a:stretch>
                  <a:fillRect l="-2408" t="-3292" b="-823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3" name="Textfeld 12">
                <a:extLst>
                  <a:ext uri="{FF2B5EF4-FFF2-40B4-BE49-F238E27FC236}">
                    <a16:creationId xmlns:a16="http://schemas.microsoft.com/office/drawing/2014/main" id="{0B8FA232-908D-3588-D536-793530D98EA6}"/>
                  </a:ext>
                </a:extLst>
              </p:cNvPr>
              <p:cNvSpPr txBox="1"/>
              <p:nvPr/>
            </p:nvSpPr>
            <p:spPr>
              <a:xfrm>
                <a:off x="336550" y="4538427"/>
                <a:ext cx="3794784" cy="1785104"/>
              </a:xfrm>
              <a:prstGeom prst="rect">
                <a:avLst/>
              </a:prstGeom>
              <a:noFill/>
            </p:spPr>
            <p:txBody>
              <a:bodyPr wrap="square" rtlCol="0">
                <a:spAutoFit/>
              </a:bodyPr>
              <a:lstStyle/>
              <a:p>
                <a:r>
                  <a:rPr lang="de-DE" sz="2400" b="1" dirty="0"/>
                  <a:t>[</a:t>
                </a:r>
                <a:r>
                  <a:rPr lang="el-GR" sz="2400" b="1" dirty="0"/>
                  <a:t>α</a:t>
                </a:r>
                <a:r>
                  <a:rPr lang="de-DE" sz="2400" b="1" dirty="0"/>
                  <a:t>/</a:t>
                </a:r>
                <a:r>
                  <a:rPr lang="de-DE" sz="2400" b="1" dirty="0" err="1"/>
                  <a:t>Fe</a:t>
                </a:r>
                <a:r>
                  <a:rPr lang="de-DE" sz="2400" b="1" dirty="0"/>
                  <a:t>] </a:t>
                </a:r>
                <a:r>
                  <a:rPr lang="de-DE" sz="2400" b="1" dirty="0" err="1"/>
                  <a:t>abundance</a:t>
                </a:r>
                <a:r>
                  <a:rPr lang="de-DE" sz="2400" dirty="0"/>
                  <a:t>: </a:t>
                </a:r>
                <a:r>
                  <a:rPr lang="de-DE" sz="2400" dirty="0" err="1"/>
                  <a:t>traces</a:t>
                </a:r>
                <a:r>
                  <a:rPr lang="de-DE" sz="2400" dirty="0"/>
                  <a:t> </a:t>
                </a:r>
                <a:r>
                  <a:rPr lang="de-DE" sz="2400" dirty="0" err="1"/>
                  <a:t>chemical</a:t>
                </a:r>
                <a:r>
                  <a:rPr lang="de-DE" sz="2400" dirty="0"/>
                  <a:t> </a:t>
                </a:r>
                <a:r>
                  <a:rPr lang="de-DE" sz="2400" dirty="0" err="1"/>
                  <a:t>enrichment</a:t>
                </a:r>
                <a:r>
                  <a:rPr lang="de-DE" sz="2400" dirty="0"/>
                  <a:t> </a:t>
                </a:r>
              </a:p>
              <a:p>
                <a:endParaRPr lang="de-DE" sz="1100" dirty="0"/>
              </a:p>
              <a:p>
                <a:r>
                  <a:rPr lang="de-DE" sz="2400" dirty="0"/>
                  <a:t>High </a:t>
                </a:r>
                <a:r>
                  <a:rPr lang="de-DE" sz="2400" dirty="0" err="1"/>
                  <a:t>values</a:t>
                </a:r>
                <a:r>
                  <a:rPr lang="de-DE" sz="2400" dirty="0"/>
                  <a:t> </a:t>
                </a:r>
                <a14:m>
                  <m:oMath xmlns:m="http://schemas.openxmlformats.org/officeDocument/2006/math">
                    <m:r>
                      <a:rPr lang="de-DE" sz="2400" b="1" i="1" dirty="0">
                        <a:latin typeface="Cambria Math" panose="02040503050406030204" pitchFamily="18" charset="0"/>
                      </a:rPr>
                      <m:t>→</m:t>
                    </m:r>
                  </m:oMath>
                </a14:m>
                <a:r>
                  <a:rPr lang="de-DE" sz="2400" dirty="0"/>
                  <a:t> </a:t>
                </a:r>
                <a:r>
                  <a:rPr lang="de-DE" sz="2400" dirty="0" err="1"/>
                  <a:t>early</a:t>
                </a:r>
                <a:r>
                  <a:rPr lang="de-DE" sz="2400" dirty="0"/>
                  <a:t>, rapid </a:t>
                </a:r>
                <a:r>
                  <a:rPr lang="de-DE" sz="2400" dirty="0" err="1"/>
                  <a:t>star</a:t>
                </a:r>
                <a:r>
                  <a:rPr lang="de-DE" sz="2400" dirty="0"/>
                  <a:t> </a:t>
                </a:r>
                <a:r>
                  <a:rPr lang="de-DE" sz="2400" dirty="0" err="1"/>
                  <a:t>formation</a:t>
                </a:r>
                <a:endParaRPr lang="de-DE" sz="2400" dirty="0"/>
              </a:p>
            </p:txBody>
          </p:sp>
        </mc:Choice>
        <mc:Fallback xmlns="">
          <p:sp>
            <p:nvSpPr>
              <p:cNvPr id="13" name="Textfeld 12">
                <a:extLst>
                  <a:ext uri="{FF2B5EF4-FFF2-40B4-BE49-F238E27FC236}">
                    <a16:creationId xmlns:a16="http://schemas.microsoft.com/office/drawing/2014/main" id="{0B8FA232-908D-3588-D536-793530D98EA6}"/>
                  </a:ext>
                </a:extLst>
              </p:cNvPr>
              <p:cNvSpPr txBox="1">
                <a:spLocks noRot="1" noChangeAspect="1" noMove="1" noResize="1" noEditPoints="1" noAdjustHandles="1" noChangeArrowheads="1" noChangeShapeType="1" noTextEdit="1"/>
              </p:cNvSpPr>
              <p:nvPr/>
            </p:nvSpPr>
            <p:spPr>
              <a:xfrm>
                <a:off x="336550" y="4538427"/>
                <a:ext cx="3794784" cy="1785104"/>
              </a:xfrm>
              <a:prstGeom prst="rect">
                <a:avLst/>
              </a:prstGeom>
              <a:blipFill>
                <a:blip r:embed="rId5"/>
                <a:stretch>
                  <a:fillRect l="-2408" t="-2730" b="-4437"/>
                </a:stretch>
              </a:blipFill>
            </p:spPr>
            <p:txBody>
              <a:bodyPr/>
              <a:lstStyle/>
              <a:p>
                <a:r>
                  <a:rPr lang="de-DE">
                    <a:noFill/>
                  </a:rPr>
                  <a:t> </a:t>
                </a:r>
              </a:p>
            </p:txBody>
          </p:sp>
        </mc:Fallback>
      </mc:AlternateContent>
      <p:sp>
        <p:nvSpPr>
          <p:cNvPr id="3" name="Datumsplatzhalter 2">
            <a:extLst>
              <a:ext uri="{FF2B5EF4-FFF2-40B4-BE49-F238E27FC236}">
                <a16:creationId xmlns:a16="http://schemas.microsoft.com/office/drawing/2014/main" id="{F16BD21C-575D-B834-C611-A29E8F869448}"/>
              </a:ext>
            </a:extLst>
          </p:cNvPr>
          <p:cNvSpPr>
            <a:spLocks noGrp="1"/>
          </p:cNvSpPr>
          <p:nvPr>
            <p:ph type="dt" sz="half" idx="10"/>
          </p:nvPr>
        </p:nvSpPr>
        <p:spPr/>
        <p:txBody>
          <a:bodyPr/>
          <a:lstStyle/>
          <a:p>
            <a:fld id="{3B1FD588-7FDD-4D65-936E-8CADBA102277}" type="datetime1">
              <a:rPr lang="en-US" smtClean="0"/>
              <a:t>8/12/2025</a:t>
            </a:fld>
            <a:endParaRPr lang="de-DE"/>
          </a:p>
        </p:txBody>
      </p:sp>
      <p:sp>
        <p:nvSpPr>
          <p:cNvPr id="4" name="Fußzeilenplatzhalter 3">
            <a:extLst>
              <a:ext uri="{FF2B5EF4-FFF2-40B4-BE49-F238E27FC236}">
                <a16:creationId xmlns:a16="http://schemas.microsoft.com/office/drawing/2014/main" id="{AB74B5E2-B9DB-2DE2-4AD2-2F7B054C0518}"/>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11C7F5BE-2942-2798-ECFA-28EC9A5D9831}"/>
              </a:ext>
            </a:extLst>
          </p:cNvPr>
          <p:cNvSpPr>
            <a:spLocks noGrp="1"/>
          </p:cNvSpPr>
          <p:nvPr>
            <p:ph type="sldNum" sz="quarter" idx="12"/>
          </p:nvPr>
        </p:nvSpPr>
        <p:spPr/>
        <p:txBody>
          <a:bodyPr/>
          <a:lstStyle/>
          <a:p>
            <a:fld id="{10B8E01D-2B1A-4FB6-BF69-E6DB126EFBDF}" type="slidenum">
              <a:rPr lang="de-DE" smtClean="0"/>
              <a:t>12</a:t>
            </a:fld>
            <a:endParaRPr lang="de-DE"/>
          </a:p>
        </p:txBody>
      </p:sp>
    </p:spTree>
    <p:extLst>
      <p:ext uri="{BB962C8B-B14F-4D97-AF65-F5344CB8AC3E}">
        <p14:creationId xmlns:p14="http://schemas.microsoft.com/office/powerpoint/2010/main" val="33131767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697508F-7092-9983-616D-10FF99D973C2}"/>
              </a:ext>
            </a:extLst>
          </p:cNvPr>
          <p:cNvSpPr>
            <a:spLocks noGrp="1"/>
          </p:cNvSpPr>
          <p:nvPr>
            <p:ph type="dt" sz="half" idx="10"/>
          </p:nvPr>
        </p:nvSpPr>
        <p:spPr/>
        <p:txBody>
          <a:bodyPr/>
          <a:lstStyle/>
          <a:p>
            <a:fld id="{D7A04F58-3191-4B72-9EB8-C45FECAF3418}" type="datetime1">
              <a:rPr lang="en-US" smtClean="0"/>
              <a:t>8/12/2025</a:t>
            </a:fld>
            <a:endParaRPr lang="de-DE"/>
          </a:p>
        </p:txBody>
      </p:sp>
      <p:sp>
        <p:nvSpPr>
          <p:cNvPr id="5" name="Fußzeilenplatzhalter 4">
            <a:extLst>
              <a:ext uri="{FF2B5EF4-FFF2-40B4-BE49-F238E27FC236}">
                <a16:creationId xmlns:a16="http://schemas.microsoft.com/office/drawing/2014/main" id="{95D1422E-1B37-B8ED-FFB8-8735CB40C7BF}"/>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2D0A4B45-C72D-EF2B-DCAF-154DC5342A90}"/>
              </a:ext>
            </a:extLst>
          </p:cNvPr>
          <p:cNvSpPr>
            <a:spLocks noGrp="1"/>
          </p:cNvSpPr>
          <p:nvPr>
            <p:ph type="sldNum" sz="quarter" idx="12"/>
          </p:nvPr>
        </p:nvSpPr>
        <p:spPr/>
        <p:txBody>
          <a:bodyPr/>
          <a:lstStyle/>
          <a:p>
            <a:fld id="{10B8E01D-2B1A-4FB6-BF69-E6DB126EFBDF}" type="slidenum">
              <a:rPr lang="de-DE" smtClean="0"/>
              <a:t>13</a:t>
            </a:fld>
            <a:endParaRPr lang="de-DE"/>
          </a:p>
        </p:txBody>
      </p:sp>
      <p:pic>
        <p:nvPicPr>
          <p:cNvPr id="8" name="Grafik 7" descr="Ein Bild, das Text, Diagramm, Screenshot, Karte enthält.&#10;&#10;KI-generierte Inhalte können fehlerhaft sein.">
            <a:extLst>
              <a:ext uri="{FF2B5EF4-FFF2-40B4-BE49-F238E27FC236}">
                <a16:creationId xmlns:a16="http://schemas.microsoft.com/office/drawing/2014/main" id="{9C965FB1-C9C6-DF94-B2B5-B415AE3D98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49" y="136525"/>
            <a:ext cx="10774702" cy="6135636"/>
          </a:xfrm>
          <a:prstGeom prst="rect">
            <a:avLst/>
          </a:prstGeom>
        </p:spPr>
      </p:pic>
      <p:sp>
        <p:nvSpPr>
          <p:cNvPr id="9" name="Textfeld 8">
            <a:extLst>
              <a:ext uri="{FF2B5EF4-FFF2-40B4-BE49-F238E27FC236}">
                <a16:creationId xmlns:a16="http://schemas.microsoft.com/office/drawing/2014/main" id="{862D0071-0F00-E29B-6C6E-E72B5D68A4CA}"/>
              </a:ext>
            </a:extLst>
          </p:cNvPr>
          <p:cNvSpPr txBox="1"/>
          <p:nvPr/>
        </p:nvSpPr>
        <p:spPr>
          <a:xfrm rot="5400000">
            <a:off x="10953332" y="2889615"/>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
        <p:nvSpPr>
          <p:cNvPr id="3" name="Rechteck 2">
            <a:extLst>
              <a:ext uri="{FF2B5EF4-FFF2-40B4-BE49-F238E27FC236}">
                <a16:creationId xmlns:a16="http://schemas.microsoft.com/office/drawing/2014/main" id="{8B835D4A-5499-580A-790C-CEE9225C511F}"/>
              </a:ext>
            </a:extLst>
          </p:cNvPr>
          <p:cNvSpPr/>
          <p:nvPr/>
        </p:nvSpPr>
        <p:spPr>
          <a:xfrm>
            <a:off x="8425543" y="5706836"/>
            <a:ext cx="1698171" cy="43270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 name="Inhaltsplatzhalter 4">
            <a:extLst>
              <a:ext uri="{FF2B5EF4-FFF2-40B4-BE49-F238E27FC236}">
                <a16:creationId xmlns:a16="http://schemas.microsoft.com/office/drawing/2014/main" id="{3147F4E3-7235-220D-D46E-904E214D928A}"/>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l="74159" t="93337" r="1650" b="2362"/>
          <a:stretch>
            <a:fillRect/>
          </a:stretch>
        </p:blipFill>
        <p:spPr>
          <a:xfrm>
            <a:off x="8425543" y="5706836"/>
            <a:ext cx="1616528" cy="233304"/>
          </a:xfrm>
        </p:spPr>
      </p:pic>
    </p:spTree>
    <p:extLst>
      <p:ext uri="{BB962C8B-B14F-4D97-AF65-F5344CB8AC3E}">
        <p14:creationId xmlns:p14="http://schemas.microsoft.com/office/powerpoint/2010/main" val="839715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6FFECD-446F-4398-0AEA-31622C783335}"/>
            </a:ext>
          </a:extLst>
        </p:cNvPr>
        <p:cNvGrpSpPr/>
        <p:nvPr/>
      </p:nvGrpSpPr>
      <p:grpSpPr>
        <a:xfrm>
          <a:off x="0" y="0"/>
          <a:ext cx="0" cy="0"/>
          <a:chOff x="0" y="0"/>
          <a:chExt cx="0" cy="0"/>
        </a:xfrm>
      </p:grpSpPr>
      <p:sp>
        <p:nvSpPr>
          <p:cNvPr id="4" name="Datumsplatzhalter 3">
            <a:extLst>
              <a:ext uri="{FF2B5EF4-FFF2-40B4-BE49-F238E27FC236}">
                <a16:creationId xmlns:a16="http://schemas.microsoft.com/office/drawing/2014/main" id="{D955584F-2E93-032A-DF00-D1F08C06C11E}"/>
              </a:ext>
            </a:extLst>
          </p:cNvPr>
          <p:cNvSpPr>
            <a:spLocks noGrp="1"/>
          </p:cNvSpPr>
          <p:nvPr>
            <p:ph type="dt" sz="half" idx="10"/>
          </p:nvPr>
        </p:nvSpPr>
        <p:spPr/>
        <p:txBody>
          <a:bodyPr/>
          <a:lstStyle/>
          <a:p>
            <a:fld id="{D7A04F58-3191-4B72-9EB8-C45FECAF3418}" type="datetime1">
              <a:rPr lang="en-US" smtClean="0"/>
              <a:t>8/12/2025</a:t>
            </a:fld>
            <a:endParaRPr lang="de-DE"/>
          </a:p>
        </p:txBody>
      </p:sp>
      <p:sp>
        <p:nvSpPr>
          <p:cNvPr id="5" name="Fußzeilenplatzhalter 4">
            <a:extLst>
              <a:ext uri="{FF2B5EF4-FFF2-40B4-BE49-F238E27FC236}">
                <a16:creationId xmlns:a16="http://schemas.microsoft.com/office/drawing/2014/main" id="{44A4ED0D-6417-9F6F-1F72-9C7A2B25E422}"/>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D7A89420-70F3-5D2A-C74E-9DFF2C385CCD}"/>
              </a:ext>
            </a:extLst>
          </p:cNvPr>
          <p:cNvSpPr>
            <a:spLocks noGrp="1"/>
          </p:cNvSpPr>
          <p:nvPr>
            <p:ph type="sldNum" sz="quarter" idx="12"/>
          </p:nvPr>
        </p:nvSpPr>
        <p:spPr/>
        <p:txBody>
          <a:bodyPr/>
          <a:lstStyle/>
          <a:p>
            <a:fld id="{10B8E01D-2B1A-4FB6-BF69-E6DB126EFBDF}" type="slidenum">
              <a:rPr lang="de-DE" smtClean="0"/>
              <a:t>14</a:t>
            </a:fld>
            <a:endParaRPr lang="de-DE"/>
          </a:p>
        </p:txBody>
      </p:sp>
      <p:pic>
        <p:nvPicPr>
          <p:cNvPr id="8" name="Grafik 7">
            <a:extLst>
              <a:ext uri="{FF2B5EF4-FFF2-40B4-BE49-F238E27FC236}">
                <a16:creationId xmlns:a16="http://schemas.microsoft.com/office/drawing/2014/main" id="{9E86BE0E-0199-C0BD-F9A7-C16E4DBE60E0}"/>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806297" y="136525"/>
            <a:ext cx="10579405" cy="6135636"/>
          </a:xfrm>
          <a:prstGeom prst="rect">
            <a:avLst/>
          </a:prstGeom>
        </p:spPr>
      </p:pic>
      <p:sp>
        <p:nvSpPr>
          <p:cNvPr id="2" name="Textfeld 1">
            <a:extLst>
              <a:ext uri="{FF2B5EF4-FFF2-40B4-BE49-F238E27FC236}">
                <a16:creationId xmlns:a16="http://schemas.microsoft.com/office/drawing/2014/main" id="{A27D204C-738C-B594-D8CC-C8AFB4E3F9D8}"/>
              </a:ext>
            </a:extLst>
          </p:cNvPr>
          <p:cNvSpPr txBox="1"/>
          <p:nvPr/>
        </p:nvSpPr>
        <p:spPr>
          <a:xfrm rot="5400000">
            <a:off x="10953332" y="2889615"/>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Tree>
    <p:extLst>
      <p:ext uri="{BB962C8B-B14F-4D97-AF65-F5344CB8AC3E}">
        <p14:creationId xmlns:p14="http://schemas.microsoft.com/office/powerpoint/2010/main" val="3127166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rafik 14" descr="Ein Bild, das Text, Screenshot, Diagramm enthält.&#10;&#10;KI-generierte Inhalte können fehlerhaft sein.">
            <a:extLst>
              <a:ext uri="{FF2B5EF4-FFF2-40B4-BE49-F238E27FC236}">
                <a16:creationId xmlns:a16="http://schemas.microsoft.com/office/drawing/2014/main" id="{C6D4A267-9476-7F58-3F5E-4B40D6E9AB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0915" y="1199818"/>
            <a:ext cx="10278447" cy="5013203"/>
          </a:xfrm>
          <a:prstGeom prst="rect">
            <a:avLst/>
          </a:prstGeom>
        </p:spPr>
      </p:pic>
      <p:sp>
        <p:nvSpPr>
          <p:cNvPr id="2" name="Titel 1">
            <a:extLst>
              <a:ext uri="{FF2B5EF4-FFF2-40B4-BE49-F238E27FC236}">
                <a16:creationId xmlns:a16="http://schemas.microsoft.com/office/drawing/2014/main" id="{81033112-DF32-D7CC-71DD-3BC9F06A451B}"/>
              </a:ext>
            </a:extLst>
          </p:cNvPr>
          <p:cNvSpPr>
            <a:spLocks noGrp="1"/>
          </p:cNvSpPr>
          <p:nvPr>
            <p:ph type="title"/>
          </p:nvPr>
        </p:nvSpPr>
        <p:spPr>
          <a:xfrm>
            <a:off x="3277323" y="1"/>
            <a:ext cx="5845629" cy="1325563"/>
          </a:xfrm>
        </p:spPr>
        <p:txBody>
          <a:bodyPr/>
          <a:lstStyle/>
          <a:p>
            <a:pPr algn="ctr"/>
            <a:r>
              <a:rPr lang="de-DE" dirty="0"/>
              <a:t>Chemical </a:t>
            </a:r>
            <a:r>
              <a:rPr lang="de-DE" dirty="0" err="1"/>
              <a:t>abundances</a:t>
            </a:r>
            <a:endParaRPr lang="de-DE" dirty="0"/>
          </a:p>
        </p:txBody>
      </p:sp>
      <p:sp>
        <p:nvSpPr>
          <p:cNvPr id="4" name="Datumsplatzhalter 3">
            <a:extLst>
              <a:ext uri="{FF2B5EF4-FFF2-40B4-BE49-F238E27FC236}">
                <a16:creationId xmlns:a16="http://schemas.microsoft.com/office/drawing/2014/main" id="{1F94A4F2-C0F7-A03F-3296-CCF64B619AE3}"/>
              </a:ext>
            </a:extLst>
          </p:cNvPr>
          <p:cNvSpPr>
            <a:spLocks noGrp="1"/>
          </p:cNvSpPr>
          <p:nvPr>
            <p:ph type="dt" sz="half" idx="10"/>
          </p:nvPr>
        </p:nvSpPr>
        <p:spPr/>
        <p:txBody>
          <a:bodyPr/>
          <a:lstStyle/>
          <a:p>
            <a:fld id="{E885C136-8075-4335-997B-65C0487DDE04}" type="datetime1">
              <a:rPr lang="en-US" smtClean="0"/>
              <a:t>8/12/2025</a:t>
            </a:fld>
            <a:endParaRPr lang="de-DE"/>
          </a:p>
        </p:txBody>
      </p:sp>
      <p:sp>
        <p:nvSpPr>
          <p:cNvPr id="5" name="Fußzeilenplatzhalter 4">
            <a:extLst>
              <a:ext uri="{FF2B5EF4-FFF2-40B4-BE49-F238E27FC236}">
                <a16:creationId xmlns:a16="http://schemas.microsoft.com/office/drawing/2014/main" id="{D158A27B-B9C0-9C0E-E4A7-D3168687D9B8}"/>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A233008E-6C26-07A0-52C9-13C6DD0E0B2D}"/>
              </a:ext>
            </a:extLst>
          </p:cNvPr>
          <p:cNvSpPr>
            <a:spLocks noGrp="1"/>
          </p:cNvSpPr>
          <p:nvPr>
            <p:ph type="sldNum" sz="quarter" idx="12"/>
          </p:nvPr>
        </p:nvSpPr>
        <p:spPr/>
        <p:txBody>
          <a:bodyPr/>
          <a:lstStyle/>
          <a:p>
            <a:fld id="{10B8E01D-2B1A-4FB6-BF69-E6DB126EFBDF}" type="slidenum">
              <a:rPr lang="de-DE" smtClean="0"/>
              <a:t>15</a:t>
            </a:fld>
            <a:endParaRPr lang="de-DE"/>
          </a:p>
        </p:txBody>
      </p:sp>
      <p:sp>
        <p:nvSpPr>
          <p:cNvPr id="12" name="Textfeld 11">
            <a:extLst>
              <a:ext uri="{FF2B5EF4-FFF2-40B4-BE49-F238E27FC236}">
                <a16:creationId xmlns:a16="http://schemas.microsoft.com/office/drawing/2014/main" id="{9EAF19A3-F651-E88B-1F68-750D92760B79}"/>
              </a:ext>
            </a:extLst>
          </p:cNvPr>
          <p:cNvSpPr txBox="1"/>
          <p:nvPr/>
        </p:nvSpPr>
        <p:spPr>
          <a:xfrm rot="5400000">
            <a:off x="10280050" y="2855591"/>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
        <p:nvSpPr>
          <p:cNvPr id="9" name="Textfeld 8">
            <a:extLst>
              <a:ext uri="{FF2B5EF4-FFF2-40B4-BE49-F238E27FC236}">
                <a16:creationId xmlns:a16="http://schemas.microsoft.com/office/drawing/2014/main" id="{79C6716F-FE84-C8E6-B48D-330F82A02CA8}"/>
              </a:ext>
            </a:extLst>
          </p:cNvPr>
          <p:cNvSpPr txBox="1"/>
          <p:nvPr/>
        </p:nvSpPr>
        <p:spPr>
          <a:xfrm>
            <a:off x="7196611" y="143008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de-DE" sz="2000" dirty="0" err="1">
                <a:solidFill>
                  <a:srgbClr val="FF0000"/>
                </a:solidFill>
              </a:rPr>
              <a:t>accreted</a:t>
            </a:r>
            <a:endParaRPr lang="de-DE" sz="2000" dirty="0">
              <a:solidFill>
                <a:srgbClr val="FF0000"/>
              </a:solidFill>
            </a:endParaRPr>
          </a:p>
        </p:txBody>
      </p:sp>
      <p:cxnSp>
        <p:nvCxnSpPr>
          <p:cNvPr id="10" name="Gerade Verbindung mit Pfeil 9">
            <a:extLst>
              <a:ext uri="{FF2B5EF4-FFF2-40B4-BE49-F238E27FC236}">
                <a16:creationId xmlns:a16="http://schemas.microsoft.com/office/drawing/2014/main" id="{D494B112-E85C-696F-8856-9F2C6F9D5E69}"/>
              </a:ext>
            </a:extLst>
          </p:cNvPr>
          <p:cNvCxnSpPr>
            <a:cxnSpLocks/>
          </p:cNvCxnSpPr>
          <p:nvPr/>
        </p:nvCxnSpPr>
        <p:spPr>
          <a:xfrm>
            <a:off x="6913006" y="3024868"/>
            <a:ext cx="2124858" cy="6350"/>
          </a:xfrm>
          <a:prstGeom prst="straightConnector1">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3" name="Gerade Verbindung mit Pfeil 12">
            <a:extLst>
              <a:ext uri="{FF2B5EF4-FFF2-40B4-BE49-F238E27FC236}">
                <a16:creationId xmlns:a16="http://schemas.microsoft.com/office/drawing/2014/main" id="{8117D9EE-4F15-D1EC-DE11-89AB7634CA73}"/>
              </a:ext>
            </a:extLst>
          </p:cNvPr>
          <p:cNvCxnSpPr>
            <a:cxnSpLocks/>
          </p:cNvCxnSpPr>
          <p:nvPr/>
        </p:nvCxnSpPr>
        <p:spPr>
          <a:xfrm flipH="1">
            <a:off x="9037864" y="1396093"/>
            <a:ext cx="944336" cy="1635125"/>
          </a:xfrm>
          <a:prstGeom prst="straightConnector1">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726376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FB667FD5-32EF-06DD-DA06-6D6D2FC12020}"/>
              </a:ext>
            </a:extLst>
          </p:cNvPr>
          <p:cNvSpPr>
            <a:spLocks noGrp="1"/>
          </p:cNvSpPr>
          <p:nvPr>
            <p:ph type="dt" sz="half" idx="10"/>
          </p:nvPr>
        </p:nvSpPr>
        <p:spPr/>
        <p:txBody>
          <a:bodyPr/>
          <a:lstStyle/>
          <a:p>
            <a:fld id="{DA2771DB-F4A6-488B-A536-3CADEDB40C7A}" type="datetime1">
              <a:rPr lang="en-US" smtClean="0"/>
              <a:t>8/12/2025</a:t>
            </a:fld>
            <a:endParaRPr lang="de-DE"/>
          </a:p>
        </p:txBody>
      </p:sp>
      <p:sp>
        <p:nvSpPr>
          <p:cNvPr id="5" name="Fußzeilenplatzhalter 4">
            <a:extLst>
              <a:ext uri="{FF2B5EF4-FFF2-40B4-BE49-F238E27FC236}">
                <a16:creationId xmlns:a16="http://schemas.microsoft.com/office/drawing/2014/main" id="{8C4192BE-83E4-06C3-9AE0-508F73AE4010}"/>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FBF20898-BA52-A90B-C667-E85FEFA76DA2}"/>
              </a:ext>
            </a:extLst>
          </p:cNvPr>
          <p:cNvSpPr>
            <a:spLocks noGrp="1"/>
          </p:cNvSpPr>
          <p:nvPr>
            <p:ph type="sldNum" sz="quarter" idx="12"/>
          </p:nvPr>
        </p:nvSpPr>
        <p:spPr/>
        <p:txBody>
          <a:bodyPr/>
          <a:lstStyle/>
          <a:p>
            <a:fld id="{10B8E01D-2B1A-4FB6-BF69-E6DB126EFBDF}" type="slidenum">
              <a:rPr lang="de-DE" smtClean="0"/>
              <a:t>16</a:t>
            </a:fld>
            <a:endParaRPr lang="de-DE"/>
          </a:p>
        </p:txBody>
      </p:sp>
      <p:pic>
        <p:nvPicPr>
          <p:cNvPr id="8" name="Grafik 7" descr="Ein Bild, das Text, Diagramm enthält.&#10;&#10;KI-generierte Inhalte können fehlerhaft sein.">
            <a:extLst>
              <a:ext uri="{FF2B5EF4-FFF2-40B4-BE49-F238E27FC236}">
                <a16:creationId xmlns:a16="http://schemas.microsoft.com/office/drawing/2014/main" id="{C5E674A4-19A4-5670-1CD4-9E9032C36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0368" y="26987"/>
            <a:ext cx="9571264" cy="6329363"/>
          </a:xfrm>
          <a:prstGeom prst="rect">
            <a:avLst/>
          </a:prstGeom>
        </p:spPr>
      </p:pic>
      <p:sp>
        <p:nvSpPr>
          <p:cNvPr id="19" name="Textfeld 18">
            <a:extLst>
              <a:ext uri="{FF2B5EF4-FFF2-40B4-BE49-F238E27FC236}">
                <a16:creationId xmlns:a16="http://schemas.microsoft.com/office/drawing/2014/main" id="{E91B5E1D-FBD5-35E4-A803-7700ECDBE79D}"/>
              </a:ext>
            </a:extLst>
          </p:cNvPr>
          <p:cNvSpPr txBox="1"/>
          <p:nvPr/>
        </p:nvSpPr>
        <p:spPr>
          <a:xfrm rot="5400000">
            <a:off x="9861320" y="2669180"/>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Tree>
    <p:extLst>
      <p:ext uri="{BB962C8B-B14F-4D97-AF65-F5344CB8AC3E}">
        <p14:creationId xmlns:p14="http://schemas.microsoft.com/office/powerpoint/2010/main" val="14497530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Ein Bild, das Raum, Stern, Galaxie, Konstellation enthält.&#10;&#10;KI-generierte Inhalte können fehlerhaft sein.">
            <a:extLst>
              <a:ext uri="{FF2B5EF4-FFF2-40B4-BE49-F238E27FC236}">
                <a16:creationId xmlns:a16="http://schemas.microsoft.com/office/drawing/2014/main" id="{ADBB14AA-2BC6-09EB-5B05-51A60F2D00E2}"/>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rcRect l="5556" r="5556"/>
          <a:stretch>
            <a:fillRect/>
          </a:stretch>
        </p:blipFill>
        <p:spPr>
          <a:xfrm>
            <a:off x="0" y="0"/>
            <a:ext cx="12192000" cy="6858000"/>
          </a:xfrm>
        </p:spPr>
      </p:pic>
      <p:sp>
        <p:nvSpPr>
          <p:cNvPr id="2" name="Titel 1">
            <a:extLst>
              <a:ext uri="{FF2B5EF4-FFF2-40B4-BE49-F238E27FC236}">
                <a16:creationId xmlns:a16="http://schemas.microsoft.com/office/drawing/2014/main" id="{DCC9976B-4456-4DF5-B69A-5B702AA2EE44}"/>
              </a:ext>
            </a:extLst>
          </p:cNvPr>
          <p:cNvSpPr>
            <a:spLocks noGrp="1"/>
          </p:cNvSpPr>
          <p:nvPr>
            <p:ph type="title"/>
          </p:nvPr>
        </p:nvSpPr>
        <p:spPr>
          <a:xfrm>
            <a:off x="838200" y="9289"/>
            <a:ext cx="10515600" cy="1325563"/>
          </a:xfrm>
        </p:spPr>
        <p:txBody>
          <a:bodyPr/>
          <a:lstStyle/>
          <a:p>
            <a:pPr algn="ctr"/>
            <a:r>
              <a:rPr lang="de-DE" dirty="0">
                <a:solidFill>
                  <a:schemeClr val="bg1"/>
                </a:solidFill>
              </a:rPr>
              <a:t>Summary</a:t>
            </a:r>
          </a:p>
        </p:txBody>
      </p:sp>
      <p:sp>
        <p:nvSpPr>
          <p:cNvPr id="3" name="Datumsplatzhalter 2">
            <a:extLst>
              <a:ext uri="{FF2B5EF4-FFF2-40B4-BE49-F238E27FC236}">
                <a16:creationId xmlns:a16="http://schemas.microsoft.com/office/drawing/2014/main" id="{A899472A-4AB3-7A3A-6F40-125233BF3D6D}"/>
              </a:ext>
            </a:extLst>
          </p:cNvPr>
          <p:cNvSpPr>
            <a:spLocks noGrp="1"/>
          </p:cNvSpPr>
          <p:nvPr>
            <p:ph type="dt" sz="half" idx="10"/>
          </p:nvPr>
        </p:nvSpPr>
        <p:spPr/>
        <p:txBody>
          <a:bodyPr/>
          <a:lstStyle/>
          <a:p>
            <a:fld id="{AAF3DA8D-21D3-4FB2-B12E-9CEFA36F76BF}" type="datetime1">
              <a:rPr lang="en-US" smtClean="0"/>
              <a:t>8/12/2025</a:t>
            </a:fld>
            <a:endParaRPr lang="de-DE"/>
          </a:p>
        </p:txBody>
      </p:sp>
      <p:sp>
        <p:nvSpPr>
          <p:cNvPr id="4" name="Fußzeilenplatzhalter 3">
            <a:extLst>
              <a:ext uri="{FF2B5EF4-FFF2-40B4-BE49-F238E27FC236}">
                <a16:creationId xmlns:a16="http://schemas.microsoft.com/office/drawing/2014/main" id="{31ABFE33-CE64-BFB7-0502-08BCFEED1996}"/>
              </a:ext>
            </a:extLst>
          </p:cNvPr>
          <p:cNvSpPr>
            <a:spLocks noGrp="1"/>
          </p:cNvSpPr>
          <p:nvPr>
            <p:ph type="ftr" sz="quarter" idx="11"/>
          </p:nvPr>
        </p:nvSpPr>
        <p:spPr/>
        <p:txBody>
          <a:bodyPr/>
          <a:lstStyle/>
          <a:p>
            <a:r>
              <a:rPr lang="en-US" dirty="0"/>
              <a:t>EXPLORE 2025 summer school  - Dominik Plonka</a:t>
            </a:r>
            <a:endParaRPr lang="de-DE" dirty="0"/>
          </a:p>
        </p:txBody>
      </p:sp>
      <p:sp>
        <p:nvSpPr>
          <p:cNvPr id="6" name="Foliennummernplatzhalter 5">
            <a:extLst>
              <a:ext uri="{FF2B5EF4-FFF2-40B4-BE49-F238E27FC236}">
                <a16:creationId xmlns:a16="http://schemas.microsoft.com/office/drawing/2014/main" id="{8B1432B7-1575-0795-528A-F8AB19AF4580}"/>
              </a:ext>
            </a:extLst>
          </p:cNvPr>
          <p:cNvSpPr>
            <a:spLocks noGrp="1"/>
          </p:cNvSpPr>
          <p:nvPr>
            <p:ph type="sldNum" sz="quarter" idx="12"/>
          </p:nvPr>
        </p:nvSpPr>
        <p:spPr/>
        <p:txBody>
          <a:bodyPr/>
          <a:lstStyle/>
          <a:p>
            <a:fld id="{10B8E01D-2B1A-4FB6-BF69-E6DB126EFBDF}" type="slidenum">
              <a:rPr lang="de-DE" smtClean="0"/>
              <a:t>17</a:t>
            </a:fld>
            <a:endParaRPr lang="de-DE"/>
          </a:p>
        </p:txBody>
      </p:sp>
      <p:sp>
        <p:nvSpPr>
          <p:cNvPr id="7" name="Textfeld 6">
            <a:extLst>
              <a:ext uri="{FF2B5EF4-FFF2-40B4-BE49-F238E27FC236}">
                <a16:creationId xmlns:a16="http://schemas.microsoft.com/office/drawing/2014/main" id="{4A5CC666-81FB-B929-8B78-686A206E786C}"/>
              </a:ext>
            </a:extLst>
          </p:cNvPr>
          <p:cNvSpPr txBox="1"/>
          <p:nvPr/>
        </p:nvSpPr>
        <p:spPr>
          <a:xfrm>
            <a:off x="313008" y="1264622"/>
            <a:ext cx="7459391" cy="4524315"/>
          </a:xfrm>
          <a:prstGeom prst="rect">
            <a:avLst/>
          </a:prstGeom>
          <a:noFill/>
        </p:spPr>
        <p:txBody>
          <a:bodyPr wrap="square" rtlCol="0">
            <a:spAutoFit/>
          </a:bodyPr>
          <a:lstStyle/>
          <a:p>
            <a:r>
              <a:rPr lang="de-DE" sz="2800" dirty="0" err="1">
                <a:solidFill>
                  <a:srgbClr val="FFC000"/>
                </a:solidFill>
              </a:rPr>
              <a:t>Kinematic</a:t>
            </a:r>
            <a:r>
              <a:rPr lang="de-DE" sz="2800" dirty="0">
                <a:solidFill>
                  <a:srgbClr val="FFC000"/>
                </a:solidFill>
              </a:rPr>
              <a:t> </a:t>
            </a:r>
            <a:r>
              <a:rPr lang="de-DE" sz="2800" dirty="0" err="1">
                <a:solidFill>
                  <a:srgbClr val="FFC000"/>
                </a:solidFill>
              </a:rPr>
              <a:t>substructures</a:t>
            </a:r>
            <a:r>
              <a:rPr lang="de-DE" sz="2800" dirty="0">
                <a:solidFill>
                  <a:srgbClr val="FFC000"/>
                </a:solidFill>
              </a:rPr>
              <a:t> </a:t>
            </a:r>
            <a:r>
              <a:rPr lang="de-DE" sz="2800" dirty="0" err="1">
                <a:solidFill>
                  <a:schemeClr val="bg1"/>
                </a:solidFill>
              </a:rPr>
              <a:t>are</a:t>
            </a:r>
            <a:r>
              <a:rPr lang="de-DE" sz="2800" dirty="0">
                <a:solidFill>
                  <a:schemeClr val="bg1"/>
                </a:solidFill>
              </a:rPr>
              <a:t> </a:t>
            </a:r>
            <a:r>
              <a:rPr lang="de-DE" sz="2800" dirty="0" err="1">
                <a:solidFill>
                  <a:schemeClr val="bg1"/>
                </a:solidFill>
              </a:rPr>
              <a:t>the</a:t>
            </a:r>
            <a:r>
              <a:rPr lang="de-DE" sz="2800" dirty="0">
                <a:solidFill>
                  <a:schemeClr val="bg1"/>
                </a:solidFill>
              </a:rPr>
              <a:t> </a:t>
            </a:r>
            <a:r>
              <a:rPr lang="de-DE" sz="2800" dirty="0" err="1">
                <a:solidFill>
                  <a:schemeClr val="bg1"/>
                </a:solidFill>
              </a:rPr>
              <a:t>keys</a:t>
            </a:r>
            <a:r>
              <a:rPr lang="de-DE" sz="2800" dirty="0">
                <a:solidFill>
                  <a:schemeClr val="bg1"/>
                </a:solidFill>
              </a:rPr>
              <a:t> </a:t>
            </a:r>
            <a:r>
              <a:rPr lang="de-DE" sz="2800" dirty="0" err="1">
                <a:solidFill>
                  <a:schemeClr val="bg1"/>
                </a:solidFill>
              </a:rPr>
              <a:t>to</a:t>
            </a:r>
            <a:r>
              <a:rPr lang="de-DE" sz="2800" dirty="0">
                <a:solidFill>
                  <a:schemeClr val="bg1"/>
                </a:solidFill>
              </a:rPr>
              <a:t> </a:t>
            </a:r>
            <a:r>
              <a:rPr lang="de-DE" sz="2800" dirty="0" err="1">
                <a:solidFill>
                  <a:schemeClr val="bg1"/>
                </a:solidFill>
              </a:rPr>
              <a:t>understand</a:t>
            </a:r>
            <a:endParaRPr lang="de-DE" sz="2800" dirty="0">
              <a:solidFill>
                <a:schemeClr val="bg1"/>
              </a:solidFill>
            </a:endParaRPr>
          </a:p>
          <a:p>
            <a:pPr marL="342900" indent="-342900">
              <a:buFont typeface="Arial" panose="020B0604020202020204" pitchFamily="34" charset="0"/>
              <a:buChar char="•"/>
            </a:pPr>
            <a:r>
              <a:rPr lang="de-DE" sz="2800" dirty="0" err="1">
                <a:solidFill>
                  <a:schemeClr val="bg1"/>
                </a:solidFill>
              </a:rPr>
              <a:t>the</a:t>
            </a:r>
            <a:r>
              <a:rPr lang="de-DE" sz="2800" dirty="0">
                <a:solidFill>
                  <a:schemeClr val="bg1"/>
                </a:solidFill>
              </a:rPr>
              <a:t> </a:t>
            </a:r>
            <a:r>
              <a:rPr lang="de-DE" sz="2800" dirty="0" err="1">
                <a:solidFill>
                  <a:schemeClr val="bg1"/>
                </a:solidFill>
              </a:rPr>
              <a:t>accretion</a:t>
            </a:r>
            <a:r>
              <a:rPr lang="de-DE" sz="2800" dirty="0">
                <a:solidFill>
                  <a:schemeClr val="bg1"/>
                </a:solidFill>
              </a:rPr>
              <a:t> </a:t>
            </a:r>
            <a:r>
              <a:rPr lang="de-DE" sz="2800" dirty="0" err="1">
                <a:solidFill>
                  <a:schemeClr val="bg1"/>
                </a:solidFill>
              </a:rPr>
              <a:t>history</a:t>
            </a:r>
            <a:r>
              <a:rPr lang="de-DE" sz="2800" dirty="0">
                <a:solidFill>
                  <a:schemeClr val="bg1"/>
                </a:solidFill>
              </a:rPr>
              <a:t> of </a:t>
            </a:r>
            <a:r>
              <a:rPr lang="de-DE" sz="2800" dirty="0" err="1">
                <a:solidFill>
                  <a:schemeClr val="bg1"/>
                </a:solidFill>
              </a:rPr>
              <a:t>our</a:t>
            </a:r>
            <a:r>
              <a:rPr lang="de-DE" sz="2800" dirty="0">
                <a:solidFill>
                  <a:schemeClr val="bg1"/>
                </a:solidFill>
              </a:rPr>
              <a:t> Galaxy</a:t>
            </a:r>
          </a:p>
          <a:p>
            <a:pPr marL="342900" indent="-342900">
              <a:buFont typeface="Arial" panose="020B0604020202020204" pitchFamily="34" charset="0"/>
              <a:buChar char="•"/>
            </a:pPr>
            <a:r>
              <a:rPr lang="de-DE" sz="2800" dirty="0" err="1">
                <a:solidFill>
                  <a:schemeClr val="bg1"/>
                </a:solidFill>
              </a:rPr>
              <a:t>chemical</a:t>
            </a:r>
            <a:r>
              <a:rPr lang="de-DE" sz="2800" dirty="0">
                <a:solidFill>
                  <a:schemeClr val="bg1"/>
                </a:solidFill>
              </a:rPr>
              <a:t> </a:t>
            </a:r>
            <a:r>
              <a:rPr lang="de-DE" sz="2800" dirty="0" err="1">
                <a:solidFill>
                  <a:schemeClr val="bg1"/>
                </a:solidFill>
              </a:rPr>
              <a:t>enrichments</a:t>
            </a:r>
            <a:r>
              <a:rPr lang="de-DE" sz="2800" dirty="0">
                <a:solidFill>
                  <a:schemeClr val="bg1"/>
                </a:solidFill>
              </a:rPr>
              <a:t> </a:t>
            </a:r>
            <a:r>
              <a:rPr lang="de-DE" sz="2800" dirty="0" err="1">
                <a:solidFill>
                  <a:schemeClr val="bg1"/>
                </a:solidFill>
              </a:rPr>
              <a:t>beyond</a:t>
            </a:r>
            <a:r>
              <a:rPr lang="de-DE" sz="2800" dirty="0">
                <a:solidFill>
                  <a:schemeClr val="bg1"/>
                </a:solidFill>
              </a:rPr>
              <a:t> </a:t>
            </a:r>
            <a:r>
              <a:rPr lang="de-DE" sz="2800" dirty="0" err="1">
                <a:solidFill>
                  <a:schemeClr val="bg1"/>
                </a:solidFill>
              </a:rPr>
              <a:t>the</a:t>
            </a:r>
            <a:r>
              <a:rPr lang="de-DE" sz="2800" dirty="0">
                <a:solidFill>
                  <a:schemeClr val="bg1"/>
                </a:solidFill>
              </a:rPr>
              <a:t> </a:t>
            </a:r>
            <a:br>
              <a:rPr lang="de-DE" sz="2800" dirty="0">
                <a:solidFill>
                  <a:schemeClr val="bg1"/>
                </a:solidFill>
              </a:rPr>
            </a:br>
            <a:r>
              <a:rPr lang="de-DE" sz="2800" dirty="0">
                <a:solidFill>
                  <a:schemeClr val="bg1"/>
                </a:solidFill>
              </a:rPr>
              <a:t>Milky Way</a:t>
            </a:r>
          </a:p>
          <a:p>
            <a:endParaRPr lang="de-DE" sz="2800" dirty="0">
              <a:solidFill>
                <a:schemeClr val="bg1"/>
              </a:solidFill>
            </a:endParaRPr>
          </a:p>
          <a:p>
            <a:r>
              <a:rPr lang="de-DE" sz="2800" dirty="0" err="1">
                <a:solidFill>
                  <a:srgbClr val="FFC000"/>
                </a:solidFill>
              </a:rPr>
              <a:t>Abundance</a:t>
            </a:r>
            <a:r>
              <a:rPr lang="de-DE" sz="2800" dirty="0">
                <a:solidFill>
                  <a:srgbClr val="FFC000"/>
                </a:solidFill>
              </a:rPr>
              <a:t> </a:t>
            </a:r>
            <a:r>
              <a:rPr lang="de-DE" sz="2800" dirty="0" err="1">
                <a:solidFill>
                  <a:srgbClr val="FFC000"/>
                </a:solidFill>
              </a:rPr>
              <a:t>ratios</a:t>
            </a:r>
            <a:r>
              <a:rPr lang="de-DE" sz="2800" dirty="0">
                <a:solidFill>
                  <a:srgbClr val="FFC000"/>
                </a:solidFill>
              </a:rPr>
              <a:t> </a:t>
            </a:r>
            <a:r>
              <a:rPr lang="de-DE" sz="2800" dirty="0" err="1">
                <a:solidFill>
                  <a:schemeClr val="bg1"/>
                </a:solidFill>
              </a:rPr>
              <a:t>allow</a:t>
            </a:r>
            <a:r>
              <a:rPr lang="de-DE" sz="2800" dirty="0">
                <a:solidFill>
                  <a:schemeClr val="bg1"/>
                </a:solidFill>
              </a:rPr>
              <a:t> </a:t>
            </a:r>
            <a:r>
              <a:rPr lang="de-DE" sz="2800" dirty="0" err="1">
                <a:solidFill>
                  <a:schemeClr val="bg1"/>
                </a:solidFill>
              </a:rPr>
              <a:t>us</a:t>
            </a:r>
            <a:r>
              <a:rPr lang="de-DE" sz="2800" dirty="0">
                <a:solidFill>
                  <a:schemeClr val="bg1"/>
                </a:solidFill>
              </a:rPr>
              <a:t> </a:t>
            </a:r>
            <a:r>
              <a:rPr lang="de-DE" sz="2800" dirty="0" err="1">
                <a:solidFill>
                  <a:schemeClr val="bg1"/>
                </a:solidFill>
              </a:rPr>
              <a:t>to</a:t>
            </a:r>
            <a:r>
              <a:rPr lang="de-DE" sz="2800" dirty="0">
                <a:solidFill>
                  <a:schemeClr val="bg1"/>
                </a:solidFill>
              </a:rPr>
              <a:t> </a:t>
            </a:r>
          </a:p>
          <a:p>
            <a:pPr marL="285750" indent="-285750">
              <a:buFont typeface="Arial" panose="020B0604020202020204" pitchFamily="34" charset="0"/>
              <a:buChar char="•"/>
            </a:pPr>
            <a:r>
              <a:rPr lang="de-DE" sz="2800" dirty="0" err="1">
                <a:solidFill>
                  <a:schemeClr val="bg1"/>
                </a:solidFill>
              </a:rPr>
              <a:t>further</a:t>
            </a:r>
            <a:r>
              <a:rPr lang="de-DE" sz="2800" dirty="0">
                <a:solidFill>
                  <a:schemeClr val="bg1"/>
                </a:solidFill>
              </a:rPr>
              <a:t> </a:t>
            </a:r>
            <a:r>
              <a:rPr lang="de-DE" sz="2800" dirty="0" err="1">
                <a:solidFill>
                  <a:schemeClr val="bg1"/>
                </a:solidFill>
              </a:rPr>
              <a:t>characterize</a:t>
            </a:r>
            <a:r>
              <a:rPr lang="de-DE" sz="2800" dirty="0">
                <a:solidFill>
                  <a:schemeClr val="bg1"/>
                </a:solidFill>
              </a:rPr>
              <a:t> </a:t>
            </a:r>
            <a:r>
              <a:rPr lang="de-DE" sz="2800" dirty="0" err="1">
                <a:solidFill>
                  <a:schemeClr val="bg1"/>
                </a:solidFill>
              </a:rPr>
              <a:t>kinematic</a:t>
            </a:r>
            <a:r>
              <a:rPr lang="de-DE" sz="2800" dirty="0">
                <a:solidFill>
                  <a:schemeClr val="bg1"/>
                </a:solidFill>
              </a:rPr>
              <a:t> </a:t>
            </a:r>
            <a:r>
              <a:rPr lang="de-DE" sz="2800" dirty="0" err="1">
                <a:solidFill>
                  <a:schemeClr val="bg1"/>
                </a:solidFill>
              </a:rPr>
              <a:t>substructures</a:t>
            </a:r>
            <a:endParaRPr lang="de-DE" sz="2800" dirty="0">
              <a:solidFill>
                <a:schemeClr val="bg1"/>
              </a:solidFill>
            </a:endParaRPr>
          </a:p>
          <a:p>
            <a:pPr marL="285750" indent="-285750">
              <a:buFont typeface="Arial" panose="020B0604020202020204" pitchFamily="34" charset="0"/>
              <a:buChar char="•"/>
            </a:pPr>
            <a:r>
              <a:rPr lang="de-DE" sz="2800" dirty="0" err="1">
                <a:solidFill>
                  <a:schemeClr val="bg1"/>
                </a:solidFill>
              </a:rPr>
              <a:t>identify</a:t>
            </a:r>
            <a:r>
              <a:rPr lang="de-DE" sz="2800" dirty="0">
                <a:solidFill>
                  <a:schemeClr val="bg1"/>
                </a:solidFill>
              </a:rPr>
              <a:t> </a:t>
            </a:r>
            <a:r>
              <a:rPr lang="de-DE" sz="2800" dirty="0" err="1">
                <a:solidFill>
                  <a:schemeClr val="bg1"/>
                </a:solidFill>
              </a:rPr>
              <a:t>members</a:t>
            </a:r>
            <a:r>
              <a:rPr lang="de-DE" sz="2800" dirty="0">
                <a:solidFill>
                  <a:schemeClr val="bg1"/>
                </a:solidFill>
              </a:rPr>
              <a:t> of </a:t>
            </a:r>
            <a:r>
              <a:rPr lang="de-DE" sz="2800" dirty="0" err="1">
                <a:solidFill>
                  <a:schemeClr val="bg1"/>
                </a:solidFill>
              </a:rPr>
              <a:t>accreted</a:t>
            </a:r>
            <a:r>
              <a:rPr lang="de-DE" sz="2800" dirty="0">
                <a:solidFill>
                  <a:schemeClr val="bg1"/>
                </a:solidFill>
              </a:rPr>
              <a:t> </a:t>
            </a:r>
            <a:r>
              <a:rPr lang="de-DE" sz="2800" dirty="0" err="1">
                <a:solidFill>
                  <a:schemeClr val="bg1"/>
                </a:solidFill>
              </a:rPr>
              <a:t>dwarf</a:t>
            </a:r>
            <a:r>
              <a:rPr lang="de-DE" sz="2800" dirty="0">
                <a:solidFill>
                  <a:schemeClr val="bg1"/>
                </a:solidFill>
              </a:rPr>
              <a:t> </a:t>
            </a:r>
            <a:r>
              <a:rPr lang="de-DE" sz="2800" dirty="0" err="1">
                <a:solidFill>
                  <a:schemeClr val="bg1"/>
                </a:solidFill>
              </a:rPr>
              <a:t>galaxies</a:t>
            </a:r>
            <a:endParaRPr lang="de-DE" sz="2800" dirty="0">
              <a:solidFill>
                <a:schemeClr val="bg1"/>
              </a:solidFill>
            </a:endParaRPr>
          </a:p>
          <a:p>
            <a:endParaRPr lang="de-DE" dirty="0">
              <a:solidFill>
                <a:schemeClr val="bg1"/>
              </a:solidFill>
            </a:endParaRPr>
          </a:p>
          <a:p>
            <a:endParaRPr lang="de-DE" dirty="0">
              <a:solidFill>
                <a:schemeClr val="bg1"/>
              </a:solidFill>
            </a:endParaRPr>
          </a:p>
        </p:txBody>
      </p:sp>
      <p:pic>
        <p:nvPicPr>
          <p:cNvPr id="9" name="Grafik 8" descr="Ein Bild, das Kandelaber, Kerze, Licht enthält.&#10;&#10;KI-generierte Inhalte können fehlerhaft sein.">
            <a:extLst>
              <a:ext uri="{FF2B5EF4-FFF2-40B4-BE49-F238E27FC236}">
                <a16:creationId xmlns:a16="http://schemas.microsoft.com/office/drawing/2014/main" id="{04946B55-D4F4-09D5-B80B-D5AB2F5608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52000" y="909000"/>
            <a:ext cx="5040000" cy="5040000"/>
          </a:xfrm>
          <a:prstGeom prst="ellipse">
            <a:avLst/>
          </a:prstGeom>
          <a:ln>
            <a:noFill/>
          </a:ln>
          <a:effectLst>
            <a:softEdge rad="112500"/>
          </a:effectLst>
        </p:spPr>
      </p:pic>
    </p:spTree>
    <p:extLst>
      <p:ext uri="{BB962C8B-B14F-4D97-AF65-F5344CB8AC3E}">
        <p14:creationId xmlns:p14="http://schemas.microsoft.com/office/powerpoint/2010/main" val="5003853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7CA15-4744-41E6-1877-CF3340A9E8F0}"/>
            </a:ext>
          </a:extLst>
        </p:cNvPr>
        <p:cNvGrpSpPr/>
        <p:nvPr/>
      </p:nvGrpSpPr>
      <p:grpSpPr>
        <a:xfrm>
          <a:off x="0" y="0"/>
          <a:ext cx="0" cy="0"/>
          <a:chOff x="0" y="0"/>
          <a:chExt cx="0" cy="0"/>
        </a:xfrm>
      </p:grpSpPr>
      <p:pic>
        <p:nvPicPr>
          <p:cNvPr id="5" name="Inhaltsplatzhalter 4" descr="Ein Bild, das Raum, Stern, Galaxie, Konstellation enthält.&#10;&#10;KI-generierte Inhalte können fehlerhaft sein.">
            <a:extLst>
              <a:ext uri="{FF2B5EF4-FFF2-40B4-BE49-F238E27FC236}">
                <a16:creationId xmlns:a16="http://schemas.microsoft.com/office/drawing/2014/main" id="{4522BF7E-E392-A7C8-0602-941EFC6C1521}"/>
              </a:ext>
            </a:extLst>
          </p:cNvPr>
          <p:cNvPicPr>
            <a:picLocks noGrp="1" noRot="1" noChangeAspect="1" noMove="1" noResize="1" noEditPoints="1" noAdjustHandles="1" noChangeArrowheads="1" noChangeShapeType="1" noCrop="1"/>
          </p:cNvPicPr>
          <p:nvPr>
            <p:ph idx="1"/>
          </p:nvPr>
        </p:nvPicPr>
        <p:blipFill>
          <a:blip r:embed="rId3">
            <a:extLst>
              <a:ext uri="{28A0092B-C50C-407E-A947-70E740481C1C}">
                <a14:useLocalDpi xmlns:a14="http://schemas.microsoft.com/office/drawing/2010/main" val="0"/>
              </a:ext>
            </a:extLst>
          </a:blip>
          <a:srcRect l="5556" r="5556"/>
          <a:stretch>
            <a:fillRect/>
          </a:stretch>
        </p:blipFill>
        <p:spPr>
          <a:xfrm>
            <a:off x="0" y="0"/>
            <a:ext cx="12192000" cy="6858000"/>
          </a:xfrm>
        </p:spPr>
      </p:pic>
      <p:sp>
        <p:nvSpPr>
          <p:cNvPr id="2" name="Titel 1">
            <a:extLst>
              <a:ext uri="{FF2B5EF4-FFF2-40B4-BE49-F238E27FC236}">
                <a16:creationId xmlns:a16="http://schemas.microsoft.com/office/drawing/2014/main" id="{08160122-1069-C552-203B-5220AC485DEA}"/>
              </a:ext>
            </a:extLst>
          </p:cNvPr>
          <p:cNvSpPr>
            <a:spLocks noGrp="1"/>
          </p:cNvSpPr>
          <p:nvPr>
            <p:ph type="title"/>
          </p:nvPr>
        </p:nvSpPr>
        <p:spPr>
          <a:xfrm>
            <a:off x="838200" y="262381"/>
            <a:ext cx="10515600" cy="1325563"/>
          </a:xfrm>
        </p:spPr>
        <p:txBody>
          <a:bodyPr/>
          <a:lstStyle/>
          <a:p>
            <a:pPr algn="ctr"/>
            <a:r>
              <a:rPr lang="de-DE" dirty="0">
                <a:solidFill>
                  <a:schemeClr val="bg1"/>
                </a:solidFill>
              </a:rPr>
              <a:t>Additional </a:t>
            </a:r>
            <a:r>
              <a:rPr lang="de-DE" dirty="0" err="1">
                <a:solidFill>
                  <a:schemeClr val="bg1"/>
                </a:solidFill>
              </a:rPr>
              <a:t>slides</a:t>
            </a:r>
            <a:endParaRPr lang="de-DE" dirty="0">
              <a:solidFill>
                <a:schemeClr val="bg1"/>
              </a:solidFill>
            </a:endParaRPr>
          </a:p>
        </p:txBody>
      </p:sp>
      <p:sp>
        <p:nvSpPr>
          <p:cNvPr id="3" name="Datumsplatzhalter 2">
            <a:extLst>
              <a:ext uri="{FF2B5EF4-FFF2-40B4-BE49-F238E27FC236}">
                <a16:creationId xmlns:a16="http://schemas.microsoft.com/office/drawing/2014/main" id="{B4E54856-2696-1AF3-615D-2927E0FF3121}"/>
              </a:ext>
            </a:extLst>
          </p:cNvPr>
          <p:cNvSpPr>
            <a:spLocks noGrp="1"/>
          </p:cNvSpPr>
          <p:nvPr>
            <p:ph type="dt" sz="half" idx="10"/>
          </p:nvPr>
        </p:nvSpPr>
        <p:spPr/>
        <p:txBody>
          <a:bodyPr/>
          <a:lstStyle/>
          <a:p>
            <a:fld id="{AAF3DA8D-21D3-4FB2-B12E-9CEFA36F76BF}" type="datetime1">
              <a:rPr lang="en-US" smtClean="0"/>
              <a:t>8/12/2025</a:t>
            </a:fld>
            <a:endParaRPr lang="de-DE"/>
          </a:p>
        </p:txBody>
      </p:sp>
      <p:sp>
        <p:nvSpPr>
          <p:cNvPr id="4" name="Fußzeilenplatzhalter 3">
            <a:extLst>
              <a:ext uri="{FF2B5EF4-FFF2-40B4-BE49-F238E27FC236}">
                <a16:creationId xmlns:a16="http://schemas.microsoft.com/office/drawing/2014/main" id="{47C3EED5-E599-5362-1836-2148BDC07800}"/>
              </a:ext>
            </a:extLst>
          </p:cNvPr>
          <p:cNvSpPr>
            <a:spLocks noGrp="1"/>
          </p:cNvSpPr>
          <p:nvPr>
            <p:ph type="ftr" sz="quarter" idx="11"/>
          </p:nvPr>
        </p:nvSpPr>
        <p:spPr/>
        <p:txBody>
          <a:bodyPr/>
          <a:lstStyle/>
          <a:p>
            <a:r>
              <a:rPr lang="en-US" dirty="0"/>
              <a:t>EXPLORE 2025 summer school  - Dominik Plonka</a:t>
            </a:r>
            <a:endParaRPr lang="de-DE" dirty="0"/>
          </a:p>
        </p:txBody>
      </p:sp>
      <p:sp>
        <p:nvSpPr>
          <p:cNvPr id="6" name="Foliennummernplatzhalter 5">
            <a:extLst>
              <a:ext uri="{FF2B5EF4-FFF2-40B4-BE49-F238E27FC236}">
                <a16:creationId xmlns:a16="http://schemas.microsoft.com/office/drawing/2014/main" id="{0C1878AB-3FFA-2516-A214-08B8604B8EFD}"/>
              </a:ext>
            </a:extLst>
          </p:cNvPr>
          <p:cNvSpPr>
            <a:spLocks noGrp="1"/>
          </p:cNvSpPr>
          <p:nvPr>
            <p:ph type="sldNum" sz="quarter" idx="12"/>
          </p:nvPr>
        </p:nvSpPr>
        <p:spPr/>
        <p:txBody>
          <a:bodyPr/>
          <a:lstStyle/>
          <a:p>
            <a:fld id="{10B8E01D-2B1A-4FB6-BF69-E6DB126EFBDF}" type="slidenum">
              <a:rPr lang="de-DE" smtClean="0"/>
              <a:t>18</a:t>
            </a:fld>
            <a:endParaRPr lang="de-DE"/>
          </a:p>
        </p:txBody>
      </p:sp>
    </p:spTree>
    <p:extLst>
      <p:ext uri="{BB962C8B-B14F-4D97-AF65-F5344CB8AC3E}">
        <p14:creationId xmlns:p14="http://schemas.microsoft.com/office/powerpoint/2010/main" val="369616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a:extLst>
              <a:ext uri="{FF2B5EF4-FFF2-40B4-BE49-F238E27FC236}">
                <a16:creationId xmlns:a16="http://schemas.microsoft.com/office/drawing/2014/main" id="{04520DE1-AE66-2548-FD6F-1571BE2B1C0E}"/>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1356584" y="0"/>
            <a:ext cx="9478831" cy="6392296"/>
          </a:xfrm>
        </p:spPr>
      </p:pic>
      <p:sp>
        <p:nvSpPr>
          <p:cNvPr id="4" name="Datumsplatzhalter 3">
            <a:extLst>
              <a:ext uri="{FF2B5EF4-FFF2-40B4-BE49-F238E27FC236}">
                <a16:creationId xmlns:a16="http://schemas.microsoft.com/office/drawing/2014/main" id="{D01D65A2-B465-1F78-E4CC-F442884B45AA}"/>
              </a:ext>
            </a:extLst>
          </p:cNvPr>
          <p:cNvSpPr>
            <a:spLocks noGrp="1"/>
          </p:cNvSpPr>
          <p:nvPr>
            <p:ph type="dt" sz="half" idx="10"/>
          </p:nvPr>
        </p:nvSpPr>
        <p:spPr/>
        <p:txBody>
          <a:bodyPr/>
          <a:lstStyle/>
          <a:p>
            <a:fld id="{B00DF00D-51A4-4AF8-A372-802058CD7DBD}" type="datetime1">
              <a:rPr lang="en-US" smtClean="0"/>
              <a:t>8/12/2025</a:t>
            </a:fld>
            <a:endParaRPr lang="de-DE"/>
          </a:p>
        </p:txBody>
      </p:sp>
      <p:sp>
        <p:nvSpPr>
          <p:cNvPr id="5" name="Fußzeilenplatzhalter 4">
            <a:extLst>
              <a:ext uri="{FF2B5EF4-FFF2-40B4-BE49-F238E27FC236}">
                <a16:creationId xmlns:a16="http://schemas.microsoft.com/office/drawing/2014/main" id="{FBF8A901-6714-3B2A-4448-8BF44E684D28}"/>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B35E6A25-F8DE-88D6-BEC5-7223DE5935C2}"/>
              </a:ext>
            </a:extLst>
          </p:cNvPr>
          <p:cNvSpPr>
            <a:spLocks noGrp="1"/>
          </p:cNvSpPr>
          <p:nvPr>
            <p:ph type="sldNum" sz="quarter" idx="12"/>
          </p:nvPr>
        </p:nvSpPr>
        <p:spPr/>
        <p:txBody>
          <a:bodyPr/>
          <a:lstStyle/>
          <a:p>
            <a:fld id="{10B8E01D-2B1A-4FB6-BF69-E6DB126EFBDF}" type="slidenum">
              <a:rPr lang="de-DE" smtClean="0"/>
              <a:t>19</a:t>
            </a:fld>
            <a:endParaRPr lang="de-DE"/>
          </a:p>
        </p:txBody>
      </p:sp>
      <p:sp>
        <p:nvSpPr>
          <p:cNvPr id="9" name="Textfeld 8">
            <a:extLst>
              <a:ext uri="{FF2B5EF4-FFF2-40B4-BE49-F238E27FC236}">
                <a16:creationId xmlns:a16="http://schemas.microsoft.com/office/drawing/2014/main" id="{F8F48EBE-638E-4400-D9CA-E0B461181051}"/>
              </a:ext>
            </a:extLst>
          </p:cNvPr>
          <p:cNvSpPr txBox="1"/>
          <p:nvPr/>
        </p:nvSpPr>
        <p:spPr>
          <a:xfrm rot="5400000">
            <a:off x="9815103" y="3008899"/>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Tree>
    <p:extLst>
      <p:ext uri="{BB962C8B-B14F-4D97-AF65-F5344CB8AC3E}">
        <p14:creationId xmlns:p14="http://schemas.microsoft.com/office/powerpoint/2010/main" val="1092623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548AD5-4143-C822-4EC8-2FBE43D4DB85}"/>
            </a:ext>
          </a:extLst>
        </p:cNvPr>
        <p:cNvGrpSpPr/>
        <p:nvPr/>
      </p:nvGrpSpPr>
      <p:grpSpPr>
        <a:xfrm>
          <a:off x="0" y="0"/>
          <a:ext cx="0" cy="0"/>
          <a:chOff x="0" y="0"/>
          <a:chExt cx="0" cy="0"/>
        </a:xfrm>
      </p:grpSpPr>
      <p:pic>
        <p:nvPicPr>
          <p:cNvPr id="5" name="Grafik 4" descr="Ein Bild, das Raum, Stern, Galaxie, Konstellation enthält.&#10;&#10;KI-generierte Inhalte können fehlerhaft sein.">
            <a:extLst>
              <a:ext uri="{FF2B5EF4-FFF2-40B4-BE49-F238E27FC236}">
                <a16:creationId xmlns:a16="http://schemas.microsoft.com/office/drawing/2014/main" id="{C7AB82AC-F692-96F0-44F8-02FCA0A7BFC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5556" r="5556"/>
          <a:stretch>
            <a:fillRect/>
          </a:stretch>
        </p:blipFill>
        <p:spPr>
          <a:xfrm>
            <a:off x="-1" y="0"/>
            <a:ext cx="12192001" cy="6858000"/>
          </a:xfrm>
          <a:prstGeom prst="rect">
            <a:avLst/>
          </a:prstGeom>
        </p:spPr>
      </p:pic>
      <p:sp>
        <p:nvSpPr>
          <p:cNvPr id="2" name="Titel 1">
            <a:extLst>
              <a:ext uri="{FF2B5EF4-FFF2-40B4-BE49-F238E27FC236}">
                <a16:creationId xmlns:a16="http://schemas.microsoft.com/office/drawing/2014/main" id="{94A5DA7A-22AB-8314-1F31-E452625EB087}"/>
              </a:ext>
            </a:extLst>
          </p:cNvPr>
          <p:cNvSpPr>
            <a:spLocks noGrp="1"/>
          </p:cNvSpPr>
          <p:nvPr>
            <p:ph type="ctrTitle"/>
          </p:nvPr>
        </p:nvSpPr>
        <p:spPr>
          <a:xfrm>
            <a:off x="1057274" y="20637"/>
            <a:ext cx="10077450" cy="2387600"/>
          </a:xfrm>
        </p:spPr>
        <p:txBody>
          <a:bodyPr>
            <a:normAutofit/>
          </a:bodyPr>
          <a:lstStyle/>
          <a:p>
            <a:r>
              <a:rPr lang="en-US" dirty="0">
                <a:solidFill>
                  <a:schemeClr val="bg1"/>
                </a:solidFill>
              </a:rPr>
              <a:t> </a:t>
            </a:r>
            <a:r>
              <a:rPr lang="en-US" dirty="0">
                <a:solidFill>
                  <a:srgbClr val="FFC000"/>
                </a:solidFill>
              </a:rPr>
              <a:t>CERES</a:t>
            </a:r>
            <a:r>
              <a:rPr lang="en-US" dirty="0">
                <a:solidFill>
                  <a:schemeClr val="bg1"/>
                </a:solidFill>
              </a:rPr>
              <a:t> - </a:t>
            </a:r>
            <a:r>
              <a:rPr lang="en-US" dirty="0">
                <a:solidFill>
                  <a:srgbClr val="FFC000"/>
                </a:solidFill>
              </a:rPr>
              <a:t>C</a:t>
            </a:r>
            <a:r>
              <a:rPr lang="en-US" dirty="0">
                <a:solidFill>
                  <a:schemeClr val="bg1"/>
                </a:solidFill>
              </a:rPr>
              <a:t>hemical </a:t>
            </a:r>
            <a:r>
              <a:rPr lang="en-US" dirty="0">
                <a:solidFill>
                  <a:srgbClr val="FFC000"/>
                </a:solidFill>
              </a:rPr>
              <a:t>E</a:t>
            </a:r>
            <a:r>
              <a:rPr lang="en-US" dirty="0">
                <a:solidFill>
                  <a:schemeClr val="bg1"/>
                </a:solidFill>
              </a:rPr>
              <a:t>volution of </a:t>
            </a:r>
            <a:r>
              <a:rPr lang="en-US" dirty="0">
                <a:solidFill>
                  <a:srgbClr val="FFC000"/>
                </a:solidFill>
              </a:rPr>
              <a:t>R</a:t>
            </a:r>
            <a:r>
              <a:rPr lang="en-US" dirty="0">
                <a:solidFill>
                  <a:schemeClr val="bg1"/>
                </a:solidFill>
              </a:rPr>
              <a:t>-process </a:t>
            </a:r>
            <a:r>
              <a:rPr lang="en-US" dirty="0">
                <a:solidFill>
                  <a:srgbClr val="FFC000"/>
                </a:solidFill>
              </a:rPr>
              <a:t>E</a:t>
            </a:r>
            <a:r>
              <a:rPr lang="en-US" dirty="0">
                <a:solidFill>
                  <a:schemeClr val="bg1"/>
                </a:solidFill>
              </a:rPr>
              <a:t>lements in </a:t>
            </a:r>
            <a:r>
              <a:rPr lang="en-US" dirty="0">
                <a:solidFill>
                  <a:srgbClr val="FFC000"/>
                </a:solidFill>
              </a:rPr>
              <a:t>S</a:t>
            </a:r>
            <a:r>
              <a:rPr lang="en-US" dirty="0">
                <a:solidFill>
                  <a:schemeClr val="bg1"/>
                </a:solidFill>
              </a:rPr>
              <a:t>tars</a:t>
            </a:r>
            <a:br>
              <a:rPr lang="en-US" dirty="0">
                <a:solidFill>
                  <a:schemeClr val="bg1"/>
                </a:solidFill>
              </a:rPr>
            </a:br>
            <a:endParaRPr lang="en-US" sz="4000" dirty="0">
              <a:solidFill>
                <a:schemeClr val="bg1"/>
              </a:solidFill>
            </a:endParaRPr>
          </a:p>
        </p:txBody>
      </p:sp>
      <p:sp>
        <p:nvSpPr>
          <p:cNvPr id="3" name="Untertitel 2">
            <a:extLst>
              <a:ext uri="{FF2B5EF4-FFF2-40B4-BE49-F238E27FC236}">
                <a16:creationId xmlns:a16="http://schemas.microsoft.com/office/drawing/2014/main" id="{93E67418-1D98-3D3D-0059-EE9810DA6AC4}"/>
              </a:ext>
            </a:extLst>
          </p:cNvPr>
          <p:cNvSpPr>
            <a:spLocks noGrp="1"/>
          </p:cNvSpPr>
          <p:nvPr>
            <p:ph type="subTitle" idx="1"/>
          </p:nvPr>
        </p:nvSpPr>
        <p:spPr>
          <a:xfrm>
            <a:off x="461491" y="2517740"/>
            <a:ext cx="9599761" cy="1822519"/>
          </a:xfrm>
        </p:spPr>
        <p:txBody>
          <a:bodyPr vert="horz" lIns="91440" tIns="45720" rIns="91440" bIns="45720" rtlCol="0" anchor="t">
            <a:noAutofit/>
          </a:bodyPr>
          <a:lstStyle/>
          <a:p>
            <a:pPr algn="l"/>
            <a:r>
              <a:rPr lang="de-DE" b="1" dirty="0">
                <a:solidFill>
                  <a:schemeClr val="bg1"/>
                </a:solidFill>
              </a:rPr>
              <a:t>Main </a:t>
            </a:r>
            <a:r>
              <a:rPr lang="de-DE" b="1" dirty="0" err="1">
                <a:solidFill>
                  <a:schemeClr val="bg1"/>
                </a:solidFill>
              </a:rPr>
              <a:t>collaborators</a:t>
            </a:r>
            <a:r>
              <a:rPr lang="de-DE" b="1" dirty="0">
                <a:solidFill>
                  <a:schemeClr val="bg1"/>
                </a:solidFill>
              </a:rPr>
              <a:t>:</a:t>
            </a:r>
          </a:p>
          <a:p>
            <a:pPr algn="l"/>
            <a:r>
              <a:rPr lang="de-DE" sz="2200" b="1" dirty="0">
                <a:solidFill>
                  <a:schemeClr val="bg1"/>
                </a:solidFill>
              </a:rPr>
              <a:t>C. J. Hansen </a:t>
            </a:r>
            <a:r>
              <a:rPr lang="de-DE" sz="1800" dirty="0">
                <a:solidFill>
                  <a:schemeClr val="bg1"/>
                </a:solidFill>
              </a:rPr>
              <a:t>(Goethe University Frankfurt, Germany)</a:t>
            </a:r>
          </a:p>
          <a:p>
            <a:pPr algn="l"/>
            <a:r>
              <a:rPr lang="de-DE" sz="2200" b="1" dirty="0">
                <a:solidFill>
                  <a:schemeClr val="bg1"/>
                </a:solidFill>
              </a:rPr>
              <a:t>A. Koch-Hansen </a:t>
            </a:r>
            <a:r>
              <a:rPr lang="de-DE" sz="1800" dirty="0">
                <a:solidFill>
                  <a:schemeClr val="bg1"/>
                </a:solidFill>
              </a:rPr>
              <a:t>(ARI – Heidelberg, Germany)</a:t>
            </a:r>
          </a:p>
          <a:p>
            <a:pPr algn="l"/>
            <a:r>
              <a:rPr lang="de-DE" sz="2200" b="1" dirty="0">
                <a:solidFill>
                  <a:schemeClr val="bg1"/>
                </a:solidFill>
              </a:rPr>
              <a:t>A. </a:t>
            </a:r>
            <a:r>
              <a:rPr lang="de-DE" sz="2200" b="1" dirty="0" err="1">
                <a:solidFill>
                  <a:schemeClr val="bg1"/>
                </a:solidFill>
              </a:rPr>
              <a:t>Schichtel</a:t>
            </a:r>
            <a:r>
              <a:rPr lang="de-DE" sz="2200" b="1" dirty="0">
                <a:solidFill>
                  <a:schemeClr val="bg1"/>
                </a:solidFill>
              </a:rPr>
              <a:t> </a:t>
            </a:r>
            <a:r>
              <a:rPr lang="de-DE" sz="1800" dirty="0">
                <a:solidFill>
                  <a:schemeClr val="bg1"/>
                </a:solidFill>
              </a:rPr>
              <a:t>(Goethe University Frankfurt, Germany)</a:t>
            </a:r>
          </a:p>
          <a:p>
            <a:pPr algn="l"/>
            <a:r>
              <a:rPr lang="de-DE" sz="2200" b="1" dirty="0">
                <a:solidFill>
                  <a:schemeClr val="bg1"/>
                </a:solidFill>
              </a:rPr>
              <a:t>L. Lombardo </a:t>
            </a:r>
            <a:r>
              <a:rPr lang="de-DE" sz="1800" dirty="0">
                <a:solidFill>
                  <a:schemeClr val="bg1"/>
                </a:solidFill>
              </a:rPr>
              <a:t>(University of Trieste, </a:t>
            </a:r>
            <a:r>
              <a:rPr lang="de-DE" sz="1800" dirty="0" err="1">
                <a:solidFill>
                  <a:schemeClr val="bg1"/>
                </a:solidFill>
              </a:rPr>
              <a:t>Italy</a:t>
            </a:r>
            <a:r>
              <a:rPr lang="de-DE" sz="1800" dirty="0">
                <a:solidFill>
                  <a:schemeClr val="bg1"/>
                </a:solidFill>
              </a:rPr>
              <a:t>)</a:t>
            </a:r>
          </a:p>
        </p:txBody>
      </p:sp>
      <p:pic>
        <p:nvPicPr>
          <p:cNvPr id="9" name="Grafik 8" descr="Ein Bild, das Text, Schrift, Menschliches Gesicht, Grafiken enthält.&#10;&#10;KI-generierte Inhalte können fehlerhaft sein.">
            <a:extLst>
              <a:ext uri="{FF2B5EF4-FFF2-40B4-BE49-F238E27FC236}">
                <a16:creationId xmlns:a16="http://schemas.microsoft.com/office/drawing/2014/main" id="{E217CD7B-EACC-65F0-99D2-10721F28BE0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461491" y="5476486"/>
            <a:ext cx="1934517" cy="1052901"/>
          </a:xfrm>
          <a:prstGeom prst="rect">
            <a:avLst/>
          </a:prstGeom>
        </p:spPr>
      </p:pic>
      <p:pic>
        <p:nvPicPr>
          <p:cNvPr id="13" name="Grafik 12" descr="Ein Bild, das Schrift, Screenshot, Grafiken, Text enthält.&#10;&#10;KI-generierte Inhalte können fehlerhaft sein.">
            <a:extLst>
              <a:ext uri="{FF2B5EF4-FFF2-40B4-BE49-F238E27FC236}">
                <a16:creationId xmlns:a16="http://schemas.microsoft.com/office/drawing/2014/main" id="{0352F554-0D65-3F55-E83C-55309B77417B}"/>
              </a:ext>
            </a:extLst>
          </p:cNvPr>
          <p:cNvPicPr>
            <a:picLocks noChangeAspect="1"/>
          </p:cNvPicPr>
          <p:nvPr/>
        </p:nvPicPr>
        <p:blipFill>
          <a:blip r:embed="rId5">
            <a:lum bright="70000" contrast="-70000"/>
            <a:extLst>
              <a:ext uri="{BEBA8EAE-BF5A-486C-A8C5-ECC9F3942E4B}">
                <a14:imgProps xmlns:a14="http://schemas.microsoft.com/office/drawing/2010/main">
                  <a14:imgLayer r:embed="rId6">
                    <a14:imgEffect>
                      <a14:artisticPhotocopy/>
                    </a14:imgEffect>
                    <a14:imgEffect>
                      <a14:sharpenSoften amount="50000"/>
                    </a14:imgEffect>
                    <a14:imgEffect>
                      <a14:saturation sat="400000"/>
                    </a14:imgEffect>
                  </a14:imgLayer>
                </a14:imgProps>
              </a:ext>
              <a:ext uri="{28A0092B-C50C-407E-A947-70E740481C1C}">
                <a14:useLocalDpi xmlns:a14="http://schemas.microsoft.com/office/drawing/2010/main" val="0"/>
              </a:ext>
            </a:extLst>
          </a:blip>
          <a:stretch>
            <a:fillRect/>
          </a:stretch>
        </p:blipFill>
        <p:spPr>
          <a:xfrm>
            <a:off x="7562234" y="5802110"/>
            <a:ext cx="4168275" cy="727277"/>
          </a:xfrm>
          <a:prstGeom prst="rect">
            <a:avLst/>
          </a:prstGeom>
        </p:spPr>
      </p:pic>
      <p:sp>
        <p:nvSpPr>
          <p:cNvPr id="4" name="Textfeld 3">
            <a:extLst>
              <a:ext uri="{FF2B5EF4-FFF2-40B4-BE49-F238E27FC236}">
                <a16:creationId xmlns:a16="http://schemas.microsoft.com/office/drawing/2014/main" id="{6BFEB75F-A931-4AEB-9829-A60FDD918A95}"/>
              </a:ext>
            </a:extLst>
          </p:cNvPr>
          <p:cNvSpPr txBox="1"/>
          <p:nvPr/>
        </p:nvSpPr>
        <p:spPr>
          <a:xfrm>
            <a:off x="6517864" y="2517740"/>
            <a:ext cx="5592493" cy="2308324"/>
          </a:xfrm>
          <a:prstGeom prst="rect">
            <a:avLst/>
          </a:prstGeom>
          <a:noFill/>
        </p:spPr>
        <p:txBody>
          <a:bodyPr wrap="none" rtlCol="0">
            <a:spAutoFit/>
          </a:bodyPr>
          <a:lstStyle/>
          <a:p>
            <a:r>
              <a:rPr lang="de-DE" sz="2400" b="1" dirty="0">
                <a:solidFill>
                  <a:schemeClr val="bg1"/>
                </a:solidFill>
              </a:rPr>
              <a:t>Paper:</a:t>
            </a:r>
          </a:p>
          <a:p>
            <a:r>
              <a:rPr lang="de-DE" sz="2400" b="1" dirty="0">
                <a:solidFill>
                  <a:schemeClr val="bg1"/>
                </a:solidFill>
              </a:rPr>
              <a:t>CERES I</a:t>
            </a:r>
            <a:r>
              <a:rPr lang="de-DE" sz="2400" dirty="0">
                <a:solidFill>
                  <a:schemeClr val="bg1"/>
                </a:solidFill>
              </a:rPr>
              <a:t>:   Lombardo et al., 2022</a:t>
            </a:r>
          </a:p>
          <a:p>
            <a:r>
              <a:rPr lang="de-DE" sz="2400" b="1" dirty="0">
                <a:solidFill>
                  <a:schemeClr val="bg1"/>
                </a:solidFill>
              </a:rPr>
              <a:t>CERES II</a:t>
            </a:r>
            <a:r>
              <a:rPr lang="de-DE" sz="2400" dirty="0">
                <a:solidFill>
                  <a:schemeClr val="bg1"/>
                </a:solidFill>
              </a:rPr>
              <a:t>:  Fernandes de Melo et al., 2024</a:t>
            </a:r>
          </a:p>
          <a:p>
            <a:r>
              <a:rPr lang="de-DE" sz="2400" b="1" dirty="0">
                <a:solidFill>
                  <a:schemeClr val="bg1"/>
                </a:solidFill>
              </a:rPr>
              <a:t>CERES III</a:t>
            </a:r>
            <a:r>
              <a:rPr lang="de-DE" sz="2400" dirty="0">
                <a:solidFill>
                  <a:schemeClr val="bg1"/>
                </a:solidFill>
              </a:rPr>
              <a:t>: Lombardo et al., 2025</a:t>
            </a:r>
          </a:p>
          <a:p>
            <a:r>
              <a:rPr lang="de-DE" sz="2400" b="1" dirty="0">
                <a:solidFill>
                  <a:schemeClr val="bg1"/>
                </a:solidFill>
              </a:rPr>
              <a:t>CERES IV</a:t>
            </a:r>
            <a:r>
              <a:rPr lang="de-DE" sz="2400" dirty="0">
                <a:solidFill>
                  <a:schemeClr val="bg1"/>
                </a:solidFill>
              </a:rPr>
              <a:t>: </a:t>
            </a:r>
            <a:r>
              <a:rPr lang="de-DE" sz="2400" dirty="0" err="1">
                <a:solidFill>
                  <a:schemeClr val="bg1"/>
                </a:solidFill>
              </a:rPr>
              <a:t>Alencastro</a:t>
            </a:r>
            <a:r>
              <a:rPr lang="de-DE" sz="2400" dirty="0">
                <a:solidFill>
                  <a:schemeClr val="bg1"/>
                </a:solidFill>
              </a:rPr>
              <a:t> Puls et al., 2025</a:t>
            </a:r>
          </a:p>
          <a:p>
            <a:r>
              <a:rPr lang="de-DE" sz="2400" b="1" dirty="0">
                <a:solidFill>
                  <a:schemeClr val="bg1"/>
                </a:solidFill>
              </a:rPr>
              <a:t>CERES V</a:t>
            </a:r>
            <a:r>
              <a:rPr lang="de-DE" sz="2400" dirty="0">
                <a:solidFill>
                  <a:schemeClr val="bg1"/>
                </a:solidFill>
              </a:rPr>
              <a:t>:  Plonka et al. (in </a:t>
            </a:r>
            <a:r>
              <a:rPr lang="de-DE" sz="2400" dirty="0" err="1">
                <a:solidFill>
                  <a:schemeClr val="bg1"/>
                </a:solidFill>
              </a:rPr>
              <a:t>prep</a:t>
            </a:r>
            <a:r>
              <a:rPr lang="de-DE" sz="2200" dirty="0">
                <a:solidFill>
                  <a:schemeClr val="bg1"/>
                </a:solidFill>
              </a:rPr>
              <a:t>) </a:t>
            </a:r>
          </a:p>
        </p:txBody>
      </p:sp>
    </p:spTree>
    <p:extLst>
      <p:ext uri="{BB962C8B-B14F-4D97-AF65-F5344CB8AC3E}">
        <p14:creationId xmlns:p14="http://schemas.microsoft.com/office/powerpoint/2010/main" val="1604695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4DD06-7C73-5C41-C547-74B09669AD51}"/>
            </a:ext>
          </a:extLst>
        </p:cNvPr>
        <p:cNvGrpSpPr/>
        <p:nvPr/>
      </p:nvGrpSpPr>
      <p:grpSpPr>
        <a:xfrm>
          <a:off x="0" y="0"/>
          <a:ext cx="0" cy="0"/>
          <a:chOff x="0" y="0"/>
          <a:chExt cx="0" cy="0"/>
        </a:xfrm>
      </p:grpSpPr>
      <p:pic>
        <p:nvPicPr>
          <p:cNvPr id="8" name="Inhaltsplatzhalter 7" descr="Ein Bild, das Text enthält.&#10;&#10;KI-generierte Inhalte können fehlerhaft sein.">
            <a:extLst>
              <a:ext uri="{FF2B5EF4-FFF2-40B4-BE49-F238E27FC236}">
                <a16:creationId xmlns:a16="http://schemas.microsoft.com/office/drawing/2014/main" id="{688065D5-D46A-C698-2AA6-1A6A99391A9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6101" y="43090"/>
            <a:ext cx="9619797" cy="6392296"/>
          </a:xfrm>
        </p:spPr>
      </p:pic>
      <p:sp>
        <p:nvSpPr>
          <p:cNvPr id="4" name="Datumsplatzhalter 3">
            <a:extLst>
              <a:ext uri="{FF2B5EF4-FFF2-40B4-BE49-F238E27FC236}">
                <a16:creationId xmlns:a16="http://schemas.microsoft.com/office/drawing/2014/main" id="{A4FEB521-7313-8C31-F044-B6E08882EE29}"/>
              </a:ext>
            </a:extLst>
          </p:cNvPr>
          <p:cNvSpPr>
            <a:spLocks noGrp="1"/>
          </p:cNvSpPr>
          <p:nvPr>
            <p:ph type="dt" sz="half" idx="10"/>
          </p:nvPr>
        </p:nvSpPr>
        <p:spPr/>
        <p:txBody>
          <a:bodyPr/>
          <a:lstStyle/>
          <a:p>
            <a:fld id="{B00DF00D-51A4-4AF8-A372-802058CD7DBD}" type="datetime1">
              <a:rPr lang="en-US" smtClean="0"/>
              <a:t>8/12/2025</a:t>
            </a:fld>
            <a:endParaRPr lang="de-DE"/>
          </a:p>
        </p:txBody>
      </p:sp>
      <p:sp>
        <p:nvSpPr>
          <p:cNvPr id="5" name="Fußzeilenplatzhalter 4">
            <a:extLst>
              <a:ext uri="{FF2B5EF4-FFF2-40B4-BE49-F238E27FC236}">
                <a16:creationId xmlns:a16="http://schemas.microsoft.com/office/drawing/2014/main" id="{8526DD8C-1D73-85E5-6D6A-A16E53EB5958}"/>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69C0DB93-6F91-ACB4-F966-D76C3F418992}"/>
              </a:ext>
            </a:extLst>
          </p:cNvPr>
          <p:cNvSpPr>
            <a:spLocks noGrp="1"/>
          </p:cNvSpPr>
          <p:nvPr>
            <p:ph type="sldNum" sz="quarter" idx="12"/>
          </p:nvPr>
        </p:nvSpPr>
        <p:spPr/>
        <p:txBody>
          <a:bodyPr/>
          <a:lstStyle/>
          <a:p>
            <a:fld id="{10B8E01D-2B1A-4FB6-BF69-E6DB126EFBDF}" type="slidenum">
              <a:rPr lang="de-DE" smtClean="0"/>
              <a:t>20</a:t>
            </a:fld>
            <a:endParaRPr lang="de-DE"/>
          </a:p>
        </p:txBody>
      </p:sp>
      <p:sp>
        <p:nvSpPr>
          <p:cNvPr id="2" name="Textfeld 1">
            <a:extLst>
              <a:ext uri="{FF2B5EF4-FFF2-40B4-BE49-F238E27FC236}">
                <a16:creationId xmlns:a16="http://schemas.microsoft.com/office/drawing/2014/main" id="{E4301306-0B77-6B48-DDE6-FAFF848A22AB}"/>
              </a:ext>
            </a:extLst>
          </p:cNvPr>
          <p:cNvSpPr txBox="1"/>
          <p:nvPr/>
        </p:nvSpPr>
        <p:spPr>
          <a:xfrm rot="5400000">
            <a:off x="9940260" y="3030444"/>
            <a:ext cx="2040623" cy="338554"/>
          </a:xfrm>
          <a:prstGeom prst="rect">
            <a:avLst/>
          </a:prstGeom>
          <a:noFill/>
        </p:spPr>
        <p:txBody>
          <a:bodyPr wrap="none" rtlCol="0">
            <a:spAutoFit/>
          </a:bodyPr>
          <a:lstStyle/>
          <a:p>
            <a:r>
              <a:rPr lang="de-DE" sz="1600" dirty="0">
                <a:solidFill>
                  <a:schemeClr val="bg1">
                    <a:lumMod val="50000"/>
                  </a:schemeClr>
                </a:solidFill>
              </a:rPr>
              <a:t>Plonka et al. (in </a:t>
            </a:r>
            <a:r>
              <a:rPr lang="de-DE" sz="1600" dirty="0" err="1">
                <a:solidFill>
                  <a:schemeClr val="bg1">
                    <a:lumMod val="50000"/>
                  </a:schemeClr>
                </a:solidFill>
              </a:rPr>
              <a:t>prep</a:t>
            </a:r>
            <a:r>
              <a:rPr lang="de-DE" sz="1600" dirty="0">
                <a:solidFill>
                  <a:schemeClr val="bg1">
                    <a:lumMod val="50000"/>
                  </a:schemeClr>
                </a:solidFill>
              </a:rPr>
              <a:t>)</a:t>
            </a:r>
          </a:p>
        </p:txBody>
      </p:sp>
    </p:spTree>
    <p:extLst>
      <p:ext uri="{BB962C8B-B14F-4D97-AF65-F5344CB8AC3E}">
        <p14:creationId xmlns:p14="http://schemas.microsoft.com/office/powerpoint/2010/main" val="325925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7088B4-0811-1762-D99D-C6EB0BC9C1F0}"/>
              </a:ext>
            </a:extLst>
          </p:cNvPr>
          <p:cNvSpPr>
            <a:spLocks noGrp="1"/>
          </p:cNvSpPr>
          <p:nvPr>
            <p:ph type="title"/>
          </p:nvPr>
        </p:nvSpPr>
        <p:spPr>
          <a:xfrm>
            <a:off x="775607" y="0"/>
            <a:ext cx="4237264" cy="1325563"/>
          </a:xfrm>
        </p:spPr>
        <p:txBody>
          <a:bodyPr/>
          <a:lstStyle/>
          <a:p>
            <a:pPr algn="ctr"/>
            <a:r>
              <a:rPr lang="de-DE" dirty="0"/>
              <a:t>Streams</a:t>
            </a:r>
          </a:p>
        </p:txBody>
      </p:sp>
      <p:sp>
        <p:nvSpPr>
          <p:cNvPr id="4" name="Datumsplatzhalter 3">
            <a:extLst>
              <a:ext uri="{FF2B5EF4-FFF2-40B4-BE49-F238E27FC236}">
                <a16:creationId xmlns:a16="http://schemas.microsoft.com/office/drawing/2014/main" id="{15444A8B-A319-D6AD-8A01-BA944241CA29}"/>
              </a:ext>
            </a:extLst>
          </p:cNvPr>
          <p:cNvSpPr>
            <a:spLocks noGrp="1"/>
          </p:cNvSpPr>
          <p:nvPr>
            <p:ph type="dt" sz="half" idx="10"/>
          </p:nvPr>
        </p:nvSpPr>
        <p:spPr/>
        <p:txBody>
          <a:bodyPr/>
          <a:lstStyle/>
          <a:p>
            <a:fld id="{B00DF00D-51A4-4AF8-A372-802058CD7DBD}" type="datetime1">
              <a:rPr lang="en-US" smtClean="0"/>
              <a:t>8/12/2025</a:t>
            </a:fld>
            <a:endParaRPr lang="de-DE"/>
          </a:p>
        </p:txBody>
      </p:sp>
      <p:sp>
        <p:nvSpPr>
          <p:cNvPr id="5" name="Fußzeilenplatzhalter 4">
            <a:extLst>
              <a:ext uri="{FF2B5EF4-FFF2-40B4-BE49-F238E27FC236}">
                <a16:creationId xmlns:a16="http://schemas.microsoft.com/office/drawing/2014/main" id="{BEF1C7F0-2DB3-456C-1EBD-A5DEF8BBC9A2}"/>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53B9231C-249C-3822-7E83-57D5EFAF9315}"/>
              </a:ext>
            </a:extLst>
          </p:cNvPr>
          <p:cNvSpPr>
            <a:spLocks noGrp="1"/>
          </p:cNvSpPr>
          <p:nvPr>
            <p:ph type="sldNum" sz="quarter" idx="12"/>
          </p:nvPr>
        </p:nvSpPr>
        <p:spPr/>
        <p:txBody>
          <a:bodyPr/>
          <a:lstStyle/>
          <a:p>
            <a:fld id="{10B8E01D-2B1A-4FB6-BF69-E6DB126EFBDF}" type="slidenum">
              <a:rPr lang="de-DE" smtClean="0"/>
              <a:t>21</a:t>
            </a:fld>
            <a:endParaRPr lang="de-DE"/>
          </a:p>
        </p:txBody>
      </p:sp>
      <p:pic>
        <p:nvPicPr>
          <p:cNvPr id="12" name="Inhaltsplatzhalter 11" descr="Ein Bild, das Text, Diagramm, Schrift, Screenshot enthält.&#10;&#10;KI-generierte Inhalte können fehlerhaft sein.">
            <a:extLst>
              <a:ext uri="{FF2B5EF4-FFF2-40B4-BE49-F238E27FC236}">
                <a16:creationId xmlns:a16="http://schemas.microsoft.com/office/drawing/2014/main" id="{75300457-E656-C56C-6221-8320CE4412A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389067"/>
            <a:ext cx="6013293" cy="5864776"/>
          </a:xfrm>
        </p:spPr>
      </p:pic>
      <p:sp>
        <p:nvSpPr>
          <p:cNvPr id="13" name="Textfeld 12">
            <a:extLst>
              <a:ext uri="{FF2B5EF4-FFF2-40B4-BE49-F238E27FC236}">
                <a16:creationId xmlns:a16="http://schemas.microsoft.com/office/drawing/2014/main" id="{82A218D0-3310-B33B-07FF-5A4DDDD89616}"/>
              </a:ext>
            </a:extLst>
          </p:cNvPr>
          <p:cNvSpPr txBox="1"/>
          <p:nvPr/>
        </p:nvSpPr>
        <p:spPr>
          <a:xfrm>
            <a:off x="9522909" y="6069177"/>
            <a:ext cx="1532844" cy="369332"/>
          </a:xfrm>
          <a:prstGeom prst="rect">
            <a:avLst/>
          </a:prstGeom>
          <a:noFill/>
        </p:spPr>
        <p:txBody>
          <a:bodyPr wrap="square">
            <a:spAutoFit/>
          </a:bodyPr>
          <a:lstStyle/>
          <a:p>
            <a:r>
              <a:rPr lang="de-DE" dirty="0">
                <a:solidFill>
                  <a:schemeClr val="bg1">
                    <a:lumMod val="50000"/>
                  </a:schemeClr>
                </a:solidFill>
              </a:rPr>
              <a:t>(Ibata+2021) </a:t>
            </a:r>
          </a:p>
        </p:txBody>
      </p:sp>
      <p:sp>
        <p:nvSpPr>
          <p:cNvPr id="14" name="Textfeld 13">
            <a:extLst>
              <a:ext uri="{FF2B5EF4-FFF2-40B4-BE49-F238E27FC236}">
                <a16:creationId xmlns:a16="http://schemas.microsoft.com/office/drawing/2014/main" id="{FF77AFA9-0E6C-745B-0ABD-37D55D7266E3}"/>
              </a:ext>
            </a:extLst>
          </p:cNvPr>
          <p:cNvSpPr txBox="1"/>
          <p:nvPr/>
        </p:nvSpPr>
        <p:spPr>
          <a:xfrm>
            <a:off x="304683" y="2803485"/>
            <a:ext cx="5650073" cy="2728952"/>
          </a:xfrm>
          <a:prstGeom prst="rect">
            <a:avLst/>
          </a:prstGeom>
          <a:solidFill>
            <a:schemeClr val="accent1">
              <a:lumMod val="20000"/>
              <a:lumOff val="80000"/>
            </a:schemeClr>
          </a:solidFill>
          <a:ln w="28575">
            <a:solidFill>
              <a:schemeClr val="tx2">
                <a:lumMod val="75000"/>
                <a:lumOff val="25000"/>
              </a:schemeClr>
            </a:solidFill>
          </a:ln>
        </p:spPr>
        <p:txBody>
          <a:bodyPr wrap="none" rtlCol="0">
            <a:spAutoFit/>
          </a:bodyPr>
          <a:lstStyle/>
          <a:p>
            <a:r>
              <a:rPr lang="en-US" sz="2400" b="1" dirty="0"/>
              <a:t>S</a:t>
            </a:r>
            <a:r>
              <a:rPr lang="en-US" sz="2400" dirty="0"/>
              <a:t>outhern </a:t>
            </a:r>
            <a:r>
              <a:rPr lang="en-US" sz="2400" b="1" dirty="0"/>
              <a:t>S</a:t>
            </a:r>
            <a:r>
              <a:rPr lang="en-US" sz="2400" dirty="0"/>
              <a:t>tellar </a:t>
            </a:r>
            <a:r>
              <a:rPr lang="en-US" sz="2400" b="1" dirty="0"/>
              <a:t>S</a:t>
            </a:r>
            <a:r>
              <a:rPr lang="en-US" sz="2400" dirty="0"/>
              <a:t>tream </a:t>
            </a:r>
            <a:r>
              <a:rPr lang="en-US" sz="2400" b="1" dirty="0"/>
              <a:t>S</a:t>
            </a:r>
            <a:r>
              <a:rPr lang="en-US" sz="2400" dirty="0"/>
              <a:t>pectroscopic </a:t>
            </a:r>
          </a:p>
          <a:p>
            <a:r>
              <a:rPr lang="en-US" sz="2400" b="1" dirty="0"/>
              <a:t>S</a:t>
            </a:r>
            <a:r>
              <a:rPr lang="en-US" sz="2400" dirty="0"/>
              <a:t>urvey (</a:t>
            </a:r>
            <a:r>
              <a:rPr lang="en-US" sz="2400" b="1" dirty="0"/>
              <a:t>S⁵</a:t>
            </a:r>
            <a:r>
              <a:rPr lang="en-US" sz="2400" dirty="0"/>
              <a:t>) </a:t>
            </a:r>
            <a:r>
              <a:rPr lang="en-US" dirty="0">
                <a:solidFill>
                  <a:schemeClr val="bg1">
                    <a:lumMod val="50000"/>
                  </a:schemeClr>
                </a:solidFill>
              </a:rPr>
              <a:t>(Li+2019)</a:t>
            </a:r>
          </a:p>
          <a:p>
            <a:endParaRPr lang="en-US" sz="2000" baseline="30000" dirty="0"/>
          </a:p>
          <a:p>
            <a:pPr marL="342900" indent="-342900">
              <a:buFont typeface="Arial" panose="020B0604020202020204" pitchFamily="34" charset="0"/>
              <a:buChar char="•"/>
            </a:pPr>
            <a:r>
              <a:rPr lang="en-US" sz="2200" dirty="0"/>
              <a:t>targets </a:t>
            </a:r>
            <a:r>
              <a:rPr lang="en-US" sz="2200" b="1" dirty="0"/>
              <a:t>southern streams</a:t>
            </a:r>
            <a:r>
              <a:rPr lang="en-US" sz="2200" dirty="0"/>
              <a:t> using the </a:t>
            </a:r>
            <a:br>
              <a:rPr lang="en-US" sz="2200" dirty="0"/>
            </a:br>
            <a:r>
              <a:rPr lang="en-US" sz="2200" dirty="0"/>
              <a:t>AAT/</a:t>
            </a:r>
            <a:r>
              <a:rPr lang="en-US" sz="2200" dirty="0" err="1"/>
              <a:t>AAOmega</a:t>
            </a:r>
            <a:endParaRPr lang="en-US" sz="2200" dirty="0"/>
          </a:p>
          <a:p>
            <a:pPr marL="342900" indent="-342900">
              <a:buFont typeface="Arial" panose="020B0604020202020204" pitchFamily="34" charset="0"/>
              <a:buChar char="•"/>
            </a:pPr>
            <a:r>
              <a:rPr lang="en-US" sz="2200" dirty="0"/>
              <a:t>Mapped 12 streams, providing kinematics </a:t>
            </a:r>
            <a:br>
              <a:rPr lang="en-US" sz="2200" dirty="0"/>
            </a:br>
            <a:r>
              <a:rPr lang="en-US" sz="2200" dirty="0"/>
              <a:t>and </a:t>
            </a:r>
            <a:r>
              <a:rPr lang="en-US" sz="2200" dirty="0" err="1"/>
              <a:t>metallicites</a:t>
            </a:r>
            <a:endParaRPr lang="en-US" sz="2200" dirty="0"/>
          </a:p>
          <a:p>
            <a:pPr marL="342900" indent="-342900">
              <a:buFont typeface="Arial" panose="020B0604020202020204" pitchFamily="34" charset="0"/>
              <a:buChar char="•"/>
            </a:pPr>
            <a:r>
              <a:rPr lang="en-US" sz="2200" dirty="0"/>
              <a:t>High-resolution follow up (Magellan/MIKE)</a:t>
            </a:r>
            <a:endParaRPr lang="de-DE" sz="2200" baseline="30000" dirty="0"/>
          </a:p>
        </p:txBody>
      </p:sp>
      <p:sp>
        <p:nvSpPr>
          <p:cNvPr id="15" name="Textfeld 14">
            <a:extLst>
              <a:ext uri="{FF2B5EF4-FFF2-40B4-BE49-F238E27FC236}">
                <a16:creationId xmlns:a16="http://schemas.microsoft.com/office/drawing/2014/main" id="{A67D38A5-00B5-2844-2F45-B31DD5234141}"/>
              </a:ext>
            </a:extLst>
          </p:cNvPr>
          <p:cNvSpPr txBox="1"/>
          <p:nvPr/>
        </p:nvSpPr>
        <p:spPr>
          <a:xfrm>
            <a:off x="304683" y="1325563"/>
            <a:ext cx="5179110" cy="1138773"/>
          </a:xfrm>
          <a:prstGeom prst="rect">
            <a:avLst/>
          </a:prstGeom>
          <a:noFill/>
        </p:spPr>
        <p:txBody>
          <a:bodyPr wrap="none" rtlCol="0">
            <a:spAutoFit/>
          </a:bodyPr>
          <a:lstStyle/>
          <a:p>
            <a:r>
              <a:rPr lang="de-DE" sz="2400" b="1" i="1" dirty="0"/>
              <a:t>Gaia</a:t>
            </a:r>
            <a:r>
              <a:rPr lang="de-DE" sz="2400" dirty="0"/>
              <a:t> </a:t>
            </a:r>
            <a:r>
              <a:rPr lang="de-DE" sz="2400" dirty="0" err="1"/>
              <a:t>revolutionized</a:t>
            </a:r>
            <a:r>
              <a:rPr lang="de-DE" sz="2400" dirty="0"/>
              <a:t> stream </a:t>
            </a:r>
            <a:r>
              <a:rPr lang="de-DE" sz="2400" dirty="0" err="1"/>
              <a:t>detection</a:t>
            </a:r>
            <a:r>
              <a:rPr lang="de-DE" sz="2400" dirty="0"/>
              <a:t>:</a:t>
            </a:r>
          </a:p>
          <a:p>
            <a:r>
              <a:rPr lang="de-DE" sz="2400" dirty="0" err="1"/>
              <a:t>now</a:t>
            </a:r>
            <a:r>
              <a:rPr lang="de-DE" sz="2400" dirty="0"/>
              <a:t> ~100 </a:t>
            </a:r>
            <a:r>
              <a:rPr lang="de-DE" sz="2400" dirty="0" err="1"/>
              <a:t>are</a:t>
            </a:r>
            <a:r>
              <a:rPr lang="de-DE" sz="2400" dirty="0"/>
              <a:t> </a:t>
            </a:r>
            <a:r>
              <a:rPr lang="de-DE" sz="2400" dirty="0" err="1"/>
              <a:t>known</a:t>
            </a:r>
            <a:r>
              <a:rPr lang="de-DE" sz="2400" dirty="0"/>
              <a:t> in </a:t>
            </a:r>
            <a:r>
              <a:rPr lang="de-DE" sz="2400" dirty="0" err="1"/>
              <a:t>the</a:t>
            </a:r>
            <a:r>
              <a:rPr lang="de-DE" sz="2400" dirty="0"/>
              <a:t> MW </a:t>
            </a:r>
            <a:r>
              <a:rPr lang="de-DE" sz="2400" dirty="0" err="1"/>
              <a:t>halo</a:t>
            </a:r>
            <a:endParaRPr lang="de-DE" sz="2400" dirty="0"/>
          </a:p>
          <a:p>
            <a:r>
              <a:rPr lang="de-DE" dirty="0">
                <a:solidFill>
                  <a:schemeClr val="bg1">
                    <a:lumMod val="50000"/>
                  </a:schemeClr>
                </a:solidFill>
              </a:rPr>
              <a:t>(Bonaca&amp;Price-Whelan2024)</a:t>
            </a:r>
          </a:p>
        </p:txBody>
      </p:sp>
    </p:spTree>
    <p:extLst>
      <p:ext uri="{BB962C8B-B14F-4D97-AF65-F5344CB8AC3E}">
        <p14:creationId xmlns:p14="http://schemas.microsoft.com/office/powerpoint/2010/main" val="1596735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E5942-27BE-6159-405F-75D9BAAA2238}"/>
            </a:ext>
          </a:extLst>
        </p:cNvPr>
        <p:cNvGrpSpPr/>
        <p:nvPr/>
      </p:nvGrpSpPr>
      <p:grpSpPr>
        <a:xfrm>
          <a:off x="0" y="0"/>
          <a:ext cx="0" cy="0"/>
          <a:chOff x="0" y="0"/>
          <a:chExt cx="0" cy="0"/>
        </a:xfrm>
      </p:grpSpPr>
      <p:pic>
        <p:nvPicPr>
          <p:cNvPr id="6" name="Grafik 5" descr="Ein Bild, das Text, Diagramm, Screenshot, Cartoon enthält.&#10;&#10;KI-generierte Inhalte können fehlerhaft sein.">
            <a:extLst>
              <a:ext uri="{FF2B5EF4-FFF2-40B4-BE49-F238E27FC236}">
                <a16:creationId xmlns:a16="http://schemas.microsoft.com/office/drawing/2014/main" id="{5D6C36AB-D612-43CB-413C-67CF9952309A}"/>
              </a:ext>
            </a:extLst>
          </p:cNvPr>
          <p:cNvPicPr>
            <a:picLocks noChangeAspect="1"/>
          </p:cNvPicPr>
          <p:nvPr/>
        </p:nvPicPr>
        <p:blipFill>
          <a:blip r:embed="rId3">
            <a:extLst>
              <a:ext uri="{28A0092B-C50C-407E-A947-70E740481C1C}">
                <a14:useLocalDpi xmlns:a14="http://schemas.microsoft.com/office/drawing/2010/main" val="0"/>
              </a:ext>
            </a:extLst>
          </a:blip>
          <a:srcRect r="33317" b="56056"/>
          <a:stretch>
            <a:fillRect/>
          </a:stretch>
        </p:blipFill>
        <p:spPr>
          <a:xfrm>
            <a:off x="4994211" y="1260110"/>
            <a:ext cx="7232777" cy="2581809"/>
          </a:xfrm>
          <a:prstGeom prst="rect">
            <a:avLst/>
          </a:prstGeom>
        </p:spPr>
      </p:pic>
      <p:sp>
        <p:nvSpPr>
          <p:cNvPr id="2" name="Titel 1">
            <a:extLst>
              <a:ext uri="{FF2B5EF4-FFF2-40B4-BE49-F238E27FC236}">
                <a16:creationId xmlns:a16="http://schemas.microsoft.com/office/drawing/2014/main" id="{44C087C5-8105-3363-D8CB-ADA22D3D2320}"/>
              </a:ext>
            </a:extLst>
          </p:cNvPr>
          <p:cNvSpPr>
            <a:spLocks noGrp="1"/>
          </p:cNvSpPr>
          <p:nvPr>
            <p:ph type="title"/>
          </p:nvPr>
        </p:nvSpPr>
        <p:spPr>
          <a:xfrm>
            <a:off x="838200" y="1927"/>
            <a:ext cx="10515600" cy="1325563"/>
          </a:xfrm>
        </p:spPr>
        <p:txBody>
          <a:bodyPr/>
          <a:lstStyle/>
          <a:p>
            <a:pPr algn="ctr"/>
            <a:r>
              <a:rPr lang="de-DE" dirty="0" err="1"/>
              <a:t>How</a:t>
            </a:r>
            <a:r>
              <a:rPr lang="de-DE" dirty="0"/>
              <a:t> do </a:t>
            </a:r>
            <a:r>
              <a:rPr lang="de-DE" dirty="0" err="1"/>
              <a:t>we</a:t>
            </a:r>
            <a:r>
              <a:rPr lang="de-DE" dirty="0"/>
              <a:t> find </a:t>
            </a:r>
            <a:r>
              <a:rPr lang="de-DE" dirty="0" err="1"/>
              <a:t>merger</a:t>
            </a:r>
            <a:r>
              <a:rPr lang="de-DE" dirty="0"/>
              <a:t> </a:t>
            </a:r>
            <a:r>
              <a:rPr lang="de-DE" dirty="0" err="1"/>
              <a:t>debris</a:t>
            </a:r>
            <a:r>
              <a:rPr lang="de-DE" dirty="0"/>
              <a:t>?</a:t>
            </a:r>
          </a:p>
        </p:txBody>
      </p:sp>
      <p:sp>
        <p:nvSpPr>
          <p:cNvPr id="9" name="Textfeld 8">
            <a:extLst>
              <a:ext uri="{FF2B5EF4-FFF2-40B4-BE49-F238E27FC236}">
                <a16:creationId xmlns:a16="http://schemas.microsoft.com/office/drawing/2014/main" id="{2CBC68FD-F4DC-841F-ADE3-122813390232}"/>
              </a:ext>
            </a:extLst>
          </p:cNvPr>
          <p:cNvSpPr txBox="1"/>
          <p:nvPr/>
        </p:nvSpPr>
        <p:spPr>
          <a:xfrm>
            <a:off x="10587378" y="926115"/>
            <a:ext cx="1532844" cy="369332"/>
          </a:xfrm>
          <a:prstGeom prst="rect">
            <a:avLst/>
          </a:prstGeom>
          <a:noFill/>
        </p:spPr>
        <p:txBody>
          <a:bodyPr wrap="square">
            <a:spAutoFit/>
          </a:bodyPr>
          <a:lstStyle/>
          <a:p>
            <a:r>
              <a:rPr lang="de-DE" dirty="0">
                <a:solidFill>
                  <a:schemeClr val="bg1">
                    <a:lumMod val="50000"/>
                  </a:schemeClr>
                </a:solidFill>
              </a:rPr>
              <a:t>(Dodd+2023) </a:t>
            </a:r>
          </a:p>
        </p:txBody>
      </p:sp>
      <p:sp>
        <p:nvSpPr>
          <p:cNvPr id="10" name="Textfeld 9">
            <a:extLst>
              <a:ext uri="{FF2B5EF4-FFF2-40B4-BE49-F238E27FC236}">
                <a16:creationId xmlns:a16="http://schemas.microsoft.com/office/drawing/2014/main" id="{4C4FBDFF-C380-B5E3-D8AA-3863623D6A16}"/>
              </a:ext>
            </a:extLst>
          </p:cNvPr>
          <p:cNvSpPr txBox="1"/>
          <p:nvPr/>
        </p:nvSpPr>
        <p:spPr>
          <a:xfrm>
            <a:off x="5285388" y="4050254"/>
            <a:ext cx="6834834" cy="2308324"/>
          </a:xfrm>
          <a:prstGeom prst="rect">
            <a:avLst/>
          </a:prstGeom>
          <a:noFill/>
          <a:ln w="38100">
            <a:solidFill>
              <a:srgbClr val="0070C0"/>
            </a:solidFill>
          </a:ln>
        </p:spPr>
        <p:txBody>
          <a:bodyPr wrap="square" rtlCol="0">
            <a:spAutoFit/>
          </a:bodyPr>
          <a:lstStyle/>
          <a:p>
            <a:r>
              <a:rPr lang="de-DE" b="1" dirty="0"/>
              <a:t>Clustering in </a:t>
            </a:r>
            <a:r>
              <a:rPr lang="de-DE" b="1" dirty="0" err="1"/>
              <a:t>IoM</a:t>
            </a:r>
            <a:r>
              <a:rPr lang="de-DE" b="1" dirty="0"/>
              <a:t> </a:t>
            </a:r>
            <a:r>
              <a:rPr lang="de-DE" b="1" dirty="0" err="1"/>
              <a:t>space</a:t>
            </a:r>
            <a:endParaRPr lang="de-DE" b="1" dirty="0"/>
          </a:p>
          <a:p>
            <a:r>
              <a:rPr lang="de-DE" dirty="0">
                <a:solidFill>
                  <a:schemeClr val="bg1">
                    <a:lumMod val="50000"/>
                  </a:schemeClr>
                </a:solidFill>
              </a:rPr>
              <a:t>(Lövdal+2022, Ruiz-Lara+2022, Dodd+2023)</a:t>
            </a:r>
          </a:p>
          <a:p>
            <a:endParaRPr lang="de-DE" dirty="0">
              <a:solidFill>
                <a:schemeClr val="bg1">
                  <a:lumMod val="50000"/>
                </a:schemeClr>
              </a:solidFill>
            </a:endParaRPr>
          </a:p>
          <a:p>
            <a:r>
              <a:rPr lang="de-DE" dirty="0"/>
              <a:t>Single-</a:t>
            </a:r>
            <a:r>
              <a:rPr lang="de-DE" dirty="0" err="1"/>
              <a:t>linkage</a:t>
            </a:r>
            <a:r>
              <a:rPr lang="de-DE" dirty="0"/>
              <a:t> </a:t>
            </a:r>
            <a:r>
              <a:rPr lang="de-DE" dirty="0" err="1"/>
              <a:t>algorithm</a:t>
            </a:r>
            <a:r>
              <a:rPr lang="de-DE" dirty="0"/>
              <a:t>, </a:t>
            </a:r>
            <a:r>
              <a:rPr lang="de-DE" dirty="0" err="1"/>
              <a:t>clusters</a:t>
            </a:r>
            <a:r>
              <a:rPr lang="de-DE" dirty="0"/>
              <a:t> </a:t>
            </a:r>
            <a:r>
              <a:rPr lang="de-DE" dirty="0" err="1"/>
              <a:t>are</a:t>
            </a:r>
            <a:r>
              <a:rPr lang="de-DE" dirty="0"/>
              <a:t> </a:t>
            </a:r>
            <a:r>
              <a:rPr lang="de-DE" dirty="0" err="1"/>
              <a:t>built</a:t>
            </a:r>
            <a:r>
              <a:rPr lang="de-DE" dirty="0"/>
              <a:t> </a:t>
            </a:r>
          </a:p>
          <a:p>
            <a:r>
              <a:rPr lang="de-DE" dirty="0"/>
              <a:t>in </a:t>
            </a:r>
            <a:r>
              <a:rPr lang="de-DE" dirty="0" err="1"/>
              <a:t>herarchically</a:t>
            </a:r>
            <a:r>
              <a:rPr lang="de-DE" dirty="0"/>
              <a:t> </a:t>
            </a:r>
            <a:r>
              <a:rPr lang="de-DE" dirty="0" err="1"/>
              <a:t>using</a:t>
            </a:r>
            <a:r>
              <a:rPr lang="de-DE" dirty="0"/>
              <a:t> </a:t>
            </a:r>
            <a:r>
              <a:rPr lang="de-DE" dirty="0" err="1"/>
              <a:t>distances</a:t>
            </a:r>
            <a:r>
              <a:rPr lang="de-DE" dirty="0"/>
              <a:t> </a:t>
            </a:r>
            <a:r>
              <a:rPr lang="de-DE" dirty="0" err="1"/>
              <a:t>between</a:t>
            </a:r>
            <a:r>
              <a:rPr lang="de-DE" dirty="0"/>
              <a:t> </a:t>
            </a:r>
            <a:r>
              <a:rPr lang="de-DE" dirty="0" err="1"/>
              <a:t>stars</a:t>
            </a:r>
            <a:endParaRPr lang="de-DE" dirty="0"/>
          </a:p>
          <a:p>
            <a:pPr marL="285750" indent="-285750">
              <a:buFont typeface="Arial" panose="020B0604020202020204" pitchFamily="34" charset="0"/>
              <a:buChar char="•"/>
            </a:pPr>
            <a:r>
              <a:rPr lang="de-DE" dirty="0" err="1"/>
              <a:t>every</a:t>
            </a:r>
            <a:r>
              <a:rPr lang="de-DE" dirty="0"/>
              <a:t> </a:t>
            </a:r>
            <a:r>
              <a:rPr lang="de-DE" dirty="0" err="1"/>
              <a:t>stars</a:t>
            </a:r>
            <a:r>
              <a:rPr lang="de-DE" dirty="0"/>
              <a:t> </a:t>
            </a:r>
            <a:r>
              <a:rPr lang="de-DE" dirty="0" err="1"/>
              <a:t>is</a:t>
            </a:r>
            <a:r>
              <a:rPr lang="de-DE" dirty="0"/>
              <a:t> in a </a:t>
            </a:r>
            <a:r>
              <a:rPr lang="de-DE" dirty="0" err="1"/>
              <a:t>cluster</a:t>
            </a:r>
            <a:endParaRPr lang="de-DE" dirty="0"/>
          </a:p>
          <a:p>
            <a:pPr marL="285750" indent="-285750">
              <a:buFont typeface="Arial" panose="020B0604020202020204" pitchFamily="34" charset="0"/>
              <a:buChar char="•"/>
            </a:pPr>
            <a:r>
              <a:rPr lang="de-DE" dirty="0" err="1"/>
              <a:t>use</a:t>
            </a:r>
            <a:r>
              <a:rPr lang="de-DE" dirty="0"/>
              <a:t> </a:t>
            </a:r>
            <a:r>
              <a:rPr lang="de-DE" dirty="0" err="1"/>
              <a:t>significance</a:t>
            </a:r>
            <a:r>
              <a:rPr lang="de-DE" dirty="0"/>
              <a:t> </a:t>
            </a:r>
            <a:r>
              <a:rPr lang="de-DE" dirty="0" err="1"/>
              <a:t>to</a:t>
            </a:r>
            <a:r>
              <a:rPr lang="de-DE" dirty="0"/>
              <a:t> </a:t>
            </a:r>
            <a:r>
              <a:rPr lang="de-DE" dirty="0" err="1"/>
              <a:t>determine</a:t>
            </a:r>
            <a:r>
              <a:rPr lang="de-DE" dirty="0"/>
              <a:t> </a:t>
            </a:r>
            <a:r>
              <a:rPr lang="de-DE" dirty="0" err="1"/>
              <a:t>where</a:t>
            </a:r>
            <a:r>
              <a:rPr lang="de-DE" dirty="0"/>
              <a:t> </a:t>
            </a:r>
            <a:r>
              <a:rPr lang="de-DE" dirty="0" err="1"/>
              <a:t>to</a:t>
            </a:r>
            <a:r>
              <a:rPr lang="de-DE" dirty="0"/>
              <a:t> </a:t>
            </a:r>
            <a:br>
              <a:rPr lang="de-DE" dirty="0"/>
            </a:br>
            <a:r>
              <a:rPr lang="de-DE" dirty="0" err="1"/>
              <a:t>stop</a:t>
            </a:r>
            <a:r>
              <a:rPr lang="de-DE" dirty="0"/>
              <a:t> </a:t>
            </a:r>
            <a:r>
              <a:rPr lang="de-DE" dirty="0" err="1"/>
              <a:t>linkage</a:t>
            </a:r>
            <a:endParaRPr lang="de-DE" dirty="0"/>
          </a:p>
        </p:txBody>
      </p:sp>
      <p:cxnSp>
        <p:nvCxnSpPr>
          <p:cNvPr id="12" name="Gerade Verbindung mit Pfeil 11">
            <a:extLst>
              <a:ext uri="{FF2B5EF4-FFF2-40B4-BE49-F238E27FC236}">
                <a16:creationId xmlns:a16="http://schemas.microsoft.com/office/drawing/2014/main" id="{77AFCEB4-ACE2-3AA9-0566-C192F634AC7D}"/>
              </a:ext>
            </a:extLst>
          </p:cNvPr>
          <p:cNvCxnSpPr>
            <a:cxnSpLocks/>
          </p:cNvCxnSpPr>
          <p:nvPr/>
        </p:nvCxnSpPr>
        <p:spPr>
          <a:xfrm>
            <a:off x="4453619" y="5873568"/>
            <a:ext cx="730703" cy="0"/>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6" name="Datumsplatzhalter 15">
            <a:extLst>
              <a:ext uri="{FF2B5EF4-FFF2-40B4-BE49-F238E27FC236}">
                <a16:creationId xmlns:a16="http://schemas.microsoft.com/office/drawing/2014/main" id="{5DCC2C9E-1EC6-10D5-ED97-45FBD0FF2219}"/>
              </a:ext>
            </a:extLst>
          </p:cNvPr>
          <p:cNvSpPr>
            <a:spLocks noGrp="1"/>
          </p:cNvSpPr>
          <p:nvPr>
            <p:ph type="dt" sz="half" idx="10"/>
          </p:nvPr>
        </p:nvSpPr>
        <p:spPr/>
        <p:txBody>
          <a:bodyPr/>
          <a:lstStyle/>
          <a:p>
            <a:fld id="{841242FD-5BBF-4446-9849-402317507597}" type="datetime1">
              <a:rPr lang="en-US" smtClean="0"/>
              <a:t>8/12/2025</a:t>
            </a:fld>
            <a:endParaRPr lang="de-DE"/>
          </a:p>
        </p:txBody>
      </p:sp>
      <p:sp>
        <p:nvSpPr>
          <p:cNvPr id="17" name="Fußzeilenplatzhalter 16">
            <a:extLst>
              <a:ext uri="{FF2B5EF4-FFF2-40B4-BE49-F238E27FC236}">
                <a16:creationId xmlns:a16="http://schemas.microsoft.com/office/drawing/2014/main" id="{E0E4AE15-72B3-DC1B-BE8A-D1BA24611ADE}"/>
              </a:ext>
            </a:extLst>
          </p:cNvPr>
          <p:cNvSpPr>
            <a:spLocks noGrp="1"/>
          </p:cNvSpPr>
          <p:nvPr>
            <p:ph type="ftr" sz="quarter" idx="11"/>
          </p:nvPr>
        </p:nvSpPr>
        <p:spPr/>
        <p:txBody>
          <a:bodyPr/>
          <a:lstStyle/>
          <a:p>
            <a:r>
              <a:rPr lang="en-US"/>
              <a:t>EXPLORE 2025 summer school  - Dominik Plonka</a:t>
            </a:r>
            <a:endParaRPr lang="de-DE"/>
          </a:p>
        </p:txBody>
      </p:sp>
      <p:sp>
        <p:nvSpPr>
          <p:cNvPr id="18" name="Foliennummernplatzhalter 17">
            <a:extLst>
              <a:ext uri="{FF2B5EF4-FFF2-40B4-BE49-F238E27FC236}">
                <a16:creationId xmlns:a16="http://schemas.microsoft.com/office/drawing/2014/main" id="{433A9EF8-001A-BAA5-35C3-8B1B1EBA5FED}"/>
              </a:ext>
            </a:extLst>
          </p:cNvPr>
          <p:cNvSpPr>
            <a:spLocks noGrp="1"/>
          </p:cNvSpPr>
          <p:nvPr>
            <p:ph type="sldNum" sz="quarter" idx="12"/>
          </p:nvPr>
        </p:nvSpPr>
        <p:spPr/>
        <p:txBody>
          <a:bodyPr/>
          <a:lstStyle/>
          <a:p>
            <a:fld id="{10B8E01D-2B1A-4FB6-BF69-E6DB126EFBDF}" type="slidenum">
              <a:rPr lang="de-DE" smtClean="0"/>
              <a:t>22</a:t>
            </a:fld>
            <a:endParaRPr lang="de-DE"/>
          </a:p>
        </p:txBody>
      </p:sp>
      <p:pic>
        <p:nvPicPr>
          <p:cNvPr id="24" name="Grafik 23" descr="Ein Bild, das Diagramm, Reihe, Screenshot enthält.&#10;&#10;KI-generierte Inhalte können fehlerhaft sein.">
            <a:extLst>
              <a:ext uri="{FF2B5EF4-FFF2-40B4-BE49-F238E27FC236}">
                <a16:creationId xmlns:a16="http://schemas.microsoft.com/office/drawing/2014/main" id="{0DB1EFFF-3717-B764-CBF0-DEB4228CB3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82200" y="4122964"/>
            <a:ext cx="2102357" cy="2163536"/>
          </a:xfrm>
          <a:prstGeom prst="rect">
            <a:avLst/>
          </a:prstGeom>
        </p:spPr>
      </p:pic>
      <p:sp>
        <p:nvSpPr>
          <p:cNvPr id="27" name="Inhaltsplatzhalter 2">
            <a:extLst>
              <a:ext uri="{FF2B5EF4-FFF2-40B4-BE49-F238E27FC236}">
                <a16:creationId xmlns:a16="http://schemas.microsoft.com/office/drawing/2014/main" id="{3FD4156C-3C52-9722-0D7E-1B9052EA958B}"/>
              </a:ext>
            </a:extLst>
          </p:cNvPr>
          <p:cNvSpPr txBox="1">
            <a:spLocks/>
          </p:cNvSpPr>
          <p:nvPr/>
        </p:nvSpPr>
        <p:spPr>
          <a:xfrm>
            <a:off x="168729" y="1411452"/>
            <a:ext cx="5195207" cy="526351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4900" b="1" dirty="0"/>
              <a:t>Integrals of Motion (</a:t>
            </a:r>
            <a:r>
              <a:rPr lang="de-DE" sz="4900" b="1" dirty="0" err="1"/>
              <a:t>IoM</a:t>
            </a:r>
            <a:r>
              <a:rPr lang="de-DE" sz="4900" b="1" dirty="0"/>
              <a:t>)</a:t>
            </a:r>
          </a:p>
          <a:p>
            <a:pPr marL="0" indent="0">
              <a:buFont typeface="Arial" panose="020B0604020202020204" pitchFamily="34" charset="0"/>
              <a:buNone/>
            </a:pPr>
            <a:endParaRPr lang="de-DE" i="1" dirty="0">
              <a:latin typeface="Cambria Math" panose="02040503050406030204" pitchFamily="18" charset="0"/>
              <a:ea typeface="Cambria Math" panose="02040503050406030204" pitchFamily="18" charset="0"/>
            </a:endParaRPr>
          </a:p>
          <a:p>
            <a:r>
              <a:rPr lang="de-DE" sz="3100" i="1" dirty="0">
                <a:solidFill>
                  <a:srgbClr val="0070C0"/>
                </a:solidFill>
              </a:rPr>
              <a:t>E</a:t>
            </a:r>
            <a:r>
              <a:rPr lang="de-DE" sz="3100" dirty="0">
                <a:solidFill>
                  <a:srgbClr val="0070C0"/>
                </a:solidFill>
              </a:rPr>
              <a:t>, </a:t>
            </a:r>
            <a:r>
              <a:rPr lang="de-DE" sz="3100" i="1" dirty="0" err="1">
                <a:solidFill>
                  <a:srgbClr val="0070C0"/>
                </a:solidFill>
              </a:rPr>
              <a:t>L</a:t>
            </a:r>
            <a:r>
              <a:rPr lang="de-DE" sz="3100" i="1" baseline="-25000" dirty="0" err="1">
                <a:solidFill>
                  <a:srgbClr val="0070C0"/>
                </a:solidFill>
              </a:rPr>
              <a:t>z</a:t>
            </a:r>
            <a:r>
              <a:rPr lang="de-DE" sz="3100" dirty="0">
                <a:solidFill>
                  <a:srgbClr val="0070C0"/>
                </a:solidFill>
              </a:rPr>
              <a:t> </a:t>
            </a:r>
            <a:r>
              <a:rPr lang="de-DE" sz="3100" dirty="0" err="1">
                <a:solidFill>
                  <a:srgbClr val="0070C0"/>
                </a:solidFill>
              </a:rPr>
              <a:t>are</a:t>
            </a:r>
            <a:r>
              <a:rPr lang="de-DE" sz="3100" dirty="0">
                <a:solidFill>
                  <a:srgbClr val="0070C0"/>
                </a:solidFill>
              </a:rPr>
              <a:t> </a:t>
            </a:r>
            <a:r>
              <a:rPr lang="de-DE" sz="3100" dirty="0" err="1">
                <a:solidFill>
                  <a:srgbClr val="0070C0"/>
                </a:solidFill>
              </a:rPr>
              <a:t>conserved</a:t>
            </a:r>
            <a:r>
              <a:rPr lang="de-DE" sz="3100" dirty="0">
                <a:solidFill>
                  <a:srgbClr val="0070C0"/>
                </a:solidFill>
              </a:rPr>
              <a:t> </a:t>
            </a:r>
            <a:r>
              <a:rPr lang="de-DE" sz="3100" dirty="0" err="1">
                <a:solidFill>
                  <a:srgbClr val="0070C0"/>
                </a:solidFill>
              </a:rPr>
              <a:t>quantities</a:t>
            </a:r>
            <a:r>
              <a:rPr lang="de-DE" sz="3100" dirty="0">
                <a:solidFill>
                  <a:srgbClr val="0070C0"/>
                </a:solidFill>
              </a:rPr>
              <a:t> </a:t>
            </a:r>
            <a:br>
              <a:rPr lang="de-DE" sz="3100" dirty="0">
                <a:solidFill>
                  <a:srgbClr val="0070C0"/>
                </a:solidFill>
              </a:rPr>
            </a:br>
            <a:r>
              <a:rPr lang="de-DE" sz="3100" dirty="0" err="1"/>
              <a:t>along</a:t>
            </a:r>
            <a:r>
              <a:rPr lang="de-DE" sz="3100" dirty="0"/>
              <a:t> an </a:t>
            </a:r>
            <a:r>
              <a:rPr lang="de-DE" sz="3100" dirty="0" err="1"/>
              <a:t>orbit</a:t>
            </a:r>
            <a:r>
              <a:rPr lang="de-DE" sz="3100" dirty="0"/>
              <a:t> </a:t>
            </a:r>
            <a:r>
              <a:rPr lang="de-DE" sz="3100" dirty="0" err="1"/>
              <a:t>when</a:t>
            </a:r>
            <a:r>
              <a:rPr lang="de-DE" sz="3100" dirty="0"/>
              <a:t> </a:t>
            </a:r>
            <a:r>
              <a:rPr lang="de-DE" sz="3100" dirty="0" err="1"/>
              <a:t>the</a:t>
            </a:r>
            <a:r>
              <a:rPr lang="de-DE" sz="3100" dirty="0"/>
              <a:t> potential </a:t>
            </a:r>
            <a:br>
              <a:rPr lang="de-DE" sz="3100" dirty="0"/>
            </a:br>
            <a:r>
              <a:rPr lang="de-DE" sz="3100" dirty="0" err="1"/>
              <a:t>is</a:t>
            </a:r>
            <a:r>
              <a:rPr lang="de-DE" sz="3100" dirty="0">
                <a:solidFill>
                  <a:srgbClr val="0070C0"/>
                </a:solidFill>
              </a:rPr>
              <a:t> </a:t>
            </a:r>
            <a:r>
              <a:rPr lang="de-DE" sz="3100" dirty="0" err="1">
                <a:solidFill>
                  <a:srgbClr val="0070C0"/>
                </a:solidFill>
              </a:rPr>
              <a:t>axisymmetric</a:t>
            </a:r>
            <a:r>
              <a:rPr lang="de-DE" sz="3100" dirty="0">
                <a:solidFill>
                  <a:srgbClr val="0070C0"/>
                </a:solidFill>
              </a:rPr>
              <a:t> (</a:t>
            </a:r>
            <a:r>
              <a:rPr lang="de-DE" sz="3100" dirty="0" err="1">
                <a:solidFill>
                  <a:srgbClr val="0070C0"/>
                </a:solidFill>
              </a:rPr>
              <a:t>for</a:t>
            </a:r>
            <a:r>
              <a:rPr lang="de-DE" sz="3100" dirty="0">
                <a:solidFill>
                  <a:srgbClr val="0070C0"/>
                </a:solidFill>
              </a:rPr>
              <a:t> </a:t>
            </a:r>
            <a:r>
              <a:rPr lang="de-DE" sz="3100" i="1" dirty="0" err="1">
                <a:solidFill>
                  <a:srgbClr val="0070C0"/>
                </a:solidFill>
              </a:rPr>
              <a:t>L</a:t>
            </a:r>
            <a:r>
              <a:rPr lang="de-DE" sz="3100" i="1" baseline="-25000" dirty="0" err="1">
                <a:solidFill>
                  <a:srgbClr val="0070C0"/>
                </a:solidFill>
              </a:rPr>
              <a:t>z</a:t>
            </a:r>
            <a:r>
              <a:rPr lang="de-DE" sz="3100" i="1" dirty="0">
                <a:solidFill>
                  <a:srgbClr val="0070C0"/>
                </a:solidFill>
              </a:rPr>
              <a:t>) </a:t>
            </a:r>
            <a:r>
              <a:rPr lang="de-DE" sz="3100" dirty="0"/>
              <a:t>and </a:t>
            </a:r>
            <a:r>
              <a:rPr lang="de-DE" sz="3100" dirty="0" err="1">
                <a:solidFill>
                  <a:srgbClr val="0070C0"/>
                </a:solidFill>
              </a:rPr>
              <a:t>static</a:t>
            </a:r>
            <a:r>
              <a:rPr lang="de-DE" sz="3100" dirty="0">
                <a:solidFill>
                  <a:srgbClr val="0070C0"/>
                </a:solidFill>
              </a:rPr>
              <a:t> </a:t>
            </a:r>
            <a:br>
              <a:rPr lang="de-DE" sz="3100" dirty="0">
                <a:solidFill>
                  <a:srgbClr val="0070C0"/>
                </a:solidFill>
              </a:rPr>
            </a:br>
            <a:r>
              <a:rPr lang="de-DE" sz="3100" dirty="0">
                <a:solidFill>
                  <a:srgbClr val="0070C0"/>
                </a:solidFill>
              </a:rPr>
              <a:t>(</a:t>
            </a:r>
            <a:r>
              <a:rPr lang="de-DE" sz="3100" dirty="0" err="1">
                <a:solidFill>
                  <a:srgbClr val="0070C0"/>
                </a:solidFill>
              </a:rPr>
              <a:t>for</a:t>
            </a:r>
            <a:r>
              <a:rPr lang="de-DE" sz="3100" dirty="0">
                <a:solidFill>
                  <a:srgbClr val="0070C0"/>
                </a:solidFill>
              </a:rPr>
              <a:t> </a:t>
            </a:r>
            <a:r>
              <a:rPr lang="de-DE" sz="3100" i="1" dirty="0">
                <a:solidFill>
                  <a:srgbClr val="0070C0"/>
                </a:solidFill>
              </a:rPr>
              <a:t>E)</a:t>
            </a:r>
          </a:p>
          <a:p>
            <a:pPr marL="0" indent="0">
              <a:buFont typeface="Arial" panose="020B0604020202020204" pitchFamily="34" charset="0"/>
              <a:buNone/>
            </a:pPr>
            <a:endParaRPr lang="de-DE" sz="3100" dirty="0">
              <a:solidFill>
                <a:srgbClr val="0070C0"/>
              </a:solidFill>
            </a:endParaRPr>
          </a:p>
          <a:p>
            <a:r>
              <a:rPr lang="en-US" sz="3100" dirty="0"/>
              <a:t>Phase-mixing erases spatial </a:t>
            </a:r>
            <a:br>
              <a:rPr lang="en-US" sz="3100" dirty="0"/>
            </a:br>
            <a:r>
              <a:rPr lang="en-US" sz="3100" dirty="0"/>
              <a:t>coherence, not dynamical coherence</a:t>
            </a:r>
          </a:p>
          <a:p>
            <a:pPr marL="0" indent="0">
              <a:buFont typeface="Arial" panose="020B0604020202020204" pitchFamily="34" charset="0"/>
              <a:buNone/>
            </a:pPr>
            <a:endParaRPr lang="en-US" sz="3100" dirty="0"/>
          </a:p>
          <a:p>
            <a:r>
              <a:rPr lang="en-US" sz="3100" dirty="0"/>
              <a:t>Stars from a common progenitor share similar IoM</a:t>
            </a:r>
          </a:p>
          <a:p>
            <a:pPr marL="0" indent="0">
              <a:buFont typeface="Arial" panose="020B0604020202020204" pitchFamily="34" charset="0"/>
              <a:buNone/>
            </a:pPr>
            <a:endParaRPr lang="de-DE" sz="3100" dirty="0"/>
          </a:p>
          <a:p>
            <a:r>
              <a:rPr lang="en-US" sz="3100" dirty="0"/>
              <a:t>Basis for substructure detection </a:t>
            </a:r>
            <a:br>
              <a:rPr lang="en-US" sz="3100" dirty="0"/>
            </a:br>
            <a:r>
              <a:rPr lang="en-US" sz="3100" dirty="0"/>
              <a:t>algorithms</a:t>
            </a:r>
            <a:endParaRPr lang="de-DE" sz="3100"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p:txBody>
      </p:sp>
    </p:spTree>
    <p:extLst>
      <p:ext uri="{BB962C8B-B14F-4D97-AF65-F5344CB8AC3E}">
        <p14:creationId xmlns:p14="http://schemas.microsoft.com/office/powerpoint/2010/main" val="32379952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FAAF7A6-E54D-47D7-4E51-EBB8FD490EE9}"/>
              </a:ext>
            </a:extLst>
          </p:cNvPr>
          <p:cNvSpPr>
            <a:spLocks noGrp="1"/>
          </p:cNvSpPr>
          <p:nvPr>
            <p:ph type="dt" sz="half" idx="10"/>
          </p:nvPr>
        </p:nvSpPr>
        <p:spPr/>
        <p:txBody>
          <a:bodyPr/>
          <a:lstStyle/>
          <a:p>
            <a:fld id="{B00DF00D-51A4-4AF8-A372-802058CD7DBD}" type="datetime1">
              <a:rPr lang="en-US" smtClean="0"/>
              <a:t>8/12/2025</a:t>
            </a:fld>
            <a:endParaRPr lang="de-DE"/>
          </a:p>
        </p:txBody>
      </p:sp>
      <p:sp>
        <p:nvSpPr>
          <p:cNvPr id="5" name="Fußzeilenplatzhalter 4">
            <a:extLst>
              <a:ext uri="{FF2B5EF4-FFF2-40B4-BE49-F238E27FC236}">
                <a16:creationId xmlns:a16="http://schemas.microsoft.com/office/drawing/2014/main" id="{A3E32D41-FCCD-0EC3-0E84-56034EFC60E3}"/>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4D9BB8D8-CA0F-915C-37DD-8ED62BB9B58A}"/>
              </a:ext>
            </a:extLst>
          </p:cNvPr>
          <p:cNvSpPr>
            <a:spLocks noGrp="1"/>
          </p:cNvSpPr>
          <p:nvPr>
            <p:ph type="sldNum" sz="quarter" idx="12"/>
          </p:nvPr>
        </p:nvSpPr>
        <p:spPr/>
        <p:txBody>
          <a:bodyPr/>
          <a:lstStyle/>
          <a:p>
            <a:fld id="{10B8E01D-2B1A-4FB6-BF69-E6DB126EFBDF}" type="slidenum">
              <a:rPr lang="de-DE" smtClean="0"/>
              <a:t>23</a:t>
            </a:fld>
            <a:endParaRPr lang="de-DE"/>
          </a:p>
        </p:txBody>
      </p:sp>
      <p:pic>
        <p:nvPicPr>
          <p:cNvPr id="10" name="Grafik 9" descr="Ein Bild, das Text, Diagramm, Reihe, Screenshot enthält.&#10;&#10;KI-generierte Inhalte können fehlerhaft sein.">
            <a:extLst>
              <a:ext uri="{FF2B5EF4-FFF2-40B4-BE49-F238E27FC236}">
                <a16:creationId xmlns:a16="http://schemas.microsoft.com/office/drawing/2014/main" id="{5FF6C73B-10E6-447A-5FA2-9CB7F106D4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36525"/>
            <a:ext cx="10668000" cy="6346055"/>
          </a:xfrm>
          <a:prstGeom prst="rect">
            <a:avLst/>
          </a:prstGeom>
        </p:spPr>
      </p:pic>
    </p:spTree>
    <p:extLst>
      <p:ext uri="{BB962C8B-B14F-4D97-AF65-F5344CB8AC3E}">
        <p14:creationId xmlns:p14="http://schemas.microsoft.com/office/powerpoint/2010/main" val="345467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Inhaltsplatzhalter 4" descr="Ein Bild, das Text, Astronomie, Screenshot, Kreis enthält.&#10;&#10;KI-generierte Inhalte können fehlerhaft sein.">
            <a:extLst>
              <a:ext uri="{FF2B5EF4-FFF2-40B4-BE49-F238E27FC236}">
                <a16:creationId xmlns:a16="http://schemas.microsoft.com/office/drawing/2014/main" id="{053C4AF7-04A4-4EAA-4136-2720800FC6D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5537" y="102358"/>
            <a:ext cx="9180924" cy="4948940"/>
          </a:xfrm>
        </p:spPr>
      </p:pic>
      <p:pic>
        <p:nvPicPr>
          <p:cNvPr id="7" name="Grafik 6" descr="Ein Bild, das Astronomisches Objekt, Planet, Kreis, Raum enthält.&#10;&#10;KI-generierte Inhalte können fehlerhaft sein.">
            <a:extLst>
              <a:ext uri="{FF2B5EF4-FFF2-40B4-BE49-F238E27FC236}">
                <a16:creationId xmlns:a16="http://schemas.microsoft.com/office/drawing/2014/main" id="{4C13F423-62FC-C1AC-14AA-2ED4064109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5536" y="5051298"/>
            <a:ext cx="9180925" cy="1782179"/>
          </a:xfrm>
          <a:prstGeom prst="rect">
            <a:avLst/>
          </a:prstGeom>
        </p:spPr>
      </p:pic>
      <p:sp>
        <p:nvSpPr>
          <p:cNvPr id="2" name="Datumsplatzhalter 1">
            <a:extLst>
              <a:ext uri="{FF2B5EF4-FFF2-40B4-BE49-F238E27FC236}">
                <a16:creationId xmlns:a16="http://schemas.microsoft.com/office/drawing/2014/main" id="{D9225888-E642-4746-3AB0-5C957C6417FD}"/>
              </a:ext>
            </a:extLst>
          </p:cNvPr>
          <p:cNvSpPr>
            <a:spLocks noGrp="1"/>
          </p:cNvSpPr>
          <p:nvPr>
            <p:ph type="dt" sz="half" idx="10"/>
          </p:nvPr>
        </p:nvSpPr>
        <p:spPr/>
        <p:txBody>
          <a:bodyPr/>
          <a:lstStyle/>
          <a:p>
            <a:fld id="{8057B1ED-7608-4C3C-AC2A-C3A23A5FDA46}" type="datetime1">
              <a:rPr lang="en-US" smtClean="0"/>
              <a:t>8/12/2025</a:t>
            </a:fld>
            <a:endParaRPr lang="de-DE"/>
          </a:p>
        </p:txBody>
      </p:sp>
      <p:sp>
        <p:nvSpPr>
          <p:cNvPr id="3" name="Fußzeilenplatzhalter 2">
            <a:extLst>
              <a:ext uri="{FF2B5EF4-FFF2-40B4-BE49-F238E27FC236}">
                <a16:creationId xmlns:a16="http://schemas.microsoft.com/office/drawing/2014/main" id="{3EE70E96-B519-7DA4-302D-23A778161248}"/>
              </a:ext>
            </a:extLst>
          </p:cNvPr>
          <p:cNvSpPr>
            <a:spLocks noGrp="1"/>
          </p:cNvSpPr>
          <p:nvPr>
            <p:ph type="ftr" sz="quarter" idx="11"/>
          </p:nvPr>
        </p:nvSpPr>
        <p:spPr/>
        <p:txBody>
          <a:bodyPr/>
          <a:lstStyle/>
          <a:p>
            <a:r>
              <a:rPr lang="en-US"/>
              <a:t>EXPLORE 2025 summer school  - Dominik Plonka</a:t>
            </a:r>
            <a:endParaRPr lang="de-DE"/>
          </a:p>
        </p:txBody>
      </p:sp>
      <p:sp>
        <p:nvSpPr>
          <p:cNvPr id="4" name="Foliennummernplatzhalter 3">
            <a:extLst>
              <a:ext uri="{FF2B5EF4-FFF2-40B4-BE49-F238E27FC236}">
                <a16:creationId xmlns:a16="http://schemas.microsoft.com/office/drawing/2014/main" id="{21E2012C-8C74-1B7C-7C11-4040DD6E9A09}"/>
              </a:ext>
            </a:extLst>
          </p:cNvPr>
          <p:cNvSpPr>
            <a:spLocks noGrp="1"/>
          </p:cNvSpPr>
          <p:nvPr>
            <p:ph type="sldNum" sz="quarter" idx="12"/>
          </p:nvPr>
        </p:nvSpPr>
        <p:spPr/>
        <p:txBody>
          <a:bodyPr/>
          <a:lstStyle/>
          <a:p>
            <a:fld id="{10B8E01D-2B1A-4FB6-BF69-E6DB126EFBDF}" type="slidenum">
              <a:rPr lang="de-DE" smtClean="0"/>
              <a:t>24</a:t>
            </a:fld>
            <a:endParaRPr lang="de-DE"/>
          </a:p>
        </p:txBody>
      </p:sp>
    </p:spTree>
    <p:extLst>
      <p:ext uri="{BB962C8B-B14F-4D97-AF65-F5344CB8AC3E}">
        <p14:creationId xmlns:p14="http://schemas.microsoft.com/office/powerpoint/2010/main" val="846129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Inhaltsplatzhalter 4" descr="Ein Bild, das Text, Reihe, Screenshot, Diagramm enthält.&#10;&#10;KI-generierte Inhalte können fehlerhaft sein.">
            <a:extLst>
              <a:ext uri="{FF2B5EF4-FFF2-40B4-BE49-F238E27FC236}">
                <a16:creationId xmlns:a16="http://schemas.microsoft.com/office/drawing/2014/main" id="{5802F178-4B6E-34E6-0961-9D8E79E4F3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07960" y="203810"/>
            <a:ext cx="8061779" cy="6025838"/>
          </a:xfrm>
        </p:spPr>
      </p:pic>
      <p:sp>
        <p:nvSpPr>
          <p:cNvPr id="3" name="Datumsplatzhalter 2">
            <a:extLst>
              <a:ext uri="{FF2B5EF4-FFF2-40B4-BE49-F238E27FC236}">
                <a16:creationId xmlns:a16="http://schemas.microsoft.com/office/drawing/2014/main" id="{326A9956-0752-991C-A2ED-255C2BF0919A}"/>
              </a:ext>
            </a:extLst>
          </p:cNvPr>
          <p:cNvSpPr>
            <a:spLocks noGrp="1"/>
          </p:cNvSpPr>
          <p:nvPr>
            <p:ph type="dt" sz="half" idx="10"/>
          </p:nvPr>
        </p:nvSpPr>
        <p:spPr/>
        <p:txBody>
          <a:bodyPr/>
          <a:lstStyle/>
          <a:p>
            <a:fld id="{90B2FB7F-9C57-47D7-B282-2D0C3A36EFBF}" type="datetime1">
              <a:rPr lang="en-US" smtClean="0"/>
              <a:t>8/12/2025</a:t>
            </a:fld>
            <a:endParaRPr lang="de-DE"/>
          </a:p>
        </p:txBody>
      </p:sp>
      <p:sp>
        <p:nvSpPr>
          <p:cNvPr id="4" name="Fußzeilenplatzhalter 3">
            <a:extLst>
              <a:ext uri="{FF2B5EF4-FFF2-40B4-BE49-F238E27FC236}">
                <a16:creationId xmlns:a16="http://schemas.microsoft.com/office/drawing/2014/main" id="{6C42D108-8453-7257-A27C-AF6D3C00B0D0}"/>
              </a:ext>
            </a:extLst>
          </p:cNvPr>
          <p:cNvSpPr>
            <a:spLocks noGrp="1"/>
          </p:cNvSpPr>
          <p:nvPr>
            <p:ph type="ftr" sz="quarter" idx="11"/>
          </p:nvPr>
        </p:nvSpPr>
        <p:spPr/>
        <p:txBody>
          <a:bodyPr/>
          <a:lstStyle/>
          <a:p>
            <a:r>
              <a:rPr lang="en-US"/>
              <a:t>EXPLORE 2025 summer school  - Dominik Plonka</a:t>
            </a:r>
            <a:endParaRPr lang="de-DE"/>
          </a:p>
        </p:txBody>
      </p:sp>
      <p:sp>
        <p:nvSpPr>
          <p:cNvPr id="6" name="Foliennummernplatzhalter 5">
            <a:extLst>
              <a:ext uri="{FF2B5EF4-FFF2-40B4-BE49-F238E27FC236}">
                <a16:creationId xmlns:a16="http://schemas.microsoft.com/office/drawing/2014/main" id="{F170EF10-704F-3678-4B2F-A3D6269F0A67}"/>
              </a:ext>
            </a:extLst>
          </p:cNvPr>
          <p:cNvSpPr>
            <a:spLocks noGrp="1"/>
          </p:cNvSpPr>
          <p:nvPr>
            <p:ph type="sldNum" sz="quarter" idx="12"/>
          </p:nvPr>
        </p:nvSpPr>
        <p:spPr/>
        <p:txBody>
          <a:bodyPr/>
          <a:lstStyle/>
          <a:p>
            <a:fld id="{10B8E01D-2B1A-4FB6-BF69-E6DB126EFBDF}" type="slidenum">
              <a:rPr lang="de-DE" smtClean="0"/>
              <a:t>25</a:t>
            </a:fld>
            <a:endParaRPr lang="de-DE"/>
          </a:p>
        </p:txBody>
      </p:sp>
    </p:spTree>
    <p:extLst>
      <p:ext uri="{BB962C8B-B14F-4D97-AF65-F5344CB8AC3E}">
        <p14:creationId xmlns:p14="http://schemas.microsoft.com/office/powerpoint/2010/main" val="480207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003EF-4326-5274-2E00-9E91FE705319}"/>
            </a:ext>
          </a:extLst>
        </p:cNvPr>
        <p:cNvGrpSpPr/>
        <p:nvPr/>
      </p:nvGrpSpPr>
      <p:grpSpPr>
        <a:xfrm>
          <a:off x="0" y="0"/>
          <a:ext cx="0" cy="0"/>
          <a:chOff x="0" y="0"/>
          <a:chExt cx="0" cy="0"/>
        </a:xfrm>
      </p:grpSpPr>
      <p:pic>
        <p:nvPicPr>
          <p:cNvPr id="5" name="Grafik 4" descr="Ein Bild, das Raum, Stern, Galaxie, Konstellation enthält.&#10;&#10;KI-generierte Inhalte können fehlerhaft sein.">
            <a:extLst>
              <a:ext uri="{FF2B5EF4-FFF2-40B4-BE49-F238E27FC236}">
                <a16:creationId xmlns:a16="http://schemas.microsoft.com/office/drawing/2014/main" id="{FCEEC3DE-9775-F4D8-84FD-3D3B4F2AB1B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l="5556" r="5556"/>
          <a:stretch>
            <a:fillRect/>
          </a:stretch>
        </p:blipFill>
        <p:spPr>
          <a:xfrm>
            <a:off x="-1" y="0"/>
            <a:ext cx="12192001" cy="6858000"/>
          </a:xfrm>
          <a:prstGeom prst="rect">
            <a:avLst/>
          </a:prstGeom>
        </p:spPr>
      </p:pic>
      <p:sp>
        <p:nvSpPr>
          <p:cNvPr id="17" name="Textfeld 16">
            <a:extLst>
              <a:ext uri="{FF2B5EF4-FFF2-40B4-BE49-F238E27FC236}">
                <a16:creationId xmlns:a16="http://schemas.microsoft.com/office/drawing/2014/main" id="{3BCCF2A6-51A1-5390-4D3A-13C5907A0F6D}"/>
              </a:ext>
            </a:extLst>
          </p:cNvPr>
          <p:cNvSpPr txBox="1"/>
          <p:nvPr/>
        </p:nvSpPr>
        <p:spPr>
          <a:xfrm>
            <a:off x="9274629" y="4735286"/>
            <a:ext cx="824593" cy="461665"/>
          </a:xfrm>
          <a:prstGeom prst="rect">
            <a:avLst/>
          </a:prstGeom>
          <a:noFill/>
        </p:spPr>
        <p:txBody>
          <a:bodyPr wrap="square" rtlCol="0">
            <a:spAutoFit/>
          </a:bodyPr>
          <a:lstStyle/>
          <a:p>
            <a:r>
              <a:rPr lang="de-DE" sz="2400" dirty="0">
                <a:solidFill>
                  <a:schemeClr val="bg1"/>
                </a:solidFill>
              </a:rPr>
              <a:t>LMC</a:t>
            </a:r>
          </a:p>
        </p:txBody>
      </p:sp>
      <p:sp>
        <p:nvSpPr>
          <p:cNvPr id="20" name="Textfeld 19">
            <a:extLst>
              <a:ext uri="{FF2B5EF4-FFF2-40B4-BE49-F238E27FC236}">
                <a16:creationId xmlns:a16="http://schemas.microsoft.com/office/drawing/2014/main" id="{509C39BF-1641-8DC2-A4EB-07A25827F288}"/>
              </a:ext>
            </a:extLst>
          </p:cNvPr>
          <p:cNvSpPr txBox="1"/>
          <p:nvPr/>
        </p:nvSpPr>
        <p:spPr>
          <a:xfrm>
            <a:off x="8006444" y="5136101"/>
            <a:ext cx="824593" cy="461665"/>
          </a:xfrm>
          <a:prstGeom prst="rect">
            <a:avLst/>
          </a:prstGeom>
          <a:noFill/>
        </p:spPr>
        <p:txBody>
          <a:bodyPr wrap="square" rtlCol="0">
            <a:spAutoFit/>
          </a:bodyPr>
          <a:lstStyle/>
          <a:p>
            <a:r>
              <a:rPr lang="de-DE" sz="2400" dirty="0">
                <a:solidFill>
                  <a:schemeClr val="bg1"/>
                </a:solidFill>
              </a:rPr>
              <a:t>SMC</a:t>
            </a:r>
          </a:p>
        </p:txBody>
      </p:sp>
      <p:cxnSp>
        <p:nvCxnSpPr>
          <p:cNvPr id="21" name="Gerade Verbindung mit Pfeil 20">
            <a:extLst>
              <a:ext uri="{FF2B5EF4-FFF2-40B4-BE49-F238E27FC236}">
                <a16:creationId xmlns:a16="http://schemas.microsoft.com/office/drawing/2014/main" id="{250C1EB2-7425-ACE2-7CBD-DF433D6953A0}"/>
              </a:ext>
            </a:extLst>
          </p:cNvPr>
          <p:cNvCxnSpPr>
            <a:cxnSpLocks/>
          </p:cNvCxnSpPr>
          <p:nvPr/>
        </p:nvCxnSpPr>
        <p:spPr>
          <a:xfrm>
            <a:off x="5536406" y="2428133"/>
            <a:ext cx="295950" cy="413081"/>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3" name="Textfeld 22">
            <a:extLst>
              <a:ext uri="{FF2B5EF4-FFF2-40B4-BE49-F238E27FC236}">
                <a16:creationId xmlns:a16="http://schemas.microsoft.com/office/drawing/2014/main" id="{6C92FCB0-C8ED-2774-8DA1-B9BBB39E0B00}"/>
              </a:ext>
            </a:extLst>
          </p:cNvPr>
          <p:cNvSpPr txBox="1"/>
          <p:nvPr/>
        </p:nvSpPr>
        <p:spPr>
          <a:xfrm>
            <a:off x="4701944" y="1966468"/>
            <a:ext cx="1487267" cy="461665"/>
          </a:xfrm>
          <a:prstGeom prst="rect">
            <a:avLst/>
          </a:prstGeom>
          <a:noFill/>
        </p:spPr>
        <p:txBody>
          <a:bodyPr wrap="none" rtlCol="0">
            <a:spAutoFit/>
          </a:bodyPr>
          <a:lstStyle/>
          <a:p>
            <a:r>
              <a:rPr lang="de-DE" sz="2400" dirty="0">
                <a:solidFill>
                  <a:schemeClr val="bg1"/>
                </a:solidFill>
              </a:rPr>
              <a:t>Bar/</a:t>
            </a:r>
            <a:r>
              <a:rPr lang="de-DE" sz="2400" dirty="0" err="1">
                <a:solidFill>
                  <a:schemeClr val="bg1"/>
                </a:solidFill>
              </a:rPr>
              <a:t>Bulge</a:t>
            </a:r>
            <a:endParaRPr lang="de-DE" sz="2400" dirty="0">
              <a:solidFill>
                <a:schemeClr val="bg1"/>
              </a:solidFill>
            </a:endParaRPr>
          </a:p>
        </p:txBody>
      </p:sp>
      <p:cxnSp>
        <p:nvCxnSpPr>
          <p:cNvPr id="24" name="Gerade Verbindung mit Pfeil 23">
            <a:extLst>
              <a:ext uri="{FF2B5EF4-FFF2-40B4-BE49-F238E27FC236}">
                <a16:creationId xmlns:a16="http://schemas.microsoft.com/office/drawing/2014/main" id="{4CB3E7AB-E948-0C74-327B-AEB9FEA8FBF7}"/>
              </a:ext>
            </a:extLst>
          </p:cNvPr>
          <p:cNvCxnSpPr>
            <a:cxnSpLocks/>
          </p:cNvCxnSpPr>
          <p:nvPr/>
        </p:nvCxnSpPr>
        <p:spPr>
          <a:xfrm flipH="1">
            <a:off x="7861333" y="2245047"/>
            <a:ext cx="485099" cy="569527"/>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6" name="Textfeld 25">
            <a:extLst>
              <a:ext uri="{FF2B5EF4-FFF2-40B4-BE49-F238E27FC236}">
                <a16:creationId xmlns:a16="http://schemas.microsoft.com/office/drawing/2014/main" id="{B18B6B7A-036B-A21E-9049-EBC6CE8AD3C5}"/>
              </a:ext>
            </a:extLst>
          </p:cNvPr>
          <p:cNvSpPr txBox="1"/>
          <p:nvPr/>
        </p:nvSpPr>
        <p:spPr>
          <a:xfrm>
            <a:off x="7748549" y="1820457"/>
            <a:ext cx="2390334" cy="461665"/>
          </a:xfrm>
          <a:prstGeom prst="rect">
            <a:avLst/>
          </a:prstGeom>
          <a:noFill/>
        </p:spPr>
        <p:txBody>
          <a:bodyPr wrap="none" rtlCol="0">
            <a:spAutoFit/>
          </a:bodyPr>
          <a:lstStyle/>
          <a:p>
            <a:r>
              <a:rPr lang="de-DE" sz="2400" dirty="0" err="1">
                <a:solidFill>
                  <a:schemeClr val="bg1"/>
                </a:solidFill>
              </a:rPr>
              <a:t>Thick</a:t>
            </a:r>
            <a:r>
              <a:rPr lang="de-DE" sz="2400" dirty="0">
                <a:solidFill>
                  <a:schemeClr val="bg1"/>
                </a:solidFill>
              </a:rPr>
              <a:t> stellar </a:t>
            </a:r>
            <a:r>
              <a:rPr lang="de-DE" sz="2400" dirty="0" err="1">
                <a:solidFill>
                  <a:schemeClr val="bg1"/>
                </a:solidFill>
              </a:rPr>
              <a:t>disk</a:t>
            </a:r>
            <a:endParaRPr lang="de-DE" sz="2400" dirty="0">
              <a:solidFill>
                <a:schemeClr val="bg1"/>
              </a:solidFill>
            </a:endParaRPr>
          </a:p>
        </p:txBody>
      </p:sp>
      <p:cxnSp>
        <p:nvCxnSpPr>
          <p:cNvPr id="30" name="Gerade Verbindung mit Pfeil 29">
            <a:extLst>
              <a:ext uri="{FF2B5EF4-FFF2-40B4-BE49-F238E27FC236}">
                <a16:creationId xmlns:a16="http://schemas.microsoft.com/office/drawing/2014/main" id="{04B4DB42-DEC1-1C88-CEA2-1FF62F0521C8}"/>
              </a:ext>
            </a:extLst>
          </p:cNvPr>
          <p:cNvCxnSpPr>
            <a:cxnSpLocks/>
          </p:cNvCxnSpPr>
          <p:nvPr/>
        </p:nvCxnSpPr>
        <p:spPr>
          <a:xfrm flipV="1">
            <a:off x="6866164" y="3429000"/>
            <a:ext cx="995169" cy="767443"/>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3" name="Textfeld 32">
            <a:extLst>
              <a:ext uri="{FF2B5EF4-FFF2-40B4-BE49-F238E27FC236}">
                <a16:creationId xmlns:a16="http://schemas.microsoft.com/office/drawing/2014/main" id="{5F38758C-ECD9-7419-744D-285D319F375A}"/>
              </a:ext>
            </a:extLst>
          </p:cNvPr>
          <p:cNvSpPr txBox="1"/>
          <p:nvPr/>
        </p:nvSpPr>
        <p:spPr>
          <a:xfrm>
            <a:off x="5741529" y="4196443"/>
            <a:ext cx="2249270" cy="461665"/>
          </a:xfrm>
          <a:prstGeom prst="rect">
            <a:avLst/>
          </a:prstGeom>
          <a:noFill/>
        </p:spPr>
        <p:txBody>
          <a:bodyPr wrap="none" rtlCol="0">
            <a:spAutoFit/>
          </a:bodyPr>
          <a:lstStyle/>
          <a:p>
            <a:r>
              <a:rPr lang="de-DE" sz="2400" dirty="0" err="1">
                <a:solidFill>
                  <a:schemeClr val="bg1"/>
                </a:solidFill>
              </a:rPr>
              <a:t>Thin</a:t>
            </a:r>
            <a:r>
              <a:rPr lang="de-DE" sz="2400" dirty="0">
                <a:solidFill>
                  <a:schemeClr val="bg1"/>
                </a:solidFill>
              </a:rPr>
              <a:t> stellar </a:t>
            </a:r>
            <a:r>
              <a:rPr lang="de-DE" sz="2400" dirty="0" err="1">
                <a:solidFill>
                  <a:schemeClr val="bg1"/>
                </a:solidFill>
              </a:rPr>
              <a:t>disk</a:t>
            </a:r>
            <a:endParaRPr lang="de-DE" sz="2400" dirty="0">
              <a:solidFill>
                <a:schemeClr val="bg1"/>
              </a:solidFill>
            </a:endParaRPr>
          </a:p>
        </p:txBody>
      </p:sp>
      <p:cxnSp>
        <p:nvCxnSpPr>
          <p:cNvPr id="36" name="Gerade Verbindung mit Pfeil 35">
            <a:extLst>
              <a:ext uri="{FF2B5EF4-FFF2-40B4-BE49-F238E27FC236}">
                <a16:creationId xmlns:a16="http://schemas.microsoft.com/office/drawing/2014/main" id="{81FE7F99-7798-06AD-D1D4-A12DC96F04CE}"/>
              </a:ext>
            </a:extLst>
          </p:cNvPr>
          <p:cNvCxnSpPr>
            <a:cxnSpLocks/>
          </p:cNvCxnSpPr>
          <p:nvPr/>
        </p:nvCxnSpPr>
        <p:spPr>
          <a:xfrm flipH="1">
            <a:off x="735466" y="2583055"/>
            <a:ext cx="654504" cy="893922"/>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8" name="Textfeld 37">
            <a:extLst>
              <a:ext uri="{FF2B5EF4-FFF2-40B4-BE49-F238E27FC236}">
                <a16:creationId xmlns:a16="http://schemas.microsoft.com/office/drawing/2014/main" id="{1ADB50AF-036D-930D-CDE7-6ECF833F080C}"/>
              </a:ext>
            </a:extLst>
          </p:cNvPr>
          <p:cNvSpPr txBox="1"/>
          <p:nvPr/>
        </p:nvSpPr>
        <p:spPr>
          <a:xfrm>
            <a:off x="1029254" y="2186704"/>
            <a:ext cx="814454" cy="461665"/>
          </a:xfrm>
          <a:prstGeom prst="rect">
            <a:avLst/>
          </a:prstGeom>
          <a:noFill/>
        </p:spPr>
        <p:txBody>
          <a:bodyPr wrap="none" rtlCol="0">
            <a:spAutoFit/>
          </a:bodyPr>
          <a:lstStyle/>
          <a:p>
            <a:r>
              <a:rPr lang="de-DE" sz="2400" dirty="0" err="1">
                <a:solidFill>
                  <a:schemeClr val="bg1"/>
                </a:solidFill>
              </a:rPr>
              <a:t>Dust</a:t>
            </a:r>
            <a:endParaRPr lang="de-DE" sz="2400" dirty="0">
              <a:solidFill>
                <a:schemeClr val="bg1"/>
              </a:solidFill>
            </a:endParaRPr>
          </a:p>
        </p:txBody>
      </p:sp>
      <p:sp>
        <p:nvSpPr>
          <p:cNvPr id="42" name="Textfeld 41">
            <a:extLst>
              <a:ext uri="{FF2B5EF4-FFF2-40B4-BE49-F238E27FC236}">
                <a16:creationId xmlns:a16="http://schemas.microsoft.com/office/drawing/2014/main" id="{2DA28102-A484-B331-69C2-0268F747F3B5}"/>
              </a:ext>
            </a:extLst>
          </p:cNvPr>
          <p:cNvSpPr txBox="1"/>
          <p:nvPr/>
        </p:nvSpPr>
        <p:spPr>
          <a:xfrm>
            <a:off x="590672" y="5419804"/>
            <a:ext cx="1691617" cy="461665"/>
          </a:xfrm>
          <a:prstGeom prst="rect">
            <a:avLst/>
          </a:prstGeom>
          <a:noFill/>
        </p:spPr>
        <p:txBody>
          <a:bodyPr wrap="none" rtlCol="0">
            <a:spAutoFit/>
          </a:bodyPr>
          <a:lstStyle/>
          <a:p>
            <a:r>
              <a:rPr lang="de-DE" sz="2400" dirty="0">
                <a:solidFill>
                  <a:srgbClr val="FFC000"/>
                </a:solidFill>
              </a:rPr>
              <a:t>Stellar </a:t>
            </a:r>
            <a:r>
              <a:rPr lang="de-DE" sz="2400" dirty="0" err="1">
                <a:solidFill>
                  <a:srgbClr val="FFC000"/>
                </a:solidFill>
              </a:rPr>
              <a:t>halo</a:t>
            </a:r>
            <a:endParaRPr lang="de-DE" sz="2400" dirty="0">
              <a:solidFill>
                <a:srgbClr val="FFC000"/>
              </a:solidFill>
            </a:endParaRPr>
          </a:p>
        </p:txBody>
      </p:sp>
      <p:sp>
        <p:nvSpPr>
          <p:cNvPr id="43" name="Textfeld 42">
            <a:extLst>
              <a:ext uri="{FF2B5EF4-FFF2-40B4-BE49-F238E27FC236}">
                <a16:creationId xmlns:a16="http://schemas.microsoft.com/office/drawing/2014/main" id="{5503723F-0FD6-EAAD-652E-5945C2943F34}"/>
              </a:ext>
            </a:extLst>
          </p:cNvPr>
          <p:cNvSpPr txBox="1"/>
          <p:nvPr/>
        </p:nvSpPr>
        <p:spPr>
          <a:xfrm>
            <a:off x="8633610" y="6256502"/>
            <a:ext cx="2405146" cy="461665"/>
          </a:xfrm>
          <a:prstGeom prst="rect">
            <a:avLst/>
          </a:prstGeom>
          <a:noFill/>
        </p:spPr>
        <p:txBody>
          <a:bodyPr wrap="none" rtlCol="0">
            <a:spAutoFit/>
          </a:bodyPr>
          <a:lstStyle/>
          <a:p>
            <a:r>
              <a:rPr lang="de-DE" sz="2400" dirty="0">
                <a:solidFill>
                  <a:schemeClr val="bg1"/>
                </a:solidFill>
              </a:rPr>
              <a:t>Dark matter </a:t>
            </a:r>
            <a:r>
              <a:rPr lang="de-DE" sz="2400" dirty="0" err="1">
                <a:solidFill>
                  <a:schemeClr val="bg1"/>
                </a:solidFill>
              </a:rPr>
              <a:t>halo</a:t>
            </a:r>
            <a:endParaRPr lang="de-DE" sz="2400" dirty="0">
              <a:solidFill>
                <a:schemeClr val="bg1"/>
              </a:solidFill>
            </a:endParaRPr>
          </a:p>
        </p:txBody>
      </p:sp>
      <p:sp>
        <p:nvSpPr>
          <p:cNvPr id="45" name="Ellipse 44">
            <a:extLst>
              <a:ext uri="{FF2B5EF4-FFF2-40B4-BE49-F238E27FC236}">
                <a16:creationId xmlns:a16="http://schemas.microsoft.com/office/drawing/2014/main" id="{0D4A8067-5634-C598-8644-9BA70E9BAD75}"/>
              </a:ext>
            </a:extLst>
          </p:cNvPr>
          <p:cNvSpPr/>
          <p:nvPr/>
        </p:nvSpPr>
        <p:spPr>
          <a:xfrm>
            <a:off x="5258482" y="2967335"/>
            <a:ext cx="1861457" cy="767443"/>
          </a:xfrm>
          <a:prstGeom prst="ellipse">
            <a:avLst/>
          </a:prstGeom>
          <a:noFill/>
          <a:ln w="28575">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Textfeld 46">
            <a:extLst>
              <a:ext uri="{FF2B5EF4-FFF2-40B4-BE49-F238E27FC236}">
                <a16:creationId xmlns:a16="http://schemas.microsoft.com/office/drawing/2014/main" id="{52C29EA6-3632-35A3-C5D4-5C4248559DA9}"/>
              </a:ext>
            </a:extLst>
          </p:cNvPr>
          <p:cNvSpPr txBox="1"/>
          <p:nvPr/>
        </p:nvSpPr>
        <p:spPr>
          <a:xfrm>
            <a:off x="8493580" y="2980833"/>
            <a:ext cx="4057650" cy="769441"/>
          </a:xfrm>
          <a:prstGeom prst="rect">
            <a:avLst/>
          </a:prstGeom>
          <a:noFill/>
        </p:spPr>
        <p:txBody>
          <a:bodyPr wrap="square" rtlCol="0">
            <a:spAutoFit/>
          </a:bodyPr>
          <a:lstStyle/>
          <a:p>
            <a:pPr algn="ctr"/>
            <a:r>
              <a:rPr lang="de-DE" sz="2200" dirty="0">
                <a:solidFill>
                  <a:schemeClr val="bg1"/>
                </a:solidFill>
              </a:rPr>
              <a:t>Location of </a:t>
            </a:r>
            <a:r>
              <a:rPr lang="de-DE" sz="2200" dirty="0" err="1">
                <a:solidFill>
                  <a:schemeClr val="bg1"/>
                </a:solidFill>
              </a:rPr>
              <a:t>most</a:t>
            </a:r>
            <a:r>
              <a:rPr lang="de-DE" sz="2200" dirty="0">
                <a:solidFill>
                  <a:schemeClr val="bg1"/>
                </a:solidFill>
              </a:rPr>
              <a:t> </a:t>
            </a:r>
            <a:r>
              <a:rPr lang="de-DE" sz="2200" i="1" dirty="0">
                <a:solidFill>
                  <a:schemeClr val="bg1"/>
                </a:solidFill>
              </a:rPr>
              <a:t>in-situ</a:t>
            </a:r>
            <a:r>
              <a:rPr lang="de-DE" sz="2200" dirty="0">
                <a:solidFill>
                  <a:schemeClr val="bg1"/>
                </a:solidFill>
              </a:rPr>
              <a:t> </a:t>
            </a:r>
          </a:p>
          <a:p>
            <a:pPr algn="ctr"/>
            <a:r>
              <a:rPr lang="de-DE" sz="2200" dirty="0" err="1">
                <a:solidFill>
                  <a:schemeClr val="bg1"/>
                </a:solidFill>
              </a:rPr>
              <a:t>star</a:t>
            </a:r>
            <a:r>
              <a:rPr lang="de-DE" sz="2200" dirty="0">
                <a:solidFill>
                  <a:schemeClr val="bg1"/>
                </a:solidFill>
              </a:rPr>
              <a:t> </a:t>
            </a:r>
            <a:r>
              <a:rPr lang="de-DE" sz="2200" dirty="0" err="1">
                <a:solidFill>
                  <a:schemeClr val="bg1"/>
                </a:solidFill>
              </a:rPr>
              <a:t>formation</a:t>
            </a:r>
            <a:endParaRPr lang="de-DE" sz="2200" dirty="0">
              <a:solidFill>
                <a:schemeClr val="bg1"/>
              </a:solidFill>
            </a:endParaRPr>
          </a:p>
        </p:txBody>
      </p:sp>
      <p:sp>
        <p:nvSpPr>
          <p:cNvPr id="48" name="Rechteck 47">
            <a:extLst>
              <a:ext uri="{FF2B5EF4-FFF2-40B4-BE49-F238E27FC236}">
                <a16:creationId xmlns:a16="http://schemas.microsoft.com/office/drawing/2014/main" id="{2A8F5501-0C5F-5888-E26D-0AB1F0E5A0CD}"/>
              </a:ext>
            </a:extLst>
          </p:cNvPr>
          <p:cNvSpPr/>
          <p:nvPr/>
        </p:nvSpPr>
        <p:spPr>
          <a:xfrm>
            <a:off x="130628" y="2868101"/>
            <a:ext cx="11887201" cy="977616"/>
          </a:xfrm>
          <a:prstGeom prst="rect">
            <a:avLst/>
          </a:prstGeom>
          <a:noFill/>
          <a:ln w="19050">
            <a:solidFill>
              <a:schemeClr val="bg1"/>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Ellipse 48">
            <a:extLst>
              <a:ext uri="{FF2B5EF4-FFF2-40B4-BE49-F238E27FC236}">
                <a16:creationId xmlns:a16="http://schemas.microsoft.com/office/drawing/2014/main" id="{F7294AEF-D603-C93C-FB91-DADFF0390CAE}"/>
              </a:ext>
            </a:extLst>
          </p:cNvPr>
          <p:cNvSpPr/>
          <p:nvPr/>
        </p:nvSpPr>
        <p:spPr>
          <a:xfrm>
            <a:off x="130628" y="636817"/>
            <a:ext cx="11887201" cy="5453743"/>
          </a:xfrm>
          <a:prstGeom prst="ellipse">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1" name="Textfeld 50">
            <a:extLst>
              <a:ext uri="{FF2B5EF4-FFF2-40B4-BE49-F238E27FC236}">
                <a16:creationId xmlns:a16="http://schemas.microsoft.com/office/drawing/2014/main" id="{D91E068F-C64E-B8D0-1B15-6DE00C1AF8B3}"/>
              </a:ext>
            </a:extLst>
          </p:cNvPr>
          <p:cNvSpPr txBox="1"/>
          <p:nvPr/>
        </p:nvSpPr>
        <p:spPr>
          <a:xfrm>
            <a:off x="101957" y="5814633"/>
            <a:ext cx="2576026" cy="769441"/>
          </a:xfrm>
          <a:prstGeom prst="rect">
            <a:avLst/>
          </a:prstGeom>
          <a:noFill/>
        </p:spPr>
        <p:txBody>
          <a:bodyPr wrap="none" lIns="91440" tIns="45720" rIns="91440" bIns="45720" rtlCol="0" anchor="t">
            <a:spAutoFit/>
          </a:bodyPr>
          <a:lstStyle/>
          <a:p>
            <a:pPr algn="ctr"/>
            <a:r>
              <a:rPr lang="de-DE" sz="2200" dirty="0" err="1">
                <a:solidFill>
                  <a:srgbClr val="FFC000"/>
                </a:solidFill>
              </a:rPr>
              <a:t>Mostly</a:t>
            </a:r>
            <a:r>
              <a:rPr lang="de-DE" sz="2200" dirty="0">
                <a:solidFill>
                  <a:srgbClr val="FFC000"/>
                </a:solidFill>
              </a:rPr>
              <a:t> </a:t>
            </a:r>
            <a:r>
              <a:rPr lang="de-DE" sz="2200" dirty="0" err="1">
                <a:solidFill>
                  <a:srgbClr val="FFC000"/>
                </a:solidFill>
              </a:rPr>
              <a:t>stars</a:t>
            </a:r>
            <a:r>
              <a:rPr lang="de-DE" sz="2200" dirty="0">
                <a:solidFill>
                  <a:srgbClr val="FFC000"/>
                </a:solidFill>
              </a:rPr>
              <a:t> </a:t>
            </a:r>
            <a:r>
              <a:rPr lang="de-DE" sz="2200" dirty="0" err="1">
                <a:solidFill>
                  <a:srgbClr val="FFC000"/>
                </a:solidFill>
              </a:rPr>
              <a:t>with</a:t>
            </a:r>
            <a:r>
              <a:rPr lang="de-DE" sz="2200" dirty="0">
                <a:solidFill>
                  <a:srgbClr val="FFC000"/>
                </a:solidFill>
              </a:rPr>
              <a:t> </a:t>
            </a:r>
          </a:p>
          <a:p>
            <a:pPr algn="ctr"/>
            <a:r>
              <a:rPr lang="de-DE" sz="2200" dirty="0">
                <a:solidFill>
                  <a:srgbClr val="FFC000"/>
                </a:solidFill>
              </a:rPr>
              <a:t>extra-</a:t>
            </a:r>
            <a:r>
              <a:rPr lang="de-DE" sz="2200" dirty="0" err="1">
                <a:solidFill>
                  <a:srgbClr val="FFC000"/>
                </a:solidFill>
              </a:rPr>
              <a:t>galactic</a:t>
            </a:r>
            <a:r>
              <a:rPr lang="de-DE" sz="2200" dirty="0">
                <a:solidFill>
                  <a:srgbClr val="FFC000"/>
                </a:solidFill>
              </a:rPr>
              <a:t> </a:t>
            </a:r>
            <a:r>
              <a:rPr lang="de-DE" sz="2200" dirty="0" err="1">
                <a:solidFill>
                  <a:srgbClr val="FFC000"/>
                </a:solidFill>
              </a:rPr>
              <a:t>origin</a:t>
            </a:r>
            <a:endParaRPr lang="de-DE" sz="2200" dirty="0">
              <a:solidFill>
                <a:srgbClr val="FFC000"/>
              </a:solidFill>
            </a:endParaRPr>
          </a:p>
        </p:txBody>
      </p:sp>
    </p:spTree>
    <p:extLst>
      <p:ext uri="{BB962C8B-B14F-4D97-AF65-F5344CB8AC3E}">
        <p14:creationId xmlns:p14="http://schemas.microsoft.com/office/powerpoint/2010/main" val="29804399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083562-07F8-21CC-2475-DCFED16D5516}"/>
              </a:ext>
            </a:extLst>
          </p:cNvPr>
          <p:cNvSpPr>
            <a:spLocks noGrp="1"/>
          </p:cNvSpPr>
          <p:nvPr>
            <p:ph type="title"/>
          </p:nvPr>
        </p:nvSpPr>
        <p:spPr>
          <a:xfrm>
            <a:off x="838200" y="5555"/>
            <a:ext cx="10515600" cy="1325563"/>
          </a:xfrm>
        </p:spPr>
        <p:txBody>
          <a:bodyPr/>
          <a:lstStyle/>
          <a:p>
            <a:pPr algn="ctr"/>
            <a:r>
              <a:rPr lang="de-DE" dirty="0"/>
              <a:t>Brief </a:t>
            </a:r>
            <a:r>
              <a:rPr lang="de-DE" dirty="0" err="1"/>
              <a:t>History</a:t>
            </a:r>
            <a:r>
              <a:rPr lang="de-DE" dirty="0"/>
              <a:t> of </a:t>
            </a:r>
            <a:r>
              <a:rPr lang="de-DE" dirty="0" err="1"/>
              <a:t>the</a:t>
            </a:r>
            <a:r>
              <a:rPr lang="de-DE" dirty="0"/>
              <a:t> Milky Way </a:t>
            </a:r>
            <a:endParaRPr lang="de-DE" dirty="0">
              <a:solidFill>
                <a:srgbClr val="FF0000"/>
              </a:solidFill>
            </a:endParaRPr>
          </a:p>
        </p:txBody>
      </p:sp>
      <p:sp>
        <p:nvSpPr>
          <p:cNvPr id="4" name="Textfeld 3">
            <a:extLst>
              <a:ext uri="{FF2B5EF4-FFF2-40B4-BE49-F238E27FC236}">
                <a16:creationId xmlns:a16="http://schemas.microsoft.com/office/drawing/2014/main" id="{9C7B4756-88E9-0D83-6CF9-08FD61DBADB2}"/>
              </a:ext>
            </a:extLst>
          </p:cNvPr>
          <p:cNvSpPr txBox="1"/>
          <p:nvPr/>
        </p:nvSpPr>
        <p:spPr>
          <a:xfrm>
            <a:off x="9290050" y="759526"/>
            <a:ext cx="1352999" cy="461665"/>
          </a:xfrm>
          <a:prstGeom prst="rect">
            <a:avLst/>
          </a:prstGeom>
          <a:noFill/>
        </p:spPr>
        <p:txBody>
          <a:bodyPr wrap="none" rtlCol="0">
            <a:spAutoFit/>
          </a:bodyPr>
          <a:lstStyle/>
          <a:p>
            <a:r>
              <a:rPr lang="de-DE" sz="2400" b="1" dirty="0" err="1">
                <a:solidFill>
                  <a:srgbClr val="FF0000"/>
                </a:solidFill>
              </a:rPr>
              <a:t>pre</a:t>
            </a:r>
            <a:r>
              <a:rPr lang="de-DE" sz="2400" b="1" dirty="0">
                <a:solidFill>
                  <a:srgbClr val="FF0000"/>
                </a:solidFill>
              </a:rPr>
              <a:t> Gaia</a:t>
            </a:r>
          </a:p>
        </p:txBody>
      </p:sp>
      <p:cxnSp>
        <p:nvCxnSpPr>
          <p:cNvPr id="8" name="Gerader Verbinder 7">
            <a:extLst>
              <a:ext uri="{FF2B5EF4-FFF2-40B4-BE49-F238E27FC236}">
                <a16:creationId xmlns:a16="http://schemas.microsoft.com/office/drawing/2014/main" id="{DE9AF8EC-FFA1-F077-DEBC-D836548F632E}"/>
              </a:ext>
            </a:extLst>
          </p:cNvPr>
          <p:cNvCxnSpPr>
            <a:cxnSpLocks/>
            <a:endCxn id="6" idx="2"/>
          </p:cNvCxnSpPr>
          <p:nvPr/>
        </p:nvCxnSpPr>
        <p:spPr>
          <a:xfrm>
            <a:off x="469900" y="3429000"/>
            <a:ext cx="8717487" cy="0"/>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31B5D420-0E7D-27B6-4B98-522F02A0EAD5}"/>
              </a:ext>
            </a:extLst>
          </p:cNvPr>
          <p:cNvCxnSpPr>
            <a:cxnSpLocks/>
          </p:cNvCxnSpPr>
          <p:nvPr/>
        </p:nvCxnSpPr>
        <p:spPr>
          <a:xfrm>
            <a:off x="469900" y="3171825"/>
            <a:ext cx="0" cy="514350"/>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16C4AD12-7D3E-B571-8F79-E0BE8F38253E}"/>
                  </a:ext>
                </a:extLst>
              </p:cNvPr>
              <p:cNvSpPr txBox="1"/>
              <p:nvPr/>
            </p:nvSpPr>
            <p:spPr>
              <a:xfrm>
                <a:off x="149421" y="2340828"/>
                <a:ext cx="2038250" cy="830997"/>
              </a:xfrm>
              <a:prstGeom prst="rect">
                <a:avLst/>
              </a:prstGeom>
              <a:noFill/>
              <a:ln w="19050">
                <a:solidFill>
                  <a:schemeClr val="tx2">
                    <a:lumMod val="75000"/>
                    <a:lumOff val="25000"/>
                  </a:schemeClr>
                </a:solidFill>
              </a:ln>
            </p:spPr>
            <p:txBody>
              <a:bodyPr wrap="none" rtlCol="0">
                <a:spAutoFit/>
              </a:bodyPr>
              <a:lstStyle/>
              <a:p>
                <a:r>
                  <a:rPr lang="de-DE" sz="2400" dirty="0"/>
                  <a:t>Big Bang</a:t>
                </a:r>
              </a:p>
              <a:p>
                <a14:m>
                  <m:oMath xmlns:m="http://schemas.openxmlformats.org/officeDocument/2006/math">
                    <m:r>
                      <a:rPr lang="de-DE" sz="2400" b="0" i="1" smtClean="0">
                        <a:latin typeface="Cambria Math" panose="02040503050406030204" pitchFamily="18" charset="0"/>
                      </a:rPr>
                      <m:t>𝑡</m:t>
                    </m:r>
                    <m:r>
                      <a:rPr lang="de-DE" sz="2400" b="0" i="1" smtClean="0">
                        <a:latin typeface="Cambria Math" panose="02040503050406030204" pitchFamily="18" charset="0"/>
                      </a:rPr>
                      <m:t>=−13.8</m:t>
                    </m:r>
                  </m:oMath>
                </a14:m>
                <a:r>
                  <a:rPr lang="de-DE" sz="2400" dirty="0"/>
                  <a:t> Gyr</a:t>
                </a:r>
              </a:p>
            </p:txBody>
          </p:sp>
        </mc:Choice>
        <mc:Fallback xmlns="">
          <p:sp>
            <p:nvSpPr>
              <p:cNvPr id="15" name="Textfeld 14">
                <a:extLst>
                  <a:ext uri="{FF2B5EF4-FFF2-40B4-BE49-F238E27FC236}">
                    <a16:creationId xmlns:a16="http://schemas.microsoft.com/office/drawing/2014/main" id="{16C4AD12-7D3E-B571-8F79-E0BE8F38253E}"/>
                  </a:ext>
                </a:extLst>
              </p:cNvPr>
              <p:cNvSpPr txBox="1">
                <a:spLocks noRot="1" noChangeAspect="1" noMove="1" noResize="1" noEditPoints="1" noAdjustHandles="1" noChangeArrowheads="1" noChangeShapeType="1" noTextEdit="1"/>
              </p:cNvSpPr>
              <p:nvPr/>
            </p:nvSpPr>
            <p:spPr>
              <a:xfrm>
                <a:off x="149421" y="2340828"/>
                <a:ext cx="2038250" cy="830997"/>
              </a:xfrm>
              <a:prstGeom prst="rect">
                <a:avLst/>
              </a:prstGeom>
              <a:blipFill>
                <a:blip r:embed="rId3"/>
                <a:stretch>
                  <a:fillRect l="-4451" t="-5036" r="-2967" b="-14388"/>
                </a:stretch>
              </a:blipFill>
              <a:ln w="19050">
                <a:solidFill>
                  <a:schemeClr val="tx2">
                    <a:lumMod val="75000"/>
                    <a:lumOff val="25000"/>
                  </a:schemeClr>
                </a:solidFill>
              </a:ln>
            </p:spPr>
            <p:txBody>
              <a:bodyPr/>
              <a:lstStyle/>
              <a:p>
                <a:r>
                  <a:rPr lang="de-DE">
                    <a:noFill/>
                  </a:rPr>
                  <a:t> </a:t>
                </a:r>
              </a:p>
            </p:txBody>
          </p:sp>
        </mc:Fallback>
      </mc:AlternateContent>
      <p:sp>
        <p:nvSpPr>
          <p:cNvPr id="16" name="Textfeld 15">
            <a:extLst>
              <a:ext uri="{FF2B5EF4-FFF2-40B4-BE49-F238E27FC236}">
                <a16:creationId xmlns:a16="http://schemas.microsoft.com/office/drawing/2014/main" id="{A1499A2E-0F51-7A50-9D50-9C00FAB8F715}"/>
              </a:ext>
            </a:extLst>
          </p:cNvPr>
          <p:cNvSpPr txBox="1"/>
          <p:nvPr/>
        </p:nvSpPr>
        <p:spPr>
          <a:xfrm>
            <a:off x="6604692" y="1349779"/>
            <a:ext cx="2582695" cy="1107996"/>
          </a:xfrm>
          <a:prstGeom prst="rect">
            <a:avLst/>
          </a:prstGeom>
          <a:noFill/>
          <a:ln w="19050">
            <a:solidFill>
              <a:schemeClr val="tx2">
                <a:lumMod val="75000"/>
                <a:lumOff val="25000"/>
              </a:schemeClr>
            </a:solidFill>
          </a:ln>
        </p:spPr>
        <p:txBody>
          <a:bodyPr wrap="none" rtlCol="0">
            <a:spAutoFit/>
          </a:bodyPr>
          <a:lstStyle/>
          <a:p>
            <a:pPr algn="ctr"/>
            <a:r>
              <a:rPr lang="de-DE" sz="2400" dirty="0" err="1"/>
              <a:t>Ongoing</a:t>
            </a:r>
            <a:r>
              <a:rPr lang="de-DE" sz="2400" dirty="0"/>
              <a:t> </a:t>
            </a:r>
            <a:r>
              <a:rPr lang="de-DE" sz="2400" dirty="0" err="1"/>
              <a:t>mergers</a:t>
            </a:r>
            <a:r>
              <a:rPr lang="de-DE" sz="2400" dirty="0"/>
              <a:t>: </a:t>
            </a:r>
            <a:br>
              <a:rPr lang="de-DE" sz="2400" dirty="0"/>
            </a:br>
            <a:r>
              <a:rPr lang="de-DE" sz="2400" b="1" dirty="0" err="1"/>
              <a:t>Sagittarius</a:t>
            </a:r>
            <a:r>
              <a:rPr lang="de-DE" sz="2400" dirty="0"/>
              <a:t> </a:t>
            </a:r>
          </a:p>
          <a:p>
            <a:pPr algn="ctr"/>
            <a:r>
              <a:rPr lang="de-DE" dirty="0">
                <a:solidFill>
                  <a:schemeClr val="bg1">
                    <a:lumMod val="50000"/>
                  </a:schemeClr>
                </a:solidFill>
              </a:rPr>
              <a:t>(Ibata+1994)</a:t>
            </a:r>
          </a:p>
        </p:txBody>
      </p:sp>
      <p:sp>
        <p:nvSpPr>
          <p:cNvPr id="17" name="Textfeld 16">
            <a:extLst>
              <a:ext uri="{FF2B5EF4-FFF2-40B4-BE49-F238E27FC236}">
                <a16:creationId xmlns:a16="http://schemas.microsoft.com/office/drawing/2014/main" id="{99F564A3-69E3-BD03-0B08-F0588BDAEA4B}"/>
              </a:ext>
            </a:extLst>
          </p:cNvPr>
          <p:cNvSpPr txBox="1"/>
          <p:nvPr/>
        </p:nvSpPr>
        <p:spPr>
          <a:xfrm>
            <a:off x="5684020" y="4221234"/>
            <a:ext cx="3231380" cy="1200329"/>
          </a:xfrm>
          <a:prstGeom prst="rect">
            <a:avLst/>
          </a:prstGeom>
          <a:noFill/>
          <a:ln w="19050">
            <a:solidFill>
              <a:schemeClr val="tx2">
                <a:lumMod val="75000"/>
                <a:lumOff val="25000"/>
              </a:schemeClr>
            </a:solidFill>
          </a:ln>
        </p:spPr>
        <p:txBody>
          <a:bodyPr wrap="square" rtlCol="0">
            <a:spAutoFit/>
          </a:bodyPr>
          <a:lstStyle/>
          <a:p>
            <a:pPr algn="ctr"/>
            <a:r>
              <a:rPr lang="de-DE" sz="2400" b="1" dirty="0"/>
              <a:t>LMC</a:t>
            </a:r>
            <a:r>
              <a:rPr lang="de-DE" sz="2400" dirty="0"/>
              <a:t>,</a:t>
            </a:r>
            <a:r>
              <a:rPr lang="de-DE" sz="2400" b="1" dirty="0"/>
              <a:t> SMC </a:t>
            </a:r>
            <a:r>
              <a:rPr lang="de-DE" sz="2400" dirty="0" err="1"/>
              <a:t>known</a:t>
            </a:r>
            <a:r>
              <a:rPr lang="de-DE" sz="2400" dirty="0"/>
              <a:t> </a:t>
            </a:r>
            <a:r>
              <a:rPr lang="de-DE" sz="2400" dirty="0" err="1"/>
              <a:t>satellites</a:t>
            </a:r>
            <a:r>
              <a:rPr lang="de-DE" sz="2400" dirty="0"/>
              <a:t> but </a:t>
            </a:r>
            <a:r>
              <a:rPr lang="de-DE" sz="2400" dirty="0" err="1"/>
              <a:t>infall</a:t>
            </a:r>
            <a:r>
              <a:rPr lang="de-DE" sz="2400" dirty="0"/>
              <a:t> and orbital </a:t>
            </a:r>
            <a:r>
              <a:rPr lang="de-DE" sz="2400" dirty="0" err="1"/>
              <a:t>history</a:t>
            </a:r>
            <a:r>
              <a:rPr lang="de-DE" sz="2400" dirty="0"/>
              <a:t> </a:t>
            </a:r>
            <a:r>
              <a:rPr lang="de-DE" sz="2400" dirty="0" err="1"/>
              <a:t>unclear</a:t>
            </a:r>
            <a:endParaRPr lang="de-DE" sz="2400" dirty="0"/>
          </a:p>
        </p:txBody>
      </p:sp>
      <p:sp>
        <p:nvSpPr>
          <p:cNvPr id="18" name="Textfeld 17">
            <a:extLst>
              <a:ext uri="{FF2B5EF4-FFF2-40B4-BE49-F238E27FC236}">
                <a16:creationId xmlns:a16="http://schemas.microsoft.com/office/drawing/2014/main" id="{C1C2F684-17C8-D023-B5B7-1BA29D8D2F44}"/>
              </a:ext>
            </a:extLst>
          </p:cNvPr>
          <p:cNvSpPr txBox="1"/>
          <p:nvPr/>
        </p:nvSpPr>
        <p:spPr>
          <a:xfrm>
            <a:off x="626705" y="4317449"/>
            <a:ext cx="4073661" cy="1477328"/>
          </a:xfrm>
          <a:prstGeom prst="rect">
            <a:avLst/>
          </a:prstGeom>
          <a:noFill/>
          <a:ln w="19050">
            <a:solidFill>
              <a:schemeClr val="tx2">
                <a:lumMod val="75000"/>
                <a:lumOff val="25000"/>
              </a:schemeClr>
            </a:solidFill>
          </a:ln>
        </p:spPr>
        <p:txBody>
          <a:bodyPr wrap="square" lIns="91440" tIns="45720" rIns="91440" bIns="45720" rtlCol="0" anchor="t">
            <a:spAutoFit/>
          </a:bodyPr>
          <a:lstStyle/>
          <a:p>
            <a:pPr algn="ctr"/>
            <a:r>
              <a:rPr lang="de-DE" sz="2400" dirty="0"/>
              <a:t>Merger </a:t>
            </a:r>
            <a:r>
              <a:rPr lang="de-DE" sz="2400" dirty="0" err="1"/>
              <a:t>debris</a:t>
            </a:r>
            <a:r>
              <a:rPr lang="de-DE" sz="2400" dirty="0"/>
              <a:t> in solar </a:t>
            </a:r>
            <a:r>
              <a:rPr lang="de-DE" sz="2400" dirty="0" err="1"/>
              <a:t>neighborhood</a:t>
            </a:r>
            <a:r>
              <a:rPr lang="de-DE" sz="2400" dirty="0"/>
              <a:t> </a:t>
            </a:r>
            <a:r>
              <a:rPr lang="de-DE" sz="2400" dirty="0" err="1"/>
              <a:t>identified</a:t>
            </a:r>
            <a:r>
              <a:rPr lang="de-DE" sz="2400" dirty="0"/>
              <a:t> in Hipparcos </a:t>
            </a:r>
            <a:r>
              <a:rPr lang="de-DE" sz="2400" dirty="0" err="1"/>
              <a:t>data</a:t>
            </a:r>
            <a:r>
              <a:rPr lang="de-DE" sz="2400" dirty="0"/>
              <a:t> </a:t>
            </a:r>
          </a:p>
          <a:p>
            <a:pPr algn="ctr"/>
            <a:r>
              <a:rPr lang="de-DE" dirty="0">
                <a:solidFill>
                  <a:schemeClr val="bg1">
                    <a:lumMod val="50000"/>
                  </a:schemeClr>
                </a:solidFill>
              </a:rPr>
              <a:t>(e.g. Helmi Stream; Helmi+1999) </a:t>
            </a:r>
          </a:p>
        </p:txBody>
      </p:sp>
      <p:sp>
        <p:nvSpPr>
          <p:cNvPr id="19" name="Geschweifte Klammer rechts 18">
            <a:extLst>
              <a:ext uri="{FF2B5EF4-FFF2-40B4-BE49-F238E27FC236}">
                <a16:creationId xmlns:a16="http://schemas.microsoft.com/office/drawing/2014/main" id="{CD635629-6047-3657-491D-732DA0067D68}"/>
              </a:ext>
            </a:extLst>
          </p:cNvPr>
          <p:cNvSpPr/>
          <p:nvPr/>
        </p:nvSpPr>
        <p:spPr>
          <a:xfrm rot="16200000">
            <a:off x="4637318" y="1178922"/>
            <a:ext cx="241663" cy="3533504"/>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0" name="Textfeld 19">
            <a:extLst>
              <a:ext uri="{FF2B5EF4-FFF2-40B4-BE49-F238E27FC236}">
                <a16:creationId xmlns:a16="http://schemas.microsoft.com/office/drawing/2014/main" id="{98E1790A-4B41-9BEC-BEC5-07E1E439A063}"/>
              </a:ext>
            </a:extLst>
          </p:cNvPr>
          <p:cNvSpPr txBox="1"/>
          <p:nvPr/>
        </p:nvSpPr>
        <p:spPr>
          <a:xfrm>
            <a:off x="4492691" y="2954349"/>
            <a:ext cx="530915" cy="369332"/>
          </a:xfrm>
          <a:prstGeom prst="rect">
            <a:avLst/>
          </a:prstGeom>
          <a:noFill/>
        </p:spPr>
        <p:txBody>
          <a:bodyPr wrap="none" rtlCol="0">
            <a:spAutoFit/>
          </a:bodyPr>
          <a:lstStyle/>
          <a:p>
            <a:r>
              <a:rPr lang="de-DE" dirty="0"/>
              <a:t>???</a:t>
            </a:r>
          </a:p>
        </p:txBody>
      </p:sp>
      <p:sp>
        <p:nvSpPr>
          <p:cNvPr id="21" name="Textfeld 20">
            <a:extLst>
              <a:ext uri="{FF2B5EF4-FFF2-40B4-BE49-F238E27FC236}">
                <a16:creationId xmlns:a16="http://schemas.microsoft.com/office/drawing/2014/main" id="{1C6E6D46-0426-54DA-6C3F-94853A3095B9}"/>
              </a:ext>
            </a:extLst>
          </p:cNvPr>
          <p:cNvSpPr txBox="1"/>
          <p:nvPr/>
        </p:nvSpPr>
        <p:spPr>
          <a:xfrm>
            <a:off x="3796827" y="2325209"/>
            <a:ext cx="2077620" cy="461665"/>
          </a:xfrm>
          <a:prstGeom prst="rect">
            <a:avLst/>
          </a:prstGeom>
          <a:noFill/>
        </p:spPr>
        <p:txBody>
          <a:bodyPr wrap="none" rtlCol="0">
            <a:spAutoFit/>
          </a:bodyPr>
          <a:lstStyle/>
          <a:p>
            <a:r>
              <a:rPr lang="de-DE" sz="2400" i="1" dirty="0" err="1"/>
              <a:t>disk</a:t>
            </a:r>
            <a:r>
              <a:rPr lang="de-DE" sz="2400" i="1" dirty="0"/>
              <a:t> </a:t>
            </a:r>
            <a:r>
              <a:rPr lang="de-DE" sz="2400" i="1" dirty="0" err="1"/>
              <a:t>formation</a:t>
            </a:r>
            <a:endParaRPr lang="de-DE" sz="2400" i="1" dirty="0"/>
          </a:p>
        </p:txBody>
      </p:sp>
      <p:pic>
        <p:nvPicPr>
          <p:cNvPr id="6" name="Inhaltsplatzhalter 5" descr="Ein Bild, das Screenshot, Vortex, Universum, Raum enthält.&#10;&#10;KI-generierte Inhalte können fehlerhaft sein.">
            <a:extLst>
              <a:ext uri="{FF2B5EF4-FFF2-40B4-BE49-F238E27FC236}">
                <a16:creationId xmlns:a16="http://schemas.microsoft.com/office/drawing/2014/main" id="{717E6207-1637-4E22-34B0-FF0258A08A62}"/>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l="8720" t="1955" r="2386" b="6931"/>
          <a:stretch>
            <a:fillRect/>
          </a:stretch>
        </p:blipFill>
        <p:spPr>
          <a:xfrm>
            <a:off x="9187387" y="2169000"/>
            <a:ext cx="2515663" cy="2520000"/>
          </a:xfrm>
          <a:prstGeom prst="ellipse">
            <a:avLst/>
          </a:prstGeom>
          <a:ln w="19050"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24" name="Gerade Verbindung mit Pfeil 23">
            <a:extLst>
              <a:ext uri="{FF2B5EF4-FFF2-40B4-BE49-F238E27FC236}">
                <a16:creationId xmlns:a16="http://schemas.microsoft.com/office/drawing/2014/main" id="{F3F6F112-EAD9-4509-A7D0-28700FDC175F}"/>
              </a:ext>
            </a:extLst>
          </p:cNvPr>
          <p:cNvCxnSpPr>
            <a:stCxn id="16" idx="2"/>
          </p:cNvCxnSpPr>
          <p:nvPr/>
        </p:nvCxnSpPr>
        <p:spPr>
          <a:xfrm>
            <a:off x="7896040" y="2457775"/>
            <a:ext cx="1063810" cy="86590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5" name="Geschweifte Klammer rechts 24">
            <a:extLst>
              <a:ext uri="{FF2B5EF4-FFF2-40B4-BE49-F238E27FC236}">
                <a16:creationId xmlns:a16="http://schemas.microsoft.com/office/drawing/2014/main" id="{68A13E38-BD6A-6318-FC0C-4CDEDB878426}"/>
              </a:ext>
            </a:extLst>
          </p:cNvPr>
          <p:cNvSpPr/>
          <p:nvPr/>
        </p:nvSpPr>
        <p:spPr>
          <a:xfrm rot="5400000">
            <a:off x="8158542" y="2946396"/>
            <a:ext cx="253997" cy="134861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cxnSp>
        <p:nvCxnSpPr>
          <p:cNvPr id="27" name="Gerader Verbinder 26">
            <a:extLst>
              <a:ext uri="{FF2B5EF4-FFF2-40B4-BE49-F238E27FC236}">
                <a16:creationId xmlns:a16="http://schemas.microsoft.com/office/drawing/2014/main" id="{37553CC8-1AA7-2E49-6FE3-B57D045DCA19}"/>
              </a:ext>
            </a:extLst>
          </p:cNvPr>
          <p:cNvCxnSpPr>
            <a:stCxn id="25" idx="1"/>
          </p:cNvCxnSpPr>
          <p:nvPr/>
        </p:nvCxnSpPr>
        <p:spPr>
          <a:xfrm flipH="1">
            <a:off x="8285540" y="3747704"/>
            <a:ext cx="1" cy="473530"/>
          </a:xfrm>
          <a:prstGeom prst="line">
            <a:avLst/>
          </a:prstGeom>
        </p:spPr>
        <p:style>
          <a:lnRef idx="2">
            <a:schemeClr val="accent1"/>
          </a:lnRef>
          <a:fillRef idx="0">
            <a:schemeClr val="accent1"/>
          </a:fillRef>
          <a:effectRef idx="1">
            <a:schemeClr val="accent1"/>
          </a:effectRef>
          <a:fontRef idx="minor">
            <a:schemeClr val="tx1"/>
          </a:fontRef>
        </p:style>
      </p:cxnSp>
      <p:sp>
        <p:nvSpPr>
          <p:cNvPr id="3" name="Datumsplatzhalter 2">
            <a:extLst>
              <a:ext uri="{FF2B5EF4-FFF2-40B4-BE49-F238E27FC236}">
                <a16:creationId xmlns:a16="http://schemas.microsoft.com/office/drawing/2014/main" id="{279F101C-07C8-7831-4A06-8AA098B238F3}"/>
              </a:ext>
            </a:extLst>
          </p:cNvPr>
          <p:cNvSpPr>
            <a:spLocks noGrp="1"/>
          </p:cNvSpPr>
          <p:nvPr>
            <p:ph type="dt" sz="half" idx="10"/>
          </p:nvPr>
        </p:nvSpPr>
        <p:spPr/>
        <p:txBody>
          <a:bodyPr/>
          <a:lstStyle/>
          <a:p>
            <a:fld id="{44263CF5-04EA-4901-AF1F-2FC7F66B5B7A}" type="datetime1">
              <a:rPr lang="en-US" smtClean="0"/>
              <a:t>8/12/2025</a:t>
            </a:fld>
            <a:endParaRPr lang="de-DE"/>
          </a:p>
        </p:txBody>
      </p:sp>
      <p:sp>
        <p:nvSpPr>
          <p:cNvPr id="5" name="Fußzeilenplatzhalter 4">
            <a:extLst>
              <a:ext uri="{FF2B5EF4-FFF2-40B4-BE49-F238E27FC236}">
                <a16:creationId xmlns:a16="http://schemas.microsoft.com/office/drawing/2014/main" id="{E85E7ED9-0204-519A-D201-E0E4828AB660}"/>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8722B546-F37F-3099-69B5-53041AB74C55}"/>
              </a:ext>
            </a:extLst>
          </p:cNvPr>
          <p:cNvSpPr>
            <a:spLocks noGrp="1"/>
          </p:cNvSpPr>
          <p:nvPr>
            <p:ph type="sldNum" sz="quarter" idx="12"/>
          </p:nvPr>
        </p:nvSpPr>
        <p:spPr/>
        <p:txBody>
          <a:bodyPr/>
          <a:lstStyle/>
          <a:p>
            <a:fld id="{10B8E01D-2B1A-4FB6-BF69-E6DB126EFBDF}" type="slidenum">
              <a:rPr lang="de-DE" smtClean="0"/>
              <a:t>4</a:t>
            </a:fld>
            <a:endParaRPr lang="de-DE"/>
          </a:p>
        </p:txBody>
      </p:sp>
    </p:spTree>
    <p:extLst>
      <p:ext uri="{BB962C8B-B14F-4D97-AF65-F5344CB8AC3E}">
        <p14:creationId xmlns:p14="http://schemas.microsoft.com/office/powerpoint/2010/main" val="25310339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2D81C-B543-F4DC-69F7-FC93E836958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E135C4E-95A7-E5D9-86D8-BC937B1F5067}"/>
              </a:ext>
            </a:extLst>
          </p:cNvPr>
          <p:cNvSpPr>
            <a:spLocks noGrp="1"/>
          </p:cNvSpPr>
          <p:nvPr>
            <p:ph type="title"/>
          </p:nvPr>
        </p:nvSpPr>
        <p:spPr>
          <a:xfrm>
            <a:off x="838200" y="5555"/>
            <a:ext cx="10515600" cy="1325563"/>
          </a:xfrm>
        </p:spPr>
        <p:txBody>
          <a:bodyPr/>
          <a:lstStyle/>
          <a:p>
            <a:pPr algn="ctr"/>
            <a:r>
              <a:rPr lang="de-DE" dirty="0"/>
              <a:t>Brief </a:t>
            </a:r>
            <a:r>
              <a:rPr lang="de-DE" dirty="0" err="1"/>
              <a:t>History</a:t>
            </a:r>
            <a:r>
              <a:rPr lang="de-DE" dirty="0"/>
              <a:t> of </a:t>
            </a:r>
            <a:r>
              <a:rPr lang="de-DE" dirty="0" err="1"/>
              <a:t>the</a:t>
            </a:r>
            <a:r>
              <a:rPr lang="de-DE" dirty="0"/>
              <a:t> Milky Way </a:t>
            </a:r>
            <a:endParaRPr lang="de-DE" dirty="0">
              <a:solidFill>
                <a:srgbClr val="FF0000"/>
              </a:solidFill>
            </a:endParaRPr>
          </a:p>
        </p:txBody>
      </p:sp>
      <p:sp>
        <p:nvSpPr>
          <p:cNvPr id="4" name="Textfeld 3">
            <a:extLst>
              <a:ext uri="{FF2B5EF4-FFF2-40B4-BE49-F238E27FC236}">
                <a16:creationId xmlns:a16="http://schemas.microsoft.com/office/drawing/2014/main" id="{B1C141CA-E4C1-6A94-2004-B1127C237562}"/>
              </a:ext>
            </a:extLst>
          </p:cNvPr>
          <p:cNvSpPr txBox="1"/>
          <p:nvPr/>
        </p:nvSpPr>
        <p:spPr>
          <a:xfrm>
            <a:off x="9245600" y="776287"/>
            <a:ext cx="1336071" cy="461665"/>
          </a:xfrm>
          <a:prstGeom prst="rect">
            <a:avLst/>
          </a:prstGeom>
          <a:noFill/>
        </p:spPr>
        <p:txBody>
          <a:bodyPr wrap="none" rtlCol="0">
            <a:spAutoFit/>
          </a:bodyPr>
          <a:lstStyle/>
          <a:p>
            <a:r>
              <a:rPr lang="de-DE" sz="2400" b="1" dirty="0">
                <a:solidFill>
                  <a:srgbClr val="FF0000"/>
                </a:solidFill>
              </a:rPr>
              <a:t>Gaia </a:t>
            </a:r>
            <a:r>
              <a:rPr lang="de-DE" sz="2400" b="1" dirty="0" err="1">
                <a:solidFill>
                  <a:srgbClr val="FF0000"/>
                </a:solidFill>
              </a:rPr>
              <a:t>era</a:t>
            </a:r>
            <a:endParaRPr lang="de-DE" sz="2400" b="1" dirty="0">
              <a:solidFill>
                <a:srgbClr val="FF0000"/>
              </a:solidFill>
            </a:endParaRPr>
          </a:p>
        </p:txBody>
      </p:sp>
      <p:cxnSp>
        <p:nvCxnSpPr>
          <p:cNvPr id="8" name="Gerader Verbinder 7">
            <a:extLst>
              <a:ext uri="{FF2B5EF4-FFF2-40B4-BE49-F238E27FC236}">
                <a16:creationId xmlns:a16="http://schemas.microsoft.com/office/drawing/2014/main" id="{9B05A103-655E-26C8-4CAB-EF951B0DD46F}"/>
              </a:ext>
            </a:extLst>
          </p:cNvPr>
          <p:cNvCxnSpPr>
            <a:cxnSpLocks/>
            <a:endCxn id="6" idx="2"/>
          </p:cNvCxnSpPr>
          <p:nvPr/>
        </p:nvCxnSpPr>
        <p:spPr>
          <a:xfrm>
            <a:off x="469900" y="3429000"/>
            <a:ext cx="8717487" cy="0"/>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0C0DB405-D05F-E422-0002-A2561549B41E}"/>
              </a:ext>
            </a:extLst>
          </p:cNvPr>
          <p:cNvCxnSpPr>
            <a:cxnSpLocks/>
          </p:cNvCxnSpPr>
          <p:nvPr/>
        </p:nvCxnSpPr>
        <p:spPr>
          <a:xfrm>
            <a:off x="469900" y="3169440"/>
            <a:ext cx="0" cy="516735"/>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FEA0D0B8-932C-8703-BD60-66BB12E0E0B3}"/>
                  </a:ext>
                </a:extLst>
              </p:cNvPr>
              <p:cNvSpPr txBox="1"/>
              <p:nvPr/>
            </p:nvSpPr>
            <p:spPr>
              <a:xfrm>
                <a:off x="54121" y="2523109"/>
                <a:ext cx="1580113" cy="646331"/>
              </a:xfrm>
              <a:prstGeom prst="rect">
                <a:avLst/>
              </a:prstGeom>
              <a:noFill/>
              <a:ln w="12700">
                <a:solidFill>
                  <a:schemeClr val="tx2">
                    <a:lumMod val="75000"/>
                    <a:lumOff val="25000"/>
                  </a:schemeClr>
                </a:solidFill>
              </a:ln>
            </p:spPr>
            <p:txBody>
              <a:bodyPr wrap="none" rtlCol="0">
                <a:spAutoFit/>
              </a:bodyPr>
              <a:lstStyle/>
              <a:p>
                <a:r>
                  <a:rPr lang="de-DE" dirty="0"/>
                  <a:t>Big Bang</a:t>
                </a:r>
              </a:p>
              <a:p>
                <a14:m>
                  <m:oMath xmlns:m="http://schemas.openxmlformats.org/officeDocument/2006/math">
                    <m:r>
                      <a:rPr lang="de-DE" b="0" i="1" smtClean="0">
                        <a:latin typeface="Cambria Math" panose="02040503050406030204" pitchFamily="18" charset="0"/>
                      </a:rPr>
                      <m:t>𝑡</m:t>
                    </m:r>
                    <m:r>
                      <a:rPr lang="de-DE" b="0" i="1" smtClean="0">
                        <a:latin typeface="Cambria Math" panose="02040503050406030204" pitchFamily="18" charset="0"/>
                      </a:rPr>
                      <m:t>=−13.8</m:t>
                    </m:r>
                  </m:oMath>
                </a14:m>
                <a:r>
                  <a:rPr lang="de-DE" dirty="0"/>
                  <a:t> Gyr</a:t>
                </a:r>
              </a:p>
            </p:txBody>
          </p:sp>
        </mc:Choice>
        <mc:Fallback xmlns="">
          <p:sp>
            <p:nvSpPr>
              <p:cNvPr id="15" name="Textfeld 14">
                <a:extLst>
                  <a:ext uri="{FF2B5EF4-FFF2-40B4-BE49-F238E27FC236}">
                    <a16:creationId xmlns:a16="http://schemas.microsoft.com/office/drawing/2014/main" id="{FEA0D0B8-932C-8703-BD60-66BB12E0E0B3}"/>
                  </a:ext>
                </a:extLst>
              </p:cNvPr>
              <p:cNvSpPr txBox="1">
                <a:spLocks noRot="1" noChangeAspect="1" noMove="1" noResize="1" noEditPoints="1" noAdjustHandles="1" noChangeArrowheads="1" noChangeShapeType="1" noTextEdit="1"/>
              </p:cNvSpPr>
              <p:nvPr/>
            </p:nvSpPr>
            <p:spPr>
              <a:xfrm>
                <a:off x="54121" y="2523109"/>
                <a:ext cx="1580113" cy="646331"/>
              </a:xfrm>
              <a:prstGeom prst="rect">
                <a:avLst/>
              </a:prstGeom>
              <a:blipFill>
                <a:blip r:embed="rId3"/>
                <a:stretch>
                  <a:fillRect l="-3065" t="-3704" r="-2299" b="-13889"/>
                </a:stretch>
              </a:blipFill>
              <a:ln w="12700">
                <a:solidFill>
                  <a:schemeClr val="tx2">
                    <a:lumMod val="75000"/>
                    <a:lumOff val="25000"/>
                  </a:schemeClr>
                </a:solidFill>
              </a:ln>
            </p:spPr>
            <p:txBody>
              <a:bodyPr/>
              <a:lstStyle/>
              <a:p>
                <a:r>
                  <a:rPr lang="de-DE">
                    <a:noFill/>
                  </a:rPr>
                  <a:t> </a:t>
                </a:r>
              </a:p>
            </p:txBody>
          </p:sp>
        </mc:Fallback>
      </mc:AlternateContent>
      <p:sp>
        <p:nvSpPr>
          <p:cNvPr id="16" name="Textfeld 15">
            <a:extLst>
              <a:ext uri="{FF2B5EF4-FFF2-40B4-BE49-F238E27FC236}">
                <a16:creationId xmlns:a16="http://schemas.microsoft.com/office/drawing/2014/main" id="{EEE5E03D-7F2B-1DAF-C68D-F4189C7FA67E}"/>
              </a:ext>
            </a:extLst>
          </p:cNvPr>
          <p:cNvSpPr txBox="1"/>
          <p:nvPr/>
        </p:nvSpPr>
        <p:spPr>
          <a:xfrm>
            <a:off x="6356705" y="3709984"/>
            <a:ext cx="2666294" cy="830997"/>
          </a:xfrm>
          <a:prstGeom prst="rect">
            <a:avLst/>
          </a:prstGeom>
          <a:noFill/>
          <a:ln w="12700">
            <a:solidFill>
              <a:schemeClr val="tx2">
                <a:lumMod val="75000"/>
                <a:lumOff val="25000"/>
              </a:schemeClr>
            </a:solidFill>
          </a:ln>
        </p:spPr>
        <p:txBody>
          <a:bodyPr wrap="square" rtlCol="0">
            <a:spAutoFit/>
          </a:bodyPr>
          <a:lstStyle/>
          <a:p>
            <a:pPr algn="ctr"/>
            <a:r>
              <a:rPr lang="de-DE" dirty="0" err="1"/>
              <a:t>Ongoing</a:t>
            </a:r>
            <a:r>
              <a:rPr lang="de-DE" dirty="0"/>
              <a:t> </a:t>
            </a:r>
            <a:r>
              <a:rPr lang="de-DE" dirty="0" err="1"/>
              <a:t>mergers</a:t>
            </a:r>
            <a:r>
              <a:rPr lang="de-DE" dirty="0"/>
              <a:t>: </a:t>
            </a:r>
            <a:br>
              <a:rPr lang="de-DE" dirty="0"/>
            </a:br>
            <a:r>
              <a:rPr lang="de-DE" b="1" dirty="0" err="1"/>
              <a:t>Sagittarius</a:t>
            </a:r>
            <a:r>
              <a:rPr lang="de-DE" b="1" dirty="0"/>
              <a:t>, LMC, SMC</a:t>
            </a:r>
          </a:p>
          <a:p>
            <a:pPr algn="ctr"/>
            <a:r>
              <a:rPr lang="de-DE" sz="1200" dirty="0">
                <a:solidFill>
                  <a:schemeClr val="bg1">
                    <a:lumMod val="50000"/>
                  </a:schemeClr>
                </a:solidFill>
              </a:rPr>
              <a:t>(Ibata+1994, Cautun+2019)</a:t>
            </a:r>
          </a:p>
        </p:txBody>
      </p:sp>
      <p:sp>
        <p:nvSpPr>
          <p:cNvPr id="18" name="Textfeld 17">
            <a:extLst>
              <a:ext uri="{FF2B5EF4-FFF2-40B4-BE49-F238E27FC236}">
                <a16:creationId xmlns:a16="http://schemas.microsoft.com/office/drawing/2014/main" id="{AE123F5B-9741-D703-86E8-D5818D5F815A}"/>
              </a:ext>
            </a:extLst>
          </p:cNvPr>
          <p:cNvSpPr txBox="1"/>
          <p:nvPr/>
        </p:nvSpPr>
        <p:spPr>
          <a:xfrm>
            <a:off x="452322" y="3978229"/>
            <a:ext cx="3252629" cy="1107996"/>
          </a:xfrm>
          <a:prstGeom prst="rect">
            <a:avLst/>
          </a:prstGeom>
          <a:noFill/>
          <a:ln w="19050">
            <a:solidFill>
              <a:schemeClr val="tx2">
                <a:lumMod val="75000"/>
                <a:lumOff val="25000"/>
              </a:schemeClr>
            </a:solidFill>
          </a:ln>
        </p:spPr>
        <p:txBody>
          <a:bodyPr wrap="square" rtlCol="0">
            <a:spAutoFit/>
          </a:bodyPr>
          <a:lstStyle/>
          <a:p>
            <a:r>
              <a:rPr lang="de-DE" sz="2400" b="1" i="1" dirty="0"/>
              <a:t>Gaia</a:t>
            </a:r>
            <a:r>
              <a:rPr lang="de-DE" sz="2400" b="1" dirty="0"/>
              <a:t> Enceladus:</a:t>
            </a:r>
          </a:p>
          <a:p>
            <a:r>
              <a:rPr lang="de-DE" sz="2400" dirty="0"/>
              <a:t>The last </a:t>
            </a:r>
            <a:r>
              <a:rPr lang="de-DE" sz="2400" dirty="0" err="1"/>
              <a:t>major</a:t>
            </a:r>
            <a:r>
              <a:rPr lang="de-DE" sz="2400" dirty="0"/>
              <a:t> </a:t>
            </a:r>
            <a:r>
              <a:rPr lang="de-DE" sz="2400" dirty="0" err="1"/>
              <a:t>merger</a:t>
            </a:r>
            <a:r>
              <a:rPr lang="de-DE" sz="2400" dirty="0"/>
              <a:t> </a:t>
            </a:r>
          </a:p>
          <a:p>
            <a:r>
              <a:rPr lang="de-DE" dirty="0">
                <a:solidFill>
                  <a:schemeClr val="bg1">
                    <a:lumMod val="50000"/>
                  </a:schemeClr>
                </a:solidFill>
              </a:rPr>
              <a:t>(Belokurov+2018, Helmi+2018) </a:t>
            </a:r>
          </a:p>
        </p:txBody>
      </p:sp>
      <mc:AlternateContent xmlns:mc="http://schemas.openxmlformats.org/markup-compatibility/2006" xmlns:a14="http://schemas.microsoft.com/office/drawing/2010/main">
        <mc:Choice Requires="a14">
          <p:sp>
            <p:nvSpPr>
              <p:cNvPr id="21" name="Textfeld 20">
                <a:extLst>
                  <a:ext uri="{FF2B5EF4-FFF2-40B4-BE49-F238E27FC236}">
                    <a16:creationId xmlns:a16="http://schemas.microsoft.com/office/drawing/2014/main" id="{616D93DC-4E15-B548-1F34-2327B8AFB122}"/>
                  </a:ext>
                </a:extLst>
              </p:cNvPr>
              <p:cNvSpPr txBox="1"/>
              <p:nvPr/>
            </p:nvSpPr>
            <p:spPr>
              <a:xfrm>
                <a:off x="4183865" y="4760674"/>
                <a:ext cx="4303186" cy="1477328"/>
              </a:xfrm>
              <a:prstGeom prst="rect">
                <a:avLst/>
              </a:prstGeom>
              <a:noFill/>
              <a:ln w="19050">
                <a:solidFill>
                  <a:schemeClr val="tx2">
                    <a:lumMod val="75000"/>
                    <a:lumOff val="25000"/>
                  </a:schemeClr>
                </a:solidFill>
              </a:ln>
            </p:spPr>
            <p:txBody>
              <a:bodyPr wrap="square" rtlCol="0">
                <a:spAutoFit/>
              </a:bodyPr>
              <a:lstStyle/>
              <a:p>
                <a:pPr algn="ctr"/>
                <a:r>
                  <a:rPr lang="de-DE" sz="2400" dirty="0" err="1"/>
                  <a:t>Pre-existing</a:t>
                </a:r>
                <a:r>
                  <a:rPr lang="de-DE" sz="2400" dirty="0"/>
                  <a:t> </a:t>
                </a:r>
                <a:r>
                  <a:rPr lang="de-DE" sz="2400" dirty="0" err="1"/>
                  <a:t>disk</a:t>
                </a:r>
                <a:r>
                  <a:rPr lang="de-DE" sz="2400" dirty="0"/>
                  <a:t> </a:t>
                </a:r>
                <a:r>
                  <a:rPr lang="de-DE" sz="2400" dirty="0" err="1"/>
                  <a:t>splashed</a:t>
                </a:r>
                <a:r>
                  <a:rPr lang="de-DE" sz="2400" dirty="0"/>
                  <a:t> </a:t>
                </a:r>
                <a:r>
                  <a:rPr lang="de-DE" sz="2400" dirty="0" err="1"/>
                  <a:t>onto</a:t>
                </a:r>
                <a:r>
                  <a:rPr lang="de-DE" sz="2400" dirty="0"/>
                  <a:t> </a:t>
                </a:r>
                <a:r>
                  <a:rPr lang="de-DE" sz="2400" dirty="0" err="1"/>
                  <a:t>halo</a:t>
                </a:r>
                <a:r>
                  <a:rPr lang="de-DE" sz="2400" dirty="0"/>
                  <a:t> like </a:t>
                </a:r>
                <a:r>
                  <a:rPr lang="de-DE" sz="2400" dirty="0" err="1"/>
                  <a:t>orbit</a:t>
                </a:r>
                <a:r>
                  <a:rPr lang="de-DE" sz="2400" dirty="0"/>
                  <a:t> </a:t>
                </a:r>
                <a:r>
                  <a:rPr lang="de-DE" sz="2400" dirty="0" err="1"/>
                  <a:t>by</a:t>
                </a:r>
                <a:r>
                  <a:rPr lang="de-DE" sz="2400" dirty="0"/>
                  <a:t> </a:t>
                </a:r>
                <a:r>
                  <a:rPr lang="de-DE" sz="2400" dirty="0" err="1"/>
                  <a:t>the</a:t>
                </a:r>
                <a:r>
                  <a:rPr lang="de-DE" sz="2400" dirty="0"/>
                  <a:t> </a:t>
                </a:r>
                <a:r>
                  <a:rPr lang="de-DE" sz="2400" dirty="0" err="1"/>
                  <a:t>merger</a:t>
                </a:r>
                <a:endParaRPr lang="de-DE" sz="2400" dirty="0"/>
              </a:p>
              <a:p>
                <a:pPr algn="ctr"/>
                <a14:m>
                  <m:oMath xmlns:m="http://schemas.openxmlformats.org/officeDocument/2006/math">
                    <m:r>
                      <a:rPr lang="de-DE" sz="2400" i="1" smtClean="0">
                        <a:latin typeface="Cambria Math" panose="02040503050406030204" pitchFamily="18" charset="0"/>
                        <a:ea typeface="Cambria Math" panose="02040503050406030204" pitchFamily="18" charset="0"/>
                      </a:rPr>
                      <m:t>→</m:t>
                    </m:r>
                  </m:oMath>
                </a14:m>
                <a:r>
                  <a:rPr lang="de-DE" sz="2400" dirty="0"/>
                  <a:t> </a:t>
                </a:r>
                <a:r>
                  <a:rPr lang="de-DE" sz="2400" b="1" i="1" dirty="0"/>
                  <a:t>The Splash </a:t>
                </a:r>
                <a:r>
                  <a:rPr lang="de-DE" sz="2000" i="1" dirty="0"/>
                  <a:t>(</a:t>
                </a:r>
                <a14:m>
                  <m:oMath xmlns:m="http://schemas.openxmlformats.org/officeDocument/2006/math">
                    <m:r>
                      <a:rPr lang="de-DE" sz="2000" b="0" i="1" smtClean="0">
                        <a:latin typeface="Cambria Math" panose="02040503050406030204" pitchFamily="18" charset="0"/>
                      </a:rPr>
                      <m:t>𝑡</m:t>
                    </m:r>
                    <m:r>
                      <a:rPr lang="de-DE" sz="2000" b="0" i="1" smtClean="0">
                        <a:latin typeface="Cambria Math" panose="02040503050406030204" pitchFamily="18" charset="0"/>
                        <a:ea typeface="Cambria Math" panose="02040503050406030204" pitchFamily="18" charset="0"/>
                      </a:rPr>
                      <m:t>~</m:t>
                    </m:r>
                    <m:r>
                      <a:rPr lang="de-DE" sz="2000" b="0" i="1" smtClean="0">
                        <a:latin typeface="Cambria Math" panose="02040503050406030204" pitchFamily="18" charset="0"/>
                      </a:rPr>
                      <m:t>−10 </m:t>
                    </m:r>
                    <m:r>
                      <a:rPr lang="de-DE" sz="2000" b="0" i="1" smtClean="0">
                        <a:latin typeface="Cambria Math" panose="02040503050406030204" pitchFamily="18" charset="0"/>
                      </a:rPr>
                      <m:t>𝐺𝑦𝑟</m:t>
                    </m:r>
                  </m:oMath>
                </a14:m>
                <a:r>
                  <a:rPr lang="de-DE" sz="2000" i="1" dirty="0"/>
                  <a:t>)</a:t>
                </a:r>
              </a:p>
              <a:p>
                <a:pPr algn="ctr"/>
                <a:r>
                  <a:rPr lang="de-DE" i="1" dirty="0">
                    <a:solidFill>
                      <a:schemeClr val="bg1">
                        <a:lumMod val="50000"/>
                      </a:schemeClr>
                    </a:solidFill>
                  </a:rPr>
                  <a:t>(Belokurov+2019)</a:t>
                </a:r>
              </a:p>
            </p:txBody>
          </p:sp>
        </mc:Choice>
        <mc:Fallback xmlns="">
          <p:sp>
            <p:nvSpPr>
              <p:cNvPr id="21" name="Textfeld 20">
                <a:extLst>
                  <a:ext uri="{FF2B5EF4-FFF2-40B4-BE49-F238E27FC236}">
                    <a16:creationId xmlns:a16="http://schemas.microsoft.com/office/drawing/2014/main" id="{616D93DC-4E15-B548-1F34-2327B8AFB122}"/>
                  </a:ext>
                </a:extLst>
              </p:cNvPr>
              <p:cNvSpPr txBox="1">
                <a:spLocks noRot="1" noChangeAspect="1" noMove="1" noResize="1" noEditPoints="1" noAdjustHandles="1" noChangeArrowheads="1" noChangeShapeType="1" noTextEdit="1"/>
              </p:cNvSpPr>
              <p:nvPr/>
            </p:nvSpPr>
            <p:spPr>
              <a:xfrm>
                <a:off x="4183865" y="4760674"/>
                <a:ext cx="4303186" cy="1477328"/>
              </a:xfrm>
              <a:prstGeom prst="rect">
                <a:avLst/>
              </a:prstGeom>
              <a:blipFill>
                <a:blip r:embed="rId4"/>
                <a:stretch>
                  <a:fillRect l="-1410" t="-2857" r="-1410" b="-5306"/>
                </a:stretch>
              </a:blipFill>
              <a:ln w="19050">
                <a:solidFill>
                  <a:schemeClr val="tx2">
                    <a:lumMod val="75000"/>
                    <a:lumOff val="25000"/>
                  </a:schemeClr>
                </a:solidFill>
              </a:ln>
            </p:spPr>
            <p:txBody>
              <a:bodyPr/>
              <a:lstStyle/>
              <a:p>
                <a:r>
                  <a:rPr lang="de-DE">
                    <a:noFill/>
                  </a:rPr>
                  <a:t> </a:t>
                </a:r>
              </a:p>
            </p:txBody>
          </p:sp>
        </mc:Fallback>
      </mc:AlternateContent>
      <p:pic>
        <p:nvPicPr>
          <p:cNvPr id="6" name="Inhaltsplatzhalter 5" descr="Ein Bild, das Screenshot, Vortex, Universum, Raum enthält.&#10;&#10;KI-generierte Inhalte können fehlerhaft sein.">
            <a:extLst>
              <a:ext uri="{FF2B5EF4-FFF2-40B4-BE49-F238E27FC236}">
                <a16:creationId xmlns:a16="http://schemas.microsoft.com/office/drawing/2014/main" id="{909C85AC-B05C-2382-F55F-C9D457958316}"/>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l="8720" t="1955" r="2386" b="6931"/>
          <a:stretch>
            <a:fillRect/>
          </a:stretch>
        </p:blipFill>
        <p:spPr>
          <a:xfrm>
            <a:off x="9187387" y="2169000"/>
            <a:ext cx="2515663" cy="2520000"/>
          </a:xfrm>
          <a:prstGeom prst="ellipse">
            <a:avLst/>
          </a:prstGeom>
          <a:ln w="19050"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3" name="Gerader Verbinder 2">
            <a:extLst>
              <a:ext uri="{FF2B5EF4-FFF2-40B4-BE49-F238E27FC236}">
                <a16:creationId xmlns:a16="http://schemas.microsoft.com/office/drawing/2014/main" id="{E744FE37-D174-FE65-BAF4-697EA0F0EC37}"/>
              </a:ext>
            </a:extLst>
          </p:cNvPr>
          <p:cNvCxnSpPr>
            <a:cxnSpLocks/>
          </p:cNvCxnSpPr>
          <p:nvPr/>
        </p:nvCxnSpPr>
        <p:spPr>
          <a:xfrm>
            <a:off x="3600631" y="3340100"/>
            <a:ext cx="0" cy="638129"/>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7" name="Textfeld 6">
            <a:extLst>
              <a:ext uri="{FF2B5EF4-FFF2-40B4-BE49-F238E27FC236}">
                <a16:creationId xmlns:a16="http://schemas.microsoft.com/office/drawing/2014/main" id="{B297379D-1EFE-CB32-3137-7BFA49ED37C3}"/>
              </a:ext>
            </a:extLst>
          </p:cNvPr>
          <p:cNvSpPr txBox="1"/>
          <p:nvPr/>
        </p:nvSpPr>
        <p:spPr>
          <a:xfrm>
            <a:off x="1634234" y="3019290"/>
            <a:ext cx="1922642" cy="430887"/>
          </a:xfrm>
          <a:prstGeom prst="rect">
            <a:avLst/>
          </a:prstGeom>
          <a:noFill/>
        </p:spPr>
        <p:txBody>
          <a:bodyPr wrap="none" rtlCol="0">
            <a:spAutoFit/>
          </a:bodyPr>
          <a:lstStyle/>
          <a:p>
            <a:r>
              <a:rPr lang="de-DE" sz="2200" i="1" dirty="0" err="1"/>
              <a:t>disk</a:t>
            </a:r>
            <a:r>
              <a:rPr lang="de-DE" sz="2200" i="1" dirty="0"/>
              <a:t> </a:t>
            </a:r>
            <a:r>
              <a:rPr lang="de-DE" sz="2200" i="1" dirty="0" err="1"/>
              <a:t>formation</a:t>
            </a:r>
            <a:endParaRPr lang="de-DE" sz="2200" i="1" dirty="0"/>
          </a:p>
        </p:txBody>
      </p:sp>
      <p:sp>
        <p:nvSpPr>
          <p:cNvPr id="9" name="Textfeld 8">
            <a:extLst>
              <a:ext uri="{FF2B5EF4-FFF2-40B4-BE49-F238E27FC236}">
                <a16:creationId xmlns:a16="http://schemas.microsoft.com/office/drawing/2014/main" id="{106E51B3-4108-3656-3701-8E1BD1072DE6}"/>
              </a:ext>
            </a:extLst>
          </p:cNvPr>
          <p:cNvSpPr txBox="1"/>
          <p:nvPr/>
        </p:nvSpPr>
        <p:spPr>
          <a:xfrm>
            <a:off x="5134094" y="3024120"/>
            <a:ext cx="2445221" cy="430887"/>
          </a:xfrm>
          <a:prstGeom prst="rect">
            <a:avLst/>
          </a:prstGeom>
          <a:noFill/>
        </p:spPr>
        <p:txBody>
          <a:bodyPr wrap="none" rtlCol="0">
            <a:spAutoFit/>
          </a:bodyPr>
          <a:lstStyle/>
          <a:p>
            <a:r>
              <a:rPr lang="de-DE" sz="2200" i="1" dirty="0" err="1"/>
              <a:t>thin</a:t>
            </a:r>
            <a:r>
              <a:rPr lang="de-DE" sz="2200" i="1" dirty="0"/>
              <a:t> </a:t>
            </a:r>
            <a:r>
              <a:rPr lang="de-DE" sz="2200" i="1" dirty="0" err="1"/>
              <a:t>disk</a:t>
            </a:r>
            <a:r>
              <a:rPr lang="de-DE" sz="2200" i="1" dirty="0"/>
              <a:t> </a:t>
            </a:r>
            <a:r>
              <a:rPr lang="de-DE" sz="2200" i="1" dirty="0" err="1"/>
              <a:t>formation</a:t>
            </a:r>
            <a:endParaRPr lang="de-DE" sz="2200" i="1" dirty="0"/>
          </a:p>
        </p:txBody>
      </p:sp>
      <p:sp>
        <p:nvSpPr>
          <p:cNvPr id="11" name="Textfeld 10">
            <a:extLst>
              <a:ext uri="{FF2B5EF4-FFF2-40B4-BE49-F238E27FC236}">
                <a16:creationId xmlns:a16="http://schemas.microsoft.com/office/drawing/2014/main" id="{8F50F070-E8DE-1CF9-FCB7-CC46DF282026}"/>
              </a:ext>
            </a:extLst>
          </p:cNvPr>
          <p:cNvSpPr txBox="1"/>
          <p:nvPr/>
        </p:nvSpPr>
        <p:spPr>
          <a:xfrm>
            <a:off x="3577952" y="1173996"/>
            <a:ext cx="3032395" cy="1200329"/>
          </a:xfrm>
          <a:prstGeom prst="rect">
            <a:avLst/>
          </a:prstGeom>
          <a:noFill/>
          <a:ln w="19050">
            <a:solidFill>
              <a:schemeClr val="tx2">
                <a:lumMod val="75000"/>
                <a:lumOff val="25000"/>
              </a:schemeClr>
            </a:solidFill>
          </a:ln>
        </p:spPr>
        <p:txBody>
          <a:bodyPr wrap="square" rtlCol="0">
            <a:spAutoFit/>
          </a:bodyPr>
          <a:lstStyle/>
          <a:p>
            <a:pPr algn="ctr"/>
            <a:r>
              <a:rPr lang="de-DE" sz="2400" dirty="0"/>
              <a:t>Formation of </a:t>
            </a:r>
            <a:r>
              <a:rPr lang="de-DE" sz="2400" dirty="0" err="1"/>
              <a:t>today‘s</a:t>
            </a:r>
            <a:r>
              <a:rPr lang="de-DE" sz="2400" dirty="0"/>
              <a:t> </a:t>
            </a:r>
            <a:r>
              <a:rPr lang="de-DE" sz="2400" dirty="0" err="1"/>
              <a:t>thick</a:t>
            </a:r>
            <a:r>
              <a:rPr lang="de-DE" sz="2400" dirty="0"/>
              <a:t> </a:t>
            </a:r>
            <a:r>
              <a:rPr lang="de-DE" sz="2400" dirty="0" err="1"/>
              <a:t>disk</a:t>
            </a:r>
            <a:r>
              <a:rPr lang="de-DE" sz="2400" dirty="0"/>
              <a:t> was </a:t>
            </a:r>
            <a:r>
              <a:rPr lang="de-DE" sz="2400" dirty="0" err="1"/>
              <a:t>caused</a:t>
            </a:r>
            <a:r>
              <a:rPr lang="de-DE" sz="2400" dirty="0"/>
              <a:t> </a:t>
            </a:r>
            <a:r>
              <a:rPr lang="de-DE" sz="2400" dirty="0" err="1"/>
              <a:t>by</a:t>
            </a:r>
            <a:r>
              <a:rPr lang="de-DE" sz="2400" dirty="0"/>
              <a:t> SN Type II</a:t>
            </a:r>
          </a:p>
        </p:txBody>
      </p:sp>
      <p:cxnSp>
        <p:nvCxnSpPr>
          <p:cNvPr id="14" name="Gerade Verbindung mit Pfeil 13">
            <a:extLst>
              <a:ext uri="{FF2B5EF4-FFF2-40B4-BE49-F238E27FC236}">
                <a16:creationId xmlns:a16="http://schemas.microsoft.com/office/drawing/2014/main" id="{EB1132BC-6353-4D25-FE3F-443163A34AA2}"/>
              </a:ext>
            </a:extLst>
          </p:cNvPr>
          <p:cNvCxnSpPr>
            <a:cxnSpLocks/>
          </p:cNvCxnSpPr>
          <p:nvPr/>
        </p:nvCxnSpPr>
        <p:spPr>
          <a:xfrm flipH="1">
            <a:off x="2308836" y="2281992"/>
            <a:ext cx="1269116" cy="7685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Gerade Verbindung mit Pfeil 26">
            <a:extLst>
              <a:ext uri="{FF2B5EF4-FFF2-40B4-BE49-F238E27FC236}">
                <a16:creationId xmlns:a16="http://schemas.microsoft.com/office/drawing/2014/main" id="{912135BD-38EE-B6B5-5F47-DF5CE61C52EB}"/>
              </a:ext>
            </a:extLst>
          </p:cNvPr>
          <p:cNvCxnSpPr>
            <a:cxnSpLocks/>
          </p:cNvCxnSpPr>
          <p:nvPr/>
        </p:nvCxnSpPr>
        <p:spPr>
          <a:xfrm flipH="1" flipV="1">
            <a:off x="3837824" y="3566161"/>
            <a:ext cx="664326" cy="11897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Geschweifte Klammer rechts 31">
            <a:extLst>
              <a:ext uri="{FF2B5EF4-FFF2-40B4-BE49-F238E27FC236}">
                <a16:creationId xmlns:a16="http://schemas.microsoft.com/office/drawing/2014/main" id="{A17F76C8-890E-D1D2-05B6-3B613FEFC52A}"/>
              </a:ext>
            </a:extLst>
          </p:cNvPr>
          <p:cNvSpPr/>
          <p:nvPr/>
        </p:nvSpPr>
        <p:spPr>
          <a:xfrm rot="5400000">
            <a:off x="8209943" y="2949225"/>
            <a:ext cx="184147" cy="122432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5" name="Datumsplatzhalter 4">
            <a:extLst>
              <a:ext uri="{FF2B5EF4-FFF2-40B4-BE49-F238E27FC236}">
                <a16:creationId xmlns:a16="http://schemas.microsoft.com/office/drawing/2014/main" id="{022F384F-42B2-3781-F52E-5218ED85EBE2}"/>
              </a:ext>
            </a:extLst>
          </p:cNvPr>
          <p:cNvSpPr>
            <a:spLocks noGrp="1"/>
          </p:cNvSpPr>
          <p:nvPr>
            <p:ph type="dt" sz="half" idx="10"/>
          </p:nvPr>
        </p:nvSpPr>
        <p:spPr/>
        <p:txBody>
          <a:bodyPr/>
          <a:lstStyle/>
          <a:p>
            <a:fld id="{A09715CA-A148-492B-94D9-F4CAB440833A}" type="datetime1">
              <a:rPr lang="en-US" smtClean="0"/>
              <a:t>8/12/2025</a:t>
            </a:fld>
            <a:endParaRPr lang="de-DE"/>
          </a:p>
        </p:txBody>
      </p:sp>
      <p:sp>
        <p:nvSpPr>
          <p:cNvPr id="10" name="Fußzeilenplatzhalter 9">
            <a:extLst>
              <a:ext uri="{FF2B5EF4-FFF2-40B4-BE49-F238E27FC236}">
                <a16:creationId xmlns:a16="http://schemas.microsoft.com/office/drawing/2014/main" id="{14FA2EB7-690D-7A4B-64D8-356B1706B4E0}"/>
              </a:ext>
            </a:extLst>
          </p:cNvPr>
          <p:cNvSpPr>
            <a:spLocks noGrp="1"/>
          </p:cNvSpPr>
          <p:nvPr>
            <p:ph type="ftr" sz="quarter" idx="11"/>
          </p:nvPr>
        </p:nvSpPr>
        <p:spPr/>
        <p:txBody>
          <a:bodyPr/>
          <a:lstStyle/>
          <a:p>
            <a:r>
              <a:rPr lang="en-US"/>
              <a:t>EXPLORE 2025 summer school  - Dominik Plonka</a:t>
            </a:r>
            <a:endParaRPr lang="de-DE"/>
          </a:p>
        </p:txBody>
      </p:sp>
      <p:sp>
        <p:nvSpPr>
          <p:cNvPr id="12" name="Foliennummernplatzhalter 11">
            <a:extLst>
              <a:ext uri="{FF2B5EF4-FFF2-40B4-BE49-F238E27FC236}">
                <a16:creationId xmlns:a16="http://schemas.microsoft.com/office/drawing/2014/main" id="{F3DFDC10-B5F7-32C9-841F-5E98E0A27552}"/>
              </a:ext>
            </a:extLst>
          </p:cNvPr>
          <p:cNvSpPr>
            <a:spLocks noGrp="1"/>
          </p:cNvSpPr>
          <p:nvPr>
            <p:ph type="sldNum" sz="quarter" idx="12"/>
          </p:nvPr>
        </p:nvSpPr>
        <p:spPr/>
        <p:txBody>
          <a:bodyPr/>
          <a:lstStyle/>
          <a:p>
            <a:fld id="{10B8E01D-2B1A-4FB6-BF69-E6DB126EFBDF}" type="slidenum">
              <a:rPr lang="de-DE" smtClean="0"/>
              <a:t>5</a:t>
            </a:fld>
            <a:endParaRPr lang="de-DE"/>
          </a:p>
        </p:txBody>
      </p:sp>
    </p:spTree>
    <p:extLst>
      <p:ext uri="{BB962C8B-B14F-4D97-AF65-F5344CB8AC3E}">
        <p14:creationId xmlns:p14="http://schemas.microsoft.com/office/powerpoint/2010/main" val="15305816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C60F1-87FB-0D6E-B3DD-214C42CE9A1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12E654C-9BB6-32CB-ED53-EF179664D5F8}"/>
              </a:ext>
            </a:extLst>
          </p:cNvPr>
          <p:cNvSpPr>
            <a:spLocks noGrp="1"/>
          </p:cNvSpPr>
          <p:nvPr>
            <p:ph type="title"/>
          </p:nvPr>
        </p:nvSpPr>
        <p:spPr>
          <a:xfrm>
            <a:off x="838200" y="5555"/>
            <a:ext cx="10515600" cy="1325563"/>
          </a:xfrm>
        </p:spPr>
        <p:txBody>
          <a:bodyPr/>
          <a:lstStyle/>
          <a:p>
            <a:pPr algn="ctr"/>
            <a:r>
              <a:rPr lang="de-DE" dirty="0"/>
              <a:t>Brief </a:t>
            </a:r>
            <a:r>
              <a:rPr lang="de-DE" dirty="0" err="1"/>
              <a:t>History</a:t>
            </a:r>
            <a:r>
              <a:rPr lang="de-DE" dirty="0"/>
              <a:t> of </a:t>
            </a:r>
            <a:r>
              <a:rPr lang="de-DE" dirty="0" err="1"/>
              <a:t>the</a:t>
            </a:r>
            <a:r>
              <a:rPr lang="de-DE" dirty="0"/>
              <a:t> Milky Way </a:t>
            </a:r>
            <a:endParaRPr lang="de-DE" dirty="0">
              <a:solidFill>
                <a:srgbClr val="FF0000"/>
              </a:solidFill>
            </a:endParaRPr>
          </a:p>
        </p:txBody>
      </p:sp>
      <p:cxnSp>
        <p:nvCxnSpPr>
          <p:cNvPr id="8" name="Gerader Verbinder 7">
            <a:extLst>
              <a:ext uri="{FF2B5EF4-FFF2-40B4-BE49-F238E27FC236}">
                <a16:creationId xmlns:a16="http://schemas.microsoft.com/office/drawing/2014/main" id="{3A43E22C-D3D5-257C-41A3-D20450DA3623}"/>
              </a:ext>
            </a:extLst>
          </p:cNvPr>
          <p:cNvCxnSpPr>
            <a:cxnSpLocks/>
            <a:endCxn id="6" idx="2"/>
          </p:cNvCxnSpPr>
          <p:nvPr/>
        </p:nvCxnSpPr>
        <p:spPr>
          <a:xfrm>
            <a:off x="469900" y="3429000"/>
            <a:ext cx="8717487" cy="0"/>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3" name="Gerader Verbinder 12">
            <a:extLst>
              <a:ext uri="{FF2B5EF4-FFF2-40B4-BE49-F238E27FC236}">
                <a16:creationId xmlns:a16="http://schemas.microsoft.com/office/drawing/2014/main" id="{88B3B1CB-794E-A2C6-D8CC-0C193C857C67}"/>
              </a:ext>
            </a:extLst>
          </p:cNvPr>
          <p:cNvCxnSpPr>
            <a:cxnSpLocks/>
          </p:cNvCxnSpPr>
          <p:nvPr/>
        </p:nvCxnSpPr>
        <p:spPr>
          <a:xfrm>
            <a:off x="469900" y="3171825"/>
            <a:ext cx="0" cy="514350"/>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16" name="Textfeld 15">
            <a:extLst>
              <a:ext uri="{FF2B5EF4-FFF2-40B4-BE49-F238E27FC236}">
                <a16:creationId xmlns:a16="http://schemas.microsoft.com/office/drawing/2014/main" id="{A6156B2E-105A-A6C1-EBE4-2C4A7458B4DF}"/>
              </a:ext>
            </a:extLst>
          </p:cNvPr>
          <p:cNvSpPr txBox="1"/>
          <p:nvPr/>
        </p:nvSpPr>
        <p:spPr>
          <a:xfrm>
            <a:off x="6609446" y="3770519"/>
            <a:ext cx="2577941" cy="830997"/>
          </a:xfrm>
          <a:prstGeom prst="rect">
            <a:avLst/>
          </a:prstGeom>
          <a:noFill/>
          <a:ln w="12700">
            <a:solidFill>
              <a:schemeClr val="tx2">
                <a:lumMod val="75000"/>
                <a:lumOff val="25000"/>
              </a:schemeClr>
            </a:solidFill>
          </a:ln>
        </p:spPr>
        <p:txBody>
          <a:bodyPr wrap="square" rtlCol="0">
            <a:spAutoFit/>
          </a:bodyPr>
          <a:lstStyle/>
          <a:p>
            <a:pPr algn="ctr"/>
            <a:r>
              <a:rPr lang="de-DE" dirty="0" err="1"/>
              <a:t>Ongoing</a:t>
            </a:r>
            <a:r>
              <a:rPr lang="de-DE" dirty="0"/>
              <a:t> </a:t>
            </a:r>
            <a:r>
              <a:rPr lang="de-DE" dirty="0" err="1"/>
              <a:t>mergers</a:t>
            </a:r>
            <a:r>
              <a:rPr lang="de-DE" dirty="0"/>
              <a:t>: </a:t>
            </a:r>
            <a:br>
              <a:rPr lang="de-DE" dirty="0"/>
            </a:br>
            <a:r>
              <a:rPr lang="de-DE" b="1" dirty="0" err="1"/>
              <a:t>Sagittarius</a:t>
            </a:r>
            <a:r>
              <a:rPr lang="de-DE" b="1" dirty="0"/>
              <a:t>, LMC, SMC</a:t>
            </a:r>
          </a:p>
          <a:p>
            <a:pPr algn="ctr"/>
            <a:r>
              <a:rPr lang="de-DE" sz="1200" dirty="0">
                <a:solidFill>
                  <a:schemeClr val="bg1">
                    <a:lumMod val="50000"/>
                  </a:schemeClr>
                </a:solidFill>
              </a:rPr>
              <a:t>(Ibata+1994, Cautun+2019)</a:t>
            </a:r>
          </a:p>
        </p:txBody>
      </p:sp>
      <p:sp>
        <p:nvSpPr>
          <p:cNvPr id="18" name="Textfeld 17">
            <a:extLst>
              <a:ext uri="{FF2B5EF4-FFF2-40B4-BE49-F238E27FC236}">
                <a16:creationId xmlns:a16="http://schemas.microsoft.com/office/drawing/2014/main" id="{69E110E0-F55F-6208-B017-9F2CF88FBC49}"/>
              </a:ext>
            </a:extLst>
          </p:cNvPr>
          <p:cNvSpPr txBox="1"/>
          <p:nvPr/>
        </p:nvSpPr>
        <p:spPr>
          <a:xfrm>
            <a:off x="1899243" y="1788861"/>
            <a:ext cx="2461696" cy="830997"/>
          </a:xfrm>
          <a:prstGeom prst="rect">
            <a:avLst/>
          </a:prstGeom>
          <a:noFill/>
          <a:ln w="19050">
            <a:solidFill>
              <a:schemeClr val="tx2">
                <a:lumMod val="75000"/>
                <a:lumOff val="25000"/>
              </a:schemeClr>
            </a:solidFill>
          </a:ln>
        </p:spPr>
        <p:txBody>
          <a:bodyPr wrap="square" rtlCol="0">
            <a:spAutoFit/>
          </a:bodyPr>
          <a:lstStyle/>
          <a:p>
            <a:r>
              <a:rPr lang="de-DE" b="1" i="1" dirty="0"/>
              <a:t>Gaia</a:t>
            </a:r>
            <a:r>
              <a:rPr lang="de-DE" b="1" dirty="0"/>
              <a:t> Enceladus:</a:t>
            </a:r>
          </a:p>
          <a:p>
            <a:r>
              <a:rPr lang="de-DE" dirty="0"/>
              <a:t>The last </a:t>
            </a:r>
            <a:r>
              <a:rPr lang="de-DE" dirty="0" err="1"/>
              <a:t>major</a:t>
            </a:r>
            <a:r>
              <a:rPr lang="de-DE" dirty="0"/>
              <a:t> </a:t>
            </a:r>
            <a:r>
              <a:rPr lang="de-DE" dirty="0" err="1"/>
              <a:t>merger</a:t>
            </a:r>
            <a:r>
              <a:rPr lang="de-DE" dirty="0"/>
              <a:t> </a:t>
            </a:r>
          </a:p>
          <a:p>
            <a:r>
              <a:rPr lang="de-DE" sz="1200" dirty="0">
                <a:solidFill>
                  <a:schemeClr val="bg1">
                    <a:lumMod val="50000"/>
                  </a:schemeClr>
                </a:solidFill>
              </a:rPr>
              <a:t>(Belokurov+2018, Helmi+2018) </a:t>
            </a:r>
          </a:p>
        </p:txBody>
      </p:sp>
      <p:sp>
        <p:nvSpPr>
          <p:cNvPr id="21" name="Textfeld 20">
            <a:extLst>
              <a:ext uri="{FF2B5EF4-FFF2-40B4-BE49-F238E27FC236}">
                <a16:creationId xmlns:a16="http://schemas.microsoft.com/office/drawing/2014/main" id="{AAB5C7A3-05C1-A056-9313-4B14C9E04B19}"/>
              </a:ext>
            </a:extLst>
          </p:cNvPr>
          <p:cNvSpPr txBox="1"/>
          <p:nvPr/>
        </p:nvSpPr>
        <p:spPr>
          <a:xfrm>
            <a:off x="4625948" y="1353777"/>
            <a:ext cx="4118002" cy="1384995"/>
          </a:xfrm>
          <a:prstGeom prst="rect">
            <a:avLst/>
          </a:prstGeom>
          <a:noFill/>
          <a:ln w="19050">
            <a:solidFill>
              <a:srgbClr val="FF0000"/>
            </a:solidFill>
          </a:ln>
        </p:spPr>
        <p:txBody>
          <a:bodyPr wrap="square" rtlCol="0">
            <a:spAutoFit/>
          </a:bodyPr>
          <a:lstStyle/>
          <a:p>
            <a:pPr algn="ctr"/>
            <a:r>
              <a:rPr lang="de-DE" sz="2400" dirty="0"/>
              <a:t>Other </a:t>
            </a:r>
            <a:r>
              <a:rPr lang="de-DE" sz="2400" dirty="0" err="1"/>
              <a:t>mergers</a:t>
            </a:r>
            <a:r>
              <a:rPr lang="de-DE" sz="2400" dirty="0"/>
              <a:t>: </a:t>
            </a:r>
            <a:r>
              <a:rPr lang="de-DE" sz="2400" b="1" dirty="0"/>
              <a:t>Sequoia, </a:t>
            </a:r>
            <a:r>
              <a:rPr lang="de-DE" sz="2400" b="1" dirty="0" err="1"/>
              <a:t>Thamnos</a:t>
            </a:r>
            <a:r>
              <a:rPr lang="de-DE" sz="2400" b="1" dirty="0"/>
              <a:t>, LMS-1/</a:t>
            </a:r>
            <a:r>
              <a:rPr lang="de-DE" sz="2400" b="1" dirty="0" err="1"/>
              <a:t>Wukong</a:t>
            </a:r>
            <a:r>
              <a:rPr lang="de-DE" sz="2400" b="1" dirty="0"/>
              <a:t>, …</a:t>
            </a:r>
          </a:p>
          <a:p>
            <a:pPr algn="ctr"/>
            <a:r>
              <a:rPr lang="de-DE" dirty="0">
                <a:solidFill>
                  <a:schemeClr val="bg1">
                    <a:lumMod val="50000"/>
                  </a:schemeClr>
                </a:solidFill>
              </a:rPr>
              <a:t>(Myeong+2019, Koppelman+2019, Yuan+2020, Naidu+2020, …)</a:t>
            </a:r>
          </a:p>
        </p:txBody>
      </p:sp>
      <p:pic>
        <p:nvPicPr>
          <p:cNvPr id="6" name="Inhaltsplatzhalter 5" descr="Ein Bild, das Screenshot, Vortex, Universum, Raum enthält.&#10;&#10;KI-generierte Inhalte können fehlerhaft sein.">
            <a:extLst>
              <a:ext uri="{FF2B5EF4-FFF2-40B4-BE49-F238E27FC236}">
                <a16:creationId xmlns:a16="http://schemas.microsoft.com/office/drawing/2014/main" id="{FE8D03E9-D138-C526-4C1C-DA998F412265}"/>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l="8720" t="1955" r="2386" b="6931"/>
          <a:stretch>
            <a:fillRect/>
          </a:stretch>
        </p:blipFill>
        <p:spPr>
          <a:xfrm>
            <a:off x="9187387" y="2169000"/>
            <a:ext cx="2515663" cy="2520000"/>
          </a:xfrm>
          <a:prstGeom prst="ellipse">
            <a:avLst/>
          </a:prstGeom>
          <a:ln w="19050" cap="rnd">
            <a:solidFill>
              <a:schemeClr val="tx1"/>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3" name="Gerader Verbinder 2">
            <a:extLst>
              <a:ext uri="{FF2B5EF4-FFF2-40B4-BE49-F238E27FC236}">
                <a16:creationId xmlns:a16="http://schemas.microsoft.com/office/drawing/2014/main" id="{B621AB66-1DC1-C384-3793-30EE77AE894D}"/>
              </a:ext>
            </a:extLst>
          </p:cNvPr>
          <p:cNvCxnSpPr>
            <a:cxnSpLocks/>
          </p:cNvCxnSpPr>
          <p:nvPr/>
        </p:nvCxnSpPr>
        <p:spPr>
          <a:xfrm>
            <a:off x="3613331" y="2630869"/>
            <a:ext cx="0" cy="914135"/>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7" name="Textfeld 6">
            <a:extLst>
              <a:ext uri="{FF2B5EF4-FFF2-40B4-BE49-F238E27FC236}">
                <a16:creationId xmlns:a16="http://schemas.microsoft.com/office/drawing/2014/main" id="{F6D38149-F319-21E9-9B40-3F4136A8D49C}"/>
              </a:ext>
            </a:extLst>
          </p:cNvPr>
          <p:cNvSpPr txBox="1"/>
          <p:nvPr/>
        </p:nvSpPr>
        <p:spPr>
          <a:xfrm>
            <a:off x="1600520" y="3024121"/>
            <a:ext cx="1762919" cy="400110"/>
          </a:xfrm>
          <a:prstGeom prst="rect">
            <a:avLst/>
          </a:prstGeom>
          <a:noFill/>
        </p:spPr>
        <p:txBody>
          <a:bodyPr wrap="none" rtlCol="0">
            <a:spAutoFit/>
          </a:bodyPr>
          <a:lstStyle/>
          <a:p>
            <a:r>
              <a:rPr lang="de-DE" sz="2000" i="1" dirty="0" err="1"/>
              <a:t>disk</a:t>
            </a:r>
            <a:r>
              <a:rPr lang="de-DE" sz="2000" i="1" dirty="0"/>
              <a:t> </a:t>
            </a:r>
            <a:r>
              <a:rPr lang="de-DE" sz="2000" i="1" dirty="0" err="1"/>
              <a:t>formation</a:t>
            </a:r>
            <a:endParaRPr lang="de-DE" sz="2000" i="1" dirty="0"/>
          </a:p>
        </p:txBody>
      </p:sp>
      <p:sp>
        <p:nvSpPr>
          <p:cNvPr id="9" name="Textfeld 8">
            <a:extLst>
              <a:ext uri="{FF2B5EF4-FFF2-40B4-BE49-F238E27FC236}">
                <a16:creationId xmlns:a16="http://schemas.microsoft.com/office/drawing/2014/main" id="{9758C163-4227-5864-6D56-505E8D0DD9C1}"/>
              </a:ext>
            </a:extLst>
          </p:cNvPr>
          <p:cNvSpPr txBox="1"/>
          <p:nvPr/>
        </p:nvSpPr>
        <p:spPr>
          <a:xfrm>
            <a:off x="4828643" y="3033660"/>
            <a:ext cx="2237407" cy="400110"/>
          </a:xfrm>
          <a:prstGeom prst="rect">
            <a:avLst/>
          </a:prstGeom>
          <a:noFill/>
        </p:spPr>
        <p:txBody>
          <a:bodyPr wrap="none" rtlCol="0">
            <a:spAutoFit/>
          </a:bodyPr>
          <a:lstStyle/>
          <a:p>
            <a:r>
              <a:rPr lang="de-DE" sz="2000" i="1" dirty="0" err="1"/>
              <a:t>thin</a:t>
            </a:r>
            <a:r>
              <a:rPr lang="de-DE" sz="2000" i="1" dirty="0"/>
              <a:t> </a:t>
            </a:r>
            <a:r>
              <a:rPr lang="de-DE" sz="2000" i="1" dirty="0" err="1"/>
              <a:t>disk</a:t>
            </a:r>
            <a:r>
              <a:rPr lang="de-DE" sz="2000" i="1" dirty="0"/>
              <a:t> </a:t>
            </a:r>
            <a:r>
              <a:rPr lang="de-DE" sz="2000" i="1" dirty="0" err="1"/>
              <a:t>formation</a:t>
            </a:r>
            <a:endParaRPr lang="de-DE" sz="2000" i="1" dirty="0"/>
          </a:p>
        </p:txBody>
      </p:sp>
      <p:sp>
        <p:nvSpPr>
          <p:cNvPr id="5" name="Textfeld 4">
            <a:extLst>
              <a:ext uri="{FF2B5EF4-FFF2-40B4-BE49-F238E27FC236}">
                <a16:creationId xmlns:a16="http://schemas.microsoft.com/office/drawing/2014/main" id="{8FA64323-AD4E-2FAA-44A6-6A234642182A}"/>
              </a:ext>
            </a:extLst>
          </p:cNvPr>
          <p:cNvSpPr txBox="1"/>
          <p:nvPr/>
        </p:nvSpPr>
        <p:spPr>
          <a:xfrm>
            <a:off x="4014772" y="4432300"/>
            <a:ext cx="2401945" cy="1661993"/>
          </a:xfrm>
          <a:prstGeom prst="rect">
            <a:avLst/>
          </a:prstGeom>
          <a:noFill/>
          <a:ln w="19050">
            <a:solidFill>
              <a:schemeClr val="tx2">
                <a:lumMod val="75000"/>
                <a:lumOff val="25000"/>
              </a:schemeClr>
            </a:solidFill>
          </a:ln>
        </p:spPr>
        <p:txBody>
          <a:bodyPr wrap="square">
            <a:spAutoFit/>
          </a:bodyPr>
          <a:lstStyle/>
          <a:p>
            <a:r>
              <a:rPr lang="de-DE" sz="2400" b="1" dirty="0"/>
              <a:t>Helmi Stream:</a:t>
            </a:r>
          </a:p>
          <a:p>
            <a:r>
              <a:rPr lang="de-DE" sz="2400" dirty="0"/>
              <a:t>~7-9 Gyr </a:t>
            </a:r>
            <a:r>
              <a:rPr lang="de-DE" sz="2400" dirty="0" err="1"/>
              <a:t>ago</a:t>
            </a:r>
            <a:endParaRPr lang="de-DE" sz="2400" dirty="0"/>
          </a:p>
          <a:p>
            <a:r>
              <a:rPr lang="de-DE" dirty="0">
                <a:solidFill>
                  <a:schemeClr val="bg1">
                    <a:lumMod val="50000"/>
                  </a:schemeClr>
                </a:solidFill>
              </a:rPr>
              <a:t>(Helmi+1999, </a:t>
            </a:r>
          </a:p>
          <a:p>
            <a:r>
              <a:rPr lang="de-DE" dirty="0">
                <a:solidFill>
                  <a:schemeClr val="bg1">
                    <a:lumMod val="50000"/>
                  </a:schemeClr>
                </a:solidFill>
              </a:rPr>
              <a:t>Koppelman+2019, </a:t>
            </a:r>
          </a:p>
          <a:p>
            <a:r>
              <a:rPr lang="de-DE" dirty="0">
                <a:solidFill>
                  <a:schemeClr val="bg1">
                    <a:lumMod val="50000"/>
                  </a:schemeClr>
                </a:solidFill>
              </a:rPr>
              <a:t>Ruiz-Lara+2022)</a:t>
            </a:r>
          </a:p>
        </p:txBody>
      </p:sp>
      <p:sp>
        <p:nvSpPr>
          <p:cNvPr id="12" name="Textfeld 11">
            <a:extLst>
              <a:ext uri="{FF2B5EF4-FFF2-40B4-BE49-F238E27FC236}">
                <a16:creationId xmlns:a16="http://schemas.microsoft.com/office/drawing/2014/main" id="{6130F37E-FA58-CC80-1837-F155DC2EFA27}"/>
              </a:ext>
            </a:extLst>
          </p:cNvPr>
          <p:cNvSpPr txBox="1"/>
          <p:nvPr/>
        </p:nvSpPr>
        <p:spPr>
          <a:xfrm>
            <a:off x="566719" y="3961458"/>
            <a:ext cx="3180030" cy="1107996"/>
          </a:xfrm>
          <a:prstGeom prst="rect">
            <a:avLst/>
          </a:prstGeom>
          <a:noFill/>
          <a:ln w="19050">
            <a:solidFill>
              <a:schemeClr val="accent2">
                <a:lumMod val="75000"/>
              </a:schemeClr>
            </a:solidFill>
          </a:ln>
        </p:spPr>
        <p:txBody>
          <a:bodyPr wrap="square" rtlCol="0">
            <a:spAutoFit/>
          </a:bodyPr>
          <a:lstStyle/>
          <a:p>
            <a:r>
              <a:rPr lang="de-DE" sz="2400" b="1" dirty="0"/>
              <a:t>Early </a:t>
            </a:r>
            <a:r>
              <a:rPr lang="de-DE" sz="2400" b="1" dirty="0" err="1"/>
              <a:t>major</a:t>
            </a:r>
            <a:r>
              <a:rPr lang="de-DE" sz="2400" b="1" dirty="0"/>
              <a:t> </a:t>
            </a:r>
            <a:r>
              <a:rPr lang="de-DE" sz="2400" b="1" dirty="0" err="1"/>
              <a:t>merger</a:t>
            </a:r>
            <a:r>
              <a:rPr lang="de-DE" sz="2400" b="1" dirty="0"/>
              <a:t>?</a:t>
            </a:r>
          </a:p>
          <a:p>
            <a:r>
              <a:rPr lang="de-DE" sz="2400" dirty="0"/>
              <a:t>Kraken, Heracles</a:t>
            </a:r>
          </a:p>
          <a:p>
            <a:r>
              <a:rPr lang="de-DE" dirty="0">
                <a:solidFill>
                  <a:schemeClr val="bg1">
                    <a:lumMod val="50000"/>
                  </a:schemeClr>
                </a:solidFill>
              </a:rPr>
              <a:t>(Kruissjen+2020, Horta+2021)</a:t>
            </a:r>
          </a:p>
        </p:txBody>
      </p:sp>
      <p:cxnSp>
        <p:nvCxnSpPr>
          <p:cNvPr id="17" name="Gerader Verbinder 16">
            <a:extLst>
              <a:ext uri="{FF2B5EF4-FFF2-40B4-BE49-F238E27FC236}">
                <a16:creationId xmlns:a16="http://schemas.microsoft.com/office/drawing/2014/main" id="{EED81744-37D2-B425-5A9A-5C069C3B4B5B}"/>
              </a:ext>
            </a:extLst>
          </p:cNvPr>
          <p:cNvCxnSpPr>
            <a:cxnSpLocks/>
          </p:cNvCxnSpPr>
          <p:nvPr/>
        </p:nvCxnSpPr>
        <p:spPr>
          <a:xfrm>
            <a:off x="736781" y="3340100"/>
            <a:ext cx="0" cy="62230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5" name="Ellipse 24">
            <a:extLst>
              <a:ext uri="{FF2B5EF4-FFF2-40B4-BE49-F238E27FC236}">
                <a16:creationId xmlns:a16="http://schemas.microsoft.com/office/drawing/2014/main" id="{8A419AF0-764A-B594-0154-EEC569BF850B}"/>
              </a:ext>
            </a:extLst>
          </p:cNvPr>
          <p:cNvSpPr/>
          <p:nvPr/>
        </p:nvSpPr>
        <p:spPr>
          <a:xfrm>
            <a:off x="3009040" y="3313411"/>
            <a:ext cx="1218137" cy="276268"/>
          </a:xfrm>
          <a:prstGeom prst="ellipse">
            <a:avLst/>
          </a:prstGeom>
          <a:solidFill>
            <a:schemeClr val="accent2">
              <a:alpha val="50000"/>
            </a:schemeClr>
          </a:solidFill>
          <a:ln>
            <a:solidFill>
              <a:srgbClr val="FF0000"/>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a:p>
        </p:txBody>
      </p:sp>
      <p:cxnSp>
        <p:nvCxnSpPr>
          <p:cNvPr id="27" name="Gerade Verbindung mit Pfeil 26">
            <a:extLst>
              <a:ext uri="{FF2B5EF4-FFF2-40B4-BE49-F238E27FC236}">
                <a16:creationId xmlns:a16="http://schemas.microsoft.com/office/drawing/2014/main" id="{7C7B4288-ABDE-B5DA-C74D-6CF5EF6C392C}"/>
              </a:ext>
            </a:extLst>
          </p:cNvPr>
          <p:cNvCxnSpPr/>
          <p:nvPr/>
        </p:nvCxnSpPr>
        <p:spPr>
          <a:xfrm flipH="1">
            <a:off x="3905250" y="2615661"/>
            <a:ext cx="720698" cy="61805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8" name="Geschweifte Klammer rechts 27">
            <a:extLst>
              <a:ext uri="{FF2B5EF4-FFF2-40B4-BE49-F238E27FC236}">
                <a16:creationId xmlns:a16="http://schemas.microsoft.com/office/drawing/2014/main" id="{D520FEA8-7A20-0C97-19DC-3B2DD21A9408}"/>
              </a:ext>
            </a:extLst>
          </p:cNvPr>
          <p:cNvSpPr/>
          <p:nvPr/>
        </p:nvSpPr>
        <p:spPr>
          <a:xfrm rot="5400000">
            <a:off x="5019618" y="2724908"/>
            <a:ext cx="241663" cy="174970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1596593B-D1C7-5AB5-EC14-E95F0FC4C419}"/>
              </a:ext>
            </a:extLst>
          </p:cNvPr>
          <p:cNvCxnSpPr>
            <a:cxnSpLocks/>
          </p:cNvCxnSpPr>
          <p:nvPr/>
        </p:nvCxnSpPr>
        <p:spPr>
          <a:xfrm>
            <a:off x="5140449" y="3728698"/>
            <a:ext cx="0" cy="703602"/>
          </a:xfrm>
          <a:prstGeom prst="line">
            <a:avLst/>
          </a:prstGeom>
          <a:ln>
            <a:solidFill>
              <a:schemeClr val="tx2">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34" name="Geschweifte Klammer rechts 33">
            <a:extLst>
              <a:ext uri="{FF2B5EF4-FFF2-40B4-BE49-F238E27FC236}">
                <a16:creationId xmlns:a16="http://schemas.microsoft.com/office/drawing/2014/main" id="{91E73B01-1782-6F36-A782-AE8C8D91AC14}"/>
              </a:ext>
            </a:extLst>
          </p:cNvPr>
          <p:cNvSpPr/>
          <p:nvPr/>
        </p:nvSpPr>
        <p:spPr>
          <a:xfrm rot="5400000">
            <a:off x="8015806" y="2724909"/>
            <a:ext cx="241663" cy="174970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35" name="Textfeld 34">
                <a:extLst>
                  <a:ext uri="{FF2B5EF4-FFF2-40B4-BE49-F238E27FC236}">
                    <a16:creationId xmlns:a16="http://schemas.microsoft.com/office/drawing/2014/main" id="{52B3868F-95CC-227D-7675-9A569187EB31}"/>
                  </a:ext>
                </a:extLst>
              </p:cNvPr>
              <p:cNvSpPr txBox="1"/>
              <p:nvPr/>
            </p:nvSpPr>
            <p:spPr>
              <a:xfrm>
                <a:off x="54121" y="2523109"/>
                <a:ext cx="1580113" cy="646331"/>
              </a:xfrm>
              <a:prstGeom prst="rect">
                <a:avLst/>
              </a:prstGeom>
              <a:noFill/>
              <a:ln w="12700">
                <a:solidFill>
                  <a:schemeClr val="tx2">
                    <a:lumMod val="75000"/>
                    <a:lumOff val="25000"/>
                  </a:schemeClr>
                </a:solidFill>
              </a:ln>
            </p:spPr>
            <p:txBody>
              <a:bodyPr wrap="none" rtlCol="0">
                <a:spAutoFit/>
              </a:bodyPr>
              <a:lstStyle/>
              <a:p>
                <a:r>
                  <a:rPr lang="de-DE" dirty="0"/>
                  <a:t>Big Bang</a:t>
                </a:r>
              </a:p>
              <a:p>
                <a14:m>
                  <m:oMath xmlns:m="http://schemas.openxmlformats.org/officeDocument/2006/math">
                    <m:r>
                      <a:rPr lang="de-DE" b="0" i="1" smtClean="0">
                        <a:latin typeface="Cambria Math" panose="02040503050406030204" pitchFamily="18" charset="0"/>
                      </a:rPr>
                      <m:t>𝑡</m:t>
                    </m:r>
                    <m:r>
                      <a:rPr lang="de-DE" b="0" i="1" smtClean="0">
                        <a:latin typeface="Cambria Math" panose="02040503050406030204" pitchFamily="18" charset="0"/>
                      </a:rPr>
                      <m:t>=−13.8</m:t>
                    </m:r>
                  </m:oMath>
                </a14:m>
                <a:r>
                  <a:rPr lang="de-DE" dirty="0"/>
                  <a:t> Gyr</a:t>
                </a:r>
              </a:p>
            </p:txBody>
          </p:sp>
        </mc:Choice>
        <mc:Fallback xmlns="">
          <p:sp>
            <p:nvSpPr>
              <p:cNvPr id="35" name="Textfeld 34">
                <a:extLst>
                  <a:ext uri="{FF2B5EF4-FFF2-40B4-BE49-F238E27FC236}">
                    <a16:creationId xmlns:a16="http://schemas.microsoft.com/office/drawing/2014/main" id="{52B3868F-95CC-227D-7675-9A569187EB31}"/>
                  </a:ext>
                </a:extLst>
              </p:cNvPr>
              <p:cNvSpPr txBox="1">
                <a:spLocks noRot="1" noChangeAspect="1" noMove="1" noResize="1" noEditPoints="1" noAdjustHandles="1" noChangeArrowheads="1" noChangeShapeType="1" noTextEdit="1"/>
              </p:cNvSpPr>
              <p:nvPr/>
            </p:nvSpPr>
            <p:spPr>
              <a:xfrm>
                <a:off x="54121" y="2523109"/>
                <a:ext cx="1580113" cy="646331"/>
              </a:xfrm>
              <a:prstGeom prst="rect">
                <a:avLst/>
              </a:prstGeom>
              <a:blipFill>
                <a:blip r:embed="rId4"/>
                <a:stretch>
                  <a:fillRect l="-3065" t="-3704" r="-2299" b="-13889"/>
                </a:stretch>
              </a:blipFill>
              <a:ln w="12700">
                <a:solidFill>
                  <a:schemeClr val="tx2">
                    <a:lumMod val="75000"/>
                    <a:lumOff val="25000"/>
                  </a:schemeClr>
                </a:solidFill>
              </a:ln>
            </p:spPr>
            <p:txBody>
              <a:bodyPr/>
              <a:lstStyle/>
              <a:p>
                <a:r>
                  <a:rPr lang="de-DE">
                    <a:noFill/>
                  </a:rPr>
                  <a:t> </a:t>
                </a:r>
              </a:p>
            </p:txBody>
          </p:sp>
        </mc:Fallback>
      </mc:AlternateContent>
      <p:sp>
        <p:nvSpPr>
          <p:cNvPr id="36" name="Textfeld 35">
            <a:extLst>
              <a:ext uri="{FF2B5EF4-FFF2-40B4-BE49-F238E27FC236}">
                <a16:creationId xmlns:a16="http://schemas.microsoft.com/office/drawing/2014/main" id="{256E294F-77F0-B683-A480-C2C4FD837302}"/>
              </a:ext>
            </a:extLst>
          </p:cNvPr>
          <p:cNvSpPr txBox="1"/>
          <p:nvPr/>
        </p:nvSpPr>
        <p:spPr>
          <a:xfrm>
            <a:off x="9245600" y="776287"/>
            <a:ext cx="1336071" cy="461665"/>
          </a:xfrm>
          <a:prstGeom prst="rect">
            <a:avLst/>
          </a:prstGeom>
          <a:noFill/>
        </p:spPr>
        <p:txBody>
          <a:bodyPr wrap="none" rtlCol="0">
            <a:spAutoFit/>
          </a:bodyPr>
          <a:lstStyle/>
          <a:p>
            <a:r>
              <a:rPr lang="de-DE" sz="2400" b="1" dirty="0">
                <a:solidFill>
                  <a:srgbClr val="FF0000"/>
                </a:solidFill>
              </a:rPr>
              <a:t>Gaia </a:t>
            </a:r>
            <a:r>
              <a:rPr lang="de-DE" sz="2400" b="1" dirty="0" err="1">
                <a:solidFill>
                  <a:srgbClr val="FF0000"/>
                </a:solidFill>
              </a:rPr>
              <a:t>era</a:t>
            </a:r>
            <a:endParaRPr lang="de-DE" sz="2400" b="1" dirty="0">
              <a:solidFill>
                <a:srgbClr val="FF0000"/>
              </a:solidFill>
            </a:endParaRPr>
          </a:p>
        </p:txBody>
      </p:sp>
      <p:sp>
        <p:nvSpPr>
          <p:cNvPr id="4" name="Datumsplatzhalter 3">
            <a:extLst>
              <a:ext uri="{FF2B5EF4-FFF2-40B4-BE49-F238E27FC236}">
                <a16:creationId xmlns:a16="http://schemas.microsoft.com/office/drawing/2014/main" id="{D5E3021B-BD43-E23E-9811-404B1A008E95}"/>
              </a:ext>
            </a:extLst>
          </p:cNvPr>
          <p:cNvSpPr>
            <a:spLocks noGrp="1"/>
          </p:cNvSpPr>
          <p:nvPr>
            <p:ph type="dt" sz="half" idx="10"/>
          </p:nvPr>
        </p:nvSpPr>
        <p:spPr/>
        <p:txBody>
          <a:bodyPr/>
          <a:lstStyle/>
          <a:p>
            <a:fld id="{C7CB3E79-216E-4199-83DA-F9055FC930A1}" type="datetime1">
              <a:rPr lang="en-US" smtClean="0"/>
              <a:t>8/12/2025</a:t>
            </a:fld>
            <a:endParaRPr lang="de-DE"/>
          </a:p>
        </p:txBody>
      </p:sp>
      <p:sp>
        <p:nvSpPr>
          <p:cNvPr id="10" name="Fußzeilenplatzhalter 9">
            <a:extLst>
              <a:ext uri="{FF2B5EF4-FFF2-40B4-BE49-F238E27FC236}">
                <a16:creationId xmlns:a16="http://schemas.microsoft.com/office/drawing/2014/main" id="{19BB1533-FD89-6042-291E-E60CB4CEF34C}"/>
              </a:ext>
            </a:extLst>
          </p:cNvPr>
          <p:cNvSpPr>
            <a:spLocks noGrp="1"/>
          </p:cNvSpPr>
          <p:nvPr>
            <p:ph type="ftr" sz="quarter" idx="11"/>
          </p:nvPr>
        </p:nvSpPr>
        <p:spPr/>
        <p:txBody>
          <a:bodyPr/>
          <a:lstStyle/>
          <a:p>
            <a:r>
              <a:rPr lang="en-US"/>
              <a:t>EXPLORE 2025 summer school  - Dominik Plonka</a:t>
            </a:r>
            <a:endParaRPr lang="de-DE"/>
          </a:p>
        </p:txBody>
      </p:sp>
      <p:sp>
        <p:nvSpPr>
          <p:cNvPr id="11" name="Foliennummernplatzhalter 10">
            <a:extLst>
              <a:ext uri="{FF2B5EF4-FFF2-40B4-BE49-F238E27FC236}">
                <a16:creationId xmlns:a16="http://schemas.microsoft.com/office/drawing/2014/main" id="{895269BE-F887-0BB4-2FD3-7E14681A1C23}"/>
              </a:ext>
            </a:extLst>
          </p:cNvPr>
          <p:cNvSpPr>
            <a:spLocks noGrp="1"/>
          </p:cNvSpPr>
          <p:nvPr>
            <p:ph type="sldNum" sz="quarter" idx="12"/>
          </p:nvPr>
        </p:nvSpPr>
        <p:spPr/>
        <p:txBody>
          <a:bodyPr/>
          <a:lstStyle/>
          <a:p>
            <a:fld id="{10B8E01D-2B1A-4FB6-BF69-E6DB126EFBDF}" type="slidenum">
              <a:rPr lang="de-DE" smtClean="0"/>
              <a:t>6</a:t>
            </a:fld>
            <a:endParaRPr lang="de-DE"/>
          </a:p>
        </p:txBody>
      </p:sp>
    </p:spTree>
    <p:extLst>
      <p:ext uri="{BB962C8B-B14F-4D97-AF65-F5344CB8AC3E}">
        <p14:creationId xmlns:p14="http://schemas.microsoft.com/office/powerpoint/2010/main" val="238152848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71933E-C2F2-DEE7-763B-EBCFD2A540FE}"/>
              </a:ext>
            </a:extLst>
          </p:cNvPr>
          <p:cNvSpPr>
            <a:spLocks noGrp="1"/>
          </p:cNvSpPr>
          <p:nvPr>
            <p:ph type="title"/>
          </p:nvPr>
        </p:nvSpPr>
        <p:spPr>
          <a:xfrm>
            <a:off x="838200" y="1927"/>
            <a:ext cx="10515600" cy="1325563"/>
          </a:xfrm>
        </p:spPr>
        <p:txBody>
          <a:bodyPr/>
          <a:lstStyle/>
          <a:p>
            <a:pPr algn="ctr"/>
            <a:r>
              <a:rPr lang="de-DE" dirty="0" err="1"/>
              <a:t>How</a:t>
            </a:r>
            <a:r>
              <a:rPr lang="de-DE" dirty="0"/>
              <a:t> do </a:t>
            </a:r>
            <a:r>
              <a:rPr lang="de-DE" dirty="0" err="1"/>
              <a:t>we</a:t>
            </a:r>
            <a:r>
              <a:rPr lang="de-DE" dirty="0"/>
              <a:t> find </a:t>
            </a:r>
            <a:r>
              <a:rPr lang="de-DE" dirty="0" err="1"/>
              <a:t>merger</a:t>
            </a:r>
            <a:r>
              <a:rPr lang="de-DE" dirty="0"/>
              <a:t> </a:t>
            </a:r>
            <a:r>
              <a:rPr lang="de-DE" dirty="0" err="1"/>
              <a:t>debris</a:t>
            </a:r>
            <a:r>
              <a:rPr lang="de-DE" dirty="0"/>
              <a:t>?</a:t>
            </a:r>
          </a:p>
        </p:txBody>
      </p:sp>
      <p:sp>
        <p:nvSpPr>
          <p:cNvPr id="16" name="Datumsplatzhalter 15">
            <a:extLst>
              <a:ext uri="{FF2B5EF4-FFF2-40B4-BE49-F238E27FC236}">
                <a16:creationId xmlns:a16="http://schemas.microsoft.com/office/drawing/2014/main" id="{32F5F31A-BE97-C370-2E71-9E93DA09CC97}"/>
              </a:ext>
            </a:extLst>
          </p:cNvPr>
          <p:cNvSpPr>
            <a:spLocks noGrp="1"/>
          </p:cNvSpPr>
          <p:nvPr>
            <p:ph type="dt" sz="half" idx="10"/>
          </p:nvPr>
        </p:nvSpPr>
        <p:spPr/>
        <p:txBody>
          <a:bodyPr/>
          <a:lstStyle/>
          <a:p>
            <a:fld id="{841242FD-5BBF-4446-9849-402317507597}" type="datetime1">
              <a:rPr lang="en-US" smtClean="0"/>
              <a:t>8/12/2025</a:t>
            </a:fld>
            <a:endParaRPr lang="de-DE"/>
          </a:p>
        </p:txBody>
      </p:sp>
      <p:sp>
        <p:nvSpPr>
          <p:cNvPr id="17" name="Fußzeilenplatzhalter 16">
            <a:extLst>
              <a:ext uri="{FF2B5EF4-FFF2-40B4-BE49-F238E27FC236}">
                <a16:creationId xmlns:a16="http://schemas.microsoft.com/office/drawing/2014/main" id="{64F7D0DD-D68A-39F2-31CD-2A5DA1476172}"/>
              </a:ext>
            </a:extLst>
          </p:cNvPr>
          <p:cNvSpPr>
            <a:spLocks noGrp="1"/>
          </p:cNvSpPr>
          <p:nvPr>
            <p:ph type="ftr" sz="quarter" idx="11"/>
          </p:nvPr>
        </p:nvSpPr>
        <p:spPr/>
        <p:txBody>
          <a:bodyPr/>
          <a:lstStyle/>
          <a:p>
            <a:r>
              <a:rPr lang="en-US" dirty="0"/>
              <a:t>EXPLORE 2025 summer school  - Dominik Plonka</a:t>
            </a:r>
            <a:endParaRPr lang="de-DE" dirty="0"/>
          </a:p>
        </p:txBody>
      </p:sp>
      <p:sp>
        <p:nvSpPr>
          <p:cNvPr id="18" name="Foliennummernplatzhalter 17">
            <a:extLst>
              <a:ext uri="{FF2B5EF4-FFF2-40B4-BE49-F238E27FC236}">
                <a16:creationId xmlns:a16="http://schemas.microsoft.com/office/drawing/2014/main" id="{755D9C2B-A815-D7DA-D5F8-2BE0584B5BB6}"/>
              </a:ext>
            </a:extLst>
          </p:cNvPr>
          <p:cNvSpPr>
            <a:spLocks noGrp="1"/>
          </p:cNvSpPr>
          <p:nvPr>
            <p:ph type="sldNum" sz="quarter" idx="12"/>
          </p:nvPr>
        </p:nvSpPr>
        <p:spPr/>
        <p:txBody>
          <a:bodyPr/>
          <a:lstStyle/>
          <a:p>
            <a:fld id="{10B8E01D-2B1A-4FB6-BF69-E6DB126EFBDF}" type="slidenum">
              <a:rPr lang="de-DE" smtClean="0"/>
              <a:t>7</a:t>
            </a:fld>
            <a:endParaRPr lang="de-DE" dirty="0"/>
          </a:p>
        </p:txBody>
      </p:sp>
      <p:sp>
        <p:nvSpPr>
          <p:cNvPr id="29" name="Inhaltsplatzhalter 2">
            <a:extLst>
              <a:ext uri="{FF2B5EF4-FFF2-40B4-BE49-F238E27FC236}">
                <a16:creationId xmlns:a16="http://schemas.microsoft.com/office/drawing/2014/main" id="{1C9225CD-4151-BF67-751A-87CF46B500BE}"/>
              </a:ext>
            </a:extLst>
          </p:cNvPr>
          <p:cNvSpPr txBox="1">
            <a:spLocks/>
          </p:cNvSpPr>
          <p:nvPr/>
        </p:nvSpPr>
        <p:spPr>
          <a:xfrm>
            <a:off x="168729" y="1411452"/>
            <a:ext cx="5195207" cy="5263511"/>
          </a:xfrm>
          <a:prstGeom prst="rect">
            <a:avLst/>
          </a:prstGeom>
        </p:spPr>
        <p:txBody>
          <a:bodyPr vert="horz" lIns="91440" tIns="45720" rIns="91440" bIns="45720" rtlCol="0">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de-DE" sz="4900" b="1" dirty="0"/>
              <a:t>Integrals of Motion (</a:t>
            </a:r>
            <a:r>
              <a:rPr lang="de-DE" sz="4900" b="1" dirty="0" err="1"/>
              <a:t>IoM</a:t>
            </a:r>
            <a:r>
              <a:rPr lang="de-DE" sz="4900" b="1" dirty="0"/>
              <a:t>)</a:t>
            </a:r>
          </a:p>
          <a:p>
            <a:pPr marL="0" indent="0">
              <a:buFont typeface="Arial" panose="020B0604020202020204" pitchFamily="34" charset="0"/>
              <a:buNone/>
            </a:pPr>
            <a:endParaRPr lang="de-DE" i="1" dirty="0">
              <a:latin typeface="Cambria Math" panose="02040503050406030204" pitchFamily="18" charset="0"/>
              <a:ea typeface="Cambria Math" panose="02040503050406030204" pitchFamily="18" charset="0"/>
            </a:endParaRPr>
          </a:p>
          <a:p>
            <a:r>
              <a:rPr lang="de-DE" sz="3100" i="1" dirty="0">
                <a:solidFill>
                  <a:srgbClr val="0070C0"/>
                </a:solidFill>
              </a:rPr>
              <a:t>E</a:t>
            </a:r>
            <a:r>
              <a:rPr lang="de-DE" sz="3100" dirty="0">
                <a:solidFill>
                  <a:srgbClr val="0070C0"/>
                </a:solidFill>
              </a:rPr>
              <a:t>, </a:t>
            </a:r>
            <a:r>
              <a:rPr lang="de-DE" sz="3100" i="1" dirty="0" err="1">
                <a:solidFill>
                  <a:srgbClr val="0070C0"/>
                </a:solidFill>
              </a:rPr>
              <a:t>L</a:t>
            </a:r>
            <a:r>
              <a:rPr lang="de-DE" sz="3100" i="1" baseline="-25000" dirty="0" err="1">
                <a:solidFill>
                  <a:srgbClr val="0070C0"/>
                </a:solidFill>
              </a:rPr>
              <a:t>z</a:t>
            </a:r>
            <a:r>
              <a:rPr lang="de-DE" sz="3100" dirty="0">
                <a:solidFill>
                  <a:srgbClr val="0070C0"/>
                </a:solidFill>
              </a:rPr>
              <a:t> </a:t>
            </a:r>
            <a:r>
              <a:rPr lang="de-DE" sz="3100" dirty="0" err="1">
                <a:solidFill>
                  <a:srgbClr val="0070C0"/>
                </a:solidFill>
              </a:rPr>
              <a:t>are</a:t>
            </a:r>
            <a:r>
              <a:rPr lang="de-DE" sz="3100" dirty="0">
                <a:solidFill>
                  <a:srgbClr val="0070C0"/>
                </a:solidFill>
              </a:rPr>
              <a:t> </a:t>
            </a:r>
            <a:r>
              <a:rPr lang="de-DE" sz="3100" dirty="0" err="1">
                <a:solidFill>
                  <a:srgbClr val="0070C0"/>
                </a:solidFill>
              </a:rPr>
              <a:t>conserved</a:t>
            </a:r>
            <a:r>
              <a:rPr lang="de-DE" sz="3100" dirty="0">
                <a:solidFill>
                  <a:srgbClr val="0070C0"/>
                </a:solidFill>
              </a:rPr>
              <a:t> </a:t>
            </a:r>
            <a:r>
              <a:rPr lang="de-DE" sz="3100" dirty="0" err="1">
                <a:solidFill>
                  <a:srgbClr val="0070C0"/>
                </a:solidFill>
              </a:rPr>
              <a:t>quantities</a:t>
            </a:r>
            <a:r>
              <a:rPr lang="de-DE" sz="3100" dirty="0">
                <a:solidFill>
                  <a:srgbClr val="0070C0"/>
                </a:solidFill>
              </a:rPr>
              <a:t> </a:t>
            </a:r>
            <a:br>
              <a:rPr lang="de-DE" sz="3100" dirty="0">
                <a:solidFill>
                  <a:srgbClr val="0070C0"/>
                </a:solidFill>
              </a:rPr>
            </a:br>
            <a:r>
              <a:rPr lang="de-DE" sz="3100" dirty="0" err="1"/>
              <a:t>along</a:t>
            </a:r>
            <a:r>
              <a:rPr lang="de-DE" sz="3100" dirty="0"/>
              <a:t> an </a:t>
            </a:r>
            <a:r>
              <a:rPr lang="de-DE" sz="3100" dirty="0" err="1"/>
              <a:t>orbit</a:t>
            </a:r>
            <a:r>
              <a:rPr lang="de-DE" sz="3100" dirty="0"/>
              <a:t> </a:t>
            </a:r>
            <a:r>
              <a:rPr lang="de-DE" sz="3100" dirty="0" err="1"/>
              <a:t>when</a:t>
            </a:r>
            <a:r>
              <a:rPr lang="de-DE" sz="3100" dirty="0"/>
              <a:t> </a:t>
            </a:r>
            <a:r>
              <a:rPr lang="de-DE" sz="3100" dirty="0" err="1"/>
              <a:t>the</a:t>
            </a:r>
            <a:r>
              <a:rPr lang="de-DE" sz="3100" dirty="0"/>
              <a:t> potential </a:t>
            </a:r>
            <a:br>
              <a:rPr lang="de-DE" sz="3100" dirty="0"/>
            </a:br>
            <a:r>
              <a:rPr lang="de-DE" sz="3100" dirty="0" err="1"/>
              <a:t>is</a:t>
            </a:r>
            <a:r>
              <a:rPr lang="de-DE" sz="3100" dirty="0">
                <a:solidFill>
                  <a:srgbClr val="0070C0"/>
                </a:solidFill>
              </a:rPr>
              <a:t> </a:t>
            </a:r>
            <a:r>
              <a:rPr lang="de-DE" sz="3100" dirty="0" err="1">
                <a:solidFill>
                  <a:srgbClr val="0070C0"/>
                </a:solidFill>
              </a:rPr>
              <a:t>axisymmetric</a:t>
            </a:r>
            <a:r>
              <a:rPr lang="de-DE" sz="3100" dirty="0">
                <a:solidFill>
                  <a:srgbClr val="0070C0"/>
                </a:solidFill>
              </a:rPr>
              <a:t> (</a:t>
            </a:r>
            <a:r>
              <a:rPr lang="de-DE" sz="3100" dirty="0" err="1">
                <a:solidFill>
                  <a:srgbClr val="0070C0"/>
                </a:solidFill>
              </a:rPr>
              <a:t>for</a:t>
            </a:r>
            <a:r>
              <a:rPr lang="de-DE" sz="3100" dirty="0">
                <a:solidFill>
                  <a:srgbClr val="0070C0"/>
                </a:solidFill>
              </a:rPr>
              <a:t> </a:t>
            </a:r>
            <a:r>
              <a:rPr lang="de-DE" sz="3100" i="1" dirty="0" err="1">
                <a:solidFill>
                  <a:srgbClr val="0070C0"/>
                </a:solidFill>
              </a:rPr>
              <a:t>L</a:t>
            </a:r>
            <a:r>
              <a:rPr lang="de-DE" sz="3100" i="1" baseline="-25000" dirty="0" err="1">
                <a:solidFill>
                  <a:srgbClr val="0070C0"/>
                </a:solidFill>
              </a:rPr>
              <a:t>z</a:t>
            </a:r>
            <a:r>
              <a:rPr lang="de-DE" sz="3100" i="1" dirty="0">
                <a:solidFill>
                  <a:srgbClr val="0070C0"/>
                </a:solidFill>
              </a:rPr>
              <a:t>) </a:t>
            </a:r>
            <a:r>
              <a:rPr lang="de-DE" sz="3100" dirty="0"/>
              <a:t>and </a:t>
            </a:r>
            <a:r>
              <a:rPr lang="de-DE" sz="3100" dirty="0" err="1">
                <a:solidFill>
                  <a:srgbClr val="0070C0"/>
                </a:solidFill>
              </a:rPr>
              <a:t>static</a:t>
            </a:r>
            <a:r>
              <a:rPr lang="de-DE" sz="3100" dirty="0">
                <a:solidFill>
                  <a:srgbClr val="0070C0"/>
                </a:solidFill>
              </a:rPr>
              <a:t> </a:t>
            </a:r>
            <a:br>
              <a:rPr lang="de-DE" sz="3100" dirty="0">
                <a:solidFill>
                  <a:srgbClr val="0070C0"/>
                </a:solidFill>
              </a:rPr>
            </a:br>
            <a:r>
              <a:rPr lang="de-DE" sz="3100" dirty="0">
                <a:solidFill>
                  <a:srgbClr val="0070C0"/>
                </a:solidFill>
              </a:rPr>
              <a:t>(</a:t>
            </a:r>
            <a:r>
              <a:rPr lang="de-DE" sz="3100" dirty="0" err="1">
                <a:solidFill>
                  <a:srgbClr val="0070C0"/>
                </a:solidFill>
              </a:rPr>
              <a:t>for</a:t>
            </a:r>
            <a:r>
              <a:rPr lang="de-DE" sz="3100" dirty="0">
                <a:solidFill>
                  <a:srgbClr val="0070C0"/>
                </a:solidFill>
              </a:rPr>
              <a:t> </a:t>
            </a:r>
            <a:r>
              <a:rPr lang="de-DE" sz="3100" i="1" dirty="0">
                <a:solidFill>
                  <a:srgbClr val="0070C0"/>
                </a:solidFill>
              </a:rPr>
              <a:t>E)</a:t>
            </a:r>
          </a:p>
          <a:p>
            <a:pPr marL="0" indent="0">
              <a:buFont typeface="Arial" panose="020B0604020202020204" pitchFamily="34" charset="0"/>
              <a:buNone/>
            </a:pPr>
            <a:endParaRPr lang="de-DE" sz="3100" dirty="0">
              <a:solidFill>
                <a:srgbClr val="0070C0"/>
              </a:solidFill>
            </a:endParaRPr>
          </a:p>
          <a:p>
            <a:r>
              <a:rPr lang="en-US" sz="3100" dirty="0"/>
              <a:t>Phase-mixing erases spatial </a:t>
            </a:r>
            <a:br>
              <a:rPr lang="en-US" sz="3100" dirty="0"/>
            </a:br>
            <a:r>
              <a:rPr lang="en-US" sz="3100" dirty="0"/>
              <a:t>coherence, not dynamical coherence</a:t>
            </a:r>
          </a:p>
          <a:p>
            <a:pPr marL="0" indent="0">
              <a:buFont typeface="Arial" panose="020B0604020202020204" pitchFamily="34" charset="0"/>
              <a:buNone/>
            </a:pPr>
            <a:endParaRPr lang="en-US" sz="3100" dirty="0"/>
          </a:p>
          <a:p>
            <a:r>
              <a:rPr lang="en-US" sz="3100" dirty="0"/>
              <a:t>Stars from a common progenitor share similar IoM</a:t>
            </a:r>
          </a:p>
          <a:p>
            <a:pPr marL="0" indent="0">
              <a:buFont typeface="Arial" panose="020B0604020202020204" pitchFamily="34" charset="0"/>
              <a:buNone/>
            </a:pPr>
            <a:endParaRPr lang="de-DE" sz="3100" dirty="0"/>
          </a:p>
          <a:p>
            <a:r>
              <a:rPr lang="en-US" sz="3100" dirty="0"/>
              <a:t>Basis for substructure detection </a:t>
            </a:r>
            <a:br>
              <a:rPr lang="en-US" sz="3100" dirty="0"/>
            </a:br>
            <a:r>
              <a:rPr lang="en-US" sz="3100" dirty="0"/>
              <a:t>algorithms</a:t>
            </a:r>
            <a:endParaRPr lang="de-DE" sz="3100"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a:p>
            <a:pPr marL="0" indent="0">
              <a:buFont typeface="Arial" panose="020B0604020202020204" pitchFamily="34" charset="0"/>
              <a:buNone/>
            </a:pPr>
            <a:endParaRPr lang="de-DE" dirty="0"/>
          </a:p>
        </p:txBody>
      </p:sp>
      <p:grpSp>
        <p:nvGrpSpPr>
          <p:cNvPr id="3" name="Gruppieren 2">
            <a:extLst>
              <a:ext uri="{FF2B5EF4-FFF2-40B4-BE49-F238E27FC236}">
                <a16:creationId xmlns:a16="http://schemas.microsoft.com/office/drawing/2014/main" id="{2B33340F-B8B9-CCC0-827F-BAD7631842CF}"/>
              </a:ext>
            </a:extLst>
          </p:cNvPr>
          <p:cNvGrpSpPr/>
          <p:nvPr/>
        </p:nvGrpSpPr>
        <p:grpSpPr>
          <a:xfrm>
            <a:off x="6527511" y="1226786"/>
            <a:ext cx="5010955" cy="4445388"/>
            <a:chOff x="6527511" y="1226786"/>
            <a:chExt cx="5010955" cy="4445388"/>
          </a:xfrm>
        </p:grpSpPr>
        <p:pic>
          <p:nvPicPr>
            <p:cNvPr id="20" name="Grafik 19" descr="Ein Bild, das Text, Diagramm, Karte enthält.&#10;&#10;KI-generierte Inhalte können fehlerhaft sein.">
              <a:extLst>
                <a:ext uri="{FF2B5EF4-FFF2-40B4-BE49-F238E27FC236}">
                  <a16:creationId xmlns:a16="http://schemas.microsoft.com/office/drawing/2014/main" id="{816A8E42-307C-D91F-DBD6-ACFD01D44537}"/>
                </a:ext>
              </a:extLst>
            </p:cNvPr>
            <p:cNvPicPr>
              <a:picLocks noChangeAspect="1"/>
            </p:cNvPicPr>
            <p:nvPr/>
          </p:nvPicPr>
          <p:blipFill>
            <a:blip r:embed="rId3">
              <a:extLst>
                <a:ext uri="{28A0092B-C50C-407E-A947-70E740481C1C}">
                  <a14:useLocalDpi xmlns:a14="http://schemas.microsoft.com/office/drawing/2010/main" val="0"/>
                </a:ext>
              </a:extLst>
            </a:blip>
            <a:srcRect l="1" r="64965" b="50000"/>
            <a:stretch>
              <a:fillRect/>
            </a:stretch>
          </p:blipFill>
          <p:spPr>
            <a:xfrm>
              <a:off x="6527511" y="1226786"/>
              <a:ext cx="4725595" cy="4445388"/>
            </a:xfrm>
            <a:prstGeom prst="rect">
              <a:avLst/>
            </a:prstGeom>
          </p:spPr>
        </p:pic>
        <p:sp>
          <p:nvSpPr>
            <p:cNvPr id="9" name="Textfeld 8">
              <a:extLst>
                <a:ext uri="{FF2B5EF4-FFF2-40B4-BE49-F238E27FC236}">
                  <a16:creationId xmlns:a16="http://schemas.microsoft.com/office/drawing/2014/main" id="{FE95D5B8-0BB4-7F0E-E334-568EF21CEAD0}"/>
                </a:ext>
              </a:extLst>
            </p:cNvPr>
            <p:cNvSpPr txBox="1"/>
            <p:nvPr/>
          </p:nvSpPr>
          <p:spPr>
            <a:xfrm rot="5400000">
              <a:off x="10587378" y="2890832"/>
              <a:ext cx="1532844" cy="369332"/>
            </a:xfrm>
            <a:prstGeom prst="rect">
              <a:avLst/>
            </a:prstGeom>
            <a:noFill/>
          </p:spPr>
          <p:txBody>
            <a:bodyPr wrap="square">
              <a:spAutoFit/>
            </a:bodyPr>
            <a:lstStyle/>
            <a:p>
              <a:r>
                <a:rPr lang="de-DE" dirty="0">
                  <a:solidFill>
                    <a:schemeClr val="bg1">
                      <a:lumMod val="50000"/>
                    </a:schemeClr>
                  </a:solidFill>
                </a:rPr>
                <a:t>(Zhang+2024) </a:t>
              </a:r>
            </a:p>
          </p:txBody>
        </p:sp>
      </p:grpSp>
      <p:grpSp>
        <p:nvGrpSpPr>
          <p:cNvPr id="23" name="Gruppieren 22">
            <a:extLst>
              <a:ext uri="{FF2B5EF4-FFF2-40B4-BE49-F238E27FC236}">
                <a16:creationId xmlns:a16="http://schemas.microsoft.com/office/drawing/2014/main" id="{0DCF20BB-286A-2ECB-E163-38939A116228}"/>
              </a:ext>
            </a:extLst>
          </p:cNvPr>
          <p:cNvGrpSpPr/>
          <p:nvPr/>
        </p:nvGrpSpPr>
        <p:grpSpPr>
          <a:xfrm>
            <a:off x="6286500" y="5678334"/>
            <a:ext cx="5596291" cy="684176"/>
            <a:chOff x="6684864" y="5672174"/>
            <a:chExt cx="4944834" cy="684176"/>
          </a:xfrm>
        </p:grpSpPr>
        <p:sp>
          <p:nvSpPr>
            <p:cNvPr id="4" name="Textfeld 3">
              <a:extLst>
                <a:ext uri="{FF2B5EF4-FFF2-40B4-BE49-F238E27FC236}">
                  <a16:creationId xmlns:a16="http://schemas.microsoft.com/office/drawing/2014/main" id="{51492CF7-8215-6ED3-BA21-2FC05B631415}"/>
                </a:ext>
              </a:extLst>
            </p:cNvPr>
            <p:cNvSpPr txBox="1"/>
            <p:nvPr/>
          </p:nvSpPr>
          <p:spPr>
            <a:xfrm>
              <a:off x="6931999" y="5672174"/>
              <a:ext cx="1779654" cy="369332"/>
            </a:xfrm>
            <a:prstGeom prst="rect">
              <a:avLst/>
            </a:prstGeom>
            <a:noFill/>
          </p:spPr>
          <p:txBody>
            <a:bodyPr wrap="none" rtlCol="0">
              <a:spAutoFit/>
            </a:bodyPr>
            <a:lstStyle/>
            <a:p>
              <a:r>
                <a:rPr lang="de-DE" dirty="0"/>
                <a:t>Gaia-Enceladus</a:t>
              </a:r>
            </a:p>
          </p:txBody>
        </p:sp>
        <p:sp>
          <p:nvSpPr>
            <p:cNvPr id="6" name="Rechteck 5">
              <a:extLst>
                <a:ext uri="{FF2B5EF4-FFF2-40B4-BE49-F238E27FC236}">
                  <a16:creationId xmlns:a16="http://schemas.microsoft.com/office/drawing/2014/main" id="{E9E1E27A-D695-66F4-8A6C-B725F50CB03F}"/>
                </a:ext>
              </a:extLst>
            </p:cNvPr>
            <p:cNvSpPr/>
            <p:nvPr/>
          </p:nvSpPr>
          <p:spPr>
            <a:xfrm>
              <a:off x="6684864" y="5672174"/>
              <a:ext cx="4944834" cy="68417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64A217FC-E90F-726B-083E-F91766F164A8}"/>
                </a:ext>
              </a:extLst>
            </p:cNvPr>
            <p:cNvSpPr txBox="1"/>
            <p:nvPr/>
          </p:nvSpPr>
          <p:spPr>
            <a:xfrm>
              <a:off x="8695795" y="5680404"/>
              <a:ext cx="1107996" cy="369332"/>
            </a:xfrm>
            <a:prstGeom prst="rect">
              <a:avLst/>
            </a:prstGeom>
            <a:noFill/>
          </p:spPr>
          <p:txBody>
            <a:bodyPr wrap="none" rtlCol="0">
              <a:spAutoFit/>
            </a:bodyPr>
            <a:lstStyle/>
            <a:p>
              <a:r>
                <a:rPr lang="de-DE" dirty="0" err="1"/>
                <a:t>Thamnos</a:t>
              </a:r>
              <a:endParaRPr lang="de-DE" dirty="0"/>
            </a:p>
          </p:txBody>
        </p:sp>
        <p:sp>
          <p:nvSpPr>
            <p:cNvPr id="8" name="Textfeld 7">
              <a:extLst>
                <a:ext uri="{FF2B5EF4-FFF2-40B4-BE49-F238E27FC236}">
                  <a16:creationId xmlns:a16="http://schemas.microsoft.com/office/drawing/2014/main" id="{36898ECD-B852-75CF-1DF4-8ABD0136CB84}"/>
                </a:ext>
              </a:extLst>
            </p:cNvPr>
            <p:cNvSpPr txBox="1"/>
            <p:nvPr/>
          </p:nvSpPr>
          <p:spPr>
            <a:xfrm>
              <a:off x="10885592" y="5680404"/>
              <a:ext cx="622286" cy="369332"/>
            </a:xfrm>
            <a:prstGeom prst="rect">
              <a:avLst/>
            </a:prstGeom>
            <a:noFill/>
          </p:spPr>
          <p:txBody>
            <a:bodyPr wrap="none" rtlCol="0">
              <a:spAutoFit/>
            </a:bodyPr>
            <a:lstStyle/>
            <a:p>
              <a:r>
                <a:rPr lang="de-DE" dirty="0"/>
                <a:t>Disk</a:t>
              </a:r>
            </a:p>
          </p:txBody>
        </p:sp>
        <p:sp>
          <p:nvSpPr>
            <p:cNvPr id="10" name="Textfeld 9">
              <a:extLst>
                <a:ext uri="{FF2B5EF4-FFF2-40B4-BE49-F238E27FC236}">
                  <a16:creationId xmlns:a16="http://schemas.microsoft.com/office/drawing/2014/main" id="{345BF9E5-4C1E-5C92-58D8-2E5661D1F9A2}"/>
                </a:ext>
              </a:extLst>
            </p:cNvPr>
            <p:cNvSpPr txBox="1"/>
            <p:nvPr/>
          </p:nvSpPr>
          <p:spPr>
            <a:xfrm>
              <a:off x="8695795" y="5978788"/>
              <a:ext cx="998991" cy="369332"/>
            </a:xfrm>
            <a:prstGeom prst="rect">
              <a:avLst/>
            </a:prstGeom>
            <a:noFill/>
          </p:spPr>
          <p:txBody>
            <a:bodyPr wrap="none" rtlCol="0">
              <a:spAutoFit/>
            </a:bodyPr>
            <a:lstStyle/>
            <a:p>
              <a:r>
                <a:rPr lang="de-DE" dirty="0"/>
                <a:t>Sequoia</a:t>
              </a:r>
            </a:p>
          </p:txBody>
        </p:sp>
        <p:sp>
          <p:nvSpPr>
            <p:cNvPr id="11" name="Textfeld 10">
              <a:extLst>
                <a:ext uri="{FF2B5EF4-FFF2-40B4-BE49-F238E27FC236}">
                  <a16:creationId xmlns:a16="http://schemas.microsoft.com/office/drawing/2014/main" id="{0DAAF28A-116C-77B5-6961-CE51B50124F5}"/>
                </a:ext>
              </a:extLst>
            </p:cNvPr>
            <p:cNvSpPr txBox="1"/>
            <p:nvPr/>
          </p:nvSpPr>
          <p:spPr>
            <a:xfrm>
              <a:off x="6931999" y="5978788"/>
              <a:ext cx="1678601" cy="369332"/>
            </a:xfrm>
            <a:prstGeom prst="rect">
              <a:avLst/>
            </a:prstGeom>
            <a:noFill/>
          </p:spPr>
          <p:txBody>
            <a:bodyPr wrap="none" rtlCol="0">
              <a:spAutoFit/>
            </a:bodyPr>
            <a:lstStyle/>
            <a:p>
              <a:r>
                <a:rPr lang="de-DE" dirty="0"/>
                <a:t>LMS-1/</a:t>
              </a:r>
              <a:r>
                <a:rPr lang="de-DE" dirty="0" err="1"/>
                <a:t>Wukong</a:t>
              </a:r>
              <a:endParaRPr lang="de-DE" dirty="0"/>
            </a:p>
          </p:txBody>
        </p:sp>
        <p:sp>
          <p:nvSpPr>
            <p:cNvPr id="12" name="Textfeld 11">
              <a:extLst>
                <a:ext uri="{FF2B5EF4-FFF2-40B4-BE49-F238E27FC236}">
                  <a16:creationId xmlns:a16="http://schemas.microsoft.com/office/drawing/2014/main" id="{75D79361-95BD-FBEC-437B-1C6354DA9CE0}"/>
                </a:ext>
              </a:extLst>
            </p:cNvPr>
            <p:cNvSpPr txBox="1"/>
            <p:nvPr/>
          </p:nvSpPr>
          <p:spPr>
            <a:xfrm>
              <a:off x="9885647" y="5678465"/>
              <a:ext cx="878126" cy="369332"/>
            </a:xfrm>
            <a:prstGeom prst="rect">
              <a:avLst/>
            </a:prstGeom>
            <a:noFill/>
          </p:spPr>
          <p:txBody>
            <a:bodyPr wrap="none" rtlCol="0">
              <a:spAutoFit/>
            </a:bodyPr>
            <a:lstStyle/>
            <a:p>
              <a:r>
                <a:rPr lang="de-DE" dirty="0"/>
                <a:t>Pontus</a:t>
              </a:r>
            </a:p>
          </p:txBody>
        </p:sp>
        <p:sp>
          <p:nvSpPr>
            <p:cNvPr id="13" name="Ellipse 12">
              <a:extLst>
                <a:ext uri="{FF2B5EF4-FFF2-40B4-BE49-F238E27FC236}">
                  <a16:creationId xmlns:a16="http://schemas.microsoft.com/office/drawing/2014/main" id="{2190BD83-8444-58B5-D3E0-C044724BD30F}"/>
                </a:ext>
              </a:extLst>
            </p:cNvPr>
            <p:cNvSpPr/>
            <p:nvPr/>
          </p:nvSpPr>
          <p:spPr>
            <a:xfrm>
              <a:off x="6841999" y="5820070"/>
              <a:ext cx="90000" cy="90000"/>
            </a:xfrm>
            <a:prstGeom prst="ellips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a:extLst>
                <a:ext uri="{FF2B5EF4-FFF2-40B4-BE49-F238E27FC236}">
                  <a16:creationId xmlns:a16="http://schemas.microsoft.com/office/drawing/2014/main" id="{CE9A1B8C-A032-E9E1-1594-4577FF6F5689}"/>
                </a:ext>
              </a:extLst>
            </p:cNvPr>
            <p:cNvSpPr/>
            <p:nvPr/>
          </p:nvSpPr>
          <p:spPr>
            <a:xfrm>
              <a:off x="6841999" y="6104813"/>
              <a:ext cx="90000" cy="90000"/>
            </a:xfrm>
            <a:prstGeom prst="ellipse">
              <a:avLst/>
            </a:prstGeom>
            <a:solidFill>
              <a:srgbClr val="0033CC"/>
            </a:solidFill>
            <a:ln>
              <a:solidFill>
                <a:srgbClr val="0033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a:extLst>
                <a:ext uri="{FF2B5EF4-FFF2-40B4-BE49-F238E27FC236}">
                  <a16:creationId xmlns:a16="http://schemas.microsoft.com/office/drawing/2014/main" id="{DC63CAF9-CA5A-28CD-8EE3-F1A15FE97613}"/>
                </a:ext>
              </a:extLst>
            </p:cNvPr>
            <p:cNvSpPr/>
            <p:nvPr/>
          </p:nvSpPr>
          <p:spPr>
            <a:xfrm>
              <a:off x="8572121" y="5820070"/>
              <a:ext cx="90000" cy="90000"/>
            </a:xfrm>
            <a:prstGeom prst="ellipse">
              <a:avLst/>
            </a:prstGeom>
            <a:solidFill>
              <a:srgbClr val="009900"/>
            </a:solidFill>
            <a:ln>
              <a:solidFill>
                <a:srgbClr val="009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a:extLst>
                <a:ext uri="{FF2B5EF4-FFF2-40B4-BE49-F238E27FC236}">
                  <a16:creationId xmlns:a16="http://schemas.microsoft.com/office/drawing/2014/main" id="{B1619D75-EF3D-80F4-FAB4-8F31EFE85026}"/>
                </a:ext>
              </a:extLst>
            </p:cNvPr>
            <p:cNvSpPr/>
            <p:nvPr/>
          </p:nvSpPr>
          <p:spPr>
            <a:xfrm>
              <a:off x="8572121" y="6109740"/>
              <a:ext cx="90000" cy="90000"/>
            </a:xfrm>
            <a:prstGeom prst="ellipse">
              <a:avLst/>
            </a:prstGeom>
            <a:solidFill>
              <a:srgbClr val="FFC000"/>
            </a:solid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a:extLst>
                <a:ext uri="{FF2B5EF4-FFF2-40B4-BE49-F238E27FC236}">
                  <a16:creationId xmlns:a16="http://schemas.microsoft.com/office/drawing/2014/main" id="{B6586933-2E8B-06C1-C9FB-D8397972480F}"/>
                </a:ext>
              </a:extLst>
            </p:cNvPr>
            <p:cNvSpPr/>
            <p:nvPr/>
          </p:nvSpPr>
          <p:spPr>
            <a:xfrm>
              <a:off x="9771134" y="5820070"/>
              <a:ext cx="90000" cy="90000"/>
            </a:xfrm>
            <a:prstGeom prst="ellipse">
              <a:avLst/>
            </a:prstGeom>
            <a:solidFill>
              <a:schemeClr val="accent5">
                <a:lumMod val="75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6B772F57-69CF-A1D5-24BE-56AF2A8B2551}"/>
                </a:ext>
              </a:extLst>
            </p:cNvPr>
            <p:cNvSpPr/>
            <p:nvPr/>
          </p:nvSpPr>
          <p:spPr>
            <a:xfrm>
              <a:off x="10753186" y="5821179"/>
              <a:ext cx="90000" cy="90000"/>
            </a:xfrm>
            <a:prstGeom prst="ellipse">
              <a:avLst/>
            </a:prstGeom>
            <a:solidFill>
              <a:srgbClr val="00B0F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grpSp>
      <mc:AlternateContent xmlns:mc="http://schemas.openxmlformats.org/markup-compatibility/2006" xmlns:a14="http://schemas.microsoft.com/office/drawing/2010/main">
        <mc:Choice Requires="a14">
          <p:sp>
            <p:nvSpPr>
              <p:cNvPr id="24" name="Textfeld 23">
                <a:extLst>
                  <a:ext uri="{FF2B5EF4-FFF2-40B4-BE49-F238E27FC236}">
                    <a16:creationId xmlns:a16="http://schemas.microsoft.com/office/drawing/2014/main" id="{81AD7788-4BFD-AF49-8C76-A17B87B1B840}"/>
                  </a:ext>
                </a:extLst>
              </p:cNvPr>
              <p:cNvSpPr txBox="1"/>
              <p:nvPr/>
            </p:nvSpPr>
            <p:spPr>
              <a:xfrm>
                <a:off x="7066521" y="5215790"/>
                <a:ext cx="4563177" cy="400110"/>
              </a:xfrm>
              <a:prstGeom prst="rect">
                <a:avLst/>
              </a:prstGeom>
              <a:solidFill>
                <a:schemeClr val="bg1"/>
              </a:solidFill>
            </p:spPr>
            <p:txBody>
              <a:bodyPr wrap="square" rtlCol="0">
                <a:spAutoFit/>
              </a:bodyPr>
              <a:lstStyle/>
              <a:p>
                <a:pPr algn="ctr"/>
                <a:r>
                  <a:rPr lang="de-DE" sz="2000" dirty="0"/>
                  <a:t>Angular </a:t>
                </a:r>
                <a:r>
                  <a:rPr lang="de-DE" sz="2000" dirty="0" err="1"/>
                  <a:t>momentum</a:t>
                </a:r>
                <a:r>
                  <a:rPr lang="de-DE" sz="2000" dirty="0"/>
                  <a:t> [</a:t>
                </a:r>
                <a14:m>
                  <m:oMath xmlns:m="http://schemas.openxmlformats.org/officeDocument/2006/math">
                    <m:sSup>
                      <m:sSupPr>
                        <m:ctrlPr>
                          <a:rPr lang="de-DE" sz="2000" i="1" smtClean="0">
                            <a:latin typeface="Cambria Math" panose="02040503050406030204" pitchFamily="18" charset="0"/>
                          </a:rPr>
                        </m:ctrlPr>
                      </m:sSupPr>
                      <m:e>
                        <m:r>
                          <a:rPr lang="de-DE" sz="2000" b="0" i="1" smtClean="0">
                            <a:latin typeface="Cambria Math" panose="02040503050406030204" pitchFamily="18" charset="0"/>
                          </a:rPr>
                          <m:t>10</m:t>
                        </m:r>
                      </m:e>
                      <m:sup>
                        <m:r>
                          <a:rPr lang="de-DE" sz="2000" b="0" i="1" smtClean="0">
                            <a:latin typeface="Cambria Math" panose="02040503050406030204" pitchFamily="18" charset="0"/>
                          </a:rPr>
                          <m:t>3</m:t>
                        </m:r>
                      </m:sup>
                    </m:sSup>
                  </m:oMath>
                </a14:m>
                <a:r>
                  <a:rPr lang="de-DE" sz="2000" dirty="0"/>
                  <a:t> kpc kms</a:t>
                </a:r>
                <a:r>
                  <a:rPr lang="de-DE" sz="2000" baseline="30000" dirty="0"/>
                  <a:t>-1</a:t>
                </a:r>
                <a:r>
                  <a:rPr lang="de-DE" sz="2000" dirty="0"/>
                  <a:t>]</a:t>
                </a:r>
              </a:p>
            </p:txBody>
          </p:sp>
        </mc:Choice>
        <mc:Fallback xmlns="">
          <p:sp>
            <p:nvSpPr>
              <p:cNvPr id="24" name="Textfeld 23">
                <a:extLst>
                  <a:ext uri="{FF2B5EF4-FFF2-40B4-BE49-F238E27FC236}">
                    <a16:creationId xmlns:a16="http://schemas.microsoft.com/office/drawing/2014/main" id="{81AD7788-4BFD-AF49-8C76-A17B87B1B840}"/>
                  </a:ext>
                </a:extLst>
              </p:cNvPr>
              <p:cNvSpPr txBox="1">
                <a:spLocks noRot="1" noChangeAspect="1" noMove="1" noResize="1" noEditPoints="1" noAdjustHandles="1" noChangeArrowheads="1" noChangeShapeType="1" noTextEdit="1"/>
              </p:cNvSpPr>
              <p:nvPr/>
            </p:nvSpPr>
            <p:spPr>
              <a:xfrm>
                <a:off x="7066521" y="5215790"/>
                <a:ext cx="4563177" cy="400110"/>
              </a:xfrm>
              <a:prstGeom prst="rect">
                <a:avLst/>
              </a:prstGeom>
              <a:blipFill>
                <a:blip r:embed="rId4"/>
                <a:stretch>
                  <a:fillRect t="-7692" b="-2923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5" name="Textfeld 24">
                <a:extLst>
                  <a:ext uri="{FF2B5EF4-FFF2-40B4-BE49-F238E27FC236}">
                    <a16:creationId xmlns:a16="http://schemas.microsoft.com/office/drawing/2014/main" id="{BF2AFB64-148C-B41A-D096-7CFCD8266D0E}"/>
                  </a:ext>
                </a:extLst>
              </p:cNvPr>
              <p:cNvSpPr txBox="1"/>
              <p:nvPr/>
            </p:nvSpPr>
            <p:spPr>
              <a:xfrm rot="16200000">
                <a:off x="5284689" y="3041396"/>
                <a:ext cx="2800350" cy="400110"/>
              </a:xfrm>
              <a:prstGeom prst="rect">
                <a:avLst/>
              </a:prstGeom>
              <a:solidFill>
                <a:schemeClr val="bg1"/>
              </a:solidFill>
            </p:spPr>
            <p:txBody>
              <a:bodyPr wrap="square" rtlCol="0">
                <a:spAutoFit/>
              </a:bodyPr>
              <a:lstStyle/>
              <a:p>
                <a:pPr algn="ctr"/>
                <a:r>
                  <a:rPr lang="de-DE" sz="2000" dirty="0"/>
                  <a:t>Energy [</a:t>
                </a:r>
                <a14:m>
                  <m:oMath xmlns:m="http://schemas.openxmlformats.org/officeDocument/2006/math">
                    <m:sSup>
                      <m:sSupPr>
                        <m:ctrlPr>
                          <a:rPr lang="de-DE" sz="2000" i="1">
                            <a:latin typeface="Cambria Math" panose="02040503050406030204" pitchFamily="18" charset="0"/>
                          </a:rPr>
                        </m:ctrlPr>
                      </m:sSupPr>
                      <m:e>
                        <m:r>
                          <a:rPr lang="de-DE" sz="2000" i="1">
                            <a:latin typeface="Cambria Math" panose="02040503050406030204" pitchFamily="18" charset="0"/>
                          </a:rPr>
                          <m:t>10</m:t>
                        </m:r>
                      </m:e>
                      <m:sup>
                        <m:r>
                          <a:rPr lang="de-DE" sz="2000" b="0" i="1" smtClean="0">
                            <a:latin typeface="Cambria Math" panose="02040503050406030204" pitchFamily="18" charset="0"/>
                          </a:rPr>
                          <m:t>5</m:t>
                        </m:r>
                      </m:sup>
                    </m:sSup>
                  </m:oMath>
                </a14:m>
                <a:r>
                  <a:rPr lang="de-DE" sz="2000" dirty="0"/>
                  <a:t> km</a:t>
                </a:r>
                <a:r>
                  <a:rPr lang="de-DE" sz="2000" baseline="30000" dirty="0"/>
                  <a:t>2</a:t>
                </a:r>
                <a:r>
                  <a:rPr lang="de-DE" sz="2000" dirty="0"/>
                  <a:t> s</a:t>
                </a:r>
                <a:r>
                  <a:rPr lang="de-DE" sz="2000" baseline="30000" dirty="0"/>
                  <a:t>-2</a:t>
                </a:r>
                <a:r>
                  <a:rPr lang="de-DE" sz="2000" dirty="0"/>
                  <a:t>]</a:t>
                </a:r>
              </a:p>
            </p:txBody>
          </p:sp>
        </mc:Choice>
        <mc:Fallback xmlns="">
          <p:sp>
            <p:nvSpPr>
              <p:cNvPr id="25" name="Textfeld 24">
                <a:extLst>
                  <a:ext uri="{FF2B5EF4-FFF2-40B4-BE49-F238E27FC236}">
                    <a16:creationId xmlns:a16="http://schemas.microsoft.com/office/drawing/2014/main" id="{BF2AFB64-148C-B41A-D096-7CFCD8266D0E}"/>
                  </a:ext>
                </a:extLst>
              </p:cNvPr>
              <p:cNvSpPr txBox="1">
                <a:spLocks noRot="1" noChangeAspect="1" noMove="1" noResize="1" noEditPoints="1" noAdjustHandles="1" noChangeArrowheads="1" noChangeShapeType="1" noTextEdit="1"/>
              </p:cNvSpPr>
              <p:nvPr/>
            </p:nvSpPr>
            <p:spPr>
              <a:xfrm rot="16200000">
                <a:off x="5284689" y="3041396"/>
                <a:ext cx="2800350" cy="400110"/>
              </a:xfrm>
              <a:prstGeom prst="rect">
                <a:avLst/>
              </a:prstGeom>
              <a:blipFill>
                <a:blip r:embed="rId5"/>
                <a:stretch>
                  <a:fillRect l="-6154" r="-30769"/>
                </a:stretch>
              </a:blipFill>
            </p:spPr>
            <p:txBody>
              <a:bodyPr/>
              <a:lstStyle/>
              <a:p>
                <a:r>
                  <a:rPr lang="de-DE">
                    <a:noFill/>
                  </a:rPr>
                  <a:t> </a:t>
                </a:r>
              </a:p>
            </p:txBody>
          </p:sp>
        </mc:Fallback>
      </mc:AlternateContent>
      <p:sp>
        <p:nvSpPr>
          <p:cNvPr id="26" name="Ellipse 25">
            <a:extLst>
              <a:ext uri="{FF2B5EF4-FFF2-40B4-BE49-F238E27FC236}">
                <a16:creationId xmlns:a16="http://schemas.microsoft.com/office/drawing/2014/main" id="{1784C63F-756F-269A-5517-CA1C0404AD12}"/>
              </a:ext>
            </a:extLst>
          </p:cNvPr>
          <p:cNvSpPr/>
          <p:nvPr/>
        </p:nvSpPr>
        <p:spPr>
          <a:xfrm>
            <a:off x="9779370" y="6110973"/>
            <a:ext cx="101857" cy="90000"/>
          </a:xfrm>
          <a:prstGeom prst="ellipse">
            <a:avLst/>
          </a:prstGeom>
          <a:solidFill>
            <a:srgbClr val="800000"/>
          </a:solidFill>
          <a:ln>
            <a:solidFill>
              <a:srgbClr val="8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Textfeld 26">
            <a:extLst>
              <a:ext uri="{FF2B5EF4-FFF2-40B4-BE49-F238E27FC236}">
                <a16:creationId xmlns:a16="http://schemas.microsoft.com/office/drawing/2014/main" id="{A228E990-7A44-B372-FB40-75C48963760F}"/>
              </a:ext>
            </a:extLst>
          </p:cNvPr>
          <p:cNvSpPr txBox="1"/>
          <p:nvPr/>
        </p:nvSpPr>
        <p:spPr>
          <a:xfrm>
            <a:off x="9902736" y="5973671"/>
            <a:ext cx="1548886" cy="369332"/>
          </a:xfrm>
          <a:prstGeom prst="rect">
            <a:avLst/>
          </a:prstGeom>
          <a:noFill/>
        </p:spPr>
        <p:txBody>
          <a:bodyPr wrap="none" rtlCol="0">
            <a:spAutoFit/>
          </a:bodyPr>
          <a:lstStyle/>
          <a:p>
            <a:r>
              <a:rPr lang="de-DE" dirty="0"/>
              <a:t>Helmi Stream</a:t>
            </a:r>
          </a:p>
        </p:txBody>
      </p:sp>
    </p:spTree>
    <p:extLst>
      <p:ext uri="{BB962C8B-B14F-4D97-AF65-F5344CB8AC3E}">
        <p14:creationId xmlns:p14="http://schemas.microsoft.com/office/powerpoint/2010/main" val="261272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uppieren 34">
            <a:extLst>
              <a:ext uri="{FF2B5EF4-FFF2-40B4-BE49-F238E27FC236}">
                <a16:creationId xmlns:a16="http://schemas.microsoft.com/office/drawing/2014/main" id="{A190CCB4-33FB-6158-5368-EF9137F85C55}"/>
              </a:ext>
            </a:extLst>
          </p:cNvPr>
          <p:cNvGrpSpPr/>
          <p:nvPr/>
        </p:nvGrpSpPr>
        <p:grpSpPr>
          <a:xfrm>
            <a:off x="4286655" y="3084183"/>
            <a:ext cx="3594607" cy="3114416"/>
            <a:chOff x="3518057" y="3169395"/>
            <a:chExt cx="2981086" cy="2602668"/>
          </a:xfrm>
        </p:grpSpPr>
        <p:pic>
          <p:nvPicPr>
            <p:cNvPr id="28" name="Grafik 27" descr="Ein Bild, das Text, Screenshot, Diagramm, Reihe enthält.&#10;&#10;KI-generierte Inhalte können fehlerhaft sein.">
              <a:extLst>
                <a:ext uri="{FF2B5EF4-FFF2-40B4-BE49-F238E27FC236}">
                  <a16:creationId xmlns:a16="http://schemas.microsoft.com/office/drawing/2014/main" id="{F0E54D11-5D80-2603-740C-3F757A216C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8057" y="3169395"/>
              <a:ext cx="2981086" cy="2602668"/>
            </a:xfrm>
            <a:prstGeom prst="rect">
              <a:avLst/>
            </a:prstGeom>
          </p:spPr>
        </p:pic>
        <p:sp>
          <p:nvSpPr>
            <p:cNvPr id="31" name="Rechteck 30">
              <a:extLst>
                <a:ext uri="{FF2B5EF4-FFF2-40B4-BE49-F238E27FC236}">
                  <a16:creationId xmlns:a16="http://schemas.microsoft.com/office/drawing/2014/main" id="{36B82FF7-4F81-6660-8F73-5C37AE27941C}"/>
                </a:ext>
              </a:extLst>
            </p:cNvPr>
            <p:cNvSpPr/>
            <p:nvPr/>
          </p:nvSpPr>
          <p:spPr>
            <a:xfrm>
              <a:off x="4037846" y="3276943"/>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Rechteck 33">
              <a:extLst>
                <a:ext uri="{FF2B5EF4-FFF2-40B4-BE49-F238E27FC236}">
                  <a16:creationId xmlns:a16="http://schemas.microsoft.com/office/drawing/2014/main" id="{4EE02F5A-9D4C-03D4-8184-FC88913E8F83}"/>
                </a:ext>
              </a:extLst>
            </p:cNvPr>
            <p:cNvSpPr/>
            <p:nvPr/>
          </p:nvSpPr>
          <p:spPr>
            <a:xfrm>
              <a:off x="4037845" y="4912676"/>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 name="Titel 1">
            <a:extLst>
              <a:ext uri="{FF2B5EF4-FFF2-40B4-BE49-F238E27FC236}">
                <a16:creationId xmlns:a16="http://schemas.microsoft.com/office/drawing/2014/main" id="{917C705E-4005-E69B-DBB8-9163AF948712}"/>
              </a:ext>
            </a:extLst>
          </p:cNvPr>
          <p:cNvSpPr>
            <a:spLocks noGrp="1"/>
          </p:cNvSpPr>
          <p:nvPr>
            <p:ph type="title"/>
          </p:nvPr>
        </p:nvSpPr>
        <p:spPr>
          <a:xfrm>
            <a:off x="838200" y="18255"/>
            <a:ext cx="10515600" cy="1325563"/>
          </a:xfrm>
        </p:spPr>
        <p:txBody>
          <a:bodyPr/>
          <a:lstStyle/>
          <a:p>
            <a:pPr algn="ctr"/>
            <a:r>
              <a:rPr lang="de-DE" dirty="0" err="1"/>
              <a:t>How</a:t>
            </a:r>
            <a:r>
              <a:rPr lang="de-DE" dirty="0"/>
              <a:t> do </a:t>
            </a:r>
            <a:r>
              <a:rPr lang="de-DE" dirty="0" err="1"/>
              <a:t>we</a:t>
            </a:r>
            <a:r>
              <a:rPr lang="de-DE" dirty="0"/>
              <a:t> </a:t>
            </a:r>
            <a:r>
              <a:rPr lang="de-DE" dirty="0" err="1"/>
              <a:t>characterize</a:t>
            </a:r>
            <a:r>
              <a:rPr lang="de-DE" dirty="0"/>
              <a:t> </a:t>
            </a:r>
            <a:r>
              <a:rPr lang="de-DE" dirty="0" err="1"/>
              <a:t>merger</a:t>
            </a:r>
            <a:r>
              <a:rPr lang="de-DE" dirty="0"/>
              <a:t> </a:t>
            </a:r>
            <a:r>
              <a:rPr lang="de-DE" dirty="0" err="1"/>
              <a:t>debris</a:t>
            </a:r>
            <a:r>
              <a:rPr lang="de-DE" dirty="0"/>
              <a:t>?</a:t>
            </a:r>
            <a:br>
              <a:rPr lang="de-DE" dirty="0"/>
            </a:br>
            <a:r>
              <a:rPr lang="de-DE" sz="3200" dirty="0"/>
              <a:t>Tools of Galactic </a:t>
            </a:r>
            <a:r>
              <a:rPr lang="de-DE" sz="3200" dirty="0" err="1"/>
              <a:t>archaeology</a:t>
            </a:r>
            <a:r>
              <a:rPr lang="de-DE" sz="3200" dirty="0"/>
              <a:t> </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F704C716-7F81-B621-A4C2-AF76937778E3}"/>
                  </a:ext>
                </a:extLst>
              </p:cNvPr>
              <p:cNvSpPr>
                <a:spLocks noGrp="1"/>
              </p:cNvSpPr>
              <p:nvPr>
                <p:ph idx="1"/>
              </p:nvPr>
            </p:nvSpPr>
            <p:spPr>
              <a:xfrm>
                <a:off x="546129" y="1538503"/>
                <a:ext cx="2921002" cy="782461"/>
              </a:xfrm>
              <a:ln>
                <a:solidFill>
                  <a:srgbClr val="FF0000"/>
                </a:solidFill>
              </a:ln>
            </p:spPr>
            <p:txBody>
              <a:bodyPr anchor="ctr">
                <a:noAutofit/>
              </a:bodyPr>
              <a:lstStyle/>
              <a:p>
                <a:pPr marL="0" indent="0" algn="ctr">
                  <a:buNone/>
                </a:pPr>
                <a:r>
                  <a:rPr lang="de-DE" sz="2200" b="1" dirty="0">
                    <a:solidFill>
                      <a:srgbClr val="FF0000"/>
                    </a:solidFill>
                  </a:rPr>
                  <a:t>motions </a:t>
                </a:r>
                <a14:m>
                  <m:oMath xmlns:m="http://schemas.openxmlformats.org/officeDocument/2006/math">
                    <m:r>
                      <a:rPr lang="de-DE" sz="2200" b="1" i="1" smtClean="0">
                        <a:solidFill>
                          <a:srgbClr val="FF0000"/>
                        </a:solidFill>
                        <a:latin typeface="Cambria Math" panose="02040503050406030204" pitchFamily="18" charset="0"/>
                        <a:ea typeface="Cambria Math" panose="02040503050406030204" pitchFamily="18" charset="0"/>
                      </a:rPr>
                      <m:t>→</m:t>
                    </m:r>
                  </m:oMath>
                </a14:m>
                <a:r>
                  <a:rPr lang="de-DE" sz="2200" b="1" dirty="0">
                    <a:solidFill>
                      <a:srgbClr val="FF0000"/>
                    </a:solidFill>
                  </a:rPr>
                  <a:t> </a:t>
                </a:r>
                <a:r>
                  <a:rPr lang="de-DE" sz="2200" b="1" dirty="0" err="1">
                    <a:solidFill>
                      <a:srgbClr val="FF0000"/>
                    </a:solidFill>
                  </a:rPr>
                  <a:t>reveal</a:t>
                </a:r>
                <a:r>
                  <a:rPr lang="de-DE" sz="2200" b="1" dirty="0">
                    <a:solidFill>
                      <a:srgbClr val="FF0000"/>
                    </a:solidFill>
                  </a:rPr>
                  <a:t> </a:t>
                </a:r>
                <a:r>
                  <a:rPr lang="de-DE" sz="2200" b="1" dirty="0" err="1">
                    <a:solidFill>
                      <a:srgbClr val="FF0000"/>
                    </a:solidFill>
                  </a:rPr>
                  <a:t>site</a:t>
                </a:r>
                <a:r>
                  <a:rPr lang="de-DE" sz="2200" b="1" dirty="0">
                    <a:solidFill>
                      <a:srgbClr val="FF0000"/>
                    </a:solidFill>
                  </a:rPr>
                  <a:t> of </a:t>
                </a:r>
                <a:r>
                  <a:rPr lang="de-DE" sz="2200" b="1" dirty="0" err="1">
                    <a:solidFill>
                      <a:srgbClr val="FF0000"/>
                    </a:solidFill>
                  </a:rPr>
                  <a:t>origin</a:t>
                </a:r>
                <a:endParaRPr lang="de-DE" sz="2200" b="1" dirty="0">
                  <a:solidFill>
                    <a:srgbClr val="FF0000"/>
                  </a:solidFill>
                </a:endParaRPr>
              </a:p>
            </p:txBody>
          </p:sp>
        </mc:Choice>
        <mc:Fallback xmlns="">
          <p:sp>
            <p:nvSpPr>
              <p:cNvPr id="3" name="Inhaltsplatzhalter 2">
                <a:extLst>
                  <a:ext uri="{FF2B5EF4-FFF2-40B4-BE49-F238E27FC236}">
                    <a16:creationId xmlns:a16="http://schemas.microsoft.com/office/drawing/2014/main" id="{F704C716-7F81-B621-A4C2-AF76937778E3}"/>
                  </a:ext>
                </a:extLst>
              </p:cNvPr>
              <p:cNvSpPr>
                <a:spLocks noGrp="1" noRot="1" noChangeAspect="1" noMove="1" noResize="1" noEditPoints="1" noAdjustHandles="1" noChangeArrowheads="1" noChangeShapeType="1" noTextEdit="1"/>
              </p:cNvSpPr>
              <p:nvPr>
                <p:ph idx="1"/>
              </p:nvPr>
            </p:nvSpPr>
            <p:spPr>
              <a:xfrm>
                <a:off x="546129" y="1538503"/>
                <a:ext cx="2921002" cy="782461"/>
              </a:xfrm>
              <a:blipFill>
                <a:blip r:embed="rId4"/>
                <a:stretch>
                  <a:fillRect l="-2079" t="-2290" r="-2079" b="-9924"/>
                </a:stretch>
              </a:blipFill>
              <a:ln>
                <a:solidFill>
                  <a:srgbClr val="FF0000"/>
                </a:solidFill>
              </a:ln>
            </p:spPr>
            <p:txBody>
              <a:bodyPr/>
              <a:lstStyle/>
              <a:p>
                <a:r>
                  <a:rPr lang="de-DE">
                    <a:noFill/>
                  </a:rPr>
                  <a:t> </a:t>
                </a:r>
              </a:p>
            </p:txBody>
          </p:sp>
        </mc:Fallback>
      </mc:AlternateContent>
      <p:sp>
        <p:nvSpPr>
          <p:cNvPr id="4" name="Textfeld 3">
            <a:extLst>
              <a:ext uri="{FF2B5EF4-FFF2-40B4-BE49-F238E27FC236}">
                <a16:creationId xmlns:a16="http://schemas.microsoft.com/office/drawing/2014/main" id="{4667289A-87F5-798C-2ED0-522D077E2AB2}"/>
              </a:ext>
            </a:extLst>
          </p:cNvPr>
          <p:cNvSpPr txBox="1"/>
          <p:nvPr/>
        </p:nvSpPr>
        <p:spPr>
          <a:xfrm>
            <a:off x="1475464" y="2483228"/>
            <a:ext cx="1468672" cy="430887"/>
          </a:xfrm>
          <a:prstGeom prst="rect">
            <a:avLst/>
          </a:prstGeom>
          <a:noFill/>
        </p:spPr>
        <p:txBody>
          <a:bodyPr wrap="none" rtlCol="0">
            <a:spAutoFit/>
          </a:bodyPr>
          <a:lstStyle/>
          <a:p>
            <a:r>
              <a:rPr lang="de-DE" sz="2200" b="1" dirty="0"/>
              <a:t>Dynamics</a:t>
            </a:r>
          </a:p>
        </p:txBody>
      </p:sp>
      <mc:AlternateContent xmlns:mc="http://schemas.openxmlformats.org/markup-compatibility/2006" xmlns:a14="http://schemas.microsoft.com/office/drawing/2010/main">
        <mc:Choice Requires="a14">
          <p:sp>
            <p:nvSpPr>
              <p:cNvPr id="6" name="Inhaltsplatzhalter 2">
                <a:extLst>
                  <a:ext uri="{FF2B5EF4-FFF2-40B4-BE49-F238E27FC236}">
                    <a16:creationId xmlns:a16="http://schemas.microsoft.com/office/drawing/2014/main" id="{084ADFC6-E722-1339-EB30-84D2B395483F}"/>
                  </a:ext>
                </a:extLst>
              </p:cNvPr>
              <p:cNvSpPr txBox="1">
                <a:spLocks/>
              </p:cNvSpPr>
              <p:nvPr/>
            </p:nvSpPr>
            <p:spPr>
              <a:xfrm>
                <a:off x="9198608" y="1538319"/>
                <a:ext cx="2403828" cy="782461"/>
              </a:xfrm>
              <a:prstGeom prst="rect">
                <a:avLst/>
              </a:prstGeom>
              <a:ln>
                <a:solidFill>
                  <a:srgbClr val="FF0000"/>
                </a:solidFill>
              </a:ln>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de-DE" sz="2200" b="1" dirty="0">
                    <a:solidFill>
                      <a:srgbClr val="FF0000"/>
                    </a:solidFill>
                  </a:rPr>
                  <a:t>ages </a:t>
                </a:r>
                <a14:m>
                  <m:oMath xmlns:m="http://schemas.openxmlformats.org/officeDocument/2006/math">
                    <m:r>
                      <a:rPr lang="de-DE" sz="2200" b="1" i="1">
                        <a:solidFill>
                          <a:srgbClr val="FF0000"/>
                        </a:solidFill>
                        <a:latin typeface="Cambria Math" panose="02040503050406030204" pitchFamily="18" charset="0"/>
                        <a:ea typeface="Cambria Math" panose="02040503050406030204" pitchFamily="18" charset="0"/>
                      </a:rPr>
                      <m:t>→</m:t>
                    </m:r>
                  </m:oMath>
                </a14:m>
                <a:r>
                  <a:rPr lang="de-DE" sz="2200" b="1" dirty="0">
                    <a:solidFill>
                      <a:srgbClr val="FF0000"/>
                    </a:solidFill>
                  </a:rPr>
                  <a:t> time of </a:t>
                </a:r>
                <a:r>
                  <a:rPr lang="de-DE" sz="2200" b="1" dirty="0" err="1">
                    <a:solidFill>
                      <a:srgbClr val="FF0000"/>
                    </a:solidFill>
                  </a:rPr>
                  <a:t>birth</a:t>
                </a:r>
                <a:endParaRPr lang="de-DE" sz="2200" b="1" dirty="0">
                  <a:solidFill>
                    <a:srgbClr val="FF0000"/>
                  </a:solidFill>
                </a:endParaRPr>
              </a:p>
            </p:txBody>
          </p:sp>
        </mc:Choice>
        <mc:Fallback xmlns="">
          <p:sp>
            <p:nvSpPr>
              <p:cNvPr id="6" name="Inhaltsplatzhalter 2">
                <a:extLst>
                  <a:ext uri="{FF2B5EF4-FFF2-40B4-BE49-F238E27FC236}">
                    <a16:creationId xmlns:a16="http://schemas.microsoft.com/office/drawing/2014/main" id="{084ADFC6-E722-1339-EB30-84D2B395483F}"/>
                  </a:ext>
                </a:extLst>
              </p:cNvPr>
              <p:cNvSpPr txBox="1">
                <a:spLocks noRot="1" noChangeAspect="1" noMove="1" noResize="1" noEditPoints="1" noAdjustHandles="1" noChangeArrowheads="1" noChangeShapeType="1" noTextEdit="1"/>
              </p:cNvSpPr>
              <p:nvPr/>
            </p:nvSpPr>
            <p:spPr>
              <a:xfrm>
                <a:off x="9198608" y="1538319"/>
                <a:ext cx="2403828" cy="782461"/>
              </a:xfrm>
              <a:prstGeom prst="rect">
                <a:avLst/>
              </a:prstGeom>
              <a:blipFill>
                <a:blip r:embed="rId5"/>
                <a:stretch>
                  <a:fillRect t="-2290" b="-9924"/>
                </a:stretch>
              </a:blipFill>
              <a:ln>
                <a:solidFill>
                  <a:srgbClr val="FF0000"/>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Inhaltsplatzhalter 2">
                <a:extLst>
                  <a:ext uri="{FF2B5EF4-FFF2-40B4-BE49-F238E27FC236}">
                    <a16:creationId xmlns:a16="http://schemas.microsoft.com/office/drawing/2014/main" id="{F923CE36-D064-39DA-4076-3E5058C5E3BD}"/>
                  </a:ext>
                </a:extLst>
              </p:cNvPr>
              <p:cNvSpPr txBox="1">
                <a:spLocks/>
              </p:cNvSpPr>
              <p:nvPr/>
            </p:nvSpPr>
            <p:spPr>
              <a:xfrm>
                <a:off x="4149435" y="1542359"/>
                <a:ext cx="3893130" cy="782461"/>
              </a:xfrm>
              <a:prstGeom prst="rect">
                <a:avLst/>
              </a:prstGeom>
              <a:ln>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de-DE" sz="2200" b="1" dirty="0">
                    <a:solidFill>
                      <a:srgbClr val="FF0000"/>
                    </a:solidFill>
                  </a:rPr>
                  <a:t>Chemical </a:t>
                </a:r>
                <a:r>
                  <a:rPr lang="de-DE" sz="2200" b="1" dirty="0" err="1">
                    <a:solidFill>
                      <a:srgbClr val="FF0000"/>
                    </a:solidFill>
                  </a:rPr>
                  <a:t>composition</a:t>
                </a:r>
                <a:r>
                  <a:rPr lang="de-DE" sz="2200" b="1" dirty="0">
                    <a:solidFill>
                      <a:srgbClr val="FF0000"/>
                    </a:solidFill>
                  </a:rPr>
                  <a:t> </a:t>
                </a:r>
                <a14:m>
                  <m:oMath xmlns:m="http://schemas.openxmlformats.org/officeDocument/2006/math">
                    <m:r>
                      <a:rPr lang="de-DE" sz="2200" b="1" i="1">
                        <a:solidFill>
                          <a:srgbClr val="FF0000"/>
                        </a:solidFill>
                        <a:latin typeface="Cambria Math" panose="02040503050406030204" pitchFamily="18" charset="0"/>
                        <a:ea typeface="Cambria Math" panose="02040503050406030204" pitchFamily="18" charset="0"/>
                      </a:rPr>
                      <m:t>→</m:t>
                    </m:r>
                  </m:oMath>
                </a14:m>
                <a:r>
                  <a:rPr lang="de-DE" sz="2200" b="1" dirty="0">
                    <a:solidFill>
                      <a:srgbClr val="FF0000"/>
                    </a:solidFill>
                  </a:rPr>
                  <a:t> </a:t>
                </a:r>
              </a:p>
              <a:p>
                <a:pPr marL="0" indent="0" algn="ctr">
                  <a:buFont typeface="Arial" panose="020B0604020202020204" pitchFamily="34" charset="0"/>
                  <a:buNone/>
                </a:pPr>
                <a:r>
                  <a:rPr lang="de-DE" sz="2200" b="1" dirty="0" err="1">
                    <a:solidFill>
                      <a:srgbClr val="FF0000"/>
                    </a:solidFill>
                  </a:rPr>
                  <a:t>birth</a:t>
                </a:r>
                <a:r>
                  <a:rPr lang="de-DE" sz="2200" b="1" dirty="0">
                    <a:solidFill>
                      <a:srgbClr val="FF0000"/>
                    </a:solidFill>
                  </a:rPr>
                  <a:t> </a:t>
                </a:r>
                <a:r>
                  <a:rPr lang="de-DE" sz="2200" b="1" dirty="0" err="1">
                    <a:solidFill>
                      <a:srgbClr val="FF0000"/>
                    </a:solidFill>
                  </a:rPr>
                  <a:t>environment</a:t>
                </a:r>
                <a:endParaRPr lang="de-DE" sz="2200" b="1" dirty="0">
                  <a:solidFill>
                    <a:srgbClr val="FF0000"/>
                  </a:solidFill>
                </a:endParaRPr>
              </a:p>
            </p:txBody>
          </p:sp>
        </mc:Choice>
        <mc:Fallback xmlns="">
          <p:sp>
            <p:nvSpPr>
              <p:cNvPr id="9" name="Inhaltsplatzhalter 2">
                <a:extLst>
                  <a:ext uri="{FF2B5EF4-FFF2-40B4-BE49-F238E27FC236}">
                    <a16:creationId xmlns:a16="http://schemas.microsoft.com/office/drawing/2014/main" id="{F923CE36-D064-39DA-4076-3E5058C5E3BD}"/>
                  </a:ext>
                </a:extLst>
              </p:cNvPr>
              <p:cNvSpPr txBox="1">
                <a:spLocks noRot="1" noChangeAspect="1" noMove="1" noResize="1" noEditPoints="1" noAdjustHandles="1" noChangeArrowheads="1" noChangeShapeType="1" noTextEdit="1"/>
              </p:cNvSpPr>
              <p:nvPr/>
            </p:nvSpPr>
            <p:spPr>
              <a:xfrm>
                <a:off x="4149435" y="1542359"/>
                <a:ext cx="3893130" cy="782461"/>
              </a:xfrm>
              <a:prstGeom prst="rect">
                <a:avLst/>
              </a:prstGeom>
              <a:blipFill>
                <a:blip r:embed="rId6"/>
                <a:stretch>
                  <a:fillRect t="-8462" b="-20769"/>
                </a:stretch>
              </a:blipFill>
              <a:ln>
                <a:solidFill>
                  <a:srgbClr val="FF0000"/>
                </a:solidFill>
              </a:ln>
            </p:spPr>
            <p:txBody>
              <a:bodyPr/>
              <a:lstStyle/>
              <a:p>
                <a:r>
                  <a:rPr lang="de-DE">
                    <a:noFill/>
                  </a:rPr>
                  <a:t> </a:t>
                </a:r>
              </a:p>
            </p:txBody>
          </p:sp>
        </mc:Fallback>
      </mc:AlternateContent>
      <p:sp>
        <p:nvSpPr>
          <p:cNvPr id="10" name="Textfeld 9">
            <a:extLst>
              <a:ext uri="{FF2B5EF4-FFF2-40B4-BE49-F238E27FC236}">
                <a16:creationId xmlns:a16="http://schemas.microsoft.com/office/drawing/2014/main" id="{EAAA8E4C-FE1B-6B2A-31EB-A93FB23A8B0D}"/>
              </a:ext>
            </a:extLst>
          </p:cNvPr>
          <p:cNvSpPr txBox="1"/>
          <p:nvPr/>
        </p:nvSpPr>
        <p:spPr>
          <a:xfrm>
            <a:off x="9054608" y="2341734"/>
            <a:ext cx="2691827" cy="769441"/>
          </a:xfrm>
          <a:prstGeom prst="rect">
            <a:avLst/>
          </a:prstGeom>
          <a:noFill/>
        </p:spPr>
        <p:txBody>
          <a:bodyPr wrap="none" rtlCol="0">
            <a:spAutoFit/>
          </a:bodyPr>
          <a:lstStyle/>
          <a:p>
            <a:pPr algn="ctr"/>
            <a:r>
              <a:rPr lang="de-DE" sz="2200" b="1" dirty="0"/>
              <a:t>Stellar </a:t>
            </a:r>
            <a:r>
              <a:rPr lang="de-DE" sz="2200" b="1" dirty="0" err="1"/>
              <a:t>populations</a:t>
            </a:r>
            <a:r>
              <a:rPr lang="de-DE" sz="2200" b="1" dirty="0"/>
              <a:t> </a:t>
            </a:r>
          </a:p>
          <a:p>
            <a:pPr algn="ctr"/>
            <a:r>
              <a:rPr lang="de-DE" sz="2200" b="1" dirty="0"/>
              <a:t>&amp; Ages</a:t>
            </a:r>
          </a:p>
        </p:txBody>
      </p:sp>
      <p:sp>
        <p:nvSpPr>
          <p:cNvPr id="11" name="Textfeld 10">
            <a:extLst>
              <a:ext uri="{FF2B5EF4-FFF2-40B4-BE49-F238E27FC236}">
                <a16:creationId xmlns:a16="http://schemas.microsoft.com/office/drawing/2014/main" id="{54809730-F2A6-FA29-3489-7173562D579C}"/>
              </a:ext>
            </a:extLst>
          </p:cNvPr>
          <p:cNvSpPr txBox="1"/>
          <p:nvPr/>
        </p:nvSpPr>
        <p:spPr>
          <a:xfrm>
            <a:off x="5379221" y="2515005"/>
            <a:ext cx="1521891" cy="430887"/>
          </a:xfrm>
          <a:prstGeom prst="rect">
            <a:avLst/>
          </a:prstGeom>
          <a:noFill/>
        </p:spPr>
        <p:txBody>
          <a:bodyPr wrap="none" rtlCol="0">
            <a:spAutoFit/>
          </a:bodyPr>
          <a:lstStyle/>
          <a:p>
            <a:r>
              <a:rPr lang="de-DE" sz="2200" b="1" dirty="0"/>
              <a:t>Chemistry</a:t>
            </a:r>
          </a:p>
        </p:txBody>
      </p:sp>
      <p:sp>
        <p:nvSpPr>
          <p:cNvPr id="13" name="AutoShape 4">
            <a:extLst>
              <a:ext uri="{FF2B5EF4-FFF2-40B4-BE49-F238E27FC236}">
                <a16:creationId xmlns:a16="http://schemas.microsoft.com/office/drawing/2014/main" id="{ED652737-4EDB-A226-CDA5-F7411290492D}"/>
              </a:ext>
            </a:extLst>
          </p:cNvPr>
          <p:cNvSpPr>
            <a:spLocks noChangeAspect="1" noChangeArrowheads="1"/>
          </p:cNvSpPr>
          <p:nvPr/>
        </p:nvSpPr>
        <p:spPr bwMode="auto">
          <a:xfrm>
            <a:off x="9525" y="657225"/>
            <a:ext cx="12172950" cy="5543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sp>
        <p:nvSpPr>
          <p:cNvPr id="17" name="Textfeld 16">
            <a:extLst>
              <a:ext uri="{FF2B5EF4-FFF2-40B4-BE49-F238E27FC236}">
                <a16:creationId xmlns:a16="http://schemas.microsoft.com/office/drawing/2014/main" id="{EE420ACD-CF88-98DC-BCD5-4DB5B30AB4B6}"/>
              </a:ext>
            </a:extLst>
          </p:cNvPr>
          <p:cNvSpPr txBox="1"/>
          <p:nvPr/>
        </p:nvSpPr>
        <p:spPr>
          <a:xfrm>
            <a:off x="10795743" y="6129170"/>
            <a:ext cx="1260281" cy="338554"/>
          </a:xfrm>
          <a:prstGeom prst="rect">
            <a:avLst/>
          </a:prstGeom>
          <a:noFill/>
        </p:spPr>
        <p:txBody>
          <a:bodyPr wrap="none" rtlCol="0">
            <a:spAutoFit/>
          </a:bodyPr>
          <a:lstStyle/>
          <a:p>
            <a:r>
              <a:rPr lang="de-DE" sz="1600" dirty="0">
                <a:solidFill>
                  <a:schemeClr val="bg1">
                    <a:lumMod val="50000"/>
                  </a:schemeClr>
                </a:solidFill>
              </a:rPr>
              <a:t>Helmi+2018</a:t>
            </a:r>
          </a:p>
        </p:txBody>
      </p:sp>
      <p:grpSp>
        <p:nvGrpSpPr>
          <p:cNvPr id="36" name="Gruppieren 35">
            <a:extLst>
              <a:ext uri="{FF2B5EF4-FFF2-40B4-BE49-F238E27FC236}">
                <a16:creationId xmlns:a16="http://schemas.microsoft.com/office/drawing/2014/main" id="{8C5E0D24-A113-76ED-F028-3D848C36A951}"/>
              </a:ext>
            </a:extLst>
          </p:cNvPr>
          <p:cNvGrpSpPr/>
          <p:nvPr/>
        </p:nvGrpSpPr>
        <p:grpSpPr>
          <a:xfrm>
            <a:off x="209326" y="3046089"/>
            <a:ext cx="3594608" cy="3216645"/>
            <a:chOff x="104829" y="3136810"/>
            <a:chExt cx="3120233" cy="2690840"/>
          </a:xfrm>
        </p:grpSpPr>
        <p:pic>
          <p:nvPicPr>
            <p:cNvPr id="15" name="Grafik 14">
              <a:extLst>
                <a:ext uri="{FF2B5EF4-FFF2-40B4-BE49-F238E27FC236}">
                  <a16:creationId xmlns:a16="http://schemas.microsoft.com/office/drawing/2014/main" id="{B8AE713E-2641-7C4A-BEA3-899E68357E56}"/>
                </a:ext>
              </a:extLst>
            </p:cNvPr>
            <p:cNvPicPr>
              <a:picLocks noChangeAspect="1"/>
            </p:cNvPicPr>
            <p:nvPr/>
          </p:nvPicPr>
          <p:blipFill>
            <a:blip r:embed="rId7"/>
            <a:srcRect r="50833"/>
            <a:stretch>
              <a:fillRect/>
            </a:stretch>
          </p:blipFill>
          <p:spPr>
            <a:xfrm>
              <a:off x="104829" y="3136810"/>
              <a:ext cx="3120233" cy="2690840"/>
            </a:xfrm>
            <a:prstGeom prst="rect">
              <a:avLst/>
            </a:prstGeom>
          </p:spPr>
        </p:pic>
        <p:sp>
          <p:nvSpPr>
            <p:cNvPr id="32" name="Rechteck 31">
              <a:extLst>
                <a:ext uri="{FF2B5EF4-FFF2-40B4-BE49-F238E27FC236}">
                  <a16:creationId xmlns:a16="http://schemas.microsoft.com/office/drawing/2014/main" id="{9D5D2BAC-D0DF-BC52-2BD5-79EB10F96100}"/>
                </a:ext>
              </a:extLst>
            </p:cNvPr>
            <p:cNvSpPr/>
            <p:nvPr/>
          </p:nvSpPr>
          <p:spPr>
            <a:xfrm>
              <a:off x="712157" y="3253417"/>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37" name="Gruppieren 36">
            <a:extLst>
              <a:ext uri="{FF2B5EF4-FFF2-40B4-BE49-F238E27FC236}">
                <a16:creationId xmlns:a16="http://schemas.microsoft.com/office/drawing/2014/main" id="{464F6226-F490-23D4-0E41-49332D82FCCF}"/>
              </a:ext>
            </a:extLst>
          </p:cNvPr>
          <p:cNvGrpSpPr/>
          <p:nvPr/>
        </p:nvGrpSpPr>
        <p:grpSpPr>
          <a:xfrm>
            <a:off x="8486978" y="3111175"/>
            <a:ext cx="3351025" cy="3031697"/>
            <a:chOff x="6632551" y="3169395"/>
            <a:chExt cx="2541804" cy="2608584"/>
          </a:xfrm>
        </p:grpSpPr>
        <p:pic>
          <p:nvPicPr>
            <p:cNvPr id="30" name="Grafik 29" descr="Ein Bild, das Text, Diagramm, Screenshot, Reihe enthält.&#10;&#10;KI-generierte Inhalte können fehlerhaft sein.">
              <a:extLst>
                <a:ext uri="{FF2B5EF4-FFF2-40B4-BE49-F238E27FC236}">
                  <a16:creationId xmlns:a16="http://schemas.microsoft.com/office/drawing/2014/main" id="{F0993C7A-F6D8-EBAC-EC4A-F4C0584523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32551" y="3169395"/>
              <a:ext cx="2541804" cy="2608584"/>
            </a:xfrm>
            <a:prstGeom prst="rect">
              <a:avLst/>
            </a:prstGeom>
          </p:spPr>
        </p:pic>
        <p:sp>
          <p:nvSpPr>
            <p:cNvPr id="33" name="Rechteck 32">
              <a:extLst>
                <a:ext uri="{FF2B5EF4-FFF2-40B4-BE49-F238E27FC236}">
                  <a16:creationId xmlns:a16="http://schemas.microsoft.com/office/drawing/2014/main" id="{04C47A93-EF5C-B8A1-F6C9-0CF8165361DF}"/>
                </a:ext>
              </a:extLst>
            </p:cNvPr>
            <p:cNvSpPr/>
            <p:nvPr/>
          </p:nvSpPr>
          <p:spPr>
            <a:xfrm>
              <a:off x="7026235" y="3276943"/>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2" name="Textfeld 21">
            <a:extLst>
              <a:ext uri="{FF2B5EF4-FFF2-40B4-BE49-F238E27FC236}">
                <a16:creationId xmlns:a16="http://schemas.microsoft.com/office/drawing/2014/main" id="{8D29939D-1704-7DB9-C3AD-D3A4E97AE1B0}"/>
              </a:ext>
            </a:extLst>
          </p:cNvPr>
          <p:cNvSpPr txBox="1"/>
          <p:nvPr/>
        </p:nvSpPr>
        <p:spPr>
          <a:xfrm rot="20552282">
            <a:off x="7019075" y="3173438"/>
            <a:ext cx="985300" cy="461665"/>
          </a:xfrm>
          <a:prstGeom prst="rect">
            <a:avLst/>
          </a:prstGeom>
          <a:solidFill>
            <a:schemeClr val="bg1"/>
          </a:solidFill>
          <a:ln w="19050">
            <a:solidFill>
              <a:srgbClr val="FF0000"/>
            </a:solidFill>
          </a:ln>
        </p:spPr>
        <p:txBody>
          <a:bodyPr wrap="square" rtlCol="0">
            <a:spAutoFit/>
          </a:bodyPr>
          <a:lstStyle/>
          <a:p>
            <a:r>
              <a:rPr lang="de-DE" sz="2400" b="1" dirty="0" err="1">
                <a:solidFill>
                  <a:srgbClr val="FF0000"/>
                </a:solidFill>
              </a:rPr>
              <a:t>How</a:t>
            </a:r>
            <a:r>
              <a:rPr lang="de-DE" sz="2400" b="1" dirty="0">
                <a:solidFill>
                  <a:srgbClr val="FF0000"/>
                </a:solidFill>
              </a:rPr>
              <a:t>?</a:t>
            </a:r>
          </a:p>
        </p:txBody>
      </p:sp>
      <p:sp>
        <p:nvSpPr>
          <p:cNvPr id="20" name="Textfeld 19">
            <a:extLst>
              <a:ext uri="{FF2B5EF4-FFF2-40B4-BE49-F238E27FC236}">
                <a16:creationId xmlns:a16="http://schemas.microsoft.com/office/drawing/2014/main" id="{05B7C8FF-1440-A991-003F-DE40616B2472}"/>
              </a:ext>
            </a:extLst>
          </p:cNvPr>
          <p:cNvSpPr txBox="1"/>
          <p:nvPr/>
        </p:nvSpPr>
        <p:spPr>
          <a:xfrm rot="20552282">
            <a:off x="2567607" y="3092566"/>
            <a:ext cx="1260281" cy="461665"/>
          </a:xfrm>
          <a:prstGeom prst="rect">
            <a:avLst/>
          </a:prstGeom>
          <a:solidFill>
            <a:schemeClr val="bg1"/>
          </a:solidFill>
          <a:ln w="19050">
            <a:solidFill>
              <a:srgbClr val="FF0000"/>
            </a:solidFill>
          </a:ln>
        </p:spPr>
        <p:txBody>
          <a:bodyPr wrap="square" rtlCol="0">
            <a:spAutoFit/>
          </a:bodyPr>
          <a:lstStyle/>
          <a:p>
            <a:r>
              <a:rPr lang="de-DE" sz="2400" b="1" dirty="0" err="1">
                <a:solidFill>
                  <a:srgbClr val="FF0000"/>
                </a:solidFill>
              </a:rPr>
              <a:t>Where</a:t>
            </a:r>
            <a:r>
              <a:rPr lang="de-DE" sz="2400" b="1" dirty="0">
                <a:solidFill>
                  <a:srgbClr val="FF0000"/>
                </a:solidFill>
              </a:rPr>
              <a:t>?</a:t>
            </a:r>
          </a:p>
        </p:txBody>
      </p:sp>
      <p:sp>
        <p:nvSpPr>
          <p:cNvPr id="5" name="Datumsplatzhalter 4">
            <a:extLst>
              <a:ext uri="{FF2B5EF4-FFF2-40B4-BE49-F238E27FC236}">
                <a16:creationId xmlns:a16="http://schemas.microsoft.com/office/drawing/2014/main" id="{88B69731-C520-6F66-6344-05BEEEBB1A61}"/>
              </a:ext>
            </a:extLst>
          </p:cNvPr>
          <p:cNvSpPr>
            <a:spLocks noGrp="1"/>
          </p:cNvSpPr>
          <p:nvPr>
            <p:ph type="dt" sz="half" idx="10"/>
          </p:nvPr>
        </p:nvSpPr>
        <p:spPr/>
        <p:txBody>
          <a:bodyPr/>
          <a:lstStyle/>
          <a:p>
            <a:fld id="{7303579C-D78E-454F-9C30-B34D4EC58050}" type="datetime1">
              <a:rPr lang="en-US" smtClean="0"/>
              <a:t>8/12/2025</a:t>
            </a:fld>
            <a:endParaRPr lang="de-DE"/>
          </a:p>
        </p:txBody>
      </p:sp>
      <p:sp>
        <p:nvSpPr>
          <p:cNvPr id="8" name="Fußzeilenplatzhalter 7">
            <a:extLst>
              <a:ext uri="{FF2B5EF4-FFF2-40B4-BE49-F238E27FC236}">
                <a16:creationId xmlns:a16="http://schemas.microsoft.com/office/drawing/2014/main" id="{81939548-0772-3ECC-9F02-8154771847FD}"/>
              </a:ext>
            </a:extLst>
          </p:cNvPr>
          <p:cNvSpPr>
            <a:spLocks noGrp="1"/>
          </p:cNvSpPr>
          <p:nvPr>
            <p:ph type="ftr" sz="quarter" idx="11"/>
          </p:nvPr>
        </p:nvSpPr>
        <p:spPr/>
        <p:txBody>
          <a:bodyPr/>
          <a:lstStyle/>
          <a:p>
            <a:r>
              <a:rPr lang="en-US"/>
              <a:t>EXPLORE 2025 summer school  - Dominik Plonka</a:t>
            </a:r>
            <a:endParaRPr lang="de-DE"/>
          </a:p>
        </p:txBody>
      </p:sp>
      <p:sp>
        <p:nvSpPr>
          <p:cNvPr id="12" name="Foliennummernplatzhalter 11">
            <a:extLst>
              <a:ext uri="{FF2B5EF4-FFF2-40B4-BE49-F238E27FC236}">
                <a16:creationId xmlns:a16="http://schemas.microsoft.com/office/drawing/2014/main" id="{698DED03-F320-849E-6F22-0F8F47DE566A}"/>
              </a:ext>
            </a:extLst>
          </p:cNvPr>
          <p:cNvSpPr>
            <a:spLocks noGrp="1"/>
          </p:cNvSpPr>
          <p:nvPr>
            <p:ph type="sldNum" sz="quarter" idx="12"/>
          </p:nvPr>
        </p:nvSpPr>
        <p:spPr/>
        <p:txBody>
          <a:bodyPr/>
          <a:lstStyle/>
          <a:p>
            <a:fld id="{10B8E01D-2B1A-4FB6-BF69-E6DB126EFBDF}" type="slidenum">
              <a:rPr lang="de-DE" smtClean="0"/>
              <a:t>8</a:t>
            </a:fld>
            <a:endParaRPr lang="de-DE"/>
          </a:p>
        </p:txBody>
      </p:sp>
      <p:sp>
        <p:nvSpPr>
          <p:cNvPr id="23" name="Textfeld 22">
            <a:extLst>
              <a:ext uri="{FF2B5EF4-FFF2-40B4-BE49-F238E27FC236}">
                <a16:creationId xmlns:a16="http://schemas.microsoft.com/office/drawing/2014/main" id="{76FF44CD-972D-FC7A-6278-282005EEC0C3}"/>
              </a:ext>
            </a:extLst>
          </p:cNvPr>
          <p:cNvSpPr txBox="1"/>
          <p:nvPr/>
        </p:nvSpPr>
        <p:spPr>
          <a:xfrm rot="20552282">
            <a:off x="10755515" y="3174341"/>
            <a:ext cx="1260281" cy="461665"/>
          </a:xfrm>
          <a:prstGeom prst="rect">
            <a:avLst/>
          </a:prstGeom>
          <a:solidFill>
            <a:schemeClr val="bg1"/>
          </a:solidFill>
          <a:ln w="19050">
            <a:solidFill>
              <a:srgbClr val="FF0000"/>
            </a:solidFill>
          </a:ln>
        </p:spPr>
        <p:txBody>
          <a:bodyPr wrap="square" rtlCol="0">
            <a:spAutoFit/>
          </a:bodyPr>
          <a:lstStyle/>
          <a:p>
            <a:r>
              <a:rPr lang="de-DE" sz="2400" b="1" dirty="0" err="1">
                <a:solidFill>
                  <a:srgbClr val="FF0000"/>
                </a:solidFill>
              </a:rPr>
              <a:t>When</a:t>
            </a:r>
            <a:r>
              <a:rPr lang="de-DE" sz="2400" b="1" dirty="0">
                <a:solidFill>
                  <a:srgbClr val="FF0000"/>
                </a:solidFill>
              </a:rPr>
              <a:t>?</a:t>
            </a:r>
          </a:p>
        </p:txBody>
      </p:sp>
    </p:spTree>
    <p:extLst>
      <p:ext uri="{BB962C8B-B14F-4D97-AF65-F5344CB8AC3E}">
        <p14:creationId xmlns:p14="http://schemas.microsoft.com/office/powerpoint/2010/main" val="41462092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0"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7DB6F-C9EA-196B-04B2-5F2B524EED8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3C6F01B-B953-A790-481C-B59125F9B015}"/>
              </a:ext>
            </a:extLst>
          </p:cNvPr>
          <p:cNvSpPr>
            <a:spLocks noGrp="1"/>
          </p:cNvSpPr>
          <p:nvPr>
            <p:ph type="title"/>
          </p:nvPr>
        </p:nvSpPr>
        <p:spPr>
          <a:xfrm>
            <a:off x="838200" y="18255"/>
            <a:ext cx="10515600" cy="1325563"/>
          </a:xfrm>
        </p:spPr>
        <p:txBody>
          <a:bodyPr/>
          <a:lstStyle/>
          <a:p>
            <a:pPr algn="ctr"/>
            <a:r>
              <a:rPr lang="de-DE" dirty="0" err="1"/>
              <a:t>How</a:t>
            </a:r>
            <a:r>
              <a:rPr lang="de-DE" dirty="0"/>
              <a:t> do </a:t>
            </a:r>
            <a:r>
              <a:rPr lang="de-DE" dirty="0" err="1"/>
              <a:t>we</a:t>
            </a:r>
            <a:r>
              <a:rPr lang="de-DE" dirty="0"/>
              <a:t> </a:t>
            </a:r>
            <a:r>
              <a:rPr lang="de-DE" dirty="0" err="1"/>
              <a:t>characterize</a:t>
            </a:r>
            <a:r>
              <a:rPr lang="de-DE" dirty="0"/>
              <a:t> </a:t>
            </a:r>
            <a:r>
              <a:rPr lang="de-DE" dirty="0" err="1"/>
              <a:t>merger</a:t>
            </a:r>
            <a:r>
              <a:rPr lang="de-DE" dirty="0"/>
              <a:t> </a:t>
            </a:r>
            <a:r>
              <a:rPr lang="de-DE" dirty="0" err="1"/>
              <a:t>debris</a:t>
            </a:r>
            <a:r>
              <a:rPr lang="de-DE" dirty="0"/>
              <a:t>?</a:t>
            </a:r>
            <a:br>
              <a:rPr lang="de-DE" dirty="0"/>
            </a:br>
            <a:r>
              <a:rPr lang="de-DE" sz="3200" dirty="0"/>
              <a:t>Tools </a:t>
            </a:r>
            <a:r>
              <a:rPr lang="de-DE" sz="3200" dirty="0" err="1"/>
              <a:t>of</a:t>
            </a:r>
            <a:r>
              <a:rPr lang="de-DE" sz="3200" dirty="0"/>
              <a:t> Galactic </a:t>
            </a:r>
            <a:r>
              <a:rPr lang="de-DE" sz="3200" dirty="0" err="1"/>
              <a:t>archaeology</a:t>
            </a:r>
            <a:r>
              <a:rPr lang="de-DE" sz="3200" dirty="0"/>
              <a:t> </a:t>
            </a:r>
            <a:endParaRPr lang="de-DE" dirty="0"/>
          </a:p>
        </p:txBody>
      </p:sp>
      <mc:AlternateContent xmlns:mc="http://schemas.openxmlformats.org/markup-compatibility/2006" xmlns:a14="http://schemas.microsoft.com/office/drawing/2010/main">
        <mc:Choice Requires="a14">
          <p:sp>
            <p:nvSpPr>
              <p:cNvPr id="3" name="Inhaltsplatzhalter 2">
                <a:extLst>
                  <a:ext uri="{FF2B5EF4-FFF2-40B4-BE49-F238E27FC236}">
                    <a16:creationId xmlns:a16="http://schemas.microsoft.com/office/drawing/2014/main" id="{FD7E1691-CC6A-40F2-4E23-CD14F305BE89}"/>
                  </a:ext>
                </a:extLst>
              </p:cNvPr>
              <p:cNvSpPr>
                <a:spLocks noGrp="1"/>
              </p:cNvSpPr>
              <p:nvPr>
                <p:ph idx="1"/>
              </p:nvPr>
            </p:nvSpPr>
            <p:spPr>
              <a:xfrm>
                <a:off x="1402394" y="1554879"/>
                <a:ext cx="2921002" cy="782461"/>
              </a:xfrm>
              <a:ln>
                <a:solidFill>
                  <a:srgbClr val="FF0000"/>
                </a:solidFill>
              </a:ln>
            </p:spPr>
            <p:txBody>
              <a:bodyPr anchor="ctr">
                <a:noAutofit/>
              </a:bodyPr>
              <a:lstStyle/>
              <a:p>
                <a:pPr marL="0" indent="0" algn="ctr">
                  <a:buNone/>
                </a:pPr>
                <a:r>
                  <a:rPr lang="de-DE" sz="2200" b="1" dirty="0">
                    <a:solidFill>
                      <a:srgbClr val="FF0000"/>
                    </a:solidFill>
                  </a:rPr>
                  <a:t>motions </a:t>
                </a:r>
                <a14:m>
                  <m:oMath xmlns:m="http://schemas.openxmlformats.org/officeDocument/2006/math">
                    <m:r>
                      <a:rPr lang="de-DE" sz="2200" b="1" i="1" smtClean="0">
                        <a:solidFill>
                          <a:srgbClr val="FF0000"/>
                        </a:solidFill>
                        <a:latin typeface="Cambria Math" panose="02040503050406030204" pitchFamily="18" charset="0"/>
                        <a:ea typeface="Cambria Math" panose="02040503050406030204" pitchFamily="18" charset="0"/>
                      </a:rPr>
                      <m:t>→</m:t>
                    </m:r>
                  </m:oMath>
                </a14:m>
                <a:r>
                  <a:rPr lang="de-DE" sz="2200" b="1" dirty="0">
                    <a:solidFill>
                      <a:srgbClr val="FF0000"/>
                    </a:solidFill>
                  </a:rPr>
                  <a:t> </a:t>
                </a:r>
                <a:r>
                  <a:rPr lang="de-DE" sz="2200" b="1" dirty="0" err="1">
                    <a:solidFill>
                      <a:srgbClr val="FF0000"/>
                    </a:solidFill>
                  </a:rPr>
                  <a:t>reveal</a:t>
                </a:r>
                <a:r>
                  <a:rPr lang="de-DE" sz="2200" b="1" dirty="0">
                    <a:solidFill>
                      <a:srgbClr val="FF0000"/>
                    </a:solidFill>
                  </a:rPr>
                  <a:t> </a:t>
                </a:r>
                <a:r>
                  <a:rPr lang="de-DE" sz="2200" b="1" dirty="0" err="1">
                    <a:solidFill>
                      <a:srgbClr val="FF0000"/>
                    </a:solidFill>
                  </a:rPr>
                  <a:t>site</a:t>
                </a:r>
                <a:r>
                  <a:rPr lang="de-DE" sz="2200" b="1" dirty="0">
                    <a:solidFill>
                      <a:srgbClr val="FF0000"/>
                    </a:solidFill>
                  </a:rPr>
                  <a:t> of </a:t>
                </a:r>
                <a:r>
                  <a:rPr lang="de-DE" sz="2200" b="1" dirty="0" err="1">
                    <a:solidFill>
                      <a:srgbClr val="FF0000"/>
                    </a:solidFill>
                  </a:rPr>
                  <a:t>origin</a:t>
                </a:r>
                <a:endParaRPr lang="de-DE" sz="2200" b="1" dirty="0">
                  <a:solidFill>
                    <a:srgbClr val="FF0000"/>
                  </a:solidFill>
                </a:endParaRPr>
              </a:p>
            </p:txBody>
          </p:sp>
        </mc:Choice>
        <mc:Fallback xmlns="">
          <p:sp>
            <p:nvSpPr>
              <p:cNvPr id="3" name="Inhaltsplatzhalter 2">
                <a:extLst>
                  <a:ext uri="{FF2B5EF4-FFF2-40B4-BE49-F238E27FC236}">
                    <a16:creationId xmlns:a16="http://schemas.microsoft.com/office/drawing/2014/main" id="{FD7E1691-CC6A-40F2-4E23-CD14F305BE89}"/>
                  </a:ext>
                </a:extLst>
              </p:cNvPr>
              <p:cNvSpPr>
                <a:spLocks noGrp="1" noRot="1" noChangeAspect="1" noMove="1" noResize="1" noEditPoints="1" noAdjustHandles="1" noChangeArrowheads="1" noChangeShapeType="1" noTextEdit="1"/>
              </p:cNvSpPr>
              <p:nvPr>
                <p:ph idx="1"/>
              </p:nvPr>
            </p:nvSpPr>
            <p:spPr>
              <a:xfrm>
                <a:off x="1402394" y="1554879"/>
                <a:ext cx="2921002" cy="782461"/>
              </a:xfrm>
              <a:blipFill>
                <a:blip r:embed="rId3"/>
                <a:stretch>
                  <a:fillRect l="-2079" t="-3077" r="-2079" b="-10769"/>
                </a:stretch>
              </a:blipFill>
              <a:ln>
                <a:solidFill>
                  <a:srgbClr val="FF0000"/>
                </a:solidFill>
              </a:ln>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Inhaltsplatzhalter 2">
                <a:extLst>
                  <a:ext uri="{FF2B5EF4-FFF2-40B4-BE49-F238E27FC236}">
                    <a16:creationId xmlns:a16="http://schemas.microsoft.com/office/drawing/2014/main" id="{D93F7ECC-B057-CA49-4C53-9EAEE344C291}"/>
                  </a:ext>
                </a:extLst>
              </p:cNvPr>
              <p:cNvSpPr txBox="1">
                <a:spLocks/>
              </p:cNvSpPr>
              <p:nvPr/>
            </p:nvSpPr>
            <p:spPr>
              <a:xfrm>
                <a:off x="6482030" y="1554878"/>
                <a:ext cx="4955873" cy="782461"/>
              </a:xfrm>
              <a:prstGeom prst="rect">
                <a:avLst/>
              </a:prstGeom>
              <a:ln>
                <a:solidFill>
                  <a:srgbClr val="FF0000"/>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de-DE" sz="2200" b="1" dirty="0">
                    <a:solidFill>
                      <a:srgbClr val="FF0000"/>
                    </a:solidFill>
                  </a:rPr>
                  <a:t>Chemical </a:t>
                </a:r>
                <a:r>
                  <a:rPr lang="de-DE" sz="2200" b="1" dirty="0" err="1">
                    <a:solidFill>
                      <a:srgbClr val="FF0000"/>
                    </a:solidFill>
                  </a:rPr>
                  <a:t>composition</a:t>
                </a:r>
                <a:r>
                  <a:rPr lang="de-DE" sz="2200" b="1" dirty="0">
                    <a:solidFill>
                      <a:srgbClr val="FF0000"/>
                    </a:solidFill>
                  </a:rPr>
                  <a:t> </a:t>
                </a:r>
                <a14:m>
                  <m:oMath xmlns:m="http://schemas.openxmlformats.org/officeDocument/2006/math">
                    <m:r>
                      <a:rPr lang="de-DE" sz="2200" b="1" i="1">
                        <a:solidFill>
                          <a:srgbClr val="FF0000"/>
                        </a:solidFill>
                        <a:latin typeface="Cambria Math" panose="02040503050406030204" pitchFamily="18" charset="0"/>
                        <a:ea typeface="Cambria Math" panose="02040503050406030204" pitchFamily="18" charset="0"/>
                      </a:rPr>
                      <m:t>→</m:t>
                    </m:r>
                  </m:oMath>
                </a14:m>
                <a:r>
                  <a:rPr lang="de-DE" sz="2200" b="1" dirty="0">
                    <a:solidFill>
                      <a:srgbClr val="FF0000"/>
                    </a:solidFill>
                  </a:rPr>
                  <a:t> </a:t>
                </a:r>
              </a:p>
              <a:p>
                <a:pPr marL="0" indent="0" algn="ctr">
                  <a:buFont typeface="Arial" panose="020B0604020202020204" pitchFamily="34" charset="0"/>
                  <a:buNone/>
                </a:pPr>
                <a:r>
                  <a:rPr lang="de-DE" sz="2200" b="1" dirty="0" err="1">
                    <a:solidFill>
                      <a:srgbClr val="FF0000"/>
                    </a:solidFill>
                  </a:rPr>
                  <a:t>birth</a:t>
                </a:r>
                <a:r>
                  <a:rPr lang="de-DE" sz="2200" b="1" dirty="0">
                    <a:solidFill>
                      <a:srgbClr val="FF0000"/>
                    </a:solidFill>
                  </a:rPr>
                  <a:t> </a:t>
                </a:r>
                <a:r>
                  <a:rPr lang="de-DE" sz="2200" b="1" dirty="0" err="1">
                    <a:solidFill>
                      <a:srgbClr val="FF0000"/>
                    </a:solidFill>
                  </a:rPr>
                  <a:t>environment</a:t>
                </a:r>
                <a:endParaRPr lang="de-DE" sz="2200" b="1" dirty="0">
                  <a:solidFill>
                    <a:srgbClr val="FF0000"/>
                  </a:solidFill>
                </a:endParaRPr>
              </a:p>
            </p:txBody>
          </p:sp>
        </mc:Choice>
        <mc:Fallback xmlns="">
          <p:sp>
            <p:nvSpPr>
              <p:cNvPr id="9" name="Inhaltsplatzhalter 2">
                <a:extLst>
                  <a:ext uri="{FF2B5EF4-FFF2-40B4-BE49-F238E27FC236}">
                    <a16:creationId xmlns:a16="http://schemas.microsoft.com/office/drawing/2014/main" id="{D93F7ECC-B057-CA49-4C53-9EAEE344C291}"/>
                  </a:ext>
                </a:extLst>
              </p:cNvPr>
              <p:cNvSpPr txBox="1">
                <a:spLocks noRot="1" noChangeAspect="1" noMove="1" noResize="1" noEditPoints="1" noAdjustHandles="1" noChangeArrowheads="1" noChangeShapeType="1" noTextEdit="1"/>
              </p:cNvSpPr>
              <p:nvPr/>
            </p:nvSpPr>
            <p:spPr>
              <a:xfrm>
                <a:off x="6482030" y="1554878"/>
                <a:ext cx="4955873" cy="782461"/>
              </a:xfrm>
              <a:prstGeom prst="rect">
                <a:avLst/>
              </a:prstGeom>
              <a:blipFill>
                <a:blip r:embed="rId4"/>
                <a:stretch>
                  <a:fillRect t="-8462" b="-20769"/>
                </a:stretch>
              </a:blipFill>
              <a:ln>
                <a:solidFill>
                  <a:srgbClr val="FF0000"/>
                </a:solidFill>
              </a:ln>
            </p:spPr>
            <p:txBody>
              <a:bodyPr/>
              <a:lstStyle/>
              <a:p>
                <a:r>
                  <a:rPr lang="de-DE">
                    <a:noFill/>
                  </a:rPr>
                  <a:t> </a:t>
                </a:r>
              </a:p>
            </p:txBody>
          </p:sp>
        </mc:Fallback>
      </mc:AlternateContent>
      <p:sp>
        <p:nvSpPr>
          <p:cNvPr id="11" name="Textfeld 10">
            <a:extLst>
              <a:ext uri="{FF2B5EF4-FFF2-40B4-BE49-F238E27FC236}">
                <a16:creationId xmlns:a16="http://schemas.microsoft.com/office/drawing/2014/main" id="{B20EBD9F-20CA-13D3-E8CE-4DD211794CCB}"/>
              </a:ext>
            </a:extLst>
          </p:cNvPr>
          <p:cNvSpPr txBox="1"/>
          <p:nvPr/>
        </p:nvSpPr>
        <p:spPr>
          <a:xfrm>
            <a:off x="8199020" y="2494762"/>
            <a:ext cx="1521891" cy="430887"/>
          </a:xfrm>
          <a:prstGeom prst="rect">
            <a:avLst/>
          </a:prstGeom>
          <a:noFill/>
        </p:spPr>
        <p:txBody>
          <a:bodyPr wrap="none" rtlCol="0">
            <a:spAutoFit/>
          </a:bodyPr>
          <a:lstStyle/>
          <a:p>
            <a:r>
              <a:rPr lang="de-DE" sz="2200" b="1" dirty="0"/>
              <a:t>Chemistry</a:t>
            </a:r>
          </a:p>
        </p:txBody>
      </p:sp>
      <p:sp>
        <p:nvSpPr>
          <p:cNvPr id="13" name="AutoShape 4">
            <a:extLst>
              <a:ext uri="{FF2B5EF4-FFF2-40B4-BE49-F238E27FC236}">
                <a16:creationId xmlns:a16="http://schemas.microsoft.com/office/drawing/2014/main" id="{5151A9A4-3C30-52DF-8C77-28B3E1F6B7C8}"/>
              </a:ext>
            </a:extLst>
          </p:cNvPr>
          <p:cNvSpPr>
            <a:spLocks noChangeAspect="1" noChangeArrowheads="1"/>
          </p:cNvSpPr>
          <p:nvPr/>
        </p:nvSpPr>
        <p:spPr bwMode="auto">
          <a:xfrm>
            <a:off x="9525" y="657225"/>
            <a:ext cx="12172950" cy="55435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dirty="0"/>
          </a:p>
        </p:txBody>
      </p:sp>
      <p:grpSp>
        <p:nvGrpSpPr>
          <p:cNvPr id="26" name="Gruppieren 25">
            <a:extLst>
              <a:ext uri="{FF2B5EF4-FFF2-40B4-BE49-F238E27FC236}">
                <a16:creationId xmlns:a16="http://schemas.microsoft.com/office/drawing/2014/main" id="{FBD8C3F2-4079-93CE-32F0-00AD447234A3}"/>
              </a:ext>
            </a:extLst>
          </p:cNvPr>
          <p:cNvGrpSpPr/>
          <p:nvPr/>
        </p:nvGrpSpPr>
        <p:grpSpPr>
          <a:xfrm>
            <a:off x="589561" y="2857501"/>
            <a:ext cx="4104903" cy="3582674"/>
            <a:chOff x="589561" y="2969371"/>
            <a:chExt cx="4024659" cy="3470803"/>
          </a:xfrm>
        </p:grpSpPr>
        <p:pic>
          <p:nvPicPr>
            <p:cNvPr id="15" name="Grafik 14">
              <a:extLst>
                <a:ext uri="{FF2B5EF4-FFF2-40B4-BE49-F238E27FC236}">
                  <a16:creationId xmlns:a16="http://schemas.microsoft.com/office/drawing/2014/main" id="{2F572814-A309-4202-1AC7-33F1766D0928}"/>
                </a:ext>
              </a:extLst>
            </p:cNvPr>
            <p:cNvPicPr>
              <a:picLocks noChangeAspect="1"/>
            </p:cNvPicPr>
            <p:nvPr/>
          </p:nvPicPr>
          <p:blipFill>
            <a:blip r:embed="rId5"/>
            <a:srcRect r="50833"/>
            <a:stretch>
              <a:fillRect/>
            </a:stretch>
          </p:blipFill>
          <p:spPr>
            <a:xfrm>
              <a:off x="589561" y="2969371"/>
              <a:ext cx="4024659" cy="3470803"/>
            </a:xfrm>
            <a:prstGeom prst="rect">
              <a:avLst/>
            </a:prstGeom>
          </p:spPr>
        </p:pic>
        <p:sp>
          <p:nvSpPr>
            <p:cNvPr id="12" name="Rechteck 11">
              <a:extLst>
                <a:ext uri="{FF2B5EF4-FFF2-40B4-BE49-F238E27FC236}">
                  <a16:creationId xmlns:a16="http://schemas.microsoft.com/office/drawing/2014/main" id="{7190F0CA-3256-A87F-1831-7F1E68ABC0E3}"/>
                </a:ext>
              </a:extLst>
            </p:cNvPr>
            <p:cNvSpPr/>
            <p:nvPr/>
          </p:nvSpPr>
          <p:spPr>
            <a:xfrm>
              <a:off x="1297489" y="3117615"/>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a:extLst>
              <a:ext uri="{FF2B5EF4-FFF2-40B4-BE49-F238E27FC236}">
                <a16:creationId xmlns:a16="http://schemas.microsoft.com/office/drawing/2014/main" id="{DA712B01-7FA1-FCC8-3970-63018A8E0DC4}"/>
              </a:ext>
            </a:extLst>
          </p:cNvPr>
          <p:cNvGrpSpPr/>
          <p:nvPr/>
        </p:nvGrpSpPr>
        <p:grpSpPr>
          <a:xfrm>
            <a:off x="6784175" y="2919598"/>
            <a:ext cx="3856582" cy="3450025"/>
            <a:chOff x="3518057" y="3169395"/>
            <a:chExt cx="2981086" cy="2602668"/>
          </a:xfrm>
        </p:grpSpPr>
        <p:pic>
          <p:nvPicPr>
            <p:cNvPr id="23" name="Grafik 22" descr="Ein Bild, das Text, Screenshot, Diagramm, Reihe enthält.&#10;&#10;KI-generierte Inhalte können fehlerhaft sein.">
              <a:extLst>
                <a:ext uri="{FF2B5EF4-FFF2-40B4-BE49-F238E27FC236}">
                  <a16:creationId xmlns:a16="http://schemas.microsoft.com/office/drawing/2014/main" id="{A2081B99-D6D8-A00B-1A7D-AB9F78F4E3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18057" y="3169395"/>
              <a:ext cx="2981086" cy="2602668"/>
            </a:xfrm>
            <a:prstGeom prst="rect">
              <a:avLst/>
            </a:prstGeom>
          </p:spPr>
        </p:pic>
        <p:sp>
          <p:nvSpPr>
            <p:cNvPr id="24" name="Rechteck 23">
              <a:extLst>
                <a:ext uri="{FF2B5EF4-FFF2-40B4-BE49-F238E27FC236}">
                  <a16:creationId xmlns:a16="http://schemas.microsoft.com/office/drawing/2014/main" id="{F4F2BB5A-B56B-8053-1CE1-68642117C1E9}"/>
                </a:ext>
              </a:extLst>
            </p:cNvPr>
            <p:cNvSpPr/>
            <p:nvPr/>
          </p:nvSpPr>
          <p:spPr>
            <a:xfrm>
              <a:off x="3988952" y="3276774"/>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5" name="Rechteck 24">
              <a:extLst>
                <a:ext uri="{FF2B5EF4-FFF2-40B4-BE49-F238E27FC236}">
                  <a16:creationId xmlns:a16="http://schemas.microsoft.com/office/drawing/2014/main" id="{D85DA2DA-9F9E-AA8C-6F74-9FC42E73B5A3}"/>
                </a:ext>
              </a:extLst>
            </p:cNvPr>
            <p:cNvSpPr/>
            <p:nvPr/>
          </p:nvSpPr>
          <p:spPr>
            <a:xfrm>
              <a:off x="4037845" y="4912676"/>
              <a:ext cx="209809" cy="16069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6" name="Textfeld 15">
            <a:extLst>
              <a:ext uri="{FF2B5EF4-FFF2-40B4-BE49-F238E27FC236}">
                <a16:creationId xmlns:a16="http://schemas.microsoft.com/office/drawing/2014/main" id="{C81C1FF2-FAF1-1285-0A3B-8433F64B9837}"/>
              </a:ext>
            </a:extLst>
          </p:cNvPr>
          <p:cNvSpPr txBox="1"/>
          <p:nvPr/>
        </p:nvSpPr>
        <p:spPr>
          <a:xfrm>
            <a:off x="838200" y="6101621"/>
            <a:ext cx="1260281" cy="338554"/>
          </a:xfrm>
          <a:prstGeom prst="rect">
            <a:avLst/>
          </a:prstGeom>
          <a:noFill/>
        </p:spPr>
        <p:txBody>
          <a:bodyPr wrap="none" rtlCol="0">
            <a:spAutoFit/>
          </a:bodyPr>
          <a:lstStyle/>
          <a:p>
            <a:r>
              <a:rPr lang="de-DE" sz="1600" dirty="0">
                <a:solidFill>
                  <a:schemeClr val="bg1">
                    <a:lumMod val="50000"/>
                  </a:schemeClr>
                </a:solidFill>
              </a:rPr>
              <a:t>Helmi+2018</a:t>
            </a:r>
          </a:p>
        </p:txBody>
      </p:sp>
      <p:sp>
        <p:nvSpPr>
          <p:cNvPr id="4" name="Textfeld 3">
            <a:extLst>
              <a:ext uri="{FF2B5EF4-FFF2-40B4-BE49-F238E27FC236}">
                <a16:creationId xmlns:a16="http://schemas.microsoft.com/office/drawing/2014/main" id="{540154A8-665D-AA0D-BADC-B77050114420}"/>
              </a:ext>
            </a:extLst>
          </p:cNvPr>
          <p:cNvSpPr txBox="1"/>
          <p:nvPr/>
        </p:nvSpPr>
        <p:spPr>
          <a:xfrm>
            <a:off x="2010864" y="2488711"/>
            <a:ext cx="1468672" cy="430887"/>
          </a:xfrm>
          <a:prstGeom prst="rect">
            <a:avLst/>
          </a:prstGeom>
          <a:noFill/>
        </p:spPr>
        <p:txBody>
          <a:bodyPr wrap="none" rtlCol="0">
            <a:spAutoFit/>
          </a:bodyPr>
          <a:lstStyle/>
          <a:p>
            <a:r>
              <a:rPr lang="de-DE" sz="2200" b="1" dirty="0"/>
              <a:t>Dynamics</a:t>
            </a:r>
          </a:p>
        </p:txBody>
      </p:sp>
      <p:sp>
        <p:nvSpPr>
          <p:cNvPr id="5" name="Datumsplatzhalter 4">
            <a:extLst>
              <a:ext uri="{FF2B5EF4-FFF2-40B4-BE49-F238E27FC236}">
                <a16:creationId xmlns:a16="http://schemas.microsoft.com/office/drawing/2014/main" id="{BDCFCB3F-60C6-14FA-5787-71F96F7C8E30}"/>
              </a:ext>
            </a:extLst>
          </p:cNvPr>
          <p:cNvSpPr>
            <a:spLocks noGrp="1"/>
          </p:cNvSpPr>
          <p:nvPr>
            <p:ph type="dt" sz="half" idx="10"/>
          </p:nvPr>
        </p:nvSpPr>
        <p:spPr/>
        <p:txBody>
          <a:bodyPr/>
          <a:lstStyle/>
          <a:p>
            <a:fld id="{0CBB41A5-5F4C-4ABF-978C-161BD5FE16E6}" type="datetime1">
              <a:rPr lang="en-US" smtClean="0"/>
              <a:t>8/12/2025</a:t>
            </a:fld>
            <a:endParaRPr lang="de-DE"/>
          </a:p>
        </p:txBody>
      </p:sp>
      <p:sp>
        <p:nvSpPr>
          <p:cNvPr id="6" name="Fußzeilenplatzhalter 5">
            <a:extLst>
              <a:ext uri="{FF2B5EF4-FFF2-40B4-BE49-F238E27FC236}">
                <a16:creationId xmlns:a16="http://schemas.microsoft.com/office/drawing/2014/main" id="{1B68819E-4219-126F-CBFE-B4BCC89DC5FD}"/>
              </a:ext>
            </a:extLst>
          </p:cNvPr>
          <p:cNvSpPr>
            <a:spLocks noGrp="1"/>
          </p:cNvSpPr>
          <p:nvPr>
            <p:ph type="ftr" sz="quarter" idx="11"/>
          </p:nvPr>
        </p:nvSpPr>
        <p:spPr/>
        <p:txBody>
          <a:bodyPr/>
          <a:lstStyle/>
          <a:p>
            <a:r>
              <a:rPr lang="en-US"/>
              <a:t>EXPLORE 2025 summer school  - Dominik Plonka</a:t>
            </a:r>
            <a:endParaRPr lang="de-DE"/>
          </a:p>
        </p:txBody>
      </p:sp>
      <p:sp>
        <p:nvSpPr>
          <p:cNvPr id="7" name="Foliennummernplatzhalter 6">
            <a:extLst>
              <a:ext uri="{FF2B5EF4-FFF2-40B4-BE49-F238E27FC236}">
                <a16:creationId xmlns:a16="http://schemas.microsoft.com/office/drawing/2014/main" id="{BB5903AF-1B2D-C42B-B072-F439EA8960F4}"/>
              </a:ext>
            </a:extLst>
          </p:cNvPr>
          <p:cNvSpPr>
            <a:spLocks noGrp="1"/>
          </p:cNvSpPr>
          <p:nvPr>
            <p:ph type="sldNum" sz="quarter" idx="12"/>
          </p:nvPr>
        </p:nvSpPr>
        <p:spPr/>
        <p:txBody>
          <a:bodyPr/>
          <a:lstStyle/>
          <a:p>
            <a:fld id="{10B8E01D-2B1A-4FB6-BF69-E6DB126EFBDF}" type="slidenum">
              <a:rPr lang="de-DE" smtClean="0"/>
              <a:t>9</a:t>
            </a:fld>
            <a:endParaRPr lang="de-DE"/>
          </a:p>
        </p:txBody>
      </p:sp>
      <p:sp>
        <p:nvSpPr>
          <p:cNvPr id="17" name="Textfeld 16">
            <a:extLst>
              <a:ext uri="{FF2B5EF4-FFF2-40B4-BE49-F238E27FC236}">
                <a16:creationId xmlns:a16="http://schemas.microsoft.com/office/drawing/2014/main" id="{FDD340C5-94CB-131C-0046-BC3D8F28DE47}"/>
              </a:ext>
            </a:extLst>
          </p:cNvPr>
          <p:cNvSpPr txBox="1"/>
          <p:nvPr/>
        </p:nvSpPr>
        <p:spPr>
          <a:xfrm>
            <a:off x="9437626" y="6101621"/>
            <a:ext cx="1260281" cy="338554"/>
          </a:xfrm>
          <a:prstGeom prst="rect">
            <a:avLst/>
          </a:prstGeom>
          <a:noFill/>
        </p:spPr>
        <p:txBody>
          <a:bodyPr wrap="none" rtlCol="0">
            <a:spAutoFit/>
          </a:bodyPr>
          <a:lstStyle/>
          <a:p>
            <a:r>
              <a:rPr lang="de-DE" sz="1600" dirty="0">
                <a:solidFill>
                  <a:schemeClr val="bg1">
                    <a:lumMod val="50000"/>
                  </a:schemeClr>
                </a:solidFill>
              </a:rPr>
              <a:t>Helmi+2018</a:t>
            </a:r>
          </a:p>
        </p:txBody>
      </p:sp>
    </p:spTree>
    <p:extLst>
      <p:ext uri="{BB962C8B-B14F-4D97-AF65-F5344CB8AC3E}">
        <p14:creationId xmlns:p14="http://schemas.microsoft.com/office/powerpoint/2010/main" val="28258460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62B5F55214889A4EAAF9D0D1DF7A0416" ma:contentTypeVersion="6" ma:contentTypeDescription="Ein neues Dokument erstellen." ma:contentTypeScope="" ma:versionID="80da3b93c9e2780dd3667d993c773e1f">
  <xsd:schema xmlns:xsd="http://www.w3.org/2001/XMLSchema" xmlns:xs="http://www.w3.org/2001/XMLSchema" xmlns:p="http://schemas.microsoft.com/office/2006/metadata/properties" xmlns:ns3="44ffa27d-1e11-4b9d-a147-243f3b53b8ce" targetNamespace="http://schemas.microsoft.com/office/2006/metadata/properties" ma:root="true" ma:fieldsID="8018886f1968e25c52adade7b1dd41ee" ns3:_="">
    <xsd:import namespace="44ffa27d-1e11-4b9d-a147-243f3b53b8ce"/>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_activity"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ffa27d-1e11-4b9d-a147-243f3b53b8c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_activity" ma:index="12" nillable="true" ma:displayName="_activity" ma:hidden="true" ma:internalName="_activity">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44ffa27d-1e11-4b9d-a147-243f3b53b8ce" xsi:nil="true"/>
  </documentManagement>
</p:properties>
</file>

<file path=customXml/itemProps1.xml><?xml version="1.0" encoding="utf-8"?>
<ds:datastoreItem xmlns:ds="http://schemas.openxmlformats.org/officeDocument/2006/customXml" ds:itemID="{7EA1C4CB-F3EB-47E4-BECA-F7896F8B4828}">
  <ds:schemaRefs>
    <ds:schemaRef ds:uri="http://schemas.microsoft.com/sharepoint/v3/contenttype/forms"/>
  </ds:schemaRefs>
</ds:datastoreItem>
</file>

<file path=customXml/itemProps2.xml><?xml version="1.0" encoding="utf-8"?>
<ds:datastoreItem xmlns:ds="http://schemas.openxmlformats.org/officeDocument/2006/customXml" ds:itemID="{1E789E63-7F00-403C-A04B-1BFE115356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4ffa27d-1e11-4b9d-a147-243f3b53b8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67F812E-FB62-4C87-86A4-49F198DFF310}">
  <ds:schemaRefs>
    <ds:schemaRef ds:uri="http://schemas.microsoft.com/office/2006/documentManagement/types"/>
    <ds:schemaRef ds:uri="http://purl.org/dc/elements/1.1/"/>
    <ds:schemaRef ds:uri="http://schemas.microsoft.com/office/infopath/2007/PartnerControls"/>
    <ds:schemaRef ds:uri="http://www.w3.org/XML/1998/namespace"/>
    <ds:schemaRef ds:uri="http://purl.org/dc/dcmitype/"/>
    <ds:schemaRef ds:uri="http://purl.org/dc/terms/"/>
    <ds:schemaRef ds:uri="http://schemas.openxmlformats.org/package/2006/metadata/core-properties"/>
    <ds:schemaRef ds:uri="44ffa27d-1e11-4b9d-a147-243f3b53b8c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3138</Words>
  <Application>Microsoft Office PowerPoint</Application>
  <PresentationFormat>Breitbild</PresentationFormat>
  <Paragraphs>414</Paragraphs>
  <Slides>25</Slides>
  <Notes>22</Notes>
  <HiddenSlides>3</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Office</vt:lpstr>
      <vt:lpstr>CERES metal-poor accreted candidate stars  novel approaches to Galactic archaeology</vt:lpstr>
      <vt:lpstr> CERES - Chemical Evolution of R-process Elements in Stars </vt:lpstr>
      <vt:lpstr>PowerPoint-Präsentation</vt:lpstr>
      <vt:lpstr>Brief History of the Milky Way </vt:lpstr>
      <vt:lpstr>Brief History of the Milky Way </vt:lpstr>
      <vt:lpstr>Brief History of the Milky Way </vt:lpstr>
      <vt:lpstr>How do we find merger debris?</vt:lpstr>
      <vt:lpstr>How do we characterize merger debris? Tools of Galactic archaeology </vt:lpstr>
      <vt:lpstr>How do we characterize merger debris? Tools of Galactic archaeology </vt:lpstr>
      <vt:lpstr>Target selection</vt:lpstr>
      <vt:lpstr>PowerPoint-Präsentation</vt:lpstr>
      <vt:lpstr>Dynamics</vt:lpstr>
      <vt:lpstr>PowerPoint-Präsentation</vt:lpstr>
      <vt:lpstr>PowerPoint-Präsentation</vt:lpstr>
      <vt:lpstr>Chemical abundances</vt:lpstr>
      <vt:lpstr>PowerPoint-Präsentation</vt:lpstr>
      <vt:lpstr>Summary</vt:lpstr>
      <vt:lpstr>Additional slides</vt:lpstr>
      <vt:lpstr>PowerPoint-Präsentation</vt:lpstr>
      <vt:lpstr>PowerPoint-Präsentation</vt:lpstr>
      <vt:lpstr>Streams</vt:lpstr>
      <vt:lpstr>How do we find merger debris?</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_61yyg8hy3@goetheuniversitaet.onmicrosoft.com</dc:creator>
  <cp:lastModifiedBy>_61yyg8hy3@goetheuniversitaet.onmicrosoft.com</cp:lastModifiedBy>
  <cp:revision>17</cp:revision>
  <dcterms:created xsi:type="dcterms:W3CDTF">2025-07-24T07:54:58Z</dcterms:created>
  <dcterms:modified xsi:type="dcterms:W3CDTF">2025-08-13T01:59:44Z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0x01010062B5F55214889A4EAAF9D0D1DF7A0416</vt:lpwstr>
  </property>
</Properties>
</file>