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65" r:id="rId2"/>
    <p:sldId id="266" r:id="rId3"/>
    <p:sldId id="267" r:id="rId4"/>
    <p:sldId id="268" r:id="rId5"/>
    <p:sldId id="269" r:id="rId6"/>
    <p:sldId id="270" r:id="rId7"/>
    <p:sldId id="284" r:id="rId8"/>
    <p:sldId id="285" r:id="rId9"/>
    <p:sldId id="271" r:id="rId10"/>
    <p:sldId id="258" r:id="rId11"/>
    <p:sldId id="276" r:id="rId12"/>
    <p:sldId id="275" r:id="rId13"/>
    <p:sldId id="281" r:id="rId14"/>
    <p:sldId id="273" r:id="rId15"/>
    <p:sldId id="274" r:id="rId16"/>
    <p:sldId id="277" r:id="rId17"/>
    <p:sldId id="278" r:id="rId18"/>
    <p:sldId id="263" r:id="rId19"/>
    <p:sldId id="279" r:id="rId20"/>
    <p:sldId id="280" r:id="rId21"/>
    <p:sldId id="287" r:id="rId22"/>
    <p:sldId id="264"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ACBC"/>
    <a:srgbClr val="E5B8DD"/>
    <a:srgbClr val="E5E0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03"/>
    <p:restoredTop sz="94725"/>
  </p:normalViewPr>
  <p:slideViewPr>
    <p:cSldViewPr snapToGrid="0">
      <p:cViewPr>
        <p:scale>
          <a:sx n="100" d="100"/>
          <a:sy n="100" d="100"/>
        </p:scale>
        <p:origin x="1024" y="4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8DC6ED-6A55-CA46-B01B-5502718C0D11}" type="datetimeFigureOut">
              <a:rPr lang="en-US" smtClean="0"/>
              <a:t>8/12/25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7B3EF9-D3EB-2F45-8030-B67FC9AE3AE0}" type="slidenum">
              <a:rPr lang="en-US" smtClean="0"/>
              <a:t>‹#›</a:t>
            </a:fld>
            <a:endParaRPr lang="en-US"/>
          </a:p>
        </p:txBody>
      </p:sp>
    </p:spTree>
    <p:extLst>
      <p:ext uri="{BB962C8B-B14F-4D97-AF65-F5344CB8AC3E}">
        <p14:creationId xmlns:p14="http://schemas.microsoft.com/office/powerpoint/2010/main" val="3866014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35fe8bb5034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g35fe8bb5034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3596dbcbb9e_0_1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3596dbcbb9e_0_1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Cluster 1 = 2E5 </a:t>
            </a:r>
            <a:r>
              <a:rPr lang="en-CA" dirty="0" err="1"/>
              <a:t>M_sun</a:t>
            </a:r>
            <a:r>
              <a:rPr lang="en-CA" dirty="0"/>
              <a:t>, Cluster 2 = 5E4 </a:t>
            </a:r>
            <a:r>
              <a:rPr lang="en-CA" dirty="0" err="1"/>
              <a:t>M_sun</a:t>
            </a:r>
            <a:r>
              <a:rPr lang="en-CA" dirty="0"/>
              <a:t> </a:t>
            </a:r>
            <a:endParaRPr dirty="0"/>
          </a:p>
          <a:p>
            <a:pPr marL="0" lvl="0" indent="0" algn="l" rtl="0">
              <a:spcBef>
                <a:spcPts val="0"/>
              </a:spcBef>
              <a:spcAft>
                <a:spcPts val="0"/>
              </a:spcAft>
              <a:buNone/>
            </a:pPr>
            <a:r>
              <a:rPr lang="en-CA" dirty="0"/>
              <a:t>These are the same initial conditions, but they are roughly after 2.5, 1.5 respective, free fall times </a:t>
            </a: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35ee5c87377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35ee5c87377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a:t>Difference in spread for He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dashed grey lines represents the expected upper limit on the period for binaries of interest based on single-star models at the sampled primary masses. </a:t>
            </a:r>
          </a:p>
        </p:txBody>
      </p:sp>
      <p:sp>
        <p:nvSpPr>
          <p:cNvPr id="4" name="Slide Number Placeholder 3"/>
          <p:cNvSpPr>
            <a:spLocks noGrp="1"/>
          </p:cNvSpPr>
          <p:nvPr>
            <p:ph type="sldNum" sz="quarter" idx="5"/>
          </p:nvPr>
        </p:nvSpPr>
        <p:spPr/>
        <p:txBody>
          <a:bodyPr/>
          <a:lstStyle/>
          <a:p>
            <a:fld id="{9F7B3EF9-D3EB-2F45-8030-B67FC9AE3AE0}" type="slidenum">
              <a:rPr lang="en-US" smtClean="0"/>
              <a:t>5</a:t>
            </a:fld>
            <a:endParaRPr lang="en-US"/>
          </a:p>
        </p:txBody>
      </p:sp>
    </p:spTree>
    <p:extLst>
      <p:ext uri="{BB962C8B-B14F-4D97-AF65-F5344CB8AC3E}">
        <p14:creationId xmlns:p14="http://schemas.microsoft.com/office/powerpoint/2010/main" val="1791225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33687f6a504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33687f6a504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n>
                  <a:solidFill>
                    <a:schemeClr val="tx1"/>
                  </a:solidFill>
                </a:ln>
                <a:latin typeface="Proxima Nova" panose="02000506030000020004" pitchFamily="2" charset="0"/>
                <a:cs typeface="Arial" panose="020B0604020202020204" pitchFamily="34" charset="0"/>
                <a:sym typeface="Wingdings" pitchFamily="2" charset="2"/>
              </a:rPr>
              <a:t>definition of frequency of companions and multiplicity frequency and the relation between them. Provide an example and formulas as well </a:t>
            </a:r>
            <a:endParaRPr lang="en-US" dirty="0"/>
          </a:p>
        </p:txBody>
      </p:sp>
      <p:sp>
        <p:nvSpPr>
          <p:cNvPr id="4" name="Slide Number Placeholder 3"/>
          <p:cNvSpPr>
            <a:spLocks noGrp="1"/>
          </p:cNvSpPr>
          <p:nvPr>
            <p:ph type="sldNum" sz="quarter" idx="5"/>
          </p:nvPr>
        </p:nvSpPr>
        <p:spPr/>
        <p:txBody>
          <a:bodyPr/>
          <a:lstStyle/>
          <a:p>
            <a:fld id="{DE50BAA6-1120-9B48-9052-67C6EC3EF728}" type="slidenum">
              <a:rPr lang="en-US" smtClean="0"/>
              <a:t>11</a:t>
            </a:fld>
            <a:endParaRPr lang="en-US"/>
          </a:p>
        </p:txBody>
      </p:sp>
    </p:spTree>
    <p:extLst>
      <p:ext uri="{BB962C8B-B14F-4D97-AF65-F5344CB8AC3E}">
        <p14:creationId xmlns:p14="http://schemas.microsoft.com/office/powerpoint/2010/main" val="139494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1" dirty="0">
                <a:effectLst/>
                <a:latin typeface="Helvetica" pitchFamily="2" charset="0"/>
              </a:rPr>
              <a:t>enrichment is the relative change in the</a:t>
            </a:r>
            <a:r>
              <a:rPr lang="en-CA" i="0" dirty="0">
                <a:effectLst/>
                <a:latin typeface="Helvetica" pitchFamily="2" charset="0"/>
              </a:rPr>
              <a:t> </a:t>
            </a:r>
            <a:r>
              <a:rPr lang="en-CA" i="1" dirty="0">
                <a:effectLst/>
                <a:latin typeface="Helvetica" pitchFamily="2" charset="0"/>
              </a:rPr>
              <a:t>mass fraction of the element compared to the initial surface abundances</a:t>
            </a:r>
            <a:endParaRPr lang="en-CA" dirty="0">
              <a:effectLst/>
              <a:latin typeface="Helvetica" pitchFamily="2" charset="0"/>
            </a:endParaRPr>
          </a:p>
          <a:p>
            <a:endParaRPr lang="en-US" dirty="0"/>
          </a:p>
        </p:txBody>
      </p:sp>
      <p:sp>
        <p:nvSpPr>
          <p:cNvPr id="4" name="Slide Number Placeholder 3"/>
          <p:cNvSpPr>
            <a:spLocks noGrp="1"/>
          </p:cNvSpPr>
          <p:nvPr>
            <p:ph type="sldNum" sz="quarter" idx="5"/>
          </p:nvPr>
        </p:nvSpPr>
        <p:spPr/>
        <p:txBody>
          <a:bodyPr/>
          <a:lstStyle/>
          <a:p>
            <a:fld id="{DE50BAA6-1120-9B48-9052-67C6EC3EF728}" type="slidenum">
              <a:rPr lang="en-US" smtClean="0"/>
              <a:t>13</a:t>
            </a:fld>
            <a:endParaRPr lang="en-US"/>
          </a:p>
        </p:txBody>
      </p:sp>
    </p:spTree>
    <p:extLst>
      <p:ext uri="{BB962C8B-B14F-4D97-AF65-F5344CB8AC3E}">
        <p14:creationId xmlns:p14="http://schemas.microsoft.com/office/powerpoint/2010/main" val="2057885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n>
                  <a:solidFill>
                    <a:schemeClr val="tx1"/>
                  </a:solidFill>
                </a:ln>
                <a:latin typeface="Proxima Nova" panose="02000506030000020004" pitchFamily="2" charset="0"/>
                <a:cs typeface="Arial" panose="020B0604020202020204" pitchFamily="34" charset="0"/>
                <a:sym typeface="Wingdings" pitchFamily="2" charset="2"/>
              </a:rPr>
              <a:t>de Mink et al 2009 suggest a larger contribution of mass from massive binary ejecta compared to AGB and FRMS yield is possible.</a:t>
            </a:r>
          </a:p>
          <a:p>
            <a:pPr>
              <a:buFont typeface="Arial" panose="020B0604020202020204" pitchFamily="34" charset="0"/>
              <a:buChar char="•"/>
            </a:pPr>
            <a:r>
              <a:rPr lang="en-CA" dirty="0"/>
              <a:t>High binary fractions → more systems ejecting material.</a:t>
            </a:r>
          </a:p>
          <a:p>
            <a:pPr>
              <a:buFont typeface="Arial" panose="020B0604020202020204" pitchFamily="34" charset="0"/>
              <a:buChar char="•"/>
            </a:pPr>
            <a:r>
              <a:rPr lang="en-CA" dirty="0"/>
              <a:t> Early ejection (≲10 Myr) → consistent with no age spread.</a:t>
            </a:r>
          </a:p>
          <a:p>
            <a:pPr>
              <a:buFont typeface="Arial" panose="020B0604020202020204" pitchFamily="34" charset="0"/>
              <a:buChar char="•"/>
            </a:pPr>
            <a:r>
              <a:rPr lang="en-CA" dirty="0"/>
              <a:t> Dynamically modified binaries in dense clusters → more interactions → more mass loss.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n>
                  <a:solidFill>
                    <a:schemeClr val="tx1"/>
                  </a:solidFill>
                </a:ln>
                <a:latin typeface="Proxima Nova" panose="02000506030000020004" pitchFamily="2" charset="0"/>
                <a:cs typeface="Arial" panose="020B0604020202020204" pitchFamily="34" charset="0"/>
                <a:sym typeface="Wingdings" pitchFamily="2" charset="2"/>
              </a:rPr>
              <a:t> </a:t>
            </a:r>
          </a:p>
          <a:p>
            <a:endParaRPr lang="en-US" dirty="0"/>
          </a:p>
        </p:txBody>
      </p:sp>
      <p:sp>
        <p:nvSpPr>
          <p:cNvPr id="4" name="Slide Number Placeholder 3"/>
          <p:cNvSpPr>
            <a:spLocks noGrp="1"/>
          </p:cNvSpPr>
          <p:nvPr>
            <p:ph type="sldNum" sz="quarter" idx="5"/>
          </p:nvPr>
        </p:nvSpPr>
        <p:spPr/>
        <p:txBody>
          <a:bodyPr/>
          <a:lstStyle/>
          <a:p>
            <a:fld id="{DE50BAA6-1120-9B48-9052-67C6EC3EF728}" type="slidenum">
              <a:rPr lang="en-US" smtClean="0"/>
              <a:t>14</a:t>
            </a:fld>
            <a:endParaRPr lang="en-US"/>
          </a:p>
        </p:txBody>
      </p:sp>
    </p:spTree>
    <p:extLst>
      <p:ext uri="{BB962C8B-B14F-4D97-AF65-F5344CB8AC3E}">
        <p14:creationId xmlns:p14="http://schemas.microsoft.com/office/powerpoint/2010/main" val="4192399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Some globular clusters show </a:t>
            </a:r>
            <a:r>
              <a:rPr lang="en-CA" b="1" dirty="0"/>
              <a:t>very large spreads</a:t>
            </a:r>
            <a:r>
              <a:rPr lang="en-CA" dirty="0"/>
              <a:t> in He and light elements (e.g., NGC 2808 with </a:t>
            </a:r>
            <a:r>
              <a:rPr lang="el-GR" dirty="0"/>
              <a:t>Δ</a:t>
            </a:r>
            <a:r>
              <a:rPr lang="en-CA" dirty="0"/>
              <a:t>Y ≳ 0.15 and extreme Na-O anticorrelations), while others show much milder spreads. Can the same binary physics explain </a:t>
            </a:r>
            <a:r>
              <a:rPr lang="en-CA" b="1" dirty="0"/>
              <a:t>both mild and extreme</a:t>
            </a:r>
            <a:r>
              <a:rPr lang="en-CA" dirty="0"/>
              <a:t> cases?</a:t>
            </a:r>
            <a:endParaRPr lang="en-US" dirty="0"/>
          </a:p>
        </p:txBody>
      </p:sp>
      <p:sp>
        <p:nvSpPr>
          <p:cNvPr id="4" name="Slide Number Placeholder 3"/>
          <p:cNvSpPr>
            <a:spLocks noGrp="1"/>
          </p:cNvSpPr>
          <p:nvPr>
            <p:ph type="sldNum" sz="quarter" idx="5"/>
          </p:nvPr>
        </p:nvSpPr>
        <p:spPr/>
        <p:txBody>
          <a:bodyPr/>
          <a:lstStyle/>
          <a:p>
            <a:fld id="{DE50BAA6-1120-9B48-9052-67C6EC3EF728}" type="slidenum">
              <a:rPr lang="en-US" smtClean="0"/>
              <a:t>15</a:t>
            </a:fld>
            <a:endParaRPr lang="en-US"/>
          </a:p>
        </p:txBody>
      </p:sp>
    </p:spTree>
    <p:extLst>
      <p:ext uri="{BB962C8B-B14F-4D97-AF65-F5344CB8AC3E}">
        <p14:creationId xmlns:p14="http://schemas.microsoft.com/office/powerpoint/2010/main" val="2178126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3596dbcbb9e_0_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3596dbcbb9e_0_1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Green → compilation of observation from Moe+ and the purple is the simulation output from Cournoyer- +   2024b</a:t>
            </a:r>
            <a:endParaRPr dirty="0"/>
          </a:p>
          <a:p>
            <a:pPr marL="0" lvl="0" indent="0" algn="l" rtl="0">
              <a:spcBef>
                <a:spcPts val="0"/>
              </a:spcBef>
              <a:spcAft>
                <a:spcPts val="0"/>
              </a:spcAft>
              <a:buNone/>
            </a:pPr>
            <a:r>
              <a:rPr lang="en-CA" dirty="0"/>
              <a:t>The binaries in the different environments undergo dynamical evolution in the simulation (of cluster formation that includes star formation, and collisional stellar dynamics, primordial binaries, stellar feedback) know exactly (resolve) where each star is and when </a:t>
            </a:r>
            <a:endParaRPr dirty="0"/>
          </a:p>
          <a:p>
            <a:pPr marL="0" lvl="0" indent="0" algn="l" rtl="0">
              <a:spcBef>
                <a:spcPts val="0"/>
              </a:spcBef>
              <a:spcAft>
                <a:spcPts val="0"/>
              </a:spcAft>
              <a:buNone/>
            </a:pPr>
            <a:r>
              <a:rPr lang="en-CA" dirty="0"/>
              <a:t>These are just examples of random output snapshots from the simulations. Or, compare essentially an analytical prescription from Moe &amp; Di Stefano to simulation output.  </a:t>
            </a:r>
            <a:endParaRPr dirty="0"/>
          </a:p>
          <a:p>
            <a:pPr marL="0" lvl="0" indent="0" algn="l" rtl="0">
              <a:spcBef>
                <a:spcPts val="0"/>
              </a:spcBef>
              <a:spcAft>
                <a:spcPts val="0"/>
              </a:spcAft>
              <a:buNone/>
            </a:pPr>
            <a:r>
              <a:rPr lang="en-CA" dirty="0"/>
              <a:t>Make labels 20 pt </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35cf6e7ac43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35cf6e7ac43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a:t>N enrichment is obvious in high redshift galaxies, provide more clear and comprehensive explanation, say it is a violin plot, say what axes are, give an example for N, highlight that the distribution of systems is different in the two environments, if times permits, give an example for a more subtle element (Na)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1F811-3063-6DA0-FE54-D2E3A37F7AA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932AA5B-5AFE-4564-F1FD-BE69B514739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B04A53A-6010-310D-F246-CBA0BD11FDEA}"/>
              </a:ext>
            </a:extLst>
          </p:cNvPr>
          <p:cNvSpPr>
            <a:spLocks noGrp="1"/>
          </p:cNvSpPr>
          <p:nvPr>
            <p:ph type="dt" sz="half" idx="10"/>
          </p:nvPr>
        </p:nvSpPr>
        <p:spPr/>
        <p:txBody>
          <a:bodyPr/>
          <a:lstStyle/>
          <a:p>
            <a:fld id="{C1ECE9C8-5356-3844-AC9E-6FD43F28569C}" type="datetimeFigureOut">
              <a:rPr lang="en-US" smtClean="0"/>
              <a:t>8/11/25</a:t>
            </a:fld>
            <a:endParaRPr lang="en-US"/>
          </a:p>
        </p:txBody>
      </p:sp>
      <p:sp>
        <p:nvSpPr>
          <p:cNvPr id="5" name="Footer Placeholder 4">
            <a:extLst>
              <a:ext uri="{FF2B5EF4-FFF2-40B4-BE49-F238E27FC236}">
                <a16:creationId xmlns:a16="http://schemas.microsoft.com/office/drawing/2014/main" id="{655D2B75-2DC3-EE38-ADC1-7DD4580EF3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3D76E0-EA11-301B-147B-3EC4F78B488B}"/>
              </a:ext>
            </a:extLst>
          </p:cNvPr>
          <p:cNvSpPr>
            <a:spLocks noGrp="1"/>
          </p:cNvSpPr>
          <p:nvPr>
            <p:ph type="sldNum" sz="quarter" idx="12"/>
          </p:nvPr>
        </p:nvSpPr>
        <p:spPr/>
        <p:txBody>
          <a:bodyPr/>
          <a:lstStyle/>
          <a:p>
            <a:fld id="{A099CF5D-862C-154E-9CB2-193B627D7AC0}" type="slidenum">
              <a:rPr lang="en-US" smtClean="0"/>
              <a:t>‹#›</a:t>
            </a:fld>
            <a:endParaRPr lang="en-US"/>
          </a:p>
        </p:txBody>
      </p:sp>
    </p:spTree>
    <p:extLst>
      <p:ext uri="{BB962C8B-B14F-4D97-AF65-F5344CB8AC3E}">
        <p14:creationId xmlns:p14="http://schemas.microsoft.com/office/powerpoint/2010/main" val="1094490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53167-8939-CE0F-4567-3E5E948FB87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ACEBEE0-C1D8-A9EC-C522-4D575884BBD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2E08CA-51DE-BBEB-53FF-DA01555D8A10}"/>
              </a:ext>
            </a:extLst>
          </p:cNvPr>
          <p:cNvSpPr>
            <a:spLocks noGrp="1"/>
          </p:cNvSpPr>
          <p:nvPr>
            <p:ph type="dt" sz="half" idx="10"/>
          </p:nvPr>
        </p:nvSpPr>
        <p:spPr/>
        <p:txBody>
          <a:bodyPr/>
          <a:lstStyle/>
          <a:p>
            <a:fld id="{C1ECE9C8-5356-3844-AC9E-6FD43F28569C}" type="datetimeFigureOut">
              <a:rPr lang="en-US" smtClean="0"/>
              <a:t>8/11/25</a:t>
            </a:fld>
            <a:endParaRPr lang="en-US"/>
          </a:p>
        </p:txBody>
      </p:sp>
      <p:sp>
        <p:nvSpPr>
          <p:cNvPr id="5" name="Footer Placeholder 4">
            <a:extLst>
              <a:ext uri="{FF2B5EF4-FFF2-40B4-BE49-F238E27FC236}">
                <a16:creationId xmlns:a16="http://schemas.microsoft.com/office/drawing/2014/main" id="{0711FA61-802E-394D-6BA1-9E2FAA6444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36BA59-136A-E128-2FE0-25C5613809AC}"/>
              </a:ext>
            </a:extLst>
          </p:cNvPr>
          <p:cNvSpPr>
            <a:spLocks noGrp="1"/>
          </p:cNvSpPr>
          <p:nvPr>
            <p:ph type="sldNum" sz="quarter" idx="12"/>
          </p:nvPr>
        </p:nvSpPr>
        <p:spPr/>
        <p:txBody>
          <a:bodyPr/>
          <a:lstStyle/>
          <a:p>
            <a:fld id="{A099CF5D-862C-154E-9CB2-193B627D7AC0}" type="slidenum">
              <a:rPr lang="en-US" smtClean="0"/>
              <a:t>‹#›</a:t>
            </a:fld>
            <a:endParaRPr lang="en-US"/>
          </a:p>
        </p:txBody>
      </p:sp>
    </p:spTree>
    <p:extLst>
      <p:ext uri="{BB962C8B-B14F-4D97-AF65-F5344CB8AC3E}">
        <p14:creationId xmlns:p14="http://schemas.microsoft.com/office/powerpoint/2010/main" val="920777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D5FEAF-8E14-CA50-36A6-52648D35833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2E58D5B-FE48-F539-6AD9-4C71F2F9C2A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37E5D7-591B-07DE-C9C3-F204B3A40F2C}"/>
              </a:ext>
            </a:extLst>
          </p:cNvPr>
          <p:cNvSpPr>
            <a:spLocks noGrp="1"/>
          </p:cNvSpPr>
          <p:nvPr>
            <p:ph type="dt" sz="half" idx="10"/>
          </p:nvPr>
        </p:nvSpPr>
        <p:spPr/>
        <p:txBody>
          <a:bodyPr/>
          <a:lstStyle/>
          <a:p>
            <a:fld id="{C1ECE9C8-5356-3844-AC9E-6FD43F28569C}" type="datetimeFigureOut">
              <a:rPr lang="en-US" smtClean="0"/>
              <a:t>8/11/25</a:t>
            </a:fld>
            <a:endParaRPr lang="en-US"/>
          </a:p>
        </p:txBody>
      </p:sp>
      <p:sp>
        <p:nvSpPr>
          <p:cNvPr id="5" name="Footer Placeholder 4">
            <a:extLst>
              <a:ext uri="{FF2B5EF4-FFF2-40B4-BE49-F238E27FC236}">
                <a16:creationId xmlns:a16="http://schemas.microsoft.com/office/drawing/2014/main" id="{09C1F6DF-8332-CAE5-5588-30A6944059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22652C-F64F-DD08-77E5-391F96FD5D3A}"/>
              </a:ext>
            </a:extLst>
          </p:cNvPr>
          <p:cNvSpPr>
            <a:spLocks noGrp="1"/>
          </p:cNvSpPr>
          <p:nvPr>
            <p:ph type="sldNum" sz="quarter" idx="12"/>
          </p:nvPr>
        </p:nvSpPr>
        <p:spPr/>
        <p:txBody>
          <a:bodyPr/>
          <a:lstStyle/>
          <a:p>
            <a:fld id="{A099CF5D-862C-154E-9CB2-193B627D7AC0}" type="slidenum">
              <a:rPr lang="en-US" smtClean="0"/>
              <a:t>‹#›</a:t>
            </a:fld>
            <a:endParaRPr lang="en-US"/>
          </a:p>
        </p:txBody>
      </p:sp>
    </p:spTree>
    <p:extLst>
      <p:ext uri="{BB962C8B-B14F-4D97-AF65-F5344CB8AC3E}">
        <p14:creationId xmlns:p14="http://schemas.microsoft.com/office/powerpoint/2010/main" val="12784964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0"/>
        <p:cNvGrpSpPr/>
        <p:nvPr/>
      </p:nvGrpSpPr>
      <p:grpSpPr>
        <a:xfrm>
          <a:off x="0" y="0"/>
          <a:ext cx="0" cy="0"/>
          <a:chOff x="0" y="0"/>
          <a:chExt cx="0" cy="0"/>
        </a:xfrm>
      </p:grpSpPr>
      <p:sp>
        <p:nvSpPr>
          <p:cNvPr id="21" name="Google Shape;21;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2" name="Google Shape;22;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23" name="Google Shape;23;p4"/>
          <p:cNvSpPr txBox="1">
            <a:spLocks noGrp="1"/>
          </p:cNvSpPr>
          <p:nvPr>
            <p:ph type="sldNum" idx="12"/>
          </p:nvPr>
        </p:nvSpPr>
        <p:spPr>
          <a:xfrm>
            <a:off x="11320333" y="6241345"/>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CA" smtClean="0"/>
              <a:pPr/>
              <a:t>‹#›</a:t>
            </a:fld>
            <a:endParaRPr lang="en-CA"/>
          </a:p>
        </p:txBody>
      </p:sp>
    </p:spTree>
    <p:extLst>
      <p:ext uri="{BB962C8B-B14F-4D97-AF65-F5344CB8AC3E}">
        <p14:creationId xmlns:p14="http://schemas.microsoft.com/office/powerpoint/2010/main" val="4113556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631A80-43D9-5660-569F-BAA1A1CDD9B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EA64FA6-0DDF-660F-98AF-64ED6EAFB8C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4DE833-12A2-6D58-6ABA-52B58E7895B7}"/>
              </a:ext>
            </a:extLst>
          </p:cNvPr>
          <p:cNvSpPr>
            <a:spLocks noGrp="1"/>
          </p:cNvSpPr>
          <p:nvPr>
            <p:ph type="dt" sz="half" idx="10"/>
          </p:nvPr>
        </p:nvSpPr>
        <p:spPr/>
        <p:txBody>
          <a:bodyPr/>
          <a:lstStyle/>
          <a:p>
            <a:fld id="{C1ECE9C8-5356-3844-AC9E-6FD43F28569C}" type="datetimeFigureOut">
              <a:rPr lang="en-US" smtClean="0"/>
              <a:t>8/11/25</a:t>
            </a:fld>
            <a:endParaRPr lang="en-US"/>
          </a:p>
        </p:txBody>
      </p:sp>
      <p:sp>
        <p:nvSpPr>
          <p:cNvPr id="5" name="Footer Placeholder 4">
            <a:extLst>
              <a:ext uri="{FF2B5EF4-FFF2-40B4-BE49-F238E27FC236}">
                <a16:creationId xmlns:a16="http://schemas.microsoft.com/office/drawing/2014/main" id="{8DCF9F4E-A469-CFE5-0004-37A02BDE60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167930-3A08-7166-EB0B-23CC5984CD9D}"/>
              </a:ext>
            </a:extLst>
          </p:cNvPr>
          <p:cNvSpPr>
            <a:spLocks noGrp="1"/>
          </p:cNvSpPr>
          <p:nvPr>
            <p:ph type="sldNum" sz="quarter" idx="12"/>
          </p:nvPr>
        </p:nvSpPr>
        <p:spPr/>
        <p:txBody>
          <a:bodyPr/>
          <a:lstStyle/>
          <a:p>
            <a:fld id="{A099CF5D-862C-154E-9CB2-193B627D7AC0}" type="slidenum">
              <a:rPr lang="en-US" smtClean="0"/>
              <a:t>‹#›</a:t>
            </a:fld>
            <a:endParaRPr lang="en-US"/>
          </a:p>
        </p:txBody>
      </p:sp>
    </p:spTree>
    <p:extLst>
      <p:ext uri="{BB962C8B-B14F-4D97-AF65-F5344CB8AC3E}">
        <p14:creationId xmlns:p14="http://schemas.microsoft.com/office/powerpoint/2010/main" val="862743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EEECE-8BB5-3A41-695E-EC344BB9660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935BC22-11D7-C28E-A8D9-67DA6CFF0DF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A978B96-2372-3E5D-870A-808B52D12489}"/>
              </a:ext>
            </a:extLst>
          </p:cNvPr>
          <p:cNvSpPr>
            <a:spLocks noGrp="1"/>
          </p:cNvSpPr>
          <p:nvPr>
            <p:ph type="dt" sz="half" idx="10"/>
          </p:nvPr>
        </p:nvSpPr>
        <p:spPr/>
        <p:txBody>
          <a:bodyPr/>
          <a:lstStyle/>
          <a:p>
            <a:fld id="{C1ECE9C8-5356-3844-AC9E-6FD43F28569C}" type="datetimeFigureOut">
              <a:rPr lang="en-US" smtClean="0"/>
              <a:t>8/11/25</a:t>
            </a:fld>
            <a:endParaRPr lang="en-US"/>
          </a:p>
        </p:txBody>
      </p:sp>
      <p:sp>
        <p:nvSpPr>
          <p:cNvPr id="5" name="Footer Placeholder 4">
            <a:extLst>
              <a:ext uri="{FF2B5EF4-FFF2-40B4-BE49-F238E27FC236}">
                <a16:creationId xmlns:a16="http://schemas.microsoft.com/office/drawing/2014/main" id="{A5D6B4F6-C03C-12B3-F8A3-DA4864E60B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CFC7A8-B4E1-8495-9F80-16C7994D354D}"/>
              </a:ext>
            </a:extLst>
          </p:cNvPr>
          <p:cNvSpPr>
            <a:spLocks noGrp="1"/>
          </p:cNvSpPr>
          <p:nvPr>
            <p:ph type="sldNum" sz="quarter" idx="12"/>
          </p:nvPr>
        </p:nvSpPr>
        <p:spPr/>
        <p:txBody>
          <a:bodyPr/>
          <a:lstStyle/>
          <a:p>
            <a:fld id="{A099CF5D-862C-154E-9CB2-193B627D7AC0}" type="slidenum">
              <a:rPr lang="en-US" smtClean="0"/>
              <a:t>‹#›</a:t>
            </a:fld>
            <a:endParaRPr lang="en-US"/>
          </a:p>
        </p:txBody>
      </p:sp>
    </p:spTree>
    <p:extLst>
      <p:ext uri="{BB962C8B-B14F-4D97-AF65-F5344CB8AC3E}">
        <p14:creationId xmlns:p14="http://schemas.microsoft.com/office/powerpoint/2010/main" val="3744475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C4D31-1DF8-48AC-8E9D-52E6AC4C8FC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B88D41-8D65-08AF-9690-B3B58112E46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D5B4950-7387-AB77-E5CF-E07D95435DB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083831A-959F-ED4B-294B-C523421BB957}"/>
              </a:ext>
            </a:extLst>
          </p:cNvPr>
          <p:cNvSpPr>
            <a:spLocks noGrp="1"/>
          </p:cNvSpPr>
          <p:nvPr>
            <p:ph type="dt" sz="half" idx="10"/>
          </p:nvPr>
        </p:nvSpPr>
        <p:spPr/>
        <p:txBody>
          <a:bodyPr/>
          <a:lstStyle/>
          <a:p>
            <a:fld id="{C1ECE9C8-5356-3844-AC9E-6FD43F28569C}" type="datetimeFigureOut">
              <a:rPr lang="en-US" smtClean="0"/>
              <a:t>8/11/25</a:t>
            </a:fld>
            <a:endParaRPr lang="en-US"/>
          </a:p>
        </p:txBody>
      </p:sp>
      <p:sp>
        <p:nvSpPr>
          <p:cNvPr id="6" name="Footer Placeholder 5">
            <a:extLst>
              <a:ext uri="{FF2B5EF4-FFF2-40B4-BE49-F238E27FC236}">
                <a16:creationId xmlns:a16="http://schemas.microsoft.com/office/drawing/2014/main" id="{A27D1950-56FA-4A2A-D885-7C24A37E3B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305546D-F3AA-1376-3B11-778E7190F006}"/>
              </a:ext>
            </a:extLst>
          </p:cNvPr>
          <p:cNvSpPr>
            <a:spLocks noGrp="1"/>
          </p:cNvSpPr>
          <p:nvPr>
            <p:ph type="sldNum" sz="quarter" idx="12"/>
          </p:nvPr>
        </p:nvSpPr>
        <p:spPr/>
        <p:txBody>
          <a:bodyPr/>
          <a:lstStyle/>
          <a:p>
            <a:fld id="{A099CF5D-862C-154E-9CB2-193B627D7AC0}" type="slidenum">
              <a:rPr lang="en-US" smtClean="0"/>
              <a:t>‹#›</a:t>
            </a:fld>
            <a:endParaRPr lang="en-US"/>
          </a:p>
        </p:txBody>
      </p:sp>
    </p:spTree>
    <p:extLst>
      <p:ext uri="{BB962C8B-B14F-4D97-AF65-F5344CB8AC3E}">
        <p14:creationId xmlns:p14="http://schemas.microsoft.com/office/powerpoint/2010/main" val="2972592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B615D-255E-3613-84B1-1B09CA83EE9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A53EB0E-8D04-0CE8-D319-362AAEB3DB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D8716D5-C74A-BE7A-4B50-6E8CA818404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A0C9413-30B5-3EB5-588C-282BC430F7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08FDD5-C11D-966B-9DD1-83B705A7092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63113F1-6F1F-66CF-4B51-907F4E9F959A}"/>
              </a:ext>
            </a:extLst>
          </p:cNvPr>
          <p:cNvSpPr>
            <a:spLocks noGrp="1"/>
          </p:cNvSpPr>
          <p:nvPr>
            <p:ph type="dt" sz="half" idx="10"/>
          </p:nvPr>
        </p:nvSpPr>
        <p:spPr/>
        <p:txBody>
          <a:bodyPr/>
          <a:lstStyle/>
          <a:p>
            <a:fld id="{C1ECE9C8-5356-3844-AC9E-6FD43F28569C}" type="datetimeFigureOut">
              <a:rPr lang="en-US" smtClean="0"/>
              <a:t>8/11/25</a:t>
            </a:fld>
            <a:endParaRPr lang="en-US"/>
          </a:p>
        </p:txBody>
      </p:sp>
      <p:sp>
        <p:nvSpPr>
          <p:cNvPr id="8" name="Footer Placeholder 7">
            <a:extLst>
              <a:ext uri="{FF2B5EF4-FFF2-40B4-BE49-F238E27FC236}">
                <a16:creationId xmlns:a16="http://schemas.microsoft.com/office/drawing/2014/main" id="{DD5B1B2D-F2AA-1A03-31F0-6C52FE9D1C2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726B649-7D55-65FF-9DA4-D1D4F3E9018B}"/>
              </a:ext>
            </a:extLst>
          </p:cNvPr>
          <p:cNvSpPr>
            <a:spLocks noGrp="1"/>
          </p:cNvSpPr>
          <p:nvPr>
            <p:ph type="sldNum" sz="quarter" idx="12"/>
          </p:nvPr>
        </p:nvSpPr>
        <p:spPr/>
        <p:txBody>
          <a:bodyPr/>
          <a:lstStyle/>
          <a:p>
            <a:fld id="{A099CF5D-862C-154E-9CB2-193B627D7AC0}" type="slidenum">
              <a:rPr lang="en-US" smtClean="0"/>
              <a:t>‹#›</a:t>
            </a:fld>
            <a:endParaRPr lang="en-US"/>
          </a:p>
        </p:txBody>
      </p:sp>
    </p:spTree>
    <p:extLst>
      <p:ext uri="{BB962C8B-B14F-4D97-AF65-F5344CB8AC3E}">
        <p14:creationId xmlns:p14="http://schemas.microsoft.com/office/powerpoint/2010/main" val="945618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CBC3C6-24B6-1355-E1B5-14A08B4E383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09BA23E-CB11-78DE-37AC-ECD7469C8651}"/>
              </a:ext>
            </a:extLst>
          </p:cNvPr>
          <p:cNvSpPr>
            <a:spLocks noGrp="1"/>
          </p:cNvSpPr>
          <p:nvPr>
            <p:ph type="dt" sz="half" idx="10"/>
          </p:nvPr>
        </p:nvSpPr>
        <p:spPr/>
        <p:txBody>
          <a:bodyPr/>
          <a:lstStyle/>
          <a:p>
            <a:fld id="{C1ECE9C8-5356-3844-AC9E-6FD43F28569C}" type="datetimeFigureOut">
              <a:rPr lang="en-US" smtClean="0"/>
              <a:t>8/11/25</a:t>
            </a:fld>
            <a:endParaRPr lang="en-US"/>
          </a:p>
        </p:txBody>
      </p:sp>
      <p:sp>
        <p:nvSpPr>
          <p:cNvPr id="4" name="Footer Placeholder 3">
            <a:extLst>
              <a:ext uri="{FF2B5EF4-FFF2-40B4-BE49-F238E27FC236}">
                <a16:creationId xmlns:a16="http://schemas.microsoft.com/office/drawing/2014/main" id="{078B4F09-8473-25FF-58E7-810F3A6B409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C3BC8F7-685F-4D16-8FA4-F74EED96E602}"/>
              </a:ext>
            </a:extLst>
          </p:cNvPr>
          <p:cNvSpPr>
            <a:spLocks noGrp="1"/>
          </p:cNvSpPr>
          <p:nvPr>
            <p:ph type="sldNum" sz="quarter" idx="12"/>
          </p:nvPr>
        </p:nvSpPr>
        <p:spPr/>
        <p:txBody>
          <a:bodyPr/>
          <a:lstStyle/>
          <a:p>
            <a:fld id="{A099CF5D-862C-154E-9CB2-193B627D7AC0}" type="slidenum">
              <a:rPr lang="en-US" smtClean="0"/>
              <a:t>‹#›</a:t>
            </a:fld>
            <a:endParaRPr lang="en-US"/>
          </a:p>
        </p:txBody>
      </p:sp>
    </p:spTree>
    <p:extLst>
      <p:ext uri="{BB962C8B-B14F-4D97-AF65-F5344CB8AC3E}">
        <p14:creationId xmlns:p14="http://schemas.microsoft.com/office/powerpoint/2010/main" val="2241550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6B6CE54-5359-A91B-48FE-B87DC475BDDA}"/>
              </a:ext>
            </a:extLst>
          </p:cNvPr>
          <p:cNvSpPr>
            <a:spLocks noGrp="1"/>
          </p:cNvSpPr>
          <p:nvPr>
            <p:ph type="dt" sz="half" idx="10"/>
          </p:nvPr>
        </p:nvSpPr>
        <p:spPr/>
        <p:txBody>
          <a:bodyPr/>
          <a:lstStyle/>
          <a:p>
            <a:fld id="{C1ECE9C8-5356-3844-AC9E-6FD43F28569C}" type="datetimeFigureOut">
              <a:rPr lang="en-US" smtClean="0"/>
              <a:t>8/11/25</a:t>
            </a:fld>
            <a:endParaRPr lang="en-US"/>
          </a:p>
        </p:txBody>
      </p:sp>
      <p:sp>
        <p:nvSpPr>
          <p:cNvPr id="3" name="Footer Placeholder 2">
            <a:extLst>
              <a:ext uri="{FF2B5EF4-FFF2-40B4-BE49-F238E27FC236}">
                <a16:creationId xmlns:a16="http://schemas.microsoft.com/office/drawing/2014/main" id="{AE52D380-7A1B-9E5C-C4DD-537DE58196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0C1075D-76D5-A025-2572-1B82AB1D0D6B}"/>
              </a:ext>
            </a:extLst>
          </p:cNvPr>
          <p:cNvSpPr>
            <a:spLocks noGrp="1"/>
          </p:cNvSpPr>
          <p:nvPr>
            <p:ph type="sldNum" sz="quarter" idx="12"/>
          </p:nvPr>
        </p:nvSpPr>
        <p:spPr/>
        <p:txBody>
          <a:bodyPr/>
          <a:lstStyle/>
          <a:p>
            <a:fld id="{A099CF5D-862C-154E-9CB2-193B627D7AC0}" type="slidenum">
              <a:rPr lang="en-US" smtClean="0"/>
              <a:t>‹#›</a:t>
            </a:fld>
            <a:endParaRPr lang="en-US"/>
          </a:p>
        </p:txBody>
      </p:sp>
    </p:spTree>
    <p:extLst>
      <p:ext uri="{BB962C8B-B14F-4D97-AF65-F5344CB8AC3E}">
        <p14:creationId xmlns:p14="http://schemas.microsoft.com/office/powerpoint/2010/main" val="1739142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FEC66-1750-8D0C-E619-7CE3A3792B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AAB1B62-96DB-3844-8AA2-B21884D323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C62B7AD-B1F5-E366-6D2D-7FBA8EB0B7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C2B475-F1EF-1853-AB43-88CFD3520088}"/>
              </a:ext>
            </a:extLst>
          </p:cNvPr>
          <p:cNvSpPr>
            <a:spLocks noGrp="1"/>
          </p:cNvSpPr>
          <p:nvPr>
            <p:ph type="dt" sz="half" idx="10"/>
          </p:nvPr>
        </p:nvSpPr>
        <p:spPr/>
        <p:txBody>
          <a:bodyPr/>
          <a:lstStyle/>
          <a:p>
            <a:fld id="{C1ECE9C8-5356-3844-AC9E-6FD43F28569C}" type="datetimeFigureOut">
              <a:rPr lang="en-US" smtClean="0"/>
              <a:t>8/11/25</a:t>
            </a:fld>
            <a:endParaRPr lang="en-US"/>
          </a:p>
        </p:txBody>
      </p:sp>
      <p:sp>
        <p:nvSpPr>
          <p:cNvPr id="6" name="Footer Placeholder 5">
            <a:extLst>
              <a:ext uri="{FF2B5EF4-FFF2-40B4-BE49-F238E27FC236}">
                <a16:creationId xmlns:a16="http://schemas.microsoft.com/office/drawing/2014/main" id="{D5D2869D-A508-5861-B977-25F482F6E61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403369-5BBB-CC41-EDD5-760CB5729A7A}"/>
              </a:ext>
            </a:extLst>
          </p:cNvPr>
          <p:cNvSpPr>
            <a:spLocks noGrp="1"/>
          </p:cNvSpPr>
          <p:nvPr>
            <p:ph type="sldNum" sz="quarter" idx="12"/>
          </p:nvPr>
        </p:nvSpPr>
        <p:spPr/>
        <p:txBody>
          <a:bodyPr/>
          <a:lstStyle/>
          <a:p>
            <a:fld id="{A099CF5D-862C-154E-9CB2-193B627D7AC0}" type="slidenum">
              <a:rPr lang="en-US" smtClean="0"/>
              <a:t>‹#›</a:t>
            </a:fld>
            <a:endParaRPr lang="en-US"/>
          </a:p>
        </p:txBody>
      </p:sp>
    </p:spTree>
    <p:extLst>
      <p:ext uri="{BB962C8B-B14F-4D97-AF65-F5344CB8AC3E}">
        <p14:creationId xmlns:p14="http://schemas.microsoft.com/office/powerpoint/2010/main" val="2457033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53B5E4-BD6C-CEAB-8D10-19C6B56723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4ED9A59-7B59-969B-2A7E-2103CFEE26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AE85840-4021-58AA-342D-54C38A2149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C8CBB4-0BE3-6888-0FFB-9F1FD500DEAE}"/>
              </a:ext>
            </a:extLst>
          </p:cNvPr>
          <p:cNvSpPr>
            <a:spLocks noGrp="1"/>
          </p:cNvSpPr>
          <p:nvPr>
            <p:ph type="dt" sz="half" idx="10"/>
          </p:nvPr>
        </p:nvSpPr>
        <p:spPr/>
        <p:txBody>
          <a:bodyPr/>
          <a:lstStyle/>
          <a:p>
            <a:fld id="{C1ECE9C8-5356-3844-AC9E-6FD43F28569C}" type="datetimeFigureOut">
              <a:rPr lang="en-US" smtClean="0"/>
              <a:t>8/11/25</a:t>
            </a:fld>
            <a:endParaRPr lang="en-US"/>
          </a:p>
        </p:txBody>
      </p:sp>
      <p:sp>
        <p:nvSpPr>
          <p:cNvPr id="6" name="Footer Placeholder 5">
            <a:extLst>
              <a:ext uri="{FF2B5EF4-FFF2-40B4-BE49-F238E27FC236}">
                <a16:creationId xmlns:a16="http://schemas.microsoft.com/office/drawing/2014/main" id="{CDEE6C50-5598-6C51-CD8E-205544ED1E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4D665D6-116E-E5CF-3EF8-E7D05D369107}"/>
              </a:ext>
            </a:extLst>
          </p:cNvPr>
          <p:cNvSpPr>
            <a:spLocks noGrp="1"/>
          </p:cNvSpPr>
          <p:nvPr>
            <p:ph type="sldNum" sz="quarter" idx="12"/>
          </p:nvPr>
        </p:nvSpPr>
        <p:spPr/>
        <p:txBody>
          <a:bodyPr/>
          <a:lstStyle/>
          <a:p>
            <a:fld id="{A099CF5D-862C-154E-9CB2-193B627D7AC0}" type="slidenum">
              <a:rPr lang="en-US" smtClean="0"/>
              <a:t>‹#›</a:t>
            </a:fld>
            <a:endParaRPr lang="en-US"/>
          </a:p>
        </p:txBody>
      </p:sp>
    </p:spTree>
    <p:extLst>
      <p:ext uri="{BB962C8B-B14F-4D97-AF65-F5344CB8AC3E}">
        <p14:creationId xmlns:p14="http://schemas.microsoft.com/office/powerpoint/2010/main" val="902191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BCEFFF-C7DC-5175-E057-C2062B7ABA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4FDDC59-D785-6680-9CED-337C177230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BC406E-EDA1-73F9-89E9-22A9BDF000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1ECE9C8-5356-3844-AC9E-6FD43F28569C}" type="datetimeFigureOut">
              <a:rPr lang="en-US" smtClean="0"/>
              <a:t>8/11/25</a:t>
            </a:fld>
            <a:endParaRPr lang="en-US"/>
          </a:p>
        </p:txBody>
      </p:sp>
      <p:sp>
        <p:nvSpPr>
          <p:cNvPr id="5" name="Footer Placeholder 4">
            <a:extLst>
              <a:ext uri="{FF2B5EF4-FFF2-40B4-BE49-F238E27FC236}">
                <a16:creationId xmlns:a16="http://schemas.microsoft.com/office/drawing/2014/main" id="{5B245D01-0BF0-645C-E305-98E2375A89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B9A1B18A-D58C-11CC-B788-039E927DB87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099CF5D-862C-154E-9CB2-193B627D7AC0}" type="slidenum">
              <a:rPr lang="en-US" smtClean="0"/>
              <a:t>‹#›</a:t>
            </a:fld>
            <a:endParaRPr lang="en-US"/>
          </a:p>
        </p:txBody>
      </p:sp>
    </p:spTree>
    <p:extLst>
      <p:ext uri="{BB962C8B-B14F-4D97-AF65-F5344CB8AC3E}">
        <p14:creationId xmlns:p14="http://schemas.microsoft.com/office/powerpoint/2010/main" val="17030165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14.png"/><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43000" b="-43000"/>
          </a:stretch>
        </a:blipFill>
        <a:effectLst/>
      </p:bgPr>
    </p:bg>
    <p:spTree>
      <p:nvGrpSpPr>
        <p:cNvPr id="1" name="Shape 58"/>
        <p:cNvGrpSpPr/>
        <p:nvPr/>
      </p:nvGrpSpPr>
      <p:grpSpPr>
        <a:xfrm>
          <a:off x="0" y="0"/>
          <a:ext cx="0" cy="0"/>
          <a:chOff x="0" y="0"/>
          <a:chExt cx="0" cy="0"/>
        </a:xfrm>
      </p:grpSpPr>
      <p:sp>
        <p:nvSpPr>
          <p:cNvPr id="59" name="Google Shape;59;p13"/>
          <p:cNvSpPr txBox="1"/>
          <p:nvPr/>
        </p:nvSpPr>
        <p:spPr>
          <a:xfrm>
            <a:off x="5265800" y="6520400"/>
            <a:ext cx="1660400" cy="337600"/>
          </a:xfrm>
          <a:prstGeom prst="rect">
            <a:avLst/>
          </a:prstGeom>
          <a:noFill/>
          <a:ln>
            <a:noFill/>
          </a:ln>
        </p:spPr>
        <p:txBody>
          <a:bodyPr spcFirstLastPara="1" wrap="square" lIns="121900" tIns="121900" rIns="121900" bIns="121900" anchor="t" anchorCtr="0">
            <a:noAutofit/>
          </a:bodyPr>
          <a:lstStyle/>
          <a:p>
            <a:r>
              <a:rPr lang="en-CA" sz="1333" i="1" dirty="0">
                <a:solidFill>
                  <a:schemeClr val="bg1"/>
                </a:solidFill>
                <a:latin typeface="Proxima Nova" panose="02000506030000020004" pitchFamily="2" charset="0"/>
                <a:ea typeface="Average"/>
                <a:cs typeface="Average"/>
                <a:sym typeface="Average"/>
              </a:rPr>
              <a:t>ESO/VVVX survey</a:t>
            </a:r>
            <a:endParaRPr sz="1333" i="1" dirty="0">
              <a:solidFill>
                <a:schemeClr val="bg1"/>
              </a:solidFill>
              <a:latin typeface="Proxima Nova" panose="02000506030000020004" pitchFamily="2" charset="0"/>
              <a:ea typeface="Average"/>
              <a:cs typeface="Average"/>
              <a:sym typeface="Average"/>
            </a:endParaRPr>
          </a:p>
        </p:txBody>
      </p:sp>
      <p:sp>
        <p:nvSpPr>
          <p:cNvPr id="60" name="Google Shape;60;p13"/>
          <p:cNvSpPr txBox="1">
            <a:spLocks noGrp="1"/>
          </p:cNvSpPr>
          <p:nvPr>
            <p:ph type="ctrTitle" idx="4294967295"/>
          </p:nvPr>
        </p:nvSpPr>
        <p:spPr>
          <a:xfrm>
            <a:off x="127000" y="1002566"/>
            <a:ext cx="11938000" cy="2030301"/>
          </a:xfrm>
          <a:prstGeom prst="rect">
            <a:avLst/>
          </a:prstGeom>
        </p:spPr>
        <p:txBody>
          <a:bodyPr spcFirstLastPara="1" vert="horz" wrap="square" lIns="121900" tIns="121900" rIns="121900" bIns="121900" rtlCol="0" anchor="t" anchorCtr="0">
            <a:noAutofit/>
          </a:bodyPr>
          <a:lstStyle/>
          <a:p>
            <a:pPr algn="ctr">
              <a:spcBef>
                <a:spcPts val="0"/>
              </a:spcBef>
            </a:pPr>
            <a:r>
              <a:rPr lang="en-CA" sz="5500" b="1" dirty="0">
                <a:solidFill>
                  <a:schemeClr val="bg1"/>
                </a:solidFill>
                <a:latin typeface="Proxima Nova" panose="02000506030000020004" pitchFamily="2" charset="0"/>
              </a:rPr>
              <a:t>Binary Stars as Sources of Chemical Anomalies in Globular Clusters</a:t>
            </a:r>
            <a:endParaRPr sz="5500" b="1" dirty="0">
              <a:solidFill>
                <a:schemeClr val="bg1"/>
              </a:solidFill>
              <a:latin typeface="Proxima Nova" panose="02000506030000020004" pitchFamily="2" charset="0"/>
            </a:endParaRPr>
          </a:p>
        </p:txBody>
      </p:sp>
      <p:sp>
        <p:nvSpPr>
          <p:cNvPr id="61" name="Google Shape;61;p13"/>
          <p:cNvSpPr txBox="1">
            <a:spLocks noGrp="1"/>
          </p:cNvSpPr>
          <p:nvPr>
            <p:ph type="subTitle" idx="4294967295"/>
          </p:nvPr>
        </p:nvSpPr>
        <p:spPr>
          <a:xfrm>
            <a:off x="2148575" y="3251200"/>
            <a:ext cx="7894850" cy="2030301"/>
          </a:xfrm>
          <a:prstGeom prst="rect">
            <a:avLst/>
          </a:prstGeom>
        </p:spPr>
        <p:txBody>
          <a:bodyPr spcFirstLastPara="1" vert="horz" wrap="square" lIns="121900" tIns="121900" rIns="121900" bIns="121900" rtlCol="0" anchor="t" anchorCtr="0">
            <a:noAutofit/>
          </a:bodyPr>
          <a:lstStyle/>
          <a:p>
            <a:pPr marL="0" indent="0" algn="ctr">
              <a:lnSpc>
                <a:spcPct val="100000"/>
              </a:lnSpc>
              <a:spcBef>
                <a:spcPts val="0"/>
              </a:spcBef>
              <a:buNone/>
            </a:pPr>
            <a:r>
              <a:rPr lang="en-CA" b="1" dirty="0" err="1">
                <a:solidFill>
                  <a:schemeClr val="bg1"/>
                </a:solidFill>
                <a:latin typeface="Proxima Nova" panose="02000506030000020004" pitchFamily="2" charset="0"/>
              </a:rPr>
              <a:t>Zayna</a:t>
            </a:r>
            <a:r>
              <a:rPr lang="en-CA" b="1" dirty="0">
                <a:solidFill>
                  <a:schemeClr val="bg1"/>
                </a:solidFill>
                <a:latin typeface="Proxima Nova" panose="02000506030000020004" pitchFamily="2" charset="0"/>
              </a:rPr>
              <a:t> Khadour &amp; Alison Sills </a:t>
            </a:r>
            <a:endParaRPr b="1" dirty="0">
              <a:solidFill>
                <a:schemeClr val="bg1"/>
              </a:solidFill>
              <a:latin typeface="Proxima Nova" panose="02000506030000020004" pitchFamily="2" charset="0"/>
            </a:endParaRPr>
          </a:p>
          <a:p>
            <a:pPr marL="0" indent="0" algn="ctr">
              <a:lnSpc>
                <a:spcPct val="100000"/>
              </a:lnSpc>
              <a:spcBef>
                <a:spcPts val="1600"/>
              </a:spcBef>
              <a:buNone/>
            </a:pPr>
            <a:r>
              <a:rPr lang="en-CA" b="1" dirty="0">
                <a:solidFill>
                  <a:schemeClr val="bg1"/>
                </a:solidFill>
                <a:latin typeface="Proxima Nova" panose="02000506030000020004" pitchFamily="2" charset="0"/>
              </a:rPr>
              <a:t>McMaster University</a:t>
            </a:r>
            <a:endParaRPr b="1" dirty="0">
              <a:solidFill>
                <a:schemeClr val="bg1"/>
              </a:solidFill>
              <a:latin typeface="Proxima Nova" panose="02000506030000020004" pitchFamily="2" charset="0"/>
            </a:endParaRPr>
          </a:p>
          <a:p>
            <a:pPr marL="0" indent="0" algn="ctr">
              <a:lnSpc>
                <a:spcPct val="100000"/>
              </a:lnSpc>
              <a:spcBef>
                <a:spcPts val="1600"/>
              </a:spcBef>
              <a:spcAft>
                <a:spcPts val="1600"/>
              </a:spcAft>
              <a:buNone/>
            </a:pPr>
            <a:r>
              <a:rPr lang="en-CA" b="1" dirty="0">
                <a:solidFill>
                  <a:schemeClr val="bg1"/>
                </a:solidFill>
                <a:latin typeface="Proxima Nova" panose="02000506030000020004" pitchFamily="2" charset="0"/>
              </a:rPr>
              <a:t>EXPLORE Summer School &amp; Conference, 2025</a:t>
            </a:r>
            <a:endParaRPr b="1" dirty="0">
              <a:solidFill>
                <a:schemeClr val="bg1"/>
              </a:solidFill>
              <a:latin typeface="Proxima Nova" panose="02000506030000020004" pitchFamily="2"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F32B49-EDA2-059E-498F-D124958F8536}"/>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1E3B84B-E931-8A2C-D93C-5B26BBC68D15}"/>
              </a:ext>
            </a:extLst>
          </p:cNvPr>
          <p:cNvSpPr txBox="1"/>
          <p:nvPr/>
        </p:nvSpPr>
        <p:spPr>
          <a:xfrm>
            <a:off x="2895600" y="2321004"/>
            <a:ext cx="6400800" cy="1107996"/>
          </a:xfrm>
          <a:prstGeom prst="rect">
            <a:avLst/>
          </a:prstGeom>
          <a:noFill/>
        </p:spPr>
        <p:txBody>
          <a:bodyPr wrap="square" rtlCol="0">
            <a:spAutoFit/>
          </a:bodyPr>
          <a:lstStyle/>
          <a:p>
            <a:r>
              <a:rPr lang="en-US" sz="6600" dirty="0">
                <a:latin typeface="Proxima Nova" panose="02000506030000020004" pitchFamily="2" charset="0"/>
              </a:rPr>
              <a:t>Additional Slides</a:t>
            </a:r>
          </a:p>
        </p:txBody>
      </p:sp>
    </p:spTree>
    <p:extLst>
      <p:ext uri="{BB962C8B-B14F-4D97-AF65-F5344CB8AC3E}">
        <p14:creationId xmlns:p14="http://schemas.microsoft.com/office/powerpoint/2010/main" val="1929175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459FE1-D643-9D47-CD6D-5CBB6D77C691}"/>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19EF7AD2-BBFC-EC6F-206B-2BB41C645281}"/>
              </a:ext>
            </a:extLst>
          </p:cNvPr>
          <p:cNvSpPr txBox="1"/>
          <p:nvPr/>
        </p:nvSpPr>
        <p:spPr>
          <a:xfrm>
            <a:off x="291037" y="1735397"/>
            <a:ext cx="3633982" cy="1846659"/>
          </a:xfrm>
          <a:prstGeom prst="rect">
            <a:avLst/>
          </a:prstGeom>
          <a:noFill/>
        </p:spPr>
        <p:txBody>
          <a:bodyPr wrap="square" rtlCol="0">
            <a:spAutoFit/>
          </a:bodyPr>
          <a:lstStyle/>
          <a:p>
            <a:r>
              <a:rPr lang="en-US" sz="3800" dirty="0">
                <a:latin typeface="Proxima Nova" panose="02000506030000020004" pitchFamily="2" charset="0"/>
                <a:cs typeface="Arial" panose="020B0604020202020204" pitchFamily="34" charset="0"/>
              </a:rPr>
              <a:t>The Moe and DiStefano (2017) Statistics </a:t>
            </a:r>
            <a:endParaRPr lang="en-US" dirty="0">
              <a:latin typeface="Proxima Nova" panose="02000506030000020004" pitchFamily="2" charset="0"/>
              <a:cs typeface="Arial" panose="020B0604020202020204" pitchFamily="34" charset="0"/>
            </a:endParaRPr>
          </a:p>
        </p:txBody>
      </p:sp>
      <p:pic>
        <p:nvPicPr>
          <p:cNvPr id="3" name="Picture 2" descr="A table of mathematical equations&#10;&#10;Description automatically generated">
            <a:extLst>
              <a:ext uri="{FF2B5EF4-FFF2-40B4-BE49-F238E27FC236}">
                <a16:creationId xmlns:a16="http://schemas.microsoft.com/office/drawing/2014/main" id="{B61E4414-4495-0F92-AEC8-0D6E3C7AC699}"/>
              </a:ext>
            </a:extLst>
          </p:cNvPr>
          <p:cNvPicPr>
            <a:picLocks noChangeAspect="1"/>
          </p:cNvPicPr>
          <p:nvPr/>
        </p:nvPicPr>
        <p:blipFill>
          <a:blip r:embed="rId3"/>
          <a:stretch>
            <a:fillRect/>
          </a:stretch>
        </p:blipFill>
        <p:spPr>
          <a:xfrm>
            <a:off x="4318371" y="244366"/>
            <a:ext cx="7772400" cy="6369268"/>
          </a:xfrm>
          <a:prstGeom prst="rect">
            <a:avLst/>
          </a:prstGeom>
        </p:spPr>
      </p:pic>
    </p:spTree>
    <p:extLst>
      <p:ext uri="{BB962C8B-B14F-4D97-AF65-F5344CB8AC3E}">
        <p14:creationId xmlns:p14="http://schemas.microsoft.com/office/powerpoint/2010/main" val="6540307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ADD1A9-36E5-E608-3807-615BFDA423D1}"/>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AAE8FA3A-9070-028A-0FEF-975AD94BF227}"/>
              </a:ext>
            </a:extLst>
          </p:cNvPr>
          <p:cNvSpPr txBox="1"/>
          <p:nvPr/>
        </p:nvSpPr>
        <p:spPr>
          <a:xfrm>
            <a:off x="834501" y="559294"/>
            <a:ext cx="10164932" cy="677108"/>
          </a:xfrm>
          <a:prstGeom prst="rect">
            <a:avLst/>
          </a:prstGeom>
          <a:noFill/>
        </p:spPr>
        <p:txBody>
          <a:bodyPr wrap="square" rtlCol="0">
            <a:spAutoFit/>
          </a:bodyPr>
          <a:lstStyle/>
          <a:p>
            <a:r>
              <a:rPr lang="en-US" sz="3800" dirty="0">
                <a:latin typeface="Proxima Nova" panose="02000506030000020004" pitchFamily="2" charset="0"/>
                <a:cs typeface="Arial" panose="020B0604020202020204" pitchFamily="34" charset="0"/>
              </a:rPr>
              <a:t>Probability Grid Calculation </a:t>
            </a:r>
            <a:endParaRPr lang="en-US" dirty="0">
              <a:latin typeface="Proxima Nova" panose="02000506030000020004" pitchFamily="2" charset="0"/>
              <a:cs typeface="Arial" panose="020B0604020202020204" pitchFamily="34" charset="0"/>
            </a:endParaRPr>
          </a:p>
        </p:txBody>
      </p:sp>
      <p:sp>
        <p:nvSpPr>
          <p:cNvPr id="6" name="TextBox 5">
            <a:extLst>
              <a:ext uri="{FF2B5EF4-FFF2-40B4-BE49-F238E27FC236}">
                <a16:creationId xmlns:a16="http://schemas.microsoft.com/office/drawing/2014/main" id="{FB1D87F9-8580-24B2-EA1A-7C9A7F3A6498}"/>
              </a:ext>
            </a:extLst>
          </p:cNvPr>
          <p:cNvSpPr txBox="1"/>
          <p:nvPr/>
        </p:nvSpPr>
        <p:spPr>
          <a:xfrm>
            <a:off x="496517" y="2421032"/>
            <a:ext cx="10502916" cy="1246495"/>
          </a:xfrm>
          <a:prstGeom prst="rect">
            <a:avLst/>
          </a:prstGeom>
          <a:noFill/>
          <a:ln w="19050">
            <a:noFill/>
          </a:ln>
        </p:spPr>
        <p:txBody>
          <a:bodyPr wrap="square" rtlCol="0">
            <a:spAutoFit/>
          </a:bodyPr>
          <a:lstStyle/>
          <a:p>
            <a:r>
              <a:rPr lang="en-US" sz="2500" dirty="0">
                <a:ln>
                  <a:solidFill>
                    <a:schemeClr val="tx1"/>
                  </a:solidFill>
                </a:ln>
                <a:latin typeface="Proxima Nova" panose="02000506030000020004" pitchFamily="2" charset="0"/>
                <a:cs typeface="Arial" panose="020B0604020202020204" pitchFamily="34" charset="0"/>
                <a:sym typeface="Wingdings" pitchFamily="2" charset="2"/>
              </a:rPr>
              <a:t>Existence prob = </a:t>
            </a:r>
            <a:r>
              <a:rPr lang="en-US" sz="2500" dirty="0">
                <a:ln>
                  <a:solidFill>
                    <a:schemeClr val="tx1"/>
                  </a:solidFill>
                </a:ln>
                <a:solidFill>
                  <a:srgbClr val="FF0000"/>
                </a:solidFill>
                <a:latin typeface="Proxima Nova" panose="02000506030000020004" pitchFamily="2" charset="0"/>
                <a:cs typeface="Arial" panose="020B0604020202020204" pitchFamily="34" charset="0"/>
                <a:sym typeface="Wingdings" pitchFamily="2" charset="2"/>
              </a:rPr>
              <a:t>{Binary fraction prob(M</a:t>
            </a:r>
            <a:r>
              <a:rPr lang="en-US" sz="2500" baseline="-25000" dirty="0">
                <a:ln>
                  <a:solidFill>
                    <a:schemeClr val="tx1"/>
                  </a:solidFill>
                </a:ln>
                <a:solidFill>
                  <a:srgbClr val="FF0000"/>
                </a:solidFill>
                <a:latin typeface="Proxima Nova" panose="02000506030000020004" pitchFamily="2" charset="0"/>
                <a:cs typeface="Arial" panose="020B0604020202020204" pitchFamily="34" charset="0"/>
                <a:sym typeface="Wingdings" pitchFamily="2" charset="2"/>
              </a:rPr>
              <a:t>1</a:t>
            </a:r>
            <a:r>
              <a:rPr lang="en-US" sz="2500" dirty="0">
                <a:ln>
                  <a:solidFill>
                    <a:schemeClr val="tx1"/>
                  </a:solidFill>
                </a:ln>
                <a:solidFill>
                  <a:srgbClr val="FF0000"/>
                </a:solidFill>
                <a:latin typeface="Proxima Nova" panose="02000506030000020004" pitchFamily="2" charset="0"/>
                <a:cs typeface="Arial" panose="020B0604020202020204" pitchFamily="34" charset="0"/>
                <a:sym typeface="Wingdings" pitchFamily="2" charset="2"/>
              </a:rPr>
              <a:t>) x Kroupa prob(M</a:t>
            </a:r>
            <a:r>
              <a:rPr lang="en-US" sz="2500" baseline="-25000" dirty="0">
                <a:ln>
                  <a:solidFill>
                    <a:schemeClr val="tx1"/>
                  </a:solidFill>
                </a:ln>
                <a:solidFill>
                  <a:srgbClr val="FF0000"/>
                </a:solidFill>
                <a:latin typeface="Proxima Nova" panose="02000506030000020004" pitchFamily="2" charset="0"/>
                <a:cs typeface="Arial" panose="020B0604020202020204" pitchFamily="34" charset="0"/>
                <a:sym typeface="Wingdings" pitchFamily="2" charset="2"/>
              </a:rPr>
              <a:t>1</a:t>
            </a:r>
            <a:r>
              <a:rPr lang="en-US" sz="2500" dirty="0">
                <a:ln>
                  <a:solidFill>
                    <a:schemeClr val="tx1"/>
                  </a:solidFill>
                </a:ln>
                <a:solidFill>
                  <a:srgbClr val="FF0000"/>
                </a:solidFill>
                <a:latin typeface="Proxima Nova" panose="02000506030000020004" pitchFamily="2" charset="0"/>
                <a:cs typeface="Arial" panose="020B0604020202020204" pitchFamily="34" charset="0"/>
                <a:sym typeface="Wingdings" pitchFamily="2" charset="2"/>
              </a:rPr>
              <a:t>) x dM}</a:t>
            </a:r>
            <a:r>
              <a:rPr lang="en-US" sz="2500" dirty="0">
                <a:ln>
                  <a:solidFill>
                    <a:schemeClr val="tx1"/>
                  </a:solidFill>
                </a:ln>
                <a:solidFill>
                  <a:schemeClr val="bg2">
                    <a:lumMod val="50000"/>
                  </a:schemeClr>
                </a:solidFill>
                <a:latin typeface="Proxima Nova" panose="02000506030000020004" pitchFamily="2" charset="0"/>
                <a:cs typeface="Arial" panose="020B0604020202020204" pitchFamily="34" charset="0"/>
                <a:sym typeface="Wingdings" pitchFamily="2" charset="2"/>
              </a:rPr>
              <a:t> </a:t>
            </a:r>
            <a:r>
              <a:rPr lang="en-US" sz="2500" dirty="0">
                <a:ln>
                  <a:solidFill>
                    <a:schemeClr val="tx1"/>
                  </a:solidFill>
                </a:ln>
                <a:latin typeface="Proxima Nova" panose="02000506030000020004" pitchFamily="2" charset="0"/>
                <a:cs typeface="Arial" panose="020B0604020202020204" pitchFamily="34" charset="0"/>
                <a:sym typeface="Wingdings" pitchFamily="2" charset="2"/>
              </a:rPr>
              <a:t>x</a:t>
            </a:r>
          </a:p>
          <a:p>
            <a:r>
              <a:rPr lang="en-US" sz="2500" dirty="0">
                <a:ln>
                  <a:solidFill>
                    <a:schemeClr val="tx1"/>
                  </a:solidFill>
                </a:ln>
                <a:latin typeface="Proxima Nova" panose="02000506030000020004" pitchFamily="2" charset="0"/>
                <a:cs typeface="Arial" panose="020B0604020202020204" pitchFamily="34" charset="0"/>
                <a:sym typeface="Wingdings" pitchFamily="2" charset="2"/>
              </a:rPr>
              <a:t>		       </a:t>
            </a:r>
            <a:r>
              <a:rPr lang="en-US" sz="2500" dirty="0">
                <a:ln>
                  <a:solidFill>
                    <a:schemeClr val="tx1"/>
                  </a:solidFill>
                </a:ln>
                <a:solidFill>
                  <a:srgbClr val="00B050"/>
                </a:solidFill>
                <a:latin typeface="Proxima Nova" panose="02000506030000020004" pitchFamily="2" charset="0"/>
                <a:cs typeface="Arial" panose="020B0604020202020204" pitchFamily="34" charset="0"/>
                <a:sym typeface="Wingdings" pitchFamily="2" charset="2"/>
              </a:rPr>
              <a:t>{Period prob(M</a:t>
            </a:r>
            <a:r>
              <a:rPr lang="en-US" sz="2500" baseline="-25000" dirty="0">
                <a:ln>
                  <a:solidFill>
                    <a:schemeClr val="tx1"/>
                  </a:solidFill>
                </a:ln>
                <a:solidFill>
                  <a:srgbClr val="00B050"/>
                </a:solidFill>
                <a:latin typeface="Proxima Nova" panose="02000506030000020004" pitchFamily="2" charset="0"/>
                <a:cs typeface="Arial" panose="020B0604020202020204" pitchFamily="34" charset="0"/>
                <a:sym typeface="Wingdings" pitchFamily="2" charset="2"/>
              </a:rPr>
              <a:t>1</a:t>
            </a:r>
            <a:r>
              <a:rPr lang="en-US" sz="2500" dirty="0">
                <a:ln>
                  <a:solidFill>
                    <a:schemeClr val="tx1"/>
                  </a:solidFill>
                </a:ln>
                <a:solidFill>
                  <a:srgbClr val="00B050"/>
                </a:solidFill>
                <a:latin typeface="Proxima Nova" panose="02000506030000020004" pitchFamily="2" charset="0"/>
                <a:cs typeface="Arial" panose="020B0604020202020204" pitchFamily="34" charset="0"/>
                <a:sym typeface="Wingdings" pitchFamily="2" charset="2"/>
              </a:rPr>
              <a:t>, period) x dP} </a:t>
            </a:r>
            <a:r>
              <a:rPr lang="en-US" sz="2500" dirty="0">
                <a:ln>
                  <a:solidFill>
                    <a:schemeClr val="tx1"/>
                  </a:solidFill>
                </a:ln>
                <a:latin typeface="Proxima Nova" panose="02000506030000020004" pitchFamily="2" charset="0"/>
                <a:cs typeface="Arial" panose="020B0604020202020204" pitchFamily="34" charset="0"/>
                <a:sym typeface="Wingdings" pitchFamily="2" charset="2"/>
              </a:rPr>
              <a:t>x</a:t>
            </a:r>
          </a:p>
          <a:p>
            <a:r>
              <a:rPr lang="en-US" sz="2500" dirty="0">
                <a:ln>
                  <a:solidFill>
                    <a:schemeClr val="tx1"/>
                  </a:solidFill>
                </a:ln>
                <a:solidFill>
                  <a:srgbClr val="7030A0"/>
                </a:solidFill>
                <a:latin typeface="Proxima Nova" panose="02000506030000020004" pitchFamily="2" charset="0"/>
                <a:cs typeface="Arial" panose="020B0604020202020204" pitchFamily="34" charset="0"/>
                <a:sym typeface="Wingdings" pitchFamily="2" charset="2"/>
              </a:rPr>
              <a:t>		       {Mass ratio prob(M</a:t>
            </a:r>
            <a:r>
              <a:rPr lang="en-US" sz="2500" baseline="-25000" dirty="0">
                <a:ln>
                  <a:solidFill>
                    <a:schemeClr val="tx1"/>
                  </a:solidFill>
                </a:ln>
                <a:solidFill>
                  <a:srgbClr val="7030A0"/>
                </a:solidFill>
                <a:latin typeface="Proxima Nova" panose="02000506030000020004" pitchFamily="2" charset="0"/>
                <a:cs typeface="Arial" panose="020B0604020202020204" pitchFamily="34" charset="0"/>
                <a:sym typeface="Wingdings" pitchFamily="2" charset="2"/>
              </a:rPr>
              <a:t>1</a:t>
            </a:r>
            <a:r>
              <a:rPr lang="en-US" sz="2500" dirty="0">
                <a:ln>
                  <a:solidFill>
                    <a:schemeClr val="tx1"/>
                  </a:solidFill>
                </a:ln>
                <a:solidFill>
                  <a:srgbClr val="7030A0"/>
                </a:solidFill>
                <a:latin typeface="Proxima Nova" panose="02000506030000020004" pitchFamily="2" charset="0"/>
                <a:cs typeface="Arial" panose="020B0604020202020204" pitchFamily="34" charset="0"/>
                <a:sym typeface="Wingdings" pitchFamily="2" charset="2"/>
              </a:rPr>
              <a:t>, period, q) x dq}   </a:t>
            </a:r>
            <a:endParaRPr lang="en-US" sz="2500" dirty="0">
              <a:ln>
                <a:solidFill>
                  <a:schemeClr val="tx1"/>
                </a:solidFill>
              </a:ln>
              <a:solidFill>
                <a:srgbClr val="7030A0"/>
              </a:solidFill>
              <a:latin typeface="Proxima Nova" panose="02000506030000020004" pitchFamily="2" charset="0"/>
              <a:cs typeface="Arial" panose="020B0604020202020204" pitchFamily="34" charset="0"/>
            </a:endParaRPr>
          </a:p>
        </p:txBody>
      </p:sp>
    </p:spTree>
    <p:extLst>
      <p:ext uri="{BB962C8B-B14F-4D97-AF65-F5344CB8AC3E}">
        <p14:creationId xmlns:p14="http://schemas.microsoft.com/office/powerpoint/2010/main" val="27409947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FA45CD-E0A0-40EC-2D1B-335B3DC8714C}"/>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9ED4F609-1345-F4BB-7E5B-C8BF06225F4C}"/>
              </a:ext>
            </a:extLst>
          </p:cNvPr>
          <p:cNvSpPr txBox="1"/>
          <p:nvPr/>
        </p:nvSpPr>
        <p:spPr>
          <a:xfrm>
            <a:off x="834501" y="559294"/>
            <a:ext cx="10164932" cy="677108"/>
          </a:xfrm>
          <a:prstGeom prst="rect">
            <a:avLst/>
          </a:prstGeom>
          <a:noFill/>
        </p:spPr>
        <p:txBody>
          <a:bodyPr wrap="square" rtlCol="0">
            <a:spAutoFit/>
          </a:bodyPr>
          <a:lstStyle/>
          <a:p>
            <a:r>
              <a:rPr lang="en-US" sz="3800" dirty="0">
                <a:latin typeface="Proxima Nova" panose="02000506030000020004" pitchFamily="2" charset="0"/>
                <a:cs typeface="Arial" panose="020B0604020202020204" pitchFamily="34" charset="0"/>
              </a:rPr>
              <a:t>Figure 4 from Nguyen &amp; Sills (2024)</a:t>
            </a:r>
            <a:endParaRPr lang="en-US" dirty="0">
              <a:latin typeface="Proxima Nova" panose="02000506030000020004" pitchFamily="2" charset="0"/>
              <a:cs typeface="Arial" panose="020B0604020202020204" pitchFamily="34" charset="0"/>
            </a:endParaRPr>
          </a:p>
        </p:txBody>
      </p:sp>
      <p:pic>
        <p:nvPicPr>
          <p:cNvPr id="3" name="Picture 2" descr="A group of graphs showing different colors&#10;&#10;Description automatically generated with medium confidence">
            <a:extLst>
              <a:ext uri="{FF2B5EF4-FFF2-40B4-BE49-F238E27FC236}">
                <a16:creationId xmlns:a16="http://schemas.microsoft.com/office/drawing/2014/main" id="{C411836E-038F-BE92-9BB7-449CC4552A16}"/>
              </a:ext>
            </a:extLst>
          </p:cNvPr>
          <p:cNvPicPr>
            <a:picLocks noChangeAspect="1"/>
          </p:cNvPicPr>
          <p:nvPr/>
        </p:nvPicPr>
        <p:blipFill>
          <a:blip r:embed="rId3"/>
          <a:stretch>
            <a:fillRect/>
          </a:stretch>
        </p:blipFill>
        <p:spPr>
          <a:xfrm>
            <a:off x="834501" y="1535289"/>
            <a:ext cx="9873581" cy="5102577"/>
          </a:xfrm>
          <a:prstGeom prst="rect">
            <a:avLst/>
          </a:prstGeom>
        </p:spPr>
      </p:pic>
    </p:spTree>
    <p:extLst>
      <p:ext uri="{BB962C8B-B14F-4D97-AF65-F5344CB8AC3E}">
        <p14:creationId xmlns:p14="http://schemas.microsoft.com/office/powerpoint/2010/main" val="2377532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47C2B-A2AA-897C-B296-4894E5A422BE}"/>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4027F956-E55E-AD76-FBF1-2DD416D917B9}"/>
              </a:ext>
            </a:extLst>
          </p:cNvPr>
          <p:cNvSpPr txBox="1"/>
          <p:nvPr/>
        </p:nvSpPr>
        <p:spPr>
          <a:xfrm>
            <a:off x="834501" y="559294"/>
            <a:ext cx="10164932" cy="677108"/>
          </a:xfrm>
          <a:prstGeom prst="rect">
            <a:avLst/>
          </a:prstGeom>
          <a:noFill/>
        </p:spPr>
        <p:txBody>
          <a:bodyPr wrap="square" rtlCol="0">
            <a:spAutoFit/>
          </a:bodyPr>
          <a:lstStyle/>
          <a:p>
            <a:r>
              <a:rPr lang="en-US" sz="3800" dirty="0">
                <a:latin typeface="Proxima Nova" panose="02000506030000020004" pitchFamily="2" charset="0"/>
                <a:cs typeface="Arial" panose="020B0604020202020204" pitchFamily="34" charset="0"/>
              </a:rPr>
              <a:t>Question – What is the mass budget problem? </a:t>
            </a:r>
            <a:endParaRPr lang="en-US" dirty="0">
              <a:latin typeface="Proxima Nova" panose="02000506030000020004" pitchFamily="2" charset="0"/>
              <a:cs typeface="Arial" panose="020B0604020202020204" pitchFamily="34" charset="0"/>
            </a:endParaRPr>
          </a:p>
        </p:txBody>
      </p:sp>
      <p:sp>
        <p:nvSpPr>
          <p:cNvPr id="6" name="TextBox 5">
            <a:extLst>
              <a:ext uri="{FF2B5EF4-FFF2-40B4-BE49-F238E27FC236}">
                <a16:creationId xmlns:a16="http://schemas.microsoft.com/office/drawing/2014/main" id="{261A2BD3-2F7A-25CC-B61A-A3D95A91109C}"/>
              </a:ext>
            </a:extLst>
          </p:cNvPr>
          <p:cNvSpPr txBox="1"/>
          <p:nvPr/>
        </p:nvSpPr>
        <p:spPr>
          <a:xfrm>
            <a:off x="487889" y="1742535"/>
            <a:ext cx="11080134" cy="2400657"/>
          </a:xfrm>
          <a:prstGeom prst="rect">
            <a:avLst/>
          </a:prstGeom>
          <a:noFill/>
          <a:ln w="19050">
            <a:noFill/>
          </a:ln>
        </p:spPr>
        <p:txBody>
          <a:bodyPr wrap="square" rtlCol="0">
            <a:spAutoFit/>
          </a:bodyPr>
          <a:lstStyle/>
          <a:p>
            <a:pPr marL="285750" indent="-285750">
              <a:buFont typeface="Wingdings" pitchFamily="2" charset="2"/>
              <a:buChar char="à"/>
            </a:pPr>
            <a:endParaRPr lang="en-US" sz="2500" dirty="0">
              <a:ln>
                <a:solidFill>
                  <a:schemeClr val="tx1"/>
                </a:solidFill>
              </a:ln>
              <a:latin typeface="Proxima Nova" panose="02000506030000020004" pitchFamily="2" charset="0"/>
              <a:cs typeface="Arial" panose="020B0604020202020204" pitchFamily="34" charset="0"/>
              <a:sym typeface="Wingdings" pitchFamily="2" charset="2"/>
            </a:endParaRPr>
          </a:p>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 Pop2 stars often comprise &gt; 50% of the cluster </a:t>
            </a:r>
          </a:p>
          <a:p>
            <a:pPr marL="285750" indent="-285750">
              <a:buFont typeface="Wingdings" pitchFamily="2" charset="2"/>
              <a:buChar char="à"/>
            </a:pPr>
            <a:endParaRPr lang="en-US" sz="2500" dirty="0">
              <a:ln>
                <a:solidFill>
                  <a:schemeClr val="tx1"/>
                </a:solidFill>
              </a:ln>
              <a:latin typeface="Proxima Nova" panose="02000506030000020004" pitchFamily="2" charset="0"/>
              <a:cs typeface="Arial" panose="020B0604020202020204" pitchFamily="34" charset="0"/>
              <a:sym typeface="Wingdings" pitchFamily="2" charset="2"/>
            </a:endParaRPr>
          </a:p>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Any proposed source must eject enough material to form them </a:t>
            </a:r>
          </a:p>
          <a:p>
            <a:pPr marL="285750" indent="-285750">
              <a:buFont typeface="Wingdings" pitchFamily="2" charset="2"/>
              <a:buChar char="à"/>
            </a:pPr>
            <a:endParaRPr lang="en-US" sz="2500" dirty="0">
              <a:ln>
                <a:solidFill>
                  <a:schemeClr val="tx1"/>
                </a:solidFill>
              </a:ln>
              <a:latin typeface="Proxima Nova" panose="02000506030000020004" pitchFamily="2" charset="0"/>
              <a:cs typeface="Arial" panose="020B0604020202020204" pitchFamily="34" charset="0"/>
              <a:sym typeface="Wingdings" pitchFamily="2" charset="2"/>
            </a:endParaRPr>
          </a:p>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rPr>
              <a:t> IMBs return approx. 25% of their mass in ejecta (Nguyen &amp; Sills, 2024)</a:t>
            </a:r>
          </a:p>
        </p:txBody>
      </p:sp>
    </p:spTree>
    <p:extLst>
      <p:ext uri="{BB962C8B-B14F-4D97-AF65-F5344CB8AC3E}">
        <p14:creationId xmlns:p14="http://schemas.microsoft.com/office/powerpoint/2010/main" val="32557039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F38620-2FD5-7328-45B5-7283F8534369}"/>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D1CB545E-E671-D3BA-C2A9-C4632104BF09}"/>
              </a:ext>
            </a:extLst>
          </p:cNvPr>
          <p:cNvSpPr txBox="1"/>
          <p:nvPr/>
        </p:nvSpPr>
        <p:spPr>
          <a:xfrm>
            <a:off x="834501" y="559294"/>
            <a:ext cx="10164932" cy="677108"/>
          </a:xfrm>
          <a:prstGeom prst="rect">
            <a:avLst/>
          </a:prstGeom>
          <a:noFill/>
        </p:spPr>
        <p:txBody>
          <a:bodyPr wrap="square" rtlCol="0">
            <a:spAutoFit/>
          </a:bodyPr>
          <a:lstStyle/>
          <a:p>
            <a:r>
              <a:rPr lang="en-US" sz="3800" dirty="0">
                <a:latin typeface="Proxima Nova" panose="02000506030000020004" pitchFamily="2" charset="0"/>
                <a:cs typeface="Arial" panose="020B0604020202020204" pitchFamily="34" charset="0"/>
              </a:rPr>
              <a:t>Other enrichment sources/theories?  </a:t>
            </a:r>
            <a:endParaRPr lang="en-US" dirty="0">
              <a:latin typeface="Proxima Nova" panose="02000506030000020004" pitchFamily="2" charset="0"/>
              <a:cs typeface="Arial" panose="020B0604020202020204" pitchFamily="34" charset="0"/>
            </a:endParaRPr>
          </a:p>
        </p:txBody>
      </p:sp>
      <p:graphicFrame>
        <p:nvGraphicFramePr>
          <p:cNvPr id="2" name="Table 1">
            <a:extLst>
              <a:ext uri="{FF2B5EF4-FFF2-40B4-BE49-F238E27FC236}">
                <a16:creationId xmlns:a16="http://schemas.microsoft.com/office/drawing/2014/main" id="{FF9AD0E3-FC10-9D47-C998-827A9F9D6576}"/>
              </a:ext>
            </a:extLst>
          </p:cNvPr>
          <p:cNvGraphicFramePr>
            <a:graphicFrameLocks noGrp="1"/>
          </p:cNvGraphicFramePr>
          <p:nvPr>
            <p:extLst>
              <p:ext uri="{D42A27DB-BD31-4B8C-83A1-F6EECF244321}">
                <p14:modId xmlns:p14="http://schemas.microsoft.com/office/powerpoint/2010/main" val="1279094230"/>
              </p:ext>
            </p:extLst>
          </p:nvPr>
        </p:nvGraphicFramePr>
        <p:xfrm>
          <a:off x="653723" y="1332142"/>
          <a:ext cx="10526488" cy="5034280"/>
        </p:xfrm>
        <a:graphic>
          <a:graphicData uri="http://schemas.openxmlformats.org/drawingml/2006/table">
            <a:tbl>
              <a:tblPr firstRow="1" bandRow="1">
                <a:tableStyleId>{5C22544A-7EE6-4342-B048-85BDC9FD1C3A}</a:tableStyleId>
              </a:tblPr>
              <a:tblGrid>
                <a:gridCol w="1830685">
                  <a:extLst>
                    <a:ext uri="{9D8B030D-6E8A-4147-A177-3AD203B41FA5}">
                      <a16:colId xmlns:a16="http://schemas.microsoft.com/office/drawing/2014/main" val="1953813881"/>
                    </a:ext>
                  </a:extLst>
                </a:gridCol>
                <a:gridCol w="3303917">
                  <a:extLst>
                    <a:ext uri="{9D8B030D-6E8A-4147-A177-3AD203B41FA5}">
                      <a16:colId xmlns:a16="http://schemas.microsoft.com/office/drawing/2014/main" val="3912916455"/>
                    </a:ext>
                  </a:extLst>
                </a:gridCol>
                <a:gridCol w="2760264">
                  <a:extLst>
                    <a:ext uri="{9D8B030D-6E8A-4147-A177-3AD203B41FA5}">
                      <a16:colId xmlns:a16="http://schemas.microsoft.com/office/drawing/2014/main" val="3781973360"/>
                    </a:ext>
                  </a:extLst>
                </a:gridCol>
                <a:gridCol w="2631622">
                  <a:extLst>
                    <a:ext uri="{9D8B030D-6E8A-4147-A177-3AD203B41FA5}">
                      <a16:colId xmlns:a16="http://schemas.microsoft.com/office/drawing/2014/main" val="1320356395"/>
                    </a:ext>
                  </a:extLst>
                </a:gridCol>
              </a:tblGrid>
              <a:tr h="370840">
                <a:tc>
                  <a:txBody>
                    <a:bodyPr/>
                    <a:lstStyle/>
                    <a:p>
                      <a:pPr algn="ctr"/>
                      <a:r>
                        <a:rPr lang="en-US" dirty="0">
                          <a:latin typeface="Proxima Nova" panose="02000506030000020004" pitchFamily="2" charset="0"/>
                        </a:rPr>
                        <a:t>Source</a:t>
                      </a:r>
                    </a:p>
                  </a:txBody>
                  <a:tcPr/>
                </a:tc>
                <a:tc>
                  <a:txBody>
                    <a:bodyPr/>
                    <a:lstStyle/>
                    <a:p>
                      <a:pPr algn="ctr"/>
                      <a:r>
                        <a:rPr lang="en-US" dirty="0">
                          <a:latin typeface="Proxima Nova" panose="02000506030000020004" pitchFamily="2" charset="0"/>
                        </a:rPr>
                        <a:t>Enrichment timescale</a:t>
                      </a:r>
                    </a:p>
                  </a:txBody>
                  <a:tcPr/>
                </a:tc>
                <a:tc>
                  <a:txBody>
                    <a:bodyPr/>
                    <a:lstStyle/>
                    <a:p>
                      <a:pPr algn="ctr"/>
                      <a:r>
                        <a:rPr lang="en-US" dirty="0">
                          <a:latin typeface="Proxima Nova" panose="02000506030000020004" pitchFamily="2" charset="0"/>
                        </a:rPr>
                        <a:t>Pros</a:t>
                      </a:r>
                    </a:p>
                  </a:txBody>
                  <a:tcPr/>
                </a:tc>
                <a:tc>
                  <a:txBody>
                    <a:bodyPr/>
                    <a:lstStyle/>
                    <a:p>
                      <a:pPr algn="ctr"/>
                      <a:r>
                        <a:rPr lang="en-US" dirty="0">
                          <a:latin typeface="Proxima Nova" panose="02000506030000020004" pitchFamily="2" charset="0"/>
                        </a:rPr>
                        <a:t>Cons</a:t>
                      </a:r>
                    </a:p>
                  </a:txBody>
                  <a:tcPr/>
                </a:tc>
                <a:extLst>
                  <a:ext uri="{0D108BD9-81ED-4DB2-BD59-A6C34878D82A}">
                    <a16:rowId xmlns:a16="http://schemas.microsoft.com/office/drawing/2014/main" val="2756332337"/>
                  </a:ext>
                </a:extLst>
              </a:tr>
              <a:tr h="370840">
                <a:tc>
                  <a:txBody>
                    <a:bodyPr/>
                    <a:lstStyle/>
                    <a:p>
                      <a:pPr algn="ctr"/>
                      <a:r>
                        <a:rPr lang="en-US" dirty="0">
                          <a:latin typeface="Proxima Nova" panose="02000506030000020004" pitchFamily="2" charset="0"/>
                        </a:rPr>
                        <a:t>AGB stars</a:t>
                      </a:r>
                    </a:p>
                    <a:p>
                      <a:pPr algn="ctr"/>
                      <a:r>
                        <a:rPr lang="en-US" dirty="0">
                          <a:latin typeface="Proxima Nova" panose="02000506030000020004" pitchFamily="2" charset="0"/>
                        </a:rPr>
                        <a:t> (3.5 – 8 </a:t>
                      </a:r>
                      <a:r>
                        <a:rPr lang="en-CA" sz="1800" b="0" i="0" dirty="0">
                          <a:effectLst/>
                          <a:latin typeface="Proxima Nova" panose="02000506030000020004" pitchFamily="2" charset="0"/>
                        </a:rPr>
                        <a:t>M</a:t>
                      </a:r>
                      <a:r>
                        <a:rPr lang="en-CA" sz="1800" b="0" i="0" baseline="-25000" dirty="0">
                          <a:effectLst/>
                          <a:latin typeface="Proxima Nova" panose="02000506030000020004" pitchFamily="2" charset="0"/>
                        </a:rPr>
                        <a:t>☉</a:t>
                      </a:r>
                      <a:r>
                        <a:rPr lang="en-US" dirty="0">
                          <a:latin typeface="Proxima Nova" panose="02000506030000020004" pitchFamily="2" charset="0"/>
                        </a:rPr>
                        <a:t>)</a:t>
                      </a:r>
                    </a:p>
                  </a:txBody>
                  <a:tcPr/>
                </a:tc>
                <a:tc>
                  <a:txBody>
                    <a:bodyPr/>
                    <a:lstStyle/>
                    <a:p>
                      <a:pPr algn="ctr"/>
                      <a:r>
                        <a:rPr lang="en-US" dirty="0">
                          <a:latin typeface="Proxima Nova" panose="02000506030000020004" pitchFamily="2" charset="0"/>
                        </a:rPr>
                        <a:t>30 – 100 Myr after cluster formation</a:t>
                      </a:r>
                    </a:p>
                  </a:txBody>
                  <a:tcPr/>
                </a:tc>
                <a:tc>
                  <a:txBody>
                    <a:bodyPr/>
                    <a:lstStyle/>
                    <a:p>
                      <a:pPr algn="ctr"/>
                      <a:r>
                        <a:rPr lang="en-US" dirty="0">
                          <a:latin typeface="Proxima Nova" panose="02000506030000020004" pitchFamily="2" charset="0"/>
                        </a:rPr>
                        <a:t>Can produce observed light-element trends</a:t>
                      </a:r>
                    </a:p>
                  </a:txBody>
                  <a:tcPr/>
                </a:tc>
                <a:tc>
                  <a:txBody>
                    <a:bodyPr/>
                    <a:lstStyle/>
                    <a:p>
                      <a:pPr algn="ctr"/>
                      <a:r>
                        <a:rPr lang="en-US" dirty="0">
                          <a:latin typeface="Proxima Nova" panose="02000506030000020004" pitchFamily="2" charset="0"/>
                        </a:rPr>
                        <a:t>Too late </a:t>
                      </a:r>
                      <a:r>
                        <a:rPr lang="en-US" dirty="0">
                          <a:latin typeface="Proxima Nova" panose="02000506030000020004" pitchFamily="2" charset="0"/>
                          <a:sym typeface="Wingdings" pitchFamily="2" charset="2"/>
                        </a:rPr>
                        <a:t> no observed aga spreads </a:t>
                      </a:r>
                    </a:p>
                    <a:p>
                      <a:pPr algn="ctr"/>
                      <a:r>
                        <a:rPr lang="en-US" dirty="0">
                          <a:latin typeface="Proxima Nova" panose="02000506030000020004" pitchFamily="2" charset="0"/>
                          <a:sym typeface="Wingdings" pitchFamily="2" charset="2"/>
                        </a:rPr>
                        <a:t>Mass budget problem remains </a:t>
                      </a:r>
                    </a:p>
                    <a:p>
                      <a:pPr algn="ctr"/>
                      <a:r>
                        <a:rPr lang="en-US" dirty="0">
                          <a:latin typeface="Proxima Nova" panose="02000506030000020004" pitchFamily="2" charset="0"/>
                          <a:sym typeface="Wingdings" pitchFamily="2" charset="2"/>
                        </a:rPr>
                        <a:t>Predicts Fe spreads  not seen</a:t>
                      </a:r>
                      <a:endParaRPr lang="en-US" dirty="0">
                        <a:latin typeface="Proxima Nova" panose="02000506030000020004" pitchFamily="2" charset="0"/>
                      </a:endParaRPr>
                    </a:p>
                  </a:txBody>
                  <a:tcPr/>
                </a:tc>
                <a:extLst>
                  <a:ext uri="{0D108BD9-81ED-4DB2-BD59-A6C34878D82A}">
                    <a16:rowId xmlns:a16="http://schemas.microsoft.com/office/drawing/2014/main" val="4275039585"/>
                  </a:ext>
                </a:extLst>
              </a:tr>
              <a:tr h="370840">
                <a:tc>
                  <a:txBody>
                    <a:bodyPr/>
                    <a:lstStyle/>
                    <a:p>
                      <a:pPr algn="ctr"/>
                      <a:r>
                        <a:rPr lang="en-US" dirty="0">
                          <a:latin typeface="Proxima Nova" panose="02000506030000020004" pitchFamily="2" charset="0"/>
                        </a:rPr>
                        <a:t>Fast Rotating Massive Stars (FRMS)</a:t>
                      </a:r>
                    </a:p>
                  </a:txBody>
                  <a:tcPr/>
                </a:tc>
                <a:tc>
                  <a:txBody>
                    <a:bodyPr/>
                    <a:lstStyle/>
                    <a:p>
                      <a:pPr algn="ctr"/>
                      <a:r>
                        <a:rPr lang="en-US" dirty="0">
                          <a:latin typeface="Proxima Nova" panose="02000506030000020004" pitchFamily="2" charset="0"/>
                        </a:rPr>
                        <a:t>&lt; 10 Myr</a:t>
                      </a:r>
                    </a:p>
                  </a:txBody>
                  <a:tcPr/>
                </a:tc>
                <a:tc>
                  <a:txBody>
                    <a:bodyPr/>
                    <a:lstStyle/>
                    <a:p>
                      <a:pPr algn="ctr"/>
                      <a:r>
                        <a:rPr lang="en-US" dirty="0">
                          <a:latin typeface="Proxima Nova" panose="02000506030000020004" pitchFamily="2" charset="0"/>
                        </a:rPr>
                        <a:t>Early ejecta, no age spreads, can produce</a:t>
                      </a:r>
                    </a:p>
                    <a:p>
                      <a:pPr algn="ctr"/>
                      <a:r>
                        <a:rPr lang="en-US" dirty="0">
                          <a:latin typeface="Proxima Nova" panose="02000506030000020004" pitchFamily="2" charset="0"/>
                        </a:rPr>
                        <a:t> Na-O anticorrelation</a:t>
                      </a:r>
                    </a:p>
                  </a:txBody>
                  <a:tcPr/>
                </a:tc>
                <a:tc>
                  <a:txBody>
                    <a:bodyPr/>
                    <a:lstStyle/>
                    <a:p>
                      <a:pPr algn="ctr"/>
                      <a:r>
                        <a:rPr lang="en-US" dirty="0">
                          <a:latin typeface="Proxima Nova" panose="02000506030000020004" pitchFamily="2" charset="0"/>
                        </a:rPr>
                        <a:t>Requires extreme rotation rates, unclear if stars exist in sufficient numbers, mass budget problem remains </a:t>
                      </a:r>
                    </a:p>
                  </a:txBody>
                  <a:tcPr/>
                </a:tc>
                <a:extLst>
                  <a:ext uri="{0D108BD9-81ED-4DB2-BD59-A6C34878D82A}">
                    <a16:rowId xmlns:a16="http://schemas.microsoft.com/office/drawing/2014/main" val="2786878946"/>
                  </a:ext>
                </a:extLst>
              </a:tr>
              <a:tr h="370840">
                <a:tc>
                  <a:txBody>
                    <a:bodyPr/>
                    <a:lstStyle/>
                    <a:p>
                      <a:pPr algn="ctr"/>
                      <a:r>
                        <a:rPr lang="en-US" dirty="0">
                          <a:latin typeface="Proxima Nova" panose="02000506030000020004" pitchFamily="2" charset="0"/>
                        </a:rPr>
                        <a:t>Interacting Massive Binaries</a:t>
                      </a:r>
                    </a:p>
                  </a:txBody>
                  <a:tcPr/>
                </a:tc>
                <a:tc>
                  <a:txBody>
                    <a:bodyPr/>
                    <a:lstStyle/>
                    <a:p>
                      <a:pPr algn="ctr"/>
                      <a:r>
                        <a:rPr lang="en-US" dirty="0">
                          <a:latin typeface="Proxima Nova" panose="02000506030000020004" pitchFamily="2" charset="0"/>
                        </a:rPr>
                        <a:t>&lt; 10 Myr</a:t>
                      </a:r>
                    </a:p>
                  </a:txBody>
                  <a:tcPr/>
                </a:tc>
                <a:tc>
                  <a:txBody>
                    <a:bodyPr/>
                    <a:lstStyle/>
                    <a:p>
                      <a:pPr algn="ctr"/>
                      <a:r>
                        <a:rPr lang="en-US" dirty="0">
                          <a:latin typeface="Proxima Nova" panose="02000506030000020004" pitchFamily="2" charset="0"/>
                        </a:rPr>
                        <a:t>Observationally supported (high binary fractions), early ejecta, enrichment consistent with MPs</a:t>
                      </a:r>
                    </a:p>
                  </a:txBody>
                  <a:tcPr/>
                </a:tc>
                <a:tc>
                  <a:txBody>
                    <a:bodyPr/>
                    <a:lstStyle/>
                    <a:p>
                      <a:pPr algn="ctr"/>
                      <a:r>
                        <a:rPr lang="en-US" dirty="0">
                          <a:latin typeface="Proxima Nova" panose="02000506030000020004" pitchFamily="2" charset="0"/>
                        </a:rPr>
                        <a:t>Mass budget problem remains, unclear if sufficient enrichment occurs across all clusters</a:t>
                      </a:r>
                    </a:p>
                  </a:txBody>
                  <a:tcPr/>
                </a:tc>
                <a:extLst>
                  <a:ext uri="{0D108BD9-81ED-4DB2-BD59-A6C34878D82A}">
                    <a16:rowId xmlns:a16="http://schemas.microsoft.com/office/drawing/2014/main" val="3885958474"/>
                  </a:ext>
                </a:extLst>
              </a:tr>
            </a:tbl>
          </a:graphicData>
        </a:graphic>
      </p:graphicFrame>
      <p:sp>
        <p:nvSpPr>
          <p:cNvPr id="3" name="TextBox 2">
            <a:extLst>
              <a:ext uri="{FF2B5EF4-FFF2-40B4-BE49-F238E27FC236}">
                <a16:creationId xmlns:a16="http://schemas.microsoft.com/office/drawing/2014/main" id="{5E09F5C7-11D0-3445-23F9-37378247B46B}"/>
              </a:ext>
            </a:extLst>
          </p:cNvPr>
          <p:cNvSpPr txBox="1"/>
          <p:nvPr/>
        </p:nvSpPr>
        <p:spPr>
          <a:xfrm>
            <a:off x="10386203" y="6614841"/>
            <a:ext cx="1940943" cy="307777"/>
          </a:xfrm>
          <a:prstGeom prst="rect">
            <a:avLst/>
          </a:prstGeom>
          <a:noFill/>
        </p:spPr>
        <p:txBody>
          <a:bodyPr wrap="square" rtlCol="0">
            <a:spAutoFit/>
          </a:bodyPr>
          <a:lstStyle/>
          <a:p>
            <a:r>
              <a:rPr lang="en-US" sz="1400" dirty="0">
                <a:latin typeface="Proxima Nova" panose="02000506030000020004" pitchFamily="2" charset="0"/>
              </a:rPr>
              <a:t>Bastian &amp; </a:t>
            </a:r>
            <a:r>
              <a:rPr lang="en-US" sz="1400" dirty="0" err="1">
                <a:latin typeface="Proxima Nova" panose="02000506030000020004" pitchFamily="2" charset="0"/>
              </a:rPr>
              <a:t>Lardo</a:t>
            </a:r>
            <a:r>
              <a:rPr lang="en-US" sz="1400" dirty="0">
                <a:latin typeface="Proxima Nova" panose="02000506030000020004" pitchFamily="2" charset="0"/>
              </a:rPr>
              <a:t>. 2018</a:t>
            </a:r>
          </a:p>
        </p:txBody>
      </p:sp>
    </p:spTree>
    <p:extLst>
      <p:ext uri="{BB962C8B-B14F-4D97-AF65-F5344CB8AC3E}">
        <p14:creationId xmlns:p14="http://schemas.microsoft.com/office/powerpoint/2010/main" val="37813326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8"/>
          <p:cNvSpPr txBox="1"/>
          <p:nvPr/>
        </p:nvSpPr>
        <p:spPr>
          <a:xfrm>
            <a:off x="491933" y="356867"/>
            <a:ext cx="9558800" cy="790800"/>
          </a:xfrm>
          <a:prstGeom prst="rect">
            <a:avLst/>
          </a:prstGeom>
          <a:noFill/>
          <a:ln>
            <a:noFill/>
          </a:ln>
        </p:spPr>
        <p:txBody>
          <a:bodyPr spcFirstLastPara="1" wrap="square" lIns="121900" tIns="121900" rIns="121900" bIns="121900" anchor="t" anchorCtr="0">
            <a:noAutofit/>
          </a:bodyPr>
          <a:lstStyle/>
          <a:p>
            <a:r>
              <a:rPr lang="en-CA" sz="3800" dirty="0">
                <a:solidFill>
                  <a:schemeClr val="dk1"/>
                </a:solidFill>
                <a:latin typeface="Proxima Nova" panose="02000506030000020004" pitchFamily="2" charset="0"/>
                <a:ea typeface="Average"/>
                <a:cs typeface="Average"/>
                <a:sym typeface="Average"/>
              </a:rPr>
              <a:t>Results -1  Environment Comparison</a:t>
            </a:r>
            <a:endParaRPr sz="3800" dirty="0">
              <a:solidFill>
                <a:schemeClr val="dk1"/>
              </a:solidFill>
              <a:latin typeface="Proxima Nova" panose="02000506030000020004" pitchFamily="2" charset="0"/>
              <a:ea typeface="Average"/>
              <a:cs typeface="Average"/>
              <a:sym typeface="Average"/>
            </a:endParaRPr>
          </a:p>
        </p:txBody>
      </p:sp>
      <p:sp>
        <p:nvSpPr>
          <p:cNvPr id="102" name="Google Shape;102;p18"/>
          <p:cNvSpPr txBox="1"/>
          <p:nvPr/>
        </p:nvSpPr>
        <p:spPr>
          <a:xfrm>
            <a:off x="2128816" y="5704000"/>
            <a:ext cx="2236149" cy="742000"/>
          </a:xfrm>
          <a:prstGeom prst="rect">
            <a:avLst/>
          </a:prstGeom>
          <a:noFill/>
          <a:ln>
            <a:noFill/>
          </a:ln>
        </p:spPr>
        <p:txBody>
          <a:bodyPr spcFirstLastPara="1" wrap="square" lIns="121900" tIns="121900" rIns="121900" bIns="121900" anchor="t" anchorCtr="0">
            <a:noAutofit/>
          </a:bodyPr>
          <a:lstStyle/>
          <a:p>
            <a:pPr algn="ctr"/>
            <a:r>
              <a:rPr lang="en-CA" sz="2900" dirty="0">
                <a:solidFill>
                  <a:schemeClr val="dk1"/>
                </a:solidFill>
                <a:latin typeface="Proxima Nova" panose="02000506030000020004" pitchFamily="2" charset="0"/>
                <a:ea typeface="Average"/>
                <a:cs typeface="Average"/>
                <a:sym typeface="Average"/>
              </a:rPr>
              <a:t>B-type stars</a:t>
            </a:r>
            <a:endParaRPr sz="2900" dirty="0">
              <a:solidFill>
                <a:schemeClr val="dk1"/>
              </a:solidFill>
              <a:latin typeface="Proxima Nova" panose="02000506030000020004" pitchFamily="2" charset="0"/>
              <a:ea typeface="Average"/>
              <a:cs typeface="Average"/>
              <a:sym typeface="Average"/>
            </a:endParaRPr>
          </a:p>
        </p:txBody>
      </p:sp>
      <p:sp>
        <p:nvSpPr>
          <p:cNvPr id="103" name="Google Shape;103;p18"/>
          <p:cNvSpPr txBox="1"/>
          <p:nvPr/>
        </p:nvSpPr>
        <p:spPr>
          <a:xfrm>
            <a:off x="8073567" y="5704000"/>
            <a:ext cx="2236148" cy="742000"/>
          </a:xfrm>
          <a:prstGeom prst="rect">
            <a:avLst/>
          </a:prstGeom>
          <a:noFill/>
          <a:ln>
            <a:noFill/>
          </a:ln>
        </p:spPr>
        <p:txBody>
          <a:bodyPr spcFirstLastPara="1" wrap="square" lIns="121900" tIns="121900" rIns="121900" bIns="121900" anchor="t" anchorCtr="0">
            <a:noAutofit/>
          </a:bodyPr>
          <a:lstStyle/>
          <a:p>
            <a:pPr algn="ctr"/>
            <a:r>
              <a:rPr lang="en-CA" sz="2900" dirty="0">
                <a:solidFill>
                  <a:schemeClr val="dk1"/>
                </a:solidFill>
                <a:latin typeface="Proxima Nova" panose="02000506030000020004" pitchFamily="2" charset="0"/>
                <a:ea typeface="Average"/>
                <a:cs typeface="Average"/>
                <a:sym typeface="Average"/>
              </a:rPr>
              <a:t>O-type stars</a:t>
            </a:r>
            <a:endParaRPr sz="2900" dirty="0">
              <a:solidFill>
                <a:schemeClr val="dk1"/>
              </a:solidFill>
              <a:latin typeface="Proxima Nova" panose="02000506030000020004" pitchFamily="2" charset="0"/>
              <a:ea typeface="Average"/>
              <a:cs typeface="Average"/>
              <a:sym typeface="Average"/>
            </a:endParaRPr>
          </a:p>
        </p:txBody>
      </p:sp>
      <p:pic>
        <p:nvPicPr>
          <p:cNvPr id="104" name="Google Shape;104;p18" title="Screenshot 2025-06-05 at 9.28.01 AM.png"/>
          <p:cNvPicPr preferRelativeResize="0"/>
          <p:nvPr/>
        </p:nvPicPr>
        <p:blipFill>
          <a:blip r:embed="rId3">
            <a:alphaModFix/>
          </a:blip>
          <a:stretch>
            <a:fillRect/>
          </a:stretch>
        </p:blipFill>
        <p:spPr>
          <a:xfrm>
            <a:off x="262434" y="1751567"/>
            <a:ext cx="5432567" cy="4090500"/>
          </a:xfrm>
          <a:prstGeom prst="rect">
            <a:avLst/>
          </a:prstGeom>
          <a:noFill/>
          <a:ln>
            <a:noFill/>
          </a:ln>
        </p:spPr>
      </p:pic>
      <p:pic>
        <p:nvPicPr>
          <p:cNvPr id="105" name="Google Shape;105;p18" title="Screenshot 2025-06-05 at 9.31.39 AM.png"/>
          <p:cNvPicPr preferRelativeResize="0"/>
          <p:nvPr/>
        </p:nvPicPr>
        <p:blipFill>
          <a:blip r:embed="rId4">
            <a:alphaModFix/>
          </a:blip>
          <a:stretch>
            <a:fillRect/>
          </a:stretch>
        </p:blipFill>
        <p:spPr>
          <a:xfrm>
            <a:off x="6465981" y="1751567"/>
            <a:ext cx="5373987" cy="4090500"/>
          </a:xfrm>
          <a:prstGeom prst="rect">
            <a:avLst/>
          </a:prstGeom>
          <a:noFill/>
          <a:ln>
            <a:noFill/>
          </a:ln>
        </p:spPr>
      </p:pic>
      <p:sp>
        <p:nvSpPr>
          <p:cNvPr id="106" name="Google Shape;106;p18"/>
          <p:cNvSpPr txBox="1"/>
          <p:nvPr/>
        </p:nvSpPr>
        <p:spPr>
          <a:xfrm>
            <a:off x="7591245" y="6506800"/>
            <a:ext cx="4681988" cy="351200"/>
          </a:xfrm>
          <a:prstGeom prst="rect">
            <a:avLst/>
          </a:prstGeom>
          <a:noFill/>
          <a:ln>
            <a:noFill/>
          </a:ln>
        </p:spPr>
        <p:txBody>
          <a:bodyPr spcFirstLastPara="1" wrap="square" lIns="121900" tIns="121900" rIns="121900" bIns="121900" anchor="t" anchorCtr="0">
            <a:noAutofit/>
          </a:bodyPr>
          <a:lstStyle/>
          <a:p>
            <a:r>
              <a:rPr lang="en-CA" sz="1400" dirty="0">
                <a:solidFill>
                  <a:schemeClr val="dk1"/>
                </a:solidFill>
                <a:latin typeface="Proxima Nova" panose="02000506030000020004" pitchFamily="2" charset="0"/>
                <a:ea typeface="Average"/>
                <a:cs typeface="Arial" panose="020B0604020202020204" pitchFamily="34" charset="0"/>
                <a:sym typeface="Average"/>
              </a:rPr>
              <a:t>Moe &amp; Di Stefano. 2017, Cournoyer-Cloutier et al. 2024b</a:t>
            </a:r>
            <a:endParaRPr sz="1400" dirty="0">
              <a:solidFill>
                <a:schemeClr val="dk1"/>
              </a:solidFill>
              <a:latin typeface="Proxima Nova" panose="02000506030000020004" pitchFamily="2" charset="0"/>
              <a:ea typeface="Average"/>
              <a:cs typeface="Arial" panose="020B0604020202020204" pitchFamily="34" charset="0"/>
              <a:sym typeface="Average"/>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pic>
        <p:nvPicPr>
          <p:cNvPr id="111" name="Google Shape;111;p19" title="Screenshot 2025-06-05 at 9.28.01 AM.png"/>
          <p:cNvPicPr preferRelativeResize="0"/>
          <p:nvPr/>
        </p:nvPicPr>
        <p:blipFill>
          <a:blip r:embed="rId3">
            <a:alphaModFix/>
          </a:blip>
          <a:stretch>
            <a:fillRect/>
          </a:stretch>
        </p:blipFill>
        <p:spPr>
          <a:xfrm>
            <a:off x="235441" y="2078683"/>
            <a:ext cx="4276535" cy="3220068"/>
          </a:xfrm>
          <a:prstGeom prst="rect">
            <a:avLst/>
          </a:prstGeom>
          <a:noFill/>
          <a:ln>
            <a:noFill/>
          </a:ln>
        </p:spPr>
      </p:pic>
      <p:sp>
        <p:nvSpPr>
          <p:cNvPr id="112" name="Google Shape;112;p19"/>
          <p:cNvSpPr txBox="1"/>
          <p:nvPr/>
        </p:nvSpPr>
        <p:spPr>
          <a:xfrm>
            <a:off x="1384100" y="5163767"/>
            <a:ext cx="1979200" cy="640800"/>
          </a:xfrm>
          <a:prstGeom prst="rect">
            <a:avLst/>
          </a:prstGeom>
          <a:noFill/>
          <a:ln>
            <a:noFill/>
          </a:ln>
        </p:spPr>
        <p:txBody>
          <a:bodyPr spcFirstLastPara="1" wrap="square" lIns="121900" tIns="121900" rIns="121900" bIns="121900" anchor="t" anchorCtr="0">
            <a:noAutofit/>
          </a:bodyPr>
          <a:lstStyle/>
          <a:p>
            <a:pPr algn="ctr"/>
            <a:r>
              <a:rPr lang="en-CA" sz="2533" dirty="0">
                <a:solidFill>
                  <a:schemeClr val="dk1"/>
                </a:solidFill>
                <a:latin typeface="Proxima Nova" panose="02000506030000020004" pitchFamily="2" charset="0"/>
                <a:ea typeface="Average"/>
                <a:cs typeface="Average"/>
                <a:sym typeface="Average"/>
              </a:rPr>
              <a:t>B-type stars</a:t>
            </a:r>
            <a:endParaRPr sz="2533" dirty="0">
              <a:solidFill>
                <a:schemeClr val="dk1"/>
              </a:solidFill>
              <a:latin typeface="Proxima Nova" panose="02000506030000020004" pitchFamily="2" charset="0"/>
              <a:ea typeface="Average"/>
              <a:cs typeface="Average"/>
              <a:sym typeface="Average"/>
            </a:endParaRPr>
          </a:p>
        </p:txBody>
      </p:sp>
      <p:pic>
        <p:nvPicPr>
          <p:cNvPr id="113" name="Google Shape;113;p19" title="Screenshot 2025-06-05 at 9.35.51 AM.png"/>
          <p:cNvPicPr preferRelativeResize="0"/>
          <p:nvPr/>
        </p:nvPicPr>
        <p:blipFill>
          <a:blip r:embed="rId4">
            <a:alphaModFix/>
          </a:blip>
          <a:stretch>
            <a:fillRect/>
          </a:stretch>
        </p:blipFill>
        <p:spPr>
          <a:xfrm>
            <a:off x="5228167" y="1306083"/>
            <a:ext cx="6840835" cy="4765299"/>
          </a:xfrm>
          <a:prstGeom prst="rect">
            <a:avLst/>
          </a:prstGeom>
          <a:noFill/>
          <a:ln>
            <a:noFill/>
          </a:ln>
        </p:spPr>
      </p:pic>
      <p:sp>
        <p:nvSpPr>
          <p:cNvPr id="114" name="Google Shape;114;p19"/>
          <p:cNvSpPr/>
          <p:nvPr/>
        </p:nvSpPr>
        <p:spPr>
          <a:xfrm>
            <a:off x="4590667" y="3573516"/>
            <a:ext cx="558800" cy="230400"/>
          </a:xfrm>
          <a:prstGeom prst="rightArrow">
            <a:avLst>
              <a:gd name="adj1" fmla="val 50000"/>
              <a:gd name="adj2" fmla="val 50000"/>
            </a:avLst>
          </a:prstGeom>
          <a:solidFill>
            <a:schemeClr val="tx2">
              <a:lumMod val="20000"/>
              <a:lumOff val="80000"/>
            </a:schemeClr>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latin typeface="Average"/>
              <a:ea typeface="Average"/>
              <a:cs typeface="Average"/>
              <a:sym typeface="Average"/>
            </a:endParaRPr>
          </a:p>
        </p:txBody>
      </p:sp>
      <p:sp>
        <p:nvSpPr>
          <p:cNvPr id="115" name="Google Shape;115;p19"/>
          <p:cNvSpPr txBox="1"/>
          <p:nvPr/>
        </p:nvSpPr>
        <p:spPr>
          <a:xfrm>
            <a:off x="491933" y="356867"/>
            <a:ext cx="9558800" cy="790800"/>
          </a:xfrm>
          <a:prstGeom prst="rect">
            <a:avLst/>
          </a:prstGeom>
          <a:noFill/>
          <a:ln>
            <a:noFill/>
          </a:ln>
        </p:spPr>
        <p:txBody>
          <a:bodyPr spcFirstLastPara="1" wrap="square" lIns="121900" tIns="121900" rIns="121900" bIns="121900" anchor="t" anchorCtr="0">
            <a:noAutofit/>
          </a:bodyPr>
          <a:lstStyle/>
          <a:p>
            <a:r>
              <a:rPr lang="en-CA" sz="3800" dirty="0">
                <a:solidFill>
                  <a:schemeClr val="dk1"/>
                </a:solidFill>
                <a:latin typeface="Proxima Nova" panose="02000506030000020004" pitchFamily="2" charset="0"/>
                <a:ea typeface="Average"/>
                <a:cs typeface="Average"/>
                <a:sym typeface="Average"/>
              </a:rPr>
              <a:t>Results -1  Environment Comparison</a:t>
            </a:r>
            <a:endParaRPr sz="3800" dirty="0">
              <a:solidFill>
                <a:schemeClr val="dk1"/>
              </a:solidFill>
              <a:latin typeface="Proxima Nova" panose="02000506030000020004" pitchFamily="2" charset="0"/>
              <a:ea typeface="Average"/>
              <a:cs typeface="Average"/>
              <a:sym typeface="Average"/>
            </a:endParaRPr>
          </a:p>
        </p:txBody>
      </p:sp>
      <p:sp>
        <p:nvSpPr>
          <p:cNvPr id="2" name="Google Shape;114;p19">
            <a:extLst>
              <a:ext uri="{FF2B5EF4-FFF2-40B4-BE49-F238E27FC236}">
                <a16:creationId xmlns:a16="http://schemas.microsoft.com/office/drawing/2014/main" id="{C2B1261A-5E82-A3E4-844D-43EBD693081F}"/>
              </a:ext>
            </a:extLst>
          </p:cNvPr>
          <p:cNvSpPr/>
          <p:nvPr/>
        </p:nvSpPr>
        <p:spPr>
          <a:xfrm rot="1771534">
            <a:off x="4311266" y="1457666"/>
            <a:ext cx="558800" cy="230400"/>
          </a:xfrm>
          <a:prstGeom prst="rightArrow">
            <a:avLst>
              <a:gd name="adj1" fmla="val 50000"/>
              <a:gd name="adj2" fmla="val 50000"/>
            </a:avLst>
          </a:prstGeom>
          <a:solidFill>
            <a:schemeClr val="tx2">
              <a:lumMod val="20000"/>
              <a:lumOff val="80000"/>
            </a:schemeClr>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latin typeface="Average"/>
              <a:ea typeface="Average"/>
              <a:cs typeface="Average"/>
              <a:sym typeface="Average"/>
            </a:endParaRPr>
          </a:p>
        </p:txBody>
      </p:sp>
      <p:sp>
        <p:nvSpPr>
          <p:cNvPr id="3" name="Google Shape;114;p19">
            <a:extLst>
              <a:ext uri="{FF2B5EF4-FFF2-40B4-BE49-F238E27FC236}">
                <a16:creationId xmlns:a16="http://schemas.microsoft.com/office/drawing/2014/main" id="{066BFA01-E2BC-242C-0E18-9893772E41B0}"/>
              </a:ext>
            </a:extLst>
          </p:cNvPr>
          <p:cNvSpPr/>
          <p:nvPr/>
        </p:nvSpPr>
        <p:spPr>
          <a:xfrm rot="19895289">
            <a:off x="4533117" y="5580928"/>
            <a:ext cx="558800" cy="230400"/>
          </a:xfrm>
          <a:prstGeom prst="rightArrow">
            <a:avLst>
              <a:gd name="adj1" fmla="val 50000"/>
              <a:gd name="adj2" fmla="val 50000"/>
            </a:avLst>
          </a:prstGeom>
          <a:solidFill>
            <a:schemeClr val="tx2">
              <a:lumMod val="20000"/>
              <a:lumOff val="80000"/>
            </a:schemeClr>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latin typeface="Average"/>
              <a:ea typeface="Average"/>
              <a:cs typeface="Average"/>
              <a:sym typeface="Average"/>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1FB42-A578-27D5-19D9-FA8B22299D13}"/>
            </a:ext>
          </a:extLst>
        </p:cNvPr>
        <p:cNvGrpSpPr/>
        <p:nvPr/>
      </p:nvGrpSpPr>
      <p:grpSpPr>
        <a:xfrm>
          <a:off x="0" y="0"/>
          <a:ext cx="0" cy="0"/>
          <a:chOff x="0" y="0"/>
          <a:chExt cx="0" cy="0"/>
        </a:xfrm>
      </p:grpSpPr>
      <p:sp>
        <p:nvSpPr>
          <p:cNvPr id="2" name="Google Shape;101;p18">
            <a:extLst>
              <a:ext uri="{FF2B5EF4-FFF2-40B4-BE49-F238E27FC236}">
                <a16:creationId xmlns:a16="http://schemas.microsoft.com/office/drawing/2014/main" id="{03DA404E-AB47-9FA8-742B-21C1C72924C8}"/>
              </a:ext>
            </a:extLst>
          </p:cNvPr>
          <p:cNvSpPr txBox="1"/>
          <p:nvPr/>
        </p:nvSpPr>
        <p:spPr>
          <a:xfrm>
            <a:off x="491933" y="356867"/>
            <a:ext cx="9558800" cy="790800"/>
          </a:xfrm>
          <a:prstGeom prst="rect">
            <a:avLst/>
          </a:prstGeom>
          <a:noFill/>
          <a:ln>
            <a:noFill/>
          </a:ln>
        </p:spPr>
        <p:txBody>
          <a:bodyPr spcFirstLastPara="1" wrap="square" lIns="121900" tIns="121900" rIns="121900" bIns="121900" anchor="t" anchorCtr="0">
            <a:noAutofit/>
          </a:bodyPr>
          <a:lstStyle/>
          <a:p>
            <a:r>
              <a:rPr lang="en-CA" sz="3800" dirty="0">
                <a:solidFill>
                  <a:schemeClr val="dk1"/>
                </a:solidFill>
                <a:latin typeface="Proxima Nova" panose="02000506030000020004" pitchFamily="2" charset="0"/>
                <a:ea typeface="Average"/>
                <a:cs typeface="Average"/>
                <a:sym typeface="Average"/>
              </a:rPr>
              <a:t>Results -1  Environment Comparison</a:t>
            </a:r>
            <a:endParaRPr sz="3800" dirty="0">
              <a:solidFill>
                <a:schemeClr val="dk1"/>
              </a:solidFill>
              <a:latin typeface="Proxima Nova" panose="02000506030000020004" pitchFamily="2" charset="0"/>
              <a:ea typeface="Average"/>
              <a:cs typeface="Average"/>
              <a:sym typeface="Average"/>
            </a:endParaRPr>
          </a:p>
        </p:txBody>
      </p:sp>
      <p:pic>
        <p:nvPicPr>
          <p:cNvPr id="8" name="Picture 7" descr="A graph of a number of stars&#10;&#10;Description automatically generated">
            <a:extLst>
              <a:ext uri="{FF2B5EF4-FFF2-40B4-BE49-F238E27FC236}">
                <a16:creationId xmlns:a16="http://schemas.microsoft.com/office/drawing/2014/main" id="{8C1001D8-498C-7567-D713-7F7A81ED1B03}"/>
              </a:ext>
            </a:extLst>
          </p:cNvPr>
          <p:cNvPicPr>
            <a:picLocks noChangeAspect="1"/>
          </p:cNvPicPr>
          <p:nvPr/>
        </p:nvPicPr>
        <p:blipFill>
          <a:blip r:embed="rId2"/>
          <a:stretch>
            <a:fillRect/>
          </a:stretch>
        </p:blipFill>
        <p:spPr>
          <a:xfrm>
            <a:off x="491933" y="1572321"/>
            <a:ext cx="5380124" cy="4084909"/>
          </a:xfrm>
          <a:prstGeom prst="rect">
            <a:avLst/>
          </a:prstGeom>
        </p:spPr>
      </p:pic>
      <p:pic>
        <p:nvPicPr>
          <p:cNvPr id="10" name="Picture 9" descr="A graph of a number of stars&#10;&#10;Description automatically generated">
            <a:extLst>
              <a:ext uri="{FF2B5EF4-FFF2-40B4-BE49-F238E27FC236}">
                <a16:creationId xmlns:a16="http://schemas.microsoft.com/office/drawing/2014/main" id="{3711FC21-8376-E6B9-A373-BFF99EB87182}"/>
              </a:ext>
            </a:extLst>
          </p:cNvPr>
          <p:cNvPicPr>
            <a:picLocks noChangeAspect="1"/>
          </p:cNvPicPr>
          <p:nvPr/>
        </p:nvPicPr>
        <p:blipFill>
          <a:blip r:embed="rId3"/>
          <a:stretch>
            <a:fillRect/>
          </a:stretch>
        </p:blipFill>
        <p:spPr>
          <a:xfrm>
            <a:off x="6319945" y="1572321"/>
            <a:ext cx="5446544" cy="4084909"/>
          </a:xfrm>
          <a:prstGeom prst="rect">
            <a:avLst/>
          </a:prstGeom>
        </p:spPr>
      </p:pic>
      <p:sp>
        <p:nvSpPr>
          <p:cNvPr id="11" name="TextBox 10">
            <a:extLst>
              <a:ext uri="{FF2B5EF4-FFF2-40B4-BE49-F238E27FC236}">
                <a16:creationId xmlns:a16="http://schemas.microsoft.com/office/drawing/2014/main" id="{F32E0E0E-4276-F1F5-0CC1-BEC73451E9E6}"/>
              </a:ext>
            </a:extLst>
          </p:cNvPr>
          <p:cNvSpPr txBox="1"/>
          <p:nvPr/>
        </p:nvSpPr>
        <p:spPr>
          <a:xfrm>
            <a:off x="1500779" y="5758718"/>
            <a:ext cx="4371278" cy="923330"/>
          </a:xfrm>
          <a:prstGeom prst="rect">
            <a:avLst/>
          </a:prstGeom>
          <a:noFill/>
        </p:spPr>
        <p:txBody>
          <a:bodyPr wrap="square" rtlCol="0">
            <a:spAutoFit/>
          </a:bodyPr>
          <a:lstStyle/>
          <a:p>
            <a:pPr marL="285750" indent="-285750">
              <a:buFont typeface="Wingdings" pitchFamily="2" charset="2"/>
              <a:buChar char="à"/>
            </a:pPr>
            <a:r>
              <a:rPr lang="en-US" dirty="0">
                <a:sym typeface="Wingdings" pitchFamily="2" charset="2"/>
              </a:rPr>
              <a:t>Input distribution: </a:t>
            </a:r>
            <a:r>
              <a:rPr lang="en-US" dirty="0" err="1">
                <a:sym typeface="Wingdings" pitchFamily="2" charset="2"/>
              </a:rPr>
              <a:t>g</a:t>
            </a:r>
            <a:r>
              <a:rPr lang="en-US" baseline="-25000" dirty="0" err="1"/>
              <a:t>small</a:t>
            </a:r>
            <a:r>
              <a:rPr lang="en-US" dirty="0"/>
              <a:t> = - 0.28</a:t>
            </a:r>
          </a:p>
          <a:p>
            <a:pPr marL="285750" indent="-285750">
              <a:buFont typeface="Wingdings" pitchFamily="2" charset="2"/>
              <a:buChar char="à"/>
            </a:pPr>
            <a:r>
              <a:rPr lang="en-US" dirty="0">
                <a:sym typeface="Wingdings" pitchFamily="2" charset="2"/>
              </a:rPr>
              <a:t>Evolved distribution: </a:t>
            </a:r>
            <a:r>
              <a:rPr lang="en-US" dirty="0" err="1">
                <a:sym typeface="Wingdings" pitchFamily="2" charset="2"/>
              </a:rPr>
              <a:t>g</a:t>
            </a:r>
            <a:r>
              <a:rPr lang="en-US" baseline="-25000" dirty="0" err="1"/>
              <a:t>small</a:t>
            </a:r>
            <a:r>
              <a:rPr lang="en-US" dirty="0"/>
              <a:t> = - 0.19  </a:t>
            </a:r>
          </a:p>
          <a:p>
            <a:pPr marL="285750" indent="-285750">
              <a:buFont typeface="Wingdings" pitchFamily="2" charset="2"/>
              <a:buChar char="à"/>
            </a:pPr>
            <a:r>
              <a:rPr lang="en-US" dirty="0"/>
              <a:t>Input B-type bin. fraction = 84%</a:t>
            </a:r>
          </a:p>
        </p:txBody>
      </p:sp>
      <p:sp>
        <p:nvSpPr>
          <p:cNvPr id="12" name="TextBox 11">
            <a:extLst>
              <a:ext uri="{FF2B5EF4-FFF2-40B4-BE49-F238E27FC236}">
                <a16:creationId xmlns:a16="http://schemas.microsoft.com/office/drawing/2014/main" id="{4972F68C-D8A0-F6D1-7ACA-E72591D85FF4}"/>
              </a:ext>
            </a:extLst>
          </p:cNvPr>
          <p:cNvSpPr txBox="1"/>
          <p:nvPr/>
        </p:nvSpPr>
        <p:spPr>
          <a:xfrm>
            <a:off x="7372730" y="5758718"/>
            <a:ext cx="4371278" cy="923330"/>
          </a:xfrm>
          <a:prstGeom prst="rect">
            <a:avLst/>
          </a:prstGeom>
          <a:noFill/>
        </p:spPr>
        <p:txBody>
          <a:bodyPr wrap="square" rtlCol="0">
            <a:spAutoFit/>
          </a:bodyPr>
          <a:lstStyle/>
          <a:p>
            <a:pPr marL="285750" indent="-285750">
              <a:buFont typeface="Wingdings" pitchFamily="2" charset="2"/>
              <a:buChar char="à"/>
            </a:pPr>
            <a:r>
              <a:rPr lang="en-US" dirty="0">
                <a:sym typeface="Wingdings" pitchFamily="2" charset="2"/>
              </a:rPr>
              <a:t>Input distribution: </a:t>
            </a:r>
            <a:r>
              <a:rPr lang="en-US" dirty="0" err="1">
                <a:sym typeface="Wingdings" pitchFamily="2" charset="2"/>
              </a:rPr>
              <a:t>g</a:t>
            </a:r>
            <a:r>
              <a:rPr lang="en-US" baseline="-25000" dirty="0" err="1">
                <a:sym typeface="Wingdings" pitchFamily="2" charset="2"/>
              </a:rPr>
              <a:t>large</a:t>
            </a:r>
            <a:r>
              <a:rPr lang="en-US" dirty="0"/>
              <a:t> = - 1.64</a:t>
            </a:r>
          </a:p>
          <a:p>
            <a:pPr marL="285750" indent="-285750">
              <a:buFont typeface="Wingdings" pitchFamily="2" charset="2"/>
              <a:buChar char="à"/>
            </a:pPr>
            <a:r>
              <a:rPr lang="en-US" dirty="0">
                <a:sym typeface="Wingdings" pitchFamily="2" charset="2"/>
              </a:rPr>
              <a:t>Evolved distribution: </a:t>
            </a:r>
            <a:r>
              <a:rPr lang="en-US" dirty="0" err="1">
                <a:sym typeface="Wingdings" pitchFamily="2" charset="2"/>
              </a:rPr>
              <a:t>g</a:t>
            </a:r>
            <a:r>
              <a:rPr lang="en-US" baseline="-25000" dirty="0" err="1"/>
              <a:t>large</a:t>
            </a:r>
            <a:r>
              <a:rPr lang="en-US" dirty="0"/>
              <a:t> = - 1.26</a:t>
            </a:r>
          </a:p>
          <a:p>
            <a:pPr marL="285750" indent="-285750">
              <a:buFont typeface="Wingdings" pitchFamily="2" charset="2"/>
              <a:buChar char="à"/>
            </a:pPr>
            <a:r>
              <a:rPr lang="en-US" dirty="0"/>
              <a:t>Evolved B-type bin. fraction =  82%</a:t>
            </a:r>
          </a:p>
        </p:txBody>
      </p:sp>
    </p:spTree>
    <p:extLst>
      <p:ext uri="{BB962C8B-B14F-4D97-AF65-F5344CB8AC3E}">
        <p14:creationId xmlns:p14="http://schemas.microsoft.com/office/powerpoint/2010/main" val="14251270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0"/>
          <p:cNvSpPr txBox="1"/>
          <p:nvPr/>
        </p:nvSpPr>
        <p:spPr>
          <a:xfrm>
            <a:off x="491933" y="356867"/>
            <a:ext cx="9558800" cy="790800"/>
          </a:xfrm>
          <a:prstGeom prst="rect">
            <a:avLst/>
          </a:prstGeom>
          <a:noFill/>
          <a:ln>
            <a:noFill/>
          </a:ln>
        </p:spPr>
        <p:txBody>
          <a:bodyPr spcFirstLastPara="1" wrap="square" lIns="121900" tIns="121900" rIns="121900" bIns="121900" anchor="t" anchorCtr="0">
            <a:noAutofit/>
          </a:bodyPr>
          <a:lstStyle/>
          <a:p>
            <a:r>
              <a:rPr lang="en-CA" sz="3800" dirty="0">
                <a:solidFill>
                  <a:schemeClr val="dk1"/>
                </a:solidFill>
                <a:latin typeface="Proxima Nova" panose="02000506030000020004" pitchFamily="2" charset="0"/>
                <a:ea typeface="Average"/>
                <a:cs typeface="Average"/>
                <a:sym typeface="Average"/>
              </a:rPr>
              <a:t>Results -2  Time Evolution Comparison</a:t>
            </a:r>
            <a:endParaRPr sz="3800" dirty="0">
              <a:solidFill>
                <a:schemeClr val="dk1"/>
              </a:solidFill>
              <a:latin typeface="Proxima Nova" panose="02000506030000020004" pitchFamily="2" charset="0"/>
              <a:ea typeface="Average"/>
              <a:cs typeface="Average"/>
              <a:sym typeface="Average"/>
            </a:endParaRPr>
          </a:p>
        </p:txBody>
      </p:sp>
      <p:sp>
        <p:nvSpPr>
          <p:cNvPr id="121" name="Google Shape;121;p20"/>
          <p:cNvSpPr txBox="1"/>
          <p:nvPr/>
        </p:nvSpPr>
        <p:spPr>
          <a:xfrm>
            <a:off x="1855799" y="5255093"/>
            <a:ext cx="2158800" cy="742000"/>
          </a:xfrm>
          <a:prstGeom prst="rect">
            <a:avLst/>
          </a:prstGeom>
          <a:noFill/>
          <a:ln>
            <a:noFill/>
          </a:ln>
        </p:spPr>
        <p:txBody>
          <a:bodyPr spcFirstLastPara="1" wrap="square" lIns="121900" tIns="121900" rIns="121900" bIns="121900" anchor="t" anchorCtr="0">
            <a:noAutofit/>
          </a:bodyPr>
          <a:lstStyle/>
          <a:p>
            <a:pPr algn="ctr"/>
            <a:r>
              <a:rPr lang="en-CA" sz="2900" dirty="0">
                <a:solidFill>
                  <a:schemeClr val="dk1"/>
                </a:solidFill>
                <a:latin typeface="Proxima Nova" panose="02000506030000020004" pitchFamily="2" charset="0"/>
                <a:ea typeface="Average"/>
                <a:cs typeface="Average"/>
                <a:sym typeface="Average"/>
              </a:rPr>
              <a:t>B-type stars</a:t>
            </a:r>
            <a:endParaRPr sz="2900" dirty="0">
              <a:solidFill>
                <a:schemeClr val="dk1"/>
              </a:solidFill>
              <a:latin typeface="Proxima Nova" panose="02000506030000020004" pitchFamily="2" charset="0"/>
              <a:ea typeface="Average"/>
              <a:cs typeface="Average"/>
              <a:sym typeface="Average"/>
            </a:endParaRPr>
          </a:p>
        </p:txBody>
      </p:sp>
      <p:sp>
        <p:nvSpPr>
          <p:cNvPr id="122" name="Google Shape;122;p20"/>
          <p:cNvSpPr txBox="1"/>
          <p:nvPr/>
        </p:nvSpPr>
        <p:spPr>
          <a:xfrm>
            <a:off x="7919932" y="5255093"/>
            <a:ext cx="2226288" cy="742000"/>
          </a:xfrm>
          <a:prstGeom prst="rect">
            <a:avLst/>
          </a:prstGeom>
          <a:noFill/>
          <a:ln>
            <a:noFill/>
          </a:ln>
        </p:spPr>
        <p:txBody>
          <a:bodyPr spcFirstLastPara="1" wrap="square" lIns="121900" tIns="121900" rIns="121900" bIns="121900" anchor="t" anchorCtr="0">
            <a:noAutofit/>
          </a:bodyPr>
          <a:lstStyle/>
          <a:p>
            <a:pPr algn="ctr"/>
            <a:r>
              <a:rPr lang="en-CA" sz="2900" dirty="0">
                <a:solidFill>
                  <a:schemeClr val="dk1"/>
                </a:solidFill>
                <a:latin typeface="Proxima Nova" panose="02000506030000020004" pitchFamily="2" charset="0"/>
                <a:ea typeface="Average"/>
                <a:cs typeface="Average"/>
                <a:sym typeface="Average"/>
              </a:rPr>
              <a:t>O-type stars</a:t>
            </a:r>
            <a:endParaRPr sz="2900" dirty="0">
              <a:solidFill>
                <a:schemeClr val="dk1"/>
              </a:solidFill>
              <a:latin typeface="Proxima Nova" panose="02000506030000020004" pitchFamily="2" charset="0"/>
              <a:ea typeface="Average"/>
              <a:cs typeface="Average"/>
              <a:sym typeface="Average"/>
            </a:endParaRPr>
          </a:p>
        </p:txBody>
      </p:sp>
      <p:sp>
        <p:nvSpPr>
          <p:cNvPr id="125" name="Google Shape;125;p20"/>
          <p:cNvSpPr txBox="1"/>
          <p:nvPr/>
        </p:nvSpPr>
        <p:spPr>
          <a:xfrm>
            <a:off x="9540814" y="6506800"/>
            <a:ext cx="2732285" cy="351200"/>
          </a:xfrm>
          <a:prstGeom prst="rect">
            <a:avLst/>
          </a:prstGeom>
          <a:noFill/>
          <a:ln>
            <a:noFill/>
          </a:ln>
        </p:spPr>
        <p:txBody>
          <a:bodyPr spcFirstLastPara="1" wrap="square" lIns="121900" tIns="121900" rIns="121900" bIns="121900" anchor="t" anchorCtr="0">
            <a:noAutofit/>
          </a:bodyPr>
          <a:lstStyle/>
          <a:p>
            <a:r>
              <a:rPr lang="en-CA" sz="1400" dirty="0">
                <a:solidFill>
                  <a:schemeClr val="dk1"/>
                </a:solidFill>
                <a:latin typeface="Proxima Nova" panose="02000506030000020004" pitchFamily="2" charset="0"/>
                <a:ea typeface="Average"/>
                <a:cs typeface="Average"/>
                <a:sym typeface="Average"/>
              </a:rPr>
              <a:t>Cournoyer-Cloutier et al. 2024b</a:t>
            </a:r>
            <a:endParaRPr sz="1400" dirty="0">
              <a:solidFill>
                <a:schemeClr val="dk1"/>
              </a:solidFill>
              <a:latin typeface="Proxima Nova" panose="02000506030000020004" pitchFamily="2" charset="0"/>
              <a:ea typeface="Average"/>
              <a:cs typeface="Average"/>
              <a:sym typeface="Average"/>
            </a:endParaRPr>
          </a:p>
        </p:txBody>
      </p:sp>
      <p:grpSp>
        <p:nvGrpSpPr>
          <p:cNvPr id="13" name="Group 12">
            <a:extLst>
              <a:ext uri="{FF2B5EF4-FFF2-40B4-BE49-F238E27FC236}">
                <a16:creationId xmlns:a16="http://schemas.microsoft.com/office/drawing/2014/main" id="{0FE64262-3C84-D76B-AD4C-8AEEB2B8941B}"/>
              </a:ext>
            </a:extLst>
          </p:cNvPr>
          <p:cNvGrpSpPr/>
          <p:nvPr/>
        </p:nvGrpSpPr>
        <p:grpSpPr>
          <a:xfrm>
            <a:off x="6271242" y="1747602"/>
            <a:ext cx="5523668" cy="3649556"/>
            <a:chOff x="6271242" y="1747602"/>
            <a:chExt cx="5523668" cy="3649556"/>
          </a:xfrm>
        </p:grpSpPr>
        <p:pic>
          <p:nvPicPr>
            <p:cNvPr id="124" name="Google Shape;124;p20" title="Screenshot 2025-06-05 at 9.44.43 AM.png"/>
            <p:cNvPicPr preferRelativeResize="0"/>
            <p:nvPr/>
          </p:nvPicPr>
          <p:blipFill>
            <a:blip r:embed="rId3">
              <a:alphaModFix/>
            </a:blip>
            <a:stretch>
              <a:fillRect/>
            </a:stretch>
          </p:blipFill>
          <p:spPr>
            <a:xfrm>
              <a:off x="6271242" y="1747602"/>
              <a:ext cx="5523668" cy="3649556"/>
            </a:xfrm>
            <a:prstGeom prst="rect">
              <a:avLst/>
            </a:prstGeom>
            <a:noFill/>
            <a:ln>
              <a:noFill/>
            </a:ln>
          </p:spPr>
        </p:pic>
        <p:sp>
          <p:nvSpPr>
            <p:cNvPr id="3" name="Rectangle 2">
              <a:extLst>
                <a:ext uri="{FF2B5EF4-FFF2-40B4-BE49-F238E27FC236}">
                  <a16:creationId xmlns:a16="http://schemas.microsoft.com/office/drawing/2014/main" id="{1C5D085D-385C-2B35-9F7F-11B0304A2431}"/>
                </a:ext>
              </a:extLst>
            </p:cNvPr>
            <p:cNvSpPr/>
            <p:nvPr/>
          </p:nvSpPr>
          <p:spPr>
            <a:xfrm>
              <a:off x="10418838" y="1940317"/>
              <a:ext cx="1085385" cy="41259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sp>
        <p:nvSpPr>
          <p:cNvPr id="5" name="TextBox 4">
            <a:extLst>
              <a:ext uri="{FF2B5EF4-FFF2-40B4-BE49-F238E27FC236}">
                <a16:creationId xmlns:a16="http://schemas.microsoft.com/office/drawing/2014/main" id="{BD071440-B5EA-8D75-8FD3-F93E03572432}"/>
              </a:ext>
            </a:extLst>
          </p:cNvPr>
          <p:cNvSpPr txBox="1"/>
          <p:nvPr/>
        </p:nvSpPr>
        <p:spPr>
          <a:xfrm>
            <a:off x="10374234" y="1925917"/>
            <a:ext cx="949466" cy="523220"/>
          </a:xfrm>
          <a:prstGeom prst="rect">
            <a:avLst/>
          </a:prstGeom>
          <a:noFill/>
        </p:spPr>
        <p:txBody>
          <a:bodyPr wrap="square" rtlCol="0">
            <a:spAutoFit/>
          </a:bodyPr>
          <a:lstStyle/>
          <a:p>
            <a:r>
              <a:rPr lang="en-US" sz="1400" dirty="0">
                <a:latin typeface="Proxima Nova" panose="02000506030000020004" pitchFamily="2" charset="0"/>
              </a:rPr>
              <a:t>t = 2.5 t</a:t>
            </a:r>
            <a:r>
              <a:rPr lang="en-US" sz="1400" baseline="-25000" dirty="0">
                <a:latin typeface="Proxima Nova" panose="02000506030000020004" pitchFamily="2" charset="0"/>
              </a:rPr>
              <a:t>ff</a:t>
            </a:r>
          </a:p>
          <a:p>
            <a:r>
              <a:rPr lang="en-US" sz="1400" dirty="0">
                <a:latin typeface="Proxima Nova" panose="02000506030000020004" pitchFamily="2" charset="0"/>
              </a:rPr>
              <a:t>t = 1.5 t</a:t>
            </a:r>
            <a:r>
              <a:rPr lang="en-US" sz="1400" baseline="-25000" dirty="0">
                <a:latin typeface="Proxima Nova" panose="02000506030000020004" pitchFamily="2" charset="0"/>
              </a:rPr>
              <a:t>ff</a:t>
            </a:r>
          </a:p>
        </p:txBody>
      </p:sp>
      <p:grpSp>
        <p:nvGrpSpPr>
          <p:cNvPr id="7" name="Group 6">
            <a:extLst>
              <a:ext uri="{FF2B5EF4-FFF2-40B4-BE49-F238E27FC236}">
                <a16:creationId xmlns:a16="http://schemas.microsoft.com/office/drawing/2014/main" id="{81F0AD38-F516-CE5D-785F-FB2081EE8DE1}"/>
              </a:ext>
            </a:extLst>
          </p:cNvPr>
          <p:cNvGrpSpPr/>
          <p:nvPr/>
        </p:nvGrpSpPr>
        <p:grpSpPr>
          <a:xfrm>
            <a:off x="173366" y="1775297"/>
            <a:ext cx="5523667" cy="3594167"/>
            <a:chOff x="173367" y="2109834"/>
            <a:chExt cx="5523667" cy="3594167"/>
          </a:xfrm>
        </p:grpSpPr>
        <p:pic>
          <p:nvPicPr>
            <p:cNvPr id="123" name="Google Shape;123;p20" title="Screenshot 2025-06-05 at 9.42.31 AM.png"/>
            <p:cNvPicPr preferRelativeResize="0"/>
            <p:nvPr/>
          </p:nvPicPr>
          <p:blipFill>
            <a:blip r:embed="rId4">
              <a:alphaModFix/>
            </a:blip>
            <a:stretch>
              <a:fillRect/>
            </a:stretch>
          </p:blipFill>
          <p:spPr>
            <a:xfrm>
              <a:off x="173367" y="2109834"/>
              <a:ext cx="5523667" cy="3594167"/>
            </a:xfrm>
            <a:prstGeom prst="rect">
              <a:avLst/>
            </a:prstGeom>
            <a:noFill/>
            <a:ln>
              <a:noFill/>
            </a:ln>
          </p:spPr>
        </p:pic>
        <p:sp>
          <p:nvSpPr>
            <p:cNvPr id="2" name="Rectangle 1">
              <a:extLst>
                <a:ext uri="{FF2B5EF4-FFF2-40B4-BE49-F238E27FC236}">
                  <a16:creationId xmlns:a16="http://schemas.microsoft.com/office/drawing/2014/main" id="{E2E7E4FA-7892-6C95-4ECF-5DB67B378D93}"/>
                </a:ext>
              </a:extLst>
            </p:cNvPr>
            <p:cNvSpPr/>
            <p:nvPr/>
          </p:nvSpPr>
          <p:spPr>
            <a:xfrm>
              <a:off x="4237464" y="2263698"/>
              <a:ext cx="1170878" cy="41259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TextBox 5">
              <a:extLst>
                <a:ext uri="{FF2B5EF4-FFF2-40B4-BE49-F238E27FC236}">
                  <a16:creationId xmlns:a16="http://schemas.microsoft.com/office/drawing/2014/main" id="{EC2D0B94-1106-E700-88F7-5A97ED1585A1}"/>
                </a:ext>
              </a:extLst>
            </p:cNvPr>
            <p:cNvSpPr txBox="1"/>
            <p:nvPr/>
          </p:nvSpPr>
          <p:spPr>
            <a:xfrm>
              <a:off x="4128489" y="2214313"/>
              <a:ext cx="949466" cy="523220"/>
            </a:xfrm>
            <a:prstGeom prst="rect">
              <a:avLst/>
            </a:prstGeom>
            <a:noFill/>
          </p:spPr>
          <p:txBody>
            <a:bodyPr wrap="square" rtlCol="0">
              <a:spAutoFit/>
            </a:bodyPr>
            <a:lstStyle/>
            <a:p>
              <a:r>
                <a:rPr lang="en-US" sz="1400" dirty="0">
                  <a:latin typeface="Proxima Nova" panose="02000506030000020004" pitchFamily="2" charset="0"/>
                </a:rPr>
                <a:t>t = 2.5 t</a:t>
              </a:r>
              <a:r>
                <a:rPr lang="en-US" sz="1400" baseline="-25000" dirty="0">
                  <a:latin typeface="Proxima Nova" panose="02000506030000020004" pitchFamily="2" charset="0"/>
                </a:rPr>
                <a:t>ff</a:t>
              </a:r>
            </a:p>
            <a:p>
              <a:r>
                <a:rPr lang="en-US" sz="1400" dirty="0">
                  <a:latin typeface="Proxima Nova" panose="02000506030000020004" pitchFamily="2" charset="0"/>
                </a:rPr>
                <a:t>t = 1.5 t</a:t>
              </a:r>
              <a:r>
                <a:rPr lang="en-US" sz="1400" baseline="-25000" dirty="0">
                  <a:latin typeface="Proxima Nova" panose="02000506030000020004" pitchFamily="2" charset="0"/>
                </a:rPr>
                <a:t>ff</a:t>
              </a:r>
            </a:p>
          </p:txBody>
        </p:sp>
      </p:grpSp>
      <p:grpSp>
        <p:nvGrpSpPr>
          <p:cNvPr id="12" name="Group 11">
            <a:extLst>
              <a:ext uri="{FF2B5EF4-FFF2-40B4-BE49-F238E27FC236}">
                <a16:creationId xmlns:a16="http://schemas.microsoft.com/office/drawing/2014/main" id="{1384EF8A-A120-73C7-86BA-F1DF7AD2120B}"/>
              </a:ext>
            </a:extLst>
          </p:cNvPr>
          <p:cNvGrpSpPr/>
          <p:nvPr/>
        </p:nvGrpSpPr>
        <p:grpSpPr>
          <a:xfrm>
            <a:off x="4646485" y="5929455"/>
            <a:ext cx="2641560" cy="752945"/>
            <a:chOff x="491933" y="5929455"/>
            <a:chExt cx="2641560" cy="752945"/>
          </a:xfrm>
        </p:grpSpPr>
        <p:pic>
          <p:nvPicPr>
            <p:cNvPr id="10" name="Picture 9" descr="A purple and yellow rectangle&#10;&#10;Description automatically generated">
              <a:extLst>
                <a:ext uri="{FF2B5EF4-FFF2-40B4-BE49-F238E27FC236}">
                  <a16:creationId xmlns:a16="http://schemas.microsoft.com/office/drawing/2014/main" id="{E3963746-8373-789B-CAD2-3AE7F87D3584}"/>
                </a:ext>
              </a:extLst>
            </p:cNvPr>
            <p:cNvPicPr>
              <a:picLocks noChangeAspect="1"/>
            </p:cNvPicPr>
            <p:nvPr/>
          </p:nvPicPr>
          <p:blipFill>
            <a:blip r:embed="rId5"/>
            <a:stretch>
              <a:fillRect/>
            </a:stretch>
          </p:blipFill>
          <p:spPr>
            <a:xfrm>
              <a:off x="491933" y="5940606"/>
              <a:ext cx="796072" cy="741794"/>
            </a:xfrm>
            <a:prstGeom prst="rect">
              <a:avLst/>
            </a:prstGeom>
          </p:spPr>
        </p:pic>
        <p:sp>
          <p:nvSpPr>
            <p:cNvPr id="11" name="TextBox 10">
              <a:extLst>
                <a:ext uri="{FF2B5EF4-FFF2-40B4-BE49-F238E27FC236}">
                  <a16:creationId xmlns:a16="http://schemas.microsoft.com/office/drawing/2014/main" id="{CD1E53E7-ABAA-564B-362D-4B9E73B2D34B}"/>
                </a:ext>
              </a:extLst>
            </p:cNvPr>
            <p:cNvSpPr txBox="1"/>
            <p:nvPr/>
          </p:nvSpPr>
          <p:spPr>
            <a:xfrm>
              <a:off x="1288005" y="5929455"/>
              <a:ext cx="1845488" cy="707886"/>
            </a:xfrm>
            <a:prstGeom prst="rect">
              <a:avLst/>
            </a:prstGeom>
            <a:noFill/>
          </p:spPr>
          <p:txBody>
            <a:bodyPr wrap="square" rtlCol="0">
              <a:spAutoFit/>
            </a:bodyPr>
            <a:lstStyle/>
            <a:p>
              <a:r>
                <a:rPr lang="en-US" sz="2000" dirty="0">
                  <a:latin typeface="Proxima Nova" panose="02000506030000020004" pitchFamily="2" charset="0"/>
                </a:rPr>
                <a:t>2 x 10</a:t>
              </a:r>
              <a:r>
                <a:rPr lang="en-US" sz="2000" baseline="30000" dirty="0">
                  <a:latin typeface="Proxima Nova" panose="02000506030000020004" pitchFamily="2" charset="0"/>
                </a:rPr>
                <a:t>5</a:t>
              </a:r>
              <a:r>
                <a:rPr lang="en-US" sz="2000" dirty="0">
                  <a:latin typeface="Proxima Nova" panose="02000506030000020004" pitchFamily="2" charset="0"/>
                </a:rPr>
                <a:t> </a:t>
              </a:r>
              <a:r>
                <a:rPr lang="en-CA" sz="2000" b="0" i="0" dirty="0">
                  <a:effectLst/>
                  <a:latin typeface="Proxima Nova" panose="02000506030000020004" pitchFamily="2" charset="0"/>
                </a:rPr>
                <a:t>M</a:t>
              </a:r>
              <a:r>
                <a:rPr lang="en-CA" sz="2000" b="0" i="0" baseline="-25000" dirty="0">
                  <a:effectLst/>
                  <a:latin typeface="Proxima Nova" panose="02000506030000020004" pitchFamily="2" charset="0"/>
                </a:rPr>
                <a:t>☉</a:t>
              </a:r>
            </a:p>
            <a:p>
              <a:r>
                <a:rPr lang="en-US" sz="2000" dirty="0">
                  <a:latin typeface="Proxima Nova" panose="02000506030000020004" pitchFamily="2" charset="0"/>
                </a:rPr>
                <a:t>5 x 10</a:t>
              </a:r>
              <a:r>
                <a:rPr lang="en-US" sz="2000" baseline="30000" dirty="0">
                  <a:latin typeface="Proxima Nova" panose="02000506030000020004" pitchFamily="2" charset="0"/>
                </a:rPr>
                <a:t>4</a:t>
              </a:r>
              <a:r>
                <a:rPr lang="en-US" sz="2000" dirty="0">
                  <a:latin typeface="Proxima Nova" panose="02000506030000020004" pitchFamily="2" charset="0"/>
                </a:rPr>
                <a:t> </a:t>
              </a:r>
              <a:r>
                <a:rPr lang="en-CA" sz="2000" b="0" i="0" dirty="0">
                  <a:effectLst/>
                  <a:latin typeface="Proxima Nova" panose="02000506030000020004" pitchFamily="2" charset="0"/>
                </a:rPr>
                <a:t>M</a:t>
              </a:r>
              <a:r>
                <a:rPr lang="en-CA" sz="2000" b="0" i="0" baseline="-25000" dirty="0">
                  <a:effectLst/>
                  <a:latin typeface="Proxima Nova" panose="02000506030000020004" pitchFamily="2" charset="0"/>
                </a:rPr>
                <a:t>☉</a:t>
              </a: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0868713-9CA6-8E39-72E5-5A2D4F76BDF8}"/>
              </a:ext>
            </a:extLst>
          </p:cNvPr>
          <p:cNvSpPr txBox="1"/>
          <p:nvPr/>
        </p:nvSpPr>
        <p:spPr>
          <a:xfrm>
            <a:off x="834501" y="559294"/>
            <a:ext cx="10164932" cy="677108"/>
          </a:xfrm>
          <a:prstGeom prst="rect">
            <a:avLst/>
          </a:prstGeom>
          <a:noFill/>
        </p:spPr>
        <p:txBody>
          <a:bodyPr wrap="square" rtlCol="0">
            <a:spAutoFit/>
          </a:bodyPr>
          <a:lstStyle/>
          <a:p>
            <a:r>
              <a:rPr lang="en-US" sz="3800" dirty="0">
                <a:latin typeface="Proxima Nova" panose="02000506030000020004" pitchFamily="2" charset="0"/>
                <a:cs typeface="Arial" panose="020B0604020202020204" pitchFamily="34" charset="0"/>
              </a:rPr>
              <a:t>Globular Clusters (GCs)</a:t>
            </a:r>
            <a:r>
              <a:rPr lang="en-US" dirty="0">
                <a:latin typeface="Proxima Nova" panose="02000506030000020004" pitchFamily="2" charset="0"/>
                <a:cs typeface="Arial" panose="020B0604020202020204" pitchFamily="34" charset="0"/>
              </a:rPr>
              <a:t> </a:t>
            </a:r>
          </a:p>
        </p:txBody>
      </p:sp>
      <p:sp>
        <p:nvSpPr>
          <p:cNvPr id="6" name="TextBox 5">
            <a:extLst>
              <a:ext uri="{FF2B5EF4-FFF2-40B4-BE49-F238E27FC236}">
                <a16:creationId xmlns:a16="http://schemas.microsoft.com/office/drawing/2014/main" id="{B9E1C7AC-9A4E-77DF-46B6-AA07A272F246}"/>
              </a:ext>
            </a:extLst>
          </p:cNvPr>
          <p:cNvSpPr txBox="1"/>
          <p:nvPr/>
        </p:nvSpPr>
        <p:spPr>
          <a:xfrm>
            <a:off x="487890" y="1742535"/>
            <a:ext cx="6003984" cy="3693319"/>
          </a:xfrm>
          <a:prstGeom prst="rect">
            <a:avLst/>
          </a:prstGeom>
          <a:noFill/>
          <a:ln w="19050">
            <a:noFill/>
          </a:ln>
        </p:spPr>
        <p:txBody>
          <a:bodyPr wrap="square" rtlCol="0">
            <a:spAutoFit/>
          </a:bodyPr>
          <a:lstStyle/>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Clusters are groups of hundreds to millions of stars</a:t>
            </a:r>
          </a:p>
          <a:p>
            <a:pPr marL="285750" indent="-285750">
              <a:buFont typeface="Wingdings" pitchFamily="2" charset="2"/>
              <a:buChar char="à"/>
            </a:pPr>
            <a:endParaRPr lang="en-US" sz="2500" dirty="0">
              <a:ln>
                <a:solidFill>
                  <a:schemeClr val="tx1"/>
                </a:solidFill>
              </a:ln>
              <a:latin typeface="Proxima Nova" panose="02000506030000020004" pitchFamily="2" charset="0"/>
              <a:cs typeface="Arial" panose="020B0604020202020204" pitchFamily="34" charset="0"/>
              <a:sym typeface="Wingdings" pitchFamily="2" charset="2"/>
            </a:endParaRPr>
          </a:p>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Globular Clusters are remarkably massive and dense</a:t>
            </a:r>
          </a:p>
          <a:p>
            <a:pPr marL="285750" indent="-285750">
              <a:buFont typeface="Wingdings" pitchFamily="2" charset="2"/>
              <a:buChar char="à"/>
            </a:pPr>
            <a:endParaRPr lang="en-US" sz="2500" dirty="0">
              <a:ln>
                <a:solidFill>
                  <a:schemeClr val="tx1"/>
                </a:solidFill>
              </a:ln>
              <a:latin typeface="Proxima Nova" panose="02000506030000020004" pitchFamily="2" charset="0"/>
              <a:cs typeface="Arial" panose="020B0604020202020204" pitchFamily="34" charset="0"/>
              <a:sym typeface="Wingdings" pitchFamily="2" charset="2"/>
            </a:endParaRPr>
          </a:p>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GCs were once though to be simple clusters with uniform ages and chemical compositions   </a:t>
            </a:r>
            <a:endParaRPr lang="en-US" sz="2500" dirty="0">
              <a:ln>
                <a:solidFill>
                  <a:schemeClr val="tx1"/>
                </a:solidFill>
              </a:ln>
              <a:latin typeface="Proxima Nova" panose="02000506030000020004" pitchFamily="2" charset="0"/>
              <a:cs typeface="Arial" panose="020B0604020202020204" pitchFamily="34" charset="0"/>
            </a:endParaRPr>
          </a:p>
        </p:txBody>
      </p:sp>
      <p:pic>
        <p:nvPicPr>
          <p:cNvPr id="4" name="Picture 3">
            <a:extLst>
              <a:ext uri="{FF2B5EF4-FFF2-40B4-BE49-F238E27FC236}">
                <a16:creationId xmlns:a16="http://schemas.microsoft.com/office/drawing/2014/main" id="{FF35A83F-A2DC-158B-E5A2-7B296E9F6BC7}"/>
              </a:ext>
            </a:extLst>
          </p:cNvPr>
          <p:cNvPicPr>
            <a:picLocks noChangeAspect="1"/>
          </p:cNvPicPr>
          <p:nvPr/>
        </p:nvPicPr>
        <p:blipFill>
          <a:blip r:embed="rId2"/>
          <a:stretch>
            <a:fillRect/>
          </a:stretch>
        </p:blipFill>
        <p:spPr>
          <a:xfrm>
            <a:off x="6969840" y="1075875"/>
            <a:ext cx="4893806" cy="4893806"/>
          </a:xfrm>
          <a:prstGeom prst="rect">
            <a:avLst/>
          </a:prstGeom>
        </p:spPr>
      </p:pic>
      <p:sp>
        <p:nvSpPr>
          <p:cNvPr id="7" name="Google Shape;67;p14">
            <a:extLst>
              <a:ext uri="{FF2B5EF4-FFF2-40B4-BE49-F238E27FC236}">
                <a16:creationId xmlns:a16="http://schemas.microsoft.com/office/drawing/2014/main" id="{001BB3E8-8DF7-503A-C8BC-ED5061D5140B}"/>
              </a:ext>
            </a:extLst>
          </p:cNvPr>
          <p:cNvSpPr txBox="1"/>
          <p:nvPr/>
        </p:nvSpPr>
        <p:spPr>
          <a:xfrm>
            <a:off x="7210605" y="5885412"/>
            <a:ext cx="4412276" cy="71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CA" sz="1600" dirty="0">
                <a:solidFill>
                  <a:schemeClr val="dk1"/>
                </a:solidFill>
                <a:latin typeface="Proxima Nova" panose="02000506030000020004" pitchFamily="2" charset="0"/>
                <a:ea typeface="Average"/>
                <a:cs typeface="Average"/>
                <a:sym typeface="Average"/>
              </a:rPr>
              <a:t>NGC 6723: A globular cluster in the constellation Sagittarius. </a:t>
            </a:r>
            <a:r>
              <a:rPr lang="en-CA" sz="1600" i="1" dirty="0">
                <a:solidFill>
                  <a:schemeClr val="dk1"/>
                </a:solidFill>
                <a:latin typeface="Proxima Nova" panose="02000506030000020004" pitchFamily="2" charset="0"/>
                <a:ea typeface="Average"/>
                <a:cs typeface="Average"/>
                <a:sym typeface="Average"/>
              </a:rPr>
              <a:t>ESO/S. </a:t>
            </a:r>
            <a:r>
              <a:rPr lang="en-CA" sz="1600" i="1" dirty="0" err="1">
                <a:solidFill>
                  <a:schemeClr val="dk1"/>
                </a:solidFill>
                <a:latin typeface="Proxima Nova" panose="02000506030000020004" pitchFamily="2" charset="0"/>
                <a:ea typeface="Average"/>
                <a:cs typeface="Average"/>
                <a:sym typeface="Average"/>
              </a:rPr>
              <a:t>Meingast</a:t>
            </a:r>
            <a:r>
              <a:rPr lang="en-CA" sz="1600" i="1" dirty="0">
                <a:solidFill>
                  <a:schemeClr val="dk1"/>
                </a:solidFill>
                <a:latin typeface="Proxima Nova" panose="02000506030000020004" pitchFamily="2" charset="0"/>
                <a:ea typeface="Average"/>
                <a:cs typeface="Average"/>
                <a:sym typeface="Average"/>
              </a:rPr>
              <a:t> et al.</a:t>
            </a:r>
            <a:endParaRPr sz="1600" i="1" dirty="0">
              <a:solidFill>
                <a:schemeClr val="dk1"/>
              </a:solidFill>
              <a:latin typeface="Proxima Nova" panose="02000506030000020004" pitchFamily="2" charset="0"/>
              <a:ea typeface="Average"/>
              <a:cs typeface="Average"/>
              <a:sym typeface="Average"/>
            </a:endParaRPr>
          </a:p>
        </p:txBody>
      </p:sp>
    </p:spTree>
    <p:extLst>
      <p:ext uri="{BB962C8B-B14F-4D97-AF65-F5344CB8AC3E}">
        <p14:creationId xmlns:p14="http://schemas.microsoft.com/office/powerpoint/2010/main" val="25846000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pic>
        <p:nvPicPr>
          <p:cNvPr id="130" name="Google Shape;130;p21" title="Screenshot 2025-06-05 at 9.42.31 AM.png"/>
          <p:cNvPicPr preferRelativeResize="0"/>
          <p:nvPr/>
        </p:nvPicPr>
        <p:blipFill>
          <a:blip r:embed="rId3">
            <a:alphaModFix/>
          </a:blip>
          <a:stretch>
            <a:fillRect/>
          </a:stretch>
        </p:blipFill>
        <p:spPr>
          <a:xfrm>
            <a:off x="224451" y="2335517"/>
            <a:ext cx="4510699" cy="2935033"/>
          </a:xfrm>
          <a:prstGeom prst="rect">
            <a:avLst/>
          </a:prstGeom>
          <a:noFill/>
          <a:ln>
            <a:noFill/>
          </a:ln>
        </p:spPr>
      </p:pic>
      <p:sp>
        <p:nvSpPr>
          <p:cNvPr id="131" name="Google Shape;131;p21"/>
          <p:cNvSpPr txBox="1"/>
          <p:nvPr/>
        </p:nvSpPr>
        <p:spPr>
          <a:xfrm>
            <a:off x="1384100" y="5163767"/>
            <a:ext cx="1979200" cy="640800"/>
          </a:xfrm>
          <a:prstGeom prst="rect">
            <a:avLst/>
          </a:prstGeom>
          <a:noFill/>
          <a:ln>
            <a:noFill/>
          </a:ln>
        </p:spPr>
        <p:txBody>
          <a:bodyPr spcFirstLastPara="1" wrap="square" lIns="121900" tIns="121900" rIns="121900" bIns="121900" anchor="t" anchorCtr="0">
            <a:noAutofit/>
          </a:bodyPr>
          <a:lstStyle/>
          <a:p>
            <a:pPr algn="ctr"/>
            <a:r>
              <a:rPr lang="en-CA" sz="2533" dirty="0">
                <a:solidFill>
                  <a:schemeClr val="dk1"/>
                </a:solidFill>
                <a:latin typeface="Proxima Nova" panose="02000506030000020004" pitchFamily="2" charset="0"/>
                <a:ea typeface="Average"/>
                <a:cs typeface="Average"/>
                <a:sym typeface="Average"/>
              </a:rPr>
              <a:t>B-type stars</a:t>
            </a:r>
            <a:endParaRPr sz="2533" dirty="0">
              <a:solidFill>
                <a:schemeClr val="dk1"/>
              </a:solidFill>
              <a:latin typeface="Proxima Nova" panose="02000506030000020004" pitchFamily="2" charset="0"/>
              <a:ea typeface="Average"/>
              <a:cs typeface="Average"/>
              <a:sym typeface="Average"/>
            </a:endParaRPr>
          </a:p>
        </p:txBody>
      </p:sp>
      <p:pic>
        <p:nvPicPr>
          <p:cNvPr id="132" name="Google Shape;132;p21" title="Screenshot 2025-06-05 at 9.51.41 AM.png"/>
          <p:cNvPicPr preferRelativeResize="0"/>
          <p:nvPr/>
        </p:nvPicPr>
        <p:blipFill>
          <a:blip r:embed="rId4">
            <a:alphaModFix/>
          </a:blip>
          <a:stretch>
            <a:fillRect/>
          </a:stretch>
        </p:blipFill>
        <p:spPr>
          <a:xfrm>
            <a:off x="5400000" y="1513084"/>
            <a:ext cx="6553032" cy="4579867"/>
          </a:xfrm>
          <a:prstGeom prst="rect">
            <a:avLst/>
          </a:prstGeom>
          <a:noFill/>
          <a:ln>
            <a:noFill/>
          </a:ln>
        </p:spPr>
      </p:pic>
      <p:sp>
        <p:nvSpPr>
          <p:cNvPr id="133" name="Google Shape;133;p21"/>
          <p:cNvSpPr/>
          <p:nvPr/>
        </p:nvSpPr>
        <p:spPr>
          <a:xfrm>
            <a:off x="4788151" y="3573516"/>
            <a:ext cx="558800" cy="230400"/>
          </a:xfrm>
          <a:prstGeom prst="rightArrow">
            <a:avLst>
              <a:gd name="adj1" fmla="val 50000"/>
              <a:gd name="adj2" fmla="val 50000"/>
            </a:avLst>
          </a:prstGeom>
          <a:solidFill>
            <a:schemeClr val="tx2">
              <a:lumMod val="20000"/>
              <a:lumOff val="80000"/>
            </a:schemeClr>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solidFill>
                <a:schemeClr val="tx2">
                  <a:lumMod val="40000"/>
                  <a:lumOff val="60000"/>
                </a:schemeClr>
              </a:solidFill>
              <a:latin typeface="Average"/>
              <a:ea typeface="Average"/>
              <a:cs typeface="Average"/>
              <a:sym typeface="Average"/>
            </a:endParaRPr>
          </a:p>
        </p:txBody>
      </p:sp>
      <p:sp>
        <p:nvSpPr>
          <p:cNvPr id="134" name="Google Shape;134;p21"/>
          <p:cNvSpPr txBox="1"/>
          <p:nvPr/>
        </p:nvSpPr>
        <p:spPr>
          <a:xfrm>
            <a:off x="491933" y="356867"/>
            <a:ext cx="9558800" cy="790800"/>
          </a:xfrm>
          <a:prstGeom prst="rect">
            <a:avLst/>
          </a:prstGeom>
          <a:noFill/>
          <a:ln>
            <a:noFill/>
          </a:ln>
        </p:spPr>
        <p:txBody>
          <a:bodyPr spcFirstLastPara="1" wrap="square" lIns="121900" tIns="121900" rIns="121900" bIns="121900" anchor="t" anchorCtr="0">
            <a:noAutofit/>
          </a:bodyPr>
          <a:lstStyle/>
          <a:p>
            <a:r>
              <a:rPr lang="en-CA" sz="3800" dirty="0">
                <a:solidFill>
                  <a:schemeClr val="dk1"/>
                </a:solidFill>
                <a:latin typeface="Proxima Nova" panose="02000506030000020004" pitchFamily="2" charset="0"/>
                <a:ea typeface="Average"/>
                <a:cs typeface="Average"/>
                <a:sym typeface="Average"/>
              </a:rPr>
              <a:t>Results -2  Time Evolution Comparison</a:t>
            </a:r>
            <a:endParaRPr sz="3800" dirty="0">
              <a:solidFill>
                <a:schemeClr val="dk1"/>
              </a:solidFill>
              <a:latin typeface="Proxima Nova" panose="02000506030000020004" pitchFamily="2" charset="0"/>
              <a:ea typeface="Average"/>
              <a:cs typeface="Average"/>
              <a:sym typeface="Average"/>
            </a:endParaRPr>
          </a:p>
        </p:txBody>
      </p:sp>
      <p:sp>
        <p:nvSpPr>
          <p:cNvPr id="2" name="Google Shape;133;p21">
            <a:extLst>
              <a:ext uri="{FF2B5EF4-FFF2-40B4-BE49-F238E27FC236}">
                <a16:creationId xmlns:a16="http://schemas.microsoft.com/office/drawing/2014/main" id="{BA6573A0-3AEA-2361-2270-31B0C424BC25}"/>
              </a:ext>
            </a:extLst>
          </p:cNvPr>
          <p:cNvSpPr/>
          <p:nvPr/>
        </p:nvSpPr>
        <p:spPr>
          <a:xfrm rot="20543286">
            <a:off x="4544709" y="5782071"/>
            <a:ext cx="558800" cy="230400"/>
          </a:xfrm>
          <a:prstGeom prst="rightArrow">
            <a:avLst>
              <a:gd name="adj1" fmla="val 50000"/>
              <a:gd name="adj2" fmla="val 50000"/>
            </a:avLst>
          </a:prstGeom>
          <a:solidFill>
            <a:schemeClr val="tx2">
              <a:lumMod val="20000"/>
              <a:lumOff val="80000"/>
            </a:schemeClr>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solidFill>
                <a:schemeClr val="tx2">
                  <a:lumMod val="40000"/>
                  <a:lumOff val="60000"/>
                </a:schemeClr>
              </a:solidFill>
              <a:latin typeface="Average"/>
              <a:ea typeface="Average"/>
              <a:cs typeface="Average"/>
              <a:sym typeface="Average"/>
            </a:endParaRPr>
          </a:p>
        </p:txBody>
      </p:sp>
      <p:sp>
        <p:nvSpPr>
          <p:cNvPr id="3" name="Google Shape;133;p21">
            <a:extLst>
              <a:ext uri="{FF2B5EF4-FFF2-40B4-BE49-F238E27FC236}">
                <a16:creationId xmlns:a16="http://schemas.microsoft.com/office/drawing/2014/main" id="{4023C0D5-ADC9-5F5A-311F-1F32B24276AF}"/>
              </a:ext>
            </a:extLst>
          </p:cNvPr>
          <p:cNvSpPr/>
          <p:nvPr/>
        </p:nvSpPr>
        <p:spPr>
          <a:xfrm rot="1823826">
            <a:off x="4488867" y="1668647"/>
            <a:ext cx="558800" cy="230400"/>
          </a:xfrm>
          <a:prstGeom prst="rightArrow">
            <a:avLst>
              <a:gd name="adj1" fmla="val 50000"/>
              <a:gd name="adj2" fmla="val 50000"/>
            </a:avLst>
          </a:prstGeom>
          <a:solidFill>
            <a:schemeClr val="tx2">
              <a:lumMod val="20000"/>
              <a:lumOff val="80000"/>
            </a:schemeClr>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solidFill>
                <a:schemeClr val="tx2">
                  <a:lumMod val="40000"/>
                  <a:lumOff val="60000"/>
                </a:schemeClr>
              </a:solidFill>
              <a:latin typeface="Average"/>
              <a:ea typeface="Average"/>
              <a:cs typeface="Average"/>
              <a:sym typeface="Average"/>
            </a:endParaRPr>
          </a:p>
        </p:txBody>
      </p:sp>
      <p:sp>
        <p:nvSpPr>
          <p:cNvPr id="4" name="Rectangle 3">
            <a:extLst>
              <a:ext uri="{FF2B5EF4-FFF2-40B4-BE49-F238E27FC236}">
                <a16:creationId xmlns:a16="http://schemas.microsoft.com/office/drawing/2014/main" id="{853C48B1-F2E9-188F-8620-8414B6A1A248}"/>
              </a:ext>
            </a:extLst>
          </p:cNvPr>
          <p:cNvSpPr/>
          <p:nvPr/>
        </p:nvSpPr>
        <p:spPr>
          <a:xfrm>
            <a:off x="10362967" y="1656596"/>
            <a:ext cx="1334662" cy="495589"/>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64AF9ECF-C637-E221-CC6B-1C64035DC4AB}"/>
              </a:ext>
            </a:extLst>
          </p:cNvPr>
          <p:cNvSpPr txBox="1"/>
          <p:nvPr/>
        </p:nvSpPr>
        <p:spPr>
          <a:xfrm>
            <a:off x="10362967" y="1642780"/>
            <a:ext cx="949466" cy="523220"/>
          </a:xfrm>
          <a:prstGeom prst="rect">
            <a:avLst/>
          </a:prstGeom>
          <a:noFill/>
        </p:spPr>
        <p:txBody>
          <a:bodyPr wrap="square" rtlCol="0">
            <a:spAutoFit/>
          </a:bodyPr>
          <a:lstStyle/>
          <a:p>
            <a:r>
              <a:rPr lang="en-US" sz="1400" dirty="0">
                <a:latin typeface="Proxima Nova" panose="02000506030000020004" pitchFamily="2" charset="0"/>
              </a:rPr>
              <a:t>t = 2.5 t</a:t>
            </a:r>
            <a:r>
              <a:rPr lang="en-US" sz="1400" baseline="-25000" dirty="0">
                <a:latin typeface="Proxima Nova" panose="02000506030000020004" pitchFamily="2" charset="0"/>
              </a:rPr>
              <a:t>ff</a:t>
            </a:r>
          </a:p>
          <a:p>
            <a:r>
              <a:rPr lang="en-US" sz="1400" dirty="0">
                <a:latin typeface="Proxima Nova" panose="02000506030000020004" pitchFamily="2" charset="0"/>
              </a:rPr>
              <a:t>t = 1.5 t</a:t>
            </a:r>
            <a:r>
              <a:rPr lang="en-US" sz="1400" baseline="-25000" dirty="0">
                <a:latin typeface="Proxima Nova" panose="02000506030000020004" pitchFamily="2" charset="0"/>
              </a:rPr>
              <a:t>ff</a:t>
            </a:r>
          </a:p>
        </p:txBody>
      </p:sp>
      <p:sp>
        <p:nvSpPr>
          <p:cNvPr id="6" name="Rectangle 5">
            <a:extLst>
              <a:ext uri="{FF2B5EF4-FFF2-40B4-BE49-F238E27FC236}">
                <a16:creationId xmlns:a16="http://schemas.microsoft.com/office/drawing/2014/main" id="{D6342B12-B638-9477-119F-11C85E0F8279}"/>
              </a:ext>
            </a:extLst>
          </p:cNvPr>
          <p:cNvSpPr/>
          <p:nvPr/>
        </p:nvSpPr>
        <p:spPr>
          <a:xfrm>
            <a:off x="3543432" y="2453480"/>
            <a:ext cx="925551" cy="379023"/>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TextBox 6">
            <a:extLst>
              <a:ext uri="{FF2B5EF4-FFF2-40B4-BE49-F238E27FC236}">
                <a16:creationId xmlns:a16="http://schemas.microsoft.com/office/drawing/2014/main" id="{33F0837A-7446-B067-B2A9-BB566CD30220}"/>
              </a:ext>
            </a:extLst>
          </p:cNvPr>
          <p:cNvSpPr txBox="1"/>
          <p:nvPr/>
        </p:nvSpPr>
        <p:spPr>
          <a:xfrm>
            <a:off x="3479907" y="2412158"/>
            <a:ext cx="925551" cy="461665"/>
          </a:xfrm>
          <a:prstGeom prst="rect">
            <a:avLst/>
          </a:prstGeom>
          <a:noFill/>
        </p:spPr>
        <p:txBody>
          <a:bodyPr wrap="square" rtlCol="0">
            <a:spAutoFit/>
          </a:bodyPr>
          <a:lstStyle/>
          <a:p>
            <a:r>
              <a:rPr lang="en-US" sz="1200" dirty="0">
                <a:latin typeface="Proxima Nova" panose="02000506030000020004" pitchFamily="2" charset="0"/>
              </a:rPr>
              <a:t>t = 2.5 t</a:t>
            </a:r>
            <a:r>
              <a:rPr lang="en-US" sz="1200" baseline="-25000" dirty="0">
                <a:latin typeface="Proxima Nova" panose="02000506030000020004" pitchFamily="2" charset="0"/>
              </a:rPr>
              <a:t>ff</a:t>
            </a:r>
          </a:p>
          <a:p>
            <a:r>
              <a:rPr lang="en-US" sz="1200" dirty="0">
                <a:latin typeface="Proxima Nova" panose="02000506030000020004" pitchFamily="2" charset="0"/>
              </a:rPr>
              <a:t>t = 1.5 t</a:t>
            </a:r>
            <a:r>
              <a:rPr lang="en-US" sz="1200" baseline="-25000" dirty="0">
                <a:latin typeface="Proxima Nova" panose="02000506030000020004" pitchFamily="2" charset="0"/>
              </a:rPr>
              <a:t>ff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D222C0-5F68-5CEF-D570-8E6732454442}"/>
            </a:ext>
          </a:extLst>
        </p:cNvPr>
        <p:cNvGrpSpPr/>
        <p:nvPr/>
      </p:nvGrpSpPr>
      <p:grpSpPr>
        <a:xfrm>
          <a:off x="0" y="0"/>
          <a:ext cx="0" cy="0"/>
          <a:chOff x="0" y="0"/>
          <a:chExt cx="0" cy="0"/>
        </a:xfrm>
      </p:grpSpPr>
      <p:sp>
        <p:nvSpPr>
          <p:cNvPr id="2" name="Google Shape;120;p20">
            <a:extLst>
              <a:ext uri="{FF2B5EF4-FFF2-40B4-BE49-F238E27FC236}">
                <a16:creationId xmlns:a16="http://schemas.microsoft.com/office/drawing/2014/main" id="{7088D6EB-2663-DF5B-F455-04C6771E036B}"/>
              </a:ext>
            </a:extLst>
          </p:cNvPr>
          <p:cNvSpPr txBox="1"/>
          <p:nvPr/>
        </p:nvSpPr>
        <p:spPr>
          <a:xfrm>
            <a:off x="491933" y="356867"/>
            <a:ext cx="9558800" cy="790800"/>
          </a:xfrm>
          <a:prstGeom prst="rect">
            <a:avLst/>
          </a:prstGeom>
          <a:noFill/>
          <a:ln>
            <a:noFill/>
          </a:ln>
        </p:spPr>
        <p:txBody>
          <a:bodyPr spcFirstLastPara="1" wrap="square" lIns="121900" tIns="121900" rIns="121900" bIns="121900" anchor="t" anchorCtr="0">
            <a:noAutofit/>
          </a:bodyPr>
          <a:lstStyle/>
          <a:p>
            <a:r>
              <a:rPr lang="en-CA" sz="3800" dirty="0">
                <a:solidFill>
                  <a:schemeClr val="dk1"/>
                </a:solidFill>
                <a:latin typeface="Proxima Nova" panose="02000506030000020004" pitchFamily="2" charset="0"/>
                <a:ea typeface="Average"/>
                <a:cs typeface="Average"/>
                <a:sym typeface="Average"/>
              </a:rPr>
              <a:t>Results -2  Time Evolution Comparison</a:t>
            </a:r>
            <a:endParaRPr sz="3800" dirty="0">
              <a:solidFill>
                <a:schemeClr val="dk1"/>
              </a:solidFill>
              <a:latin typeface="Proxima Nova" panose="02000506030000020004" pitchFamily="2" charset="0"/>
              <a:ea typeface="Average"/>
              <a:cs typeface="Average"/>
              <a:sym typeface="Average"/>
            </a:endParaRPr>
          </a:p>
        </p:txBody>
      </p:sp>
      <p:pic>
        <p:nvPicPr>
          <p:cNvPr id="4" name="Picture 3" descr="A graph of a number of stars&#10;&#10;Description automatically generated">
            <a:extLst>
              <a:ext uri="{FF2B5EF4-FFF2-40B4-BE49-F238E27FC236}">
                <a16:creationId xmlns:a16="http://schemas.microsoft.com/office/drawing/2014/main" id="{5A862358-EBD5-C476-9558-C3E2B18B123C}"/>
              </a:ext>
            </a:extLst>
          </p:cNvPr>
          <p:cNvPicPr>
            <a:picLocks noChangeAspect="1"/>
          </p:cNvPicPr>
          <p:nvPr/>
        </p:nvPicPr>
        <p:blipFill>
          <a:blip r:embed="rId2"/>
          <a:stretch>
            <a:fillRect/>
          </a:stretch>
        </p:blipFill>
        <p:spPr>
          <a:xfrm>
            <a:off x="6096000" y="1506350"/>
            <a:ext cx="5276386" cy="4047024"/>
          </a:xfrm>
          <a:prstGeom prst="rect">
            <a:avLst/>
          </a:prstGeom>
        </p:spPr>
      </p:pic>
      <p:pic>
        <p:nvPicPr>
          <p:cNvPr id="8" name="Picture 7" descr="A graph of a number of stars&#10;&#10;Description automatically generated">
            <a:extLst>
              <a:ext uri="{FF2B5EF4-FFF2-40B4-BE49-F238E27FC236}">
                <a16:creationId xmlns:a16="http://schemas.microsoft.com/office/drawing/2014/main" id="{53870141-AC27-A1AF-3A51-9DFB9D26EFF1}"/>
              </a:ext>
            </a:extLst>
          </p:cNvPr>
          <p:cNvPicPr>
            <a:picLocks noChangeAspect="1"/>
          </p:cNvPicPr>
          <p:nvPr/>
        </p:nvPicPr>
        <p:blipFill>
          <a:blip r:embed="rId3"/>
          <a:stretch>
            <a:fillRect/>
          </a:stretch>
        </p:blipFill>
        <p:spPr>
          <a:xfrm>
            <a:off x="273824" y="1506350"/>
            <a:ext cx="5142291" cy="3995699"/>
          </a:xfrm>
          <a:prstGeom prst="rect">
            <a:avLst/>
          </a:prstGeom>
        </p:spPr>
      </p:pic>
      <p:sp>
        <p:nvSpPr>
          <p:cNvPr id="9" name="TextBox 8">
            <a:extLst>
              <a:ext uri="{FF2B5EF4-FFF2-40B4-BE49-F238E27FC236}">
                <a16:creationId xmlns:a16="http://schemas.microsoft.com/office/drawing/2014/main" id="{40E5696D-BE35-47AE-8D93-B57063400285}"/>
              </a:ext>
            </a:extLst>
          </p:cNvPr>
          <p:cNvSpPr txBox="1"/>
          <p:nvPr/>
        </p:nvSpPr>
        <p:spPr>
          <a:xfrm>
            <a:off x="491933" y="5577803"/>
            <a:ext cx="4371278" cy="923330"/>
          </a:xfrm>
          <a:prstGeom prst="rect">
            <a:avLst/>
          </a:prstGeom>
          <a:noFill/>
        </p:spPr>
        <p:txBody>
          <a:bodyPr wrap="square" rtlCol="0">
            <a:spAutoFit/>
          </a:bodyPr>
          <a:lstStyle/>
          <a:p>
            <a:pPr marL="285750" indent="-285750">
              <a:buFont typeface="Wingdings" pitchFamily="2" charset="2"/>
              <a:buChar char="à"/>
            </a:pPr>
            <a:r>
              <a:rPr lang="en-US" dirty="0">
                <a:sym typeface="Wingdings" pitchFamily="2" charset="2"/>
              </a:rPr>
              <a:t>Purple distribution: </a:t>
            </a:r>
            <a:r>
              <a:rPr lang="en-US" dirty="0" err="1">
                <a:sym typeface="Wingdings" pitchFamily="2" charset="2"/>
              </a:rPr>
              <a:t>g</a:t>
            </a:r>
            <a:r>
              <a:rPr lang="en-US" baseline="-25000" dirty="0" err="1"/>
              <a:t>small</a:t>
            </a:r>
            <a:r>
              <a:rPr lang="en-US" dirty="0"/>
              <a:t> = - 0.19</a:t>
            </a:r>
          </a:p>
          <a:p>
            <a:pPr marL="285750" indent="-285750">
              <a:buFont typeface="Wingdings" pitchFamily="2" charset="2"/>
              <a:buChar char="à"/>
            </a:pPr>
            <a:r>
              <a:rPr lang="en-US" dirty="0">
                <a:sym typeface="Wingdings" pitchFamily="2" charset="2"/>
              </a:rPr>
              <a:t>Yellow distribution: </a:t>
            </a:r>
            <a:r>
              <a:rPr lang="en-US" dirty="0" err="1">
                <a:sym typeface="Wingdings" pitchFamily="2" charset="2"/>
              </a:rPr>
              <a:t>g</a:t>
            </a:r>
            <a:r>
              <a:rPr lang="en-US" baseline="-25000" dirty="0" err="1"/>
              <a:t>small</a:t>
            </a:r>
            <a:r>
              <a:rPr lang="en-US" dirty="0"/>
              <a:t> = - 0.63  </a:t>
            </a:r>
          </a:p>
          <a:p>
            <a:pPr marL="285750" indent="-285750">
              <a:buFont typeface="Wingdings" pitchFamily="2" charset="2"/>
              <a:buChar char="à"/>
            </a:pPr>
            <a:r>
              <a:rPr lang="en-US" dirty="0"/>
              <a:t>Purple B-type bin. fraction = 82%</a:t>
            </a:r>
          </a:p>
        </p:txBody>
      </p:sp>
      <p:sp>
        <p:nvSpPr>
          <p:cNvPr id="10" name="TextBox 9">
            <a:extLst>
              <a:ext uri="{FF2B5EF4-FFF2-40B4-BE49-F238E27FC236}">
                <a16:creationId xmlns:a16="http://schemas.microsoft.com/office/drawing/2014/main" id="{519611BD-E372-979A-B58C-A7F9A26E6C5B}"/>
              </a:ext>
            </a:extLst>
          </p:cNvPr>
          <p:cNvSpPr txBox="1"/>
          <p:nvPr/>
        </p:nvSpPr>
        <p:spPr>
          <a:xfrm>
            <a:off x="6465270" y="5577803"/>
            <a:ext cx="4371278" cy="923330"/>
          </a:xfrm>
          <a:prstGeom prst="rect">
            <a:avLst/>
          </a:prstGeom>
          <a:noFill/>
        </p:spPr>
        <p:txBody>
          <a:bodyPr wrap="square" rtlCol="0">
            <a:spAutoFit/>
          </a:bodyPr>
          <a:lstStyle/>
          <a:p>
            <a:pPr marL="285750" indent="-285750">
              <a:buFont typeface="Wingdings" pitchFamily="2" charset="2"/>
              <a:buChar char="à"/>
            </a:pPr>
            <a:r>
              <a:rPr lang="en-US" dirty="0">
                <a:sym typeface="Wingdings" pitchFamily="2" charset="2"/>
              </a:rPr>
              <a:t>Purple distribution: </a:t>
            </a:r>
            <a:r>
              <a:rPr lang="en-US" dirty="0" err="1">
                <a:sym typeface="Wingdings" pitchFamily="2" charset="2"/>
              </a:rPr>
              <a:t>g</a:t>
            </a:r>
            <a:r>
              <a:rPr lang="en-US" baseline="-25000" dirty="0" err="1"/>
              <a:t>small</a:t>
            </a:r>
            <a:r>
              <a:rPr lang="en-US" dirty="0"/>
              <a:t> = - 1.26</a:t>
            </a:r>
          </a:p>
          <a:p>
            <a:pPr marL="285750" indent="-285750">
              <a:buFont typeface="Wingdings" pitchFamily="2" charset="2"/>
              <a:buChar char="à"/>
            </a:pPr>
            <a:r>
              <a:rPr lang="en-US" dirty="0">
                <a:sym typeface="Wingdings" pitchFamily="2" charset="2"/>
              </a:rPr>
              <a:t>Yellow distribution: </a:t>
            </a:r>
            <a:r>
              <a:rPr lang="en-US" dirty="0" err="1">
                <a:sym typeface="Wingdings" pitchFamily="2" charset="2"/>
              </a:rPr>
              <a:t>g</a:t>
            </a:r>
            <a:r>
              <a:rPr lang="en-US" baseline="-25000" dirty="0" err="1"/>
              <a:t>small</a:t>
            </a:r>
            <a:r>
              <a:rPr lang="en-US" dirty="0"/>
              <a:t> = - 1.15  </a:t>
            </a:r>
          </a:p>
          <a:p>
            <a:pPr marL="285750" indent="-285750">
              <a:buFont typeface="Wingdings" pitchFamily="2" charset="2"/>
              <a:buChar char="à"/>
            </a:pPr>
            <a:r>
              <a:rPr lang="en-US" dirty="0"/>
              <a:t>Yellow B-type bin. fraction = 92%</a:t>
            </a:r>
          </a:p>
        </p:txBody>
      </p:sp>
    </p:spTree>
    <p:extLst>
      <p:ext uri="{BB962C8B-B14F-4D97-AF65-F5344CB8AC3E}">
        <p14:creationId xmlns:p14="http://schemas.microsoft.com/office/powerpoint/2010/main" val="12543075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4FE642-A3CE-C595-FBC6-7AAB25779956}"/>
            </a:ext>
          </a:extLst>
        </p:cNvPr>
        <p:cNvGrpSpPr/>
        <p:nvPr/>
      </p:nvGrpSpPr>
      <p:grpSpPr>
        <a:xfrm>
          <a:off x="0" y="0"/>
          <a:ext cx="0" cy="0"/>
          <a:chOff x="0" y="0"/>
          <a:chExt cx="0" cy="0"/>
        </a:xfrm>
      </p:grpSpPr>
    </p:spTree>
    <p:extLst>
      <p:ext uri="{BB962C8B-B14F-4D97-AF65-F5344CB8AC3E}">
        <p14:creationId xmlns:p14="http://schemas.microsoft.com/office/powerpoint/2010/main" val="3650011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0F475A-F8C0-BF45-509E-DBCFF759252A}"/>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4B16036A-E8B4-12BC-2D2F-13445E5BC8AC}"/>
              </a:ext>
            </a:extLst>
          </p:cNvPr>
          <p:cNvSpPr txBox="1"/>
          <p:nvPr/>
        </p:nvSpPr>
        <p:spPr>
          <a:xfrm>
            <a:off x="834501" y="559294"/>
            <a:ext cx="10164932" cy="677108"/>
          </a:xfrm>
          <a:prstGeom prst="rect">
            <a:avLst/>
          </a:prstGeom>
          <a:noFill/>
        </p:spPr>
        <p:txBody>
          <a:bodyPr wrap="square" rtlCol="0">
            <a:spAutoFit/>
          </a:bodyPr>
          <a:lstStyle/>
          <a:p>
            <a:r>
              <a:rPr lang="en-US" sz="3800" dirty="0">
                <a:latin typeface="Proxima Nova" panose="02000506030000020004" pitchFamily="2" charset="0"/>
                <a:cs typeface="Arial" panose="020B0604020202020204" pitchFamily="34" charset="0"/>
              </a:rPr>
              <a:t>Multiple Populations (MPs)</a:t>
            </a:r>
            <a:r>
              <a:rPr lang="en-US" dirty="0">
                <a:latin typeface="Proxima Nova" panose="02000506030000020004" pitchFamily="2" charset="0"/>
                <a:cs typeface="Arial" panose="020B0604020202020204" pitchFamily="34" charset="0"/>
              </a:rPr>
              <a:t> </a:t>
            </a:r>
          </a:p>
        </p:txBody>
      </p:sp>
      <p:sp>
        <p:nvSpPr>
          <p:cNvPr id="6" name="TextBox 5">
            <a:extLst>
              <a:ext uri="{FF2B5EF4-FFF2-40B4-BE49-F238E27FC236}">
                <a16:creationId xmlns:a16="http://schemas.microsoft.com/office/drawing/2014/main" id="{27D6B823-EA85-436A-2DAB-7B9AFAB4DA57}"/>
              </a:ext>
            </a:extLst>
          </p:cNvPr>
          <p:cNvSpPr txBox="1"/>
          <p:nvPr/>
        </p:nvSpPr>
        <p:spPr>
          <a:xfrm>
            <a:off x="487890" y="1742535"/>
            <a:ext cx="6003984" cy="4324261"/>
          </a:xfrm>
          <a:prstGeom prst="rect">
            <a:avLst/>
          </a:prstGeom>
          <a:noFill/>
          <a:ln w="19050">
            <a:noFill/>
          </a:ln>
        </p:spPr>
        <p:txBody>
          <a:bodyPr wrap="square" rtlCol="0">
            <a:spAutoFit/>
          </a:bodyPr>
          <a:lstStyle/>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Groups of stars in GCs have different abundances of light elements </a:t>
            </a:r>
          </a:p>
          <a:p>
            <a:pPr marL="285750" indent="-285750">
              <a:buFont typeface="Wingdings" pitchFamily="2" charset="2"/>
              <a:buChar char="à"/>
            </a:pPr>
            <a:endParaRPr lang="en-US" sz="2500" dirty="0">
              <a:ln>
                <a:solidFill>
                  <a:schemeClr val="tx1"/>
                </a:solidFill>
              </a:ln>
              <a:latin typeface="Proxima Nova" panose="02000506030000020004" pitchFamily="2" charset="0"/>
              <a:cs typeface="Arial" panose="020B0604020202020204" pitchFamily="34" charset="0"/>
              <a:sym typeface="Wingdings" pitchFamily="2" charset="2"/>
            </a:endParaRPr>
          </a:p>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About 50% - 80% of stars in GCs exhibit these abundance patterns  </a:t>
            </a:r>
          </a:p>
          <a:p>
            <a:pPr marL="285750" indent="-285750">
              <a:buFont typeface="Wingdings" pitchFamily="2" charset="2"/>
              <a:buChar char="à"/>
            </a:pPr>
            <a:endParaRPr lang="en-US" sz="2500" dirty="0">
              <a:ln>
                <a:solidFill>
                  <a:schemeClr val="tx1"/>
                </a:solidFill>
              </a:ln>
              <a:latin typeface="Proxima Nova" panose="02000506030000020004" pitchFamily="2" charset="0"/>
              <a:cs typeface="Arial" panose="020B0604020202020204" pitchFamily="34" charset="0"/>
              <a:sym typeface="Wingdings" pitchFamily="2" charset="2"/>
            </a:endParaRPr>
          </a:p>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These groups are enhanced in He, N, Na and depleted in C &amp; O</a:t>
            </a:r>
          </a:p>
          <a:p>
            <a:pPr marL="285750" indent="-285750">
              <a:buFont typeface="Wingdings" pitchFamily="2" charset="2"/>
              <a:buChar char="à"/>
            </a:pPr>
            <a:endParaRPr lang="en-US" sz="2500" dirty="0">
              <a:ln>
                <a:solidFill>
                  <a:schemeClr val="tx1"/>
                </a:solidFill>
              </a:ln>
              <a:latin typeface="Proxima Nova" panose="02000506030000020004" pitchFamily="2" charset="0"/>
              <a:cs typeface="Arial" panose="020B0604020202020204" pitchFamily="34" charset="0"/>
              <a:sym typeface="Wingdings" pitchFamily="2" charset="2"/>
            </a:endParaRPr>
          </a:p>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The origins of these abundance spreads are still unknown    </a:t>
            </a:r>
            <a:endParaRPr lang="en-US" sz="2500" dirty="0">
              <a:ln>
                <a:solidFill>
                  <a:schemeClr val="tx1"/>
                </a:solidFill>
              </a:ln>
              <a:latin typeface="Proxima Nova" panose="02000506030000020004" pitchFamily="2" charset="0"/>
              <a:cs typeface="Arial" panose="020B0604020202020204" pitchFamily="34" charset="0"/>
            </a:endParaRPr>
          </a:p>
        </p:txBody>
      </p:sp>
      <p:sp>
        <p:nvSpPr>
          <p:cNvPr id="2" name="TextBox 1">
            <a:extLst>
              <a:ext uri="{FF2B5EF4-FFF2-40B4-BE49-F238E27FC236}">
                <a16:creationId xmlns:a16="http://schemas.microsoft.com/office/drawing/2014/main" id="{2BC758EE-4583-593D-FC65-16B4C7AA312E}"/>
              </a:ext>
            </a:extLst>
          </p:cNvPr>
          <p:cNvSpPr txBox="1"/>
          <p:nvPr/>
        </p:nvSpPr>
        <p:spPr>
          <a:xfrm>
            <a:off x="-60386" y="6614841"/>
            <a:ext cx="1940943" cy="307777"/>
          </a:xfrm>
          <a:prstGeom prst="rect">
            <a:avLst/>
          </a:prstGeom>
          <a:noFill/>
        </p:spPr>
        <p:txBody>
          <a:bodyPr wrap="square" rtlCol="0">
            <a:spAutoFit/>
          </a:bodyPr>
          <a:lstStyle/>
          <a:p>
            <a:r>
              <a:rPr lang="en-US" sz="1400" dirty="0">
                <a:latin typeface="Proxima Nova" panose="02000506030000020004" pitchFamily="2" charset="0"/>
              </a:rPr>
              <a:t>Bastian &amp; </a:t>
            </a:r>
            <a:r>
              <a:rPr lang="en-US" sz="1400" dirty="0" err="1">
                <a:latin typeface="Proxima Nova" panose="02000506030000020004" pitchFamily="2" charset="0"/>
              </a:rPr>
              <a:t>Lardo</a:t>
            </a:r>
            <a:r>
              <a:rPr lang="en-US" sz="1400" dirty="0">
                <a:latin typeface="Proxima Nova" panose="02000506030000020004" pitchFamily="2" charset="0"/>
              </a:rPr>
              <a:t>. 2018</a:t>
            </a:r>
          </a:p>
        </p:txBody>
      </p:sp>
      <p:sp>
        <p:nvSpPr>
          <p:cNvPr id="4" name="TextBox 3">
            <a:extLst>
              <a:ext uri="{FF2B5EF4-FFF2-40B4-BE49-F238E27FC236}">
                <a16:creationId xmlns:a16="http://schemas.microsoft.com/office/drawing/2014/main" id="{1AEF5C84-80BA-BA7A-ECF0-72F75CD14483}"/>
              </a:ext>
            </a:extLst>
          </p:cNvPr>
          <p:cNvSpPr txBox="1"/>
          <p:nvPr/>
        </p:nvSpPr>
        <p:spPr>
          <a:xfrm>
            <a:off x="6883797" y="5969681"/>
            <a:ext cx="4893806" cy="584775"/>
          </a:xfrm>
          <a:prstGeom prst="rect">
            <a:avLst/>
          </a:prstGeom>
          <a:noFill/>
        </p:spPr>
        <p:txBody>
          <a:bodyPr wrap="square" rtlCol="0">
            <a:spAutoFit/>
          </a:bodyPr>
          <a:lstStyle/>
          <a:p>
            <a:pPr algn="ctr"/>
            <a:r>
              <a:rPr lang="en-CA" sz="1600" b="0" i="0" u="none" strike="noStrike" dirty="0">
                <a:effectLst/>
                <a:latin typeface="Proxima Nova" panose="02000506030000020004" pitchFamily="2" charset="0"/>
              </a:rPr>
              <a:t>NGC 1866: A globular cluster rich with multiple populations. </a:t>
            </a:r>
            <a:r>
              <a:rPr lang="en-CA" sz="1600" b="0" i="1" u="none" strike="noStrike" dirty="0">
                <a:effectLst/>
                <a:latin typeface="Proxima Nova" panose="02000506030000020004" pitchFamily="2" charset="0"/>
              </a:rPr>
              <a:t>ESA/Hubble &amp; NASA.</a:t>
            </a:r>
            <a:endParaRPr lang="en-US" sz="1600" dirty="0">
              <a:latin typeface="Proxima Nova" panose="02000506030000020004" pitchFamily="2" charset="0"/>
            </a:endParaRPr>
          </a:p>
        </p:txBody>
      </p:sp>
      <p:pic>
        <p:nvPicPr>
          <p:cNvPr id="9" name="Picture 8">
            <a:extLst>
              <a:ext uri="{FF2B5EF4-FFF2-40B4-BE49-F238E27FC236}">
                <a16:creationId xmlns:a16="http://schemas.microsoft.com/office/drawing/2014/main" id="{A1DDA8A4-E73A-F822-3E7C-61D3159E1375}"/>
              </a:ext>
            </a:extLst>
          </p:cNvPr>
          <p:cNvPicPr>
            <a:picLocks noChangeAspect="1"/>
          </p:cNvPicPr>
          <p:nvPr/>
        </p:nvPicPr>
        <p:blipFill>
          <a:blip r:embed="rId2"/>
          <a:stretch>
            <a:fillRect/>
          </a:stretch>
        </p:blipFill>
        <p:spPr>
          <a:xfrm>
            <a:off x="6883797" y="1208707"/>
            <a:ext cx="4893806" cy="4760974"/>
          </a:xfrm>
          <a:prstGeom prst="rect">
            <a:avLst/>
          </a:prstGeom>
        </p:spPr>
      </p:pic>
    </p:spTree>
    <p:extLst>
      <p:ext uri="{BB962C8B-B14F-4D97-AF65-F5344CB8AC3E}">
        <p14:creationId xmlns:p14="http://schemas.microsoft.com/office/powerpoint/2010/main" val="3905079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374950-E64B-68F6-7CC9-580357333172}"/>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C28DC165-639F-5DC0-B6C6-72D44872FBB8}"/>
              </a:ext>
            </a:extLst>
          </p:cNvPr>
          <p:cNvSpPr txBox="1"/>
          <p:nvPr/>
        </p:nvSpPr>
        <p:spPr>
          <a:xfrm>
            <a:off x="834501" y="559294"/>
            <a:ext cx="10164932" cy="677108"/>
          </a:xfrm>
          <a:prstGeom prst="rect">
            <a:avLst/>
          </a:prstGeom>
          <a:noFill/>
        </p:spPr>
        <p:txBody>
          <a:bodyPr wrap="square" rtlCol="0">
            <a:spAutoFit/>
          </a:bodyPr>
          <a:lstStyle/>
          <a:p>
            <a:r>
              <a:rPr lang="en-US" sz="3800" dirty="0">
                <a:latin typeface="Proxima Nova" panose="02000506030000020004" pitchFamily="2" charset="0"/>
                <a:cs typeface="Arial" panose="020B0604020202020204" pitchFamily="34" charset="0"/>
              </a:rPr>
              <a:t>Interacting Massive Binaries </a:t>
            </a:r>
            <a:r>
              <a:rPr lang="en-US" dirty="0">
                <a:latin typeface="Proxima Nova" panose="02000506030000020004" pitchFamily="2" charset="0"/>
                <a:cs typeface="Arial" panose="020B0604020202020204" pitchFamily="34" charset="0"/>
              </a:rPr>
              <a:t> </a:t>
            </a:r>
          </a:p>
        </p:txBody>
      </p:sp>
      <p:sp>
        <p:nvSpPr>
          <p:cNvPr id="6" name="TextBox 5">
            <a:extLst>
              <a:ext uri="{FF2B5EF4-FFF2-40B4-BE49-F238E27FC236}">
                <a16:creationId xmlns:a16="http://schemas.microsoft.com/office/drawing/2014/main" id="{0040D8B1-B930-B983-8D38-A757ADC99FED}"/>
              </a:ext>
            </a:extLst>
          </p:cNvPr>
          <p:cNvSpPr txBox="1"/>
          <p:nvPr/>
        </p:nvSpPr>
        <p:spPr>
          <a:xfrm>
            <a:off x="487890" y="1742535"/>
            <a:ext cx="6003984" cy="3939540"/>
          </a:xfrm>
          <a:prstGeom prst="rect">
            <a:avLst/>
          </a:prstGeom>
          <a:noFill/>
          <a:ln w="19050">
            <a:noFill/>
          </a:ln>
        </p:spPr>
        <p:txBody>
          <a:bodyPr wrap="square" rtlCol="0">
            <a:spAutoFit/>
          </a:bodyPr>
          <a:lstStyle/>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Interacting massive binaries are an attractive solution to MPs</a:t>
            </a:r>
          </a:p>
          <a:p>
            <a:pPr marL="285750" indent="-285750">
              <a:buFont typeface="Wingdings" pitchFamily="2" charset="2"/>
              <a:buChar char="à"/>
            </a:pPr>
            <a:endParaRPr lang="en-US" sz="2500" dirty="0">
              <a:ln>
                <a:solidFill>
                  <a:schemeClr val="tx1"/>
                </a:solidFill>
              </a:ln>
              <a:latin typeface="Proxima Nova" panose="02000506030000020004" pitchFamily="2" charset="0"/>
              <a:cs typeface="Arial" panose="020B0604020202020204" pitchFamily="34" charset="0"/>
              <a:sym typeface="Wingdings" pitchFamily="2" charset="2"/>
            </a:endParaRPr>
          </a:p>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The majority of massive stars are members of interacting binary systems</a:t>
            </a:r>
          </a:p>
          <a:p>
            <a:pPr marL="285750" indent="-285750">
              <a:buFont typeface="Wingdings" pitchFamily="2" charset="2"/>
              <a:buChar char="à"/>
            </a:pPr>
            <a:endParaRPr lang="en-US" sz="2500" dirty="0">
              <a:ln>
                <a:solidFill>
                  <a:schemeClr val="tx1"/>
                </a:solidFill>
              </a:ln>
              <a:latin typeface="Proxima Nova" panose="02000506030000020004" pitchFamily="2" charset="0"/>
              <a:cs typeface="Arial" panose="020B0604020202020204" pitchFamily="34" charset="0"/>
              <a:sym typeface="Wingdings" pitchFamily="2" charset="2"/>
            </a:endParaRPr>
          </a:p>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These systems undergo non-conservative mass transfer which results in material ejection into the environment    </a:t>
            </a:r>
            <a:endParaRPr lang="en-US" sz="2500" dirty="0">
              <a:ln>
                <a:solidFill>
                  <a:schemeClr val="tx1"/>
                </a:solidFill>
              </a:ln>
              <a:latin typeface="Proxima Nova" panose="02000506030000020004" pitchFamily="2" charset="0"/>
              <a:cs typeface="Arial" panose="020B0604020202020204" pitchFamily="34" charset="0"/>
            </a:endParaRPr>
          </a:p>
        </p:txBody>
      </p:sp>
      <p:pic>
        <p:nvPicPr>
          <p:cNvPr id="3" name="Picture 2" descr="A blue planet with a glowing light in the middle&#10;&#10;Description automatically generated with medium confidence">
            <a:extLst>
              <a:ext uri="{FF2B5EF4-FFF2-40B4-BE49-F238E27FC236}">
                <a16:creationId xmlns:a16="http://schemas.microsoft.com/office/drawing/2014/main" id="{2A8A0D52-521A-291B-7D9D-EA9470E95F56}"/>
              </a:ext>
            </a:extLst>
          </p:cNvPr>
          <p:cNvPicPr>
            <a:picLocks noChangeAspect="1"/>
          </p:cNvPicPr>
          <p:nvPr/>
        </p:nvPicPr>
        <p:blipFill>
          <a:blip r:embed="rId2"/>
          <a:stretch>
            <a:fillRect/>
          </a:stretch>
        </p:blipFill>
        <p:spPr>
          <a:xfrm>
            <a:off x="6491874" y="1776047"/>
            <a:ext cx="5443296" cy="3872516"/>
          </a:xfrm>
          <a:prstGeom prst="rect">
            <a:avLst/>
          </a:prstGeom>
        </p:spPr>
      </p:pic>
      <p:sp>
        <p:nvSpPr>
          <p:cNvPr id="2" name="TextBox 1">
            <a:extLst>
              <a:ext uri="{FF2B5EF4-FFF2-40B4-BE49-F238E27FC236}">
                <a16:creationId xmlns:a16="http://schemas.microsoft.com/office/drawing/2014/main" id="{D4AF791B-3B2F-1B96-B047-4AA96E15AAA2}"/>
              </a:ext>
            </a:extLst>
          </p:cNvPr>
          <p:cNvSpPr txBox="1"/>
          <p:nvPr/>
        </p:nvSpPr>
        <p:spPr>
          <a:xfrm>
            <a:off x="6491874" y="5603433"/>
            <a:ext cx="5443296" cy="584775"/>
          </a:xfrm>
          <a:prstGeom prst="rect">
            <a:avLst/>
          </a:prstGeom>
          <a:noFill/>
        </p:spPr>
        <p:txBody>
          <a:bodyPr wrap="square" rtlCol="0">
            <a:spAutoFit/>
          </a:bodyPr>
          <a:lstStyle/>
          <a:p>
            <a:pPr algn="ctr" rtl="0"/>
            <a:r>
              <a:rPr lang="en-CA" sz="1600" b="0" i="0" u="none" strike="noStrike" dirty="0">
                <a:effectLst/>
                <a:latin typeface="Proxima Nova" panose="02000506030000020004" pitchFamily="2" charset="0"/>
              </a:rPr>
              <a:t>Artist's impression of mass transfer in a close binary system. </a:t>
            </a:r>
            <a:r>
              <a:rPr lang="en-CA" sz="1600" b="0" i="1" u="none" strike="noStrike" dirty="0">
                <a:effectLst/>
                <a:latin typeface="Proxima Nova" panose="02000506030000020004" pitchFamily="2" charset="0"/>
              </a:rPr>
              <a:t>ESO/M. </a:t>
            </a:r>
            <a:r>
              <a:rPr lang="en-CA" sz="1600" b="0" i="1" u="none" strike="noStrike" dirty="0" err="1">
                <a:effectLst/>
                <a:latin typeface="Proxima Nova" panose="02000506030000020004" pitchFamily="2" charset="0"/>
              </a:rPr>
              <a:t>Kornmesser</a:t>
            </a:r>
            <a:r>
              <a:rPr lang="en-CA" sz="1600" b="0" i="1" u="none" strike="noStrike" dirty="0">
                <a:effectLst/>
                <a:latin typeface="Proxima Nova" panose="02000506030000020004" pitchFamily="2" charset="0"/>
              </a:rPr>
              <a:t>/S.E. de Mink.</a:t>
            </a:r>
            <a:endParaRPr lang="en-CA" sz="1600" b="0" dirty="0">
              <a:effectLst/>
              <a:latin typeface="Proxima Nova" panose="02000506030000020004" pitchFamily="2" charset="0"/>
            </a:endParaRPr>
          </a:p>
        </p:txBody>
      </p:sp>
      <p:sp>
        <p:nvSpPr>
          <p:cNvPr id="4" name="TextBox 3">
            <a:extLst>
              <a:ext uri="{FF2B5EF4-FFF2-40B4-BE49-F238E27FC236}">
                <a16:creationId xmlns:a16="http://schemas.microsoft.com/office/drawing/2014/main" id="{C73DC965-88DF-DFA8-646F-48D827E4B34B}"/>
              </a:ext>
            </a:extLst>
          </p:cNvPr>
          <p:cNvSpPr txBox="1"/>
          <p:nvPr/>
        </p:nvSpPr>
        <p:spPr>
          <a:xfrm>
            <a:off x="8645236" y="6550223"/>
            <a:ext cx="3629891" cy="307777"/>
          </a:xfrm>
          <a:prstGeom prst="rect">
            <a:avLst/>
          </a:prstGeom>
          <a:noFill/>
        </p:spPr>
        <p:txBody>
          <a:bodyPr wrap="square" rtlCol="0">
            <a:spAutoFit/>
          </a:bodyPr>
          <a:lstStyle/>
          <a:p>
            <a:r>
              <a:rPr lang="en-US" sz="1400" dirty="0">
                <a:latin typeface="Proxima Nova" panose="02000506030000020004" pitchFamily="2" charset="0"/>
              </a:rPr>
              <a:t>de Mink et al. 2009, Moe &amp; Di Stefano. 2017</a:t>
            </a:r>
          </a:p>
        </p:txBody>
      </p:sp>
    </p:spTree>
    <p:extLst>
      <p:ext uri="{BB962C8B-B14F-4D97-AF65-F5344CB8AC3E}">
        <p14:creationId xmlns:p14="http://schemas.microsoft.com/office/powerpoint/2010/main" val="3110130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78F09E-6CFA-345D-9A04-3F5D52B1E0ED}"/>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4D459BCB-94A0-5E4A-DF0D-4FF201077082}"/>
              </a:ext>
            </a:extLst>
          </p:cNvPr>
          <p:cNvSpPr txBox="1"/>
          <p:nvPr/>
        </p:nvSpPr>
        <p:spPr>
          <a:xfrm>
            <a:off x="834501" y="559294"/>
            <a:ext cx="10164932" cy="677108"/>
          </a:xfrm>
          <a:prstGeom prst="rect">
            <a:avLst/>
          </a:prstGeom>
          <a:noFill/>
        </p:spPr>
        <p:txBody>
          <a:bodyPr wrap="square" rtlCol="0">
            <a:spAutoFit/>
          </a:bodyPr>
          <a:lstStyle/>
          <a:p>
            <a:r>
              <a:rPr lang="en-US" sz="3800" dirty="0">
                <a:latin typeface="Proxima Nova" panose="02000506030000020004" pitchFamily="2" charset="0"/>
                <a:cs typeface="Arial" panose="020B0604020202020204" pitchFamily="34" charset="0"/>
              </a:rPr>
              <a:t>Methods</a:t>
            </a:r>
            <a:endParaRPr lang="en-US" dirty="0">
              <a:latin typeface="Proxima Nova" panose="02000506030000020004" pitchFamily="2" charset="0"/>
              <a:cs typeface="Arial" panose="020B0604020202020204" pitchFamily="34" charset="0"/>
            </a:endParaRPr>
          </a:p>
        </p:txBody>
      </p:sp>
      <p:sp>
        <p:nvSpPr>
          <p:cNvPr id="6" name="TextBox 5">
            <a:extLst>
              <a:ext uri="{FF2B5EF4-FFF2-40B4-BE49-F238E27FC236}">
                <a16:creationId xmlns:a16="http://schemas.microsoft.com/office/drawing/2014/main" id="{C2A50761-3B67-2C8F-203E-D79460AAB85E}"/>
              </a:ext>
            </a:extLst>
          </p:cNvPr>
          <p:cNvSpPr txBox="1"/>
          <p:nvPr/>
        </p:nvSpPr>
        <p:spPr>
          <a:xfrm>
            <a:off x="487890" y="1742535"/>
            <a:ext cx="6003984" cy="3170099"/>
          </a:xfrm>
          <a:prstGeom prst="rect">
            <a:avLst/>
          </a:prstGeom>
          <a:noFill/>
          <a:ln w="19050">
            <a:noFill/>
          </a:ln>
        </p:spPr>
        <p:txBody>
          <a:bodyPr wrap="square" rtlCol="0">
            <a:spAutoFit/>
          </a:bodyPr>
          <a:lstStyle/>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We employ stellar evolution models to examine mass transfer from binaries </a:t>
            </a:r>
          </a:p>
          <a:p>
            <a:pPr marL="285750" indent="-285750">
              <a:buFont typeface="Wingdings" pitchFamily="2" charset="2"/>
              <a:buChar char="à"/>
            </a:pPr>
            <a:endParaRPr lang="en-US" sz="2500" dirty="0">
              <a:ln>
                <a:solidFill>
                  <a:schemeClr val="tx1"/>
                </a:solidFill>
              </a:ln>
              <a:latin typeface="Proxima Nova" panose="02000506030000020004" pitchFamily="2" charset="0"/>
              <a:cs typeface="Arial" panose="020B0604020202020204" pitchFamily="34" charset="0"/>
              <a:sym typeface="Wingdings" pitchFamily="2" charset="2"/>
            </a:endParaRPr>
          </a:p>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We assign probabilities for each binary based on observations and simulations </a:t>
            </a:r>
          </a:p>
          <a:p>
            <a:pPr marL="285750" indent="-285750">
              <a:buFont typeface="Wingdings" pitchFamily="2" charset="2"/>
              <a:buChar char="à"/>
            </a:pPr>
            <a:endParaRPr lang="en-US" sz="2500" dirty="0">
              <a:ln>
                <a:solidFill>
                  <a:schemeClr val="tx1"/>
                </a:solidFill>
              </a:ln>
              <a:latin typeface="Proxima Nova" panose="02000506030000020004" pitchFamily="2" charset="0"/>
              <a:cs typeface="Arial" panose="020B0604020202020204" pitchFamily="34" charset="0"/>
              <a:sym typeface="Wingdings" pitchFamily="2" charset="2"/>
            </a:endParaRPr>
          </a:p>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We inspect the binary yields in different environments     </a:t>
            </a:r>
            <a:endParaRPr lang="en-US" sz="2500" dirty="0">
              <a:ln>
                <a:solidFill>
                  <a:schemeClr val="tx1"/>
                </a:solidFill>
              </a:ln>
              <a:latin typeface="Proxima Nova" panose="02000506030000020004" pitchFamily="2" charset="0"/>
              <a:cs typeface="Arial" panose="020B0604020202020204" pitchFamily="34" charset="0"/>
            </a:endParaRPr>
          </a:p>
        </p:txBody>
      </p:sp>
      <p:sp>
        <p:nvSpPr>
          <p:cNvPr id="7" name="TextBox 6">
            <a:extLst>
              <a:ext uri="{FF2B5EF4-FFF2-40B4-BE49-F238E27FC236}">
                <a16:creationId xmlns:a16="http://schemas.microsoft.com/office/drawing/2014/main" id="{64395B10-A37A-52C7-2AB7-042A59061D5C}"/>
              </a:ext>
            </a:extLst>
          </p:cNvPr>
          <p:cNvSpPr txBox="1"/>
          <p:nvPr/>
        </p:nvSpPr>
        <p:spPr>
          <a:xfrm>
            <a:off x="8448135" y="6550223"/>
            <a:ext cx="3743865" cy="307777"/>
          </a:xfrm>
          <a:prstGeom prst="rect">
            <a:avLst/>
          </a:prstGeom>
          <a:noFill/>
        </p:spPr>
        <p:txBody>
          <a:bodyPr wrap="square" rtlCol="0">
            <a:spAutoFit/>
          </a:bodyPr>
          <a:lstStyle/>
          <a:p>
            <a:r>
              <a:rPr lang="en-US" sz="1400" dirty="0">
                <a:latin typeface="Proxima Nova" panose="02000506030000020004" pitchFamily="2" charset="0"/>
              </a:rPr>
              <a:t>Nguyen &amp; Sills. 2024, Moe &amp; Di Stefano. 2017</a:t>
            </a:r>
          </a:p>
        </p:txBody>
      </p:sp>
      <p:sp>
        <p:nvSpPr>
          <p:cNvPr id="4" name="TextBox 3">
            <a:extLst>
              <a:ext uri="{FF2B5EF4-FFF2-40B4-BE49-F238E27FC236}">
                <a16:creationId xmlns:a16="http://schemas.microsoft.com/office/drawing/2014/main" id="{F17F1775-AF87-3A40-9170-A66C82A8B135}"/>
              </a:ext>
            </a:extLst>
          </p:cNvPr>
          <p:cNvSpPr txBox="1"/>
          <p:nvPr/>
        </p:nvSpPr>
        <p:spPr>
          <a:xfrm>
            <a:off x="2988734" y="3309245"/>
            <a:ext cx="6135510" cy="369332"/>
          </a:xfrm>
          <a:prstGeom prst="rect">
            <a:avLst/>
          </a:prstGeom>
          <a:noFill/>
        </p:spPr>
        <p:txBody>
          <a:bodyPr wrap="square">
            <a:spAutoFit/>
          </a:bodyPr>
          <a:lstStyle/>
          <a:p>
            <a:r>
              <a:rPr lang="en-CA" b="0" dirty="0">
                <a:effectLst/>
              </a:rPr>
              <a:t> </a:t>
            </a:r>
            <a:endParaRPr lang="en-US" dirty="0"/>
          </a:p>
        </p:txBody>
      </p:sp>
      <p:pic>
        <p:nvPicPr>
          <p:cNvPr id="12" name="Picture 11" descr="A graph of a number of dots&#10;&#10;Description automatically generated">
            <a:extLst>
              <a:ext uri="{FF2B5EF4-FFF2-40B4-BE49-F238E27FC236}">
                <a16:creationId xmlns:a16="http://schemas.microsoft.com/office/drawing/2014/main" id="{0C333BBE-042B-C9CC-EB56-727DFFED3E98}"/>
              </a:ext>
            </a:extLst>
          </p:cNvPr>
          <p:cNvPicPr>
            <a:picLocks noChangeAspect="1"/>
          </p:cNvPicPr>
          <p:nvPr/>
        </p:nvPicPr>
        <p:blipFill>
          <a:blip r:embed="rId3"/>
          <a:stretch>
            <a:fillRect/>
          </a:stretch>
        </p:blipFill>
        <p:spPr>
          <a:xfrm>
            <a:off x="6694758" y="1379877"/>
            <a:ext cx="5359400" cy="4597400"/>
          </a:xfrm>
          <a:prstGeom prst="rect">
            <a:avLst/>
          </a:prstGeom>
        </p:spPr>
      </p:pic>
      <p:pic>
        <p:nvPicPr>
          <p:cNvPr id="14" name="Picture 13" descr="A hexagon with numbers and a hexagon&#10;&#10;Description automatically generated">
            <a:extLst>
              <a:ext uri="{FF2B5EF4-FFF2-40B4-BE49-F238E27FC236}">
                <a16:creationId xmlns:a16="http://schemas.microsoft.com/office/drawing/2014/main" id="{2BFBA868-8280-B650-AC64-DB73A76001CC}"/>
              </a:ext>
            </a:extLst>
          </p:cNvPr>
          <p:cNvPicPr>
            <a:picLocks noChangeAspect="1"/>
          </p:cNvPicPr>
          <p:nvPr/>
        </p:nvPicPr>
        <p:blipFill>
          <a:blip r:embed="rId4"/>
          <a:stretch>
            <a:fillRect/>
          </a:stretch>
        </p:blipFill>
        <p:spPr>
          <a:xfrm>
            <a:off x="9939037" y="1920335"/>
            <a:ext cx="1765073" cy="1186521"/>
          </a:xfrm>
          <a:prstGeom prst="rect">
            <a:avLst/>
          </a:prstGeom>
        </p:spPr>
      </p:pic>
      <p:pic>
        <p:nvPicPr>
          <p:cNvPr id="16" name="Picture 15" descr="A black text on a white background&#10;&#10;Description automatically generated">
            <a:extLst>
              <a:ext uri="{FF2B5EF4-FFF2-40B4-BE49-F238E27FC236}">
                <a16:creationId xmlns:a16="http://schemas.microsoft.com/office/drawing/2014/main" id="{9FA61A05-166A-A4C3-D9F1-D5C906B95904}"/>
              </a:ext>
            </a:extLst>
          </p:cNvPr>
          <p:cNvPicPr>
            <a:picLocks noChangeAspect="1"/>
          </p:cNvPicPr>
          <p:nvPr/>
        </p:nvPicPr>
        <p:blipFill>
          <a:blip r:embed="rId5"/>
          <a:stretch>
            <a:fillRect/>
          </a:stretch>
        </p:blipFill>
        <p:spPr>
          <a:xfrm>
            <a:off x="10205623" y="1564735"/>
            <a:ext cx="1231900" cy="355600"/>
          </a:xfrm>
          <a:prstGeom prst="rect">
            <a:avLst/>
          </a:prstGeom>
        </p:spPr>
      </p:pic>
    </p:spTree>
    <p:extLst>
      <p:ext uri="{BB962C8B-B14F-4D97-AF65-F5344CB8AC3E}">
        <p14:creationId xmlns:p14="http://schemas.microsoft.com/office/powerpoint/2010/main" val="188399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5BADF0-CBF6-4A11-69E2-4CDDC7135562}"/>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AF56B25C-4A31-CF2F-E223-CC159479F3AA}"/>
              </a:ext>
            </a:extLst>
          </p:cNvPr>
          <p:cNvSpPr txBox="1"/>
          <p:nvPr/>
        </p:nvSpPr>
        <p:spPr>
          <a:xfrm>
            <a:off x="834501" y="559294"/>
            <a:ext cx="10164932" cy="677108"/>
          </a:xfrm>
          <a:prstGeom prst="rect">
            <a:avLst/>
          </a:prstGeom>
          <a:noFill/>
        </p:spPr>
        <p:txBody>
          <a:bodyPr wrap="square" rtlCol="0">
            <a:spAutoFit/>
          </a:bodyPr>
          <a:lstStyle/>
          <a:p>
            <a:r>
              <a:rPr lang="en-US" sz="3800" dirty="0">
                <a:latin typeface="Proxima Nova" panose="02000506030000020004" pitchFamily="2" charset="0"/>
                <a:cs typeface="Arial" panose="020B0604020202020204" pitchFamily="34" charset="0"/>
              </a:rPr>
              <a:t>Methods</a:t>
            </a:r>
            <a:endParaRPr lang="en-US" dirty="0">
              <a:latin typeface="Proxima Nova" panose="02000506030000020004" pitchFamily="2" charset="0"/>
              <a:cs typeface="Arial" panose="020B0604020202020204" pitchFamily="34" charset="0"/>
            </a:endParaRPr>
          </a:p>
        </p:txBody>
      </p:sp>
      <p:sp>
        <p:nvSpPr>
          <p:cNvPr id="6" name="TextBox 5">
            <a:extLst>
              <a:ext uri="{FF2B5EF4-FFF2-40B4-BE49-F238E27FC236}">
                <a16:creationId xmlns:a16="http://schemas.microsoft.com/office/drawing/2014/main" id="{D605CA90-172E-B4EB-F030-192CCB460B26}"/>
              </a:ext>
            </a:extLst>
          </p:cNvPr>
          <p:cNvSpPr txBox="1"/>
          <p:nvPr/>
        </p:nvSpPr>
        <p:spPr>
          <a:xfrm>
            <a:off x="487890" y="1742535"/>
            <a:ext cx="6003984" cy="3170099"/>
          </a:xfrm>
          <a:prstGeom prst="rect">
            <a:avLst/>
          </a:prstGeom>
          <a:noFill/>
          <a:ln w="19050">
            <a:noFill/>
          </a:ln>
        </p:spPr>
        <p:txBody>
          <a:bodyPr wrap="square" rtlCol="0">
            <a:spAutoFit/>
          </a:bodyPr>
          <a:lstStyle/>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 Different cluster environments are obtained from simulations</a:t>
            </a:r>
          </a:p>
          <a:p>
            <a:pPr marL="285750" indent="-285750">
              <a:buFont typeface="Wingdings" pitchFamily="2" charset="2"/>
              <a:buChar char="à"/>
            </a:pPr>
            <a:endParaRPr lang="en-US" sz="2500" dirty="0">
              <a:ln>
                <a:solidFill>
                  <a:schemeClr val="tx1"/>
                </a:solidFill>
              </a:ln>
              <a:latin typeface="Proxima Nova" panose="02000506030000020004" pitchFamily="2" charset="0"/>
              <a:cs typeface="Arial" panose="020B0604020202020204" pitchFamily="34" charset="0"/>
              <a:sym typeface="Wingdings" pitchFamily="2" charset="2"/>
            </a:endParaRPr>
          </a:p>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 Simulations model cluster formation</a:t>
            </a:r>
          </a:p>
          <a:p>
            <a:pPr marL="285750" indent="-285750">
              <a:buFont typeface="Wingdings" pitchFamily="2" charset="2"/>
              <a:buChar char="à"/>
            </a:pPr>
            <a:endParaRPr lang="en-US" sz="2500" dirty="0">
              <a:ln>
                <a:solidFill>
                  <a:schemeClr val="tx1"/>
                </a:solidFill>
              </a:ln>
              <a:latin typeface="Proxima Nova" panose="02000506030000020004" pitchFamily="2" charset="0"/>
              <a:cs typeface="Arial" panose="020B0604020202020204" pitchFamily="34" charset="0"/>
              <a:sym typeface="Wingdings" pitchFamily="2" charset="2"/>
            </a:endParaRPr>
          </a:p>
          <a:p>
            <a:pPr marL="285750" indent="-285750">
              <a:buFont typeface="Wingdings" pitchFamily="2" charset="2"/>
              <a:buChar char="à"/>
            </a:pPr>
            <a:r>
              <a:rPr lang="en-US" sz="2500" dirty="0">
                <a:ln>
                  <a:solidFill>
                    <a:schemeClr val="tx1"/>
                  </a:solidFill>
                </a:ln>
                <a:latin typeface="Proxima Nova" panose="02000506030000020004" pitchFamily="2" charset="0"/>
                <a:cs typeface="Arial" panose="020B0604020202020204" pitchFamily="34" charset="0"/>
                <a:sym typeface="Wingdings" pitchFamily="2" charset="2"/>
              </a:rPr>
              <a:t> Including physics of star formation, collisional stellar dynamics, primordial binaries and stellar feedback</a:t>
            </a:r>
            <a:endParaRPr lang="en-US" sz="2500" dirty="0">
              <a:ln>
                <a:solidFill>
                  <a:schemeClr val="tx1"/>
                </a:solidFill>
              </a:ln>
              <a:latin typeface="Proxima Nova" panose="02000506030000020004" pitchFamily="2" charset="0"/>
              <a:cs typeface="Arial" panose="020B0604020202020204" pitchFamily="34" charset="0"/>
            </a:endParaRPr>
          </a:p>
        </p:txBody>
      </p:sp>
      <p:sp>
        <p:nvSpPr>
          <p:cNvPr id="4" name="Google Shape;125;p20">
            <a:extLst>
              <a:ext uri="{FF2B5EF4-FFF2-40B4-BE49-F238E27FC236}">
                <a16:creationId xmlns:a16="http://schemas.microsoft.com/office/drawing/2014/main" id="{F25C45C6-AB89-8342-463D-6475B9D53AF6}"/>
              </a:ext>
            </a:extLst>
          </p:cNvPr>
          <p:cNvSpPr txBox="1"/>
          <p:nvPr/>
        </p:nvSpPr>
        <p:spPr>
          <a:xfrm>
            <a:off x="9540814" y="6506800"/>
            <a:ext cx="2732285" cy="351200"/>
          </a:xfrm>
          <a:prstGeom prst="rect">
            <a:avLst/>
          </a:prstGeom>
          <a:noFill/>
          <a:ln>
            <a:noFill/>
          </a:ln>
        </p:spPr>
        <p:txBody>
          <a:bodyPr spcFirstLastPara="1" wrap="square" lIns="121900" tIns="121900" rIns="121900" bIns="121900" anchor="t" anchorCtr="0">
            <a:noAutofit/>
          </a:bodyPr>
          <a:lstStyle/>
          <a:p>
            <a:r>
              <a:rPr lang="en-CA" sz="1400" dirty="0">
                <a:solidFill>
                  <a:schemeClr val="dk1"/>
                </a:solidFill>
                <a:latin typeface="Proxima Nova" panose="02000506030000020004" pitchFamily="2" charset="0"/>
                <a:ea typeface="Average"/>
                <a:cs typeface="Average"/>
                <a:sym typeface="Average"/>
              </a:rPr>
              <a:t>Cournoyer-Cloutier et al. 2024b</a:t>
            </a:r>
            <a:endParaRPr sz="1400" dirty="0">
              <a:solidFill>
                <a:schemeClr val="dk1"/>
              </a:solidFill>
              <a:latin typeface="Proxima Nova" panose="02000506030000020004" pitchFamily="2" charset="0"/>
              <a:ea typeface="Average"/>
              <a:cs typeface="Average"/>
              <a:sym typeface="Average"/>
            </a:endParaRPr>
          </a:p>
        </p:txBody>
      </p:sp>
      <p:pic>
        <p:nvPicPr>
          <p:cNvPr id="7" name="Picture 6" descr="A colorful cloud with white dots&#10;&#10;Description automatically generated with medium confidence">
            <a:extLst>
              <a:ext uri="{FF2B5EF4-FFF2-40B4-BE49-F238E27FC236}">
                <a16:creationId xmlns:a16="http://schemas.microsoft.com/office/drawing/2014/main" id="{C58DB109-AC73-8AFD-24F9-DD24A523B5D3}"/>
              </a:ext>
            </a:extLst>
          </p:cNvPr>
          <p:cNvPicPr>
            <a:picLocks noChangeAspect="1"/>
          </p:cNvPicPr>
          <p:nvPr/>
        </p:nvPicPr>
        <p:blipFill>
          <a:blip r:embed="rId2"/>
          <a:stretch>
            <a:fillRect/>
          </a:stretch>
        </p:blipFill>
        <p:spPr>
          <a:xfrm>
            <a:off x="7122521" y="1495195"/>
            <a:ext cx="4836586" cy="4160140"/>
          </a:xfrm>
          <a:prstGeom prst="rect">
            <a:avLst/>
          </a:prstGeom>
        </p:spPr>
      </p:pic>
    </p:spTree>
    <p:extLst>
      <p:ext uri="{BB962C8B-B14F-4D97-AF65-F5344CB8AC3E}">
        <p14:creationId xmlns:p14="http://schemas.microsoft.com/office/powerpoint/2010/main" val="5881182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D0119C-C4D9-BD27-9B0C-6DD90C77AA9E}"/>
            </a:ext>
          </a:extLst>
        </p:cNvPr>
        <p:cNvGrpSpPr/>
        <p:nvPr/>
      </p:nvGrpSpPr>
      <p:grpSpPr>
        <a:xfrm>
          <a:off x="0" y="0"/>
          <a:ext cx="0" cy="0"/>
          <a:chOff x="0" y="0"/>
          <a:chExt cx="0" cy="0"/>
        </a:xfrm>
      </p:grpSpPr>
      <p:sp>
        <p:nvSpPr>
          <p:cNvPr id="3" name="Google Shape;120;p20">
            <a:extLst>
              <a:ext uri="{FF2B5EF4-FFF2-40B4-BE49-F238E27FC236}">
                <a16:creationId xmlns:a16="http://schemas.microsoft.com/office/drawing/2014/main" id="{FF294D7D-A943-3BA6-BE3A-3C05E6547341}"/>
              </a:ext>
            </a:extLst>
          </p:cNvPr>
          <p:cNvSpPr txBox="1"/>
          <p:nvPr/>
        </p:nvSpPr>
        <p:spPr>
          <a:xfrm>
            <a:off x="491933" y="356867"/>
            <a:ext cx="9558800" cy="790800"/>
          </a:xfrm>
          <a:prstGeom prst="rect">
            <a:avLst/>
          </a:prstGeom>
          <a:noFill/>
          <a:ln>
            <a:noFill/>
          </a:ln>
        </p:spPr>
        <p:txBody>
          <a:bodyPr spcFirstLastPara="1" wrap="square" lIns="121900" tIns="121900" rIns="121900" bIns="121900" anchor="t" anchorCtr="0">
            <a:noAutofit/>
          </a:bodyPr>
          <a:lstStyle/>
          <a:p>
            <a:r>
              <a:rPr lang="en-CA" sz="3800" dirty="0">
                <a:solidFill>
                  <a:schemeClr val="dk1"/>
                </a:solidFill>
                <a:latin typeface="Proxima Nova" panose="02000506030000020004" pitchFamily="2" charset="0"/>
                <a:ea typeface="Average"/>
                <a:cs typeface="Average"/>
                <a:sym typeface="Average"/>
              </a:rPr>
              <a:t>Results – Cluster Mass Comparison</a:t>
            </a:r>
            <a:endParaRPr sz="3800" dirty="0">
              <a:solidFill>
                <a:schemeClr val="dk1"/>
              </a:solidFill>
              <a:latin typeface="Proxima Nova" panose="02000506030000020004" pitchFamily="2" charset="0"/>
              <a:ea typeface="Average"/>
              <a:cs typeface="Average"/>
              <a:sym typeface="Average"/>
            </a:endParaRPr>
          </a:p>
        </p:txBody>
      </p:sp>
      <p:sp>
        <p:nvSpPr>
          <p:cNvPr id="4" name="Google Shape;102;p18">
            <a:extLst>
              <a:ext uri="{FF2B5EF4-FFF2-40B4-BE49-F238E27FC236}">
                <a16:creationId xmlns:a16="http://schemas.microsoft.com/office/drawing/2014/main" id="{875E9030-945B-852E-6493-A1E967C9952C}"/>
              </a:ext>
            </a:extLst>
          </p:cNvPr>
          <p:cNvSpPr txBox="1"/>
          <p:nvPr/>
        </p:nvSpPr>
        <p:spPr>
          <a:xfrm>
            <a:off x="1938162" y="5737133"/>
            <a:ext cx="2236149" cy="742000"/>
          </a:xfrm>
          <a:prstGeom prst="rect">
            <a:avLst/>
          </a:prstGeom>
          <a:noFill/>
          <a:ln>
            <a:noFill/>
          </a:ln>
        </p:spPr>
        <p:txBody>
          <a:bodyPr spcFirstLastPara="1" wrap="square" lIns="121900" tIns="121900" rIns="121900" bIns="121900" anchor="t" anchorCtr="0">
            <a:noAutofit/>
          </a:bodyPr>
          <a:lstStyle/>
          <a:p>
            <a:pPr algn="ctr"/>
            <a:r>
              <a:rPr lang="en-CA" sz="2900" dirty="0">
                <a:solidFill>
                  <a:schemeClr val="dk1"/>
                </a:solidFill>
                <a:latin typeface="Proxima Nova" panose="02000506030000020004" pitchFamily="2" charset="0"/>
                <a:ea typeface="Average"/>
                <a:cs typeface="Average"/>
                <a:sym typeface="Average"/>
              </a:rPr>
              <a:t>B-type stars</a:t>
            </a:r>
            <a:endParaRPr sz="2900" dirty="0">
              <a:solidFill>
                <a:schemeClr val="dk1"/>
              </a:solidFill>
              <a:latin typeface="Proxima Nova" panose="02000506030000020004" pitchFamily="2" charset="0"/>
              <a:ea typeface="Average"/>
              <a:cs typeface="Average"/>
              <a:sym typeface="Average"/>
            </a:endParaRPr>
          </a:p>
        </p:txBody>
      </p:sp>
      <p:sp>
        <p:nvSpPr>
          <p:cNvPr id="5" name="Google Shape;103;p18">
            <a:extLst>
              <a:ext uri="{FF2B5EF4-FFF2-40B4-BE49-F238E27FC236}">
                <a16:creationId xmlns:a16="http://schemas.microsoft.com/office/drawing/2014/main" id="{F56B6E43-2E60-5829-8831-9A804C198774}"/>
              </a:ext>
            </a:extLst>
          </p:cNvPr>
          <p:cNvSpPr txBox="1"/>
          <p:nvPr/>
        </p:nvSpPr>
        <p:spPr>
          <a:xfrm>
            <a:off x="8017691" y="5737133"/>
            <a:ext cx="2236148" cy="742000"/>
          </a:xfrm>
          <a:prstGeom prst="rect">
            <a:avLst/>
          </a:prstGeom>
          <a:noFill/>
          <a:ln>
            <a:noFill/>
          </a:ln>
        </p:spPr>
        <p:txBody>
          <a:bodyPr spcFirstLastPara="1" wrap="square" lIns="121900" tIns="121900" rIns="121900" bIns="121900" anchor="t" anchorCtr="0">
            <a:noAutofit/>
          </a:bodyPr>
          <a:lstStyle/>
          <a:p>
            <a:pPr algn="ctr"/>
            <a:r>
              <a:rPr lang="en-CA" sz="2900" dirty="0">
                <a:solidFill>
                  <a:schemeClr val="dk1"/>
                </a:solidFill>
                <a:latin typeface="Proxima Nova" panose="02000506030000020004" pitchFamily="2" charset="0"/>
                <a:ea typeface="Average"/>
                <a:cs typeface="Average"/>
                <a:sym typeface="Average"/>
              </a:rPr>
              <a:t>O-type stars</a:t>
            </a:r>
            <a:endParaRPr sz="2900" dirty="0">
              <a:solidFill>
                <a:schemeClr val="dk1"/>
              </a:solidFill>
              <a:latin typeface="Proxima Nova" panose="02000506030000020004" pitchFamily="2" charset="0"/>
              <a:ea typeface="Average"/>
              <a:cs typeface="Average"/>
              <a:sym typeface="Average"/>
            </a:endParaRPr>
          </a:p>
        </p:txBody>
      </p:sp>
      <p:pic>
        <p:nvPicPr>
          <p:cNvPr id="7" name="Picture 6" descr="A graph of a number of bars&#10;&#10;Description automatically generated with medium confidence">
            <a:extLst>
              <a:ext uri="{FF2B5EF4-FFF2-40B4-BE49-F238E27FC236}">
                <a16:creationId xmlns:a16="http://schemas.microsoft.com/office/drawing/2014/main" id="{EACD669C-E1AB-1773-CB31-9A919D1A2817}"/>
              </a:ext>
            </a:extLst>
          </p:cNvPr>
          <p:cNvPicPr>
            <a:picLocks noChangeAspect="1"/>
          </p:cNvPicPr>
          <p:nvPr/>
        </p:nvPicPr>
        <p:blipFill>
          <a:blip r:embed="rId2"/>
          <a:stretch>
            <a:fillRect/>
          </a:stretch>
        </p:blipFill>
        <p:spPr>
          <a:xfrm>
            <a:off x="149625" y="1993801"/>
            <a:ext cx="5813225" cy="3795850"/>
          </a:xfrm>
          <a:prstGeom prst="rect">
            <a:avLst/>
          </a:prstGeom>
        </p:spPr>
      </p:pic>
      <p:pic>
        <p:nvPicPr>
          <p:cNvPr id="10" name="Picture 9" descr="A graph of a number of bars&#10;&#10;Description automatically generated with medium confidence">
            <a:extLst>
              <a:ext uri="{FF2B5EF4-FFF2-40B4-BE49-F238E27FC236}">
                <a16:creationId xmlns:a16="http://schemas.microsoft.com/office/drawing/2014/main" id="{BB7D1EF3-1BF8-5F27-EC98-4E7798DD7DDA}"/>
              </a:ext>
            </a:extLst>
          </p:cNvPr>
          <p:cNvPicPr>
            <a:picLocks noChangeAspect="1"/>
          </p:cNvPicPr>
          <p:nvPr/>
        </p:nvPicPr>
        <p:blipFill>
          <a:blip r:embed="rId3"/>
          <a:stretch>
            <a:fillRect/>
          </a:stretch>
        </p:blipFill>
        <p:spPr>
          <a:xfrm>
            <a:off x="6229152" y="1993801"/>
            <a:ext cx="5813225" cy="3795850"/>
          </a:xfrm>
          <a:prstGeom prst="rect">
            <a:avLst/>
          </a:prstGeom>
        </p:spPr>
      </p:pic>
    </p:spTree>
    <p:extLst>
      <p:ext uri="{BB962C8B-B14F-4D97-AF65-F5344CB8AC3E}">
        <p14:creationId xmlns:p14="http://schemas.microsoft.com/office/powerpoint/2010/main" val="908196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6888B4-933C-B8D3-EEBC-61052ACD56D7}"/>
            </a:ext>
          </a:extLst>
        </p:cNvPr>
        <p:cNvGrpSpPr/>
        <p:nvPr/>
      </p:nvGrpSpPr>
      <p:grpSpPr>
        <a:xfrm>
          <a:off x="0" y="0"/>
          <a:ext cx="0" cy="0"/>
          <a:chOff x="0" y="0"/>
          <a:chExt cx="0" cy="0"/>
        </a:xfrm>
      </p:grpSpPr>
      <p:sp>
        <p:nvSpPr>
          <p:cNvPr id="9" name="Google Shape;133;p21">
            <a:extLst>
              <a:ext uri="{FF2B5EF4-FFF2-40B4-BE49-F238E27FC236}">
                <a16:creationId xmlns:a16="http://schemas.microsoft.com/office/drawing/2014/main" id="{3A7513EE-834E-B4FE-7A71-9C6D86114529}"/>
              </a:ext>
            </a:extLst>
          </p:cNvPr>
          <p:cNvSpPr/>
          <p:nvPr/>
        </p:nvSpPr>
        <p:spPr>
          <a:xfrm rot="1823826">
            <a:off x="4488867" y="1668647"/>
            <a:ext cx="558800" cy="230400"/>
          </a:xfrm>
          <a:prstGeom prst="rightArrow">
            <a:avLst>
              <a:gd name="adj1" fmla="val 50000"/>
              <a:gd name="adj2" fmla="val 50000"/>
            </a:avLst>
          </a:prstGeom>
          <a:solidFill>
            <a:srgbClr val="C1ACBC"/>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solidFill>
                <a:schemeClr val="accent5">
                  <a:lumMod val="20000"/>
                  <a:lumOff val="80000"/>
                </a:schemeClr>
              </a:solidFill>
              <a:latin typeface="Average"/>
              <a:ea typeface="Average"/>
              <a:cs typeface="Average"/>
              <a:sym typeface="Average"/>
            </a:endParaRPr>
          </a:p>
        </p:txBody>
      </p:sp>
      <p:sp>
        <p:nvSpPr>
          <p:cNvPr id="10" name="Google Shape;133;p21">
            <a:extLst>
              <a:ext uri="{FF2B5EF4-FFF2-40B4-BE49-F238E27FC236}">
                <a16:creationId xmlns:a16="http://schemas.microsoft.com/office/drawing/2014/main" id="{3E8B23EF-E2D2-FE3C-84A8-BCC63809A297}"/>
              </a:ext>
            </a:extLst>
          </p:cNvPr>
          <p:cNvSpPr/>
          <p:nvPr/>
        </p:nvSpPr>
        <p:spPr>
          <a:xfrm>
            <a:off x="4508751" y="3728923"/>
            <a:ext cx="558800" cy="230400"/>
          </a:xfrm>
          <a:prstGeom prst="rightArrow">
            <a:avLst>
              <a:gd name="adj1" fmla="val 50000"/>
              <a:gd name="adj2" fmla="val 50000"/>
            </a:avLst>
          </a:prstGeom>
          <a:solidFill>
            <a:srgbClr val="C1ACBC"/>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solidFill>
                <a:schemeClr val="tx2">
                  <a:lumMod val="40000"/>
                  <a:lumOff val="60000"/>
                </a:schemeClr>
              </a:solidFill>
              <a:latin typeface="Average"/>
              <a:ea typeface="Average"/>
              <a:cs typeface="Average"/>
              <a:sym typeface="Average"/>
            </a:endParaRPr>
          </a:p>
        </p:txBody>
      </p:sp>
      <p:sp>
        <p:nvSpPr>
          <p:cNvPr id="11" name="Google Shape;133;p21">
            <a:extLst>
              <a:ext uri="{FF2B5EF4-FFF2-40B4-BE49-F238E27FC236}">
                <a16:creationId xmlns:a16="http://schemas.microsoft.com/office/drawing/2014/main" id="{C77F7B08-7EAF-276A-581B-CE00F2476148}"/>
              </a:ext>
            </a:extLst>
          </p:cNvPr>
          <p:cNvSpPr/>
          <p:nvPr/>
        </p:nvSpPr>
        <p:spPr>
          <a:xfrm rot="20212570">
            <a:off x="4361856" y="5809893"/>
            <a:ext cx="558800" cy="230400"/>
          </a:xfrm>
          <a:prstGeom prst="rightArrow">
            <a:avLst>
              <a:gd name="adj1" fmla="val 50000"/>
              <a:gd name="adj2" fmla="val 50000"/>
            </a:avLst>
          </a:prstGeom>
          <a:solidFill>
            <a:srgbClr val="C1ACBC"/>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solidFill>
                <a:schemeClr val="tx2">
                  <a:lumMod val="40000"/>
                  <a:lumOff val="60000"/>
                </a:schemeClr>
              </a:solidFill>
              <a:latin typeface="Average"/>
              <a:ea typeface="Average"/>
              <a:cs typeface="Average"/>
              <a:sym typeface="Average"/>
            </a:endParaRPr>
          </a:p>
        </p:txBody>
      </p:sp>
      <p:sp>
        <p:nvSpPr>
          <p:cNvPr id="3" name="Google Shape;120;p20">
            <a:extLst>
              <a:ext uri="{FF2B5EF4-FFF2-40B4-BE49-F238E27FC236}">
                <a16:creationId xmlns:a16="http://schemas.microsoft.com/office/drawing/2014/main" id="{4B430810-D047-C251-7FF2-6B07229EE314}"/>
              </a:ext>
            </a:extLst>
          </p:cNvPr>
          <p:cNvSpPr txBox="1"/>
          <p:nvPr/>
        </p:nvSpPr>
        <p:spPr>
          <a:xfrm>
            <a:off x="491933" y="356867"/>
            <a:ext cx="9558800" cy="790800"/>
          </a:xfrm>
          <a:prstGeom prst="rect">
            <a:avLst/>
          </a:prstGeom>
          <a:noFill/>
          <a:ln>
            <a:noFill/>
          </a:ln>
        </p:spPr>
        <p:txBody>
          <a:bodyPr spcFirstLastPara="1" wrap="square" lIns="121900" tIns="121900" rIns="121900" bIns="121900" anchor="t" anchorCtr="0">
            <a:noAutofit/>
          </a:bodyPr>
          <a:lstStyle/>
          <a:p>
            <a:r>
              <a:rPr lang="en-CA" sz="3800" dirty="0">
                <a:solidFill>
                  <a:schemeClr val="dk1"/>
                </a:solidFill>
                <a:latin typeface="Proxima Nova" panose="02000506030000020004" pitchFamily="2" charset="0"/>
                <a:ea typeface="Average"/>
                <a:cs typeface="Average"/>
                <a:sym typeface="Average"/>
              </a:rPr>
              <a:t>Results – Cluster Mass Comparison</a:t>
            </a:r>
            <a:endParaRPr sz="3800" dirty="0">
              <a:solidFill>
                <a:schemeClr val="dk1"/>
              </a:solidFill>
              <a:latin typeface="Proxima Nova" panose="02000506030000020004" pitchFamily="2" charset="0"/>
              <a:ea typeface="Average"/>
              <a:cs typeface="Average"/>
              <a:sym typeface="Average"/>
            </a:endParaRPr>
          </a:p>
        </p:txBody>
      </p:sp>
      <p:pic>
        <p:nvPicPr>
          <p:cNvPr id="6" name="Picture 5" descr="A graph of a number of bars&#10;&#10;Description automatically generated with medium confidence">
            <a:extLst>
              <a:ext uri="{FF2B5EF4-FFF2-40B4-BE49-F238E27FC236}">
                <a16:creationId xmlns:a16="http://schemas.microsoft.com/office/drawing/2014/main" id="{337D561E-CD07-7329-A155-DDB722E7A429}"/>
              </a:ext>
            </a:extLst>
          </p:cNvPr>
          <p:cNvPicPr>
            <a:picLocks noChangeAspect="1"/>
          </p:cNvPicPr>
          <p:nvPr/>
        </p:nvPicPr>
        <p:blipFill>
          <a:blip r:embed="rId2"/>
          <a:stretch>
            <a:fillRect/>
          </a:stretch>
        </p:blipFill>
        <p:spPr>
          <a:xfrm>
            <a:off x="176967" y="2572824"/>
            <a:ext cx="4056944" cy="2649055"/>
          </a:xfrm>
          <a:prstGeom prst="rect">
            <a:avLst/>
          </a:prstGeom>
        </p:spPr>
      </p:pic>
      <p:pic>
        <p:nvPicPr>
          <p:cNvPr id="13" name="Picture 12" descr="A diagram of a graph&#10;&#10;Description automatically generated with medium confidence">
            <a:extLst>
              <a:ext uri="{FF2B5EF4-FFF2-40B4-BE49-F238E27FC236}">
                <a16:creationId xmlns:a16="http://schemas.microsoft.com/office/drawing/2014/main" id="{DE42DEEC-461E-15AB-99B3-3DC27B23C4A4}"/>
              </a:ext>
            </a:extLst>
          </p:cNvPr>
          <p:cNvPicPr>
            <a:picLocks noChangeAspect="1"/>
          </p:cNvPicPr>
          <p:nvPr/>
        </p:nvPicPr>
        <p:blipFill>
          <a:blip r:embed="rId3"/>
          <a:stretch>
            <a:fillRect/>
          </a:stretch>
        </p:blipFill>
        <p:spPr>
          <a:xfrm>
            <a:off x="5271333" y="1609823"/>
            <a:ext cx="6743700" cy="4699000"/>
          </a:xfrm>
          <a:prstGeom prst="rect">
            <a:avLst/>
          </a:prstGeom>
        </p:spPr>
      </p:pic>
    </p:spTree>
    <p:extLst>
      <p:ext uri="{BB962C8B-B14F-4D97-AF65-F5344CB8AC3E}">
        <p14:creationId xmlns:p14="http://schemas.microsoft.com/office/powerpoint/2010/main" val="13468651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2"/>
          <p:cNvSpPr txBox="1"/>
          <p:nvPr/>
        </p:nvSpPr>
        <p:spPr>
          <a:xfrm>
            <a:off x="491933" y="356867"/>
            <a:ext cx="9558800" cy="790800"/>
          </a:xfrm>
          <a:prstGeom prst="rect">
            <a:avLst/>
          </a:prstGeom>
          <a:noFill/>
          <a:ln>
            <a:noFill/>
          </a:ln>
        </p:spPr>
        <p:txBody>
          <a:bodyPr spcFirstLastPara="1" wrap="square" lIns="121900" tIns="121900" rIns="121900" bIns="121900" anchor="t" anchorCtr="0">
            <a:noAutofit/>
          </a:bodyPr>
          <a:lstStyle/>
          <a:p>
            <a:r>
              <a:rPr lang="en-CA" sz="4000">
                <a:solidFill>
                  <a:schemeClr val="dk1"/>
                </a:solidFill>
                <a:latin typeface="Average"/>
                <a:ea typeface="Average"/>
                <a:cs typeface="Average"/>
                <a:sym typeface="Average"/>
              </a:rPr>
              <a:t>Summary &amp; Future Outlooks  </a:t>
            </a:r>
            <a:endParaRPr sz="4000">
              <a:solidFill>
                <a:schemeClr val="dk1"/>
              </a:solidFill>
              <a:latin typeface="Average"/>
              <a:ea typeface="Average"/>
              <a:cs typeface="Average"/>
              <a:sym typeface="Average"/>
            </a:endParaRPr>
          </a:p>
        </p:txBody>
      </p:sp>
      <p:sp>
        <p:nvSpPr>
          <p:cNvPr id="140" name="Google Shape;140;p22"/>
          <p:cNvSpPr txBox="1"/>
          <p:nvPr/>
        </p:nvSpPr>
        <p:spPr>
          <a:xfrm>
            <a:off x="6750000" y="1320633"/>
            <a:ext cx="5143600" cy="2878000"/>
          </a:xfrm>
          <a:prstGeom prst="rect">
            <a:avLst/>
          </a:prstGeom>
          <a:noFill/>
          <a:ln>
            <a:noFill/>
          </a:ln>
        </p:spPr>
        <p:txBody>
          <a:bodyPr spcFirstLastPara="1" wrap="square" lIns="121900" tIns="121900" rIns="121900" bIns="121900" anchor="t" anchorCtr="0">
            <a:noAutofit/>
          </a:bodyPr>
          <a:lstStyle/>
          <a:p>
            <a:r>
              <a:rPr lang="en-CA" sz="2400" dirty="0">
                <a:solidFill>
                  <a:schemeClr val="dk1"/>
                </a:solidFill>
                <a:latin typeface="Proxima Nova" panose="02000506030000020004" pitchFamily="2" charset="0"/>
                <a:ea typeface="Average"/>
                <a:cs typeface="Average"/>
                <a:sym typeface="Average"/>
              </a:rPr>
              <a:t>→ Investigate the yields of binary systems for different cluster environments</a:t>
            </a:r>
            <a:endParaRPr sz="2400" dirty="0">
              <a:solidFill>
                <a:schemeClr val="dk1"/>
              </a:solidFill>
              <a:latin typeface="Proxima Nova" panose="02000506030000020004" pitchFamily="2" charset="0"/>
              <a:ea typeface="Average"/>
              <a:cs typeface="Average"/>
              <a:sym typeface="Average"/>
            </a:endParaRPr>
          </a:p>
          <a:p>
            <a:endParaRPr sz="2400" dirty="0">
              <a:solidFill>
                <a:schemeClr val="dk1"/>
              </a:solidFill>
              <a:latin typeface="Proxima Nova" panose="02000506030000020004" pitchFamily="2" charset="0"/>
              <a:ea typeface="Average"/>
              <a:cs typeface="Average"/>
              <a:sym typeface="Average"/>
            </a:endParaRPr>
          </a:p>
          <a:p>
            <a:r>
              <a:rPr lang="en-CA" sz="2400" dirty="0">
                <a:solidFill>
                  <a:schemeClr val="dk1"/>
                </a:solidFill>
                <a:latin typeface="Proxima Nova" panose="02000506030000020004" pitchFamily="2" charset="0"/>
                <a:ea typeface="Average"/>
                <a:cs typeface="Average"/>
                <a:sym typeface="Average"/>
              </a:rPr>
              <a:t>→ Investigate the amount and timing of ejected material from binaries </a:t>
            </a:r>
            <a:endParaRPr sz="2400" dirty="0">
              <a:solidFill>
                <a:schemeClr val="dk1"/>
              </a:solidFill>
              <a:latin typeface="Proxima Nova" panose="02000506030000020004" pitchFamily="2" charset="0"/>
              <a:ea typeface="Average"/>
              <a:cs typeface="Average"/>
              <a:sym typeface="Average"/>
            </a:endParaRPr>
          </a:p>
        </p:txBody>
      </p:sp>
      <p:pic>
        <p:nvPicPr>
          <p:cNvPr id="141" name="Google Shape;141;p22" title="NGC1866.jpg"/>
          <p:cNvPicPr preferRelativeResize="0"/>
          <p:nvPr/>
        </p:nvPicPr>
        <p:blipFill>
          <a:blip r:embed="rId3">
            <a:alphaModFix/>
          </a:blip>
          <a:stretch>
            <a:fillRect/>
          </a:stretch>
        </p:blipFill>
        <p:spPr>
          <a:xfrm>
            <a:off x="339399" y="1556961"/>
            <a:ext cx="2333499" cy="2270139"/>
          </a:xfrm>
          <a:prstGeom prst="rect">
            <a:avLst/>
          </a:prstGeom>
          <a:noFill/>
          <a:ln>
            <a:noFill/>
          </a:ln>
        </p:spPr>
      </p:pic>
      <p:sp>
        <p:nvSpPr>
          <p:cNvPr id="142" name="Google Shape;142;p22"/>
          <p:cNvSpPr/>
          <p:nvPr/>
        </p:nvSpPr>
        <p:spPr>
          <a:xfrm>
            <a:off x="2870584" y="2545847"/>
            <a:ext cx="607600" cy="292400"/>
          </a:xfrm>
          <a:prstGeom prst="rightArrow">
            <a:avLst>
              <a:gd name="adj1" fmla="val 50000"/>
              <a:gd name="adj2" fmla="val 50000"/>
            </a:avLst>
          </a:prstGeom>
          <a:solidFill>
            <a:srgbClr val="C1ACBC"/>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dirty="0">
              <a:latin typeface="Average"/>
              <a:ea typeface="Average"/>
              <a:cs typeface="Average"/>
              <a:sym typeface="Average"/>
            </a:endParaRPr>
          </a:p>
        </p:txBody>
      </p:sp>
      <p:pic>
        <p:nvPicPr>
          <p:cNvPr id="143" name="Google Shape;143;p22" title="Artist’s impression of a vampire star and its victim.jpg"/>
          <p:cNvPicPr preferRelativeResize="0"/>
          <p:nvPr/>
        </p:nvPicPr>
        <p:blipFill>
          <a:blip r:embed="rId4">
            <a:alphaModFix/>
          </a:blip>
          <a:stretch>
            <a:fillRect/>
          </a:stretch>
        </p:blipFill>
        <p:spPr>
          <a:xfrm>
            <a:off x="3675867" y="1784539"/>
            <a:ext cx="2551299" cy="1814996"/>
          </a:xfrm>
          <a:prstGeom prst="rect">
            <a:avLst/>
          </a:prstGeom>
          <a:noFill/>
          <a:ln>
            <a:noFill/>
          </a:ln>
        </p:spPr>
      </p:pic>
      <p:sp>
        <p:nvSpPr>
          <p:cNvPr id="144" name="Google Shape;144;p22"/>
          <p:cNvSpPr/>
          <p:nvPr/>
        </p:nvSpPr>
        <p:spPr>
          <a:xfrm rot="10800000">
            <a:off x="3247716" y="5305733"/>
            <a:ext cx="384800" cy="257600"/>
          </a:xfrm>
          <a:prstGeom prst="rightArrow">
            <a:avLst>
              <a:gd name="adj1" fmla="val 50000"/>
              <a:gd name="adj2" fmla="val 50000"/>
            </a:avLst>
          </a:prstGeom>
          <a:solidFill>
            <a:srgbClr val="C1ACBC"/>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a:latin typeface="Average"/>
              <a:ea typeface="Average"/>
              <a:cs typeface="Average"/>
              <a:sym typeface="Average"/>
            </a:endParaRPr>
          </a:p>
        </p:txBody>
      </p:sp>
      <p:sp>
        <p:nvSpPr>
          <p:cNvPr id="145" name="Google Shape;145;p22"/>
          <p:cNvSpPr/>
          <p:nvPr/>
        </p:nvSpPr>
        <p:spPr>
          <a:xfrm rot="4396962">
            <a:off x="4647667" y="3892000"/>
            <a:ext cx="607684" cy="292328"/>
          </a:xfrm>
          <a:prstGeom prst="rightArrow">
            <a:avLst>
              <a:gd name="adj1" fmla="val 50000"/>
              <a:gd name="adj2" fmla="val 50000"/>
            </a:avLst>
          </a:prstGeom>
          <a:solidFill>
            <a:srgbClr val="C1ACBC"/>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a:latin typeface="Average"/>
              <a:ea typeface="Average"/>
              <a:cs typeface="Average"/>
              <a:sym typeface="Average"/>
            </a:endParaRPr>
          </a:p>
        </p:txBody>
      </p:sp>
      <p:sp>
        <p:nvSpPr>
          <p:cNvPr id="146" name="Google Shape;146;p22"/>
          <p:cNvSpPr txBox="1"/>
          <p:nvPr/>
        </p:nvSpPr>
        <p:spPr>
          <a:xfrm>
            <a:off x="7630764" y="4275733"/>
            <a:ext cx="3827455" cy="1030000"/>
          </a:xfrm>
          <a:prstGeom prst="rect">
            <a:avLst/>
          </a:prstGeom>
          <a:noFill/>
          <a:ln>
            <a:noFill/>
          </a:ln>
        </p:spPr>
        <p:txBody>
          <a:bodyPr spcFirstLastPara="1" wrap="square" lIns="121900" tIns="121900" rIns="121900" bIns="121900" anchor="t" anchorCtr="0">
            <a:noAutofit/>
          </a:bodyPr>
          <a:lstStyle/>
          <a:p>
            <a:pPr algn="ctr"/>
            <a:r>
              <a:rPr lang="en-CA" sz="2667" dirty="0" err="1">
                <a:solidFill>
                  <a:schemeClr val="dk1"/>
                </a:solidFill>
                <a:latin typeface="Proxima Nova" panose="02000506030000020004" pitchFamily="2" charset="0"/>
                <a:ea typeface="Average"/>
                <a:cs typeface="Average"/>
                <a:sym typeface="Average"/>
              </a:rPr>
              <a:t>Zayna</a:t>
            </a:r>
            <a:r>
              <a:rPr lang="en-CA" sz="2667" dirty="0">
                <a:solidFill>
                  <a:schemeClr val="dk1"/>
                </a:solidFill>
                <a:latin typeface="Proxima Nova" panose="02000506030000020004" pitchFamily="2" charset="0"/>
                <a:ea typeface="Average"/>
                <a:cs typeface="Average"/>
                <a:sym typeface="Average"/>
              </a:rPr>
              <a:t> Khadour</a:t>
            </a:r>
            <a:endParaRPr sz="2667" dirty="0">
              <a:solidFill>
                <a:schemeClr val="dk1"/>
              </a:solidFill>
              <a:latin typeface="Proxima Nova" panose="02000506030000020004" pitchFamily="2" charset="0"/>
              <a:ea typeface="Average"/>
              <a:cs typeface="Average"/>
              <a:sym typeface="Average"/>
            </a:endParaRPr>
          </a:p>
          <a:p>
            <a:pPr algn="ctr"/>
            <a:r>
              <a:rPr lang="en-CA" sz="2667" dirty="0" err="1">
                <a:solidFill>
                  <a:schemeClr val="dk1"/>
                </a:solidFill>
                <a:latin typeface="Proxima Nova" panose="02000506030000020004" pitchFamily="2" charset="0"/>
                <a:ea typeface="Average"/>
                <a:cs typeface="Average"/>
                <a:sym typeface="Average"/>
              </a:rPr>
              <a:t>khadourz@mcmaster.ca</a:t>
            </a:r>
            <a:endParaRPr sz="2667" dirty="0">
              <a:solidFill>
                <a:schemeClr val="dk1"/>
              </a:solidFill>
              <a:latin typeface="Proxima Nova" panose="02000506030000020004" pitchFamily="2" charset="0"/>
              <a:ea typeface="Average"/>
              <a:cs typeface="Average"/>
              <a:sym typeface="Average"/>
            </a:endParaRPr>
          </a:p>
        </p:txBody>
      </p:sp>
      <p:pic>
        <p:nvPicPr>
          <p:cNvPr id="3" name="Picture 2" descr="A black background with a black square&#10;&#10;Description automatically generated with medium confidence">
            <a:extLst>
              <a:ext uri="{FF2B5EF4-FFF2-40B4-BE49-F238E27FC236}">
                <a16:creationId xmlns:a16="http://schemas.microsoft.com/office/drawing/2014/main" id="{14B3BD65-8B14-546A-3045-573BE1CD60FF}"/>
              </a:ext>
            </a:extLst>
          </p:cNvPr>
          <p:cNvPicPr>
            <a:picLocks noChangeAspect="1"/>
          </p:cNvPicPr>
          <p:nvPr/>
        </p:nvPicPr>
        <p:blipFill>
          <a:blip r:embed="rId5"/>
          <a:stretch>
            <a:fillRect/>
          </a:stretch>
        </p:blipFill>
        <p:spPr>
          <a:xfrm>
            <a:off x="8264834" y="5382833"/>
            <a:ext cx="2559313" cy="1364967"/>
          </a:xfrm>
          <a:prstGeom prst="rect">
            <a:avLst/>
          </a:prstGeom>
        </p:spPr>
      </p:pic>
      <p:pic>
        <p:nvPicPr>
          <p:cNvPr id="5" name="Picture 4" descr="A graph of a number of bars&#10;&#10;Description automatically generated with medium confidence">
            <a:extLst>
              <a:ext uri="{FF2B5EF4-FFF2-40B4-BE49-F238E27FC236}">
                <a16:creationId xmlns:a16="http://schemas.microsoft.com/office/drawing/2014/main" id="{F850B702-E336-7ECE-D844-B333A1AB0050}"/>
              </a:ext>
            </a:extLst>
          </p:cNvPr>
          <p:cNvPicPr>
            <a:picLocks noChangeAspect="1"/>
          </p:cNvPicPr>
          <p:nvPr/>
        </p:nvPicPr>
        <p:blipFill>
          <a:blip r:embed="rId6"/>
          <a:stretch>
            <a:fillRect/>
          </a:stretch>
        </p:blipFill>
        <p:spPr>
          <a:xfrm>
            <a:off x="3881287" y="4512449"/>
            <a:ext cx="3024015" cy="1974585"/>
          </a:xfrm>
          <a:prstGeom prst="rect">
            <a:avLst/>
          </a:prstGeom>
        </p:spPr>
      </p:pic>
      <p:pic>
        <p:nvPicPr>
          <p:cNvPr id="9" name="Picture 8" descr="A diagram of a graph&#10;&#10;Description automatically generated with medium confidence">
            <a:extLst>
              <a:ext uri="{FF2B5EF4-FFF2-40B4-BE49-F238E27FC236}">
                <a16:creationId xmlns:a16="http://schemas.microsoft.com/office/drawing/2014/main" id="{3C44313C-2827-EC89-C82E-F795C6D0A1A9}"/>
              </a:ext>
            </a:extLst>
          </p:cNvPr>
          <p:cNvPicPr>
            <a:picLocks noChangeAspect="1"/>
          </p:cNvPicPr>
          <p:nvPr/>
        </p:nvPicPr>
        <p:blipFill>
          <a:blip r:embed="rId7"/>
          <a:stretch>
            <a:fillRect/>
          </a:stretch>
        </p:blipFill>
        <p:spPr>
          <a:xfrm>
            <a:off x="186431" y="4506328"/>
            <a:ext cx="2833796" cy="197458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2492</TotalTime>
  <Words>1179</Words>
  <Application>Microsoft Macintosh PowerPoint</Application>
  <PresentationFormat>Widescreen</PresentationFormat>
  <Paragraphs>149</Paragraphs>
  <Slides>22</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Aptos</vt:lpstr>
      <vt:lpstr>Aptos Display</vt:lpstr>
      <vt:lpstr>Arial</vt:lpstr>
      <vt:lpstr>Average</vt:lpstr>
      <vt:lpstr>Helvetica</vt:lpstr>
      <vt:lpstr>Proxima Nova</vt:lpstr>
      <vt:lpstr>Wingdings</vt:lpstr>
      <vt:lpstr>Office Theme</vt:lpstr>
      <vt:lpstr>Binary Stars as Sources of Chemical Anomalies in Globular Clusters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Zena Khadour</dc:creator>
  <cp:lastModifiedBy>Zena Khadour</cp:lastModifiedBy>
  <cp:revision>10</cp:revision>
  <dcterms:created xsi:type="dcterms:W3CDTF">2025-08-11T19:23:49Z</dcterms:created>
  <dcterms:modified xsi:type="dcterms:W3CDTF">2025-08-13T12:56:06Z</dcterms:modified>
</cp:coreProperties>
</file>