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</p:sldIdLst>
  <p:sldSz cy="5143500" cx="9144000"/>
  <p:notesSz cx="6858000" cy="9144000"/>
  <p:embeddedFontLst>
    <p:embeddedFont>
      <p:font typeface="Old Standard TT"/>
      <p:regular r:id="rId19"/>
      <p:bold r:id="rId20"/>
      <p:italic r:id="rId2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OldStandardTT-bold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21" Type="http://schemas.openxmlformats.org/officeDocument/2006/relationships/font" Target="fonts/OldStandardTT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OldStandardTT-regular.fntdata"/><Relationship Id="rId6" Type="http://schemas.openxmlformats.org/officeDocument/2006/relationships/slide" Target="slides/slide1.xml"/><Relationship Id="rId18" Type="http://schemas.openxmlformats.org/officeDocument/2006/relationships/slide" Target="slides/slide13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c6f90357f_0_0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c6f90357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c6f90357f_0_3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c6f90357f_0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5156cd9bcc_1_44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35156cd9bcc_1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35156cd9bcc_1_5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35156cd9bcc_1_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c6f90357f_0_4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c6f90357f_0_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5156cd9bcc_1_2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35156cd9bcc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c6f90357f_0_5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c6f90357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c6f90357f_0_13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c6f90357f_0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c6f90357f_0_1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c6f90357f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c6f90357f_0_9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8" name="Google Shape;98;gc6f90357f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c6f90357f_0_27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0" name="Google Shape;110;gc6f90357f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c6f90357f_0_3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7" name="Google Shape;117;gc6f90357f_0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c6f90357f_0_41:notes"/>
          <p:cNvSpPr/>
          <p:nvPr>
            <p:ph idx="2" type="sldImg"/>
          </p:nvPr>
        </p:nvSpPr>
        <p:spPr>
          <a:xfrm>
            <a:off x="381188" y="685800"/>
            <a:ext cx="6096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c6f90357f_0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None/>
            </a:pPr>
            <a:r>
              <a:rPr lang="en"/>
              <a:t>Vision Transformers (ViTs) are a type of deep learning model that analyzes images by </a:t>
            </a:r>
            <a:r>
              <a:rPr b="1" lang="en"/>
              <a:t>dividing them into small parts (called patches)</a:t>
            </a:r>
            <a:r>
              <a:rPr lang="en"/>
              <a:t> and understanding the relationships between those parts.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None/>
            </a:pPr>
            <a:r>
              <a:rPr lang="en"/>
              <a:t> Instead of using filters like in traditional convolutional neural networks (CNNs), they use a method called </a:t>
            </a:r>
            <a:r>
              <a:rPr b="1" lang="en"/>
              <a:t>"self-attention" </a:t>
            </a:r>
            <a:r>
              <a:rPr lang="en"/>
              <a:t>to focus on important areas of the image.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100"/>
            <a:ext cx="9144000" cy="1711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1" name="Google Shape;11;p2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2" name="Google Shape;12;p2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None/>
              <a:defRPr sz="42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hasCustomPrompt="1" type="title"/>
          </p:nvPr>
        </p:nvSpPr>
        <p:spPr>
          <a:xfrm>
            <a:off x="311700" y="1039650"/>
            <a:ext cx="8520600" cy="2106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4000"/>
              <a:buNone/>
              <a:defRPr b="1" sz="14000"/>
            </a:lvl9pPr>
          </a:lstStyle>
          <a:p>
            <a:r>
              <a:t>xx%</a:t>
            </a:r>
          </a:p>
        </p:txBody>
      </p:sp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32284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Google Shape;16;p3"/>
          <p:cNvCxnSpPr/>
          <p:nvPr/>
        </p:nvCxnSpPr>
        <p:spPr>
          <a:xfrm>
            <a:off x="641934" y="3597500"/>
            <a:ext cx="390300" cy="0"/>
          </a:xfrm>
          <a:prstGeom prst="straightConnector1">
            <a:avLst/>
          </a:prstGeom>
          <a:noFill/>
          <a:ln cap="flat" cmpd="sng" w="28575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" name="Google Shape;17;p3"/>
          <p:cNvSpPr txBox="1"/>
          <p:nvPr>
            <p:ph type="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6000"/>
              <a:buNone/>
              <a:defRPr sz="60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5"/>
          <p:cNvSpPr txBox="1"/>
          <p:nvPr>
            <p:ph idx="1" type="body"/>
          </p:nvPr>
        </p:nvSpPr>
        <p:spPr>
          <a:xfrm>
            <a:off x="3117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5"/>
          <p:cNvSpPr txBox="1"/>
          <p:nvPr>
            <p:ph idx="2" type="body"/>
          </p:nvPr>
        </p:nvSpPr>
        <p:spPr>
          <a:xfrm>
            <a:off x="4832400" y="1171675"/>
            <a:ext cx="39999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8" name="Google Shape;28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4" name="Google Shape;34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None/>
              <a:defRPr sz="54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38" name="Google Shape;38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9"/>
          <p:cNvSpPr/>
          <p:nvPr/>
        </p:nvSpPr>
        <p:spPr>
          <a:xfrm>
            <a:off x="4572000" y="-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1" name="Google Shape;41;p9"/>
          <p:cNvCxnSpPr/>
          <p:nvPr/>
        </p:nvCxnSpPr>
        <p:spPr>
          <a:xfrm>
            <a:off x="5029675" y="4495500"/>
            <a:ext cx="686400" cy="0"/>
          </a:xfrm>
          <a:prstGeom prst="straightConnector1">
            <a:avLst/>
          </a:prstGeom>
          <a:noFill/>
          <a:ln cap="flat" cmpd="sng" w="1905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2" name="Google Shape;42;p9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4200"/>
              <a:buNone/>
              <a:defRPr sz="42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3" name="Google Shape;43;p9"/>
          <p:cNvSpPr txBox="1"/>
          <p:nvPr>
            <p:ph idx="1" type="subTitle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4" name="Google Shape;44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</a:defRPr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</a:defRPr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</a:defRPr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45" name="Google Shape;45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perback">
    <p:bg>
      <p:bgPr>
        <a:solidFill>
          <a:schemeClr val="accen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Old Standard TT"/>
              <a:buNone/>
              <a:defRPr sz="3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Old Standard TT"/>
              <a:buChar char="●"/>
              <a:defRPr sz="18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●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Old Standard TT"/>
              <a:buChar char="○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1"/>
              </a:buClr>
              <a:buSzPts val="1400"/>
              <a:buFont typeface="Old Standard TT"/>
              <a:buChar char="■"/>
              <a:defRPr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14.png"/><Relationship Id="rId5" Type="http://schemas.openxmlformats.org/officeDocument/2006/relationships/image" Target="../media/image1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1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8.png"/><Relationship Id="rId4" Type="http://schemas.openxmlformats.org/officeDocument/2006/relationships/image" Target="../media/image17.gif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15.png"/><Relationship Id="rId5" Type="http://schemas.openxmlformats.org/officeDocument/2006/relationships/image" Target="../media/image1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gi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3"/>
          <p:cNvSpPr txBox="1"/>
          <p:nvPr>
            <p:ph type="ctrTitle"/>
          </p:nvPr>
        </p:nvSpPr>
        <p:spPr>
          <a:xfrm>
            <a:off x="512700" y="1893300"/>
            <a:ext cx="8118600" cy="152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Intelligent FRB detection</a:t>
            </a:r>
            <a:endParaRPr/>
          </a:p>
        </p:txBody>
      </p:sp>
      <p:sp>
        <p:nvSpPr>
          <p:cNvPr id="60" name="Google Shape;60;p13"/>
          <p:cNvSpPr txBox="1"/>
          <p:nvPr>
            <p:ph idx="1" type="subTitle"/>
          </p:nvPr>
        </p:nvSpPr>
        <p:spPr>
          <a:xfrm>
            <a:off x="512700" y="3840639"/>
            <a:ext cx="8118600" cy="78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Aylar Sedaei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April 2025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2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Dataset properties</a:t>
            </a:r>
            <a:endParaRPr/>
          </a:p>
        </p:txBody>
      </p:sp>
      <p:sp>
        <p:nvSpPr>
          <p:cNvPr id="132" name="Google Shape;132;p22"/>
          <p:cNvSpPr txBox="1"/>
          <p:nvPr>
            <p:ph idx="1" type="body"/>
          </p:nvPr>
        </p:nvSpPr>
        <p:spPr>
          <a:xfrm>
            <a:off x="311700" y="1171675"/>
            <a:ext cx="8645100" cy="37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★"/>
            </a:pPr>
            <a:r>
              <a:rPr b="1" lang="en" sz="1600"/>
              <a:t>Source</a:t>
            </a:r>
            <a:r>
              <a:rPr b="1" lang="en" sz="1600"/>
              <a:t>:</a:t>
            </a:r>
            <a:r>
              <a:rPr lang="en" sz="1600"/>
              <a:t> Waterfall plots from CHIME/FRB’s labelled events (2019 to 2024)</a:t>
            </a:r>
            <a:endParaRPr sz="1600"/>
          </a:p>
          <a:p>
            <a:pPr indent="-330200" lvl="0" marL="457200" rtl="0" algn="just">
              <a:spcBef>
                <a:spcPts val="1600"/>
              </a:spcBef>
              <a:spcAft>
                <a:spcPts val="0"/>
              </a:spcAft>
              <a:buSzPts val="1600"/>
              <a:buChar char="★"/>
            </a:pPr>
            <a:r>
              <a:rPr b="1" lang="en" sz="1600"/>
              <a:t>Filtering</a:t>
            </a:r>
            <a:r>
              <a:rPr b="1" lang="en" sz="1600"/>
              <a:t>:</a:t>
            </a:r>
            <a:r>
              <a:rPr lang="en" sz="1600"/>
              <a:t> SNR ⩾ 9, Excluding events labelled by people other than tsars (citizen scientists from Zooniverse, etc.)</a:t>
            </a:r>
            <a:endParaRPr sz="1600"/>
          </a:p>
          <a:p>
            <a:pPr indent="-330200" lvl="0" marL="457200" rtl="0" algn="just">
              <a:spcBef>
                <a:spcPts val="1600"/>
              </a:spcBef>
              <a:spcAft>
                <a:spcPts val="0"/>
              </a:spcAft>
              <a:buSzPts val="1600"/>
              <a:buChar char="★"/>
            </a:pPr>
            <a:r>
              <a:rPr b="1" lang="en" sz="1600"/>
              <a:t>Dataset split</a:t>
            </a:r>
            <a:r>
              <a:rPr b="1" lang="en" sz="1600"/>
              <a:t>: </a:t>
            </a:r>
            <a:endParaRPr b="1" sz="1600"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# Astro: 14,719</a:t>
            </a:r>
            <a:endParaRPr sz="1600"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# RFI: 22,168</a:t>
            </a:r>
            <a:endParaRPr sz="1600"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70% training set</a:t>
            </a:r>
            <a:endParaRPr sz="1600"/>
          </a:p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20% validation set</a:t>
            </a:r>
            <a:endParaRPr sz="1600"/>
          </a:p>
          <a:p>
            <a:pPr indent="457200" lvl="0" marL="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/>
              <a:t>10% prediction set </a:t>
            </a:r>
            <a:endParaRPr sz="1600"/>
          </a:p>
        </p:txBody>
      </p:sp>
      <p:pic>
        <p:nvPicPr>
          <p:cNvPr id="133" name="Google Shape;13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38300" y="2127872"/>
            <a:ext cx="5294001" cy="274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3"/>
          <p:cNvSpPr txBox="1"/>
          <p:nvPr>
            <p:ph idx="4294967295" type="body"/>
          </p:nvPr>
        </p:nvSpPr>
        <p:spPr>
          <a:xfrm>
            <a:off x="311700" y="1171675"/>
            <a:ext cx="4848600" cy="37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★"/>
            </a:pPr>
            <a:r>
              <a:rPr b="1" lang="en" sz="1600"/>
              <a:t>Pytorch </a:t>
            </a:r>
            <a:r>
              <a:rPr lang="en" sz="1600"/>
              <a:t>python package</a:t>
            </a:r>
            <a:endParaRPr sz="1600"/>
          </a:p>
          <a:p>
            <a:pPr indent="-330200" lvl="0" marL="457200" rtl="0" algn="just">
              <a:spcBef>
                <a:spcPts val="1600"/>
              </a:spcBef>
              <a:spcAft>
                <a:spcPts val="1600"/>
              </a:spcAft>
              <a:buSzPts val="1600"/>
              <a:buChar char="★"/>
            </a:pPr>
            <a:r>
              <a:rPr b="1" lang="en" sz="1600"/>
              <a:t>Pretrained Vit_b_16 weights:</a:t>
            </a:r>
            <a:r>
              <a:rPr lang="en" sz="1600"/>
              <a:t> trained on ImageNet 1K dataset (1000 classes, each with 100 images)</a:t>
            </a:r>
            <a:endParaRPr sz="1600"/>
          </a:p>
        </p:txBody>
      </p:sp>
      <p:sp>
        <p:nvSpPr>
          <p:cNvPr id="139" name="Google Shape;139;p23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Software used and Model </a:t>
            </a:r>
            <a:r>
              <a:rPr lang="en" sz="3000"/>
              <a:t>properties</a:t>
            </a:r>
            <a:endParaRPr sz="3000"/>
          </a:p>
        </p:txBody>
      </p:sp>
      <p:pic>
        <p:nvPicPr>
          <p:cNvPr id="140" name="Google Shape;140;p23"/>
          <p:cNvPicPr preferRelativeResize="0"/>
          <p:nvPr/>
        </p:nvPicPr>
        <p:blipFill rotWithShape="1">
          <a:blip r:embed="rId3">
            <a:alphaModFix/>
          </a:blip>
          <a:srcRect b="4934" l="5411" r="11841" t="8650"/>
          <a:stretch/>
        </p:blipFill>
        <p:spPr>
          <a:xfrm>
            <a:off x="5198200" y="1127489"/>
            <a:ext cx="3714650" cy="387917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08150" y="2630575"/>
            <a:ext cx="4752150" cy="2376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Plans</a:t>
            </a:r>
            <a:endParaRPr/>
          </a:p>
        </p:txBody>
      </p:sp>
      <p:sp>
        <p:nvSpPr>
          <p:cNvPr id="147" name="Google Shape;147;p24"/>
          <p:cNvSpPr txBox="1"/>
          <p:nvPr>
            <p:ph idx="1" type="body"/>
          </p:nvPr>
        </p:nvSpPr>
        <p:spPr>
          <a:xfrm>
            <a:off x="311700" y="1171600"/>
            <a:ext cx="8520600" cy="339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b="1" lang="en"/>
              <a:t>Benchmark with FETCH:</a:t>
            </a:r>
            <a:r>
              <a:rPr lang="en"/>
              <a:t> Compare the transformer model to FETCH using waterfall plots.</a:t>
            </a:r>
            <a:endParaRPr/>
          </a:p>
          <a:p>
            <a:pPr indent="-342900" lvl="0" marL="457200" rtl="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★"/>
            </a:pPr>
            <a:r>
              <a:rPr b="1" lang="en"/>
              <a:t>Extend to Multi-Class:</a:t>
            </a:r>
            <a:r>
              <a:rPr lang="en"/>
              <a:t> Train the model to classify into five CHIME/FRB categories.</a:t>
            </a:r>
            <a:endParaRPr/>
          </a:p>
          <a:p>
            <a:pPr indent="-342900" lvl="0" marL="457200" rtl="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★"/>
            </a:pPr>
            <a:r>
              <a:rPr b="1" lang="en"/>
              <a:t>Improve Faint/RFI Separation: </a:t>
            </a:r>
            <a:r>
              <a:rPr lang="en"/>
              <a:t>Use clustering to know different kinds of RFI.</a:t>
            </a:r>
            <a:endParaRPr/>
          </a:p>
          <a:p>
            <a:pPr indent="-342900" lvl="0" marL="457200" rtl="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★"/>
            </a:pPr>
            <a:r>
              <a:rPr b="1" lang="en"/>
              <a:t>Integrating into CHIME’s Pipeline:</a:t>
            </a:r>
            <a:r>
              <a:rPr lang="en"/>
              <a:t> Deploy the classifier into CHIME/FRB and CHORD real-time systems.</a:t>
            </a:r>
            <a:endParaRPr/>
          </a:p>
          <a:p>
            <a:pPr indent="-342900" lvl="0" marL="457200" rtl="0" algn="just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800"/>
              <a:buChar char="★"/>
            </a:pPr>
            <a:r>
              <a:rPr b="1" lang="en"/>
              <a:t>Sharing Results:</a:t>
            </a:r>
            <a:r>
              <a:rPr lang="en"/>
              <a:t> Present at conferences and submit a journal paper.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/>
          <p:nvPr>
            <p:ph type="title"/>
          </p:nvPr>
        </p:nvSpPr>
        <p:spPr>
          <a:xfrm>
            <a:off x="265500" y="1382350"/>
            <a:ext cx="4045200" cy="133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Conclusion</a:t>
            </a:r>
            <a:endParaRPr/>
          </a:p>
        </p:txBody>
      </p:sp>
      <p:sp>
        <p:nvSpPr>
          <p:cNvPr id="153" name="Google Shape;153;p25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-3429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Although the nature of Fast Radio Bursts is unknown, they can be used as an independent way to measure important cosmological parameters.</a:t>
            </a:r>
            <a:endParaRPr/>
          </a:p>
          <a:p>
            <a:pPr indent="-342900" lvl="0" marL="457200" rtl="0" algn="just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Char char="★"/>
            </a:pPr>
            <a:r>
              <a:rPr lang="en"/>
              <a:t>When CHORD is live, its pipeline should be more optimized than CHIME.</a:t>
            </a:r>
            <a:endParaRPr/>
          </a:p>
          <a:p>
            <a:pPr indent="-342900" lvl="0" marL="457200" rtl="0" algn="just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800"/>
              <a:buChar char="★"/>
            </a:pPr>
            <a:r>
              <a:rPr lang="en"/>
              <a:t>Vision transformers can replace human classifiers with a high confidence.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/>
          <p:nvPr>
            <p:ph idx="4294967295" type="body"/>
          </p:nvPr>
        </p:nvSpPr>
        <p:spPr>
          <a:xfrm>
            <a:off x="311700" y="1171675"/>
            <a:ext cx="8520600" cy="140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★"/>
            </a:pPr>
            <a:r>
              <a:rPr b="1" lang="en" sz="1600"/>
              <a:t>First detection</a:t>
            </a:r>
            <a:r>
              <a:rPr lang="en" sz="1600"/>
              <a:t>: by Lorimer et al. in 2007</a:t>
            </a:r>
            <a:endParaRPr sz="1600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Font typeface="Arial"/>
              <a:buChar char="★"/>
            </a:pPr>
            <a:r>
              <a:rPr b="1" lang="en" sz="1600"/>
              <a:t>Waterfall plots:</a:t>
            </a:r>
            <a:r>
              <a:rPr lang="en" sz="1600"/>
              <a:t> a brief (millisecond-duration) burst in a wide range of radio frequency.</a:t>
            </a:r>
            <a:endParaRPr sz="1600"/>
          </a:p>
          <a:p>
            <a:pPr indent="-330200" lvl="0" marL="457200" rtl="0" algn="l">
              <a:spcBef>
                <a:spcPts val="1600"/>
              </a:spcBef>
              <a:spcAft>
                <a:spcPts val="1600"/>
              </a:spcAft>
              <a:buSzPts val="1600"/>
              <a:buFont typeface="Arial"/>
              <a:buChar char="★"/>
            </a:pPr>
            <a:r>
              <a:rPr b="1" lang="en" sz="1600"/>
              <a:t>Dispersion Measure: </a:t>
            </a:r>
            <a:r>
              <a:rPr lang="en" sz="1600"/>
              <a:t>too high to be originated inside our galaxy.</a:t>
            </a:r>
            <a:endParaRPr sz="1600"/>
          </a:p>
        </p:txBody>
      </p:sp>
      <p:pic>
        <p:nvPicPr>
          <p:cNvPr id="66" name="Google Shape;66;p14"/>
          <p:cNvPicPr preferRelativeResize="0"/>
          <p:nvPr/>
        </p:nvPicPr>
        <p:blipFill rotWithShape="1">
          <a:blip r:embed="rId3">
            <a:alphaModFix/>
          </a:blip>
          <a:srcRect b="0" l="0" r="0" t="18153"/>
          <a:stretch/>
        </p:blipFill>
        <p:spPr>
          <a:xfrm>
            <a:off x="6728275" y="1058225"/>
            <a:ext cx="1719113" cy="613200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4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Fast Radio Bursts</a:t>
            </a:r>
            <a:endParaRPr/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6300" y="2571750"/>
            <a:ext cx="3140499" cy="2477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 title="Cook_FRB_Image-crop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29125" y="2571750"/>
            <a:ext cx="4118278" cy="2477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5"/>
          <p:cNvSpPr txBox="1"/>
          <p:nvPr>
            <p:ph idx="4294967295" type="body"/>
          </p:nvPr>
        </p:nvSpPr>
        <p:spPr>
          <a:xfrm>
            <a:off x="311700" y="1171675"/>
            <a:ext cx="8520600" cy="379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SzPts val="1600"/>
              <a:buChar char="★"/>
            </a:pPr>
            <a:r>
              <a:rPr b="1" lang="en" sz="1600"/>
              <a:t>Repeating FRBs:</a:t>
            </a:r>
            <a:r>
              <a:rPr lang="en" sz="1600"/>
              <a:t> Some FRBs detected multiple times! (There’s even a periodic one.)</a:t>
            </a:r>
            <a:endParaRPr sz="1600"/>
          </a:p>
          <a:p>
            <a:pPr indent="-330200" lvl="0" marL="457200" rtl="0" algn="l">
              <a:spcBef>
                <a:spcPts val="1600"/>
              </a:spcBef>
              <a:spcAft>
                <a:spcPts val="0"/>
              </a:spcAft>
              <a:buSzPts val="1600"/>
              <a:buChar char="★"/>
            </a:pPr>
            <a:r>
              <a:rPr b="1" lang="en" sz="1600"/>
              <a:t>Possible candidates: </a:t>
            </a:r>
            <a:endParaRPr b="1" sz="1600"/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/>
          </a:p>
          <a:p>
            <a:pPr indent="-33020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Magnetars</a:t>
            </a:r>
            <a:endParaRPr sz="1600"/>
          </a:p>
          <a:p>
            <a:pPr indent="-33020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Interacting neutron stars</a:t>
            </a:r>
            <a:endParaRPr sz="1600"/>
          </a:p>
          <a:p>
            <a:pPr indent="-330200" lvl="0" marL="914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en" sz="1600"/>
              <a:t>Black holes</a:t>
            </a:r>
            <a:endParaRPr sz="16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0" lvl="0" marL="320040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accent1"/>
                </a:solidFill>
              </a:rPr>
              <a:t>Credit: NASA/CXC/A, Hobart</a:t>
            </a:r>
            <a:endParaRPr sz="1200">
              <a:solidFill>
                <a:schemeClr val="accent1"/>
              </a:solidFill>
            </a:endParaRPr>
          </a:p>
        </p:txBody>
      </p:sp>
      <p:sp>
        <p:nvSpPr>
          <p:cNvPr id="75" name="Google Shape;75;p15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Fast Radio Bursts</a:t>
            </a:r>
            <a:endParaRPr/>
          </a:p>
        </p:txBody>
      </p:sp>
      <p:pic>
        <p:nvPicPr>
          <p:cNvPr id="76" name="Google Shape;76;p15"/>
          <p:cNvPicPr preferRelativeResize="0"/>
          <p:nvPr/>
        </p:nvPicPr>
        <p:blipFill rotWithShape="1">
          <a:blip r:embed="rId3">
            <a:alphaModFix/>
          </a:blip>
          <a:srcRect b="17593" l="47777" r="0" t="0"/>
          <a:stretch/>
        </p:blipFill>
        <p:spPr>
          <a:xfrm>
            <a:off x="5997075" y="2025225"/>
            <a:ext cx="2628024" cy="2332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 rotWithShape="1">
          <a:blip r:embed="rId4">
            <a:alphaModFix/>
          </a:blip>
          <a:srcRect b="23164" l="24730" r="28199" t="19371"/>
          <a:stretch/>
        </p:blipFill>
        <p:spPr>
          <a:xfrm>
            <a:off x="3669875" y="2025225"/>
            <a:ext cx="1947899" cy="17834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254400" y="204300"/>
            <a:ext cx="4045200" cy="67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Applications</a:t>
            </a:r>
            <a:endParaRPr/>
          </a:p>
        </p:txBody>
      </p:sp>
      <p:sp>
        <p:nvSpPr>
          <p:cNvPr id="83" name="Google Shape;83;p16"/>
          <p:cNvSpPr txBox="1"/>
          <p:nvPr>
            <p:ph idx="1" type="subTitle"/>
          </p:nvPr>
        </p:nvSpPr>
        <p:spPr>
          <a:xfrm>
            <a:off x="254400" y="929450"/>
            <a:ext cx="4045200" cy="496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 cosmology</a:t>
            </a:r>
            <a:endParaRPr/>
          </a:p>
        </p:txBody>
      </p:sp>
      <p:sp>
        <p:nvSpPr>
          <p:cNvPr id="84" name="Google Shape;84;p16"/>
          <p:cNvSpPr txBox="1"/>
          <p:nvPr>
            <p:ph idx="2" type="body"/>
          </p:nvPr>
        </p:nvSpPr>
        <p:spPr>
          <a:xfrm>
            <a:off x="4572000" y="278475"/>
            <a:ext cx="4572000" cy="486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Probing missing baryons</a:t>
            </a:r>
            <a:endParaRPr/>
          </a:p>
          <a:p>
            <a:pPr indent="-342900" lvl="0" marL="457200" rtl="0" algn="just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Measuring the Hubble parameter</a:t>
            </a:r>
            <a:endParaRPr/>
          </a:p>
          <a:p>
            <a:pPr indent="-342900" lvl="0" marL="457200" rtl="0" algn="just">
              <a:spcBef>
                <a:spcPts val="160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Gravitational lensing of FRBs</a:t>
            </a:r>
            <a:endParaRPr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…Motivating the need for more detections. </a:t>
            </a:r>
            <a:endParaRPr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000"/>
              <a:t>Yang, K.B., Wu, Q. and Wang, F.Y. (2022). Finding the Missing Baryons in the Intergalactic Medium with Localized Fast Radio Bursts.</a:t>
            </a:r>
            <a:endParaRPr/>
          </a:p>
        </p:txBody>
      </p:sp>
      <p:pic>
        <p:nvPicPr>
          <p:cNvPr id="85" name="Google Shape;85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00" y="1426250"/>
            <a:ext cx="4045199" cy="32141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4788" y="2571750"/>
            <a:ext cx="3686424" cy="1934874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6"/>
          <p:cNvSpPr txBox="1"/>
          <p:nvPr/>
        </p:nvSpPr>
        <p:spPr>
          <a:xfrm>
            <a:off x="54300" y="4574100"/>
            <a:ext cx="4445400" cy="56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Wu, Q. and Wang, F.-Y. (2024). </a:t>
            </a:r>
            <a:r>
              <a:rPr i="1" lang="en"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Statistical properties and cosmological applications of fast radio bursts</a:t>
            </a:r>
            <a:r>
              <a:rPr lang="en"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.</a:t>
            </a:r>
            <a:endParaRPr sz="100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/>
          <p:nvPr>
            <p:ph type="title"/>
          </p:nvPr>
        </p:nvSpPr>
        <p:spPr>
          <a:xfrm>
            <a:off x="311700" y="445025"/>
            <a:ext cx="8520600" cy="61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Introducing CHIME</a:t>
            </a:r>
            <a:endParaRPr/>
          </a:p>
        </p:txBody>
      </p:sp>
      <p:sp>
        <p:nvSpPr>
          <p:cNvPr id="93" name="Google Shape;93;p17"/>
          <p:cNvSpPr txBox="1"/>
          <p:nvPr>
            <p:ph idx="1" type="body"/>
          </p:nvPr>
        </p:nvSpPr>
        <p:spPr>
          <a:xfrm>
            <a:off x="311700" y="1171675"/>
            <a:ext cx="4112700" cy="386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★"/>
            </a:pPr>
            <a:r>
              <a:rPr b="1" lang="en" sz="1600"/>
              <a:t>Large field of view</a:t>
            </a:r>
            <a:r>
              <a:rPr lang="en" sz="1600"/>
              <a:t> due to the cylindrical architecture (110°×2.5°)</a:t>
            </a:r>
            <a:endParaRPr sz="1600"/>
          </a:p>
          <a:p>
            <a:pPr indent="-330200" lvl="0" marL="457200" rtl="0" algn="just">
              <a:spcBef>
                <a:spcPts val="1600"/>
              </a:spcBef>
              <a:spcAft>
                <a:spcPts val="0"/>
              </a:spcAft>
              <a:buSzPts val="1600"/>
              <a:buChar char="★"/>
            </a:pPr>
            <a:r>
              <a:rPr lang="en" sz="1600"/>
              <a:t>Sweeps the whole northern hemisphere everyday in the </a:t>
            </a:r>
            <a:r>
              <a:rPr b="1" lang="en" sz="1600"/>
              <a:t>400-800 MHz</a:t>
            </a:r>
            <a:r>
              <a:rPr lang="en" sz="1600"/>
              <a:t> band</a:t>
            </a:r>
            <a:endParaRPr sz="1600"/>
          </a:p>
          <a:p>
            <a:pPr indent="-330200" lvl="0" marL="457200" rtl="0" algn="just">
              <a:spcBef>
                <a:spcPts val="1600"/>
              </a:spcBef>
              <a:spcAft>
                <a:spcPts val="0"/>
              </a:spcAft>
              <a:buSzPts val="1600"/>
              <a:buChar char="★"/>
            </a:pPr>
            <a:r>
              <a:rPr lang="en" sz="1600"/>
              <a:t>Detects ‍‍~ 1000 FRBs per year</a:t>
            </a:r>
            <a:endParaRPr sz="1600"/>
          </a:p>
          <a:p>
            <a:pPr indent="-330200" lvl="0" marL="457200" rtl="0" algn="just">
              <a:spcBef>
                <a:spcPts val="1600"/>
              </a:spcBef>
              <a:spcAft>
                <a:spcPts val="0"/>
              </a:spcAft>
              <a:buSzPts val="1600"/>
              <a:buChar char="★"/>
            </a:pPr>
            <a:r>
              <a:rPr lang="en" sz="1600"/>
              <a:t>Able to localize every detected FRB using 3 outrigger telescopes</a:t>
            </a:r>
            <a:endParaRPr sz="1600"/>
          </a:p>
          <a:p>
            <a:pPr indent="-330200" lvl="0" marL="457200" rtl="0" algn="just">
              <a:spcBef>
                <a:spcPts val="1600"/>
              </a:spcBef>
              <a:spcAft>
                <a:spcPts val="1600"/>
              </a:spcAft>
              <a:buSzPts val="1600"/>
              <a:buChar char="★"/>
            </a:pPr>
            <a:r>
              <a:rPr lang="en" sz="1600"/>
              <a:t>Need to process data in real-time basis</a:t>
            </a:r>
            <a:endParaRPr sz="1600"/>
          </a:p>
        </p:txBody>
      </p:sp>
      <p:pic>
        <p:nvPicPr>
          <p:cNvPr id="94" name="Google Shape;94;p17"/>
          <p:cNvPicPr preferRelativeResize="0"/>
          <p:nvPr/>
        </p:nvPicPr>
        <p:blipFill rotWithShape="1">
          <a:blip r:embed="rId3">
            <a:alphaModFix/>
          </a:blip>
          <a:srcRect b="8019" l="0" r="0" t="27200"/>
          <a:stretch/>
        </p:blipFill>
        <p:spPr>
          <a:xfrm>
            <a:off x="4475125" y="248900"/>
            <a:ext cx="4527602" cy="219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5125" y="2571745"/>
            <a:ext cx="4527601" cy="23566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8"/>
          <p:cNvSpPr txBox="1"/>
          <p:nvPr>
            <p:ph idx="4294967295" type="body"/>
          </p:nvPr>
        </p:nvSpPr>
        <p:spPr>
          <a:xfrm>
            <a:off x="-16050" y="1019275"/>
            <a:ext cx="9144000" cy="234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Char char="★"/>
            </a:pPr>
            <a:r>
              <a:rPr lang="en" sz="1600">
                <a:solidFill>
                  <a:schemeClr val="lt2"/>
                </a:solidFill>
              </a:rPr>
              <a:t>Events pass</a:t>
            </a:r>
            <a:r>
              <a:rPr lang="en" sz="1600">
                <a:solidFill>
                  <a:schemeClr val="lt2"/>
                </a:solidFill>
              </a:rPr>
              <a:t>ing</a:t>
            </a:r>
            <a:r>
              <a:rPr lang="en" sz="1600">
                <a:solidFill>
                  <a:schemeClr val="lt2"/>
                </a:solidFill>
              </a:rPr>
              <a:t> early filters are buffered and undergo multiple stages to minimize false positives.</a:t>
            </a:r>
            <a:endParaRPr sz="1600">
              <a:solidFill>
                <a:schemeClr val="lt2"/>
              </a:solidFill>
            </a:endParaRPr>
          </a:p>
          <a:p>
            <a:pPr indent="-330200" lvl="0" marL="457200" rtl="0" algn="just"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600"/>
              <a:buChar char="★"/>
            </a:pPr>
            <a:r>
              <a:rPr lang="en" sz="1600">
                <a:solidFill>
                  <a:schemeClr val="lt2"/>
                </a:solidFill>
              </a:rPr>
              <a:t>Final candidates are manually reviewed by "tsars," Human classifiers who classify them into five categories: </a:t>
            </a:r>
            <a:r>
              <a:rPr i="1" lang="en" sz="1600">
                <a:solidFill>
                  <a:schemeClr val="accent1"/>
                </a:solidFill>
              </a:rPr>
              <a:t>New Candidate, Known Candidate, Known Source, RFI, </a:t>
            </a:r>
            <a:r>
              <a:rPr lang="en" sz="1600">
                <a:solidFill>
                  <a:schemeClr val="lt2"/>
                </a:solidFill>
              </a:rPr>
              <a:t>or </a:t>
            </a:r>
            <a:r>
              <a:rPr i="1" lang="en" sz="1600">
                <a:solidFill>
                  <a:schemeClr val="accent1"/>
                </a:solidFill>
              </a:rPr>
              <a:t>Faint</a:t>
            </a:r>
            <a:r>
              <a:rPr lang="en" sz="1600">
                <a:solidFill>
                  <a:schemeClr val="accent1"/>
                </a:solidFill>
              </a:rPr>
              <a:t>.</a:t>
            </a:r>
            <a:endParaRPr sz="1600">
              <a:solidFill>
                <a:schemeClr val="accent1"/>
              </a:solidFill>
            </a:endParaRPr>
          </a:p>
        </p:txBody>
      </p:sp>
      <p:pic>
        <p:nvPicPr>
          <p:cNvPr id="101" name="Google Shape;101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66963" y="2427350"/>
            <a:ext cx="2471100" cy="2571749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8"/>
          <p:cNvSpPr/>
          <p:nvPr/>
        </p:nvSpPr>
        <p:spPr>
          <a:xfrm>
            <a:off x="3874971" y="3186932"/>
            <a:ext cx="1355100" cy="7461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FFFFFF"/>
          </a:solidFill>
          <a:ln cap="flat" cmpd="sng" w="9525">
            <a:solidFill>
              <a:srgbClr val="3030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3" name="Google Shape;103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29567" y="2427350"/>
            <a:ext cx="2415371" cy="25717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8"/>
          <p:cNvPicPr preferRelativeResize="0"/>
          <p:nvPr/>
        </p:nvPicPr>
        <p:blipFill rotWithShape="1">
          <a:blip r:embed="rId5">
            <a:alphaModFix/>
          </a:blip>
          <a:srcRect b="20695" l="0" r="3493" t="14038"/>
          <a:stretch/>
        </p:blipFill>
        <p:spPr>
          <a:xfrm>
            <a:off x="3952100" y="3391032"/>
            <a:ext cx="995882" cy="33780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5" name="Google Shape;105;p18"/>
          <p:cNvCxnSpPr/>
          <p:nvPr/>
        </p:nvCxnSpPr>
        <p:spPr>
          <a:xfrm rot="10800000">
            <a:off x="4198594" y="3661046"/>
            <a:ext cx="79200" cy="530700"/>
          </a:xfrm>
          <a:prstGeom prst="straightConnector1">
            <a:avLst/>
          </a:prstGeom>
          <a:noFill/>
          <a:ln cap="flat" cmpd="sng" w="28575">
            <a:solidFill>
              <a:srgbClr val="99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6" name="Google Shape;106;p18"/>
          <p:cNvSpPr txBox="1"/>
          <p:nvPr/>
        </p:nvSpPr>
        <p:spPr>
          <a:xfrm>
            <a:off x="4074241" y="4165973"/>
            <a:ext cx="10191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Dispersion measure </a:t>
            </a:r>
            <a:endParaRPr sz="1200">
              <a:solidFill>
                <a:srgbClr val="FFFFFF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  <p:sp>
        <p:nvSpPr>
          <p:cNvPr id="107" name="Google Shape;107;p18"/>
          <p:cNvSpPr txBox="1"/>
          <p:nvPr>
            <p:ph type="title"/>
          </p:nvPr>
        </p:nvSpPr>
        <p:spPr>
          <a:xfrm>
            <a:off x="512700" y="294900"/>
            <a:ext cx="8118600" cy="566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FRB Detection Process</a:t>
            </a:r>
            <a:endParaRPr sz="3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9"/>
          <p:cNvSpPr txBox="1"/>
          <p:nvPr>
            <p:ph type="title"/>
          </p:nvPr>
        </p:nvSpPr>
        <p:spPr>
          <a:xfrm>
            <a:off x="512700" y="294900"/>
            <a:ext cx="8118600" cy="566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FRB Detection Process: Tsarring</a:t>
            </a:r>
            <a:endParaRPr sz="3000"/>
          </a:p>
        </p:txBody>
      </p:sp>
      <p:pic>
        <p:nvPicPr>
          <p:cNvPr id="113" name="Google Shape;11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8676" y="951900"/>
            <a:ext cx="8026625" cy="4057924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9"/>
          <p:cNvSpPr/>
          <p:nvPr/>
        </p:nvSpPr>
        <p:spPr>
          <a:xfrm>
            <a:off x="1947125" y="875700"/>
            <a:ext cx="6592200" cy="3984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98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20"/>
          <p:cNvSpPr txBox="1"/>
          <p:nvPr>
            <p:ph type="title"/>
          </p:nvPr>
        </p:nvSpPr>
        <p:spPr>
          <a:xfrm>
            <a:off x="311700" y="445025"/>
            <a:ext cx="8520600" cy="805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/>
              <a:t>Idea: R</a:t>
            </a:r>
            <a:r>
              <a:rPr lang="en" sz="3000"/>
              <a:t>eplacing </a:t>
            </a:r>
            <a:r>
              <a:rPr lang="en" sz="3000"/>
              <a:t>tsars with an </a:t>
            </a:r>
            <a:r>
              <a:rPr lang="en" sz="3000"/>
              <a:t>automated </a:t>
            </a:r>
            <a:r>
              <a:rPr lang="en" sz="3000"/>
              <a:t>classifier</a:t>
            </a:r>
            <a:endParaRPr sz="3000"/>
          </a:p>
        </p:txBody>
      </p:sp>
      <p:sp>
        <p:nvSpPr>
          <p:cNvPr id="120" name="Google Shape;120;p20"/>
          <p:cNvSpPr txBox="1"/>
          <p:nvPr>
            <p:ph idx="4294967295" type="body"/>
          </p:nvPr>
        </p:nvSpPr>
        <p:spPr>
          <a:xfrm>
            <a:off x="311700" y="1350250"/>
            <a:ext cx="8689800" cy="3210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30200" lvl="0" marL="457200" rtl="0" algn="just">
              <a:spcBef>
                <a:spcPts val="0"/>
              </a:spcBef>
              <a:spcAft>
                <a:spcPts val="0"/>
              </a:spcAft>
              <a:buSzPts val="1600"/>
              <a:buChar char="★"/>
            </a:pPr>
            <a:r>
              <a:rPr lang="en" sz="1600"/>
              <a:t>AI can classify the events using their waterfall plots with high confidence.</a:t>
            </a:r>
            <a:endParaRPr sz="1600"/>
          </a:p>
          <a:p>
            <a:pPr indent="-330200" lvl="0" marL="457200" rtl="0" algn="just">
              <a:spcBef>
                <a:spcPts val="1600"/>
              </a:spcBef>
              <a:spcAft>
                <a:spcPts val="0"/>
              </a:spcAft>
              <a:buSzPts val="1600"/>
              <a:buChar char="★"/>
            </a:pPr>
            <a:r>
              <a:rPr lang="en" sz="1600"/>
              <a:t>Saving several human hours: No need to flag FRBs manually.</a:t>
            </a:r>
            <a:endParaRPr sz="1600"/>
          </a:p>
          <a:p>
            <a:pPr indent="-330200" lvl="0" marL="457200" rtl="0" algn="just">
              <a:spcBef>
                <a:spcPts val="1600"/>
              </a:spcBef>
              <a:spcAft>
                <a:spcPts val="0"/>
              </a:spcAft>
              <a:buSzPts val="1600"/>
              <a:buChar char="★"/>
            </a:pPr>
            <a:r>
              <a:rPr b="1" lang="en" sz="1600"/>
              <a:t>CHORD</a:t>
            </a:r>
            <a:r>
              <a:rPr lang="en" sz="1600"/>
              <a:t>, an extension of CHIME still in construction process, is expected to have a data stream with many orders of magnitude more amount.</a:t>
            </a:r>
            <a:endParaRPr sz="1600"/>
          </a:p>
          <a:p>
            <a:pPr indent="0" lvl="0" marL="457200" rtl="0" algn="just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 sz="1600"/>
          </a:p>
          <a:p>
            <a:pPr indent="-330200" lvl="0" marL="457200" rtl="0" algn="just">
              <a:spcBef>
                <a:spcPts val="1000"/>
              </a:spcBef>
              <a:spcAft>
                <a:spcPts val="0"/>
              </a:spcAft>
              <a:buSzPts val="1600"/>
              <a:buChar char="★"/>
            </a:pPr>
            <a:r>
              <a:rPr b="1" lang="en" sz="1600"/>
              <a:t>First step:</a:t>
            </a:r>
            <a:r>
              <a:rPr lang="en" sz="1600"/>
              <a:t> developing a </a:t>
            </a:r>
            <a:r>
              <a:rPr lang="en" sz="1600" u="sng"/>
              <a:t>binary classifier</a:t>
            </a:r>
            <a:r>
              <a:rPr lang="en" sz="1600"/>
              <a:t> to distinguish FRB sources using waterfall plots.</a:t>
            </a:r>
            <a:endParaRPr sz="1600"/>
          </a:p>
          <a:p>
            <a:pPr indent="-330200" lvl="0" marL="457200" rtl="0" algn="just">
              <a:spcBef>
                <a:spcPts val="1000"/>
              </a:spcBef>
              <a:spcAft>
                <a:spcPts val="1000"/>
              </a:spcAft>
              <a:buSzPts val="1600"/>
              <a:buChar char="★"/>
            </a:pPr>
            <a:r>
              <a:rPr b="1" lang="en" sz="1600"/>
              <a:t>Vision Transformers </a:t>
            </a:r>
            <a:r>
              <a:rPr lang="en" sz="1600"/>
              <a:t>are attention-based image recognition models perfect for the job.</a:t>
            </a:r>
            <a:endParaRPr sz="16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Google Shape;125;p21" title="Vision_Transformer.gif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68700" y="93925"/>
            <a:ext cx="8806600" cy="49556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21"/>
          <p:cNvSpPr txBox="1"/>
          <p:nvPr/>
        </p:nvSpPr>
        <p:spPr>
          <a:xfrm>
            <a:off x="168700" y="4710875"/>
            <a:ext cx="42036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000">
                <a:solidFill>
                  <a:schemeClr val="dk1"/>
                </a:solidFill>
                <a:latin typeface="Old Standard TT"/>
                <a:ea typeface="Old Standard TT"/>
                <a:cs typeface="Old Standard TT"/>
                <a:sym typeface="Old Standard TT"/>
              </a:rPr>
              <a:t>Wikipedia.org. (2021). File:Vision Transformer.gif - Wikipedia. [online]</a:t>
            </a:r>
            <a:endParaRPr sz="1000">
              <a:solidFill>
                <a:schemeClr val="dk1"/>
              </a:solidFill>
              <a:latin typeface="Old Standard TT"/>
              <a:ea typeface="Old Standard TT"/>
              <a:cs typeface="Old Standard TT"/>
              <a:sym typeface="Old Standard T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perback">
  <a:themeElements>
    <a:clrScheme name="Paperback">
      <a:dk1>
        <a:srgbClr val="000000"/>
      </a:dk1>
      <a:lt1>
        <a:srgbClr val="FFFFFF"/>
      </a:lt1>
      <a:dk2>
        <a:srgbClr val="00695C"/>
      </a:dk2>
      <a:lt2>
        <a:srgbClr val="26A69A"/>
      </a:lt2>
      <a:accent1>
        <a:srgbClr val="FFFBF0"/>
      </a:accent1>
      <a:accent2>
        <a:srgbClr val="B7B7B7"/>
      </a:accent2>
      <a:accent3>
        <a:srgbClr val="FB8C00"/>
      </a:accent3>
      <a:accent4>
        <a:srgbClr val="80CBC4"/>
      </a:accent4>
      <a:accent5>
        <a:srgbClr val="AF4345"/>
      </a:accent5>
      <a:accent6>
        <a:srgbClr val="F58F8F"/>
      </a:accent6>
      <a:hlink>
        <a:srgbClr val="AF4345"/>
      </a:hlink>
      <a:folHlink>
        <a:srgbClr val="AF4345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