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422" r:id="rId3"/>
    <p:sldId id="468" r:id="rId4"/>
    <p:sldId id="368" r:id="rId5"/>
    <p:sldId id="465" r:id="rId6"/>
    <p:sldId id="466" r:id="rId7"/>
    <p:sldId id="467" r:id="rId8"/>
    <p:sldId id="499" r:id="rId9"/>
    <p:sldId id="500" r:id="rId10"/>
    <p:sldId id="453" r:id="rId11"/>
    <p:sldId id="424" r:id="rId12"/>
    <p:sldId id="426" r:id="rId13"/>
    <p:sldId id="464" r:id="rId14"/>
    <p:sldId id="463" r:id="rId15"/>
    <p:sldId id="506" r:id="rId16"/>
    <p:sldId id="501" r:id="rId17"/>
    <p:sldId id="505" r:id="rId18"/>
    <p:sldId id="504" r:id="rId19"/>
    <p:sldId id="503" r:id="rId20"/>
    <p:sldId id="502" r:id="rId21"/>
    <p:sldId id="507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0070C0"/>
    <a:srgbClr val="F8CBAD"/>
    <a:srgbClr val="E2F0D9"/>
    <a:srgbClr val="C7E8AC"/>
    <a:srgbClr val="000000"/>
    <a:srgbClr val="FFFFFF"/>
    <a:srgbClr val="FCE1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A488322-F2BA-4B5B-9748-0D474271808F}" styleName="中度样式 3 - 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77" autoAdjust="0"/>
  </p:normalViewPr>
  <p:slideViewPr>
    <p:cSldViewPr snapToGrid="0">
      <p:cViewPr varScale="1">
        <p:scale>
          <a:sx n="118" d="100"/>
          <a:sy n="118" d="100"/>
        </p:scale>
        <p:origin x="610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53EBEB-4FE3-4905-9D09-F81798246A31}" type="datetimeFigureOut">
              <a:rPr lang="zh-CN" altLang="en-US" smtClean="0"/>
              <a:t>2025/3/5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33A58-E2CA-44CA-891F-71670A6E4F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0280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633A58-E2CA-44CA-891F-71670A6E4FF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507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0AD4A8-336F-4934-9C3E-EF9763CAAD9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3987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0AD4A8-336F-4934-9C3E-EF9763CAAD9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64949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0AD4A8-336F-4934-9C3E-EF9763CAAD9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163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EF934E-6C82-48D4-C382-53B13C0AE9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7396F7A0-C143-6192-17EE-6AE409FF2D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04BCBCCF-6870-0294-A02C-7235479AB8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1DA4161-C8E6-8699-72E2-165F251A6F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633A58-E2CA-44CA-891F-71670A6E4FF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76239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633A58-E2CA-44CA-891F-71670A6E4FF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99500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633A58-E2CA-44CA-891F-71670A6E4FF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69736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633A58-E2CA-44CA-891F-71670A6E4FF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11877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633A58-E2CA-44CA-891F-71670A6E4FF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0631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633A58-E2CA-44CA-891F-71670A6E4FF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0940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633A58-E2CA-44CA-891F-71670A6E4FF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4581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0AD4A8-336F-4934-9C3E-EF9763CAAD9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0451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633A58-E2CA-44CA-891F-71670A6E4FF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4493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633A58-E2CA-44CA-891F-71670A6E4FF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9953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B9159A-4376-E9D7-7804-E5C39A2FE7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35B423FC-FC5A-E551-84C5-1DDCFCC0FF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2B108A1B-C60D-9A0C-1FD1-0A12F622C1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BB36095-8041-4EEA-F65A-C4E87FC60D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633A58-E2CA-44CA-891F-71670A6E4FF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61281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633A58-E2CA-44CA-891F-71670A6E4FF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41760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B56F82-56C4-816E-259E-C605BF2EE0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082F40D6-9E72-541A-2123-36618B580A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36E2C11B-98F8-7F22-BB92-8649A71795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2ADA0C4-4A1B-8E79-8A54-A401BDD258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633A58-E2CA-44CA-891F-71670A6E4FF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5421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B9159A-4376-E9D7-7804-E5C39A2FE7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35B423FC-FC5A-E551-84C5-1DDCFCC0FF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2B108A1B-C60D-9A0C-1FD1-0A12F622C1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BB36095-8041-4EEA-F65A-C4E87FC60D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633A58-E2CA-44CA-891F-71670A6E4FF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73929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B9159A-4376-E9D7-7804-E5C39A2FE7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35B423FC-FC5A-E551-84C5-1DDCFCC0FF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2B108A1B-C60D-9A0C-1FD1-0A12F622C1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BB36095-8041-4EEA-F65A-C4E87FC60D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633A58-E2CA-44CA-891F-71670A6E4FF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55091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0AD4A8-336F-4934-9C3E-EF9763CAAD9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49164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0AD4A8-336F-4934-9C3E-EF9763CAAD9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977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9A46-16FE-4B8E-BB09-29D31C595ABE}" type="datetimeFigureOut">
              <a:rPr lang="zh-CN" altLang="en-US" smtClean="0"/>
              <a:t>2025/3/5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4DD40-2672-472D-A65E-4203276BEF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0628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9A46-16FE-4B8E-BB09-29D31C595ABE}" type="datetimeFigureOut">
              <a:rPr lang="zh-CN" altLang="en-US" smtClean="0"/>
              <a:t>2025/3/5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4DD40-2672-472D-A65E-4203276BEF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9075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9A46-16FE-4B8E-BB09-29D31C595ABE}" type="datetimeFigureOut">
              <a:rPr lang="zh-CN" altLang="en-US" smtClean="0"/>
              <a:t>2025/3/5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4DD40-2672-472D-A65E-4203276BEF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164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9A46-16FE-4B8E-BB09-29D31C595ABE}" type="datetimeFigureOut">
              <a:rPr lang="zh-CN" altLang="en-US" smtClean="0"/>
              <a:t>2025/3/5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4DD40-2672-472D-A65E-4203276BEF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208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9A46-16FE-4B8E-BB09-29D31C595ABE}" type="datetimeFigureOut">
              <a:rPr lang="zh-CN" altLang="en-US" smtClean="0"/>
              <a:t>2025/3/5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4DD40-2672-472D-A65E-4203276BEF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4737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9A46-16FE-4B8E-BB09-29D31C595ABE}" type="datetimeFigureOut">
              <a:rPr lang="zh-CN" altLang="en-US" smtClean="0"/>
              <a:t>2025/3/5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4DD40-2672-472D-A65E-4203276BEF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4464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9A46-16FE-4B8E-BB09-29D31C595ABE}" type="datetimeFigureOut">
              <a:rPr lang="zh-CN" altLang="en-US" smtClean="0"/>
              <a:t>2025/3/5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4DD40-2672-472D-A65E-4203276BEF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2709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9A46-16FE-4B8E-BB09-29D31C595ABE}" type="datetimeFigureOut">
              <a:rPr lang="zh-CN" altLang="en-US" smtClean="0"/>
              <a:t>2025/3/5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4DD40-2672-472D-A65E-4203276BEF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5873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9A46-16FE-4B8E-BB09-29D31C595ABE}" type="datetimeFigureOut">
              <a:rPr lang="zh-CN" altLang="en-US" smtClean="0"/>
              <a:t>2025/3/5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4DD40-2672-472D-A65E-4203276BEF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8127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9A46-16FE-4B8E-BB09-29D31C595ABE}" type="datetimeFigureOut">
              <a:rPr lang="zh-CN" altLang="en-US" smtClean="0"/>
              <a:t>2025/3/5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4DD40-2672-472D-A65E-4203276BEF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6847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D9A46-16FE-4B8E-BB09-29D31C595ABE}" type="datetimeFigureOut">
              <a:rPr lang="zh-CN" altLang="en-US" smtClean="0"/>
              <a:t>2025/3/5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4DD40-2672-472D-A65E-4203276BEF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5853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D9A46-16FE-4B8E-BB09-29D31C595ABE}" type="datetimeFigureOut">
              <a:rPr lang="zh-CN" altLang="en-US" smtClean="0"/>
              <a:t>2025/3/5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4DD40-2672-472D-A65E-4203276BEF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3283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82337" y="1720028"/>
            <a:ext cx="10227325" cy="1778440"/>
          </a:xfrm>
        </p:spPr>
        <p:txBody>
          <a:bodyPr>
            <a:normAutofit/>
          </a:bodyPr>
          <a:lstStyle/>
          <a:p>
            <a:r>
              <a:rPr lang="en-US" altLang="zh-CN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Combinatorial optimization with large language models</a:t>
            </a:r>
            <a:endParaRPr lang="zh-CN" alt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2025/3/5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Presented by Shanda Li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Joint work in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Yiming’s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 group, CMU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0768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idea</a:t>
            </a: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FCED118-CD3A-65F8-D215-403899662CDC}"/>
              </a:ext>
            </a:extLst>
          </p:cNvPr>
          <p:cNvSpPr txBox="1">
            <a:spLocks/>
          </p:cNvSpPr>
          <p:nvPr/>
        </p:nvSpPr>
        <p:spPr>
          <a:xfrm>
            <a:off x="838200" y="1690687"/>
            <a:ext cx="10709953" cy="26816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priority function can be generated by LLM in the form of code.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LLMs already have strong </a:t>
            </a:r>
            <a:r>
              <a:rPr lang="en-US" altLang="zh-CN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coding capability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generated algorithm can be easily evaluated.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simple evaluator scores for the generated algorithm.</a:t>
            </a:r>
          </a:p>
        </p:txBody>
      </p:sp>
    </p:spTree>
    <p:extLst>
      <p:ext uri="{BB962C8B-B14F-4D97-AF65-F5344CB8AC3E}">
        <p14:creationId xmlns:p14="http://schemas.microsoft.com/office/powerpoint/2010/main" val="3935361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 specification (prompting)</a:t>
            </a: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E37530F-8348-48A6-BBCC-247EDE58B8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188528"/>
            <a:ext cx="5107272" cy="358235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C001F0AF-FB99-42F6-80D7-FBE7E1C2EC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5472" y="2188528"/>
            <a:ext cx="4956810" cy="4130675"/>
          </a:xfrm>
          <a:prstGeom prst="rect">
            <a:avLst/>
          </a:prstGeom>
        </p:spPr>
      </p:pic>
      <p:sp>
        <p:nvSpPr>
          <p:cNvPr id="8" name="内容占位符 2">
            <a:extLst>
              <a:ext uri="{FF2B5EF4-FFF2-40B4-BE49-F238E27FC236}">
                <a16:creationId xmlns:a16="http://schemas.microsoft.com/office/drawing/2014/main" id="{6DE99CD7-4A1C-4F45-AA7E-BCC281EDFAE5}"/>
              </a:ext>
            </a:extLst>
          </p:cNvPr>
          <p:cNvSpPr txBox="1">
            <a:spLocks/>
          </p:cNvSpPr>
          <p:nvPr/>
        </p:nvSpPr>
        <p:spPr>
          <a:xfrm>
            <a:off x="838200" y="1690688"/>
            <a:ext cx="10515599" cy="4978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10000"/>
              </a:lnSpc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 program: evaluation &amp; code skeleton (boilerplate code).</a:t>
            </a:r>
          </a:p>
        </p:txBody>
      </p:sp>
    </p:spTree>
    <p:extLst>
      <p:ext uri="{BB962C8B-B14F-4D97-AF65-F5344CB8AC3E}">
        <p14:creationId xmlns:p14="http://schemas.microsoft.com/office/powerpoint/2010/main" val="3779537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C66DEE1-9F27-44FD-B0C0-3B9794B827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2080" y="2881542"/>
            <a:ext cx="9387840" cy="1749500"/>
          </a:xfrm>
          <a:prstGeom prst="rect">
            <a:avLst/>
          </a:prstGeom>
        </p:spPr>
      </p:pic>
      <p:sp>
        <p:nvSpPr>
          <p:cNvPr id="6" name="内容占位符 2">
            <a:extLst>
              <a:ext uri="{FF2B5EF4-FFF2-40B4-BE49-F238E27FC236}">
                <a16:creationId xmlns:a16="http://schemas.microsoft.com/office/drawing/2014/main" id="{2428DFCD-70AE-4D24-8760-A71277026DE8}"/>
              </a:ext>
            </a:extLst>
          </p:cNvPr>
          <p:cNvSpPr txBox="1">
            <a:spLocks/>
          </p:cNvSpPr>
          <p:nvPr/>
        </p:nvSpPr>
        <p:spPr>
          <a:xfrm>
            <a:off x="838201" y="1690687"/>
            <a:ext cx="10429240" cy="9813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cap set problem: Finding the largest possible set of vectors in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CN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(known as a cap set) such that no three vectors sum to zero.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080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30CCB9-A642-939C-874A-E864714779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8377C5B-E0C5-57BD-B15C-EE5E63417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</a:t>
            </a: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11B537-7CAF-939A-E1E1-305084933B10}"/>
              </a:ext>
            </a:extLst>
          </p:cNvPr>
          <p:cNvSpPr txBox="1"/>
          <p:nvPr/>
        </p:nvSpPr>
        <p:spPr>
          <a:xfrm>
            <a:off x="838199" y="1690688"/>
            <a:ext cx="105156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 sz="3100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LLMs design algorithms, in the form of computer code, for solving general CO problems?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AE98345-66A5-4B91-96C2-C8625E22B1C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6026" y="3429000"/>
            <a:ext cx="2367773" cy="2079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8994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Benchmarking LLMs on solving CO problems</a:t>
            </a: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DCA1F6C4-0226-42D9-A06F-B15FA8BF370F}"/>
              </a:ext>
            </a:extLst>
          </p:cNvPr>
          <p:cNvSpPr txBox="1">
            <a:spLocks/>
          </p:cNvSpPr>
          <p:nvPr/>
        </p:nvSpPr>
        <p:spPr>
          <a:xfrm>
            <a:off x="838199" y="1690687"/>
            <a:ext cx="10515600" cy="2777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Data: Extract realistic CO problems &amp; data from literatures.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Baselines: Proposed methods in literatures.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Methods: LLMs with different inference algorithms / agentic workflows.</a:t>
            </a:r>
          </a:p>
          <a:p>
            <a:pPr marL="0" indent="0">
              <a:lnSpc>
                <a:spcPct val="100000"/>
              </a:lnSpc>
              <a:buNone/>
            </a:pP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9562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Benchmarking LLMs on solving CO problems</a:t>
            </a: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DCA1F6C4-0226-42D9-A06F-B15FA8BF370F}"/>
              </a:ext>
            </a:extLst>
          </p:cNvPr>
          <p:cNvSpPr txBox="1">
            <a:spLocks/>
          </p:cNvSpPr>
          <p:nvPr/>
        </p:nvSpPr>
        <p:spPr>
          <a:xfrm>
            <a:off x="838199" y="1690687"/>
            <a:ext cx="10515600" cy="2777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Data: Extract realistic CO problems &amp; data from literatures.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Baselines: Proposed methods in literatures.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Methods: LLMs with different inference algorithms / agentic workflows.</a:t>
            </a:r>
          </a:p>
          <a:p>
            <a:pPr marL="0" indent="0">
              <a:lnSpc>
                <a:spcPct val="100000"/>
              </a:lnSpc>
              <a:buNone/>
            </a:pP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3449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extraction</a:t>
            </a: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DCA1F6C4-0226-42D9-A06F-B15FA8BF370F}"/>
              </a:ext>
            </a:extLst>
          </p:cNvPr>
          <p:cNvSpPr txBox="1">
            <a:spLocks/>
          </p:cNvSpPr>
          <p:nvPr/>
        </p:nvSpPr>
        <p:spPr>
          <a:xfrm>
            <a:off x="844684" y="1690688"/>
            <a:ext cx="10515600" cy="17489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Collect 55 CO problems from existing papers;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Extract the mathematical formulations and evaluation protocols of the problems into a unified format.</a:t>
            </a:r>
          </a:p>
        </p:txBody>
      </p:sp>
      <p:pic>
        <p:nvPicPr>
          <p:cNvPr id="4" name="Picture 4" descr="Paper - Free education icons">
            <a:extLst>
              <a:ext uri="{FF2B5EF4-FFF2-40B4-BE49-F238E27FC236}">
                <a16:creationId xmlns:a16="http://schemas.microsoft.com/office/drawing/2014/main" id="{0FA3C3C1-3C70-408C-9725-3365A4223D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153380" y="3967726"/>
            <a:ext cx="1724447" cy="172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内容占位符 2">
            <a:extLst>
              <a:ext uri="{FF2B5EF4-FFF2-40B4-BE49-F238E27FC236}">
                <a16:creationId xmlns:a16="http://schemas.microsoft.com/office/drawing/2014/main" id="{F9ABC85C-87BE-4FB5-8EBA-0808B996AAF2}"/>
              </a:ext>
            </a:extLst>
          </p:cNvPr>
          <p:cNvSpPr txBox="1">
            <a:spLocks/>
          </p:cNvSpPr>
          <p:nvPr/>
        </p:nvSpPr>
        <p:spPr>
          <a:xfrm>
            <a:off x="2185128" y="5598728"/>
            <a:ext cx="1660950" cy="5369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Raw data</a:t>
            </a:r>
          </a:p>
        </p:txBody>
      </p:sp>
      <p:sp>
        <p:nvSpPr>
          <p:cNvPr id="7" name="箭头: 右 6">
            <a:extLst>
              <a:ext uri="{FF2B5EF4-FFF2-40B4-BE49-F238E27FC236}">
                <a16:creationId xmlns:a16="http://schemas.microsoft.com/office/drawing/2014/main" id="{12BEBCDB-6FDF-4F3E-B58D-1362AE1525C3}"/>
              </a:ext>
            </a:extLst>
          </p:cNvPr>
          <p:cNvSpPr/>
          <p:nvPr/>
        </p:nvSpPr>
        <p:spPr>
          <a:xfrm>
            <a:off x="4225948" y="4668500"/>
            <a:ext cx="485842" cy="322899"/>
          </a:xfrm>
          <a:prstGeom prst="rightArrow">
            <a:avLst/>
          </a:prstGeom>
          <a:solidFill>
            <a:srgbClr val="C00000"/>
          </a:solidFill>
          <a:ln>
            <a:solidFill>
              <a:srgbClr val="C41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箭头: 右 8">
            <a:extLst>
              <a:ext uri="{FF2B5EF4-FFF2-40B4-BE49-F238E27FC236}">
                <a16:creationId xmlns:a16="http://schemas.microsoft.com/office/drawing/2014/main" id="{2D55C61F-784D-43A3-A108-625BEDAC7A82}"/>
              </a:ext>
            </a:extLst>
          </p:cNvPr>
          <p:cNvSpPr/>
          <p:nvPr/>
        </p:nvSpPr>
        <p:spPr>
          <a:xfrm>
            <a:off x="7193992" y="4658777"/>
            <a:ext cx="485842" cy="322899"/>
          </a:xfrm>
          <a:prstGeom prst="rightArrow">
            <a:avLst/>
          </a:prstGeom>
          <a:solidFill>
            <a:srgbClr val="C00000"/>
          </a:solidFill>
          <a:ln>
            <a:solidFill>
              <a:srgbClr val="C41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 descr="Dataset icons for free download | Freepik">
            <a:extLst>
              <a:ext uri="{FF2B5EF4-FFF2-40B4-BE49-F238E27FC236}">
                <a16:creationId xmlns:a16="http://schemas.microsoft.com/office/drawing/2014/main" id="{3E94701B-742C-4155-87EA-D252275B9F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6168" y="3883185"/>
            <a:ext cx="1705820" cy="1705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473960A9-840F-4B75-ACE3-4F14F94E97BF}"/>
              </a:ext>
            </a:extLst>
          </p:cNvPr>
          <p:cNvSpPr txBox="1">
            <a:spLocks/>
          </p:cNvSpPr>
          <p:nvPr/>
        </p:nvSpPr>
        <p:spPr>
          <a:xfrm>
            <a:off x="8026168" y="5598728"/>
            <a:ext cx="1970521" cy="5369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 sets</a:t>
            </a:r>
          </a:p>
        </p:txBody>
      </p:sp>
      <p:pic>
        <p:nvPicPr>
          <p:cNvPr id="3" name="Picture 2" descr="Students - Free education icons">
            <a:extLst>
              <a:ext uri="{FF2B5EF4-FFF2-40B4-BE49-F238E27FC236}">
                <a16:creationId xmlns:a16="http://schemas.microsoft.com/office/drawing/2014/main" id="{AB4A7396-6F39-494C-85FF-6DD266DB55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124" y="3935182"/>
            <a:ext cx="1789534" cy="1789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5717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example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46DA5D9-35F6-415F-A922-A72CFEF8EB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253"/>
          <a:stretch/>
        </p:blipFill>
        <p:spPr>
          <a:xfrm>
            <a:off x="5859293" y="1497348"/>
            <a:ext cx="5494507" cy="479186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387A4E6F-6648-4CDF-A4AF-D9518F5A9D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6575" y="3893278"/>
            <a:ext cx="3015372" cy="230152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15762940-A07D-4136-9F01-B5399E9D41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5588"/>
          <a:stretch/>
        </p:blipFill>
        <p:spPr>
          <a:xfrm>
            <a:off x="1015019" y="1497348"/>
            <a:ext cx="4578485" cy="2122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7620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example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24DA7EE8-AD6D-41FD-B8B5-F8660CF461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328" y="1690688"/>
            <a:ext cx="4854724" cy="461415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04E717BD-F068-461B-9849-F947BD76BD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6950" y="1087573"/>
            <a:ext cx="4770223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4188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 sets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A176D068-76A9-4A98-8409-2D00802A7C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2606" y="1690688"/>
            <a:ext cx="4116555" cy="4153508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EB2D41E5-2104-49B0-AF2A-C27ABB19E52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6354"/>
          <a:stretch/>
        </p:blipFill>
        <p:spPr>
          <a:xfrm>
            <a:off x="6208631" y="1690688"/>
            <a:ext cx="4615699" cy="4153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814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FCED118-CD3A-65F8-D215-403899662CDC}"/>
              </a:ext>
            </a:extLst>
          </p:cNvPr>
          <p:cNvSpPr txBox="1">
            <a:spLocks/>
          </p:cNvSpPr>
          <p:nvPr/>
        </p:nvSpPr>
        <p:spPr>
          <a:xfrm>
            <a:off x="838201" y="1690687"/>
            <a:ext cx="10429240" cy="3490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内容占位符 2">
            <a:extLst>
              <a:ext uri="{FF2B5EF4-FFF2-40B4-BE49-F238E27FC236}">
                <a16:creationId xmlns:a16="http://schemas.microsoft.com/office/drawing/2014/main" id="{CAAA4F0B-61C7-4C70-B99B-29C62CCDCC7B}"/>
              </a:ext>
            </a:extLst>
          </p:cNvPr>
          <p:cNvSpPr txBox="1">
            <a:spLocks/>
          </p:cNvSpPr>
          <p:nvPr/>
        </p:nvSpPr>
        <p:spPr>
          <a:xfrm>
            <a:off x="838201" y="1690688"/>
            <a:ext cx="10429240" cy="5373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LLMs have demonstrated human-level capability on diverse tasks.</a:t>
            </a:r>
          </a:p>
        </p:txBody>
      </p:sp>
      <p:pic>
        <p:nvPicPr>
          <p:cNvPr id="5" name="Google Shape;887;p98" descr="Google Reveals Gemini, Its Much-Anticipated Large Language Model">
            <a:extLst>
              <a:ext uri="{FF2B5EF4-FFF2-40B4-BE49-F238E27FC236}">
                <a16:creationId xmlns:a16="http://schemas.microsoft.com/office/drawing/2014/main" id="{F7B4DD88-57ED-4A3E-880A-3AE544712F7B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52592" y="4258355"/>
            <a:ext cx="2728470" cy="1539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888;p98" descr="ChatGPT logo and Its History | LogoMyWay">
            <a:extLst>
              <a:ext uri="{FF2B5EF4-FFF2-40B4-BE49-F238E27FC236}">
                <a16:creationId xmlns:a16="http://schemas.microsoft.com/office/drawing/2014/main" id="{5FABA907-4A2E-4839-BB06-F6303AB5A49D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 l="21215" r="18972"/>
          <a:stretch/>
        </p:blipFill>
        <p:spPr>
          <a:xfrm>
            <a:off x="1452592" y="2453592"/>
            <a:ext cx="1705820" cy="1579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892;p98">
            <a:extLst>
              <a:ext uri="{FF2B5EF4-FFF2-40B4-BE49-F238E27FC236}">
                <a16:creationId xmlns:a16="http://schemas.microsoft.com/office/drawing/2014/main" id="{A2E0806C-7610-496E-98D8-C20B1C7CDCFA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53242" y="4225178"/>
            <a:ext cx="1579462" cy="1579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74F2C935-BBDC-4BF2-90B4-626AB7FD6C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96179" y="2453592"/>
            <a:ext cx="3370119" cy="3344368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EC9EB54-6E43-D091-7BC3-9A0D26B8F4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558" b="86510"/>
          <a:stretch/>
        </p:blipFill>
        <p:spPr bwMode="auto">
          <a:xfrm>
            <a:off x="3254041" y="2455787"/>
            <a:ext cx="2798779" cy="680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53DC1C2-C000-4189-2C30-451971D20B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41445" y="3255441"/>
            <a:ext cx="2223972" cy="777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8063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Next steps</a:t>
            </a: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41726C2-0E30-4857-AC2F-E409C8F024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1127" y="3756685"/>
            <a:ext cx="1638907" cy="1435994"/>
          </a:xfrm>
          <a:prstGeom prst="rect">
            <a:avLst/>
          </a:prstGeom>
        </p:spPr>
      </p:pic>
      <p:sp>
        <p:nvSpPr>
          <p:cNvPr id="6" name="内容占位符 2">
            <a:extLst>
              <a:ext uri="{FF2B5EF4-FFF2-40B4-BE49-F238E27FC236}">
                <a16:creationId xmlns:a16="http://schemas.microsoft.com/office/drawing/2014/main" id="{B852A9F4-385A-4B9A-B620-4E7C680DCB29}"/>
              </a:ext>
            </a:extLst>
          </p:cNvPr>
          <p:cNvSpPr txBox="1">
            <a:spLocks/>
          </p:cNvSpPr>
          <p:nvPr/>
        </p:nvSpPr>
        <p:spPr>
          <a:xfrm>
            <a:off x="1610990" y="1731462"/>
            <a:ext cx="1427481" cy="41151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Problem</a:t>
            </a:r>
            <a:endParaRPr lang="en-US" altLang="zh-CN" sz="2000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E71133D0-5266-4027-A09C-432A839377BB}"/>
              </a:ext>
            </a:extLst>
          </p:cNvPr>
          <p:cNvSpPr txBox="1">
            <a:spLocks/>
          </p:cNvSpPr>
          <p:nvPr/>
        </p:nvSpPr>
        <p:spPr>
          <a:xfrm>
            <a:off x="4536658" y="3262239"/>
            <a:ext cx="1007843" cy="494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LLM</a:t>
            </a:r>
            <a:endParaRPr lang="en-US" altLang="zh-CN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B810E8F1-ACC1-4750-8121-3BBBC0039E8B}"/>
              </a:ext>
            </a:extLst>
          </p:cNvPr>
          <p:cNvSpPr txBox="1">
            <a:spLocks/>
          </p:cNvSpPr>
          <p:nvPr/>
        </p:nvSpPr>
        <p:spPr>
          <a:xfrm>
            <a:off x="3307889" y="5294295"/>
            <a:ext cx="3465380" cy="4353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Code generation</a:t>
            </a: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6F178E25-9380-4571-88E6-89C96C448132}"/>
              </a:ext>
            </a:extLst>
          </p:cNvPr>
          <p:cNvSpPr txBox="1">
            <a:spLocks/>
          </p:cNvSpPr>
          <p:nvPr/>
        </p:nvSpPr>
        <p:spPr>
          <a:xfrm>
            <a:off x="5969448" y="1978685"/>
            <a:ext cx="3323509" cy="15644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Code execution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400" b="1" i="1" dirty="0">
                <a:solidFill>
                  <a:srgbClr val="C0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Automated debugging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400" b="1" i="1" dirty="0">
                <a:solidFill>
                  <a:srgbClr val="C0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Code improvement</a:t>
            </a:r>
            <a:endParaRPr lang="en-US" altLang="zh-CN" sz="17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箭头: 圆角右 10">
            <a:extLst>
              <a:ext uri="{FF2B5EF4-FFF2-40B4-BE49-F238E27FC236}">
                <a16:creationId xmlns:a16="http://schemas.microsoft.com/office/drawing/2014/main" id="{C9728277-60F7-4DF3-BF77-0E2C965D88C0}"/>
              </a:ext>
            </a:extLst>
          </p:cNvPr>
          <p:cNvSpPr/>
          <p:nvPr/>
        </p:nvSpPr>
        <p:spPr>
          <a:xfrm flipV="1">
            <a:off x="2082782" y="3543134"/>
            <a:ext cx="1204175" cy="114944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箭头: 圆角右 11">
            <a:extLst>
              <a:ext uri="{FF2B5EF4-FFF2-40B4-BE49-F238E27FC236}">
                <a16:creationId xmlns:a16="http://schemas.microsoft.com/office/drawing/2014/main" id="{8A50ED64-1B1F-4D3E-90C0-A2003785A1BF}"/>
              </a:ext>
            </a:extLst>
          </p:cNvPr>
          <p:cNvSpPr/>
          <p:nvPr/>
        </p:nvSpPr>
        <p:spPr>
          <a:xfrm rot="16200000" flipV="1">
            <a:off x="6493690" y="3570501"/>
            <a:ext cx="1204175" cy="114944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43D2382A-F871-4AB8-8EE0-BD234570B9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4754" y="3733986"/>
            <a:ext cx="1389844" cy="1389844"/>
          </a:xfrm>
          <a:prstGeom prst="rect">
            <a:avLst/>
          </a:prstGeom>
        </p:spPr>
      </p:pic>
      <p:sp>
        <p:nvSpPr>
          <p:cNvPr id="14" name="内容占位符 2">
            <a:extLst>
              <a:ext uri="{FF2B5EF4-FFF2-40B4-BE49-F238E27FC236}">
                <a16:creationId xmlns:a16="http://schemas.microsoft.com/office/drawing/2014/main" id="{F39B5B88-2916-4226-8784-FFDCEAF602E6}"/>
              </a:ext>
            </a:extLst>
          </p:cNvPr>
          <p:cNvSpPr txBox="1">
            <a:spLocks/>
          </p:cNvSpPr>
          <p:nvPr/>
        </p:nvSpPr>
        <p:spPr>
          <a:xfrm>
            <a:off x="8766150" y="5294295"/>
            <a:ext cx="2887052" cy="4639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Evaluators</a:t>
            </a:r>
          </a:p>
        </p:txBody>
      </p:sp>
      <p:sp>
        <p:nvSpPr>
          <p:cNvPr id="15" name="箭头: 圆角右 14">
            <a:extLst>
              <a:ext uri="{FF2B5EF4-FFF2-40B4-BE49-F238E27FC236}">
                <a16:creationId xmlns:a16="http://schemas.microsoft.com/office/drawing/2014/main" id="{476D2C78-9840-49F1-9FCB-273678F90BFA}"/>
              </a:ext>
            </a:extLst>
          </p:cNvPr>
          <p:cNvSpPr/>
          <p:nvPr/>
        </p:nvSpPr>
        <p:spPr>
          <a:xfrm rot="10800000" flipV="1">
            <a:off x="9292957" y="2393416"/>
            <a:ext cx="1204175" cy="114944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7" name="Picture 2" descr="Dataset icons for free download | Freepik">
            <a:extLst>
              <a:ext uri="{FF2B5EF4-FFF2-40B4-BE49-F238E27FC236}">
                <a16:creationId xmlns:a16="http://schemas.microsoft.com/office/drawing/2014/main" id="{950144FD-E4BC-446B-8A97-594551F997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172" y="2236075"/>
            <a:ext cx="1204175" cy="120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33292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Next steps</a:t>
            </a: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DCA1F6C4-0226-42D9-A06F-B15FA8BF370F}"/>
              </a:ext>
            </a:extLst>
          </p:cNvPr>
          <p:cNvSpPr txBox="1">
            <a:spLocks/>
          </p:cNvSpPr>
          <p:nvPr/>
        </p:nvSpPr>
        <p:spPr>
          <a:xfrm>
            <a:off x="838199" y="1690687"/>
            <a:ext cx="10515600" cy="36076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and comparing LLMs’ capabilities on CO algorithm designs and code generation;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Facilitating the development of novel algorithms;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Setting up an environment for LLM agent evaluation and optimization;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Potentially generalizable to more real CO problems.</a:t>
            </a:r>
          </a:p>
          <a:p>
            <a:pPr marL="0" indent="0">
              <a:lnSpc>
                <a:spcPct val="100000"/>
              </a:lnSpc>
              <a:buNone/>
            </a:pP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785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EBC6E9-E126-1B2C-34EA-5B25D72AD5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E60E777-C8A8-66CC-E02A-1BD43126D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Solving combinatorial optimization problems</a:t>
            </a: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83817F-8B83-FB70-6480-950D328CFF5C}"/>
              </a:ext>
            </a:extLst>
          </p:cNvPr>
          <p:cNvSpPr txBox="1"/>
          <p:nvPr/>
        </p:nvSpPr>
        <p:spPr>
          <a:xfrm>
            <a:off x="838199" y="1690688"/>
            <a:ext cx="105156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 sz="3100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combinatorial optimization (CO) problems are NP-hard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 sz="3100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Practitioners employ search-based algorithms to obtain solutions;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 sz="3100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Heuristics are critical in the algorithm design.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531F58-61B1-6524-3A9B-562A89B7D399}"/>
              </a:ext>
            </a:extLst>
          </p:cNvPr>
          <p:cNvSpPr txBox="1"/>
          <p:nvPr/>
        </p:nvSpPr>
        <p:spPr>
          <a:xfrm>
            <a:off x="838199" y="6017523"/>
            <a:ext cx="105156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 sz="3100"/>
            </a:pPr>
            <a:r>
              <a:rPr lang="en-US" sz="1400" dirty="0">
                <a:solidFill>
                  <a:srgbClr val="222222"/>
                </a:solidFill>
                <a:latin typeface="Arial" panose="020B0604020202020204" pitchFamily="34" charset="0"/>
              </a:rPr>
              <a:t>El-</a:t>
            </a:r>
            <a:r>
              <a:rPr lang="en-US" sz="1400" dirty="0" err="1">
                <a:solidFill>
                  <a:srgbClr val="222222"/>
                </a:solidFill>
                <a:latin typeface="Arial" panose="020B0604020202020204" pitchFamily="34" charset="0"/>
              </a:rPr>
              <a:t>Kishky</a:t>
            </a:r>
            <a:r>
              <a:rPr lang="en-US" sz="1400" dirty="0">
                <a:solidFill>
                  <a:srgbClr val="222222"/>
                </a:solidFill>
                <a:latin typeface="Arial" panose="020B0604020202020204" pitchFamily="34" charset="0"/>
              </a:rPr>
              <a:t>, Ahmed, et al. "Competitive Programming with Large Reasoning Models." </a:t>
            </a:r>
            <a:r>
              <a:rPr lang="en-US" sz="1400" dirty="0" err="1">
                <a:solidFill>
                  <a:srgbClr val="222222"/>
                </a:solidFill>
                <a:latin typeface="Arial" panose="020B0604020202020204" pitchFamily="34" charset="0"/>
              </a:rPr>
              <a:t>arXiv</a:t>
            </a:r>
            <a:r>
              <a:rPr lang="en-US" sz="1400" dirty="0">
                <a:solidFill>
                  <a:srgbClr val="222222"/>
                </a:solidFill>
                <a:latin typeface="Arial" panose="020B0604020202020204" pitchFamily="34" charset="0"/>
              </a:rPr>
              <a:t> preprint arXiv:2502.06807 (2025).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579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Code generation with LLMs</a:t>
            </a: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372885-8335-4A33-87A2-8474DAE7F869}"/>
              </a:ext>
            </a:extLst>
          </p:cNvPr>
          <p:cNvSpPr txBox="1"/>
          <p:nvPr/>
        </p:nvSpPr>
        <p:spPr>
          <a:xfrm>
            <a:off x="838199" y="1690688"/>
            <a:ext cx="10515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 sz="3100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Contemporary LLMs possess extraordinary coding capability. </a:t>
            </a:r>
          </a:p>
        </p:txBody>
      </p:sp>
    </p:spTree>
    <p:extLst>
      <p:ext uri="{BB962C8B-B14F-4D97-AF65-F5344CB8AC3E}">
        <p14:creationId xmlns:p14="http://schemas.microsoft.com/office/powerpoint/2010/main" val="3129171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6303AF-DA6E-68AF-8F51-031ED565AC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868ECBD-F97C-BBBA-2402-9DD9A0680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Code generation with LLMs</a:t>
            </a: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A9D6EA-9628-007C-7B69-B8E7E36CEE45}"/>
              </a:ext>
            </a:extLst>
          </p:cNvPr>
          <p:cNvSpPr txBox="1"/>
          <p:nvPr/>
        </p:nvSpPr>
        <p:spPr>
          <a:xfrm>
            <a:off x="838199" y="1690688"/>
            <a:ext cx="105156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 sz="3100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Contemporary LLMs possess extraordinary coding capability.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 sz="3100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Solve GitHub issues.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F7787A-6257-5508-1D83-9DFB5493EB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827" y="2720500"/>
            <a:ext cx="10304345" cy="26383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543289B-CCF9-8ED3-7E5B-7C4828BBBC0B}"/>
              </a:ext>
            </a:extLst>
          </p:cNvPr>
          <p:cNvSpPr txBox="1"/>
          <p:nvPr/>
        </p:nvSpPr>
        <p:spPr>
          <a:xfrm>
            <a:off x="838199" y="6017523"/>
            <a:ext cx="105156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 sz="3100"/>
            </a:pPr>
            <a:r>
              <a:rPr lang="en-US" sz="1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Jimenez, Carlos E., et al. "SWE-bench: Can Language Models Resolve Real-world </a:t>
            </a:r>
            <a:r>
              <a:rPr lang="en-US" sz="14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Github</a:t>
            </a:r>
            <a:r>
              <a:rPr lang="en-US" sz="1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Issues?." </a:t>
            </a:r>
            <a:r>
              <a:rPr lang="en-US" sz="14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ICLR</a:t>
            </a:r>
            <a:r>
              <a:rPr lang="en-US" sz="1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 2024.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563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EBC6E9-E126-1B2C-34EA-5B25D72AD5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E60E777-C8A8-66CC-E02A-1BD43126D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Code generation with LLMs</a:t>
            </a: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83817F-8B83-FB70-6480-950D328CFF5C}"/>
              </a:ext>
            </a:extLst>
          </p:cNvPr>
          <p:cNvSpPr txBox="1"/>
          <p:nvPr/>
        </p:nvSpPr>
        <p:spPr>
          <a:xfrm>
            <a:off x="838199" y="1690688"/>
            <a:ext cx="105156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 sz="3100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Contemporary LLMs possess extraordinary coding capability.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 sz="3100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Solve GitHub issues;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 sz="3100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Solve competitive coding problems.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531F58-61B1-6524-3A9B-562A89B7D399}"/>
              </a:ext>
            </a:extLst>
          </p:cNvPr>
          <p:cNvSpPr txBox="1"/>
          <p:nvPr/>
        </p:nvSpPr>
        <p:spPr>
          <a:xfrm>
            <a:off x="838199" y="6017523"/>
            <a:ext cx="105156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 sz="3100"/>
            </a:pPr>
            <a:r>
              <a:rPr lang="en-US" sz="1400" dirty="0">
                <a:solidFill>
                  <a:srgbClr val="222222"/>
                </a:solidFill>
                <a:latin typeface="Arial" panose="020B0604020202020204" pitchFamily="34" charset="0"/>
              </a:rPr>
              <a:t>El-</a:t>
            </a:r>
            <a:r>
              <a:rPr lang="en-US" sz="1400" dirty="0" err="1">
                <a:solidFill>
                  <a:srgbClr val="222222"/>
                </a:solidFill>
                <a:latin typeface="Arial" panose="020B0604020202020204" pitchFamily="34" charset="0"/>
              </a:rPr>
              <a:t>Kishky</a:t>
            </a:r>
            <a:r>
              <a:rPr lang="en-US" sz="1400" dirty="0">
                <a:solidFill>
                  <a:srgbClr val="222222"/>
                </a:solidFill>
                <a:latin typeface="Arial" panose="020B0604020202020204" pitchFamily="34" charset="0"/>
              </a:rPr>
              <a:t>, Ahmed, et al. "Competitive Programming with Large Reasoning Models." </a:t>
            </a:r>
            <a:r>
              <a:rPr lang="en-US" sz="1400" dirty="0" err="1">
                <a:solidFill>
                  <a:srgbClr val="222222"/>
                </a:solidFill>
                <a:latin typeface="Arial" panose="020B0604020202020204" pitchFamily="34" charset="0"/>
              </a:rPr>
              <a:t>arXiv</a:t>
            </a:r>
            <a:r>
              <a:rPr lang="en-US" sz="1400" dirty="0">
                <a:solidFill>
                  <a:srgbClr val="222222"/>
                </a:solidFill>
                <a:latin typeface="Arial" panose="020B0604020202020204" pitchFamily="34" charset="0"/>
              </a:rPr>
              <a:t> preprint arXiv:2502.06807 (2025).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A50549B-D5BE-4784-BE64-85347C3988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1858" y="3192051"/>
            <a:ext cx="4499046" cy="270910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5D4268B6-33FB-48B4-B6D0-69AFA9F6CB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1098" y="3188370"/>
            <a:ext cx="4546055" cy="271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996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EBC6E9-E126-1B2C-34EA-5B25D72AD5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E60E777-C8A8-66CC-E02A-1BD43126D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Code generation with LLMs</a:t>
            </a: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83817F-8B83-FB70-6480-950D328CFF5C}"/>
              </a:ext>
            </a:extLst>
          </p:cNvPr>
          <p:cNvSpPr txBox="1"/>
          <p:nvPr/>
        </p:nvSpPr>
        <p:spPr>
          <a:xfrm>
            <a:off x="838199" y="1690688"/>
            <a:ext cx="1051560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 sz="3100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Contemporary LLMs possess extraordinary coding capability.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 sz="3100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Solve GitHub issues;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 sz="3100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Solve competitive coding problems;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 sz="3100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 novel algorithms for combinatorial problems.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531F58-61B1-6524-3A9B-562A89B7D399}"/>
              </a:ext>
            </a:extLst>
          </p:cNvPr>
          <p:cNvSpPr txBox="1"/>
          <p:nvPr/>
        </p:nvSpPr>
        <p:spPr>
          <a:xfrm>
            <a:off x="838199" y="6017523"/>
            <a:ext cx="105156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 sz="3100"/>
            </a:pPr>
            <a:r>
              <a:rPr lang="en-US" sz="1400" dirty="0">
                <a:solidFill>
                  <a:srgbClr val="222222"/>
                </a:solidFill>
                <a:latin typeface="Arial" panose="020B0604020202020204" pitchFamily="34" charset="0"/>
              </a:rPr>
              <a:t>El-</a:t>
            </a:r>
            <a:r>
              <a:rPr lang="en-US" sz="1400" dirty="0" err="1">
                <a:solidFill>
                  <a:srgbClr val="222222"/>
                </a:solidFill>
                <a:latin typeface="Arial" panose="020B0604020202020204" pitchFamily="34" charset="0"/>
              </a:rPr>
              <a:t>Kishky</a:t>
            </a:r>
            <a:r>
              <a:rPr lang="en-US" sz="1400" dirty="0">
                <a:solidFill>
                  <a:srgbClr val="222222"/>
                </a:solidFill>
                <a:latin typeface="Arial" panose="020B0604020202020204" pitchFamily="34" charset="0"/>
              </a:rPr>
              <a:t>, Ahmed, et al. "Competitive Programming with Large Reasoning Models." </a:t>
            </a:r>
            <a:r>
              <a:rPr lang="en-US" sz="1400" dirty="0" err="1">
                <a:solidFill>
                  <a:srgbClr val="222222"/>
                </a:solidFill>
                <a:latin typeface="Arial" panose="020B0604020202020204" pitchFamily="34" charset="0"/>
              </a:rPr>
              <a:t>arXiv</a:t>
            </a:r>
            <a:r>
              <a:rPr lang="en-US" sz="1400" dirty="0">
                <a:solidFill>
                  <a:srgbClr val="222222"/>
                </a:solidFill>
                <a:latin typeface="Arial" panose="020B0604020202020204" pitchFamily="34" charset="0"/>
              </a:rPr>
              <a:t> preprint arXiv:2502.06807 (2025).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ED48D16-1055-4597-A308-4752DE77A6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0186"/>
          <a:stretch/>
        </p:blipFill>
        <p:spPr>
          <a:xfrm>
            <a:off x="3039003" y="3506570"/>
            <a:ext cx="6113991" cy="234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901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cap set problem</a:t>
            </a: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FCED118-CD3A-65F8-D215-403899662CDC}"/>
              </a:ext>
            </a:extLst>
          </p:cNvPr>
          <p:cNvSpPr txBox="1">
            <a:spLocks/>
          </p:cNvSpPr>
          <p:nvPr/>
        </p:nvSpPr>
        <p:spPr>
          <a:xfrm>
            <a:off x="838201" y="1690687"/>
            <a:ext cx="10429240" cy="4552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largest possible subset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1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⊆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CN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(known as a cap set) such that no three vectors in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sum to zero?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CN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={0, 1, 2} denotes the group of integers modulo 3.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Arithmetic in 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CN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performed modulo 3, e.g., 2+1=0.</a:t>
            </a:r>
          </a:p>
          <a:p>
            <a:pPr marL="0" indent="0">
              <a:buNone/>
            </a:pP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example,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CN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={(0, 0), (0,1), …, (2, 2)}.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={(0,0), (0,1), (1,0), (1,1)} is valid (no three vectors in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sum to zero).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={(0,0), (0,1), (1,0), (1,1), (1,2)} is invalid because (1,0) + (1,1) + (1,2) = 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315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cap set problem</a:t>
            </a: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FCED118-CD3A-65F8-D215-403899662CDC}"/>
              </a:ext>
            </a:extLst>
          </p:cNvPr>
          <p:cNvSpPr txBox="1">
            <a:spLocks/>
          </p:cNvSpPr>
          <p:nvPr/>
        </p:nvSpPr>
        <p:spPr>
          <a:xfrm>
            <a:off x="838201" y="1690687"/>
            <a:ext cx="10429240" cy="4552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largest possible subset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1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⊆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CN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(known as a cap set) such that no three vectors in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sum to zero?</a:t>
            </a:r>
          </a:p>
          <a:p>
            <a:pPr marL="0" indent="0">
              <a:buNone/>
            </a:pP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can search with the greedy algorithm: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Initializing 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 an empty set.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Doing the following iteratively: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 the “priority” of each element in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CN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0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\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using </a:t>
            </a:r>
            <a:r>
              <a:rPr lang="en-US" altLang="zh-CN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function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 evaluates how “safe” it is to add the new element.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 the element with the highest priority to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Terminate if </a:t>
            </a:r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invalid.</a:t>
            </a:r>
          </a:p>
          <a:p>
            <a:pPr marL="0" indent="0">
              <a:buNone/>
            </a:pP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24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5063</TotalTime>
  <Words>746</Words>
  <Application>Microsoft Office PowerPoint</Application>
  <PresentationFormat>宽屏</PresentationFormat>
  <Paragraphs>111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7" baseType="lpstr">
      <vt:lpstr>等线</vt:lpstr>
      <vt:lpstr>等线 Light</vt:lpstr>
      <vt:lpstr>Arial</vt:lpstr>
      <vt:lpstr>Times New Roman</vt:lpstr>
      <vt:lpstr>Wingdings</vt:lpstr>
      <vt:lpstr>Office 主题​​</vt:lpstr>
      <vt:lpstr>Combinatorial optimization with large language models</vt:lpstr>
      <vt:lpstr>Background</vt:lpstr>
      <vt:lpstr>Solving combinatorial optimization problems</vt:lpstr>
      <vt:lpstr>Code generation with LLMs</vt:lpstr>
      <vt:lpstr>Code generation with LLMs</vt:lpstr>
      <vt:lpstr>Code generation with LLMs</vt:lpstr>
      <vt:lpstr>Code generation with LLMs</vt:lpstr>
      <vt:lpstr>The cap set problem</vt:lpstr>
      <vt:lpstr>The cap set problem</vt:lpstr>
      <vt:lpstr>Main idea</vt:lpstr>
      <vt:lpstr>Problem specification (prompting)</vt:lpstr>
      <vt:lpstr>Results</vt:lpstr>
      <vt:lpstr>Research question</vt:lpstr>
      <vt:lpstr>Benchmarking LLMs on solving CO problems</vt:lpstr>
      <vt:lpstr>Benchmarking LLMs on solving CO problems</vt:lpstr>
      <vt:lpstr>Data extraction</vt:lpstr>
      <vt:lpstr>Data example</vt:lpstr>
      <vt:lpstr>Data example</vt:lpstr>
      <vt:lpstr>Problem sets</vt:lpstr>
      <vt:lpstr>Next steps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</dc:title>
  <dc:creator>LDA</dc:creator>
  <cp:lastModifiedBy>Shanda Li</cp:lastModifiedBy>
  <cp:revision>389</cp:revision>
  <dcterms:created xsi:type="dcterms:W3CDTF">2021-06-18T03:45:11Z</dcterms:created>
  <dcterms:modified xsi:type="dcterms:W3CDTF">2025-03-05T18:24:00Z</dcterms:modified>
</cp:coreProperties>
</file>