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0" r:id="rId1"/>
  </p:sldMasterIdLst>
  <p:notesMasterIdLst>
    <p:notesMasterId r:id="rId16"/>
  </p:notesMasterIdLst>
  <p:sldIdLst>
    <p:sldId id="256" r:id="rId2"/>
    <p:sldId id="266" r:id="rId3"/>
    <p:sldId id="257" r:id="rId4"/>
    <p:sldId id="258" r:id="rId5"/>
    <p:sldId id="271" r:id="rId6"/>
    <p:sldId id="259" r:id="rId7"/>
    <p:sldId id="260" r:id="rId8"/>
    <p:sldId id="269" r:id="rId9"/>
    <p:sldId id="270" r:id="rId10"/>
    <p:sldId id="262" r:id="rId11"/>
    <p:sldId id="264" r:id="rId12"/>
    <p:sldId id="265" r:id="rId13"/>
    <p:sldId id="275" r:id="rId14"/>
    <p:sldId id="272" r:id="rId15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08"/>
    <p:restoredTop sz="94661"/>
  </p:normalViewPr>
  <p:slideViewPr>
    <p:cSldViewPr snapToGrid="0">
      <p:cViewPr>
        <p:scale>
          <a:sx n="98" d="100"/>
          <a:sy n="98" d="100"/>
        </p:scale>
        <p:origin x="360" y="95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33be405dfb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33be405dfb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33a1cf5301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33a1cf5301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34368fa0110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34368fa0110_0_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33a1cf53014_0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33a1cf53014_0_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1966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3a1cf53014_0_1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33a1cf53014_0_1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33a1cf53014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33a1cf53014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3a1cf53014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33a1cf53014_0_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7AC39D2F-2485-394F-9C34-7C64A7F5BF9B}"/>
              </a:ext>
            </a:extLst>
          </p:cNvPr>
          <p:cNvSpPr/>
          <p:nvPr/>
        </p:nvSpPr>
        <p:spPr>
          <a:xfrm>
            <a:off x="0" y="-163996"/>
            <a:ext cx="9147572" cy="5143500"/>
          </a:xfrm>
          <a:prstGeom prst="rect">
            <a:avLst/>
          </a:prstGeom>
          <a:solidFill>
            <a:schemeClr val="accent3">
              <a:lumMod val="40000"/>
              <a:lumOff val="60000"/>
              <a:alpha val="70980"/>
            </a:scheme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woPt" dir="tl"/>
          </a:scene3d>
          <a:sp3d prstMaterial="flat"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60" tIns="137160" rIns="137160" bIns="13716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sz="1350" b="0" i="0" dirty="0">
              <a:solidFill>
                <a:schemeClr val="bg1">
                  <a:lumMod val="75000"/>
                </a:schemeClr>
              </a:solidFill>
              <a:latin typeface="Lucida Grande" panose="020B06000405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F01BFA7-0C0C-42A3-A151-3853FF801773}"/>
              </a:ext>
            </a:extLst>
          </p:cNvPr>
          <p:cNvSpPr/>
          <p:nvPr/>
        </p:nvSpPr>
        <p:spPr>
          <a:xfrm>
            <a:off x="228600" y="782258"/>
            <a:ext cx="8482026" cy="3198491"/>
          </a:xfrm>
          <a:prstGeom prst="rect">
            <a:avLst/>
          </a:prstGeom>
          <a:solidFill>
            <a:srgbClr val="F2F2F2">
              <a:alpha val="94118"/>
            </a:srgbClr>
          </a:solidFill>
          <a:ln w="38100">
            <a:noFill/>
            <a:miter lim="800000"/>
          </a:ln>
          <a:effectLst/>
          <a:scene3d>
            <a:camera prst="orthographicFront">
              <a:rot lat="0" lon="0" rev="0"/>
            </a:camera>
            <a:lightRig rig="twoPt" dir="tl"/>
          </a:scene3d>
          <a:sp3d prstMaterial="flat"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160" tIns="137160" rIns="137160" bIns="13716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lnSpc>
                <a:spcPct val="90000"/>
              </a:lnSpc>
            </a:pPr>
            <a:endParaRPr lang="en-US" sz="1350" b="0" i="0" dirty="0">
              <a:solidFill>
                <a:schemeClr val="bg1">
                  <a:lumMod val="75000"/>
                </a:schemeClr>
              </a:solidFill>
              <a:latin typeface="Lucida Grande" panose="020B06000405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2DBCC9F-9BA5-495B-A6DB-0540F1CF7359}"/>
              </a:ext>
            </a:extLst>
          </p:cNvPr>
          <p:cNvSpPr/>
          <p:nvPr/>
        </p:nvSpPr>
        <p:spPr>
          <a:xfrm>
            <a:off x="0" y="240030"/>
            <a:ext cx="228600" cy="383182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350" dirty="0">
              <a:solidFill>
                <a:schemeClr val="accent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D8ED2E-76C7-4D20-8497-96A70CDB395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3735" y="1013792"/>
            <a:ext cx="3295802" cy="1393963"/>
          </a:xfrm>
        </p:spPr>
        <p:txBody>
          <a:bodyPr anchor="b"/>
          <a:lstStyle>
            <a:lvl1pPr algn="l">
              <a:defRPr sz="3000">
                <a:solidFill>
                  <a:schemeClr val="tx2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2E012D2-9F6E-4AA5-A6AE-1A20F1A129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16463" y="2735746"/>
            <a:ext cx="3333074" cy="1207604"/>
          </a:xfrm>
        </p:spPr>
        <p:txBody>
          <a:bodyPr/>
          <a:lstStyle>
            <a:lvl1pPr marL="0" indent="0" algn="l">
              <a:buNone/>
              <a:defRPr sz="1800">
                <a:latin typeface="+mj-lt"/>
                <a:cs typeface="Calibri" panose="020F0502020204030204" pitchFamily="34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5" name="Picture 4" descr="A bright light shining through a hole in the middle of a space&#10;&#10;Description automatically generated">
            <a:extLst>
              <a:ext uri="{FF2B5EF4-FFF2-40B4-BE49-F238E27FC236}">
                <a16:creationId xmlns:a16="http://schemas.microsoft.com/office/drawing/2014/main" id="{03D33451-05D8-3467-3EAA-0C2757CDB6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8483" y="1392859"/>
            <a:ext cx="3881781" cy="194089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BB73F3E-1A59-17BC-F906-CB17B5B0BD0B}"/>
              </a:ext>
            </a:extLst>
          </p:cNvPr>
          <p:cNvSpPr/>
          <p:nvPr/>
        </p:nvSpPr>
        <p:spPr>
          <a:xfrm>
            <a:off x="8991600" y="-158374"/>
            <a:ext cx="152400" cy="530187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4290" tIns="34290" rIns="3429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algn="ctr">
              <a:lnSpc>
                <a:spcPct val="90000"/>
              </a:lnSpc>
            </a:pPr>
            <a:endParaRPr lang="en-US" sz="135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117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C1327-A433-5CDC-9E9C-EEE71874D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42900"/>
            <a:ext cx="2949575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1212E2E-E7B8-8807-3489-A1BF77600B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741363"/>
            <a:ext cx="4629150" cy="36544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A2B363-E788-09EA-99AD-F0B366E736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543050"/>
            <a:ext cx="2949575" cy="28590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FF5569-171E-09C4-8EDA-9CFFE51119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3,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4D09F7-6E78-8C33-65B7-05ECBC2388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HFCC Monthly Meeting | News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1749878-DA55-E14C-B842-2E41E73242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887913"/>
            <a:ext cx="2057400" cy="274637"/>
          </a:xfrm>
          <a:prstGeom prst="rect">
            <a:avLst/>
          </a:prstGeo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7881329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C4901B-BE20-7903-C242-BC6697BE2E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2A4C1F-0BDC-456F-6F85-3D07C4E8BA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178740-8912-35C6-5662-9A5C787BE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3,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B8136B-C069-B63C-0BC6-0F0098203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HFCC Monthly Meeting | News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3F5263-B231-935C-76E4-E8C03060B0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887913"/>
            <a:ext cx="2057400" cy="274637"/>
          </a:xfrm>
          <a:prstGeom prst="rect">
            <a:avLst/>
          </a:prstGeo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445388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685D9BF-F90B-1517-5723-F784DFF757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4638"/>
            <a:ext cx="1971675" cy="435768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17E160-E019-11DC-C35C-1273D0C4DAF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4638"/>
            <a:ext cx="5762625" cy="435768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A19315-9CA9-24A8-4EB1-36D72A02C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3,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D4FDC9-881B-0F59-2D8D-8871146328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HFCC Monthly Meeting | News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B1FC86-AA37-C15F-95EF-FDF9D2AE9A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887913"/>
            <a:ext cx="2057400" cy="274637"/>
          </a:xfrm>
          <a:prstGeom prst="rect">
            <a:avLst/>
          </a:prstGeo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7073506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53136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783771"/>
            <a:ext cx="8520600" cy="378510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97B8FFA-0DBD-9CEC-085C-6C5D3A23BB5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-11430" y="4887913"/>
            <a:ext cx="2057400" cy="274637"/>
          </a:xfrm>
        </p:spPr>
        <p:txBody>
          <a:bodyPr/>
          <a:lstStyle/>
          <a:p>
            <a:r>
              <a:rPr lang="en-US"/>
              <a:t>April 3, 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3E5050-F542-6C28-88B0-F6A9BFD91F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HFCC Monthly Meeting | News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4156C3-7DD6-F4D0-06B6-40C8A30A05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36674" y="4887913"/>
            <a:ext cx="2057400" cy="274637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3914268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68C2B71-A5A6-9B05-6242-1A3A88D25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3, 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52E0EE-33C6-C034-8115-676A544AC4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HFCC Monthly Meeting | News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3A55D0E-C09F-5E6C-7F53-861094963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09F8073-1143-72DF-5885-72F0BB89C380}"/>
              </a:ext>
            </a:extLst>
          </p:cNvPr>
          <p:cNvSpPr/>
          <p:nvPr userDrawn="1"/>
        </p:nvSpPr>
        <p:spPr>
          <a:xfrm rot="16200000">
            <a:off x="6488906" y="2488406"/>
            <a:ext cx="5143500" cy="16668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Avenir Book" panose="02000503020000020003" pitchFamily="2" charset="0"/>
              </a:rPr>
              <a:t>US Higgs Factory</a:t>
            </a:r>
            <a:endParaRPr lang="en-US" dirty="0">
              <a:latin typeface="Avenir Book" panose="0200050302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5055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38B00-BC86-6B03-C07D-C63B0DF448A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375"/>
            <a:ext cx="68580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CD1E613-544A-3A47-27C2-9EF9F5789A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925"/>
            <a:ext cx="6858000" cy="12414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FAC56A-E5E9-414D-DC0E-4A4B71A1B4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3,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E68425-FE69-5077-767A-97D99DACF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HFCC Monthly Meeting | News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147D6C-E922-7CD3-A13A-F7E09D0B80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887913"/>
            <a:ext cx="2057400" cy="274637"/>
          </a:xfrm>
          <a:prstGeom prst="rect">
            <a:avLst/>
          </a:prstGeo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01525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A015D5-4DEA-D712-0E48-8743F977AB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4E20F9-7A61-57E9-E0AB-4DAF602D6A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B333D4-A751-DC39-69ED-3E860EC905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29" y="4887913"/>
            <a:ext cx="2057400" cy="274637"/>
          </a:xfrm>
        </p:spPr>
        <p:txBody>
          <a:bodyPr/>
          <a:lstStyle/>
          <a:p>
            <a:r>
              <a:rPr lang="en-US"/>
              <a:t>April 3,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787B86-7698-FD79-657E-D32B699AE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HFCC Monthly Meeting | News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D41644-3E98-EDF0-4305-C6FF000C97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23611" y="4868863"/>
            <a:ext cx="2057400" cy="274637"/>
          </a:xfrm>
          <a:prstGeom prst="rect">
            <a:avLst/>
          </a:prstGeo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003820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B867-D9F4-E12F-0840-8B1FD65EB3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700"/>
            <a:ext cx="7886700" cy="213995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4E05FC-E659-9586-2844-E9C3654123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1700"/>
            <a:ext cx="7886700" cy="1125538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735CE8-0D6F-548B-217A-43CC4E71E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3,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2BDABC-04F9-ED36-8FDB-6E82941A0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HFCC Monthly Meeting | News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EC40B3-1233-E02D-94A7-5CE76CF8AB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887913"/>
            <a:ext cx="2057400" cy="274637"/>
          </a:xfrm>
          <a:prstGeom prst="rect">
            <a:avLst/>
          </a:prstGeo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665934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57614D-7342-99D2-92BA-D01B6C3CC6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A50C3F-39E2-A1E6-8508-31686E9984B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70013"/>
            <a:ext cx="3867150" cy="3262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4DF317-0364-1EE1-4C88-E8B500AD608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370013"/>
            <a:ext cx="3867150" cy="32623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71C563-94BA-FE52-5A4D-F3F2CDD0B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3,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C51DF5-CBCE-CF6A-537A-2E16E424E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HFCC Monthly Meeting | News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534337-599B-5F06-308C-29A7EB533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63346" y="4887913"/>
            <a:ext cx="2057400" cy="274637"/>
          </a:xfrm>
          <a:prstGeom prst="rect">
            <a:avLst/>
          </a:prstGeo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3829744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358A4-0FA9-E827-5AD2-9A7FC1295B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0"/>
            <a:ext cx="7886700" cy="66675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70AAEF-5FB8-CF1E-ADA7-A1F5BCDD09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7062" y="1072196"/>
            <a:ext cx="3868737" cy="80740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63B614-F931-6D52-DE1F-FAD2CA8631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1879600"/>
            <a:ext cx="3868737" cy="2762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BDEC55-211A-A99E-6BD9-6DBD2535E3D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072197"/>
            <a:ext cx="3887788" cy="80740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AB92BB5-056A-A868-3A2F-5C0223D23C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9600"/>
            <a:ext cx="3887788" cy="27622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11EDD04-0919-5C81-95D1-0827AC82AA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3,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4722E05-953A-8AC0-7623-A19E2FE05C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HFCC Monthly Meeting | News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D547616-29D8-551F-B1F3-899542462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63345" y="4887913"/>
            <a:ext cx="2057400" cy="274637"/>
          </a:xfrm>
          <a:prstGeom prst="rect">
            <a:avLst/>
          </a:prstGeo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42208723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C070F3-27EF-7EEC-59EC-87F9DA5562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133350"/>
            <a:ext cx="8839200" cy="52308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D7DD7B-1F46-72D2-98E1-B5BA6DB3A9C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633" y="4887913"/>
            <a:ext cx="2057400" cy="274637"/>
          </a:xfrm>
        </p:spPr>
        <p:txBody>
          <a:bodyPr/>
          <a:lstStyle/>
          <a:p>
            <a:r>
              <a:rPr lang="en-US"/>
              <a:t>April 3,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D97CD4-290F-B842-FCE7-0A54C1169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HFCC Monthly Meeting | News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D4D81D-70F5-D9E3-447C-55622CD041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37220" y="4887913"/>
            <a:ext cx="2057400" cy="274637"/>
          </a:xfrm>
          <a:prstGeom prst="rect">
            <a:avLst/>
          </a:prstGeo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6224123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7B7D169-97BC-3279-4394-2ED8BF8B00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3, 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2A0DAC0-8CEB-70EE-B71B-263C0E3715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HFCC Monthly Meeting | News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FCD4EF-5FCC-01C8-DC7B-FE6EB4AF9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176410" y="4887913"/>
            <a:ext cx="2057400" cy="274637"/>
          </a:xfrm>
          <a:prstGeom prst="rect">
            <a:avLst/>
          </a:prstGeo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31394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635333-0D4A-D2E7-E32D-10113361BE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741362"/>
            <a:ext cx="2949575" cy="10683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425903-E869-CCCE-D8FE-49E4586474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741363"/>
            <a:ext cx="4629150" cy="365442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807E953-E573-3C42-89EF-6B7E503F16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1809750"/>
            <a:ext cx="2949575" cy="25923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5A9442-5F84-3011-BF90-60F1D52B97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3, 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1DD3DB-A9EA-7EC0-9F6B-653244879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HFCC Monthly Meeting | News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779989-1AFD-A433-3F87-13831A467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887913"/>
            <a:ext cx="2057400" cy="274637"/>
          </a:xfrm>
          <a:prstGeom prst="rect">
            <a:avLst/>
          </a:prstGeo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820751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FCF10A4-30A0-5973-8328-69FEA80E78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133360"/>
            <a:ext cx="8839200" cy="5230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5973194-1397-C5A6-22A5-0482D79C2A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400" y="819150"/>
            <a:ext cx="8839200" cy="39544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F480D8-3D50-70DE-2B89-1E8E0A0EB3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88791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Avenir Book" panose="02000503020000020003" pitchFamily="2" charset="0"/>
              </a:defRPr>
            </a:lvl1pPr>
          </a:lstStyle>
          <a:p>
            <a:r>
              <a:rPr lang="en-US"/>
              <a:t>April 3,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911198-17A5-5814-9F36-6E60AA72EB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88791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  <a:latin typeface="Avenir Book" panose="02000503020000020003" pitchFamily="2" charset="0"/>
              </a:defRPr>
            </a:lvl1pPr>
          </a:lstStyle>
          <a:p>
            <a:r>
              <a:rPr lang="en-US" dirty="0"/>
              <a:t>HFCC Monthly Meeting | News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8997D6B-F94B-802F-1010-CA1D9015B991}"/>
              </a:ext>
            </a:extLst>
          </p:cNvPr>
          <p:cNvSpPr/>
          <p:nvPr/>
        </p:nvSpPr>
        <p:spPr>
          <a:xfrm rot="16200000">
            <a:off x="6819593" y="2820659"/>
            <a:ext cx="4480560" cy="16512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>
                <a:latin typeface="Avenir Book" panose="02000503020000020003" pitchFamily="2" charset="0"/>
              </a:rPr>
              <a:t>US Higgs Factory</a:t>
            </a:r>
            <a:endParaRPr lang="en-US" dirty="0">
              <a:latin typeface="Avenir Book" panose="02000503020000020003" pitchFamily="2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E1CAD25E-66A7-B41F-DC56-36CC127F3B48}"/>
              </a:ext>
            </a:extLst>
          </p:cNvPr>
          <p:cNvCxnSpPr>
            <a:cxnSpLocks/>
          </p:cNvCxnSpPr>
          <p:nvPr/>
        </p:nvCxnSpPr>
        <p:spPr>
          <a:xfrm flipH="1">
            <a:off x="1566" y="666750"/>
            <a:ext cx="9142434" cy="0"/>
          </a:xfrm>
          <a:prstGeom prst="line">
            <a:avLst/>
          </a:prstGeom>
          <a:ln w="12700">
            <a:solidFill>
              <a:schemeClr val="tx2"/>
            </a:solidFill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88D0B7-9382-88C7-D615-3010C181FC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175863" y="488791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213781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19010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groups.cern.ch/Pages/default.aspx" TargetMode="External"/><Relationship Id="rId7" Type="http://schemas.openxmlformats.org/officeDocument/2006/relationships/hyperlink" Target="mailto:jlvay@lbl.gov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hyperlink" Target="https://groups-portal.web.cern.ch/" TargetMode="External"/><Relationship Id="rId4" Type="http://schemas.openxmlformats.org/officeDocument/2006/relationships/hyperlink" Target="https://fcc-ped.web.cern.ch/##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mailto:sgourlay@fnal.gov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jpeg"/><Relationship Id="rId5" Type="http://schemas.openxmlformats.org/officeDocument/2006/relationships/hyperlink" Target="mailto:jrp3@cornell.edu" TargetMode="External"/><Relationship Id="rId4" Type="http://schemas.openxmlformats.org/officeDocument/2006/relationships/hyperlink" Target="mailto:eno@umd.edu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global/event/14344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spreadsheets/d/16ft0UeMhzG8V4hc8is0CKWHI54akNODqJufryauWkyI/edit?usp=sharing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fnal.gov/event/67484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indico.cern.ch/event/1408515/" TargetMode="External"/><Relationship Id="rId5" Type="http://schemas.openxmlformats.org/officeDocument/2006/relationships/hyperlink" Target="https://indico.phys.hawaii.edu/event/2506/" TargetMode="External"/><Relationship Id="rId4" Type="http://schemas.openxmlformats.org/officeDocument/2006/relationships/hyperlink" Target="https://indico.cern.ch/event/1516157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kek.jp/display/mapschool/MAPS+Academy" TargetMode="External"/><Relationship Id="rId2" Type="http://schemas.openxmlformats.org/officeDocument/2006/relationships/hyperlink" Target="https://agenda.infn.it/event/44943/overview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agenda.linearcollider.org/event/10594/" TargetMode="External"/><Relationship Id="rId5" Type="http://schemas.openxmlformats.org/officeDocument/2006/relationships/hyperlink" Target="https://agenda.hep.wisc.edu/event/2188/" TargetMode="External"/><Relationship Id="rId4" Type="http://schemas.openxmlformats.org/officeDocument/2006/relationships/hyperlink" Target="https://indico.cern.ch/event/144682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911645" y="1013791"/>
            <a:ext cx="3295802" cy="1393963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HFCC News </a:t>
            </a:r>
            <a:br>
              <a:rPr lang="en" dirty="0"/>
            </a:br>
            <a:r>
              <a:rPr lang="en" sz="2400" dirty="0">
                <a:solidFill>
                  <a:schemeClr val="accent1"/>
                </a:solidFill>
              </a:rPr>
              <a:t>3 April 2025</a:t>
            </a:r>
            <a:endParaRPr dirty="0">
              <a:solidFill>
                <a:schemeClr val="accent1"/>
              </a:solidFill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1"/>
          </p:nvPr>
        </p:nvSpPr>
        <p:spPr>
          <a:xfrm>
            <a:off x="416463" y="2735746"/>
            <a:ext cx="4286166" cy="120760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Steering Committees</a:t>
            </a:r>
            <a:r>
              <a:rPr lang="e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Marcel </a:t>
            </a:r>
            <a:r>
              <a:rPr lang="en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Demarteau</a:t>
            </a:r>
            <a:r>
              <a:rPr lang="e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Sarah Eno, Steve Gourlay, Matthias Liepe, Ritchie Patterson, </a:t>
            </a:r>
            <a:r>
              <a:rPr lang="en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Srini Rajagopalan</a:t>
            </a:r>
            <a:r>
              <a:rPr lang="e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br>
              <a:rPr lang="en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" u="sng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Tor </a:t>
            </a:r>
            <a:r>
              <a:rPr lang="en" u="sng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Raubenheimer</a:t>
            </a:r>
            <a:r>
              <a:rPr lang="e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 Jean-Luc Vay</a:t>
            </a:r>
            <a:endParaRPr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9"/>
          <p:cNvSpPr txBox="1">
            <a:spLocks noGrp="1"/>
          </p:cNvSpPr>
          <p:nvPr>
            <p:ph type="title"/>
          </p:nvPr>
        </p:nvSpPr>
        <p:spPr>
          <a:xfrm>
            <a:off x="113250" y="40341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Join HFCC</a:t>
            </a:r>
            <a:endParaRPr dirty="0"/>
          </a:p>
        </p:txBody>
      </p:sp>
      <p:sp>
        <p:nvSpPr>
          <p:cNvPr id="92" name="Google Shape;92;p19"/>
          <p:cNvSpPr txBox="1"/>
          <p:nvPr/>
        </p:nvSpPr>
        <p:spPr>
          <a:xfrm>
            <a:off x="510150" y="712648"/>
            <a:ext cx="8123700" cy="390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solidFill>
                  <a:srgbClr val="222222"/>
                </a:solidFill>
                <a:highlight>
                  <a:srgbClr val="FFFFFF"/>
                </a:highlight>
              </a:rPr>
              <a:t>US Higgs Factory Accelerator (ACC) Working Groups</a:t>
            </a:r>
            <a:endParaRPr sz="1600" b="1" dirty="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" sz="1600" dirty="0">
                <a:solidFill>
                  <a:srgbClr val="222222"/>
                </a:solidFill>
                <a:highlight>
                  <a:srgbClr val="FFFFFF"/>
                </a:highlight>
              </a:rPr>
              <a:t>Beam Physics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" sz="1600" dirty="0">
                <a:solidFill>
                  <a:srgbClr val="222222"/>
                </a:solidFill>
                <a:highlight>
                  <a:srgbClr val="FFFFFF"/>
                </a:highlight>
              </a:rPr>
              <a:t>Infrastructure Engineering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" sz="1600" dirty="0">
                <a:solidFill>
                  <a:srgbClr val="222222"/>
                </a:solidFill>
                <a:highlight>
                  <a:srgbClr val="FFFFFF"/>
                </a:highlight>
              </a:rPr>
              <a:t>Integration &amp; Sustainability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" sz="1600" dirty="0">
                <a:solidFill>
                  <a:srgbClr val="222222"/>
                </a:solidFill>
                <a:highlight>
                  <a:srgbClr val="FFFFFF"/>
                </a:highlight>
              </a:rPr>
              <a:t>Magnet Systems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" sz="1600" dirty="0">
                <a:solidFill>
                  <a:srgbClr val="222222"/>
                </a:solidFill>
                <a:highlight>
                  <a:srgbClr val="FFFFFF"/>
                </a:highlight>
              </a:rPr>
              <a:t>Machine-detector Interface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" sz="1600" dirty="0">
                <a:solidFill>
                  <a:srgbClr val="222222"/>
                </a:solidFill>
                <a:highlight>
                  <a:srgbClr val="FFFFFF"/>
                </a:highlight>
              </a:rPr>
              <a:t>RF Systems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" sz="1600" dirty="0">
                <a:solidFill>
                  <a:srgbClr val="222222"/>
                </a:solidFill>
                <a:highlight>
                  <a:srgbClr val="FFFFFF"/>
                </a:highlight>
              </a:rPr>
              <a:t>Diagnostics &amp; Instrumentation </a:t>
            </a:r>
            <a:br>
              <a:rPr lang="en" sz="1600" dirty="0">
                <a:solidFill>
                  <a:srgbClr val="222222"/>
                </a:solidFill>
                <a:highlight>
                  <a:srgbClr val="FFFFFF"/>
                </a:highlight>
              </a:rPr>
            </a:br>
            <a:endParaRPr lang="en" sz="1600" dirty="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solidFill>
                  <a:srgbClr val="222222"/>
                </a:solidFill>
                <a:highlight>
                  <a:srgbClr val="FFFFFF"/>
                </a:highlight>
              </a:rPr>
              <a:t>US Higgs Factory Physics, Experiments &amp; Detectors (PED) Working Groups</a:t>
            </a:r>
            <a:endParaRPr sz="1600" b="1" dirty="0">
              <a:solidFill>
                <a:srgbClr val="222222"/>
              </a:solidFill>
              <a:highlight>
                <a:srgbClr val="FFFFFF"/>
              </a:highlight>
            </a:endParaRP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" sz="1600" dirty="0">
                <a:solidFill>
                  <a:srgbClr val="222222"/>
                </a:solidFill>
                <a:highlight>
                  <a:srgbClr val="FFFFFF"/>
                </a:highlight>
              </a:rPr>
              <a:t>AI, Integration and Microelectronics (AIM)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" sz="1600" dirty="0">
                <a:solidFill>
                  <a:srgbClr val="222222"/>
                </a:solidFill>
                <a:highlight>
                  <a:srgbClr val="FFFFFF"/>
                </a:highlight>
              </a:rPr>
              <a:t>Calorimetry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" sz="1600" dirty="0">
                <a:solidFill>
                  <a:srgbClr val="222222"/>
                </a:solidFill>
                <a:highlight>
                  <a:srgbClr val="FFFFFF"/>
                </a:highlight>
              </a:rPr>
              <a:t>Muon detectors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" sz="1600" dirty="0">
                <a:solidFill>
                  <a:srgbClr val="222222"/>
                </a:solidFill>
                <a:highlight>
                  <a:srgbClr val="FFFFFF"/>
                </a:highlight>
              </a:rPr>
              <a:t>Physics, Software and Computing (PSC)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" sz="1600" dirty="0">
                <a:solidFill>
                  <a:srgbClr val="222222"/>
                </a:solidFill>
                <a:highlight>
                  <a:srgbClr val="FFFFFF"/>
                </a:highlight>
              </a:rPr>
              <a:t>Trigger and Data Acquisition (TDAQ)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" sz="1600" dirty="0">
                <a:solidFill>
                  <a:srgbClr val="222222"/>
                </a:solidFill>
                <a:highlight>
                  <a:srgbClr val="FFFFFF"/>
                </a:highlight>
              </a:rPr>
              <a:t>Trackers  </a:t>
            </a:r>
          </a:p>
          <a:p>
            <a:pPr lvl="0" algn="l" rtl="0">
              <a:spcBef>
                <a:spcPts val="0"/>
              </a:spcBef>
              <a:spcAft>
                <a:spcPts val="0"/>
              </a:spcAft>
            </a:pPr>
            <a:r>
              <a:rPr lang="en" sz="1600" dirty="0">
                <a:solidFill>
                  <a:schemeClr val="accent1">
                    <a:lumMod val="75000"/>
                  </a:schemeClr>
                </a:solidFill>
                <a:highlight>
                  <a:srgbClr val="FFFFFF"/>
                </a:highlight>
              </a:rPr>
              <a:t>Agendas: </a:t>
            </a:r>
            <a:r>
              <a:rPr lang="en" sz="1600" u="sng" dirty="0">
                <a:solidFill>
                  <a:schemeClr val="accent1">
                    <a:lumMod val="75000"/>
                  </a:schemeClr>
                </a:solidFill>
                <a:highlight>
                  <a:srgbClr val="FFFFFF"/>
                </a:highlight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https://indico.cern.ch/category/19010/</a:t>
            </a:r>
            <a:r>
              <a:rPr lang="en" sz="1600" dirty="0">
                <a:solidFill>
                  <a:schemeClr val="accent1">
                    <a:lumMod val="75000"/>
                  </a:schemeClr>
                </a:solidFill>
                <a:highlight>
                  <a:srgbClr val="FFFFFF"/>
                </a:highlight>
              </a:rPr>
              <a:t>.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09ACF26-EB7E-01D3-7C6E-0D3D57E6F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3, 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1B39B7B-2BA9-55D7-536B-D124D154F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HFCC Monthly Meeting | News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68F0D6-757B-268A-E6DA-E3C6186A6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10</a:t>
            </a:fld>
            <a:endParaRPr lang="en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1"/>
          <p:cNvSpPr txBox="1">
            <a:spLocks noGrp="1"/>
          </p:cNvSpPr>
          <p:nvPr>
            <p:ph type="title"/>
          </p:nvPr>
        </p:nvSpPr>
        <p:spPr>
          <a:xfrm>
            <a:off x="311700" y="49432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Email lists</a:t>
            </a:r>
            <a:endParaRPr dirty="0"/>
          </a:p>
        </p:txBody>
      </p:sp>
      <p:sp>
        <p:nvSpPr>
          <p:cNvPr id="104" name="Google Shape;104;p21"/>
          <p:cNvSpPr txBox="1"/>
          <p:nvPr/>
        </p:nvSpPr>
        <p:spPr>
          <a:xfrm>
            <a:off x="311700" y="775350"/>
            <a:ext cx="8520600" cy="420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Working group mailing list sign-up:</a:t>
            </a:r>
            <a:endParaRPr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17195" lvl="0" indent="-28575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Go to </a:t>
            </a:r>
            <a:r>
              <a:rPr lang="en" sz="1600" u="sng" dirty="0">
                <a:solidFill>
                  <a:schemeClr val="tx1">
                    <a:lumMod val="75000"/>
                    <a:lumOff val="25000"/>
                  </a:schemeClr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https://groups.cern.ch/Pages/default.aspx</a:t>
            </a:r>
            <a:endParaRPr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417195" lvl="0" indent="-2857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 the box with the red arrow pointing towards it, type us-</a:t>
            </a:r>
            <a:r>
              <a:rPr lang="en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hfcc</a:t>
            </a:r>
            <a:r>
              <a:rPr lang="e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or us-</a:t>
            </a:r>
            <a:r>
              <a:rPr lang="en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hfcc</a:t>
            </a:r>
            <a:r>
              <a:rPr lang="e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-acc</a:t>
            </a:r>
            <a:endParaRPr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Sign up for FCC mailing lists: </a:t>
            </a:r>
            <a:r>
              <a:rPr lang="en" sz="1600" dirty="0">
                <a:solidFill>
                  <a:srgbClr val="0563C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https://fcc-ped.web.cern.ch</a:t>
            </a:r>
            <a:r>
              <a:rPr lang="en" sz="1600" dirty="0">
                <a:solidFill>
                  <a:schemeClr val="tx1">
                    <a:lumMod val="75000"/>
                    <a:lumOff val="2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/##</a:t>
            </a:r>
            <a:br>
              <a:rPr lang="e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Sign up for the US-LC and US-FCC mailing lists: </a:t>
            </a:r>
            <a:r>
              <a:rPr lang="en" sz="1600" u="sng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FFFFFF"/>
                </a:highlight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https://groups-portal.web.cern.ch/</a:t>
            </a:r>
            <a:r>
              <a:rPr lang="en" sz="1600" dirty="0">
                <a:solidFill>
                  <a:schemeClr val="tx1">
                    <a:lumMod val="75000"/>
                    <a:lumOff val="25000"/>
                  </a:schemeClr>
                </a:solidFill>
                <a:highlight>
                  <a:srgbClr val="FFFFFF"/>
                </a:highlight>
              </a:rPr>
              <a:t> </a:t>
            </a:r>
            <a:endParaRPr lang="en" sz="16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5" name="Google Shape;105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529749" y="1858362"/>
            <a:ext cx="3302925" cy="203667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C0D5C28-7482-B9ED-81A7-640A5F4B0027}"/>
              </a:ext>
            </a:extLst>
          </p:cNvPr>
          <p:cNvSpPr txBox="1"/>
          <p:nvPr/>
        </p:nvSpPr>
        <p:spPr>
          <a:xfrm>
            <a:off x="5814466" y="3064040"/>
            <a:ext cx="237398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accent2"/>
                </a:solidFill>
              </a:rPr>
              <a:t>Need help?</a:t>
            </a:r>
          </a:p>
          <a:p>
            <a:pPr algn="ctr"/>
            <a:r>
              <a:rPr lang="en-US" sz="1600" dirty="0">
                <a:solidFill>
                  <a:schemeClr val="accent2"/>
                </a:solidFill>
              </a:rPr>
              <a:t>Contact </a:t>
            </a:r>
            <a:r>
              <a:rPr lang="en-US" sz="1600" dirty="0">
                <a:solidFill>
                  <a:schemeClr val="accent2"/>
                </a:solidFill>
                <a:highlight>
                  <a:srgbClr val="FFFFFF"/>
                </a:highlight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jlvay@lbl.gov</a:t>
            </a:r>
            <a:r>
              <a:rPr lang="en-US" sz="1600" dirty="0">
                <a:solidFill>
                  <a:schemeClr val="accent2"/>
                </a:solidFill>
                <a:highlight>
                  <a:srgbClr val="FFFFFF"/>
                </a:highlight>
              </a:rPr>
              <a:t> or </a:t>
            </a:r>
            <a:br>
              <a:rPr lang="en-US" sz="1600" dirty="0">
                <a:solidFill>
                  <a:schemeClr val="accent2"/>
                </a:solidFill>
                <a:highlight>
                  <a:srgbClr val="FFFFFF"/>
                </a:highlight>
              </a:rPr>
            </a:br>
            <a:r>
              <a:rPr lang="en-US" sz="1600" dirty="0">
                <a:solidFill>
                  <a:schemeClr val="accent2"/>
                </a:solidFill>
                <a:highlight>
                  <a:srgbClr val="FFFFFF"/>
                </a:highlight>
              </a:rPr>
              <a:t>jrp3@cornell.edu</a:t>
            </a:r>
            <a:endParaRPr lang="en-US" sz="1600" dirty="0">
              <a:solidFill>
                <a:schemeClr val="accent2"/>
              </a:solidFill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D1FFDBC-4973-6306-46AD-640875751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3,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B42652-BED2-A3D0-35C7-785222931E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HFCC Monthly Meeting | News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713C7A-AE8B-6477-B313-AB4798472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11</a:t>
            </a:fld>
            <a:endParaRPr lang="en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2"/>
          <p:cNvSpPr txBox="1">
            <a:spLocks noGrp="1"/>
          </p:cNvSpPr>
          <p:nvPr>
            <p:ph type="title"/>
          </p:nvPr>
        </p:nvSpPr>
        <p:spPr>
          <a:xfrm>
            <a:off x="311700" y="54177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Suggestion Box</a:t>
            </a:r>
            <a:endParaRPr lang="en-US" dirty="0"/>
          </a:p>
        </p:txBody>
      </p:sp>
      <p:sp>
        <p:nvSpPr>
          <p:cNvPr id="111" name="Google Shape;111;p22"/>
          <p:cNvSpPr txBox="1">
            <a:spLocks noGrp="1"/>
          </p:cNvSpPr>
          <p:nvPr>
            <p:ph type="body" idx="1"/>
          </p:nvPr>
        </p:nvSpPr>
        <p:spPr>
          <a:xfrm>
            <a:off x="311699" y="1152475"/>
            <a:ext cx="667693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2500"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Suggest </a:t>
            </a:r>
            <a:r>
              <a:rPr lang="en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technical talks</a:t>
            </a:r>
            <a:r>
              <a:rPr lang="e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for future meetings in this series </a:t>
            </a:r>
            <a:br>
              <a:rPr lang="en" sz="1800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" sz="1800" dirty="0">
                <a:solidFill>
                  <a:schemeClr val="accent2"/>
                </a:solidFill>
              </a:rPr>
              <a:t>Send to:  </a:t>
            </a:r>
            <a:br>
              <a:rPr lang="en" sz="1800" dirty="0">
                <a:solidFill>
                  <a:schemeClr val="accent2"/>
                </a:solidFill>
              </a:rPr>
            </a:br>
            <a:r>
              <a:rPr lang="en" sz="1800" dirty="0">
                <a:solidFill>
                  <a:schemeClr val="accent2"/>
                </a:solidFill>
              </a:rPr>
              <a:t>Steve Gourlay </a:t>
            </a:r>
            <a:r>
              <a:rPr lang="en" sz="1800" dirty="0">
                <a:solidFill>
                  <a:schemeClr val="accent2"/>
                </a:solidFill>
                <a:hlinkClick r:id="rId3"/>
              </a:rPr>
              <a:t>sgourlay@fnal.gov</a:t>
            </a:r>
            <a:r>
              <a:rPr lang="en" sz="1800" dirty="0">
                <a:solidFill>
                  <a:schemeClr val="accent2"/>
                </a:solidFill>
              </a:rPr>
              <a:t>, </a:t>
            </a:r>
            <a:br>
              <a:rPr lang="en" sz="1800" dirty="0">
                <a:solidFill>
                  <a:schemeClr val="accent2"/>
                </a:solidFill>
              </a:rPr>
            </a:br>
            <a:r>
              <a:rPr lang="en" sz="1800" dirty="0">
                <a:solidFill>
                  <a:schemeClr val="accent2"/>
                </a:solidFill>
              </a:rPr>
              <a:t>Sarah Eno </a:t>
            </a:r>
            <a:r>
              <a:rPr lang="en" sz="1800" dirty="0">
                <a:solidFill>
                  <a:schemeClr val="accent2"/>
                </a:solidFill>
                <a:hlinkClick r:id="rId4"/>
              </a:rPr>
              <a:t>eno@umd.edu</a:t>
            </a:r>
            <a:r>
              <a:rPr lang="en" sz="1800" dirty="0">
                <a:solidFill>
                  <a:schemeClr val="accent2"/>
                </a:solidFill>
              </a:rPr>
              <a:t>, </a:t>
            </a:r>
            <a:br>
              <a:rPr lang="en" sz="1800" dirty="0">
                <a:solidFill>
                  <a:schemeClr val="accent2"/>
                </a:solidFill>
              </a:rPr>
            </a:br>
            <a:r>
              <a:rPr lang="en" sz="1800" dirty="0">
                <a:solidFill>
                  <a:schemeClr val="accent2"/>
                </a:solidFill>
              </a:rPr>
              <a:t>or Ritchie Patterson </a:t>
            </a:r>
            <a:r>
              <a:rPr lang="en" sz="1800" u="sng" dirty="0">
                <a:solidFill>
                  <a:schemeClr val="accent2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jrp3@cornell.edu</a:t>
            </a:r>
            <a:r>
              <a:rPr lang="en" sz="1800" u="sng" dirty="0">
                <a:solidFill>
                  <a:schemeClr val="accent2"/>
                </a:solidFill>
              </a:rPr>
              <a:t> </a:t>
            </a:r>
            <a:r>
              <a:rPr lang="en" sz="1800" dirty="0">
                <a:solidFill>
                  <a:schemeClr val="accent2"/>
                </a:solidFill>
              </a:rPr>
              <a:t> </a:t>
            </a:r>
            <a:br>
              <a:rPr lang="en" sz="1800" dirty="0">
                <a:solidFill>
                  <a:schemeClr val="accent2"/>
                </a:solidFill>
              </a:rPr>
            </a:br>
            <a:endParaRPr lang="en" sz="1800" dirty="0">
              <a:solidFill>
                <a:schemeClr val="accent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lang="en" sz="1800" dirty="0">
              <a:solidFill>
                <a:schemeClr val="accent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lang="en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lang="en" sz="18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Next up:  </a:t>
            </a:r>
            <a:r>
              <a:rPr lang="e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Preview the upcoming US-HF-FCC workshop </a:t>
            </a:r>
            <a:br>
              <a:rPr lang="en" dirty="0"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e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by chairs </a:t>
            </a:r>
            <a:r>
              <a:rPr lang="en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Jinlong</a:t>
            </a:r>
            <a:r>
              <a:rPr lang="e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Zhang and Daniel Elvira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899D09A-674C-33EF-DBE2-0D06553ED4CD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8731" r="7321" b="8004"/>
          <a:stretch/>
        </p:blipFill>
        <p:spPr>
          <a:xfrm>
            <a:off x="6722647" y="942070"/>
            <a:ext cx="2057400" cy="2145255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061F37-B89E-0A49-E1EC-1CDE9EBCC5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3,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B603DB-E4F0-F888-992A-03EB8DE690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HFCC Monthly Meeting | News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203DFB-9E58-B13D-D290-1F9D2D5F96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12</a:t>
            </a:fld>
            <a:endParaRPr lang="en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1D143C-CA0C-E1A4-36B2-64A8F65698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3, 2025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E90DF1-1762-0714-CD80-D359DD731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HFCC Monthly Meeting | News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B2F3FF-586F-7A3B-381D-49A8D43BE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13</a:t>
            </a:fld>
            <a:endParaRPr lang="en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A7DEC17-B5D2-3BFB-CD0D-B8772D3574FF}"/>
              </a:ext>
            </a:extLst>
          </p:cNvPr>
          <p:cNvSpPr txBox="1"/>
          <p:nvPr/>
        </p:nvSpPr>
        <p:spPr>
          <a:xfrm>
            <a:off x="4047625" y="2387084"/>
            <a:ext cx="1048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Backups</a:t>
            </a:r>
          </a:p>
        </p:txBody>
      </p:sp>
    </p:spTree>
    <p:extLst>
      <p:ext uri="{BB962C8B-B14F-4D97-AF65-F5344CB8AC3E}">
        <p14:creationId xmlns:p14="http://schemas.microsoft.com/office/powerpoint/2010/main" val="42379284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567" y="68579"/>
            <a:ext cx="6172200" cy="540957"/>
          </a:xfrm>
          <a:noFill/>
        </p:spPr>
        <p:txBody>
          <a:bodyPr/>
          <a:lstStyle/>
          <a:p>
            <a:r>
              <a:rPr lang="en-US" sz="3200" dirty="0"/>
              <a:t>HFCC-A Proposal Template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90750"/>
            <a:ext cx="4269921" cy="3394472"/>
          </a:xfrm>
        </p:spPr>
        <p:txBody>
          <a:bodyPr>
            <a:normAutofit/>
          </a:bodyPr>
          <a:lstStyle/>
          <a:p>
            <a:r>
              <a:rPr lang="en-US" sz="1800" dirty="0"/>
              <a:t>[PI Name]</a:t>
            </a:r>
          </a:p>
          <a:p>
            <a:r>
              <a:rPr lang="en-US" sz="1800" dirty="0"/>
              <a:t>[Institution(s)] </a:t>
            </a:r>
          </a:p>
          <a:p>
            <a:r>
              <a:rPr lang="en-US" sz="1800" dirty="0"/>
              <a:t>Research areas:</a:t>
            </a:r>
          </a:p>
          <a:p>
            <a:pPr lvl="1"/>
            <a:r>
              <a:rPr lang="en-US" sz="1500" dirty="0"/>
              <a:t>[General subject of Research Scope]</a:t>
            </a:r>
          </a:p>
          <a:p>
            <a:r>
              <a:rPr lang="en-US" sz="1800" dirty="0"/>
              <a:t>[Budget Request]</a:t>
            </a:r>
          </a:p>
          <a:p>
            <a:r>
              <a:rPr lang="en-US" sz="1800" dirty="0"/>
              <a:t>[Background of the primary participants]</a:t>
            </a:r>
          </a:p>
          <a:p>
            <a:r>
              <a:rPr lang="en-US" sz="1800" dirty="0"/>
              <a:t>[Higgs Factory project contact]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D81D593-EB32-1A36-85A3-73845B3A8D79}"/>
              </a:ext>
            </a:extLst>
          </p:cNvPr>
          <p:cNvSpPr txBox="1">
            <a:spLocks/>
          </p:cNvSpPr>
          <p:nvPr/>
        </p:nvSpPr>
        <p:spPr>
          <a:xfrm>
            <a:off x="3897630" y="1090750"/>
            <a:ext cx="5246370" cy="3657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sz="1800" u="sng" dirty="0"/>
              <a:t>Narrative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1800" dirty="0"/>
              <a:t>[Bulleted list of objectives]</a:t>
            </a:r>
          </a:p>
          <a:p>
            <a:pPr lvl="1"/>
            <a:r>
              <a:rPr lang="en-US" sz="1500" dirty="0"/>
              <a:t>[Objective 1.1]</a:t>
            </a:r>
          </a:p>
          <a:p>
            <a:pPr lvl="1"/>
            <a:r>
              <a:rPr lang="en-US" sz="1500" dirty="0"/>
              <a:t>[Objective 1.2]</a:t>
            </a:r>
          </a:p>
          <a:p>
            <a:pPr lvl="1"/>
            <a:r>
              <a:rPr lang="en-US" sz="1500" dirty="0"/>
              <a:t>…</a:t>
            </a:r>
          </a:p>
          <a:p>
            <a:r>
              <a:rPr lang="en-US" sz="1800" dirty="0"/>
              <a:t>[Impact]</a:t>
            </a:r>
          </a:p>
          <a:p>
            <a:pPr lvl="1"/>
            <a:r>
              <a:rPr lang="en-US" sz="1500" dirty="0"/>
              <a:t>[Uniqueness of the contribution and long-term contribution to a Higgs Factory]]</a:t>
            </a:r>
          </a:p>
          <a:p>
            <a:r>
              <a:rPr lang="en-US" sz="1800" dirty="0"/>
              <a:t>[Relevance and/or benefit to US HEP program]</a:t>
            </a:r>
          </a:p>
          <a:p>
            <a:r>
              <a:rPr lang="en-US" sz="1800" dirty="0"/>
              <a:t>Synergies with existing R&amp;D programs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B4A4DAF-2BB6-7BA1-C07F-AB1E46D89951}"/>
              </a:ext>
            </a:extLst>
          </p:cNvPr>
          <p:cNvCxnSpPr>
            <a:cxnSpLocks/>
          </p:cNvCxnSpPr>
          <p:nvPr/>
        </p:nvCxnSpPr>
        <p:spPr>
          <a:xfrm>
            <a:off x="3879670" y="1062755"/>
            <a:ext cx="0" cy="311735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5A48C5D1-0E59-0824-C25C-01056B20EA60}"/>
              </a:ext>
            </a:extLst>
          </p:cNvPr>
          <p:cNvSpPr txBox="1"/>
          <p:nvPr/>
        </p:nvSpPr>
        <p:spPr>
          <a:xfrm>
            <a:off x="2909692" y="4399464"/>
            <a:ext cx="1939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Deadline: June 13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097F05-9E2B-F470-EA39-87CFC52FE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Welcome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EFF78D-E7D5-576B-311C-41E07B9755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b="0" i="0" u="none" strike="noStrike" dirty="0">
                <a:solidFill>
                  <a:schemeClr val="tx2"/>
                </a:solidFill>
                <a:effectLst/>
                <a:latin typeface="Helvetica" pitchFamily="2" charset="0"/>
              </a:rPr>
              <a:t>This is the first </a:t>
            </a:r>
            <a:r>
              <a:rPr lang="en-US" b="1" i="0" u="none" strike="noStrike" dirty="0">
                <a:solidFill>
                  <a:schemeClr val="tx2"/>
                </a:solidFill>
                <a:effectLst/>
                <a:latin typeface="Helvetica" pitchFamily="2" charset="0"/>
              </a:rPr>
              <a:t>Monthly </a:t>
            </a:r>
            <a:r>
              <a:rPr lang="en-US" b="1" dirty="0">
                <a:solidFill>
                  <a:schemeClr val="tx2"/>
                </a:solidFill>
                <a:latin typeface="Helvetica" pitchFamily="2" charset="0"/>
              </a:rPr>
              <a:t>M</a:t>
            </a:r>
            <a:r>
              <a:rPr lang="en-US" b="1" i="0" u="none" strike="noStrike" dirty="0">
                <a:solidFill>
                  <a:schemeClr val="tx2"/>
                </a:solidFill>
                <a:effectLst/>
                <a:latin typeface="Helvetica" pitchFamily="2" charset="0"/>
              </a:rPr>
              <a:t>eeting of the US Higgs Factory Community</a:t>
            </a:r>
            <a:r>
              <a:rPr lang="en-US" b="0" i="0" u="none" strike="noStrike" dirty="0">
                <a:solidFill>
                  <a:schemeClr val="tx2"/>
                </a:solidFill>
                <a:effectLst/>
                <a:latin typeface="Helvetica" pitchFamily="2" charset="0"/>
              </a:rPr>
              <a:t> </a:t>
            </a:r>
          </a:p>
          <a:p>
            <a:pPr marL="0" indent="0">
              <a:buNone/>
            </a:pPr>
            <a:endParaRPr lang="en-US" u="sng" dirty="0">
              <a:solidFill>
                <a:schemeClr val="tx2"/>
              </a:solidFill>
              <a:latin typeface="Helvetica" pitchFamily="2" charset="0"/>
            </a:endParaRPr>
          </a:p>
          <a:p>
            <a:pPr marL="0" indent="0">
              <a:buNone/>
            </a:pPr>
            <a:r>
              <a:rPr lang="en-US" u="sng" dirty="0">
                <a:solidFill>
                  <a:schemeClr val="tx2"/>
                </a:solidFill>
                <a:latin typeface="Helvetica" pitchFamily="2" charset="0"/>
              </a:rPr>
              <a:t>Plan </a:t>
            </a:r>
          </a:p>
          <a:p>
            <a:pPr marL="0" indent="0">
              <a:buNone/>
            </a:pPr>
            <a:r>
              <a:rPr lang="en-US" dirty="0">
                <a:solidFill>
                  <a:schemeClr val="tx2"/>
                </a:solidFill>
                <a:latin typeface="Helvetica" pitchFamily="2" charset="0"/>
              </a:rPr>
              <a:t>Meet </a:t>
            </a:r>
            <a:r>
              <a:rPr lang="en-US" b="0" i="0" u="none" strike="noStrike" dirty="0">
                <a:solidFill>
                  <a:schemeClr val="tx2"/>
                </a:solidFill>
                <a:effectLst/>
                <a:latin typeface="Helvetica" pitchFamily="2" charset="0"/>
              </a:rPr>
              <a:t>on the </a:t>
            </a:r>
            <a:r>
              <a:rPr lang="en-US" dirty="0">
                <a:solidFill>
                  <a:schemeClr val="tx2"/>
                </a:solidFill>
                <a:highlight>
                  <a:srgbClr val="00FF00"/>
                </a:highlight>
                <a:latin typeface="Helvetica" pitchFamily="2" charset="0"/>
              </a:rPr>
              <a:t>F</a:t>
            </a:r>
            <a:r>
              <a:rPr lang="en-US" b="0" i="0" u="none" strike="noStrike" dirty="0">
                <a:solidFill>
                  <a:schemeClr val="tx2"/>
                </a:solidFill>
                <a:effectLst/>
                <a:highlight>
                  <a:srgbClr val="00FF00"/>
                </a:highlight>
                <a:latin typeface="Helvetica" pitchFamily="2" charset="0"/>
              </a:rPr>
              <a:t>irst Thursday of each month</a:t>
            </a:r>
            <a:endParaRPr lang="en-US" dirty="0">
              <a:solidFill>
                <a:schemeClr val="tx2"/>
              </a:solidFill>
              <a:highlight>
                <a:srgbClr val="00FF00"/>
              </a:highlight>
              <a:latin typeface="Helvetica" pitchFamily="2" charset="0"/>
            </a:endParaRPr>
          </a:p>
          <a:p>
            <a:pPr marL="0" indent="0">
              <a:buNone/>
            </a:pPr>
            <a:r>
              <a:rPr lang="en-US" b="0" i="0" u="none" strike="noStrike" dirty="0">
                <a:solidFill>
                  <a:schemeClr val="tx2"/>
                </a:solidFill>
                <a:effectLst/>
                <a:latin typeface="Helvetica" pitchFamily="2" charset="0"/>
              </a:rPr>
              <a:t>Agenda:</a:t>
            </a:r>
          </a:p>
          <a:p>
            <a:pPr marL="457200" lvl="1" indent="0">
              <a:buNone/>
            </a:pPr>
            <a:r>
              <a:rPr lang="en-US" dirty="0">
                <a:solidFill>
                  <a:schemeClr val="tx2"/>
                </a:solidFill>
                <a:latin typeface="Helvetica" pitchFamily="2" charset="0"/>
              </a:rPr>
              <a:t>1. N</a:t>
            </a:r>
            <a:r>
              <a:rPr lang="en-US" b="0" i="0" u="none" strike="noStrike" dirty="0">
                <a:solidFill>
                  <a:schemeClr val="tx2"/>
                </a:solidFill>
                <a:effectLst/>
                <a:latin typeface="Helvetica" pitchFamily="2" charset="0"/>
              </a:rPr>
              <a:t>ews</a:t>
            </a:r>
          </a:p>
          <a:p>
            <a:pPr marL="457200" lvl="1" indent="0">
              <a:buNone/>
            </a:pPr>
            <a:r>
              <a:rPr lang="en-US" dirty="0">
                <a:solidFill>
                  <a:schemeClr val="tx2"/>
                </a:solidFill>
                <a:latin typeface="Helvetica" pitchFamily="2" charset="0"/>
              </a:rPr>
              <a:t>2. F</a:t>
            </a:r>
            <a:r>
              <a:rPr lang="en-US" b="0" i="0" u="none" strike="noStrike" dirty="0">
                <a:solidFill>
                  <a:schemeClr val="tx2"/>
                </a:solidFill>
                <a:effectLst/>
                <a:latin typeface="Helvetica" pitchFamily="2" charset="0"/>
              </a:rPr>
              <a:t>eatured presentation  </a:t>
            </a:r>
          </a:p>
          <a:p>
            <a:pPr marL="0" indent="0">
              <a:buNone/>
            </a:pPr>
            <a:r>
              <a:rPr lang="en-US" b="0" i="0" u="none" strike="noStrike" dirty="0">
                <a:solidFill>
                  <a:schemeClr val="tx2"/>
                </a:solidFill>
                <a:effectLst/>
                <a:latin typeface="Helvetica" pitchFamily="2" charset="0"/>
              </a:rPr>
              <a:t>Presentations will address technical topics related to Higgs Factory physics, detectors and accelerators; circular colliders and linear colliders</a:t>
            </a:r>
          </a:p>
          <a:p>
            <a:pPr marL="0" indent="0">
              <a:buNone/>
            </a:pPr>
            <a:endParaRPr lang="en-US" b="0" i="0" u="none" strike="noStrike" dirty="0">
              <a:solidFill>
                <a:schemeClr val="tx2"/>
              </a:solidFill>
              <a:effectLst/>
              <a:latin typeface="Helvetica" pitchFamily="2" charset="0"/>
            </a:endParaRPr>
          </a:p>
          <a:p>
            <a:pPr marL="0" indent="0">
              <a:buNone/>
            </a:pPr>
            <a:r>
              <a:rPr lang="en-US" b="0" i="0" u="none" strike="noStrike" dirty="0">
                <a:solidFill>
                  <a:schemeClr val="tx2"/>
                </a:solidFill>
                <a:effectLst/>
                <a:latin typeface="Helvetica" pitchFamily="2" charset="0"/>
              </a:rPr>
              <a:t>Talks will be aimed at the full community, including non-experts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129F25-171E-33EA-55C2-E20B4451C7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3,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8BB0C4-CF8B-8CE2-B968-B4808AEA70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HFCC Monthly Meeting | News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87BC35-835D-AF65-7BDC-9395A246F1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515181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169817" y="49149"/>
            <a:ext cx="8366808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News:  European Strategy Input</a:t>
            </a:r>
            <a:endParaRPr dirty="0"/>
          </a:p>
        </p:txBody>
      </p:sp>
      <p:sp>
        <p:nvSpPr>
          <p:cNvPr id="61" name="Google Shape;61;p14"/>
          <p:cNvSpPr txBox="1"/>
          <p:nvPr/>
        </p:nvSpPr>
        <p:spPr>
          <a:xfrm>
            <a:off x="474725" y="976074"/>
            <a:ext cx="8061900" cy="24708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tx1">
                    <a:lumMod val="75000"/>
                    <a:lumOff val="25000"/>
                  </a:schemeClr>
                </a:solidFill>
                <a:latin typeface="Aptos" panose="020B0004020202020204" pitchFamily="34" charset="0"/>
              </a:rPr>
              <a:t>US white papers for the European Strategy have been submitted </a:t>
            </a:r>
            <a:br>
              <a:rPr lang="en" dirty="0">
                <a:solidFill>
                  <a:schemeClr val="tx1">
                    <a:lumMod val="75000"/>
                    <a:lumOff val="25000"/>
                  </a:schemeClr>
                </a:solidFill>
                <a:latin typeface="Aptos" panose="020B0004020202020204" pitchFamily="34" charset="0"/>
              </a:rPr>
            </a:br>
            <a:r>
              <a:rPr lang="en" dirty="0">
                <a:solidFill>
                  <a:schemeClr val="tx1">
                    <a:lumMod val="75000"/>
                    <a:lumOff val="25000"/>
                  </a:schemeClr>
                </a:solidFill>
                <a:latin typeface="Aptos" panose="020B0004020202020204" pitchFamily="34" charset="0"/>
              </a:rPr>
              <a:t>See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ptos" panose="020B0004020202020204" pitchFamily="34" charset="0"/>
              </a:rPr>
              <a:t>https://</a:t>
            </a:r>
            <a:r>
              <a:rPr lang="en-US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ptos" panose="020B0004020202020204" pitchFamily="34" charset="0"/>
              </a:rPr>
              <a:t>indico.global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Aptos" panose="020B0004020202020204" pitchFamily="34" charset="0"/>
              </a:rPr>
              <a:t>/event/14242/timetable/</a:t>
            </a:r>
            <a:endParaRPr dirty="0">
              <a:solidFill>
                <a:schemeClr val="tx1">
                  <a:lumMod val="75000"/>
                  <a:lumOff val="25000"/>
                </a:schemeClr>
              </a:solidFill>
              <a:latin typeface="Aptos" panose="020B0004020202020204" pitchFamily="34" charset="0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>
              <a:solidFill>
                <a:schemeClr val="tx1">
                  <a:lumMod val="75000"/>
                  <a:lumOff val="25000"/>
                </a:schemeClr>
              </a:solidFill>
              <a:latin typeface="Aptos" panose="020B0004020202020204" pitchFamily="34" charset="0"/>
            </a:endParaRPr>
          </a:p>
          <a:p>
            <a:pPr lvl="0" algn="l" rtl="0">
              <a:spcBef>
                <a:spcPts val="0"/>
              </a:spcBef>
              <a:spcAft>
                <a:spcPts val="0"/>
              </a:spcAft>
            </a:pPr>
            <a:r>
              <a:rPr lang="en" dirty="0">
                <a:solidFill>
                  <a:schemeClr val="tx1">
                    <a:lumMod val="75000"/>
                    <a:lumOff val="25000"/>
                  </a:schemeClr>
                </a:solidFill>
                <a:latin typeface="Aptos" panose="020B0004020202020204" pitchFamily="34" charset="0"/>
              </a:rPr>
              <a:t>Submissions include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>
                <a:solidFill>
                  <a:schemeClr val="tx1">
                    <a:lumMod val="75000"/>
                    <a:lumOff val="25000"/>
                  </a:schemeClr>
                </a:solidFill>
                <a:latin typeface="Aptos" panose="020B0004020202020204" pitchFamily="34" charset="0"/>
              </a:rPr>
              <a:t>US National Input by DPF and DPB Executive Committees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dirty="0">
                <a:solidFill>
                  <a:schemeClr val="tx1">
                    <a:lumMod val="75000"/>
                    <a:lumOff val="25000"/>
                  </a:schemeClr>
                </a:solidFill>
                <a:latin typeface="Aptos" panose="020B0004020202020204" pitchFamily="34" charset="0"/>
              </a:rPr>
              <a:t>Input from HFCC </a:t>
            </a:r>
            <a:br>
              <a:rPr lang="en" dirty="0">
                <a:solidFill>
                  <a:schemeClr val="tx1">
                    <a:lumMod val="75000"/>
                    <a:lumOff val="25000"/>
                  </a:schemeClr>
                </a:solidFill>
                <a:latin typeface="Aptos" panose="020B0004020202020204" pitchFamily="34" charset="0"/>
              </a:rPr>
            </a:br>
            <a:r>
              <a:rPr lang="en" dirty="0">
                <a:solidFill>
                  <a:schemeClr val="tx1">
                    <a:lumMod val="75000"/>
                    <a:lumOff val="25000"/>
                  </a:schemeClr>
                </a:solidFill>
                <a:latin typeface="Aptos" panose="020B0004020202020204" pitchFamily="34" charset="0"/>
              </a:rPr>
              <a:t>&gt;300 endorsers.  Full list:  </a:t>
            </a:r>
            <a:r>
              <a:rPr lang="en-US" b="0" i="0" dirty="0">
                <a:effectLst/>
                <a:latin typeface="Calibri" panose="020F0502020204030204" pitchFamily="34" charset="0"/>
                <a:hlinkClick r:id="rId3"/>
              </a:rPr>
              <a:t>https://indico.global/event/14344/</a:t>
            </a:r>
            <a:r>
              <a:rPr lang="en-US" b="0" i="0" dirty="0">
                <a:solidFill>
                  <a:schemeClr val="accent2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  <a:cs typeface="Calibri"/>
                <a:sym typeface="Calibri"/>
              </a:rPr>
              <a:t> </a:t>
            </a:r>
            <a:br>
              <a:rPr lang="en-US" b="0" i="0" dirty="0">
                <a:solidFill>
                  <a:schemeClr val="accent2"/>
                </a:solidFill>
                <a:effectLst/>
                <a:highlight>
                  <a:srgbClr val="FFFFFF"/>
                </a:highlight>
                <a:latin typeface="Aptos" panose="020B0004020202020204" pitchFamily="34" charset="0"/>
                <a:cs typeface="Calibri"/>
                <a:sym typeface="Calibri"/>
              </a:rPr>
            </a:br>
            <a:endParaRPr dirty="0">
              <a:solidFill>
                <a:schemeClr val="tx1">
                  <a:lumMod val="75000"/>
                  <a:lumOff val="25000"/>
                </a:schemeClr>
              </a:solidFill>
              <a:latin typeface="Aptos" panose="020B0004020202020204" pitchFamily="34" charset="0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F7110D6-42D7-14B2-2E12-F39FBF90B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3, 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EFFED0-B3C8-10BA-9CC6-0B6335358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HFCC Monthly Meeting | News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EC597B-A6F7-9508-9404-E6B61BE2A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</a:t>
            </a:fld>
            <a:endParaRPr lang="en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772C95-667A-DFD9-E47D-FACF26E3E518}"/>
              </a:ext>
            </a:extLst>
          </p:cNvPr>
          <p:cNvSpPr txBox="1"/>
          <p:nvPr/>
        </p:nvSpPr>
        <p:spPr>
          <a:xfrm>
            <a:off x="4241204" y="3844260"/>
            <a:ext cx="39247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Thanks to the HFCC Editorial Board </a:t>
            </a:r>
            <a:br>
              <a:rPr lang="en-US" dirty="0">
                <a:solidFill>
                  <a:schemeClr val="accent2"/>
                </a:solidFill>
              </a:rPr>
            </a:br>
            <a:r>
              <a:rPr lang="en-US" dirty="0">
                <a:solidFill>
                  <a:schemeClr val="accent2"/>
                </a:solidFill>
              </a:rPr>
              <a:t>and other authors for their work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>
            <a:spLocks noGrp="1"/>
          </p:cNvSpPr>
          <p:nvPr>
            <p:ph type="title"/>
          </p:nvPr>
        </p:nvSpPr>
        <p:spPr>
          <a:xfrm>
            <a:off x="130629" y="50104"/>
            <a:ext cx="8443452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HF Physics, </a:t>
            </a:r>
            <a:r>
              <a:rPr lang="en" dirty="0" err="1"/>
              <a:t>Expts</a:t>
            </a:r>
            <a:r>
              <a:rPr lang="en" dirty="0"/>
              <a:t>, Detector R&amp;D Awards</a:t>
            </a:r>
            <a:endParaRPr dirty="0"/>
          </a:p>
        </p:txBody>
      </p:sp>
      <p:sp>
        <p:nvSpPr>
          <p:cNvPr id="67" name="Google Shape;67;p15"/>
          <p:cNvSpPr txBox="1"/>
          <p:nvPr/>
        </p:nvSpPr>
        <p:spPr>
          <a:xfrm>
            <a:off x="305103" y="714000"/>
            <a:ext cx="8017356" cy="371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i="1" dirty="0">
                <a:solidFill>
                  <a:schemeClr val="dk2"/>
                </a:solidFill>
              </a:rPr>
              <a:t>Calorimetry</a:t>
            </a:r>
            <a:endParaRPr sz="1800" i="1" dirty="0">
              <a:solidFill>
                <a:schemeClr val="dk2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" sz="1800" dirty="0">
                <a:solidFill>
                  <a:schemeClr val="dk2"/>
                </a:solidFill>
              </a:rPr>
              <a:t>Engineering design for analog FE for DR crystal matrix for upcoming TB run (FNAL)</a:t>
            </a:r>
            <a:endParaRPr sz="1800" dirty="0">
              <a:solidFill>
                <a:schemeClr val="dk2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" sz="1800" dirty="0">
                <a:solidFill>
                  <a:schemeClr val="dk2"/>
                </a:solidFill>
              </a:rPr>
              <a:t>Endcap design </a:t>
            </a:r>
            <a:r>
              <a:rPr lang="en" dirty="0">
                <a:solidFill>
                  <a:schemeClr val="dk2"/>
                </a:solidFill>
              </a:rPr>
              <a:t>for </a:t>
            </a:r>
            <a:r>
              <a:rPr lang="en" sz="1800" dirty="0" err="1">
                <a:solidFill>
                  <a:schemeClr val="dk2"/>
                </a:solidFill>
              </a:rPr>
              <a:t>LAr</a:t>
            </a:r>
            <a:r>
              <a:rPr lang="en" sz="1800" dirty="0">
                <a:solidFill>
                  <a:schemeClr val="dk2"/>
                </a:solidFill>
              </a:rPr>
              <a:t> turbine structures and associated PCB </a:t>
            </a:r>
            <a:r>
              <a:rPr lang="en" sz="1800">
                <a:solidFill>
                  <a:schemeClr val="dk2"/>
                </a:solidFill>
              </a:rPr>
              <a:t>(Arizona)</a:t>
            </a:r>
            <a:endParaRPr lang="en" dirty="0">
              <a:solidFill>
                <a:schemeClr val="dk2"/>
              </a:solidFill>
            </a:endParaRPr>
          </a:p>
          <a:p>
            <a:pPr marL="7938" lvl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</a:pPr>
            <a:br>
              <a:rPr lang="en" sz="1800" dirty="0">
                <a:solidFill>
                  <a:schemeClr val="dk2"/>
                </a:solidFill>
              </a:rPr>
            </a:br>
            <a:r>
              <a:rPr lang="en" sz="1800" dirty="0">
                <a:solidFill>
                  <a:schemeClr val="dk2"/>
                </a:solidFill>
              </a:rPr>
              <a:t>Tracking</a:t>
            </a:r>
            <a:endParaRPr sz="1800" dirty="0">
              <a:solidFill>
                <a:schemeClr val="dk2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" sz="1800" dirty="0">
                <a:solidFill>
                  <a:schemeClr val="dk2"/>
                </a:solidFill>
              </a:rPr>
              <a:t>Prototype Straw tracker development Michigan (Michigan)</a:t>
            </a:r>
            <a:endParaRPr sz="1800" dirty="0">
              <a:solidFill>
                <a:schemeClr val="dk2"/>
              </a:solidFill>
            </a:endParaRPr>
          </a:p>
          <a:p>
            <a:pPr lvl="0" algn="l" rtl="0">
              <a:spcBef>
                <a:spcPts val="0"/>
              </a:spcBef>
              <a:spcAft>
                <a:spcPts val="0"/>
              </a:spcAft>
            </a:pPr>
            <a:br>
              <a:rPr lang="en" sz="1800" dirty="0">
                <a:solidFill>
                  <a:schemeClr val="dk2"/>
                </a:solidFill>
              </a:rPr>
            </a:br>
            <a:r>
              <a:rPr lang="en" sz="1800" dirty="0">
                <a:solidFill>
                  <a:schemeClr val="dk2"/>
                </a:solidFill>
              </a:rPr>
              <a:t>Physics, Simulations, Tracking</a:t>
            </a:r>
            <a:endParaRPr sz="1800" dirty="0">
              <a:solidFill>
                <a:schemeClr val="dk2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" sz="1800" dirty="0">
                <a:solidFill>
                  <a:schemeClr val="dk2"/>
                </a:solidFill>
              </a:rPr>
              <a:t>Simulation Support for DD4HEP (Princeton)</a:t>
            </a:r>
            <a:endParaRPr sz="1800" dirty="0">
              <a:solidFill>
                <a:schemeClr val="dk2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" sz="1800" dirty="0">
                <a:solidFill>
                  <a:schemeClr val="dk2"/>
                </a:solidFill>
              </a:rPr>
              <a:t>Simulation Support &amp; Analysis Tools (Princeton)</a:t>
            </a:r>
            <a:endParaRPr sz="1800" dirty="0">
              <a:solidFill>
                <a:schemeClr val="dk2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" sz="1800" dirty="0">
                <a:solidFill>
                  <a:schemeClr val="dk2"/>
                </a:solidFill>
              </a:rPr>
              <a:t>Key4HEP support/development (LBNL)</a:t>
            </a:r>
            <a:endParaRPr sz="1800" dirty="0">
              <a:solidFill>
                <a:schemeClr val="dk2"/>
              </a:solidFill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 panose="020B0604020202020204" pitchFamily="34" charset="0"/>
              <a:buChar char="•"/>
            </a:pPr>
            <a:r>
              <a:rPr lang="en" sz="1800" dirty="0">
                <a:solidFill>
                  <a:schemeClr val="dk2"/>
                </a:solidFill>
              </a:rPr>
              <a:t>Workshops, training (FNAL)</a:t>
            </a:r>
            <a:endParaRPr sz="1800" dirty="0">
              <a:solidFill>
                <a:schemeClr val="dk2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BC867E3-FC05-16A8-B0DE-77A86E59229F}"/>
              </a:ext>
            </a:extLst>
          </p:cNvPr>
          <p:cNvSpPr txBox="1"/>
          <p:nvPr/>
        </p:nvSpPr>
        <p:spPr>
          <a:xfrm>
            <a:off x="6327760" y="3783169"/>
            <a:ext cx="2511137" cy="646331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800" dirty="0">
                <a:solidFill>
                  <a:schemeClr val="bg1"/>
                </a:solidFill>
              </a:rPr>
              <a:t>Total  amount awarded:</a:t>
            </a:r>
            <a:br>
              <a:rPr lang="en-US" sz="1800" dirty="0">
                <a:solidFill>
                  <a:schemeClr val="bg1"/>
                </a:solidFill>
              </a:rPr>
            </a:br>
            <a:r>
              <a:rPr lang="en-US" sz="1800" dirty="0">
                <a:solidFill>
                  <a:schemeClr val="bg1"/>
                </a:solidFill>
              </a:rPr>
              <a:t> $340k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BE13BEF-5348-1E07-3E90-7A6D68290B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3,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AD5221-86F4-3F3B-3FE0-A391F125A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HFCC Monthly Meeting | News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135372-7C77-25F8-8D2C-C6E4A9770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</a:t>
            </a:fld>
            <a:endParaRPr lang="en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11230-A220-A63F-D235-D81F1D47B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133350"/>
            <a:ext cx="8839200" cy="454479"/>
          </a:xfrm>
        </p:spPr>
        <p:txBody>
          <a:bodyPr/>
          <a:lstStyle/>
          <a:p>
            <a:r>
              <a:rPr lang="en-US" dirty="0"/>
              <a:t>HF Accelerator R&amp;D Proposals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0C4A796-4F3A-E8EE-8FB8-81189581C6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3, 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92CA8F-FE1D-3EEF-3CF1-C8CB4E13A2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HFCC Monthly Meeting | News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B0FF97-D295-45AA-B1B2-4ACABA4E5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</a:t>
            </a:fld>
            <a:endParaRPr lang="en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EF5BDEC-10FE-D132-E2A9-60403FD4F7AB}"/>
              </a:ext>
            </a:extLst>
          </p:cNvPr>
          <p:cNvSpPr txBox="1"/>
          <p:nvPr/>
        </p:nvSpPr>
        <p:spPr>
          <a:xfrm>
            <a:off x="5755399" y="2646379"/>
            <a:ext cx="3483428" cy="21646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l" rtl="0">
              <a:spcBef>
                <a:spcPts val="0"/>
              </a:spcBef>
              <a:spcAft>
                <a:spcPts val="800"/>
              </a:spcAft>
            </a:pPr>
            <a:r>
              <a:rPr lang="en" sz="1600" i="1" dirty="0">
                <a:solidFill>
                  <a:schemeClr val="accent3">
                    <a:lumMod val="50000"/>
                  </a:schemeClr>
                </a:solidFill>
                <a:highlight>
                  <a:srgbClr val="FFFFFF"/>
                </a:highlight>
              </a:rPr>
              <a:t>Submissions to date:</a:t>
            </a:r>
          </a:p>
          <a:p>
            <a:pPr lvl="0" algn="l" rtl="0">
              <a:spcBef>
                <a:spcPts val="0"/>
              </a:spcBef>
              <a:spcAft>
                <a:spcPts val="0"/>
              </a:spcAft>
            </a:pPr>
            <a:r>
              <a:rPr lang="en" sz="1600" dirty="0">
                <a:solidFill>
                  <a:schemeClr val="accent3">
                    <a:lumMod val="50000"/>
                  </a:schemeClr>
                </a:solidFill>
                <a:highlight>
                  <a:srgbClr val="FFFFFF"/>
                </a:highlight>
              </a:rPr>
              <a:t>Beam Physics – 2</a:t>
            </a:r>
          </a:p>
          <a:p>
            <a:r>
              <a:rPr lang="en" sz="1600" dirty="0">
                <a:solidFill>
                  <a:schemeClr val="accent3">
                    <a:lumMod val="50000"/>
                  </a:schemeClr>
                </a:solidFill>
                <a:highlight>
                  <a:srgbClr val="FFFFFF"/>
                </a:highlight>
              </a:rPr>
              <a:t>Magnet Systems - 2</a:t>
            </a:r>
          </a:p>
          <a:p>
            <a:r>
              <a:rPr lang="en" sz="1600" dirty="0">
                <a:solidFill>
                  <a:schemeClr val="accent3">
                    <a:lumMod val="50000"/>
                  </a:schemeClr>
                </a:solidFill>
                <a:highlight>
                  <a:srgbClr val="FFFFFF"/>
                </a:highlight>
              </a:rPr>
              <a:t>RF Systems - 2</a:t>
            </a:r>
          </a:p>
          <a:p>
            <a:r>
              <a:rPr lang="en" sz="1600" dirty="0">
                <a:solidFill>
                  <a:schemeClr val="accent3">
                    <a:lumMod val="50000"/>
                  </a:schemeClr>
                </a:solidFill>
                <a:highlight>
                  <a:srgbClr val="FFFFFF"/>
                </a:highlight>
              </a:rPr>
              <a:t>Diagnostics &amp; Instrumentation </a:t>
            </a:r>
            <a:endParaRPr lang="en-US" sz="1600" dirty="0">
              <a:solidFill>
                <a:schemeClr val="accent3">
                  <a:lumMod val="50000"/>
                </a:schemeClr>
              </a:solidFill>
            </a:endParaRPr>
          </a:p>
          <a:p>
            <a:pPr lvl="0" algn="l" rtl="0">
              <a:spcBef>
                <a:spcPts val="0"/>
              </a:spcBef>
              <a:spcAft>
                <a:spcPts val="0"/>
              </a:spcAft>
            </a:pPr>
            <a:r>
              <a:rPr lang="en" sz="1600" dirty="0">
                <a:solidFill>
                  <a:schemeClr val="accent3">
                    <a:lumMod val="50000"/>
                  </a:schemeClr>
                </a:solidFill>
                <a:highlight>
                  <a:srgbClr val="FFFFFF"/>
                </a:highlight>
              </a:rPr>
              <a:t>Infrastructure Engineering</a:t>
            </a:r>
          </a:p>
          <a:p>
            <a:pPr lvl="0" algn="l" rtl="0">
              <a:spcBef>
                <a:spcPts val="0"/>
              </a:spcBef>
              <a:spcAft>
                <a:spcPts val="0"/>
              </a:spcAft>
            </a:pPr>
            <a:r>
              <a:rPr lang="en" sz="1600" dirty="0">
                <a:solidFill>
                  <a:schemeClr val="accent3">
                    <a:lumMod val="50000"/>
                  </a:schemeClr>
                </a:solidFill>
                <a:highlight>
                  <a:srgbClr val="FFFFFF"/>
                </a:highlight>
              </a:rPr>
              <a:t>Integration &amp; Sustainability</a:t>
            </a:r>
          </a:p>
          <a:p>
            <a:pPr lvl="0" algn="l" rtl="0">
              <a:spcBef>
                <a:spcPts val="0"/>
              </a:spcBef>
              <a:spcAft>
                <a:spcPts val="0"/>
              </a:spcAft>
            </a:pPr>
            <a:r>
              <a:rPr lang="en" sz="1600" dirty="0">
                <a:solidFill>
                  <a:schemeClr val="accent3">
                    <a:lumMod val="50000"/>
                  </a:schemeClr>
                </a:solidFill>
                <a:highlight>
                  <a:srgbClr val="FFFFFF"/>
                </a:highlight>
              </a:rPr>
              <a:t>Machine-detector Interface</a:t>
            </a:r>
            <a:endParaRPr lang="en" sz="1800" dirty="0">
              <a:solidFill>
                <a:schemeClr val="accent3">
                  <a:lumMod val="50000"/>
                </a:schemeClr>
              </a:solidFill>
              <a:highlight>
                <a:srgbClr val="FFFFFF"/>
              </a:highligh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E876574-1499-4D5A-EFE0-F802C78BEE62}"/>
              </a:ext>
            </a:extLst>
          </p:cNvPr>
          <p:cNvSpPr txBox="1"/>
          <p:nvPr/>
        </p:nvSpPr>
        <p:spPr>
          <a:xfrm>
            <a:off x="152400" y="780340"/>
            <a:ext cx="52556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2"/>
                </a:solidFill>
              </a:rPr>
              <a:t>R&amp;D proposal solicitation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4E784D7-32A0-394F-969D-C6CFE5C9CD49}"/>
              </a:ext>
            </a:extLst>
          </p:cNvPr>
          <p:cNvSpPr txBox="1"/>
          <p:nvPr/>
        </p:nvSpPr>
        <p:spPr>
          <a:xfrm>
            <a:off x="6186534" y="1860708"/>
            <a:ext cx="19793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</a:rPr>
              <a:t>See backup slides for further guidance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2D8FC8A-7235-5240-2A09-2B4A31817750}"/>
              </a:ext>
            </a:extLst>
          </p:cNvPr>
          <p:cNvSpPr txBox="1"/>
          <p:nvPr/>
        </p:nvSpPr>
        <p:spPr>
          <a:xfrm>
            <a:off x="177607" y="1456204"/>
            <a:ext cx="5099413" cy="34317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000"/>
              </a:spcBef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R&amp;D topics should be relevant to an off-shore Higgs Factory and could morph into a significant contribution from the US to such a project</a:t>
            </a:r>
            <a:br>
              <a:rPr lang="en-US" sz="1600" dirty="0"/>
            </a:br>
            <a:r>
              <a:rPr lang="en-US" sz="1600" dirty="0">
                <a:solidFill>
                  <a:schemeClr val="bg2">
                    <a:lumMod val="50000"/>
                  </a:schemeClr>
                </a:solidFill>
              </a:rPr>
              <a:t>Examples: 800 MHz CM for FCC-ee or 1.3 GHz SRF for ILC</a:t>
            </a:r>
          </a:p>
          <a:p>
            <a:pPr>
              <a:spcBef>
                <a:spcPts val="1000"/>
              </a:spcBef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US National efforts should follow DOE programmatic priorities and guidance and be aligned with international initiatives and efforts</a:t>
            </a:r>
          </a:p>
          <a:p>
            <a:pPr>
              <a:spcBef>
                <a:spcPts val="1000"/>
              </a:spcBef>
            </a:pP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Proposals should identify partner efforts including, but not limited to, HEP GARD, the FCC Design, ICFA, the IDT, ECFA and other major stakeholders</a:t>
            </a:r>
          </a:p>
          <a:p>
            <a:pPr>
              <a:spcBef>
                <a:spcPts val="1000"/>
              </a:spcBef>
            </a:pP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Max two pages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866A9B9-D78D-ECA6-7432-90912A53DD14}"/>
              </a:ext>
            </a:extLst>
          </p:cNvPr>
          <p:cNvSpPr txBox="1"/>
          <p:nvPr/>
        </p:nvSpPr>
        <p:spPr>
          <a:xfrm>
            <a:off x="5755399" y="1426671"/>
            <a:ext cx="2763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Deadline: Friday, June 13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8338C7B-F151-B2C1-1909-41613C0A6217}"/>
              </a:ext>
            </a:extLst>
          </p:cNvPr>
          <p:cNvCxnSpPr/>
          <p:nvPr/>
        </p:nvCxnSpPr>
        <p:spPr>
          <a:xfrm>
            <a:off x="5682343" y="2670772"/>
            <a:ext cx="0" cy="2097172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2537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>
            <a:spLocks noGrp="1"/>
          </p:cNvSpPr>
          <p:nvPr>
            <p:ph type="title"/>
          </p:nvPr>
        </p:nvSpPr>
        <p:spPr>
          <a:xfrm>
            <a:off x="111000" y="5128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Outreach to government</a:t>
            </a:r>
            <a:endParaRPr dirty="0"/>
          </a:p>
        </p:txBody>
      </p:sp>
      <p:sp>
        <p:nvSpPr>
          <p:cNvPr id="73" name="Google Shape;73;p16"/>
          <p:cNvSpPr txBox="1"/>
          <p:nvPr/>
        </p:nvSpPr>
        <p:spPr>
          <a:xfrm>
            <a:off x="246150" y="1047637"/>
            <a:ext cx="8651700" cy="3537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chemeClr val="dk2"/>
                </a:solidFill>
              </a:rPr>
              <a:t>It is important to make our government and the public aware of the importance of our research.  </a:t>
            </a:r>
            <a:br>
              <a:rPr lang="en" sz="1600" dirty="0">
                <a:solidFill>
                  <a:schemeClr val="dk2"/>
                </a:solidFill>
              </a:rPr>
            </a:br>
            <a:endParaRPr lang="en" sz="1600" dirty="0">
              <a:solidFill>
                <a:schemeClr val="dk2"/>
              </a:solidFill>
            </a:endParaRP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chemeClr val="dk2"/>
                </a:solidFill>
              </a:rPr>
              <a:t>The US LHC Users Association, the Fermilab Users and Affiliates Executive Committee and the SLAC Users Organization will visit the Hill the week of 21 April.</a:t>
            </a:r>
            <a:br>
              <a:rPr lang="en" sz="1600" dirty="0">
                <a:solidFill>
                  <a:schemeClr val="dk2"/>
                </a:solidFill>
              </a:rPr>
            </a:br>
            <a:endParaRPr lang="en" sz="1600" dirty="0">
              <a:solidFill>
                <a:schemeClr val="dk2"/>
              </a:solidFill>
            </a:endParaRP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chemeClr val="dk2"/>
                </a:solidFill>
              </a:rPr>
              <a:t>Write or call your house and senate members alert them to the opportunity to meet with the trip representatives</a:t>
            </a: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en" sz="1600" dirty="0">
              <a:solidFill>
                <a:schemeClr val="dk2"/>
              </a:solidFill>
            </a:endParaRPr>
          </a:p>
          <a:p>
            <a:pPr marL="285750" lvl="0" indent="-285750" algn="l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" sz="1600" dirty="0">
                <a:solidFill>
                  <a:schemeClr val="dk2"/>
                </a:solidFill>
              </a:rPr>
              <a:t>The letter does not have to be long.  A short, to-the-point message </a:t>
            </a:r>
            <a:br>
              <a:rPr lang="en" sz="1600" dirty="0">
                <a:solidFill>
                  <a:schemeClr val="dk2"/>
                </a:solidFill>
              </a:rPr>
            </a:br>
            <a:r>
              <a:rPr lang="en" sz="1600" dirty="0">
                <a:solidFill>
                  <a:schemeClr val="dk2"/>
                </a:solidFill>
              </a:rPr>
              <a:t>can be very effective and pave the way for the visit.</a:t>
            </a:r>
            <a:endParaRPr sz="1600" dirty="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solidFill>
                  <a:schemeClr val="dk2"/>
                </a:solidFill>
              </a:rPr>
              <a:t>Emailing is easy.  Google “write to your-senator-or-congresspersons-name here” and it will take you to a form.  Choose “science” from the pull down menu.   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E7DFF2-9D3C-F951-C292-C8ED37896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3, 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719A6D7-7185-686B-0A1E-E32C7D632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HFCC Monthly Meeting | News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ADB2A4-1420-B23C-5A13-BAF245DFB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</a:t>
            </a:fld>
            <a:endParaRPr lang="en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>
            <a:spLocks noGrp="1"/>
          </p:cNvSpPr>
          <p:nvPr>
            <p:ph type="title"/>
          </p:nvPr>
        </p:nvSpPr>
        <p:spPr>
          <a:xfrm>
            <a:off x="125269" y="60819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Colloquium campaign</a:t>
            </a:r>
            <a:endParaRPr dirty="0"/>
          </a:p>
        </p:txBody>
      </p:sp>
      <p:sp>
        <p:nvSpPr>
          <p:cNvPr id="79" name="Google Shape;79;p17"/>
          <p:cNvSpPr txBox="1"/>
          <p:nvPr/>
        </p:nvSpPr>
        <p:spPr>
          <a:xfrm>
            <a:off x="248725" y="677650"/>
            <a:ext cx="7280156" cy="171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dirty="0">
                <a:solidFill>
                  <a:schemeClr val="dk2"/>
                </a:solidFill>
              </a:rPr>
              <a:t>Colloquia build excitement for a Higgs Factory in the broader physics community.  </a:t>
            </a:r>
            <a:br>
              <a:rPr lang="en" sz="1400" dirty="0">
                <a:solidFill>
                  <a:schemeClr val="dk2"/>
                </a:solidFill>
              </a:rPr>
            </a:br>
            <a:r>
              <a:rPr lang="en" sz="1400" b="1" dirty="0">
                <a:solidFill>
                  <a:schemeClr val="dk2"/>
                </a:solidFill>
                <a:sym typeface="Wingdings" pitchFamily="2" charset="2"/>
              </a:rPr>
              <a:t> </a:t>
            </a:r>
            <a:r>
              <a:rPr lang="en" sz="1400" b="1" dirty="0">
                <a:solidFill>
                  <a:schemeClr val="dk2"/>
                </a:solidFill>
              </a:rPr>
              <a:t>Invite and give colloquia  </a:t>
            </a:r>
            <a:br>
              <a:rPr lang="en" sz="1400" dirty="0">
                <a:solidFill>
                  <a:schemeClr val="dk2"/>
                </a:solidFill>
              </a:rPr>
            </a:br>
            <a:r>
              <a:rPr lang="en" sz="1400" dirty="0">
                <a:solidFill>
                  <a:schemeClr val="dk2"/>
                </a:solidFill>
              </a:rPr>
              <a:t>See the data base at: </a:t>
            </a:r>
            <a:r>
              <a:rPr lang="en" sz="1400" dirty="0">
                <a:solidFill>
                  <a:schemeClr val="dk2"/>
                </a:solidFill>
                <a:hlinkClick r:id="rId3"/>
              </a:rPr>
              <a:t>https://docs.google.com/spreadsheets/d/16ft0UeMhzG8V4hc8is0CKWHI54akNODqJufryauWkyI/edit?usp=sharing</a:t>
            </a:r>
            <a:r>
              <a:rPr lang="en" sz="1400" dirty="0">
                <a:solidFill>
                  <a:schemeClr val="dk2"/>
                </a:solidFill>
              </a:rPr>
              <a:t> or contact Sarah Eno </a:t>
            </a:r>
            <a:endParaRPr sz="1400" dirty="0">
              <a:solidFill>
                <a:schemeClr val="dk2"/>
              </a:solidFill>
            </a:endParaRPr>
          </a:p>
        </p:txBody>
      </p:sp>
      <p:pic>
        <p:nvPicPr>
          <p:cNvPr id="80" name="Google Shape;80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38419" y="1953955"/>
            <a:ext cx="6190462" cy="35686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1656A1-AC22-89E2-1952-5903FF13CB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3,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7BA04F-CD81-718B-D2A4-123E8FB4A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</a:t>
            </a:fld>
            <a:endParaRPr lang="en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E9D29A-CFD5-3F80-B170-B781F7202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Upcoming events:  April &amp; May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1C8A27-EB63-87EA-78E5-382D136286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b="1" i="0" u="none" strike="noStrike" dirty="0">
                <a:solidFill>
                  <a:srgbClr val="000000"/>
                </a:solidFill>
                <a:effectLst/>
              </a:rPr>
              <a:t>Third US HF-FCC 2025 workshop</a:t>
            </a:r>
            <a:br>
              <a:rPr lang="en-US" sz="1600" dirty="0"/>
            </a:br>
            <a:r>
              <a:rPr lang="en-US" sz="1600" b="0" i="0" u="none" strike="noStrike" dirty="0">
                <a:solidFill>
                  <a:srgbClr val="000000"/>
                </a:solidFill>
                <a:effectLst/>
              </a:rPr>
              <a:t>The third US HF-FCC Workshop (</a:t>
            </a:r>
            <a:r>
              <a:rPr lang="en-US" sz="1600" b="0" i="0" u="none" strike="noStrike" dirty="0">
                <a:solidFill>
                  <a:srgbClr val="000000"/>
                </a:solidFill>
                <a:effectLst/>
                <a:highlight>
                  <a:srgbClr val="00FF00"/>
                </a:highlight>
              </a:rPr>
              <a:t>FNAL/ANL - April 14-17, 2025</a:t>
            </a:r>
            <a:r>
              <a:rPr lang="en-US" sz="1600" b="0" i="0" u="none" strike="noStrike" dirty="0">
                <a:solidFill>
                  <a:srgbClr val="000000"/>
                </a:solidFill>
                <a:effectLst/>
              </a:rPr>
              <a:t>) has extended the deadline for abstracts to Friday, March 21st.  Abstracts are welcome for a lightening talk, an oral presentation, or a poster.  For further information, see: </a:t>
            </a:r>
            <a:r>
              <a:rPr lang="en-US" sz="1600" b="0" i="0" dirty="0">
                <a:effectLst/>
                <a:hlinkClick r:id="rId3"/>
              </a:rPr>
              <a:t>https://indico.fnal.gov/event/67484/</a:t>
            </a:r>
            <a:r>
              <a:rPr lang="en-US" sz="1600" b="0" i="0" u="none" strike="noStrike" dirty="0">
                <a:solidFill>
                  <a:srgbClr val="000000"/>
                </a:solidFill>
                <a:effectLst/>
              </a:rPr>
              <a:t> .</a:t>
            </a:r>
          </a:p>
          <a:p>
            <a:pPr marL="0" indent="0">
              <a:buNone/>
            </a:pPr>
            <a:r>
              <a:rPr lang="en-US" sz="1600" b="1" i="0" u="none" strike="noStrike" dirty="0">
                <a:solidFill>
                  <a:srgbClr val="000000"/>
                </a:solidFill>
                <a:effectLst/>
              </a:rPr>
              <a:t>International FCC workshop on Tracking</a:t>
            </a:r>
            <a:br>
              <a:rPr lang="en-US" sz="1600" dirty="0"/>
            </a:br>
            <a:r>
              <a:rPr lang="en-US" sz="1600" b="0" i="0" u="none" strike="noStrike" dirty="0">
                <a:solidFill>
                  <a:srgbClr val="000000"/>
                </a:solidFill>
                <a:effectLst/>
              </a:rPr>
              <a:t>This tracking workshop will take place on </a:t>
            </a:r>
            <a:r>
              <a:rPr lang="en-US" sz="1600" b="0" i="0" u="none" strike="noStrike" dirty="0">
                <a:solidFill>
                  <a:srgbClr val="000000"/>
                </a:solidFill>
                <a:effectLst/>
                <a:highlight>
                  <a:srgbClr val="00FF00"/>
                </a:highlight>
              </a:rPr>
              <a:t>May 7-9, 2025 </a:t>
            </a:r>
            <a:r>
              <a:rPr lang="en-US" sz="1600" b="0" i="0" u="none" strike="noStrike" dirty="0">
                <a:solidFill>
                  <a:srgbClr val="000000"/>
                </a:solidFill>
                <a:effectLst/>
              </a:rPr>
              <a:t>at BNL and will brainstorm and evaluate possible design choices for an integrated tracker for a future collider (FCC-ee), ahead of the FCC week in Vienna.  Indico:  </a:t>
            </a:r>
            <a:r>
              <a:rPr lang="en-US" sz="1600" b="0" i="0" dirty="0">
                <a:effectLst/>
                <a:hlinkClick r:id="rId4"/>
              </a:rPr>
              <a:t>https://indico.cern.ch/event/1516157/</a:t>
            </a:r>
            <a:endParaRPr lang="en-US" sz="1600" dirty="0"/>
          </a:p>
          <a:p>
            <a:pPr marL="0" indent="0">
              <a:buNone/>
            </a:pPr>
            <a:r>
              <a:rPr lang="en-US" sz="1600" b="1" dirty="0"/>
              <a:t>First community workshop on AI/ML at the Front-end (ML4FE)</a:t>
            </a:r>
            <a:br>
              <a:rPr lang="en-US" sz="1600" b="1" dirty="0"/>
            </a:br>
            <a:r>
              <a:rPr lang="en-US" sz="1600" dirty="0"/>
              <a:t>This workshop will take place </a:t>
            </a:r>
            <a:r>
              <a:rPr lang="en-US" sz="1600" dirty="0">
                <a:highlight>
                  <a:srgbClr val="00FF00"/>
                </a:highlight>
              </a:rPr>
              <a:t>May 19-21, 2025 </a:t>
            </a:r>
            <a:r>
              <a:rPr lang="en-US" sz="1600" dirty="0"/>
              <a:t>at the University of Hawaii Manoa in Honolulu. </a:t>
            </a:r>
            <a:r>
              <a:rPr lang="en-US" sz="1600" b="0" i="0" u="none" strike="noStrike" dirty="0">
                <a:solidFill>
                  <a:srgbClr val="000000"/>
                </a:solidFill>
                <a:effectLst/>
              </a:rPr>
              <a:t>HEP physicists and engineers interested in ML developments for real-time/hardware applications will share results, brainstorm future directions, build collaborations, pursue funding, and share infrastructure.  </a:t>
            </a:r>
            <a:r>
              <a:rPr lang="en-US" sz="1600" b="0" i="0" u="none" strike="noStrike" dirty="0">
                <a:solidFill>
                  <a:srgbClr val="000000"/>
                </a:solidFill>
                <a:effectLst/>
                <a:hlinkClick r:id="rId5"/>
              </a:rPr>
              <a:t>https://indico.phys.hawaii.edu/event/2506/</a:t>
            </a:r>
            <a:r>
              <a:rPr lang="en-US" sz="1600" b="0" i="0" u="none" strike="noStrike" dirty="0">
                <a:solidFill>
                  <a:srgbClr val="000000"/>
                </a:solidFill>
                <a:effectLst/>
              </a:rPr>
              <a:t>.  Abstracts are invited through April 18</a:t>
            </a:r>
            <a:r>
              <a:rPr lang="en-US" sz="1600" b="0" i="0" u="none" strike="noStrike" baseline="30000" dirty="0">
                <a:solidFill>
                  <a:srgbClr val="000000"/>
                </a:solidFill>
                <a:effectLst/>
              </a:rPr>
              <a:t>th</a:t>
            </a:r>
            <a:r>
              <a:rPr lang="en-US" sz="1600" b="0" i="0" u="none" strike="noStrike" dirty="0">
                <a:solidFill>
                  <a:srgbClr val="000000"/>
                </a:solidFill>
                <a:effectLst/>
              </a:rPr>
              <a:t>.</a:t>
            </a:r>
          </a:p>
          <a:p>
            <a:pPr marL="0" indent="0">
              <a:buNone/>
            </a:pPr>
            <a:r>
              <a:rPr lang="en-US" sz="1600" b="1" i="0" u="none" strike="noStrike" dirty="0">
                <a:solidFill>
                  <a:srgbClr val="000000"/>
                </a:solidFill>
                <a:effectLst/>
              </a:rPr>
              <a:t>FCC </a:t>
            </a:r>
            <a:r>
              <a:rPr lang="en-US" sz="1600" b="1" i="0" u="none" strike="noStrike" dirty="0">
                <a:effectLst/>
              </a:rPr>
              <a:t>Week 2025</a:t>
            </a:r>
            <a:br>
              <a:rPr lang="en-US" sz="1600" dirty="0"/>
            </a:br>
            <a:r>
              <a:rPr lang="en-US" sz="1600" b="0" i="0" u="none" strike="noStrike" dirty="0">
                <a:solidFill>
                  <a:srgbClr val="000000"/>
                </a:solidFill>
                <a:effectLst/>
              </a:rPr>
              <a:t>International FCC Week 2025 will take place at the Hofburg Palace in Vienna, Austria on </a:t>
            </a:r>
            <a:r>
              <a:rPr lang="en-US" sz="1600" b="0" i="0" u="none" strike="noStrike" dirty="0">
                <a:solidFill>
                  <a:srgbClr val="000000"/>
                </a:solidFill>
                <a:effectLst/>
                <a:highlight>
                  <a:srgbClr val="00FF00"/>
                </a:highlight>
              </a:rPr>
              <a:t>May 19-23</a:t>
            </a:r>
            <a:r>
              <a:rPr lang="en-US" sz="1600" b="0" i="0" u="none" strike="noStrike" dirty="0">
                <a:solidFill>
                  <a:srgbClr val="000000"/>
                </a:solidFill>
                <a:effectLst/>
              </a:rPr>
              <a:t>, 2025.  Registration is open at </a:t>
            </a:r>
            <a:r>
              <a:rPr lang="en-US" sz="1600" b="0" i="0" dirty="0">
                <a:effectLst/>
                <a:hlinkClick r:id="rId6"/>
              </a:rPr>
              <a:t>https://indico.cern.ch/event/1408515/</a:t>
            </a:r>
            <a:r>
              <a:rPr lang="en-US" sz="1600" b="0" i="0" u="none" strike="noStrike" dirty="0">
                <a:solidFill>
                  <a:srgbClr val="000000"/>
                </a:solidFill>
                <a:effectLst/>
              </a:rPr>
              <a:t> and abstracts are invited through </a:t>
            </a:r>
            <a:r>
              <a:rPr lang="en-US" sz="1600" b="0" i="0" u="none" strike="noStrike" dirty="0">
                <a:solidFill>
                  <a:srgbClr val="000000"/>
                </a:solidFill>
                <a:effectLst/>
                <a:highlight>
                  <a:srgbClr val="00FF00"/>
                </a:highlight>
              </a:rPr>
              <a:t>April 30</a:t>
            </a:r>
            <a:r>
              <a:rPr lang="en-US" sz="1600" b="0" i="0" u="none" strike="noStrike" dirty="0">
                <a:solidFill>
                  <a:srgbClr val="000000"/>
                </a:solidFill>
                <a:effectLst/>
              </a:rPr>
              <a:t>.</a:t>
            </a:r>
            <a:br>
              <a:rPr lang="en-US" sz="1600" dirty="0"/>
            </a:br>
            <a:br>
              <a:rPr lang="en-US" sz="1600" dirty="0"/>
            </a:br>
            <a:endParaRPr lang="en-US" sz="16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35376F0-B845-BB95-3CF4-CDCC33605E94}"/>
              </a:ext>
            </a:extLst>
          </p:cNvPr>
          <p:cNvSpPr/>
          <p:nvPr/>
        </p:nvSpPr>
        <p:spPr>
          <a:xfrm>
            <a:off x="160284" y="2827883"/>
            <a:ext cx="8760372" cy="1208540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C9FC086-DCFD-B14F-5805-BDFB5B2569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3, 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ABC95A-068B-5AAD-C9B1-82D48ED9E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HFCC Monthly Meeting | News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CD18A0B-6D89-F8C6-2B89-CA56BC99F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8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4782729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F6D8F1-C883-AA7F-69CB-205D34962A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Upcoming events: Summer and beyond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DF0252-A01C-1D9C-F5D5-9490B68119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688520"/>
            <a:ext cx="8839200" cy="419099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1600" b="1" i="0" u="none" strike="noStrike" dirty="0">
                <a:solidFill>
                  <a:srgbClr val="000000"/>
                </a:solidFill>
                <a:effectLst/>
              </a:rPr>
              <a:t>European Strategy for Particle Physics - Open Symposium</a:t>
            </a:r>
            <a:br>
              <a:rPr lang="en-US" sz="1600" dirty="0"/>
            </a:br>
            <a:r>
              <a:rPr lang="en-US" sz="1600" dirty="0"/>
              <a:t>An </a:t>
            </a:r>
            <a:r>
              <a:rPr lang="en-US" sz="1600" b="0" i="0" u="none" strike="noStrike" dirty="0">
                <a:solidFill>
                  <a:srgbClr val="000000"/>
                </a:solidFill>
                <a:effectLst/>
              </a:rPr>
              <a:t>Open Symposium for the community on the Strategy Update will take place in Venice Lido (Italy) on </a:t>
            </a:r>
            <a:r>
              <a:rPr lang="en-US" sz="1600" b="0" i="0" u="none" strike="noStrike" dirty="0">
                <a:solidFill>
                  <a:srgbClr val="000000"/>
                </a:solidFill>
                <a:effectLst/>
                <a:highlight>
                  <a:srgbClr val="00FF00"/>
                </a:highlight>
              </a:rPr>
              <a:t>23-27 June</a:t>
            </a:r>
            <a:r>
              <a:rPr lang="en-US" sz="1600" b="0" i="0" u="none" strike="noStrike" dirty="0">
                <a:solidFill>
                  <a:srgbClr val="000000"/>
                </a:solidFill>
                <a:effectLst/>
              </a:rPr>
              <a:t>.  See </a:t>
            </a:r>
            <a:r>
              <a:rPr lang="en-US" sz="1600" b="0" i="0" dirty="0">
                <a:effectLst/>
                <a:hlinkClick r:id="rId2"/>
              </a:rPr>
              <a:t>https://agenda.infn.it/event/44943/overview</a:t>
            </a:r>
            <a:r>
              <a:rPr lang="en-US" sz="1600" b="0" i="0" u="none" strike="noStrike" dirty="0">
                <a:solidFill>
                  <a:srgbClr val="000000"/>
                </a:solidFill>
                <a:effectLst/>
              </a:rPr>
              <a:t> 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600" b="1" dirty="0"/>
              <a:t>MAPS Academy 2025</a:t>
            </a:r>
            <a:br>
              <a:rPr lang="en-US" sz="1600" dirty="0"/>
            </a:br>
            <a:r>
              <a:rPr lang="en-US" sz="1600" dirty="0"/>
              <a:t>A </a:t>
            </a:r>
            <a:r>
              <a:rPr lang="en" sz="1600" dirty="0">
                <a:solidFill>
                  <a:schemeClr val="dk1"/>
                </a:solidFill>
                <a:highlight>
                  <a:srgbClr val="FFFFFF"/>
                </a:highlight>
              </a:rPr>
              <a:t>summer school </a:t>
            </a:r>
            <a:r>
              <a:rPr lang="en" sz="1600" dirty="0">
                <a:solidFill>
                  <a:schemeClr val="dk1"/>
                </a:solidFill>
                <a:highlight>
                  <a:srgbClr val="00FF00"/>
                </a:highlight>
              </a:rPr>
              <a:t>July 23-30</a:t>
            </a:r>
            <a:r>
              <a:rPr lang="en" sz="1600" dirty="0">
                <a:solidFill>
                  <a:schemeClr val="dk1"/>
                </a:solidFill>
                <a:highlight>
                  <a:srgbClr val="FFFFFF"/>
                </a:highlight>
              </a:rPr>
              <a:t> at KEK, Japan, for people who have started or would like to start to develop Monolithic Active Pixel Sensor (MAPS) with CMOS technology. See </a:t>
            </a:r>
            <a:r>
              <a:rPr lang="en-US" sz="1600" u="sng" dirty="0">
                <a:solidFill>
                  <a:srgbClr val="1155CC"/>
                </a:solidFill>
                <a:highlight>
                  <a:srgbClr val="FFFFFF"/>
                </a:highlight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https://wiki.kek.jp/display/mapschool/MAPS+Academy</a:t>
            </a:r>
            <a:br>
              <a:rPr lang="en-US" sz="1600" dirty="0"/>
            </a:br>
            <a:br>
              <a:rPr lang="en-US" sz="1200" dirty="0"/>
            </a:br>
            <a:r>
              <a:rPr lang="en-US" sz="1600" b="1" i="0" u="none" strike="noStrike" dirty="0">
                <a:solidFill>
                  <a:srgbClr val="000000"/>
                </a:solidFill>
                <a:effectLst/>
              </a:rPr>
              <a:t>SUSY 2025 Conference</a:t>
            </a:r>
            <a:br>
              <a:rPr lang="en-US" sz="1600" dirty="0"/>
            </a:br>
            <a:r>
              <a:rPr lang="en-US" sz="1600" b="0" i="0" u="none" strike="noStrike" dirty="0">
                <a:solidFill>
                  <a:srgbClr val="000000"/>
                </a:solidFill>
                <a:effectLst/>
              </a:rPr>
              <a:t>the 32nd International Conference on Supersymmetry and Unification of Fundamental Interactions at UC Santa Cruz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b="0" i="0" u="none" strike="noStrike" dirty="0">
                <a:solidFill>
                  <a:srgbClr val="000000"/>
                </a:solidFill>
                <a:effectLst/>
                <a:highlight>
                  <a:srgbClr val="00FF00"/>
                </a:highlight>
              </a:rPr>
              <a:t>August 18 - 23</a:t>
            </a:r>
            <a:r>
              <a:rPr lang="en-US" sz="1600" b="0" i="0" u="none" strike="noStrike" dirty="0">
                <a:solidFill>
                  <a:srgbClr val="000000"/>
                </a:solidFill>
                <a:effectLst/>
              </a:rPr>
              <a:t>.  See  </a:t>
            </a:r>
            <a:r>
              <a:rPr lang="en-US" sz="1600" b="0" i="0" dirty="0">
                <a:effectLst/>
                <a:hlinkClick r:id="rId4"/>
              </a:rPr>
              <a:t>https://indico.cern.ch/event/1446820/</a:t>
            </a:r>
            <a:r>
              <a:rPr lang="en-US" sz="1600" b="0" i="0" u="none" strike="noStrike" dirty="0">
                <a:solidFill>
                  <a:srgbClr val="000000"/>
                </a:solidFill>
                <a:effectLst/>
              </a:rPr>
              <a:t> 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600" b="1" dirty="0">
                <a:solidFill>
                  <a:srgbClr val="000000"/>
                </a:solidFill>
              </a:rPr>
              <a:t>Lepton Photon Symposium</a:t>
            </a:r>
            <a:br>
              <a:rPr lang="en-US" sz="1600" dirty="0">
                <a:solidFill>
                  <a:srgbClr val="000000"/>
                </a:solidFill>
              </a:rPr>
            </a:br>
            <a:r>
              <a:rPr lang="en-US" sz="1600" dirty="0">
                <a:solidFill>
                  <a:srgbClr val="000000"/>
                </a:solidFill>
                <a:highlight>
                  <a:srgbClr val="00FF00"/>
                </a:highlight>
              </a:rPr>
              <a:t>August 25-29</a:t>
            </a:r>
            <a:r>
              <a:rPr lang="en-US" sz="1600" dirty="0">
                <a:solidFill>
                  <a:srgbClr val="000000"/>
                </a:solidFill>
              </a:rPr>
              <a:t> in Madison Wisconsin. See </a:t>
            </a:r>
            <a:r>
              <a:rPr lang="en-US" sz="1600" dirty="0">
                <a:solidFill>
                  <a:srgbClr val="000000"/>
                </a:solidFill>
                <a:hlinkClick r:id="rId5"/>
              </a:rPr>
              <a:t>https://agenda.hep.wisc.edu/event/2188/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endParaRPr lang="en-US" sz="1600" b="0" i="0" u="none" strike="noStrike" dirty="0">
              <a:solidFill>
                <a:srgbClr val="000000"/>
              </a:solidFill>
              <a:effectLst/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1600" b="1" i="0" u="none" strike="noStrike" dirty="0">
                <a:solidFill>
                  <a:srgbClr val="000000"/>
                </a:solidFill>
                <a:effectLst/>
              </a:rPr>
              <a:t>Linear Collider Workshop (LCWS 2025) </a:t>
            </a:r>
            <a:br>
              <a:rPr lang="en-US" sz="1600" dirty="0"/>
            </a:br>
            <a:r>
              <a:rPr lang="en-US" sz="1600" b="0" i="0" u="none" strike="noStrike" dirty="0">
                <a:solidFill>
                  <a:srgbClr val="000000"/>
                </a:solidFill>
                <a:effectLst/>
              </a:rPr>
              <a:t>The next Linear Collider workshop will take place </a:t>
            </a:r>
            <a:r>
              <a:rPr lang="en-US" sz="1600" b="0" i="0" u="none" strike="noStrike" dirty="0">
                <a:solidFill>
                  <a:srgbClr val="000000"/>
                </a:solidFill>
                <a:effectLst/>
                <a:highlight>
                  <a:srgbClr val="00FF00"/>
                </a:highlight>
              </a:rPr>
              <a:t>20 - 24 October</a:t>
            </a:r>
            <a:br>
              <a:rPr lang="en-US" sz="1600" b="0" i="0" u="none" strike="noStrike" dirty="0">
                <a:solidFill>
                  <a:srgbClr val="000000"/>
                </a:solidFill>
                <a:effectLst/>
                <a:highlight>
                  <a:srgbClr val="00FF00"/>
                </a:highlight>
              </a:rPr>
            </a:br>
            <a:r>
              <a:rPr lang="en-US" sz="1600" b="0" i="0" u="none" strike="noStrike" dirty="0">
                <a:solidFill>
                  <a:srgbClr val="000000"/>
                </a:solidFill>
                <a:effectLst/>
              </a:rPr>
              <a:t>in Valencia, Spain.   See </a:t>
            </a:r>
            <a:r>
              <a:rPr lang="en-US" sz="1600" b="0" i="0" dirty="0">
                <a:effectLst/>
                <a:hlinkClick r:id="rId6"/>
              </a:rPr>
              <a:t>https://agenda.linearcollider.org/event/10594/</a:t>
            </a:r>
            <a:r>
              <a:rPr lang="en-US" sz="1600" b="0" i="0" u="none" strike="noStrike" dirty="0">
                <a:solidFill>
                  <a:srgbClr val="000000"/>
                </a:solidFill>
                <a:effectLst/>
              </a:rPr>
              <a:t>.</a:t>
            </a:r>
            <a:endParaRPr lang="en-US" sz="16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94915D7-467D-18B9-052E-58E79BB4D396}"/>
              </a:ext>
            </a:extLst>
          </p:cNvPr>
          <p:cNvSpPr txBox="1"/>
          <p:nvPr/>
        </p:nvSpPr>
        <p:spPr>
          <a:xfrm>
            <a:off x="6671646" y="4311557"/>
            <a:ext cx="2241126" cy="646331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Organizing an event?</a:t>
            </a:r>
          </a:p>
          <a:p>
            <a:pPr algn="ctr"/>
            <a:r>
              <a:rPr lang="en-US" dirty="0"/>
              <a:t>Tell us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380FF8A-68F0-17ED-7294-060D7AD47A87}"/>
              </a:ext>
            </a:extLst>
          </p:cNvPr>
          <p:cNvSpPr/>
          <p:nvPr/>
        </p:nvSpPr>
        <p:spPr>
          <a:xfrm>
            <a:off x="152400" y="1547724"/>
            <a:ext cx="8760372" cy="1117100"/>
          </a:xfrm>
          <a:prstGeom prst="rect">
            <a:avLst/>
          </a:prstGeom>
          <a:noFill/>
          <a:ln w="57150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000"/>
              </a:solidFill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E3EC792-52D0-D5A0-3875-7D8DBACB4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April 3, 2025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CC4BFDE-1D74-7B60-34D4-8D320A3ED8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HFCC Monthly Meeting | News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28D7F60-2CA8-0B32-DCD0-6116F22E58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9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681628267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Custom 16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6420B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FCC starter slides" id="{0ACB79BB-0990-9841-891E-E4BB3350CB49}" vid="{2CA16B7F-DA51-1D40-B4FD-348CADC59F0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HFCC</Template>
  <TotalTime>5476</TotalTime>
  <Words>1504</Words>
  <Application>Microsoft Macintosh PowerPoint</Application>
  <PresentationFormat>On-screen Show (16:9)</PresentationFormat>
  <Paragraphs>159</Paragraphs>
  <Slides>14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4" baseType="lpstr">
      <vt:lpstr>Aptos</vt:lpstr>
      <vt:lpstr>Aptos Display</vt:lpstr>
      <vt:lpstr>Arial</vt:lpstr>
      <vt:lpstr>Avenir Book</vt:lpstr>
      <vt:lpstr>Calibri</vt:lpstr>
      <vt:lpstr>Helvetica</vt:lpstr>
      <vt:lpstr>Lucida Grande</vt:lpstr>
      <vt:lpstr>Times New Roman</vt:lpstr>
      <vt:lpstr>Wingdings</vt:lpstr>
      <vt:lpstr>Custom Design</vt:lpstr>
      <vt:lpstr>HFCC News  3 April 2025</vt:lpstr>
      <vt:lpstr>Welcome</vt:lpstr>
      <vt:lpstr>News:  European Strategy Input</vt:lpstr>
      <vt:lpstr>HF Physics, Expts, Detector R&amp;D Awards</vt:lpstr>
      <vt:lpstr>HF Accelerator R&amp;D Proposals</vt:lpstr>
      <vt:lpstr>Outreach to government</vt:lpstr>
      <vt:lpstr>Colloquium campaign</vt:lpstr>
      <vt:lpstr>Upcoming events:  April &amp; May</vt:lpstr>
      <vt:lpstr>Upcoming events: Summer and beyond</vt:lpstr>
      <vt:lpstr>Join HFCC</vt:lpstr>
      <vt:lpstr>Email lists</vt:lpstr>
      <vt:lpstr>Suggestion Box</vt:lpstr>
      <vt:lpstr>PowerPoint Presentation</vt:lpstr>
      <vt:lpstr>HFCC-A Proposal Template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Ritchie Patterson</cp:lastModifiedBy>
  <cp:revision>22</cp:revision>
  <dcterms:modified xsi:type="dcterms:W3CDTF">2025-04-03T16:20:21Z</dcterms:modified>
</cp:coreProperties>
</file>