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58"/>
    <p:restoredTop sz="94748"/>
  </p:normalViewPr>
  <p:slideViewPr>
    <p:cSldViewPr snapToGrid="0">
      <p:cViewPr varScale="1">
        <p:scale>
          <a:sx n="114" d="100"/>
          <a:sy n="114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0CBDC-FF3F-0ADE-3560-B79D84DB66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A097CF-5441-3125-4B54-BA1412C87B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1F799-FA7C-298A-549B-16A128FB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49B6F-C25E-31FB-EE0A-575B5A9F2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5AE1E-A221-8994-01D3-BF11FAD78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46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3F916-F68D-1519-F8CB-C1AC226F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F7F46-71C4-E424-E642-53186082C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6471A-A077-8D52-B4C3-9DAF8DED8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9B2F0-709C-D8B5-47CD-260BFF1C4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95758-7C17-150C-AE36-9740B63B1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29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60139D-A059-3F39-CFEC-68FCD76025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F6AA3-3E64-EB00-2729-893D22834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AC928-FB08-CD3D-A119-A8FB1DC2A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94309-1F0C-2FE3-4111-4B3488A9A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51C23-BA92-CCAD-A4F8-C56A2ED88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4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1914-258A-20A1-3233-4DD6CCFB7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24ABF-266C-139A-6DAF-84D268554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76817-93ED-4D87-796A-D3FD2BCC3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E2DD1-EC21-042C-7113-C561560B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2F302-64A9-BB2F-835F-108364642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0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2D4F7-B26D-3D48-D67C-5335A3468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0BA13-282F-0270-4F97-80E023750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435CA-AAB3-A05F-DDC2-68CF44732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52DEE-7D6B-15D7-EFE8-9B4ED91EC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8AF96-B77C-98E9-852B-A499B8AE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6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57E23-02AC-E8B8-8557-E1AE540B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A2666-9E75-8708-387F-3A8EC7A38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BB938-56F5-19DD-C437-45D12F3F1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50251-64F1-7AAA-2A57-F5B209AB5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9B33C-C81A-1B71-50B0-FCA5A9D3B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18DEC8-9F3D-82F3-8915-D66758F5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9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44056-8E95-78F5-B6DC-DAE5ABF22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C8815-1E61-BD88-EA00-275576D06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B0A05-47D9-8B28-36F8-C6825265F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7AD12D-4016-2B33-C501-11CF73D5E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EFB86A-CE2D-44B9-C1D3-1B85A22FDE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79FCFC-1C9B-92D1-0294-82E3F69CB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2EF901-EA3F-F8BD-E511-94A7E027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78EB6-B5C7-BF66-A4BE-1C755814F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0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38E9C-5C30-13C2-D97F-EA24C2C61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B06EFC-7C01-CE59-935C-B1A290854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37A61-DE94-09F2-E13F-834E84427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2FD45-B31A-BC89-C61D-24F9A1F67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2F1E0-2D3E-393E-9B46-97279A5D4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6461D-C9E8-2694-451A-119C82084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7EE64-DB93-5013-73F5-1F44132A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4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7A290-3891-E7BD-E640-63213ACB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43270-ACB0-FA45-BA42-E69103200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3F1EC-3C16-CE46-8BBC-D55C5A7D0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7DC94-994E-5CBA-189B-851EA1683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F9294-5D0A-7B4D-FFF3-BE372BC97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EDF8-18A2-1B35-1D53-2332969F7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9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30E2-9FBC-193F-C02E-B21D98B21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F3CA9A-D7C4-D4C3-D90B-E39FE8DB02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32621-D14C-0D3D-08FB-B86902322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42643-D61A-F3ED-E3A5-1831C2FBD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ED951-7962-0C40-C615-A918F8AD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727E5-38C4-BD18-820D-B8A4398C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5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F93E2F-6206-EBF5-AFB1-052A8ABDF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14841-803B-9D3C-424B-89A2A9ECD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20389-EFB8-0859-6D08-E5EA31425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785D91-577A-654A-99B3-15A0A400E011}" type="datetimeFigureOut">
              <a:rPr lang="en-US" smtClean="0"/>
              <a:t>7/13/25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D67AF-6533-2630-BFAA-8B1075856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F093F-724E-0410-4580-F9B2CBE9E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96F33C-9A0F-6142-B220-B52110D50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4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32.png"/><Relationship Id="rId7" Type="http://schemas.openxmlformats.org/officeDocument/2006/relationships/image" Target="../media/image5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2F1ADC-E245-CF94-6EE4-DDCABD18D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001" y="714768"/>
            <a:ext cx="3485995" cy="14153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37E81A-924C-DDDF-611D-9B78004F929B}"/>
              </a:ext>
            </a:extLst>
          </p:cNvPr>
          <p:cNvSpPr txBox="1"/>
          <p:nvPr/>
        </p:nvSpPr>
        <p:spPr>
          <a:xfrm>
            <a:off x="2242632" y="2130134"/>
            <a:ext cx="7706732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pasta and neutron star dynamics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668E48-63C5-55F2-C041-0D6725332E74}"/>
              </a:ext>
            </a:extLst>
          </p:cNvPr>
          <p:cNvSpPr txBox="1"/>
          <p:nvPr/>
        </p:nvSpPr>
        <p:spPr>
          <a:xfrm>
            <a:off x="10423602" y="211203"/>
            <a:ext cx="1768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" pitchFamily="2" charset="0"/>
              </a:rPr>
              <a:t>Lowri Mathias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AB9CF4-B8FD-86F6-9A42-8D0DDF87F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692" y="4042863"/>
            <a:ext cx="10265726" cy="22419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65E44E3-D776-BE27-56DB-23D39C699882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3960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86B719-9E8F-DEAA-659C-E44A685FD36B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9D05B6-D609-D799-CE91-004CA8E52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309" y="1141523"/>
            <a:ext cx="4966690" cy="4790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E05B12-24D1-F985-7693-96EDC6B4165D}"/>
                  </a:ext>
                </a:extLst>
              </p:cNvPr>
              <p:cNvSpPr txBox="1"/>
              <p:nvPr/>
            </p:nvSpPr>
            <p:spPr>
              <a:xfrm>
                <a:off x="6381285" y="2923485"/>
                <a:ext cx="5338646" cy="12270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Start with grid containing many lattice points</a:t>
                </a:r>
              </a:p>
              <a:p>
                <a:endParaRPr lang="en-US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Each lattice point has its own set of distribution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(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𝑥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,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𝑡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E05B12-24D1-F985-7693-96EDC6B41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285" y="2923485"/>
                <a:ext cx="5338646" cy="1227003"/>
              </a:xfrm>
              <a:prstGeom prst="rect">
                <a:avLst/>
              </a:prstGeom>
              <a:blipFill>
                <a:blip r:embed="rId3"/>
                <a:stretch>
                  <a:fillRect l="-711" t="-2062" r="-1185" b="-5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6CB8B73-6AD0-3269-0433-ED44031A8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309" y="1587036"/>
            <a:ext cx="1257052" cy="11115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AB7989-262B-6997-27FB-0FAF8247C7B4}"/>
              </a:ext>
            </a:extLst>
          </p:cNvPr>
          <p:cNvSpPr txBox="1"/>
          <p:nvPr/>
        </p:nvSpPr>
        <p:spPr>
          <a:xfrm>
            <a:off x="11574966" y="6416856"/>
            <a:ext cx="505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5468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0A8126D-B13F-EBFE-ED6C-B6E9016239B3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41F14A-6609-BD47-3DA4-2A86B9F94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158" y="1136343"/>
            <a:ext cx="1257052" cy="1557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2FCE7A-2607-3D71-992E-832B130DE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158" y="1587036"/>
            <a:ext cx="1268203" cy="11115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F72B63-825C-2900-5E0B-8DB518B83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482" y="1540649"/>
            <a:ext cx="3808225" cy="37767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6FD793-1965-3334-93DD-341E44C3773F}"/>
              </a:ext>
            </a:extLst>
          </p:cNvPr>
          <p:cNvSpPr txBox="1"/>
          <p:nvPr/>
        </p:nvSpPr>
        <p:spPr>
          <a:xfrm>
            <a:off x="7105416" y="1118032"/>
            <a:ext cx="101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D2Q9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F2712C-9910-76A7-44B0-C1788A9BCA35}"/>
              </a:ext>
            </a:extLst>
          </p:cNvPr>
          <p:cNvCxnSpPr>
            <a:cxnSpLocks/>
          </p:cNvCxnSpPr>
          <p:nvPr/>
        </p:nvCxnSpPr>
        <p:spPr>
          <a:xfrm>
            <a:off x="2375210" y="1624238"/>
            <a:ext cx="3612995" cy="194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CE7B05F-5424-D7A1-456F-183433329E0B}"/>
              </a:ext>
            </a:extLst>
          </p:cNvPr>
          <p:cNvCxnSpPr>
            <a:cxnSpLocks/>
          </p:cNvCxnSpPr>
          <p:nvPr/>
        </p:nvCxnSpPr>
        <p:spPr>
          <a:xfrm>
            <a:off x="2375209" y="2693502"/>
            <a:ext cx="3612996" cy="22495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A690D46F-98EA-A694-FAC3-45EC38386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0077" y="5670237"/>
            <a:ext cx="7772400" cy="84684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A175D12-1258-2AA7-F571-251582708E3F}"/>
              </a:ext>
            </a:extLst>
          </p:cNvPr>
          <p:cNvSpPr txBox="1"/>
          <p:nvPr/>
        </p:nvSpPr>
        <p:spPr>
          <a:xfrm>
            <a:off x="11608420" y="6416856"/>
            <a:ext cx="47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5371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CEEB64-8510-992D-6333-63B9A8AE42BC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E88A48A-EB05-C34D-20E7-9BDC25F8DC66}"/>
              </a:ext>
            </a:extLst>
          </p:cNvPr>
          <p:cNvGrpSpPr/>
          <p:nvPr/>
        </p:nvGrpSpPr>
        <p:grpSpPr>
          <a:xfrm>
            <a:off x="1081197" y="1091343"/>
            <a:ext cx="5014803" cy="4908014"/>
            <a:chOff x="1081197" y="1091343"/>
            <a:chExt cx="5014803" cy="49080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00D233-CCD3-4200-3A7C-02DF34D3C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1197" y="1614267"/>
              <a:ext cx="5014803" cy="438509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59E41D-859D-E104-2C9C-62ADC968E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9518" y="1091343"/>
              <a:ext cx="1060726" cy="42680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3FE594-7BE2-3444-0FD6-B3025BB9E7A8}"/>
                  </a:ext>
                </a:extLst>
              </p:cNvPr>
              <p:cNvSpPr txBox="1"/>
              <p:nvPr/>
            </p:nvSpPr>
            <p:spPr>
              <a:xfrm>
                <a:off x="963900" y="2039422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3FE594-7BE2-3444-0FD6-B3025BB9E7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900" y="2039422"/>
                <a:ext cx="1561170" cy="2816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E636FF-6644-2F50-1D01-F40E7E074FA3}"/>
                  </a:ext>
                </a:extLst>
              </p:cNvPr>
              <p:cNvSpPr txBox="1"/>
              <p:nvPr/>
            </p:nvSpPr>
            <p:spPr>
              <a:xfrm>
                <a:off x="2185640" y="2039422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E636FF-6644-2F50-1D01-F40E7E074F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640" y="2039422"/>
                <a:ext cx="1561170" cy="2816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800AD9-FB37-E6F4-6DA4-DFC21FF40085}"/>
                  </a:ext>
                </a:extLst>
              </p:cNvPr>
              <p:cNvSpPr txBox="1"/>
              <p:nvPr/>
            </p:nvSpPr>
            <p:spPr>
              <a:xfrm>
                <a:off x="2185640" y="3075687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800AD9-FB37-E6F4-6DA4-DFC21FF40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640" y="3075687"/>
                <a:ext cx="1561170" cy="2816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DD7D4F1-456D-5E8F-7C15-00EA5C813F83}"/>
                  </a:ext>
                </a:extLst>
              </p:cNvPr>
              <p:cNvSpPr txBox="1"/>
              <p:nvPr/>
            </p:nvSpPr>
            <p:spPr>
              <a:xfrm>
                <a:off x="919296" y="3075687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DD7D4F1-456D-5E8F-7C15-00EA5C813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96" y="3075687"/>
                <a:ext cx="1561170" cy="2816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24BB17-4DE8-4FA0-2393-0D12678D572E}"/>
                  </a:ext>
                </a:extLst>
              </p:cNvPr>
              <p:cNvSpPr txBox="1"/>
              <p:nvPr/>
            </p:nvSpPr>
            <p:spPr>
              <a:xfrm>
                <a:off x="3453750" y="2039422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24BB17-4DE8-4FA0-2393-0D12678D5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750" y="2039422"/>
                <a:ext cx="1561170" cy="2816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55F6C6-25F9-4610-E2B7-59789B4A8ECB}"/>
                  </a:ext>
                </a:extLst>
              </p:cNvPr>
              <p:cNvSpPr txBox="1"/>
              <p:nvPr/>
            </p:nvSpPr>
            <p:spPr>
              <a:xfrm>
                <a:off x="4707882" y="2039422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D55F6C6-25F9-4610-E2B7-59789B4A8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882" y="2039422"/>
                <a:ext cx="1561170" cy="2816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31050C-D3C5-988D-F9BC-D8DA4F554B65}"/>
                  </a:ext>
                </a:extLst>
              </p:cNvPr>
              <p:cNvSpPr txBox="1"/>
              <p:nvPr/>
            </p:nvSpPr>
            <p:spPr>
              <a:xfrm>
                <a:off x="4707882" y="5299488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31050C-D3C5-988D-F9BC-D8DA4F554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882" y="5299488"/>
                <a:ext cx="1561170" cy="28161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75B8D455-58D0-11C7-E09E-3669569A7C94}"/>
              </a:ext>
            </a:extLst>
          </p:cNvPr>
          <p:cNvSpPr txBox="1"/>
          <p:nvPr/>
        </p:nvSpPr>
        <p:spPr>
          <a:xfrm>
            <a:off x="3746810" y="3075687"/>
            <a:ext cx="780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….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51880A8-48A2-3E71-7CCC-07309FBF25F4}"/>
                  </a:ext>
                </a:extLst>
              </p:cNvPr>
              <p:cNvSpPr txBox="1"/>
              <p:nvPr/>
            </p:nvSpPr>
            <p:spPr>
              <a:xfrm>
                <a:off x="6229812" y="2391954"/>
                <a:ext cx="5791202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Model system by evolving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(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𝑥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,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𝑡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at each lattice point</a:t>
                </a:r>
              </a:p>
              <a:p>
                <a:endParaRPr lang="en-US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Repeat process many times until equilibrium is reached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51880A8-48A2-3E71-7CCC-07309FBF2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812" y="2391954"/>
                <a:ext cx="5791202" cy="2031325"/>
              </a:xfrm>
              <a:prstGeom prst="rect">
                <a:avLst/>
              </a:prstGeom>
              <a:blipFill>
                <a:blip r:embed="rId11"/>
                <a:stretch>
                  <a:fillRect l="-656" b="-3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EAB8CE4F-E78A-9F7F-39F5-0518D4DFD365}"/>
              </a:ext>
            </a:extLst>
          </p:cNvPr>
          <p:cNvSpPr txBox="1"/>
          <p:nvPr/>
        </p:nvSpPr>
        <p:spPr>
          <a:xfrm>
            <a:off x="11597268" y="6416856"/>
            <a:ext cx="48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2338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8B451-2783-D2CF-E06E-B42CCFCAF370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 algorithm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CC2789-8FEC-8E28-7BA7-88BDAC02C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271322"/>
            <a:ext cx="5252225" cy="24166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BBB4CA-9047-78FF-5321-604C293BB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53" y="3778760"/>
            <a:ext cx="4617715" cy="21090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1B1F04-3385-14DE-D109-4F146246A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262" y="1650380"/>
            <a:ext cx="6554553" cy="28617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4030B1-4394-B3B4-DE25-27F21F425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2223" y="2924470"/>
            <a:ext cx="4223894" cy="23282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C83714-ED33-8657-E991-18755279E507}"/>
              </a:ext>
            </a:extLst>
          </p:cNvPr>
          <p:cNvSpPr txBox="1"/>
          <p:nvPr/>
        </p:nvSpPr>
        <p:spPr>
          <a:xfrm>
            <a:off x="5392168" y="6259099"/>
            <a:ext cx="60941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Krüger, T., 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Kusumaatmaja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H., Kuzmin, A., 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Shardt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O., Silva, G. and 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Viggen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E.M., 2017. The Lattice Boltzmann Method : Principles and Practice [Online]. 1st ed. 2017. Cham: Springer International Publishing. Available from: https://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doi.org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/10.1007/978-3-319-44649-3.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CE7E1-85FA-7FF9-63FD-FEE644F370D2}"/>
              </a:ext>
            </a:extLst>
          </p:cNvPr>
          <p:cNvSpPr txBox="1"/>
          <p:nvPr/>
        </p:nvSpPr>
        <p:spPr>
          <a:xfrm>
            <a:off x="11586117" y="6416856"/>
            <a:ext cx="49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02826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8E0232-C2C5-586A-4050-E7932CB651F9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 algorithm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11B0EA-4251-E0D0-F475-F55CA7091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524" y="1890139"/>
            <a:ext cx="3966951" cy="38248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856284-CF6B-17E5-FBF7-8E5A5C097C17}"/>
              </a:ext>
            </a:extLst>
          </p:cNvPr>
          <p:cNvSpPr txBox="1"/>
          <p:nvPr/>
        </p:nvSpPr>
        <p:spPr>
          <a:xfrm>
            <a:off x="4540403" y="1466250"/>
            <a:ext cx="3111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1. Macroscopic moments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6D9DC7-8997-D095-5D6C-A3695FC594D6}"/>
              </a:ext>
            </a:extLst>
          </p:cNvPr>
          <p:cNvSpPr txBox="1"/>
          <p:nvPr/>
        </p:nvSpPr>
        <p:spPr>
          <a:xfrm>
            <a:off x="11474605" y="6416856"/>
            <a:ext cx="60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50369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F13C8C-A3E4-5D31-4E10-6DB5F9169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B40B86-7323-B563-0F16-D5CC3A02A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524" y="1890139"/>
            <a:ext cx="3966951" cy="38248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D5F5AB-FCBD-3FCC-B221-53840F9A7F7E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 algorithm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FC2AB4-8094-DC3C-D5C3-BD33F2C56ED0}"/>
              </a:ext>
            </a:extLst>
          </p:cNvPr>
          <p:cNvSpPr txBox="1"/>
          <p:nvPr/>
        </p:nvSpPr>
        <p:spPr>
          <a:xfrm>
            <a:off x="4011649" y="1410494"/>
            <a:ext cx="4168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2.  Equilibrium distribution function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9A54EB-30C5-B983-C924-AC9D80DF89E0}"/>
              </a:ext>
            </a:extLst>
          </p:cNvPr>
          <p:cNvSpPr txBox="1"/>
          <p:nvPr/>
        </p:nvSpPr>
        <p:spPr>
          <a:xfrm>
            <a:off x="11597268" y="6416856"/>
            <a:ext cx="48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8869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8BD874-5060-23ED-EC29-300172230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6F4138-3671-0890-65D4-E6F1CEAB1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525" y="1890139"/>
            <a:ext cx="3966952" cy="38248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F78515-24EB-5EFD-CDC6-0FCAB74C299C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 algorithm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57168A-59E6-5DB7-F6C3-243AE8EC00E5}"/>
              </a:ext>
            </a:extLst>
          </p:cNvPr>
          <p:cNvSpPr txBox="1"/>
          <p:nvPr/>
        </p:nvSpPr>
        <p:spPr>
          <a:xfrm>
            <a:off x="4366165" y="1399343"/>
            <a:ext cx="345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3.  Collision (relaxation)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FB1B95-7E34-8180-1A5B-8A25F0C50A13}"/>
              </a:ext>
            </a:extLst>
          </p:cNvPr>
          <p:cNvSpPr txBox="1"/>
          <p:nvPr/>
        </p:nvSpPr>
        <p:spPr>
          <a:xfrm>
            <a:off x="11563815" y="6416856"/>
            <a:ext cx="51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469557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005DC2-C0DE-7C61-E2F6-58B76557A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4D7E38-2429-D531-B456-5A5255D91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283" y="1510999"/>
            <a:ext cx="5009457" cy="47894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2EB2B7-BB3C-072C-0BEE-54AD65C5BB3B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 algorithm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FF9C3D-DBB4-4ABB-1ECD-94FFF27046F0}"/>
              </a:ext>
            </a:extLst>
          </p:cNvPr>
          <p:cNvSpPr txBox="1"/>
          <p:nvPr/>
        </p:nvSpPr>
        <p:spPr>
          <a:xfrm>
            <a:off x="4972745" y="1399343"/>
            <a:ext cx="2246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4. Streaming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549E14-D601-2246-1F81-9FE0C166B14C}"/>
              </a:ext>
            </a:extLst>
          </p:cNvPr>
          <p:cNvSpPr txBox="1"/>
          <p:nvPr/>
        </p:nvSpPr>
        <p:spPr>
          <a:xfrm>
            <a:off x="11586117" y="6416856"/>
            <a:ext cx="49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2810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47B79C-48A8-3F25-921A-19D2F804134F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A919F0-12F7-768C-4B45-3F21EB5DD5F4}"/>
              </a:ext>
            </a:extLst>
          </p:cNvPr>
          <p:cNvGrpSpPr/>
          <p:nvPr/>
        </p:nvGrpSpPr>
        <p:grpSpPr>
          <a:xfrm>
            <a:off x="3588597" y="1091343"/>
            <a:ext cx="5014803" cy="4908014"/>
            <a:chOff x="1081197" y="1091343"/>
            <a:chExt cx="5014803" cy="49080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ADEB29-06D9-C255-EDC4-2C807F908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1197" y="1614267"/>
              <a:ext cx="5014803" cy="438509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432F0D-09C5-55DF-1494-F08185CD4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9518" y="1091343"/>
              <a:ext cx="1060726" cy="42680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D2BB01-5148-5823-42C9-259CAE425EB4}"/>
                  </a:ext>
                </a:extLst>
              </p:cNvPr>
              <p:cNvSpPr txBox="1"/>
              <p:nvPr/>
            </p:nvSpPr>
            <p:spPr>
              <a:xfrm>
                <a:off x="3440829" y="2030564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D2BB01-5148-5823-42C9-259CAE425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829" y="2030564"/>
                <a:ext cx="1561170" cy="2816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50B84-368A-C424-7370-DDCFE10D1DFE}"/>
                  </a:ext>
                </a:extLst>
              </p:cNvPr>
              <p:cNvSpPr txBox="1"/>
              <p:nvPr/>
            </p:nvSpPr>
            <p:spPr>
              <a:xfrm>
                <a:off x="4681889" y="2032256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50B84-368A-C424-7370-DDCFE10D1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889" y="2032256"/>
                <a:ext cx="1561170" cy="2816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7B91B6-1478-B9C8-CAA6-829F28C20198}"/>
                  </a:ext>
                </a:extLst>
              </p:cNvPr>
              <p:cNvSpPr txBox="1"/>
              <p:nvPr/>
            </p:nvSpPr>
            <p:spPr>
              <a:xfrm>
                <a:off x="5974514" y="2053039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7B91B6-1478-B9C8-CAA6-829F28C20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4514" y="2053039"/>
                <a:ext cx="1561170" cy="2816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C199CB-21BA-0BF8-3604-CE20222CC350}"/>
                  </a:ext>
                </a:extLst>
              </p:cNvPr>
              <p:cNvSpPr txBox="1"/>
              <p:nvPr/>
            </p:nvSpPr>
            <p:spPr>
              <a:xfrm>
                <a:off x="3440829" y="3128691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C199CB-21BA-0BF8-3604-CE20222CC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829" y="3128691"/>
                <a:ext cx="1561170" cy="2816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FFE2EA-F1F0-9B7B-B0BF-229BA9D0596C}"/>
                  </a:ext>
                </a:extLst>
              </p:cNvPr>
              <p:cNvSpPr txBox="1"/>
              <p:nvPr/>
            </p:nvSpPr>
            <p:spPr>
              <a:xfrm>
                <a:off x="7194892" y="2039422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FFE2EA-F1F0-9B7B-B0BF-229BA9D05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4892" y="2039422"/>
                <a:ext cx="1561170" cy="2816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537DBBA-6147-58B6-DB83-8BFF87DDF019}"/>
                  </a:ext>
                </a:extLst>
              </p:cNvPr>
              <p:cNvSpPr txBox="1"/>
              <p:nvPr/>
            </p:nvSpPr>
            <p:spPr>
              <a:xfrm>
                <a:off x="4681889" y="3130383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537DBBA-6147-58B6-DB83-8BFF87DDF0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889" y="3130383"/>
                <a:ext cx="1561170" cy="2816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32AC50-1EED-C4F9-845A-05D6A4B1A708}"/>
                  </a:ext>
                </a:extLst>
              </p:cNvPr>
              <p:cNvSpPr txBox="1"/>
              <p:nvPr/>
            </p:nvSpPr>
            <p:spPr>
              <a:xfrm>
                <a:off x="7189998" y="5310446"/>
                <a:ext cx="1561170" cy="281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1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d>
                        <m:dPr>
                          <m:ctrlP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1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32AC50-1EED-C4F9-845A-05D6A4B1A7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998" y="5310446"/>
                <a:ext cx="1561170" cy="28161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A4AD47C-3753-8ACD-9C8C-CD19502103C5}"/>
              </a:ext>
            </a:extLst>
          </p:cNvPr>
          <p:cNvSpPr txBox="1"/>
          <p:nvPr/>
        </p:nvSpPr>
        <p:spPr>
          <a:xfrm>
            <a:off x="6252352" y="3090996"/>
            <a:ext cx="780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….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7B06CF-3682-60EE-F9AE-D0B5EACCEC74}"/>
              </a:ext>
            </a:extLst>
          </p:cNvPr>
          <p:cNvSpPr txBox="1"/>
          <p:nvPr/>
        </p:nvSpPr>
        <p:spPr>
          <a:xfrm>
            <a:off x="11563815" y="6416856"/>
            <a:ext cx="51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686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CD5AC3-CCBB-29FC-3A28-A118F821FC7D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done so far</a:t>
            </a:r>
          </a:p>
        </p:txBody>
      </p:sp>
      <p:pic>
        <p:nvPicPr>
          <p:cNvPr id="6" name="rho_video.mp4">
            <a:hlinkClick r:id="" action="ppaction://media"/>
            <a:extLst>
              <a:ext uri="{FF2B5EF4-FFF2-40B4-BE49-F238E27FC236}">
                <a16:creationId xmlns:a16="http://schemas.microsoft.com/office/drawing/2014/main" id="{DCFD1735-6C4B-7A74-EDF6-8CDAEFC77C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2518" y="1180553"/>
            <a:ext cx="6618359" cy="49637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89B6DC-BE43-6C11-8BD7-489499695959}"/>
              </a:ext>
            </a:extLst>
          </p:cNvPr>
          <p:cNvSpPr txBox="1"/>
          <p:nvPr/>
        </p:nvSpPr>
        <p:spPr>
          <a:xfrm>
            <a:off x="326175" y="2274838"/>
            <a:ext cx="37886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Lattice Boltzmann simulation of two-phase liquid-gas system.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Reproducing results from:       Swift, M. R., Osborn, W. R., Yeomans, J. M., Lattice Boltzmann Simulation of Nonideal fluids, 1994, Physical review letters, 75, 5.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5F0371-533D-E640-144C-28D5CD1977EC}"/>
              </a:ext>
            </a:extLst>
          </p:cNvPr>
          <p:cNvSpPr txBox="1"/>
          <p:nvPr/>
        </p:nvSpPr>
        <p:spPr>
          <a:xfrm>
            <a:off x="11586117" y="6416856"/>
            <a:ext cx="49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10511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78810B-1FA8-DB09-C8BD-DF09F2D69852}"/>
              </a:ext>
            </a:extLst>
          </p:cNvPr>
          <p:cNvSpPr txBox="1"/>
          <p:nvPr/>
        </p:nvSpPr>
        <p:spPr>
          <a:xfrm>
            <a:off x="4349596" y="323637"/>
            <a:ext cx="3492808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B7D976-7473-B81D-5846-7E0A9687E45A}"/>
              </a:ext>
            </a:extLst>
          </p:cNvPr>
          <p:cNvSpPr txBox="1"/>
          <p:nvPr/>
        </p:nvSpPr>
        <p:spPr>
          <a:xfrm>
            <a:off x="1302526" y="1915095"/>
            <a:ext cx="60941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is a neutron star?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Neutron star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Why does nuclear pasta form?</a:t>
            </a:r>
          </a:p>
          <a:p>
            <a:endParaRPr lang="en-US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 can we model nuclear pasta?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Previous work and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Lattice Boltzmann Method</a:t>
            </a:r>
          </a:p>
          <a:p>
            <a:endParaRPr lang="en-US" sz="2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Connections to neutron star observables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E85AB0-1D68-34BF-8D70-8934DF7510B7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7783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2ECF64-2993-BA68-B6FE-D0C0DA3AF0E3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and outcomes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DF3474-2BDB-3219-5C30-A6D2B015F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230" y="1091343"/>
            <a:ext cx="4966690" cy="47909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76A05F-2A55-E239-ABD3-18290659D35D}"/>
              </a:ext>
            </a:extLst>
          </p:cNvPr>
          <p:cNvSpPr txBox="1"/>
          <p:nvPr/>
        </p:nvSpPr>
        <p:spPr>
          <a:xfrm>
            <a:off x="484738" y="2101812"/>
            <a:ext cx="51577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See if nuclear pasta shapes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 about its transport properties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9BD4A3-8569-6C45-58B3-316E92E3243B}"/>
              </a:ext>
            </a:extLst>
          </p:cNvPr>
          <p:cNvSpPr txBox="1"/>
          <p:nvPr/>
        </p:nvSpPr>
        <p:spPr>
          <a:xfrm>
            <a:off x="484738" y="3928397"/>
            <a:ext cx="60941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Incorporating all the microscopic forces at 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Ensuring the simulation remains stable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8D0F68-FE90-DD39-84D5-C5F796EF5C5D}"/>
              </a:ext>
            </a:extLst>
          </p:cNvPr>
          <p:cNvSpPr txBox="1"/>
          <p:nvPr/>
        </p:nvSpPr>
        <p:spPr>
          <a:xfrm>
            <a:off x="11597268" y="6416856"/>
            <a:ext cx="48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443036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DB0E68A-DD20-26ED-5543-B5889BB117C9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and outcomes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094A90-F838-8999-6CAF-A8D78434474C}"/>
              </a:ext>
            </a:extLst>
          </p:cNvPr>
          <p:cNvSpPr txBox="1"/>
          <p:nvPr/>
        </p:nvSpPr>
        <p:spPr>
          <a:xfrm>
            <a:off x="404232" y="2004304"/>
            <a:ext cx="703363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Link nuclear pasta to neutron star observables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Nuclear pasta region has an effect on neutron star observables: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  Gravitational waves (</a:t>
            </a:r>
            <a:r>
              <a:rPr lang="en-US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-modes)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  Resonant shattering flares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  Superfluid glitches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Detections of these observables will aid in interpreting results of simulations to help constrain the </a:t>
            </a:r>
            <a:r>
              <a:rPr lang="en-US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behaviour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of nuclear pasta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60C8B1-60DD-0B15-DA28-9F3304B85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974" y="1340224"/>
            <a:ext cx="2345802" cy="14482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3A2809-AAE8-C20B-A7DC-C1686648E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798" y="3859099"/>
            <a:ext cx="2884407" cy="195968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10EC09-9EFC-BEDE-A16A-CED1D0702666}"/>
              </a:ext>
            </a:extLst>
          </p:cNvPr>
          <p:cNvCxnSpPr>
            <a:cxnSpLocks/>
          </p:cNvCxnSpPr>
          <p:nvPr/>
        </p:nvCxnSpPr>
        <p:spPr>
          <a:xfrm>
            <a:off x="9576875" y="2799653"/>
            <a:ext cx="0" cy="958308"/>
          </a:xfrm>
          <a:prstGeom prst="straightConnector1">
            <a:avLst/>
          </a:prstGeom>
          <a:ln w="3175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45CDA7F-1FA6-45C0-1536-C747BF0D071C}"/>
              </a:ext>
            </a:extLst>
          </p:cNvPr>
          <p:cNvSpPr txBox="1"/>
          <p:nvPr/>
        </p:nvSpPr>
        <p:spPr>
          <a:xfrm>
            <a:off x="7877683" y="5919919"/>
            <a:ext cx="34206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Source:https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://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www.esa.int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Science_Exploration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Space_Science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Neutron_stars_pulsars_and_magnetars</a:t>
            </a:r>
            <a:endParaRPr lang="en-US" sz="10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071393-B1F7-CC43-0FD4-09736B555CD6}"/>
              </a:ext>
            </a:extLst>
          </p:cNvPr>
          <p:cNvSpPr txBox="1"/>
          <p:nvPr/>
        </p:nvSpPr>
        <p:spPr>
          <a:xfrm>
            <a:off x="11597268" y="6416856"/>
            <a:ext cx="48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190064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DB548F-6B6D-E6C5-51BC-12FFE200D59A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7685E1-B5DD-FF5E-2926-2ECF7D97CE67}"/>
              </a:ext>
            </a:extLst>
          </p:cNvPr>
          <p:cNvSpPr txBox="1"/>
          <p:nvPr/>
        </p:nvSpPr>
        <p:spPr>
          <a:xfrm>
            <a:off x="1251725" y="2056499"/>
            <a:ext cx="788112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PhD project: nuclear pasta and neutron star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it is and why it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Will use Lattice Boltzmann method to model nuclear pasta in order to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   See whether nuclear pasta shapes form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   Investigate its transport properties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Link results of simulations to neutron star observables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6B55D2-DC49-5A41-C103-97B3A329660C}"/>
              </a:ext>
            </a:extLst>
          </p:cNvPr>
          <p:cNvSpPr txBox="1"/>
          <p:nvPr/>
        </p:nvSpPr>
        <p:spPr>
          <a:xfrm>
            <a:off x="11407698" y="6416856"/>
            <a:ext cx="672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5071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94A479-F80F-E3E1-20F1-E896C51D9AA7}"/>
              </a:ext>
            </a:extLst>
          </p:cNvPr>
          <p:cNvSpPr txBox="1"/>
          <p:nvPr/>
        </p:nvSpPr>
        <p:spPr>
          <a:xfrm>
            <a:off x="2058484" y="321902"/>
            <a:ext cx="8075031" cy="144655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neutron stars and why are they interesting?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D647A7-F2A9-076C-8FC4-E7EBAD258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767" y="2022088"/>
            <a:ext cx="3741234" cy="24941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CCE170-344B-BEA7-20AA-2619FA2F8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646" y="2022088"/>
            <a:ext cx="3678881" cy="249415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FDE596-65E8-526C-9088-5CA5FF68EF37}"/>
              </a:ext>
            </a:extLst>
          </p:cNvPr>
          <p:cNvCxnSpPr/>
          <p:nvPr/>
        </p:nvCxnSpPr>
        <p:spPr>
          <a:xfrm>
            <a:off x="5062655" y="3269166"/>
            <a:ext cx="2564780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B56B204-8779-EAF7-7B13-07793AC263BE}"/>
              </a:ext>
            </a:extLst>
          </p:cNvPr>
          <p:cNvGrpSpPr/>
          <p:nvPr/>
        </p:nvGrpSpPr>
        <p:grpSpPr>
          <a:xfrm>
            <a:off x="2389496" y="4969353"/>
            <a:ext cx="7413006" cy="707886"/>
            <a:chOff x="1402034" y="5047411"/>
            <a:chExt cx="7413006" cy="70788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CFF440-F484-B89B-3AFF-A4C93D54508C}"/>
                </a:ext>
              </a:extLst>
            </p:cNvPr>
            <p:cNvSpPr txBox="1"/>
            <p:nvPr/>
          </p:nvSpPr>
          <p:spPr>
            <a:xfrm>
              <a:off x="1402034" y="5047411"/>
              <a:ext cx="2375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Multimessenger</a:t>
              </a:r>
              <a:r>
                <a:rPr lang="en-US" sz="2000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 astronomy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4C254C-230D-2EC6-D429-C73F86C4272F}"/>
                </a:ext>
              </a:extLst>
            </p:cNvPr>
            <p:cNvSpPr txBox="1"/>
            <p:nvPr/>
          </p:nvSpPr>
          <p:spPr>
            <a:xfrm>
              <a:off x="3575129" y="5183827"/>
              <a:ext cx="873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=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B622607-4AAE-736A-E7A3-72FE10E751EC}"/>
                </a:ext>
              </a:extLst>
            </p:cNvPr>
            <p:cNvSpPr txBox="1"/>
            <p:nvPr/>
          </p:nvSpPr>
          <p:spPr>
            <a:xfrm>
              <a:off x="5945459" y="5201299"/>
              <a:ext cx="7991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+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B71B4BE-DB87-AB5A-A031-D5CF41303729}"/>
                </a:ext>
              </a:extLst>
            </p:cNvPr>
            <p:cNvSpPr txBox="1"/>
            <p:nvPr/>
          </p:nvSpPr>
          <p:spPr>
            <a:xfrm>
              <a:off x="4246526" y="5047411"/>
              <a:ext cx="18212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Gravitational wave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DCF1ACC-6F56-BB27-EAFE-131DCD61CB4D}"/>
                </a:ext>
              </a:extLst>
            </p:cNvPr>
            <p:cNvSpPr txBox="1"/>
            <p:nvPr/>
          </p:nvSpPr>
          <p:spPr>
            <a:xfrm>
              <a:off x="6439830" y="5047411"/>
              <a:ext cx="2375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Electromagnetic signal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D891038-CCD4-A7B8-206B-8D2F3328E6C9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006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D578FD-39D0-2BE3-901A-FC366AA22E93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star structure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7E08C-EA96-0CDC-0248-335191319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478" y="1560208"/>
            <a:ext cx="6632029" cy="43393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184215-3080-0EA7-12DF-E4E1EB111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154" y="1596426"/>
            <a:ext cx="2725854" cy="6017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037B31-AA49-06D9-171F-9B89CD3AC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710" y="2228360"/>
            <a:ext cx="2344857" cy="5176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A6237E-BE83-F985-206E-3632AC719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522" y="2799178"/>
            <a:ext cx="2826893" cy="624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834422-07BB-A304-4893-DF6F00954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743" y="3423200"/>
            <a:ext cx="2722754" cy="6010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18D8CD-65F8-BA29-7DD5-228437A9F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743" y="4060452"/>
            <a:ext cx="2451712" cy="5412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5D855C-BD5F-E63C-79F6-BA123EED5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132" y="486573"/>
            <a:ext cx="3421320" cy="1944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E8E0D7-C18C-CD36-DC81-ECDCAB051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011" y="1801503"/>
            <a:ext cx="3421320" cy="10086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9E83E3-2BD2-88C1-13E4-334005348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012" y="2976335"/>
            <a:ext cx="3493300" cy="10347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E9C2F0-B59C-2E15-61AA-1A49342F73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628" y="4205716"/>
            <a:ext cx="3537905" cy="10465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5063E1-433F-416B-C070-680424AF5B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5011" y="4983044"/>
            <a:ext cx="4047278" cy="15360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13D5C4-E7B2-8500-51F7-6600A42672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6377" y="2620574"/>
            <a:ext cx="1868422" cy="25870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3065869-88CD-9A11-DCA5-393F55A899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9973" y="1009503"/>
            <a:ext cx="632713" cy="23772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AF9B81D-0E86-438A-5C65-346D46480A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0803" y="2339294"/>
            <a:ext cx="669412" cy="24035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A09C7A0-BEF3-C233-D184-4C479431A6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265685"/>
            <a:ext cx="830215" cy="135456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BF1AAC-F038-617B-3021-3092D2BE738B}"/>
              </a:ext>
            </a:extLst>
          </p:cNvPr>
          <p:cNvSpPr txBox="1"/>
          <p:nvPr/>
        </p:nvSpPr>
        <p:spPr>
          <a:xfrm>
            <a:off x="9656351" y="3201382"/>
            <a:ext cx="2574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CRUST-CORE TRANSITION </a:t>
            </a:r>
          </a:p>
          <a:p>
            <a:r>
              <a:rPr lang="en-US" sz="1400" i="1" dirty="0">
                <a:solidFill>
                  <a:srgbClr val="FF0000"/>
                </a:solidFill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NUCLEAR PASTA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C340E7-69D2-86E6-0B6C-1528C0930D5B}"/>
              </a:ext>
            </a:extLst>
          </p:cNvPr>
          <p:cNvCxnSpPr>
            <a:cxnSpLocks/>
          </p:cNvCxnSpPr>
          <p:nvPr/>
        </p:nvCxnSpPr>
        <p:spPr>
          <a:xfrm flipV="1">
            <a:off x="6211229" y="3456882"/>
            <a:ext cx="3488499" cy="611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52D8547-678D-3CD8-F334-2A1151A94809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2203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926CAF-1489-22ED-7D97-B69E29322CC8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does nuclear pasta form?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C3FA81-F935-9BF3-DA3C-ACB71D62EF67}"/>
              </a:ext>
            </a:extLst>
          </p:cNvPr>
          <p:cNvSpPr txBox="1"/>
          <p:nvPr/>
        </p:nvSpPr>
        <p:spPr>
          <a:xfrm>
            <a:off x="738456" y="2128845"/>
            <a:ext cx="26400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Neutron rich nuclei in a sea of superfluid neutrons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9E270F-3A39-7FDD-8F20-8C2201FCD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55" y="2712328"/>
            <a:ext cx="2640051" cy="1620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B7D054-C115-C005-E142-F91F3A59BE98}"/>
              </a:ext>
            </a:extLst>
          </p:cNvPr>
          <p:cNvSpPr txBox="1"/>
          <p:nvPr/>
        </p:nvSpPr>
        <p:spPr>
          <a:xfrm>
            <a:off x="4775973" y="2128845"/>
            <a:ext cx="26400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Competition between forces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D3923A-1F42-6CC6-182E-E6037CC9D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973" y="2713620"/>
            <a:ext cx="2640051" cy="16171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AD301E-716D-1774-2856-622F7A87CE4A}"/>
              </a:ext>
            </a:extLst>
          </p:cNvPr>
          <p:cNvSpPr txBox="1"/>
          <p:nvPr/>
        </p:nvSpPr>
        <p:spPr>
          <a:xfrm>
            <a:off x="4549701" y="4391118"/>
            <a:ext cx="1416205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Nuclear force binding nuclei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715D91-9D89-5129-7326-05C2985D2FE9}"/>
              </a:ext>
            </a:extLst>
          </p:cNvPr>
          <p:cNvSpPr txBox="1"/>
          <p:nvPr/>
        </p:nvSpPr>
        <p:spPr>
          <a:xfrm>
            <a:off x="6084847" y="4391118"/>
            <a:ext cx="168011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Coulomb repulsion between nuclei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D4EDC69-A6B2-97A1-3A3C-79C8D4765313}"/>
                  </a:ext>
                </a:extLst>
              </p:cNvPr>
              <p:cNvSpPr txBox="1"/>
              <p:nvPr/>
            </p:nvSpPr>
            <p:spPr>
              <a:xfrm>
                <a:off x="8813490" y="2156455"/>
                <a:ext cx="264005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Matter becomes frustrated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 nuclear pasta forms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D4EDC69-A6B2-97A1-3A3C-79C8D4765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3490" y="2156455"/>
                <a:ext cx="2640051" cy="584775"/>
              </a:xfrm>
              <a:prstGeom prst="rect">
                <a:avLst/>
              </a:prstGeom>
              <a:blipFill>
                <a:blip r:embed="rId4"/>
                <a:stretch>
                  <a:fillRect l="-962" t="-2083" r="-288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0E866B04-AD7B-B731-4C6B-093FDAFE02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3490" y="2712328"/>
            <a:ext cx="2640050" cy="161846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A4F7A7-4CE2-0AAD-5DA3-3F36149C9C9B}"/>
              </a:ext>
            </a:extLst>
          </p:cNvPr>
          <p:cNvCxnSpPr/>
          <p:nvPr/>
        </p:nvCxnSpPr>
        <p:spPr>
          <a:xfrm>
            <a:off x="3479180" y="3521561"/>
            <a:ext cx="1182030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7E5DA7E-41D0-B045-651B-CD3A5D9EA633}"/>
              </a:ext>
            </a:extLst>
          </p:cNvPr>
          <p:cNvCxnSpPr/>
          <p:nvPr/>
        </p:nvCxnSpPr>
        <p:spPr>
          <a:xfrm>
            <a:off x="7512205" y="3521561"/>
            <a:ext cx="1182030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5DA1B14-580B-752F-21FE-361B6B8D4688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25669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6E750C-80FA-6E71-6395-62CAE8CFB525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pasta shapes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28EDFE-57FE-FB75-75EC-B387902B1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630" y="1091343"/>
            <a:ext cx="9988737" cy="50529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3C958A-DB66-0B8A-6E7E-5E980F2BC733}"/>
              </a:ext>
            </a:extLst>
          </p:cNvPr>
          <p:cNvSpPr txBox="1"/>
          <p:nvPr/>
        </p:nvSpPr>
        <p:spPr>
          <a:xfrm>
            <a:off x="5296830" y="6536098"/>
            <a:ext cx="7114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Caplan, M. E., 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Howrowitz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C. J., 2017, Colloquium: </a:t>
            </a:r>
            <a:r>
              <a:rPr lang="en-US" sz="10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Astromaterial</a:t>
            </a:r>
            <a:r>
              <a:rPr lang="en-US" sz="1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science and nuclear pasta. APS, 89, 041002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89CA1C-BBA1-E564-D28D-C84700C97D26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54061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25881D-387E-BC11-9B20-879DA828CB03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 and challenges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7E95B7-3C51-8FEE-AB39-D1042C871769}"/>
              </a:ext>
            </a:extLst>
          </p:cNvPr>
          <p:cNvSpPr txBox="1"/>
          <p:nvPr/>
        </p:nvSpPr>
        <p:spPr>
          <a:xfrm>
            <a:off x="1006398" y="1584121"/>
            <a:ext cx="609414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Previous 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Liquid drop model (1983) - predicted 5 different pasta shapes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More recent work uses molecular dynamics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b="1" u="sng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Unphysical assumptions made (</a:t>
            </a:r>
            <a:r>
              <a:rPr lang="en-US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p/n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ratio, neutron background)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Focus on pasta shapes, not transport properties 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Transport properties are needed to link nuclear pasta to neutron star observables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595C25-3C5E-4ECE-7724-3BC14FC7F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9781" y="1187603"/>
            <a:ext cx="1142979" cy="50403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35FAD0-08BA-2DCD-DED0-E6D5767999BA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76958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F819C9-31E8-A369-E5DF-671DF984D118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DA0392-27AF-EA9B-4698-606A025A14F7}"/>
              </a:ext>
            </a:extLst>
          </p:cNvPr>
          <p:cNvSpPr txBox="1"/>
          <p:nvPr/>
        </p:nvSpPr>
        <p:spPr>
          <a:xfrm>
            <a:off x="758283" y="1660399"/>
            <a:ext cx="755773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Computational method derived from the Boltzmann equation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Captures mesoscopic </a:t>
            </a:r>
            <a:r>
              <a:rPr lang="en-US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behaviour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of fluids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Has been widely used to simulate fluid </a:t>
            </a:r>
            <a:r>
              <a:rPr lang="en-US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behaviour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on Earth, never in Astrophysical setting</a:t>
            </a: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Nuclear pasta phenomenologically similar to many soft matter systems on Earth: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Liquid crystals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DNA </a:t>
            </a:r>
          </a:p>
          <a:p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- Proteins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811892-5331-48D1-2399-741D6189C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1348" y="1358667"/>
            <a:ext cx="2592369" cy="48394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B67DE2-222C-B565-645F-AE1F98F0E10E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6756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230920-38D7-8CB3-A914-954532183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0" y="1412302"/>
            <a:ext cx="9604318" cy="97166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CE48A7-C312-E489-2109-5E2BAB1471AD}"/>
              </a:ext>
            </a:extLst>
          </p:cNvPr>
          <p:cNvSpPr txBox="1"/>
          <p:nvPr/>
        </p:nvSpPr>
        <p:spPr>
          <a:xfrm>
            <a:off x="2058484" y="321902"/>
            <a:ext cx="8075031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Boltzmann Method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EF5EAE-0171-1FF8-0A38-1DB564B8BD71}"/>
              </a:ext>
            </a:extLst>
          </p:cNvPr>
          <p:cNvSpPr txBox="1"/>
          <p:nvPr/>
        </p:nvSpPr>
        <p:spPr>
          <a:xfrm rot="18349606">
            <a:off x="1753647" y="3242815"/>
            <a:ext cx="2192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Pasta region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D5CF8E-CC99-2C82-8075-C0141A58D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625" y="1412302"/>
            <a:ext cx="7176543" cy="436403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27EA65-EEA6-8605-FD9F-A9EAAB53FB09}"/>
              </a:ext>
            </a:extLst>
          </p:cNvPr>
          <p:cNvCxnSpPr>
            <a:cxnSpLocks/>
          </p:cNvCxnSpPr>
          <p:nvPr/>
        </p:nvCxnSpPr>
        <p:spPr>
          <a:xfrm flipV="1">
            <a:off x="4493941" y="1412302"/>
            <a:ext cx="3936381" cy="11190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D86DE3-698B-82EF-8B45-6745B06C5DEA}"/>
              </a:ext>
            </a:extLst>
          </p:cNvPr>
          <p:cNvCxnSpPr>
            <a:cxnSpLocks/>
          </p:cNvCxnSpPr>
          <p:nvPr/>
        </p:nvCxnSpPr>
        <p:spPr>
          <a:xfrm>
            <a:off x="4493941" y="2713845"/>
            <a:ext cx="2720898" cy="25049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F1CCB59-D841-326E-9C04-E4FB904A7F78}"/>
              </a:ext>
            </a:extLst>
          </p:cNvPr>
          <p:cNvSpPr txBox="1"/>
          <p:nvPr/>
        </p:nvSpPr>
        <p:spPr>
          <a:xfrm>
            <a:off x="11819220" y="6416856"/>
            <a:ext cx="26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95290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715</Words>
  <Application>Microsoft Macintosh PowerPoint</Application>
  <PresentationFormat>Widescreen</PresentationFormat>
  <Paragraphs>154</Paragraphs>
  <Slides>22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Aptos Display</vt:lpstr>
      <vt:lpstr>Arial</vt:lpstr>
      <vt:lpstr>Cambria Math</vt:lpstr>
      <vt:lpstr>Helvetica</vt:lpstr>
      <vt:lpstr>Helvetica Neue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Lowri Mathias</dc:creator>
  <cp:lastModifiedBy>Lowri Mathias</cp:lastModifiedBy>
  <cp:revision>22</cp:revision>
  <dcterms:created xsi:type="dcterms:W3CDTF">2025-07-11T14:24:38Z</dcterms:created>
  <dcterms:modified xsi:type="dcterms:W3CDTF">2025-07-13T15:49:09Z</dcterms:modified>
</cp:coreProperties>
</file>