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64" r:id="rId3"/>
    <p:sldId id="258" r:id="rId4"/>
    <p:sldId id="259" r:id="rId5"/>
    <p:sldId id="260" r:id="rId6"/>
    <p:sldId id="261" r:id="rId7"/>
    <p:sldId id="265" r:id="rId8"/>
    <p:sldId id="263" r:id="rId9"/>
    <p:sldId id="280" r:id="rId10"/>
    <p:sldId id="267" r:id="rId11"/>
    <p:sldId id="284" r:id="rId12"/>
    <p:sldId id="279" r:id="rId13"/>
    <p:sldId id="282" r:id="rId14"/>
    <p:sldId id="268" r:id="rId15"/>
    <p:sldId id="270" r:id="rId16"/>
    <p:sldId id="271" r:id="rId17"/>
    <p:sldId id="274" r:id="rId18"/>
    <p:sldId id="283" r:id="rId19"/>
    <p:sldId id="281" r:id="rId20"/>
    <p:sldId id="272" r:id="rId21"/>
    <p:sldId id="273" r:id="rId22"/>
    <p:sldId id="269" r:id="rId23"/>
    <p:sldId id="276" r:id="rId24"/>
    <p:sldId id="275" r:id="rId25"/>
    <p:sldId id="277" r:id="rId26"/>
    <p:sldId id="278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2BEBD-5308-4E4C-AE6B-607D900F769E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99F38-5DA2-48FF-9B52-4659D96C0B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20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9F38-5DA2-48FF-9B52-4659D96C0B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98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9F38-5DA2-48FF-9B52-4659D96C0B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60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E90BD-DB2D-DF16-6F0F-F592B451D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A0DA1-ECA2-E00D-5606-7AEABB6781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4EF00-0372-8E90-AC8F-DC5B8C72B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47EA6-3DFF-301E-3512-34E7FD56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5EDC5-5DBE-1687-F4C9-F91F9E2F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B9526-081F-2923-5BC9-487B4756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E8C4CB-AA58-95A9-484B-5AD058BB0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7C22F-745A-86B6-9E8C-06700D150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967DA-504E-C469-2002-F0F75C3DA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B34C7-D571-034D-9B1F-F059D7BDC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23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10E50F-F503-936A-4AEE-B9378BD970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BACABE-5E20-3032-F775-5FF9BE661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05C75-160E-8CA7-FE4C-7187B252D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7766F-A712-0CAE-540F-AA9CD6CC0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14E5F-2CE4-796B-F29C-2162F6E2B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7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2E490-8767-BE49-12FF-A6E9D8CA6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823EF-2B24-1CDD-830B-5137DF360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057D5-A780-078B-E518-4A48E222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10E74-A09C-A5EB-1F94-424E90AC9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013D3-DC71-520A-96D4-82F6C9171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74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36E67-C777-8490-3BF0-C1B4FB27E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A5233-7F05-566C-F7A6-E92B48BF5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C6307-F8C8-047F-8FD1-F412A2289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BFDAB-699A-64D5-24FF-0EA511EC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23A85-198B-0B7C-4A18-92349055A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8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1BFAC-A6CF-47D9-DC03-3CDE7231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B4AF8-B2BD-8002-9185-A750689F6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D9977-9A7A-E2FD-4857-CCA38BDB5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92A8C-CFC5-20E5-F13D-1BA138E0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75E4D-E914-E2F2-5745-4064EE120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ACF68-9DC7-307E-BE95-59B2E506C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80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1197-D5CC-42A8-984E-D6D238407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955FF5-781D-A306-C739-418FDB42B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51B70-28BD-0788-DEC9-E081830AC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0BF937-0A15-5B7D-186A-B9B23122D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059A45-3948-A05D-6BFF-7ADA2CC77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A18FB5-530F-3326-816E-5E208D63B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3805E1-6F01-EC2E-010A-54D964077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28FE61-534E-530F-5BB2-68A8E6D1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740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63013-741F-69D2-6334-C99D1FA4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C3C7B0-88B5-FE91-5DD7-18800654F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DF71-616E-9A35-A6D1-8EC45678B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7B94A-ECF9-35D3-C0E1-A558F4B0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3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FBED3-A2F1-686A-5797-DCCF91E69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F2B3E9-BD73-3F9F-7B03-05EC1B224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FDC0C-E563-578A-8BC5-C904F7C73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60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66A3-D4A0-703D-0F5A-5D1CE9DFE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9DF24-F07A-BDCE-D141-CF2000900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9F7E4-B235-0A2F-0E97-74CAAF746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1542F-B971-54E2-A01B-82222E8A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45A6A3-9D5C-21DC-EFFA-321460BDE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A1BA6-208E-D12A-4C46-3DB9B410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93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354AC-FEA3-C2D2-313E-725AD3FC1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89464-8252-53BF-FCEE-038758383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41FB8-1F24-F917-6F68-BDCA7B5B99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4E099-4D8B-6D3F-3D39-3DE8F7E20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B81D9-A7EC-1AD2-95E2-32944E94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33412-8BE1-6AF0-A310-17098A148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65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A758CD-72B8-C0EE-93E3-2D3F1270D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36E35-4A98-9C57-9B0A-1FDD82DC8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F6CAB-B0D4-E6E6-9247-B09218390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9B25E9-3C4B-4A9A-B08F-9A8AA546B18C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43910-8FBD-AAC5-7B5F-9D704D890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FE15D-0EB5-1A69-AF24-87CBA54A8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E74714-ED0A-4DBD-9978-AF0104A05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6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7207E-73E6-DE69-FDD0-A5208F733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781" y="212436"/>
            <a:ext cx="11388437" cy="1969727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 panose="020B0604020202020204"/>
              </a:rPr>
              <a:t>Impact of external vibrations on atom interferometers</a:t>
            </a:r>
            <a:endParaRPr lang="en-GB" dirty="0">
              <a:latin typeface="Proxima nova" panose="020B0604020202020204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1C039B-7E35-08E2-C55E-9346177F1B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7745" y="2807711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b="1">
                <a:latin typeface="Proxima nova" panose="020B0604020202020204"/>
              </a:rPr>
              <a:t>George Parish</a:t>
            </a:r>
          </a:p>
          <a:p>
            <a:r>
              <a:rPr lang="en-US" sz="2800" i="1">
                <a:latin typeface="Proxima nova" panose="020B0604020202020204"/>
              </a:rPr>
              <a:t>george</a:t>
            </a:r>
            <a:r>
              <a:rPr lang="en-US" sz="2800" i="1" dirty="0">
                <a:latin typeface="Proxima nova" panose="020B0604020202020204"/>
              </a:rPr>
              <a:t>.w.parish@kcl.ac.uk</a:t>
            </a:r>
            <a:endParaRPr lang="en-GB" sz="2800" i="1" dirty="0">
              <a:latin typeface="Proxima nova" panose="020B0604020202020204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32A88E1-EE53-53F8-73EE-0E3B0F83A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81" y="4458917"/>
            <a:ext cx="2291383" cy="174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blue and white logo&#10;&#10;AI-generated content may be incorrect.">
            <a:extLst>
              <a:ext uri="{FF2B5EF4-FFF2-40B4-BE49-F238E27FC236}">
                <a16:creationId xmlns:a16="http://schemas.microsoft.com/office/drawing/2014/main" id="{5CC004DF-BB93-8542-E330-8E942965AE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74" y="4339929"/>
            <a:ext cx="2974185" cy="1983178"/>
          </a:xfrm>
          <a:prstGeom prst="rect">
            <a:avLst/>
          </a:prstGeom>
        </p:spPr>
      </p:pic>
      <p:pic>
        <p:nvPicPr>
          <p:cNvPr id="10" name="Picture 4" descr="Home | Drush Site-Install">
            <a:extLst>
              <a:ext uri="{FF2B5EF4-FFF2-40B4-BE49-F238E27FC236}">
                <a16:creationId xmlns:a16="http://schemas.microsoft.com/office/drawing/2014/main" id="{F86E6479-EE6B-41D0-5059-7E19D62D4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031" y="3971636"/>
            <a:ext cx="3914037" cy="235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AD923A-F012-74A5-D67C-4761D749FDB3}"/>
              </a:ext>
            </a:extLst>
          </p:cNvPr>
          <p:cNvCxnSpPr>
            <a:cxnSpLocks/>
          </p:cNvCxnSpPr>
          <p:nvPr/>
        </p:nvCxnSpPr>
        <p:spPr>
          <a:xfrm>
            <a:off x="0" y="2399083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66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11E5C-713B-E03C-8C4C-BF1D99E31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E12BC5C-C3E8-7C7B-CDC0-F81A06863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Ultralight dark matter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D87254-7E7E-685A-78B7-0DF339CBE1BB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17161B-0B41-15F4-BF91-FCAF9B27D52D}"/>
                  </a:ext>
                </a:extLst>
              </p:cNvPr>
              <p:cNvSpPr txBox="1"/>
              <p:nvPr/>
            </p:nvSpPr>
            <p:spPr>
              <a:xfrm>
                <a:off x="387274" y="1645272"/>
                <a:ext cx="11241741" cy="3449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Proxima nova" panose="020B0604020202020204"/>
                  </a:rPr>
                  <a:t>We model a bosonic ultralight (&lt;1 eV) dark matter field as a set of coherently oscillating classical waves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endParaRPr lang="en-GB" sz="2400" dirty="0">
                  <a:latin typeface="Proxima nova" panose="020B0604020202020204"/>
                </a:endParaRPr>
              </a:p>
              <a:p>
                <a:endParaRPr lang="en-GB" sz="2400" dirty="0">
                  <a:latin typeface="Proxima nova" panose="020B0604020202020204"/>
                </a:endParaRPr>
              </a:p>
              <a:p>
                <a:endParaRPr lang="en-GB" sz="2400" dirty="0">
                  <a:latin typeface="Proxima nova" panose="020B0604020202020204"/>
                </a:endParaRPr>
              </a:p>
              <a:p>
                <a:endParaRPr lang="en-GB" sz="2400" dirty="0">
                  <a:latin typeface="Proxima nova" panose="020B0604020202020204"/>
                </a:endParaRPr>
              </a:p>
              <a:p>
                <a:endParaRPr lang="en-GB" sz="2400" dirty="0">
                  <a:latin typeface="Proxima nova" panose="020B0604020202020204"/>
                </a:endParaRPr>
              </a:p>
              <a:p>
                <a:endParaRPr lang="en-GB" sz="2400" dirty="0">
                  <a:latin typeface="Proxima nova" panose="020B0604020202020204"/>
                </a:endParaRPr>
              </a:p>
              <a:p>
                <a:r>
                  <a:rPr lang="en-GB" sz="2400" dirty="0">
                    <a:latin typeface="Proxima nova" panose="020B0604020202020204"/>
                  </a:rPr>
                  <a:t>We assume the ULDM field interacts linearly with Standard Model fields and that it accounts for all the dark matter in the universe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=0.3 </m:t>
                    </m:r>
                  </m:oMath>
                </a14:m>
                <a:r>
                  <a:rPr lang="en-GB" sz="2400" dirty="0">
                    <a:latin typeface="Proxima nova" panose="020B0604020202020204"/>
                  </a:rPr>
                  <a:t>GeV/cm</a:t>
                </a:r>
                <a:r>
                  <a:rPr lang="en-GB" sz="2400" baseline="30000" dirty="0">
                    <a:latin typeface="Proxima nova" panose="020B0604020202020204"/>
                  </a:rPr>
                  <a:t>3</a:t>
                </a:r>
                <a:r>
                  <a:rPr lang="en-GB" sz="2400" dirty="0">
                    <a:latin typeface="Proxima nova" panose="020B0604020202020204"/>
                  </a:rPr>
                  <a:t>)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A17161B-0B41-15F4-BF91-FCAF9B27D5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74" y="1645272"/>
                <a:ext cx="11241741" cy="3449214"/>
              </a:xfrm>
              <a:prstGeom prst="rect">
                <a:avLst/>
              </a:prstGeom>
              <a:blipFill>
                <a:blip r:embed="rId2"/>
                <a:stretch>
                  <a:fillRect l="-868" t="-1413" b="-1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913ABF3-C8B3-226C-F110-CF82AAB72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860" y="2561180"/>
            <a:ext cx="7836280" cy="17356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BABD61-A576-A35C-62E3-8C2D3366A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561" y="5193591"/>
            <a:ext cx="9707330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D72B9-A485-B67F-8DD6-325B2D958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23945F-8AC3-6EFD-CC3B-8C313CC0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Ultralight dark matter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EF7858A-C2CF-0518-9339-16D71137C276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2F6BE1A-E60E-D7FE-6D7C-C0402900F59C}"/>
              </a:ext>
            </a:extLst>
          </p:cNvPr>
          <p:cNvSpPr txBox="1"/>
          <p:nvPr/>
        </p:nvSpPr>
        <p:spPr>
          <a:xfrm>
            <a:off x="387274" y="1645272"/>
            <a:ext cx="112417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roxima nova" panose="020B0604020202020204"/>
              </a:rPr>
              <a:t>These interactions introduce time dependent corrections to the fine structure constant and electron mass</a:t>
            </a:r>
          </a:p>
          <a:p>
            <a:endParaRPr lang="en-US" sz="2400" dirty="0">
              <a:latin typeface="Proxima nova" panose="020B0604020202020204"/>
            </a:endParaRPr>
          </a:p>
          <a:p>
            <a:endParaRPr lang="en-US" sz="2400" dirty="0">
              <a:latin typeface="Proxima nova" panose="020B0604020202020204"/>
            </a:endParaRPr>
          </a:p>
          <a:p>
            <a:endParaRPr lang="en-US" sz="2400" dirty="0">
              <a:latin typeface="Proxima nova" panose="020B0604020202020204"/>
            </a:endParaRPr>
          </a:p>
          <a:p>
            <a:endParaRPr lang="en-US" sz="2400" dirty="0">
              <a:latin typeface="Proxima nova" panose="020B0604020202020204"/>
            </a:endParaRPr>
          </a:p>
          <a:p>
            <a:endParaRPr lang="en-US" sz="2400" dirty="0">
              <a:latin typeface="Proxima nova" panose="020B0604020202020204"/>
            </a:endParaRPr>
          </a:p>
          <a:p>
            <a:r>
              <a:rPr lang="en-US" sz="2400" dirty="0">
                <a:latin typeface="Proxima nova" panose="020B0604020202020204"/>
              </a:rPr>
              <a:t>Which in turn induce time dependent oscillations to the transition energies of atoms</a:t>
            </a:r>
            <a:endParaRPr lang="en-GB" sz="2400" dirty="0">
              <a:latin typeface="Proxima nova" panose="020B060402020202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F0263C-1B7F-4D0B-EC99-E4EAFAFF6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961" y="2583106"/>
            <a:ext cx="6668078" cy="16917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708B2F-2484-DD5E-AC3C-B105F3837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961" y="4558687"/>
            <a:ext cx="7658764" cy="206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51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B6238-4D70-C142-B513-A570878FF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D6E1FA-CEBD-BF4F-12ED-9C39D25AA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Can we see Ultralight dark matter?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524CC1-9A07-9EF4-FF23-118214E24492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CF629A0-0199-9FE1-54A1-D00C8A482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48" y="2616970"/>
            <a:ext cx="9738103" cy="3724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DDC13B-5F26-2EB2-223E-40E05EA740CA}"/>
              </a:ext>
            </a:extLst>
          </p:cNvPr>
          <p:cNvSpPr txBox="1"/>
          <p:nvPr/>
        </p:nvSpPr>
        <p:spPr>
          <a:xfrm>
            <a:off x="195811" y="6511018"/>
            <a:ext cx="5669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 Carlton, C McCabe, </a:t>
            </a:r>
            <a:r>
              <a:rPr lang="en-US" altLang="en-US" dirty="0">
                <a:latin typeface="Arial" panose="020B0604020202020204" pitchFamily="34" charset="0"/>
              </a:rPr>
              <a:t>arXiv:2308.10731 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F1B45-4E24-A6B7-5513-0EEFF901CCC8}"/>
              </a:ext>
            </a:extLst>
          </p:cNvPr>
          <p:cNvSpPr txBox="1"/>
          <p:nvPr/>
        </p:nvSpPr>
        <p:spPr>
          <a:xfrm>
            <a:off x="755764" y="1815096"/>
            <a:ext cx="10680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roxima nova" panose="020B0604020202020204"/>
              </a:rPr>
              <a:t>The time dependent nature of the transition frequencies in turn induces a phase difference in the atom interferometer setup </a:t>
            </a:r>
            <a:endParaRPr lang="en-GB" sz="2400" dirty="0">
              <a:latin typeface="Proxima nova" panose="020B060402020202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A3BD3C-7417-8557-96FB-BB614F371BFE}"/>
                  </a:ext>
                </a:extLst>
              </p:cNvPr>
              <p:cNvSpPr txBox="1"/>
              <p:nvPr/>
            </p:nvSpPr>
            <p:spPr>
              <a:xfrm>
                <a:off x="4729181" y="6048006"/>
                <a:ext cx="2938112" cy="463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𝛿𝜙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GB" sz="2800" dirty="0"/>
                  <a:t>rad/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GB" sz="2800" dirty="0"/>
                  <a:t>Hz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A3BD3C-7417-8557-96FB-BB614F371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181" y="6048006"/>
                <a:ext cx="2938112" cy="463012"/>
              </a:xfrm>
              <a:prstGeom prst="rect">
                <a:avLst/>
              </a:prstGeom>
              <a:blipFill>
                <a:blip r:embed="rId3"/>
                <a:stretch>
                  <a:fillRect t="-15789" r="-6017" b="-4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2728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D00E2-A042-5B68-09A8-9AB4CC510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8729086-299C-2894-FE89-CE3AEA4C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Can we see Ultralight dark matter?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E99FAF-942E-A752-1BE7-DC52C7529489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386E275-1BFC-ACDA-FD2D-DB215D2E4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66" y="1988371"/>
            <a:ext cx="11074624" cy="42767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457492-99BD-4082-3FDE-D44BEECC836D}"/>
              </a:ext>
            </a:extLst>
          </p:cNvPr>
          <p:cNvSpPr txBox="1"/>
          <p:nvPr/>
        </p:nvSpPr>
        <p:spPr>
          <a:xfrm>
            <a:off x="711200" y="6353625"/>
            <a:ext cx="961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J Ellis, O </a:t>
            </a:r>
            <a:r>
              <a:rPr lang="en-US" dirty="0" err="1">
                <a:latin typeface="Proxima nova" panose="020B0604020202020204"/>
              </a:rPr>
              <a:t>Buchmueller</a:t>
            </a:r>
            <a:r>
              <a:rPr lang="en-US" dirty="0">
                <a:latin typeface="Proxima nova" panose="020B0604020202020204"/>
              </a:rPr>
              <a:t> </a:t>
            </a:r>
            <a:r>
              <a:rPr lang="en-GB" dirty="0"/>
              <a:t>arXiv:2306.17726v1</a:t>
            </a:r>
            <a:endParaRPr lang="en-GB" dirty="0">
              <a:latin typeface="Proxima nov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71860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0761A-E362-2BB7-EF9B-1056211BB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A27F70-614F-5067-77E9-9FAF5B3AB281}"/>
              </a:ext>
            </a:extLst>
          </p:cNvPr>
          <p:cNvSpPr txBox="1"/>
          <p:nvPr/>
        </p:nvSpPr>
        <p:spPr>
          <a:xfrm>
            <a:off x="2304472" y="1237673"/>
            <a:ext cx="7583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Proxima nova" panose="020B0604020202020204"/>
              </a:rPr>
              <a:t>III</a:t>
            </a:r>
          </a:p>
          <a:p>
            <a:pPr algn="ctr"/>
            <a:endParaRPr lang="en-US" sz="3200" b="1" dirty="0">
              <a:latin typeface="Proxima nova" panose="020B0604020202020204"/>
            </a:endParaRPr>
          </a:p>
          <a:p>
            <a:pPr algn="ctr"/>
            <a:r>
              <a:rPr lang="en-US" sz="3200" b="1" dirty="0">
                <a:latin typeface="Proxima nova" panose="020B0604020202020204"/>
              </a:rPr>
              <a:t>Gravity Gradient Noise</a:t>
            </a:r>
          </a:p>
        </p:txBody>
      </p:sp>
    </p:spTree>
    <p:extLst>
      <p:ext uri="{BB962C8B-B14F-4D97-AF65-F5344CB8AC3E}">
        <p14:creationId xmlns:p14="http://schemas.microsoft.com/office/powerpoint/2010/main" val="3823575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7B38-5F03-19FF-8C43-DE6349BC7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roxima nova" panose="020B0604020202020204"/>
              </a:rPr>
              <a:t>Gravity Gradient Noise</a:t>
            </a:r>
            <a:endParaRPr lang="en-GB" dirty="0">
              <a:latin typeface="Proxima nova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327D5E-507B-94A2-2EC4-F577E860B435}"/>
                  </a:ext>
                </a:extLst>
              </p:cNvPr>
              <p:cNvSpPr txBox="1"/>
              <p:nvPr/>
            </p:nvSpPr>
            <p:spPr>
              <a:xfrm>
                <a:off x="1044389" y="1690688"/>
                <a:ext cx="10445647" cy="15289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n-GB" sz="4400" dirty="0">
                  <a:solidFill>
                    <a:schemeClr val="tx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327D5E-507B-94A2-2EC4-F577E860B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389" y="1690688"/>
                <a:ext cx="10445647" cy="15289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3091843-5D24-10C7-8306-31CFA32BD9BD}"/>
              </a:ext>
            </a:extLst>
          </p:cNvPr>
          <p:cNvCxnSpPr>
            <a:cxnSpLocks/>
          </p:cNvCxnSpPr>
          <p:nvPr/>
        </p:nvCxnSpPr>
        <p:spPr>
          <a:xfrm>
            <a:off x="0" y="1438502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31A0B1A-B10A-2185-48EC-9FADBFB2F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61" y="3038169"/>
            <a:ext cx="5196610" cy="3819831"/>
          </a:xfrm>
          <a:prstGeom prst="rect">
            <a:avLst/>
          </a:prstGeom>
        </p:spPr>
      </p:pic>
      <p:sp>
        <p:nvSpPr>
          <p:cNvPr id="7" name="Cylinder 6">
            <a:extLst>
              <a:ext uri="{FF2B5EF4-FFF2-40B4-BE49-F238E27FC236}">
                <a16:creationId xmlns:a16="http://schemas.microsoft.com/office/drawing/2014/main" id="{2158CFED-A4AE-86AA-BFD9-11AE539ED566}"/>
              </a:ext>
            </a:extLst>
          </p:cNvPr>
          <p:cNvSpPr/>
          <p:nvPr/>
        </p:nvSpPr>
        <p:spPr>
          <a:xfrm>
            <a:off x="1960267" y="3219633"/>
            <a:ext cx="615762" cy="3171952"/>
          </a:xfrm>
          <a:prstGeom prst="can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B79459-5AC5-4090-FAF4-6489B7959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212" y="3219633"/>
            <a:ext cx="5577927" cy="348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73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6644D-8732-B2C7-6FBA-D8D6D1E52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3A53C1-AC22-0456-447C-D072E4DB5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Oscillatory Noise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CD12E6D-78EC-A2A3-F2FD-5E58C99A11B9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F09FD80-32EA-C263-B5B1-25B41F27CF98}"/>
              </a:ext>
            </a:extLst>
          </p:cNvPr>
          <p:cNvSpPr txBox="1"/>
          <p:nvPr/>
        </p:nvSpPr>
        <p:spPr>
          <a:xfrm>
            <a:off x="287713" y="1754954"/>
            <a:ext cx="6569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roxima nova" panose="020B0604020202020204"/>
              </a:rPr>
              <a:t>Considering a simple toy model of a harmonic oscillator of mass 10kg moving in the vicinity of the AION-10 setup</a:t>
            </a:r>
            <a:endParaRPr lang="en-GB" sz="2400" dirty="0">
              <a:latin typeface="Proxima nova" panose="020B060402020202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76F250-B44A-1A2D-7F91-912F57A2A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64" y="2955283"/>
            <a:ext cx="6149948" cy="37420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B9C54-11A2-6380-3C83-D113752C3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5960" y="2156751"/>
            <a:ext cx="5253317" cy="41009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75AF0B-CE32-B40E-9EEB-8E68E9F47BA6}"/>
                  </a:ext>
                </a:extLst>
              </p:cNvPr>
              <p:cNvSpPr txBox="1"/>
              <p:nvPr/>
            </p:nvSpPr>
            <p:spPr>
              <a:xfrm>
                <a:off x="4485005" y="5314538"/>
                <a:ext cx="562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m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75AF0B-CE32-B40E-9EEB-8E68E9F47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005" y="5314538"/>
                <a:ext cx="562655" cy="276999"/>
              </a:xfrm>
              <a:prstGeom prst="rect">
                <a:avLst/>
              </a:prstGeom>
              <a:blipFill>
                <a:blip r:embed="rId4"/>
                <a:stretch>
                  <a:fillRect l="-9783" t="-26667" r="-23913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7574EC3-C8B2-A0A4-563B-B08AF9877F26}"/>
                  </a:ext>
                </a:extLst>
              </p:cNvPr>
              <p:cNvSpPr txBox="1"/>
              <p:nvPr/>
            </p:nvSpPr>
            <p:spPr>
              <a:xfrm>
                <a:off x="2832989" y="6257728"/>
                <a:ext cx="562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GB" dirty="0"/>
                  <a:t>m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7574EC3-C8B2-A0A4-563B-B08AF9877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2989" y="6257728"/>
                <a:ext cx="562655" cy="276999"/>
              </a:xfrm>
              <a:prstGeom prst="rect">
                <a:avLst/>
              </a:prstGeom>
              <a:blipFill>
                <a:blip r:embed="rId5"/>
                <a:stretch>
                  <a:fillRect l="-9783" t="-26667" r="-23913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42E5CC57-04F2-F500-7EC1-8F2003A013AF}"/>
              </a:ext>
            </a:extLst>
          </p:cNvPr>
          <p:cNvSpPr/>
          <p:nvPr/>
        </p:nvSpPr>
        <p:spPr>
          <a:xfrm>
            <a:off x="998220" y="3992880"/>
            <a:ext cx="213360" cy="19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4FD7EF-0F6A-2345-6416-156BE1D5E14C}"/>
              </a:ext>
            </a:extLst>
          </p:cNvPr>
          <p:cNvCxnSpPr/>
          <p:nvPr/>
        </p:nvCxnSpPr>
        <p:spPr>
          <a:xfrm flipV="1">
            <a:off x="1097280" y="3429000"/>
            <a:ext cx="0" cy="252222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572C89-2926-2C62-DF1E-A2CC18A35125}"/>
                  </a:ext>
                </a:extLst>
              </p:cNvPr>
              <p:cNvSpPr txBox="1"/>
              <p:nvPr/>
            </p:nvSpPr>
            <p:spPr>
              <a:xfrm>
                <a:off x="5043730" y="4705911"/>
                <a:ext cx="10502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GB" dirty="0"/>
                  <a:t> Hz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572C89-2926-2C62-DF1E-A2CC18A35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730" y="4705911"/>
                <a:ext cx="1050288" cy="276999"/>
              </a:xfrm>
              <a:prstGeom prst="rect">
                <a:avLst/>
              </a:prstGeom>
              <a:blipFill>
                <a:blip r:embed="rId6"/>
                <a:stretch>
                  <a:fillRect l="-10405" t="-26667" r="-13295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5332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C0E4-25B6-42D8-4CB5-5ED272962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F0CE1F-8381-C59A-AD55-1F779F6D8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Oscillatory Noise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EC1C47-656D-77B4-8968-8CADABC3B3A5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4427FB3-719E-27BE-7F0F-5719F554C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50" y="1648836"/>
            <a:ext cx="5303501" cy="45015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0B3258-6EE2-587A-71EA-0C0BF924B34F}"/>
              </a:ext>
            </a:extLst>
          </p:cNvPr>
          <p:cNvSpPr txBox="1"/>
          <p:nvPr/>
        </p:nvSpPr>
        <p:spPr>
          <a:xfrm>
            <a:off x="5984240" y="5936126"/>
            <a:ext cx="6126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long experimental run is better for identifying oscillatory peaks in the phase difference readings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3749E5-829F-AD89-3E1D-CA9247622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535" y="1648836"/>
            <a:ext cx="6636185" cy="401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68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F252B-BF9F-2955-2D49-36934D119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D514E1-7CBC-E8EE-65AD-CA58293CC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Oscillatory Noise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8D111D2-1A20-F2DB-1267-98C2583B2375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D33DA8C-A5CF-4512-672D-B0714F81B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73" y="2627622"/>
            <a:ext cx="5560241" cy="32659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7DE66B-6C90-442E-C530-614629C3A02C}"/>
                  </a:ext>
                </a:extLst>
              </p:cNvPr>
              <p:cNvSpPr txBox="1"/>
              <p:nvPr/>
            </p:nvSpPr>
            <p:spPr>
              <a:xfrm>
                <a:off x="3529584" y="5513690"/>
                <a:ext cx="562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GB" dirty="0"/>
                  <a:t>m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7DE66B-6C90-442E-C530-614629C3A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584" y="5513690"/>
                <a:ext cx="562655" cy="276999"/>
              </a:xfrm>
              <a:prstGeom prst="rect">
                <a:avLst/>
              </a:prstGeom>
              <a:blipFill>
                <a:blip r:embed="rId3"/>
                <a:stretch>
                  <a:fillRect l="-8696" t="-26087" r="-23913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7153A5FE-4CD2-0A44-AE32-3281FDD989A8}"/>
              </a:ext>
            </a:extLst>
          </p:cNvPr>
          <p:cNvSpPr/>
          <p:nvPr/>
        </p:nvSpPr>
        <p:spPr>
          <a:xfrm>
            <a:off x="853440" y="3535680"/>
            <a:ext cx="162558" cy="2080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9C22A5-04E9-FD71-35C9-37BB0E40A77A}"/>
              </a:ext>
            </a:extLst>
          </p:cNvPr>
          <p:cNvCxnSpPr/>
          <p:nvPr/>
        </p:nvCxnSpPr>
        <p:spPr>
          <a:xfrm flipV="1">
            <a:off x="1036318" y="2860333"/>
            <a:ext cx="0" cy="252222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3908D92-36B3-D9E6-2828-B514C6B04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763" y="2162781"/>
            <a:ext cx="6194237" cy="391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02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66852-0103-BB86-4AEB-603532733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507CC7D-1527-E73D-30D4-CFD78DAD4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Shape Dependent Oscillatory Noise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F3C2EE-7386-9634-331B-C1A70BACDD2A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5F6A623-E4D3-479B-37FD-3739BADBE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834" y="1773775"/>
            <a:ext cx="1828478" cy="44235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EC4CFA-32B2-E917-63BB-EA5411812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6" y="2553738"/>
            <a:ext cx="6226961" cy="39667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4C6741-1356-B9CB-5AC0-56C88D1E02BD}"/>
              </a:ext>
            </a:extLst>
          </p:cNvPr>
          <p:cNvSpPr txBox="1"/>
          <p:nvPr/>
        </p:nvSpPr>
        <p:spPr>
          <a:xfrm>
            <a:off x="344053" y="1649552"/>
            <a:ext cx="6175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Considering a meter long cylinder of steel, of radius 10cm, oscillating sinusoidally with amplitude 1mm. Situated 1m below the bottom atom source.  </a:t>
            </a:r>
            <a:endParaRPr lang="en-GB" dirty="0">
              <a:latin typeface="Proxima nova" panose="020B0604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89BAD1-6D65-24BA-F12E-ECB541DDC32D}"/>
              </a:ext>
            </a:extLst>
          </p:cNvPr>
          <p:cNvSpPr txBox="1"/>
          <p:nvPr/>
        </p:nvSpPr>
        <p:spPr>
          <a:xfrm>
            <a:off x="6911612" y="1949141"/>
            <a:ext cx="34588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Proxima nova" panose="020B0604020202020204"/>
              </a:rPr>
              <a:t>Much work to do to model the effects of </a:t>
            </a:r>
            <a:r>
              <a:rPr lang="en-US" dirty="0">
                <a:latin typeface="Proxima nova" panose="020B0604020202020204"/>
              </a:rPr>
              <a:t>vibrations</a:t>
            </a:r>
            <a:r>
              <a:rPr lang="en-US" sz="1800" dirty="0">
                <a:latin typeface="Proxima nova" panose="020B0604020202020204"/>
              </a:rPr>
              <a:t> of complex objects</a:t>
            </a:r>
            <a:endParaRPr lang="en-GB" sz="1800" dirty="0">
              <a:latin typeface="Proxima nova" panose="020B060402020202020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0076A1-6CF3-F4BB-6AFE-02663F990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6840" y="2699469"/>
            <a:ext cx="1714132" cy="34458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E784E4-8A6E-4331-6E52-DAAABBD4E337}"/>
              </a:ext>
            </a:extLst>
          </p:cNvPr>
          <p:cNvSpPr txBox="1"/>
          <p:nvPr/>
        </p:nvSpPr>
        <p:spPr>
          <a:xfrm>
            <a:off x="6443829" y="6197285"/>
            <a:ext cx="5748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Pan, Structural Stability and Instrument Installation of a 10m interferometer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57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391B16-07F1-7569-0974-1F71558AB3DD}"/>
              </a:ext>
            </a:extLst>
          </p:cNvPr>
          <p:cNvSpPr txBox="1"/>
          <p:nvPr/>
        </p:nvSpPr>
        <p:spPr>
          <a:xfrm>
            <a:off x="2623127" y="1173019"/>
            <a:ext cx="6945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Proxima nova" panose="020B0604020202020204"/>
              </a:rPr>
              <a:t>I</a:t>
            </a:r>
          </a:p>
          <a:p>
            <a:pPr algn="ctr"/>
            <a:endParaRPr lang="en-US" sz="3200" b="1" dirty="0">
              <a:latin typeface="Proxima nova" panose="020B0604020202020204"/>
            </a:endParaRPr>
          </a:p>
          <a:p>
            <a:pPr algn="ctr"/>
            <a:r>
              <a:rPr lang="en-US" sz="3200" b="1" dirty="0">
                <a:latin typeface="Proxima nova" panose="020B0604020202020204"/>
              </a:rPr>
              <a:t>Basics of Atom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2428934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6BA31-C0F0-0CEF-B3A1-B57E907DA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1409-10EF-899F-F067-CCC013D73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roxima nova" panose="020B0604020202020204"/>
              </a:rPr>
              <a:t>Shaky Walls</a:t>
            </a:r>
            <a:endParaRPr lang="en-GB" dirty="0">
              <a:latin typeface="Proxima nova" panose="020B0604020202020204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8B013-A126-EE2E-D3F8-D8357AC45AEE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AB0BEB8-0BD4-25B7-D492-F6CB70E8F1F8}"/>
              </a:ext>
            </a:extLst>
          </p:cNvPr>
          <p:cNvSpPr txBox="1"/>
          <p:nvPr/>
        </p:nvSpPr>
        <p:spPr>
          <a:xfrm>
            <a:off x="704284" y="1667881"/>
            <a:ext cx="10783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Proxima nova" panose="020B0604020202020204"/>
              </a:rPr>
              <a:t>Small oscillations will be present in the walls of Beecroft. Do these matter? Can we mitigate the noise they create?</a:t>
            </a:r>
            <a:endParaRPr lang="en-GB" sz="3200" dirty="0">
              <a:latin typeface="Proxima nova" panose="020B060402020202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3747B-5BB0-3655-BB51-343FB1034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053" y="2745099"/>
            <a:ext cx="4078187" cy="3769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C3A416-1D09-98CA-3CA0-6B35A8ACD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902" y="2893089"/>
            <a:ext cx="5029604" cy="35691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D17C6D-497C-C81D-BC9C-8FE07220AA0A}"/>
                  </a:ext>
                </a:extLst>
              </p:cNvPr>
              <p:cNvSpPr txBox="1"/>
              <p:nvPr/>
            </p:nvSpPr>
            <p:spPr>
              <a:xfrm>
                <a:off x="768147" y="5983414"/>
                <a:ext cx="50492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=10+1×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D17C6D-497C-C81D-BC9C-8FE07220A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47" y="5983414"/>
                <a:ext cx="504924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ylinder 2">
            <a:extLst>
              <a:ext uri="{FF2B5EF4-FFF2-40B4-BE49-F238E27FC236}">
                <a16:creationId xmlns:a16="http://schemas.microsoft.com/office/drawing/2014/main" id="{81FB323E-3FC5-7E44-D592-4A234834DF03}"/>
              </a:ext>
            </a:extLst>
          </p:cNvPr>
          <p:cNvSpPr/>
          <p:nvPr/>
        </p:nvSpPr>
        <p:spPr>
          <a:xfrm>
            <a:off x="2239965" y="3087445"/>
            <a:ext cx="438688" cy="2295108"/>
          </a:xfrm>
          <a:prstGeom prst="can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80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68470-69C8-6060-601B-F25D81661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1FC1790-F031-9120-C45F-93DE493F1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Atmospheric Noise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A8B11D-DA7A-99C9-34E9-E2C5CC8C5871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EA7C06F-50C0-CF5D-8FB4-1F288A8C5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93" y="1833502"/>
            <a:ext cx="10004612" cy="43761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189EDB-315D-9E16-1650-8D0F239F3634}"/>
              </a:ext>
            </a:extLst>
          </p:cNvPr>
          <p:cNvSpPr txBox="1"/>
          <p:nvPr/>
        </p:nvSpPr>
        <p:spPr>
          <a:xfrm>
            <a:off x="4190102" y="6165395"/>
            <a:ext cx="38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 Carlton et al, </a:t>
            </a:r>
            <a:r>
              <a:rPr lang="en-GB" dirty="0"/>
              <a:t>arXiv:2412.05379v1</a:t>
            </a:r>
          </a:p>
        </p:txBody>
      </p:sp>
    </p:spTree>
    <p:extLst>
      <p:ext uri="{BB962C8B-B14F-4D97-AF65-F5344CB8AC3E}">
        <p14:creationId xmlns:p14="http://schemas.microsoft.com/office/powerpoint/2010/main" val="21173305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0E758-7249-8B33-C178-241FF0017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FD69DB-974B-4AFB-A136-E925BCA9C140}"/>
              </a:ext>
            </a:extLst>
          </p:cNvPr>
          <p:cNvSpPr txBox="1"/>
          <p:nvPr/>
        </p:nvSpPr>
        <p:spPr>
          <a:xfrm>
            <a:off x="2304472" y="1237673"/>
            <a:ext cx="7583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Proxima nova" panose="020B0604020202020204"/>
              </a:rPr>
              <a:t>IV</a:t>
            </a:r>
          </a:p>
          <a:p>
            <a:pPr algn="ctr"/>
            <a:endParaRPr lang="en-US" sz="3200" b="1" dirty="0">
              <a:latin typeface="Proxima nova" panose="020B0604020202020204"/>
            </a:endParaRPr>
          </a:p>
          <a:p>
            <a:pPr algn="ctr"/>
            <a:r>
              <a:rPr lang="en-US" sz="3200" b="1" dirty="0">
                <a:latin typeface="Proxima nova" panose="020B0604020202020204"/>
              </a:rPr>
              <a:t>The Future &amp; Summary</a:t>
            </a:r>
          </a:p>
        </p:txBody>
      </p:sp>
    </p:spTree>
    <p:extLst>
      <p:ext uri="{BB962C8B-B14F-4D97-AF65-F5344CB8AC3E}">
        <p14:creationId xmlns:p14="http://schemas.microsoft.com/office/powerpoint/2010/main" val="1994265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52078-A3E6-4E69-8CA6-0DDCFCA41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A495AF9-51F5-EB85-3CB1-65656CE96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426284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Around the World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84CCF4-6C75-C7B1-C3E6-F910C3A80576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map of the world&#10;&#10;AI-generated content may be incorrect.">
            <a:extLst>
              <a:ext uri="{FF2B5EF4-FFF2-40B4-BE49-F238E27FC236}">
                <a16:creationId xmlns:a16="http://schemas.microsoft.com/office/drawing/2014/main" id="{2D8B2381-B769-9493-899A-9DBF5BEFD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4" r="10185" b="23918"/>
          <a:stretch>
            <a:fillRect/>
          </a:stretch>
        </p:blipFill>
        <p:spPr>
          <a:xfrm>
            <a:off x="982980" y="1586206"/>
            <a:ext cx="10226040" cy="4948521"/>
          </a:xfrm>
          <a:prstGeom prst="rect">
            <a:avLst/>
          </a:prstGeom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id="{890C8CEE-0B51-AAE4-EE50-6D2781C96C36}"/>
              </a:ext>
            </a:extLst>
          </p:cNvPr>
          <p:cNvSpPr/>
          <p:nvPr/>
        </p:nvSpPr>
        <p:spPr>
          <a:xfrm>
            <a:off x="5608320" y="2575560"/>
            <a:ext cx="232410" cy="26289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5CC8C868-E3CE-C007-5A03-8299836C2CA5}"/>
              </a:ext>
            </a:extLst>
          </p:cNvPr>
          <p:cNvSpPr/>
          <p:nvPr/>
        </p:nvSpPr>
        <p:spPr>
          <a:xfrm>
            <a:off x="5951220" y="2627622"/>
            <a:ext cx="232410" cy="262890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58332366-16B8-8427-3DEA-157F030FFD83}"/>
              </a:ext>
            </a:extLst>
          </p:cNvPr>
          <p:cNvSpPr/>
          <p:nvPr/>
        </p:nvSpPr>
        <p:spPr>
          <a:xfrm>
            <a:off x="5718810" y="2890512"/>
            <a:ext cx="232410" cy="262890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484D81C8-9694-E37E-D482-CA83ABA9069A}"/>
              </a:ext>
            </a:extLst>
          </p:cNvPr>
          <p:cNvSpPr/>
          <p:nvPr/>
        </p:nvSpPr>
        <p:spPr>
          <a:xfrm>
            <a:off x="9502140" y="3516630"/>
            <a:ext cx="232410" cy="26289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482CC3C6-28CB-A791-1489-4E864350A2BB}"/>
              </a:ext>
            </a:extLst>
          </p:cNvPr>
          <p:cNvSpPr/>
          <p:nvPr/>
        </p:nvSpPr>
        <p:spPr>
          <a:xfrm>
            <a:off x="1743456" y="3297555"/>
            <a:ext cx="232410" cy="26289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03376B7-D9F7-1980-80C0-5D845F6D8BA5}"/>
              </a:ext>
            </a:extLst>
          </p:cNvPr>
          <p:cNvSpPr/>
          <p:nvPr/>
        </p:nvSpPr>
        <p:spPr>
          <a:xfrm>
            <a:off x="2676144" y="2890512"/>
            <a:ext cx="232410" cy="26289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80CB57-E2CD-2734-D18C-B546B071781F}"/>
              </a:ext>
            </a:extLst>
          </p:cNvPr>
          <p:cNvSpPr txBox="1"/>
          <p:nvPr/>
        </p:nvSpPr>
        <p:spPr>
          <a:xfrm>
            <a:off x="5097780" y="2259449"/>
            <a:ext cx="85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AION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E170B4-6B0D-8529-17E8-D5F41B8BD255}"/>
              </a:ext>
            </a:extLst>
          </p:cNvPr>
          <p:cNvSpPr txBox="1"/>
          <p:nvPr/>
        </p:nvSpPr>
        <p:spPr>
          <a:xfrm>
            <a:off x="6169914" y="2516735"/>
            <a:ext cx="103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Proxima nova" panose="020B0604020202020204"/>
              </a:rPr>
              <a:t>VLBAI</a:t>
            </a:r>
            <a:endParaRPr lang="en-GB" b="1" dirty="0">
              <a:solidFill>
                <a:srgbClr val="7030A0"/>
              </a:solidFill>
              <a:latin typeface="Proxima nova" panose="020B060402020202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A413B6-0FD4-18EB-39CF-2F15600E92C9}"/>
              </a:ext>
            </a:extLst>
          </p:cNvPr>
          <p:cNvSpPr txBox="1"/>
          <p:nvPr/>
        </p:nvSpPr>
        <p:spPr>
          <a:xfrm>
            <a:off x="4833078" y="2827636"/>
            <a:ext cx="103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Proxima nova" panose="020B0604020202020204"/>
              </a:rPr>
              <a:t>MIGA</a:t>
            </a:r>
            <a:endParaRPr lang="en-GB" b="1" dirty="0">
              <a:solidFill>
                <a:srgbClr val="FFFF00"/>
              </a:solidFill>
              <a:latin typeface="Proxima nova" panose="020B060402020202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1F0DD0-15D0-EFEC-A43D-DEE7DEA7AFFA}"/>
              </a:ext>
            </a:extLst>
          </p:cNvPr>
          <p:cNvSpPr txBox="1"/>
          <p:nvPr/>
        </p:nvSpPr>
        <p:spPr>
          <a:xfrm>
            <a:off x="9303072" y="3181491"/>
            <a:ext cx="10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roxima nova" panose="020B0604020202020204"/>
              </a:rPr>
              <a:t>ZAIGA</a:t>
            </a:r>
            <a:endParaRPr lang="en-GB" b="1" dirty="0">
              <a:latin typeface="Proxima nova" panose="020B060402020202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462AAD-A108-F6D9-427C-641EF454FF4F}"/>
              </a:ext>
            </a:extLst>
          </p:cNvPr>
          <p:cNvSpPr txBox="1"/>
          <p:nvPr/>
        </p:nvSpPr>
        <p:spPr>
          <a:xfrm>
            <a:off x="1960152" y="3264138"/>
            <a:ext cx="129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Proxima nova" panose="020B0604020202020204"/>
              </a:rPr>
              <a:t>Stanford</a:t>
            </a:r>
            <a:endParaRPr lang="en-GB" b="1" dirty="0">
              <a:solidFill>
                <a:srgbClr val="0070C0"/>
              </a:solidFill>
              <a:latin typeface="Proxima nova" panose="020B060402020202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55ED37-7E67-9812-4996-504587BABC5E}"/>
              </a:ext>
            </a:extLst>
          </p:cNvPr>
          <p:cNvSpPr txBox="1"/>
          <p:nvPr/>
        </p:nvSpPr>
        <p:spPr>
          <a:xfrm>
            <a:off x="2973469" y="2839561"/>
            <a:ext cx="10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Proxima nova" panose="020B0604020202020204"/>
              </a:rPr>
              <a:t>MAGIS</a:t>
            </a:r>
            <a:endParaRPr lang="en-GB" b="1" dirty="0">
              <a:solidFill>
                <a:srgbClr val="00B050"/>
              </a:solidFill>
              <a:latin typeface="Proxima nov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30418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E1D3B-2689-5456-9206-17B71BF4E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7B78642-9896-7125-8917-AA28CB330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Future Detectors 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86F5740-FED7-79F9-28B9-60E9A17B9BEE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668DD89C-04FF-22A0-102B-7848E26B5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2480"/>
            <a:ext cx="7046464" cy="42857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29B272-3C19-4067-4F52-3EC868AC725F}"/>
              </a:ext>
            </a:extLst>
          </p:cNvPr>
          <p:cNvSpPr txBox="1"/>
          <p:nvPr/>
        </p:nvSpPr>
        <p:spPr>
          <a:xfrm>
            <a:off x="7498080" y="2037073"/>
            <a:ext cx="37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Proxima nova" panose="020B0604020202020204"/>
              </a:rPr>
              <a:t>Longer Baseline </a:t>
            </a:r>
            <a:endParaRPr lang="en-GB" sz="2800" dirty="0">
              <a:latin typeface="Proxima nova" panose="020B0604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24FBD7-A998-52D2-8CBC-C9C9F182EBBB}"/>
              </a:ext>
            </a:extLst>
          </p:cNvPr>
          <p:cNvSpPr txBox="1"/>
          <p:nvPr/>
        </p:nvSpPr>
        <p:spPr>
          <a:xfrm>
            <a:off x="7498080" y="2952641"/>
            <a:ext cx="37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Proxima nova" panose="020B0604020202020204"/>
              </a:rPr>
              <a:t>Longer time of flight </a:t>
            </a:r>
            <a:endParaRPr lang="en-GB" sz="2800" dirty="0">
              <a:latin typeface="Proxima nova" panose="020B060402020202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5B7A97-C9CF-FAAA-DE54-D85481E34F90}"/>
                  </a:ext>
                </a:extLst>
              </p:cNvPr>
              <p:cNvSpPr txBox="1"/>
              <p:nvPr/>
            </p:nvSpPr>
            <p:spPr>
              <a:xfrm>
                <a:off x="7498080" y="3905359"/>
                <a:ext cx="372872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latin typeface="Proxima nova" panose="020B0604020202020204"/>
                  </a:rPr>
                  <a:t>Sensitive to smaller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800" dirty="0">
                    <a:latin typeface="Proxima nova" panose="020B0604020202020204"/>
                  </a:rPr>
                  <a:t> </a:t>
                </a:r>
                <a:endParaRPr lang="en-GB" sz="2800" dirty="0">
                  <a:latin typeface="Proxima nova" panose="020B0604020202020204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5B7A97-C9CF-FAAA-DE54-D85481E34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080" y="3905359"/>
                <a:ext cx="3728720" cy="954107"/>
              </a:xfrm>
              <a:prstGeom prst="rect">
                <a:avLst/>
              </a:prstGeom>
              <a:blipFill>
                <a:blip r:embed="rId3"/>
                <a:stretch>
                  <a:fillRect t="-70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2C39B2A-23C1-589C-81B8-BCC23F36900E}"/>
              </a:ext>
            </a:extLst>
          </p:cNvPr>
          <p:cNvSpPr txBox="1"/>
          <p:nvPr/>
        </p:nvSpPr>
        <p:spPr>
          <a:xfrm>
            <a:off x="7498080" y="5288964"/>
            <a:ext cx="3728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Proxima nova" panose="020B0604020202020204"/>
              </a:rPr>
              <a:t>Different noise-based challenges. No seismic noise in space!  </a:t>
            </a:r>
            <a:endParaRPr lang="en-GB" sz="2800" dirty="0">
              <a:latin typeface="Proxima nova" panose="020B060402020202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51180A-23DC-1DB3-6F13-DEB85D4FBB3B}"/>
              </a:ext>
            </a:extLst>
          </p:cNvPr>
          <p:cNvCxnSpPr>
            <a:cxnSpLocks/>
          </p:cNvCxnSpPr>
          <p:nvPr/>
        </p:nvCxnSpPr>
        <p:spPr>
          <a:xfrm flipH="1">
            <a:off x="9377680" y="4859466"/>
            <a:ext cx="10160" cy="5668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ADF00A-17D4-2185-8C1F-5E3F332CEA61}"/>
              </a:ext>
            </a:extLst>
          </p:cNvPr>
          <p:cNvCxnSpPr>
            <a:cxnSpLocks/>
          </p:cNvCxnSpPr>
          <p:nvPr/>
        </p:nvCxnSpPr>
        <p:spPr>
          <a:xfrm flipH="1">
            <a:off x="9352280" y="3475861"/>
            <a:ext cx="10160" cy="5668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1C478E-E63A-FF39-AD65-D62726071E24}"/>
              </a:ext>
            </a:extLst>
          </p:cNvPr>
          <p:cNvCxnSpPr>
            <a:cxnSpLocks/>
          </p:cNvCxnSpPr>
          <p:nvPr/>
        </p:nvCxnSpPr>
        <p:spPr>
          <a:xfrm flipH="1">
            <a:off x="9342120" y="2508453"/>
            <a:ext cx="10160" cy="5668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6118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86086-0CEC-E371-14C2-25D1F0315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630F7D9-EF5D-C029-3C19-61F6A83E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73" y="32327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Summary 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0CEB00-DF39-F91A-3177-FD8E25154B62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225B202-5E65-4EBD-C702-0325207297D9}"/>
              </a:ext>
            </a:extLst>
          </p:cNvPr>
          <p:cNvSpPr txBox="1"/>
          <p:nvPr/>
        </p:nvSpPr>
        <p:spPr>
          <a:xfrm>
            <a:off x="484217" y="1648836"/>
            <a:ext cx="109931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>
                <a:latin typeface="Proxima nova" panose="020B0604020202020204"/>
              </a:rPr>
              <a:t>Atom Interferometers such as AION, MAGIS and VLBAI show promise as ways of detecting fundamental physics signals such as ultralight dark matter, gravitational waves and dark energy. </a:t>
            </a:r>
          </a:p>
          <a:p>
            <a:endParaRPr lang="en-US" sz="2400" dirty="0">
              <a:latin typeface="Proxima nova" panose="020B0604020202020204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Proxima nova" panose="020B0604020202020204"/>
              </a:rPr>
              <a:t>Gravity gradient noise provides significant challenges in detangling these desired signals from moving masses in the surrounding environment</a:t>
            </a:r>
          </a:p>
          <a:p>
            <a:endParaRPr lang="en-US" sz="2400" dirty="0">
              <a:latin typeface="Proxima nova" panose="020B0604020202020204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Proxima nova" panose="020B0604020202020204"/>
              </a:rPr>
              <a:t>The shape of the interferometer response can be characterised by both the characteristics of the external moving object (mass, shape) and the oscillations themselves (amplitude, frequency </a:t>
            </a:r>
            <a:r>
              <a:rPr lang="en-US" sz="2400" dirty="0" err="1">
                <a:latin typeface="Proxima nova" panose="020B0604020202020204"/>
              </a:rPr>
              <a:t>etc</a:t>
            </a:r>
            <a:r>
              <a:rPr lang="en-US" sz="2400" dirty="0">
                <a:latin typeface="Proxima nova" panose="020B0604020202020204"/>
              </a:rPr>
              <a:t>)</a:t>
            </a:r>
          </a:p>
          <a:p>
            <a:endParaRPr lang="en-US" sz="2400" dirty="0">
              <a:latin typeface="Proxima nova" panose="020B0604020202020204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Proxima nova" panose="020B0604020202020204"/>
              </a:rPr>
              <a:t>As interferometers get bigger and more sensitive, the sensitivity to noise will increase too, so it is essential we put in the work to characterise this noise!</a:t>
            </a:r>
          </a:p>
        </p:txBody>
      </p:sp>
    </p:spTree>
    <p:extLst>
      <p:ext uri="{BB962C8B-B14F-4D97-AF65-F5344CB8AC3E}">
        <p14:creationId xmlns:p14="http://schemas.microsoft.com/office/powerpoint/2010/main" val="2334476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36E6E-39FD-CB84-E140-9EE9B02DC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on steps in front of a building&#10;&#10;AI-generated content may be incorrect.">
            <a:extLst>
              <a:ext uri="{FF2B5EF4-FFF2-40B4-BE49-F238E27FC236}">
                <a16:creationId xmlns:a16="http://schemas.microsoft.com/office/drawing/2014/main" id="{A4510494-252F-4A45-8330-F6CF2C02A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14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AB68A-B236-D382-89BA-228A98F4D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F7EDEA-C8F7-E58A-5CFE-FC9DA8612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81" y="1690688"/>
            <a:ext cx="6858957" cy="3153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1C2F7-8D4B-A06C-E8F4-EAAC2F9A1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9894" y="1862162"/>
            <a:ext cx="4172532" cy="298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40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5E913-B5D2-521F-A0DE-490A082BA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Atom Interferometer Sequence</a:t>
            </a:r>
            <a:endParaRPr lang="en-GB" dirty="0">
              <a:latin typeface="Proxima nov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FD7735-5502-658E-24EE-B44E8B1CC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6047616" cy="3823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DB5D85-898A-B52F-16A2-2B7DE2CCD445}"/>
              </a:ext>
            </a:extLst>
          </p:cNvPr>
          <p:cNvSpPr txBox="1"/>
          <p:nvPr/>
        </p:nvSpPr>
        <p:spPr>
          <a:xfrm>
            <a:off x="76214" y="5541536"/>
            <a:ext cx="5895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roxima nova" panose="020B0604020202020204"/>
              </a:rPr>
              <a:t>Mach-Zehnder Light  Interferometer</a:t>
            </a:r>
            <a:endParaRPr lang="en-GB" sz="2800" dirty="0">
              <a:latin typeface="Proxima nova" panose="020B0604020202020204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4A61C1-DD3B-3020-E923-4AFBE60A4C17}"/>
              </a:ext>
            </a:extLst>
          </p:cNvPr>
          <p:cNvCxnSpPr>
            <a:cxnSpLocks/>
          </p:cNvCxnSpPr>
          <p:nvPr/>
        </p:nvCxnSpPr>
        <p:spPr>
          <a:xfrm flipV="1">
            <a:off x="6108549" y="1506071"/>
            <a:ext cx="0" cy="5351929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9CF558-DFD4-C463-B4F5-CD90ABA9A52E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6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84E3B-BCF2-9A82-DB54-9277CAD47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D6D31-8DB9-9ED6-0CE3-5C66CC0F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Atom Interferometer Sequence</a:t>
            </a:r>
            <a:endParaRPr lang="en-GB" dirty="0">
              <a:latin typeface="Proxima nov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AF6628-6135-AE2C-8D43-64F72AF0D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6047616" cy="38232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0A3982-7CC1-6492-A10B-6FD1808ACAEA}"/>
                  </a:ext>
                </a:extLst>
              </p:cNvPr>
              <p:cNvSpPr txBox="1"/>
              <p:nvPr/>
            </p:nvSpPr>
            <p:spPr>
              <a:xfrm>
                <a:off x="7687871" y="5537275"/>
                <a:ext cx="5206701" cy="10947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Proxima nova" panose="020B0604020202020204"/>
                  </a:rPr>
                  <a:t>Atom Interferometer</a:t>
                </a:r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2800" dirty="0">
                    <a:latin typeface="Proxima nova" panose="020B0604020202020204"/>
                  </a:rPr>
                  <a:t> sequence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0A3982-7CC1-6492-A10B-6FD1808AC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7871" y="5537275"/>
                <a:ext cx="5206701" cy="1094723"/>
              </a:xfrm>
              <a:prstGeom prst="rect">
                <a:avLst/>
              </a:prstGeom>
              <a:blipFill>
                <a:blip r:embed="rId4"/>
                <a:stretch>
                  <a:fillRect l="-2342" t="-6111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B29E5F5-F815-01D8-C4C6-7715F65ECF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869" y="1905928"/>
            <a:ext cx="6242131" cy="3566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3ACAF3-07BA-3FD9-A8A9-050937905D53}"/>
              </a:ext>
            </a:extLst>
          </p:cNvPr>
          <p:cNvSpPr txBox="1"/>
          <p:nvPr/>
        </p:nvSpPr>
        <p:spPr>
          <a:xfrm>
            <a:off x="183910" y="5641632"/>
            <a:ext cx="6047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roxima nova" panose="020B0604020202020204"/>
              </a:rPr>
              <a:t>Mach-Zehnder Light Interferometer</a:t>
            </a:r>
            <a:endParaRPr lang="en-GB" sz="2800" dirty="0">
              <a:latin typeface="Proxima nova" panose="020B0604020202020204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A07B26-1BF1-4F55-2F30-9898CED1D5CC}"/>
              </a:ext>
            </a:extLst>
          </p:cNvPr>
          <p:cNvCxnSpPr>
            <a:cxnSpLocks/>
          </p:cNvCxnSpPr>
          <p:nvPr/>
        </p:nvCxnSpPr>
        <p:spPr>
          <a:xfrm flipV="1">
            <a:off x="6108549" y="1506071"/>
            <a:ext cx="0" cy="5351929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CD0F2E-789D-98FD-81F1-5C5DE96C4A37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990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F7795F0-EEEE-9EC9-9274-336E0BCBD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Atom Interferometer Sequence</a:t>
            </a:r>
            <a:endParaRPr lang="en-GB" dirty="0">
              <a:latin typeface="Proxima nov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BFEBB7-1053-F25C-77FB-3BDD5A6D9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9585"/>
            <a:ext cx="5228216" cy="2987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8CAC28-C576-CD3C-1726-11B01535543E}"/>
                  </a:ext>
                </a:extLst>
              </p:cNvPr>
              <p:cNvSpPr txBox="1"/>
              <p:nvPr/>
            </p:nvSpPr>
            <p:spPr>
              <a:xfrm>
                <a:off x="1738393" y="4752413"/>
                <a:ext cx="69717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8CAC28-C576-CD3C-1726-11B015355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393" y="4752413"/>
                <a:ext cx="697179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41BAA8-FA6D-30C3-C2ED-0818F22F419D}"/>
                  </a:ext>
                </a:extLst>
              </p:cNvPr>
              <p:cNvSpPr txBox="1"/>
              <p:nvPr/>
            </p:nvSpPr>
            <p:spPr>
              <a:xfrm>
                <a:off x="1507863" y="3429000"/>
                <a:ext cx="57912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41BAA8-FA6D-30C3-C2ED-0818F22F41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863" y="3429000"/>
                <a:ext cx="579120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A94A98-1298-D72F-67DB-E564AE6C7BA7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36F2E0-13CC-FF44-D1C8-692863687E03}"/>
                  </a:ext>
                </a:extLst>
              </p:cNvPr>
              <p:cNvSpPr txBox="1"/>
              <p:nvPr/>
            </p:nvSpPr>
            <p:spPr>
              <a:xfrm>
                <a:off x="8926830" y="1852073"/>
                <a:ext cx="5431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36F2E0-13CC-FF44-D1C8-692863687E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6830" y="1852073"/>
                <a:ext cx="543162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6B221C-F17F-4575-3D46-F2647742A495}"/>
                  </a:ext>
                </a:extLst>
              </p:cNvPr>
              <p:cNvSpPr txBox="1"/>
              <p:nvPr/>
            </p:nvSpPr>
            <p:spPr>
              <a:xfrm>
                <a:off x="7759267" y="2816012"/>
                <a:ext cx="2878288" cy="8899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6B221C-F17F-4575-3D46-F2647742A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267" y="2816012"/>
                <a:ext cx="2878288" cy="8899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4DAD88-D626-DBF2-E547-D18ADA2BAAC1}"/>
                  </a:ext>
                </a:extLst>
              </p:cNvPr>
              <p:cNvSpPr txBox="1"/>
              <p:nvPr/>
            </p:nvSpPr>
            <p:spPr>
              <a:xfrm>
                <a:off x="7759267" y="4251128"/>
                <a:ext cx="2878288" cy="8899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4DAD88-D626-DBF2-E547-D18ADA2BA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267" y="4251128"/>
                <a:ext cx="2878288" cy="8899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D84962-C2B4-BDDB-DAD8-96A27268EB8A}"/>
                  </a:ext>
                </a:extLst>
              </p:cNvPr>
              <p:cNvSpPr txBox="1"/>
              <p:nvPr/>
            </p:nvSpPr>
            <p:spPr>
              <a:xfrm>
                <a:off x="6881687" y="5686244"/>
                <a:ext cx="517661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((1+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D84962-C2B4-BDDB-DAD8-96A27268EB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687" y="5686244"/>
                <a:ext cx="5176610" cy="8066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E9A349-BA81-4CFF-A49D-283D9729A508}"/>
              </a:ext>
            </a:extLst>
          </p:cNvPr>
          <p:cNvCxnSpPr/>
          <p:nvPr/>
        </p:nvCxnSpPr>
        <p:spPr>
          <a:xfrm>
            <a:off x="9198411" y="2401455"/>
            <a:ext cx="0" cy="5726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2A7904-BC76-D7D3-CA72-56D4D3EF0E83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9198411" y="3580666"/>
            <a:ext cx="0" cy="6704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CCB882-0ABD-4A41-7730-C66C9A2493B7}"/>
              </a:ext>
            </a:extLst>
          </p:cNvPr>
          <p:cNvCxnSpPr>
            <a:cxnSpLocks/>
          </p:cNvCxnSpPr>
          <p:nvPr/>
        </p:nvCxnSpPr>
        <p:spPr>
          <a:xfrm>
            <a:off x="9198411" y="5107830"/>
            <a:ext cx="0" cy="6833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46674A1-229F-4BC5-E979-7AAF5A91C635}"/>
              </a:ext>
            </a:extLst>
          </p:cNvPr>
          <p:cNvSpPr txBox="1"/>
          <p:nvPr/>
        </p:nvSpPr>
        <p:spPr>
          <a:xfrm>
            <a:off x="9350811" y="3670933"/>
            <a:ext cx="177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Mirror</a:t>
            </a:r>
            <a:endParaRPr lang="en-GB" dirty="0">
              <a:latin typeface="Proxima nova" panose="020B060402020202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130884-DF2D-F02C-F35C-80C9B988B4BA}"/>
              </a:ext>
            </a:extLst>
          </p:cNvPr>
          <p:cNvSpPr txBox="1"/>
          <p:nvPr/>
        </p:nvSpPr>
        <p:spPr>
          <a:xfrm>
            <a:off x="9350811" y="5197887"/>
            <a:ext cx="177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Beamsplitter</a:t>
            </a:r>
            <a:endParaRPr lang="en-GB" dirty="0">
              <a:latin typeface="Proxima nova" panose="020B060402020202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8B3EFC-20ED-5E2E-AAA5-AD9D518E8325}"/>
              </a:ext>
            </a:extLst>
          </p:cNvPr>
          <p:cNvSpPr txBox="1"/>
          <p:nvPr/>
        </p:nvSpPr>
        <p:spPr>
          <a:xfrm>
            <a:off x="9350811" y="2584078"/>
            <a:ext cx="177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Beamsplitter</a:t>
            </a:r>
            <a:endParaRPr lang="en-GB" dirty="0">
              <a:latin typeface="Proxima nova" panose="020B060402020202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F35165-848B-2D43-365F-9FCBC021E5DA}"/>
                  </a:ext>
                </a:extLst>
              </p:cNvPr>
              <p:cNvSpPr txBox="1"/>
              <p:nvPr/>
            </p:nvSpPr>
            <p:spPr>
              <a:xfrm>
                <a:off x="879817" y="5938877"/>
                <a:ext cx="346858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+ℏ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3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F35165-848B-2D43-365F-9FCBC021E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17" y="5938877"/>
                <a:ext cx="3468581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47F897BB-FDAB-ABFD-9939-CCC8543F01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3705" y="2629442"/>
            <a:ext cx="1640930" cy="125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9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C23DE-51BB-A39A-3E91-5CCE6883B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DEF3A97-A27F-7595-74EF-B21083660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AION Setup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049463-9CE3-4F90-B397-8794B08B3033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664011-099D-2B30-33D6-B2E3E78E3E96}"/>
                  </a:ext>
                </a:extLst>
              </p:cNvPr>
              <p:cNvSpPr txBox="1"/>
              <p:nvPr/>
            </p:nvSpPr>
            <p:spPr>
              <a:xfrm>
                <a:off x="6172660" y="1948106"/>
                <a:ext cx="2606291" cy="5324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𝑓𝑙𝑖𝑔h𝑡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=1.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46</m:t>
                    </m:r>
                  </m:oMath>
                </a14:m>
                <a:r>
                  <a:rPr lang="en-GB" sz="3200" dirty="0"/>
                  <a:t>s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664011-099D-2B30-33D6-B2E3E78E3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660" y="1948106"/>
                <a:ext cx="2606291" cy="532453"/>
              </a:xfrm>
              <a:prstGeom prst="rect">
                <a:avLst/>
              </a:prstGeom>
              <a:blipFill>
                <a:blip r:embed="rId3"/>
                <a:stretch>
                  <a:fillRect t="-21839" r="-8665" b="-40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AEFFFD9-B217-93E1-FB2B-54F8B5477F24}"/>
                  </a:ext>
                </a:extLst>
              </p:cNvPr>
              <p:cNvSpPr txBox="1"/>
              <p:nvPr/>
            </p:nvSpPr>
            <p:spPr>
              <a:xfrm>
                <a:off x="6225091" y="2648129"/>
                <a:ext cx="1944507" cy="531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𝑐𝑦𝑐𝑙𝑒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sz="3200" dirty="0"/>
                  <a:t>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AEFFFD9-B217-93E1-FB2B-54F8B5477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091" y="2648129"/>
                <a:ext cx="1944507" cy="531299"/>
              </a:xfrm>
              <a:prstGeom prst="rect">
                <a:avLst/>
              </a:prstGeom>
              <a:blipFill>
                <a:blip r:embed="rId4"/>
                <a:stretch>
                  <a:fillRect t="-20455" r="-12226" b="-397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2A84160-E41E-F94B-065D-6577EDE6F2FA}"/>
              </a:ext>
            </a:extLst>
          </p:cNvPr>
          <p:cNvSpPr txBox="1"/>
          <p:nvPr/>
        </p:nvSpPr>
        <p:spPr>
          <a:xfrm>
            <a:off x="6343426" y="5580442"/>
            <a:ext cx="6000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roxima nova" panose="020B0604020202020204"/>
              </a:rPr>
              <a:t>Two stacked interferometers gives gradiometer configuration - cancels common laser phase</a:t>
            </a:r>
            <a:endParaRPr lang="en-GB" sz="2400" dirty="0">
              <a:latin typeface="Proxima nova" panose="020B0604020202020204"/>
            </a:endParaRPr>
          </a:p>
        </p:txBody>
      </p:sp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FE2A3936-B1D9-DA26-3CDB-3703772802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8" y="1690688"/>
            <a:ext cx="6129263" cy="45969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CA3072-2B4E-09B0-F800-ECC845F5DFAD}"/>
                  </a:ext>
                </a:extLst>
              </p:cNvPr>
              <p:cNvSpPr txBox="1"/>
              <p:nvPr/>
            </p:nvSpPr>
            <p:spPr>
              <a:xfrm>
                <a:off x="6096000" y="3466832"/>
                <a:ext cx="5524974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𝑠𝑒𝑝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𝑝𝑟𝑜𝑝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CA3072-2B4E-09B0-F800-ECC845F5D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466832"/>
                <a:ext cx="5524974" cy="4641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D47B2B-286C-BC78-8603-AD2CA6DDCD7E}"/>
                  </a:ext>
                </a:extLst>
              </p:cNvPr>
              <p:cNvSpPr txBox="1"/>
              <p:nvPr/>
            </p:nvSpPr>
            <p:spPr>
              <a:xfrm>
                <a:off x="6730307" y="4045722"/>
                <a:ext cx="4097287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</a:p>
              <a:p>
                <a:pPr algn="ctr"/>
                <a:endParaRPr lang="en-US" sz="280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kgT</m:t>
                          </m:r>
                        </m:e>
                        <m:sup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D47B2B-286C-BC78-8603-AD2CA6DDC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307" y="4045722"/>
                <a:ext cx="4097287" cy="12926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1746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0B63B6-2516-9AA9-288A-D0C0A0B4A3ED}"/>
              </a:ext>
            </a:extLst>
          </p:cNvPr>
          <p:cNvSpPr txBox="1"/>
          <p:nvPr/>
        </p:nvSpPr>
        <p:spPr>
          <a:xfrm>
            <a:off x="2304472" y="1237673"/>
            <a:ext cx="7583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Proxima nova" panose="020B0604020202020204"/>
              </a:rPr>
              <a:t>II</a:t>
            </a:r>
          </a:p>
          <a:p>
            <a:pPr algn="ctr"/>
            <a:endParaRPr lang="en-US" sz="3200" b="1" dirty="0">
              <a:latin typeface="Proxima nova" panose="020B0604020202020204"/>
            </a:endParaRPr>
          </a:p>
          <a:p>
            <a:pPr algn="ctr"/>
            <a:r>
              <a:rPr lang="en-US" sz="3200" b="1" dirty="0">
                <a:latin typeface="Proxima nova" panose="020B0604020202020204"/>
              </a:rPr>
              <a:t>Where’s the fundamental physics?</a:t>
            </a:r>
          </a:p>
        </p:txBody>
      </p:sp>
    </p:spTree>
    <p:extLst>
      <p:ext uri="{BB962C8B-B14F-4D97-AF65-F5344CB8AC3E}">
        <p14:creationId xmlns:p14="http://schemas.microsoft.com/office/powerpoint/2010/main" val="210743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E6C37-8650-1BC6-396C-3C1E37707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AF9752-3DAB-2865-6234-4B5B6AA56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Gravitational Wave Searches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5AE853-2C10-71C5-EA5C-73CCA2D63A89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656E846-A71A-8DD5-FE38-4FAAD42AF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091" y="2299130"/>
            <a:ext cx="6068719" cy="41717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E86A21B-8A98-42C9-0ABF-8952460876BB}"/>
                  </a:ext>
                </a:extLst>
              </p:cNvPr>
              <p:cNvSpPr txBox="1"/>
              <p:nvPr/>
            </p:nvSpPr>
            <p:spPr>
              <a:xfrm>
                <a:off x="6637462" y="1598233"/>
                <a:ext cx="529634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Proxima nova" panose="020B0604020202020204"/>
                  </a:rPr>
                  <a:t>Mid band sensitivity between LIGO and LISA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GB" sz="2800" dirty="0">
                    <a:latin typeface="Proxima nova" panose="020B0604020202020204"/>
                  </a:rPr>
                  <a:t>Hz)</a:t>
                </a:r>
              </a:p>
              <a:p>
                <a:endParaRPr lang="en-GB" sz="2800" dirty="0">
                  <a:latin typeface="Proxima nova" panose="020B0604020202020204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E86A21B-8A98-42C9-0ABF-8952460876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462" y="1598233"/>
                <a:ext cx="5296348" cy="1384995"/>
              </a:xfrm>
              <a:prstGeom prst="rect">
                <a:avLst/>
              </a:prstGeom>
              <a:blipFill>
                <a:blip r:embed="rId3"/>
                <a:stretch>
                  <a:fillRect l="-2417" t="-4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398BE37-3266-36AB-DF52-5DF4B854161F}"/>
              </a:ext>
            </a:extLst>
          </p:cNvPr>
          <p:cNvSpPr txBox="1"/>
          <p:nvPr/>
        </p:nvSpPr>
        <p:spPr>
          <a:xfrm>
            <a:off x="258190" y="1925620"/>
            <a:ext cx="52102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roxima nova" panose="020B0604020202020204"/>
              </a:rPr>
              <a:t>Strain from gravitational waves modifies the space between the falling atoms</a:t>
            </a:r>
          </a:p>
          <a:p>
            <a:endParaRPr lang="en-US" sz="2800" dirty="0">
              <a:latin typeface="Proxima nova" panose="020B0604020202020204"/>
            </a:endParaRPr>
          </a:p>
          <a:p>
            <a:endParaRPr lang="en-US" sz="2800" dirty="0">
              <a:latin typeface="Proxima nova" panose="020B0604020202020204"/>
            </a:endParaRPr>
          </a:p>
          <a:p>
            <a:r>
              <a:rPr lang="en-US" sz="2800" dirty="0">
                <a:latin typeface="Proxima nova" panose="020B0604020202020204"/>
              </a:rPr>
              <a:t>This changes light propagation time, giving rise to a phase shift between the spatially separated interferometers</a:t>
            </a:r>
            <a:endParaRPr lang="en-GB" sz="2800" dirty="0">
              <a:latin typeface="Proxima nova" panose="020B0604020202020204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C7B7E7B2-27BE-D1F8-1862-530578112DF3}"/>
              </a:ext>
            </a:extLst>
          </p:cNvPr>
          <p:cNvSpPr/>
          <p:nvPr/>
        </p:nvSpPr>
        <p:spPr>
          <a:xfrm>
            <a:off x="2420470" y="3314405"/>
            <a:ext cx="172122" cy="7315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D79374-231A-C414-A7C9-AECCD0F462BF}"/>
              </a:ext>
            </a:extLst>
          </p:cNvPr>
          <p:cNvSpPr txBox="1"/>
          <p:nvPr/>
        </p:nvSpPr>
        <p:spPr>
          <a:xfrm>
            <a:off x="7476565" y="6353625"/>
            <a:ext cx="505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 Badurina et al, </a:t>
            </a:r>
            <a:r>
              <a:rPr lang="en-US" dirty="0" err="1"/>
              <a:t>arXiv</a:t>
            </a:r>
            <a:r>
              <a:rPr lang="en-US" dirty="0"/>
              <a:t> 2108.02468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738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4B6CF-AE51-C35F-7200-E662B3BD5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F379091-21BF-281C-E02F-339540E9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91" y="31970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Proxima nova"/>
              </a:rPr>
              <a:t>Dark Energy</a:t>
            </a:r>
            <a:endParaRPr lang="en-GB" dirty="0">
              <a:latin typeface="Proxima nova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2CA07F-0B9E-AED3-8274-038A23168C53}"/>
              </a:ext>
            </a:extLst>
          </p:cNvPr>
          <p:cNvCxnSpPr>
            <a:cxnSpLocks/>
          </p:cNvCxnSpPr>
          <p:nvPr/>
        </p:nvCxnSpPr>
        <p:spPr>
          <a:xfrm>
            <a:off x="0" y="1475447"/>
            <a:ext cx="12192000" cy="0"/>
          </a:xfrm>
          <a:prstGeom prst="line">
            <a:avLst/>
          </a:prstGeom>
          <a:ln w="762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83BEBF1-35A7-1311-A900-29EAA4C7F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52" y="1819706"/>
            <a:ext cx="4558927" cy="43275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663D96-B1D5-E708-918C-AAB8BB3EDFF9}"/>
              </a:ext>
            </a:extLst>
          </p:cNvPr>
          <p:cNvSpPr txBox="1"/>
          <p:nvPr/>
        </p:nvSpPr>
        <p:spPr>
          <a:xfrm>
            <a:off x="500752" y="6321649"/>
            <a:ext cx="4927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roxima nova" panose="020B0604020202020204"/>
              </a:rPr>
              <a:t>C Burrage et al, a</a:t>
            </a:r>
            <a:r>
              <a:rPr lang="en-US" altLang="en-US" dirty="0">
                <a:latin typeface="Arial" panose="020B0604020202020204" pitchFamily="34" charset="0"/>
              </a:rPr>
              <a:t>rXiv:1812.08244 </a:t>
            </a:r>
            <a:r>
              <a:rPr lang="en-US" dirty="0">
                <a:latin typeface="Proxima nova" panose="020B0604020202020204"/>
              </a:rPr>
              <a:t> </a:t>
            </a:r>
            <a:endParaRPr lang="en-GB" dirty="0">
              <a:latin typeface="Proxima nova" panose="020B0604020202020204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543C386-7514-3080-5C80-3577A33A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80" y="627067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 descr="A green and yellow chameleon on a branch&#10;&#10;AI-generated content may be incorrect.">
            <a:extLst>
              <a:ext uri="{FF2B5EF4-FFF2-40B4-BE49-F238E27FC236}">
                <a16:creationId xmlns:a16="http://schemas.microsoft.com/office/drawing/2014/main" id="{479DDD9B-0AAE-F402-E2D5-DADA4498E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960" y="-18007"/>
            <a:ext cx="2240878" cy="22408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FD5BF7-7E6D-4A9F-CDA5-A33C94CBD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351" y="1768115"/>
            <a:ext cx="4564169" cy="432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1164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667</Words>
  <Application>Microsoft Office PowerPoint</Application>
  <PresentationFormat>Widescreen</PresentationFormat>
  <Paragraphs>114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Aptos Display</vt:lpstr>
      <vt:lpstr>Arial</vt:lpstr>
      <vt:lpstr>Cambria Math</vt:lpstr>
      <vt:lpstr>Proxima nova</vt:lpstr>
      <vt:lpstr>1_Office Theme</vt:lpstr>
      <vt:lpstr>Impact of external vibrations on atom interferometers</vt:lpstr>
      <vt:lpstr>PowerPoint Presentation</vt:lpstr>
      <vt:lpstr>Atom Interferometer Sequence</vt:lpstr>
      <vt:lpstr>Atom Interferometer Sequence</vt:lpstr>
      <vt:lpstr>Atom Interferometer Sequence</vt:lpstr>
      <vt:lpstr>AION Setup</vt:lpstr>
      <vt:lpstr>PowerPoint Presentation</vt:lpstr>
      <vt:lpstr>Gravitational Wave Searches</vt:lpstr>
      <vt:lpstr>Dark Energy</vt:lpstr>
      <vt:lpstr>Ultralight dark matter</vt:lpstr>
      <vt:lpstr>Ultralight dark matter</vt:lpstr>
      <vt:lpstr>Can we see Ultralight dark matter?</vt:lpstr>
      <vt:lpstr>Can we see Ultralight dark matter?</vt:lpstr>
      <vt:lpstr>PowerPoint Presentation</vt:lpstr>
      <vt:lpstr>Gravity Gradient Noise</vt:lpstr>
      <vt:lpstr>Oscillatory Noise</vt:lpstr>
      <vt:lpstr>Oscillatory Noise</vt:lpstr>
      <vt:lpstr>Oscillatory Noise</vt:lpstr>
      <vt:lpstr>Shape Dependent Oscillatory Noise</vt:lpstr>
      <vt:lpstr>Shaky Walls</vt:lpstr>
      <vt:lpstr>Atmospheric Noise</vt:lpstr>
      <vt:lpstr>PowerPoint Presentation</vt:lpstr>
      <vt:lpstr>Around the World</vt:lpstr>
      <vt:lpstr>Future Detectors </vt:lpstr>
      <vt:lpstr>Summary </vt:lpstr>
      <vt:lpstr>PowerPoint Presentation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George Parish</dc:creator>
  <cp:lastModifiedBy>George Parish</cp:lastModifiedBy>
  <cp:revision>31</cp:revision>
  <dcterms:created xsi:type="dcterms:W3CDTF">2025-07-14T10:53:00Z</dcterms:created>
  <dcterms:modified xsi:type="dcterms:W3CDTF">2025-07-16T23:22:25Z</dcterms:modified>
</cp:coreProperties>
</file>