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99" r:id="rId4"/>
    <p:sldId id="301" r:id="rId5"/>
    <p:sldId id="298" r:id="rId6"/>
    <p:sldId id="269" r:id="rId7"/>
    <p:sldId id="261" r:id="rId8"/>
    <p:sldId id="262" r:id="rId9"/>
    <p:sldId id="296" r:id="rId10"/>
    <p:sldId id="300" r:id="rId11"/>
    <p:sldId id="303" r:id="rId12"/>
    <p:sldId id="304" r:id="rId13"/>
    <p:sldId id="305" r:id="rId14"/>
    <p:sldId id="306" r:id="rId15"/>
    <p:sldId id="307" r:id="rId16"/>
    <p:sldId id="308" r:id="rId17"/>
    <p:sldId id="309" r:id="rId1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7" autoAdjust="0"/>
    <p:restoredTop sz="94704"/>
  </p:normalViewPr>
  <p:slideViewPr>
    <p:cSldViewPr snapToGrid="0">
      <p:cViewPr>
        <p:scale>
          <a:sx n="102" d="100"/>
          <a:sy n="102" d="100"/>
        </p:scale>
        <p:origin x="1064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AD16C-D15E-C74B-9A29-74D358A0E107}" type="datetimeFigureOut">
              <a:rPr lang="en-US" smtClean="0"/>
              <a:t>7/16/25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0FDFF-3A42-7445-84E1-4CFCC84D9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7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F0FDFF-3A42-7445-84E1-4CFCC84D97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4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15700A-9DE5-4EFB-E997-914E6EB995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C5A56DB-33CE-C75D-28D9-57AE38D0F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8EDBE9-DEC5-1928-821D-C087D8916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36A9563-1345-AB04-F22C-69867C0A7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99E5FF-DA19-1F15-DE26-1E90CBEE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2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EE378D-EFBA-C1D2-0638-2F36B8C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DDF691F-FE83-5769-6725-FE14BC92A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38F1B8-5908-DF94-A6E8-D8701F9F6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D21F6D-B1F7-1969-F754-87EB12E3A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2B47725-956A-A6FE-0914-347E76273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6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171F682-46E1-6658-A659-0E71D9EF2C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28F6A58-E797-4877-9C95-3A145EABC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223CFE-22F9-4703-F536-639FD9B97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83E8091-A9CF-0637-4309-11CA3681D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30CD30-A6B3-A2B9-4C70-FDA28D472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26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EDDB05-7796-2F74-3590-B90B2C67F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32284F9-D972-4180-6F97-AD923B13D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16E167A-CE6C-0319-5C06-C6F05D0DD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C748185-7BCC-8F8B-3621-AA0A57027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082971D-D791-8EC6-25FF-937E1A02B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372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CCAE204-9EB6-4ACF-ECF8-1626C337F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2559FDD-079F-D86B-A421-C737B34E9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6D42358-51D8-7DD8-8318-760D230B1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451EBFD-03EA-C245-4017-0E5040FCC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0E26CE-27E9-86BB-B431-5BEAAF801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00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9BE538-34E1-8377-D74D-AB7ED12F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125D2A-0BB8-21CD-DE29-F6F714A53E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BE16D28-4480-3C4D-3109-AE7499450F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7858224-E2D9-952D-645B-284A8B875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91ABD32-E453-C8C4-CC0C-1E2376FCF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0465851-E3E3-B26B-76A5-ABDFEECFB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06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444ED4-6C0D-60D2-3D58-D71122AC8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212EA82-5B7D-B632-73C0-EE7DE4484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59A4DDD-F306-A065-E43C-343B59B90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F9979A2-C464-CCFA-93F3-1DFA62125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427FBC9-1982-0160-19D3-B35931E5AF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6379531-A0ED-2466-3C6F-63DCA497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C701A7A5-C334-3324-60FD-A4C1EC1F6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A882E57-6965-ABC9-2FEE-C06EA30F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9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7249E48-B7BD-4D15-1137-2302BD201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FE488A3-3D2C-B648-52D3-F0A474318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C755943-6F16-4D3F-93D9-F4BE3D139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E127250-EAD6-8CA0-95FA-4A8030F6F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8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7FAB6CE7-9FBD-3E04-28FC-C5B430C8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1665147-5E50-F626-EFCF-4CCF96786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D6D1F58-A8A5-1CC5-D2AE-6142BF936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25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DF4290-FF32-BC99-C443-6D9494E6A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3514823-67E6-4742-8BA0-1115262EE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BC5A608-216A-DCC1-731E-FCC2101FE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33DE22B-D5E7-02ED-2ADF-70065ED42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E87EAC4-8955-F472-F276-93BD09EA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7C3A001-2068-1558-EEC1-7FA511C3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69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83715C-A0FF-792D-DB5A-2E1F53327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4F23E77-F971-16AF-5E39-E263123307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902E51D-8AC9-E507-2E16-EB656FBB9D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3643485-FC05-1705-4DB0-1BAF32DD8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EEE3F07-D400-F34D-B120-E4E4DFF2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E4C6B47-88FA-D667-C9D8-A5B915DF2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645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0C0684B-99EB-D3F7-139B-74DADEE6B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A8D94F3-6E2F-DC1B-0BBD-21E4CB5D4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920D08-FA75-1D37-0C64-C4A44D324A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C0751-C42B-4CBE-997F-96D15B81C041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32D475-FED3-E346-0232-50BD6FFBE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A0F17C9-FF7F-530B-4E08-BD85459EE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30252-927A-4F7A-9D71-01D457E78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32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8E5ED6-2C39-FA46-56FB-517D72DEA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74460"/>
            <a:ext cx="9144000" cy="1786339"/>
          </a:xfrm>
        </p:spPr>
        <p:txBody>
          <a:bodyPr anchor="ctr">
            <a:normAutofit/>
          </a:bodyPr>
          <a:lstStyle/>
          <a:p>
            <a:r>
              <a:rPr lang="en-GB" sz="4000" dirty="0"/>
              <a:t>Radiatively generated symmetron mechanism in curved spacetime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08C88F3-312D-362A-0CEA-5C1197A654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0256"/>
            <a:ext cx="9144000" cy="1655762"/>
          </a:xfrm>
        </p:spPr>
        <p:txBody>
          <a:bodyPr anchor="ctr">
            <a:normAutofit/>
          </a:bodyPr>
          <a:lstStyle/>
          <a:p>
            <a:r>
              <a:rPr lang="en-GB" sz="2000" noProof="0" dirty="0"/>
              <a:t>Łukasz Bunio</a:t>
            </a:r>
            <a:endParaRPr lang="en-GB" sz="2000" dirty="0"/>
          </a:p>
          <a:p>
            <a:r>
              <a:rPr lang="en-GB" sz="2000" noProof="0" dirty="0"/>
              <a:t>XV </a:t>
            </a:r>
            <a:r>
              <a:rPr lang="en-GB" sz="2000" noProof="0" dirty="0" err="1"/>
              <a:t>NExT</a:t>
            </a:r>
            <a:r>
              <a:rPr lang="en-GB" sz="2000" noProof="0" dirty="0"/>
              <a:t> PhD Workshop, 17.07.2025</a:t>
            </a:r>
          </a:p>
          <a:p>
            <a:endParaRPr lang="en-GB" sz="2000" dirty="0"/>
          </a:p>
          <a:p>
            <a:r>
              <a:rPr lang="en-GB" sz="2000" dirty="0"/>
              <a:t>Based on work done together with P. Millington</a:t>
            </a:r>
            <a:endParaRPr lang="en-GB" sz="2000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DFB9D-84E1-F293-8C25-58281810D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35" y="731982"/>
            <a:ext cx="2468059" cy="105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686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B72AF-D199-A9DF-F5B2-A3F6B163B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Curved spacetime calculation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789F8-9081-C6EB-9EDF-E48D59DC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As x </a:t>
            </a:r>
            <a:r>
              <a:rPr lang="pl-PL" dirty="0" err="1"/>
              <a:t>goes</a:t>
            </a:r>
            <a:r>
              <a:rPr lang="pl-PL" dirty="0"/>
              <a:t> to x’ and s to zero [3]</a:t>
            </a:r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err="1"/>
              <a:t>where</a:t>
            </a:r>
            <a:r>
              <a:rPr lang="pl-PL" dirty="0"/>
              <a:t> 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and </a:t>
            </a:r>
            <a:endParaRPr lang="en-US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03C3B07B-AD08-9A74-05BA-3ADA9C376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312" y="2288517"/>
            <a:ext cx="3753374" cy="93358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44DBFBD6-2C97-02EB-90DC-F77655461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444" y="3601724"/>
            <a:ext cx="3115110" cy="924054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32D52259-3DD1-DD4A-E497-E04CCFCDE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599" y="4822664"/>
            <a:ext cx="7344800" cy="1086002"/>
          </a:xfrm>
          <a:prstGeom prst="rect">
            <a:avLst/>
          </a:prstGeom>
        </p:spPr>
      </p:pic>
      <p:sp>
        <p:nvSpPr>
          <p:cNvPr id="4" name="pole tekstowe 14">
            <a:extLst>
              <a:ext uri="{FF2B5EF4-FFF2-40B4-BE49-F238E27FC236}">
                <a16:creationId xmlns:a16="http://schemas.microsoft.com/office/drawing/2014/main" id="{B5F4EE4A-3251-8439-6A52-CE337BFFDAE2}"/>
              </a:ext>
            </a:extLst>
          </p:cNvPr>
          <p:cNvSpPr txBox="1"/>
          <p:nvPr/>
        </p:nvSpPr>
        <p:spPr>
          <a:xfrm>
            <a:off x="2355272" y="6126345"/>
            <a:ext cx="7481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[3] “Proof of summed form of proper-time expansion for propagator in</a:t>
            </a:r>
          </a:p>
          <a:p>
            <a:r>
              <a:rPr lang="en-US" sz="1600" dirty="0"/>
              <a:t>curved space-time” I. Jack and L. Parker. , </a:t>
            </a:r>
            <a:r>
              <a:rPr lang="en-US" sz="1600" i="1" dirty="0"/>
              <a:t>Phys. Rev. D </a:t>
            </a:r>
            <a:r>
              <a:rPr lang="en-US" sz="1600" dirty="0"/>
              <a:t>31 (1985).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72374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2EA2CF-C61D-7B67-F613-9600C4267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8600ECA-FDD4-D640-6803-E41399D34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CAC4C309-85C8-6D2A-2E96-DF48B935B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92" y="213864"/>
            <a:ext cx="11403016" cy="643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49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A77DEA-557A-8911-89A6-97411A638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Curved spacetime calculation</a:t>
            </a:r>
          </a:p>
        </p:txBody>
      </p:sp>
      <p:sp>
        <p:nvSpPr>
          <p:cNvPr id="7" name="Strzałka: w prawo 17">
            <a:extLst>
              <a:ext uri="{FF2B5EF4-FFF2-40B4-BE49-F238E27FC236}">
                <a16:creationId xmlns:a16="http://schemas.microsoft.com/office/drawing/2014/main" id="{ACB91052-B34A-8EAB-D113-ABF34ED4FB77}"/>
              </a:ext>
            </a:extLst>
          </p:cNvPr>
          <p:cNvSpPr/>
          <p:nvPr/>
        </p:nvSpPr>
        <p:spPr>
          <a:xfrm rot="19437636">
            <a:off x="7311194" y="3470693"/>
            <a:ext cx="720000" cy="108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Strzałka: w prawo 17">
            <a:extLst>
              <a:ext uri="{FF2B5EF4-FFF2-40B4-BE49-F238E27FC236}">
                <a16:creationId xmlns:a16="http://schemas.microsoft.com/office/drawing/2014/main" id="{6C5B05B0-CE60-FA81-EBB1-148CEE2FD8FD}"/>
              </a:ext>
            </a:extLst>
          </p:cNvPr>
          <p:cNvSpPr/>
          <p:nvPr/>
        </p:nvSpPr>
        <p:spPr>
          <a:xfrm rot="2436795">
            <a:off x="2433686" y="3905804"/>
            <a:ext cx="720000" cy="108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7BE8A434-C3D7-3D80-7A19-A26A73358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42" y="3810886"/>
            <a:ext cx="1076475" cy="381053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162F70AD-62C4-2B50-BB6C-1CBC194F9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0325" y="6264243"/>
            <a:ext cx="1400370" cy="457264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6B7E7A8F-9DC6-E3E3-49C5-D33E4AA7A4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7220" y="3959804"/>
            <a:ext cx="1076475" cy="381053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BCD83C6-8BD9-7933-1430-B2FB3B34D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13E2687-A5ED-4005-F1BB-CE5D10FF2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271" y="887818"/>
            <a:ext cx="3657600" cy="3657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1B2E8B-7C17-53A1-516C-8B92254EAB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8843" y="3239311"/>
            <a:ext cx="3657600" cy="3657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01BA7F0-8409-D2A0-8D23-77A09B2E46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7140" y="887818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95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9EFC4-71AF-25E3-6CA5-3CC8A7F3E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Curved spacetime calculation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19BB9-F6CC-997A-D9FD-A57035508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Curved spacetime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Flat spacetime</a:t>
            </a:r>
          </a:p>
        </p:txBody>
      </p:sp>
      <p:pic>
        <p:nvPicPr>
          <p:cNvPr id="4" name="Obraz 14">
            <a:extLst>
              <a:ext uri="{FF2B5EF4-FFF2-40B4-BE49-F238E27FC236}">
                <a16:creationId xmlns:a16="http://schemas.microsoft.com/office/drawing/2014/main" id="{66D5CEAE-DA8A-90A8-9C49-844B4AF9E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232" y="4633527"/>
            <a:ext cx="5801535" cy="876422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C9EF83C8-3328-75DE-DBF0-4EEB14A7A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6767" y="2633550"/>
            <a:ext cx="1829055" cy="685896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53335586-B714-C1CE-CC98-EE13425F5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424" y="2552577"/>
            <a:ext cx="8068801" cy="8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123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EA94C-F5CF-1638-7F36-E0CFD159D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Curved spacetime calculation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7BA5E-E1E7-8203-3EC7-CFF1A0D1E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7897B8-1224-55DF-C232-4CE8D5B97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798" y="1586753"/>
            <a:ext cx="10044404" cy="410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08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3FF0-7D04-96BA-595E-A3D31F100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The field profile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20E4F-AE74-8C8B-87FC-BA76B95AF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DF5B526-60A1-0D1D-290E-2BFC77225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083" y="1690688"/>
            <a:ext cx="5258534" cy="4305901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510EEF91-4C01-F6BC-7434-80D3B9BADF22}"/>
              </a:ext>
            </a:extLst>
          </p:cNvPr>
          <p:cNvSpPr txBox="1"/>
          <p:nvPr/>
        </p:nvSpPr>
        <p:spPr>
          <a:xfrm>
            <a:off x="7325092" y="2838150"/>
            <a:ext cx="771525" cy="37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vev</a:t>
            </a:r>
            <a:endParaRPr lang="en-GB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35F4C95-4E91-7DBA-683C-D7840062F072}"/>
              </a:ext>
            </a:extLst>
          </p:cNvPr>
          <p:cNvSpPr txBox="1"/>
          <p:nvPr/>
        </p:nvSpPr>
        <p:spPr>
          <a:xfrm>
            <a:off x="4448175" y="2838150"/>
            <a:ext cx="55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0</a:t>
            </a:r>
            <a:endParaRPr lang="en-GB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3DFDA8F-B930-6A2B-92F6-C4775883F281}"/>
              </a:ext>
            </a:extLst>
          </p:cNvPr>
          <p:cNvSpPr txBox="1"/>
          <p:nvPr/>
        </p:nvSpPr>
        <p:spPr>
          <a:xfrm>
            <a:off x="4552950" y="5448901"/>
            <a:ext cx="55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0</a:t>
            </a:r>
            <a:endParaRPr lang="en-GB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CB2CCD4E-454E-0E68-4943-E82E71EE5549}"/>
              </a:ext>
            </a:extLst>
          </p:cNvPr>
          <p:cNvSpPr txBox="1"/>
          <p:nvPr/>
        </p:nvSpPr>
        <p:spPr>
          <a:xfrm>
            <a:off x="4391025" y="4563801"/>
            <a:ext cx="59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vev</a:t>
            </a:r>
            <a:endParaRPr lang="en-GB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8620FB8C-4B68-74E0-0DA8-E024EC9C76EA}"/>
              </a:ext>
            </a:extLst>
          </p:cNvPr>
          <p:cNvSpPr txBox="1"/>
          <p:nvPr/>
        </p:nvSpPr>
        <p:spPr>
          <a:xfrm>
            <a:off x="5943600" y="5633567"/>
            <a:ext cx="43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r</a:t>
            </a:r>
            <a:endParaRPr lang="en-GB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6BA0CF2B-2BEA-2D2B-ED5F-FE8FE9164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117" y="5000601"/>
            <a:ext cx="181000" cy="333422"/>
          </a:xfrm>
          <a:prstGeom prst="rect">
            <a:avLst/>
          </a:prstGeom>
        </p:spPr>
      </p:pic>
      <p:sp>
        <p:nvSpPr>
          <p:cNvPr id="4" name="pole tekstowe 14">
            <a:extLst>
              <a:ext uri="{FF2B5EF4-FFF2-40B4-BE49-F238E27FC236}">
                <a16:creationId xmlns:a16="http://schemas.microsoft.com/office/drawing/2014/main" id="{D8CE582A-F522-DE7B-619F-5D7D2B3DBA83}"/>
              </a:ext>
            </a:extLst>
          </p:cNvPr>
          <p:cNvSpPr txBox="1"/>
          <p:nvPr/>
        </p:nvSpPr>
        <p:spPr>
          <a:xfrm>
            <a:off x="2355272" y="6126345"/>
            <a:ext cx="7481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[4] “phi-</a:t>
            </a:r>
            <a:r>
              <a:rPr lang="en-US" sz="1600" dirty="0" err="1"/>
              <a:t>enics</a:t>
            </a:r>
            <a:r>
              <a:rPr lang="en-US" sz="1600" dirty="0"/>
              <a:t>: </a:t>
            </a:r>
            <a:r>
              <a:rPr lang="en-US" sz="1600" dirty="0" err="1"/>
              <a:t>Vainshtein</a:t>
            </a:r>
            <a:r>
              <a:rPr lang="en-US" sz="1600" dirty="0"/>
              <a:t> screening with the finite element method” J. Braden et al., </a:t>
            </a:r>
            <a:r>
              <a:rPr lang="en-US" sz="1600" i="1" dirty="0"/>
              <a:t>Journal of Cosmology and </a:t>
            </a:r>
            <a:r>
              <a:rPr lang="en-US" sz="1600" i="1" dirty="0" err="1"/>
              <a:t>Astroparticle</a:t>
            </a:r>
            <a:r>
              <a:rPr lang="en-US" sz="1600" i="1" dirty="0"/>
              <a:t> Physics . </a:t>
            </a:r>
            <a:r>
              <a:rPr lang="en-US" sz="1600" dirty="0"/>
              <a:t>2021.03 (2021)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1570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8CA4B-AE2B-A529-3E66-890A72887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607F6-1B48-E828-9C9A-E6AFE48EF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B0917E-E050-C6F8-497D-57A5087FD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103" y="0"/>
            <a:ext cx="67933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039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52923-2FC3-325C-606D-7A78CCE93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DC1A4-3D48-0CE6-2E4D-C5B922D74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B1CF67-6CE1-8472-E1F4-B9D29C8513E6}"/>
              </a:ext>
            </a:extLst>
          </p:cNvPr>
          <p:cNvSpPr txBox="1"/>
          <p:nvPr/>
        </p:nvSpPr>
        <p:spPr>
          <a:xfrm>
            <a:off x="4845788" y="3075057"/>
            <a:ext cx="250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4668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64D0CB-48C3-8330-2E0D-E7E18BC5C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DDBDAB-82FB-3F1A-ECC2-86B7638BD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GB" noProof="0" dirty="0"/>
              <a:t>Introduction: The scalar-tensor theories of gravity and screening</a:t>
            </a:r>
          </a:p>
          <a:p>
            <a:pPr>
              <a:lnSpc>
                <a:spcPct val="200000"/>
              </a:lnSpc>
            </a:pPr>
            <a:r>
              <a:rPr lang="en-GB" noProof="0" dirty="0"/>
              <a:t>The radiatively generated symmetron screening in flat spacetime</a:t>
            </a:r>
          </a:p>
          <a:p>
            <a:pPr>
              <a:lnSpc>
                <a:spcPct val="200000"/>
              </a:lnSpc>
            </a:pPr>
            <a:r>
              <a:rPr lang="en-GB" noProof="0" dirty="0"/>
              <a:t>The calculation in curved spacetime</a:t>
            </a:r>
          </a:p>
          <a:p>
            <a:pPr>
              <a:lnSpc>
                <a:spcPct val="200000"/>
              </a:lnSpc>
            </a:pPr>
            <a:r>
              <a:rPr lang="en-GB" noProof="0" dirty="0"/>
              <a:t>The differences induced by curvature corrections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81370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8982B-E6B1-733B-BD81-9A932E641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7C0B98F-43DA-D3B6-7CE6-6854765D9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6075F719-3774-6EFC-07EE-1A7177B73F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r>
                  <a:rPr lang="en-GB" noProof="0" dirty="0"/>
                  <a:t>The problem </a:t>
                </a:r>
              </a:p>
              <a:p>
                <a:pPr marL="457200" lvl="1" indent="0" algn="ctr">
                  <a:buNone/>
                </a:pPr>
                <a:r>
                  <a:rPr lang="en-GB" dirty="0"/>
                  <a:t>Einstein’s gravity + SM ≠ the observed cosmology</a:t>
                </a:r>
                <a:endParaRPr lang="en-GB" noProof="0" dirty="0"/>
              </a:p>
              <a:p>
                <a:r>
                  <a:rPr lang="en-GB" noProof="0" dirty="0"/>
                  <a:t>Solutions</a:t>
                </a:r>
              </a:p>
              <a:p>
                <a:endParaRPr lang="en-GB" noProof="0" dirty="0"/>
              </a:p>
              <a:p>
                <a:endParaRPr lang="en-GB" noProof="0" dirty="0"/>
              </a:p>
              <a:p>
                <a:pPr marL="1828800" lvl="4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400" noProof="0" dirty="0"/>
                  <a:t>-CDM model:			Alternative options:</a:t>
                </a:r>
              </a:p>
              <a:p>
                <a:pPr marL="1828800" lvl="4" indent="0">
                  <a:buNone/>
                </a:pPr>
                <a:r>
                  <a:rPr lang="en-GB" noProof="0" dirty="0"/>
                  <a:t>				</a:t>
                </a:r>
              </a:p>
              <a:p>
                <a:pPr marL="914400" lvl="2" indent="0">
                  <a:buNone/>
                </a:pPr>
                <a:r>
                  <a:rPr lang="en-GB" dirty="0"/>
                  <a:t>         Dark matter+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 constant </a:t>
                </a:r>
                <a:r>
                  <a:rPr lang="en-GB" noProof="0" dirty="0"/>
                  <a:t>		   e.g. modified gravity</a:t>
                </a:r>
              </a:p>
              <a:p>
                <a:pPr marL="914400" lvl="2" indent="0">
                  <a:buNone/>
                </a:pPr>
                <a:r>
                  <a:rPr lang="en-GB" dirty="0"/>
                  <a:t>	</a:t>
                </a:r>
                <a:endParaRPr lang="en-GB" noProof="0" dirty="0"/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6075F719-3774-6EFC-07EE-1A7177B73F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2"/>
                <a:stretch>
                  <a:fillRect l="-1086" t="-2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trzałka: w prawo 15">
            <a:extLst>
              <a:ext uri="{FF2B5EF4-FFF2-40B4-BE49-F238E27FC236}">
                <a16:creationId xmlns:a16="http://schemas.microsoft.com/office/drawing/2014/main" id="{5F80E2CD-A702-DAAC-FB08-A9CB289FB43C}"/>
              </a:ext>
            </a:extLst>
          </p:cNvPr>
          <p:cNvSpPr/>
          <p:nvPr/>
        </p:nvSpPr>
        <p:spPr>
          <a:xfrm rot="7895757">
            <a:off x="3629290" y="3066525"/>
            <a:ext cx="1727052" cy="26626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trzałka: w prawo 15">
            <a:extLst>
              <a:ext uri="{FF2B5EF4-FFF2-40B4-BE49-F238E27FC236}">
                <a16:creationId xmlns:a16="http://schemas.microsoft.com/office/drawing/2014/main" id="{7F24E749-E5D5-C620-D787-578F84B9C54D}"/>
              </a:ext>
            </a:extLst>
          </p:cNvPr>
          <p:cNvSpPr/>
          <p:nvPr/>
        </p:nvSpPr>
        <p:spPr>
          <a:xfrm rot="2931130">
            <a:off x="6458572" y="3070208"/>
            <a:ext cx="1727052" cy="26626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0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145AB-4C30-06ED-7DAE-3CBF99EFF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911F65-BE4F-281A-EAE8-978709AAF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13F4EC0B-6C10-40FD-EFBC-644C50C701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r>
                  <a:rPr lang="en-GB" noProof="0" dirty="0"/>
                  <a:t>The problem </a:t>
                </a:r>
              </a:p>
              <a:p>
                <a:pPr marL="457200" lvl="1" indent="0" algn="ctr">
                  <a:buNone/>
                </a:pPr>
                <a:r>
                  <a:rPr lang="en-GB" dirty="0"/>
                  <a:t>Einstein’s gravity + SM ≠ the observed cosmology</a:t>
                </a:r>
                <a:endParaRPr lang="en-GB" noProof="0" dirty="0"/>
              </a:p>
              <a:p>
                <a:r>
                  <a:rPr lang="en-GB" noProof="0" dirty="0"/>
                  <a:t>Solutions</a:t>
                </a:r>
              </a:p>
              <a:p>
                <a:endParaRPr lang="en-GB" noProof="0" dirty="0"/>
              </a:p>
              <a:p>
                <a:endParaRPr lang="en-GB" noProof="0" dirty="0"/>
              </a:p>
              <a:p>
                <a:pPr marL="1828800" lvl="4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400" noProof="0" dirty="0"/>
                  <a:t>-CDM model:			Alternative options:</a:t>
                </a:r>
              </a:p>
              <a:p>
                <a:pPr marL="1828800" lvl="4" indent="0">
                  <a:buNone/>
                </a:pPr>
                <a:r>
                  <a:rPr lang="en-GB" noProof="0" dirty="0"/>
                  <a:t>				</a:t>
                </a:r>
              </a:p>
              <a:p>
                <a:pPr marL="914400" lvl="2" indent="0">
                  <a:buNone/>
                </a:pPr>
                <a:r>
                  <a:rPr lang="en-GB" dirty="0"/>
                  <a:t>         Dark matter+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dirty="0"/>
                  <a:t> constant </a:t>
                </a:r>
                <a:r>
                  <a:rPr lang="en-GB" noProof="0" dirty="0"/>
                  <a:t>		   e.g. modified gravity</a:t>
                </a:r>
              </a:p>
              <a:p>
                <a:pPr marL="914400" lvl="2" indent="0">
                  <a:buNone/>
                </a:pPr>
                <a:r>
                  <a:rPr lang="en-GB" dirty="0"/>
                  <a:t>	</a:t>
                </a:r>
                <a:endParaRPr lang="en-GB" noProof="0" dirty="0"/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13F4EC0B-6C10-40FD-EFBC-644C50C701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2"/>
                <a:stretch>
                  <a:fillRect l="-1086" t="-2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trzałka: w prawo 15">
            <a:extLst>
              <a:ext uri="{FF2B5EF4-FFF2-40B4-BE49-F238E27FC236}">
                <a16:creationId xmlns:a16="http://schemas.microsoft.com/office/drawing/2014/main" id="{726FEF51-73E3-AEA1-1374-7217DB3B543A}"/>
              </a:ext>
            </a:extLst>
          </p:cNvPr>
          <p:cNvSpPr/>
          <p:nvPr/>
        </p:nvSpPr>
        <p:spPr>
          <a:xfrm rot="7895757">
            <a:off x="3629290" y="3066525"/>
            <a:ext cx="1727052" cy="26626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trzałka: w prawo 15">
            <a:extLst>
              <a:ext uri="{FF2B5EF4-FFF2-40B4-BE49-F238E27FC236}">
                <a16:creationId xmlns:a16="http://schemas.microsoft.com/office/drawing/2014/main" id="{71FEDB0F-2045-7C7C-B987-97B203AA4C12}"/>
              </a:ext>
            </a:extLst>
          </p:cNvPr>
          <p:cNvSpPr/>
          <p:nvPr/>
        </p:nvSpPr>
        <p:spPr>
          <a:xfrm rot="2931130">
            <a:off x="6458572" y="3070208"/>
            <a:ext cx="1727052" cy="26626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Strzałka: w prawo 15">
            <a:extLst>
              <a:ext uri="{FF2B5EF4-FFF2-40B4-BE49-F238E27FC236}">
                <a16:creationId xmlns:a16="http://schemas.microsoft.com/office/drawing/2014/main" id="{74C64777-6CBA-6D55-5C57-1B62037C6D39}"/>
              </a:ext>
            </a:extLst>
          </p:cNvPr>
          <p:cNvSpPr/>
          <p:nvPr/>
        </p:nvSpPr>
        <p:spPr>
          <a:xfrm rot="7014044">
            <a:off x="6250945" y="5560256"/>
            <a:ext cx="1007990" cy="20642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Strzałka: w prawo 15">
            <a:extLst>
              <a:ext uri="{FF2B5EF4-FFF2-40B4-BE49-F238E27FC236}">
                <a16:creationId xmlns:a16="http://schemas.microsoft.com/office/drawing/2014/main" id="{4CD781D8-820B-26C2-49CF-E72DC72826B1}"/>
              </a:ext>
            </a:extLst>
          </p:cNvPr>
          <p:cNvSpPr/>
          <p:nvPr/>
        </p:nvSpPr>
        <p:spPr>
          <a:xfrm rot="4503639">
            <a:off x="7706818" y="5602957"/>
            <a:ext cx="1007990" cy="20642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Strzałka: w prawo 15">
            <a:extLst>
              <a:ext uri="{FF2B5EF4-FFF2-40B4-BE49-F238E27FC236}">
                <a16:creationId xmlns:a16="http://schemas.microsoft.com/office/drawing/2014/main" id="{B69FAEEE-6EFA-77FD-CE26-B445CCA0D399}"/>
              </a:ext>
            </a:extLst>
          </p:cNvPr>
          <p:cNvSpPr/>
          <p:nvPr/>
        </p:nvSpPr>
        <p:spPr>
          <a:xfrm rot="2094941">
            <a:off x="8696784" y="5393154"/>
            <a:ext cx="1007990" cy="20642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6886A3-6007-852D-9B02-224E701B8F39}"/>
              </a:ext>
            </a:extLst>
          </p:cNvPr>
          <p:cNvSpPr txBox="1"/>
          <p:nvPr/>
        </p:nvSpPr>
        <p:spPr>
          <a:xfrm>
            <a:off x="5584260" y="6204457"/>
            <a:ext cx="1701209" cy="383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Additional fields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AA6EC3-C069-439A-7686-AB8CCB9B8882}"/>
              </a:ext>
            </a:extLst>
          </p:cNvPr>
          <p:cNvSpPr txBox="1"/>
          <p:nvPr/>
        </p:nvSpPr>
        <p:spPr>
          <a:xfrm>
            <a:off x="9673129" y="5550611"/>
            <a:ext cx="2105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Higher derivatives of the metric 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CD4AF9-A0FC-B57F-8913-25DF9F5A69A5}"/>
              </a:ext>
            </a:extLst>
          </p:cNvPr>
          <p:cNvSpPr txBox="1"/>
          <p:nvPr/>
        </p:nvSpPr>
        <p:spPr>
          <a:xfrm>
            <a:off x="7655442" y="6296824"/>
            <a:ext cx="237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Additional dimensions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18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C8DB8-CDD3-6D83-7418-70D813591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E9B3F71-F8BF-61FA-DE28-B1A40BB8E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521A9D-8A70-9B42-6F9B-3F0002734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endParaRPr lang="en-GB" noProof="0" dirty="0"/>
          </a:p>
          <a:p>
            <a:endParaRPr lang="en-GB" noProof="0" dirty="0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3A250874-38A1-1AAA-3868-916154C3781B}"/>
              </a:ext>
            </a:extLst>
          </p:cNvPr>
          <p:cNvSpPr/>
          <p:nvPr/>
        </p:nvSpPr>
        <p:spPr>
          <a:xfrm rot="16200000">
            <a:off x="5925167" y="2368702"/>
            <a:ext cx="341666" cy="922834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DB7869-B065-2F15-6C20-77BDB21FC528}"/>
              </a:ext>
            </a:extLst>
          </p:cNvPr>
          <p:cNvSpPr txBox="1"/>
          <p:nvPr/>
        </p:nvSpPr>
        <p:spPr>
          <a:xfrm>
            <a:off x="2302415" y="1805654"/>
            <a:ext cx="233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Einstein-Hilbert Action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499427-7D5F-2388-A800-EBDB8DB49FAE}"/>
              </a:ext>
            </a:extLst>
          </p:cNvPr>
          <p:cNvSpPr txBox="1"/>
          <p:nvPr/>
        </p:nvSpPr>
        <p:spPr>
          <a:xfrm>
            <a:off x="7961660" y="1805654"/>
            <a:ext cx="2190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Scalar-tensor gravity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47DC67-7C4A-4042-71FC-1634F778E940}"/>
              </a:ext>
            </a:extLst>
          </p:cNvPr>
          <p:cNvSpPr txBox="1"/>
          <p:nvPr/>
        </p:nvSpPr>
        <p:spPr>
          <a:xfrm>
            <a:off x="7460512" y="3421592"/>
            <a:ext cx="3893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 e.g. </a:t>
            </a:r>
            <a:endParaRPr lang="en-US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6324529-DE47-7C34-BECE-D28F65111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130" y="2468117"/>
            <a:ext cx="2276793" cy="724001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643B2D28-95EA-E5EF-4C64-4E4B54301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6442" y="2506222"/>
            <a:ext cx="2800741" cy="647790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2E4AE14D-ECFA-D7ED-C27F-33597F298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1660" y="3613504"/>
            <a:ext cx="2219635" cy="73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74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80015-27B9-01FA-1F69-B43C03138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E3748C8-8712-F16A-21A7-DF22DD943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11" name="Symbol zastępczy zawartości 10">
            <a:extLst>
              <a:ext uri="{FF2B5EF4-FFF2-40B4-BE49-F238E27FC236}">
                <a16:creationId xmlns:a16="http://schemas.microsoft.com/office/drawing/2014/main" id="{C9B83F64-453D-D94E-BE80-732782B94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The </a:t>
            </a:r>
            <a:r>
              <a:rPr lang="en-GB" noProof="0" dirty="0"/>
              <a:t>symmetron</a:t>
            </a:r>
            <a:r>
              <a:rPr lang="pl-PL" dirty="0"/>
              <a:t> [1]:   </a:t>
            </a:r>
            <a:endParaRPr lang="en-GB" b="0" i="1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                                          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noProof="0" dirty="0"/>
              <a:t>Note:	</a:t>
            </a:r>
            <a:endParaRPr lang="pl-PL" noProof="0" dirty="0"/>
          </a:p>
          <a:p>
            <a:pPr marL="0" indent="0">
              <a:buNone/>
            </a:pPr>
            <a:r>
              <a:rPr lang="en-GB" noProof="0" dirty="0"/>
              <a:t>	</a:t>
            </a:r>
          </a:p>
          <a:p>
            <a:pPr marL="0" indent="0">
              <a:buNone/>
            </a:pPr>
            <a:r>
              <a:rPr lang="en-GB" dirty="0"/>
              <a:t>The 5</a:t>
            </a:r>
            <a:r>
              <a:rPr lang="en-GB" baseline="30000" dirty="0"/>
              <a:t>th</a:t>
            </a:r>
            <a:r>
              <a:rPr lang="en-GB" dirty="0"/>
              <a:t> force</a:t>
            </a:r>
            <a:r>
              <a:rPr lang="pl-PL" dirty="0"/>
              <a:t>: </a:t>
            </a:r>
            <a:endParaRPr lang="en-GB" noProof="0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5B370E3-C42E-419F-8FF8-508FB13E0F48}"/>
              </a:ext>
            </a:extLst>
          </p:cNvPr>
          <p:cNvSpPr txBox="1"/>
          <p:nvPr/>
        </p:nvSpPr>
        <p:spPr>
          <a:xfrm>
            <a:off x="485773" y="5992297"/>
            <a:ext cx="11220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[1] „</a:t>
            </a:r>
            <a:r>
              <a:rPr lang="en-US" sz="1600" dirty="0"/>
              <a:t>Symmetron Fields: Screening Long-Range Forces Through Local Symmetry Restoration</a:t>
            </a:r>
            <a:r>
              <a:rPr lang="pl-PL" sz="1600" dirty="0"/>
              <a:t>”, </a:t>
            </a:r>
            <a:r>
              <a:rPr lang="en-US" sz="1600" dirty="0"/>
              <a:t>K. Hinterbichler and J. Khoury</a:t>
            </a:r>
            <a:r>
              <a:rPr lang="pl-PL" sz="1600" dirty="0"/>
              <a:t>, </a:t>
            </a:r>
            <a:r>
              <a:rPr lang="pl-PL" sz="1600" i="1" dirty="0" err="1"/>
              <a:t>Phys.Rev.Lett</a:t>
            </a:r>
            <a:r>
              <a:rPr lang="pl-PL" sz="1600" i="1" dirty="0"/>
              <a:t>. </a:t>
            </a:r>
            <a:r>
              <a:rPr lang="pl-PL" sz="1600" dirty="0"/>
              <a:t>104, (2010)</a:t>
            </a: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A7EDA7-E5AA-1742-F801-F856EA920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441" y="1082123"/>
            <a:ext cx="5652673" cy="435133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F7035EEE-DDA4-38F3-E1BD-7783FDC8F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144" y="2724052"/>
            <a:ext cx="4001058" cy="704948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9775F656-9545-7A26-681A-F705CD4C2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1533" y="3927321"/>
            <a:ext cx="847843" cy="400106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410BECC2-DEBD-91BD-CECC-8A95EAE762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4795" y="4825748"/>
            <a:ext cx="1381318" cy="49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5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12907D-AEC2-1A03-B687-9C3B64142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Radiative symmetron screening [2]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1FFA4F-A446-AA0E-0E9D-D61347CF3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185" y="2922588"/>
            <a:ext cx="4998239" cy="3171960"/>
          </a:xfrm>
          <a:prstGeom prst="rect">
            <a:avLst/>
          </a:prstGeom>
        </p:spPr>
      </p:pic>
      <p:pic>
        <p:nvPicPr>
          <p:cNvPr id="10" name="Obraz 14">
            <a:extLst>
              <a:ext uri="{FF2B5EF4-FFF2-40B4-BE49-F238E27FC236}">
                <a16:creationId xmlns:a16="http://schemas.microsoft.com/office/drawing/2014/main" id="{F8DE8698-8CEB-24A9-C841-61C8CC42C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955" y="3318128"/>
            <a:ext cx="5107912" cy="1145759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E46B06F-1394-375E-7A98-109F67CE6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2466" y="1821012"/>
            <a:ext cx="8707065" cy="838317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F0AAF6C5-4856-3FBF-5FC1-948496B73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144" y="5122686"/>
            <a:ext cx="5801535" cy="876422"/>
          </a:xfrm>
          <a:prstGeom prst="rect">
            <a:avLst/>
          </a:prstGeom>
        </p:spPr>
      </p:pic>
      <p:sp>
        <p:nvSpPr>
          <p:cNvPr id="3" name="pole tekstowe 14">
            <a:extLst>
              <a:ext uri="{FF2B5EF4-FFF2-40B4-BE49-F238E27FC236}">
                <a16:creationId xmlns:a16="http://schemas.microsoft.com/office/drawing/2014/main" id="{E85A8E2D-440B-A559-C7D1-CA69A75F7652}"/>
              </a:ext>
            </a:extLst>
          </p:cNvPr>
          <p:cNvSpPr txBox="1"/>
          <p:nvPr/>
        </p:nvSpPr>
        <p:spPr>
          <a:xfrm>
            <a:off x="2355272" y="6072154"/>
            <a:ext cx="7481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[2] </a:t>
            </a:r>
            <a:r>
              <a:rPr lang="pl-PL" sz="1600" dirty="0"/>
              <a:t>„</a:t>
            </a:r>
            <a:r>
              <a:rPr lang="en-US" sz="1600" dirty="0"/>
              <a:t>Radiative Screening of Fifth Forces.</a:t>
            </a:r>
            <a:r>
              <a:rPr lang="pl-PL" sz="1600" dirty="0"/>
              <a:t>”,</a:t>
            </a:r>
            <a:r>
              <a:rPr lang="en-US" sz="1600" dirty="0"/>
              <a:t> C.</a:t>
            </a:r>
            <a:r>
              <a:rPr lang="pl-PL" sz="1600" dirty="0"/>
              <a:t> </a:t>
            </a:r>
            <a:r>
              <a:rPr lang="en-US" sz="1600" dirty="0"/>
              <a:t>Burrage,</a:t>
            </a:r>
            <a:r>
              <a:rPr lang="pl-PL" sz="1600" dirty="0"/>
              <a:t> </a:t>
            </a:r>
            <a:r>
              <a:rPr lang="en-US" sz="1600" dirty="0" err="1"/>
              <a:t>E.J.Copeland</a:t>
            </a:r>
            <a:r>
              <a:rPr lang="en-US" sz="1600" dirty="0"/>
              <a:t>, and P. Millington, </a:t>
            </a:r>
            <a:r>
              <a:rPr lang="en-US" sz="1600" i="1" dirty="0"/>
              <a:t>Physical Review Letters</a:t>
            </a:r>
            <a:r>
              <a:rPr lang="en-US" sz="1600" dirty="0"/>
              <a:t>, 117(21). (2016).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2951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D2A77B-3E10-1EEC-7007-73B9A570D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Radiative symmetron screening</a:t>
            </a:r>
            <a:endParaRPr lang="en-GB" noProof="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4AAAC0C-5ADB-45C8-0DE9-FB61F7D07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In flat spacetime</a:t>
            </a:r>
            <a:r>
              <a:rPr lang="en-GB" dirty="0"/>
              <a:t>:</a:t>
            </a:r>
          </a:p>
          <a:p>
            <a:endParaRPr lang="pl-PL" noProof="0" dirty="0"/>
          </a:p>
          <a:p>
            <a:endParaRPr lang="pl-PL" dirty="0"/>
          </a:p>
          <a:p>
            <a:endParaRPr lang="pl-PL" noProof="0" dirty="0"/>
          </a:p>
          <a:p>
            <a:endParaRPr lang="pl-PL" dirty="0"/>
          </a:p>
          <a:p>
            <a:endParaRPr lang="pl-PL" noProof="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18" name="Strzałka: w prawo 17">
            <a:extLst>
              <a:ext uri="{FF2B5EF4-FFF2-40B4-BE49-F238E27FC236}">
                <a16:creationId xmlns:a16="http://schemas.microsoft.com/office/drawing/2014/main" id="{E8B0D05A-6D53-CB8E-63C4-6CE3E9DB1AC7}"/>
              </a:ext>
            </a:extLst>
          </p:cNvPr>
          <p:cNvSpPr/>
          <p:nvPr/>
        </p:nvSpPr>
        <p:spPr>
          <a:xfrm rot="1368220">
            <a:off x="5192855" y="3211097"/>
            <a:ext cx="720000" cy="108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Strzałka: w prawo 18">
            <a:extLst>
              <a:ext uri="{FF2B5EF4-FFF2-40B4-BE49-F238E27FC236}">
                <a16:creationId xmlns:a16="http://schemas.microsoft.com/office/drawing/2014/main" id="{AA5279A7-D4F1-6C80-4870-18765C7AF585}"/>
              </a:ext>
            </a:extLst>
          </p:cNvPr>
          <p:cNvSpPr/>
          <p:nvPr/>
        </p:nvSpPr>
        <p:spPr>
          <a:xfrm rot="7895757">
            <a:off x="5266268" y="4305422"/>
            <a:ext cx="720000" cy="108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5" name="Obraz 14">
            <a:extLst>
              <a:ext uri="{FF2B5EF4-FFF2-40B4-BE49-F238E27FC236}">
                <a16:creationId xmlns:a16="http://schemas.microsoft.com/office/drawing/2014/main" id="{167B0F8D-86AF-AA7B-7C68-10DBF3DFF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715" y="2587732"/>
            <a:ext cx="2629267" cy="781159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1496227E-19AA-23DE-91B0-C0904F297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29000"/>
            <a:ext cx="2581635" cy="666843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6D4DB46-991A-7B1E-3FD0-DC3535C93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5856" y="4270268"/>
            <a:ext cx="3381847" cy="81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2D5B8-49EE-E3B9-8A87-BB59B59A6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359706-F063-6253-B1EF-3CFFF09E9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Curved spacetime calculation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D9E427-C4DF-9CBD-6237-90E9325E2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endParaRPr lang="pl-PL" noProof="0" dirty="0"/>
          </a:p>
          <a:p>
            <a:endParaRPr lang="pl-PL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54BF5A-CA63-17BD-6897-2CAEBDAE9468}"/>
              </a:ext>
            </a:extLst>
          </p:cNvPr>
          <p:cNvSpPr txBox="1"/>
          <p:nvPr/>
        </p:nvSpPr>
        <p:spPr>
          <a:xfrm>
            <a:off x="838199" y="1532469"/>
            <a:ext cx="9198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propagator defined using the Schwinger proper time s: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391DD5-22A8-F818-5BA8-5946E391210A}"/>
              </a:ext>
            </a:extLst>
          </p:cNvPr>
          <p:cNvSpPr txBox="1"/>
          <p:nvPr/>
        </p:nvSpPr>
        <p:spPr>
          <a:xfrm>
            <a:off x="838199" y="4536031"/>
            <a:ext cx="2024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DBA5B4-4F3F-F5CA-A00A-B9738B5C8BE3}"/>
              </a:ext>
            </a:extLst>
          </p:cNvPr>
          <p:cNvSpPr txBox="1"/>
          <p:nvPr/>
        </p:nvSpPr>
        <p:spPr>
          <a:xfrm>
            <a:off x="838199" y="3099161"/>
            <a:ext cx="6389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1-loop contribution to the effective action 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2715EAED-045A-E8BE-9A0D-7788E7897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547" y="2101971"/>
            <a:ext cx="3334215" cy="83831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76DC2FBD-8E12-E178-714F-BBD1A912B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550" y="3884694"/>
            <a:ext cx="3762900" cy="781159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95E65C8C-77D9-3EAC-C7AE-85CF6A5C5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766" y="5259609"/>
            <a:ext cx="4810796" cy="809738"/>
          </a:xfrm>
          <a:prstGeom prst="rect">
            <a:avLst/>
          </a:prstGeom>
        </p:spPr>
      </p:pic>
      <p:pic>
        <p:nvPicPr>
          <p:cNvPr id="18" name="Obraz 17">
            <a:extLst>
              <a:ext uri="{FF2B5EF4-FFF2-40B4-BE49-F238E27FC236}">
                <a16:creationId xmlns:a16="http://schemas.microsoft.com/office/drawing/2014/main" id="{99D034FB-8A23-28D7-3B10-FE54478EA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1178" y="5259609"/>
            <a:ext cx="3982006" cy="78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99714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5616</TotalTime>
  <Words>382</Words>
  <Application>Microsoft Macintosh PowerPoint</Application>
  <PresentationFormat>Widescreen</PresentationFormat>
  <Paragraphs>84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Cambria Math</vt:lpstr>
      <vt:lpstr>Motyw pakietu Office</vt:lpstr>
      <vt:lpstr>Radiatively generated symmetron mechanism in curved spacetime</vt:lpstr>
      <vt:lpstr>Outline</vt:lpstr>
      <vt:lpstr>Introduction</vt:lpstr>
      <vt:lpstr>Introduction</vt:lpstr>
      <vt:lpstr>Introduction</vt:lpstr>
      <vt:lpstr>Introduction</vt:lpstr>
      <vt:lpstr>Radiative symmetron screening [2]</vt:lpstr>
      <vt:lpstr>Radiative symmetron screening</vt:lpstr>
      <vt:lpstr>Curved spacetime calculation</vt:lpstr>
      <vt:lpstr>Curved spacetime calculation</vt:lpstr>
      <vt:lpstr>PowerPoint Presentation</vt:lpstr>
      <vt:lpstr>Curved spacetime calculation</vt:lpstr>
      <vt:lpstr>Curved spacetime calculation</vt:lpstr>
      <vt:lpstr>Curved spacetime calculation</vt:lpstr>
      <vt:lpstr>The field profile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Lukasz Bunio</dc:creator>
  <cp:lastModifiedBy>Lukasz Bunio</cp:lastModifiedBy>
  <cp:revision>29</cp:revision>
  <dcterms:created xsi:type="dcterms:W3CDTF">2025-06-11T13:43:36Z</dcterms:created>
  <dcterms:modified xsi:type="dcterms:W3CDTF">2025-07-17T07:11:15Z</dcterms:modified>
</cp:coreProperties>
</file>