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9"/>
  </p:notesMasterIdLst>
  <p:sldIdLst>
    <p:sldId id="256" r:id="rId2"/>
    <p:sldId id="267" r:id="rId3"/>
    <p:sldId id="268" r:id="rId4"/>
    <p:sldId id="275" r:id="rId5"/>
    <p:sldId id="257" r:id="rId6"/>
    <p:sldId id="260" r:id="rId7"/>
    <p:sldId id="262" r:id="rId8"/>
    <p:sldId id="263" r:id="rId9"/>
    <p:sldId id="265" r:id="rId10"/>
    <p:sldId id="276" r:id="rId11"/>
    <p:sldId id="266" r:id="rId12"/>
    <p:sldId id="270" r:id="rId13"/>
    <p:sldId id="272" r:id="rId14"/>
    <p:sldId id="273" r:id="rId15"/>
    <p:sldId id="277" r:id="rId16"/>
    <p:sldId id="274" r:id="rId17"/>
    <p:sldId id="26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FFFFCC"/>
    <a:srgbClr val="F25957"/>
    <a:srgbClr val="FFDECC"/>
    <a:srgbClr val="3553D3"/>
    <a:srgbClr val="FF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75383" autoAdjust="0"/>
  </p:normalViewPr>
  <p:slideViewPr>
    <p:cSldViewPr snapToGrid="0">
      <p:cViewPr>
        <p:scale>
          <a:sx n="78" d="100"/>
          <a:sy n="78" d="100"/>
        </p:scale>
        <p:origin x="2154" y="2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46DBD-F507-4B58-8023-07B12F25B1F9}" type="datetimeFigureOut">
              <a:rPr lang="en-GB" smtClean="0"/>
              <a:t>15/07/2025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C861A-BE91-4195-9621-232002D9C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082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Talk is all about the Isospectrality problem which I have been studying during my PhD</a:t>
            </a:r>
          </a:p>
          <a:p>
            <a:endParaRPr lang="en-GB" dirty="0"/>
          </a:p>
          <a:p>
            <a:r>
              <a:rPr lang="en-GB" dirty="0"/>
              <a:t>This is mostly a literature review with the aim of summarising the most important details of the problem, with a brief mention of future work at the end if there’s time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382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B60CC9-0CF8-B3A8-F799-92E8FE80E9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162018-7353-B327-A53B-ABED74B7D0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AE39E6C1-08B0-07B5-6D88-3D270FFE86DE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dirty="0"/>
                  <a:t>Things get weirder when we solve for the QNMs of the </a:t>
                </a:r>
                <a:r>
                  <a:rPr lang="en-GB" b="0" dirty="0" err="1"/>
                  <a:t>Regge</a:t>
                </a:r>
                <a:r>
                  <a:rPr lang="en-GB" b="0" dirty="0"/>
                  <a:t>-Wheeler and Zerilli equations using the 1D wave equations asymptotic behaviour. We find that the solutions for each are identical! </a:t>
                </a:r>
              </a:p>
              <a:p>
                <a:r>
                  <a:rPr lang="en-GB" b="0" dirty="0"/>
                  <a:t>(The plot here uses the WKB approximation to find approximate QNM frequencies for the </a:t>
                </a:r>
                <a:r>
                  <a:rPr lang="en-GB" b="0" dirty="0" err="1"/>
                  <a:t>Regge</a:t>
                </a:r>
                <a:r>
                  <a:rPr lang="en-GB" b="0" dirty="0"/>
                  <a:t>-Wheeler and Zerilli equations)</a:t>
                </a:r>
              </a:p>
              <a:p>
                <a:r>
                  <a:rPr lang="en-GB" b="0" dirty="0"/>
                  <a:t>This is what I mean by </a:t>
                </a:r>
                <a:r>
                  <a:rPr lang="en-GB" b="0" dirty="0" err="1"/>
                  <a:t>Isospectrality</a:t>
                </a:r>
                <a:r>
                  <a:rPr lang="en-GB" b="0" dirty="0"/>
                  <a:t>, there is an equal spectrum for both types of perturbations. </a:t>
                </a:r>
              </a:p>
              <a:p>
                <a:endParaRPr lang="en-GB" b="0" dirty="0"/>
              </a:p>
              <a:p>
                <a:r>
                  <a:rPr lang="en-GB" b="0" dirty="0"/>
                  <a:t>This is a possible observables whose quality is important to confirm GR.</a:t>
                </a:r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F9EE38E3-2E5A-D83D-5474-DBCC99547C7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baseline="0" dirty="0"/>
                  <a:t>While both types of perturbations are governed by this same 1D wave equation the potential </a:t>
                </a:r>
                <a:r>
                  <a:rPr lang="en-GB" sz="1200" b="0" i="0">
                    <a:latin typeface="Cambria Math" panose="02040503050406030204" pitchFamily="18" charset="0"/>
                  </a:rPr>
                  <a:t>𝑉_𝑙^((±) )</a:t>
                </a:r>
                <a:r>
                  <a:rPr lang="en-GB" b="0" dirty="0"/>
                  <a:t> in each case is of completely different</a:t>
                </a:r>
                <a:r>
                  <a:rPr lang="en-GB" b="0" baseline="0" dirty="0"/>
                  <a:t> form.</a:t>
                </a:r>
              </a:p>
              <a:p>
                <a:endParaRPr lang="en-GB" b="0" baseline="0" dirty="0"/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 determines the angular structure (multipole order)</a:t>
                </a:r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𝑙=0</a:t>
                </a:r>
                <a:r>
                  <a:rPr lang="en-GB" b="0" baseline="0" dirty="0"/>
                  <a:t> is a monopole/ trivial,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dipole and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</a:t>
                </a:r>
                <a:r>
                  <a:rPr lang="en-GB" b="0" baseline="0" dirty="0" err="1"/>
                  <a:t>quadropole</a:t>
                </a:r>
                <a:r>
                  <a:rPr lang="en-GB" b="0" baseline="0" dirty="0"/>
                  <a:t> (what we’re interested in for gravitational waves)</a:t>
                </a:r>
              </a:p>
              <a:p>
                <a:endParaRPr lang="en-GB" b="0" baseline="0" dirty="0"/>
              </a:p>
              <a:p>
                <a:r>
                  <a:rPr lang="en-GB" b="0" baseline="0" dirty="0"/>
                  <a:t>Despite this both potentials look remarkably similar, with the most noticeable differences being at low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endParaRPr lang="en-GB" b="0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B3EB0-835E-4714-6C20-707E618CBC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62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F1C9E6-BD4B-2622-F497-DF3C78FED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6F8426-ABC8-A8C3-6D60-C6EC4A9679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F9EE38E3-2E5A-D83D-5474-DBCC99547C7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dirty="0"/>
                  <a:t>Chandrasekhar was able to show how both potentials are related by this single </a:t>
                </a:r>
                <a:r>
                  <a:rPr lang="en-GB" b="0" dirty="0" err="1"/>
                  <a:t>Superpotential</a:t>
                </a:r>
                <a:endParaRPr lang="en-GB" b="0" dirty="0"/>
              </a:p>
              <a:p>
                <a:r>
                  <a:rPr lang="en-GB" b="0" dirty="0"/>
                  <a:t>It is this mathematical relationship that explains why our potentials look so similar despite a very different mathematical form</a:t>
                </a:r>
              </a:p>
              <a:p>
                <a:r>
                  <a:rPr lang="en-GB" b="0" dirty="0"/>
                  <a:t>It explains why they approach the each other for large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GB" b="0" dirty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GB" b="0" dirty="0"/>
                  <a:t> (since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b="0" dirty="0"/>
                  <a:t> shrinks</a:t>
                </a:r>
                <a:r>
                  <a:rPr lang="en-GB" b="0" baseline="0" dirty="0"/>
                  <a:t> at large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GB" b="0" dirty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GB" b="0" dirty="0"/>
                  <a:t>)</a:t>
                </a:r>
              </a:p>
              <a:p>
                <a:r>
                  <a:rPr lang="en-GB" b="0" dirty="0"/>
                  <a:t>And in the end it is this link between the two potentials is also the cause of the </a:t>
                </a:r>
                <a:r>
                  <a:rPr lang="en-GB" b="0" dirty="0" err="1"/>
                  <a:t>isospectrality</a:t>
                </a:r>
                <a:r>
                  <a:rPr lang="en-GB" b="0" dirty="0"/>
                  <a:t> problem.</a:t>
                </a:r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F9EE38E3-2E5A-D83D-5474-DBCC99547C7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baseline="0" dirty="0"/>
                  <a:t>While both types of perturbations are governed by this same 1D wave equation the potential </a:t>
                </a:r>
                <a:r>
                  <a:rPr lang="en-GB" sz="1200" b="0" i="0">
                    <a:latin typeface="Cambria Math" panose="02040503050406030204" pitchFamily="18" charset="0"/>
                  </a:rPr>
                  <a:t>𝑉_𝑙^((±) )</a:t>
                </a:r>
                <a:r>
                  <a:rPr lang="en-GB" b="0" dirty="0"/>
                  <a:t> in each case is of completely different</a:t>
                </a:r>
                <a:r>
                  <a:rPr lang="en-GB" b="0" baseline="0" dirty="0"/>
                  <a:t> form.</a:t>
                </a:r>
              </a:p>
              <a:p>
                <a:endParaRPr lang="en-GB" b="0" baseline="0" dirty="0"/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 determines the angular structure (multipole order)</a:t>
                </a:r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𝑙=0</a:t>
                </a:r>
                <a:r>
                  <a:rPr lang="en-GB" b="0" baseline="0" dirty="0"/>
                  <a:t> is a monopole/ trivial,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dipole and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</a:t>
                </a:r>
                <a:r>
                  <a:rPr lang="en-GB" b="0" baseline="0" dirty="0" err="1"/>
                  <a:t>quadropole</a:t>
                </a:r>
                <a:r>
                  <a:rPr lang="en-GB" b="0" baseline="0" dirty="0"/>
                  <a:t> (what we’re interested in for gravitational waves)</a:t>
                </a:r>
              </a:p>
              <a:p>
                <a:endParaRPr lang="en-GB" b="0" baseline="0" dirty="0"/>
              </a:p>
              <a:p>
                <a:r>
                  <a:rPr lang="en-GB" b="0" baseline="0" dirty="0"/>
                  <a:t>Despite this both potentials look remarkably similar, with the most noticeable differences being at low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endParaRPr lang="en-GB" b="0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813F9-A423-7377-110C-2FAEA69C90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1006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EA60A-5D6F-3FE6-5EDC-4BFDF3FAD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D5E23-21CF-3A11-C773-3719A1D832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96592914-427B-65BD-47CE-E47530C7C3A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dirty="0"/>
                  <a:t>To show how this link causes </a:t>
                </a:r>
                <a:r>
                  <a:rPr lang="en-GB" b="0" dirty="0" err="1"/>
                  <a:t>isospectrality</a:t>
                </a:r>
                <a:r>
                  <a:rPr lang="en-GB" b="0" dirty="0"/>
                  <a:t> we first need to look at how our wave equation simplifies when</a:t>
                </a:r>
                <a:r>
                  <a:rPr lang="en-GB" b="0" baseline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b="0" dirty="0"/>
                  <a:t>.</a:t>
                </a:r>
              </a:p>
              <a:p>
                <a:r>
                  <a:rPr lang="en-GB" b="0" dirty="0"/>
                  <a:t>When approaching either the horizon or infinity the potential drops off to zero. Meaning at these boundaries the solution to our 1D wave equation is a planar wave.</a:t>
                </a:r>
              </a:p>
              <a:p>
                <a:endParaRPr lang="en-GB" b="0" dirty="0"/>
              </a:p>
              <a:p>
                <a:r>
                  <a:rPr lang="en-GB" b="0" dirty="0"/>
                  <a:t>We don’t expect there to be incoming waves from infinity to the problem becomes one of reflection and transmission of planar waves from the horizon, across the potential and out to infinity.</a:t>
                </a:r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F9EE38E3-2E5A-D83D-5474-DBCC99547C7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baseline="0" dirty="0"/>
                  <a:t>While both types of perturbations are governed by this same 1D wave equation the potential </a:t>
                </a:r>
                <a:r>
                  <a:rPr lang="en-GB" sz="1200" b="0" i="0">
                    <a:latin typeface="Cambria Math" panose="02040503050406030204" pitchFamily="18" charset="0"/>
                  </a:rPr>
                  <a:t>𝑉_𝑙^((±) )</a:t>
                </a:r>
                <a:r>
                  <a:rPr lang="en-GB" b="0" dirty="0"/>
                  <a:t> in each case is of completely different</a:t>
                </a:r>
                <a:r>
                  <a:rPr lang="en-GB" b="0" baseline="0" dirty="0"/>
                  <a:t> form.</a:t>
                </a:r>
              </a:p>
              <a:p>
                <a:endParaRPr lang="en-GB" b="0" baseline="0" dirty="0"/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 determines the angular structure (multipole order)</a:t>
                </a:r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𝑙=0</a:t>
                </a:r>
                <a:r>
                  <a:rPr lang="en-GB" b="0" baseline="0" dirty="0"/>
                  <a:t> is a monopole/ trivial,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dipole and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</a:t>
                </a:r>
                <a:r>
                  <a:rPr lang="en-GB" b="0" baseline="0" dirty="0" err="1"/>
                  <a:t>quadropole</a:t>
                </a:r>
                <a:r>
                  <a:rPr lang="en-GB" b="0" baseline="0" dirty="0"/>
                  <a:t> (what we’re interested in for gravitational waves)</a:t>
                </a:r>
              </a:p>
              <a:p>
                <a:endParaRPr lang="en-GB" b="0" baseline="0" dirty="0"/>
              </a:p>
              <a:p>
                <a:r>
                  <a:rPr lang="en-GB" b="0" baseline="0" dirty="0"/>
                  <a:t>Despite this both potentials look remarkably similar, with the most noticeable differences being at low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endParaRPr lang="en-GB" b="0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FABAC5-73C8-9E0C-8342-CFAB67DB1F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831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EE1401-6E9B-D19F-B714-B9D4C13C7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366E31-EDB6-C448-5A7E-F9167CB37E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42524717-7F30-8248-2DD8-43AB92661448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dirty="0"/>
                  <a:t>We’re now able to show how Chandrasekhar’s transformation result in Isospectrality?</a:t>
                </a:r>
              </a:p>
              <a:p>
                <a:r>
                  <a:rPr lang="en-GB" b="0" dirty="0"/>
                  <a:t>In essence Chandrasekhar’s potentials allows us to derive a relation between the solutions for different perturbations.</a:t>
                </a:r>
              </a:p>
              <a:p>
                <a:endParaRPr lang="en-GB" b="0" dirty="0"/>
              </a:p>
              <a:p>
                <a:r>
                  <a:rPr lang="en-GB" b="0" dirty="0"/>
                  <a:t>Can be combined with asymptotic behaviour of the solution to find that the transition coefficient is the same.</a:t>
                </a:r>
              </a:p>
              <a:p>
                <a:r>
                  <a:rPr lang="en-GB" b="0" dirty="0"/>
                  <a:t>This is precisely what we mean by </a:t>
                </a:r>
                <a:r>
                  <a:rPr lang="en-GB" b="0" dirty="0" err="1"/>
                  <a:t>isospectrality</a:t>
                </a:r>
                <a:r>
                  <a:rPr lang="en-GB" b="0" dirty="0"/>
                  <a:t>!</a:t>
                </a:r>
              </a:p>
              <a:p>
                <a:endParaRPr lang="en-GB" b="0" dirty="0"/>
              </a:p>
              <a:p>
                <a:r>
                  <a:rPr lang="en-GB" b="0" dirty="0"/>
                  <a:t>Why is this a problem? Although this all clearly works mathematically; the physical reason for the transformation and why it causes </a:t>
                </a:r>
                <a:r>
                  <a:rPr lang="en-GB" b="0" dirty="0" err="1"/>
                  <a:t>isospectrality</a:t>
                </a:r>
                <a:r>
                  <a:rPr lang="en-GB" b="0" dirty="0"/>
                  <a:t> isn’t well understood. Without a deeper physical understanding its easy to see how we’re missing some underlying property of the problem.</a:t>
                </a:r>
              </a:p>
              <a:p>
                <a:endParaRPr lang="en-GB" b="0" dirty="0"/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F9EE38E3-2E5A-D83D-5474-DBCC99547C7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baseline="0" dirty="0"/>
                  <a:t>While both types of perturbations are governed by this same 1D wave equation the potential </a:t>
                </a:r>
                <a:r>
                  <a:rPr lang="en-GB" sz="1200" b="0" i="0">
                    <a:latin typeface="Cambria Math" panose="02040503050406030204" pitchFamily="18" charset="0"/>
                  </a:rPr>
                  <a:t>𝑉_𝑙^((±) )</a:t>
                </a:r>
                <a:r>
                  <a:rPr lang="en-GB" b="0" dirty="0"/>
                  <a:t> in each case is of completely different</a:t>
                </a:r>
                <a:r>
                  <a:rPr lang="en-GB" b="0" baseline="0" dirty="0"/>
                  <a:t> form.</a:t>
                </a:r>
              </a:p>
              <a:p>
                <a:endParaRPr lang="en-GB" b="0" baseline="0" dirty="0"/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 determines the angular structure (multipole order)</a:t>
                </a:r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𝑙=0</a:t>
                </a:r>
                <a:r>
                  <a:rPr lang="en-GB" b="0" baseline="0" dirty="0"/>
                  <a:t> is a monopole/ trivial,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dipole and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</a:t>
                </a:r>
                <a:r>
                  <a:rPr lang="en-GB" b="0" baseline="0" dirty="0" err="1"/>
                  <a:t>quadropole</a:t>
                </a:r>
                <a:r>
                  <a:rPr lang="en-GB" b="0" baseline="0" dirty="0"/>
                  <a:t> (what we’re interested in for gravitational waves)</a:t>
                </a:r>
              </a:p>
              <a:p>
                <a:endParaRPr lang="en-GB" b="0" baseline="0" dirty="0"/>
              </a:p>
              <a:p>
                <a:r>
                  <a:rPr lang="en-GB" b="0" baseline="0" dirty="0"/>
                  <a:t>Despite this both potentials look remarkably similar, with the most noticeable differences being at low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endParaRPr lang="en-GB" b="0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5C085B-36A0-0CD1-3E5B-10E7FF1E12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4631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EF9736-2386-FE93-1444-DBE186C4E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DCA62C-4C05-11BE-EEF0-6F6841924B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7E3CE540-0A55-4B6A-C7BC-445867B53D0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dirty="0"/>
                  <a:t>One clear problem in this derivation is the use of Schwarzschild coordinates which contain a coordinate singularity at the horizon. This obscures the physical nature of what’s going on there.</a:t>
                </a:r>
              </a:p>
              <a:p>
                <a:endParaRPr lang="en-GB" b="0" dirty="0"/>
              </a:p>
              <a:p>
                <a:r>
                  <a:rPr lang="en-GB" b="0" dirty="0"/>
                  <a:t>To address this, we hope to use Kruskal-Szekeres Coordinates which describe an extended version of the spacetime but have no coordinate singularity at the horizon.</a:t>
                </a:r>
              </a:p>
              <a:p>
                <a:r>
                  <a:rPr lang="en-GB" b="0" dirty="0"/>
                  <a:t>In KS-coordinates rays of light always remain at 45 degrees including at the horizon (similar to Minkowski).</a:t>
                </a:r>
              </a:p>
              <a:p>
                <a:endParaRPr lang="en-GB" b="0" dirty="0"/>
              </a:p>
              <a:p>
                <a:r>
                  <a:rPr lang="en-GB" b="0" dirty="0"/>
                  <a:t>We hope performing a similar analysis in this space time will present us a clearer reason for </a:t>
                </a:r>
                <a:r>
                  <a:rPr lang="en-GB" b="0" dirty="0" err="1"/>
                  <a:t>isospectrality</a:t>
                </a:r>
                <a:r>
                  <a:rPr lang="en-GB" b="0" dirty="0"/>
                  <a:t> that can hint at a physical reason for it.</a:t>
                </a:r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F9EE38E3-2E5A-D83D-5474-DBCC99547C7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baseline="0" dirty="0"/>
                  <a:t>While both types of perturbations are governed by this same 1D wave equation the potential </a:t>
                </a:r>
                <a:r>
                  <a:rPr lang="en-GB" sz="1200" b="0" i="0">
                    <a:latin typeface="Cambria Math" panose="02040503050406030204" pitchFamily="18" charset="0"/>
                  </a:rPr>
                  <a:t>𝑉_𝑙^((±) )</a:t>
                </a:r>
                <a:r>
                  <a:rPr lang="en-GB" b="0" dirty="0"/>
                  <a:t> in each case is of completely different</a:t>
                </a:r>
                <a:r>
                  <a:rPr lang="en-GB" b="0" baseline="0" dirty="0"/>
                  <a:t> form.</a:t>
                </a:r>
              </a:p>
              <a:p>
                <a:endParaRPr lang="en-GB" b="0" baseline="0" dirty="0"/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 determines the angular structure (multipole order)</a:t>
                </a:r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𝑙=0</a:t>
                </a:r>
                <a:r>
                  <a:rPr lang="en-GB" b="0" baseline="0" dirty="0"/>
                  <a:t> is a monopole/ trivial,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dipole and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</a:t>
                </a:r>
                <a:r>
                  <a:rPr lang="en-GB" b="0" baseline="0" dirty="0" err="1"/>
                  <a:t>quadropole</a:t>
                </a:r>
                <a:r>
                  <a:rPr lang="en-GB" b="0" baseline="0" dirty="0"/>
                  <a:t> (what we’re interested in for gravitational waves)</a:t>
                </a:r>
              </a:p>
              <a:p>
                <a:endParaRPr lang="en-GB" b="0" baseline="0" dirty="0"/>
              </a:p>
              <a:p>
                <a:r>
                  <a:rPr lang="en-GB" b="0" baseline="0" dirty="0"/>
                  <a:t>Despite this both potentials look remarkably similar, with the most noticeable differences being at low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endParaRPr lang="en-GB" b="0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BA82F-01CE-C72A-29A1-5FB5463F72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8738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12DBDF-6664-093A-A9AB-C056B5E88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BC1D36-F320-BC22-B62A-31D0A4AD24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8F0B57-A2A1-E828-B6BE-09A1AAAB87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summarise the key take aways, we’ve shown the two physically distinct types of perturbations and how their behaviour is governed by a 1D wave equation</a:t>
            </a:r>
          </a:p>
          <a:p>
            <a:r>
              <a:rPr lang="en-GB" dirty="0"/>
              <a:t>We discussed the two different potentials for the two 1D wave equations and how they’re linked by Chandrasekhar's transformation</a:t>
            </a:r>
          </a:p>
          <a:p>
            <a:r>
              <a:rPr lang="en-GB" dirty="0"/>
              <a:t>Finally, we showed precisely how this transformation results </a:t>
            </a:r>
            <a:r>
              <a:rPr lang="en-GB" dirty="0" err="1"/>
              <a:t>isospectrality</a:t>
            </a:r>
            <a:r>
              <a:rPr lang="en-GB" dirty="0"/>
              <a:t> aka the Quasi-normal modes due to each perturbation type are identical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AB4FD-6310-3F8D-D88D-78A13F7F19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5428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F6CD7-A9DD-31DD-4B93-C539ECAE9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34E89F-AC70-ADB0-B7DF-0E0B67A454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2A1CBF-8A67-EB5B-D967-4B00A20FD6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F949F4-2081-07C5-921A-196E2EB647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8632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5BE27-5E8F-9D5A-6334-1FD8A281D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DEC689-DF32-3D55-0EB6-1F4349F9D9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FE8F9C-2692-B044-1B4A-26271B7F8E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  <a:p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B16864-2485-9B43-E07B-33F890870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608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0574F7-9D08-211E-74A0-CE64207A6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DBBEC0-9CE2-859B-61AC-B783D7178D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8872E8-7E62-B9F6-7EDC-918EEB6B1F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Isospectrality related to ringdown phase of a merger and the black hole perturbation theory that governs it.</a:t>
            </a:r>
          </a:p>
          <a:p>
            <a:endParaRPr lang="en-GB" dirty="0"/>
          </a:p>
          <a:p>
            <a:r>
              <a:rPr lang="en-GB" dirty="0"/>
              <a:t>Stems from the two ways which black holes are perturbed. In simplified terms the black hole spacetime can either be spun or squashed/stretched.</a:t>
            </a:r>
          </a:p>
          <a:p>
            <a:endParaRPr lang="en-GB" dirty="0"/>
          </a:p>
          <a:p>
            <a:r>
              <a:rPr lang="en-GB" dirty="0"/>
              <a:t>To first order the evolution of these ‘axial’ and ‘polar’ perturbations can be decoupled,  so each evolves independently of the other.</a:t>
            </a:r>
          </a:p>
          <a:p>
            <a:endParaRPr lang="en-GB" dirty="0"/>
          </a:p>
          <a:p>
            <a:r>
              <a:rPr lang="en-GB" dirty="0"/>
              <a:t>Isospectrality is the equivalence of the ringdown spectrum for these two types of perturbations.</a:t>
            </a:r>
          </a:p>
          <a:p>
            <a:r>
              <a:rPr lang="en-GB" dirty="0"/>
              <a:t>The Isospectrality Problem refers to our lack of physical understanding as to why this happens despite our rigorous mathematical assertion that it does.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88B698-D6E9-2E39-EEC2-1BD513BEEF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865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8884C8-4A4A-F31E-1A45-F5006437A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EEDBE6-ED7E-80C8-AC47-FD59ECF000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3F0CC6-9B5D-93D0-B8C4-D31939A573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While we’ll focus on Schwarzschild black holes for simplicity, Isospectrality can also be found in Kerr black holes and </a:t>
            </a:r>
            <a:r>
              <a:rPr lang="en-GB" dirty="0" err="1"/>
              <a:t>Reissner</a:t>
            </a:r>
            <a:r>
              <a:rPr lang="en-GB" dirty="0"/>
              <a:t>-Nordstrom black holes</a:t>
            </a:r>
          </a:p>
          <a:p>
            <a:endParaRPr lang="en-GB" dirty="0"/>
          </a:p>
          <a:p>
            <a:r>
              <a:rPr lang="en-GB" dirty="0"/>
              <a:t>Not only is this </a:t>
            </a:r>
            <a:r>
              <a:rPr lang="en-GB" dirty="0" err="1"/>
              <a:t>isospectrality</a:t>
            </a:r>
            <a:r>
              <a:rPr lang="en-GB" dirty="0"/>
              <a:t> relevant for QNMs but also:</a:t>
            </a:r>
          </a:p>
          <a:p>
            <a:r>
              <a:rPr lang="en-GB" dirty="0" err="1"/>
              <a:t>Greybody</a:t>
            </a:r>
            <a:r>
              <a:rPr lang="en-GB" dirty="0"/>
              <a:t> factors (by how much does the BH spectrum vary from a blackbody spectrum)</a:t>
            </a:r>
          </a:p>
          <a:p>
            <a:r>
              <a:rPr lang="en-GB" dirty="0"/>
              <a:t>Responsible for the equivalence of even and odd parity Tidal Love Numbers (determining the ‘rigidity’ of the black hole)</a:t>
            </a:r>
          </a:p>
          <a:p>
            <a:r>
              <a:rPr lang="en-GB" dirty="0"/>
              <a:t>Much of the maths involved is identical to that of Super symmetric quantum mechanics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0497E-3AE3-3525-66C1-887BED75DE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294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C5DDB-46F4-901E-A0B2-1A445B953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58C7C7-CBD7-9EE0-8AF2-E611CB7F2E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88F855-92AA-EB1A-108A-979C175029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 an overview:</a:t>
            </a:r>
          </a:p>
          <a:p>
            <a:r>
              <a:rPr lang="en-GB" dirty="0"/>
              <a:t>Start by discussing the two types of perturbations for a Schwarzschild black hole; a useful way to understand them physically; showing that they decouple; and showing how the evolution for both types can be described with a 1D wave equation.</a:t>
            </a:r>
          </a:p>
          <a:p>
            <a:r>
              <a:rPr lang="en-GB" dirty="0"/>
              <a:t>Next, I’ll discuss the potentials for these 1D wave equations and how they relate to one another.</a:t>
            </a:r>
          </a:p>
          <a:p>
            <a:r>
              <a:rPr lang="en-GB" dirty="0"/>
              <a:t>Then I’ll go into details of the reflection and transmission of this wave equation to show how the link between these two potentials result in </a:t>
            </a:r>
            <a:r>
              <a:rPr lang="en-GB" dirty="0" err="1"/>
              <a:t>isospectrality</a:t>
            </a:r>
            <a:r>
              <a:rPr lang="en-GB" dirty="0"/>
              <a:t>!</a:t>
            </a:r>
          </a:p>
          <a:p>
            <a:r>
              <a:rPr lang="en-GB" dirty="0"/>
              <a:t>Finally, I’ll briefly mention some of the future work I hope to do to resolve the </a:t>
            </a:r>
            <a:r>
              <a:rPr lang="en-GB" dirty="0" err="1"/>
              <a:t>isospectrality</a:t>
            </a:r>
            <a:r>
              <a:rPr lang="en-GB" dirty="0"/>
              <a:t> problem.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E6EA62-DFCB-CA60-9816-A4277EE3E2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162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/>
                  <a:t>In perturbing a Schwarzschild Black Hole, we expect to go from a spherically symmetric, stationary metric to some axially symmetric non-stationary metric.</a:t>
                </a:r>
              </a:p>
              <a:p>
                <a:endParaRPr lang="en-GB" dirty="0"/>
              </a:p>
              <a:p>
                <a:r>
                  <a:rPr lang="en-GB" dirty="0"/>
                  <a:t>To understand what’s going on physically it’s useful to write down the </a:t>
                </a:r>
                <a:r>
                  <a:rPr lang="en-GB" b="1" dirty="0"/>
                  <a:t>general metric for a non-stationary, axially symmetric black hole. </a:t>
                </a:r>
                <a:endParaRPr lang="en-GB" b="0" dirty="0"/>
              </a:p>
              <a:p>
                <a:r>
                  <a:rPr lang="en-GB" b="0" dirty="0"/>
                  <a:t>dx^2 and dx^3 here are superscripts not powers</a:t>
                </a:r>
                <a:endParaRPr lang="en-GB" b="1" dirty="0"/>
              </a:p>
              <a:p>
                <a:endParaRPr lang="en-GB" b="1" dirty="0"/>
              </a:p>
              <a:p>
                <a:r>
                  <a:rPr lang="en-GB" b="0" dirty="0"/>
                  <a:t>To recover Schwarzschild: must set the following relations.</a:t>
                </a:r>
              </a:p>
              <a:p>
                <a:r>
                  <a:rPr lang="en-GB" b="0" dirty="0"/>
                  <a:t>Insight here: to recover a spherically symmetric BH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b="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b="0" dirty="0"/>
                  <a:t> are set to zero</a:t>
                </a:r>
                <a:r>
                  <a:rPr lang="en-GB" b="0" baseline="0" dirty="0"/>
                  <a:t>. Meaning they must be axial in nature.</a:t>
                </a:r>
                <a:endParaRPr lang="en-GB" b="0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/>
                  <a:t>In perturbing a Schwarzschild Black Hole, we expect to go from a spherically symmetric, stationary metric to some axially symmetric non-stationary metric.</a:t>
                </a:r>
              </a:p>
              <a:p>
                <a:endParaRPr lang="en-GB" dirty="0"/>
              </a:p>
              <a:p>
                <a:r>
                  <a:rPr lang="en-GB" dirty="0"/>
                  <a:t>To understand what’s going on physically it’s useful to write down the </a:t>
                </a:r>
                <a:r>
                  <a:rPr lang="en-GB" b="1" dirty="0"/>
                  <a:t>general metric for a non-stationary, axially symmetric black hole. </a:t>
                </a:r>
                <a:endParaRPr lang="en-GB" b="0" dirty="0"/>
              </a:p>
              <a:p>
                <a:r>
                  <a:rPr lang="en-GB" b="0" dirty="0"/>
                  <a:t>dx^2 and dx^3 here are superscripts not powers</a:t>
                </a:r>
                <a:endParaRPr lang="en-GB" b="1" dirty="0"/>
              </a:p>
              <a:p>
                <a:endParaRPr lang="en-GB" b="1" dirty="0"/>
              </a:p>
              <a:p>
                <a:r>
                  <a:rPr lang="en-GB" b="0" dirty="0"/>
                  <a:t>To recover Schwarzschild: must set the following relations.</a:t>
                </a:r>
              </a:p>
              <a:p>
                <a:r>
                  <a:rPr lang="en-GB" b="0" dirty="0"/>
                  <a:t>Insight here: to recover a spherically symmetric BH </a:t>
                </a:r>
                <a:r>
                  <a:rPr lang="en-GB" b="0" i="0">
                    <a:latin typeface="Cambria Math" panose="02040503050406030204" pitchFamily="18" charset="0"/>
                  </a:rPr>
                  <a:t>𝜔, 𝑞_2</a:t>
                </a:r>
                <a:r>
                  <a:rPr lang="en-GB" b="0" dirty="0"/>
                  <a:t> and </a:t>
                </a:r>
                <a:r>
                  <a:rPr lang="en-GB" b="0" i="0">
                    <a:latin typeface="Cambria Math" panose="02040503050406030204" pitchFamily="18" charset="0"/>
                  </a:rPr>
                  <a:t>𝑞_3</a:t>
                </a:r>
                <a:r>
                  <a:rPr lang="en-GB" b="0" dirty="0"/>
                  <a:t> are set to zero</a:t>
                </a:r>
                <a:r>
                  <a:rPr lang="en-GB" b="0" baseline="0" dirty="0"/>
                  <a:t>. Meaning they must be axial in nature.</a:t>
                </a:r>
                <a:endParaRPr lang="en-GB" b="0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155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5B697-8785-0548-FFF6-55A4A975D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337B49-EB12-7B76-7E2A-AC7FB66F37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32EF79-126E-CAAA-4D6B-0E94C6F67E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/>
              <a:t>Therefore, a Schwarzschild Black hole is perturbed in two distinct ways.</a:t>
            </a:r>
          </a:p>
          <a:p>
            <a:endParaRPr lang="en-GB" b="0" dirty="0"/>
          </a:p>
          <a:p>
            <a:r>
              <a:rPr lang="en-GB" b="0" dirty="0"/>
              <a:t>Axial perturbations introduce rotation and frame dragging</a:t>
            </a:r>
          </a:p>
          <a:p>
            <a:r>
              <a:rPr lang="en-GB" b="0" dirty="0"/>
              <a:t>Polar perturbations impart no such rotation</a:t>
            </a:r>
          </a:p>
          <a:p>
            <a:endParaRPr lang="en-GB" b="0" dirty="0"/>
          </a:p>
          <a:p>
            <a:r>
              <a:rPr lang="en-GB" b="0" dirty="0"/>
              <a:t>This intuitive way of looking at things suggests that the two types of perturbations may be treated separately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CF9E2E-5AEE-724F-B739-1BD5B7D9C9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357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CEE31E-A639-1ACA-C5A7-27751018E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0D4228-B8BA-C344-CF35-84CEC5A285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4705A756-F82B-A0BB-5220-5A8A3F7614F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dirty="0"/>
                  <a:t>The Vacuum Field equations govern the behaviour of our perturbations.</a:t>
                </a:r>
              </a:p>
              <a:p>
                <a:endParaRPr lang="en-GB" b="0" dirty="0"/>
              </a:p>
              <a:p>
                <a:r>
                  <a:rPr lang="en-GB" b="0" dirty="0"/>
                  <a:t>When inspecting the components we find some that depend solely on the Axial perturbations, and some depend only on polar perturbations (to first order)</a:t>
                </a:r>
              </a:p>
              <a:p>
                <a:r>
                  <a:rPr lang="en-GB" b="0" dirty="0"/>
                  <a:t>We find a sufficient number of such equations to confirm the decoupling of the equations governing each perturbation type.</a:t>
                </a:r>
              </a:p>
              <a:p>
                <a:endParaRPr lang="en-GB" b="0" dirty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𝑋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b="0" dirty="0"/>
                  <a:t> is partial derivative </a:t>
                </a:r>
                <a:r>
                  <a:rPr lang="en-GB" b="0" dirty="0" err="1"/>
                  <a:t>w.r.t</a:t>
                </a:r>
                <a:r>
                  <a:rPr lang="en-GB" b="0" baseline="0" dirty="0" err="1"/>
                  <a:t>.</a:t>
                </a:r>
                <a:r>
                  <a:rPr lang="en-GB" b="0" baseline="0" dirty="0"/>
                  <a:t> </a:t>
                </a:r>
                <a14:m>
                  <m:oMath xmlns:m="http://schemas.openxmlformats.org/officeDocument/2006/math">
                    <m:r>
                      <a:rPr lang="en-GB" b="0" i="1" baseline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b="0" dirty="0"/>
              </a:p>
              <a:p>
                <a:endParaRPr lang="en-GB" b="0" dirty="0"/>
              </a:p>
              <a:p>
                <a:r>
                  <a:rPr lang="en-GB" b="0" dirty="0"/>
                  <a:t>The next step is to actually investigate the behaviour of each of these decoupled perturbations. To do that… </a:t>
                </a:r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4705A756-F82B-A0BB-5220-5A8A3F7614F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dirty="0"/>
                  <a:t>The Vacuum Field equations govern the behaviour of our perturbations.</a:t>
                </a:r>
              </a:p>
              <a:p>
                <a:endParaRPr lang="en-GB" b="0" dirty="0"/>
              </a:p>
              <a:p>
                <a:r>
                  <a:rPr lang="en-GB" b="0" dirty="0"/>
                  <a:t>When inspecting the components we find some that depend solely on the Axial perturbations, and some depend only on polar perturbations (to first order)</a:t>
                </a:r>
              </a:p>
              <a:p>
                <a:r>
                  <a:rPr lang="en-GB" b="0" dirty="0"/>
                  <a:t>We find a sufficient number of such equations to confirm the decoupling of the equations governing each perturbation type.</a:t>
                </a:r>
              </a:p>
              <a:p>
                <a:endParaRPr lang="en-GB" b="0" dirty="0"/>
              </a:p>
              <a:p>
                <a:r>
                  <a:rPr lang="en-GB" b="0" i="0">
                    <a:latin typeface="Cambria Math" panose="02040503050406030204" pitchFamily="18" charset="0"/>
                  </a:rPr>
                  <a:t>𝑋,_𝐴</a:t>
                </a:r>
                <a:r>
                  <a:rPr lang="en-GB" b="0" dirty="0"/>
                  <a:t> is partial derivative </a:t>
                </a:r>
                <a:r>
                  <a:rPr lang="en-GB" b="0" dirty="0" err="1"/>
                  <a:t>w.r.t</a:t>
                </a:r>
                <a:r>
                  <a:rPr lang="en-GB" b="0" baseline="0" dirty="0" err="1"/>
                  <a:t>.</a:t>
                </a:r>
                <a:r>
                  <a:rPr lang="en-GB" b="0" baseline="0" dirty="0"/>
                  <a:t>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𝐴</a:t>
                </a:r>
                <a:endParaRPr lang="en-GB" b="0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6CC4CF-16B1-82AC-4AB4-7A080E08FB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433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10463E-CAD4-1329-8351-CEADB042D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95C65F-E89E-6E99-4CE3-A1B8606B83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52B470C9-2945-18EC-EE54-8A015F089F9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dirty="0"/>
                  <a:t>Both axial and polar perturbations evolution can be reduced to a one-dimensional wave equation. Simpler to do for axial perturbations.</a:t>
                </a:r>
              </a:p>
              <a:p>
                <a:r>
                  <a:rPr lang="en-GB" b="0" dirty="0"/>
                  <a:t>Define a new function that simplify field</a:t>
                </a:r>
                <a:r>
                  <a:rPr lang="en-GB" b="0" baseline="0" dirty="0"/>
                  <a:t> equations.</a:t>
                </a:r>
                <a:endParaRPr lang="en-GB" b="0" dirty="0"/>
              </a:p>
              <a:p>
                <a:r>
                  <a:rPr lang="en-GB" b="0" dirty="0"/>
                  <a:t>Assume time dependence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GB" b="0" dirty="0"/>
                  <a:t> </a:t>
                </a:r>
                <a:r>
                  <a:rPr lang="en-GB" b="0" baseline="0" dirty="0"/>
                  <a:t>where </a:t>
                </a:r>
                <a14:m>
                  <m:oMath xmlns:m="http://schemas.openxmlformats.org/officeDocument/2006/math">
                    <m:r>
                      <a:rPr lang="en-GB" b="0" i="1" baseline="0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b="0" dirty="0"/>
                  <a:t> is our</a:t>
                </a:r>
                <a:r>
                  <a:rPr lang="en-GB" b="0" baseline="0" dirty="0"/>
                  <a:t> frequency, (although this isn’t strictly required)</a:t>
                </a:r>
              </a:p>
              <a:p>
                <a:r>
                  <a:rPr lang="en-GB" b="0" baseline="0" dirty="0"/>
                  <a:t>Use spherical harmonics to separate radial and angular parts. </a:t>
                </a:r>
                <a14:m>
                  <m:oMath xmlns:m="http://schemas.openxmlformats.org/officeDocument/2006/math">
                    <m:r>
                      <a:rPr lang="en-GB" b="0" i="1" baseline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GB" b="0" baseline="0" dirty="0"/>
                  <a:t> determines angular structure (multipole order). </a:t>
                </a:r>
                <a14:m>
                  <m:oMath xmlns:m="http://schemas.openxmlformats.org/officeDocument/2006/math">
                    <m:r>
                      <a:rPr lang="en-GB" b="0" i="1" baseline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b="0" baseline="0" dirty="0"/>
                  <a:t> determines orientation.</a:t>
                </a:r>
              </a:p>
              <a:p>
                <a:r>
                  <a:rPr lang="en-GB" b="0" baseline="0" dirty="0"/>
                  <a:t>Substitute the ‘tortoise coordinates’ (which run from </a:t>
                </a:r>
                <a14:m>
                  <m:oMath xmlns:m="http://schemas.openxmlformats.org/officeDocument/2006/math">
                    <m:r>
                      <a:rPr lang="en-GB" b="0" i="1" baseline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b="0" i="1" baseline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b="0" baseline="0" dirty="0"/>
                  <a:t> at the horizon to </a:t>
                </a:r>
                <a14:m>
                  <m:oMath xmlns:m="http://schemas.openxmlformats.org/officeDocument/2006/math">
                    <m:r>
                      <a:rPr lang="en-GB" b="0" i="1" baseline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baseline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b="0" baseline="0" dirty="0"/>
                  <a:t>)</a:t>
                </a:r>
              </a:p>
              <a:p>
                <a:endParaRPr lang="en-GB" b="0" baseline="0" dirty="0"/>
              </a:p>
              <a:p>
                <a:r>
                  <a:rPr lang="en-GB" b="0" baseline="0" dirty="0"/>
                  <a:t>Arrive at the </a:t>
                </a:r>
                <a:r>
                  <a:rPr lang="en-GB" b="0" baseline="0" dirty="0" err="1"/>
                  <a:t>Regge</a:t>
                </a:r>
                <a:r>
                  <a:rPr lang="en-GB" b="0" baseline="0" dirty="0"/>
                  <a:t>-Wheeler equation for axial perturbations. For polar perturbations the identical, in form, Zerilli Equation is found instead, with its own solution and potential.</a:t>
                </a:r>
              </a:p>
              <a:p>
                <a:endParaRPr lang="en-GB" b="0" baseline="0" dirty="0"/>
              </a:p>
              <a:p>
                <a:endParaRPr lang="en-GB" b="0" baseline="0" dirty="0"/>
              </a:p>
              <a:p>
                <a:endParaRPr lang="en-GB" b="0" baseline="0" dirty="0"/>
              </a:p>
              <a:p>
                <a:endParaRPr lang="en-GB" b="0" dirty="0"/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52B470C9-2945-18EC-EE54-8A015F089F9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dirty="0"/>
                  <a:t>Both axial and polar perturbations evolution can be reduced to a one-dimensional wave equation.</a:t>
                </a:r>
              </a:p>
              <a:p>
                <a:endParaRPr lang="en-GB" b="0" dirty="0"/>
              </a:p>
              <a:p>
                <a:r>
                  <a:rPr lang="en-GB" b="0" dirty="0"/>
                  <a:t>Both derivations follow a somewhat similar formula but for polar perturbations it’s a lot more complicated (3 variables and 2 equations vs 4 variables and 5 equations)</a:t>
                </a:r>
              </a:p>
              <a:p>
                <a:r>
                  <a:rPr lang="en-GB" b="0" dirty="0"/>
                  <a:t>To do this a time dependence of </a:t>
                </a:r>
                <a:r>
                  <a:rPr lang="en-GB" sz="1200" b="0" i="0">
                    <a:latin typeface="Cambria Math" panose="02040503050406030204" pitchFamily="18" charset="0"/>
                  </a:rPr>
                  <a:t>𝑒^𝑖𝜎𝑡</a:t>
                </a:r>
                <a:r>
                  <a:rPr lang="en-GB" b="0" dirty="0"/>
                  <a:t> is assumed</a:t>
                </a:r>
                <a:r>
                  <a:rPr lang="en-GB" b="0" baseline="0" dirty="0"/>
                  <a:t> where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𝜎</a:t>
                </a:r>
                <a:r>
                  <a:rPr lang="en-GB" b="0" dirty="0"/>
                  <a:t> is our</a:t>
                </a:r>
                <a:r>
                  <a:rPr lang="en-GB" b="0" baseline="0" dirty="0"/>
                  <a:t> frequency.</a:t>
                </a:r>
              </a:p>
              <a:p>
                <a:endParaRPr lang="en-GB" b="0" baseline="0" dirty="0"/>
              </a:p>
              <a:p>
                <a:r>
                  <a:rPr lang="en-GB" b="0" baseline="0" dirty="0"/>
                  <a:t>Spherical harmonics are used to separate the radial and angular parts our function. </a:t>
                </a:r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 determines the angular structure (multipole order)</a:t>
                </a:r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𝑚</a:t>
                </a:r>
                <a:r>
                  <a:rPr lang="en-GB" b="0" baseline="0" dirty="0"/>
                  <a:t> determines the orientation of the perturbation</a:t>
                </a:r>
              </a:p>
              <a:p>
                <a:endParaRPr lang="en-GB" b="0" baseline="0" dirty="0"/>
              </a:p>
              <a:p>
                <a:r>
                  <a:rPr lang="en-GB" b="0" baseline="0" dirty="0"/>
                  <a:t>And ‘tortoise coordinates’ (which run from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−</a:t>
                </a:r>
                <a:r>
                  <a:rPr lang="en-GB" b="0" i="0" baseline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∞</a:t>
                </a:r>
                <a:r>
                  <a:rPr lang="en-GB" b="0" baseline="0" dirty="0"/>
                  <a:t> at the horizon to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+</a:t>
                </a:r>
                <a:r>
                  <a:rPr lang="en-GB" b="0" i="0" baseline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∞</a:t>
                </a:r>
                <a:r>
                  <a:rPr lang="en-GB" b="0" baseline="0" dirty="0"/>
                  <a:t>)  is substituted to simplify.</a:t>
                </a:r>
              </a:p>
              <a:p>
                <a:endParaRPr lang="en-GB" b="0" baseline="0" dirty="0"/>
              </a:p>
              <a:p>
                <a:r>
                  <a:rPr lang="en-GB" b="0" baseline="0" dirty="0"/>
                  <a:t>This gets us to the </a:t>
                </a:r>
                <a:r>
                  <a:rPr lang="en-GB" b="0" baseline="0" dirty="0" err="1"/>
                  <a:t>Regge</a:t>
                </a:r>
                <a:r>
                  <a:rPr lang="en-GB" b="0" baseline="0" dirty="0"/>
                  <a:t>-Wheeler equation for axial perturbations. For polar perturbations the identical, in form, Zerilli Equation is found instead.</a:t>
                </a:r>
              </a:p>
              <a:p>
                <a:endParaRPr lang="en-GB" b="0" baseline="0" dirty="0"/>
              </a:p>
              <a:p>
                <a:endParaRPr lang="en-GB" b="0" baseline="0" dirty="0"/>
              </a:p>
              <a:p>
                <a:endParaRPr lang="en-GB" b="0" baseline="0" dirty="0"/>
              </a:p>
              <a:p>
                <a:endParaRPr lang="en-GB" b="0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7416C4-5910-AD2A-1480-AE9D6173F2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53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B59C0-7FEE-4B18-20E4-B86D114B6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ADF077-2FEF-6641-AFCE-E0B4840BC6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D15EE748-1F6F-1AC4-9295-5A40E2E2595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baseline="0" dirty="0"/>
                  <a:t>While both types of perturbations are governed by this same 1D wave equation the potential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  <m:sup>
                        <m:d>
                          <m:dPr>
                            <m:ctrlP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±</m:t>
                            </m:r>
                          </m:e>
                        </m:d>
                      </m:sup>
                    </m:sSubSup>
                  </m:oMath>
                </a14:m>
                <a:r>
                  <a:rPr lang="en-GB" b="0" dirty="0"/>
                  <a:t> in each case is of completely different</a:t>
                </a:r>
                <a:r>
                  <a:rPr lang="en-GB" b="0" baseline="0" dirty="0"/>
                  <a:t> form.</a:t>
                </a:r>
              </a:p>
              <a:p>
                <a:endParaRPr lang="en-GB" b="0" baseline="0" dirty="0"/>
              </a:p>
              <a:p>
                <a:r>
                  <a:rPr lang="en-GB" b="0" baseline="0" dirty="0"/>
                  <a:t>Despite this both potentials look remarkably similar, it even seems the two potentials approach the each other at high </a:t>
                </a:r>
                <a14:m>
                  <m:oMath xmlns:m="http://schemas.openxmlformats.org/officeDocument/2006/math">
                    <m:r>
                      <a:rPr lang="en-GB" b="0" i="1" baseline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GB" b="0" dirty="0"/>
                  <a:t>, why is this?</a:t>
                </a:r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D15EE748-1F6F-1AC4-9295-5A40E2E2595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0" baseline="0" dirty="0"/>
                  <a:t>While both types of perturbations are governed by this same 1D wave equation the potential </a:t>
                </a:r>
                <a:r>
                  <a:rPr lang="en-GB" sz="1200" b="0" i="0">
                    <a:latin typeface="Cambria Math" panose="02040503050406030204" pitchFamily="18" charset="0"/>
                  </a:rPr>
                  <a:t>𝑉_𝑙^((±) )</a:t>
                </a:r>
                <a:r>
                  <a:rPr lang="en-GB" b="0" dirty="0"/>
                  <a:t> in each case is of completely different</a:t>
                </a:r>
                <a:r>
                  <a:rPr lang="en-GB" b="0" baseline="0" dirty="0"/>
                  <a:t> form.</a:t>
                </a:r>
              </a:p>
              <a:p>
                <a:endParaRPr lang="en-GB" b="0" baseline="0" dirty="0"/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 determines the angular structure (multipole order)</a:t>
                </a:r>
              </a:p>
              <a:p>
                <a:r>
                  <a:rPr lang="en-GB" b="0" i="0" baseline="0">
                    <a:latin typeface="Cambria Math" panose="02040503050406030204" pitchFamily="18" charset="0"/>
                  </a:rPr>
                  <a:t>𝑙=0</a:t>
                </a:r>
                <a:r>
                  <a:rPr lang="en-GB" b="0" baseline="0" dirty="0"/>
                  <a:t> is a monopole/ trivial,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dipole and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r>
                  <a:rPr lang="en-GB" b="0" baseline="0" dirty="0"/>
                  <a:t>=2 is a </a:t>
                </a:r>
                <a:r>
                  <a:rPr lang="en-GB" b="0" baseline="0" dirty="0" err="1"/>
                  <a:t>quadropole</a:t>
                </a:r>
                <a:r>
                  <a:rPr lang="en-GB" b="0" baseline="0" dirty="0"/>
                  <a:t> (what we’re interested in for gravitational waves)</a:t>
                </a:r>
              </a:p>
              <a:p>
                <a:endParaRPr lang="en-GB" b="0" baseline="0" dirty="0"/>
              </a:p>
              <a:p>
                <a:r>
                  <a:rPr lang="en-GB" b="0" baseline="0" dirty="0"/>
                  <a:t>Despite this both potentials look remarkably similar, with the most noticeable differences being at low </a:t>
                </a:r>
                <a:r>
                  <a:rPr lang="en-GB" b="0" i="0" baseline="0">
                    <a:latin typeface="Cambria Math" panose="02040503050406030204" pitchFamily="18" charset="0"/>
                  </a:rPr>
                  <a:t>𝑙</a:t>
                </a:r>
                <a:endParaRPr lang="en-GB" b="0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132FC1-8470-9858-0B8D-A04390F916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C861A-BE91-4195-9621-232002D9C73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945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FAD2C-22A3-245F-696C-A28470EA2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7A64BC-32FD-E64F-1612-F4C43A928C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0143C-3CA3-E59F-C25D-00CF479C4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89628-D454-0B52-3FC8-7AA62940E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C3B4E-31DC-EECC-7652-396D767F1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350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CAC95-2181-3B3D-756B-6377A9ADC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090A38-0791-6DC1-983F-99A16A1638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3AAD8-AA62-79C9-4F42-88A46BD73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AA6A4E-3D2A-7935-1123-5DAA8C53B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BBA33-3C91-ADDA-20BE-5CED945D8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265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060A0C-42B8-CCA5-7364-AD03C37DC9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6AA72E-492D-3E59-F1B1-7F4502E3F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88BE6-144A-DA6C-C6F6-C120688EC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EC836-0352-5183-D9F5-45F55C7E3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FF2E2-C6DE-E5DC-5271-7520BF520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31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91227-2606-7571-DE68-19A80DB41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44628-B6D8-21CD-9935-B3EB3578A4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68FD1-BC01-F79B-44E8-BAA06EE81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7D969-1FDA-A892-82DF-8791A9B29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48CC0-7755-DEA6-B1D1-8CE0A676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09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FA9BE-C55F-03D2-50BA-A58F15F54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9AB91-7584-D292-D512-FE4B45D93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FAF03-174B-1005-0776-9F0F59E1F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9BDAC-3CEA-3F59-3039-67ABC3669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6AB56-8305-69D8-13D3-9692C39E9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26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E8EA8-4149-D042-D43D-99C7C206C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AC004-0E3A-8D6D-6DF0-34531D60A1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27D55F-D805-8DBE-CBEC-40F7841921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2F3BCE-40D9-65F2-6FA0-627B00D01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E9A8BB-11CE-FDBD-B602-522E0D9C9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B5E0F3-5519-FED3-544A-D39AE79D8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140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AF832-76B0-D3FF-B863-9B4CB800A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40FC4-B7D9-6680-1654-87ED8F8E7B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400E20-1986-F5C5-71C6-9ED4905D5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89424C-2B06-6545-FDB4-25019C547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3D8BE3-55F9-0E02-218E-6FB5F9DFE5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616721-8E68-38A3-7E29-BDE1F0BA7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89FA6C-B859-E3BC-3A53-324B860AF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A9AB91-5E88-FE27-C08B-915DB8C4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51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7866F-3FDA-A9EA-4470-8C1D3F9DB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6270CE-C4B0-6614-FA78-C547D25DD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693489-2FDC-66C0-403E-BA10F2A0C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EC3F62-83A5-9879-91F1-750C4E97A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76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C68BE9-174B-144B-F11A-99A5F0A4C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281407-79C2-C15F-53D8-6F15959EF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15245B-CCFE-C8C8-40D8-839E09404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03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E9392-4A2B-8308-5D6E-3793BF973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03996-CF4C-9A51-23AC-9DF85E0D7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BBE23F-437A-393F-F18A-74EF32DEF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631B92-2459-CB21-7F0B-3D70AE812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A474-078D-4E9B-9B14-09A87B19DC46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A30BD-3226-213D-F4EF-834D530EC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A0BED-243B-BA29-DF37-A015041D5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77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988A4-11FA-23E2-895B-28A26CADB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C0E9D3-F2EB-6603-075C-CA18A4C712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5D31E1-3DCD-FB7A-94E8-4A67442392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868FC7-3C3C-4D07-272B-54A38ED32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D986-8816-4272-A432-0437A28A9828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64AD51-71C7-5722-B4DD-89985DDF1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1A738-F9D1-0017-9C20-7D06110C1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26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EFFDDF-4C57-BA2D-D9BC-A83C60744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6F4CC6-8928-CAC8-958D-47E84C84D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9C56C-3F99-B857-44DC-1700756CAD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D6E202-B606-4609-B914-27C9371A1F6D}" type="datetime1">
              <a:rPr lang="en-US" smtClean="0"/>
              <a:t>7/15/2025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E9E96-3A00-0291-7B5F-894D1F12D4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D6447-04C1-00AC-A573-817E7786E5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0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0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220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11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0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11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11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0.png"/><Relationship Id="rId4" Type="http://schemas.openxmlformats.org/officeDocument/2006/relationships/image" Target="../media/image39.png"/><Relationship Id="rId9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60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.png"/><Relationship Id="rId5" Type="http://schemas.openxmlformats.org/officeDocument/2006/relationships/image" Target="../media/image81.png"/><Relationship Id="rId10" Type="http://schemas.openxmlformats.org/officeDocument/2006/relationships/image" Target="../media/image100.png"/><Relationship Id="rId4" Type="http://schemas.openxmlformats.org/officeDocument/2006/relationships/image" Target="../media/image7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1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180.png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4AAEA-3BEB-B2B5-E364-E6EBD701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>
            <a:normAutofit/>
          </a:bodyPr>
          <a:lstStyle/>
          <a:p>
            <a:r>
              <a:rPr lang="en-GB" dirty="0"/>
              <a:t>The Black Hole  </a:t>
            </a:r>
            <a:br>
              <a:rPr lang="en-GB" dirty="0"/>
            </a:br>
            <a:r>
              <a:rPr lang="en-GB" dirty="0"/>
              <a:t>Isospectrality Problem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77B84B-99B0-425F-0135-B599BA8D7179}"/>
              </a:ext>
            </a:extLst>
          </p:cNvPr>
          <p:cNvSpPr/>
          <p:nvPr/>
        </p:nvSpPr>
        <p:spPr>
          <a:xfrm>
            <a:off x="0" y="0"/>
            <a:ext cx="5095875" cy="6858000"/>
          </a:xfrm>
          <a:prstGeom prst="rect">
            <a:avLst/>
          </a:prstGeom>
          <a:solidFill>
            <a:srgbClr val="333333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6E7E0C-F067-D89C-82C1-3415D2D4B0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996"/>
          <a:stretch/>
        </p:blipFill>
        <p:spPr>
          <a:xfrm>
            <a:off x="0" y="1663393"/>
            <a:ext cx="5070834" cy="31161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3304A5-E9F7-3305-886E-F2645ED49BC6}"/>
              </a:ext>
            </a:extLst>
          </p:cNvPr>
          <p:cNvSpPr txBox="1"/>
          <p:nvPr/>
        </p:nvSpPr>
        <p:spPr>
          <a:xfrm>
            <a:off x="7259661" y="4779582"/>
            <a:ext cx="2313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Samuel Franklin</a:t>
            </a:r>
          </a:p>
        </p:txBody>
      </p:sp>
    </p:spTree>
    <p:extLst>
      <p:ext uri="{BB962C8B-B14F-4D97-AF65-F5344CB8AC3E}">
        <p14:creationId xmlns:p14="http://schemas.microsoft.com/office/powerpoint/2010/main" val="98039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115476-86D9-6554-0413-A07E063EC4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A7D90-CA2A-B437-A475-C1FBA24A4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86" y="99238"/>
            <a:ext cx="10826814" cy="940655"/>
          </a:xfrm>
        </p:spPr>
        <p:txBody>
          <a:bodyPr>
            <a:normAutofit/>
          </a:bodyPr>
          <a:lstStyle/>
          <a:p>
            <a:r>
              <a:rPr lang="en-GB" dirty="0"/>
              <a:t>What is </a:t>
            </a:r>
            <a:r>
              <a:rPr lang="en-GB" dirty="0" err="1"/>
              <a:t>Isospectrality</a:t>
            </a:r>
            <a:r>
              <a:rPr lang="en-GB" dirty="0"/>
              <a:t>?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4BA8CE1-53D3-138F-BD12-ADDBF10926AD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36385BAA-4BC2-6B7C-7D02-1E6BE7963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64" y="2096683"/>
            <a:ext cx="5818004" cy="317784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BAECE2F-0C1F-250E-1658-47E84782F2C5}"/>
                  </a:ext>
                </a:extLst>
              </p:cNvPr>
              <p:cNvSpPr txBox="1"/>
              <p:nvPr/>
            </p:nvSpPr>
            <p:spPr>
              <a:xfrm>
                <a:off x="5211778" y="1454607"/>
                <a:ext cx="19477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=2;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=0,1,2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BAECE2F-0C1F-250E-1658-47E84782F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778" y="1454607"/>
                <a:ext cx="194777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93A813CF-84B4-9BB8-C6D3-AA7868E9B9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3774" y="0"/>
            <a:ext cx="1148225" cy="80009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E189637-D83B-DDE5-6870-03A5A97C1E2C}"/>
                  </a:ext>
                </a:extLst>
              </p:cNvPr>
              <p:cNvSpPr txBox="1"/>
              <p:nvPr/>
            </p:nvSpPr>
            <p:spPr>
              <a:xfrm>
                <a:off x="184086" y="3270107"/>
                <a:ext cx="29132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Quasi-Normal Mode frequencies,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2400" dirty="0"/>
                  <a:t>:</a:t>
                </a:r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E189637-D83B-DDE5-6870-03A5A97C1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86" y="3270107"/>
                <a:ext cx="2913248" cy="830997"/>
              </a:xfrm>
              <a:prstGeom prst="rect">
                <a:avLst/>
              </a:prstGeom>
              <a:blipFill>
                <a:blip r:embed="rId6"/>
                <a:stretch>
                  <a:fillRect l="-3138" t="-5839" r="-3347" b="-153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247F343-6B2B-F2F8-DD88-FC4AE9869ECC}"/>
              </a:ext>
            </a:extLst>
          </p:cNvPr>
          <p:cNvSpPr txBox="1"/>
          <p:nvPr/>
        </p:nvSpPr>
        <p:spPr>
          <a:xfrm>
            <a:off x="11273516" y="6299651"/>
            <a:ext cx="68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9/14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60B01EC-25EE-147B-34DC-E25463A25757}"/>
              </a:ext>
            </a:extLst>
          </p:cNvPr>
          <p:cNvGrpSpPr/>
          <p:nvPr/>
        </p:nvGrpSpPr>
        <p:grpSpPr>
          <a:xfrm>
            <a:off x="10136649" y="2238653"/>
            <a:ext cx="1420622" cy="2893901"/>
            <a:chOff x="7463246" y="1083960"/>
            <a:chExt cx="1626786" cy="3313870"/>
          </a:xfrm>
        </p:grpSpPr>
        <p:pic>
          <p:nvPicPr>
            <p:cNvPr id="6" name="Picture 2" descr="GRMHD study of accreting massive black hole binaries in astrophysical  environment: A review - ScienceDirect">
              <a:extLst>
                <a:ext uri="{FF2B5EF4-FFF2-40B4-BE49-F238E27FC236}">
                  <a16:creationId xmlns:a16="http://schemas.microsoft.com/office/drawing/2014/main" id="{F1501049-DDFD-489A-3773-278302C46B0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833"/>
            <a:stretch>
              <a:fillRect/>
            </a:stretch>
          </p:blipFill>
          <p:spPr bwMode="auto">
            <a:xfrm>
              <a:off x="7463246" y="1083960"/>
              <a:ext cx="1626786" cy="33138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A6F371A-1C8E-EF6D-4A67-B71DE1FF898A}"/>
                </a:ext>
              </a:extLst>
            </p:cNvPr>
            <p:cNvSpPr/>
            <p:nvPr/>
          </p:nvSpPr>
          <p:spPr>
            <a:xfrm>
              <a:off x="7463246" y="1083960"/>
              <a:ext cx="1626786" cy="3313843"/>
            </a:xfrm>
            <a:prstGeom prst="rect">
              <a:avLst/>
            </a:prstGeom>
            <a:noFill/>
            <a:ln>
              <a:solidFill>
                <a:srgbClr val="F2595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58074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71624E-A85C-184F-E236-F2984ED4F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983CF7AC-270F-C6B1-D72A-71747A8F9F93}"/>
              </a:ext>
            </a:extLst>
          </p:cNvPr>
          <p:cNvSpPr/>
          <p:nvPr/>
        </p:nvSpPr>
        <p:spPr>
          <a:xfrm>
            <a:off x="4642847" y="5246980"/>
            <a:ext cx="783002" cy="929678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410C84C-6797-BB57-040D-13639C5230C3}"/>
              </a:ext>
            </a:extLst>
          </p:cNvPr>
          <p:cNvGrpSpPr/>
          <p:nvPr/>
        </p:nvGrpSpPr>
        <p:grpSpPr>
          <a:xfrm>
            <a:off x="1374911" y="5208803"/>
            <a:ext cx="9442174" cy="1021944"/>
            <a:chOff x="1480931" y="5380616"/>
            <a:chExt cx="9442174" cy="102194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8B01D46-C71E-4021-232F-22D16A4F7F3F}"/>
                </a:ext>
              </a:extLst>
            </p:cNvPr>
            <p:cNvSpPr/>
            <p:nvPr/>
          </p:nvSpPr>
          <p:spPr>
            <a:xfrm>
              <a:off x="6534978" y="5380616"/>
              <a:ext cx="2718352" cy="102194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102DFF1-F4C4-35E2-DB07-5530CD66E887}"/>
                    </a:ext>
                  </a:extLst>
                </p:cNvPr>
                <p:cNvSpPr txBox="1"/>
                <p:nvPr/>
              </p:nvSpPr>
              <p:spPr>
                <a:xfrm>
                  <a:off x="1480931" y="5426749"/>
                  <a:ext cx="9442174" cy="92967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p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Sup>
                                  <m:sSubSup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  <m:sup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(±)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d>
                              <m:d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</m:e>
                            </m:d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(±)</m:t>
                            </m:r>
                          </m:sup>
                        </m:s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±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  <m:f>
                              <m:f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(±)</m:t>
                            </m:r>
                          </m:sup>
                        </m:sSup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102DFF1-F4C4-35E2-DB07-5530CD66E8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0931" y="5426749"/>
                  <a:ext cx="9442174" cy="92967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A16FBDE3-4773-94AB-71B2-3EC5E994F7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3774" y="0"/>
            <a:ext cx="1148225" cy="80009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C12E980-9A3F-30F3-7564-D8D18676B911}"/>
              </a:ext>
            </a:extLst>
          </p:cNvPr>
          <p:cNvSpPr/>
          <p:nvPr/>
        </p:nvSpPr>
        <p:spPr>
          <a:xfrm>
            <a:off x="4214780" y="2619360"/>
            <a:ext cx="3762437" cy="1021944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49C0B4-1C12-AF52-715E-E0EEA5837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86" y="99238"/>
            <a:ext cx="10826814" cy="940655"/>
          </a:xfrm>
        </p:spPr>
        <p:txBody>
          <a:bodyPr>
            <a:normAutofit/>
          </a:bodyPr>
          <a:lstStyle/>
          <a:p>
            <a:r>
              <a:rPr lang="en-GB" dirty="0"/>
              <a:t>Relation Between Potentials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574807-EB62-4C3C-6690-71AAA2408C94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6E510C6-2662-FFE9-2F86-67DEA3F2AB32}"/>
                  </a:ext>
                </a:extLst>
              </p:cNvPr>
              <p:cNvSpPr txBox="1"/>
              <p:nvPr/>
            </p:nvSpPr>
            <p:spPr>
              <a:xfrm>
                <a:off x="4214782" y="2645746"/>
                <a:ext cx="3762436" cy="8549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(±)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=±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𝛽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𝑑𝑓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6E510C6-2662-FFE9-2F86-67DEA3F2AB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782" y="2645746"/>
                <a:ext cx="3762436" cy="8549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8F9E7A4-D82F-EE39-5829-788988F32F0B}"/>
                  </a:ext>
                </a:extLst>
              </p:cNvPr>
              <p:cNvSpPr txBox="1"/>
              <p:nvPr/>
            </p:nvSpPr>
            <p:spPr>
              <a:xfrm>
                <a:off x="1330010" y="3983160"/>
                <a:ext cx="124669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=3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8F9E7A4-D82F-EE39-5829-788988F32F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0010" y="3983160"/>
                <a:ext cx="1246694" cy="461665"/>
              </a:xfrm>
              <a:prstGeom prst="rect">
                <a:avLst/>
              </a:prstGeom>
              <a:blipFill>
                <a:blip r:embed="rId6"/>
                <a:stretch>
                  <a:fillRect l="-488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9DA0918-EC27-5BDB-0E79-3721874AA507}"/>
                  </a:ext>
                </a:extLst>
              </p:cNvPr>
              <p:cNvSpPr txBox="1"/>
              <p:nvPr/>
            </p:nvSpPr>
            <p:spPr>
              <a:xfrm>
                <a:off x="7677562" y="3723417"/>
                <a:ext cx="3086534" cy="8127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𝑛𝑟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+6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9DA0918-EC27-5BDB-0E79-3721874AA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562" y="3723417"/>
                <a:ext cx="3086534" cy="8127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CEB22AC-5659-5041-C807-A39365017F25}"/>
                  </a:ext>
                </a:extLst>
              </p:cNvPr>
              <p:cNvSpPr txBox="1"/>
              <p:nvPr/>
            </p:nvSpPr>
            <p:spPr>
              <a:xfrm>
                <a:off x="4093720" y="3918439"/>
                <a:ext cx="206682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CEB22AC-5659-5041-C807-A39365017F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3720" y="3918439"/>
                <a:ext cx="2066826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C1EF2F6-BE31-4FF0-D92A-58EEEE626A25}"/>
              </a:ext>
            </a:extLst>
          </p:cNvPr>
          <p:cNvSpPr txBox="1"/>
          <p:nvPr/>
        </p:nvSpPr>
        <p:spPr>
          <a:xfrm>
            <a:off x="7373720" y="1446498"/>
            <a:ext cx="2039048" cy="830997"/>
          </a:xfrm>
          <a:prstGeom prst="rect">
            <a:avLst/>
          </a:prstGeom>
          <a:noFill/>
          <a:ln w="28575">
            <a:solidFill>
              <a:srgbClr val="F2595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Zerilli potential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16B7CC-51E1-CD44-838B-AC83D281754A}"/>
              </a:ext>
            </a:extLst>
          </p:cNvPr>
          <p:cNvSpPr txBox="1"/>
          <p:nvPr/>
        </p:nvSpPr>
        <p:spPr>
          <a:xfrm>
            <a:off x="2587336" y="1472724"/>
            <a:ext cx="2230944" cy="830997"/>
          </a:xfrm>
          <a:prstGeom prst="rect">
            <a:avLst/>
          </a:prstGeom>
          <a:noFill/>
          <a:ln w="28575">
            <a:solidFill>
              <a:srgbClr val="F2595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/>
              <a:t>Regge</a:t>
            </a:r>
            <a:r>
              <a:rPr lang="en-GB" sz="2400" dirty="0"/>
              <a:t>-Wheeler</a:t>
            </a:r>
            <a:br>
              <a:rPr lang="en-GB" sz="2400" dirty="0"/>
            </a:br>
            <a:r>
              <a:rPr lang="en-GB" sz="2400" dirty="0"/>
              <a:t>potential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9EB72EB-0304-15EE-3D39-82510AABB02C}"/>
              </a:ext>
            </a:extLst>
          </p:cNvPr>
          <p:cNvCxnSpPr>
            <a:cxnSpLocks/>
          </p:cNvCxnSpPr>
          <p:nvPr/>
        </p:nvCxnSpPr>
        <p:spPr>
          <a:xfrm>
            <a:off x="4954197" y="1851289"/>
            <a:ext cx="2283606" cy="0"/>
          </a:xfrm>
          <a:prstGeom prst="straightConnector1">
            <a:avLst/>
          </a:prstGeom>
          <a:ln>
            <a:solidFill>
              <a:srgbClr val="F25957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9FD6309-F0A7-DC7D-F8EF-7333C9E747A0}"/>
              </a:ext>
            </a:extLst>
          </p:cNvPr>
          <p:cNvSpPr txBox="1"/>
          <p:nvPr/>
        </p:nvSpPr>
        <p:spPr>
          <a:xfrm>
            <a:off x="11043774" y="6299651"/>
            <a:ext cx="914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10/14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62414F-0573-FD14-3C0A-253BE498DC24}"/>
              </a:ext>
            </a:extLst>
          </p:cNvPr>
          <p:cNvGrpSpPr/>
          <p:nvPr/>
        </p:nvGrpSpPr>
        <p:grpSpPr>
          <a:xfrm>
            <a:off x="851023" y="1095980"/>
            <a:ext cx="1600396" cy="1584484"/>
            <a:chOff x="1716149" y="3512179"/>
            <a:chExt cx="2690753" cy="2664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CBDEB7D-F4A4-140D-BC4C-76522044099F}"/>
                </a:ext>
              </a:extLst>
            </p:cNvPr>
            <p:cNvSpPr/>
            <p:nvPr/>
          </p:nvSpPr>
          <p:spPr>
            <a:xfrm>
              <a:off x="1716149" y="3512179"/>
              <a:ext cx="2690753" cy="2664000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 descr="A circular white and orange object&#10;&#10;AI-generated content may be incorrect.">
              <a:extLst>
                <a:ext uri="{FF2B5EF4-FFF2-40B4-BE49-F238E27FC236}">
                  <a16:creationId xmlns:a16="http://schemas.microsoft.com/office/drawing/2014/main" id="{F7621F71-3260-D8D5-F472-F46609636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4631" y="3512179"/>
              <a:ext cx="2618523" cy="2615571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8FBDDA6-CADA-77D6-6B87-B4C800BACF27}"/>
              </a:ext>
            </a:extLst>
          </p:cNvPr>
          <p:cNvGrpSpPr/>
          <p:nvPr/>
        </p:nvGrpSpPr>
        <p:grpSpPr>
          <a:xfrm>
            <a:off x="9548685" y="1110100"/>
            <a:ext cx="1596316" cy="1580445"/>
            <a:chOff x="7785099" y="3520716"/>
            <a:chExt cx="2690753" cy="2664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637622F-3D6A-67C7-3E49-5A750B801E6A}"/>
                </a:ext>
              </a:extLst>
            </p:cNvPr>
            <p:cNvSpPr/>
            <p:nvPr/>
          </p:nvSpPr>
          <p:spPr>
            <a:xfrm>
              <a:off x="7785099" y="3520716"/>
              <a:ext cx="2690753" cy="2664000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Picture 24" descr="A white grid with a yellow ring in center&#10;&#10;AI-generated content may be incorrect.">
              <a:extLst>
                <a:ext uri="{FF2B5EF4-FFF2-40B4-BE49-F238E27FC236}">
                  <a16:creationId xmlns:a16="http://schemas.microsoft.com/office/drawing/2014/main" id="{223B1771-3119-7F3E-95D8-345727FB4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3361" y="3569254"/>
              <a:ext cx="2564008" cy="25668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9782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2CA87B-6570-0ED7-CEF4-BC902A83D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D2B6C7F7-0445-DB8B-D4B5-F1F5EDABAAE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48" r="2481"/>
          <a:stretch/>
        </p:blipFill>
        <p:spPr>
          <a:xfrm>
            <a:off x="1003177" y="1355935"/>
            <a:ext cx="11188823" cy="33868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262C0F-AE4E-CD78-8FEE-2094E340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86" y="99238"/>
            <a:ext cx="10826814" cy="940655"/>
          </a:xfrm>
        </p:spPr>
        <p:txBody>
          <a:bodyPr>
            <a:normAutofit/>
          </a:bodyPr>
          <a:lstStyle/>
          <a:p>
            <a:r>
              <a:rPr lang="en-GB" dirty="0"/>
              <a:t>Reflection and Transmission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1640387-AFED-D969-73FE-B7A45C9A057F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7FF5B24-6293-DA74-A8A8-E3B2FEF7B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2098" y="0"/>
            <a:ext cx="1129902" cy="8191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C685C8-4346-0F87-00EF-BEFB7D40D21D}"/>
                  </a:ext>
                </a:extLst>
              </p:cNvPr>
              <p:cNvSpPr txBox="1"/>
              <p:nvPr/>
            </p:nvSpPr>
            <p:spPr>
              <a:xfrm>
                <a:off x="5338379" y="937503"/>
                <a:ext cx="824072" cy="48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C685C8-4346-0F87-00EF-BEFB7D40D2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8379" y="937503"/>
                <a:ext cx="824072" cy="4866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5131A41-A513-A251-6A3B-46C63EA6139F}"/>
              </a:ext>
            </a:extLst>
          </p:cNvPr>
          <p:cNvCxnSpPr>
            <a:stCxn id="10" idx="1"/>
          </p:cNvCxnSpPr>
          <p:nvPr/>
        </p:nvCxnSpPr>
        <p:spPr>
          <a:xfrm flipH="1">
            <a:off x="3291840" y="1180839"/>
            <a:ext cx="2046539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E9F2C27-C3A8-E796-1BFD-BAA9F060CCCC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6162451" y="1180839"/>
            <a:ext cx="2048400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34BB00E-D0DE-54FC-52F5-62A1CB2796E0}"/>
                  </a:ext>
                </a:extLst>
              </p:cNvPr>
              <p:cNvSpPr txBox="1"/>
              <p:nvPr/>
            </p:nvSpPr>
            <p:spPr>
              <a:xfrm>
                <a:off x="6369292" y="1239934"/>
                <a:ext cx="138326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→+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GB" sz="2400" dirty="0"/>
                  <a:t>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34BB00E-D0DE-54FC-52F5-62A1CB2796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9292" y="1239934"/>
                <a:ext cx="1383264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55689A0-AB4E-295D-4761-85C0DE3DCF7C}"/>
                  </a:ext>
                </a:extLst>
              </p:cNvPr>
              <p:cNvSpPr txBox="1"/>
              <p:nvPr/>
            </p:nvSpPr>
            <p:spPr>
              <a:xfrm>
                <a:off x="3623477" y="1241913"/>
                <a:ext cx="138326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←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GB" sz="2400" dirty="0"/>
                  <a:t>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55689A0-AB4E-295D-4761-85C0DE3DC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477" y="1241913"/>
                <a:ext cx="1383264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E3DF475-B76E-52D5-5714-9594F6AAF7E6}"/>
                  </a:ext>
                </a:extLst>
              </p:cNvPr>
              <p:cNvSpPr txBox="1"/>
              <p:nvPr/>
            </p:nvSpPr>
            <p:spPr>
              <a:xfrm>
                <a:off x="8142287" y="971959"/>
                <a:ext cx="4171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E3DF475-B76E-52D5-5714-9594F6AAF7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2287" y="971959"/>
                <a:ext cx="417102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CA31FFF-643A-9DA7-42F4-52BEE580A7F5}"/>
                  </a:ext>
                </a:extLst>
              </p:cNvPr>
              <p:cNvSpPr txBox="1"/>
              <p:nvPr/>
            </p:nvSpPr>
            <p:spPr>
              <a:xfrm>
                <a:off x="2905781" y="948987"/>
                <a:ext cx="4171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CA31FFF-643A-9DA7-42F4-52BEE580A7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781" y="948987"/>
                <a:ext cx="417102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4BD530E-0735-529D-74D3-969329510239}"/>
                  </a:ext>
                </a:extLst>
              </p:cNvPr>
              <p:cNvSpPr txBox="1"/>
              <p:nvPr/>
            </p:nvSpPr>
            <p:spPr>
              <a:xfrm>
                <a:off x="1362809" y="4838062"/>
                <a:ext cx="10012966" cy="910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(±)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(±)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→0⟹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e>
                          </m:d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         (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 ±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b="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4BD530E-0735-529D-74D3-969329510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2809" y="4838062"/>
                <a:ext cx="10012966" cy="91031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160D2FD2-0608-20A8-08BE-E7D4B622DE90}"/>
              </a:ext>
            </a:extLst>
          </p:cNvPr>
          <p:cNvGrpSpPr/>
          <p:nvPr/>
        </p:nvGrpSpPr>
        <p:grpSpPr>
          <a:xfrm>
            <a:off x="1701193" y="3316888"/>
            <a:ext cx="3224834" cy="436784"/>
            <a:chOff x="2363154" y="2975547"/>
            <a:chExt cx="3054073" cy="64474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52AB80B-6FFD-6203-FF1A-148DBEA49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r="3382"/>
            <a:stretch/>
          </p:blipFill>
          <p:spPr>
            <a:xfrm>
              <a:off x="2363154" y="2975547"/>
              <a:ext cx="2769786" cy="644742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7BDA3A9-3E61-7CB5-5F15-302D2AF02B34}"/>
                </a:ext>
              </a:extLst>
            </p:cNvPr>
            <p:cNvCxnSpPr>
              <a:cxnSpLocks/>
            </p:cNvCxnSpPr>
            <p:nvPr/>
          </p:nvCxnSpPr>
          <p:spPr>
            <a:xfrm>
              <a:off x="5103019" y="3297918"/>
              <a:ext cx="31420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B930953-92EA-CEA4-5476-1D7ED6C776B6}"/>
              </a:ext>
            </a:extLst>
          </p:cNvPr>
          <p:cNvGrpSpPr/>
          <p:nvPr/>
        </p:nvGrpSpPr>
        <p:grpSpPr>
          <a:xfrm rot="10800000">
            <a:off x="1701193" y="2351592"/>
            <a:ext cx="3224834" cy="242843"/>
            <a:chOff x="2363154" y="2975547"/>
            <a:chExt cx="3054073" cy="64474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A678BF2-2FBE-6100-4BF7-E65FDB2C6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r="3382"/>
            <a:stretch/>
          </p:blipFill>
          <p:spPr>
            <a:xfrm>
              <a:off x="2363154" y="2975547"/>
              <a:ext cx="2769786" cy="644742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4059ECF-2CBE-BA1D-ECBD-D134E894B29F}"/>
                </a:ext>
              </a:extLst>
            </p:cNvPr>
            <p:cNvCxnSpPr>
              <a:cxnSpLocks/>
            </p:cNvCxnSpPr>
            <p:nvPr/>
          </p:nvCxnSpPr>
          <p:spPr>
            <a:xfrm>
              <a:off x="5103019" y="3297918"/>
              <a:ext cx="31420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03BB8ED-82D5-33BF-1C1C-BC0E983DFE33}"/>
                  </a:ext>
                </a:extLst>
              </p:cNvPr>
              <p:cNvSpPr txBox="1"/>
              <p:nvPr/>
            </p:nvSpPr>
            <p:spPr>
              <a:xfrm>
                <a:off x="7060924" y="2851962"/>
                <a:ext cx="2971991" cy="48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e>
                          </m:d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e>
                          </m:d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sz="2400" b="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03BB8ED-82D5-33BF-1C1C-BC0E983DFE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0924" y="2851962"/>
                <a:ext cx="2971991" cy="48667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EB16FCE-D846-558D-C267-E3B5A2AEEDC7}"/>
                  </a:ext>
                </a:extLst>
              </p:cNvPr>
              <p:cNvSpPr txBox="1"/>
              <p:nvPr/>
            </p:nvSpPr>
            <p:spPr>
              <a:xfrm>
                <a:off x="1114334" y="2690289"/>
                <a:ext cx="4267925" cy="48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e>
                          </m:d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e>
                          </m:d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sz="2400" b="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EB16FCE-D846-558D-C267-E3B5A2AEED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4334" y="2690289"/>
                <a:ext cx="4267925" cy="48667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C93A726C-ED3D-A23C-D842-04264E1E013F}"/>
              </a:ext>
            </a:extLst>
          </p:cNvPr>
          <p:cNvGrpSpPr/>
          <p:nvPr/>
        </p:nvGrpSpPr>
        <p:grpSpPr>
          <a:xfrm>
            <a:off x="6888512" y="2306394"/>
            <a:ext cx="3224834" cy="242843"/>
            <a:chOff x="2363154" y="2975547"/>
            <a:chExt cx="3054073" cy="644742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E4D7BE20-119E-C0B3-4AC0-F2CFD4A84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r="3382"/>
            <a:stretch/>
          </p:blipFill>
          <p:spPr>
            <a:xfrm>
              <a:off x="2363154" y="2975547"/>
              <a:ext cx="2769786" cy="644742"/>
            </a:xfrm>
            <a:prstGeom prst="rect">
              <a:avLst/>
            </a:prstGeom>
          </p:spPr>
        </p:pic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CE36544-7DA5-9E98-7E34-5AF50BA6E1FC}"/>
                </a:ext>
              </a:extLst>
            </p:cNvPr>
            <p:cNvCxnSpPr>
              <a:cxnSpLocks/>
            </p:cNvCxnSpPr>
            <p:nvPr/>
          </p:nvCxnSpPr>
          <p:spPr>
            <a:xfrm>
              <a:off x="5103019" y="3297918"/>
              <a:ext cx="31420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3039B70-9B66-2D13-47E5-9FC3C787217A}"/>
                  </a:ext>
                </a:extLst>
              </p:cNvPr>
              <p:cNvSpPr txBox="1"/>
              <p:nvPr/>
            </p:nvSpPr>
            <p:spPr>
              <a:xfrm>
                <a:off x="4006407" y="5793401"/>
                <a:ext cx="3950137" cy="589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±</m:t>
                                      </m:r>
                                    </m:e>
                                  </m:d>
                                </m:sup>
                              </m:s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±</m:t>
                                      </m:r>
                                    </m:e>
                                  </m:d>
                                </m:sup>
                              </m:s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2400" b="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3039B70-9B66-2D13-47E5-9FC3C78721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6407" y="5793401"/>
                <a:ext cx="3950137" cy="58926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21EEA43-E635-5FF1-8C66-4BCC7F75F43A}"/>
              </a:ext>
            </a:extLst>
          </p:cNvPr>
          <p:cNvSpPr txBox="1"/>
          <p:nvPr/>
        </p:nvSpPr>
        <p:spPr>
          <a:xfrm>
            <a:off x="11062098" y="6299651"/>
            <a:ext cx="896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11/14</a:t>
            </a:r>
          </a:p>
        </p:txBody>
      </p:sp>
      <p:pic>
        <p:nvPicPr>
          <p:cNvPr id="7" name="Picture 6" descr="A red and yellow circle&#10;&#10;AI-generated content may be incorrect.">
            <a:extLst>
              <a:ext uri="{FF2B5EF4-FFF2-40B4-BE49-F238E27FC236}">
                <a16:creationId xmlns:a16="http://schemas.microsoft.com/office/drawing/2014/main" id="{A0AF3F28-BDCE-95FE-F377-D443805178B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6998" y="2027698"/>
            <a:ext cx="2771385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635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7" grpId="0"/>
      <p:bldP spid="28" grpId="0"/>
      <p:bldP spid="31" grpId="0"/>
      <p:bldP spid="33" grpId="0"/>
      <p:bldP spid="35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C20131C-1964-2A54-E0E2-C887027F1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7E86E-EB26-9296-DAA2-53AAE2852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86" y="99238"/>
            <a:ext cx="3330350" cy="940655"/>
          </a:xfrm>
        </p:spPr>
        <p:txBody>
          <a:bodyPr>
            <a:normAutofit/>
          </a:bodyPr>
          <a:lstStyle/>
          <a:p>
            <a:r>
              <a:rPr lang="en-GB" dirty="0"/>
              <a:t>Isospectrality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AB17274-E011-254B-3730-C35A448435BF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B8ABD00B-369D-4756-E87C-FFEF13D21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2098" y="0"/>
            <a:ext cx="1129902" cy="819148"/>
          </a:xfrm>
          <a:prstGeom prst="rect">
            <a:avLst/>
          </a:prstGeom>
        </p:spPr>
      </p:pic>
      <p:pic>
        <p:nvPicPr>
          <p:cNvPr id="1034" name="Picture 10" descr="Celebration Confetti wall decor">
            <a:extLst>
              <a:ext uri="{FF2B5EF4-FFF2-40B4-BE49-F238E27FC236}">
                <a16:creationId xmlns:a16="http://schemas.microsoft.com/office/drawing/2014/main" id="{7F6E8042-95D6-D4EE-7A70-4B81F9090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8746">
            <a:off x="3579388" y="64431"/>
            <a:ext cx="596646" cy="6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2600E0C9-0F31-1209-317E-9A05A6317F2D}"/>
              </a:ext>
            </a:extLst>
          </p:cNvPr>
          <p:cNvGrpSpPr/>
          <p:nvPr/>
        </p:nvGrpSpPr>
        <p:grpSpPr>
          <a:xfrm>
            <a:off x="5459170" y="1129780"/>
            <a:ext cx="6411069" cy="2769680"/>
            <a:chOff x="5472030" y="465048"/>
            <a:chExt cx="6411069" cy="2769680"/>
          </a:xfrm>
          <a:solidFill>
            <a:srgbClr val="FFFFCC"/>
          </a:solidFill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D5DBC275-9E52-C3C4-D2AB-15F67FB1B9C7}"/>
                    </a:ext>
                  </a:extLst>
                </p:cNvPr>
                <p:cNvSpPr txBox="1"/>
                <p:nvPr/>
              </p:nvSpPr>
              <p:spPr>
                <a:xfrm>
                  <a:off x="5641635" y="2285494"/>
                  <a:ext cx="6071859" cy="949234"/>
                </a:xfrm>
                <a:prstGeom prst="rect">
                  <a:avLst/>
                </a:prstGeom>
                <a:grpFill/>
                <a:ln w="28575">
                  <a:solidFill>
                    <a:srgbClr val="F25957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𝜎𝛽</m:t>
                                </m:r>
                              </m:e>
                            </m:d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d>
                              <m:d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e>
                            </m:d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𝜅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+2</m:t>
                            </m:r>
                            <m:sSup>
                              <m:sSup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(−)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+2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  <m:sSubSup>
                          <m:sSub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b>
                            </m:sSub>
                          </m:sub>
                          <m:sup>
                            <m:d>
                              <m:d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e>
                            </m:d>
                          </m:sup>
                        </m:sSubSup>
                      </m:oMath>
                    </m:oMathPara>
                  </a14:m>
                  <a:endParaRPr lang="en-GB" sz="2400" b="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→0</m:t>
                        </m:r>
                        <m:r>
                          <a:rPr lang="en-GB" sz="2400" b="0" i="0" smtClean="0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as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    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→±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GB" sz="2400" b="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D5DBC275-9E52-C3C4-D2AB-15F67FB1B9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41635" y="2285494"/>
                  <a:ext cx="6071859" cy="949234"/>
                </a:xfrm>
                <a:prstGeom prst="rect">
                  <a:avLst/>
                </a:prstGeom>
                <a:blipFill>
                  <a:blip r:embed="rId5"/>
                  <a:stretch>
                    <a:fillRect b="-5590"/>
                  </a:stretch>
                </a:blipFill>
                <a:ln w="28575">
                  <a:solidFill>
                    <a:srgbClr val="F25957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C2372E0-16A4-ED33-0223-F68FA1D8B358}"/>
                    </a:ext>
                  </a:extLst>
                </p:cNvPr>
                <p:cNvSpPr txBox="1"/>
                <p:nvPr/>
              </p:nvSpPr>
              <p:spPr>
                <a:xfrm>
                  <a:off x="5472030" y="465048"/>
                  <a:ext cx="6411069" cy="929678"/>
                </a:xfrm>
                <a:prstGeom prst="rect">
                  <a:avLst/>
                </a:prstGeom>
                <a:grpFill/>
                <a:ln w="28575">
                  <a:solidFill>
                    <a:srgbClr val="F25957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p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Sup>
                                  <m:sSubSup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  <m:sup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(±)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±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  <m:f>
                              <m:f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𝑑𝑓</m:t>
                                </m:r>
                              </m:num>
                              <m:den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(±)</m:t>
                            </m:r>
                          </m:sup>
                        </m:sSup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C2372E0-16A4-ED33-0223-F68FA1D8B3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72030" y="465048"/>
                  <a:ext cx="6411069" cy="92967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28575">
                  <a:solidFill>
                    <a:srgbClr val="F25957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B276062-7A21-D3E1-3446-A33609F6BA1D}"/>
                </a:ext>
              </a:extLst>
            </p:cNvPr>
            <p:cNvCxnSpPr>
              <a:cxnSpLocks/>
              <a:stCxn id="11" idx="2"/>
              <a:endCxn id="9" idx="0"/>
            </p:cNvCxnSpPr>
            <p:nvPr/>
          </p:nvCxnSpPr>
          <p:spPr>
            <a:xfrm>
              <a:off x="8677565" y="1394726"/>
              <a:ext cx="0" cy="890768"/>
            </a:xfrm>
            <a:prstGeom prst="straightConnector1">
              <a:avLst/>
            </a:prstGeom>
            <a:grpFill/>
            <a:ln w="28575">
              <a:solidFill>
                <a:srgbClr val="F25957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106DD07-7910-2B0E-9F1D-ED1078FE940A}"/>
                  </a:ext>
                </a:extLst>
              </p:cNvPr>
              <p:cNvSpPr txBox="1"/>
              <p:nvPr/>
            </p:nvSpPr>
            <p:spPr>
              <a:xfrm>
                <a:off x="696744" y="2937723"/>
                <a:ext cx="4354057" cy="974241"/>
              </a:xfrm>
              <a:prstGeom prst="rect">
                <a:avLst/>
              </a:prstGeom>
              <a:noFill/>
              <a:ln w="28575">
                <a:solidFill>
                  <a:srgbClr val="3553D3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e>
                          </m:d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e>
                          </m:d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as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sz="2400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b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e>
                          </m:d>
                        </m:sup>
                      </m:sSub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𝜎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106DD07-7910-2B0E-9F1D-ED1078FE94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44" y="2937723"/>
                <a:ext cx="4354057" cy="97424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rgbClr val="3553D3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ight Brace 20">
            <a:extLst>
              <a:ext uri="{FF2B5EF4-FFF2-40B4-BE49-F238E27FC236}">
                <a16:creationId xmlns:a16="http://schemas.microsoft.com/office/drawing/2014/main" id="{870F6E31-537B-6338-0C2F-31483D83F054}"/>
              </a:ext>
            </a:extLst>
          </p:cNvPr>
          <p:cNvSpPr/>
          <p:nvPr/>
        </p:nvSpPr>
        <p:spPr>
          <a:xfrm rot="5400000">
            <a:off x="5725569" y="1966895"/>
            <a:ext cx="380710" cy="4802980"/>
          </a:xfrm>
          <a:prstGeom prst="rightBrace">
            <a:avLst>
              <a:gd name="adj1" fmla="val 93398"/>
              <a:gd name="adj2" fmla="val 49444"/>
            </a:avLst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09E5CA3-2112-C25D-F03F-9B28517CD9EB}"/>
                  </a:ext>
                </a:extLst>
              </p:cNvPr>
              <p:cNvSpPr txBox="1"/>
              <p:nvPr/>
            </p:nvSpPr>
            <p:spPr>
              <a:xfrm>
                <a:off x="4554803" y="5823242"/>
                <a:ext cx="2722237" cy="900952"/>
              </a:xfrm>
              <a:prstGeom prst="rect">
                <a:avLst/>
              </a:prstGeom>
              <a:noFill/>
              <a:ln w="28575">
                <a:solidFill>
                  <a:schemeClr val="accent5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(+)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(−)</m:t>
                          </m:r>
                        </m:sup>
                      </m:sSup>
                    </m:oMath>
                  </m:oMathPara>
                </a14:m>
                <a:endParaRPr lang="en-GB" sz="2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e>
                              </m:d>
                            </m:sup>
                          </m:sSup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e>
                              </m:d>
                            </m:sup>
                          </m:sSup>
                        </m:e>
                      </m:d>
                    </m:oMath>
                  </m:oMathPara>
                </a14:m>
                <a:endParaRPr lang="en-GB" sz="2400" b="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09E5CA3-2112-C25D-F03F-9B28517CD9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803" y="5823242"/>
                <a:ext cx="2722237" cy="9009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28575">
                <a:solidFill>
                  <a:schemeClr val="accent5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7379579-DDB5-921E-052B-95123FD03AEA}"/>
                  </a:ext>
                </a:extLst>
              </p:cNvPr>
              <p:cNvSpPr txBox="1"/>
              <p:nvPr/>
            </p:nvSpPr>
            <p:spPr>
              <a:xfrm>
                <a:off x="2541797" y="4677290"/>
                <a:ext cx="6748249" cy="486672"/>
              </a:xfrm>
              <a:prstGeom prst="rect">
                <a:avLst/>
              </a:prstGeom>
              <a:noFill/>
              <a:ln w="28575">
                <a:solidFill>
                  <a:schemeClr val="accent5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𝜎𝛽</m:t>
                              </m:r>
                            </m:e>
                          </m:d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e>
                          </m:d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𝜎𝛽</m:t>
                          </m:r>
                        </m:e>
                      </m:d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(−)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as</m:t>
                      </m:r>
                      <m:r>
                        <a:rPr lang="en-GB" sz="2400" b="0" i="0" smtClean="0">
                          <a:latin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 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sz="2400" b="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7379579-DDB5-921E-052B-95123FD03A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1797" y="4677290"/>
                <a:ext cx="6748249" cy="48667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28575">
                <a:solidFill>
                  <a:schemeClr val="accent5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95EB9A6-8569-213D-73A3-9A9A1CAB9ECA}"/>
              </a:ext>
            </a:extLst>
          </p:cNvPr>
          <p:cNvCxnSpPr>
            <a:cxnSpLocks/>
            <a:stCxn id="25" idx="2"/>
            <a:endCxn id="22" idx="0"/>
          </p:cNvCxnSpPr>
          <p:nvPr/>
        </p:nvCxnSpPr>
        <p:spPr>
          <a:xfrm>
            <a:off x="5915922" y="5163962"/>
            <a:ext cx="0" cy="65928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24C3558-3C1B-36BC-58B4-2755560F4F11}"/>
              </a:ext>
            </a:extLst>
          </p:cNvPr>
          <p:cNvSpPr txBox="1"/>
          <p:nvPr/>
        </p:nvSpPr>
        <p:spPr>
          <a:xfrm>
            <a:off x="11062098" y="6299651"/>
            <a:ext cx="896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12/14</a:t>
            </a:r>
          </a:p>
        </p:txBody>
      </p:sp>
    </p:spTree>
    <p:extLst>
      <p:ext uri="{BB962C8B-B14F-4D97-AF65-F5344CB8AC3E}">
        <p14:creationId xmlns:p14="http://schemas.microsoft.com/office/powerpoint/2010/main" val="420887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B08173-B408-9AEF-7A2E-C8D8BE43EF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CBB9A-8B6B-200B-2363-AE345959D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85" y="99238"/>
            <a:ext cx="11929405" cy="940655"/>
          </a:xfrm>
        </p:spPr>
        <p:txBody>
          <a:bodyPr>
            <a:normAutofit/>
          </a:bodyPr>
          <a:lstStyle/>
          <a:p>
            <a:r>
              <a:rPr lang="en-GB" dirty="0"/>
              <a:t>Kruskal-Szekeres Coordinates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EB09091-34B5-8533-C7F8-8AC864FAFBF7}"/>
              </a:ext>
            </a:extLst>
          </p:cNvPr>
          <p:cNvCxnSpPr>
            <a:cxnSpLocks/>
          </p:cNvCxnSpPr>
          <p:nvPr/>
        </p:nvCxnSpPr>
        <p:spPr>
          <a:xfrm>
            <a:off x="0" y="796700"/>
            <a:ext cx="12238182" cy="17831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82AA8FB2-E3B9-37FC-F27E-5830C6AC2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5033" y="0"/>
            <a:ext cx="776967" cy="79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undefined">
            <a:extLst>
              <a:ext uri="{FF2B5EF4-FFF2-40B4-BE49-F238E27FC236}">
                <a16:creationId xmlns:a16="http://schemas.microsoft.com/office/drawing/2014/main" id="{0265BD63-9AC2-20A3-7471-1791CB8053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4" b="324"/>
          <a:stretch/>
        </p:blipFill>
        <p:spPr bwMode="auto">
          <a:xfrm>
            <a:off x="7438327" y="1311206"/>
            <a:ext cx="4569587" cy="468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0CCECB0-EAE9-209C-A408-817E696E3000}"/>
              </a:ext>
            </a:extLst>
          </p:cNvPr>
          <p:cNvGrpSpPr/>
          <p:nvPr/>
        </p:nvGrpSpPr>
        <p:grpSpPr>
          <a:xfrm>
            <a:off x="608017" y="3862610"/>
            <a:ext cx="6588847" cy="1460400"/>
            <a:chOff x="355570" y="898330"/>
            <a:chExt cx="5885234" cy="1460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05E8266-4FF0-CBD1-AAB4-6E68A6005165}"/>
                </a:ext>
              </a:extLst>
            </p:cNvPr>
            <p:cNvSpPr/>
            <p:nvPr/>
          </p:nvSpPr>
          <p:spPr>
            <a:xfrm>
              <a:off x="1100069" y="1325500"/>
              <a:ext cx="4448899" cy="84415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A9B5265C-B0DE-285F-C25F-B28ED122FB84}"/>
                    </a:ext>
                  </a:extLst>
                </p:cNvPr>
                <p:cNvSpPr txBox="1"/>
                <p:nvPr/>
              </p:nvSpPr>
              <p:spPr>
                <a:xfrm>
                  <a:off x="355570" y="898330"/>
                  <a:ext cx="5885234" cy="14604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:r>
                    <a:rPr lang="en-GB" sz="2400" dirty="0"/>
                    <a:t>KS-Coordinates:</a:t>
                  </a:r>
                  <a:endParaRPr lang="en-GB" sz="2400" b="0" i="1" dirty="0">
                    <a:latin typeface="Cambria Math" panose="02040503050406030204" pitchFamily="18" charset="0"/>
                  </a:endParaRPr>
                </a:p>
                <a:p>
                  <a:pPr>
                    <a:spcAft>
                      <a:spcPts val="1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</m:sup>
                        </m:sSup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p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4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A9B5265C-B0DE-285F-C25F-B28ED122FB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5570" y="898330"/>
                  <a:ext cx="5885234" cy="1460400"/>
                </a:xfrm>
                <a:prstGeom prst="rect">
                  <a:avLst/>
                </a:prstGeom>
                <a:blipFill>
                  <a:blip r:embed="rId4"/>
                  <a:stretch>
                    <a:fillRect l="-1480" t="-29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829E2DD-C6FA-077B-459A-A95396DB1D34}"/>
              </a:ext>
            </a:extLst>
          </p:cNvPr>
          <p:cNvSpPr txBox="1"/>
          <p:nvPr/>
        </p:nvSpPr>
        <p:spPr>
          <a:xfrm>
            <a:off x="8855544" y="172118"/>
            <a:ext cx="21930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/>
              <a:t>(+---)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8F60079-0E98-0E85-2534-DAB6AE85C9F9}"/>
                  </a:ext>
                </a:extLst>
              </p:cNvPr>
              <p:cNvSpPr txBox="1"/>
              <p:nvPr/>
            </p:nvSpPr>
            <p:spPr>
              <a:xfrm>
                <a:off x="608018" y="1450312"/>
                <a:ext cx="6588848" cy="1440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None/>
                </a:pPr>
                <a:r>
                  <a:rPr lang="en-GB" sz="2400" dirty="0"/>
                  <a:t>Schwarzschild Metric: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i="1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8F60079-0E98-0E85-2534-DAB6AE85C9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018" y="1450312"/>
                <a:ext cx="6588848" cy="1440972"/>
              </a:xfrm>
              <a:prstGeom prst="rect">
                <a:avLst/>
              </a:prstGeom>
              <a:blipFill>
                <a:blip r:embed="rId5"/>
                <a:stretch>
                  <a:fillRect l="-1480" t="-3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0BA4FB6-604E-DD6B-A4C6-5D28BB86789A}"/>
              </a:ext>
            </a:extLst>
          </p:cNvPr>
          <p:cNvCxnSpPr>
            <a:stCxn id="3" idx="2"/>
            <a:endCxn id="6" idx="0"/>
          </p:cNvCxnSpPr>
          <p:nvPr/>
        </p:nvCxnSpPr>
        <p:spPr>
          <a:xfrm flipH="1">
            <a:off x="3902441" y="2891284"/>
            <a:ext cx="1" cy="971326"/>
          </a:xfrm>
          <a:prstGeom prst="straightConnector1">
            <a:avLst/>
          </a:prstGeom>
          <a:ln w="28575">
            <a:solidFill>
              <a:srgbClr val="F25957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CEA588C-F7D2-A6BB-4EE9-2C4ACAD47632}"/>
              </a:ext>
            </a:extLst>
          </p:cNvPr>
          <p:cNvSpPr txBox="1"/>
          <p:nvPr/>
        </p:nvSpPr>
        <p:spPr>
          <a:xfrm>
            <a:off x="11062098" y="6299651"/>
            <a:ext cx="896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13/14</a:t>
            </a:r>
          </a:p>
        </p:txBody>
      </p:sp>
    </p:spTree>
    <p:extLst>
      <p:ext uri="{BB962C8B-B14F-4D97-AF65-F5344CB8AC3E}">
        <p14:creationId xmlns:p14="http://schemas.microsoft.com/office/powerpoint/2010/main" val="3527808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AAC6CB-324E-0D8F-68EB-E48303DB8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C0AED-97AF-211D-84F2-B5EA30994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23" y="174325"/>
            <a:ext cx="2457261" cy="712914"/>
          </a:xfrm>
        </p:spPr>
        <p:txBody>
          <a:bodyPr/>
          <a:lstStyle/>
          <a:p>
            <a:r>
              <a:rPr lang="en-GB" dirty="0"/>
              <a:t>Summary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AB1918A-5513-BA64-6F24-E8B31699FD3F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9764E64A-4442-FE9B-6D79-8538558351B0}"/>
              </a:ext>
            </a:extLst>
          </p:cNvPr>
          <p:cNvGrpSpPr/>
          <p:nvPr/>
        </p:nvGrpSpPr>
        <p:grpSpPr>
          <a:xfrm>
            <a:off x="823009" y="824455"/>
            <a:ext cx="4914534" cy="2772389"/>
            <a:chOff x="513590" y="867186"/>
            <a:chExt cx="4914534" cy="2772389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67FD2B5-7E37-6F2F-F3C1-99D0E44D3468}"/>
                </a:ext>
              </a:extLst>
            </p:cNvPr>
            <p:cNvGrpSpPr/>
            <p:nvPr/>
          </p:nvGrpSpPr>
          <p:grpSpPr>
            <a:xfrm>
              <a:off x="513590" y="867186"/>
              <a:ext cx="4914534" cy="2772389"/>
              <a:chOff x="190123" y="2813224"/>
              <a:chExt cx="5381624" cy="3035882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83E0EE70-182F-6A4C-1481-FFD98836FC14}"/>
                  </a:ext>
                </a:extLst>
              </p:cNvPr>
              <p:cNvGrpSpPr/>
              <p:nvPr/>
            </p:nvGrpSpPr>
            <p:grpSpPr>
              <a:xfrm>
                <a:off x="190123" y="3077332"/>
                <a:ext cx="5381624" cy="2771774"/>
                <a:chOff x="381001" y="1370194"/>
                <a:chExt cx="5381625" cy="2771775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E2C075B5-144F-DCFD-7538-7745FEE2EEBE}"/>
                    </a:ext>
                  </a:extLst>
                </p:cNvPr>
                <p:cNvSpPr/>
                <p:nvPr/>
              </p:nvSpPr>
              <p:spPr>
                <a:xfrm>
                  <a:off x="381001" y="1370194"/>
                  <a:ext cx="5381625" cy="2771775"/>
                </a:xfrm>
                <a:prstGeom prst="rect">
                  <a:avLst/>
                </a:prstGeom>
                <a:solidFill>
                  <a:srgbClr val="333333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016C38CD-77CD-E6B9-CCFC-E6A9A7C5AE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 t="10782" r="14952" b="-1"/>
                <a:stretch/>
              </p:blipFill>
              <p:spPr>
                <a:xfrm>
                  <a:off x="1935952" y="1864916"/>
                  <a:ext cx="2271723" cy="2220084"/>
                </a:xfrm>
                <a:prstGeom prst="rect">
                  <a:avLst/>
                </a:prstGeom>
              </p:spPr>
            </p:pic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BA95008-8BBF-5783-7C23-876D5EE039DC}"/>
                  </a:ext>
                </a:extLst>
              </p:cNvPr>
              <p:cNvSpPr/>
              <p:nvPr/>
            </p:nvSpPr>
            <p:spPr>
              <a:xfrm>
                <a:off x="866775" y="2813224"/>
                <a:ext cx="3876675" cy="497459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Perturbing Black Holes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CD1FC3E7-8E5E-6808-9931-C1C0CB394229}"/>
                    </a:ext>
                  </a:extLst>
                </p:cNvPr>
                <p:cNvSpPr txBox="1"/>
                <p:nvPr/>
              </p:nvSpPr>
              <p:spPr>
                <a:xfrm>
                  <a:off x="3196345" y="1241078"/>
                  <a:ext cx="622472" cy="4914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rgbClr val="F2595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F25957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rgbClr val="F25957"/>
                                </a:solidFill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8686FB1E-B788-4752-3A00-D6A07DDCDF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6345" y="1241078"/>
                  <a:ext cx="622472" cy="491417"/>
                </a:xfrm>
                <a:prstGeom prst="rect">
                  <a:avLst/>
                </a:prstGeom>
                <a:blipFill>
                  <a:blip r:embed="rId4"/>
                  <a:stretch>
                    <a:fillRect l="-2941" b="-6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A42E4453-0CA1-10CB-2EB1-A971D81556B6}"/>
                    </a:ext>
                  </a:extLst>
                </p:cNvPr>
                <p:cNvSpPr txBox="1"/>
                <p:nvPr/>
              </p:nvSpPr>
              <p:spPr>
                <a:xfrm>
                  <a:off x="4008133" y="1796007"/>
                  <a:ext cx="622472" cy="4914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9D72CC49-D7BA-AC50-6649-18D37CDCF2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8133" y="1796007"/>
                  <a:ext cx="622472" cy="491417"/>
                </a:xfrm>
                <a:prstGeom prst="rect">
                  <a:avLst/>
                </a:prstGeom>
                <a:blipFill>
                  <a:blip r:embed="rId5"/>
                  <a:stretch>
                    <a:fillRect l="-2941" b="-6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B43078B-9644-E1DE-32A0-65AC4129AC82}"/>
              </a:ext>
            </a:extLst>
          </p:cNvPr>
          <p:cNvGrpSpPr/>
          <p:nvPr/>
        </p:nvGrpSpPr>
        <p:grpSpPr>
          <a:xfrm>
            <a:off x="6566349" y="819150"/>
            <a:ext cx="4930072" cy="2777695"/>
            <a:chOff x="6256930" y="861881"/>
            <a:chExt cx="4930072" cy="277769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19CEB02-0BE4-51AE-2800-4DAD57D9866D}"/>
                </a:ext>
              </a:extLst>
            </p:cNvPr>
            <p:cNvGrpSpPr/>
            <p:nvPr/>
          </p:nvGrpSpPr>
          <p:grpSpPr>
            <a:xfrm>
              <a:off x="6256930" y="861881"/>
              <a:ext cx="4930072" cy="2777695"/>
              <a:chOff x="190123" y="2817001"/>
              <a:chExt cx="5381624" cy="3032107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D1C0F94-C53B-8960-3B65-4702D5326FAF}"/>
                  </a:ext>
                </a:extLst>
              </p:cNvPr>
              <p:cNvSpPr/>
              <p:nvPr/>
            </p:nvSpPr>
            <p:spPr>
              <a:xfrm>
                <a:off x="190123" y="3077333"/>
                <a:ext cx="5381624" cy="2771775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092C4B9-BAA2-CEC1-F841-F916797E8B0E}"/>
                  </a:ext>
                </a:extLst>
              </p:cNvPr>
              <p:cNvSpPr/>
              <p:nvPr/>
            </p:nvSpPr>
            <p:spPr>
              <a:xfrm>
                <a:off x="418722" y="2817001"/>
                <a:ext cx="4924425" cy="501683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Axial &amp; Polar Potentials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9E14B23-DE37-8A4D-E7B0-F35973871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14361" y="1463976"/>
              <a:ext cx="2820034" cy="196502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9CEF0F4-5537-9C58-79D2-3C3839843349}"/>
              </a:ext>
            </a:extLst>
          </p:cNvPr>
          <p:cNvGrpSpPr/>
          <p:nvPr/>
        </p:nvGrpSpPr>
        <p:grpSpPr>
          <a:xfrm>
            <a:off x="3630964" y="3951629"/>
            <a:ext cx="4930072" cy="2777893"/>
            <a:chOff x="498052" y="3926295"/>
            <a:chExt cx="4930072" cy="2777893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D336A37-234E-530E-1B70-DF9F4DBF4214}"/>
                </a:ext>
              </a:extLst>
            </p:cNvPr>
            <p:cNvGrpSpPr/>
            <p:nvPr/>
          </p:nvGrpSpPr>
          <p:grpSpPr>
            <a:xfrm>
              <a:off x="498052" y="3926295"/>
              <a:ext cx="4930072" cy="2777893"/>
              <a:chOff x="190123" y="2816785"/>
              <a:chExt cx="5381624" cy="3032323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7CC73F3-38D9-13FB-2574-AEB987EB1EB1}"/>
                  </a:ext>
                </a:extLst>
              </p:cNvPr>
              <p:cNvSpPr/>
              <p:nvPr/>
            </p:nvSpPr>
            <p:spPr>
              <a:xfrm>
                <a:off x="190123" y="3077333"/>
                <a:ext cx="5381624" cy="2771775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1CFE292-DCF2-092A-3CBB-80C6C72E5DC5}"/>
                  </a:ext>
                </a:extLst>
              </p:cNvPr>
              <p:cNvSpPr/>
              <p:nvPr/>
            </p:nvSpPr>
            <p:spPr>
              <a:xfrm>
                <a:off x="829230" y="2816785"/>
                <a:ext cx="4014820" cy="494373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Reflection &amp; Transmission</a:t>
                </a:r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F1E6591-9AB9-27E3-C2AD-C146947AD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17494" y="4461468"/>
              <a:ext cx="2810029" cy="2037194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C9CE216-DEC0-A76C-E387-0CB98DC4B7C2}"/>
              </a:ext>
            </a:extLst>
          </p:cNvPr>
          <p:cNvSpPr txBox="1"/>
          <p:nvPr/>
        </p:nvSpPr>
        <p:spPr>
          <a:xfrm>
            <a:off x="11062098" y="6299651"/>
            <a:ext cx="896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14/14</a:t>
            </a:r>
          </a:p>
        </p:txBody>
      </p:sp>
    </p:spTree>
    <p:extLst>
      <p:ext uri="{BB962C8B-B14F-4D97-AF65-F5344CB8AC3E}">
        <p14:creationId xmlns:p14="http://schemas.microsoft.com/office/powerpoint/2010/main" val="1135327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479797-CC13-96F5-CF8C-D1D6CB35D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19356-52D3-54A8-750F-3FF070D8A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937" y="3072543"/>
            <a:ext cx="3722127" cy="712914"/>
          </a:xfrm>
        </p:spPr>
        <p:txBody>
          <a:bodyPr>
            <a:noAutofit/>
          </a:bodyPr>
          <a:lstStyle/>
          <a:p>
            <a:r>
              <a:rPr lang="en-GB" sz="60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809143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76F15D-853D-FC7E-120F-1D8C7C337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A8069-D91E-7B8A-BA88-73703F108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86" y="99238"/>
            <a:ext cx="10826814" cy="940655"/>
          </a:xfrm>
        </p:spPr>
        <p:txBody>
          <a:bodyPr>
            <a:normAutofit/>
          </a:bodyPr>
          <a:lstStyle/>
          <a:p>
            <a:r>
              <a:rPr lang="en-GB" dirty="0"/>
              <a:t>Extra: Field Equation Components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FFFE45F-2920-4E45-C23E-DF9161BFEF9B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09075D7A-6475-482E-E8E9-7AD1BAD806CD}"/>
              </a:ext>
            </a:extLst>
          </p:cNvPr>
          <p:cNvGrpSpPr/>
          <p:nvPr/>
        </p:nvGrpSpPr>
        <p:grpSpPr>
          <a:xfrm>
            <a:off x="11248758" y="0"/>
            <a:ext cx="943242" cy="819151"/>
            <a:chOff x="4191000" y="2228067"/>
            <a:chExt cx="2914650" cy="253120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B4AE2A1-8BA7-7F91-7A7C-6C83CE49F9B9}"/>
                </a:ext>
              </a:extLst>
            </p:cNvPr>
            <p:cNvSpPr/>
            <p:nvPr/>
          </p:nvSpPr>
          <p:spPr>
            <a:xfrm>
              <a:off x="4191000" y="2228067"/>
              <a:ext cx="2914650" cy="2531203"/>
            </a:xfrm>
            <a:prstGeom prst="rect">
              <a:avLst/>
            </a:prstGeom>
            <a:solidFill>
              <a:srgbClr val="333333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D672D1C-10A3-CEBA-982F-D88711F3D9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-1532" r="1223" b="-1"/>
            <a:stretch/>
          </p:blipFill>
          <p:spPr>
            <a:xfrm>
              <a:off x="4529336" y="2340058"/>
              <a:ext cx="2409427" cy="2307219"/>
            </a:xfrm>
            <a:prstGeom prst="rect">
              <a:avLst/>
            </a:prstGeom>
            <a:ln>
              <a:noFill/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2BDC6B9A-2652-777A-B60A-EDF3B117BD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441" y="1223658"/>
                <a:ext cx="11916472" cy="5535104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4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03</m:t>
                        </m:r>
                      </m:sub>
                    </m:sSub>
                    <m:r>
                      <a:rPr lang="en-GB" sz="2400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,3,0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,3</m:t>
                            </m:r>
                          </m:sub>
                        </m:sSub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,0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2,3</m:t>
                            </m:r>
                          </m:sub>
                        </m:sSub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,0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,0</m:t>
                            </m:r>
                          </m:sub>
                        </m:sSub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,3</m:t>
                            </m:r>
                          </m:sub>
                        </m:sSub>
                      </m:e>
                    </m:d>
                  </m:oMath>
                </a14:m>
                <a:endParaRPr lang="en-GB" sz="2400" b="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400" b="0" dirty="0"/>
                  <a:t>   								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sup>
                    </m:sSup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sub>
                    </m:sSub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endParaRPr lang="en-GB" sz="2400" b="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400" dirty="0"/>
                  <a:t>H</a:t>
                </a:r>
                <a:r>
                  <a:rPr lang="en-GB" sz="2400" b="0" dirty="0"/>
                  <a:t>ere</a:t>
                </a:r>
                <a:r>
                  <a:rPr lang="en-GB" sz="24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𝐴𝐵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,  (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=2,3)</m:t>
                    </m:r>
                  </m:oMath>
                </a14:m>
                <a:endParaRPr lang="en-GB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02</m:t>
                        </m:r>
                      </m:sub>
                    </m:sSub>
                  </m:oMath>
                </a14:m>
                <a:r>
                  <a:rPr lang="en-GB" sz="2400" dirty="0"/>
                  <a:t> obtained by interchange of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↔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sz="2400" dirty="0"/>
                  <a:t> indices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GB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400" dirty="0"/>
                  <a:t>Since quadratic in axial terms this reduces to: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03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=0⇒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𝛿𝜓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𝛿𝜓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func>
                        <m:func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>
                              <a:latin typeface="Cambria Math" panose="02040503050406030204" pitchFamily="18" charset="0"/>
                            </a:rPr>
                            <m:t>cot</m:t>
                          </m:r>
                        </m:fName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GB" sz="24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GB" sz="2400" dirty="0"/>
              </a:p>
            </p:txBody>
          </p:sp>
        </mc:Choice>
        <mc:Fallback xmlns="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2BDC6B9A-2652-777A-B60A-EDF3B117BD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1" y="1223658"/>
                <a:ext cx="11916472" cy="5535104"/>
              </a:xfrm>
              <a:blipFill>
                <a:blip r:embed="rId4"/>
                <a:stretch>
                  <a:fillRect l="-7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5555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9C68C1-BA41-D717-41BF-7F7451A26A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CBB2D-BE4A-D8C2-5C3E-66BA26074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23" y="174325"/>
            <a:ext cx="2820932" cy="712914"/>
          </a:xfrm>
        </p:spPr>
        <p:txBody>
          <a:bodyPr>
            <a:normAutofit/>
          </a:bodyPr>
          <a:lstStyle/>
          <a:p>
            <a:r>
              <a:rPr lang="en-GB" dirty="0"/>
              <a:t>Basics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A1B2148-F33E-FCB8-D58F-F62A3BB67F39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0F56EB54-2095-72EE-DA28-8AFFF3A0E30F}"/>
              </a:ext>
            </a:extLst>
          </p:cNvPr>
          <p:cNvGrpSpPr/>
          <p:nvPr/>
        </p:nvGrpSpPr>
        <p:grpSpPr>
          <a:xfrm>
            <a:off x="233396" y="2237250"/>
            <a:ext cx="5555317" cy="3074382"/>
            <a:chOff x="3101967" y="1083960"/>
            <a:chExt cx="5988065" cy="3313870"/>
          </a:xfrm>
        </p:grpSpPr>
        <p:pic>
          <p:nvPicPr>
            <p:cNvPr id="1026" name="Picture 2" descr="GRMHD study of accreting massive black hole binaries in astrophysical  environment: A review - ScienceDirect">
              <a:extLst>
                <a:ext uri="{FF2B5EF4-FFF2-40B4-BE49-F238E27FC236}">
                  <a16:creationId xmlns:a16="http://schemas.microsoft.com/office/drawing/2014/main" id="{E50667F2-9315-B914-9647-5CC4F9D451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1967" y="1083960"/>
              <a:ext cx="5988065" cy="33138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85B72BD-D170-C00F-10F5-0E38035E60D4}"/>
                </a:ext>
              </a:extLst>
            </p:cNvPr>
            <p:cNvSpPr/>
            <p:nvPr/>
          </p:nvSpPr>
          <p:spPr>
            <a:xfrm>
              <a:off x="7463246" y="1083960"/>
              <a:ext cx="1626786" cy="3313843"/>
            </a:xfrm>
            <a:prstGeom prst="rect">
              <a:avLst/>
            </a:prstGeom>
            <a:noFill/>
            <a:ln>
              <a:solidFill>
                <a:srgbClr val="F2595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6DBB727-E8A7-C025-C73F-7C7A38D3ADD3}"/>
              </a:ext>
            </a:extLst>
          </p:cNvPr>
          <p:cNvGrpSpPr/>
          <p:nvPr/>
        </p:nvGrpSpPr>
        <p:grpSpPr>
          <a:xfrm>
            <a:off x="6403286" y="947058"/>
            <a:ext cx="5555318" cy="2481942"/>
            <a:chOff x="3318340" y="4227987"/>
            <a:chExt cx="5555318" cy="248194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05B6568-457E-A7A9-F3B5-01308E7908C2}"/>
                </a:ext>
              </a:extLst>
            </p:cNvPr>
            <p:cNvSpPr txBox="1"/>
            <p:nvPr/>
          </p:nvSpPr>
          <p:spPr>
            <a:xfrm>
              <a:off x="3318340" y="4227987"/>
              <a:ext cx="5555318" cy="248194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>
              <a:softEdge rad="12700"/>
            </a:effectLst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170A1E8-C6F6-D196-0D41-F6726E400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7780" t="5842" r="15652" b="6920"/>
            <a:stretch/>
          </p:blipFill>
          <p:spPr>
            <a:xfrm>
              <a:off x="3749415" y="4557348"/>
              <a:ext cx="1845778" cy="18232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0AEB9B-EF27-ABFC-0A1A-385941C02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53698" y="4475895"/>
              <a:ext cx="1421477" cy="1754777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03754EBE-FD2A-2801-CD2F-89CCA1A1739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2003"/>
          <a:stretch/>
        </p:blipFill>
        <p:spPr>
          <a:xfrm>
            <a:off x="7757249" y="3758096"/>
            <a:ext cx="3235187" cy="2941665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1ED8317-03BF-8DEB-3AF2-C82C8CA8DAD5}"/>
              </a:ext>
            </a:extLst>
          </p:cNvPr>
          <p:cNvCxnSpPr>
            <a:cxnSpLocks/>
          </p:cNvCxnSpPr>
          <p:nvPr/>
        </p:nvCxnSpPr>
        <p:spPr>
          <a:xfrm>
            <a:off x="7757249" y="3227546"/>
            <a:ext cx="1080000" cy="1080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4CA9C90-87D0-9C24-95B0-87BE6B9D8329}"/>
              </a:ext>
            </a:extLst>
          </p:cNvPr>
          <p:cNvCxnSpPr>
            <a:cxnSpLocks/>
          </p:cNvCxnSpPr>
          <p:nvPr/>
        </p:nvCxnSpPr>
        <p:spPr>
          <a:xfrm flipH="1">
            <a:off x="9369382" y="3226244"/>
            <a:ext cx="1080000" cy="1080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C3D6DC5-4EA5-EF78-6578-0438476910FC}"/>
              </a:ext>
            </a:extLst>
          </p:cNvPr>
          <p:cNvSpPr txBox="1"/>
          <p:nvPr/>
        </p:nvSpPr>
        <p:spPr>
          <a:xfrm>
            <a:off x="11273516" y="6299651"/>
            <a:ext cx="68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1/14</a:t>
            </a:r>
          </a:p>
        </p:txBody>
      </p:sp>
    </p:spTree>
    <p:extLst>
      <p:ext uri="{BB962C8B-B14F-4D97-AF65-F5344CB8AC3E}">
        <p14:creationId xmlns:p14="http://schemas.microsoft.com/office/powerpoint/2010/main" val="208056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D00159-2EE1-6EEC-0D25-90C116C60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B6F2B-4FCD-32D6-C004-2F7ABC224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22" y="174325"/>
            <a:ext cx="4660173" cy="712914"/>
          </a:xfrm>
        </p:spPr>
        <p:txBody>
          <a:bodyPr>
            <a:normAutofit/>
          </a:bodyPr>
          <a:lstStyle/>
          <a:p>
            <a:r>
              <a:rPr lang="en-GB" dirty="0"/>
              <a:t>Related interests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EDB9AAC-6DE6-BE97-DD0C-643C8FB36AD2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905A242C-6410-1F12-ABFB-7E5DFBCE137A}"/>
              </a:ext>
            </a:extLst>
          </p:cNvPr>
          <p:cNvGrpSpPr/>
          <p:nvPr/>
        </p:nvGrpSpPr>
        <p:grpSpPr>
          <a:xfrm>
            <a:off x="7214112" y="3970946"/>
            <a:ext cx="3631508" cy="2966914"/>
            <a:chOff x="6559341" y="1596793"/>
            <a:chExt cx="4185930" cy="3419872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0D6CC9E-5B2D-9BCE-9772-F44D64171440}"/>
                </a:ext>
              </a:extLst>
            </p:cNvPr>
            <p:cNvGrpSpPr/>
            <p:nvPr/>
          </p:nvGrpSpPr>
          <p:grpSpPr>
            <a:xfrm>
              <a:off x="6559341" y="1680948"/>
              <a:ext cx="4185930" cy="3335717"/>
              <a:chOff x="7383380" y="1618529"/>
              <a:chExt cx="2984801" cy="2378552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F6C1F0E-2B3E-AE37-DC9E-0F24913627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9866" b="89825" l="9992" r="93448">
                            <a14:foregroundMark x1="22195" y1="29599" x2="17854" y2="54471"/>
                            <a14:foregroundMark x1="17854" y1="54471" x2="22195" y2="68654"/>
                            <a14:foregroundMark x1="22195" y1="68654" x2="24734" y2="72559"/>
                            <a14:foregroundMark x1="79771" y1="27646" x2="83948" y2="34635"/>
                            <a14:foregroundMark x1="83948" y1="34635" x2="86486" y2="57143"/>
                            <a14:foregroundMark x1="86486" y1="57143" x2="81982" y2="64440"/>
                            <a14:foregroundMark x1="81982" y1="64440" x2="81900" y2="64440"/>
                            <a14:foregroundMark x1="92400" y1="42611" x2="92793" y2="51182"/>
                            <a14:foregroundMark x1="92793" y1="51182" x2="92383" y2="52826"/>
                            <a14:foregroundMark x1="91728" y1="36896" x2="92899" y2="40185"/>
                            <a14:backgroundMark x1="94349" y1="42652" x2="93530" y2="39979"/>
                            <a14:backgroundMark x1="93366" y1="41007" x2="93694" y2="41932"/>
                            <a14:backgroundMark x1="93120" y1="40082" x2="93530" y2="41418"/>
                            <a14:backgroundMark x1="93202" y1="40391" x2="93530" y2="41932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383380" y="1618529"/>
                <a:ext cx="2984801" cy="2378552"/>
              </a:xfrm>
              <a:prstGeom prst="rect">
                <a:avLst/>
              </a:prstGeom>
            </p:spPr>
          </p:pic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712713E5-813F-8620-6656-E02859915D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85684" y="2578433"/>
                <a:ext cx="376990" cy="6088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337CB988-D0CE-31E9-5AEC-46489C2B40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08232" y="2900911"/>
                <a:ext cx="360946" cy="45466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323F7DE-0DB2-D20E-3339-2E9D400C70A7}"/>
                </a:ext>
              </a:extLst>
            </p:cNvPr>
            <p:cNvSpPr txBox="1"/>
            <p:nvPr/>
          </p:nvSpPr>
          <p:spPr>
            <a:xfrm>
              <a:off x="7187449" y="1596793"/>
              <a:ext cx="3358013" cy="532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Tidal Love Numbers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137E29A-F185-E431-C10F-63AD042B551F}"/>
              </a:ext>
            </a:extLst>
          </p:cNvPr>
          <p:cNvGrpSpPr/>
          <p:nvPr/>
        </p:nvGrpSpPr>
        <p:grpSpPr>
          <a:xfrm>
            <a:off x="1605753" y="3904336"/>
            <a:ext cx="3028130" cy="2615003"/>
            <a:chOff x="960696" y="1033142"/>
            <a:chExt cx="3243479" cy="2800972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EB16F9D3-DA5E-BE17-8A5D-196EC9899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611" t="2407" r="2581" b="6453"/>
            <a:stretch/>
          </p:blipFill>
          <p:spPr>
            <a:xfrm>
              <a:off x="960696" y="1527639"/>
              <a:ext cx="3243479" cy="2306475"/>
            </a:xfrm>
            <a:prstGeom prst="rect">
              <a:avLst/>
            </a:prstGeom>
            <a:ln w="28575">
              <a:solidFill>
                <a:srgbClr val="FFFFFF"/>
              </a:solidFill>
            </a:ln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68744E8-EA73-B8D2-C8FC-F1016A9BB5DE}"/>
                </a:ext>
              </a:extLst>
            </p:cNvPr>
            <p:cNvSpPr txBox="1"/>
            <p:nvPr/>
          </p:nvSpPr>
          <p:spPr>
            <a:xfrm>
              <a:off x="1271378" y="1033142"/>
              <a:ext cx="2622116" cy="494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err="1"/>
                <a:t>Greybody</a:t>
              </a:r>
              <a:r>
                <a:rPr lang="en-GB" sz="2400" dirty="0"/>
                <a:t> factors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95172CB-5018-6D2A-2F7E-F1A6E233DF24}"/>
              </a:ext>
            </a:extLst>
          </p:cNvPr>
          <p:cNvSpPr txBox="1"/>
          <p:nvPr/>
        </p:nvSpPr>
        <p:spPr>
          <a:xfrm>
            <a:off x="3861384" y="937733"/>
            <a:ext cx="4469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Spinning (charged) black holes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6DC0F5-1A9D-7582-B4B9-4728674EA719}"/>
              </a:ext>
            </a:extLst>
          </p:cNvPr>
          <p:cNvSpPr txBox="1"/>
          <p:nvPr/>
        </p:nvSpPr>
        <p:spPr>
          <a:xfrm>
            <a:off x="11273516" y="6299651"/>
            <a:ext cx="68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2/14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43DC8E9-3B0A-3123-D5AF-F0E41C740213}"/>
              </a:ext>
            </a:extLst>
          </p:cNvPr>
          <p:cNvGrpSpPr/>
          <p:nvPr/>
        </p:nvGrpSpPr>
        <p:grpSpPr>
          <a:xfrm>
            <a:off x="4977887" y="1485889"/>
            <a:ext cx="2236225" cy="2073038"/>
            <a:chOff x="6640239" y="1582390"/>
            <a:chExt cx="2236225" cy="2073038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F2A8E07-7B92-F65F-A5D9-4C4610699D31}"/>
                </a:ext>
              </a:extLst>
            </p:cNvPr>
            <p:cNvSpPr/>
            <p:nvPr/>
          </p:nvSpPr>
          <p:spPr>
            <a:xfrm>
              <a:off x="6640239" y="1582390"/>
              <a:ext cx="2236225" cy="2073038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D3E00D8-9AA8-8B07-AC9C-9C7F93AB9885}"/>
                </a:ext>
              </a:extLst>
            </p:cNvPr>
            <p:cNvGrpSpPr/>
            <p:nvPr/>
          </p:nvGrpSpPr>
          <p:grpSpPr>
            <a:xfrm>
              <a:off x="6691458" y="1723394"/>
              <a:ext cx="2133789" cy="1619664"/>
              <a:chOff x="12806100" y="16419653"/>
              <a:chExt cx="2219852" cy="1684991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F759A8F8-5198-1EC8-641F-257F89999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916026" y="17336237"/>
                <a:ext cx="268881" cy="768407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5" name="Picture 24" descr="A colorful circle with a black hole&#10;&#10;AI-generated content may be incorrect.">
                <a:extLst>
                  <a:ext uri="{FF2B5EF4-FFF2-40B4-BE49-F238E27FC236}">
                    <a16:creationId xmlns:a16="http://schemas.microsoft.com/office/drawing/2014/main" id="{ADBED8B7-6B62-0F53-4E91-21B4E8363A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07205">
                <a:off x="12806100" y="16773742"/>
                <a:ext cx="2219852" cy="1061668"/>
              </a:xfrm>
              <a:prstGeom prst="rect">
                <a:avLst/>
              </a:prstGeom>
            </p:spPr>
          </p:pic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986B8DE1-D47A-3AAB-9EC3-FF37762CDA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595295" y="16419653"/>
                <a:ext cx="232624" cy="66479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5BFEE9C-7BC7-8BE6-C55F-4D38190147E3}"/>
                  </a:ext>
                </a:extLst>
              </p:cNvPr>
              <p:cNvGrpSpPr/>
              <p:nvPr/>
            </p:nvGrpSpPr>
            <p:grpSpPr>
              <a:xfrm>
                <a:off x="13492044" y="16572306"/>
                <a:ext cx="347927" cy="139890"/>
                <a:chOff x="13492044" y="16572306"/>
                <a:chExt cx="347927" cy="139890"/>
              </a:xfrm>
            </p:grpSpPr>
            <p:sp>
              <p:nvSpPr>
                <p:cNvPr id="32" name="Arc 31">
                  <a:extLst>
                    <a:ext uri="{FF2B5EF4-FFF2-40B4-BE49-F238E27FC236}">
                      <a16:creationId xmlns:a16="http://schemas.microsoft.com/office/drawing/2014/main" id="{D84978B7-92CF-FC5C-C7B7-F30516C5A507}"/>
                    </a:ext>
                  </a:extLst>
                </p:cNvPr>
                <p:cNvSpPr/>
                <p:nvPr/>
              </p:nvSpPr>
              <p:spPr>
                <a:xfrm rot="20720367">
                  <a:off x="13492044" y="16572306"/>
                  <a:ext cx="337807" cy="139042"/>
                </a:xfrm>
                <a:prstGeom prst="arc">
                  <a:avLst>
                    <a:gd name="adj1" fmla="val 13984102"/>
                    <a:gd name="adj2" fmla="val 20112741"/>
                  </a:avLst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id="{36D1F115-FEB6-B3EF-DB43-4C5C4A992CDD}"/>
                    </a:ext>
                  </a:extLst>
                </p:cNvPr>
                <p:cNvSpPr/>
                <p:nvPr/>
              </p:nvSpPr>
              <p:spPr>
                <a:xfrm rot="20720367">
                  <a:off x="13502164" y="16573154"/>
                  <a:ext cx="337807" cy="139042"/>
                </a:xfrm>
                <a:prstGeom prst="arc">
                  <a:avLst>
                    <a:gd name="adj1" fmla="val 18261427"/>
                    <a:gd name="adj2" fmla="val 12262354"/>
                  </a:avLst>
                </a:prstGeom>
                <a:ln>
                  <a:solidFill>
                    <a:schemeClr val="bg1"/>
                  </a:solidFill>
                  <a:headEnd type="triangl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44219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5474B0-E806-515C-4EAE-01CADA6BF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08DA9-8E46-1660-CE9A-67423191B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23" y="174325"/>
            <a:ext cx="2457261" cy="712914"/>
          </a:xfrm>
        </p:spPr>
        <p:txBody>
          <a:bodyPr/>
          <a:lstStyle/>
          <a:p>
            <a:r>
              <a:rPr lang="en-GB" dirty="0"/>
              <a:t>Overview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8439A5B-F045-5B5A-A099-128A0AC94962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7DFD70-5943-AB9B-401D-6166E89CD836}"/>
              </a:ext>
            </a:extLst>
          </p:cNvPr>
          <p:cNvGrpSpPr/>
          <p:nvPr/>
        </p:nvGrpSpPr>
        <p:grpSpPr>
          <a:xfrm>
            <a:off x="823009" y="824455"/>
            <a:ext cx="4914534" cy="2772389"/>
            <a:chOff x="513590" y="867186"/>
            <a:chExt cx="4914534" cy="2772389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05804B2-D421-EA26-14A3-7652C0333D97}"/>
                </a:ext>
              </a:extLst>
            </p:cNvPr>
            <p:cNvGrpSpPr/>
            <p:nvPr/>
          </p:nvGrpSpPr>
          <p:grpSpPr>
            <a:xfrm>
              <a:off x="513590" y="867186"/>
              <a:ext cx="4914534" cy="2772389"/>
              <a:chOff x="190123" y="2813224"/>
              <a:chExt cx="5381624" cy="3035882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45E7EDF-3237-496B-14A6-50C79A9068DF}"/>
                  </a:ext>
                </a:extLst>
              </p:cNvPr>
              <p:cNvGrpSpPr/>
              <p:nvPr/>
            </p:nvGrpSpPr>
            <p:grpSpPr>
              <a:xfrm>
                <a:off x="190123" y="3077332"/>
                <a:ext cx="5381624" cy="2771774"/>
                <a:chOff x="381001" y="1370194"/>
                <a:chExt cx="5381625" cy="2771775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07F849C4-0FF9-FF4B-0AC6-03F7A0C33E6C}"/>
                    </a:ext>
                  </a:extLst>
                </p:cNvPr>
                <p:cNvSpPr/>
                <p:nvPr/>
              </p:nvSpPr>
              <p:spPr>
                <a:xfrm>
                  <a:off x="381001" y="1370194"/>
                  <a:ext cx="5381625" cy="2771775"/>
                </a:xfrm>
                <a:prstGeom prst="rect">
                  <a:avLst/>
                </a:prstGeom>
                <a:solidFill>
                  <a:srgbClr val="333333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4CAF0234-C8CA-499D-A275-A0992CAA8A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 t="10782" r="14952" b="-1"/>
                <a:stretch/>
              </p:blipFill>
              <p:spPr>
                <a:xfrm>
                  <a:off x="1935952" y="1864916"/>
                  <a:ext cx="2271723" cy="2220084"/>
                </a:xfrm>
                <a:prstGeom prst="rect">
                  <a:avLst/>
                </a:prstGeom>
              </p:spPr>
            </p:pic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88B37AC-5046-E6EA-F2EB-1917A1BD037C}"/>
                  </a:ext>
                </a:extLst>
              </p:cNvPr>
              <p:cNvSpPr/>
              <p:nvPr/>
            </p:nvSpPr>
            <p:spPr>
              <a:xfrm>
                <a:off x="866775" y="2813224"/>
                <a:ext cx="3876675" cy="497459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Perturbing Black Holes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8686FB1E-B788-4752-3A00-D6A07DDCDFB0}"/>
                    </a:ext>
                  </a:extLst>
                </p:cNvPr>
                <p:cNvSpPr txBox="1"/>
                <p:nvPr/>
              </p:nvSpPr>
              <p:spPr>
                <a:xfrm>
                  <a:off x="3196345" y="1241078"/>
                  <a:ext cx="622472" cy="4914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rgbClr val="F2595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F25957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rgbClr val="F25957"/>
                                </a:solidFill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8686FB1E-B788-4752-3A00-D6A07DDCDF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6345" y="1241078"/>
                  <a:ext cx="622472" cy="491417"/>
                </a:xfrm>
                <a:prstGeom prst="rect">
                  <a:avLst/>
                </a:prstGeom>
                <a:blipFill>
                  <a:blip r:embed="rId4"/>
                  <a:stretch>
                    <a:fillRect l="-2941" b="-6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9D72CC49-D7BA-AC50-6649-18D37CDCF2B9}"/>
                    </a:ext>
                  </a:extLst>
                </p:cNvPr>
                <p:cNvSpPr txBox="1"/>
                <p:nvPr/>
              </p:nvSpPr>
              <p:spPr>
                <a:xfrm>
                  <a:off x="4008133" y="1796007"/>
                  <a:ext cx="622472" cy="4914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9D72CC49-D7BA-AC50-6649-18D37CDCF2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8133" y="1796007"/>
                  <a:ext cx="622472" cy="491417"/>
                </a:xfrm>
                <a:prstGeom prst="rect">
                  <a:avLst/>
                </a:prstGeom>
                <a:blipFill>
                  <a:blip r:embed="rId5"/>
                  <a:stretch>
                    <a:fillRect l="-2941" b="-6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1B51F9B-D7E6-8ED5-E658-066B7DA56240}"/>
              </a:ext>
            </a:extLst>
          </p:cNvPr>
          <p:cNvGrpSpPr/>
          <p:nvPr/>
        </p:nvGrpSpPr>
        <p:grpSpPr>
          <a:xfrm>
            <a:off x="6566349" y="819150"/>
            <a:ext cx="4930072" cy="2777695"/>
            <a:chOff x="6256930" y="861881"/>
            <a:chExt cx="4930072" cy="277769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BACD4F3-9CE5-2740-0843-A0713869001C}"/>
                </a:ext>
              </a:extLst>
            </p:cNvPr>
            <p:cNvGrpSpPr/>
            <p:nvPr/>
          </p:nvGrpSpPr>
          <p:grpSpPr>
            <a:xfrm>
              <a:off x="6256930" y="861881"/>
              <a:ext cx="4930072" cy="2777695"/>
              <a:chOff x="190123" y="2817001"/>
              <a:chExt cx="5381624" cy="3032107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6431C425-42B8-5824-422F-90E70AC28859}"/>
                  </a:ext>
                </a:extLst>
              </p:cNvPr>
              <p:cNvSpPr/>
              <p:nvPr/>
            </p:nvSpPr>
            <p:spPr>
              <a:xfrm>
                <a:off x="190123" y="3077333"/>
                <a:ext cx="5381624" cy="2771775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B0A4EAA-5A8D-A460-A5E9-5DCBAC213870}"/>
                  </a:ext>
                </a:extLst>
              </p:cNvPr>
              <p:cNvSpPr/>
              <p:nvPr/>
            </p:nvSpPr>
            <p:spPr>
              <a:xfrm>
                <a:off x="418722" y="2817001"/>
                <a:ext cx="4924425" cy="501683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Axial &amp; Polar Potentials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83C66D7-1A15-53CE-2C90-5A4195B7B1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14361" y="1463976"/>
              <a:ext cx="2820034" cy="196502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C26A1E2-7A51-8A27-2697-8FB3D8E4149C}"/>
              </a:ext>
            </a:extLst>
          </p:cNvPr>
          <p:cNvGrpSpPr/>
          <p:nvPr/>
        </p:nvGrpSpPr>
        <p:grpSpPr>
          <a:xfrm>
            <a:off x="807471" y="3883564"/>
            <a:ext cx="4930072" cy="2777893"/>
            <a:chOff x="498052" y="3926295"/>
            <a:chExt cx="4930072" cy="2777893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B88D0F3-F7C7-FE01-4FA9-FB849A300A25}"/>
                </a:ext>
              </a:extLst>
            </p:cNvPr>
            <p:cNvGrpSpPr/>
            <p:nvPr/>
          </p:nvGrpSpPr>
          <p:grpSpPr>
            <a:xfrm>
              <a:off x="498052" y="3926295"/>
              <a:ext cx="4930072" cy="2777893"/>
              <a:chOff x="190123" y="2816785"/>
              <a:chExt cx="5381624" cy="3032323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DC944B3B-9A42-D66F-6B63-E3EDA158A11C}"/>
                  </a:ext>
                </a:extLst>
              </p:cNvPr>
              <p:cNvSpPr/>
              <p:nvPr/>
            </p:nvSpPr>
            <p:spPr>
              <a:xfrm>
                <a:off x="190123" y="3077333"/>
                <a:ext cx="5381624" cy="2771775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4B5B6AC-95F0-7C07-6334-D3E12BCC06D3}"/>
                  </a:ext>
                </a:extLst>
              </p:cNvPr>
              <p:cNvSpPr/>
              <p:nvPr/>
            </p:nvSpPr>
            <p:spPr>
              <a:xfrm>
                <a:off x="829230" y="2816785"/>
                <a:ext cx="4014820" cy="494373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Reflection &amp; Transmission</a:t>
                </a:r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931241B-9CB7-0993-460B-B7C1D409B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17494" y="4461468"/>
              <a:ext cx="2810029" cy="203719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B9061FE-751C-056E-4009-F5F83649F71D}"/>
              </a:ext>
            </a:extLst>
          </p:cNvPr>
          <p:cNvGrpSpPr/>
          <p:nvPr/>
        </p:nvGrpSpPr>
        <p:grpSpPr>
          <a:xfrm>
            <a:off x="6566349" y="3868707"/>
            <a:ext cx="4930072" cy="2792750"/>
            <a:chOff x="6256930" y="3911438"/>
            <a:chExt cx="4930072" cy="279275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0EF455B3-8250-05A6-B4B6-67BEDF08D568}"/>
                </a:ext>
              </a:extLst>
            </p:cNvPr>
            <p:cNvGrpSpPr/>
            <p:nvPr/>
          </p:nvGrpSpPr>
          <p:grpSpPr>
            <a:xfrm>
              <a:off x="6256930" y="3911438"/>
              <a:ext cx="4930072" cy="2792750"/>
              <a:chOff x="190123" y="2800566"/>
              <a:chExt cx="5381624" cy="3048542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04A1A441-C58F-F01D-3A68-9E1AF6383ED7}"/>
                  </a:ext>
                </a:extLst>
              </p:cNvPr>
              <p:cNvSpPr/>
              <p:nvPr/>
            </p:nvSpPr>
            <p:spPr>
              <a:xfrm>
                <a:off x="190123" y="3077332"/>
                <a:ext cx="5381624" cy="2771776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2508E6C4-8688-FFEF-EDDC-EF17D6235665}"/>
                  </a:ext>
                </a:extLst>
              </p:cNvPr>
              <p:cNvSpPr/>
              <p:nvPr/>
            </p:nvSpPr>
            <p:spPr>
              <a:xfrm>
                <a:off x="820030" y="2800566"/>
                <a:ext cx="3876675" cy="481979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>
                    <a:solidFill>
                      <a:schemeClr val="tx1"/>
                    </a:solidFill>
                  </a:rPr>
                  <a:t>Future Work </a:t>
                </a:r>
              </a:p>
            </p:txBody>
          </p:sp>
        </p:grpSp>
        <p:pic>
          <p:nvPicPr>
            <p:cNvPr id="2050" name="Picture 2" descr="undefined">
              <a:extLst>
                <a:ext uri="{FF2B5EF4-FFF2-40B4-BE49-F238E27FC236}">
                  <a16:creationId xmlns:a16="http://schemas.microsoft.com/office/drawing/2014/main" id="{C1F6A679-182B-A2A2-0D8B-D173936E58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5176" y="4437039"/>
              <a:ext cx="2129013" cy="2183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B5DC58D-4ED6-739B-CFB9-92FA6DE8B932}"/>
              </a:ext>
            </a:extLst>
          </p:cNvPr>
          <p:cNvSpPr txBox="1"/>
          <p:nvPr/>
        </p:nvSpPr>
        <p:spPr>
          <a:xfrm>
            <a:off x="11496421" y="6255876"/>
            <a:ext cx="68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3/14</a:t>
            </a:r>
          </a:p>
        </p:txBody>
      </p:sp>
    </p:spTree>
    <p:extLst>
      <p:ext uri="{BB962C8B-B14F-4D97-AF65-F5344CB8AC3E}">
        <p14:creationId xmlns:p14="http://schemas.microsoft.com/office/powerpoint/2010/main" val="4059604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670764B-583C-7F2E-C0AD-B143A0F77A45}"/>
              </a:ext>
            </a:extLst>
          </p:cNvPr>
          <p:cNvSpPr/>
          <p:nvPr/>
        </p:nvSpPr>
        <p:spPr>
          <a:xfrm>
            <a:off x="8291514" y="5323572"/>
            <a:ext cx="2240756" cy="71527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43C8DBD-E606-8E5A-3D3C-5FFB792DE186}"/>
              </a:ext>
            </a:extLst>
          </p:cNvPr>
          <p:cNvSpPr/>
          <p:nvPr/>
        </p:nvSpPr>
        <p:spPr>
          <a:xfrm>
            <a:off x="6889073" y="5323572"/>
            <a:ext cx="1364340" cy="7152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B118D8-583C-52CC-5D7B-8364FD62B09E}"/>
              </a:ext>
            </a:extLst>
          </p:cNvPr>
          <p:cNvSpPr/>
          <p:nvPr/>
        </p:nvSpPr>
        <p:spPr>
          <a:xfrm>
            <a:off x="4383881" y="5323572"/>
            <a:ext cx="2469358" cy="7152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262A59-9358-F9C6-A271-8B3E60C3FD5D}"/>
              </a:ext>
            </a:extLst>
          </p:cNvPr>
          <p:cNvSpPr/>
          <p:nvPr/>
        </p:nvSpPr>
        <p:spPr>
          <a:xfrm>
            <a:off x="2521744" y="5323572"/>
            <a:ext cx="1824036" cy="71527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E1844BD-EC69-54FF-5885-AA42AE53DAA9}"/>
              </a:ext>
            </a:extLst>
          </p:cNvPr>
          <p:cNvSpPr/>
          <p:nvPr/>
        </p:nvSpPr>
        <p:spPr>
          <a:xfrm>
            <a:off x="9888642" y="1717959"/>
            <a:ext cx="1508021" cy="54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A3C66C7-8C28-F88E-11E3-74F1A4FF09E1}"/>
              </a:ext>
            </a:extLst>
          </p:cNvPr>
          <p:cNvSpPr/>
          <p:nvPr/>
        </p:nvSpPr>
        <p:spPr>
          <a:xfrm>
            <a:off x="8018014" y="1717958"/>
            <a:ext cx="1545086" cy="540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FCEA632-AFCD-81F4-6CA0-406EC0199ADA}"/>
              </a:ext>
            </a:extLst>
          </p:cNvPr>
          <p:cNvSpPr/>
          <p:nvPr/>
        </p:nvSpPr>
        <p:spPr>
          <a:xfrm>
            <a:off x="3817398" y="1717958"/>
            <a:ext cx="421227" cy="54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2907B41-47A1-6F8F-B55A-91BA776A4217}"/>
              </a:ext>
            </a:extLst>
          </p:cNvPr>
          <p:cNvSpPr/>
          <p:nvPr/>
        </p:nvSpPr>
        <p:spPr>
          <a:xfrm>
            <a:off x="3169328" y="1717959"/>
            <a:ext cx="532661" cy="54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6C174B-623F-2AEF-0042-DD036B1FE5EF}"/>
              </a:ext>
            </a:extLst>
          </p:cNvPr>
          <p:cNvSpPr/>
          <p:nvPr/>
        </p:nvSpPr>
        <p:spPr>
          <a:xfrm>
            <a:off x="1677879" y="1717963"/>
            <a:ext cx="1233996" cy="5400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A9951D-0F10-185A-12EC-63E3553C9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87" y="99238"/>
            <a:ext cx="7712138" cy="940655"/>
          </a:xfrm>
        </p:spPr>
        <p:txBody>
          <a:bodyPr/>
          <a:lstStyle/>
          <a:p>
            <a:r>
              <a:rPr lang="en-GB" dirty="0"/>
              <a:t>Schwarzschild Black Hole Metric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DA50294-A992-74DE-27F1-6343F74FB624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B6EBDC0-A9E8-9B8F-BB06-AD56E41FBE86}"/>
              </a:ext>
            </a:extLst>
          </p:cNvPr>
          <p:cNvSpPr txBox="1"/>
          <p:nvPr/>
        </p:nvSpPr>
        <p:spPr>
          <a:xfrm>
            <a:off x="8855544" y="172118"/>
            <a:ext cx="21930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/>
              <a:t>(+---), G=c=1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24A6652-7339-0AEB-E162-B64D7B2B063A}"/>
                  </a:ext>
                </a:extLst>
              </p:cNvPr>
              <p:cNvSpPr/>
              <p:nvPr/>
            </p:nvSpPr>
            <p:spPr>
              <a:xfrm>
                <a:off x="219853" y="2823805"/>
                <a:ext cx="2430000" cy="720000"/>
              </a:xfrm>
              <a:prstGeom prst="rect">
                <a:avLst/>
              </a:prstGeom>
              <a:solidFill>
                <a:schemeClr val="tx2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r>
                        <a:rPr lang="en-GB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24A6652-7339-0AEB-E162-B64D7B2B06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853" y="2823805"/>
                <a:ext cx="2430000" cy="720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9A8AE04-D770-489E-02FE-4DAEB13E16BA}"/>
                  </a:ext>
                </a:extLst>
              </p:cNvPr>
              <p:cNvSpPr/>
              <p:nvPr/>
            </p:nvSpPr>
            <p:spPr>
              <a:xfrm>
                <a:off x="3329812" y="2832111"/>
                <a:ext cx="2430000" cy="720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  <m:r>
                        <a:rPr lang="en-GB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9A8AE04-D770-489E-02FE-4DAEB13E16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9812" y="2832111"/>
                <a:ext cx="2430000" cy="720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E990667-F3D7-62E1-22F6-F8A198E115C4}"/>
                  </a:ext>
                </a:extLst>
              </p:cNvPr>
              <p:cNvSpPr/>
              <p:nvPr/>
            </p:nvSpPr>
            <p:spPr>
              <a:xfrm>
                <a:off x="6439771" y="2845509"/>
                <a:ext cx="2430000" cy="72000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p>
                      </m:sSup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E990667-F3D7-62E1-22F6-F8A198E115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9771" y="2845509"/>
                <a:ext cx="2430000" cy="720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A227F0F-07D3-DB35-0BBE-4A9046C22A10}"/>
                  </a:ext>
                </a:extLst>
              </p:cNvPr>
              <p:cNvSpPr/>
              <p:nvPr/>
            </p:nvSpPr>
            <p:spPr>
              <a:xfrm>
                <a:off x="9549730" y="2823805"/>
                <a:ext cx="2430000" cy="720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sup>
                      </m:sSup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func>
                        <m:funcPr>
                          <m:ctrlP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A227F0F-07D3-DB35-0BBE-4A9046C22A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9730" y="2823805"/>
                <a:ext cx="2430000" cy="7200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2DAB564-3314-D4F9-4142-0D4F6FCB21AA}"/>
                  </a:ext>
                </a:extLst>
              </p:cNvPr>
              <p:cNvSpPr txBox="1"/>
              <p:nvPr/>
            </p:nvSpPr>
            <p:spPr>
              <a:xfrm>
                <a:off x="184086" y="4002597"/>
                <a:ext cx="31457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0" dirty="0"/>
                  <a:t>And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 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2DAB564-3314-D4F9-4142-0D4F6FCB21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86" y="4002597"/>
                <a:ext cx="3145726" cy="461665"/>
              </a:xfrm>
              <a:prstGeom prst="rect">
                <a:avLst/>
              </a:prstGeom>
              <a:blipFill>
                <a:blip r:embed="rId7"/>
                <a:stretch>
                  <a:fillRect l="-2907" t="-10667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7D5C95-4FD9-35C4-3529-98512F95C4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4086" y="1039894"/>
                <a:ext cx="11823825" cy="121805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400" dirty="0"/>
                  <a:t>General metric for a non-stationary, axially symmetric black hole: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GB" sz="2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7D5C95-4FD9-35C4-3529-98512F95C4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4086" y="1039894"/>
                <a:ext cx="11823825" cy="1218051"/>
              </a:xfrm>
              <a:blipFill>
                <a:blip r:embed="rId10"/>
                <a:stretch>
                  <a:fillRect l="-7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B23457D-0361-B1E9-65B4-A91BFEF06FCD}"/>
                  </a:ext>
                </a:extLst>
              </p:cNvPr>
              <p:cNvSpPr txBox="1"/>
              <p:nvPr/>
            </p:nvSpPr>
            <p:spPr>
              <a:xfrm>
                <a:off x="184087" y="4873086"/>
                <a:ext cx="11823825" cy="1440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None/>
                </a:pPr>
                <a:r>
                  <a:rPr lang="en-GB" sz="2400" dirty="0"/>
                  <a:t>Schwarzschild Metric: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i="1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B23457D-0361-B1E9-65B4-A91BFEF06F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87" y="4873086"/>
                <a:ext cx="11823825" cy="1440972"/>
              </a:xfrm>
              <a:prstGeom prst="rect">
                <a:avLst/>
              </a:prstGeom>
              <a:blipFill>
                <a:blip r:embed="rId8"/>
                <a:stretch>
                  <a:fillRect l="-773" t="-33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748D2BA4-ECA1-BE20-CAA7-59C828DEC906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10782" r="14952" b="-1"/>
          <a:stretch/>
        </p:blipFill>
        <p:spPr>
          <a:xfrm>
            <a:off x="11367097" y="-11450"/>
            <a:ext cx="838180" cy="8191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646E1F-D981-557C-8298-0AA7DC32B38B}"/>
              </a:ext>
            </a:extLst>
          </p:cNvPr>
          <p:cNvSpPr txBox="1"/>
          <p:nvPr/>
        </p:nvSpPr>
        <p:spPr>
          <a:xfrm>
            <a:off x="11273516" y="6299651"/>
            <a:ext cx="68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4/14</a:t>
            </a:r>
          </a:p>
        </p:txBody>
      </p:sp>
    </p:spTree>
    <p:extLst>
      <p:ext uri="{BB962C8B-B14F-4D97-AF65-F5344CB8AC3E}">
        <p14:creationId xmlns:p14="http://schemas.microsoft.com/office/powerpoint/2010/main" val="374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1" grpId="0" animBg="1"/>
      <p:bldP spid="17" grpId="0" animBg="1"/>
      <p:bldP spid="16" grpId="0" animBg="1"/>
      <p:bldP spid="20" grpId="0" animBg="1"/>
      <p:bldP spid="18" grpId="0" animBg="1"/>
      <p:bldP spid="13" grpId="0" animBg="1"/>
      <p:bldP spid="25" grpId="0" animBg="1"/>
      <p:bldP spid="26" grpId="0" animBg="1"/>
      <p:bldP spid="27" grpId="0" animBg="1"/>
      <p:bldP spid="28" grpId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3858DC-E8B6-7AC1-0FA3-70AFC158A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F38B219-4D61-BF82-6C1F-42EE14A8AF93}"/>
              </a:ext>
            </a:extLst>
          </p:cNvPr>
          <p:cNvGrpSpPr/>
          <p:nvPr/>
        </p:nvGrpSpPr>
        <p:grpSpPr>
          <a:xfrm>
            <a:off x="7448857" y="3207378"/>
            <a:ext cx="3379421" cy="3345821"/>
            <a:chOff x="7785099" y="3520716"/>
            <a:chExt cx="2690753" cy="266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9157147-F841-34D0-313A-AEB7942DC488}"/>
                </a:ext>
              </a:extLst>
            </p:cNvPr>
            <p:cNvSpPr/>
            <p:nvPr/>
          </p:nvSpPr>
          <p:spPr>
            <a:xfrm>
              <a:off x="7785099" y="3520716"/>
              <a:ext cx="2690753" cy="2664000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A white grid with a yellow ring in center&#10;&#10;AI-generated content may be incorrect.">
              <a:extLst>
                <a:ext uri="{FF2B5EF4-FFF2-40B4-BE49-F238E27FC236}">
                  <a16:creationId xmlns:a16="http://schemas.microsoft.com/office/drawing/2014/main" id="{41CCEEC8-7914-A541-4530-D8F28196F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3361" y="3569254"/>
              <a:ext cx="2564008" cy="2566862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7468EC5-EF01-712F-2126-9421FD827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87" y="99238"/>
            <a:ext cx="7712138" cy="940655"/>
          </a:xfrm>
        </p:spPr>
        <p:txBody>
          <a:bodyPr/>
          <a:lstStyle/>
          <a:p>
            <a:r>
              <a:rPr lang="en-GB" dirty="0"/>
              <a:t>Perturbations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CA00E7-15AE-21E1-CA0D-B6896CB9A1E2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AAB48DB-1050-298A-A1AE-9C20E06C7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086" y="1039896"/>
            <a:ext cx="11823825" cy="81914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400" dirty="0"/>
              <a:t>General perturbation of a Schwarzschild metric results in the small (first order) quantities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1735ADF-6530-D796-5981-A367F9C83F3F}"/>
              </a:ext>
            </a:extLst>
          </p:cNvPr>
          <p:cNvGrpSpPr/>
          <p:nvPr/>
        </p:nvGrpSpPr>
        <p:grpSpPr>
          <a:xfrm>
            <a:off x="592384" y="2079787"/>
            <a:ext cx="4914534" cy="954927"/>
            <a:chOff x="190124" y="2813224"/>
            <a:chExt cx="5381624" cy="9949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A38EEFD4-51F8-FDAA-08B5-8F4F621778D8}"/>
                    </a:ext>
                  </a:extLst>
                </p:cNvPr>
                <p:cNvSpPr/>
                <p:nvPr/>
              </p:nvSpPr>
              <p:spPr>
                <a:xfrm>
                  <a:off x="190125" y="3310683"/>
                  <a:ext cx="5381623" cy="497459"/>
                </a:xfrm>
                <a:prstGeom prst="rect">
                  <a:avLst/>
                </a:prstGeom>
                <a:solidFill>
                  <a:srgbClr val="333333"/>
                </a:solidFill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A38EEFD4-51F8-FDAA-08B5-8F4F621778D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125" y="3310683"/>
                  <a:ext cx="5381623" cy="497459"/>
                </a:xfrm>
                <a:prstGeom prst="rect">
                  <a:avLst/>
                </a:prstGeom>
                <a:blipFill>
                  <a:blip r:embed="rId4"/>
                  <a:stretch>
                    <a:fillRect b="-4878"/>
                  </a:stretch>
                </a:blipFill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105192F-728D-8234-2C5A-5E0EBEE1827F}"/>
                </a:ext>
              </a:extLst>
            </p:cNvPr>
            <p:cNvSpPr/>
            <p:nvPr/>
          </p:nvSpPr>
          <p:spPr>
            <a:xfrm>
              <a:off x="190124" y="2813224"/>
              <a:ext cx="5381624" cy="497459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chemeClr val="tx1"/>
                  </a:solidFill>
                </a:rPr>
                <a:t>Axial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CE11A4B-8BB4-606A-3DDC-523E715118D4}"/>
              </a:ext>
            </a:extLst>
          </p:cNvPr>
          <p:cNvGrpSpPr/>
          <p:nvPr/>
        </p:nvGrpSpPr>
        <p:grpSpPr>
          <a:xfrm>
            <a:off x="6685081" y="2079788"/>
            <a:ext cx="4914534" cy="954927"/>
            <a:chOff x="190124" y="2813224"/>
            <a:chExt cx="5381624" cy="9949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F1D65480-DCA0-E89C-FAD7-9A14A9E8F514}"/>
                    </a:ext>
                  </a:extLst>
                </p:cNvPr>
                <p:cNvSpPr/>
                <p:nvPr/>
              </p:nvSpPr>
              <p:spPr>
                <a:xfrm>
                  <a:off x="190125" y="3310683"/>
                  <a:ext cx="5381623" cy="497459"/>
                </a:xfrm>
                <a:prstGeom prst="rect">
                  <a:avLst/>
                </a:prstGeom>
                <a:solidFill>
                  <a:srgbClr val="333333"/>
                </a:solidFill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𝛿𝜈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𝛿𝜓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F1D65480-DCA0-E89C-FAD7-9A14A9E8F51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125" y="3310683"/>
                  <a:ext cx="5381623" cy="497459"/>
                </a:xfrm>
                <a:prstGeom prst="rect">
                  <a:avLst/>
                </a:prstGeom>
                <a:blipFill>
                  <a:blip r:embed="rId5"/>
                  <a:stretch>
                    <a:fillRect b="-10976"/>
                  </a:stretch>
                </a:blipFill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51C2220-31C1-03D7-DB97-397FFD58B22C}"/>
                </a:ext>
              </a:extLst>
            </p:cNvPr>
            <p:cNvSpPr/>
            <p:nvPr/>
          </p:nvSpPr>
          <p:spPr>
            <a:xfrm>
              <a:off x="190124" y="2813224"/>
              <a:ext cx="5381624" cy="497459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chemeClr val="tx1"/>
                  </a:solidFill>
                </a:rPr>
                <a:t>Polar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5FB9CC3D-F894-4CEF-715B-12C03F24F19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0782" r="14952" b="-1"/>
          <a:stretch/>
        </p:blipFill>
        <p:spPr>
          <a:xfrm>
            <a:off x="11367097" y="-11450"/>
            <a:ext cx="838180" cy="8191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9D2D49-B294-75B0-AD35-E6CD7CC14550}"/>
              </a:ext>
            </a:extLst>
          </p:cNvPr>
          <p:cNvSpPr txBox="1"/>
          <p:nvPr/>
        </p:nvSpPr>
        <p:spPr>
          <a:xfrm>
            <a:off x="11273516" y="6299651"/>
            <a:ext cx="68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5/14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10EA008-9E0C-08EE-E071-A549F4446B3B}"/>
              </a:ext>
            </a:extLst>
          </p:cNvPr>
          <p:cNvGrpSpPr/>
          <p:nvPr/>
        </p:nvGrpSpPr>
        <p:grpSpPr>
          <a:xfrm>
            <a:off x="1363724" y="3207378"/>
            <a:ext cx="3379421" cy="3345821"/>
            <a:chOff x="1716149" y="3512179"/>
            <a:chExt cx="2690753" cy="2664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D77EAC2-864C-3A85-1034-A070B3A193F1}"/>
                </a:ext>
              </a:extLst>
            </p:cNvPr>
            <p:cNvSpPr/>
            <p:nvPr/>
          </p:nvSpPr>
          <p:spPr>
            <a:xfrm>
              <a:off x="1716149" y="3512179"/>
              <a:ext cx="2690753" cy="2664000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 descr="A circular white and orange object&#10;&#10;AI-generated content may be incorrect.">
              <a:extLst>
                <a:ext uri="{FF2B5EF4-FFF2-40B4-BE49-F238E27FC236}">
                  <a16:creationId xmlns:a16="http://schemas.microsoft.com/office/drawing/2014/main" id="{AA1062DA-1CCE-2B70-8027-EE2C3FA4B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1988" y="3560717"/>
              <a:ext cx="2553049" cy="25501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8899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5B34B9-9E26-5CEA-CB9B-1B39AC659C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0976D05-22B1-CAEA-0570-29C7B86A305F}"/>
              </a:ext>
            </a:extLst>
          </p:cNvPr>
          <p:cNvSpPr/>
          <p:nvPr/>
        </p:nvSpPr>
        <p:spPr>
          <a:xfrm>
            <a:off x="2560863" y="4601153"/>
            <a:ext cx="4859846" cy="475705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7D543-BFDA-33AC-39C8-2FC852EA0E9E}"/>
              </a:ext>
            </a:extLst>
          </p:cNvPr>
          <p:cNvSpPr/>
          <p:nvPr/>
        </p:nvSpPr>
        <p:spPr>
          <a:xfrm>
            <a:off x="2560863" y="2434996"/>
            <a:ext cx="5218545" cy="475705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637806-83E4-B281-AA68-974C96852996}"/>
                  </a:ext>
                </a:extLst>
              </p:cNvPr>
              <p:cNvSpPr txBox="1"/>
              <p:nvPr/>
            </p:nvSpPr>
            <p:spPr>
              <a:xfrm>
                <a:off x="858448" y="2245916"/>
                <a:ext cx="10889673" cy="124450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=0⇒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sup>
                            </m:sSup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32</m:t>
                                </m:r>
                              </m:sub>
                            </m:sSub>
                          </m:e>
                        </m:d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</m:sSup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02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</m:oMath>
                </a14:m>
                <a:r>
                  <a:rPr lang="en-GB" sz="2400" dirty="0"/>
                  <a:t>  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GB" sz="2400" dirty="0"/>
                  <a:t>   Axial perturbations only</a:t>
                </a:r>
                <a:br>
                  <a:rPr lang="en-GB" sz="2400" dirty="0"/>
                </a:br>
                <a:r>
                  <a:rPr lang="en-GB" sz="24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𝐴𝐵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sz="240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        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         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=2,3)</m:t>
                    </m:r>
                  </m:oMath>
                </a14:m>
                <a:r>
                  <a:rPr lang="en-GB" sz="2400" dirty="0"/>
                  <a:t> 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637806-83E4-B281-AA68-974C96852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448" y="2245916"/>
                <a:ext cx="10889673" cy="1244508"/>
              </a:xfrm>
              <a:prstGeom prst="rect">
                <a:avLst/>
              </a:prstGeom>
              <a:blipFill>
                <a:blip r:embed="rId3"/>
                <a:stretch>
                  <a:fillRect l="-896" r="-224" b="-9268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160988F6-9E20-9737-DE37-DAAC3EE1F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86" y="99238"/>
            <a:ext cx="10826814" cy="940655"/>
          </a:xfrm>
        </p:spPr>
        <p:txBody>
          <a:bodyPr>
            <a:normAutofit/>
          </a:bodyPr>
          <a:lstStyle/>
          <a:p>
            <a:r>
              <a:rPr lang="en-GB" dirty="0"/>
              <a:t>Decoupling Perturbations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25C7E09-F032-6FFE-C02D-EBE36F561FBE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9A51B4E4-312C-C401-B056-373D4E5771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4086" y="1039896"/>
                <a:ext cx="11823825" cy="64633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400" dirty="0"/>
                  <a:t>Vacuum field equations: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</m:t>
                    </m:r>
                    <m:r>
                      <a:rPr lang="en-GB" sz="2400" b="0" i="0" smtClean="0">
                        <a:latin typeface="Cambria Math" panose="02040503050406030204" pitchFamily="18" charset="0"/>
                      </a:rPr>
                      <m:t> →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 govern the perturbations.</a:t>
                </a:r>
              </a:p>
            </p:txBody>
          </p:sp>
        </mc:Choice>
        <mc:Fallback xmlns="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9A51B4E4-312C-C401-B056-373D4E5771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4086" y="1039896"/>
                <a:ext cx="11823825" cy="646331"/>
              </a:xfrm>
              <a:blipFill>
                <a:blip r:embed="rId4"/>
                <a:stretch>
                  <a:fillRect l="-773" b="-169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126D74B-34DE-16F9-1838-945CF3F8746A}"/>
              </a:ext>
            </a:extLst>
          </p:cNvPr>
          <p:cNvSpPr txBox="1"/>
          <p:nvPr/>
        </p:nvSpPr>
        <p:spPr>
          <a:xfrm>
            <a:off x="184087" y="5356439"/>
            <a:ext cx="7595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Confirms the separation of axial and polar perturbations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B84761-4754-7AE1-ADA7-2407A7197169}"/>
              </a:ext>
            </a:extLst>
          </p:cNvPr>
          <p:cNvSpPr txBox="1"/>
          <p:nvPr/>
        </p:nvSpPr>
        <p:spPr>
          <a:xfrm>
            <a:off x="184086" y="2023447"/>
            <a:ext cx="7568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e.g.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5DD2A6-A3A3-E083-2DC7-F59403D15FD5}"/>
              </a:ext>
            </a:extLst>
          </p:cNvPr>
          <p:cNvSpPr txBox="1"/>
          <p:nvPr/>
        </p:nvSpPr>
        <p:spPr>
          <a:xfrm>
            <a:off x="184085" y="3952240"/>
            <a:ext cx="870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DF60596-48AB-2673-7B85-C43E776A7238}"/>
                  </a:ext>
                </a:extLst>
              </p:cNvPr>
              <p:cNvSpPr txBox="1"/>
              <p:nvPr/>
            </p:nvSpPr>
            <p:spPr>
              <a:xfrm>
                <a:off x="858447" y="4462449"/>
                <a:ext cx="10889673" cy="61920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03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=0⇒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𝛿𝜓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𝛿𝜓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func>
                      <m:func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cot</m:t>
                        </m:r>
                      </m:fName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        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GB" sz="2400" dirty="0"/>
                  <a:t>   Polar perturbations only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DF60596-48AB-2673-7B85-C43E776A72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447" y="4462449"/>
                <a:ext cx="10889673" cy="619208"/>
              </a:xfrm>
              <a:prstGeom prst="rect">
                <a:avLst/>
              </a:prstGeom>
              <a:blipFill>
                <a:blip r:embed="rId5"/>
                <a:stretch>
                  <a:fillRect l="-168" r="-56" b="-19608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28FD032F-4A62-D828-93B4-E13CA1CE71C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0782" r="14952" b="-1"/>
          <a:stretch/>
        </p:blipFill>
        <p:spPr>
          <a:xfrm>
            <a:off x="11367097" y="-11450"/>
            <a:ext cx="838180" cy="8191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C71988-1CDE-6D34-F352-DCB5669CAEB7}"/>
              </a:ext>
            </a:extLst>
          </p:cNvPr>
          <p:cNvSpPr txBox="1"/>
          <p:nvPr/>
        </p:nvSpPr>
        <p:spPr>
          <a:xfrm>
            <a:off x="11273516" y="6299651"/>
            <a:ext cx="68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6/14</a:t>
            </a:r>
          </a:p>
        </p:txBody>
      </p:sp>
    </p:spTree>
    <p:extLst>
      <p:ext uri="{BB962C8B-B14F-4D97-AF65-F5344CB8AC3E}">
        <p14:creationId xmlns:p14="http://schemas.microsoft.com/office/powerpoint/2010/main" val="2078475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BA4BE4-3387-0E96-C9DA-0898D0C1E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9F53AA5-4F50-47B4-FD72-383CBE5C170B}"/>
              </a:ext>
            </a:extLst>
          </p:cNvPr>
          <p:cNvSpPr/>
          <p:nvPr/>
        </p:nvSpPr>
        <p:spPr>
          <a:xfrm>
            <a:off x="2367343" y="5762030"/>
            <a:ext cx="4202723" cy="1021944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6034E90-E711-5BD0-BC7B-D320950EFAA7}"/>
                  </a:ext>
                </a:extLst>
              </p:cNvPr>
              <p:cNvSpPr txBox="1"/>
              <p:nvPr/>
            </p:nvSpPr>
            <p:spPr>
              <a:xfrm>
                <a:off x="152668" y="1997856"/>
                <a:ext cx="8632074" cy="4786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400" dirty="0"/>
                  <a:t>Use (scalar, vector and tensor) Spherical harmonics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𝑙𝑚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400" dirty="0"/>
                  <a:t> to separate angular and radial parts of the function.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400" dirty="0"/>
                  <a:t>Assume a time-dependence of perturbations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GB" sz="2400" dirty="0"/>
                  <a:t>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400" dirty="0"/>
                  <a:t>Define a function: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GB" sz="2400" dirty="0"/>
                  <a:t> to simplify the field equations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400" dirty="0"/>
                  <a:t>Substitute tortoise coordinates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func>
                      <m:func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</m:func>
                  </m:oMath>
                </a14:m>
                <a:endParaRPr lang="en-GB" sz="2400" dirty="0"/>
              </a:p>
              <a:p>
                <a:endParaRPr lang="en-GB" sz="2400" dirty="0"/>
              </a:p>
              <a:p>
                <a:r>
                  <a:rPr lang="en-GB" sz="2400" dirty="0"/>
                  <a:t>This gives: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Sup>
                                <m:sSub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b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6034E90-E711-5BD0-BC7B-D320950EFA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668" y="1997856"/>
                <a:ext cx="8632074" cy="4786118"/>
              </a:xfrm>
              <a:prstGeom prst="rect">
                <a:avLst/>
              </a:prstGeom>
              <a:blipFill>
                <a:blip r:embed="rId3"/>
                <a:stretch>
                  <a:fillRect l="-10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3B7E6562-9033-7148-239C-D2AA38BDF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86" y="99238"/>
            <a:ext cx="10826814" cy="940655"/>
          </a:xfrm>
        </p:spPr>
        <p:txBody>
          <a:bodyPr>
            <a:normAutofit/>
          </a:bodyPr>
          <a:lstStyle/>
          <a:p>
            <a:r>
              <a:rPr lang="en-GB" dirty="0" err="1"/>
              <a:t>Regge</a:t>
            </a:r>
            <a:r>
              <a:rPr lang="en-GB" dirty="0"/>
              <a:t>-Wheeler-Zerilli Equations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AC2355A-125D-6805-9E37-63E3F6A2F8B2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3DE9E6C-2B7A-4DF4-D47B-56CB1D331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668" y="895666"/>
            <a:ext cx="11743709" cy="110219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400" dirty="0"/>
              <a:t>Equations for both axial and polar perturbations can be reduced to a 1D Schrödinger wave equation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F535B14-0788-8FF3-242E-2F8A781BD65B}"/>
              </a:ext>
            </a:extLst>
          </p:cNvPr>
          <p:cNvGrpSpPr/>
          <p:nvPr/>
        </p:nvGrpSpPr>
        <p:grpSpPr>
          <a:xfrm>
            <a:off x="8618797" y="1836320"/>
            <a:ext cx="3586480" cy="3524159"/>
            <a:chOff x="7966328" y="2013681"/>
            <a:chExt cx="4296844" cy="4256001"/>
          </a:xfrm>
        </p:grpSpPr>
        <p:pic>
          <p:nvPicPr>
            <p:cNvPr id="3074" name="Picture 2" descr="undefined">
              <a:extLst>
                <a:ext uri="{FF2B5EF4-FFF2-40B4-BE49-F238E27FC236}">
                  <a16:creationId xmlns:a16="http://schemas.microsoft.com/office/drawing/2014/main" id="{6C0F9DE3-B796-E579-1EA2-777F328DC7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22639" y="2568391"/>
              <a:ext cx="3470459" cy="34704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73A328E-2DAE-CA01-D6AB-6764036B18DF}"/>
                </a:ext>
              </a:extLst>
            </p:cNvPr>
            <p:cNvCxnSpPr>
              <a:cxnSpLocks/>
            </p:cNvCxnSpPr>
            <p:nvPr/>
          </p:nvCxnSpPr>
          <p:spPr>
            <a:xfrm>
              <a:off x="8321040" y="2489200"/>
              <a:ext cx="0" cy="354965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D374207-86FC-8D1F-AEE3-6E41F5DCF638}"/>
                </a:ext>
              </a:extLst>
            </p:cNvPr>
            <p:cNvCxnSpPr>
              <a:cxnSpLocks/>
            </p:cNvCxnSpPr>
            <p:nvPr/>
          </p:nvCxnSpPr>
          <p:spPr>
            <a:xfrm>
              <a:off x="8321040" y="2489200"/>
              <a:ext cx="36736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54CBD13-79E0-7504-749C-CE47FEAB87E9}"/>
                    </a:ext>
                  </a:extLst>
                </p:cNvPr>
                <p:cNvSpPr txBox="1"/>
                <p:nvPr/>
              </p:nvSpPr>
              <p:spPr>
                <a:xfrm>
                  <a:off x="11752648" y="2013681"/>
                  <a:ext cx="51052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54CBD13-79E0-7504-749C-CE47FEAB87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52648" y="2013681"/>
                  <a:ext cx="510524" cy="461665"/>
                </a:xfrm>
                <a:prstGeom prst="rect">
                  <a:avLst/>
                </a:prstGeom>
                <a:blipFill>
                  <a:blip r:embed="rId5"/>
                  <a:stretch>
                    <a:fillRect b="-476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8C19398-6797-E150-BC9C-8186C6CFD305}"/>
                    </a:ext>
                  </a:extLst>
                </p:cNvPr>
                <p:cNvSpPr txBox="1"/>
                <p:nvPr/>
              </p:nvSpPr>
              <p:spPr>
                <a:xfrm>
                  <a:off x="7966328" y="5808017"/>
                  <a:ext cx="35471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8C19398-6797-E150-BC9C-8186C6CFD3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66328" y="5808017"/>
                  <a:ext cx="354712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4167" r="-4167" b="-1451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5CCC5EBD-1AC6-A8E7-7D42-5E1C23AD0E5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0782" r="14952" b="-1"/>
          <a:stretch/>
        </p:blipFill>
        <p:spPr>
          <a:xfrm>
            <a:off x="11367097" y="-11450"/>
            <a:ext cx="838180" cy="8191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953565-53F2-C5A3-4FEF-470B4A2EF1F3}"/>
              </a:ext>
            </a:extLst>
          </p:cNvPr>
          <p:cNvSpPr txBox="1"/>
          <p:nvPr/>
        </p:nvSpPr>
        <p:spPr>
          <a:xfrm>
            <a:off x="11273516" y="6299651"/>
            <a:ext cx="68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7/14</a:t>
            </a:r>
          </a:p>
        </p:txBody>
      </p:sp>
    </p:spTree>
    <p:extLst>
      <p:ext uri="{BB962C8B-B14F-4D97-AF65-F5344CB8AC3E}">
        <p14:creationId xmlns:p14="http://schemas.microsoft.com/office/powerpoint/2010/main" val="790925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4476B3-F40B-1DF3-1DF2-BC2153A84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D6EC4B5-6AF7-CFCE-3140-EA802A446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3774" y="0"/>
            <a:ext cx="1148225" cy="8000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E30800-8300-637C-F290-8BE21921F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86" y="99238"/>
            <a:ext cx="10826814" cy="940655"/>
          </a:xfrm>
        </p:spPr>
        <p:txBody>
          <a:bodyPr>
            <a:normAutofit/>
          </a:bodyPr>
          <a:lstStyle/>
          <a:p>
            <a:r>
              <a:rPr lang="en-GB" dirty="0" err="1"/>
              <a:t>Regge</a:t>
            </a:r>
            <a:r>
              <a:rPr lang="en-GB" dirty="0"/>
              <a:t>-Wheeler &amp; Zerilli Potentials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4F80868-D304-6F32-C109-388F2368DE20}"/>
              </a:ext>
            </a:extLst>
          </p:cNvPr>
          <p:cNvCxnSpPr/>
          <p:nvPr/>
        </p:nvCxnSpPr>
        <p:spPr>
          <a:xfrm>
            <a:off x="0" y="819150"/>
            <a:ext cx="12192000" cy="0"/>
          </a:xfrm>
          <a:prstGeom prst="line">
            <a:avLst/>
          </a:prstGeom>
          <a:ln w="38100">
            <a:solidFill>
              <a:srgbClr val="3333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0626A38-AF2B-DF25-9D5E-0B2025DAAC0F}"/>
                  </a:ext>
                </a:extLst>
              </p:cNvPr>
              <p:cNvSpPr txBox="1"/>
              <p:nvPr/>
            </p:nvSpPr>
            <p:spPr>
              <a:xfrm>
                <a:off x="184086" y="2643384"/>
                <a:ext cx="5690241" cy="1114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Regge-Wheeler (axial) potential: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−6 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0626A38-AF2B-DF25-9D5E-0B2025DAAC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86" y="2643384"/>
                <a:ext cx="5690241" cy="1114216"/>
              </a:xfrm>
              <a:prstGeom prst="rect">
                <a:avLst/>
              </a:prstGeom>
              <a:blipFill>
                <a:blip r:embed="rId4"/>
                <a:stretch>
                  <a:fillRect l="-1606" t="-43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76BFD58-3157-7DA8-BABA-D3ABC4546842}"/>
                  </a:ext>
                </a:extLst>
              </p:cNvPr>
              <p:cNvSpPr txBox="1"/>
              <p:nvPr/>
            </p:nvSpPr>
            <p:spPr>
              <a:xfrm>
                <a:off x="184086" y="987049"/>
                <a:ext cx="12007914" cy="1253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0" dirty="0"/>
                  <a:t>Zerilli (polar) potential: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  <m:sup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𝑛𝑟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+3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+3</m:t>
                          </m:r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𝑀</m:t>
                          </m:r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+9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+9</m:t>
                          </m:r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76BFD58-3157-7DA8-BABA-D3ABC4546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86" y="987049"/>
                <a:ext cx="12007914" cy="1253100"/>
              </a:xfrm>
              <a:prstGeom prst="rect">
                <a:avLst/>
              </a:prstGeom>
              <a:blipFill>
                <a:blip r:embed="rId5"/>
                <a:stretch>
                  <a:fillRect l="-761" t="-39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>
            <a:extLst>
              <a:ext uri="{FF2B5EF4-FFF2-40B4-BE49-F238E27FC236}">
                <a16:creationId xmlns:a16="http://schemas.microsoft.com/office/drawing/2014/main" id="{69603851-4302-1638-C422-285DFC6EB2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327" y="2316890"/>
            <a:ext cx="6029742" cy="42015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9CEED2-6830-A338-3EC1-BB752AA5FDC2}"/>
                  </a:ext>
                </a:extLst>
              </p:cNvPr>
              <p:cNvSpPr txBox="1"/>
              <p:nvPr/>
            </p:nvSpPr>
            <p:spPr>
              <a:xfrm>
                <a:off x="184086" y="4210142"/>
                <a:ext cx="5673227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b="0" dirty="0"/>
                  <a:t>Where:</a:t>
                </a:r>
                <a:endParaRPr lang="en-GB" sz="2400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+2)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9CEED2-6830-A338-3EC1-BB752AA5FD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86" y="4210142"/>
                <a:ext cx="5673227" cy="1200329"/>
              </a:xfrm>
              <a:prstGeom prst="rect">
                <a:avLst/>
              </a:prstGeom>
              <a:blipFill>
                <a:blip r:embed="rId6"/>
                <a:stretch>
                  <a:fillRect l="-16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9FD8AE9-EB8A-8AEB-C3AC-7241DD7C74B5}"/>
              </a:ext>
            </a:extLst>
          </p:cNvPr>
          <p:cNvSpPr txBox="1"/>
          <p:nvPr/>
        </p:nvSpPr>
        <p:spPr>
          <a:xfrm>
            <a:off x="11506911" y="6457890"/>
            <a:ext cx="68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8/14</a:t>
            </a:r>
          </a:p>
        </p:txBody>
      </p:sp>
    </p:spTree>
    <p:extLst>
      <p:ext uri="{BB962C8B-B14F-4D97-AF65-F5344CB8AC3E}">
        <p14:creationId xmlns:p14="http://schemas.microsoft.com/office/powerpoint/2010/main" val="3443511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11161</TotalTime>
  <Words>1958</Words>
  <Application>Microsoft Office PowerPoint</Application>
  <PresentationFormat>Widescreen</PresentationFormat>
  <Paragraphs>224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Aptos</vt:lpstr>
      <vt:lpstr>Aptos Display</vt:lpstr>
      <vt:lpstr>Arial</vt:lpstr>
      <vt:lpstr>Cambria Math</vt:lpstr>
      <vt:lpstr>Office Theme</vt:lpstr>
      <vt:lpstr>The Black Hole   Isospectrality Problem</vt:lpstr>
      <vt:lpstr>Basics</vt:lpstr>
      <vt:lpstr>Related interests</vt:lpstr>
      <vt:lpstr>Overview</vt:lpstr>
      <vt:lpstr>Schwarzschild Black Hole Metric </vt:lpstr>
      <vt:lpstr>Perturbations </vt:lpstr>
      <vt:lpstr>Decoupling Perturbations</vt:lpstr>
      <vt:lpstr>Regge-Wheeler-Zerilli Equations </vt:lpstr>
      <vt:lpstr>Regge-Wheeler &amp; Zerilli Potentials </vt:lpstr>
      <vt:lpstr>What is Isospectrality?</vt:lpstr>
      <vt:lpstr>Relation Between Potentials</vt:lpstr>
      <vt:lpstr>Reflection and Transmission</vt:lpstr>
      <vt:lpstr>Isospectrality</vt:lpstr>
      <vt:lpstr>Kruskal-Szekeres Coordinates</vt:lpstr>
      <vt:lpstr>Summary</vt:lpstr>
      <vt:lpstr>Questions?</vt:lpstr>
      <vt:lpstr>Extra: Field Equation Components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 Franklin</dc:creator>
  <cp:lastModifiedBy>Sam Franklin</cp:lastModifiedBy>
  <cp:revision>42</cp:revision>
  <dcterms:created xsi:type="dcterms:W3CDTF">2025-02-05T10:34:15Z</dcterms:created>
  <dcterms:modified xsi:type="dcterms:W3CDTF">2025-07-16T11:03:09Z</dcterms:modified>
</cp:coreProperties>
</file>