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309" r:id="rId3"/>
    <p:sldId id="320" r:id="rId4"/>
    <p:sldId id="313" r:id="rId5"/>
    <p:sldId id="308" r:id="rId6"/>
    <p:sldId id="322" r:id="rId7"/>
    <p:sldId id="263" r:id="rId8"/>
    <p:sldId id="286" r:id="rId9"/>
    <p:sldId id="295" r:id="rId10"/>
    <p:sldId id="296" r:id="rId11"/>
    <p:sldId id="297" r:id="rId12"/>
    <p:sldId id="298" r:id="rId13"/>
    <p:sldId id="321" r:id="rId14"/>
    <p:sldId id="264" r:id="rId15"/>
    <p:sldId id="266" r:id="rId16"/>
    <p:sldId id="267" r:id="rId17"/>
    <p:sldId id="259" r:id="rId18"/>
    <p:sldId id="306" r:id="rId19"/>
    <p:sldId id="268" r:id="rId20"/>
    <p:sldId id="323" r:id="rId21"/>
    <p:sldId id="300" r:id="rId22"/>
    <p:sldId id="278" r:id="rId23"/>
    <p:sldId id="281" r:id="rId24"/>
    <p:sldId id="301" r:id="rId25"/>
    <p:sldId id="282" r:id="rId26"/>
    <p:sldId id="285" r:id="rId27"/>
    <p:sldId id="302" r:id="rId28"/>
    <p:sldId id="283" r:id="rId29"/>
    <p:sldId id="303" r:id="rId30"/>
    <p:sldId id="304" r:id="rId31"/>
    <p:sldId id="324" r:id="rId32"/>
    <p:sldId id="277" r:id="rId33"/>
    <p:sldId id="292" r:id="rId34"/>
    <p:sldId id="294" r:id="rId35"/>
    <p:sldId id="288" r:id="rId36"/>
    <p:sldId id="287" r:id="rId37"/>
    <p:sldId id="319" r:id="rId38"/>
    <p:sldId id="261" r:id="rId39"/>
    <p:sldId id="289" r:id="rId40"/>
    <p:sldId id="290" r:id="rId41"/>
    <p:sldId id="310" r:id="rId42"/>
    <p:sldId id="307"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C97"/>
    <a:srgbClr val="747474"/>
    <a:srgbClr val="0C306F"/>
    <a:srgbClr val="D84084"/>
    <a:srgbClr val="3A7E22"/>
    <a:srgbClr val="6E1E65"/>
    <a:srgbClr val="D4124F"/>
    <a:srgbClr val="FF6666"/>
    <a:srgbClr val="6599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FAA9C9-23F3-2C4B-8A3F-AF8EF6FC127E}" v="116" dt="2025-07-14T15:01:04.0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04"/>
    <p:restoredTop sz="59262"/>
  </p:normalViewPr>
  <p:slideViewPr>
    <p:cSldViewPr snapToGrid="0">
      <p:cViewPr varScale="1">
        <p:scale>
          <a:sx n="59" d="100"/>
          <a:sy n="59" d="100"/>
        </p:scale>
        <p:origin x="2152" y="-21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erson Bannister" userId="86eba506-9dbc-4738-8642-dc185e8ea140" providerId="ADAL" clId="{5CFAA9C9-23F3-2C4B-8A3F-AF8EF6FC127E}"/>
    <pc:docChg chg="custSel modSld">
      <pc:chgData name="Emerson Bannister" userId="86eba506-9dbc-4738-8642-dc185e8ea140" providerId="ADAL" clId="{5CFAA9C9-23F3-2C4B-8A3F-AF8EF6FC127E}" dt="2025-07-14T15:03:06.649" v="45" actId="478"/>
      <pc:docMkLst>
        <pc:docMk/>
      </pc:docMkLst>
      <pc:sldChg chg="modNotesTx">
        <pc:chgData name="Emerson Bannister" userId="86eba506-9dbc-4738-8642-dc185e8ea140" providerId="ADAL" clId="{5CFAA9C9-23F3-2C4B-8A3F-AF8EF6FC127E}" dt="2025-07-14T15:01:36.846" v="19" actId="20577"/>
        <pc:sldMkLst>
          <pc:docMk/>
          <pc:sldMk cId="1861201853" sldId="259"/>
        </pc:sldMkLst>
      </pc:sldChg>
      <pc:sldChg chg="modNotesTx">
        <pc:chgData name="Emerson Bannister" userId="86eba506-9dbc-4738-8642-dc185e8ea140" providerId="ADAL" clId="{5CFAA9C9-23F3-2C4B-8A3F-AF8EF6FC127E}" dt="2025-07-14T15:02:45.909" v="41" actId="20577"/>
        <pc:sldMkLst>
          <pc:docMk/>
          <pc:sldMk cId="2290375923" sldId="261"/>
        </pc:sldMkLst>
      </pc:sldChg>
      <pc:sldChg chg="modNotesTx">
        <pc:chgData name="Emerson Bannister" userId="86eba506-9dbc-4738-8642-dc185e8ea140" providerId="ADAL" clId="{5CFAA9C9-23F3-2C4B-8A3F-AF8EF6FC127E}" dt="2025-07-14T15:01:07.141" v="9" actId="20577"/>
        <pc:sldMkLst>
          <pc:docMk/>
          <pc:sldMk cId="3074383511" sldId="263"/>
        </pc:sldMkLst>
      </pc:sldChg>
      <pc:sldChg chg="modNotesTx">
        <pc:chgData name="Emerson Bannister" userId="86eba506-9dbc-4738-8642-dc185e8ea140" providerId="ADAL" clId="{5CFAA9C9-23F3-2C4B-8A3F-AF8EF6FC127E}" dt="2025-07-14T15:01:28.435" v="16" actId="20577"/>
        <pc:sldMkLst>
          <pc:docMk/>
          <pc:sldMk cId="106847013" sldId="264"/>
        </pc:sldMkLst>
      </pc:sldChg>
      <pc:sldChg chg="modNotesTx">
        <pc:chgData name="Emerson Bannister" userId="86eba506-9dbc-4738-8642-dc185e8ea140" providerId="ADAL" clId="{5CFAA9C9-23F3-2C4B-8A3F-AF8EF6FC127E}" dt="2025-07-14T15:01:31.032" v="17" actId="20577"/>
        <pc:sldMkLst>
          <pc:docMk/>
          <pc:sldMk cId="866846997" sldId="266"/>
        </pc:sldMkLst>
      </pc:sldChg>
      <pc:sldChg chg="modNotesTx">
        <pc:chgData name="Emerson Bannister" userId="86eba506-9dbc-4738-8642-dc185e8ea140" providerId="ADAL" clId="{5CFAA9C9-23F3-2C4B-8A3F-AF8EF6FC127E}" dt="2025-07-14T15:01:34.290" v="18" actId="20577"/>
        <pc:sldMkLst>
          <pc:docMk/>
          <pc:sldMk cId="2047241666" sldId="267"/>
        </pc:sldMkLst>
      </pc:sldChg>
      <pc:sldChg chg="modNotesTx">
        <pc:chgData name="Emerson Bannister" userId="86eba506-9dbc-4738-8642-dc185e8ea140" providerId="ADAL" clId="{5CFAA9C9-23F3-2C4B-8A3F-AF8EF6FC127E}" dt="2025-07-14T15:01:45.144" v="22" actId="20577"/>
        <pc:sldMkLst>
          <pc:docMk/>
          <pc:sldMk cId="827003970" sldId="268"/>
        </pc:sldMkLst>
      </pc:sldChg>
      <pc:sldChg chg="modNotesTx">
        <pc:chgData name="Emerson Bannister" userId="86eba506-9dbc-4738-8642-dc185e8ea140" providerId="ADAL" clId="{5CFAA9C9-23F3-2C4B-8A3F-AF8EF6FC127E}" dt="2025-07-14T15:02:30.085" v="38" actId="20577"/>
        <pc:sldMkLst>
          <pc:docMk/>
          <pc:sldMk cId="2708265236" sldId="277"/>
        </pc:sldMkLst>
      </pc:sldChg>
      <pc:sldChg chg="modNotesTx">
        <pc:chgData name="Emerson Bannister" userId="86eba506-9dbc-4738-8642-dc185e8ea140" providerId="ADAL" clId="{5CFAA9C9-23F3-2C4B-8A3F-AF8EF6FC127E}" dt="2025-07-14T15:01:55.422" v="25" actId="20577"/>
        <pc:sldMkLst>
          <pc:docMk/>
          <pc:sldMk cId="2520059765" sldId="278"/>
        </pc:sldMkLst>
      </pc:sldChg>
      <pc:sldChg chg="modNotesTx">
        <pc:chgData name="Emerson Bannister" userId="86eba506-9dbc-4738-8642-dc185e8ea140" providerId="ADAL" clId="{5CFAA9C9-23F3-2C4B-8A3F-AF8EF6FC127E}" dt="2025-07-14T15:01:58.687" v="26" actId="20577"/>
        <pc:sldMkLst>
          <pc:docMk/>
          <pc:sldMk cId="3549182939" sldId="281"/>
        </pc:sldMkLst>
      </pc:sldChg>
      <pc:sldChg chg="modNotesTx">
        <pc:chgData name="Emerson Bannister" userId="86eba506-9dbc-4738-8642-dc185e8ea140" providerId="ADAL" clId="{5CFAA9C9-23F3-2C4B-8A3F-AF8EF6FC127E}" dt="2025-07-14T15:02:03.509" v="28" actId="20577"/>
        <pc:sldMkLst>
          <pc:docMk/>
          <pc:sldMk cId="1399430392" sldId="282"/>
        </pc:sldMkLst>
      </pc:sldChg>
      <pc:sldChg chg="delSp mod modNotesTx">
        <pc:chgData name="Emerson Bannister" userId="86eba506-9dbc-4738-8642-dc185e8ea140" providerId="ADAL" clId="{5CFAA9C9-23F3-2C4B-8A3F-AF8EF6FC127E}" dt="2025-07-14T15:02:14.858" v="32" actId="478"/>
        <pc:sldMkLst>
          <pc:docMk/>
          <pc:sldMk cId="2916981965" sldId="283"/>
        </pc:sldMkLst>
        <pc:spChg chg="del">
          <ac:chgData name="Emerson Bannister" userId="86eba506-9dbc-4738-8642-dc185e8ea140" providerId="ADAL" clId="{5CFAA9C9-23F3-2C4B-8A3F-AF8EF6FC127E}" dt="2025-07-14T15:02:14.858" v="32" actId="478"/>
          <ac:spMkLst>
            <pc:docMk/>
            <pc:sldMk cId="2916981965" sldId="283"/>
            <ac:spMk id="3" creationId="{073D4351-4AC5-451E-44F3-3449BFC43608}"/>
          </ac:spMkLst>
        </pc:spChg>
      </pc:sldChg>
      <pc:sldChg chg="modNotesTx">
        <pc:chgData name="Emerson Bannister" userId="86eba506-9dbc-4738-8642-dc185e8ea140" providerId="ADAL" clId="{5CFAA9C9-23F3-2C4B-8A3F-AF8EF6FC127E}" dt="2025-07-14T15:02:06.759" v="29" actId="20577"/>
        <pc:sldMkLst>
          <pc:docMk/>
          <pc:sldMk cId="2089350948" sldId="285"/>
        </pc:sldMkLst>
      </pc:sldChg>
      <pc:sldChg chg="modNotesTx">
        <pc:chgData name="Emerson Bannister" userId="86eba506-9dbc-4738-8642-dc185e8ea140" providerId="ADAL" clId="{5CFAA9C9-23F3-2C4B-8A3F-AF8EF6FC127E}" dt="2025-07-14T15:01:11.144" v="10" actId="20577"/>
        <pc:sldMkLst>
          <pc:docMk/>
          <pc:sldMk cId="3912515424" sldId="286"/>
        </pc:sldMkLst>
      </pc:sldChg>
      <pc:sldChg chg="modNotesTx">
        <pc:chgData name="Emerson Bannister" userId="86eba506-9dbc-4738-8642-dc185e8ea140" providerId="ADAL" clId="{5CFAA9C9-23F3-2C4B-8A3F-AF8EF6FC127E}" dt="2025-07-14T15:02:49.164" v="42" actId="20577"/>
        <pc:sldMkLst>
          <pc:docMk/>
          <pc:sldMk cId="2109634215" sldId="289"/>
        </pc:sldMkLst>
      </pc:sldChg>
      <pc:sldChg chg="modNotesTx">
        <pc:chgData name="Emerson Bannister" userId="86eba506-9dbc-4738-8642-dc185e8ea140" providerId="ADAL" clId="{5CFAA9C9-23F3-2C4B-8A3F-AF8EF6FC127E}" dt="2025-07-14T15:02:53.753" v="43" actId="20577"/>
        <pc:sldMkLst>
          <pc:docMk/>
          <pc:sldMk cId="1665375729" sldId="290"/>
        </pc:sldMkLst>
      </pc:sldChg>
      <pc:sldChg chg="modNotesTx">
        <pc:chgData name="Emerson Bannister" userId="86eba506-9dbc-4738-8642-dc185e8ea140" providerId="ADAL" clId="{5CFAA9C9-23F3-2C4B-8A3F-AF8EF6FC127E}" dt="2025-07-14T15:02:32.804" v="39" actId="20577"/>
        <pc:sldMkLst>
          <pc:docMk/>
          <pc:sldMk cId="3406464375" sldId="292"/>
        </pc:sldMkLst>
      </pc:sldChg>
      <pc:sldChg chg="modNotesTx">
        <pc:chgData name="Emerson Bannister" userId="86eba506-9dbc-4738-8642-dc185e8ea140" providerId="ADAL" clId="{5CFAA9C9-23F3-2C4B-8A3F-AF8EF6FC127E}" dt="2025-07-14T15:02:38.944" v="40" actId="20577"/>
        <pc:sldMkLst>
          <pc:docMk/>
          <pc:sldMk cId="1065034485" sldId="294"/>
        </pc:sldMkLst>
      </pc:sldChg>
      <pc:sldChg chg="modNotesTx">
        <pc:chgData name="Emerson Bannister" userId="86eba506-9dbc-4738-8642-dc185e8ea140" providerId="ADAL" clId="{5CFAA9C9-23F3-2C4B-8A3F-AF8EF6FC127E}" dt="2025-07-14T15:01:14.123" v="11" actId="20577"/>
        <pc:sldMkLst>
          <pc:docMk/>
          <pc:sldMk cId="203704019" sldId="295"/>
        </pc:sldMkLst>
      </pc:sldChg>
      <pc:sldChg chg="modNotesTx">
        <pc:chgData name="Emerson Bannister" userId="86eba506-9dbc-4738-8642-dc185e8ea140" providerId="ADAL" clId="{5CFAA9C9-23F3-2C4B-8A3F-AF8EF6FC127E}" dt="2025-07-14T15:01:16.920" v="12" actId="20577"/>
        <pc:sldMkLst>
          <pc:docMk/>
          <pc:sldMk cId="666974100" sldId="296"/>
        </pc:sldMkLst>
      </pc:sldChg>
      <pc:sldChg chg="modNotesTx">
        <pc:chgData name="Emerson Bannister" userId="86eba506-9dbc-4738-8642-dc185e8ea140" providerId="ADAL" clId="{5CFAA9C9-23F3-2C4B-8A3F-AF8EF6FC127E}" dt="2025-07-14T15:01:19.479" v="13" actId="20577"/>
        <pc:sldMkLst>
          <pc:docMk/>
          <pc:sldMk cId="2549063311" sldId="297"/>
        </pc:sldMkLst>
      </pc:sldChg>
      <pc:sldChg chg="modNotesTx">
        <pc:chgData name="Emerson Bannister" userId="86eba506-9dbc-4738-8642-dc185e8ea140" providerId="ADAL" clId="{5CFAA9C9-23F3-2C4B-8A3F-AF8EF6FC127E}" dt="2025-07-14T15:01:23.095" v="14" actId="20577"/>
        <pc:sldMkLst>
          <pc:docMk/>
          <pc:sldMk cId="4103860173" sldId="298"/>
        </pc:sldMkLst>
      </pc:sldChg>
      <pc:sldChg chg="modNotesTx">
        <pc:chgData name="Emerson Bannister" userId="86eba506-9dbc-4738-8642-dc185e8ea140" providerId="ADAL" clId="{5CFAA9C9-23F3-2C4B-8A3F-AF8EF6FC127E}" dt="2025-07-14T15:01:52.922" v="24" actId="20577"/>
        <pc:sldMkLst>
          <pc:docMk/>
          <pc:sldMk cId="1182639601" sldId="300"/>
        </pc:sldMkLst>
      </pc:sldChg>
      <pc:sldChg chg="modNotesTx">
        <pc:chgData name="Emerson Bannister" userId="86eba506-9dbc-4738-8642-dc185e8ea140" providerId="ADAL" clId="{5CFAA9C9-23F3-2C4B-8A3F-AF8EF6FC127E}" dt="2025-07-14T15:02:00.996" v="27" actId="20577"/>
        <pc:sldMkLst>
          <pc:docMk/>
          <pc:sldMk cId="1568254570" sldId="301"/>
        </pc:sldMkLst>
      </pc:sldChg>
      <pc:sldChg chg="modNotesTx">
        <pc:chgData name="Emerson Bannister" userId="86eba506-9dbc-4738-8642-dc185e8ea140" providerId="ADAL" clId="{5CFAA9C9-23F3-2C4B-8A3F-AF8EF6FC127E}" dt="2025-07-14T15:02:09.745" v="30" actId="20577"/>
        <pc:sldMkLst>
          <pc:docMk/>
          <pc:sldMk cId="3303061008" sldId="302"/>
        </pc:sldMkLst>
      </pc:sldChg>
      <pc:sldChg chg="delSp mod modNotesTx">
        <pc:chgData name="Emerson Bannister" userId="86eba506-9dbc-4738-8642-dc185e8ea140" providerId="ADAL" clId="{5CFAA9C9-23F3-2C4B-8A3F-AF8EF6FC127E}" dt="2025-07-14T15:02:19.396" v="34" actId="478"/>
        <pc:sldMkLst>
          <pc:docMk/>
          <pc:sldMk cId="2035680189" sldId="303"/>
        </pc:sldMkLst>
        <pc:spChg chg="del">
          <ac:chgData name="Emerson Bannister" userId="86eba506-9dbc-4738-8642-dc185e8ea140" providerId="ADAL" clId="{5CFAA9C9-23F3-2C4B-8A3F-AF8EF6FC127E}" dt="2025-07-14T15:02:19.396" v="34" actId="478"/>
          <ac:spMkLst>
            <pc:docMk/>
            <pc:sldMk cId="2035680189" sldId="303"/>
            <ac:spMk id="3" creationId="{DAD09BFC-6C62-99B8-F5DB-F065879A4B07}"/>
          </ac:spMkLst>
        </pc:spChg>
      </pc:sldChg>
      <pc:sldChg chg="delSp mod modNotesTx">
        <pc:chgData name="Emerson Bannister" userId="86eba506-9dbc-4738-8642-dc185e8ea140" providerId="ADAL" clId="{5CFAA9C9-23F3-2C4B-8A3F-AF8EF6FC127E}" dt="2025-07-14T15:02:24.437" v="36" actId="20577"/>
        <pc:sldMkLst>
          <pc:docMk/>
          <pc:sldMk cId="1410293005" sldId="304"/>
        </pc:sldMkLst>
        <pc:spChg chg="del">
          <ac:chgData name="Emerson Bannister" userId="86eba506-9dbc-4738-8642-dc185e8ea140" providerId="ADAL" clId="{5CFAA9C9-23F3-2C4B-8A3F-AF8EF6FC127E}" dt="2025-07-14T15:02:22.919" v="35" actId="478"/>
          <ac:spMkLst>
            <pc:docMk/>
            <pc:sldMk cId="1410293005" sldId="304"/>
            <ac:spMk id="3" creationId="{D6E59DE0-3E32-9D17-1D46-D1CC5BEBB1E5}"/>
          </ac:spMkLst>
        </pc:spChg>
      </pc:sldChg>
      <pc:sldChg chg="delSp mod modNotesTx">
        <pc:chgData name="Emerson Bannister" userId="86eba506-9dbc-4738-8642-dc185e8ea140" providerId="ADAL" clId="{5CFAA9C9-23F3-2C4B-8A3F-AF8EF6FC127E}" dt="2025-07-14T15:01:42.279" v="21" actId="478"/>
        <pc:sldMkLst>
          <pc:docMk/>
          <pc:sldMk cId="3146825911" sldId="306"/>
        </pc:sldMkLst>
        <pc:spChg chg="del">
          <ac:chgData name="Emerson Bannister" userId="86eba506-9dbc-4738-8642-dc185e8ea140" providerId="ADAL" clId="{5CFAA9C9-23F3-2C4B-8A3F-AF8EF6FC127E}" dt="2025-07-14T15:01:42.279" v="21" actId="478"/>
          <ac:spMkLst>
            <pc:docMk/>
            <pc:sldMk cId="3146825911" sldId="306"/>
            <ac:spMk id="3" creationId="{6CB7D2C6-E43A-0010-40F8-79F641C4746A}"/>
          </ac:spMkLst>
        </pc:spChg>
      </pc:sldChg>
      <pc:sldChg chg="delSp mod">
        <pc:chgData name="Emerson Bannister" userId="86eba506-9dbc-4738-8642-dc185e8ea140" providerId="ADAL" clId="{5CFAA9C9-23F3-2C4B-8A3F-AF8EF6FC127E}" dt="2025-07-14T15:03:06.649" v="45" actId="478"/>
        <pc:sldMkLst>
          <pc:docMk/>
          <pc:sldMk cId="2688651538" sldId="307"/>
        </pc:sldMkLst>
        <pc:spChg chg="del">
          <ac:chgData name="Emerson Bannister" userId="86eba506-9dbc-4738-8642-dc185e8ea140" providerId="ADAL" clId="{5CFAA9C9-23F3-2C4B-8A3F-AF8EF6FC127E}" dt="2025-07-14T15:03:06.649" v="45" actId="478"/>
          <ac:spMkLst>
            <pc:docMk/>
            <pc:sldMk cId="2688651538" sldId="307"/>
            <ac:spMk id="9" creationId="{00F33877-2215-43E6-C681-03B1AA9B3A1A}"/>
          </ac:spMkLst>
        </pc:spChg>
      </pc:sldChg>
      <pc:sldChg chg="delSp mod modNotesTx">
        <pc:chgData name="Emerson Bannister" userId="86eba506-9dbc-4738-8642-dc185e8ea140" providerId="ADAL" clId="{5CFAA9C9-23F3-2C4B-8A3F-AF8EF6FC127E}" dt="2025-07-14T15:00:56.220" v="5" actId="478"/>
        <pc:sldMkLst>
          <pc:docMk/>
          <pc:sldMk cId="1821955579" sldId="308"/>
        </pc:sldMkLst>
        <pc:spChg chg="del">
          <ac:chgData name="Emerson Bannister" userId="86eba506-9dbc-4738-8642-dc185e8ea140" providerId="ADAL" clId="{5CFAA9C9-23F3-2C4B-8A3F-AF8EF6FC127E}" dt="2025-07-14T15:00:56.220" v="5" actId="478"/>
          <ac:spMkLst>
            <pc:docMk/>
            <pc:sldMk cId="1821955579" sldId="308"/>
            <ac:spMk id="12" creationId="{83DB336D-8B09-BCEF-3172-136680E506DC}"/>
          </ac:spMkLst>
        </pc:spChg>
        <pc:picChg chg="del">
          <ac:chgData name="Emerson Bannister" userId="86eba506-9dbc-4738-8642-dc185e8ea140" providerId="ADAL" clId="{5CFAA9C9-23F3-2C4B-8A3F-AF8EF6FC127E}" dt="2025-07-14T15:00:52.870" v="4" actId="478"/>
          <ac:picMkLst>
            <pc:docMk/>
            <pc:sldMk cId="1821955579" sldId="308"/>
            <ac:picMk id="15" creationId="{1751DC96-C617-8576-1AD1-6713C19ACBA1}"/>
          </ac:picMkLst>
        </pc:picChg>
      </pc:sldChg>
      <pc:sldChg chg="modNotesTx">
        <pc:chgData name="Emerson Bannister" userId="86eba506-9dbc-4738-8642-dc185e8ea140" providerId="ADAL" clId="{5CFAA9C9-23F3-2C4B-8A3F-AF8EF6FC127E}" dt="2025-07-14T15:00:41.451" v="0" actId="20577"/>
        <pc:sldMkLst>
          <pc:docMk/>
          <pc:sldMk cId="3652402108" sldId="309"/>
        </pc:sldMkLst>
      </pc:sldChg>
      <pc:sldChg chg="delSp mod">
        <pc:chgData name="Emerson Bannister" userId="86eba506-9dbc-4738-8642-dc185e8ea140" providerId="ADAL" clId="{5CFAA9C9-23F3-2C4B-8A3F-AF8EF6FC127E}" dt="2025-07-14T15:02:59.459" v="44" actId="478"/>
        <pc:sldMkLst>
          <pc:docMk/>
          <pc:sldMk cId="3034186377" sldId="310"/>
        </pc:sldMkLst>
        <pc:spChg chg="del">
          <ac:chgData name="Emerson Bannister" userId="86eba506-9dbc-4738-8642-dc185e8ea140" providerId="ADAL" clId="{5CFAA9C9-23F3-2C4B-8A3F-AF8EF6FC127E}" dt="2025-07-14T15:02:59.459" v="44" actId="478"/>
          <ac:spMkLst>
            <pc:docMk/>
            <pc:sldMk cId="3034186377" sldId="310"/>
            <ac:spMk id="3" creationId="{3BC65FBD-BD45-73D9-22D9-AE559FDD6ED1}"/>
          </ac:spMkLst>
        </pc:spChg>
      </pc:sldChg>
      <pc:sldChg chg="modNotesTx">
        <pc:chgData name="Emerson Bannister" userId="86eba506-9dbc-4738-8642-dc185e8ea140" providerId="ADAL" clId="{5CFAA9C9-23F3-2C4B-8A3F-AF8EF6FC127E}" dt="2025-07-14T15:00:48.224" v="2" actId="20577"/>
        <pc:sldMkLst>
          <pc:docMk/>
          <pc:sldMk cId="108192649" sldId="313"/>
        </pc:sldMkLst>
      </pc:sldChg>
      <pc:sldChg chg="modNotesTx">
        <pc:chgData name="Emerson Bannister" userId="86eba506-9dbc-4738-8642-dc185e8ea140" providerId="ADAL" clId="{5CFAA9C9-23F3-2C4B-8A3F-AF8EF6FC127E}" dt="2025-07-14T15:00:45.906" v="1" actId="20577"/>
        <pc:sldMkLst>
          <pc:docMk/>
          <pc:sldMk cId="811086248" sldId="320"/>
        </pc:sldMkLst>
      </pc:sldChg>
      <pc:sldChg chg="modNotesTx">
        <pc:chgData name="Emerson Bannister" userId="86eba506-9dbc-4738-8642-dc185e8ea140" providerId="ADAL" clId="{5CFAA9C9-23F3-2C4B-8A3F-AF8EF6FC127E}" dt="2025-07-14T15:01:25.763" v="15" actId="20577"/>
        <pc:sldMkLst>
          <pc:docMk/>
          <pc:sldMk cId="316066794" sldId="321"/>
        </pc:sldMkLst>
      </pc:sldChg>
      <pc:sldChg chg="delSp mod modNotesTx">
        <pc:chgData name="Emerson Bannister" userId="86eba506-9dbc-4738-8642-dc185e8ea140" providerId="ADAL" clId="{5CFAA9C9-23F3-2C4B-8A3F-AF8EF6FC127E}" dt="2025-07-14T15:01:04.003" v="8" actId="478"/>
        <pc:sldMkLst>
          <pc:docMk/>
          <pc:sldMk cId="2813619262" sldId="322"/>
        </pc:sldMkLst>
        <pc:spChg chg="del">
          <ac:chgData name="Emerson Bannister" userId="86eba506-9dbc-4738-8642-dc185e8ea140" providerId="ADAL" clId="{5CFAA9C9-23F3-2C4B-8A3F-AF8EF6FC127E}" dt="2025-07-14T15:01:02.560" v="7" actId="478"/>
          <ac:spMkLst>
            <pc:docMk/>
            <pc:sldMk cId="2813619262" sldId="322"/>
            <ac:spMk id="12" creationId="{1E1C9BDC-C587-6A6F-DA80-7610B61ABC7A}"/>
          </ac:spMkLst>
        </pc:spChg>
        <pc:picChg chg="del">
          <ac:chgData name="Emerson Bannister" userId="86eba506-9dbc-4738-8642-dc185e8ea140" providerId="ADAL" clId="{5CFAA9C9-23F3-2C4B-8A3F-AF8EF6FC127E}" dt="2025-07-14T15:01:04.003" v="8" actId="478"/>
          <ac:picMkLst>
            <pc:docMk/>
            <pc:sldMk cId="2813619262" sldId="322"/>
            <ac:picMk id="15" creationId="{DCDD18AF-CA32-EA5C-6673-BE6A0A0893B3}"/>
          </ac:picMkLst>
        </pc:picChg>
      </pc:sldChg>
      <pc:sldChg chg="modNotesTx">
        <pc:chgData name="Emerson Bannister" userId="86eba506-9dbc-4738-8642-dc185e8ea140" providerId="ADAL" clId="{5CFAA9C9-23F3-2C4B-8A3F-AF8EF6FC127E}" dt="2025-07-14T15:01:50.314" v="23" actId="20577"/>
        <pc:sldMkLst>
          <pc:docMk/>
          <pc:sldMk cId="847067259" sldId="323"/>
        </pc:sldMkLst>
      </pc:sldChg>
      <pc:sldChg chg="modNotesTx">
        <pc:chgData name="Emerson Bannister" userId="86eba506-9dbc-4738-8642-dc185e8ea140" providerId="ADAL" clId="{5CFAA9C9-23F3-2C4B-8A3F-AF8EF6FC127E}" dt="2025-07-14T15:02:27.808" v="37" actId="20577"/>
        <pc:sldMkLst>
          <pc:docMk/>
          <pc:sldMk cId="2795189641" sldId="32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22F82-07CB-304A-9958-BEFD3E0A7093}" type="datetimeFigureOut">
              <a:rPr lang="en-US" smtClean="0"/>
              <a:t>7/14/25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83A65F-98AA-D24D-80E3-79FF92F231AB}" type="slidenum">
              <a:rPr lang="en-US" smtClean="0"/>
              <a:t>‹#›</a:t>
            </a:fld>
            <a:endParaRPr lang="en-US"/>
          </a:p>
        </p:txBody>
      </p:sp>
    </p:spTree>
    <p:extLst>
      <p:ext uri="{BB962C8B-B14F-4D97-AF65-F5344CB8AC3E}">
        <p14:creationId xmlns:p14="http://schemas.microsoft.com/office/powerpoint/2010/main" val="3123796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a:t>
            </a:fld>
            <a:endParaRPr lang="en-US"/>
          </a:p>
        </p:txBody>
      </p:sp>
    </p:spTree>
    <p:extLst>
      <p:ext uri="{BB962C8B-B14F-4D97-AF65-F5344CB8AC3E}">
        <p14:creationId xmlns:p14="http://schemas.microsoft.com/office/powerpoint/2010/main" val="693007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E1996-174B-768E-A90D-632E3E638B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8799E-808E-2197-EB8F-9A2DA2B5D5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88547C-5035-2881-5A7A-80257C2C142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BBD469D0-CC53-90B4-9AAE-B5B3DB44E1A3}"/>
              </a:ext>
            </a:extLst>
          </p:cNvPr>
          <p:cNvSpPr>
            <a:spLocks noGrp="1"/>
          </p:cNvSpPr>
          <p:nvPr>
            <p:ph type="sldNum" sz="quarter" idx="5"/>
          </p:nvPr>
        </p:nvSpPr>
        <p:spPr/>
        <p:txBody>
          <a:bodyPr/>
          <a:lstStyle/>
          <a:p>
            <a:fld id="{EC83A65F-98AA-D24D-80E3-79FF92F231AB}" type="slidenum">
              <a:rPr lang="en-US" smtClean="0"/>
              <a:t>10</a:t>
            </a:fld>
            <a:endParaRPr lang="en-US"/>
          </a:p>
        </p:txBody>
      </p:sp>
    </p:spTree>
    <p:extLst>
      <p:ext uri="{BB962C8B-B14F-4D97-AF65-F5344CB8AC3E}">
        <p14:creationId xmlns:p14="http://schemas.microsoft.com/office/powerpoint/2010/main" val="3222364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3F6FB-710B-B5E1-5606-86DE80730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1DCDFD-DA04-A919-3CA7-D6F8DDA7E3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7AF111-9311-33BE-AE97-255D06C13EF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B4855532-0EA0-142B-C8FF-7311684F64AF}"/>
              </a:ext>
            </a:extLst>
          </p:cNvPr>
          <p:cNvSpPr>
            <a:spLocks noGrp="1"/>
          </p:cNvSpPr>
          <p:nvPr>
            <p:ph type="sldNum" sz="quarter" idx="5"/>
          </p:nvPr>
        </p:nvSpPr>
        <p:spPr/>
        <p:txBody>
          <a:bodyPr/>
          <a:lstStyle/>
          <a:p>
            <a:fld id="{EC83A65F-98AA-D24D-80E3-79FF92F231AB}" type="slidenum">
              <a:rPr lang="en-US" smtClean="0"/>
              <a:t>11</a:t>
            </a:fld>
            <a:endParaRPr lang="en-US"/>
          </a:p>
        </p:txBody>
      </p:sp>
    </p:spTree>
    <p:extLst>
      <p:ext uri="{BB962C8B-B14F-4D97-AF65-F5344CB8AC3E}">
        <p14:creationId xmlns:p14="http://schemas.microsoft.com/office/powerpoint/2010/main" val="3468680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F947E-B105-7BC7-BAA9-7CDA3883BB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C0C6FD-5196-94E0-1CD0-F851E31FD6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F29128-7802-A19C-5A22-366C7FA2B3C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5AE08CDD-1754-98BB-2947-7FA29558FD62}"/>
              </a:ext>
            </a:extLst>
          </p:cNvPr>
          <p:cNvSpPr>
            <a:spLocks noGrp="1"/>
          </p:cNvSpPr>
          <p:nvPr>
            <p:ph type="sldNum" sz="quarter" idx="5"/>
          </p:nvPr>
        </p:nvSpPr>
        <p:spPr/>
        <p:txBody>
          <a:bodyPr/>
          <a:lstStyle/>
          <a:p>
            <a:fld id="{EC83A65F-98AA-D24D-80E3-79FF92F231AB}" type="slidenum">
              <a:rPr lang="en-US" smtClean="0"/>
              <a:t>12</a:t>
            </a:fld>
            <a:endParaRPr lang="en-US"/>
          </a:p>
        </p:txBody>
      </p:sp>
    </p:spTree>
    <p:extLst>
      <p:ext uri="{BB962C8B-B14F-4D97-AF65-F5344CB8AC3E}">
        <p14:creationId xmlns:p14="http://schemas.microsoft.com/office/powerpoint/2010/main" val="3221146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9EA92-B2B6-EA92-1772-F6D1AAA553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8875DD-2C50-F301-B9B7-4529497AB9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2FF187-87C3-3F7C-4887-BEF038E23A2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EDBBB82-1DDD-8D2F-C731-5A93D10C1244}"/>
              </a:ext>
            </a:extLst>
          </p:cNvPr>
          <p:cNvSpPr>
            <a:spLocks noGrp="1"/>
          </p:cNvSpPr>
          <p:nvPr>
            <p:ph type="sldNum" sz="quarter" idx="5"/>
          </p:nvPr>
        </p:nvSpPr>
        <p:spPr/>
        <p:txBody>
          <a:bodyPr/>
          <a:lstStyle/>
          <a:p>
            <a:fld id="{EC83A65F-98AA-D24D-80E3-79FF92F231AB}" type="slidenum">
              <a:rPr lang="en-US" smtClean="0"/>
              <a:t>13</a:t>
            </a:fld>
            <a:endParaRPr lang="en-US"/>
          </a:p>
        </p:txBody>
      </p:sp>
    </p:spTree>
    <p:extLst>
      <p:ext uri="{BB962C8B-B14F-4D97-AF65-F5344CB8AC3E}">
        <p14:creationId xmlns:p14="http://schemas.microsoft.com/office/powerpoint/2010/main" val="673162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6D5B7A-056F-250D-9A8D-42B7D73BEF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5C72F3-AC63-FA16-5E97-4BCF280664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82FD57-7141-722A-E6BF-EDEA186B013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3C4653-7339-E29C-0621-154904B06B1E}"/>
              </a:ext>
            </a:extLst>
          </p:cNvPr>
          <p:cNvSpPr>
            <a:spLocks noGrp="1"/>
          </p:cNvSpPr>
          <p:nvPr>
            <p:ph type="sldNum" sz="quarter" idx="5"/>
          </p:nvPr>
        </p:nvSpPr>
        <p:spPr/>
        <p:txBody>
          <a:bodyPr/>
          <a:lstStyle/>
          <a:p>
            <a:fld id="{EC83A65F-98AA-D24D-80E3-79FF92F231AB}" type="slidenum">
              <a:rPr lang="en-US" smtClean="0"/>
              <a:t>14</a:t>
            </a:fld>
            <a:endParaRPr lang="en-US"/>
          </a:p>
        </p:txBody>
      </p:sp>
    </p:spTree>
    <p:extLst>
      <p:ext uri="{BB962C8B-B14F-4D97-AF65-F5344CB8AC3E}">
        <p14:creationId xmlns:p14="http://schemas.microsoft.com/office/powerpoint/2010/main" val="1904843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255F6-A9B9-653C-0593-152DBB60AA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F252C9-087B-10F1-CC11-88265C4972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304DC9-C86A-80D3-59C7-185B8A60914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56AA33C-5CB2-D702-B6A8-664EA762B84B}"/>
              </a:ext>
            </a:extLst>
          </p:cNvPr>
          <p:cNvSpPr>
            <a:spLocks noGrp="1"/>
          </p:cNvSpPr>
          <p:nvPr>
            <p:ph type="sldNum" sz="quarter" idx="5"/>
          </p:nvPr>
        </p:nvSpPr>
        <p:spPr/>
        <p:txBody>
          <a:bodyPr/>
          <a:lstStyle/>
          <a:p>
            <a:fld id="{EC83A65F-98AA-D24D-80E3-79FF92F231AB}" type="slidenum">
              <a:rPr lang="en-US" smtClean="0"/>
              <a:t>15</a:t>
            </a:fld>
            <a:endParaRPr lang="en-US"/>
          </a:p>
        </p:txBody>
      </p:sp>
    </p:spTree>
    <p:extLst>
      <p:ext uri="{BB962C8B-B14F-4D97-AF65-F5344CB8AC3E}">
        <p14:creationId xmlns:p14="http://schemas.microsoft.com/office/powerpoint/2010/main" val="291919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A527E8-AE97-2955-40FE-31D7216EF2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DA9455-47B1-6932-E039-874FB055F18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08AC3D-2FFF-58A1-10D2-3C2ADD82A32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8036866-7C28-85A1-2303-4DD34543AE77}"/>
              </a:ext>
            </a:extLst>
          </p:cNvPr>
          <p:cNvSpPr>
            <a:spLocks noGrp="1"/>
          </p:cNvSpPr>
          <p:nvPr>
            <p:ph type="sldNum" sz="quarter" idx="5"/>
          </p:nvPr>
        </p:nvSpPr>
        <p:spPr/>
        <p:txBody>
          <a:bodyPr/>
          <a:lstStyle/>
          <a:p>
            <a:fld id="{EC83A65F-98AA-D24D-80E3-79FF92F231AB}" type="slidenum">
              <a:rPr lang="en-US" smtClean="0"/>
              <a:t>16</a:t>
            </a:fld>
            <a:endParaRPr lang="en-US"/>
          </a:p>
        </p:txBody>
      </p:sp>
    </p:spTree>
    <p:extLst>
      <p:ext uri="{BB962C8B-B14F-4D97-AF65-F5344CB8AC3E}">
        <p14:creationId xmlns:p14="http://schemas.microsoft.com/office/powerpoint/2010/main" val="1432129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17</a:t>
            </a:fld>
            <a:endParaRPr lang="en-US"/>
          </a:p>
        </p:txBody>
      </p:sp>
    </p:spTree>
    <p:extLst>
      <p:ext uri="{BB962C8B-B14F-4D97-AF65-F5344CB8AC3E}">
        <p14:creationId xmlns:p14="http://schemas.microsoft.com/office/powerpoint/2010/main" val="3749683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F3A03-56EA-F483-6BD0-D93E51A5B7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BC2C5A-61EE-E149-2F35-A97CC68B5C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F905DC-EAAA-05E0-0834-A0AC52DE2AF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3F9E928-D9C9-733E-29BE-3E908C5D9FFE}"/>
              </a:ext>
            </a:extLst>
          </p:cNvPr>
          <p:cNvSpPr>
            <a:spLocks noGrp="1"/>
          </p:cNvSpPr>
          <p:nvPr>
            <p:ph type="sldNum" sz="quarter" idx="5"/>
          </p:nvPr>
        </p:nvSpPr>
        <p:spPr/>
        <p:txBody>
          <a:bodyPr/>
          <a:lstStyle/>
          <a:p>
            <a:fld id="{EC83A65F-98AA-D24D-80E3-79FF92F231AB}" type="slidenum">
              <a:rPr lang="en-US" smtClean="0"/>
              <a:t>18</a:t>
            </a:fld>
            <a:endParaRPr lang="en-US"/>
          </a:p>
        </p:txBody>
      </p:sp>
    </p:spTree>
    <p:extLst>
      <p:ext uri="{BB962C8B-B14F-4D97-AF65-F5344CB8AC3E}">
        <p14:creationId xmlns:p14="http://schemas.microsoft.com/office/powerpoint/2010/main" val="3655756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19</a:t>
            </a:fld>
            <a:endParaRPr lang="en-US"/>
          </a:p>
        </p:txBody>
      </p:sp>
    </p:spTree>
    <p:extLst>
      <p:ext uri="{BB962C8B-B14F-4D97-AF65-F5344CB8AC3E}">
        <p14:creationId xmlns:p14="http://schemas.microsoft.com/office/powerpoint/2010/main" val="380961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3E04F3-50CD-A26C-0F3E-21E989EDDF7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6B6076-B427-B6D5-553B-800C213916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DAE91A-1931-1013-E54B-A3CE6260D94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4E9B337-F89D-5AAD-E779-E7C225BB05E0}"/>
              </a:ext>
            </a:extLst>
          </p:cNvPr>
          <p:cNvSpPr>
            <a:spLocks noGrp="1"/>
          </p:cNvSpPr>
          <p:nvPr>
            <p:ph type="sldNum" sz="quarter" idx="5"/>
          </p:nvPr>
        </p:nvSpPr>
        <p:spPr/>
        <p:txBody>
          <a:bodyPr/>
          <a:lstStyle/>
          <a:p>
            <a:fld id="{EC83A65F-98AA-D24D-80E3-79FF92F231AB}" type="slidenum">
              <a:rPr lang="en-US" smtClean="0"/>
              <a:t>2</a:t>
            </a:fld>
            <a:endParaRPr lang="en-US"/>
          </a:p>
        </p:txBody>
      </p:sp>
    </p:spTree>
    <p:extLst>
      <p:ext uri="{BB962C8B-B14F-4D97-AF65-F5344CB8AC3E}">
        <p14:creationId xmlns:p14="http://schemas.microsoft.com/office/powerpoint/2010/main" val="1344259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8DDE5-6334-0B52-1F9E-DCE16551A6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533016-F1F1-A43F-A382-83CC2511F0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2C6FA3-DF11-4F1D-AD3A-6AA2A51E77E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42FBB0E-428F-4F51-2B0A-02DAD141BB12}"/>
              </a:ext>
            </a:extLst>
          </p:cNvPr>
          <p:cNvSpPr>
            <a:spLocks noGrp="1"/>
          </p:cNvSpPr>
          <p:nvPr>
            <p:ph type="sldNum" sz="quarter" idx="5"/>
          </p:nvPr>
        </p:nvSpPr>
        <p:spPr/>
        <p:txBody>
          <a:bodyPr/>
          <a:lstStyle/>
          <a:p>
            <a:fld id="{EC83A65F-98AA-D24D-80E3-79FF92F231AB}" type="slidenum">
              <a:rPr lang="en-US" smtClean="0"/>
              <a:t>20</a:t>
            </a:fld>
            <a:endParaRPr lang="en-US"/>
          </a:p>
        </p:txBody>
      </p:sp>
    </p:spTree>
    <p:extLst>
      <p:ext uri="{BB962C8B-B14F-4D97-AF65-F5344CB8AC3E}">
        <p14:creationId xmlns:p14="http://schemas.microsoft.com/office/powerpoint/2010/main" val="3751843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0DA63-E49F-2A89-4CAF-7473C7F0C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175A921-16A0-6CF2-7B8E-C5CF7EF4A0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9F80EB-7E9F-600B-BE58-B1C07AB9E2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BF3EB38-5137-1201-783E-2B2020F302B4}"/>
              </a:ext>
            </a:extLst>
          </p:cNvPr>
          <p:cNvSpPr>
            <a:spLocks noGrp="1"/>
          </p:cNvSpPr>
          <p:nvPr>
            <p:ph type="sldNum" sz="quarter" idx="5"/>
          </p:nvPr>
        </p:nvSpPr>
        <p:spPr/>
        <p:txBody>
          <a:bodyPr/>
          <a:lstStyle/>
          <a:p>
            <a:fld id="{EC83A65F-98AA-D24D-80E3-79FF92F231AB}" type="slidenum">
              <a:rPr lang="en-US" smtClean="0"/>
              <a:t>21</a:t>
            </a:fld>
            <a:endParaRPr lang="en-US"/>
          </a:p>
        </p:txBody>
      </p:sp>
    </p:spTree>
    <p:extLst>
      <p:ext uri="{BB962C8B-B14F-4D97-AF65-F5344CB8AC3E}">
        <p14:creationId xmlns:p14="http://schemas.microsoft.com/office/powerpoint/2010/main" val="3940738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22</a:t>
            </a:fld>
            <a:endParaRPr lang="en-US"/>
          </a:p>
        </p:txBody>
      </p:sp>
    </p:spTree>
    <p:extLst>
      <p:ext uri="{BB962C8B-B14F-4D97-AF65-F5344CB8AC3E}">
        <p14:creationId xmlns:p14="http://schemas.microsoft.com/office/powerpoint/2010/main" val="3799632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23</a:t>
            </a:fld>
            <a:endParaRPr lang="en-US"/>
          </a:p>
        </p:txBody>
      </p:sp>
    </p:spTree>
    <p:extLst>
      <p:ext uri="{BB962C8B-B14F-4D97-AF65-F5344CB8AC3E}">
        <p14:creationId xmlns:p14="http://schemas.microsoft.com/office/powerpoint/2010/main" val="33979929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96BF1-AEB4-158D-8BE5-EA3228BF85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83929E-1812-2466-5ACD-8A9E20B34E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450133-317D-EC8B-D8E6-46F9B0B03A85}"/>
              </a:ext>
            </a:extLst>
          </p:cNvPr>
          <p:cNvSpPr>
            <a:spLocks noGrp="1"/>
          </p:cNvSpPr>
          <p:nvPr>
            <p:ph type="body" idx="1"/>
          </p:nvPr>
        </p:nvSpPr>
        <p:spPr/>
        <p:txBody>
          <a:bodyPr/>
          <a:lstStyle/>
          <a:p>
            <a:pPr>
              <a:buFont typeface="+mj-lt"/>
              <a:buAutoNum type="arabicPeriod" startAt="247"/>
            </a:pPr>
            <a:endParaRPr lang="en-US" dirty="0"/>
          </a:p>
        </p:txBody>
      </p:sp>
      <p:sp>
        <p:nvSpPr>
          <p:cNvPr id="4" name="Slide Number Placeholder 3">
            <a:extLst>
              <a:ext uri="{FF2B5EF4-FFF2-40B4-BE49-F238E27FC236}">
                <a16:creationId xmlns:a16="http://schemas.microsoft.com/office/drawing/2014/main" id="{C8443258-0511-49C3-707F-AE42A5AF2C99}"/>
              </a:ext>
            </a:extLst>
          </p:cNvPr>
          <p:cNvSpPr>
            <a:spLocks noGrp="1"/>
          </p:cNvSpPr>
          <p:nvPr>
            <p:ph type="sldNum" sz="quarter" idx="5"/>
          </p:nvPr>
        </p:nvSpPr>
        <p:spPr/>
        <p:txBody>
          <a:bodyPr/>
          <a:lstStyle/>
          <a:p>
            <a:fld id="{EC83A65F-98AA-D24D-80E3-79FF92F231AB}" type="slidenum">
              <a:rPr lang="en-US" smtClean="0"/>
              <a:t>24</a:t>
            </a:fld>
            <a:endParaRPr lang="en-US"/>
          </a:p>
        </p:txBody>
      </p:sp>
    </p:spTree>
    <p:extLst>
      <p:ext uri="{BB962C8B-B14F-4D97-AF65-F5344CB8AC3E}">
        <p14:creationId xmlns:p14="http://schemas.microsoft.com/office/powerpoint/2010/main" val="13432697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25</a:t>
            </a:fld>
            <a:endParaRPr lang="en-US"/>
          </a:p>
        </p:txBody>
      </p:sp>
    </p:spTree>
    <p:extLst>
      <p:ext uri="{BB962C8B-B14F-4D97-AF65-F5344CB8AC3E}">
        <p14:creationId xmlns:p14="http://schemas.microsoft.com/office/powerpoint/2010/main" val="2806309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26</a:t>
            </a:fld>
            <a:endParaRPr lang="en-US"/>
          </a:p>
        </p:txBody>
      </p:sp>
    </p:spTree>
    <p:extLst>
      <p:ext uri="{BB962C8B-B14F-4D97-AF65-F5344CB8AC3E}">
        <p14:creationId xmlns:p14="http://schemas.microsoft.com/office/powerpoint/2010/main" val="3795772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74023-D989-0517-5561-D746C282B37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4D136D-26CD-9C3B-AD26-373926A7C1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7813A83-D8D1-6F46-6782-A51F8608016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608235F-DF79-B38E-5F38-F3B483800F80}"/>
              </a:ext>
            </a:extLst>
          </p:cNvPr>
          <p:cNvSpPr>
            <a:spLocks noGrp="1"/>
          </p:cNvSpPr>
          <p:nvPr>
            <p:ph type="sldNum" sz="quarter" idx="5"/>
          </p:nvPr>
        </p:nvSpPr>
        <p:spPr/>
        <p:txBody>
          <a:bodyPr/>
          <a:lstStyle/>
          <a:p>
            <a:fld id="{EC83A65F-98AA-D24D-80E3-79FF92F231AB}" type="slidenum">
              <a:rPr lang="en-US" smtClean="0"/>
              <a:t>27</a:t>
            </a:fld>
            <a:endParaRPr lang="en-US"/>
          </a:p>
        </p:txBody>
      </p:sp>
    </p:spTree>
    <p:extLst>
      <p:ext uri="{BB962C8B-B14F-4D97-AF65-F5344CB8AC3E}">
        <p14:creationId xmlns:p14="http://schemas.microsoft.com/office/powerpoint/2010/main" val="34279738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28</a:t>
            </a:fld>
            <a:endParaRPr lang="en-US"/>
          </a:p>
        </p:txBody>
      </p:sp>
    </p:spTree>
    <p:extLst>
      <p:ext uri="{BB962C8B-B14F-4D97-AF65-F5344CB8AC3E}">
        <p14:creationId xmlns:p14="http://schemas.microsoft.com/office/powerpoint/2010/main" val="1199791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C17D5E-B4F4-71E2-530F-5BE8847007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170747-7B5A-DE49-26DC-E34F9769D6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F32DDA-92AA-CB39-F45D-56C84ECB3CB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6B14975-D6EF-C893-31A7-02068E064A74}"/>
              </a:ext>
            </a:extLst>
          </p:cNvPr>
          <p:cNvSpPr>
            <a:spLocks noGrp="1"/>
          </p:cNvSpPr>
          <p:nvPr>
            <p:ph type="sldNum" sz="quarter" idx="5"/>
          </p:nvPr>
        </p:nvSpPr>
        <p:spPr/>
        <p:txBody>
          <a:bodyPr/>
          <a:lstStyle/>
          <a:p>
            <a:fld id="{EC83A65F-98AA-D24D-80E3-79FF92F231AB}" type="slidenum">
              <a:rPr lang="en-US" smtClean="0"/>
              <a:t>29</a:t>
            </a:fld>
            <a:endParaRPr lang="en-US"/>
          </a:p>
        </p:txBody>
      </p:sp>
    </p:spTree>
    <p:extLst>
      <p:ext uri="{BB962C8B-B14F-4D97-AF65-F5344CB8AC3E}">
        <p14:creationId xmlns:p14="http://schemas.microsoft.com/office/powerpoint/2010/main" val="1135923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5A1FB-E65D-4C6F-E573-50385A61E8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B1C5D-EF2A-201A-4227-0DEB196BD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9C32C-92D3-7EF7-C0F8-7F7D04F9F2D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28573A6-7929-9117-7D21-675267049D02}"/>
              </a:ext>
            </a:extLst>
          </p:cNvPr>
          <p:cNvSpPr>
            <a:spLocks noGrp="1"/>
          </p:cNvSpPr>
          <p:nvPr>
            <p:ph type="sldNum" sz="quarter" idx="5"/>
          </p:nvPr>
        </p:nvSpPr>
        <p:spPr/>
        <p:txBody>
          <a:bodyPr/>
          <a:lstStyle/>
          <a:p>
            <a:fld id="{EC83A65F-98AA-D24D-80E3-79FF92F231AB}" type="slidenum">
              <a:rPr lang="en-US" smtClean="0"/>
              <a:t>3</a:t>
            </a:fld>
            <a:endParaRPr lang="en-US"/>
          </a:p>
        </p:txBody>
      </p:sp>
    </p:spTree>
    <p:extLst>
      <p:ext uri="{BB962C8B-B14F-4D97-AF65-F5344CB8AC3E}">
        <p14:creationId xmlns:p14="http://schemas.microsoft.com/office/powerpoint/2010/main" val="8937958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246204-04F3-58FC-457A-EBACDF75CD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CC41FE-CFB1-BED5-396A-4E679F89D8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EBCBFC-8B3E-DC12-7EA8-F7CCF8FC626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8E2DA02-A292-F1DA-8238-748F60A3C4D7}"/>
              </a:ext>
            </a:extLst>
          </p:cNvPr>
          <p:cNvSpPr>
            <a:spLocks noGrp="1"/>
          </p:cNvSpPr>
          <p:nvPr>
            <p:ph type="sldNum" sz="quarter" idx="5"/>
          </p:nvPr>
        </p:nvSpPr>
        <p:spPr/>
        <p:txBody>
          <a:bodyPr/>
          <a:lstStyle/>
          <a:p>
            <a:fld id="{EC83A65F-98AA-D24D-80E3-79FF92F231AB}" type="slidenum">
              <a:rPr lang="en-US" smtClean="0"/>
              <a:t>30</a:t>
            </a:fld>
            <a:endParaRPr lang="en-US"/>
          </a:p>
        </p:txBody>
      </p:sp>
    </p:spTree>
    <p:extLst>
      <p:ext uri="{BB962C8B-B14F-4D97-AF65-F5344CB8AC3E}">
        <p14:creationId xmlns:p14="http://schemas.microsoft.com/office/powerpoint/2010/main" val="16960974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82B1D-5D91-2332-2697-83A21D025E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39A3E-3C5A-30C9-C502-0FCEBE1420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6EE859-7E35-A8B5-0704-8CD785D0852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0341EAB0-8A8B-7A77-5AD0-5D65193F9D4C}"/>
              </a:ext>
            </a:extLst>
          </p:cNvPr>
          <p:cNvSpPr>
            <a:spLocks noGrp="1"/>
          </p:cNvSpPr>
          <p:nvPr>
            <p:ph type="sldNum" sz="quarter" idx="5"/>
          </p:nvPr>
        </p:nvSpPr>
        <p:spPr/>
        <p:txBody>
          <a:bodyPr/>
          <a:lstStyle/>
          <a:p>
            <a:fld id="{EC83A65F-98AA-D24D-80E3-79FF92F231AB}" type="slidenum">
              <a:rPr lang="en-US" smtClean="0"/>
              <a:t>31</a:t>
            </a:fld>
            <a:endParaRPr lang="en-US"/>
          </a:p>
        </p:txBody>
      </p:sp>
    </p:spTree>
    <p:extLst>
      <p:ext uri="{BB962C8B-B14F-4D97-AF65-F5344CB8AC3E}">
        <p14:creationId xmlns:p14="http://schemas.microsoft.com/office/powerpoint/2010/main" val="13446089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32</a:t>
            </a:fld>
            <a:endParaRPr lang="en-US"/>
          </a:p>
        </p:txBody>
      </p:sp>
    </p:spTree>
    <p:extLst>
      <p:ext uri="{BB962C8B-B14F-4D97-AF65-F5344CB8AC3E}">
        <p14:creationId xmlns:p14="http://schemas.microsoft.com/office/powerpoint/2010/main" val="3930296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33</a:t>
            </a:fld>
            <a:endParaRPr lang="en-US"/>
          </a:p>
        </p:txBody>
      </p:sp>
    </p:spTree>
    <p:extLst>
      <p:ext uri="{BB962C8B-B14F-4D97-AF65-F5344CB8AC3E}">
        <p14:creationId xmlns:p14="http://schemas.microsoft.com/office/powerpoint/2010/main" val="17065642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5F5C7-3CE7-200A-8F86-18EA3D08F0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B3CE97-73DE-55A3-8494-B7ACCF4198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EEF02D-4694-66AA-2BE6-0F6EFBF11AA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048C0F3-72C9-B9BB-722B-35248E888BF1}"/>
              </a:ext>
            </a:extLst>
          </p:cNvPr>
          <p:cNvSpPr>
            <a:spLocks noGrp="1"/>
          </p:cNvSpPr>
          <p:nvPr>
            <p:ph type="sldNum" sz="quarter" idx="5"/>
          </p:nvPr>
        </p:nvSpPr>
        <p:spPr/>
        <p:txBody>
          <a:bodyPr/>
          <a:lstStyle/>
          <a:p>
            <a:fld id="{EC83A65F-98AA-D24D-80E3-79FF92F231AB}" type="slidenum">
              <a:rPr lang="en-US" smtClean="0"/>
              <a:t>34</a:t>
            </a:fld>
            <a:endParaRPr lang="en-US"/>
          </a:p>
        </p:txBody>
      </p:sp>
    </p:spTree>
    <p:extLst>
      <p:ext uri="{BB962C8B-B14F-4D97-AF65-F5344CB8AC3E}">
        <p14:creationId xmlns:p14="http://schemas.microsoft.com/office/powerpoint/2010/main" val="23000348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73BAA-4980-BF50-CE2D-F08F0BF552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F25167-666B-64EB-DFFA-C9865B7DAF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E0ACFD-561C-0340-AC20-FA953FAA9C2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7ED7FA4-45D9-A628-259A-B02C6D27D7AF}"/>
              </a:ext>
            </a:extLst>
          </p:cNvPr>
          <p:cNvSpPr>
            <a:spLocks noGrp="1"/>
          </p:cNvSpPr>
          <p:nvPr>
            <p:ph type="sldNum" sz="quarter" idx="5"/>
          </p:nvPr>
        </p:nvSpPr>
        <p:spPr/>
        <p:txBody>
          <a:bodyPr/>
          <a:lstStyle/>
          <a:p>
            <a:fld id="{EC83A65F-98AA-D24D-80E3-79FF92F231AB}" type="slidenum">
              <a:rPr lang="en-US" smtClean="0"/>
              <a:t>36</a:t>
            </a:fld>
            <a:endParaRPr lang="en-US"/>
          </a:p>
        </p:txBody>
      </p:sp>
    </p:spTree>
    <p:extLst>
      <p:ext uri="{BB962C8B-B14F-4D97-AF65-F5344CB8AC3E}">
        <p14:creationId xmlns:p14="http://schemas.microsoft.com/office/powerpoint/2010/main" val="6059049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CCE2E1-632E-63C1-6E28-45DDFB230A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55C9B2-5994-7D4C-682C-18619AAD2F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871965-F20B-07EC-F0CD-8F781FFFABC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8C81152F-6947-1C61-1CD3-45BA30572E6D}"/>
              </a:ext>
            </a:extLst>
          </p:cNvPr>
          <p:cNvSpPr>
            <a:spLocks noGrp="1"/>
          </p:cNvSpPr>
          <p:nvPr>
            <p:ph type="sldNum" sz="quarter" idx="5"/>
          </p:nvPr>
        </p:nvSpPr>
        <p:spPr/>
        <p:txBody>
          <a:bodyPr/>
          <a:lstStyle/>
          <a:p>
            <a:fld id="{EC83A65F-98AA-D24D-80E3-79FF92F231AB}" type="slidenum">
              <a:rPr lang="en-US" smtClean="0"/>
              <a:t>37</a:t>
            </a:fld>
            <a:endParaRPr lang="en-US"/>
          </a:p>
        </p:txBody>
      </p:sp>
    </p:spTree>
    <p:extLst>
      <p:ext uri="{BB962C8B-B14F-4D97-AF65-F5344CB8AC3E}">
        <p14:creationId xmlns:p14="http://schemas.microsoft.com/office/powerpoint/2010/main" val="9724243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38</a:t>
            </a:fld>
            <a:endParaRPr lang="en-US"/>
          </a:p>
        </p:txBody>
      </p:sp>
    </p:spTree>
    <p:extLst>
      <p:ext uri="{BB962C8B-B14F-4D97-AF65-F5344CB8AC3E}">
        <p14:creationId xmlns:p14="http://schemas.microsoft.com/office/powerpoint/2010/main" val="11163987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39</a:t>
            </a:fld>
            <a:endParaRPr lang="en-US"/>
          </a:p>
        </p:txBody>
      </p:sp>
    </p:spTree>
    <p:extLst>
      <p:ext uri="{BB962C8B-B14F-4D97-AF65-F5344CB8AC3E}">
        <p14:creationId xmlns:p14="http://schemas.microsoft.com/office/powerpoint/2010/main" val="34591413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616B6-1489-10C6-C817-87F8746ADB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2AEA1C-8E8D-42B4-7089-9CC365CD4C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AA0D67D-BE2F-6E77-146D-7FBB8CC4324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560FCD3-C821-AB8B-80C8-87EB56529402}"/>
              </a:ext>
            </a:extLst>
          </p:cNvPr>
          <p:cNvSpPr>
            <a:spLocks noGrp="1"/>
          </p:cNvSpPr>
          <p:nvPr>
            <p:ph type="sldNum" sz="quarter" idx="5"/>
          </p:nvPr>
        </p:nvSpPr>
        <p:spPr/>
        <p:txBody>
          <a:bodyPr/>
          <a:lstStyle/>
          <a:p>
            <a:fld id="{EC83A65F-98AA-D24D-80E3-79FF92F231AB}" type="slidenum">
              <a:rPr lang="en-US" smtClean="0"/>
              <a:t>40</a:t>
            </a:fld>
            <a:endParaRPr lang="en-US"/>
          </a:p>
        </p:txBody>
      </p:sp>
    </p:spTree>
    <p:extLst>
      <p:ext uri="{BB962C8B-B14F-4D97-AF65-F5344CB8AC3E}">
        <p14:creationId xmlns:p14="http://schemas.microsoft.com/office/powerpoint/2010/main" val="2687703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F2650-6A23-2A73-9019-0FC79A3CAF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8760F7-9752-A58A-C209-89D5468B3C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B61570-144E-D47D-1A33-0D36BC34934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DE44E2D4-0712-8758-2C11-EB49DD45008C}"/>
              </a:ext>
            </a:extLst>
          </p:cNvPr>
          <p:cNvSpPr>
            <a:spLocks noGrp="1"/>
          </p:cNvSpPr>
          <p:nvPr>
            <p:ph type="sldNum" sz="quarter" idx="5"/>
          </p:nvPr>
        </p:nvSpPr>
        <p:spPr/>
        <p:txBody>
          <a:bodyPr/>
          <a:lstStyle/>
          <a:p>
            <a:fld id="{EC83A65F-98AA-D24D-80E3-79FF92F231AB}" type="slidenum">
              <a:rPr lang="en-US" smtClean="0"/>
              <a:t>4</a:t>
            </a:fld>
            <a:endParaRPr lang="en-US"/>
          </a:p>
        </p:txBody>
      </p:sp>
    </p:spTree>
    <p:extLst>
      <p:ext uri="{BB962C8B-B14F-4D97-AF65-F5344CB8AC3E}">
        <p14:creationId xmlns:p14="http://schemas.microsoft.com/office/powerpoint/2010/main" val="27091362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767EB-1F8A-F128-258F-0B484E61F7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05278-E286-6B2D-B4F0-97A96B04264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F2ADF0-F150-F0DA-E470-509F5B8B6D6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F503446-895F-36FA-D2D6-29B85AFC635E}"/>
              </a:ext>
            </a:extLst>
          </p:cNvPr>
          <p:cNvSpPr>
            <a:spLocks noGrp="1"/>
          </p:cNvSpPr>
          <p:nvPr>
            <p:ph type="sldNum" sz="quarter" idx="5"/>
          </p:nvPr>
        </p:nvSpPr>
        <p:spPr/>
        <p:txBody>
          <a:bodyPr/>
          <a:lstStyle/>
          <a:p>
            <a:fld id="{EC83A65F-98AA-D24D-80E3-79FF92F231AB}" type="slidenum">
              <a:rPr lang="en-US" smtClean="0"/>
              <a:t>41</a:t>
            </a:fld>
            <a:endParaRPr lang="en-US"/>
          </a:p>
        </p:txBody>
      </p:sp>
    </p:spTree>
    <p:extLst>
      <p:ext uri="{BB962C8B-B14F-4D97-AF65-F5344CB8AC3E}">
        <p14:creationId xmlns:p14="http://schemas.microsoft.com/office/powerpoint/2010/main" val="418826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CAB5CA-BF3E-F8D1-5184-64E67F38A6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C4EDB0A-00AC-2481-FACF-34A2AB4C8F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D4F412-E659-6B49-9103-C5AD2019506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98044C9-242D-70E5-2FBA-9E2E7E884AFD}"/>
              </a:ext>
            </a:extLst>
          </p:cNvPr>
          <p:cNvSpPr>
            <a:spLocks noGrp="1"/>
          </p:cNvSpPr>
          <p:nvPr>
            <p:ph type="sldNum" sz="quarter" idx="5"/>
          </p:nvPr>
        </p:nvSpPr>
        <p:spPr/>
        <p:txBody>
          <a:bodyPr/>
          <a:lstStyle/>
          <a:p>
            <a:fld id="{EC83A65F-98AA-D24D-80E3-79FF92F231AB}" type="slidenum">
              <a:rPr lang="en-US" smtClean="0"/>
              <a:t>5</a:t>
            </a:fld>
            <a:endParaRPr lang="en-US"/>
          </a:p>
        </p:txBody>
      </p:sp>
    </p:spTree>
    <p:extLst>
      <p:ext uri="{BB962C8B-B14F-4D97-AF65-F5344CB8AC3E}">
        <p14:creationId xmlns:p14="http://schemas.microsoft.com/office/powerpoint/2010/main" val="3254063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5EDDF-52DC-2B5E-4DA2-2B1644C544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D0E0C3-AE3D-D9CC-F392-44A504D53B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D439ECF-9E29-7E26-2F0E-B6688670BFD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2D41106A-D062-6C3F-85AA-23CAD5CABB66}"/>
              </a:ext>
            </a:extLst>
          </p:cNvPr>
          <p:cNvSpPr>
            <a:spLocks noGrp="1"/>
          </p:cNvSpPr>
          <p:nvPr>
            <p:ph type="sldNum" sz="quarter" idx="5"/>
          </p:nvPr>
        </p:nvSpPr>
        <p:spPr/>
        <p:txBody>
          <a:bodyPr/>
          <a:lstStyle/>
          <a:p>
            <a:fld id="{EC83A65F-98AA-D24D-80E3-79FF92F231AB}" type="slidenum">
              <a:rPr lang="en-US" smtClean="0"/>
              <a:t>6</a:t>
            </a:fld>
            <a:endParaRPr lang="en-US"/>
          </a:p>
        </p:txBody>
      </p:sp>
    </p:spTree>
    <p:extLst>
      <p:ext uri="{BB962C8B-B14F-4D97-AF65-F5344CB8AC3E}">
        <p14:creationId xmlns:p14="http://schemas.microsoft.com/office/powerpoint/2010/main" val="1680992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C83A65F-98AA-D24D-80E3-79FF92F231AB}" type="slidenum">
              <a:rPr lang="en-US" smtClean="0"/>
              <a:t>7</a:t>
            </a:fld>
            <a:endParaRPr lang="en-US"/>
          </a:p>
        </p:txBody>
      </p:sp>
    </p:spTree>
    <p:extLst>
      <p:ext uri="{BB962C8B-B14F-4D97-AF65-F5344CB8AC3E}">
        <p14:creationId xmlns:p14="http://schemas.microsoft.com/office/powerpoint/2010/main" val="3840667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5A1FB-E65D-4C6F-E573-50385A61E8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4B1C5D-EF2A-201A-4227-0DEB196BD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69C32C-92D3-7EF7-C0F8-7F7D04F9F2D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128573A6-7929-9117-7D21-675267049D02}"/>
              </a:ext>
            </a:extLst>
          </p:cNvPr>
          <p:cNvSpPr>
            <a:spLocks noGrp="1"/>
          </p:cNvSpPr>
          <p:nvPr>
            <p:ph type="sldNum" sz="quarter" idx="5"/>
          </p:nvPr>
        </p:nvSpPr>
        <p:spPr/>
        <p:txBody>
          <a:bodyPr/>
          <a:lstStyle/>
          <a:p>
            <a:fld id="{EC83A65F-98AA-D24D-80E3-79FF92F231AB}" type="slidenum">
              <a:rPr lang="en-US" smtClean="0"/>
              <a:t>8</a:t>
            </a:fld>
            <a:endParaRPr lang="en-US"/>
          </a:p>
        </p:txBody>
      </p:sp>
    </p:spTree>
    <p:extLst>
      <p:ext uri="{BB962C8B-B14F-4D97-AF65-F5344CB8AC3E}">
        <p14:creationId xmlns:p14="http://schemas.microsoft.com/office/powerpoint/2010/main" val="893795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FD33A-F9EC-EE6A-8430-885EDA8F64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798133-DF39-2624-5B83-B6C928CEA6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012BB6-A42F-506F-0892-741A2BB9CE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E916B81E-BA62-FFBB-3DD8-AE2E02E01016}"/>
              </a:ext>
            </a:extLst>
          </p:cNvPr>
          <p:cNvSpPr>
            <a:spLocks noGrp="1"/>
          </p:cNvSpPr>
          <p:nvPr>
            <p:ph type="sldNum" sz="quarter" idx="5"/>
          </p:nvPr>
        </p:nvSpPr>
        <p:spPr/>
        <p:txBody>
          <a:bodyPr/>
          <a:lstStyle/>
          <a:p>
            <a:fld id="{EC83A65F-98AA-D24D-80E3-79FF92F231AB}" type="slidenum">
              <a:rPr lang="en-US" smtClean="0"/>
              <a:t>9</a:t>
            </a:fld>
            <a:endParaRPr lang="en-US"/>
          </a:p>
        </p:txBody>
      </p:sp>
    </p:spTree>
    <p:extLst>
      <p:ext uri="{BB962C8B-B14F-4D97-AF65-F5344CB8AC3E}">
        <p14:creationId xmlns:p14="http://schemas.microsoft.com/office/powerpoint/2010/main" val="1266697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50CF6-A22E-0291-59D4-CB17930C2F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3515976-214D-AFAD-26A7-06E0869731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D107888C-434F-F623-F8BF-1F99927E6805}"/>
              </a:ext>
            </a:extLst>
          </p:cNvPr>
          <p:cNvSpPr>
            <a:spLocks noGrp="1"/>
          </p:cNvSpPr>
          <p:nvPr>
            <p:ph type="dt" sz="half" idx="10"/>
          </p:nvPr>
        </p:nvSpPr>
        <p:spPr/>
        <p:txBody>
          <a:bodyPr/>
          <a:lstStyle/>
          <a:p>
            <a:fld id="{B3D4BA84-A632-E449-8B2C-DCCBC7AF8D1E}" type="datetime1">
              <a:rPr lang="en-GB" smtClean="0"/>
              <a:t>14/07/2025</a:t>
            </a:fld>
            <a:endParaRPr lang="en-US"/>
          </a:p>
        </p:txBody>
      </p:sp>
      <p:sp>
        <p:nvSpPr>
          <p:cNvPr id="5" name="Footer Placeholder 4">
            <a:extLst>
              <a:ext uri="{FF2B5EF4-FFF2-40B4-BE49-F238E27FC236}">
                <a16:creationId xmlns:a16="http://schemas.microsoft.com/office/drawing/2014/main" id="{62B27637-0DEE-9EC7-BF2D-BCD321F22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C5A159-17C3-3D7D-C879-D93D16A5229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315424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0459-DEEA-7024-96A3-6F4C749F6DA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E54111-D546-ADB3-FF86-9D5D9638E5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21A7DBE-0758-DCD0-C1E3-C9BB4DA09AAF}"/>
              </a:ext>
            </a:extLst>
          </p:cNvPr>
          <p:cNvSpPr>
            <a:spLocks noGrp="1"/>
          </p:cNvSpPr>
          <p:nvPr>
            <p:ph type="dt" sz="half" idx="10"/>
          </p:nvPr>
        </p:nvSpPr>
        <p:spPr/>
        <p:txBody>
          <a:bodyPr/>
          <a:lstStyle/>
          <a:p>
            <a:fld id="{65D1AEB7-A70A-4445-AA0A-C0A54C924FF1}" type="datetime1">
              <a:rPr lang="en-GB" smtClean="0"/>
              <a:t>14/07/2025</a:t>
            </a:fld>
            <a:endParaRPr lang="en-US"/>
          </a:p>
        </p:txBody>
      </p:sp>
      <p:sp>
        <p:nvSpPr>
          <p:cNvPr id="5" name="Footer Placeholder 4">
            <a:extLst>
              <a:ext uri="{FF2B5EF4-FFF2-40B4-BE49-F238E27FC236}">
                <a16:creationId xmlns:a16="http://schemas.microsoft.com/office/drawing/2014/main" id="{C19A3353-7B19-496C-94AB-60B969D4F2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891B54-AE4E-33CA-6C17-9E5AE0BAD75A}"/>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586225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AA3935-43A7-E300-4DFD-DF19E763ED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9CF2FCF-533E-7A6B-A559-91133FEB8F8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D22CB2-AF60-8B9C-E6A0-0879F667CB20}"/>
              </a:ext>
            </a:extLst>
          </p:cNvPr>
          <p:cNvSpPr>
            <a:spLocks noGrp="1"/>
          </p:cNvSpPr>
          <p:nvPr>
            <p:ph type="dt" sz="half" idx="10"/>
          </p:nvPr>
        </p:nvSpPr>
        <p:spPr/>
        <p:txBody>
          <a:bodyPr/>
          <a:lstStyle/>
          <a:p>
            <a:fld id="{343BBE5F-A2AA-8246-A24F-820966A9749F}" type="datetime1">
              <a:rPr lang="en-GB" smtClean="0"/>
              <a:t>14/07/2025</a:t>
            </a:fld>
            <a:endParaRPr lang="en-US"/>
          </a:p>
        </p:txBody>
      </p:sp>
      <p:sp>
        <p:nvSpPr>
          <p:cNvPr id="5" name="Footer Placeholder 4">
            <a:extLst>
              <a:ext uri="{FF2B5EF4-FFF2-40B4-BE49-F238E27FC236}">
                <a16:creationId xmlns:a16="http://schemas.microsoft.com/office/drawing/2014/main" id="{AF061331-01AF-4888-3DDD-84724BA929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4E292C-EC21-8A4E-6D02-2ADA2099687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2119744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AF2C0-7027-43C4-5E91-3FC25663F1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35A9147-AE52-305B-989C-B10D3FEA9BE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08ABC8C-0611-C892-FE07-79BC0D4FF457}"/>
              </a:ext>
            </a:extLst>
          </p:cNvPr>
          <p:cNvSpPr>
            <a:spLocks noGrp="1"/>
          </p:cNvSpPr>
          <p:nvPr>
            <p:ph type="dt" sz="half" idx="10"/>
          </p:nvPr>
        </p:nvSpPr>
        <p:spPr/>
        <p:txBody>
          <a:bodyPr/>
          <a:lstStyle/>
          <a:p>
            <a:fld id="{2C00A47D-69DB-0643-B170-DE4CF8738672}" type="datetime1">
              <a:rPr lang="en-GB" smtClean="0"/>
              <a:t>14/07/2025</a:t>
            </a:fld>
            <a:endParaRPr lang="en-US"/>
          </a:p>
        </p:txBody>
      </p:sp>
      <p:sp>
        <p:nvSpPr>
          <p:cNvPr id="5" name="Footer Placeholder 4">
            <a:extLst>
              <a:ext uri="{FF2B5EF4-FFF2-40B4-BE49-F238E27FC236}">
                <a16:creationId xmlns:a16="http://schemas.microsoft.com/office/drawing/2014/main" id="{D7A31926-A9FD-1B2E-CAC2-3980B80AAD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292F1E-D4E9-F93C-6BFB-B2FEB5CE68C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530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E4F3-817A-422F-A129-ADD50A2141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A285EA5-42DA-A8C7-D7C3-36F0629598F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D9E9A8E-B93D-9372-0217-92CBFDB76C33}"/>
              </a:ext>
            </a:extLst>
          </p:cNvPr>
          <p:cNvSpPr>
            <a:spLocks noGrp="1"/>
          </p:cNvSpPr>
          <p:nvPr>
            <p:ph type="dt" sz="half" idx="10"/>
          </p:nvPr>
        </p:nvSpPr>
        <p:spPr/>
        <p:txBody>
          <a:bodyPr/>
          <a:lstStyle/>
          <a:p>
            <a:fld id="{82050954-CAB6-254F-9E7E-DFFC88847264}" type="datetime1">
              <a:rPr lang="en-GB" smtClean="0"/>
              <a:t>14/07/2025</a:t>
            </a:fld>
            <a:endParaRPr lang="en-US"/>
          </a:p>
        </p:txBody>
      </p:sp>
      <p:sp>
        <p:nvSpPr>
          <p:cNvPr id="5" name="Footer Placeholder 4">
            <a:extLst>
              <a:ext uri="{FF2B5EF4-FFF2-40B4-BE49-F238E27FC236}">
                <a16:creationId xmlns:a16="http://schemas.microsoft.com/office/drawing/2014/main" id="{005C5C2D-06C8-21CF-68A8-EBE27F4E42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6CAE22-DB51-ED5C-CD2A-1545B4132225}"/>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2030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80E4-1BFC-74B7-D733-5DD0838184C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134BBC0-3F80-11BE-3DF2-44C3219404F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36AB2A-2FB3-2816-6211-7728D12D099B}"/>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60C1964-42CA-2C3D-244B-B7D2E451C159}"/>
              </a:ext>
            </a:extLst>
          </p:cNvPr>
          <p:cNvSpPr>
            <a:spLocks noGrp="1"/>
          </p:cNvSpPr>
          <p:nvPr>
            <p:ph type="dt" sz="half" idx="10"/>
          </p:nvPr>
        </p:nvSpPr>
        <p:spPr/>
        <p:txBody>
          <a:bodyPr/>
          <a:lstStyle/>
          <a:p>
            <a:fld id="{D1BC596C-997D-A441-839C-57600483EB1C}" type="datetime1">
              <a:rPr lang="en-GB" smtClean="0"/>
              <a:t>14/07/2025</a:t>
            </a:fld>
            <a:endParaRPr lang="en-US"/>
          </a:p>
        </p:txBody>
      </p:sp>
      <p:sp>
        <p:nvSpPr>
          <p:cNvPr id="6" name="Footer Placeholder 5">
            <a:extLst>
              <a:ext uri="{FF2B5EF4-FFF2-40B4-BE49-F238E27FC236}">
                <a16:creationId xmlns:a16="http://schemas.microsoft.com/office/drawing/2014/main" id="{95DBAC81-717D-EADB-16FA-4604C05553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6E311-B672-3B41-F4AC-1F4146A5831F}"/>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8408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74AC1-744F-6C33-5B43-F349920E146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0C0052C-E0BB-C777-5C03-DAE4AD4A49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EA983D9-D0FA-F04F-5632-1744AA48A05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17E02C34-8CDD-3CE1-578B-A8F1F78A5B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385EB39-AFBA-9576-9434-06F593F2EBD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ADE0782-A371-D9C6-DE82-CD4E961D7DE2}"/>
              </a:ext>
            </a:extLst>
          </p:cNvPr>
          <p:cNvSpPr>
            <a:spLocks noGrp="1"/>
          </p:cNvSpPr>
          <p:nvPr>
            <p:ph type="dt" sz="half" idx="10"/>
          </p:nvPr>
        </p:nvSpPr>
        <p:spPr/>
        <p:txBody>
          <a:bodyPr/>
          <a:lstStyle/>
          <a:p>
            <a:fld id="{4FF76790-FAD0-1549-A091-6FEAB1F01403}" type="datetime1">
              <a:rPr lang="en-GB" smtClean="0"/>
              <a:t>14/07/2025</a:t>
            </a:fld>
            <a:endParaRPr lang="en-US"/>
          </a:p>
        </p:txBody>
      </p:sp>
      <p:sp>
        <p:nvSpPr>
          <p:cNvPr id="8" name="Footer Placeholder 7">
            <a:extLst>
              <a:ext uri="{FF2B5EF4-FFF2-40B4-BE49-F238E27FC236}">
                <a16:creationId xmlns:a16="http://schemas.microsoft.com/office/drawing/2014/main" id="{3C433349-96D1-B207-89CF-6896803B6A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0B16D6E-6039-BDF5-FDEF-D0A020BA55A0}"/>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3404063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6C1C4-3C11-EAE3-06AD-9FFBD6F7BA2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E7F6F69-7F29-0559-8F6F-D1C79CF71B55}"/>
              </a:ext>
            </a:extLst>
          </p:cNvPr>
          <p:cNvSpPr>
            <a:spLocks noGrp="1"/>
          </p:cNvSpPr>
          <p:nvPr>
            <p:ph type="dt" sz="half" idx="10"/>
          </p:nvPr>
        </p:nvSpPr>
        <p:spPr/>
        <p:txBody>
          <a:bodyPr/>
          <a:lstStyle/>
          <a:p>
            <a:fld id="{CB1DD1DC-8842-4749-949F-BA2BE5931DDE}" type="datetime1">
              <a:rPr lang="en-GB" smtClean="0"/>
              <a:t>14/07/2025</a:t>
            </a:fld>
            <a:endParaRPr lang="en-US"/>
          </a:p>
        </p:txBody>
      </p:sp>
      <p:sp>
        <p:nvSpPr>
          <p:cNvPr id="4" name="Footer Placeholder 3">
            <a:extLst>
              <a:ext uri="{FF2B5EF4-FFF2-40B4-BE49-F238E27FC236}">
                <a16:creationId xmlns:a16="http://schemas.microsoft.com/office/drawing/2014/main" id="{35EE073D-5E24-0C14-C6D6-AC2D3C8738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D6B896-4878-8149-25AB-29B7AB66DB2E}"/>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14754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AA862D-F6BF-23A9-2983-787D530982B9}"/>
              </a:ext>
            </a:extLst>
          </p:cNvPr>
          <p:cNvSpPr>
            <a:spLocks noGrp="1"/>
          </p:cNvSpPr>
          <p:nvPr>
            <p:ph type="dt" sz="half" idx="10"/>
          </p:nvPr>
        </p:nvSpPr>
        <p:spPr/>
        <p:txBody>
          <a:bodyPr/>
          <a:lstStyle/>
          <a:p>
            <a:fld id="{CBA73CCB-83A3-854E-A8B5-42EBBD1D4369}" type="datetime1">
              <a:rPr lang="en-GB" smtClean="0"/>
              <a:t>14/07/2025</a:t>
            </a:fld>
            <a:endParaRPr lang="en-US"/>
          </a:p>
        </p:txBody>
      </p:sp>
      <p:sp>
        <p:nvSpPr>
          <p:cNvPr id="3" name="Footer Placeholder 2">
            <a:extLst>
              <a:ext uri="{FF2B5EF4-FFF2-40B4-BE49-F238E27FC236}">
                <a16:creationId xmlns:a16="http://schemas.microsoft.com/office/drawing/2014/main" id="{C9DC3701-5E73-DF23-1E32-4738DDE4147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A8A5D76-A1D9-1D4B-6DE4-CCB0E3C2D1EB}"/>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561981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1EDCA-FECC-91E0-8F7E-C729C94648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71A5829-5E9A-FD62-B8CB-31610E08B6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69A1ED2-6946-8452-728F-72CB82D2A1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4B49B5-B0E4-501B-8A77-8CEB2B240113}"/>
              </a:ext>
            </a:extLst>
          </p:cNvPr>
          <p:cNvSpPr>
            <a:spLocks noGrp="1"/>
          </p:cNvSpPr>
          <p:nvPr>
            <p:ph type="dt" sz="half" idx="10"/>
          </p:nvPr>
        </p:nvSpPr>
        <p:spPr/>
        <p:txBody>
          <a:bodyPr/>
          <a:lstStyle/>
          <a:p>
            <a:fld id="{ABBCFB35-52E4-7643-9159-A8F32D0515E8}" type="datetime1">
              <a:rPr lang="en-GB" smtClean="0"/>
              <a:t>14/07/2025</a:t>
            </a:fld>
            <a:endParaRPr lang="en-US"/>
          </a:p>
        </p:txBody>
      </p:sp>
      <p:sp>
        <p:nvSpPr>
          <p:cNvPr id="6" name="Footer Placeholder 5">
            <a:extLst>
              <a:ext uri="{FF2B5EF4-FFF2-40B4-BE49-F238E27FC236}">
                <a16:creationId xmlns:a16="http://schemas.microsoft.com/office/drawing/2014/main" id="{F0C980F0-6B47-A89D-3E5D-C071BCEDA4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2CA281-670C-24A9-1021-F91FE9FE6A06}"/>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94390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38A1D-8E4D-1DA7-20F3-6BB2E338CF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A66E1B7-3AB4-4FD3-6EA4-C7CB6939EA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98FE94-602E-227C-3DEA-DA7EEE3983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6177E1F-ADBC-B8BB-9BCD-1A811511EB04}"/>
              </a:ext>
            </a:extLst>
          </p:cNvPr>
          <p:cNvSpPr>
            <a:spLocks noGrp="1"/>
          </p:cNvSpPr>
          <p:nvPr>
            <p:ph type="dt" sz="half" idx="10"/>
          </p:nvPr>
        </p:nvSpPr>
        <p:spPr/>
        <p:txBody>
          <a:bodyPr/>
          <a:lstStyle/>
          <a:p>
            <a:fld id="{1EDE6F3E-039F-1949-A62F-09CA071A23A9}" type="datetime1">
              <a:rPr lang="en-GB" smtClean="0"/>
              <a:t>14/07/2025</a:t>
            </a:fld>
            <a:endParaRPr lang="en-US"/>
          </a:p>
        </p:txBody>
      </p:sp>
      <p:sp>
        <p:nvSpPr>
          <p:cNvPr id="6" name="Footer Placeholder 5">
            <a:extLst>
              <a:ext uri="{FF2B5EF4-FFF2-40B4-BE49-F238E27FC236}">
                <a16:creationId xmlns:a16="http://schemas.microsoft.com/office/drawing/2014/main" id="{DCAA043D-3EDD-8B53-78EF-265B437F1B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001FB74-C62C-A0EC-7EEF-8E13360C4E88}"/>
              </a:ext>
            </a:extLst>
          </p:cNvPr>
          <p:cNvSpPr>
            <a:spLocks noGrp="1"/>
          </p:cNvSpPr>
          <p:nvPr>
            <p:ph type="sldNum" sz="quarter" idx="12"/>
          </p:nvPr>
        </p:nvSpPr>
        <p:spPr/>
        <p:txBody>
          <a:bodyPr/>
          <a:lstStyle/>
          <a:p>
            <a:fld id="{93449C41-28D8-214C-95E9-2FFE65FC1517}" type="slidenum">
              <a:rPr lang="en-US" smtClean="0"/>
              <a:t>‹#›</a:t>
            </a:fld>
            <a:endParaRPr lang="en-US"/>
          </a:p>
        </p:txBody>
      </p:sp>
    </p:spTree>
    <p:extLst>
      <p:ext uri="{BB962C8B-B14F-4D97-AF65-F5344CB8AC3E}">
        <p14:creationId xmlns:p14="http://schemas.microsoft.com/office/powerpoint/2010/main" val="1730083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4686BC-405A-43F0-250C-0DABB11823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7FC6A05-BC55-440C-F9BF-B76A12AA83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FFFF79-1B36-7FC1-9F02-DAFDC833B8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AA5DCD2-97F7-9E4F-AEA4-4226FF54BBB9}" type="datetime1">
              <a:rPr lang="en-GB" smtClean="0"/>
              <a:t>14/07/2025</a:t>
            </a:fld>
            <a:endParaRPr lang="en-US"/>
          </a:p>
        </p:txBody>
      </p:sp>
      <p:sp>
        <p:nvSpPr>
          <p:cNvPr id="5" name="Footer Placeholder 4">
            <a:extLst>
              <a:ext uri="{FF2B5EF4-FFF2-40B4-BE49-F238E27FC236}">
                <a16:creationId xmlns:a16="http://schemas.microsoft.com/office/drawing/2014/main" id="{575804E0-F449-3311-656D-9733F31D08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8756AAF-B7CE-C738-D583-6F90CD91B6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3449C41-28D8-214C-95E9-2FFE65FC1517}" type="slidenum">
              <a:rPr lang="en-US" smtClean="0"/>
              <a:t>‹#›</a:t>
            </a:fld>
            <a:endParaRPr lang="en-US"/>
          </a:p>
        </p:txBody>
      </p:sp>
    </p:spTree>
    <p:extLst>
      <p:ext uri="{BB962C8B-B14F-4D97-AF65-F5344CB8AC3E}">
        <p14:creationId xmlns:p14="http://schemas.microsoft.com/office/powerpoint/2010/main" val="2388786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0.svg"/><Relationship Id="rId3" Type="http://schemas.openxmlformats.org/officeDocument/2006/relationships/image" Target="../media/image9.png"/><Relationship Id="rId7" Type="http://schemas.openxmlformats.org/officeDocument/2006/relationships/image" Target="../media/image27.png"/><Relationship Id="rId12"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image" Target="../media/image28.png"/><Relationship Id="rId4" Type="http://schemas.openxmlformats.org/officeDocument/2006/relationships/image" Target="../media/image25.png"/><Relationship Id="rId9" Type="http://schemas.openxmlformats.org/officeDocument/2006/relationships/image" Target="../media/image13.png"/><Relationship Id="rId1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8.png"/><Relationship Id="rId3" Type="http://schemas.openxmlformats.org/officeDocument/2006/relationships/image" Target="../media/image9.png"/><Relationship Id="rId7" Type="http://schemas.openxmlformats.org/officeDocument/2006/relationships/image" Target="../media/image30.png"/><Relationship Id="rId12"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25.png"/><Relationship Id="rId9" Type="http://schemas.openxmlformats.org/officeDocument/2006/relationships/image" Target="../media/image14.png"/><Relationship Id="rId1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30.png"/><Relationship Id="rId3" Type="http://schemas.openxmlformats.org/officeDocument/2006/relationships/image" Target="../media/image9.png"/><Relationship Id="rId7" Type="http://schemas.openxmlformats.org/officeDocument/2006/relationships/image" Target="../media/image31.png"/><Relationship Id="rId12"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0.png"/><Relationship Id="rId5" Type="http://schemas.openxmlformats.org/officeDocument/2006/relationships/image" Target="../media/image11.png"/><Relationship Id="rId10" Type="http://schemas.openxmlformats.org/officeDocument/2006/relationships/image" Target="../media/image20.svg"/><Relationship Id="rId4" Type="http://schemas.openxmlformats.org/officeDocument/2006/relationships/image" Target="../media/image25.png"/><Relationship Id="rId9" Type="http://schemas.openxmlformats.org/officeDocument/2006/relationships/image" Target="../media/image19.png"/><Relationship Id="rId1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32.png"/><Relationship Id="rId12" Type="http://schemas.openxmlformats.org/officeDocument/2006/relationships/image" Target="../media/image17.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6.png"/><Relationship Id="rId5" Type="http://schemas.openxmlformats.org/officeDocument/2006/relationships/image" Target="../media/image11.png"/><Relationship Id="rId10" Type="http://schemas.openxmlformats.org/officeDocument/2006/relationships/image" Target="../media/image14.png"/><Relationship Id="rId4" Type="http://schemas.openxmlformats.org/officeDocument/2006/relationships/image" Target="../media/image24.png"/><Relationship Id="rId9" Type="http://schemas.openxmlformats.org/officeDocument/2006/relationships/image" Target="../media/image18.png"/><Relationship Id="rId1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270.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9.png"/><Relationship Id="rId7"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8.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9.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18.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30.png"/><Relationship Id="rId5" Type="http://schemas.openxmlformats.org/officeDocument/2006/relationships/image" Target="../media/image40.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18.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6.gif"/><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360.png"/></Relationships>
</file>

<file path=ppt/slides/_rels/slide39.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hyperlink" Target="https://arxiv.org/abs/1501.0643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7.svg"/><Relationship Id="rId3" Type="http://schemas.openxmlformats.org/officeDocument/2006/relationships/image" Target="../media/image9.png"/><Relationship Id="rId7" Type="http://schemas.openxmlformats.org/officeDocument/2006/relationships/image" Target="../media/image12.png"/><Relationship Id="rId12"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0.png"/><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0.png"/><Relationship Id="rId9" Type="http://schemas.openxmlformats.org/officeDocument/2006/relationships/image" Target="../media/image13.png"/><Relationship Id="rId1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0.svg"/><Relationship Id="rId3" Type="http://schemas.openxmlformats.org/officeDocument/2006/relationships/image" Target="../media/image9.png"/><Relationship Id="rId7" Type="http://schemas.openxmlformats.org/officeDocument/2006/relationships/image" Target="../media/image20.png"/><Relationship Id="rId12"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14.png"/><Relationship Id="rId5" Type="http://schemas.openxmlformats.org/officeDocument/2006/relationships/image" Target="../media/image10.png"/><Relationship Id="rId10" Type="http://schemas.openxmlformats.org/officeDocument/2006/relationships/image" Target="../media/image21.png"/><Relationship Id="rId4" Type="http://schemas.openxmlformats.org/officeDocument/2006/relationships/image" Target="../media/image90.png"/><Relationship Id="rId9" Type="http://schemas.openxmlformats.org/officeDocument/2006/relationships/image" Target="../media/image13.png"/><Relationship Id="rId1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AA431-D68D-9D64-A6D1-65DCA8F86C0E}"/>
              </a:ext>
            </a:extLst>
          </p:cNvPr>
          <p:cNvSpPr>
            <a:spLocks noGrp="1"/>
          </p:cNvSpPr>
          <p:nvPr>
            <p:ph type="ctrTitle"/>
          </p:nvPr>
        </p:nvSpPr>
        <p:spPr>
          <a:xfrm>
            <a:off x="0" y="609599"/>
            <a:ext cx="12192000" cy="1914525"/>
          </a:xfrm>
        </p:spPr>
        <p:txBody>
          <a:bodyPr anchor="ctr">
            <a:normAutofit/>
          </a:bodyPr>
          <a:lstStyle/>
          <a:p>
            <a:r>
              <a:rPr lang="en-US" dirty="0">
                <a:solidFill>
                  <a:srgbClr val="004C97"/>
                </a:solidFill>
                <a:latin typeface="Avenir Next" panose="020B0503020202020204" pitchFamily="34" charset="0"/>
              </a:rPr>
              <a:t>The NOvA Test Beam Program</a:t>
            </a:r>
          </a:p>
        </p:txBody>
      </p:sp>
      <p:sp>
        <p:nvSpPr>
          <p:cNvPr id="3" name="Subtitle 2">
            <a:extLst>
              <a:ext uri="{FF2B5EF4-FFF2-40B4-BE49-F238E27FC236}">
                <a16:creationId xmlns:a16="http://schemas.microsoft.com/office/drawing/2014/main" id="{013E023C-CA90-EE78-92E1-8E621C99312A}"/>
              </a:ext>
            </a:extLst>
          </p:cNvPr>
          <p:cNvSpPr>
            <a:spLocks noGrp="1"/>
          </p:cNvSpPr>
          <p:nvPr>
            <p:ph type="subTitle" idx="1"/>
          </p:nvPr>
        </p:nvSpPr>
        <p:spPr>
          <a:xfrm>
            <a:off x="1" y="3201670"/>
            <a:ext cx="11051628" cy="298535"/>
          </a:xfrm>
        </p:spPr>
        <p:txBody>
          <a:bodyPr>
            <a:noAutofit/>
          </a:bodyPr>
          <a:lstStyle/>
          <a:p>
            <a:r>
              <a:rPr lang="en-US"/>
              <a:t>Emerson Bannister </a:t>
            </a:r>
            <a:br>
              <a:rPr lang="en-US"/>
            </a:br>
            <a:endParaRPr lang="en-US"/>
          </a:p>
        </p:txBody>
      </p:sp>
      <p:sp>
        <p:nvSpPr>
          <p:cNvPr id="4" name="TextBox 3">
            <a:extLst>
              <a:ext uri="{FF2B5EF4-FFF2-40B4-BE49-F238E27FC236}">
                <a16:creationId xmlns:a16="http://schemas.microsoft.com/office/drawing/2014/main" id="{AA8155CF-5BF7-1099-B6F1-47068BF618EB}"/>
              </a:ext>
            </a:extLst>
          </p:cNvPr>
          <p:cNvSpPr txBox="1"/>
          <p:nvPr/>
        </p:nvSpPr>
        <p:spPr>
          <a:xfrm>
            <a:off x="-2361609" y="7296298"/>
            <a:ext cx="2757165" cy="646331"/>
          </a:xfrm>
          <a:prstGeom prst="rect">
            <a:avLst/>
          </a:prstGeom>
          <a:noFill/>
        </p:spPr>
        <p:txBody>
          <a:bodyPr wrap="none" lIns="91440" tIns="45720" rIns="91440" bIns="45720" rtlCol="0" anchor="t">
            <a:spAutoFit/>
          </a:bodyPr>
          <a:lstStyle/>
          <a:p>
            <a:r>
              <a:rPr lang="en-US"/>
              <a:t>Test beam </a:t>
            </a:r>
            <a:r>
              <a:rPr lang="en-US" err="1"/>
              <a:t>uni</a:t>
            </a:r>
            <a:r>
              <a:rPr lang="en-US"/>
              <a:t> logos</a:t>
            </a:r>
          </a:p>
          <a:p>
            <a:r>
              <a:rPr lang="en-US" err="1"/>
              <a:t>NOvA</a:t>
            </a:r>
            <a:r>
              <a:rPr lang="en-US"/>
              <a:t> logo (all over slides)</a:t>
            </a:r>
          </a:p>
        </p:txBody>
      </p:sp>
      <p:sp>
        <p:nvSpPr>
          <p:cNvPr id="5" name="Slide Number Placeholder 4">
            <a:extLst>
              <a:ext uri="{FF2B5EF4-FFF2-40B4-BE49-F238E27FC236}">
                <a16:creationId xmlns:a16="http://schemas.microsoft.com/office/drawing/2014/main" id="{66AFA7C4-82C4-FDC5-1D9D-36D7B9C2A4FB}"/>
              </a:ext>
            </a:extLst>
          </p:cNvPr>
          <p:cNvSpPr>
            <a:spLocks noGrp="1"/>
          </p:cNvSpPr>
          <p:nvPr>
            <p:ph type="sldNum" sz="quarter" idx="12"/>
          </p:nvPr>
        </p:nvSpPr>
        <p:spPr/>
        <p:txBody>
          <a:bodyPr/>
          <a:lstStyle/>
          <a:p>
            <a:fld id="{93449C41-28D8-214C-95E9-2FFE65FC1517}" type="slidenum">
              <a:rPr lang="en-US" smtClean="0"/>
              <a:t>1</a:t>
            </a:fld>
            <a:endParaRPr lang="en-US"/>
          </a:p>
        </p:txBody>
      </p:sp>
      <p:sp>
        <p:nvSpPr>
          <p:cNvPr id="6" name="Rounded Rectangle 5">
            <a:extLst>
              <a:ext uri="{FF2B5EF4-FFF2-40B4-BE49-F238E27FC236}">
                <a16:creationId xmlns:a16="http://schemas.microsoft.com/office/drawing/2014/main" id="{820B25D2-0452-51AE-063C-CCECF36E44D0}"/>
              </a:ext>
            </a:extLst>
          </p:cNvPr>
          <p:cNvSpPr/>
          <p:nvPr/>
        </p:nvSpPr>
        <p:spPr>
          <a:xfrm>
            <a:off x="-559054" y="609600"/>
            <a:ext cx="13627354" cy="1893888"/>
          </a:xfrm>
          <a:prstGeom prst="roundRect">
            <a:avLst/>
          </a:prstGeom>
          <a:noFill/>
          <a:ln w="63500">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29ED9F4-B55D-FC22-1CFD-2CFE7967397E}"/>
              </a:ext>
            </a:extLst>
          </p:cNvPr>
          <p:cNvSpPr txBox="1"/>
          <p:nvPr/>
        </p:nvSpPr>
        <p:spPr>
          <a:xfrm>
            <a:off x="9763674" y="5598811"/>
            <a:ext cx="2101374" cy="461665"/>
          </a:xfrm>
          <a:prstGeom prst="rect">
            <a:avLst/>
          </a:prstGeom>
          <a:noFill/>
        </p:spPr>
        <p:txBody>
          <a:bodyPr wrap="square">
            <a:spAutoFit/>
          </a:bodyPr>
          <a:lstStyle/>
          <a:p>
            <a:r>
              <a:rPr lang="en-US" sz="2400" dirty="0"/>
              <a:t>14</a:t>
            </a:r>
            <a:r>
              <a:rPr lang="en-US" sz="2400" baseline="30000" dirty="0"/>
              <a:t>th</a:t>
            </a:r>
            <a:r>
              <a:rPr lang="en-US" sz="2400" dirty="0"/>
              <a:t> July 2025</a:t>
            </a:r>
          </a:p>
        </p:txBody>
      </p:sp>
      <p:pic>
        <p:nvPicPr>
          <p:cNvPr id="24" name="Picture 23" descr="A blue and black logo&#10;&#10;Description automatically generated">
            <a:extLst>
              <a:ext uri="{FF2B5EF4-FFF2-40B4-BE49-F238E27FC236}">
                <a16:creationId xmlns:a16="http://schemas.microsoft.com/office/drawing/2014/main" id="{F917CD7D-4F79-216D-AAC1-BB6745D02DE1}"/>
              </a:ext>
            </a:extLst>
          </p:cNvPr>
          <p:cNvPicPr>
            <a:picLocks noChangeAspect="1"/>
          </p:cNvPicPr>
          <p:nvPr/>
        </p:nvPicPr>
        <p:blipFill>
          <a:blip r:embed="rId3"/>
          <a:stretch>
            <a:fillRect/>
          </a:stretch>
        </p:blipFill>
        <p:spPr>
          <a:xfrm>
            <a:off x="7211346" y="2922689"/>
            <a:ext cx="982847" cy="982847"/>
          </a:xfrm>
          <a:prstGeom prst="rect">
            <a:avLst/>
          </a:prstGeom>
        </p:spPr>
      </p:pic>
      <p:pic>
        <p:nvPicPr>
          <p:cNvPr id="7" name="Picture 6" descr="A logo with a rainbow colored circle and a black background&#10;&#10;Description automatically generated">
            <a:extLst>
              <a:ext uri="{FF2B5EF4-FFF2-40B4-BE49-F238E27FC236}">
                <a16:creationId xmlns:a16="http://schemas.microsoft.com/office/drawing/2014/main" id="{0D2B1C9E-B772-0BC2-BF1A-5F322CB6BA81}"/>
              </a:ext>
            </a:extLst>
          </p:cNvPr>
          <p:cNvPicPr>
            <a:picLocks noChangeAspect="1"/>
          </p:cNvPicPr>
          <p:nvPr/>
        </p:nvPicPr>
        <p:blipFill>
          <a:blip r:embed="rId4"/>
          <a:stretch>
            <a:fillRect/>
          </a:stretch>
        </p:blipFill>
        <p:spPr>
          <a:xfrm>
            <a:off x="4200484" y="3626961"/>
            <a:ext cx="3791031" cy="2911951"/>
          </a:xfrm>
          <a:prstGeom prst="rect">
            <a:avLst/>
          </a:prstGeom>
        </p:spPr>
      </p:pic>
    </p:spTree>
    <p:extLst>
      <p:ext uri="{BB962C8B-B14F-4D97-AF65-F5344CB8AC3E}">
        <p14:creationId xmlns:p14="http://schemas.microsoft.com/office/powerpoint/2010/main" val="1842597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93EAD-4B44-A01C-9D18-B9D5DCC70905}"/>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63056B28-2E76-8AF6-FA51-41DF1A3EB82A}"/>
              </a:ext>
            </a:extLst>
          </p:cNvPr>
          <p:cNvSpPr/>
          <p:nvPr/>
        </p:nvSpPr>
        <p:spPr>
          <a:xfrm>
            <a:off x="8527796" y="1445653"/>
            <a:ext cx="2606549" cy="2458942"/>
          </a:xfrm>
          <a:prstGeom prst="roundRect">
            <a:avLst/>
          </a:prstGeom>
          <a:noFill/>
          <a:ln w="73025">
            <a:solidFill>
              <a:srgbClr val="D4124F">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73B400-E95D-C564-2716-6380BE4DE74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7177F859-96D5-B4EA-6071-C3EA924D6033}"/>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E4184FBC-BDE9-8396-0FEA-38039B01E71E}"/>
              </a:ext>
            </a:extLst>
          </p:cNvPr>
          <p:cNvSpPr>
            <a:spLocks noGrp="1"/>
          </p:cNvSpPr>
          <p:nvPr>
            <p:ph type="sldNum" sz="quarter" idx="12"/>
          </p:nvPr>
        </p:nvSpPr>
        <p:spPr/>
        <p:txBody>
          <a:bodyPr/>
          <a:lstStyle/>
          <a:p>
            <a:fld id="{93449C41-28D8-214C-95E9-2FFE65FC1517}" type="slidenum">
              <a:rPr lang="en-US" smtClean="0"/>
              <a:t>10</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A24348D-2C58-0BC2-B53B-0D96374CBFCE}"/>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8A24348D-2C58-0BC2-B53B-0D96374CBFCE}"/>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B6CCF148-906E-52FB-0A13-127779146BCE}"/>
              </a:ext>
            </a:extLst>
          </p:cNvPr>
          <p:cNvPicPr>
            <a:picLocks noChangeAspect="1"/>
          </p:cNvPicPr>
          <p:nvPr/>
        </p:nvPicPr>
        <p:blipFill rotWithShape="1">
          <a:blip r:embed="rId5">
            <a:alphaModFix/>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9C6A64D-D1D0-B8E4-D789-BECDE0829DA5}"/>
                  </a:ext>
                </a:extLst>
              </p:cNvPr>
              <p:cNvSpPr txBox="1"/>
              <p:nvPr/>
            </p:nvSpPr>
            <p:spPr>
              <a:xfrm>
                <a:off x="8924556" y="1662547"/>
                <a:ext cx="1865538" cy="369332"/>
              </a:xfrm>
              <a:prstGeom prst="rect">
                <a:avLst/>
              </a:prstGeom>
              <a:noFill/>
            </p:spPr>
            <p:txBody>
              <a:bodyPr wrap="square">
                <a:spAutoFit/>
              </a:bodyPr>
              <a:lstStyle/>
              <a:p>
                <a:r>
                  <a:rPr lang="en-GB" dirty="0">
                    <a:solidFill>
                      <a:schemeClr val="tx1"/>
                    </a:solidFill>
                    <a:latin typeface="Avenir Next" panose="020B0503020202020204" pitchFamily="34" charset="0"/>
                  </a:rPr>
                  <a:t>Is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23</m:t>
                        </m:r>
                      </m:sub>
                    </m:sSub>
                  </m:oMath>
                </a14:m>
                <a:r>
                  <a:rPr lang="en-US" dirty="0">
                    <a:solidFill>
                      <a:schemeClr val="tx1"/>
                    </a:solidFill>
                  </a:rPr>
                  <a:t> maximal?</a:t>
                </a:r>
              </a:p>
            </p:txBody>
          </p:sp>
        </mc:Choice>
        <mc:Fallback xmlns="">
          <p:sp>
            <p:nvSpPr>
              <p:cNvPr id="15" name="TextBox 14">
                <a:extLst>
                  <a:ext uri="{FF2B5EF4-FFF2-40B4-BE49-F238E27FC236}">
                    <a16:creationId xmlns:a16="http://schemas.microsoft.com/office/drawing/2014/main" id="{29C6A64D-D1D0-B8E4-D789-BECDE0829DA5}"/>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715C9F8-6C51-2A2E-02CD-85472A065B0B}"/>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r>
                      <a:rPr lang="en-GB" b="0" i="1" smtClean="0">
                        <a:solidFill>
                          <a:schemeClr val="tx1"/>
                        </a:solidFill>
                        <a:latin typeface="Cambria Math" panose="02040503050406030204" pitchFamily="18" charset="0"/>
                      </a:rPr>
                      <m:t>=</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𝜏</m:t>
                        </m:r>
                      </m:sub>
                    </m:sSub>
                    <m:r>
                      <a:rPr lang="en-GB" b="0" i="1" smtClean="0">
                        <a:solidFill>
                          <a:schemeClr val="tx1"/>
                        </a:solidFill>
                        <a:latin typeface="Cambria Math" panose="02040503050406030204" pitchFamily="18" charset="0"/>
                      </a:rPr>
                      <m:t> </m:t>
                    </m:r>
                    <m:r>
                      <m:rPr>
                        <m:sty m:val="p"/>
                      </m:rPr>
                      <a:rPr lang="en-GB" b="0" i="0" smtClean="0">
                        <a:solidFill>
                          <a:schemeClr val="tx1"/>
                        </a:solidFill>
                        <a:latin typeface="Cambria Math" panose="02040503050406030204" pitchFamily="18" charset="0"/>
                      </a:rPr>
                      <m:t>in</m:t>
                    </m:r>
                    <m:r>
                      <a:rPr lang="en-GB" b="0" i="1" smtClean="0">
                        <a:solidFill>
                          <a:schemeClr val="tx1"/>
                        </a:solidFill>
                        <a:latin typeface="Cambria Math" panose="02040503050406030204" pitchFamily="18" charset="0"/>
                      </a:rPr>
                      <m:t> </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3</m:t>
                        </m:r>
                      </m:sub>
                    </m:sSub>
                    <m:r>
                      <a:rPr lang="en-GB" b="0" i="1" smtClean="0">
                        <a:solidFill>
                          <a:schemeClr val="tx1"/>
                        </a:solidFill>
                        <a:latin typeface="Cambria Math" panose="02040503050406030204" pitchFamily="18" charset="0"/>
                      </a:rPr>
                      <m:t>?</m:t>
                    </m:r>
                  </m:oMath>
                </a14:m>
                <a:r>
                  <a:rPr lang="en-US" dirty="0">
                    <a:solidFill>
                      <a:schemeClr val="tx1"/>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D715C9F8-6C51-2A2E-02CD-85472A065B0B}"/>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862F896F-B867-32B9-2248-2A2A6BA33D32}"/>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1D3F807B-FD1F-919A-5027-1C758EF95197}"/>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DB02D14F-3C99-7E3F-1E6C-A8083B599924}"/>
                </a:ext>
              </a:extLst>
            </p:cNvPr>
            <p:cNvPicPr>
              <a:picLocks noChangeAspect="1"/>
            </p:cNvPicPr>
            <p:nvPr/>
          </p:nvPicPr>
          <p:blipFill rotWithShape="1">
            <a:blip r:embed="rId8">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0BAF1252-FAED-F326-B24D-40680B93E304}"/>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853694F0-1075-9FCE-4E50-A9F0C204F6FC}"/>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EF682049-EF74-8DA4-23AE-F8E87B95E59B}"/>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E306917D-9964-3CB3-1B47-A0FC1F33C141}"/>
                </a:ext>
              </a:extLst>
            </p:cNvPr>
            <p:cNvPicPr>
              <a:picLocks noChangeAspect="1" noChangeArrowheads="1"/>
            </p:cNvPicPr>
            <p:nvPr/>
          </p:nvPicPr>
          <p:blipFill>
            <a:blip r:embed="rId9">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A936BB7-DC13-A3F9-B1D7-8A2AC6C00D02}"/>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24" name="TextBox 23">
                  <a:extLst>
                    <a:ext uri="{FF2B5EF4-FFF2-40B4-BE49-F238E27FC236}">
                      <a16:creationId xmlns:a16="http://schemas.microsoft.com/office/drawing/2014/main" id="{8A936BB7-DC13-A3F9-B1D7-8A2AC6C00D02}"/>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DB4A6BC2-B36A-7521-874D-5E451A0DAD31}"/>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7" name="TextBox 26">
              <a:extLst>
                <a:ext uri="{FF2B5EF4-FFF2-40B4-BE49-F238E27FC236}">
                  <a16:creationId xmlns:a16="http://schemas.microsoft.com/office/drawing/2014/main" id="{53802C46-BBF1-45B3-85E1-429C6135AEFF}"/>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8" name="Rounded Rectangle 27">
              <a:extLst>
                <a:ext uri="{FF2B5EF4-FFF2-40B4-BE49-F238E27FC236}">
                  <a16:creationId xmlns:a16="http://schemas.microsoft.com/office/drawing/2014/main" id="{4EF59C07-AC46-E2E2-74BD-003CE0B30EA1}"/>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C7F65012-324E-5B3D-DFB6-16E288D2E473}"/>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9A98563C-C3DF-891D-B9F6-4E358D889E77}"/>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05120142-BA74-3EA4-768C-F82C1C128D4E}"/>
                </a:ext>
              </a:extLst>
            </p:cNvPr>
            <p:cNvPicPr>
              <a:picLocks noChangeAspect="1" noChangeArrowheads="1"/>
            </p:cNvPicPr>
            <p:nvPr/>
          </p:nvPicPr>
          <p:blipFill rotWithShape="1">
            <a:blip r:embed="rId11">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7EA457A2-D536-9A0D-116B-E2F1E4AA92BA}"/>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82254806-3864-0795-BC8E-6B46A4280A2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7CC0F482-B8A8-A48A-E7E4-CBA9884A4AAC}"/>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6EA32557-21AB-0F15-3E4A-0AF15184DC2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1EBAB71F-9BDA-3B69-621B-E1641C8B0D3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10</a:t>
            </a:fld>
            <a:endParaRPr lang="en-US" dirty="0">
              <a:solidFill>
                <a:schemeClr val="bg1"/>
              </a:solidFill>
            </a:endParaRPr>
          </a:p>
        </p:txBody>
      </p:sp>
      <p:sp>
        <p:nvSpPr>
          <p:cNvPr id="9" name="TextBox 8">
            <a:extLst>
              <a:ext uri="{FF2B5EF4-FFF2-40B4-BE49-F238E27FC236}">
                <a16:creationId xmlns:a16="http://schemas.microsoft.com/office/drawing/2014/main" id="{84753B7B-374C-C7FA-D51A-B8669A561FF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12" name="Picture 11" descr="A blue and black logo&#10;&#10;Description automatically generated">
            <a:extLst>
              <a:ext uri="{FF2B5EF4-FFF2-40B4-BE49-F238E27FC236}">
                <a16:creationId xmlns:a16="http://schemas.microsoft.com/office/drawing/2014/main" id="{FB4AF748-5D99-9531-197E-964A1F74A5CC}"/>
              </a:ext>
            </a:extLst>
          </p:cNvPr>
          <p:cNvPicPr>
            <a:picLocks noChangeAspect="1"/>
          </p:cNvPicPr>
          <p:nvPr/>
        </p:nvPicPr>
        <p:blipFill>
          <a:blip r:embed="rId14"/>
          <a:stretch>
            <a:fillRect/>
          </a:stretch>
        </p:blipFill>
        <p:spPr>
          <a:xfrm>
            <a:off x="10715137" y="-88583"/>
            <a:ext cx="1470729" cy="1136472"/>
          </a:xfrm>
          <a:prstGeom prst="rect">
            <a:avLst/>
          </a:prstGeom>
        </p:spPr>
      </p:pic>
    </p:spTree>
    <p:extLst>
      <p:ext uri="{BB962C8B-B14F-4D97-AF65-F5344CB8AC3E}">
        <p14:creationId xmlns:p14="http://schemas.microsoft.com/office/powerpoint/2010/main" val="666974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2AE5C7-AAE9-5853-32F7-B026A1CD06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BBF8CB-B355-2F94-CF6A-5FE622BDF0D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BC8F14DF-835A-8BDB-1692-6691E17BE22A}"/>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67E9BE61-0EB6-F36A-B5FD-3E3B37BC1964}"/>
              </a:ext>
            </a:extLst>
          </p:cNvPr>
          <p:cNvSpPr>
            <a:spLocks noGrp="1"/>
          </p:cNvSpPr>
          <p:nvPr>
            <p:ph type="sldNum" sz="quarter" idx="12"/>
          </p:nvPr>
        </p:nvSpPr>
        <p:spPr/>
        <p:txBody>
          <a:bodyPr/>
          <a:lstStyle/>
          <a:p>
            <a:fld id="{93449C41-28D8-214C-95E9-2FFE65FC1517}" type="slidenum">
              <a:rPr lang="en-US" smtClean="0"/>
              <a:t>11</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685731-1108-21D6-F053-06683FBEA9D9}"/>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96685731-1108-21D6-F053-06683FBEA9D9}"/>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9CB1BF23-5A56-9276-B064-CE07F1F7141A}"/>
              </a:ext>
            </a:extLst>
          </p:cNvPr>
          <p:cNvGrpSpPr/>
          <p:nvPr/>
        </p:nvGrpSpPr>
        <p:grpSpPr>
          <a:xfrm>
            <a:off x="8527796" y="1445653"/>
            <a:ext cx="2606549" cy="2458942"/>
            <a:chOff x="8527796" y="1445653"/>
            <a:chExt cx="2606549" cy="2458942"/>
          </a:xfrm>
        </p:grpSpPr>
        <p:sp>
          <p:nvSpPr>
            <p:cNvPr id="5" name="Rounded Rectangle 4">
              <a:extLst>
                <a:ext uri="{FF2B5EF4-FFF2-40B4-BE49-F238E27FC236}">
                  <a16:creationId xmlns:a16="http://schemas.microsoft.com/office/drawing/2014/main" id="{31544F96-AF0F-3BE9-E0EF-E7CC15F2CBA6}"/>
                </a:ext>
              </a:extLst>
            </p:cNvPr>
            <p:cNvSpPr/>
            <p:nvPr/>
          </p:nvSpPr>
          <p:spPr>
            <a:xfrm>
              <a:off x="8527796" y="1445653"/>
              <a:ext cx="2606549" cy="2458942"/>
            </a:xfrm>
            <a:prstGeom prst="roundRect">
              <a:avLst/>
            </a:prstGeom>
            <a:noFill/>
            <a:ln w="73025">
              <a:solidFill>
                <a:srgbClr val="D4124F">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B211030-63C9-01EF-D9F3-C6B209AA6E63}"/>
                </a:ext>
              </a:extLst>
            </p:cNvPr>
            <p:cNvPicPr>
              <a:picLocks noChangeAspect="1"/>
            </p:cNvPicPr>
            <p:nvPr/>
          </p:nvPicPr>
          <p:blipFill rotWithShape="1">
            <a:blip r:embed="rId5">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F0FCF68-7CF0-3727-053D-38A98C576EED}"/>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5" name="TextBox 14">
                  <a:extLst>
                    <a:ext uri="{FF2B5EF4-FFF2-40B4-BE49-F238E27FC236}">
                      <a16:creationId xmlns:a16="http://schemas.microsoft.com/office/drawing/2014/main" id="{5F0FCF68-7CF0-3727-053D-38A98C576EED}"/>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DB837B9B-85D4-A526-564F-AD2F28EDD632}"/>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DB837B9B-85D4-A526-564F-AD2F28EDD632}"/>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grpSp>
        <p:nvGrpSpPr>
          <p:cNvPr id="39" name="Group 38">
            <a:extLst>
              <a:ext uri="{FF2B5EF4-FFF2-40B4-BE49-F238E27FC236}">
                <a16:creationId xmlns:a16="http://schemas.microsoft.com/office/drawing/2014/main" id="{4308EBB5-0A2E-61D0-55D3-7BCF9F727725}"/>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BD6306E0-EE0D-2686-5EC4-CB1E69296013}"/>
                </a:ext>
              </a:extLst>
            </p:cNvPr>
            <p:cNvSpPr txBox="1"/>
            <p:nvPr/>
          </p:nvSpPr>
          <p:spPr>
            <a:xfrm>
              <a:off x="4030016" y="3339412"/>
              <a:ext cx="3754211" cy="646331"/>
            </a:xfrm>
            <a:prstGeom prst="rect">
              <a:avLst/>
            </a:prstGeom>
            <a:noFill/>
          </p:spPr>
          <p:txBody>
            <a:bodyPr wrap="square">
              <a:spAutoFit/>
            </a:bodyPr>
            <a:lstStyle/>
            <a:p>
              <a:r>
                <a:rPr lang="en-GB" dirty="0">
                  <a:latin typeface="Avenir Next" panose="020B0503020202020204" pitchFamily="34" charset="0"/>
                </a:rPr>
                <a:t>Neutrino mass hierarchy: </a:t>
              </a:r>
            </a:p>
            <a:p>
              <a:r>
                <a:rPr lang="en-GB" dirty="0">
                  <a:latin typeface="Avenir Next" panose="020B0503020202020204" pitchFamily="34" charset="0"/>
                </a:rPr>
                <a:t>Normal or inverted ordering?</a:t>
              </a:r>
              <a:endParaRPr lang="en-US" dirty="0">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C8944ACA-8B68-4FFF-C4DD-13F380A3FC7A}"/>
                </a:ext>
              </a:extLst>
            </p:cNvPr>
            <p:cNvPicPr>
              <a:picLocks noChangeAspect="1"/>
            </p:cNvPicPr>
            <p:nvPr/>
          </p:nvPicPr>
          <p:blipFill rotWithShape="1">
            <a:blip r:embed="rId8">
              <a:alphaModFix/>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2B87E146-B0A0-8992-EA3C-BB7B371C56AB}"/>
                </a:ext>
              </a:extLst>
            </p:cNvPr>
            <p:cNvSpPr/>
            <p:nvPr/>
          </p:nvSpPr>
          <p:spPr>
            <a:xfrm>
              <a:off x="3789595" y="3055583"/>
              <a:ext cx="3754211" cy="3006549"/>
            </a:xfrm>
            <a:prstGeom prst="roundRect">
              <a:avLst/>
            </a:prstGeom>
            <a:noFill/>
            <a:ln w="73025">
              <a:solidFill>
                <a:schemeClr val="accent2">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07D0BDD3-C2A2-9338-9714-884BE6B68A02}"/>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722566B8-AE90-320F-C43C-E54CB8D8CAB7}"/>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2E508749-C0CA-651D-89BF-FA3042866144}"/>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24494372-E504-2C74-F6F3-674BDB9187E8}"/>
                </a:ext>
              </a:extLst>
            </p:cNvPr>
            <p:cNvPicPr>
              <a:picLocks noChangeAspect="1" noChangeArrowheads="1"/>
            </p:cNvPicPr>
            <p:nvPr/>
          </p:nvPicPr>
          <p:blipFill rotWithShape="1">
            <a:blip r:embed="rId9">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E78649E8-D703-E8BE-D830-1E7D829C5553}"/>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21AC4661-6A16-E6D1-91A3-F42F30E0EF8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FB912E25-4163-3594-6434-288C1E24E55E}"/>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Rectangle 3">
            <a:extLst>
              <a:ext uri="{FF2B5EF4-FFF2-40B4-BE49-F238E27FC236}">
                <a16:creationId xmlns:a16="http://schemas.microsoft.com/office/drawing/2014/main" id="{49556D08-BD26-803B-AA9A-DA8BCB4EB37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3C35EC0B-23E5-860A-B5C2-7164F5C495A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11</a:t>
            </a:fld>
            <a:endParaRPr lang="en-US" dirty="0">
              <a:solidFill>
                <a:schemeClr val="bg1"/>
              </a:solidFill>
            </a:endParaRPr>
          </a:p>
        </p:txBody>
      </p:sp>
      <p:grpSp>
        <p:nvGrpSpPr>
          <p:cNvPr id="14" name="Group 13">
            <a:extLst>
              <a:ext uri="{FF2B5EF4-FFF2-40B4-BE49-F238E27FC236}">
                <a16:creationId xmlns:a16="http://schemas.microsoft.com/office/drawing/2014/main" id="{B110FFA5-DC80-EF1E-0B80-FC861D36ED3E}"/>
              </a:ext>
            </a:extLst>
          </p:cNvPr>
          <p:cNvGrpSpPr/>
          <p:nvPr/>
        </p:nvGrpSpPr>
        <p:grpSpPr>
          <a:xfrm>
            <a:off x="180919" y="4323600"/>
            <a:ext cx="3433350" cy="2039628"/>
            <a:chOff x="8062088" y="4192030"/>
            <a:chExt cx="3433350" cy="2039628"/>
          </a:xfrm>
        </p:grpSpPr>
        <p:pic>
          <p:nvPicPr>
            <p:cNvPr id="16" name="Picture 4">
              <a:extLst>
                <a:ext uri="{FF2B5EF4-FFF2-40B4-BE49-F238E27FC236}">
                  <a16:creationId xmlns:a16="http://schemas.microsoft.com/office/drawing/2014/main" id="{F6A25337-4717-3E46-20AA-30F222B2E776}"/>
                </a:ext>
              </a:extLst>
            </p:cNvPr>
            <p:cNvPicPr>
              <a:picLocks noChangeAspect="1" noChangeArrowheads="1"/>
            </p:cNvPicPr>
            <p:nvPr/>
          </p:nvPicPr>
          <p:blipFill>
            <a:blip r:embed="rId12">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84CC37B8-A589-4AA5-2D3C-B0786C41BAB8}"/>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18" name="TextBox 17">
                  <a:extLst>
                    <a:ext uri="{FF2B5EF4-FFF2-40B4-BE49-F238E27FC236}">
                      <a16:creationId xmlns:a16="http://schemas.microsoft.com/office/drawing/2014/main" id="{84CC37B8-A589-4AA5-2D3C-B0786C41BAB8}"/>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3"/>
                  <a:stretch>
                    <a:fillRect t="-6667" b="-26667"/>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94EFF196-808A-0AFA-419D-F74FE7DD06A3}"/>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3" name="TextBox 22">
              <a:extLst>
                <a:ext uri="{FF2B5EF4-FFF2-40B4-BE49-F238E27FC236}">
                  <a16:creationId xmlns:a16="http://schemas.microsoft.com/office/drawing/2014/main" id="{5530B3CE-AB0B-F498-3C88-62AF02B29EC9}"/>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5" name="Rounded Rectangle 24">
              <a:extLst>
                <a:ext uri="{FF2B5EF4-FFF2-40B4-BE49-F238E27FC236}">
                  <a16:creationId xmlns:a16="http://schemas.microsoft.com/office/drawing/2014/main" id="{A192FFC2-797B-21B2-D8F4-901B6178DBF2}"/>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85A77108-7633-237C-86E0-D56B59FF027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24" name="Picture 23" descr="A blue and black logo&#10;&#10;Description automatically generated">
            <a:extLst>
              <a:ext uri="{FF2B5EF4-FFF2-40B4-BE49-F238E27FC236}">
                <a16:creationId xmlns:a16="http://schemas.microsoft.com/office/drawing/2014/main" id="{752E798E-6C6E-AB2F-1A93-D406D84C721C}"/>
              </a:ext>
            </a:extLst>
          </p:cNvPr>
          <p:cNvPicPr>
            <a:picLocks noChangeAspect="1"/>
          </p:cNvPicPr>
          <p:nvPr/>
        </p:nvPicPr>
        <p:blipFill>
          <a:blip r:embed="rId14"/>
          <a:stretch>
            <a:fillRect/>
          </a:stretch>
        </p:blipFill>
        <p:spPr>
          <a:xfrm>
            <a:off x="10715137" y="-88583"/>
            <a:ext cx="1470729" cy="1136472"/>
          </a:xfrm>
          <a:prstGeom prst="rect">
            <a:avLst/>
          </a:prstGeom>
        </p:spPr>
      </p:pic>
    </p:spTree>
    <p:extLst>
      <p:ext uri="{BB962C8B-B14F-4D97-AF65-F5344CB8AC3E}">
        <p14:creationId xmlns:p14="http://schemas.microsoft.com/office/powerpoint/2010/main" val="2549063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9483BD-F2F2-4253-CD57-3122CF5941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81944B-7C6F-2F00-695E-7076D9661265}"/>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DC35BA67-E87A-3BD9-D662-5B1D5CEA5207}"/>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F1139680-824C-E17C-0A5A-2E1A25BC202A}"/>
              </a:ext>
            </a:extLst>
          </p:cNvPr>
          <p:cNvSpPr>
            <a:spLocks noGrp="1"/>
          </p:cNvSpPr>
          <p:nvPr>
            <p:ph type="sldNum" sz="quarter" idx="12"/>
          </p:nvPr>
        </p:nvSpPr>
        <p:spPr/>
        <p:txBody>
          <a:bodyPr/>
          <a:lstStyle/>
          <a:p>
            <a:fld id="{93449C41-28D8-214C-95E9-2FFE65FC1517}" type="slidenum">
              <a:rPr lang="en-US" smtClean="0"/>
              <a:t>12</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CA6B754-A095-BDFD-E94A-04F7C94A6A38}"/>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CCA6B754-A095-BDFD-E94A-04F7C94A6A38}"/>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D03B4910-CC95-D839-3959-3DC9D74AEC2C}"/>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439C5D0C-1F09-DB37-2CE6-E67A81235450}"/>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E06F9618-4689-6142-32CB-DDE3E1D59642}"/>
                </a:ext>
              </a:extLst>
            </p:cNvPr>
            <p:cNvPicPr>
              <a:picLocks noChangeAspect="1"/>
            </p:cNvPicPr>
            <p:nvPr/>
          </p:nvPicPr>
          <p:blipFill rotWithShape="1">
            <a:blip r:embed="rId5">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5AD117A3-E531-238C-5B36-0185D44BC505}"/>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102E863C-9CE7-A98F-2F65-01DE3BA2F0F8}"/>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AAF93BB-3B36-4B63-3CB6-58BA8EB6643A}"/>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528A5143-4539-99EF-F300-9D33256EF2BB}"/>
                </a:ext>
              </a:extLst>
            </p:cNvPr>
            <p:cNvPicPr>
              <a:picLocks noChangeAspect="1" noChangeArrowheads="1"/>
            </p:cNvPicPr>
            <p:nvPr/>
          </p:nvPicPr>
          <p:blipFill>
            <a:blip r:embed="rId6">
              <a:alphaModFix/>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3AB255A-A230-5BE7-EE0A-E54A3EECE457}"/>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84000"/>
                                </a:schemeClr>
                              </a:solidFill>
                              <a:latin typeface="Cambria Math" panose="02040503050406030204" pitchFamily="18" charset="0"/>
                            </a:rPr>
                          </m:ctrlPr>
                        </m:sSubPr>
                        <m:e>
                          <m:r>
                            <a:rPr lang="en-GB" b="0" i="1" smtClean="0">
                              <a:solidFill>
                                <a:schemeClr val="tx1">
                                  <a:alpha val="84000"/>
                                </a:schemeClr>
                              </a:solidFill>
                              <a:latin typeface="Cambria Math" panose="02040503050406030204" pitchFamily="18" charset="0"/>
                            </a:rPr>
                            <m:t>𝛿</m:t>
                          </m:r>
                        </m:e>
                        <m:sub>
                          <m:r>
                            <a:rPr lang="en-GB" b="0" i="1" smtClean="0">
                              <a:solidFill>
                                <a:schemeClr val="tx1">
                                  <a:alpha val="84000"/>
                                </a:schemeClr>
                              </a:solidFill>
                              <a:latin typeface="Cambria Math" panose="02040503050406030204" pitchFamily="18" charset="0"/>
                            </a:rPr>
                            <m:t>𝐶𝑃</m:t>
                          </m:r>
                        </m:sub>
                      </m:sSub>
                    </m:oMath>
                  </a14:m>
                  <a:r>
                    <a:rPr lang="en-US" dirty="0">
                      <a:solidFill>
                        <a:schemeClr val="tx1">
                          <a:alpha val="84000"/>
                        </a:schemeClr>
                      </a:solidFill>
                    </a:rPr>
                    <a:t>: Do neutrinos violate CP?</a:t>
                  </a:r>
                </a:p>
              </p:txBody>
            </p:sp>
          </mc:Choice>
          <mc:Fallback xmlns="">
            <p:sp>
              <p:nvSpPr>
                <p:cNvPr id="24" name="TextBox 23">
                  <a:extLst>
                    <a:ext uri="{FF2B5EF4-FFF2-40B4-BE49-F238E27FC236}">
                      <a16:creationId xmlns:a16="http://schemas.microsoft.com/office/drawing/2014/main" id="{D3AB255A-A230-5BE7-EE0A-E54A3EECE457}"/>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7"/>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7DFD076B-2549-09CA-568E-F3C9792BD9AB}"/>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84000"/>
                    </a:schemeClr>
                  </a:solidFill>
                  <a:latin typeface="Avenir Next" panose="020B0503020202020204" pitchFamily="34" charset="0"/>
                </a:rPr>
                <a:t>Matter</a:t>
              </a:r>
              <a:endParaRPr lang="en-US" dirty="0">
                <a:solidFill>
                  <a:schemeClr val="tx1">
                    <a:alpha val="84000"/>
                  </a:schemeClr>
                </a:solidFill>
              </a:endParaRPr>
            </a:p>
          </p:txBody>
        </p:sp>
        <p:sp>
          <p:nvSpPr>
            <p:cNvPr id="27" name="TextBox 26">
              <a:extLst>
                <a:ext uri="{FF2B5EF4-FFF2-40B4-BE49-F238E27FC236}">
                  <a16:creationId xmlns:a16="http://schemas.microsoft.com/office/drawing/2014/main" id="{AE90D1D8-11E1-18B7-AF14-361898516BB8}"/>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84000"/>
                    </a:schemeClr>
                  </a:solidFill>
                  <a:latin typeface="Avenir Next" panose="020B0503020202020204" pitchFamily="34" charset="0"/>
                </a:rPr>
                <a:t>Antimatter</a:t>
              </a:r>
              <a:endParaRPr lang="en-US">
                <a:solidFill>
                  <a:schemeClr val="tx1">
                    <a:alpha val="84000"/>
                  </a:schemeClr>
                </a:solidFill>
              </a:endParaRPr>
            </a:p>
          </p:txBody>
        </p:sp>
        <p:sp>
          <p:nvSpPr>
            <p:cNvPr id="28" name="Rounded Rectangle 27">
              <a:extLst>
                <a:ext uri="{FF2B5EF4-FFF2-40B4-BE49-F238E27FC236}">
                  <a16:creationId xmlns:a16="http://schemas.microsoft.com/office/drawing/2014/main" id="{4584545F-A81A-37CD-976F-7FCDCB05FF58}"/>
                </a:ext>
              </a:extLst>
            </p:cNvPr>
            <p:cNvSpPr/>
            <p:nvPr/>
          </p:nvSpPr>
          <p:spPr>
            <a:xfrm>
              <a:off x="8062088" y="4192030"/>
              <a:ext cx="3433350" cy="20396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1955F51E-3870-346B-6A80-BE85B468AF05}"/>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98C4696A-30BA-866E-1933-C28E16861E1C}"/>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E6D7AAA0-1A67-FF9C-6489-96E74A545605}"/>
                </a:ext>
              </a:extLst>
            </p:cNvPr>
            <p:cNvPicPr>
              <a:picLocks noChangeAspect="1" noChangeArrowheads="1"/>
            </p:cNvPicPr>
            <p:nvPr/>
          </p:nvPicPr>
          <p:blipFill rotWithShape="1">
            <a:blip r:embed="rId8">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56359BBC-37A7-9330-D88E-7229C5F714B9}"/>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3DC5D385-60D1-65A0-5851-C9F91125E41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27F87B17-A240-55E0-757E-1B6D213454A3}"/>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4A2B994A-AE80-8422-F25E-E959D8F64925}"/>
              </a:ext>
            </a:extLst>
          </p:cNvPr>
          <p:cNvGrpSpPr/>
          <p:nvPr/>
        </p:nvGrpSpPr>
        <p:grpSpPr>
          <a:xfrm>
            <a:off x="8527796" y="1445653"/>
            <a:ext cx="2606549" cy="2458942"/>
            <a:chOff x="8527796" y="1445653"/>
            <a:chExt cx="2606549" cy="2458942"/>
          </a:xfrm>
        </p:grpSpPr>
        <p:sp>
          <p:nvSpPr>
            <p:cNvPr id="8" name="Rounded Rectangle 7">
              <a:extLst>
                <a:ext uri="{FF2B5EF4-FFF2-40B4-BE49-F238E27FC236}">
                  <a16:creationId xmlns:a16="http://schemas.microsoft.com/office/drawing/2014/main" id="{844D7B7C-36FA-0523-2F20-044203381B8B}"/>
                </a:ext>
              </a:extLst>
            </p:cNvPr>
            <p:cNvSpPr/>
            <p:nvPr/>
          </p:nvSpPr>
          <p:spPr>
            <a:xfrm>
              <a:off x="8527796" y="1445653"/>
              <a:ext cx="2606549" cy="2458942"/>
            </a:xfrm>
            <a:prstGeom prst="roundRect">
              <a:avLst/>
            </a:prstGeom>
            <a:noFill/>
            <a:ln w="73025">
              <a:solidFill>
                <a:srgbClr val="D4124F">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D7893D0-2402-4B36-71F6-766538B95B82}"/>
                </a:ext>
              </a:extLst>
            </p:cNvPr>
            <p:cNvPicPr>
              <a:picLocks noChangeAspect="1"/>
            </p:cNvPicPr>
            <p:nvPr/>
          </p:nvPicPr>
          <p:blipFill rotWithShape="1">
            <a:blip r:embed="rId11">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6DF1081-5AA9-5A75-8E89-F1AD91EFC298}"/>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4" name="TextBox 13">
                  <a:extLst>
                    <a:ext uri="{FF2B5EF4-FFF2-40B4-BE49-F238E27FC236}">
                      <a16:creationId xmlns:a16="http://schemas.microsoft.com/office/drawing/2014/main" id="{D6DF1081-5AA9-5A75-8E89-F1AD91EFC298}"/>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12"/>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31D17C7-9618-2964-6F15-578A9DCD62CB}"/>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6" name="TextBox 15">
                  <a:extLst>
                    <a:ext uri="{FF2B5EF4-FFF2-40B4-BE49-F238E27FC236}">
                      <a16:creationId xmlns:a16="http://schemas.microsoft.com/office/drawing/2014/main" id="{131D17C7-9618-2964-6F15-578A9DCD62CB}"/>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13"/>
                  <a:stretch>
                    <a:fillRect b="-9677"/>
                  </a:stretch>
                </a:blipFill>
              </p:spPr>
              <p:txBody>
                <a:bodyPr/>
                <a:lstStyle/>
                <a:p>
                  <a:r>
                    <a:rPr lang="en-US">
                      <a:noFill/>
                    </a:rPr>
                    <a:t> </a:t>
                  </a:r>
                </a:p>
              </p:txBody>
            </p:sp>
          </mc:Fallback>
        </mc:AlternateContent>
      </p:grpSp>
      <p:sp>
        <p:nvSpPr>
          <p:cNvPr id="3" name="Rectangle 2">
            <a:extLst>
              <a:ext uri="{FF2B5EF4-FFF2-40B4-BE49-F238E27FC236}">
                <a16:creationId xmlns:a16="http://schemas.microsoft.com/office/drawing/2014/main" id="{69A632F7-0F71-B74E-8A76-E20C29F8272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0">
            <a:extLst>
              <a:ext uri="{FF2B5EF4-FFF2-40B4-BE49-F238E27FC236}">
                <a16:creationId xmlns:a16="http://schemas.microsoft.com/office/drawing/2014/main" id="{7199EFD9-BE42-CB5F-5577-9C530381DA6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12</a:t>
            </a:fld>
            <a:endParaRPr lang="en-US" dirty="0">
              <a:solidFill>
                <a:schemeClr val="bg1"/>
              </a:solidFill>
            </a:endParaRPr>
          </a:p>
        </p:txBody>
      </p:sp>
      <p:sp>
        <p:nvSpPr>
          <p:cNvPr id="12" name="TextBox 11">
            <a:extLst>
              <a:ext uri="{FF2B5EF4-FFF2-40B4-BE49-F238E27FC236}">
                <a16:creationId xmlns:a16="http://schemas.microsoft.com/office/drawing/2014/main" id="{5BDBB800-3401-C4B7-C9A5-F2946D3F48C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15" name="Picture 14" descr="A blue and black logo&#10;&#10;Description automatically generated">
            <a:extLst>
              <a:ext uri="{FF2B5EF4-FFF2-40B4-BE49-F238E27FC236}">
                <a16:creationId xmlns:a16="http://schemas.microsoft.com/office/drawing/2014/main" id="{B593FDC0-24B2-CF6F-DB3F-F6B135A36A00}"/>
              </a:ext>
            </a:extLst>
          </p:cNvPr>
          <p:cNvPicPr>
            <a:picLocks noChangeAspect="1"/>
          </p:cNvPicPr>
          <p:nvPr/>
        </p:nvPicPr>
        <p:blipFill>
          <a:blip r:embed="rId14"/>
          <a:stretch>
            <a:fillRect/>
          </a:stretch>
        </p:blipFill>
        <p:spPr>
          <a:xfrm>
            <a:off x="10715137" y="-88583"/>
            <a:ext cx="1470729" cy="1136472"/>
          </a:xfrm>
          <a:prstGeom prst="rect">
            <a:avLst/>
          </a:prstGeom>
        </p:spPr>
      </p:pic>
    </p:spTree>
    <p:extLst>
      <p:ext uri="{BB962C8B-B14F-4D97-AF65-F5344CB8AC3E}">
        <p14:creationId xmlns:p14="http://schemas.microsoft.com/office/powerpoint/2010/main" val="4103860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F1FE2-59DC-3BCA-550D-DE3E462FEE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81D6BF-3840-1276-BDDF-8FC9C498BBF8}"/>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6C0D2514-746C-5519-FBDF-30832E395CE1}"/>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3D845B58-EE59-E055-4077-06FDFA252DC0}"/>
              </a:ext>
            </a:extLst>
          </p:cNvPr>
          <p:cNvSpPr>
            <a:spLocks noGrp="1"/>
          </p:cNvSpPr>
          <p:nvPr>
            <p:ph type="sldNum" sz="quarter" idx="12"/>
          </p:nvPr>
        </p:nvSpPr>
        <p:spPr/>
        <p:txBody>
          <a:bodyPr/>
          <a:lstStyle/>
          <a:p>
            <a:fld id="{93449C41-28D8-214C-95E9-2FFE65FC1517}" type="slidenum">
              <a:rPr lang="en-US" smtClean="0"/>
              <a:t>13</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E42AEA3-AB97-4696-CCE3-31C8A692B5C2}"/>
                  </a:ext>
                </a:extLst>
              </p:cNvPr>
              <p:cNvSpPr txBox="1"/>
              <p:nvPr/>
            </p:nvSpPr>
            <p:spPr>
              <a:xfrm>
                <a:off x="694380" y="3143823"/>
                <a:ext cx="2367858" cy="945643"/>
              </a:xfrm>
              <a:prstGeom prst="rect">
                <a:avLst/>
              </a:prstGeom>
              <a:noFill/>
            </p:spPr>
            <p:txBody>
              <a:bodyPr wrap="square">
                <a:spAutoFit/>
              </a:bodyPr>
              <a:lstStyle/>
              <a:p>
                <a:r>
                  <a:rPr lang="en-GB" b="0" dirty="0">
                    <a:solidFill>
                      <a:schemeClr val="tx1">
                        <a:alpha val="30000"/>
                      </a:schemeClr>
                    </a:solidFill>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𝑒</m:t>
                        </m:r>
                      </m:sub>
                    </m:sSub>
                  </m:oMath>
                </a14:m>
                <a:r>
                  <a:rPr lang="en-US" dirty="0">
                    <a:solidFill>
                      <a:schemeClr val="tx1">
                        <a:alpha val="30000"/>
                      </a:schemeClr>
                    </a:solidFill>
                  </a:rPr>
                  <a:t> </a:t>
                </a:r>
                <a:r>
                  <a:rPr lang="en-US" dirty="0">
                    <a:solidFill>
                      <a:schemeClr val="tx1">
                        <a:alpha val="30000"/>
                      </a:schemeClr>
                    </a:solidFill>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3E42AEA3-AB97-4696-CCE3-31C8A692B5C2}"/>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64AFB1E8-85CB-1758-BCCE-61E58CFA67EA}"/>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F6F7A0AA-7079-A82A-31DA-6C780C7B5CE1}"/>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0FF26F0A-93CE-858E-6E37-8CF616B89DEA}"/>
                </a:ext>
              </a:extLst>
            </p:cNvPr>
            <p:cNvPicPr>
              <a:picLocks noChangeAspect="1"/>
            </p:cNvPicPr>
            <p:nvPr/>
          </p:nvPicPr>
          <p:blipFill rotWithShape="1">
            <a:blip r:embed="rId5">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2F77A1A8-7576-5742-AB8C-A225E018F192}"/>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52E81075-AB48-F604-5AC4-40191A7FFD30}"/>
              </a:ext>
            </a:extLst>
          </p:cNvPr>
          <p:cNvSpPr/>
          <p:nvPr/>
        </p:nvSpPr>
        <p:spPr>
          <a:xfrm>
            <a:off x="585254" y="3055584"/>
            <a:ext cx="2476984" cy="1110125"/>
          </a:xfrm>
          <a:prstGeom prst="roundRect">
            <a:avLst/>
          </a:prstGeom>
          <a:noFill/>
          <a:ln w="73025">
            <a:solidFill>
              <a:schemeClr val="accent6">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B8A6F88-3E15-E70F-DB0F-D7C1DB97FA1A}"/>
              </a:ext>
            </a:extLst>
          </p:cNvPr>
          <p:cNvGrpSpPr/>
          <p:nvPr/>
        </p:nvGrpSpPr>
        <p:grpSpPr>
          <a:xfrm>
            <a:off x="8527796" y="1445653"/>
            <a:ext cx="2606549" cy="2458942"/>
            <a:chOff x="8527796" y="1445653"/>
            <a:chExt cx="2606549" cy="2458942"/>
          </a:xfrm>
        </p:grpSpPr>
        <p:sp>
          <p:nvSpPr>
            <p:cNvPr id="8" name="Rounded Rectangle 7">
              <a:extLst>
                <a:ext uri="{FF2B5EF4-FFF2-40B4-BE49-F238E27FC236}">
                  <a16:creationId xmlns:a16="http://schemas.microsoft.com/office/drawing/2014/main" id="{06D107CB-AA4D-408E-2B1E-C82ECFA27915}"/>
                </a:ext>
              </a:extLst>
            </p:cNvPr>
            <p:cNvSpPr/>
            <p:nvPr/>
          </p:nvSpPr>
          <p:spPr>
            <a:xfrm>
              <a:off x="8527796" y="1445653"/>
              <a:ext cx="2606549" cy="2458942"/>
            </a:xfrm>
            <a:prstGeom prst="roundRect">
              <a:avLst/>
            </a:prstGeom>
            <a:noFill/>
            <a:ln w="73025">
              <a:solidFill>
                <a:srgbClr val="D4124F">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41D0543-94FA-2210-2FBE-E1353EB7E3E0}"/>
                </a:ext>
              </a:extLst>
            </p:cNvPr>
            <p:cNvPicPr>
              <a:picLocks noChangeAspect="1"/>
            </p:cNvPicPr>
            <p:nvPr/>
          </p:nvPicPr>
          <p:blipFill rotWithShape="1">
            <a:blip r:embed="rId6">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6536BC8-B5E6-74F8-C3B0-255A9F6471FF}"/>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4" name="TextBox 13">
                  <a:extLst>
                    <a:ext uri="{FF2B5EF4-FFF2-40B4-BE49-F238E27FC236}">
                      <a16:creationId xmlns:a16="http://schemas.microsoft.com/office/drawing/2014/main" id="{C6536BC8-B5E6-74F8-C3B0-255A9F6471FF}"/>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7"/>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EB24F11-855B-D9CA-23DE-53D1C030ED84}"/>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6" name="TextBox 15">
                  <a:extLst>
                    <a:ext uri="{FF2B5EF4-FFF2-40B4-BE49-F238E27FC236}">
                      <a16:creationId xmlns:a16="http://schemas.microsoft.com/office/drawing/2014/main" id="{1EB24F11-855B-D9CA-23DE-53D1C030ED84}"/>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8"/>
                  <a:stretch>
                    <a:fillRect b="-9677"/>
                  </a:stretch>
                </a:blipFill>
              </p:spPr>
              <p:txBody>
                <a:bodyPr/>
                <a:lstStyle/>
                <a:p>
                  <a:r>
                    <a:rPr lang="en-US">
                      <a:noFill/>
                    </a:rPr>
                    <a:t> </a:t>
                  </a:r>
                </a:p>
              </p:txBody>
            </p:sp>
          </mc:Fallback>
        </mc:AlternateContent>
      </p:grpSp>
      <p:sp>
        <p:nvSpPr>
          <p:cNvPr id="3" name="Rectangle 2">
            <a:extLst>
              <a:ext uri="{FF2B5EF4-FFF2-40B4-BE49-F238E27FC236}">
                <a16:creationId xmlns:a16="http://schemas.microsoft.com/office/drawing/2014/main" id="{B51E4586-0514-08CE-0F2C-9753C6018B4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0">
            <a:extLst>
              <a:ext uri="{FF2B5EF4-FFF2-40B4-BE49-F238E27FC236}">
                <a16:creationId xmlns:a16="http://schemas.microsoft.com/office/drawing/2014/main" id="{F0FD3AE0-BD75-E212-5806-599FF4B23F2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13</a:t>
            </a:fld>
            <a:endParaRPr lang="en-US" dirty="0">
              <a:solidFill>
                <a:schemeClr val="bg1"/>
              </a:solidFill>
            </a:endParaRPr>
          </a:p>
        </p:txBody>
      </p:sp>
      <p:sp>
        <p:nvSpPr>
          <p:cNvPr id="12" name="TextBox 11">
            <a:extLst>
              <a:ext uri="{FF2B5EF4-FFF2-40B4-BE49-F238E27FC236}">
                <a16:creationId xmlns:a16="http://schemas.microsoft.com/office/drawing/2014/main" id="{4406BC72-5854-6431-1687-A22CE362FEE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15" name="Picture 14" descr="A blue and black logo&#10;&#10;Description automatically generated">
            <a:extLst>
              <a:ext uri="{FF2B5EF4-FFF2-40B4-BE49-F238E27FC236}">
                <a16:creationId xmlns:a16="http://schemas.microsoft.com/office/drawing/2014/main" id="{603B51DF-8042-0744-FC44-C1239E2B1D99}"/>
              </a:ext>
            </a:extLst>
          </p:cNvPr>
          <p:cNvPicPr>
            <a:picLocks noChangeAspect="1"/>
          </p:cNvPicPr>
          <p:nvPr/>
        </p:nvPicPr>
        <p:blipFill>
          <a:blip r:embed="rId9"/>
          <a:stretch>
            <a:fillRect/>
          </a:stretch>
        </p:blipFill>
        <p:spPr>
          <a:xfrm>
            <a:off x="10715137" y="-88583"/>
            <a:ext cx="1470729" cy="1136472"/>
          </a:xfrm>
          <a:prstGeom prst="rect">
            <a:avLst/>
          </a:prstGeom>
        </p:spPr>
      </p:pic>
      <p:grpSp>
        <p:nvGrpSpPr>
          <p:cNvPr id="5" name="Group 4">
            <a:extLst>
              <a:ext uri="{FF2B5EF4-FFF2-40B4-BE49-F238E27FC236}">
                <a16:creationId xmlns:a16="http://schemas.microsoft.com/office/drawing/2014/main" id="{1C199282-6F97-75E8-5C0E-079FF09FA91E}"/>
              </a:ext>
            </a:extLst>
          </p:cNvPr>
          <p:cNvGrpSpPr/>
          <p:nvPr/>
        </p:nvGrpSpPr>
        <p:grpSpPr>
          <a:xfrm>
            <a:off x="8213558" y="4148382"/>
            <a:ext cx="3393188" cy="2207968"/>
            <a:chOff x="180659" y="4374789"/>
            <a:chExt cx="3393188" cy="2207968"/>
          </a:xfrm>
        </p:grpSpPr>
        <p:sp>
          <p:nvSpPr>
            <p:cNvPr id="18" name="TextBox 17">
              <a:extLst>
                <a:ext uri="{FF2B5EF4-FFF2-40B4-BE49-F238E27FC236}">
                  <a16:creationId xmlns:a16="http://schemas.microsoft.com/office/drawing/2014/main" id="{EED2D08C-607C-2204-6D73-BA07E777F5A0}"/>
                </a:ext>
              </a:extLst>
            </p:cNvPr>
            <p:cNvSpPr txBox="1"/>
            <p:nvPr/>
          </p:nvSpPr>
          <p:spPr>
            <a:xfrm>
              <a:off x="396960" y="4458587"/>
              <a:ext cx="2981241" cy="2031325"/>
            </a:xfrm>
            <a:prstGeom prst="rect">
              <a:avLst/>
            </a:prstGeom>
            <a:noFill/>
          </p:spPr>
          <p:txBody>
            <a:bodyPr wrap="square">
              <a:spAutoFit/>
            </a:bodyPr>
            <a:lstStyle/>
            <a:p>
              <a:r>
                <a:rPr lang="en-GB">
                  <a:latin typeface="Avenir Next" panose="020B0503020202020204" pitchFamily="34" charset="0"/>
                </a:rPr>
                <a:t>More analyses:</a:t>
              </a:r>
            </a:p>
            <a:p>
              <a:pPr marL="285750" indent="-285750">
                <a:buFont typeface="Arial" panose="020B0604020202020204" pitchFamily="34" charset="0"/>
                <a:buChar char="•"/>
              </a:pPr>
              <a:r>
                <a:rPr lang="en-GB">
                  <a:latin typeface="Avenir Next" panose="020B0503020202020204" pitchFamily="34" charset="0"/>
                </a:rPr>
                <a:t>Sterile neutrino search.</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Neutrino cross-sections.</a:t>
              </a:r>
            </a:p>
            <a:p>
              <a:pPr marL="285750" indent="-285750">
                <a:buFont typeface="Arial" panose="020B0604020202020204" pitchFamily="34" charset="0"/>
                <a:buChar char="•"/>
              </a:pPr>
              <a:r>
                <a:rPr lang="en-GB">
                  <a:latin typeface="Avenir Next" panose="020B0503020202020204" pitchFamily="34" charset="0"/>
                </a:rPr>
                <a:t>Exotics, ...</a:t>
              </a:r>
            </a:p>
          </p:txBody>
        </p:sp>
        <p:pic>
          <p:nvPicPr>
            <p:cNvPr id="19" name="Picture 6">
              <a:extLst>
                <a:ext uri="{FF2B5EF4-FFF2-40B4-BE49-F238E27FC236}">
                  <a16:creationId xmlns:a16="http://schemas.microsoft.com/office/drawing/2014/main" id="{BF4916E7-980E-AE74-AA68-9DA46B158E2A}"/>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2" name="Rounded Rectangle 21">
              <a:extLst>
                <a:ext uri="{FF2B5EF4-FFF2-40B4-BE49-F238E27FC236}">
                  <a16:creationId xmlns:a16="http://schemas.microsoft.com/office/drawing/2014/main" id="{CFEBF84D-99BC-EEAD-3A92-30088F927EF3}"/>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22" descr="Question Mark with solid fill">
              <a:extLst>
                <a:ext uri="{FF2B5EF4-FFF2-40B4-BE49-F238E27FC236}">
                  <a16:creationId xmlns:a16="http://schemas.microsoft.com/office/drawing/2014/main" id="{2405C956-A05B-26B2-E3B3-37D1C1336E5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547031">
              <a:off x="2714561" y="5008047"/>
              <a:ext cx="300077" cy="300077"/>
            </a:xfrm>
            <a:prstGeom prst="rect">
              <a:avLst/>
            </a:prstGeom>
          </p:spPr>
        </p:pic>
        <p:sp>
          <p:nvSpPr>
            <p:cNvPr id="25" name="Rounded Rectangle 24">
              <a:extLst>
                <a:ext uri="{FF2B5EF4-FFF2-40B4-BE49-F238E27FC236}">
                  <a16:creationId xmlns:a16="http://schemas.microsoft.com/office/drawing/2014/main" id="{1BC63A36-7528-61AF-8E29-FE3CB198B7BF}"/>
                </a:ext>
              </a:extLst>
            </p:cNvPr>
            <p:cNvSpPr/>
            <p:nvPr/>
          </p:nvSpPr>
          <p:spPr>
            <a:xfrm>
              <a:off x="180659" y="4374789"/>
              <a:ext cx="3393188" cy="2207968"/>
            </a:xfrm>
            <a:prstGeom prst="roundRect">
              <a:avLst/>
            </a:prstGeom>
            <a:noFill/>
            <a:ln w="73025">
              <a:solidFill>
                <a:srgbClr val="7030A0">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A34C6179-3AE2-1D9D-B503-44B9E66EF79D}"/>
              </a:ext>
            </a:extLst>
          </p:cNvPr>
          <p:cNvGrpSpPr/>
          <p:nvPr/>
        </p:nvGrpSpPr>
        <p:grpSpPr>
          <a:xfrm>
            <a:off x="180919" y="4323600"/>
            <a:ext cx="3433350" cy="2039628"/>
            <a:chOff x="8062088" y="4192030"/>
            <a:chExt cx="3433350" cy="2039628"/>
          </a:xfrm>
        </p:grpSpPr>
        <p:pic>
          <p:nvPicPr>
            <p:cNvPr id="31" name="Picture 4">
              <a:extLst>
                <a:ext uri="{FF2B5EF4-FFF2-40B4-BE49-F238E27FC236}">
                  <a16:creationId xmlns:a16="http://schemas.microsoft.com/office/drawing/2014/main" id="{A9EC216D-479C-7FF6-0FBC-C64AA16E45D2}"/>
                </a:ext>
              </a:extLst>
            </p:cNvPr>
            <p:cNvPicPr>
              <a:picLocks noChangeAspect="1" noChangeArrowheads="1"/>
            </p:cNvPicPr>
            <p:nvPr/>
          </p:nvPicPr>
          <p:blipFill>
            <a:blip r:embed="rId13">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36C6A1E-317B-6493-4C99-102E450CAD85}"/>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18" name="TextBox 17">
                  <a:extLst>
                    <a:ext uri="{FF2B5EF4-FFF2-40B4-BE49-F238E27FC236}">
                      <a16:creationId xmlns:a16="http://schemas.microsoft.com/office/drawing/2014/main" id="{84CC37B8-A589-4AA5-2D3C-B0786C41BAB8}"/>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4"/>
                  <a:stretch>
                    <a:fillRect t="-6667" b="-26667"/>
                  </a:stretch>
                </a:blipFill>
              </p:spPr>
              <p:txBody>
                <a:bodyPr/>
                <a:lstStyle/>
                <a:p>
                  <a:r>
                    <a:rPr lang="en-US">
                      <a:noFill/>
                    </a:rPr>
                    <a:t> </a:t>
                  </a:r>
                </a:p>
              </p:txBody>
            </p:sp>
          </mc:Fallback>
        </mc:AlternateContent>
        <p:sp>
          <p:nvSpPr>
            <p:cNvPr id="34" name="TextBox 33">
              <a:extLst>
                <a:ext uri="{FF2B5EF4-FFF2-40B4-BE49-F238E27FC236}">
                  <a16:creationId xmlns:a16="http://schemas.microsoft.com/office/drawing/2014/main" id="{B3E20C49-D8B9-3059-DE8B-A55582CAD893}"/>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40" name="TextBox 39">
              <a:extLst>
                <a:ext uri="{FF2B5EF4-FFF2-40B4-BE49-F238E27FC236}">
                  <a16:creationId xmlns:a16="http://schemas.microsoft.com/office/drawing/2014/main" id="{8A4FD64C-09D3-AED3-3DD5-DC1B95948C32}"/>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41" name="Rounded Rectangle 40">
              <a:extLst>
                <a:ext uri="{FF2B5EF4-FFF2-40B4-BE49-F238E27FC236}">
                  <a16:creationId xmlns:a16="http://schemas.microsoft.com/office/drawing/2014/main" id="{40575E11-A231-BE83-58DA-2DE18ABEFFC1}"/>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6066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E531B2-5B6E-2C31-5A4A-2A30F45E2D7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44A0479-636B-BFB3-2092-6299A277C8A3}"/>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D98861AC-BCD3-1282-9236-C06A2033E593}"/>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4B94A3E-B303-F966-19FC-E7B8ABF71D7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0DEE2546-F774-44DB-4BFA-FE54C15E8566}"/>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1A7B60D-4460-ADD7-038C-D03537AB7456}"/>
                  </a:ext>
                </a:extLst>
              </p:cNvPr>
              <p:cNvSpPr txBox="1"/>
              <p:nvPr/>
            </p:nvSpPr>
            <p:spPr>
              <a:xfrm>
                <a:off x="4509168" y="3429000"/>
                <a:ext cx="3173663" cy="668645"/>
              </a:xfrm>
              <a:prstGeom prst="rect">
                <a:avLst/>
              </a:prstGeom>
              <a:noFill/>
            </p:spPr>
            <p:txBody>
              <a:bodyPr wrap="square" rtlCol="0">
                <a:spAutoFit/>
              </a:bodyPr>
              <a:lstStyle/>
              <a:p>
                <a:r>
                  <a:rPr lang="en-US">
                    <a:solidFill>
                      <a:schemeClr val="tx1">
                        <a:alpha val="20000"/>
                      </a:schemeClr>
                    </a:solidFill>
                  </a:rPr>
                  <a:t>2. Select samples of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𝜇</m:t>
                        </m:r>
                      </m:sub>
                    </m:sSub>
                  </m:oMath>
                </a14:m>
                <a:r>
                  <a:rPr lang="en-US">
                    <a:solidFill>
                      <a:schemeClr val="tx1">
                        <a:alpha val="20000"/>
                      </a:schemeClr>
                    </a:solidFill>
                  </a:rPr>
                  <a:t> and </a:t>
                </a:r>
                <a14:m>
                  <m:oMath xmlns:m="http://schemas.openxmlformats.org/officeDocument/2006/math">
                    <m:sSub>
                      <m:sSubPr>
                        <m:ctrlPr>
                          <a:rPr lang="en-GB" b="0" i="1" smtClean="0">
                            <a:solidFill>
                              <a:schemeClr val="tx1">
                                <a:alpha val="20000"/>
                              </a:schemeClr>
                            </a:solidFill>
                            <a:latin typeface="Cambria Math" panose="02040503050406030204" pitchFamily="18" charset="0"/>
                          </a:rPr>
                        </m:ctrlPr>
                      </m:sSubPr>
                      <m:e>
                        <m:r>
                          <a:rPr lang="en-GB" b="0" i="1" smtClean="0">
                            <a:solidFill>
                              <a:schemeClr val="tx1">
                                <a:alpha val="20000"/>
                              </a:schemeClr>
                            </a:solidFill>
                            <a:latin typeface="Cambria Math" panose="02040503050406030204" pitchFamily="18" charset="0"/>
                          </a:rPr>
                          <m:t>𝜈</m:t>
                        </m:r>
                      </m:e>
                      <m:sub>
                        <m:r>
                          <a:rPr lang="en-GB" b="0" i="1" smtClean="0">
                            <a:solidFill>
                              <a:schemeClr val="tx1">
                                <a:alpha val="20000"/>
                              </a:schemeClr>
                            </a:solidFill>
                            <a:latin typeface="Cambria Math" panose="02040503050406030204" pitchFamily="18" charset="0"/>
                          </a:rPr>
                          <m:t>𝑒</m:t>
                        </m:r>
                      </m:sub>
                    </m:sSub>
                  </m:oMath>
                </a14:m>
                <a:r>
                  <a:rPr lang="en-US">
                    <a:solidFill>
                      <a:schemeClr val="tx1">
                        <a:alpha val="20000"/>
                      </a:schemeClr>
                    </a:solidFill>
                  </a:rPr>
                  <a:t> at the near and far detectors.</a:t>
                </a:r>
              </a:p>
            </p:txBody>
          </p:sp>
        </mc:Choice>
        <mc:Fallback xmlns="">
          <p:sp>
            <p:nvSpPr>
              <p:cNvPr id="9" name="TextBox 8">
                <a:extLst>
                  <a:ext uri="{FF2B5EF4-FFF2-40B4-BE49-F238E27FC236}">
                    <a16:creationId xmlns:a16="http://schemas.microsoft.com/office/drawing/2014/main" id="{D1A7B60D-4460-ADD7-038C-D03537AB7456}"/>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5"/>
                <a:stretch>
                  <a:fillRect l="-2000" t="-5660" b="-13208"/>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279D0173-4DEB-A006-B771-45C89B2B7F61}"/>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2" name="Picture 11" descr="A diagram of a graph&#10;&#10;Description automatically generated">
            <a:extLst>
              <a:ext uri="{FF2B5EF4-FFF2-40B4-BE49-F238E27FC236}">
                <a16:creationId xmlns:a16="http://schemas.microsoft.com/office/drawing/2014/main" id="{DCF9B1F3-65B3-E9C1-A876-7B46C465C154}"/>
              </a:ext>
            </a:extLst>
          </p:cNvPr>
          <p:cNvPicPr>
            <a:picLocks noChangeAspect="1"/>
          </p:cNvPicPr>
          <p:nvPr/>
        </p:nvPicPr>
        <p:blipFill>
          <a:blip r:embed="rId6">
            <a:alphaModFix amt="20000"/>
          </a:blip>
          <a:stretch>
            <a:fillRect/>
          </a:stretch>
        </p:blipFill>
        <p:spPr>
          <a:xfrm>
            <a:off x="4692505" y="4097645"/>
            <a:ext cx="2806987" cy="2300282"/>
          </a:xfrm>
          <a:prstGeom prst="rect">
            <a:avLst/>
          </a:prstGeom>
        </p:spPr>
      </p:pic>
      <p:pic>
        <p:nvPicPr>
          <p:cNvPr id="14" name="Picture 13" descr="A graph of a graph of a number of lines&#10;&#10;Description automatically generated with medium confidence">
            <a:extLst>
              <a:ext uri="{FF2B5EF4-FFF2-40B4-BE49-F238E27FC236}">
                <a16:creationId xmlns:a16="http://schemas.microsoft.com/office/drawing/2014/main" id="{F6FEB63C-CF9A-0A1B-A42A-80D44F491021}"/>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5" name="Slide Number Placeholder 14">
            <a:extLst>
              <a:ext uri="{FF2B5EF4-FFF2-40B4-BE49-F238E27FC236}">
                <a16:creationId xmlns:a16="http://schemas.microsoft.com/office/drawing/2014/main" id="{B522C804-4BD0-48C7-9274-0FBE6D89672E}"/>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14</a:t>
            </a:fld>
            <a:endParaRPr lang="en-US"/>
          </a:p>
        </p:txBody>
      </p:sp>
      <p:pic>
        <p:nvPicPr>
          <p:cNvPr id="16" name="Picture 15" descr="A blue and black logo&#10;&#10;Description automatically generated">
            <a:extLst>
              <a:ext uri="{FF2B5EF4-FFF2-40B4-BE49-F238E27FC236}">
                <a16:creationId xmlns:a16="http://schemas.microsoft.com/office/drawing/2014/main" id="{45FCDD61-58CC-6B20-835A-39D5566733FD}"/>
              </a:ext>
            </a:extLst>
          </p:cNvPr>
          <p:cNvPicPr>
            <a:picLocks noChangeAspect="1"/>
          </p:cNvPicPr>
          <p:nvPr/>
        </p:nvPicPr>
        <p:blipFill>
          <a:blip r:embed="rId8"/>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FC383160-3D08-1443-D75C-B08BCB59091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10">
            <a:extLst>
              <a:ext uri="{FF2B5EF4-FFF2-40B4-BE49-F238E27FC236}">
                <a16:creationId xmlns:a16="http://schemas.microsoft.com/office/drawing/2014/main" id="{E47CF844-FEA5-383E-82DE-2F255E0BC1EF}"/>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14</a:t>
            </a:fld>
            <a:endParaRPr lang="en-US" dirty="0">
              <a:solidFill>
                <a:schemeClr val="bg1"/>
              </a:solidFill>
            </a:endParaRPr>
          </a:p>
        </p:txBody>
      </p:sp>
      <p:sp>
        <p:nvSpPr>
          <p:cNvPr id="11" name="TextBox 10">
            <a:extLst>
              <a:ext uri="{FF2B5EF4-FFF2-40B4-BE49-F238E27FC236}">
                <a16:creationId xmlns:a16="http://schemas.microsoft.com/office/drawing/2014/main" id="{3480A068-1B3B-9FB1-4468-6B378BAFC7D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06847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BF7B8-6EC4-29B7-B4F3-C7781479DFDF}"/>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9362E210-F509-617D-31B1-0F4D4A0FC916}"/>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15D3167-DD05-67D0-4717-43DA53847805}"/>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7BD445BB-0BA5-9330-3548-6B284AC35ED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B1625556-6C4C-4512-CAEA-A723C11F4B14}"/>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F06DB39A-59B4-A6D3-49EA-31E912AA30EF}"/>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15</a:t>
            </a:fld>
            <a:endParaRPr lang="en-US"/>
          </a:p>
        </p:txBody>
      </p:sp>
      <p:pic>
        <p:nvPicPr>
          <p:cNvPr id="16" name="Picture 15" descr="A blue and black logo&#10;&#10;Description automatically generated">
            <a:extLst>
              <a:ext uri="{FF2B5EF4-FFF2-40B4-BE49-F238E27FC236}">
                <a16:creationId xmlns:a16="http://schemas.microsoft.com/office/drawing/2014/main" id="{C579B263-2AD4-0F03-25D0-9FD4FEF6913D}"/>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8CE031D-583D-D239-E742-73B9626BC969}"/>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08CE031D-583D-D239-E742-73B9626BC969}"/>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33109700-6F96-3C30-9447-A7183BE70FDE}"/>
              </a:ext>
            </a:extLst>
          </p:cNvPr>
          <p:cNvSpPr txBox="1"/>
          <p:nvPr/>
        </p:nvSpPr>
        <p:spPr>
          <a:xfrm>
            <a:off x="8768834" y="3429000"/>
            <a:ext cx="3173663" cy="369332"/>
          </a:xfrm>
          <a:prstGeom prst="rect">
            <a:avLst/>
          </a:prstGeom>
          <a:noFill/>
        </p:spPr>
        <p:txBody>
          <a:bodyPr wrap="square" rtlCol="0">
            <a:spAutoFit/>
          </a:bodyPr>
          <a:lstStyle/>
          <a:p>
            <a:r>
              <a:rPr lang="en-US" dirty="0">
                <a:solidFill>
                  <a:schemeClr val="tx1">
                    <a:alpha val="20000"/>
                  </a:schemeClr>
                </a:solidFill>
              </a:rPr>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ABFBA19C-3968-F440-E7E7-499C34D14CA2}"/>
              </a:ext>
            </a:extLst>
          </p:cNvPr>
          <p:cNvPicPr>
            <a:picLocks noChangeAspect="1"/>
          </p:cNvPicPr>
          <p:nvPr/>
        </p:nvPicPr>
        <p:blipFill>
          <a:blip r:embed="rId7">
            <a:alphaModFix amt="20000"/>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4FD2823F-2EC7-61EA-8583-3E80BD4AAB03}"/>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15</a:t>
            </a:fld>
            <a:endParaRPr lang="en-US"/>
          </a:p>
        </p:txBody>
      </p:sp>
      <p:sp>
        <p:nvSpPr>
          <p:cNvPr id="18" name="Rectangle 17">
            <a:extLst>
              <a:ext uri="{FF2B5EF4-FFF2-40B4-BE49-F238E27FC236}">
                <a16:creationId xmlns:a16="http://schemas.microsoft.com/office/drawing/2014/main" id="{2433DEE4-3D66-FB01-E949-00A019CF1EC4}"/>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1D66CE55-7F9B-0E31-2B67-039139485B3D}"/>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15</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0C52A024-89F9-290E-EE11-6A54836CED88}"/>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
        <p:nvSpPr>
          <p:cNvPr id="3" name="TextBox 2">
            <a:extLst>
              <a:ext uri="{FF2B5EF4-FFF2-40B4-BE49-F238E27FC236}">
                <a16:creationId xmlns:a16="http://schemas.microsoft.com/office/drawing/2014/main" id="{9A4DAF65-1F62-A1FD-1BD2-4A922A71F3E8}"/>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866846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031ED-4351-D07B-09FB-532D0A9BBD16}"/>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0455BD7-AF65-44E8-96FA-F86E387FF825}"/>
              </a:ext>
            </a:extLst>
          </p:cNvPr>
          <p:cNvPicPr>
            <a:picLocks noChangeAspect="1"/>
          </p:cNvPicPr>
          <p:nvPr/>
        </p:nvPicPr>
        <p:blipFill>
          <a:blip r:embed="rId3"/>
          <a:stretch>
            <a:fillRect/>
          </a:stretch>
        </p:blipFill>
        <p:spPr>
          <a:xfrm>
            <a:off x="1821406" y="914796"/>
            <a:ext cx="8534260" cy="2391996"/>
          </a:xfrm>
          <a:prstGeom prst="rect">
            <a:avLst/>
          </a:prstGeom>
        </p:spPr>
      </p:pic>
      <p:sp>
        <p:nvSpPr>
          <p:cNvPr id="2" name="Title 1">
            <a:extLst>
              <a:ext uri="{FF2B5EF4-FFF2-40B4-BE49-F238E27FC236}">
                <a16:creationId xmlns:a16="http://schemas.microsoft.com/office/drawing/2014/main" id="{E6FD4E90-F7B1-211F-81F7-35D4249A888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7" name="Picture 6" descr="A diagram of a barrel&#10;&#10;Description automatically generated">
            <a:extLst>
              <a:ext uri="{FF2B5EF4-FFF2-40B4-BE49-F238E27FC236}">
                <a16:creationId xmlns:a16="http://schemas.microsoft.com/office/drawing/2014/main" id="{D72D6778-AB5B-6D05-E4E9-91D96C3750FD}"/>
              </a:ext>
            </a:extLst>
          </p:cNvPr>
          <p:cNvPicPr>
            <a:picLocks noChangeAspect="1"/>
          </p:cNvPicPr>
          <p:nvPr/>
        </p:nvPicPr>
        <p:blipFill>
          <a:blip r:embed="rId4"/>
          <a:stretch>
            <a:fillRect/>
          </a:stretch>
        </p:blipFill>
        <p:spPr>
          <a:xfrm>
            <a:off x="376895" y="4800877"/>
            <a:ext cx="3376905" cy="1009761"/>
          </a:xfrm>
          <a:prstGeom prst="rect">
            <a:avLst/>
          </a:prstGeom>
        </p:spPr>
      </p:pic>
      <p:sp>
        <p:nvSpPr>
          <p:cNvPr id="8" name="TextBox 7">
            <a:extLst>
              <a:ext uri="{FF2B5EF4-FFF2-40B4-BE49-F238E27FC236}">
                <a16:creationId xmlns:a16="http://schemas.microsoft.com/office/drawing/2014/main" id="{E6124AC1-FE4B-47AE-4880-C121C58FE423}"/>
              </a:ext>
            </a:extLst>
          </p:cNvPr>
          <p:cNvSpPr txBox="1"/>
          <p:nvPr/>
        </p:nvSpPr>
        <p:spPr>
          <a:xfrm>
            <a:off x="440610" y="3913530"/>
            <a:ext cx="2911395" cy="646331"/>
          </a:xfrm>
          <a:prstGeom prst="rect">
            <a:avLst/>
          </a:prstGeom>
          <a:noFill/>
        </p:spPr>
        <p:txBody>
          <a:bodyPr wrap="square" rtlCol="0">
            <a:spAutoFit/>
          </a:bodyPr>
          <a:lstStyle/>
          <a:p>
            <a:r>
              <a:rPr lang="en-US"/>
              <a:t>1. Produce a beam of muon (anti)neutrinos.</a:t>
            </a:r>
          </a:p>
        </p:txBody>
      </p:sp>
      <p:sp>
        <p:nvSpPr>
          <p:cNvPr id="11" name="Slide Number Placeholder 14">
            <a:extLst>
              <a:ext uri="{FF2B5EF4-FFF2-40B4-BE49-F238E27FC236}">
                <a16:creationId xmlns:a16="http://schemas.microsoft.com/office/drawing/2014/main" id="{512EE11A-8EBD-E788-1770-7BF3BD6DC359}"/>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16</a:t>
            </a:fld>
            <a:endParaRPr lang="en-US"/>
          </a:p>
        </p:txBody>
      </p:sp>
      <p:pic>
        <p:nvPicPr>
          <p:cNvPr id="16" name="Picture 15" descr="A blue and black logo&#10;&#10;Description automatically generated">
            <a:extLst>
              <a:ext uri="{FF2B5EF4-FFF2-40B4-BE49-F238E27FC236}">
                <a16:creationId xmlns:a16="http://schemas.microsoft.com/office/drawing/2014/main" id="{B221283E-9F70-816F-C83D-65F23EB4C7D2}"/>
              </a:ext>
            </a:extLst>
          </p:cNvPr>
          <p:cNvPicPr>
            <a:picLocks noChangeAspect="1"/>
          </p:cNvPicPr>
          <p:nvPr/>
        </p:nvPicPr>
        <p:blipFill>
          <a:blip r:embed="rId5"/>
          <a:stretch>
            <a:fillRect/>
          </a:stretch>
        </p:blipFill>
        <p:spPr>
          <a:xfrm>
            <a:off x="10715137" y="-88583"/>
            <a:ext cx="1470729" cy="1136472"/>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C5DA9F4-5C76-1F27-4723-8EDDF011C79F}"/>
                  </a:ext>
                </a:extLst>
              </p:cNvPr>
              <p:cNvSpPr txBox="1"/>
              <p:nvPr/>
            </p:nvSpPr>
            <p:spPr>
              <a:xfrm>
                <a:off x="4509168" y="3429000"/>
                <a:ext cx="3173663" cy="668645"/>
              </a:xfrm>
              <a:prstGeom prst="rect">
                <a:avLst/>
              </a:prstGeom>
              <a:noFill/>
            </p:spPr>
            <p:txBody>
              <a:bodyPr wrap="square" rtlCol="0">
                <a:spAutoFit/>
              </a:bodyPr>
              <a:lstStyle/>
              <a:p>
                <a:r>
                  <a:rPr lang="en-US" dirty="0">
                    <a:solidFill>
                      <a:schemeClr val="tx1"/>
                    </a:solidFill>
                  </a:rPr>
                  <a:t>2. Select samples of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𝜇</m:t>
                        </m:r>
                      </m:sub>
                    </m:sSub>
                  </m:oMath>
                </a14:m>
                <a:r>
                  <a:rPr lang="en-US" dirty="0">
                    <a:solidFill>
                      <a:schemeClr val="tx1"/>
                    </a:solidFill>
                  </a:rPr>
                  <a:t> and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𝜈</m:t>
                        </m:r>
                      </m:e>
                      <m:sub>
                        <m:r>
                          <a:rPr lang="en-GB" b="0" i="1" smtClean="0">
                            <a:solidFill>
                              <a:schemeClr val="tx1"/>
                            </a:solidFill>
                            <a:latin typeface="Cambria Math" panose="02040503050406030204" pitchFamily="18" charset="0"/>
                          </a:rPr>
                          <m:t>𝑒</m:t>
                        </m:r>
                      </m:sub>
                    </m:sSub>
                  </m:oMath>
                </a14:m>
                <a:r>
                  <a:rPr lang="en-US" dirty="0">
                    <a:solidFill>
                      <a:schemeClr val="tx1"/>
                    </a:solidFill>
                  </a:rPr>
                  <a:t> at the near and far detectors.</a:t>
                </a:r>
              </a:p>
            </p:txBody>
          </p:sp>
        </mc:Choice>
        <mc:Fallback xmlns="">
          <p:sp>
            <p:nvSpPr>
              <p:cNvPr id="6" name="TextBox 5">
                <a:extLst>
                  <a:ext uri="{FF2B5EF4-FFF2-40B4-BE49-F238E27FC236}">
                    <a16:creationId xmlns:a16="http://schemas.microsoft.com/office/drawing/2014/main" id="{5C5DA9F4-5C76-1F27-4723-8EDDF011C79F}"/>
                  </a:ext>
                </a:extLst>
              </p:cNvPr>
              <p:cNvSpPr txBox="1">
                <a:spLocks noRot="1" noChangeAspect="1" noMove="1" noResize="1" noEditPoints="1" noAdjustHandles="1" noChangeArrowheads="1" noChangeShapeType="1" noTextEdit="1"/>
              </p:cNvSpPr>
              <p:nvPr/>
            </p:nvSpPr>
            <p:spPr>
              <a:xfrm>
                <a:off x="4509168" y="3429000"/>
                <a:ext cx="3173663" cy="668645"/>
              </a:xfrm>
              <a:prstGeom prst="rect">
                <a:avLst/>
              </a:prstGeom>
              <a:blipFill>
                <a:blip r:embed="rId6"/>
                <a:stretch>
                  <a:fillRect l="-2000" t="-5660" b="-13208"/>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EADD9E79-14D4-8396-A925-22D5A854B5D6}"/>
              </a:ext>
            </a:extLst>
          </p:cNvPr>
          <p:cNvSpPr txBox="1"/>
          <p:nvPr/>
        </p:nvSpPr>
        <p:spPr>
          <a:xfrm>
            <a:off x="8768834" y="3429000"/>
            <a:ext cx="3173663" cy="369332"/>
          </a:xfrm>
          <a:prstGeom prst="rect">
            <a:avLst/>
          </a:prstGeom>
          <a:noFill/>
        </p:spPr>
        <p:txBody>
          <a:bodyPr wrap="square" rtlCol="0">
            <a:spAutoFit/>
          </a:bodyPr>
          <a:lstStyle/>
          <a:p>
            <a:r>
              <a:rPr lang="en-US" dirty="0"/>
              <a:t>3. Fit neutrino energy spectra.</a:t>
            </a:r>
          </a:p>
        </p:txBody>
      </p:sp>
      <p:pic>
        <p:nvPicPr>
          <p:cNvPr id="15" name="Picture 14" descr="A graph of a graph of a number of lines&#10;&#10;Description automatically generated with medium confidence">
            <a:extLst>
              <a:ext uri="{FF2B5EF4-FFF2-40B4-BE49-F238E27FC236}">
                <a16:creationId xmlns:a16="http://schemas.microsoft.com/office/drawing/2014/main" id="{1979AE41-E45F-18CF-BF1A-FEEA66D5A462}"/>
              </a:ext>
            </a:extLst>
          </p:cNvPr>
          <p:cNvPicPr>
            <a:picLocks noChangeAspect="1"/>
          </p:cNvPicPr>
          <p:nvPr/>
        </p:nvPicPr>
        <p:blipFill>
          <a:blip r:embed="rId7">
            <a:alphaModFix/>
          </a:blip>
          <a:stretch>
            <a:fillRect/>
          </a:stretch>
        </p:blipFill>
        <p:spPr>
          <a:xfrm>
            <a:off x="8768833" y="3798332"/>
            <a:ext cx="3046271" cy="2459959"/>
          </a:xfrm>
          <a:prstGeom prst="rect">
            <a:avLst/>
          </a:prstGeom>
        </p:spPr>
      </p:pic>
      <p:sp>
        <p:nvSpPr>
          <p:cNvPr id="17" name="Slide Number Placeholder 14">
            <a:extLst>
              <a:ext uri="{FF2B5EF4-FFF2-40B4-BE49-F238E27FC236}">
                <a16:creationId xmlns:a16="http://schemas.microsoft.com/office/drawing/2014/main" id="{CB7F4691-002F-11E5-86A9-46C4BAE0F3C2}"/>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16</a:t>
            </a:fld>
            <a:endParaRPr lang="en-US"/>
          </a:p>
        </p:txBody>
      </p:sp>
      <p:sp>
        <p:nvSpPr>
          <p:cNvPr id="18" name="Rectangle 17">
            <a:extLst>
              <a:ext uri="{FF2B5EF4-FFF2-40B4-BE49-F238E27FC236}">
                <a16:creationId xmlns:a16="http://schemas.microsoft.com/office/drawing/2014/main" id="{25CEF98C-99C1-6BCF-4F47-1822BD0F8A9E}"/>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6F1E171E-4FBB-0B81-3D57-585BF2FFEDD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16</a:t>
            </a:fld>
            <a:endParaRPr lang="en-US" dirty="0">
              <a:solidFill>
                <a:schemeClr val="bg1"/>
              </a:solidFill>
            </a:endParaRPr>
          </a:p>
        </p:txBody>
      </p:sp>
      <p:pic>
        <p:nvPicPr>
          <p:cNvPr id="21" name="Picture 20" descr="A diagram of a graph&#10;&#10;Description automatically generated">
            <a:extLst>
              <a:ext uri="{FF2B5EF4-FFF2-40B4-BE49-F238E27FC236}">
                <a16:creationId xmlns:a16="http://schemas.microsoft.com/office/drawing/2014/main" id="{9B0A04AC-0078-682A-D181-761951AC1A0C}"/>
              </a:ext>
            </a:extLst>
          </p:cNvPr>
          <p:cNvPicPr>
            <a:picLocks noChangeAspect="1"/>
          </p:cNvPicPr>
          <p:nvPr/>
        </p:nvPicPr>
        <p:blipFill>
          <a:blip r:embed="rId8">
            <a:alphaModFix/>
          </a:blip>
          <a:stretch>
            <a:fillRect/>
          </a:stretch>
        </p:blipFill>
        <p:spPr>
          <a:xfrm>
            <a:off x="4692505" y="4097645"/>
            <a:ext cx="2806987" cy="2300282"/>
          </a:xfrm>
          <a:prstGeom prst="rect">
            <a:avLst/>
          </a:prstGeom>
        </p:spPr>
      </p:pic>
      <p:sp>
        <p:nvSpPr>
          <p:cNvPr id="3" name="TextBox 2">
            <a:extLst>
              <a:ext uri="{FF2B5EF4-FFF2-40B4-BE49-F238E27FC236}">
                <a16:creationId xmlns:a16="http://schemas.microsoft.com/office/drawing/2014/main" id="{BCC019AB-871A-E26F-2BEC-94967999273E}"/>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0472416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7E8F0-A3FF-4571-E8DA-A3992859FF46}"/>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5669A8CC-63EA-56C2-14E9-1CEF86E5C2FB}"/>
              </a:ext>
            </a:extLst>
          </p:cNvPr>
          <p:cNvSpPr>
            <a:spLocks noGrp="1"/>
          </p:cNvSpPr>
          <p:nvPr>
            <p:ph type="sldNum" sz="quarter" idx="12"/>
          </p:nvPr>
        </p:nvSpPr>
        <p:spPr/>
        <p:txBody>
          <a:bodyPr/>
          <a:lstStyle/>
          <a:p>
            <a:fld id="{93449C41-28D8-214C-95E9-2FFE65FC1517}" type="slidenum">
              <a:rPr lang="en-US" smtClean="0"/>
              <a:t>17</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451F06FE-8A13-E5C4-5310-4E68A723F5E8}"/>
              </a:ext>
            </a:extLst>
          </p:cNvPr>
          <p:cNvPicPr>
            <a:picLocks noChangeAspect="1"/>
          </p:cNvPicPr>
          <p:nvPr/>
        </p:nvPicPr>
        <p:blipFill>
          <a:blip r:embed="rId3"/>
          <a:stretch>
            <a:fillRect/>
          </a:stretch>
        </p:blipFill>
        <p:spPr>
          <a:xfrm>
            <a:off x="538941" y="2158541"/>
            <a:ext cx="4330465" cy="3496986"/>
          </a:xfrm>
          <a:prstGeom prst="rect">
            <a:avLst/>
          </a:prstGeom>
        </p:spPr>
      </p:pic>
      <p:pic>
        <p:nvPicPr>
          <p:cNvPr id="24" name="Picture 23" descr="A diagram of a diagram&#10;&#10;Description automatically generated with medium confidence">
            <a:extLst>
              <a:ext uri="{FF2B5EF4-FFF2-40B4-BE49-F238E27FC236}">
                <a16:creationId xmlns:a16="http://schemas.microsoft.com/office/drawing/2014/main" id="{90D867D4-D6DF-F819-6A39-2993CDDD31EA}"/>
              </a:ext>
            </a:extLst>
          </p:cNvPr>
          <p:cNvPicPr>
            <a:picLocks noChangeAspect="1"/>
          </p:cNvPicPr>
          <p:nvPr/>
        </p:nvPicPr>
        <p:blipFill>
          <a:blip r:embed="rId4"/>
          <a:stretch>
            <a:fillRect/>
          </a:stretch>
        </p:blipFill>
        <p:spPr>
          <a:xfrm>
            <a:off x="5910075" y="2091288"/>
            <a:ext cx="5742984" cy="3890251"/>
          </a:xfrm>
          <a:prstGeom prst="rect">
            <a:avLst/>
          </a:prstGeom>
        </p:spPr>
      </p:pic>
      <p:sp>
        <p:nvSpPr>
          <p:cNvPr id="25" name="TextBox 24">
            <a:extLst>
              <a:ext uri="{FF2B5EF4-FFF2-40B4-BE49-F238E27FC236}">
                <a16:creationId xmlns:a16="http://schemas.microsoft.com/office/drawing/2014/main" id="{519681F8-949C-FB53-8ABA-130EC6F18C11}"/>
              </a:ext>
            </a:extLst>
          </p:cNvPr>
          <p:cNvSpPr txBox="1"/>
          <p:nvPr/>
        </p:nvSpPr>
        <p:spPr>
          <a:xfrm>
            <a:off x="964276" y="1592577"/>
            <a:ext cx="3491346" cy="369297"/>
          </a:xfrm>
          <a:prstGeom prst="rect">
            <a:avLst/>
          </a:prstGeom>
          <a:noFill/>
        </p:spPr>
        <p:txBody>
          <a:bodyPr wrap="square" rtlCol="0">
            <a:spAutoFit/>
          </a:bodyPr>
          <a:lstStyle/>
          <a:p>
            <a:pPr algn="ctr"/>
            <a:r>
              <a:rPr lang="en-US">
                <a:latin typeface="Avenir Next" panose="020B0503020202020204" pitchFamily="34" charset="0"/>
              </a:rPr>
              <a:t>Fit neutrino energy spectra</a:t>
            </a:r>
          </a:p>
        </p:txBody>
      </p:sp>
      <p:cxnSp>
        <p:nvCxnSpPr>
          <p:cNvPr id="27" name="Straight Arrow Connector 26">
            <a:extLst>
              <a:ext uri="{FF2B5EF4-FFF2-40B4-BE49-F238E27FC236}">
                <a16:creationId xmlns:a16="http://schemas.microsoft.com/office/drawing/2014/main" id="{D3D9F7D1-B4A3-7E23-0D02-5EBD68A96D33}"/>
              </a:ext>
            </a:extLst>
          </p:cNvPr>
          <p:cNvCxnSpPr>
            <a:cxnSpLocks/>
          </p:cNvCxnSpPr>
          <p:nvPr/>
        </p:nvCxnSpPr>
        <p:spPr>
          <a:xfrm>
            <a:off x="5195183" y="1760619"/>
            <a:ext cx="1155194" cy="0"/>
          </a:xfrm>
          <a:prstGeom prst="straightConnector1">
            <a:avLst/>
          </a:prstGeom>
          <a:ln w="28575">
            <a:tailEnd type="triangle"/>
          </a:ln>
        </p:spPr>
        <p:style>
          <a:lnRef idx="2">
            <a:schemeClr val="dk1"/>
          </a:lnRef>
          <a:fillRef idx="0">
            <a:schemeClr val="dk1"/>
          </a:fillRef>
          <a:effectRef idx="1">
            <a:schemeClr val="dk1"/>
          </a:effectRef>
          <a:fontRef idx="minor">
            <a:schemeClr val="tx1"/>
          </a:fontRef>
        </p:style>
      </p:cxnSp>
      <p:sp>
        <p:nvSpPr>
          <p:cNvPr id="28" name="TextBox 27">
            <a:extLst>
              <a:ext uri="{FF2B5EF4-FFF2-40B4-BE49-F238E27FC236}">
                <a16:creationId xmlns:a16="http://schemas.microsoft.com/office/drawing/2014/main" id="{8385F793-AF45-77D1-C2B9-0EC0DDE5845B}"/>
              </a:ext>
            </a:extLst>
          </p:cNvPr>
          <p:cNvSpPr txBox="1"/>
          <p:nvPr/>
        </p:nvSpPr>
        <p:spPr>
          <a:xfrm>
            <a:off x="6517178" y="1592613"/>
            <a:ext cx="4572000" cy="368670"/>
          </a:xfrm>
          <a:prstGeom prst="rect">
            <a:avLst/>
          </a:prstGeom>
          <a:noFill/>
        </p:spPr>
        <p:txBody>
          <a:bodyPr wrap="square" rtlCol="0">
            <a:spAutoFit/>
          </a:bodyPr>
          <a:lstStyle/>
          <a:p>
            <a:pPr algn="ctr"/>
            <a:r>
              <a:rPr lang="en-US">
                <a:latin typeface="Avenir Next" panose="020B0503020202020204" pitchFamily="34" charset="0"/>
              </a:rPr>
              <a:t>Extract oscillation parameters</a:t>
            </a:r>
          </a:p>
        </p:txBody>
      </p:sp>
      <p:cxnSp>
        <p:nvCxnSpPr>
          <p:cNvPr id="4" name="Straight Arrow Connector 3">
            <a:extLst>
              <a:ext uri="{FF2B5EF4-FFF2-40B4-BE49-F238E27FC236}">
                <a16:creationId xmlns:a16="http://schemas.microsoft.com/office/drawing/2014/main" id="{DE246511-8FF1-BABE-AE9A-520E4010235B}"/>
              </a:ext>
            </a:extLst>
          </p:cNvPr>
          <p:cNvCxnSpPr>
            <a:cxnSpLocks/>
          </p:cNvCxnSpPr>
          <p:nvPr/>
        </p:nvCxnSpPr>
        <p:spPr>
          <a:xfrm>
            <a:off x="1997034" y="3297382"/>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29AF4B2-ED0A-7DE7-4617-59503E3B2007}"/>
                  </a:ext>
                </a:extLst>
              </p:cNvPr>
              <p:cNvSpPr txBox="1"/>
              <p:nvPr/>
            </p:nvSpPr>
            <p:spPr>
              <a:xfrm>
                <a:off x="1925201" y="3974538"/>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7" name="TextBox 6">
                <a:extLst>
                  <a:ext uri="{FF2B5EF4-FFF2-40B4-BE49-F238E27FC236}">
                    <a16:creationId xmlns:a16="http://schemas.microsoft.com/office/drawing/2014/main" id="{329AF4B2-ED0A-7DE7-4617-59503E3B2007}"/>
                  </a:ext>
                </a:extLst>
              </p:cNvPr>
              <p:cNvSpPr txBox="1">
                <a:spLocks noRot="1" noChangeAspect="1" noMove="1" noResize="1" noEditPoints="1" noAdjustHandles="1" noChangeArrowheads="1" noChangeShapeType="1" noTextEdit="1"/>
              </p:cNvSpPr>
              <p:nvPr/>
            </p:nvSpPr>
            <p:spPr>
              <a:xfrm>
                <a:off x="1925201" y="3974538"/>
                <a:ext cx="645436" cy="369332"/>
              </a:xfrm>
              <a:prstGeom prst="rect">
                <a:avLst/>
              </a:prstGeom>
              <a:blipFill>
                <a:blip r:embed="rId5"/>
                <a:stretch>
                  <a:fillRect/>
                </a:stretch>
              </a:blipFill>
            </p:spPr>
            <p:txBody>
              <a:bodyPr/>
              <a:lstStyle/>
              <a:p>
                <a:r>
                  <a:rPr lang="en-US">
                    <a:noFill/>
                  </a:rPr>
                  <a:t> </a:t>
                </a:r>
              </a:p>
            </p:txBody>
          </p:sp>
        </mc:Fallback>
      </mc:AlternateContent>
      <p:cxnSp>
        <p:nvCxnSpPr>
          <p:cNvPr id="8" name="Straight Arrow Connector 7">
            <a:extLst>
              <a:ext uri="{FF2B5EF4-FFF2-40B4-BE49-F238E27FC236}">
                <a16:creationId xmlns:a16="http://schemas.microsoft.com/office/drawing/2014/main" id="{8363CC76-2BB7-3564-FC90-D90DA536D3A2}"/>
              </a:ext>
            </a:extLst>
          </p:cNvPr>
          <p:cNvCxnSpPr>
            <a:cxnSpLocks/>
          </p:cNvCxnSpPr>
          <p:nvPr/>
        </p:nvCxnSpPr>
        <p:spPr>
          <a:xfrm>
            <a:off x="969146" y="3196656"/>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2FDCBBF-87DB-19AD-FE74-B2DD889C911E}"/>
                  </a:ext>
                </a:extLst>
              </p:cNvPr>
              <p:cNvSpPr txBox="1"/>
              <p:nvPr/>
            </p:nvSpPr>
            <p:spPr>
              <a:xfrm>
                <a:off x="1098596" y="2806753"/>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82FDCBBF-87DB-19AD-FE74-B2DD889C911E}"/>
                  </a:ext>
                </a:extLst>
              </p:cNvPr>
              <p:cNvSpPr txBox="1">
                <a:spLocks noRot="1" noChangeAspect="1" noMove="1" noResize="1" noEditPoints="1" noAdjustHandles="1" noChangeArrowheads="1" noChangeShapeType="1" noTextEdit="1"/>
              </p:cNvSpPr>
              <p:nvPr/>
            </p:nvSpPr>
            <p:spPr>
              <a:xfrm>
                <a:off x="1098596" y="2806753"/>
                <a:ext cx="710468" cy="388504"/>
              </a:xfrm>
              <a:prstGeom prst="rect">
                <a:avLst/>
              </a:prstGeom>
              <a:blipFill>
                <a:blip r:embed="rId6"/>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F3E040FA-602E-32EB-C880-8748C334C881}"/>
              </a:ext>
            </a:extLst>
          </p:cNvPr>
          <p:cNvSpPr txBox="1"/>
          <p:nvPr/>
        </p:nvSpPr>
        <p:spPr>
          <a:xfrm>
            <a:off x="12325351" y="3048000"/>
            <a:ext cx="2305050" cy="923330"/>
          </a:xfrm>
          <a:prstGeom prst="rect">
            <a:avLst/>
          </a:prstGeom>
          <a:noFill/>
        </p:spPr>
        <p:txBody>
          <a:bodyPr wrap="square" rtlCol="0">
            <a:spAutoFit/>
          </a:bodyPr>
          <a:lstStyle/>
          <a:p>
            <a:r>
              <a:rPr lang="en-US"/>
              <a:t>Version Thiago used without the other experiments?</a:t>
            </a:r>
          </a:p>
        </p:txBody>
      </p:sp>
      <p:pic>
        <p:nvPicPr>
          <p:cNvPr id="6" name="Picture 5" descr="A blue and black logo&#10;&#10;Description automatically generated">
            <a:extLst>
              <a:ext uri="{FF2B5EF4-FFF2-40B4-BE49-F238E27FC236}">
                <a16:creationId xmlns:a16="http://schemas.microsoft.com/office/drawing/2014/main" id="{7F28776B-1F3C-A72F-5ADA-CD965BF4778A}"/>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292E727E-0A33-03D9-3CE9-E3E5A29B168E}"/>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17</a:t>
            </a:fld>
            <a:endParaRPr lang="en-US"/>
          </a:p>
        </p:txBody>
      </p:sp>
      <p:sp>
        <p:nvSpPr>
          <p:cNvPr id="9" name="Rectangle 8">
            <a:extLst>
              <a:ext uri="{FF2B5EF4-FFF2-40B4-BE49-F238E27FC236}">
                <a16:creationId xmlns:a16="http://schemas.microsoft.com/office/drawing/2014/main" id="{23D6FC5E-D8CF-7B51-CE84-E547C6BF786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A5C82B36-9579-4EDB-69B3-CD4081FDD76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17</a:t>
            </a:fld>
            <a:endParaRPr lang="en-US" dirty="0">
              <a:solidFill>
                <a:schemeClr val="bg1"/>
              </a:solidFill>
            </a:endParaRPr>
          </a:p>
        </p:txBody>
      </p:sp>
      <p:sp>
        <p:nvSpPr>
          <p:cNvPr id="13" name="TextBox 12">
            <a:extLst>
              <a:ext uri="{FF2B5EF4-FFF2-40B4-BE49-F238E27FC236}">
                <a16:creationId xmlns:a16="http://schemas.microsoft.com/office/drawing/2014/main" id="{1DBC3B4E-087B-521D-1E49-CA14AB9BC6BB}"/>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861201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4BCB0-63AE-2CC4-426C-F988F96A0E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C23DD5-BF09-8736-4D7B-622665C3A8A6}"/>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Program: Motivation</a:t>
            </a:r>
          </a:p>
        </p:txBody>
      </p:sp>
      <p:sp>
        <p:nvSpPr>
          <p:cNvPr id="20" name="Slide Number Placeholder 19">
            <a:extLst>
              <a:ext uri="{FF2B5EF4-FFF2-40B4-BE49-F238E27FC236}">
                <a16:creationId xmlns:a16="http://schemas.microsoft.com/office/drawing/2014/main" id="{90E8516F-22AA-EAA0-0177-F23F9D195AA8}"/>
              </a:ext>
            </a:extLst>
          </p:cNvPr>
          <p:cNvSpPr>
            <a:spLocks noGrp="1"/>
          </p:cNvSpPr>
          <p:nvPr>
            <p:ph type="sldNum" sz="quarter" idx="12"/>
          </p:nvPr>
        </p:nvSpPr>
        <p:spPr/>
        <p:txBody>
          <a:bodyPr/>
          <a:lstStyle/>
          <a:p>
            <a:fld id="{93449C41-28D8-214C-95E9-2FFE65FC1517}" type="slidenum">
              <a:rPr lang="en-US" smtClean="0"/>
              <a:t>18</a:t>
            </a:fld>
            <a:endParaRPr lang="en-US"/>
          </a:p>
        </p:txBody>
      </p:sp>
      <p:pic>
        <p:nvPicPr>
          <p:cNvPr id="22" name="Picture 21" descr="A graph of a graph of a number of lines&#10;&#10;Description automatically generated with medium confidence">
            <a:extLst>
              <a:ext uri="{FF2B5EF4-FFF2-40B4-BE49-F238E27FC236}">
                <a16:creationId xmlns:a16="http://schemas.microsoft.com/office/drawing/2014/main" id="{F0A6A28D-F692-8494-604D-7F70E493D2AD}"/>
              </a:ext>
            </a:extLst>
          </p:cNvPr>
          <p:cNvPicPr>
            <a:picLocks noChangeAspect="1"/>
          </p:cNvPicPr>
          <p:nvPr/>
        </p:nvPicPr>
        <p:blipFill>
          <a:blip r:embed="rId3"/>
          <a:stretch>
            <a:fillRect/>
          </a:stretch>
        </p:blipFill>
        <p:spPr>
          <a:xfrm>
            <a:off x="538941" y="2158541"/>
            <a:ext cx="4330465" cy="3496986"/>
          </a:xfrm>
          <a:prstGeom prst="rect">
            <a:avLst/>
          </a:prstGeom>
        </p:spPr>
      </p:pic>
      <p:sp>
        <p:nvSpPr>
          <p:cNvPr id="25" name="TextBox 24">
            <a:extLst>
              <a:ext uri="{FF2B5EF4-FFF2-40B4-BE49-F238E27FC236}">
                <a16:creationId xmlns:a16="http://schemas.microsoft.com/office/drawing/2014/main" id="{7D0D1656-4ED4-A02B-2F0C-21FF12EDF286}"/>
              </a:ext>
            </a:extLst>
          </p:cNvPr>
          <p:cNvSpPr txBox="1"/>
          <p:nvPr/>
        </p:nvSpPr>
        <p:spPr>
          <a:xfrm>
            <a:off x="964276" y="1592577"/>
            <a:ext cx="3491346" cy="369297"/>
          </a:xfrm>
          <a:prstGeom prst="rect">
            <a:avLst/>
          </a:prstGeom>
          <a:noFill/>
        </p:spPr>
        <p:txBody>
          <a:bodyPr wrap="square" rtlCol="0">
            <a:spAutoFit/>
          </a:bodyPr>
          <a:lstStyle/>
          <a:p>
            <a:pPr algn="ctr"/>
            <a:r>
              <a:rPr lang="en-US" dirty="0">
                <a:latin typeface="Avenir Next" panose="020B0503020202020204" pitchFamily="34" charset="0"/>
              </a:rPr>
              <a:t>Fit neutrino energy spectra</a:t>
            </a:r>
          </a:p>
        </p:txBody>
      </p:sp>
      <p:cxnSp>
        <p:nvCxnSpPr>
          <p:cNvPr id="8" name="Straight Arrow Connector 7">
            <a:extLst>
              <a:ext uri="{FF2B5EF4-FFF2-40B4-BE49-F238E27FC236}">
                <a16:creationId xmlns:a16="http://schemas.microsoft.com/office/drawing/2014/main" id="{82917AB0-7084-251F-9CF7-1B000B74F045}"/>
              </a:ext>
            </a:extLst>
          </p:cNvPr>
          <p:cNvCxnSpPr>
            <a:cxnSpLocks/>
          </p:cNvCxnSpPr>
          <p:nvPr/>
        </p:nvCxnSpPr>
        <p:spPr>
          <a:xfrm>
            <a:off x="969146" y="3196656"/>
            <a:ext cx="1083320" cy="0"/>
          </a:xfrm>
          <a:prstGeom prst="straightConnector1">
            <a:avLst/>
          </a:prstGeom>
          <a:ln w="635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E42363F-695E-4F77-B7AC-C51BFAF8C015}"/>
                  </a:ext>
                </a:extLst>
              </p:cNvPr>
              <p:cNvSpPr txBox="1"/>
              <p:nvPr/>
            </p:nvSpPr>
            <p:spPr>
              <a:xfrm>
                <a:off x="1098596" y="2806753"/>
                <a:ext cx="710468" cy="38850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b="1" i="0" smtClean="0">
                          <a:solidFill>
                            <a:schemeClr val="accent3"/>
                          </a:solidFill>
                          <a:latin typeface="Cambria Math" panose="02040503050406030204" pitchFamily="18" charset="0"/>
                        </a:rPr>
                        <m:t>𝚫</m:t>
                      </m:r>
                      <m:sSubSup>
                        <m:sSubSupPr>
                          <m:ctrlPr>
                            <a:rPr lang="en-GB" b="1" i="1" smtClean="0">
                              <a:solidFill>
                                <a:schemeClr val="accent3"/>
                              </a:solidFill>
                              <a:latin typeface="Cambria Math" panose="02040503050406030204" pitchFamily="18" charset="0"/>
                            </a:rPr>
                          </m:ctrlPr>
                        </m:sSubSupPr>
                        <m:e>
                          <m:r>
                            <a:rPr lang="en-GB" b="1" i="0" smtClean="0">
                              <a:solidFill>
                                <a:schemeClr val="accent3"/>
                              </a:solidFill>
                              <a:latin typeface="Cambria Math" panose="02040503050406030204" pitchFamily="18" charset="0"/>
                            </a:rPr>
                            <m:t>𝐦</m:t>
                          </m:r>
                        </m:e>
                        <m:sub>
                          <m:r>
                            <a:rPr lang="en-GB" b="1" i="0" smtClean="0">
                              <a:solidFill>
                                <a:schemeClr val="accent3"/>
                              </a:solidFill>
                              <a:latin typeface="Cambria Math" panose="02040503050406030204" pitchFamily="18" charset="0"/>
                            </a:rPr>
                            <m:t>𝟑𝟐</m:t>
                          </m:r>
                        </m:sub>
                        <m:sup>
                          <m:r>
                            <a:rPr lang="en-GB" b="1" i="0" smtClean="0">
                              <a:solidFill>
                                <a:schemeClr val="accent3"/>
                              </a:solidFill>
                              <a:latin typeface="Cambria Math" panose="02040503050406030204" pitchFamily="18" charset="0"/>
                            </a:rPr>
                            <m:t>𝟐</m:t>
                          </m:r>
                        </m:sup>
                      </m:sSubSup>
                    </m:oMath>
                  </m:oMathPara>
                </a14:m>
                <a:endParaRPr lang="en-US" b="1">
                  <a:solidFill>
                    <a:schemeClr val="accent3"/>
                  </a:solidFill>
                </a:endParaRPr>
              </a:p>
            </p:txBody>
          </p:sp>
        </mc:Choice>
        <mc:Fallback xmlns="">
          <p:sp>
            <p:nvSpPr>
              <p:cNvPr id="11" name="TextBox 10">
                <a:extLst>
                  <a:ext uri="{FF2B5EF4-FFF2-40B4-BE49-F238E27FC236}">
                    <a16:creationId xmlns:a16="http://schemas.microsoft.com/office/drawing/2014/main" id="{5E42363F-695E-4F77-B7AC-C51BFAF8C015}"/>
                  </a:ext>
                </a:extLst>
              </p:cNvPr>
              <p:cNvSpPr txBox="1">
                <a:spLocks noRot="1" noChangeAspect="1" noMove="1" noResize="1" noEditPoints="1" noAdjustHandles="1" noChangeArrowheads="1" noChangeShapeType="1" noTextEdit="1"/>
              </p:cNvSpPr>
              <p:nvPr/>
            </p:nvSpPr>
            <p:spPr>
              <a:xfrm>
                <a:off x="1098596" y="2806753"/>
                <a:ext cx="710468" cy="388504"/>
              </a:xfrm>
              <a:prstGeom prst="rect">
                <a:avLst/>
              </a:prstGeom>
              <a:blipFill>
                <a:blip r:embed="rId4"/>
                <a:stretch>
                  <a:fillRect/>
                </a:stretch>
              </a:blipFill>
            </p:spPr>
            <p:txBody>
              <a:bodyPr/>
              <a:lstStyle/>
              <a:p>
                <a:r>
                  <a:rPr lang="en-US">
                    <a:noFill/>
                  </a:rPr>
                  <a:t> </a:t>
                </a:r>
              </a:p>
            </p:txBody>
          </p:sp>
        </mc:Fallback>
      </mc:AlternateContent>
      <p:pic>
        <p:nvPicPr>
          <p:cNvPr id="6" name="Picture 5" descr="A blue and black logo&#10;&#10;Description automatically generated">
            <a:extLst>
              <a:ext uri="{FF2B5EF4-FFF2-40B4-BE49-F238E27FC236}">
                <a16:creationId xmlns:a16="http://schemas.microsoft.com/office/drawing/2014/main" id="{40540F57-14E6-A762-DA42-2A933A827F5A}"/>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5" name="Slide Number Placeholder 14">
            <a:extLst>
              <a:ext uri="{FF2B5EF4-FFF2-40B4-BE49-F238E27FC236}">
                <a16:creationId xmlns:a16="http://schemas.microsoft.com/office/drawing/2014/main" id="{836D0B02-B347-28C1-7994-58707C94ED67}"/>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18</a:t>
            </a:fld>
            <a:endParaRPr lang="en-US"/>
          </a:p>
        </p:txBody>
      </p:sp>
      <p:sp>
        <p:nvSpPr>
          <p:cNvPr id="9" name="Rectangle 8">
            <a:extLst>
              <a:ext uri="{FF2B5EF4-FFF2-40B4-BE49-F238E27FC236}">
                <a16:creationId xmlns:a16="http://schemas.microsoft.com/office/drawing/2014/main" id="{D7FE6E31-6ED7-52C0-77CC-9128BA8CCB9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13304176-F9A1-34A9-B3A0-2B6EF996E90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18</a:t>
            </a:fld>
            <a:endParaRPr lang="en-US" dirty="0">
              <a:solidFill>
                <a:schemeClr val="bg1"/>
              </a:solidFill>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BD843D4-4EB1-FD43-7CAB-FE642AA95433}"/>
                  </a:ext>
                </a:extLst>
              </p:cNvPr>
              <p:cNvSpPr txBox="1"/>
              <p:nvPr/>
            </p:nvSpPr>
            <p:spPr>
              <a:xfrm>
                <a:off x="5042417" y="2064461"/>
                <a:ext cx="6821739" cy="9835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𝑃</m:t>
                      </m:r>
                      <m:d>
                        <m:dPr>
                          <m:ctrlPr>
                            <a:rPr lang="en-GB" sz="2800" b="0" i="1" smtClean="0">
                              <a:latin typeface="Cambria Math" panose="02040503050406030204" pitchFamily="18" charset="0"/>
                            </a:rPr>
                          </m:ctrlPr>
                        </m:dPr>
                        <m:e>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r>
                            <a:rPr lang="en-GB" sz="2800" b="0" i="1" smtClean="0">
                              <a:latin typeface="Cambria Math" panose="02040503050406030204" pitchFamily="18" charset="0"/>
                            </a:rPr>
                            <m:t>→</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𝜈</m:t>
                              </m:r>
                            </m:e>
                            <m:sub>
                              <m:r>
                                <a:rPr lang="en-GB" sz="2800" b="0" i="1" smtClean="0">
                                  <a:latin typeface="Cambria Math" panose="02040503050406030204" pitchFamily="18" charset="0"/>
                                </a:rPr>
                                <m:t>𝜇</m:t>
                              </m:r>
                            </m:sub>
                          </m:sSub>
                        </m:e>
                      </m:d>
                      <m:r>
                        <a:rPr lang="en-GB" sz="2800" b="0" i="1" smtClean="0">
                          <a:latin typeface="Cambria Math" panose="02040503050406030204" pitchFamily="18" charset="0"/>
                        </a:rPr>
                        <m:t>≈1−</m:t>
                      </m:r>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r>
                                <a:rPr lang="en-GB" sz="2800" b="0" i="1" smtClean="0">
                                  <a:latin typeface="Cambria Math" panose="02040503050406030204" pitchFamily="18" charset="0"/>
                                </a:rPr>
                                <m:t>2</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𝜃</m:t>
                                  </m:r>
                                </m:e>
                                <m:sub>
                                  <m:r>
                                    <a:rPr lang="en-GB" sz="2800" b="0" i="1" smtClean="0">
                                      <a:latin typeface="Cambria Math" panose="02040503050406030204" pitchFamily="18" charset="0"/>
                                    </a:rPr>
                                    <m:t>23</m:t>
                                  </m:r>
                                </m:sub>
                              </m:sSub>
                            </m:e>
                          </m:d>
                          <m:func>
                            <m:funcPr>
                              <m:ctrlPr>
                                <a:rPr lang="en-GB" sz="2800" b="0" i="1" smtClean="0">
                                  <a:latin typeface="Cambria Math" panose="02040503050406030204" pitchFamily="18" charset="0"/>
                                </a:rPr>
                              </m:ctrlPr>
                            </m:funcPr>
                            <m:fName>
                              <m:sSup>
                                <m:sSupPr>
                                  <m:ctrlPr>
                                    <a:rPr lang="en-GB" sz="2800" b="0" i="1" smtClean="0">
                                      <a:latin typeface="Cambria Math" panose="02040503050406030204" pitchFamily="18" charset="0"/>
                                    </a:rPr>
                                  </m:ctrlPr>
                                </m:sSupPr>
                                <m:e>
                                  <m:r>
                                    <m:rPr>
                                      <m:sty m:val="p"/>
                                    </m:rPr>
                                    <a:rPr lang="en-GB" sz="2800" b="0" i="0" smtClean="0">
                                      <a:latin typeface="Cambria Math" panose="02040503050406030204" pitchFamily="18" charset="0"/>
                                    </a:rPr>
                                    <m:t>sin</m:t>
                                  </m:r>
                                </m:e>
                                <m:sup>
                                  <m:r>
                                    <a:rPr lang="en-GB" sz="2800" b="0" i="1" smtClean="0">
                                      <a:latin typeface="Cambria Math" panose="02040503050406030204" pitchFamily="18" charset="0"/>
                                    </a:rPr>
                                    <m:t>2</m:t>
                                  </m:r>
                                </m:sup>
                              </m:sSup>
                            </m:fName>
                            <m:e>
                              <m:d>
                                <m:dPr>
                                  <m:ctrlPr>
                                    <a:rPr lang="en-GB" sz="2800" b="0" i="1" smtClean="0">
                                      <a:latin typeface="Cambria Math" panose="02040503050406030204" pitchFamily="18" charset="0"/>
                                    </a:rPr>
                                  </m:ctrlPr>
                                </m:dPr>
                                <m:e>
                                  <m:f>
                                    <m:fPr>
                                      <m:ctrlPr>
                                        <a:rPr lang="en-GB" sz="2800" b="0" i="1" smtClean="0">
                                          <a:latin typeface="Cambria Math" panose="02040503050406030204" pitchFamily="18" charset="0"/>
                                        </a:rPr>
                                      </m:ctrlPr>
                                    </m:fPr>
                                    <m:num>
                                      <m:r>
                                        <m:rPr>
                                          <m:sty m:val="p"/>
                                        </m:rPr>
                                        <a:rPr lang="en-GB" sz="2800" b="0" i="0" smtClean="0">
                                          <a:latin typeface="Cambria Math" panose="02040503050406030204" pitchFamily="18" charset="0"/>
                                        </a:rPr>
                                        <m:t>Δ</m:t>
                                      </m:r>
                                      <m:sSubSup>
                                        <m:sSubSupPr>
                                          <m:ctrlPr>
                                            <a:rPr lang="en-GB" sz="2800" b="0" i="1" smtClean="0">
                                              <a:latin typeface="Cambria Math" panose="02040503050406030204" pitchFamily="18" charset="0"/>
                                            </a:rPr>
                                          </m:ctrlPr>
                                        </m:sSubSupPr>
                                        <m:e>
                                          <m:r>
                                            <a:rPr lang="en-GB" sz="2800" b="0" i="1" smtClean="0">
                                              <a:latin typeface="Cambria Math" panose="02040503050406030204" pitchFamily="18" charset="0"/>
                                            </a:rPr>
                                            <m:t>𝑚</m:t>
                                          </m:r>
                                        </m:e>
                                        <m:sub>
                                          <m:r>
                                            <a:rPr lang="en-GB" sz="2800" b="0" i="1" smtClean="0">
                                              <a:latin typeface="Cambria Math" panose="02040503050406030204" pitchFamily="18" charset="0"/>
                                            </a:rPr>
                                            <m:t>32</m:t>
                                          </m:r>
                                        </m:sub>
                                        <m:sup>
                                          <m:r>
                                            <a:rPr lang="en-GB" sz="2800" b="0" i="1" smtClean="0">
                                              <a:latin typeface="Cambria Math" panose="02040503050406030204" pitchFamily="18" charset="0"/>
                                            </a:rPr>
                                            <m:t>2</m:t>
                                          </m:r>
                                        </m:sup>
                                      </m:sSubSup>
                                    </m:num>
                                    <m:den>
                                      <m:r>
                                        <a:rPr lang="en-GB" sz="2800" b="0" i="1" smtClean="0">
                                          <a:latin typeface="Cambria Math" panose="02040503050406030204" pitchFamily="18" charset="0"/>
                                        </a:rPr>
                                        <m:t>4</m:t>
                                      </m:r>
                                    </m:den>
                                  </m:f>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𝐿</m:t>
                                      </m:r>
                                    </m:num>
                                    <m:den>
                                      <m:r>
                                        <a:rPr lang="en-GB" sz="2800" b="0" i="1" smtClean="0">
                                          <a:latin typeface="Cambria Math" panose="02040503050406030204" pitchFamily="18" charset="0"/>
                                        </a:rPr>
                                        <m:t>𝐸</m:t>
                                      </m:r>
                                    </m:den>
                                  </m:f>
                                </m:e>
                              </m:d>
                            </m:e>
                          </m:func>
                        </m:e>
                      </m:func>
                    </m:oMath>
                  </m:oMathPara>
                </a14:m>
                <a:endParaRPr lang="en-US" sz="2800" dirty="0"/>
              </a:p>
            </p:txBody>
          </p:sp>
        </mc:Choice>
        <mc:Fallback xmlns="">
          <p:sp>
            <p:nvSpPr>
              <p:cNvPr id="13" name="TextBox 12">
                <a:extLst>
                  <a:ext uri="{FF2B5EF4-FFF2-40B4-BE49-F238E27FC236}">
                    <a16:creationId xmlns:a16="http://schemas.microsoft.com/office/drawing/2014/main" id="{9BD843D4-4EB1-FD43-7CAB-FE642AA95433}"/>
                  </a:ext>
                </a:extLst>
              </p:cNvPr>
              <p:cNvSpPr txBox="1">
                <a:spLocks noRot="1" noChangeAspect="1" noMove="1" noResize="1" noEditPoints="1" noAdjustHandles="1" noChangeArrowheads="1" noChangeShapeType="1" noTextEdit="1"/>
              </p:cNvSpPr>
              <p:nvPr/>
            </p:nvSpPr>
            <p:spPr>
              <a:xfrm>
                <a:off x="5042417" y="2064461"/>
                <a:ext cx="6821739" cy="983539"/>
              </a:xfrm>
              <a:prstGeom prst="rect">
                <a:avLst/>
              </a:prstGeom>
              <a:blipFill>
                <a:blip r:embed="rId6"/>
                <a:stretch>
                  <a:fillRect l="-742"/>
                </a:stretch>
              </a:blipFill>
            </p:spPr>
            <p:txBody>
              <a:bodyPr/>
              <a:lstStyle/>
              <a:p>
                <a:r>
                  <a:rPr lang="en-US">
                    <a:noFill/>
                  </a:rPr>
                  <a:t> </a:t>
                </a:r>
              </a:p>
            </p:txBody>
          </p:sp>
        </mc:Fallback>
      </mc:AlternateContent>
      <p:cxnSp>
        <p:nvCxnSpPr>
          <p:cNvPr id="14" name="Straight Arrow Connector 13">
            <a:extLst>
              <a:ext uri="{FF2B5EF4-FFF2-40B4-BE49-F238E27FC236}">
                <a16:creationId xmlns:a16="http://schemas.microsoft.com/office/drawing/2014/main" id="{70AFEA07-9DE2-A0BB-CEAC-B6FFA573312F}"/>
              </a:ext>
            </a:extLst>
          </p:cNvPr>
          <p:cNvCxnSpPr>
            <a:cxnSpLocks/>
          </p:cNvCxnSpPr>
          <p:nvPr/>
        </p:nvCxnSpPr>
        <p:spPr>
          <a:xfrm>
            <a:off x="1997034" y="3297382"/>
            <a:ext cx="0" cy="1872013"/>
          </a:xfrm>
          <a:prstGeom prst="straightConnector1">
            <a:avLst/>
          </a:prstGeom>
          <a:ln w="635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0710C3E-8824-18F1-0968-B4E60257C201}"/>
                  </a:ext>
                </a:extLst>
              </p:cNvPr>
              <p:cNvSpPr txBox="1"/>
              <p:nvPr/>
            </p:nvSpPr>
            <p:spPr>
              <a:xfrm>
                <a:off x="1925201" y="3974538"/>
                <a:ext cx="645436"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b="1" i="1" dirty="0" smtClean="0">
                              <a:solidFill>
                                <a:schemeClr val="accent5"/>
                              </a:solidFill>
                              <a:latin typeface="Cambria Math" panose="02040503050406030204" pitchFamily="18" charset="0"/>
                            </a:rPr>
                          </m:ctrlPr>
                        </m:sSubPr>
                        <m:e>
                          <m:r>
                            <a:rPr lang="en-GB" b="1" i="1" dirty="0" smtClean="0">
                              <a:solidFill>
                                <a:schemeClr val="accent5"/>
                              </a:solidFill>
                              <a:latin typeface="Cambria Math" panose="02040503050406030204" pitchFamily="18" charset="0"/>
                            </a:rPr>
                            <m:t>𝜽</m:t>
                          </m:r>
                        </m:e>
                        <m:sub>
                          <m:r>
                            <a:rPr lang="en-GB" b="1" i="1" dirty="0" smtClean="0">
                              <a:solidFill>
                                <a:schemeClr val="accent5"/>
                              </a:solidFill>
                              <a:latin typeface="Cambria Math" panose="02040503050406030204" pitchFamily="18" charset="0"/>
                            </a:rPr>
                            <m:t>𝟐𝟑</m:t>
                          </m:r>
                        </m:sub>
                      </m:sSub>
                    </m:oMath>
                  </m:oMathPara>
                </a14:m>
                <a:endParaRPr lang="en-US" b="1" dirty="0">
                  <a:solidFill>
                    <a:schemeClr val="accent5"/>
                  </a:solidFill>
                </a:endParaRPr>
              </a:p>
            </p:txBody>
          </p:sp>
        </mc:Choice>
        <mc:Fallback xmlns="">
          <p:sp>
            <p:nvSpPr>
              <p:cNvPr id="15" name="TextBox 14">
                <a:extLst>
                  <a:ext uri="{FF2B5EF4-FFF2-40B4-BE49-F238E27FC236}">
                    <a16:creationId xmlns:a16="http://schemas.microsoft.com/office/drawing/2014/main" id="{10710C3E-8824-18F1-0968-B4E60257C201}"/>
                  </a:ext>
                </a:extLst>
              </p:cNvPr>
              <p:cNvSpPr txBox="1">
                <a:spLocks noRot="1" noChangeAspect="1" noMove="1" noResize="1" noEditPoints="1" noAdjustHandles="1" noChangeArrowheads="1" noChangeShapeType="1" noTextEdit="1"/>
              </p:cNvSpPr>
              <p:nvPr/>
            </p:nvSpPr>
            <p:spPr>
              <a:xfrm>
                <a:off x="1925201" y="3974538"/>
                <a:ext cx="645436" cy="369332"/>
              </a:xfrm>
              <a:prstGeom prst="rect">
                <a:avLst/>
              </a:prstGeom>
              <a:blipFill>
                <a:blip r:embed="rId7"/>
                <a:stretch>
                  <a:fillRect/>
                </a:stretch>
              </a:blipFill>
            </p:spPr>
            <p:txBody>
              <a:bodyPr/>
              <a:lstStyle/>
              <a:p>
                <a:r>
                  <a:rPr lang="en-US">
                    <a:noFill/>
                  </a:rPr>
                  <a:t> </a:t>
                </a:r>
              </a:p>
            </p:txBody>
          </p:sp>
        </mc:Fallback>
      </mc:AlternateContent>
      <p:sp>
        <p:nvSpPr>
          <p:cNvPr id="17" name="Rounded Rectangle 16">
            <a:extLst>
              <a:ext uri="{FF2B5EF4-FFF2-40B4-BE49-F238E27FC236}">
                <a16:creationId xmlns:a16="http://schemas.microsoft.com/office/drawing/2014/main" id="{BDF72CEB-4420-0E3B-8D9E-1B5BA1237EC6}"/>
              </a:ext>
            </a:extLst>
          </p:cNvPr>
          <p:cNvSpPr/>
          <p:nvPr/>
        </p:nvSpPr>
        <p:spPr>
          <a:xfrm>
            <a:off x="8871973" y="2400300"/>
            <a:ext cx="576827" cy="406453"/>
          </a:xfrm>
          <a:prstGeom prst="roundRect">
            <a:avLst/>
          </a:prstGeom>
          <a:solidFill>
            <a:schemeClr val="accent5">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a:extLst>
              <a:ext uri="{FF2B5EF4-FFF2-40B4-BE49-F238E27FC236}">
                <a16:creationId xmlns:a16="http://schemas.microsoft.com/office/drawing/2014/main" id="{799EDB9A-433A-C135-FFCC-09B3B0EE76F7}"/>
              </a:ext>
            </a:extLst>
          </p:cNvPr>
          <p:cNvSpPr/>
          <p:nvPr/>
        </p:nvSpPr>
        <p:spPr>
          <a:xfrm>
            <a:off x="10426723" y="2092384"/>
            <a:ext cx="831827" cy="406453"/>
          </a:xfrm>
          <a:prstGeom prst="roundRect">
            <a:avLst/>
          </a:prstGeom>
          <a:solidFill>
            <a:schemeClr val="accent3">
              <a:alpha val="24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59983D8C-C3D5-EF4D-EE07-E8770A4D937E}"/>
              </a:ext>
            </a:extLst>
          </p:cNvPr>
          <p:cNvSpPr/>
          <p:nvPr/>
        </p:nvSpPr>
        <p:spPr>
          <a:xfrm>
            <a:off x="11288286" y="2001167"/>
            <a:ext cx="39450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A056A154-C497-3A34-CD97-9EA5C1FA2ECA}"/>
              </a:ext>
            </a:extLst>
          </p:cNvPr>
          <p:cNvCxnSpPr/>
          <p:nvPr/>
        </p:nvCxnSpPr>
        <p:spPr>
          <a:xfrm flipH="1">
            <a:off x="9918915" y="3111292"/>
            <a:ext cx="1369371" cy="860038"/>
          </a:xfrm>
          <a:prstGeom prst="line">
            <a:avLst/>
          </a:prstGeom>
          <a:ln w="60325"/>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F326CC99-6356-A07F-4093-E2BA0105809B}"/>
              </a:ext>
            </a:extLst>
          </p:cNvPr>
          <p:cNvSpPr txBox="1"/>
          <p:nvPr/>
        </p:nvSpPr>
        <p:spPr>
          <a:xfrm>
            <a:off x="4975722" y="4092061"/>
            <a:ext cx="7439186" cy="830997"/>
          </a:xfrm>
          <a:prstGeom prst="rect">
            <a:avLst/>
          </a:prstGeom>
          <a:noFill/>
        </p:spPr>
        <p:txBody>
          <a:bodyPr wrap="square">
            <a:spAutoFit/>
          </a:bodyPr>
          <a:lstStyle/>
          <a:p>
            <a:r>
              <a:rPr lang="en-US" sz="2400" dirty="0">
                <a:latin typeface="Avenir Next" panose="020B0503020202020204" pitchFamily="34" charset="0"/>
              </a:rPr>
              <a:t>Fixed L: Distance between near and far detectors.</a:t>
            </a:r>
          </a:p>
          <a:p>
            <a:r>
              <a:rPr lang="en-US" sz="2400" dirty="0">
                <a:latin typeface="Avenir Next" panose="020B0503020202020204" pitchFamily="34" charset="0"/>
              </a:rPr>
              <a:t>Need to know E.</a:t>
            </a:r>
            <a:endParaRPr lang="en-US" sz="2400" dirty="0"/>
          </a:p>
        </p:txBody>
      </p:sp>
      <p:sp>
        <p:nvSpPr>
          <p:cNvPr id="30" name="Rounded Rectangle 29">
            <a:extLst>
              <a:ext uri="{FF2B5EF4-FFF2-40B4-BE49-F238E27FC236}">
                <a16:creationId xmlns:a16="http://schemas.microsoft.com/office/drawing/2014/main" id="{155D42EE-66CA-5FF4-A89E-94D9EF66B823}"/>
              </a:ext>
            </a:extLst>
          </p:cNvPr>
          <p:cNvSpPr/>
          <p:nvPr/>
        </p:nvSpPr>
        <p:spPr>
          <a:xfrm>
            <a:off x="4869405" y="3971330"/>
            <a:ext cx="7190789" cy="1110125"/>
          </a:xfrm>
          <a:prstGeom prst="roundRect">
            <a:avLst/>
          </a:prstGeom>
          <a:noFill/>
          <a:ln w="603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44E3010-8796-995C-4738-BF04784067CB}"/>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3146825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035209-1A13-E147-3C04-D50B1EFF48C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D65B7DA-4098-10BF-15C8-B5100A84A4D1}"/>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DE60CD42-553A-1A2B-BBD4-1046530DBDF9}"/>
              </a:ext>
            </a:extLst>
          </p:cNvPr>
          <p:cNvSpPr/>
          <p:nvPr/>
        </p:nvSpPr>
        <p:spPr>
          <a:xfrm>
            <a:off x="401120" y="4983780"/>
            <a:ext cx="5239438" cy="123786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itle 1">
            <a:extLst>
              <a:ext uri="{FF2B5EF4-FFF2-40B4-BE49-F238E27FC236}">
                <a16:creationId xmlns:a16="http://schemas.microsoft.com/office/drawing/2014/main" id="{B298BCF3-9EA5-20EE-2E30-12FF073D4EC3}"/>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NOvA Test Beam Program: Motivation</a:t>
            </a:r>
          </a:p>
        </p:txBody>
      </p:sp>
      <p:sp>
        <p:nvSpPr>
          <p:cNvPr id="27" name="TextBox 26">
            <a:extLst>
              <a:ext uri="{FF2B5EF4-FFF2-40B4-BE49-F238E27FC236}">
                <a16:creationId xmlns:a16="http://schemas.microsoft.com/office/drawing/2014/main" id="{C0DD1D84-700D-847F-DCFA-7B0A05079AB3}"/>
              </a:ext>
            </a:extLst>
          </p:cNvPr>
          <p:cNvSpPr txBox="1"/>
          <p:nvPr/>
        </p:nvSpPr>
        <p:spPr>
          <a:xfrm>
            <a:off x="561557" y="5129672"/>
            <a:ext cx="5196514" cy="1015663"/>
          </a:xfrm>
          <a:prstGeom prst="rect">
            <a:avLst/>
          </a:prstGeom>
          <a:noFill/>
        </p:spPr>
        <p:txBody>
          <a:bodyPr wrap="square" rtlCol="0">
            <a:spAutoFit/>
          </a:bodyPr>
          <a:lstStyle/>
          <a:p>
            <a:pPr>
              <a:buClr>
                <a:schemeClr val="tx1"/>
              </a:buClr>
            </a:pPr>
            <a:r>
              <a:rPr lang="en-GB" sz="2000">
                <a:latin typeface="Avenir Next" panose="020B0503020202020204" pitchFamily="34" charset="0"/>
              </a:rPr>
              <a:t>The Test Beam Program can reduce the largest </a:t>
            </a:r>
            <a:r>
              <a:rPr lang="en-GB" sz="2000" b="1">
                <a:latin typeface="Avenir Next" panose="020B0503020202020204" pitchFamily="34" charset="0"/>
              </a:rPr>
              <a:t>systematic uncertainty </a:t>
            </a:r>
            <a:r>
              <a:rPr lang="en-GB" sz="2000">
                <a:latin typeface="Avenir Next" panose="020B0503020202020204" pitchFamily="34" charset="0"/>
              </a:rPr>
              <a:t>on NOvA measurements.</a:t>
            </a:r>
            <a:endParaRPr lang="en-US" sz="2000">
              <a:latin typeface="Avenir Next" panose="020B0503020202020204" pitchFamily="34" charset="0"/>
            </a:endParaRPr>
          </a:p>
        </p:txBody>
      </p:sp>
      <p:grpSp>
        <p:nvGrpSpPr>
          <p:cNvPr id="35" name="Group 34">
            <a:extLst>
              <a:ext uri="{FF2B5EF4-FFF2-40B4-BE49-F238E27FC236}">
                <a16:creationId xmlns:a16="http://schemas.microsoft.com/office/drawing/2014/main" id="{D6135457-98F0-ADE2-CD6B-6F2F790A4BDB}"/>
              </a:ext>
            </a:extLst>
          </p:cNvPr>
          <p:cNvGrpSpPr/>
          <p:nvPr/>
        </p:nvGrpSpPr>
        <p:grpSpPr>
          <a:xfrm>
            <a:off x="5918508" y="5094864"/>
            <a:ext cx="6043746" cy="1015692"/>
            <a:chOff x="5898631" y="5203236"/>
            <a:chExt cx="6043746" cy="1015692"/>
          </a:xfrm>
        </p:grpSpPr>
        <p:sp>
          <p:nvSpPr>
            <p:cNvPr id="31" name="Rounded Rectangle 30">
              <a:extLst>
                <a:ext uri="{FF2B5EF4-FFF2-40B4-BE49-F238E27FC236}">
                  <a16:creationId xmlns:a16="http://schemas.microsoft.com/office/drawing/2014/main" id="{3847C418-B420-8F53-B1A5-14C7EE15890D}"/>
                </a:ext>
              </a:extLst>
            </p:cNvPr>
            <p:cNvSpPr/>
            <p:nvPr/>
          </p:nvSpPr>
          <p:spPr>
            <a:xfrm>
              <a:off x="5898631" y="5203236"/>
              <a:ext cx="6014945" cy="1015692"/>
            </a:xfrm>
            <a:prstGeom prst="roundRect">
              <a:avLst/>
            </a:prstGeom>
            <a:solidFill>
              <a:schemeClr val="accent1">
                <a:alpha val="12000"/>
              </a:schemeClr>
            </a:solidFill>
            <a:ln w="730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1B9D679D-4715-CD7C-4AE9-8AA6D887EDBF}"/>
                </a:ext>
              </a:extLst>
            </p:cNvPr>
            <p:cNvSpPr txBox="1"/>
            <p:nvPr/>
          </p:nvSpPr>
          <p:spPr>
            <a:xfrm>
              <a:off x="5998667" y="5252037"/>
              <a:ext cx="5943710" cy="923330"/>
            </a:xfrm>
            <a:prstGeom prst="rect">
              <a:avLst/>
            </a:prstGeom>
            <a:noFill/>
          </p:spPr>
          <p:txBody>
            <a:bodyPr wrap="square">
              <a:spAutoFit/>
            </a:bodyPr>
            <a:lstStyle/>
            <a:p>
              <a:r>
                <a:rPr lang="en-US" dirty="0"/>
                <a:t>Goals:</a:t>
              </a:r>
            </a:p>
            <a:p>
              <a:pPr marL="285750" indent="-285750">
                <a:buFont typeface="Arial" panose="020B0604020202020204" pitchFamily="34" charset="0"/>
                <a:buChar char="•"/>
              </a:pPr>
              <a:r>
                <a:rPr lang="en-US" dirty="0"/>
                <a:t>Improve NOvA detector calibration.</a:t>
              </a:r>
            </a:p>
            <a:p>
              <a:pPr marL="285750" indent="-285750">
                <a:buFont typeface="Arial" panose="020B0604020202020204" pitchFamily="34" charset="0"/>
                <a:buChar char="•"/>
              </a:pPr>
              <a:r>
                <a:rPr lang="en-US" dirty="0"/>
                <a:t>Improve detector response and energy reconstruction.</a:t>
              </a:r>
            </a:p>
          </p:txBody>
        </p:sp>
      </p:grpSp>
      <p:pic>
        <p:nvPicPr>
          <p:cNvPr id="34" name="Picture 33" descr="A blue and black logo&#10;&#10;Description automatically generated">
            <a:extLst>
              <a:ext uri="{FF2B5EF4-FFF2-40B4-BE49-F238E27FC236}">
                <a16:creationId xmlns:a16="http://schemas.microsoft.com/office/drawing/2014/main" id="{79D549B4-DB06-61D5-FC07-BD271A0402E3}"/>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2" name="Group 1">
            <a:extLst>
              <a:ext uri="{FF2B5EF4-FFF2-40B4-BE49-F238E27FC236}">
                <a16:creationId xmlns:a16="http://schemas.microsoft.com/office/drawing/2014/main" id="{E14EC8F7-C2E8-AB17-D1EF-B7CAEB37C442}"/>
              </a:ext>
            </a:extLst>
          </p:cNvPr>
          <p:cNvGrpSpPr>
            <a:grpSpLocks noChangeAspect="1"/>
          </p:cNvGrpSpPr>
          <p:nvPr/>
        </p:nvGrpSpPr>
        <p:grpSpPr>
          <a:xfrm>
            <a:off x="106325" y="1281295"/>
            <a:ext cx="12115222" cy="3545434"/>
            <a:chOff x="300019" y="296351"/>
            <a:chExt cx="15953787" cy="4668763"/>
          </a:xfrm>
        </p:grpSpPr>
        <p:pic>
          <p:nvPicPr>
            <p:cNvPr id="4" name="Picture 3">
              <a:extLst>
                <a:ext uri="{FF2B5EF4-FFF2-40B4-BE49-F238E27FC236}">
                  <a16:creationId xmlns:a16="http://schemas.microsoft.com/office/drawing/2014/main" id="{35D5088F-9003-6590-B8CF-5241F07ADC7B}"/>
                </a:ext>
              </a:extLst>
            </p:cNvPr>
            <p:cNvPicPr>
              <a:picLocks noChangeAspect="1"/>
            </p:cNvPicPr>
            <p:nvPr/>
          </p:nvPicPr>
          <p:blipFill rotWithShape="1">
            <a:blip r:embed="rId4"/>
            <a:srcRect b="33898"/>
            <a:stretch/>
          </p:blipFill>
          <p:spPr>
            <a:xfrm rot="5400000">
              <a:off x="11773687" y="243090"/>
              <a:ext cx="4426857" cy="4533380"/>
            </a:xfrm>
            <a:prstGeom prst="rect">
              <a:avLst/>
            </a:prstGeom>
          </p:spPr>
        </p:pic>
        <p:pic>
          <p:nvPicPr>
            <p:cNvPr id="5" name="Picture 4">
              <a:extLst>
                <a:ext uri="{FF2B5EF4-FFF2-40B4-BE49-F238E27FC236}">
                  <a16:creationId xmlns:a16="http://schemas.microsoft.com/office/drawing/2014/main" id="{0A8D5CE5-633E-886C-9F2C-B7577B4B2003}"/>
                </a:ext>
              </a:extLst>
            </p:cNvPr>
            <p:cNvPicPr>
              <a:picLocks noChangeAspect="1"/>
            </p:cNvPicPr>
            <p:nvPr/>
          </p:nvPicPr>
          <p:blipFill rotWithShape="1">
            <a:blip r:embed="rId5"/>
            <a:srcRect b="33896"/>
            <a:stretch/>
          </p:blipFill>
          <p:spPr>
            <a:xfrm rot="5400000">
              <a:off x="7225794" y="243091"/>
              <a:ext cx="4426857" cy="4533379"/>
            </a:xfrm>
            <a:prstGeom prst="rect">
              <a:avLst/>
            </a:prstGeom>
          </p:spPr>
        </p:pic>
        <p:pic>
          <p:nvPicPr>
            <p:cNvPr id="6" name="Picture 5">
              <a:extLst>
                <a:ext uri="{FF2B5EF4-FFF2-40B4-BE49-F238E27FC236}">
                  <a16:creationId xmlns:a16="http://schemas.microsoft.com/office/drawing/2014/main" id="{6AEEB0EA-307B-CBE2-B10D-EBE61B04B18F}"/>
                </a:ext>
              </a:extLst>
            </p:cNvPr>
            <p:cNvPicPr>
              <a:picLocks noChangeAspect="1"/>
            </p:cNvPicPr>
            <p:nvPr/>
          </p:nvPicPr>
          <p:blipFill>
            <a:blip r:embed="rId6"/>
            <a:stretch>
              <a:fillRect/>
            </a:stretch>
          </p:blipFill>
          <p:spPr>
            <a:xfrm rot="5400000">
              <a:off x="1394638" y="-798267"/>
              <a:ext cx="4668762" cy="6858000"/>
            </a:xfrm>
            <a:prstGeom prst="rect">
              <a:avLst/>
            </a:prstGeom>
          </p:spPr>
        </p:pic>
        <p:sp>
          <p:nvSpPr>
            <p:cNvPr id="7" name="Rectangle 6">
              <a:extLst>
                <a:ext uri="{FF2B5EF4-FFF2-40B4-BE49-F238E27FC236}">
                  <a16:creationId xmlns:a16="http://schemas.microsoft.com/office/drawing/2014/main" id="{1E6E1D8A-CC89-AA23-0B19-2C2A5551C216}"/>
                </a:ext>
              </a:extLst>
            </p:cNvPr>
            <p:cNvSpPr/>
            <p:nvPr/>
          </p:nvSpPr>
          <p:spPr>
            <a:xfrm>
              <a:off x="7063611" y="8026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70FCF54-883F-F3FD-596D-E0884941F263}"/>
                </a:ext>
              </a:extLst>
            </p:cNvPr>
            <p:cNvSpPr/>
            <p:nvPr/>
          </p:nvSpPr>
          <p:spPr>
            <a:xfrm>
              <a:off x="7049098" y="919740"/>
              <a:ext cx="158599" cy="31800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467B33C2-8D30-53A7-F000-F9B69F9647A2}"/>
              </a:ext>
            </a:extLst>
          </p:cNvPr>
          <p:cNvGrpSpPr/>
          <p:nvPr/>
        </p:nvGrpSpPr>
        <p:grpSpPr>
          <a:xfrm>
            <a:off x="687220" y="2500266"/>
            <a:ext cx="1225029" cy="324196"/>
            <a:chOff x="1110744" y="1970417"/>
            <a:chExt cx="1572421" cy="324196"/>
          </a:xfrm>
        </p:grpSpPr>
        <p:sp>
          <p:nvSpPr>
            <p:cNvPr id="11" name="Rounded Rectangle 10">
              <a:extLst>
                <a:ext uri="{FF2B5EF4-FFF2-40B4-BE49-F238E27FC236}">
                  <a16:creationId xmlns:a16="http://schemas.microsoft.com/office/drawing/2014/main" id="{DD8040CE-5CCC-7511-EA09-E4B9FE3B6B4A}"/>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EE302294-1CFA-E267-2D84-FA9676222414}"/>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E8716A8F-E1EE-FAD2-434D-5F5E685C23E9}"/>
              </a:ext>
            </a:extLst>
          </p:cNvPr>
          <p:cNvGrpSpPr/>
          <p:nvPr/>
        </p:nvGrpSpPr>
        <p:grpSpPr>
          <a:xfrm>
            <a:off x="647463" y="1627158"/>
            <a:ext cx="1264785" cy="324196"/>
            <a:chOff x="1110744" y="1970417"/>
            <a:chExt cx="1572421" cy="324196"/>
          </a:xfrm>
        </p:grpSpPr>
        <p:sp>
          <p:nvSpPr>
            <p:cNvPr id="15" name="Rounded Rectangle 14">
              <a:extLst>
                <a:ext uri="{FF2B5EF4-FFF2-40B4-BE49-F238E27FC236}">
                  <a16:creationId xmlns:a16="http://schemas.microsoft.com/office/drawing/2014/main" id="{3D400579-C5CE-82D2-F70B-DE287DFA1975}"/>
                </a:ext>
              </a:extLst>
            </p:cNvPr>
            <p:cNvSpPr/>
            <p:nvPr/>
          </p:nvSpPr>
          <p:spPr>
            <a:xfrm>
              <a:off x="1110745" y="1970417"/>
              <a:ext cx="1572420" cy="311922"/>
            </a:xfrm>
            <a:prstGeom prst="roundRect">
              <a:avLst/>
            </a:prstGeom>
            <a:solidFill>
              <a:srgbClr val="6599CD">
                <a:alpha val="14902"/>
              </a:srgbClr>
            </a:solidFill>
            <a:ln w="381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a:extLst>
                <a:ext uri="{FF2B5EF4-FFF2-40B4-BE49-F238E27FC236}">
                  <a16:creationId xmlns:a16="http://schemas.microsoft.com/office/drawing/2014/main" id="{11E6408F-BD6B-BDFA-68B6-24E1B6A31015}"/>
                </a:ext>
              </a:extLst>
            </p:cNvPr>
            <p:cNvSpPr/>
            <p:nvPr/>
          </p:nvSpPr>
          <p:spPr>
            <a:xfrm>
              <a:off x="1110744" y="1982691"/>
              <a:ext cx="1572420" cy="311922"/>
            </a:xfrm>
            <a:prstGeom prst="roundRect">
              <a:avLst/>
            </a:prstGeom>
            <a:noFill/>
            <a:ln w="38100">
              <a:solidFill>
                <a:srgbClr val="6599C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18FEAE9C-333A-2601-5FC1-8429CA209D0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10" name="Slide Number Placeholder 9">
            <a:extLst>
              <a:ext uri="{FF2B5EF4-FFF2-40B4-BE49-F238E27FC236}">
                <a16:creationId xmlns:a16="http://schemas.microsoft.com/office/drawing/2014/main" id="{2AFB7FB1-AC17-655D-5DFB-DD5336B9EA3F}"/>
              </a:ext>
            </a:extLst>
          </p:cNvPr>
          <p:cNvSpPr>
            <a:spLocks noGrp="1"/>
          </p:cNvSpPr>
          <p:nvPr>
            <p:ph type="sldNum" sz="quarter" idx="12"/>
          </p:nvPr>
        </p:nvSpPr>
        <p:spPr/>
        <p:txBody>
          <a:bodyPr/>
          <a:lstStyle/>
          <a:p>
            <a:fld id="{93449C41-28D8-214C-95E9-2FFE65FC1517}" type="slidenum">
              <a:rPr lang="en-US" smtClean="0"/>
              <a:t>19</a:t>
            </a:fld>
            <a:endParaRPr lang="en-US"/>
          </a:p>
        </p:txBody>
      </p:sp>
    </p:spTree>
    <p:extLst>
      <p:ext uri="{BB962C8B-B14F-4D97-AF65-F5344CB8AC3E}">
        <p14:creationId xmlns:p14="http://schemas.microsoft.com/office/powerpoint/2010/main" val="827003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665A6-5DCB-9D53-2A44-B878F5BF130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0471C7-C206-7240-A094-776D28E643D5}"/>
              </a:ext>
            </a:extLst>
          </p:cNvPr>
          <p:cNvSpPr>
            <a:spLocks noGrp="1"/>
          </p:cNvSpPr>
          <p:nvPr>
            <p:ph type="title"/>
          </p:nvPr>
        </p:nvSpPr>
        <p:spPr/>
        <p:txBody>
          <a:bodyPr/>
          <a:lstStyle/>
          <a:p>
            <a:r>
              <a:rPr lang="en-US" dirty="0">
                <a:latin typeface="Avenir Next" panose="020B0503020202020204" pitchFamily="34" charset="0"/>
              </a:rPr>
              <a:t>Outline</a:t>
            </a:r>
          </a:p>
        </p:txBody>
      </p:sp>
      <p:sp>
        <p:nvSpPr>
          <p:cNvPr id="3" name="Content Placeholder 2">
            <a:extLst>
              <a:ext uri="{FF2B5EF4-FFF2-40B4-BE49-F238E27FC236}">
                <a16:creationId xmlns:a16="http://schemas.microsoft.com/office/drawing/2014/main" id="{8D7A9F44-2A57-77C8-0D5E-D574A24FD04F}"/>
              </a:ext>
            </a:extLst>
          </p:cNvPr>
          <p:cNvSpPr>
            <a:spLocks noGrp="1"/>
          </p:cNvSpPr>
          <p:nvPr>
            <p:ph idx="1"/>
          </p:nvPr>
        </p:nvSpPr>
        <p:spPr>
          <a:xfrm>
            <a:off x="838200" y="1905521"/>
            <a:ext cx="10515600" cy="4351338"/>
          </a:xfrm>
        </p:spPr>
        <p:txBody>
          <a:bodyPr>
            <a:normAutofit/>
          </a:bodyPr>
          <a:lstStyle/>
          <a:p>
            <a:r>
              <a:rPr lang="en-US" dirty="0"/>
              <a:t>Neutrinos and why we study them.</a:t>
            </a:r>
          </a:p>
          <a:p>
            <a:r>
              <a:rPr lang="en-US" dirty="0"/>
              <a:t>The NOvA experiment.</a:t>
            </a:r>
          </a:p>
          <a:p>
            <a:r>
              <a:rPr lang="en-US" dirty="0" err="1"/>
              <a:t>NOvA’s</a:t>
            </a:r>
            <a:r>
              <a:rPr lang="en-US" dirty="0"/>
              <a:t> Test Beam Program: what, why and how.</a:t>
            </a:r>
          </a:p>
          <a:p>
            <a:endParaRPr lang="en-US" dirty="0">
              <a:sym typeface="Wingdings" pitchFamily="2" charset="2"/>
            </a:endParaRPr>
          </a:p>
        </p:txBody>
      </p:sp>
      <p:sp>
        <p:nvSpPr>
          <p:cNvPr id="4" name="Slide Number Placeholder 3">
            <a:extLst>
              <a:ext uri="{FF2B5EF4-FFF2-40B4-BE49-F238E27FC236}">
                <a16:creationId xmlns:a16="http://schemas.microsoft.com/office/drawing/2014/main" id="{8B0BCC4D-9C19-20DD-B741-02807FD50E9A}"/>
              </a:ext>
            </a:extLst>
          </p:cNvPr>
          <p:cNvSpPr>
            <a:spLocks noGrp="1"/>
          </p:cNvSpPr>
          <p:nvPr>
            <p:ph type="sldNum" sz="quarter" idx="12"/>
          </p:nvPr>
        </p:nvSpPr>
        <p:spPr/>
        <p:txBody>
          <a:bodyPr/>
          <a:lstStyle/>
          <a:p>
            <a:fld id="{93449C41-28D8-214C-95E9-2FFE65FC1517}" type="slidenum">
              <a:rPr lang="en-US" smtClean="0"/>
              <a:t>2</a:t>
            </a:fld>
            <a:endParaRPr lang="en-US"/>
          </a:p>
        </p:txBody>
      </p:sp>
      <p:sp>
        <p:nvSpPr>
          <p:cNvPr id="5" name="Rounded Rectangle 4">
            <a:extLst>
              <a:ext uri="{FF2B5EF4-FFF2-40B4-BE49-F238E27FC236}">
                <a16:creationId xmlns:a16="http://schemas.microsoft.com/office/drawing/2014/main" id="{CB85D2A3-FEC4-DC17-5925-D7F0B339FC37}"/>
              </a:ext>
            </a:extLst>
          </p:cNvPr>
          <p:cNvSpPr/>
          <p:nvPr/>
        </p:nvSpPr>
        <p:spPr>
          <a:xfrm>
            <a:off x="535373" y="1633797"/>
            <a:ext cx="11139176" cy="2115243"/>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925878-D82F-05D4-4A9E-6DCD36D6D002}"/>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925B4C08-CF67-DEB8-6BA3-9D4F99E0763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a:t>
            </a:fld>
            <a:endParaRPr lang="en-US" dirty="0">
              <a:solidFill>
                <a:schemeClr val="bg1"/>
              </a:solidFill>
            </a:endParaRPr>
          </a:p>
        </p:txBody>
      </p:sp>
      <p:sp>
        <p:nvSpPr>
          <p:cNvPr id="11" name="TextBox 10">
            <a:extLst>
              <a:ext uri="{FF2B5EF4-FFF2-40B4-BE49-F238E27FC236}">
                <a16:creationId xmlns:a16="http://schemas.microsoft.com/office/drawing/2014/main" id="{E765C0A9-1913-804F-6C20-EE3FA3F00FC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9</a:t>
            </a:r>
            <a:r>
              <a:rPr lang="en-US" sz="1200" baseline="30000" dirty="0">
                <a:solidFill>
                  <a:schemeClr val="bg1"/>
                </a:solidFill>
              </a:rPr>
              <a:t>th</a:t>
            </a:r>
            <a:r>
              <a:rPr lang="en-US" sz="1200" dirty="0">
                <a:solidFill>
                  <a:schemeClr val="bg1"/>
                </a:solidFill>
              </a:rPr>
              <a:t> July 2025 – PUG Talk– Emerson Bannister</a:t>
            </a:r>
          </a:p>
        </p:txBody>
      </p:sp>
    </p:spTree>
    <p:extLst>
      <p:ext uri="{BB962C8B-B14F-4D97-AF65-F5344CB8AC3E}">
        <p14:creationId xmlns:p14="http://schemas.microsoft.com/office/powerpoint/2010/main" val="36524021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2354F-6200-C917-C5C6-86366B88688D}"/>
            </a:ext>
          </a:extLst>
        </p:cNvPr>
        <p:cNvGrpSpPr/>
        <p:nvPr/>
      </p:nvGrpSpPr>
      <p:grpSpPr>
        <a:xfrm>
          <a:off x="0" y="0"/>
          <a:ext cx="0" cy="0"/>
          <a:chOff x="0" y="0"/>
          <a:chExt cx="0" cy="0"/>
        </a:xfrm>
      </p:grpSpPr>
      <p:grpSp>
        <p:nvGrpSpPr>
          <p:cNvPr id="23" name="Group 22">
            <a:extLst>
              <a:ext uri="{FF2B5EF4-FFF2-40B4-BE49-F238E27FC236}">
                <a16:creationId xmlns:a16="http://schemas.microsoft.com/office/drawing/2014/main" id="{AF91156E-25E7-81F7-C380-C191B4C72AE7}"/>
              </a:ext>
            </a:extLst>
          </p:cNvPr>
          <p:cNvGrpSpPr/>
          <p:nvPr/>
        </p:nvGrpSpPr>
        <p:grpSpPr>
          <a:xfrm>
            <a:off x="5498615" y="1218376"/>
            <a:ext cx="6500879" cy="5253875"/>
            <a:chOff x="5278471" y="1981827"/>
            <a:chExt cx="5617574" cy="4394749"/>
          </a:xfrm>
        </p:grpSpPr>
        <p:pic>
          <p:nvPicPr>
            <p:cNvPr id="3" name="Picture 2">
              <a:extLst>
                <a:ext uri="{FF2B5EF4-FFF2-40B4-BE49-F238E27FC236}">
                  <a16:creationId xmlns:a16="http://schemas.microsoft.com/office/drawing/2014/main" id="{29132F5D-E68E-3501-F349-0D1764E9F8C3}"/>
                </a:ext>
              </a:extLst>
            </p:cNvPr>
            <p:cNvPicPr>
              <a:picLocks noChangeAspect="1"/>
            </p:cNvPicPr>
            <p:nvPr/>
          </p:nvPicPr>
          <p:blipFill>
            <a:blip r:embed="rId3"/>
            <a:stretch>
              <a:fillRect/>
            </a:stretch>
          </p:blipFill>
          <p:spPr>
            <a:xfrm>
              <a:off x="5278471" y="1981827"/>
              <a:ext cx="5617574" cy="4328889"/>
            </a:xfrm>
            <a:prstGeom prst="rect">
              <a:avLst/>
            </a:prstGeom>
          </p:spPr>
        </p:pic>
        <p:sp>
          <p:nvSpPr>
            <p:cNvPr id="12" name="Freeform 11">
              <a:extLst>
                <a:ext uri="{FF2B5EF4-FFF2-40B4-BE49-F238E27FC236}">
                  <a16:creationId xmlns:a16="http://schemas.microsoft.com/office/drawing/2014/main" id="{D307D31B-C54B-E115-EFDF-E9A89BAA1CB5}"/>
                </a:ext>
              </a:extLst>
            </p:cNvPr>
            <p:cNvSpPr/>
            <p:nvPr/>
          </p:nvSpPr>
          <p:spPr>
            <a:xfrm>
              <a:off x="5341065" y="5383453"/>
              <a:ext cx="1840911" cy="993123"/>
            </a:xfrm>
            <a:custGeom>
              <a:avLst/>
              <a:gdLst>
                <a:gd name="connsiteX0" fmla="*/ 308837 w 1840911"/>
                <a:gd name="connsiteY0" fmla="*/ 0 h 993123"/>
                <a:gd name="connsiteX1" fmla="*/ 1840911 w 1840911"/>
                <a:gd name="connsiteY1" fmla="*/ 466284 h 993123"/>
                <a:gd name="connsiteX2" fmla="*/ 1471518 w 1840911"/>
                <a:gd name="connsiteY2" fmla="*/ 993123 h 993123"/>
                <a:gd name="connsiteX3" fmla="*/ 0 w 1840911"/>
                <a:gd name="connsiteY3" fmla="*/ 962845 h 993123"/>
                <a:gd name="connsiteX4" fmla="*/ 0 w 1840911"/>
                <a:gd name="connsiteY4" fmla="*/ 654008 h 993123"/>
                <a:gd name="connsiteX5" fmla="*/ 308837 w 1840911"/>
                <a:gd name="connsiteY5" fmla="*/ 0 h 99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911" h="993123">
                  <a:moveTo>
                    <a:pt x="308837" y="0"/>
                  </a:moveTo>
                  <a:lnTo>
                    <a:pt x="1840911" y="466284"/>
                  </a:lnTo>
                  <a:lnTo>
                    <a:pt x="1471518" y="993123"/>
                  </a:lnTo>
                  <a:lnTo>
                    <a:pt x="0" y="962845"/>
                  </a:lnTo>
                  <a:lnTo>
                    <a:pt x="0" y="654008"/>
                  </a:lnTo>
                  <a:lnTo>
                    <a:pt x="308837"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a:extLst>
                <a:ext uri="{FF2B5EF4-FFF2-40B4-BE49-F238E27FC236}">
                  <a16:creationId xmlns:a16="http://schemas.microsoft.com/office/drawing/2014/main" id="{A5CCC6C9-238A-77C6-5EE0-741E6FF31370}"/>
                </a:ext>
              </a:extLst>
            </p:cNvPr>
            <p:cNvSpPr/>
            <p:nvPr/>
          </p:nvSpPr>
          <p:spPr>
            <a:xfrm>
              <a:off x="6025351" y="5044340"/>
              <a:ext cx="720620" cy="654008"/>
            </a:xfrm>
            <a:custGeom>
              <a:avLst/>
              <a:gdLst>
                <a:gd name="connsiteX0" fmla="*/ 0 w 720620"/>
                <a:gd name="connsiteY0" fmla="*/ 429949 h 654008"/>
                <a:gd name="connsiteX1" fmla="*/ 720620 w 720620"/>
                <a:gd name="connsiteY1" fmla="*/ 654008 h 654008"/>
                <a:gd name="connsiteX2" fmla="*/ 720620 w 720620"/>
                <a:gd name="connsiteY2" fmla="*/ 84779 h 654008"/>
                <a:gd name="connsiteX3" fmla="*/ 96890 w 720620"/>
                <a:gd name="connsiteY3" fmla="*/ 0 h 654008"/>
                <a:gd name="connsiteX4" fmla="*/ 0 w 720620"/>
                <a:gd name="connsiteY4" fmla="*/ 429949 h 65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620" h="654008">
                  <a:moveTo>
                    <a:pt x="0" y="429949"/>
                  </a:moveTo>
                  <a:lnTo>
                    <a:pt x="720620" y="654008"/>
                  </a:lnTo>
                  <a:lnTo>
                    <a:pt x="720620" y="84779"/>
                  </a:lnTo>
                  <a:lnTo>
                    <a:pt x="96890" y="0"/>
                  </a:lnTo>
                  <a:lnTo>
                    <a:pt x="0" y="429949"/>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DFD98A4D-ACAF-05EC-9047-FD1D61B529FB}"/>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Experiment</a:t>
            </a:r>
          </a:p>
        </p:txBody>
      </p:sp>
      <p:sp>
        <p:nvSpPr>
          <p:cNvPr id="11" name="Slide Number Placeholder 14">
            <a:extLst>
              <a:ext uri="{FF2B5EF4-FFF2-40B4-BE49-F238E27FC236}">
                <a16:creationId xmlns:a16="http://schemas.microsoft.com/office/drawing/2014/main" id="{D30AA78B-0CCC-050C-4262-21DCBF96F807}"/>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20</a:t>
            </a:fld>
            <a:endParaRPr lang="en-US"/>
          </a:p>
        </p:txBody>
      </p:sp>
      <p:sp>
        <p:nvSpPr>
          <p:cNvPr id="17" name="Slide Number Placeholder 14">
            <a:extLst>
              <a:ext uri="{FF2B5EF4-FFF2-40B4-BE49-F238E27FC236}">
                <a16:creationId xmlns:a16="http://schemas.microsoft.com/office/drawing/2014/main" id="{29152257-C4CD-EA9D-A784-1B8A9C108BC6}"/>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20</a:t>
            </a:fld>
            <a:endParaRPr lang="en-US"/>
          </a:p>
        </p:txBody>
      </p:sp>
      <p:sp>
        <p:nvSpPr>
          <p:cNvPr id="18" name="Rectangle 17">
            <a:extLst>
              <a:ext uri="{FF2B5EF4-FFF2-40B4-BE49-F238E27FC236}">
                <a16:creationId xmlns:a16="http://schemas.microsoft.com/office/drawing/2014/main" id="{9CBAE7BB-AC7A-0466-D1BD-2485D022275E}"/>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FC4B40EB-BB24-AB30-BD19-928D1324C4F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20</a:t>
            </a:fld>
            <a:endParaRPr lang="en-US" dirty="0">
              <a:solidFill>
                <a:schemeClr val="bg1"/>
              </a:solidFill>
            </a:endParaRPr>
          </a:p>
        </p:txBody>
      </p:sp>
      <p:sp>
        <p:nvSpPr>
          <p:cNvPr id="4" name="TextBox 3">
            <a:extLst>
              <a:ext uri="{FF2B5EF4-FFF2-40B4-BE49-F238E27FC236}">
                <a16:creationId xmlns:a16="http://schemas.microsoft.com/office/drawing/2014/main" id="{53B0A3BB-C3E5-10D9-57F7-85768579DBF6}"/>
              </a:ext>
            </a:extLst>
          </p:cNvPr>
          <p:cNvSpPr txBox="1"/>
          <p:nvPr/>
        </p:nvSpPr>
        <p:spPr>
          <a:xfrm>
            <a:off x="113939" y="2345255"/>
            <a:ext cx="5651183" cy="1631216"/>
          </a:xfrm>
          <a:prstGeom prst="rect">
            <a:avLst/>
          </a:prstGeom>
          <a:noFill/>
        </p:spPr>
        <p:txBody>
          <a:bodyPr wrap="square" rtlCol="0">
            <a:spAutoFit/>
          </a:bodyPr>
          <a:lstStyle/>
          <a:p>
            <a:pPr lvl="1"/>
            <a:r>
              <a:rPr lang="en-US" sz="2000" dirty="0"/>
              <a:t>Test Beam Experiment:</a:t>
            </a:r>
          </a:p>
          <a:p>
            <a:pPr marL="742950" lvl="1" indent="-285750">
              <a:buFont typeface="Arial" panose="020B0604020202020204" pitchFamily="34" charset="0"/>
              <a:buChar char="•"/>
            </a:pPr>
            <a:r>
              <a:rPr lang="en-US" sz="2000" dirty="0"/>
              <a:t>Smaller version of main experiment’s detectors</a:t>
            </a:r>
          </a:p>
          <a:p>
            <a:pPr marL="742950" lvl="1" indent="-285750">
              <a:buFont typeface="Arial" panose="020B0604020202020204" pitchFamily="34" charset="0"/>
              <a:buChar char="•"/>
            </a:pPr>
            <a:r>
              <a:rPr lang="en-US" sz="2000" dirty="0"/>
              <a:t>Beam of particles </a:t>
            </a:r>
            <a:r>
              <a:rPr lang="en-US" sz="2000" dirty="0">
                <a:sym typeface="Wingdings" pitchFamily="2" charset="2"/>
              </a:rPr>
              <a:t> detector</a:t>
            </a:r>
            <a:endParaRPr lang="en-US" sz="2000" dirty="0"/>
          </a:p>
          <a:p>
            <a:pPr marL="285750" indent="-285750">
              <a:buFont typeface="Arial" panose="020B0604020202020204" pitchFamily="34" charset="0"/>
              <a:buChar char="•"/>
            </a:pPr>
            <a:endParaRPr lang="en-US" sz="2000" dirty="0"/>
          </a:p>
        </p:txBody>
      </p:sp>
      <p:sp>
        <p:nvSpPr>
          <p:cNvPr id="24" name="Rounded Rectangle 23">
            <a:extLst>
              <a:ext uri="{FF2B5EF4-FFF2-40B4-BE49-F238E27FC236}">
                <a16:creationId xmlns:a16="http://schemas.microsoft.com/office/drawing/2014/main" id="{DCD8F334-FC02-1B0F-E8C6-E949A85C2FCE}"/>
              </a:ext>
            </a:extLst>
          </p:cNvPr>
          <p:cNvSpPr/>
          <p:nvPr/>
        </p:nvSpPr>
        <p:spPr>
          <a:xfrm>
            <a:off x="253466" y="2133600"/>
            <a:ext cx="4986381" cy="1822847"/>
          </a:xfrm>
          <a:prstGeom prst="roundRect">
            <a:avLst/>
          </a:prstGeom>
          <a:noFill/>
          <a:ln w="73025">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7323FEA-94FE-E7F0-9146-0771056AFEEE}"/>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8470672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378B75-3E6C-F3AD-7B5B-18EE0790334A}"/>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3FBF37E7-AEDD-5A80-7129-7ED16FA4504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3F1264E-6D13-AF78-F187-CDD08D3A521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2" name="Title 1">
            <a:extLst>
              <a:ext uri="{FF2B5EF4-FFF2-40B4-BE49-F238E27FC236}">
                <a16:creationId xmlns:a16="http://schemas.microsoft.com/office/drawing/2014/main" id="{C7F7EC53-DCEB-942E-1056-0BDDFA199B2A}"/>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pic>
        <p:nvPicPr>
          <p:cNvPr id="32" name="Picture 31" descr="A black background with colorful squares and text&#10;&#10;Description automatically generated">
            <a:extLst>
              <a:ext uri="{FF2B5EF4-FFF2-40B4-BE49-F238E27FC236}">
                <a16:creationId xmlns:a16="http://schemas.microsoft.com/office/drawing/2014/main" id="{56EE02BF-7052-B296-EFFC-5BAA4CE68ED5}"/>
              </a:ext>
            </a:extLst>
          </p:cNvPr>
          <p:cNvPicPr>
            <a:picLocks noChangeAspect="1"/>
          </p:cNvPicPr>
          <p:nvPr/>
        </p:nvPicPr>
        <p:blipFill>
          <a:blip r:embed="rId3"/>
          <a:stretch>
            <a:fillRect/>
          </a:stretch>
        </p:blipFill>
        <p:spPr>
          <a:xfrm>
            <a:off x="322405" y="1038891"/>
            <a:ext cx="11547190" cy="2342907"/>
          </a:xfrm>
          <a:prstGeom prst="rect">
            <a:avLst/>
          </a:prstGeom>
        </p:spPr>
      </p:pic>
      <p:pic>
        <p:nvPicPr>
          <p:cNvPr id="4" name="Picture 3" descr="A blue and black logo&#10;&#10;Description automatically generated">
            <a:extLst>
              <a:ext uri="{FF2B5EF4-FFF2-40B4-BE49-F238E27FC236}">
                <a16:creationId xmlns:a16="http://schemas.microsoft.com/office/drawing/2014/main" id="{C9732DE7-B48B-5CC7-7652-53A6A8A3E0AE}"/>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6" name="Slide Number Placeholder 10">
            <a:extLst>
              <a:ext uri="{FF2B5EF4-FFF2-40B4-BE49-F238E27FC236}">
                <a16:creationId xmlns:a16="http://schemas.microsoft.com/office/drawing/2014/main" id="{20FF97A9-49AD-63DF-CC86-F40AC9A95F85}"/>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21</a:t>
            </a:fld>
            <a:endParaRPr lang="en-US" dirty="0">
              <a:solidFill>
                <a:schemeClr val="bg1"/>
              </a:solidFill>
            </a:endParaRPr>
          </a:p>
        </p:txBody>
      </p:sp>
      <p:grpSp>
        <p:nvGrpSpPr>
          <p:cNvPr id="22" name="Group 21">
            <a:extLst>
              <a:ext uri="{FF2B5EF4-FFF2-40B4-BE49-F238E27FC236}">
                <a16:creationId xmlns:a16="http://schemas.microsoft.com/office/drawing/2014/main" id="{6CDF64B5-C309-C617-1B45-792FBBE75281}"/>
              </a:ext>
            </a:extLst>
          </p:cNvPr>
          <p:cNvGrpSpPr/>
          <p:nvPr/>
        </p:nvGrpSpPr>
        <p:grpSpPr>
          <a:xfrm>
            <a:off x="6280029" y="3688349"/>
            <a:ext cx="6517850" cy="1113515"/>
            <a:chOff x="6262776" y="3170649"/>
            <a:chExt cx="6517850" cy="1113515"/>
          </a:xfrm>
        </p:grpSpPr>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503C9EF-0AD1-DEE7-5F67-F62A8F9FAEAF}"/>
                    </a:ext>
                  </a:extLst>
                </p:cNvPr>
                <p:cNvSpPr txBox="1"/>
                <p:nvPr/>
              </p:nvSpPr>
              <p:spPr>
                <a:xfrm>
                  <a:off x="6478680" y="3330057"/>
                  <a:ext cx="6301946" cy="954107"/>
                </a:xfrm>
                <a:prstGeom prst="rect">
                  <a:avLst/>
                </a:prstGeom>
                <a:noFill/>
              </p:spPr>
              <p:txBody>
                <a:bodyPr wrap="square">
                  <a:spAutoFit/>
                </a:bodyPr>
                <a:lstStyle/>
                <a:p>
                  <a:r>
                    <a:rPr lang="en-US" sz="2800" dirty="0"/>
                    <a:t>Beam of e, </a:t>
                  </a:r>
                  <a14:m>
                    <m:oMath xmlns:m="http://schemas.openxmlformats.org/officeDocument/2006/math">
                      <m:r>
                        <a:rPr lang="en-GB" sz="2800" b="0" i="1" smtClean="0">
                          <a:latin typeface="Cambria Math" panose="02040503050406030204" pitchFamily="18" charset="0"/>
                        </a:rPr>
                        <m:t>𝜇</m:t>
                      </m:r>
                      <m:r>
                        <a:rPr lang="en-GB" sz="2800" b="0" i="1" smtClean="0">
                          <a:latin typeface="Cambria Math" panose="02040503050406030204" pitchFamily="18" charset="0"/>
                        </a:rPr>
                        <m:t>,</m:t>
                      </m:r>
                      <m:r>
                        <a:rPr lang="en-GB" sz="2800" b="0" i="0" smtClean="0">
                          <a:latin typeface="Cambria Math" panose="02040503050406030204" pitchFamily="18" charset="0"/>
                        </a:rPr>
                        <m:t> </m:t>
                      </m:r>
                      <m:r>
                        <a:rPr lang="en-GB" sz="2800" b="0" i="1" smtClean="0">
                          <a:latin typeface="Cambria Math" panose="02040503050406030204" pitchFamily="18" charset="0"/>
                        </a:rPr>
                        <m:t>𝜋</m:t>
                      </m:r>
                      <m:r>
                        <a:rPr lang="en-GB" sz="2800" b="0" i="1" smtClean="0">
                          <a:latin typeface="Cambria Math" panose="02040503050406030204" pitchFamily="18" charset="0"/>
                        </a:rPr>
                        <m:t>,</m:t>
                      </m:r>
                    </m:oMath>
                  </a14:m>
                  <a:r>
                    <a:rPr lang="en-US" sz="2800" dirty="0"/>
                    <a:t> p, K</a:t>
                  </a:r>
                </a:p>
                <a:p>
                  <a:endParaRPr lang="en-US" sz="2800" dirty="0"/>
                </a:p>
              </p:txBody>
            </p:sp>
          </mc:Choice>
          <mc:Fallback xmlns="">
            <p:sp>
              <p:nvSpPr>
                <p:cNvPr id="10" name="TextBox 9">
                  <a:extLst>
                    <a:ext uri="{FF2B5EF4-FFF2-40B4-BE49-F238E27FC236}">
                      <a16:creationId xmlns:a16="http://schemas.microsoft.com/office/drawing/2014/main" id="{8503C9EF-0AD1-DEE7-5F67-F62A8F9FAEAF}"/>
                    </a:ext>
                  </a:extLst>
                </p:cNvPr>
                <p:cNvSpPr txBox="1">
                  <a:spLocks noRot="1" noChangeAspect="1" noMove="1" noResize="1" noEditPoints="1" noAdjustHandles="1" noChangeArrowheads="1" noChangeShapeType="1" noTextEdit="1"/>
                </p:cNvSpPr>
                <p:nvPr/>
              </p:nvSpPr>
              <p:spPr>
                <a:xfrm>
                  <a:off x="6478680" y="3330057"/>
                  <a:ext cx="6301946" cy="954107"/>
                </a:xfrm>
                <a:prstGeom prst="rect">
                  <a:avLst/>
                </a:prstGeom>
                <a:blipFill>
                  <a:blip r:embed="rId5"/>
                  <a:stretch>
                    <a:fillRect l="-2012" t="-6494"/>
                  </a:stretch>
                </a:blipFill>
              </p:spPr>
              <p:txBody>
                <a:bodyPr/>
                <a:lstStyle/>
                <a:p>
                  <a:r>
                    <a:rPr lang="en-US">
                      <a:noFill/>
                    </a:rPr>
                    <a:t> </a:t>
                  </a:r>
                </a:p>
              </p:txBody>
            </p:sp>
          </mc:Fallback>
        </mc:AlternateContent>
        <p:sp>
          <p:nvSpPr>
            <p:cNvPr id="21" name="Rounded Rectangle 20">
              <a:extLst>
                <a:ext uri="{FF2B5EF4-FFF2-40B4-BE49-F238E27FC236}">
                  <a16:creationId xmlns:a16="http://schemas.microsoft.com/office/drawing/2014/main" id="{9BDA0B65-7353-DB26-7F15-5CD37B2077A3}"/>
                </a:ext>
              </a:extLst>
            </p:cNvPr>
            <p:cNvSpPr/>
            <p:nvPr/>
          </p:nvSpPr>
          <p:spPr>
            <a:xfrm>
              <a:off x="6262776" y="3170649"/>
              <a:ext cx="3638969" cy="954107"/>
            </a:xfrm>
            <a:prstGeom prst="roundRect">
              <a:avLst/>
            </a:prstGeom>
            <a:noFill/>
            <a:ln w="50800">
              <a:solidFill>
                <a:srgbClr val="74747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4" name="Straight Arrow Connector 23">
            <a:extLst>
              <a:ext uri="{FF2B5EF4-FFF2-40B4-BE49-F238E27FC236}">
                <a16:creationId xmlns:a16="http://schemas.microsoft.com/office/drawing/2014/main" id="{B2E80F95-5709-8A1A-305A-4150A45F5DD1}"/>
              </a:ext>
            </a:extLst>
          </p:cNvPr>
          <p:cNvCxnSpPr>
            <a:cxnSpLocks/>
            <a:stCxn id="21" idx="1"/>
          </p:cNvCxnSpPr>
          <p:nvPr/>
        </p:nvCxnSpPr>
        <p:spPr>
          <a:xfrm flipH="1" flipV="1">
            <a:off x="1551709" y="4165402"/>
            <a:ext cx="4728320" cy="1"/>
          </a:xfrm>
          <a:prstGeom prst="straightConnector1">
            <a:avLst/>
          </a:prstGeom>
          <a:ln w="50800">
            <a:solidFill>
              <a:srgbClr val="747474"/>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2639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21DA7-BB1B-5224-2765-55DA025827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CD2469-5744-61E7-79A3-5E48CF797600}"/>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pic>
        <p:nvPicPr>
          <p:cNvPr id="7" name="Picture 6" descr="A room with several machines&#10;&#10;Description automatically generated with medium confidence">
            <a:extLst>
              <a:ext uri="{FF2B5EF4-FFF2-40B4-BE49-F238E27FC236}">
                <a16:creationId xmlns:a16="http://schemas.microsoft.com/office/drawing/2014/main" id="{5FAEB9A7-8355-3123-1F23-278B2799F846}"/>
              </a:ext>
            </a:extLst>
          </p:cNvPr>
          <p:cNvPicPr>
            <a:picLocks noChangeAspect="1"/>
          </p:cNvPicPr>
          <p:nvPr/>
        </p:nvPicPr>
        <p:blipFill>
          <a:blip r:embed="rId3"/>
          <a:stretch>
            <a:fillRect/>
          </a:stretch>
        </p:blipFill>
        <p:spPr>
          <a:xfrm>
            <a:off x="-848794" y="1272997"/>
            <a:ext cx="14005994" cy="4082089"/>
          </a:xfrm>
          <a:prstGeom prst="rect">
            <a:avLst/>
          </a:prstGeom>
        </p:spPr>
      </p:pic>
      <p:sp>
        <p:nvSpPr>
          <p:cNvPr id="10" name="Rectangle 9">
            <a:extLst>
              <a:ext uri="{FF2B5EF4-FFF2-40B4-BE49-F238E27FC236}">
                <a16:creationId xmlns:a16="http://schemas.microsoft.com/office/drawing/2014/main" id="{748F7F90-1013-B3D8-FD57-4BEB902D4CE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29C5606-5F7B-BD40-50F5-2824C0496AF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12" name="Slide Number Placeholder 10">
            <a:extLst>
              <a:ext uri="{FF2B5EF4-FFF2-40B4-BE49-F238E27FC236}">
                <a16:creationId xmlns:a16="http://schemas.microsoft.com/office/drawing/2014/main" id="{5F30E347-BA34-613E-F6A8-7B6457F4555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22</a:t>
            </a:fld>
            <a:endParaRPr lang="en-US" dirty="0">
              <a:solidFill>
                <a:schemeClr val="bg1"/>
              </a:solidFill>
            </a:endParaRPr>
          </a:p>
        </p:txBody>
      </p:sp>
    </p:spTree>
    <p:extLst>
      <p:ext uri="{BB962C8B-B14F-4D97-AF65-F5344CB8AC3E}">
        <p14:creationId xmlns:p14="http://schemas.microsoft.com/office/powerpoint/2010/main" val="2520059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D580D-A11D-E723-5E31-2E92DEB89D62}"/>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B0F45341-0711-C010-9839-99C9F9B5CFF0}"/>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0AD07E7-91FE-24EF-5947-A938163C40B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2" name="Title 1">
            <a:extLst>
              <a:ext uri="{FF2B5EF4-FFF2-40B4-BE49-F238E27FC236}">
                <a16:creationId xmlns:a16="http://schemas.microsoft.com/office/drawing/2014/main" id="{C591D5EB-6657-C08E-9199-2D8D2C69049F}"/>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pic>
        <p:nvPicPr>
          <p:cNvPr id="4" name="Picture 3" descr="A black background with text&#10;&#10;Description automatically generated">
            <a:extLst>
              <a:ext uri="{FF2B5EF4-FFF2-40B4-BE49-F238E27FC236}">
                <a16:creationId xmlns:a16="http://schemas.microsoft.com/office/drawing/2014/main" id="{D0A07BCE-36E2-25AD-4B43-32E8EF3EA8F2}"/>
              </a:ext>
            </a:extLst>
          </p:cNvPr>
          <p:cNvPicPr>
            <a:picLocks noChangeAspect="1"/>
          </p:cNvPicPr>
          <p:nvPr/>
        </p:nvPicPr>
        <p:blipFill>
          <a:blip r:embed="rId3"/>
          <a:stretch>
            <a:fillRect/>
          </a:stretch>
        </p:blipFill>
        <p:spPr>
          <a:xfrm>
            <a:off x="324000" y="1040400"/>
            <a:ext cx="11548800" cy="2331278"/>
          </a:xfrm>
          <a:prstGeom prst="rect">
            <a:avLst/>
          </a:prstGeom>
        </p:spPr>
      </p:pic>
      <p:sp>
        <p:nvSpPr>
          <p:cNvPr id="6" name="TextBox 5">
            <a:extLst>
              <a:ext uri="{FF2B5EF4-FFF2-40B4-BE49-F238E27FC236}">
                <a16:creationId xmlns:a16="http://schemas.microsoft.com/office/drawing/2014/main" id="{7D1413C8-7690-77D2-63BF-DC9091B34748}"/>
              </a:ext>
            </a:extLst>
          </p:cNvPr>
          <p:cNvSpPr txBox="1"/>
          <p:nvPr/>
        </p:nvSpPr>
        <p:spPr>
          <a:xfrm>
            <a:off x="1020233" y="3794945"/>
            <a:ext cx="10151533" cy="1631216"/>
          </a:xfrm>
          <a:prstGeom prst="rect">
            <a:avLst/>
          </a:prstGeom>
          <a:noFill/>
        </p:spPr>
        <p:txBody>
          <a:bodyPr wrap="square" rtlCol="0">
            <a:spAutoFit/>
          </a:bodyPr>
          <a:lstStyle/>
          <a:p>
            <a:r>
              <a:rPr lang="en-US" sz="2000" b="1" dirty="0"/>
              <a:t>Multiwire proportional chambers: Particle tracking and momentum reconstruction.</a:t>
            </a:r>
          </a:p>
          <a:p>
            <a:pPr marL="742950" lvl="1" indent="-285750">
              <a:buFont typeface="Arial" panose="020B0604020202020204" pitchFamily="34" charset="0"/>
              <a:buChar char="•"/>
            </a:pPr>
            <a:r>
              <a:rPr lang="en-US" sz="2000" dirty="0" err="1"/>
              <a:t>Ionisation</a:t>
            </a:r>
            <a:r>
              <a:rPr lang="en-US" sz="2000" dirty="0"/>
              <a:t> detector.</a:t>
            </a:r>
          </a:p>
          <a:p>
            <a:pPr marL="742950" lvl="1" indent="-285750">
              <a:buFont typeface="Arial" panose="020B0604020202020204" pitchFamily="34" charset="0"/>
              <a:buChar char="•"/>
            </a:pPr>
            <a:r>
              <a:rPr lang="en-US" sz="2000" dirty="0"/>
              <a:t>85% argon, 15% isobutane gas mixture.</a:t>
            </a:r>
          </a:p>
          <a:p>
            <a:pPr marL="742950" lvl="1" indent="-285750">
              <a:buFont typeface="Arial" panose="020B0604020202020204" pitchFamily="34" charset="0"/>
              <a:buChar char="•"/>
            </a:pPr>
            <a:r>
              <a:rPr lang="en-US" sz="2000" dirty="0"/>
              <a:t>Gold-tungsten wires.</a:t>
            </a:r>
          </a:p>
          <a:p>
            <a:pPr marL="285750" indent="-285750">
              <a:buFont typeface="Arial" panose="020B0604020202020204" pitchFamily="34" charset="0"/>
              <a:buChar char="•"/>
            </a:pPr>
            <a:endParaRPr lang="en-US" sz="2000" dirty="0"/>
          </a:p>
        </p:txBody>
      </p:sp>
      <p:sp>
        <p:nvSpPr>
          <p:cNvPr id="3" name="TextBox 2">
            <a:extLst>
              <a:ext uri="{FF2B5EF4-FFF2-40B4-BE49-F238E27FC236}">
                <a16:creationId xmlns:a16="http://schemas.microsoft.com/office/drawing/2014/main" id="{1C584CD3-74CD-0A3D-BD9C-D8BFD314093A}"/>
              </a:ext>
            </a:extLst>
          </p:cNvPr>
          <p:cNvSpPr txBox="1"/>
          <p:nvPr/>
        </p:nvSpPr>
        <p:spPr>
          <a:xfrm>
            <a:off x="-2090057" y="4779830"/>
            <a:ext cx="1876604" cy="646331"/>
          </a:xfrm>
          <a:prstGeom prst="rect">
            <a:avLst/>
          </a:prstGeom>
          <a:noFill/>
        </p:spPr>
        <p:txBody>
          <a:bodyPr wrap="none" rtlCol="0">
            <a:spAutoFit/>
          </a:bodyPr>
          <a:lstStyle/>
          <a:p>
            <a:r>
              <a:rPr lang="en-US"/>
              <a:t>Photo? Diagram?</a:t>
            </a:r>
          </a:p>
          <a:p>
            <a:r>
              <a:rPr lang="en-US"/>
              <a:t>Look at </a:t>
            </a:r>
            <a:r>
              <a:rPr lang="en-US" err="1"/>
              <a:t>LArIAT</a:t>
            </a:r>
            <a:endParaRPr lang="en-US"/>
          </a:p>
        </p:txBody>
      </p:sp>
      <p:pic>
        <p:nvPicPr>
          <p:cNvPr id="7" name="Picture 6" descr="A blue and black logo&#10;&#10;Description automatically generated">
            <a:extLst>
              <a:ext uri="{FF2B5EF4-FFF2-40B4-BE49-F238E27FC236}">
                <a16:creationId xmlns:a16="http://schemas.microsoft.com/office/drawing/2014/main" id="{2EB85C11-8EAF-16F0-9E17-3E325BBA0906}"/>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16" name="Rounded Rectangle 15">
            <a:extLst>
              <a:ext uri="{FF2B5EF4-FFF2-40B4-BE49-F238E27FC236}">
                <a16:creationId xmlns:a16="http://schemas.microsoft.com/office/drawing/2014/main" id="{F91370A0-BFC4-B716-AD44-AD3E043B7803}"/>
              </a:ext>
            </a:extLst>
          </p:cNvPr>
          <p:cNvSpPr/>
          <p:nvPr/>
        </p:nvSpPr>
        <p:spPr>
          <a:xfrm>
            <a:off x="838200" y="3653387"/>
            <a:ext cx="10151532" cy="1631216"/>
          </a:xfrm>
          <a:prstGeom prst="roundRect">
            <a:avLst/>
          </a:prstGeom>
          <a:noFill/>
          <a:ln w="50800">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1E9E0E00-D9D6-B4C2-FB05-7B807AFEAC0A}"/>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23</a:t>
            </a:fld>
            <a:endParaRPr lang="en-US" dirty="0">
              <a:solidFill>
                <a:schemeClr val="bg1"/>
              </a:solidFill>
            </a:endParaRPr>
          </a:p>
        </p:txBody>
      </p:sp>
    </p:spTree>
    <p:extLst>
      <p:ext uri="{BB962C8B-B14F-4D97-AF65-F5344CB8AC3E}">
        <p14:creationId xmlns:p14="http://schemas.microsoft.com/office/powerpoint/2010/main" val="3549182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2E8A2-A976-A6A5-2C64-0865373F5A2D}"/>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6AD7AA4E-1915-511A-119E-4CDB2CF8EDEE}"/>
              </a:ext>
            </a:extLst>
          </p:cNvPr>
          <p:cNvPicPr>
            <a:picLocks noChangeAspect="1"/>
          </p:cNvPicPr>
          <p:nvPr/>
        </p:nvPicPr>
        <p:blipFill>
          <a:blip r:embed="rId3"/>
          <a:stretch>
            <a:fillRect/>
          </a:stretch>
        </p:blipFill>
        <p:spPr>
          <a:xfrm rot="5400000">
            <a:off x="1206620" y="1398644"/>
            <a:ext cx="3996165" cy="6123853"/>
          </a:xfrm>
          <a:prstGeom prst="rect">
            <a:avLst/>
          </a:prstGeom>
        </p:spPr>
      </p:pic>
      <p:sp>
        <p:nvSpPr>
          <p:cNvPr id="2" name="Title 1">
            <a:extLst>
              <a:ext uri="{FF2B5EF4-FFF2-40B4-BE49-F238E27FC236}">
                <a16:creationId xmlns:a16="http://schemas.microsoft.com/office/drawing/2014/main" id="{16657802-640F-1F89-477A-933B8A7CBE8D}"/>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32194DBE-02B6-99B2-7B03-72D1D422D2A8}"/>
              </a:ext>
            </a:extLst>
          </p:cNvPr>
          <p:cNvSpPr>
            <a:spLocks noGrp="1"/>
          </p:cNvSpPr>
          <p:nvPr>
            <p:ph type="sldNum" sz="quarter" idx="12"/>
          </p:nvPr>
        </p:nvSpPr>
        <p:spPr/>
        <p:txBody>
          <a:bodyPr/>
          <a:lstStyle/>
          <a:p>
            <a:fld id="{93449C41-28D8-214C-95E9-2FFE65FC1517}" type="slidenum">
              <a:rPr lang="en-US" smtClean="0"/>
              <a:t>24</a:t>
            </a:fld>
            <a:endParaRPr lang="en-US"/>
          </a:p>
        </p:txBody>
      </p:sp>
      <p:pic>
        <p:nvPicPr>
          <p:cNvPr id="8" name="Picture 7" descr="A black background with purple squares and text&#10;&#10;Description automatically generated">
            <a:extLst>
              <a:ext uri="{FF2B5EF4-FFF2-40B4-BE49-F238E27FC236}">
                <a16:creationId xmlns:a16="http://schemas.microsoft.com/office/drawing/2014/main" id="{21768BEA-1E32-88BE-9761-73371889F59F}"/>
              </a:ext>
            </a:extLst>
          </p:cNvPr>
          <p:cNvPicPr>
            <a:picLocks noChangeAspect="1"/>
          </p:cNvPicPr>
          <p:nvPr/>
        </p:nvPicPr>
        <p:blipFill>
          <a:blip r:embed="rId4"/>
          <a:stretch>
            <a:fillRect/>
          </a:stretch>
        </p:blipFill>
        <p:spPr>
          <a:xfrm>
            <a:off x="324000" y="1040400"/>
            <a:ext cx="11548800" cy="2331278"/>
          </a:xfrm>
          <a:prstGeom prst="rect">
            <a:avLst/>
          </a:prstGeom>
        </p:spPr>
      </p:pic>
      <p:pic>
        <p:nvPicPr>
          <p:cNvPr id="5" name="Picture 4" descr="A blue and black logo&#10;&#10;Description automatically generated">
            <a:extLst>
              <a:ext uri="{FF2B5EF4-FFF2-40B4-BE49-F238E27FC236}">
                <a16:creationId xmlns:a16="http://schemas.microsoft.com/office/drawing/2014/main" id="{6D994DE2-E38A-AB08-85BA-AF9D16980BB5}"/>
              </a:ext>
            </a:extLst>
          </p:cNvPr>
          <p:cNvPicPr>
            <a:picLocks noChangeAspect="1"/>
          </p:cNvPicPr>
          <p:nvPr/>
        </p:nvPicPr>
        <p:blipFill>
          <a:blip r:embed="rId5"/>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542ECE8D-88EC-ED08-99D6-A6003D898C63}"/>
              </a:ext>
            </a:extLst>
          </p:cNvPr>
          <p:cNvGrpSpPr/>
          <p:nvPr/>
        </p:nvGrpSpPr>
        <p:grpSpPr>
          <a:xfrm>
            <a:off x="5782533" y="3371677"/>
            <a:ext cx="6246800" cy="1241849"/>
            <a:chOff x="857251" y="3601871"/>
            <a:chExt cx="9206117" cy="3219605"/>
          </a:xfrm>
        </p:grpSpPr>
        <p:sp>
          <p:nvSpPr>
            <p:cNvPr id="9" name="TextBox 8">
              <a:extLst>
                <a:ext uri="{FF2B5EF4-FFF2-40B4-BE49-F238E27FC236}">
                  <a16:creationId xmlns:a16="http://schemas.microsoft.com/office/drawing/2014/main" id="{70E19F33-DB29-C80F-1A03-72DFBDDDF299}"/>
                </a:ext>
              </a:extLst>
            </p:cNvPr>
            <p:cNvSpPr txBox="1"/>
            <p:nvPr/>
          </p:nvSpPr>
          <p:spPr>
            <a:xfrm>
              <a:off x="1039284" y="3833213"/>
              <a:ext cx="9024084" cy="2633198"/>
            </a:xfrm>
            <a:prstGeom prst="rect">
              <a:avLst/>
            </a:prstGeom>
            <a:noFill/>
          </p:spPr>
          <p:txBody>
            <a:bodyPr wrap="square" rtlCol="0">
              <a:spAutoFit/>
            </a:bodyPr>
            <a:lstStyle/>
            <a:p>
              <a:r>
                <a:rPr lang="en-US" sz="2000" b="1" dirty="0" err="1"/>
                <a:t>Analyser</a:t>
              </a:r>
              <a:r>
                <a:rPr lang="en-US" sz="2000" b="1" dirty="0"/>
                <a:t> magnet: To select the particle momentum and charge of interest.</a:t>
              </a:r>
            </a:p>
            <a:p>
              <a:pPr marL="342900" indent="-342900">
                <a:buFont typeface="Arial" panose="020B0604020202020204" pitchFamily="34" charset="0"/>
                <a:buChar char="•"/>
              </a:pPr>
              <a:r>
                <a:rPr lang="en-US" sz="2000" dirty="0"/>
                <a:t>0.4 – 1.5 GeV/c</a:t>
              </a:r>
            </a:p>
          </p:txBody>
        </p:sp>
        <p:sp>
          <p:nvSpPr>
            <p:cNvPr id="4" name="Rounded Rectangle 3">
              <a:extLst>
                <a:ext uri="{FF2B5EF4-FFF2-40B4-BE49-F238E27FC236}">
                  <a16:creationId xmlns:a16="http://schemas.microsoft.com/office/drawing/2014/main" id="{C5991A3E-46B6-D503-1F55-6EFD833E2608}"/>
                </a:ext>
              </a:extLst>
            </p:cNvPr>
            <p:cNvSpPr/>
            <p:nvPr/>
          </p:nvSpPr>
          <p:spPr>
            <a:xfrm>
              <a:off x="857251" y="3601871"/>
              <a:ext cx="9206117" cy="3219605"/>
            </a:xfrm>
            <a:prstGeom prst="roundRect">
              <a:avLst/>
            </a:prstGeom>
            <a:noFill/>
            <a:ln w="50800">
              <a:solidFill>
                <a:srgbClr val="6E1E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CC8BA7F0-E66D-459F-6ED3-811BC60288F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10">
            <a:extLst>
              <a:ext uri="{FF2B5EF4-FFF2-40B4-BE49-F238E27FC236}">
                <a16:creationId xmlns:a16="http://schemas.microsoft.com/office/drawing/2014/main" id="{37FDB1C2-5747-5B48-7269-3BACBC3BC73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24</a:t>
            </a:fld>
            <a:endParaRPr lang="en-US" dirty="0">
              <a:solidFill>
                <a:schemeClr val="bg1"/>
              </a:solidFill>
            </a:endParaRPr>
          </a:p>
        </p:txBody>
      </p:sp>
      <p:sp>
        <p:nvSpPr>
          <p:cNvPr id="15" name="TextBox 14">
            <a:extLst>
              <a:ext uri="{FF2B5EF4-FFF2-40B4-BE49-F238E27FC236}">
                <a16:creationId xmlns:a16="http://schemas.microsoft.com/office/drawing/2014/main" id="{582C9328-9524-7B10-EB9F-5E77124F37FB}"/>
              </a:ext>
            </a:extLst>
          </p:cNvPr>
          <p:cNvSpPr txBox="1"/>
          <p:nvPr/>
        </p:nvSpPr>
        <p:spPr>
          <a:xfrm>
            <a:off x="1493042" y="4613527"/>
            <a:ext cx="865147" cy="369332"/>
          </a:xfrm>
          <a:prstGeom prst="rect">
            <a:avLst/>
          </a:prstGeom>
          <a:noFill/>
        </p:spPr>
        <p:txBody>
          <a:bodyPr wrap="square">
            <a:spAutoFit/>
          </a:bodyPr>
          <a:lstStyle/>
          <a:p>
            <a:r>
              <a:rPr lang="en-US" dirty="0"/>
              <a:t>±500 A</a:t>
            </a:r>
          </a:p>
        </p:txBody>
      </p:sp>
      <p:sp>
        <p:nvSpPr>
          <p:cNvPr id="16" name="TextBox 15">
            <a:extLst>
              <a:ext uri="{FF2B5EF4-FFF2-40B4-BE49-F238E27FC236}">
                <a16:creationId xmlns:a16="http://schemas.microsoft.com/office/drawing/2014/main" id="{024D81B3-B9BC-EB18-BBDE-3EB4E9B8054F}"/>
              </a:ext>
            </a:extLst>
          </p:cNvPr>
          <p:cNvSpPr txBox="1"/>
          <p:nvPr/>
        </p:nvSpPr>
        <p:spPr>
          <a:xfrm>
            <a:off x="2557316" y="4521333"/>
            <a:ext cx="865147" cy="369332"/>
          </a:xfrm>
          <a:prstGeom prst="rect">
            <a:avLst/>
          </a:prstGeom>
          <a:noFill/>
        </p:spPr>
        <p:txBody>
          <a:bodyPr wrap="square">
            <a:spAutoFit/>
          </a:bodyPr>
          <a:lstStyle/>
          <a:p>
            <a:r>
              <a:rPr lang="en-US" dirty="0"/>
              <a:t>±750 A</a:t>
            </a:r>
          </a:p>
        </p:txBody>
      </p:sp>
      <p:sp>
        <p:nvSpPr>
          <p:cNvPr id="17" name="TextBox 16">
            <a:extLst>
              <a:ext uri="{FF2B5EF4-FFF2-40B4-BE49-F238E27FC236}">
                <a16:creationId xmlns:a16="http://schemas.microsoft.com/office/drawing/2014/main" id="{A7DF4B2C-41E6-66F1-06AA-98D14C3337ED}"/>
              </a:ext>
            </a:extLst>
          </p:cNvPr>
          <p:cNvSpPr txBox="1"/>
          <p:nvPr/>
        </p:nvSpPr>
        <p:spPr>
          <a:xfrm>
            <a:off x="3350041" y="3057950"/>
            <a:ext cx="1048704" cy="369332"/>
          </a:xfrm>
          <a:prstGeom prst="rect">
            <a:avLst/>
          </a:prstGeom>
          <a:noFill/>
        </p:spPr>
        <p:txBody>
          <a:bodyPr wrap="square">
            <a:spAutoFit/>
          </a:bodyPr>
          <a:lstStyle/>
          <a:p>
            <a:r>
              <a:rPr lang="en-US" dirty="0"/>
              <a:t>±1000 A</a:t>
            </a:r>
          </a:p>
        </p:txBody>
      </p:sp>
      <p:sp>
        <p:nvSpPr>
          <p:cNvPr id="18" name="TextBox 17">
            <a:extLst>
              <a:ext uri="{FF2B5EF4-FFF2-40B4-BE49-F238E27FC236}">
                <a16:creationId xmlns:a16="http://schemas.microsoft.com/office/drawing/2014/main" id="{0FDF1644-887A-ED5B-8CAB-8EF442EC7956}"/>
              </a:ext>
            </a:extLst>
          </p:cNvPr>
          <p:cNvSpPr txBox="1"/>
          <p:nvPr/>
        </p:nvSpPr>
        <p:spPr>
          <a:xfrm>
            <a:off x="4398745" y="5564590"/>
            <a:ext cx="1048704" cy="369332"/>
          </a:xfrm>
          <a:prstGeom prst="rect">
            <a:avLst/>
          </a:prstGeom>
          <a:noFill/>
        </p:spPr>
        <p:txBody>
          <a:bodyPr wrap="square">
            <a:spAutoFit/>
          </a:bodyPr>
          <a:lstStyle/>
          <a:p>
            <a:r>
              <a:rPr lang="en-US" dirty="0"/>
              <a:t>±1250 A</a:t>
            </a:r>
          </a:p>
        </p:txBody>
      </p:sp>
      <p:sp>
        <p:nvSpPr>
          <p:cNvPr id="3" name="TextBox 2">
            <a:extLst>
              <a:ext uri="{FF2B5EF4-FFF2-40B4-BE49-F238E27FC236}">
                <a16:creationId xmlns:a16="http://schemas.microsoft.com/office/drawing/2014/main" id="{E419BDFC-B263-8603-81BC-B5ED1432502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568254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02A48-EA64-7F86-A260-1C90FC8FAA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C4125E-6A2E-5F80-9643-51A58D690071}"/>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7AE110E4-5AA7-F992-CFB3-6887B30A4B5F}"/>
              </a:ext>
            </a:extLst>
          </p:cNvPr>
          <p:cNvSpPr>
            <a:spLocks noGrp="1"/>
          </p:cNvSpPr>
          <p:nvPr>
            <p:ph type="sldNum" sz="quarter" idx="12"/>
          </p:nvPr>
        </p:nvSpPr>
        <p:spPr/>
        <p:txBody>
          <a:bodyPr/>
          <a:lstStyle/>
          <a:p>
            <a:fld id="{93449C41-28D8-214C-95E9-2FFE65FC1517}" type="slidenum">
              <a:rPr lang="en-US" smtClean="0"/>
              <a:t>25</a:t>
            </a:fld>
            <a:endParaRPr lang="en-US"/>
          </a:p>
        </p:txBody>
      </p:sp>
      <p:sp>
        <p:nvSpPr>
          <p:cNvPr id="5" name="TextBox 4">
            <a:extLst>
              <a:ext uri="{FF2B5EF4-FFF2-40B4-BE49-F238E27FC236}">
                <a16:creationId xmlns:a16="http://schemas.microsoft.com/office/drawing/2014/main" id="{F38C4C05-0F00-CC97-4815-5EE5D78AEAA1}"/>
              </a:ext>
            </a:extLst>
          </p:cNvPr>
          <p:cNvSpPr txBox="1"/>
          <p:nvPr/>
        </p:nvSpPr>
        <p:spPr>
          <a:xfrm>
            <a:off x="5847615" y="4967556"/>
            <a:ext cx="6352534" cy="984885"/>
          </a:xfrm>
          <a:prstGeom prst="rect">
            <a:avLst/>
          </a:prstGeom>
          <a:noFill/>
        </p:spPr>
        <p:txBody>
          <a:bodyPr wrap="square" rtlCol="0">
            <a:spAutoFit/>
          </a:bodyPr>
          <a:lstStyle/>
          <a:p>
            <a:pPr algn="ctr"/>
            <a:r>
              <a:rPr lang="en-US" sz="2000" b="1" dirty="0"/>
              <a:t>Cherenkov detector: Electron tagging.</a:t>
            </a:r>
          </a:p>
          <a:p>
            <a:pPr marL="342900" indent="-342900" algn="ctr">
              <a:buFont typeface="Arial" panose="020B0604020202020204" pitchFamily="34" charset="0"/>
              <a:buChar char="•"/>
            </a:pPr>
            <a:endParaRPr lang="en-US" sz="2000" b="1" dirty="0"/>
          </a:p>
          <a:p>
            <a:pPr algn="ctr"/>
            <a:endParaRPr lang="en-US" b="1" dirty="0"/>
          </a:p>
        </p:txBody>
      </p:sp>
      <p:pic>
        <p:nvPicPr>
          <p:cNvPr id="6" name="Picture 5" descr="A black background with text&#10;&#10;Description automatically generated">
            <a:extLst>
              <a:ext uri="{FF2B5EF4-FFF2-40B4-BE49-F238E27FC236}">
                <a16:creationId xmlns:a16="http://schemas.microsoft.com/office/drawing/2014/main" id="{DB8C5862-B745-693C-5681-81A7A35F6C3C}"/>
              </a:ext>
            </a:extLst>
          </p:cNvPr>
          <p:cNvPicPr>
            <a:picLocks noChangeAspect="1"/>
          </p:cNvPicPr>
          <p:nvPr/>
        </p:nvPicPr>
        <p:blipFill>
          <a:blip r:embed="rId3"/>
          <a:stretch>
            <a:fillRect/>
          </a:stretch>
        </p:blipFill>
        <p:spPr>
          <a:xfrm>
            <a:off x="324000" y="1040400"/>
            <a:ext cx="11548800" cy="2331278"/>
          </a:xfrm>
          <a:prstGeom prst="rect">
            <a:avLst/>
          </a:prstGeom>
        </p:spPr>
      </p:pic>
      <p:sp>
        <p:nvSpPr>
          <p:cNvPr id="7" name="TextBox 6">
            <a:extLst>
              <a:ext uri="{FF2B5EF4-FFF2-40B4-BE49-F238E27FC236}">
                <a16:creationId xmlns:a16="http://schemas.microsoft.com/office/drawing/2014/main" id="{295FAD18-C040-39A6-E07F-EECDFFB7D0E8}"/>
              </a:ext>
            </a:extLst>
          </p:cNvPr>
          <p:cNvSpPr txBox="1"/>
          <p:nvPr/>
        </p:nvSpPr>
        <p:spPr>
          <a:xfrm>
            <a:off x="1393580" y="6980042"/>
            <a:ext cx="6304084" cy="1754326"/>
          </a:xfrm>
          <a:prstGeom prst="rect">
            <a:avLst/>
          </a:prstGeom>
          <a:noFill/>
        </p:spPr>
        <p:txBody>
          <a:bodyPr wrap="square">
            <a:spAutoFit/>
          </a:bodyPr>
          <a:lstStyle/>
          <a:p>
            <a:r>
              <a:rPr lang="en-GB" sz="1800">
                <a:effectLst/>
                <a:latin typeface="CMR10"/>
              </a:rPr>
              <a:t>Figure 14: Relationship between momentum and Cherenkov pressure threshold for the particle species produced in the NOvA TB experiment. The dashed black line is the 1atm. pressure line at which the Cherenkov Counter operated. This value is only above the threshold pressure for </a:t>
            </a:r>
            <a:r>
              <a:rPr lang="en-GB" sz="1800">
                <a:effectLst/>
                <a:latin typeface="CMMI10"/>
              </a:rPr>
              <a:t>e</a:t>
            </a:r>
            <a:r>
              <a:rPr lang="en-GB" sz="800">
                <a:effectLst/>
                <a:latin typeface="CMSY7"/>
              </a:rPr>
              <a:t>± </a:t>
            </a:r>
            <a:r>
              <a:rPr lang="en-GB" sz="1800">
                <a:effectLst/>
                <a:latin typeface="CMR10"/>
              </a:rPr>
              <a:t>in the expected beamline momentum range (shown with the red arrow). </a:t>
            </a:r>
            <a:endParaRPr lang="en-GB"/>
          </a:p>
        </p:txBody>
      </p:sp>
      <p:pic>
        <p:nvPicPr>
          <p:cNvPr id="8" name="Picture 7" descr="A blue and black logo&#10;&#10;Description automatically generated">
            <a:extLst>
              <a:ext uri="{FF2B5EF4-FFF2-40B4-BE49-F238E27FC236}">
                <a16:creationId xmlns:a16="http://schemas.microsoft.com/office/drawing/2014/main" id="{D49BEE30-9735-5B92-53CB-166B14653720}"/>
              </a:ext>
            </a:extLst>
          </p:cNvPr>
          <p:cNvPicPr>
            <a:picLocks noChangeAspect="1"/>
          </p:cNvPicPr>
          <p:nvPr/>
        </p:nvPicPr>
        <p:blipFill>
          <a:blip r:embed="rId4"/>
          <a:stretch>
            <a:fillRect/>
          </a:stretch>
        </p:blipFill>
        <p:spPr>
          <a:xfrm>
            <a:off x="10715137" y="-88583"/>
            <a:ext cx="1470729" cy="1136472"/>
          </a:xfrm>
          <a:prstGeom prst="rect">
            <a:avLst/>
          </a:prstGeom>
        </p:spPr>
      </p:pic>
      <p:sp>
        <p:nvSpPr>
          <p:cNvPr id="4" name="Rounded Rectangle 3">
            <a:extLst>
              <a:ext uri="{FF2B5EF4-FFF2-40B4-BE49-F238E27FC236}">
                <a16:creationId xmlns:a16="http://schemas.microsoft.com/office/drawing/2014/main" id="{93D97608-33E3-CD2C-5C9E-7AEFDFEA8A33}"/>
              </a:ext>
            </a:extLst>
          </p:cNvPr>
          <p:cNvSpPr/>
          <p:nvPr/>
        </p:nvSpPr>
        <p:spPr>
          <a:xfrm>
            <a:off x="6632899" y="4737855"/>
            <a:ext cx="4720901" cy="887035"/>
          </a:xfrm>
          <a:prstGeom prst="roundRect">
            <a:avLst/>
          </a:prstGeom>
          <a:noFill/>
          <a:ln w="50800">
            <a:solidFill>
              <a:srgbClr val="3A7E2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F732CCB-A5D1-0A75-588A-43FE6C98676C}"/>
              </a:ext>
            </a:extLst>
          </p:cNvPr>
          <p:cNvPicPr>
            <a:picLocks noChangeAspect="1"/>
          </p:cNvPicPr>
          <p:nvPr/>
        </p:nvPicPr>
        <p:blipFill rotWithShape="1">
          <a:blip r:embed="rId5"/>
          <a:srcRect r="24623"/>
          <a:stretch/>
        </p:blipFill>
        <p:spPr>
          <a:xfrm>
            <a:off x="237377" y="2496851"/>
            <a:ext cx="5858623" cy="3921140"/>
          </a:xfrm>
          <a:prstGeom prst="rect">
            <a:avLst/>
          </a:prstGeom>
        </p:spPr>
      </p:pic>
      <p:pic>
        <p:nvPicPr>
          <p:cNvPr id="11" name="Picture 10">
            <a:extLst>
              <a:ext uri="{FF2B5EF4-FFF2-40B4-BE49-F238E27FC236}">
                <a16:creationId xmlns:a16="http://schemas.microsoft.com/office/drawing/2014/main" id="{BFCB096C-AF97-B8D5-B2F4-C53582F7984B}"/>
              </a:ext>
            </a:extLst>
          </p:cNvPr>
          <p:cNvPicPr>
            <a:picLocks noChangeAspect="1"/>
          </p:cNvPicPr>
          <p:nvPr/>
        </p:nvPicPr>
        <p:blipFill>
          <a:blip r:embed="rId6"/>
          <a:stretch>
            <a:fillRect/>
          </a:stretch>
        </p:blipFill>
        <p:spPr>
          <a:xfrm>
            <a:off x="5868707" y="2792329"/>
            <a:ext cx="1528384" cy="1541617"/>
          </a:xfrm>
          <a:prstGeom prst="rect">
            <a:avLst/>
          </a:prstGeom>
        </p:spPr>
      </p:pic>
      <p:sp>
        <p:nvSpPr>
          <p:cNvPr id="12" name="Rectangle 11">
            <a:extLst>
              <a:ext uri="{FF2B5EF4-FFF2-40B4-BE49-F238E27FC236}">
                <a16:creationId xmlns:a16="http://schemas.microsoft.com/office/drawing/2014/main" id="{41CC97F9-E9BD-4A6A-F971-3E313BF8B9A8}"/>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10">
            <a:extLst>
              <a:ext uri="{FF2B5EF4-FFF2-40B4-BE49-F238E27FC236}">
                <a16:creationId xmlns:a16="http://schemas.microsoft.com/office/drawing/2014/main" id="{4A684B67-07EB-A2CF-AFB9-1A83DDE45ADE}"/>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25</a:t>
            </a:fld>
            <a:endParaRPr lang="en-US" dirty="0">
              <a:solidFill>
                <a:schemeClr val="bg1"/>
              </a:solidFill>
            </a:endParaRPr>
          </a:p>
        </p:txBody>
      </p:sp>
      <p:sp>
        <p:nvSpPr>
          <p:cNvPr id="3" name="TextBox 2">
            <a:extLst>
              <a:ext uri="{FF2B5EF4-FFF2-40B4-BE49-F238E27FC236}">
                <a16:creationId xmlns:a16="http://schemas.microsoft.com/office/drawing/2014/main" id="{66F6CA53-EBFF-0EDE-765B-985D0C3C589E}"/>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3994303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A1E76D-1D03-7C8E-A98F-7433AB485CC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CD1E7F7-6CE5-6C53-BA86-AA1F03340D2F}"/>
              </a:ext>
            </a:extLst>
          </p:cNvPr>
          <p:cNvPicPr>
            <a:picLocks noChangeAspect="1"/>
          </p:cNvPicPr>
          <p:nvPr/>
        </p:nvPicPr>
        <p:blipFill rotWithShape="1">
          <a:blip r:embed="rId3"/>
          <a:srcRect r="50718"/>
          <a:stretch/>
        </p:blipFill>
        <p:spPr>
          <a:xfrm>
            <a:off x="924025" y="2208963"/>
            <a:ext cx="4596241" cy="4246245"/>
          </a:xfrm>
          <a:prstGeom prst="rect">
            <a:avLst/>
          </a:prstGeom>
        </p:spPr>
      </p:pic>
      <p:sp>
        <p:nvSpPr>
          <p:cNvPr id="2" name="Title 1">
            <a:extLst>
              <a:ext uri="{FF2B5EF4-FFF2-40B4-BE49-F238E27FC236}">
                <a16:creationId xmlns:a16="http://schemas.microsoft.com/office/drawing/2014/main" id="{2BF6D0B1-90CB-917E-C39F-697455067953}"/>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40091391-2716-F597-99D8-558E0DCDF0D5}"/>
              </a:ext>
            </a:extLst>
          </p:cNvPr>
          <p:cNvSpPr>
            <a:spLocks noGrp="1"/>
          </p:cNvSpPr>
          <p:nvPr>
            <p:ph type="sldNum" sz="quarter" idx="12"/>
          </p:nvPr>
        </p:nvSpPr>
        <p:spPr/>
        <p:txBody>
          <a:bodyPr/>
          <a:lstStyle/>
          <a:p>
            <a:fld id="{93449C41-28D8-214C-95E9-2FFE65FC1517}" type="slidenum">
              <a:rPr lang="en-US" smtClean="0"/>
              <a:t>26</a:t>
            </a:fld>
            <a:endParaRPr lang="en-US"/>
          </a:p>
        </p:txBody>
      </p:sp>
      <p:pic>
        <p:nvPicPr>
          <p:cNvPr id="12" name="Picture 11" descr="A black background with text&#10;&#10;Description automatically generated">
            <a:extLst>
              <a:ext uri="{FF2B5EF4-FFF2-40B4-BE49-F238E27FC236}">
                <a16:creationId xmlns:a16="http://schemas.microsoft.com/office/drawing/2014/main" id="{53DCE1CA-446E-2B89-6AAF-5BD4B7100F52}"/>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15" name="TextBox 14">
            <a:extLst>
              <a:ext uri="{FF2B5EF4-FFF2-40B4-BE49-F238E27FC236}">
                <a16:creationId xmlns:a16="http://schemas.microsoft.com/office/drawing/2014/main" id="{BCBC2125-E96D-8C49-6565-60F0B33D01B8}"/>
              </a:ext>
            </a:extLst>
          </p:cNvPr>
          <p:cNvSpPr txBox="1"/>
          <p:nvPr/>
        </p:nvSpPr>
        <p:spPr>
          <a:xfrm>
            <a:off x="5956191" y="4052706"/>
            <a:ext cx="6382725" cy="1015663"/>
          </a:xfrm>
          <a:prstGeom prst="rect">
            <a:avLst/>
          </a:prstGeom>
          <a:noFill/>
        </p:spPr>
        <p:txBody>
          <a:bodyPr wrap="square" rtlCol="0">
            <a:spAutoFit/>
          </a:bodyPr>
          <a:lstStyle/>
          <a:p>
            <a:r>
              <a:rPr lang="en-US" sz="2000" b="1"/>
              <a:t>Time of flight system: Identification of heavier particles (protons and kaons).</a:t>
            </a:r>
          </a:p>
          <a:p>
            <a:pPr marL="285750" indent="-285750">
              <a:buFont typeface="Arial" panose="020B0604020202020204" pitchFamily="34" charset="0"/>
              <a:buChar char="•"/>
            </a:pPr>
            <a:endParaRPr lang="en-US" sz="2000"/>
          </a:p>
        </p:txBody>
      </p:sp>
      <p:sp>
        <p:nvSpPr>
          <p:cNvPr id="6" name="TextBox 5">
            <a:extLst>
              <a:ext uri="{FF2B5EF4-FFF2-40B4-BE49-F238E27FC236}">
                <a16:creationId xmlns:a16="http://schemas.microsoft.com/office/drawing/2014/main" id="{362DCC6D-7F52-D61E-7DEF-B454773A7505}"/>
              </a:ext>
            </a:extLst>
          </p:cNvPr>
          <p:cNvSpPr txBox="1"/>
          <p:nvPr/>
        </p:nvSpPr>
        <p:spPr>
          <a:xfrm>
            <a:off x="5809274" y="8517287"/>
            <a:ext cx="6427176" cy="2031325"/>
          </a:xfrm>
          <a:prstGeom prst="rect">
            <a:avLst/>
          </a:prstGeom>
          <a:noFill/>
        </p:spPr>
        <p:txBody>
          <a:bodyPr wrap="square">
            <a:spAutoFit/>
          </a:bodyPr>
          <a:lstStyle/>
          <a:p>
            <a:r>
              <a:rPr lang="en-GB" sz="1800">
                <a:effectLst/>
                <a:latin typeface="CMR10"/>
              </a:rPr>
              <a:t>Figure 33: The reconstructed time-of-flight versus momentum in data after applying beamline data quality and particle ID selections on mass and time-of-flight, described in the text, </a:t>
            </a:r>
            <a:r>
              <a:rPr lang="en-GB" sz="1800">
                <a:effectLst/>
                <a:latin typeface="CMTI10"/>
              </a:rPr>
              <a:t>left: </a:t>
            </a:r>
            <a:r>
              <a:rPr lang="en-GB" sz="1800">
                <a:effectLst/>
                <a:latin typeface="CMR10"/>
              </a:rPr>
              <a:t>the full range of phase space, </a:t>
            </a:r>
            <a:r>
              <a:rPr lang="en-GB" sz="1800">
                <a:effectLst/>
                <a:latin typeface="CMTI10"/>
              </a:rPr>
              <a:t>right: </a:t>
            </a: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p:txBody>
      </p:sp>
      <p:pic>
        <p:nvPicPr>
          <p:cNvPr id="5" name="Picture 4" descr="A blue and black logo&#10;&#10;Description automatically generated">
            <a:extLst>
              <a:ext uri="{FF2B5EF4-FFF2-40B4-BE49-F238E27FC236}">
                <a16:creationId xmlns:a16="http://schemas.microsoft.com/office/drawing/2014/main" id="{926C794D-3C80-6298-2503-71B15D2D8C65}"/>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ounded Rectangle 2">
            <a:extLst>
              <a:ext uri="{FF2B5EF4-FFF2-40B4-BE49-F238E27FC236}">
                <a16:creationId xmlns:a16="http://schemas.microsoft.com/office/drawing/2014/main" id="{0B953FA8-7C68-5FA5-2CB2-541C3BD77A38}"/>
              </a:ext>
            </a:extLst>
          </p:cNvPr>
          <p:cNvSpPr/>
          <p:nvPr/>
        </p:nvSpPr>
        <p:spPr>
          <a:xfrm>
            <a:off x="5809275" y="3782092"/>
            <a:ext cx="5807762" cy="1286278"/>
          </a:xfrm>
          <a:prstGeom prst="roundRect">
            <a:avLst/>
          </a:prstGeom>
          <a:noFill/>
          <a:ln w="50800">
            <a:solidFill>
              <a:srgbClr val="D8408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B3407C7-F0C4-031B-D891-FB7EE807387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E0DCC421-2DA8-D85B-33AE-F2E955159D6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26</a:t>
            </a:fld>
            <a:endParaRPr lang="en-US" dirty="0">
              <a:solidFill>
                <a:schemeClr val="bg1"/>
              </a:solidFill>
            </a:endParaRPr>
          </a:p>
        </p:txBody>
      </p:sp>
      <p:sp>
        <p:nvSpPr>
          <p:cNvPr id="10" name="TextBox 9">
            <a:extLst>
              <a:ext uri="{FF2B5EF4-FFF2-40B4-BE49-F238E27FC236}">
                <a16:creationId xmlns:a16="http://schemas.microsoft.com/office/drawing/2014/main" id="{0D923BA0-4869-6628-DE77-672DC9C5E8B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0893509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8D7B3-1FAF-BBA6-0D6D-41755DCE07AE}"/>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F8825197-EA4B-83B5-568D-E2F3419E8944}"/>
              </a:ext>
            </a:extLst>
          </p:cNvPr>
          <p:cNvPicPr>
            <a:picLocks noChangeAspect="1"/>
          </p:cNvPicPr>
          <p:nvPr/>
        </p:nvPicPr>
        <p:blipFill>
          <a:blip r:embed="rId3"/>
          <a:stretch>
            <a:fillRect/>
          </a:stretch>
        </p:blipFill>
        <p:spPr>
          <a:xfrm rot="5400000">
            <a:off x="1583371" y="1580954"/>
            <a:ext cx="3834924" cy="5876763"/>
          </a:xfrm>
          <a:prstGeom prst="rect">
            <a:avLst/>
          </a:prstGeom>
        </p:spPr>
      </p:pic>
      <p:sp>
        <p:nvSpPr>
          <p:cNvPr id="2" name="Title 1">
            <a:extLst>
              <a:ext uri="{FF2B5EF4-FFF2-40B4-BE49-F238E27FC236}">
                <a16:creationId xmlns:a16="http://schemas.microsoft.com/office/drawing/2014/main" id="{1D42998E-A0DC-4C40-50EC-F65739D8BB98}"/>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DD642128-E401-2DAA-98B7-DC5FE9988380}"/>
              </a:ext>
            </a:extLst>
          </p:cNvPr>
          <p:cNvSpPr>
            <a:spLocks noGrp="1"/>
          </p:cNvSpPr>
          <p:nvPr>
            <p:ph type="sldNum" sz="quarter" idx="12"/>
          </p:nvPr>
        </p:nvSpPr>
        <p:spPr/>
        <p:txBody>
          <a:bodyPr/>
          <a:lstStyle/>
          <a:p>
            <a:fld id="{93449C41-28D8-214C-95E9-2FFE65FC1517}" type="slidenum">
              <a:rPr lang="en-US" smtClean="0"/>
              <a:t>27</a:t>
            </a:fld>
            <a:endParaRPr lang="en-US"/>
          </a:p>
        </p:txBody>
      </p:sp>
      <p:pic>
        <p:nvPicPr>
          <p:cNvPr id="36" name="Picture 35">
            <a:extLst>
              <a:ext uri="{FF2B5EF4-FFF2-40B4-BE49-F238E27FC236}">
                <a16:creationId xmlns:a16="http://schemas.microsoft.com/office/drawing/2014/main" id="{D9C199F4-7B28-2CD4-F560-4946AB1AE3CF}"/>
              </a:ext>
            </a:extLst>
          </p:cNvPr>
          <p:cNvPicPr>
            <a:picLocks noChangeAspect="1"/>
          </p:cNvPicPr>
          <p:nvPr/>
        </p:nvPicPr>
        <p:blipFill>
          <a:blip r:embed="rId4"/>
          <a:stretch>
            <a:fillRect/>
          </a:stretch>
        </p:blipFill>
        <p:spPr>
          <a:xfrm>
            <a:off x="324000" y="1040400"/>
            <a:ext cx="11548800" cy="2343234"/>
          </a:xfrm>
          <a:prstGeom prst="rect">
            <a:avLst/>
          </a:prstGeom>
        </p:spPr>
      </p:pic>
      <p:sp>
        <p:nvSpPr>
          <p:cNvPr id="40" name="TextBox 39">
            <a:extLst>
              <a:ext uri="{FF2B5EF4-FFF2-40B4-BE49-F238E27FC236}">
                <a16:creationId xmlns:a16="http://schemas.microsoft.com/office/drawing/2014/main" id="{798BCCB6-16BB-A075-19E6-ADB36621401B}"/>
              </a:ext>
            </a:extLst>
          </p:cNvPr>
          <p:cNvSpPr txBox="1"/>
          <p:nvPr/>
        </p:nvSpPr>
        <p:spPr>
          <a:xfrm>
            <a:off x="807952" y="6909167"/>
            <a:ext cx="9656618" cy="2308324"/>
          </a:xfrm>
          <a:prstGeom prst="rect">
            <a:avLst/>
          </a:prstGeom>
          <a:noFill/>
        </p:spPr>
        <p:txBody>
          <a:bodyPr wrap="square">
            <a:spAutoFit/>
          </a:bodyPr>
          <a:lstStyle/>
          <a:p>
            <a:r>
              <a:rPr lang="en-GB" sz="1800" dirty="0">
                <a:effectLst/>
                <a:latin typeface="CMR10"/>
              </a:rPr>
              <a:t>The reconstructed mass of particles passing the preliminary selections in </a:t>
            </a:r>
            <a:r>
              <a:rPr lang="en-GB" sz="1800" dirty="0">
                <a:solidFill>
                  <a:srgbClr val="0000FF"/>
                </a:solidFill>
                <a:effectLst/>
                <a:latin typeface="CMR10"/>
              </a:rPr>
              <a:t>Tab. 6 </a:t>
            </a:r>
            <a:r>
              <a:rPr lang="en-GB" sz="1800" dirty="0">
                <a:effectLst/>
                <a:latin typeface="CMR10"/>
              </a:rPr>
              <a:t>using the reconstructed momentum and time of flight as per </a:t>
            </a:r>
            <a:r>
              <a:rPr lang="en-GB" sz="1800" dirty="0">
                <a:solidFill>
                  <a:srgbClr val="0000FF"/>
                </a:solidFill>
                <a:effectLst/>
                <a:latin typeface="CMR10"/>
              </a:rPr>
              <a:t>Eq. 13</a:t>
            </a:r>
            <a:r>
              <a:rPr lang="en-GB" sz="1800" dirty="0">
                <a:effectLst/>
                <a:latin typeface="CMR10"/>
              </a:rPr>
              <a:t>. The mass of light particles using this technique does not reproduce the particle mass because the calculation relies on time-of-flight measurements that cannot be resolved between </a:t>
            </a:r>
            <a:r>
              <a:rPr lang="en-GB" sz="1800" dirty="0" err="1">
                <a:effectLst/>
                <a:latin typeface="CMR10"/>
              </a:rPr>
              <a:t>pions</a:t>
            </a:r>
            <a:r>
              <a:rPr lang="en-GB" sz="1800" dirty="0">
                <a:effectLst/>
                <a:latin typeface="CMR10"/>
              </a:rPr>
              <a:t> and electrons - they differ by only a fraction of a nanosecond over the distance of </a:t>
            </a:r>
            <a:r>
              <a:rPr lang="en-GB" sz="1800" dirty="0">
                <a:effectLst/>
                <a:latin typeface="CMSY10"/>
              </a:rPr>
              <a:t>∼</a:t>
            </a:r>
            <a:r>
              <a:rPr lang="en-GB" sz="1800" dirty="0">
                <a:effectLst/>
                <a:latin typeface="CMR10"/>
              </a:rPr>
              <a:t>9</a:t>
            </a:r>
            <a:r>
              <a:rPr lang="en-GB" sz="1800" dirty="0">
                <a:effectLst/>
                <a:latin typeface="CMMI10"/>
              </a:rPr>
              <a:t>.</a:t>
            </a:r>
            <a:r>
              <a:rPr lang="en-GB" sz="1800" dirty="0">
                <a:effectLst/>
                <a:latin typeface="CMR10"/>
              </a:rPr>
              <a:t>7m used in this experimental setup. Because of this, only an upper bound of 300MeV is used for the pion selection criteria. The reconstructed masses of protons and kaons are however a decent proxy for the mass of the particle, and are therefore used for particle ID </a:t>
            </a:r>
            <a:endParaRPr lang="en-GB" dirty="0"/>
          </a:p>
        </p:txBody>
      </p:sp>
      <p:sp>
        <p:nvSpPr>
          <p:cNvPr id="42" name="TextBox 41">
            <a:extLst>
              <a:ext uri="{FF2B5EF4-FFF2-40B4-BE49-F238E27FC236}">
                <a16:creationId xmlns:a16="http://schemas.microsoft.com/office/drawing/2014/main" id="{124BF187-FD32-A7EA-3B89-F3CB45060F96}"/>
              </a:ext>
            </a:extLst>
          </p:cNvPr>
          <p:cNvSpPr txBox="1"/>
          <p:nvPr/>
        </p:nvSpPr>
        <p:spPr>
          <a:xfrm>
            <a:off x="6525021" y="5135947"/>
            <a:ext cx="4973782" cy="923330"/>
          </a:xfrm>
          <a:prstGeom prst="rect">
            <a:avLst/>
          </a:prstGeom>
          <a:noFill/>
        </p:spPr>
        <p:txBody>
          <a:bodyPr wrap="square">
            <a:spAutoFit/>
          </a:bodyPr>
          <a:lstStyle/>
          <a:p>
            <a:pPr marL="285750" indent="-285750">
              <a:buFont typeface="Arial" panose="020B0604020202020204" pitchFamily="34" charset="0"/>
              <a:buChar char="•"/>
            </a:pPr>
            <a:r>
              <a:rPr lang="en-US" dirty="0"/>
              <a:t>Used to ID protons and kaons.</a:t>
            </a:r>
          </a:p>
          <a:p>
            <a:pPr marL="285750" indent="-285750">
              <a:buFont typeface="Arial" panose="020B0604020202020204" pitchFamily="34" charset="0"/>
              <a:buChar char="•"/>
            </a:pPr>
            <a:r>
              <a:rPr lang="en-US" dirty="0"/>
              <a:t>Sets upper bound for pion mass.</a:t>
            </a:r>
          </a:p>
          <a:p>
            <a:pPr marL="285750" indent="-285750">
              <a:buFont typeface="Arial" panose="020B0604020202020204" pitchFamily="34" charset="0"/>
              <a:buChar char="•"/>
            </a:pPr>
            <a:r>
              <a:rPr lang="en-US" dirty="0"/>
              <a:t>Electrons separated by Cherenkov detector.</a:t>
            </a:r>
          </a:p>
        </p:txBody>
      </p:sp>
      <p:grpSp>
        <p:nvGrpSpPr>
          <p:cNvPr id="6" name="Group 5">
            <a:extLst>
              <a:ext uri="{FF2B5EF4-FFF2-40B4-BE49-F238E27FC236}">
                <a16:creationId xmlns:a16="http://schemas.microsoft.com/office/drawing/2014/main" id="{A1B0D3A2-D913-F069-9026-537C1797896B}"/>
              </a:ext>
            </a:extLst>
          </p:cNvPr>
          <p:cNvGrpSpPr/>
          <p:nvPr/>
        </p:nvGrpSpPr>
        <p:grpSpPr>
          <a:xfrm>
            <a:off x="6439215" y="3546289"/>
            <a:ext cx="4824061" cy="1425209"/>
            <a:chOff x="4915685" y="3379065"/>
            <a:chExt cx="4824061" cy="1425209"/>
          </a:xfrm>
        </p:grpSpPr>
        <p:sp>
          <p:nvSpPr>
            <p:cNvPr id="44" name="TextBox 43">
              <a:extLst>
                <a:ext uri="{FF2B5EF4-FFF2-40B4-BE49-F238E27FC236}">
                  <a16:creationId xmlns:a16="http://schemas.microsoft.com/office/drawing/2014/main" id="{2B18667B-82C1-D71B-B3F2-9861453A0E34}"/>
                </a:ext>
              </a:extLst>
            </p:cNvPr>
            <p:cNvSpPr txBox="1"/>
            <p:nvPr/>
          </p:nvSpPr>
          <p:spPr>
            <a:xfrm>
              <a:off x="5001491" y="3492789"/>
              <a:ext cx="4682835" cy="1200329"/>
            </a:xfrm>
            <a:prstGeom prst="rect">
              <a:avLst/>
            </a:prstGeom>
            <a:noFill/>
          </p:spPr>
          <p:txBody>
            <a:bodyPr wrap="square">
              <a:spAutoFit/>
            </a:bodyPr>
            <a:lstStyle/>
            <a:p>
              <a:pPr algn="ctr"/>
              <a:r>
                <a:rPr lang="en-US" sz="1800" dirty="0"/>
                <a:t>Reconstructed momentum and time of flight. </a:t>
              </a:r>
            </a:p>
            <a:p>
              <a:pPr algn="ctr"/>
              <a:endParaRPr lang="en-US" dirty="0">
                <a:sym typeface="Wingdings" pitchFamily="2" charset="2"/>
              </a:endParaRPr>
            </a:p>
            <a:p>
              <a:pPr algn="ctr"/>
              <a:endParaRPr lang="en-US" dirty="0">
                <a:sym typeface="Wingdings" pitchFamily="2" charset="2"/>
              </a:endParaRPr>
            </a:p>
            <a:p>
              <a:pPr algn="ctr"/>
              <a:r>
                <a:rPr lang="en-US" dirty="0">
                  <a:sym typeface="Wingdings" pitchFamily="2" charset="2"/>
                </a:rPr>
                <a:t>R</a:t>
              </a:r>
              <a:r>
                <a:rPr lang="en-US" sz="1800" dirty="0"/>
                <a:t>econstructed mass of particles.</a:t>
              </a:r>
            </a:p>
          </p:txBody>
        </p:sp>
        <p:cxnSp>
          <p:nvCxnSpPr>
            <p:cNvPr id="45" name="Straight Arrow Connector 44">
              <a:extLst>
                <a:ext uri="{FF2B5EF4-FFF2-40B4-BE49-F238E27FC236}">
                  <a16:creationId xmlns:a16="http://schemas.microsoft.com/office/drawing/2014/main" id="{F9A9F4CB-398F-E305-A8D8-CB087C85B358}"/>
                </a:ext>
              </a:extLst>
            </p:cNvPr>
            <p:cNvCxnSpPr>
              <a:cxnSpLocks/>
            </p:cNvCxnSpPr>
            <p:nvPr/>
          </p:nvCxnSpPr>
          <p:spPr>
            <a:xfrm>
              <a:off x="7320125" y="3875234"/>
              <a:ext cx="0" cy="432000"/>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48" name="Rounded Rectangle 47">
              <a:extLst>
                <a:ext uri="{FF2B5EF4-FFF2-40B4-BE49-F238E27FC236}">
                  <a16:creationId xmlns:a16="http://schemas.microsoft.com/office/drawing/2014/main" id="{AF4FE220-B8AC-9474-A83E-E5F4CAB2A381}"/>
                </a:ext>
              </a:extLst>
            </p:cNvPr>
            <p:cNvSpPr/>
            <p:nvPr/>
          </p:nvSpPr>
          <p:spPr>
            <a:xfrm>
              <a:off x="4915685" y="3379065"/>
              <a:ext cx="4824061" cy="1425209"/>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Picture 51" descr="A blue and black logo&#10;&#10;Description automatically generated">
            <a:extLst>
              <a:ext uri="{FF2B5EF4-FFF2-40B4-BE49-F238E27FC236}">
                <a16:creationId xmlns:a16="http://schemas.microsoft.com/office/drawing/2014/main" id="{932ADF02-50E7-94A1-1EF6-A434063444C2}"/>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84B0DCE6-5351-F1C8-1B56-78B408817A4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0">
            <a:extLst>
              <a:ext uri="{FF2B5EF4-FFF2-40B4-BE49-F238E27FC236}">
                <a16:creationId xmlns:a16="http://schemas.microsoft.com/office/drawing/2014/main" id="{6273C8CE-58BF-F39E-F462-60ED249096D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27</a:t>
            </a:fld>
            <a:endParaRPr lang="en-US" dirty="0">
              <a:solidFill>
                <a:schemeClr val="bg1"/>
              </a:solidFill>
            </a:endParaRPr>
          </a:p>
        </p:txBody>
      </p:sp>
      <p:sp>
        <p:nvSpPr>
          <p:cNvPr id="8" name="TextBox 7">
            <a:extLst>
              <a:ext uri="{FF2B5EF4-FFF2-40B4-BE49-F238E27FC236}">
                <a16:creationId xmlns:a16="http://schemas.microsoft.com/office/drawing/2014/main" id="{CF572D20-4DDF-4D8C-0FAA-7065AD07725B}"/>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33030610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2DBD6-C604-8676-AF30-720BA12264EB}"/>
            </a:ext>
          </a:extLst>
        </p:cNvPr>
        <p:cNvGrpSpPr/>
        <p:nvPr/>
      </p:nvGrpSpPr>
      <p:grpSpPr>
        <a:xfrm>
          <a:off x="0" y="0"/>
          <a:ext cx="0" cy="0"/>
          <a:chOff x="0" y="0"/>
          <a:chExt cx="0" cy="0"/>
        </a:xfrm>
      </p:grpSpPr>
      <p:sp>
        <p:nvSpPr>
          <p:cNvPr id="11" name="Rounded Rectangle 10">
            <a:extLst>
              <a:ext uri="{FF2B5EF4-FFF2-40B4-BE49-F238E27FC236}">
                <a16:creationId xmlns:a16="http://schemas.microsoft.com/office/drawing/2014/main" id="{468AC77E-4E76-D164-56D3-7EF8FF0B9C19}"/>
              </a:ext>
            </a:extLst>
          </p:cNvPr>
          <p:cNvSpPr/>
          <p:nvPr/>
        </p:nvSpPr>
        <p:spPr>
          <a:xfrm>
            <a:off x="358094" y="2482916"/>
            <a:ext cx="3949299" cy="1145808"/>
          </a:xfrm>
          <a:prstGeom prst="roundRect">
            <a:avLst/>
          </a:prstGeom>
          <a:noFill/>
          <a:ln w="50800">
            <a:solidFill>
              <a:schemeClr val="tx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drawing of a building&#10;&#10;Description automatically generated">
            <a:extLst>
              <a:ext uri="{FF2B5EF4-FFF2-40B4-BE49-F238E27FC236}">
                <a16:creationId xmlns:a16="http://schemas.microsoft.com/office/drawing/2014/main" id="{3BF7C93B-A6AF-160F-8A16-71CD4388F83F}"/>
              </a:ext>
            </a:extLst>
          </p:cNvPr>
          <p:cNvPicPr>
            <a:picLocks noChangeAspect="1"/>
          </p:cNvPicPr>
          <p:nvPr/>
        </p:nvPicPr>
        <p:blipFill rotWithShape="1">
          <a:blip r:embed="rId3"/>
          <a:srcRect b="11755"/>
          <a:stretch/>
        </p:blipFill>
        <p:spPr>
          <a:xfrm>
            <a:off x="1302351" y="3148096"/>
            <a:ext cx="3091447" cy="3350754"/>
          </a:xfrm>
          <a:prstGeom prst="rect">
            <a:avLst/>
          </a:prstGeom>
        </p:spPr>
      </p:pic>
      <p:pic>
        <p:nvPicPr>
          <p:cNvPr id="4" name="Picture 3" descr="A black background with text&#10;&#10;Description automatically generated">
            <a:extLst>
              <a:ext uri="{FF2B5EF4-FFF2-40B4-BE49-F238E27FC236}">
                <a16:creationId xmlns:a16="http://schemas.microsoft.com/office/drawing/2014/main" id="{4CE2E1E0-EFFB-7C20-6A76-D98CB5BB5D04}"/>
              </a:ext>
            </a:extLst>
          </p:cNvPr>
          <p:cNvPicPr>
            <a:picLocks noChangeAspect="1"/>
          </p:cNvPicPr>
          <p:nvPr/>
        </p:nvPicPr>
        <p:blipFill>
          <a:blip r:embed="rId4"/>
          <a:stretch>
            <a:fillRect/>
          </a:stretch>
        </p:blipFill>
        <p:spPr>
          <a:xfrm>
            <a:off x="324000" y="1040400"/>
            <a:ext cx="11548800" cy="2331278"/>
          </a:xfrm>
          <a:prstGeom prst="rect">
            <a:avLst/>
          </a:prstGeom>
        </p:spPr>
      </p:pic>
      <p:sp>
        <p:nvSpPr>
          <p:cNvPr id="2" name="Title 1">
            <a:extLst>
              <a:ext uri="{FF2B5EF4-FFF2-40B4-BE49-F238E27FC236}">
                <a16:creationId xmlns:a16="http://schemas.microsoft.com/office/drawing/2014/main" id="{469B2AE8-EBDB-6F80-3E14-AB6306D08F26}"/>
              </a:ext>
            </a:extLst>
          </p:cNvPr>
          <p:cNvSpPr>
            <a:spLocks noGrp="1"/>
          </p:cNvSpPr>
          <p:nvPr>
            <p:ph type="title"/>
          </p:nvPr>
        </p:nvSpPr>
        <p:spPr>
          <a:xfrm>
            <a:off x="262466" y="136525"/>
            <a:ext cx="10515600" cy="1325563"/>
          </a:xfrm>
        </p:spPr>
        <p:txBody>
          <a:bodyPr/>
          <a:lstStyle/>
          <a:p>
            <a:r>
              <a:rPr lang="en-US">
                <a:latin typeface="Avenir Next" panose="020B0503020202020204" pitchFamily="34" charset="0"/>
              </a:rPr>
              <a:t>Instrumentation</a:t>
            </a:r>
          </a:p>
        </p:txBody>
      </p:sp>
      <p:sp>
        <p:nvSpPr>
          <p:cNvPr id="50" name="Slide Number Placeholder 49">
            <a:extLst>
              <a:ext uri="{FF2B5EF4-FFF2-40B4-BE49-F238E27FC236}">
                <a16:creationId xmlns:a16="http://schemas.microsoft.com/office/drawing/2014/main" id="{0EF43482-56C7-7FE6-D60F-65DFBAA7446C}"/>
              </a:ext>
            </a:extLst>
          </p:cNvPr>
          <p:cNvSpPr>
            <a:spLocks noGrp="1"/>
          </p:cNvSpPr>
          <p:nvPr>
            <p:ph type="sldNum" sz="quarter" idx="12"/>
          </p:nvPr>
        </p:nvSpPr>
        <p:spPr/>
        <p:txBody>
          <a:bodyPr/>
          <a:lstStyle/>
          <a:p>
            <a:fld id="{93449C41-28D8-214C-95E9-2FFE65FC1517}" type="slidenum">
              <a:rPr lang="en-US" smtClean="0"/>
              <a:t>28</a:t>
            </a:fld>
            <a:endParaRPr lang="en-US"/>
          </a:p>
        </p:txBody>
      </p:sp>
      <p:sp>
        <p:nvSpPr>
          <p:cNvPr id="5" name="TextBox 4">
            <a:extLst>
              <a:ext uri="{FF2B5EF4-FFF2-40B4-BE49-F238E27FC236}">
                <a16:creationId xmlns:a16="http://schemas.microsoft.com/office/drawing/2014/main" id="{043E9121-ECA7-94D6-FA2A-AA9DF2AB4B6A}"/>
              </a:ext>
            </a:extLst>
          </p:cNvPr>
          <p:cNvSpPr txBox="1"/>
          <p:nvPr/>
        </p:nvSpPr>
        <p:spPr>
          <a:xfrm>
            <a:off x="444499" y="2574474"/>
            <a:ext cx="10151533" cy="923330"/>
          </a:xfrm>
          <a:prstGeom prst="rect">
            <a:avLst/>
          </a:prstGeom>
          <a:noFill/>
        </p:spPr>
        <p:txBody>
          <a:bodyPr wrap="square" rtlCol="0">
            <a:spAutoFit/>
          </a:bodyPr>
          <a:lstStyle/>
          <a:p>
            <a:r>
              <a:rPr lang="en-US" b="1" dirty="0"/>
              <a:t>30 ton scaled-down NOvA detector.</a:t>
            </a:r>
          </a:p>
          <a:p>
            <a:pPr marL="742950" lvl="1" indent="-285750">
              <a:buFont typeface="Arial" panose="020B0604020202020204" pitchFamily="34" charset="0"/>
              <a:buChar char="•"/>
            </a:pPr>
            <a:r>
              <a:rPr lang="en-US" dirty="0"/>
              <a:t>Liquid scintillator.</a:t>
            </a:r>
          </a:p>
          <a:p>
            <a:pPr marL="742950" lvl="1" indent="-285750">
              <a:buFont typeface="Arial" panose="020B0604020202020204" pitchFamily="34" charset="0"/>
              <a:buChar char="•"/>
            </a:pPr>
            <a:r>
              <a:rPr lang="en-US" dirty="0"/>
              <a:t>Segmented.</a:t>
            </a:r>
          </a:p>
        </p:txBody>
      </p:sp>
      <p:pic>
        <p:nvPicPr>
          <p:cNvPr id="12" name="Picture 11" descr="A diagram of a light beam&#10;&#10;Description automatically generated">
            <a:extLst>
              <a:ext uri="{FF2B5EF4-FFF2-40B4-BE49-F238E27FC236}">
                <a16:creationId xmlns:a16="http://schemas.microsoft.com/office/drawing/2014/main" id="{8000A15D-789C-C310-FE89-1008A385450C}"/>
              </a:ext>
            </a:extLst>
          </p:cNvPr>
          <p:cNvPicPr>
            <a:picLocks noChangeAspect="1"/>
          </p:cNvPicPr>
          <p:nvPr/>
        </p:nvPicPr>
        <p:blipFill>
          <a:blip r:embed="rId5"/>
          <a:stretch>
            <a:fillRect/>
          </a:stretch>
        </p:blipFill>
        <p:spPr>
          <a:xfrm>
            <a:off x="4552053" y="2696757"/>
            <a:ext cx="2064217" cy="3842155"/>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51DF71B3-2192-4434-320D-F4E1C9B84A18}"/>
              </a:ext>
            </a:extLst>
          </p:cNvPr>
          <p:cNvPicPr>
            <a:picLocks noChangeAspect="1"/>
          </p:cNvPicPr>
          <p:nvPr/>
        </p:nvPicPr>
        <p:blipFill>
          <a:blip r:embed="rId6"/>
          <a:stretch>
            <a:fillRect/>
          </a:stretch>
        </p:blipFill>
        <p:spPr>
          <a:xfrm>
            <a:off x="6860930" y="3355031"/>
            <a:ext cx="5168403" cy="3089445"/>
          </a:xfrm>
          <a:prstGeom prst="rect">
            <a:avLst/>
          </a:prstGeom>
        </p:spPr>
      </p:pic>
      <p:sp>
        <p:nvSpPr>
          <p:cNvPr id="16" name="TextBox 15">
            <a:extLst>
              <a:ext uri="{FF2B5EF4-FFF2-40B4-BE49-F238E27FC236}">
                <a16:creationId xmlns:a16="http://schemas.microsoft.com/office/drawing/2014/main" id="{3EED0338-46BC-B1E6-0EF0-DA4CECC5AA4E}"/>
              </a:ext>
            </a:extLst>
          </p:cNvPr>
          <p:cNvSpPr txBox="1"/>
          <p:nvPr/>
        </p:nvSpPr>
        <p:spPr>
          <a:xfrm>
            <a:off x="9597992" y="3936999"/>
            <a:ext cx="1768850" cy="338554"/>
          </a:xfrm>
          <a:prstGeom prst="rect">
            <a:avLst/>
          </a:prstGeom>
          <a:noFill/>
        </p:spPr>
        <p:txBody>
          <a:bodyPr wrap="square">
            <a:spAutoFit/>
          </a:bodyPr>
          <a:lstStyle/>
          <a:p>
            <a:r>
              <a:rPr lang="en-US" sz="1600" b="1" dirty="0">
                <a:solidFill>
                  <a:schemeClr val="bg1"/>
                </a:solidFill>
              </a:rPr>
              <a:t>PROTON</a:t>
            </a:r>
            <a:endParaRPr lang="en-US" dirty="0">
              <a:solidFill>
                <a:schemeClr val="bg1"/>
              </a:solidFill>
            </a:endParaRPr>
          </a:p>
        </p:txBody>
      </p:sp>
      <p:pic>
        <p:nvPicPr>
          <p:cNvPr id="7" name="Picture 6" descr="A blue and black logo&#10;&#10;Description automatically generated">
            <a:extLst>
              <a:ext uri="{FF2B5EF4-FFF2-40B4-BE49-F238E27FC236}">
                <a16:creationId xmlns:a16="http://schemas.microsoft.com/office/drawing/2014/main" id="{C5DD8758-3AC9-47BF-09F7-2A85B317EA1C}"/>
              </a:ext>
            </a:extLst>
          </p:cNvPr>
          <p:cNvPicPr>
            <a:picLocks noChangeAspect="1"/>
          </p:cNvPicPr>
          <p:nvPr/>
        </p:nvPicPr>
        <p:blipFill>
          <a:blip r:embed="rId7"/>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529CE1A6-4B97-C043-CDC0-287E9533D1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7B0CB819-D9D8-2919-02F6-C4D64AFEF51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28</a:t>
            </a:fld>
            <a:endParaRPr lang="en-US" dirty="0">
              <a:solidFill>
                <a:schemeClr val="bg1"/>
              </a:solidFill>
            </a:endParaRPr>
          </a:p>
        </p:txBody>
      </p:sp>
      <p:sp>
        <p:nvSpPr>
          <p:cNvPr id="13" name="TextBox 12">
            <a:extLst>
              <a:ext uri="{FF2B5EF4-FFF2-40B4-BE49-F238E27FC236}">
                <a16:creationId xmlns:a16="http://schemas.microsoft.com/office/drawing/2014/main" id="{0F885E22-C286-A97E-1529-6AFB7A996BBC}"/>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9169819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B89CA-EB18-8134-90EA-1845F6296A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FB6925-035C-514E-FE41-8B57727842BF}"/>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0375BDD2-6095-77AA-7608-EBC9B3C10445}"/>
              </a:ext>
            </a:extLst>
          </p:cNvPr>
          <p:cNvSpPr>
            <a:spLocks noGrp="1"/>
          </p:cNvSpPr>
          <p:nvPr>
            <p:ph type="sldNum" sz="quarter" idx="12"/>
          </p:nvPr>
        </p:nvSpPr>
        <p:spPr/>
        <p:txBody>
          <a:bodyPr/>
          <a:lstStyle/>
          <a:p>
            <a:fld id="{93449C41-28D8-214C-95E9-2FFE65FC1517}" type="slidenum">
              <a:rPr lang="en-US" smtClean="0"/>
              <a:t>29</a:t>
            </a:fld>
            <a:endParaRPr lang="en-US"/>
          </a:p>
        </p:txBody>
      </p:sp>
      <p:pic>
        <p:nvPicPr>
          <p:cNvPr id="7" name="Picture 6" descr="A blue and black logo&#10;&#10;Description automatically generated">
            <a:extLst>
              <a:ext uri="{FF2B5EF4-FFF2-40B4-BE49-F238E27FC236}">
                <a16:creationId xmlns:a16="http://schemas.microsoft.com/office/drawing/2014/main" id="{23718CB7-BD73-BF69-333C-E43A741F15C2}"/>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3A77E736-A29E-9255-A976-360921C2963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7B5485FA-090E-D2B1-3F2D-05051709A5F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29</a:t>
            </a:fld>
            <a:endParaRPr lang="en-US" dirty="0">
              <a:solidFill>
                <a:schemeClr val="bg1"/>
              </a:solidFill>
            </a:endParaRPr>
          </a:p>
        </p:txBody>
      </p:sp>
      <p:pic>
        <p:nvPicPr>
          <p:cNvPr id="20" name="Picture 19" descr="A screen shot of a computer&#10;&#10;Description automatically generated">
            <a:extLst>
              <a:ext uri="{FF2B5EF4-FFF2-40B4-BE49-F238E27FC236}">
                <a16:creationId xmlns:a16="http://schemas.microsoft.com/office/drawing/2014/main" id="{AB13FE18-F528-D3DF-C0E0-D675F7842E68}"/>
              </a:ext>
            </a:extLst>
          </p:cNvPr>
          <p:cNvPicPr>
            <a:picLocks noChangeAspect="1"/>
          </p:cNvPicPr>
          <p:nvPr/>
        </p:nvPicPr>
        <p:blipFill>
          <a:blip r:embed="rId4"/>
          <a:stretch>
            <a:fillRect/>
          </a:stretch>
        </p:blipFill>
        <p:spPr>
          <a:xfrm>
            <a:off x="1589692" y="1108636"/>
            <a:ext cx="9003670" cy="5382000"/>
          </a:xfrm>
          <a:prstGeom prst="rect">
            <a:avLst/>
          </a:prstGeom>
        </p:spPr>
      </p:pic>
      <p:sp>
        <p:nvSpPr>
          <p:cNvPr id="21" name="TextBox 20">
            <a:extLst>
              <a:ext uri="{FF2B5EF4-FFF2-40B4-BE49-F238E27FC236}">
                <a16:creationId xmlns:a16="http://schemas.microsoft.com/office/drawing/2014/main" id="{EE0A4554-FB49-1EFD-51DF-FFAD2293CD02}"/>
              </a:ext>
            </a:extLst>
          </p:cNvPr>
          <p:cNvSpPr txBox="1"/>
          <p:nvPr/>
        </p:nvSpPr>
        <p:spPr>
          <a:xfrm>
            <a:off x="8525535" y="1576304"/>
            <a:ext cx="1715745"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1.0 GeV/c PROTON</a:t>
            </a:r>
          </a:p>
        </p:txBody>
      </p:sp>
      <p:sp>
        <p:nvSpPr>
          <p:cNvPr id="4" name="TextBox 3">
            <a:extLst>
              <a:ext uri="{FF2B5EF4-FFF2-40B4-BE49-F238E27FC236}">
                <a16:creationId xmlns:a16="http://schemas.microsoft.com/office/drawing/2014/main" id="{66093D6F-E406-CC46-9774-A6AC20DD9196}"/>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0356801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22DB5-9B70-2A23-C55D-FD6DC257B5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2C02C1-1C99-F86C-5FD1-E13E26823198}"/>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Neutrinos</a:t>
            </a:r>
          </a:p>
        </p:txBody>
      </p:sp>
      <p:sp>
        <p:nvSpPr>
          <p:cNvPr id="11" name="Slide Number Placeholder 10">
            <a:extLst>
              <a:ext uri="{FF2B5EF4-FFF2-40B4-BE49-F238E27FC236}">
                <a16:creationId xmlns:a16="http://schemas.microsoft.com/office/drawing/2014/main" id="{AE162902-17AF-A464-9BBC-AAD85333981B}"/>
              </a:ext>
            </a:extLst>
          </p:cNvPr>
          <p:cNvSpPr>
            <a:spLocks noGrp="1"/>
          </p:cNvSpPr>
          <p:nvPr>
            <p:ph type="sldNum" sz="quarter" idx="12"/>
          </p:nvPr>
        </p:nvSpPr>
        <p:spPr/>
        <p:txBody>
          <a:bodyPr/>
          <a:lstStyle/>
          <a:p>
            <a:fld id="{93449C41-28D8-214C-95E9-2FFE65FC1517}" type="slidenum">
              <a:rPr lang="en-US" smtClean="0"/>
              <a:t>3</a:t>
            </a:fld>
            <a:endParaRPr lang="en-US"/>
          </a:p>
        </p:txBody>
      </p:sp>
      <p:sp>
        <p:nvSpPr>
          <p:cNvPr id="3" name="Rectangle 2">
            <a:extLst>
              <a:ext uri="{FF2B5EF4-FFF2-40B4-BE49-F238E27FC236}">
                <a16:creationId xmlns:a16="http://schemas.microsoft.com/office/drawing/2014/main" id="{252D99F0-63CA-E48F-640E-8FB15F2F162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12D3A69F-B7AD-DC1D-5FA7-28DDCBD4E5E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a:t>
            </a:fld>
            <a:endParaRPr lang="en-US" dirty="0">
              <a:solidFill>
                <a:schemeClr val="bg1"/>
              </a:solidFill>
            </a:endParaRPr>
          </a:p>
        </p:txBody>
      </p:sp>
      <p:sp>
        <p:nvSpPr>
          <p:cNvPr id="16" name="TextBox 15">
            <a:extLst>
              <a:ext uri="{FF2B5EF4-FFF2-40B4-BE49-F238E27FC236}">
                <a16:creationId xmlns:a16="http://schemas.microsoft.com/office/drawing/2014/main" id="{24D8CEB7-9649-9578-E68F-FBED6B5C9CE0}"/>
              </a:ext>
            </a:extLst>
          </p:cNvPr>
          <p:cNvSpPr txBox="1"/>
          <p:nvPr/>
        </p:nvSpPr>
        <p:spPr>
          <a:xfrm>
            <a:off x="5998743" y="1934479"/>
            <a:ext cx="7281113" cy="1200329"/>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t>The lightest fundamental particles</a:t>
            </a:r>
          </a:p>
          <a:p>
            <a:pPr marL="742950" lvl="1" indent="-285750">
              <a:buFont typeface="Arial" panose="020B0604020202020204" pitchFamily="34" charset="0"/>
              <a:buChar char="•"/>
            </a:pPr>
            <a:r>
              <a:rPr lang="en-US" sz="2400" dirty="0"/>
              <a:t>Three </a:t>
            </a:r>
            <a:r>
              <a:rPr lang="en-US" sz="2400" dirty="0" err="1"/>
              <a:t>flavours</a:t>
            </a:r>
            <a:r>
              <a:rPr lang="en-US" sz="2400" dirty="0"/>
              <a:t> of neutrino</a:t>
            </a:r>
          </a:p>
          <a:p>
            <a:pPr marL="285750" indent="-285750">
              <a:buFont typeface="Arial" panose="020B0604020202020204" pitchFamily="34" charset="0"/>
              <a:buChar char="•"/>
            </a:pPr>
            <a:endParaRPr lang="en-US" sz="2400" dirty="0"/>
          </a:p>
        </p:txBody>
      </p:sp>
      <p:pic>
        <p:nvPicPr>
          <p:cNvPr id="2050" name="Picture 2">
            <a:extLst>
              <a:ext uri="{FF2B5EF4-FFF2-40B4-BE49-F238E27FC236}">
                <a16:creationId xmlns:a16="http://schemas.microsoft.com/office/drawing/2014/main" id="{6DA1CDC9-1C0B-264C-1C10-5C6823F0F8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932" y="1241670"/>
            <a:ext cx="4477911" cy="2401280"/>
          </a:xfrm>
          <a:prstGeom prst="rect">
            <a:avLst/>
          </a:prstGeom>
          <a:noFill/>
          <a:extLst>
            <a:ext uri="{909E8E84-426E-40DD-AFC4-6F175D3DCCD1}">
              <a14:hiddenFill xmlns:a14="http://schemas.microsoft.com/office/drawing/2010/main">
                <a:solidFill>
                  <a:srgbClr val="FFFFFF"/>
                </a:solidFill>
              </a14:hiddenFill>
            </a:ext>
          </a:extLst>
        </p:spPr>
      </p:pic>
      <p:sp>
        <p:nvSpPr>
          <p:cNvPr id="42" name="Rounded Rectangle 41">
            <a:extLst>
              <a:ext uri="{FF2B5EF4-FFF2-40B4-BE49-F238E27FC236}">
                <a16:creationId xmlns:a16="http://schemas.microsoft.com/office/drawing/2014/main" id="{1977D8E8-2FAD-0A8E-2DD9-A5D83806DC42}"/>
              </a:ext>
            </a:extLst>
          </p:cNvPr>
          <p:cNvSpPr/>
          <p:nvPr/>
        </p:nvSpPr>
        <p:spPr>
          <a:xfrm>
            <a:off x="6170194" y="1650738"/>
            <a:ext cx="5419826" cy="1376496"/>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89F46C3-551A-9C26-DCEE-664859E1D3C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811086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7C2C0F-78B9-D4D3-E37B-851E935AFB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521E4D-D7EE-1E8C-71F5-4C4724E16914}"/>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Event Displays</a:t>
            </a:r>
          </a:p>
        </p:txBody>
      </p:sp>
      <p:sp>
        <p:nvSpPr>
          <p:cNvPr id="50" name="Slide Number Placeholder 49">
            <a:extLst>
              <a:ext uri="{FF2B5EF4-FFF2-40B4-BE49-F238E27FC236}">
                <a16:creationId xmlns:a16="http://schemas.microsoft.com/office/drawing/2014/main" id="{7D28CA17-FD68-E42E-E342-8C4E639AC2B7}"/>
              </a:ext>
            </a:extLst>
          </p:cNvPr>
          <p:cNvSpPr>
            <a:spLocks noGrp="1"/>
          </p:cNvSpPr>
          <p:nvPr>
            <p:ph type="sldNum" sz="quarter" idx="12"/>
          </p:nvPr>
        </p:nvSpPr>
        <p:spPr/>
        <p:txBody>
          <a:bodyPr/>
          <a:lstStyle/>
          <a:p>
            <a:fld id="{93449C41-28D8-214C-95E9-2FFE65FC1517}" type="slidenum">
              <a:rPr lang="en-US" smtClean="0"/>
              <a:t>30</a:t>
            </a:fld>
            <a:endParaRPr lang="en-US"/>
          </a:p>
        </p:txBody>
      </p:sp>
      <p:pic>
        <p:nvPicPr>
          <p:cNvPr id="7" name="Picture 6" descr="A blue and black logo&#10;&#10;Description automatically generated">
            <a:extLst>
              <a:ext uri="{FF2B5EF4-FFF2-40B4-BE49-F238E27FC236}">
                <a16:creationId xmlns:a16="http://schemas.microsoft.com/office/drawing/2014/main" id="{BC356616-C097-16A6-0F04-A2F8A8FF3629}"/>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DF719618-526B-7412-4E08-2EA2EECA5DA2}"/>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410E656A-95FD-6D09-E860-914854187D41}"/>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30</a:t>
            </a:fld>
            <a:endParaRPr lang="en-US" dirty="0">
              <a:solidFill>
                <a:schemeClr val="bg1"/>
              </a:solidFill>
            </a:endParaRPr>
          </a:p>
        </p:txBody>
      </p:sp>
      <p:pic>
        <p:nvPicPr>
          <p:cNvPr id="11" name="Picture 10" descr="A screenshot of a computer screen&#10;&#10;Description automatically generated">
            <a:extLst>
              <a:ext uri="{FF2B5EF4-FFF2-40B4-BE49-F238E27FC236}">
                <a16:creationId xmlns:a16="http://schemas.microsoft.com/office/drawing/2014/main" id="{A76E6570-3EB1-CF35-34B9-06F8F3BA9008}"/>
              </a:ext>
            </a:extLst>
          </p:cNvPr>
          <p:cNvPicPr>
            <a:picLocks noChangeAspect="1"/>
          </p:cNvPicPr>
          <p:nvPr/>
        </p:nvPicPr>
        <p:blipFill>
          <a:blip r:embed="rId4"/>
          <a:stretch>
            <a:fillRect/>
          </a:stretch>
        </p:blipFill>
        <p:spPr>
          <a:xfrm>
            <a:off x="1777715" y="1108397"/>
            <a:ext cx="8627846" cy="5382000"/>
          </a:xfrm>
          <a:prstGeom prst="rect">
            <a:avLst/>
          </a:prstGeom>
        </p:spPr>
      </p:pic>
      <p:sp>
        <p:nvSpPr>
          <p:cNvPr id="14" name="TextBox 13">
            <a:extLst>
              <a:ext uri="{FF2B5EF4-FFF2-40B4-BE49-F238E27FC236}">
                <a16:creationId xmlns:a16="http://schemas.microsoft.com/office/drawing/2014/main" id="{57C79ECE-7CB0-76DC-D0D8-FCFC0D50A1B2}"/>
              </a:ext>
            </a:extLst>
          </p:cNvPr>
          <p:cNvSpPr txBox="1"/>
          <p:nvPr/>
        </p:nvSpPr>
        <p:spPr>
          <a:xfrm>
            <a:off x="8123723" y="1515286"/>
            <a:ext cx="1898086" cy="830997"/>
          </a:xfrm>
          <a:prstGeom prst="rect">
            <a:avLst/>
          </a:prstGeom>
          <a:noFill/>
        </p:spPr>
        <p:txBody>
          <a:bodyPr wrap="square">
            <a:spAutoFit/>
          </a:bodyPr>
          <a:lstStyle/>
          <a:p>
            <a:pPr algn="ctr"/>
            <a:r>
              <a:rPr lang="en-US" sz="2400" b="1" dirty="0">
                <a:solidFill>
                  <a:schemeClr val="bg1"/>
                </a:solidFill>
                <a:latin typeface="Avenir Next" panose="020B0503020202020204" pitchFamily="34" charset="0"/>
              </a:rPr>
              <a:t>1.3 GeV/c ELECTRON</a:t>
            </a:r>
          </a:p>
        </p:txBody>
      </p:sp>
      <p:sp>
        <p:nvSpPr>
          <p:cNvPr id="4" name="TextBox 3">
            <a:extLst>
              <a:ext uri="{FF2B5EF4-FFF2-40B4-BE49-F238E27FC236}">
                <a16:creationId xmlns:a16="http://schemas.microsoft.com/office/drawing/2014/main" id="{A96DDE4D-ADC1-324E-023A-6AD5E804673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4102930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C8961-F42D-E468-716E-2E05F9EABE58}"/>
            </a:ext>
          </a:extLst>
        </p:cNvPr>
        <p:cNvGrpSpPr/>
        <p:nvPr/>
      </p:nvGrpSpPr>
      <p:grpSpPr>
        <a:xfrm>
          <a:off x="0" y="0"/>
          <a:ext cx="0" cy="0"/>
          <a:chOff x="0" y="0"/>
          <a:chExt cx="0" cy="0"/>
        </a:xfrm>
      </p:grpSpPr>
      <p:grpSp>
        <p:nvGrpSpPr>
          <p:cNvPr id="23" name="Group 22">
            <a:extLst>
              <a:ext uri="{FF2B5EF4-FFF2-40B4-BE49-F238E27FC236}">
                <a16:creationId xmlns:a16="http://schemas.microsoft.com/office/drawing/2014/main" id="{5AE630AB-5CDF-731F-42A4-DFBD401D12C0}"/>
              </a:ext>
            </a:extLst>
          </p:cNvPr>
          <p:cNvGrpSpPr/>
          <p:nvPr/>
        </p:nvGrpSpPr>
        <p:grpSpPr>
          <a:xfrm>
            <a:off x="5498615" y="1218376"/>
            <a:ext cx="6500879" cy="5253875"/>
            <a:chOff x="5278471" y="1981827"/>
            <a:chExt cx="5617574" cy="4394749"/>
          </a:xfrm>
        </p:grpSpPr>
        <p:pic>
          <p:nvPicPr>
            <p:cNvPr id="3" name="Picture 2">
              <a:extLst>
                <a:ext uri="{FF2B5EF4-FFF2-40B4-BE49-F238E27FC236}">
                  <a16:creationId xmlns:a16="http://schemas.microsoft.com/office/drawing/2014/main" id="{DAB1AE6D-7EEC-FCBF-0F15-081B111E1430}"/>
                </a:ext>
              </a:extLst>
            </p:cNvPr>
            <p:cNvPicPr>
              <a:picLocks noChangeAspect="1"/>
            </p:cNvPicPr>
            <p:nvPr/>
          </p:nvPicPr>
          <p:blipFill>
            <a:blip r:embed="rId3"/>
            <a:stretch>
              <a:fillRect/>
            </a:stretch>
          </p:blipFill>
          <p:spPr>
            <a:xfrm>
              <a:off x="5278471" y="1981827"/>
              <a:ext cx="5617574" cy="4328889"/>
            </a:xfrm>
            <a:prstGeom prst="rect">
              <a:avLst/>
            </a:prstGeom>
          </p:spPr>
        </p:pic>
        <p:sp>
          <p:nvSpPr>
            <p:cNvPr id="12" name="Freeform 11">
              <a:extLst>
                <a:ext uri="{FF2B5EF4-FFF2-40B4-BE49-F238E27FC236}">
                  <a16:creationId xmlns:a16="http://schemas.microsoft.com/office/drawing/2014/main" id="{08AD20C9-1649-9554-68EF-9B4812B845F9}"/>
                </a:ext>
              </a:extLst>
            </p:cNvPr>
            <p:cNvSpPr/>
            <p:nvPr/>
          </p:nvSpPr>
          <p:spPr>
            <a:xfrm>
              <a:off x="5341065" y="5383453"/>
              <a:ext cx="1840911" cy="993123"/>
            </a:xfrm>
            <a:custGeom>
              <a:avLst/>
              <a:gdLst>
                <a:gd name="connsiteX0" fmla="*/ 308837 w 1840911"/>
                <a:gd name="connsiteY0" fmla="*/ 0 h 993123"/>
                <a:gd name="connsiteX1" fmla="*/ 1840911 w 1840911"/>
                <a:gd name="connsiteY1" fmla="*/ 466284 h 993123"/>
                <a:gd name="connsiteX2" fmla="*/ 1471518 w 1840911"/>
                <a:gd name="connsiteY2" fmla="*/ 993123 h 993123"/>
                <a:gd name="connsiteX3" fmla="*/ 0 w 1840911"/>
                <a:gd name="connsiteY3" fmla="*/ 962845 h 993123"/>
                <a:gd name="connsiteX4" fmla="*/ 0 w 1840911"/>
                <a:gd name="connsiteY4" fmla="*/ 654008 h 993123"/>
                <a:gd name="connsiteX5" fmla="*/ 308837 w 1840911"/>
                <a:gd name="connsiteY5" fmla="*/ 0 h 99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0911" h="993123">
                  <a:moveTo>
                    <a:pt x="308837" y="0"/>
                  </a:moveTo>
                  <a:lnTo>
                    <a:pt x="1840911" y="466284"/>
                  </a:lnTo>
                  <a:lnTo>
                    <a:pt x="1471518" y="993123"/>
                  </a:lnTo>
                  <a:lnTo>
                    <a:pt x="0" y="962845"/>
                  </a:lnTo>
                  <a:lnTo>
                    <a:pt x="0" y="654008"/>
                  </a:lnTo>
                  <a:lnTo>
                    <a:pt x="308837" y="0"/>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a:extLst>
                <a:ext uri="{FF2B5EF4-FFF2-40B4-BE49-F238E27FC236}">
                  <a16:creationId xmlns:a16="http://schemas.microsoft.com/office/drawing/2014/main" id="{6D0DDBB4-BFC6-5906-2F21-90AAE47A2C39}"/>
                </a:ext>
              </a:extLst>
            </p:cNvPr>
            <p:cNvSpPr/>
            <p:nvPr/>
          </p:nvSpPr>
          <p:spPr>
            <a:xfrm>
              <a:off x="6025351" y="5044340"/>
              <a:ext cx="720620" cy="654008"/>
            </a:xfrm>
            <a:custGeom>
              <a:avLst/>
              <a:gdLst>
                <a:gd name="connsiteX0" fmla="*/ 0 w 720620"/>
                <a:gd name="connsiteY0" fmla="*/ 429949 h 654008"/>
                <a:gd name="connsiteX1" fmla="*/ 720620 w 720620"/>
                <a:gd name="connsiteY1" fmla="*/ 654008 h 654008"/>
                <a:gd name="connsiteX2" fmla="*/ 720620 w 720620"/>
                <a:gd name="connsiteY2" fmla="*/ 84779 h 654008"/>
                <a:gd name="connsiteX3" fmla="*/ 96890 w 720620"/>
                <a:gd name="connsiteY3" fmla="*/ 0 h 654008"/>
                <a:gd name="connsiteX4" fmla="*/ 0 w 720620"/>
                <a:gd name="connsiteY4" fmla="*/ 429949 h 654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620" h="654008">
                  <a:moveTo>
                    <a:pt x="0" y="429949"/>
                  </a:moveTo>
                  <a:lnTo>
                    <a:pt x="720620" y="654008"/>
                  </a:lnTo>
                  <a:lnTo>
                    <a:pt x="720620" y="84779"/>
                  </a:lnTo>
                  <a:lnTo>
                    <a:pt x="96890" y="0"/>
                  </a:lnTo>
                  <a:lnTo>
                    <a:pt x="0" y="429949"/>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F99AF930-6951-A3D6-54A8-A8AFDC5D18EA}"/>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Test Beam Experiment</a:t>
            </a:r>
          </a:p>
        </p:txBody>
      </p:sp>
      <p:sp>
        <p:nvSpPr>
          <p:cNvPr id="11" name="Slide Number Placeholder 14">
            <a:extLst>
              <a:ext uri="{FF2B5EF4-FFF2-40B4-BE49-F238E27FC236}">
                <a16:creationId xmlns:a16="http://schemas.microsoft.com/office/drawing/2014/main" id="{433267B5-DF5A-8FA4-4007-AC3F174AAE4E}"/>
              </a:ext>
            </a:extLst>
          </p:cNvPr>
          <p:cNvSpPr>
            <a:spLocks noGrp="1"/>
          </p:cNvSpPr>
          <p:nvPr>
            <p:ph type="sldNum" sz="quarter" idx="12"/>
          </p:nvPr>
        </p:nvSpPr>
        <p:spPr>
          <a:xfrm>
            <a:off x="9448800" y="6483106"/>
            <a:ext cx="2743200" cy="365125"/>
          </a:xfrm>
        </p:spPr>
        <p:txBody>
          <a:bodyPr/>
          <a:lstStyle/>
          <a:p>
            <a:fld id="{93449C41-28D8-214C-95E9-2FFE65FC1517}" type="slidenum">
              <a:rPr lang="en-US" smtClean="0"/>
              <a:t>31</a:t>
            </a:fld>
            <a:endParaRPr lang="en-US"/>
          </a:p>
        </p:txBody>
      </p:sp>
      <p:sp>
        <p:nvSpPr>
          <p:cNvPr id="17" name="Slide Number Placeholder 14">
            <a:extLst>
              <a:ext uri="{FF2B5EF4-FFF2-40B4-BE49-F238E27FC236}">
                <a16:creationId xmlns:a16="http://schemas.microsoft.com/office/drawing/2014/main" id="{361B07B4-1A94-A0B1-63D5-7CFD8CA38421}"/>
              </a:ext>
            </a:extLst>
          </p:cNvPr>
          <p:cNvSpPr txBox="1">
            <a:spLocks/>
          </p:cNvSpPr>
          <p:nvPr/>
        </p:nvSpPr>
        <p:spPr>
          <a:xfrm>
            <a:off x="9448800" y="648310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449C41-28D8-214C-95E9-2FFE65FC1517}" type="slidenum">
              <a:rPr lang="en-US" smtClean="0"/>
              <a:pPr/>
              <a:t>31</a:t>
            </a:fld>
            <a:endParaRPr lang="en-US"/>
          </a:p>
        </p:txBody>
      </p:sp>
      <p:sp>
        <p:nvSpPr>
          <p:cNvPr id="18" name="Rectangle 17">
            <a:extLst>
              <a:ext uri="{FF2B5EF4-FFF2-40B4-BE49-F238E27FC236}">
                <a16:creationId xmlns:a16="http://schemas.microsoft.com/office/drawing/2014/main" id="{23D44FF2-5393-7D88-29C2-143E70220C5F}"/>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lide Number Placeholder 10">
            <a:extLst>
              <a:ext uri="{FF2B5EF4-FFF2-40B4-BE49-F238E27FC236}">
                <a16:creationId xmlns:a16="http://schemas.microsoft.com/office/drawing/2014/main" id="{7ADFBBB8-624B-D22D-A720-491B95C9137C}"/>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31</a:t>
            </a:fld>
            <a:endParaRPr lang="en-US" dirty="0">
              <a:solidFill>
                <a:schemeClr val="bg1"/>
              </a:solidFill>
            </a:endParaRPr>
          </a:p>
        </p:txBody>
      </p:sp>
      <p:sp>
        <p:nvSpPr>
          <p:cNvPr id="4" name="TextBox 3">
            <a:extLst>
              <a:ext uri="{FF2B5EF4-FFF2-40B4-BE49-F238E27FC236}">
                <a16:creationId xmlns:a16="http://schemas.microsoft.com/office/drawing/2014/main" id="{F3922B22-E31E-179B-3B18-0FAD47B4B9FB}"/>
              </a:ext>
            </a:extLst>
          </p:cNvPr>
          <p:cNvSpPr txBox="1"/>
          <p:nvPr/>
        </p:nvSpPr>
        <p:spPr>
          <a:xfrm>
            <a:off x="113939" y="2345255"/>
            <a:ext cx="5651183" cy="1631216"/>
          </a:xfrm>
          <a:prstGeom prst="rect">
            <a:avLst/>
          </a:prstGeom>
          <a:noFill/>
        </p:spPr>
        <p:txBody>
          <a:bodyPr wrap="square" rtlCol="0">
            <a:spAutoFit/>
          </a:bodyPr>
          <a:lstStyle/>
          <a:p>
            <a:pPr lvl="1"/>
            <a:r>
              <a:rPr lang="en-US" sz="2000" dirty="0"/>
              <a:t>Test Beam Experiment:</a:t>
            </a:r>
          </a:p>
          <a:p>
            <a:pPr marL="742950" lvl="1" indent="-285750">
              <a:buFont typeface="Arial" panose="020B0604020202020204" pitchFamily="34" charset="0"/>
              <a:buChar char="•"/>
            </a:pPr>
            <a:r>
              <a:rPr lang="en-US" sz="2000" dirty="0"/>
              <a:t>Smaller version of main experiment’s detectors</a:t>
            </a:r>
          </a:p>
          <a:p>
            <a:pPr marL="742950" lvl="1" indent="-285750">
              <a:buFont typeface="Arial" panose="020B0604020202020204" pitchFamily="34" charset="0"/>
              <a:buChar char="•"/>
            </a:pPr>
            <a:r>
              <a:rPr lang="en-US" sz="2000" dirty="0"/>
              <a:t>Beam of particles </a:t>
            </a:r>
            <a:r>
              <a:rPr lang="en-US" sz="2000" dirty="0">
                <a:sym typeface="Wingdings" pitchFamily="2" charset="2"/>
              </a:rPr>
              <a:t> detector</a:t>
            </a:r>
            <a:endParaRPr lang="en-US" sz="2000" dirty="0"/>
          </a:p>
          <a:p>
            <a:pPr marL="285750" indent="-285750">
              <a:buFont typeface="Arial" panose="020B0604020202020204" pitchFamily="34" charset="0"/>
              <a:buChar char="•"/>
            </a:pPr>
            <a:endParaRPr lang="en-US" sz="2000" dirty="0"/>
          </a:p>
        </p:txBody>
      </p:sp>
      <p:grpSp>
        <p:nvGrpSpPr>
          <p:cNvPr id="7" name="Group 6">
            <a:extLst>
              <a:ext uri="{FF2B5EF4-FFF2-40B4-BE49-F238E27FC236}">
                <a16:creationId xmlns:a16="http://schemas.microsoft.com/office/drawing/2014/main" id="{7AB6A21B-6BB9-5C95-2EC0-322731341B8F}"/>
              </a:ext>
            </a:extLst>
          </p:cNvPr>
          <p:cNvGrpSpPr/>
          <p:nvPr/>
        </p:nvGrpSpPr>
        <p:grpSpPr>
          <a:xfrm>
            <a:off x="-23393" y="4012734"/>
            <a:ext cx="5775945" cy="1767460"/>
            <a:chOff x="51557" y="3682953"/>
            <a:chExt cx="5775945" cy="1767460"/>
          </a:xfrm>
        </p:grpSpPr>
        <p:sp>
          <p:nvSpPr>
            <p:cNvPr id="5" name="TextBox 4">
              <a:extLst>
                <a:ext uri="{FF2B5EF4-FFF2-40B4-BE49-F238E27FC236}">
                  <a16:creationId xmlns:a16="http://schemas.microsoft.com/office/drawing/2014/main" id="{CB7913F8-602A-B763-EB60-CEAA882A09CF}"/>
                </a:ext>
              </a:extLst>
            </p:cNvPr>
            <p:cNvSpPr txBox="1"/>
            <p:nvPr/>
          </p:nvSpPr>
          <p:spPr>
            <a:xfrm>
              <a:off x="51557" y="3819197"/>
              <a:ext cx="5775945" cy="1631216"/>
            </a:xfrm>
            <a:prstGeom prst="rect">
              <a:avLst/>
            </a:prstGeom>
            <a:noFill/>
          </p:spPr>
          <p:txBody>
            <a:bodyPr wrap="square" rtlCol="0">
              <a:spAutoFit/>
            </a:bodyPr>
            <a:lstStyle/>
            <a:p>
              <a:pPr lvl="1"/>
              <a:r>
                <a:rPr lang="en-US" sz="2000" b="1" dirty="0"/>
                <a:t>Apply what we learn from the Test Beam Experiment to the main NOvA experiment and improve the quality of our measurements.</a:t>
              </a:r>
            </a:p>
            <a:p>
              <a:pPr marL="285750" indent="-285750">
                <a:buFont typeface="Arial" panose="020B0604020202020204" pitchFamily="34" charset="0"/>
                <a:buChar char="•"/>
              </a:pPr>
              <a:endParaRPr lang="en-US" sz="2000" b="1" dirty="0"/>
            </a:p>
          </p:txBody>
        </p:sp>
        <p:sp>
          <p:nvSpPr>
            <p:cNvPr id="6" name="Rounded Rectangle 5">
              <a:extLst>
                <a:ext uri="{FF2B5EF4-FFF2-40B4-BE49-F238E27FC236}">
                  <a16:creationId xmlns:a16="http://schemas.microsoft.com/office/drawing/2014/main" id="{DBED3DB3-AF8E-54A5-FCB8-594D77983426}"/>
                </a:ext>
              </a:extLst>
            </p:cNvPr>
            <p:cNvSpPr/>
            <p:nvPr/>
          </p:nvSpPr>
          <p:spPr>
            <a:xfrm>
              <a:off x="324594" y="3682953"/>
              <a:ext cx="5338595" cy="1631216"/>
            </a:xfrm>
            <a:prstGeom prst="roundRect">
              <a:avLst/>
            </a:prstGeom>
            <a:noFill/>
            <a:ln w="73025">
              <a:solidFill>
                <a:srgbClr val="AB519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21C53569-9162-1177-0326-A1A3AA23F74D}"/>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795189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7CCA2-75FD-DF5D-D019-470E3BD4EF7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853298A1-9667-8ECD-B4EE-736CB4EA7C22}"/>
              </a:ext>
            </a:extLst>
          </p:cNvPr>
          <p:cNvSpPr>
            <a:spLocks noGrp="1"/>
          </p:cNvSpPr>
          <p:nvPr>
            <p:ph idx="1"/>
          </p:nvPr>
        </p:nvSpPr>
        <p:spPr/>
        <p:txBody>
          <a:bodyPr>
            <a:normAutofit/>
          </a:bodyPr>
          <a:lstStyle/>
          <a:p>
            <a:r>
              <a:rPr lang="en-US"/>
              <a:t>NOvA’s Test Beam Program: To reduce </a:t>
            </a:r>
            <a:r>
              <a:rPr lang="en-US" err="1"/>
              <a:t>NOvA’s</a:t>
            </a:r>
            <a:r>
              <a:rPr lang="en-US"/>
              <a:t> detector calibration and detector response systematic uncertainties.</a:t>
            </a:r>
          </a:p>
          <a:p>
            <a:r>
              <a:rPr lang="en-US"/>
              <a:t>Instrumentation for particle momentum and time of flight reconstruction </a:t>
            </a:r>
            <a:r>
              <a:rPr lang="en-US">
                <a:sym typeface="Wingdings" pitchFamily="2" charset="2"/>
              </a:rPr>
              <a:t> particle mass reconstruction  particle ID.</a:t>
            </a:r>
          </a:p>
          <a:p>
            <a:endParaRPr lang="en-US">
              <a:sym typeface="Wingdings" pitchFamily="2" charset="2"/>
            </a:endParaRPr>
          </a:p>
        </p:txBody>
      </p:sp>
      <p:sp>
        <p:nvSpPr>
          <p:cNvPr id="4" name="Slide Number Placeholder 3">
            <a:extLst>
              <a:ext uri="{FF2B5EF4-FFF2-40B4-BE49-F238E27FC236}">
                <a16:creationId xmlns:a16="http://schemas.microsoft.com/office/drawing/2014/main" id="{57BCF99A-C6B4-DFFF-F81B-3188CB014CEA}"/>
              </a:ext>
            </a:extLst>
          </p:cNvPr>
          <p:cNvSpPr>
            <a:spLocks noGrp="1"/>
          </p:cNvSpPr>
          <p:nvPr>
            <p:ph type="sldNum" sz="quarter" idx="12"/>
          </p:nvPr>
        </p:nvSpPr>
        <p:spPr/>
        <p:txBody>
          <a:bodyPr/>
          <a:lstStyle/>
          <a:p>
            <a:fld id="{93449C41-28D8-214C-95E9-2FFE65FC1517}" type="slidenum">
              <a:rPr lang="en-US" smtClean="0"/>
              <a:t>32</a:t>
            </a:fld>
            <a:endParaRPr lang="en-US"/>
          </a:p>
        </p:txBody>
      </p:sp>
      <p:sp>
        <p:nvSpPr>
          <p:cNvPr id="5" name="Rounded Rectangle 4">
            <a:extLst>
              <a:ext uri="{FF2B5EF4-FFF2-40B4-BE49-F238E27FC236}">
                <a16:creationId xmlns:a16="http://schemas.microsoft.com/office/drawing/2014/main" id="{B6004E24-88BB-65D4-6F80-6982F6B0E518}"/>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blue and black logo&#10;&#10;Description automatically generated">
            <a:extLst>
              <a:ext uri="{FF2B5EF4-FFF2-40B4-BE49-F238E27FC236}">
                <a16:creationId xmlns:a16="http://schemas.microsoft.com/office/drawing/2014/main" id="{EE9A1229-5459-A9EA-A5B0-D2A093C9CE5D}"/>
              </a:ext>
            </a:extLst>
          </p:cNvPr>
          <p:cNvPicPr>
            <a:picLocks noChangeAspect="1"/>
          </p:cNvPicPr>
          <p:nvPr/>
        </p:nvPicPr>
        <p:blipFill>
          <a:blip r:embed="rId3"/>
          <a:stretch>
            <a:fillRect/>
          </a:stretch>
        </p:blipFill>
        <p:spPr>
          <a:xfrm>
            <a:off x="10715137" y="-88583"/>
            <a:ext cx="1470729" cy="1136472"/>
          </a:xfrm>
          <a:prstGeom prst="rect">
            <a:avLst/>
          </a:prstGeom>
        </p:spPr>
      </p:pic>
      <p:sp>
        <p:nvSpPr>
          <p:cNvPr id="6" name="Rectangle 5">
            <a:extLst>
              <a:ext uri="{FF2B5EF4-FFF2-40B4-BE49-F238E27FC236}">
                <a16:creationId xmlns:a16="http://schemas.microsoft.com/office/drawing/2014/main" id="{E50E64B3-1AED-D0D1-6540-3A0369E36DBA}"/>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10">
            <a:extLst>
              <a:ext uri="{FF2B5EF4-FFF2-40B4-BE49-F238E27FC236}">
                <a16:creationId xmlns:a16="http://schemas.microsoft.com/office/drawing/2014/main" id="{2B82AC2F-74F3-97BF-A52C-024480F12AB2}"/>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32</a:t>
            </a:fld>
            <a:endParaRPr lang="en-US" dirty="0">
              <a:solidFill>
                <a:schemeClr val="bg1"/>
              </a:solidFill>
            </a:endParaRPr>
          </a:p>
        </p:txBody>
      </p:sp>
      <p:sp>
        <p:nvSpPr>
          <p:cNvPr id="10" name="TextBox 9">
            <a:extLst>
              <a:ext uri="{FF2B5EF4-FFF2-40B4-BE49-F238E27FC236}">
                <a16:creationId xmlns:a16="http://schemas.microsoft.com/office/drawing/2014/main" id="{B5B8DABC-2D13-7F8E-F1F0-DFE2D7EE8C7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7082652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E53FE4-F673-C34F-033B-BA12913E4C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1E969B-4E54-BDD0-E74E-6F7385619CA5}"/>
              </a:ext>
            </a:extLst>
          </p:cNvPr>
          <p:cNvSpPr>
            <a:spLocks noGrp="1"/>
          </p:cNvSpPr>
          <p:nvPr>
            <p:ph type="title"/>
          </p:nvPr>
        </p:nvSpPr>
        <p:spPr/>
        <p:txBody>
          <a:bodyPr/>
          <a:lstStyle/>
          <a:p>
            <a:r>
              <a:rPr lang="en-US">
                <a:latin typeface="Avenir Next" panose="020B0503020202020204" pitchFamily="34" charset="0"/>
              </a:rPr>
              <a:t>Summary and Outlook</a:t>
            </a:r>
          </a:p>
        </p:txBody>
      </p:sp>
      <p:sp>
        <p:nvSpPr>
          <p:cNvPr id="3" name="Content Placeholder 2">
            <a:extLst>
              <a:ext uri="{FF2B5EF4-FFF2-40B4-BE49-F238E27FC236}">
                <a16:creationId xmlns:a16="http://schemas.microsoft.com/office/drawing/2014/main" id="{76D34A49-DC64-A41A-D348-A742C824EBBB}"/>
              </a:ext>
            </a:extLst>
          </p:cNvPr>
          <p:cNvSpPr>
            <a:spLocks noGrp="1"/>
          </p:cNvSpPr>
          <p:nvPr>
            <p:ph idx="1"/>
          </p:nvPr>
        </p:nvSpPr>
        <p:spPr>
          <a:xfrm>
            <a:off x="838200" y="1825625"/>
            <a:ext cx="10515600" cy="1978531"/>
          </a:xfrm>
        </p:spPr>
        <p:txBody>
          <a:bodyPr>
            <a:normAutofit/>
          </a:bodyPr>
          <a:lstStyle/>
          <a:p>
            <a:r>
              <a:rPr lang="en-US" dirty="0" err="1"/>
              <a:t>NOvA’s</a:t>
            </a:r>
            <a:r>
              <a:rPr lang="en-US" dirty="0"/>
              <a:t> Test Beam Program: To reduce </a:t>
            </a:r>
            <a:r>
              <a:rPr lang="en-US" dirty="0" err="1"/>
              <a:t>NOvA’s</a:t>
            </a:r>
            <a:r>
              <a:rPr lang="en-US" dirty="0"/>
              <a:t> detector calibration and detector response systematic uncertainties.</a:t>
            </a:r>
          </a:p>
          <a:p>
            <a:r>
              <a:rPr lang="en-US" dirty="0"/>
              <a:t>Instrumentation for particle momentum and time of flight reconstruction </a:t>
            </a:r>
            <a:r>
              <a:rPr lang="en-US" dirty="0">
                <a:sym typeface="Wingdings" pitchFamily="2" charset="2"/>
              </a:rPr>
              <a:t> particle mass reconstruction  particle ID.</a:t>
            </a:r>
          </a:p>
          <a:p>
            <a:endParaRPr lang="en-US" dirty="0">
              <a:sym typeface="Wingdings" pitchFamily="2" charset="2"/>
            </a:endParaRPr>
          </a:p>
          <a:p>
            <a:pPr marL="0" indent="0">
              <a:buNone/>
            </a:pPr>
            <a:endParaRPr lang="en-US" dirty="0">
              <a:sym typeface="Wingdings" pitchFamily="2" charset="2"/>
            </a:endParaRPr>
          </a:p>
        </p:txBody>
      </p:sp>
      <p:sp>
        <p:nvSpPr>
          <p:cNvPr id="4" name="Slide Number Placeholder 3">
            <a:extLst>
              <a:ext uri="{FF2B5EF4-FFF2-40B4-BE49-F238E27FC236}">
                <a16:creationId xmlns:a16="http://schemas.microsoft.com/office/drawing/2014/main" id="{0B9AC917-444F-49DD-F86E-369617FDA232}"/>
              </a:ext>
            </a:extLst>
          </p:cNvPr>
          <p:cNvSpPr>
            <a:spLocks noGrp="1"/>
          </p:cNvSpPr>
          <p:nvPr>
            <p:ph type="sldNum" sz="quarter" idx="12"/>
          </p:nvPr>
        </p:nvSpPr>
        <p:spPr/>
        <p:txBody>
          <a:bodyPr/>
          <a:lstStyle/>
          <a:p>
            <a:fld id="{93449C41-28D8-214C-95E9-2FFE65FC1517}" type="slidenum">
              <a:rPr lang="en-US" smtClean="0"/>
              <a:t>33</a:t>
            </a:fld>
            <a:endParaRPr lang="en-US"/>
          </a:p>
        </p:txBody>
      </p:sp>
      <p:sp>
        <p:nvSpPr>
          <p:cNvPr id="5" name="Rounded Rectangle 4">
            <a:extLst>
              <a:ext uri="{FF2B5EF4-FFF2-40B4-BE49-F238E27FC236}">
                <a16:creationId xmlns:a16="http://schemas.microsoft.com/office/drawing/2014/main" id="{4F0EFE42-568D-775D-3BAA-12FC67615A22}"/>
              </a:ext>
            </a:extLst>
          </p:cNvPr>
          <p:cNvSpPr/>
          <p:nvPr/>
        </p:nvSpPr>
        <p:spPr>
          <a:xfrm>
            <a:off x="535373" y="1633797"/>
            <a:ext cx="11139176" cy="2172659"/>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ue and black logo&#10;&#10;Description automatically generated">
            <a:extLst>
              <a:ext uri="{FF2B5EF4-FFF2-40B4-BE49-F238E27FC236}">
                <a16:creationId xmlns:a16="http://schemas.microsoft.com/office/drawing/2014/main" id="{FE191823-5901-469D-88E1-033AF9189916}"/>
              </a:ext>
            </a:extLst>
          </p:cNvPr>
          <p:cNvPicPr>
            <a:picLocks noChangeAspect="1"/>
          </p:cNvPicPr>
          <p:nvPr/>
        </p:nvPicPr>
        <p:blipFill>
          <a:blip r:embed="rId3"/>
          <a:stretch>
            <a:fillRect/>
          </a:stretch>
        </p:blipFill>
        <p:spPr>
          <a:xfrm>
            <a:off x="10715137" y="-88583"/>
            <a:ext cx="1470729" cy="1136472"/>
          </a:xfrm>
          <a:prstGeom prst="rect">
            <a:avLst/>
          </a:prstGeom>
        </p:spPr>
      </p:pic>
      <p:grpSp>
        <p:nvGrpSpPr>
          <p:cNvPr id="11" name="Group 10">
            <a:extLst>
              <a:ext uri="{FF2B5EF4-FFF2-40B4-BE49-F238E27FC236}">
                <a16:creationId xmlns:a16="http://schemas.microsoft.com/office/drawing/2014/main" id="{7ABF7AA9-D0F0-1BDD-EF1D-5D33D03D0809}"/>
              </a:ext>
            </a:extLst>
          </p:cNvPr>
          <p:cNvGrpSpPr/>
          <p:nvPr/>
        </p:nvGrpSpPr>
        <p:grpSpPr>
          <a:xfrm>
            <a:off x="535371" y="4052849"/>
            <a:ext cx="11139175" cy="2193420"/>
            <a:chOff x="535372" y="3983543"/>
            <a:chExt cx="11121256" cy="2193420"/>
          </a:xfrm>
        </p:grpSpPr>
        <p:sp>
          <p:nvSpPr>
            <p:cNvPr id="6" name="Rounded Rectangle 5">
              <a:extLst>
                <a:ext uri="{FF2B5EF4-FFF2-40B4-BE49-F238E27FC236}">
                  <a16:creationId xmlns:a16="http://schemas.microsoft.com/office/drawing/2014/main" id="{7C060813-8BA5-565F-BC97-69F1B8FCD33F}"/>
                </a:ext>
              </a:extLst>
            </p:cNvPr>
            <p:cNvSpPr/>
            <p:nvPr/>
          </p:nvSpPr>
          <p:spPr>
            <a:xfrm>
              <a:off x="535372" y="3983543"/>
              <a:ext cx="11121256" cy="2193420"/>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69CF0D9-E70B-8B05-8D0A-5F4A9D11C5E5}"/>
                </a:ext>
              </a:extLst>
            </p:cNvPr>
            <p:cNvSpPr txBox="1"/>
            <p:nvPr/>
          </p:nvSpPr>
          <p:spPr>
            <a:xfrm>
              <a:off x="838200" y="4208498"/>
              <a:ext cx="10818428" cy="1825564"/>
            </a:xfrm>
            <a:prstGeom prst="rect">
              <a:avLst/>
            </a:prstGeom>
            <a:noFill/>
          </p:spPr>
          <p:txBody>
            <a:bodyPr wrap="square">
              <a:spAutoFit/>
            </a:bodyPr>
            <a:lstStyle/>
            <a:p>
              <a:r>
                <a:rPr lang="en-US" sz="2800" dirty="0">
                  <a:sym typeface="Wingdings" pitchFamily="2" charset="2"/>
                </a:rPr>
                <a:t>Coming soon:</a:t>
              </a:r>
            </a:p>
            <a:p>
              <a:pPr marL="457200" indent="-457200">
                <a:buFont typeface="Arial" panose="020B0604020202020204" pitchFamily="34" charset="0"/>
                <a:buChar char="•"/>
              </a:pPr>
              <a:r>
                <a:rPr lang="en-US" sz="2800" dirty="0">
                  <a:sym typeface="Wingdings" pitchFamily="2" charset="2"/>
                </a:rPr>
                <a:t>The NOvA Test Beam Detector and Beamline paper.</a:t>
              </a:r>
            </a:p>
            <a:p>
              <a:pPr marL="457200" indent="-457200">
                <a:buFont typeface="Arial" panose="020B0604020202020204" pitchFamily="34" charset="0"/>
                <a:buChar char="•"/>
              </a:pPr>
              <a:r>
                <a:rPr lang="en-US" sz="2800" dirty="0">
                  <a:sym typeface="Wingdings" pitchFamily="2" charset="2"/>
                </a:rPr>
                <a:t>Incorporating particle-based energy uncertainties into analyses.</a:t>
              </a:r>
            </a:p>
            <a:p>
              <a:pPr marL="457200" indent="-457200">
                <a:buFont typeface="Arial" panose="020B0604020202020204" pitchFamily="34" charset="0"/>
                <a:buChar char="•"/>
              </a:pPr>
              <a:r>
                <a:rPr lang="en-US" sz="2800" dirty="0">
                  <a:sym typeface="Wingdings" pitchFamily="2" charset="2"/>
                </a:rPr>
                <a:t>Measurements of the pion, electron, and proton energy responses.</a:t>
              </a:r>
            </a:p>
          </p:txBody>
        </p:sp>
      </p:grpSp>
      <p:sp>
        <p:nvSpPr>
          <p:cNvPr id="7" name="Rectangle 6">
            <a:extLst>
              <a:ext uri="{FF2B5EF4-FFF2-40B4-BE49-F238E27FC236}">
                <a16:creationId xmlns:a16="http://schemas.microsoft.com/office/drawing/2014/main" id="{4146B110-3E34-7BDC-BF51-0F286F6259AD}"/>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10">
            <a:extLst>
              <a:ext uri="{FF2B5EF4-FFF2-40B4-BE49-F238E27FC236}">
                <a16:creationId xmlns:a16="http://schemas.microsoft.com/office/drawing/2014/main" id="{8D814540-DBDB-57A0-A69E-7CE6948CB4A0}"/>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33</a:t>
            </a:fld>
            <a:endParaRPr lang="en-US" dirty="0">
              <a:solidFill>
                <a:schemeClr val="bg1"/>
              </a:solidFill>
            </a:endParaRPr>
          </a:p>
        </p:txBody>
      </p:sp>
      <p:sp>
        <p:nvSpPr>
          <p:cNvPr id="15" name="TextBox 14">
            <a:extLst>
              <a:ext uri="{FF2B5EF4-FFF2-40B4-BE49-F238E27FC236}">
                <a16:creationId xmlns:a16="http://schemas.microsoft.com/office/drawing/2014/main" id="{0A114820-E27B-DDC8-0BD5-5E9D1DDAF088}"/>
              </a:ext>
            </a:extLst>
          </p:cNvPr>
          <p:cNvSpPr txBox="1"/>
          <p:nvPr/>
        </p:nvSpPr>
        <p:spPr>
          <a:xfrm>
            <a:off x="8085221" y="7507705"/>
            <a:ext cx="5849935" cy="369332"/>
          </a:xfrm>
          <a:prstGeom prst="rect">
            <a:avLst/>
          </a:prstGeom>
          <a:noFill/>
        </p:spPr>
        <p:txBody>
          <a:bodyPr wrap="none" rtlCol="0">
            <a:spAutoFit/>
          </a:bodyPr>
          <a:lstStyle/>
          <a:p>
            <a:r>
              <a:rPr lang="en-US" dirty="0"/>
              <a:t>Energy response = reconstructed energy / incident energy</a:t>
            </a:r>
          </a:p>
        </p:txBody>
      </p:sp>
      <p:sp>
        <p:nvSpPr>
          <p:cNvPr id="13" name="TextBox 12">
            <a:extLst>
              <a:ext uri="{FF2B5EF4-FFF2-40B4-BE49-F238E27FC236}">
                <a16:creationId xmlns:a16="http://schemas.microsoft.com/office/drawing/2014/main" id="{08D4A369-1D24-9675-640E-177A93991513}"/>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3406464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FE7A2A-47FC-F46D-9CDA-71768CE6ABEA}"/>
            </a:ext>
          </a:extLst>
        </p:cNvPr>
        <p:cNvGrpSpPr/>
        <p:nvPr/>
      </p:nvGrpSpPr>
      <p:grpSpPr>
        <a:xfrm>
          <a:off x="0" y="0"/>
          <a:ext cx="0" cy="0"/>
          <a:chOff x="0" y="0"/>
          <a:chExt cx="0" cy="0"/>
        </a:xfrm>
      </p:grpSpPr>
      <p:pic>
        <p:nvPicPr>
          <p:cNvPr id="13" name="Picture 12" descr="A group of people standing in front of a building&#10;&#10;Description automatically generated">
            <a:extLst>
              <a:ext uri="{FF2B5EF4-FFF2-40B4-BE49-F238E27FC236}">
                <a16:creationId xmlns:a16="http://schemas.microsoft.com/office/drawing/2014/main" id="{8F0AAEC0-5289-4A77-B8A2-64985AAC9B81}"/>
              </a:ext>
            </a:extLst>
          </p:cNvPr>
          <p:cNvPicPr>
            <a:picLocks noChangeAspect="1"/>
          </p:cNvPicPr>
          <p:nvPr/>
        </p:nvPicPr>
        <p:blipFill>
          <a:blip r:embed="rId3"/>
          <a:stretch>
            <a:fillRect/>
          </a:stretch>
        </p:blipFill>
        <p:spPr>
          <a:xfrm>
            <a:off x="0" y="-635000"/>
            <a:ext cx="12192000" cy="8128000"/>
          </a:xfrm>
          <a:prstGeom prst="rect">
            <a:avLst/>
          </a:prstGeom>
        </p:spPr>
      </p:pic>
      <p:sp>
        <p:nvSpPr>
          <p:cNvPr id="4" name="Slide Number Placeholder 3">
            <a:extLst>
              <a:ext uri="{FF2B5EF4-FFF2-40B4-BE49-F238E27FC236}">
                <a16:creationId xmlns:a16="http://schemas.microsoft.com/office/drawing/2014/main" id="{239BDCB1-AF7A-ADA7-384E-F32772EC6976}"/>
              </a:ext>
            </a:extLst>
          </p:cNvPr>
          <p:cNvSpPr>
            <a:spLocks noGrp="1"/>
          </p:cNvSpPr>
          <p:nvPr>
            <p:ph type="sldNum" sz="quarter" idx="12"/>
          </p:nvPr>
        </p:nvSpPr>
        <p:spPr/>
        <p:txBody>
          <a:bodyPr/>
          <a:lstStyle/>
          <a:p>
            <a:fld id="{93449C41-28D8-214C-95E9-2FFE65FC1517}" type="slidenum">
              <a:rPr lang="en-US" smtClean="0"/>
              <a:t>34</a:t>
            </a:fld>
            <a:endParaRPr lang="en-US"/>
          </a:p>
        </p:txBody>
      </p:sp>
      <p:pic>
        <p:nvPicPr>
          <p:cNvPr id="8" name="Picture 7" descr="A blue and black logo&#10;&#10;Description automatically generated">
            <a:extLst>
              <a:ext uri="{FF2B5EF4-FFF2-40B4-BE49-F238E27FC236}">
                <a16:creationId xmlns:a16="http://schemas.microsoft.com/office/drawing/2014/main" id="{CDEC7971-5A93-B7AF-E355-7199E12B1E28}"/>
              </a:ext>
            </a:extLst>
          </p:cNvPr>
          <p:cNvPicPr>
            <a:picLocks noChangeAspect="1"/>
          </p:cNvPicPr>
          <p:nvPr/>
        </p:nvPicPr>
        <p:blipFill>
          <a:blip r:embed="rId4"/>
          <a:stretch>
            <a:fillRect/>
          </a:stretch>
        </p:blipFill>
        <p:spPr>
          <a:xfrm>
            <a:off x="-118110" y="-410846"/>
            <a:ext cx="3589020" cy="2773332"/>
          </a:xfrm>
          <a:prstGeom prst="rect">
            <a:avLst/>
          </a:prstGeom>
        </p:spPr>
      </p:pic>
      <p:sp>
        <p:nvSpPr>
          <p:cNvPr id="16" name="Title 1">
            <a:extLst>
              <a:ext uri="{FF2B5EF4-FFF2-40B4-BE49-F238E27FC236}">
                <a16:creationId xmlns:a16="http://schemas.microsoft.com/office/drawing/2014/main" id="{204428B1-4E52-3B9A-6DD6-66BE17E14B67}"/>
              </a:ext>
            </a:extLst>
          </p:cNvPr>
          <p:cNvSpPr>
            <a:spLocks noGrp="1"/>
          </p:cNvSpPr>
          <p:nvPr>
            <p:ph type="title"/>
          </p:nvPr>
        </p:nvSpPr>
        <p:spPr>
          <a:xfrm>
            <a:off x="3470910" y="0"/>
            <a:ext cx="8336280" cy="1325563"/>
          </a:xfrm>
        </p:spPr>
        <p:txBody>
          <a:bodyPr>
            <a:normAutofit/>
          </a:bodyPr>
          <a:lstStyle/>
          <a:p>
            <a:pPr algn="r"/>
            <a:r>
              <a:rPr lang="en-US" sz="4800">
                <a:solidFill>
                  <a:srgbClr val="004C97"/>
                </a:solidFill>
                <a:latin typeface="Avenir Next" panose="020B0503020202020204" pitchFamily="34" charset="0"/>
              </a:rPr>
              <a:t>Thank you!</a:t>
            </a:r>
          </a:p>
        </p:txBody>
      </p:sp>
      <p:sp>
        <p:nvSpPr>
          <p:cNvPr id="2" name="Rectangle 1">
            <a:extLst>
              <a:ext uri="{FF2B5EF4-FFF2-40B4-BE49-F238E27FC236}">
                <a16:creationId xmlns:a16="http://schemas.microsoft.com/office/drawing/2014/main" id="{3700D373-452A-64CE-FC02-EB4E7243763B}"/>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10">
            <a:extLst>
              <a:ext uri="{FF2B5EF4-FFF2-40B4-BE49-F238E27FC236}">
                <a16:creationId xmlns:a16="http://schemas.microsoft.com/office/drawing/2014/main" id="{F98E3E24-A699-526C-26D0-1BE4CEB125A7}"/>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34</a:t>
            </a:fld>
            <a:endParaRPr lang="en-US" dirty="0">
              <a:solidFill>
                <a:schemeClr val="bg1"/>
              </a:solidFill>
            </a:endParaRPr>
          </a:p>
        </p:txBody>
      </p:sp>
      <p:sp>
        <p:nvSpPr>
          <p:cNvPr id="7" name="TextBox 6">
            <a:extLst>
              <a:ext uri="{FF2B5EF4-FFF2-40B4-BE49-F238E27FC236}">
                <a16:creationId xmlns:a16="http://schemas.microsoft.com/office/drawing/2014/main" id="{8F6CA58C-CC0F-37A3-3E53-C9ED9F012F07}"/>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065034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04C97"/>
        </a:solidFill>
        <a:effectLst/>
      </p:bgPr>
    </p:bg>
    <p:spTree>
      <p:nvGrpSpPr>
        <p:cNvPr id="1" name="">
          <a:extLst>
            <a:ext uri="{FF2B5EF4-FFF2-40B4-BE49-F238E27FC236}">
              <a16:creationId xmlns:a16="http://schemas.microsoft.com/office/drawing/2014/main" id="{D3DFD794-EBA8-AD29-AFFA-DAD5BC9FE95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50A13763-E50A-1EC5-A230-E75A34AD46D8}"/>
              </a:ext>
            </a:extLst>
          </p:cNvPr>
          <p:cNvSpPr/>
          <p:nvPr/>
        </p:nvSpPr>
        <p:spPr>
          <a:xfrm>
            <a:off x="-72981" y="0"/>
            <a:ext cx="12337961" cy="6858000"/>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DE6505B-341F-1E4D-D4DB-62CF97DBFB7A}"/>
              </a:ext>
            </a:extLst>
          </p:cNvPr>
          <p:cNvSpPr txBox="1"/>
          <p:nvPr/>
        </p:nvSpPr>
        <p:spPr>
          <a:xfrm>
            <a:off x="-72981" y="2605557"/>
            <a:ext cx="12337961" cy="830997"/>
          </a:xfrm>
          <a:prstGeom prst="rect">
            <a:avLst/>
          </a:prstGeom>
          <a:noFill/>
        </p:spPr>
        <p:txBody>
          <a:bodyPr wrap="square">
            <a:spAutoFit/>
          </a:bodyPr>
          <a:lstStyle/>
          <a:p>
            <a:pPr algn="ctr"/>
            <a:r>
              <a:rPr lang="en-GB" sz="4800" b="0">
                <a:solidFill>
                  <a:schemeClr val="bg1"/>
                </a:solidFill>
                <a:latin typeface="Georgia" panose="02040502050405020303" pitchFamily="18" charset="0"/>
              </a:rPr>
              <a:t>Backup</a:t>
            </a:r>
            <a:endParaRPr lang="en-US" sz="4800">
              <a:solidFill>
                <a:schemeClr val="bg1"/>
              </a:solidFill>
            </a:endParaRPr>
          </a:p>
        </p:txBody>
      </p:sp>
      <p:sp>
        <p:nvSpPr>
          <p:cNvPr id="2" name="Slide Number Placeholder 1">
            <a:extLst>
              <a:ext uri="{FF2B5EF4-FFF2-40B4-BE49-F238E27FC236}">
                <a16:creationId xmlns:a16="http://schemas.microsoft.com/office/drawing/2014/main" id="{39938F83-F2DC-FDE6-11D5-D0BC3797466B}"/>
              </a:ext>
            </a:extLst>
          </p:cNvPr>
          <p:cNvSpPr>
            <a:spLocks noGrp="1"/>
          </p:cNvSpPr>
          <p:nvPr>
            <p:ph type="sldNum" sz="quarter" idx="12"/>
          </p:nvPr>
        </p:nvSpPr>
        <p:spPr/>
        <p:txBody>
          <a:bodyPr/>
          <a:lstStyle/>
          <a:p>
            <a:fld id="{6DD06C63-C470-EA4F-A0B3-D00EA77D1360}" type="slidenum">
              <a:rPr lang="en-US" smtClean="0"/>
              <a:t>35</a:t>
            </a:fld>
            <a:endParaRPr lang="en-US"/>
          </a:p>
        </p:txBody>
      </p:sp>
    </p:spTree>
    <p:extLst>
      <p:ext uri="{BB962C8B-B14F-4D97-AF65-F5344CB8AC3E}">
        <p14:creationId xmlns:p14="http://schemas.microsoft.com/office/powerpoint/2010/main" val="6312310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5A7E4-0BCE-ECA9-2A8D-8DA161AD98A7}"/>
            </a:ext>
          </a:extLst>
        </p:cNvPr>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DBF82040-A57A-820C-9525-31C9D1ECC922}"/>
              </a:ext>
            </a:extLst>
          </p:cNvPr>
          <p:cNvSpPr>
            <a:spLocks noGrp="1"/>
          </p:cNvSpPr>
          <p:nvPr>
            <p:ph type="sldNum" sz="quarter" idx="12"/>
          </p:nvPr>
        </p:nvSpPr>
        <p:spPr/>
        <p:txBody>
          <a:bodyPr/>
          <a:lstStyle/>
          <a:p>
            <a:fld id="{93449C41-28D8-214C-95E9-2FFE65FC1517}" type="slidenum">
              <a:rPr lang="en-US" smtClean="0"/>
              <a:t>36</a:t>
            </a:fld>
            <a:endParaRPr lang="en-US"/>
          </a:p>
        </p:txBody>
      </p:sp>
      <p:sp>
        <p:nvSpPr>
          <p:cNvPr id="3" name="Rectangle 2">
            <a:extLst>
              <a:ext uri="{FF2B5EF4-FFF2-40B4-BE49-F238E27FC236}">
                <a16:creationId xmlns:a16="http://schemas.microsoft.com/office/drawing/2014/main" id="{FED0DF93-37CA-DB67-1A19-70C5BFDD10C6}"/>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14D5D92-651B-1A61-A7CB-2CEEC3DEC053}"/>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9</a:t>
            </a:r>
            <a:r>
              <a:rPr lang="en-US" sz="1200" baseline="30000" dirty="0">
                <a:solidFill>
                  <a:schemeClr val="bg1"/>
                </a:solidFill>
              </a:rPr>
              <a:t>th</a:t>
            </a:r>
            <a:r>
              <a:rPr lang="en-US" sz="1200" dirty="0">
                <a:solidFill>
                  <a:schemeClr val="bg1"/>
                </a:solidFill>
              </a:rPr>
              <a:t> July 2025 – PUG Talk– Emerson Bannister</a:t>
            </a:r>
          </a:p>
        </p:txBody>
      </p:sp>
      <p:sp>
        <p:nvSpPr>
          <p:cNvPr id="8" name="Slide Number Placeholder 10">
            <a:extLst>
              <a:ext uri="{FF2B5EF4-FFF2-40B4-BE49-F238E27FC236}">
                <a16:creationId xmlns:a16="http://schemas.microsoft.com/office/drawing/2014/main" id="{37E2E1FC-7ED3-5E7D-6B8D-493F0CDE551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36</a:t>
            </a:fld>
            <a:endParaRPr lang="en-US" dirty="0">
              <a:solidFill>
                <a:schemeClr val="bg1"/>
              </a:solidFill>
            </a:endParaRPr>
          </a:p>
        </p:txBody>
      </p:sp>
      <p:sp>
        <p:nvSpPr>
          <p:cNvPr id="14" name="TextBox 13">
            <a:extLst>
              <a:ext uri="{FF2B5EF4-FFF2-40B4-BE49-F238E27FC236}">
                <a16:creationId xmlns:a16="http://schemas.microsoft.com/office/drawing/2014/main" id="{765FCED6-97BC-78C7-BEC0-7A8B6F6B07ED}"/>
              </a:ext>
            </a:extLst>
          </p:cNvPr>
          <p:cNvSpPr txBox="1"/>
          <p:nvPr/>
        </p:nvSpPr>
        <p:spPr>
          <a:xfrm>
            <a:off x="6000191" y="-1079122"/>
            <a:ext cx="6296526" cy="923330"/>
          </a:xfrm>
          <a:prstGeom prst="rect">
            <a:avLst/>
          </a:prstGeom>
          <a:noFill/>
        </p:spPr>
        <p:txBody>
          <a:bodyPr wrap="square">
            <a:spAutoFit/>
          </a:bodyPr>
          <a:lstStyle/>
          <a:p>
            <a:pPr algn="l"/>
            <a:r>
              <a:rPr lang="en-GB" b="0" i="0" u="none" strike="noStrike" dirty="0">
                <a:solidFill>
                  <a:srgbClr val="CB6D04"/>
                </a:solidFill>
                <a:effectLst/>
                <a:latin typeface="Roboto Light" panose="020F0302020204030204" pitchFamily="34" charset="0"/>
              </a:rPr>
              <a:t>NOvA Three Flavour Neutrino Oscillation results</a:t>
            </a:r>
          </a:p>
          <a:p>
            <a:pPr algn="l"/>
            <a:r>
              <a:rPr lang="en-GB" dirty="0">
                <a:solidFill>
                  <a:srgbClr val="CB6D04"/>
                </a:solidFill>
                <a:latin typeface="Roboto Light" panose="020F0302020204030204" pitchFamily="34" charset="0"/>
              </a:rPr>
              <a:t>Thiago </a:t>
            </a:r>
            <a:r>
              <a:rPr lang="en-GB" dirty="0" err="1">
                <a:solidFill>
                  <a:srgbClr val="CB6D04"/>
                </a:solidFill>
                <a:latin typeface="Roboto Light" panose="020F0302020204030204" pitchFamily="34" charset="0"/>
              </a:rPr>
              <a:t>Bezerra</a:t>
            </a:r>
            <a:endParaRPr lang="en-GB" dirty="0">
              <a:solidFill>
                <a:srgbClr val="CB6D04"/>
              </a:solidFill>
              <a:latin typeface="Roboto Light" panose="020F0302020204030204" pitchFamily="34" charset="0"/>
            </a:endParaRPr>
          </a:p>
          <a:p>
            <a:pPr algn="l"/>
            <a:endParaRPr lang="en-GB" b="0" i="0" u="none" strike="noStrike" dirty="0">
              <a:solidFill>
                <a:srgbClr val="CB6D04"/>
              </a:solidFill>
              <a:effectLst/>
              <a:latin typeface="Roboto Light" panose="020F0302020204030204" pitchFamily="34" charset="0"/>
            </a:endParaRPr>
          </a:p>
        </p:txBody>
      </p:sp>
      <p:pic>
        <p:nvPicPr>
          <p:cNvPr id="1026" name="Picture 2" descr="Particle Physics – Department of Physics">
            <a:extLst>
              <a:ext uri="{FF2B5EF4-FFF2-40B4-BE49-F238E27FC236}">
                <a16:creationId xmlns:a16="http://schemas.microsoft.com/office/drawing/2014/main" id="{DB453BBB-4539-48E6-E82B-6B80ACD0A5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69" y="37034"/>
            <a:ext cx="10469843" cy="6503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4190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C7B28-7200-3DB3-D402-581CFBBFB4BC}"/>
            </a:ext>
          </a:extLst>
        </p:cNvPr>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201C84CD-1EE1-FEAE-43E0-0E8EC93D9F9E}"/>
              </a:ext>
            </a:extLst>
          </p:cNvPr>
          <p:cNvSpPr>
            <a:spLocks noGrp="1"/>
          </p:cNvSpPr>
          <p:nvPr>
            <p:ph type="sldNum" sz="quarter" idx="12"/>
          </p:nvPr>
        </p:nvSpPr>
        <p:spPr/>
        <p:txBody>
          <a:bodyPr/>
          <a:lstStyle/>
          <a:p>
            <a:fld id="{93449C41-28D8-214C-95E9-2FFE65FC1517}" type="slidenum">
              <a:rPr lang="en-US" smtClean="0"/>
              <a:t>37</a:t>
            </a:fld>
            <a:endParaRPr lang="en-US"/>
          </a:p>
        </p:txBody>
      </p:sp>
      <p:sp>
        <p:nvSpPr>
          <p:cNvPr id="3" name="Rectangle 2">
            <a:extLst>
              <a:ext uri="{FF2B5EF4-FFF2-40B4-BE49-F238E27FC236}">
                <a16:creationId xmlns:a16="http://schemas.microsoft.com/office/drawing/2014/main" id="{FD1075B0-24B0-9FA9-84FD-A9C392290787}"/>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A2B7A88-FA44-69CD-AF8E-09FDB3280FEC}"/>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9</a:t>
            </a:r>
            <a:r>
              <a:rPr lang="en-US" sz="1200" baseline="30000" dirty="0">
                <a:solidFill>
                  <a:schemeClr val="bg1"/>
                </a:solidFill>
              </a:rPr>
              <a:t>th</a:t>
            </a:r>
            <a:r>
              <a:rPr lang="en-US" sz="1200" dirty="0">
                <a:solidFill>
                  <a:schemeClr val="bg1"/>
                </a:solidFill>
              </a:rPr>
              <a:t> July 2025 – PUG Talk– Emerson Bannister</a:t>
            </a:r>
          </a:p>
        </p:txBody>
      </p:sp>
      <p:sp>
        <p:nvSpPr>
          <p:cNvPr id="8" name="Slide Number Placeholder 10">
            <a:extLst>
              <a:ext uri="{FF2B5EF4-FFF2-40B4-BE49-F238E27FC236}">
                <a16:creationId xmlns:a16="http://schemas.microsoft.com/office/drawing/2014/main" id="{7F22B580-0C16-D4E6-BC8C-195305C201F3}"/>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37</a:t>
            </a:fld>
            <a:endParaRPr lang="en-US" dirty="0">
              <a:solidFill>
                <a:schemeClr val="bg1"/>
              </a:solidFill>
            </a:endParaRPr>
          </a:p>
        </p:txBody>
      </p:sp>
      <p:pic>
        <p:nvPicPr>
          <p:cNvPr id="2" name="Picture 2" descr="5: Relative magnitude of the CKM and PMNS matrix elements. Left: CKM... |  Download Scientific Diagram">
            <a:extLst>
              <a:ext uri="{FF2B5EF4-FFF2-40B4-BE49-F238E27FC236}">
                <a16:creationId xmlns:a16="http://schemas.microsoft.com/office/drawing/2014/main" id="{712E63D3-3882-F167-E8CB-A8064F3FFA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150" y="1022350"/>
            <a:ext cx="7901697" cy="46002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8716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85AB8098-54AF-7C69-A3C8-25F2EE3CCEFE}"/>
              </a:ext>
            </a:extLst>
          </p:cNvPr>
          <p:cNvGrpSpPr/>
          <p:nvPr/>
        </p:nvGrpSpPr>
        <p:grpSpPr>
          <a:xfrm>
            <a:off x="393023" y="624382"/>
            <a:ext cx="7825621" cy="6419455"/>
            <a:chOff x="579633" y="624382"/>
            <a:chExt cx="7825621" cy="6419455"/>
          </a:xfrm>
        </p:grpSpPr>
        <p:pic>
          <p:nvPicPr>
            <p:cNvPr id="7" name="Content Placeholder 6" descr="A diagram of a circular object with text&#10;&#10;Description automatically generated">
              <a:extLst>
                <a:ext uri="{FF2B5EF4-FFF2-40B4-BE49-F238E27FC236}">
                  <a16:creationId xmlns:a16="http://schemas.microsoft.com/office/drawing/2014/main" id="{C97EB285-3E39-D02F-A21F-8D4888947D6A}"/>
                </a:ext>
              </a:extLst>
            </p:cNvPr>
            <p:cNvPicPr>
              <a:picLocks noGrp="1" noChangeAspect="1"/>
            </p:cNvPicPr>
            <p:nvPr>
              <p:ph idx="1"/>
            </p:nvPr>
          </p:nvPicPr>
          <p:blipFill>
            <a:blip r:embed="rId3"/>
            <a:stretch>
              <a:fillRect/>
            </a:stretch>
          </p:blipFill>
          <p:spPr>
            <a:xfrm>
              <a:off x="579633" y="624382"/>
              <a:ext cx="7825621" cy="6419455"/>
            </a:xfrm>
          </p:spPr>
        </p:pic>
        <p:sp>
          <p:nvSpPr>
            <p:cNvPr id="13" name="Rectangle 12">
              <a:extLst>
                <a:ext uri="{FF2B5EF4-FFF2-40B4-BE49-F238E27FC236}">
                  <a16:creationId xmlns:a16="http://schemas.microsoft.com/office/drawing/2014/main" id="{9185B55A-579B-E4F9-9DF7-D705A33A1332}"/>
                </a:ext>
              </a:extLst>
            </p:cNvPr>
            <p:cNvSpPr>
              <a:spLocks/>
            </p:cNvSpPr>
            <p:nvPr/>
          </p:nvSpPr>
          <p:spPr>
            <a:xfrm>
              <a:off x="1136543" y="5003869"/>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B7EB345-4FC8-9063-C515-EDA40E98497E}"/>
                </a:ext>
              </a:extLst>
            </p:cNvPr>
            <p:cNvSpPr>
              <a:spLocks/>
            </p:cNvSpPr>
            <p:nvPr/>
          </p:nvSpPr>
          <p:spPr>
            <a:xfrm>
              <a:off x="1300420" y="4865903"/>
              <a:ext cx="577755" cy="4822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7F992BCC-A600-F9ED-742B-96665E527CCE}"/>
              </a:ext>
            </a:extLst>
          </p:cNvPr>
          <p:cNvSpPr>
            <a:spLocks noGrp="1"/>
          </p:cNvSpPr>
          <p:nvPr>
            <p:ph type="sldNum" sz="quarter" idx="12"/>
          </p:nvPr>
        </p:nvSpPr>
        <p:spPr/>
        <p:txBody>
          <a:bodyPr/>
          <a:lstStyle/>
          <a:p>
            <a:fld id="{93449C41-28D8-214C-95E9-2FFE65FC1517}" type="slidenum">
              <a:rPr lang="en-US" smtClean="0"/>
              <a:t>38</a:t>
            </a:fld>
            <a:endParaRPr lang="en-US"/>
          </a:p>
        </p:txBody>
      </p:sp>
      <p:sp>
        <p:nvSpPr>
          <p:cNvPr id="10" name="Title 1">
            <a:extLst>
              <a:ext uri="{FF2B5EF4-FFF2-40B4-BE49-F238E27FC236}">
                <a16:creationId xmlns:a16="http://schemas.microsoft.com/office/drawing/2014/main" id="{3C8EA5FC-5A1A-052D-1E7E-5CBD24FC76C7}"/>
              </a:ext>
            </a:extLst>
          </p:cNvPr>
          <p:cNvSpPr txBox="1">
            <a:spLocks/>
          </p:cNvSpPr>
          <p:nvPr/>
        </p:nvSpPr>
        <p:spPr>
          <a:xfrm>
            <a:off x="380445" y="11658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latin typeface="Avenir Next" panose="020B0503020202020204" pitchFamily="34" charset="0"/>
              </a:rPr>
              <a:t>Producing a Beam of Particles</a:t>
            </a:r>
          </a:p>
        </p:txBody>
      </p:sp>
      <p:sp>
        <p:nvSpPr>
          <p:cNvPr id="16" name="TextBox 15">
            <a:extLst>
              <a:ext uri="{FF2B5EF4-FFF2-40B4-BE49-F238E27FC236}">
                <a16:creationId xmlns:a16="http://schemas.microsoft.com/office/drawing/2014/main" id="{8852A70E-8BF7-ABEE-0041-694FBFAD69DD}"/>
              </a:ext>
            </a:extLst>
          </p:cNvPr>
          <p:cNvSpPr txBox="1"/>
          <p:nvPr/>
        </p:nvSpPr>
        <p:spPr>
          <a:xfrm>
            <a:off x="243656" y="4706370"/>
            <a:ext cx="1550586" cy="1077218"/>
          </a:xfrm>
          <a:prstGeom prst="rect">
            <a:avLst/>
          </a:prstGeom>
          <a:noFill/>
        </p:spPr>
        <p:txBody>
          <a:bodyPr wrap="square">
            <a:spAutoFit/>
          </a:bodyPr>
          <a:lstStyle/>
          <a:p>
            <a:r>
              <a:rPr lang="en-US" sz="1600"/>
              <a:t>Fixed target experiments, Test Beam facility</a:t>
            </a:r>
          </a:p>
        </p:txBody>
      </p:sp>
      <p:sp>
        <p:nvSpPr>
          <p:cNvPr id="18" name="Rounded Rectangle 17">
            <a:extLst>
              <a:ext uri="{FF2B5EF4-FFF2-40B4-BE49-F238E27FC236}">
                <a16:creationId xmlns:a16="http://schemas.microsoft.com/office/drawing/2014/main" id="{595F79B5-7889-BF90-3369-C3EE72C0635C}"/>
              </a:ext>
            </a:extLst>
          </p:cNvPr>
          <p:cNvSpPr/>
          <p:nvPr/>
        </p:nvSpPr>
        <p:spPr>
          <a:xfrm>
            <a:off x="190229" y="4643835"/>
            <a:ext cx="1399451" cy="1170749"/>
          </a:xfrm>
          <a:prstGeom prst="roundRect">
            <a:avLst/>
          </a:prstGeom>
          <a:solidFill>
            <a:srgbClr val="D4124F">
              <a:alpha val="20265"/>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C650E5F1-E891-4AF6-D8AA-81EF995432CC}"/>
              </a:ext>
            </a:extLst>
          </p:cNvPr>
          <p:cNvGrpSpPr/>
          <p:nvPr/>
        </p:nvGrpSpPr>
        <p:grpSpPr>
          <a:xfrm>
            <a:off x="7847539" y="1661706"/>
            <a:ext cx="4154232" cy="4365367"/>
            <a:chOff x="7844935" y="1110529"/>
            <a:chExt cx="4154232" cy="4365367"/>
          </a:xfrm>
        </p:grpSpPr>
        <p:sp>
          <p:nvSpPr>
            <p:cNvPr id="20" name="TextBox 19">
              <a:extLst>
                <a:ext uri="{FF2B5EF4-FFF2-40B4-BE49-F238E27FC236}">
                  <a16:creationId xmlns:a16="http://schemas.microsoft.com/office/drawing/2014/main" id="{E70248E6-C0AB-C2CA-0316-443BB1F64775}"/>
                </a:ext>
              </a:extLst>
            </p:cNvPr>
            <p:cNvSpPr txBox="1"/>
            <p:nvPr/>
          </p:nvSpPr>
          <p:spPr>
            <a:xfrm>
              <a:off x="7844935" y="1382103"/>
              <a:ext cx="4154232" cy="646331"/>
            </a:xfrm>
            <a:prstGeom prst="rect">
              <a:avLst/>
            </a:prstGeom>
            <a:noFill/>
          </p:spPr>
          <p:txBody>
            <a:bodyPr wrap="square">
              <a:spAutoFit/>
            </a:bodyPr>
            <a:lstStyle/>
            <a:p>
              <a:pPr algn="ctr"/>
              <a:r>
                <a:rPr lang="en-US" dirty="0"/>
                <a:t>120 GeV/c protons from the Main Injector interact with a primary target.</a:t>
              </a:r>
            </a:p>
          </p:txBody>
        </p:sp>
        <p:cxnSp>
          <p:nvCxnSpPr>
            <p:cNvPr id="22" name="Straight Arrow Connector 21">
              <a:extLst>
                <a:ext uri="{FF2B5EF4-FFF2-40B4-BE49-F238E27FC236}">
                  <a16:creationId xmlns:a16="http://schemas.microsoft.com/office/drawing/2014/main" id="{F0D46545-310D-4645-DDC9-2A405CB114EB}"/>
                </a:ext>
              </a:extLst>
            </p:cNvPr>
            <p:cNvCxnSpPr>
              <a:cxnSpLocks/>
            </p:cNvCxnSpPr>
            <p:nvPr/>
          </p:nvCxnSpPr>
          <p:spPr>
            <a:xfrm>
              <a:off x="9922051" y="2116780"/>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14BF703E-05AB-9ED2-9139-FCA655604174}"/>
                </a:ext>
              </a:extLst>
            </p:cNvPr>
            <p:cNvSpPr txBox="1"/>
            <p:nvPr/>
          </p:nvSpPr>
          <p:spPr>
            <a:xfrm>
              <a:off x="7844935" y="2586341"/>
              <a:ext cx="4154232" cy="646331"/>
            </a:xfrm>
            <a:prstGeom prst="rect">
              <a:avLst/>
            </a:prstGeom>
            <a:noFill/>
          </p:spPr>
          <p:txBody>
            <a:bodyPr wrap="square">
              <a:spAutoFit/>
            </a:bodyPr>
            <a:lstStyle/>
            <a:p>
              <a:pPr algn="ctr"/>
              <a:r>
                <a:rPr lang="en-US"/>
                <a:t>Secondary beam of 64 GeV/c protons and </a:t>
              </a:r>
              <a:r>
                <a:rPr lang="en-US" err="1"/>
                <a:t>pions</a:t>
              </a:r>
              <a:r>
                <a:rPr lang="en-US"/>
                <a:t>.</a:t>
              </a:r>
            </a:p>
          </p:txBody>
        </p:sp>
        <p:cxnSp>
          <p:nvCxnSpPr>
            <p:cNvPr id="24" name="Straight Arrow Connector 23">
              <a:extLst>
                <a:ext uri="{FF2B5EF4-FFF2-40B4-BE49-F238E27FC236}">
                  <a16:creationId xmlns:a16="http://schemas.microsoft.com/office/drawing/2014/main" id="{F85DFDB2-1F59-2141-909A-FAFD1BEFD205}"/>
                </a:ext>
              </a:extLst>
            </p:cNvPr>
            <p:cNvCxnSpPr>
              <a:cxnSpLocks/>
            </p:cNvCxnSpPr>
            <p:nvPr/>
          </p:nvCxnSpPr>
          <p:spPr>
            <a:xfrm>
              <a:off x="9922051" y="3355379"/>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645AA389-2394-2A03-8A7F-D1AB26679FE9}"/>
                </a:ext>
              </a:extLst>
            </p:cNvPr>
            <p:cNvSpPr txBox="1"/>
            <p:nvPr/>
          </p:nvSpPr>
          <p:spPr>
            <a:xfrm>
              <a:off x="7844935" y="3780996"/>
              <a:ext cx="4154232" cy="369332"/>
            </a:xfrm>
            <a:prstGeom prst="rect">
              <a:avLst/>
            </a:prstGeom>
            <a:noFill/>
          </p:spPr>
          <p:txBody>
            <a:bodyPr wrap="square">
              <a:spAutoFit/>
            </a:bodyPr>
            <a:lstStyle/>
            <a:p>
              <a:pPr algn="ctr"/>
              <a:r>
                <a:rPr lang="en-US"/>
                <a:t>Second copper target.</a:t>
              </a:r>
            </a:p>
          </p:txBody>
        </p:sp>
        <p:cxnSp>
          <p:nvCxnSpPr>
            <p:cNvPr id="26" name="Straight Arrow Connector 25">
              <a:extLst>
                <a:ext uri="{FF2B5EF4-FFF2-40B4-BE49-F238E27FC236}">
                  <a16:creationId xmlns:a16="http://schemas.microsoft.com/office/drawing/2014/main" id="{0982DC87-487D-D926-9122-2F719E420B77}"/>
                </a:ext>
              </a:extLst>
            </p:cNvPr>
            <p:cNvCxnSpPr>
              <a:cxnSpLocks/>
            </p:cNvCxnSpPr>
            <p:nvPr/>
          </p:nvCxnSpPr>
          <p:spPr>
            <a:xfrm>
              <a:off x="9922051" y="4323818"/>
              <a:ext cx="5720" cy="371631"/>
            </a:xfrm>
            <a:prstGeom prst="straightConnector1">
              <a:avLst/>
            </a:prstGeom>
            <a:ln w="25400">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9C46C6D-2FF8-63E0-F80F-BA9E8312EBBD}"/>
                    </a:ext>
                  </a:extLst>
                </p:cNvPr>
                <p:cNvSpPr txBox="1"/>
                <p:nvPr/>
              </p:nvSpPr>
              <p:spPr>
                <a:xfrm>
                  <a:off x="7844935" y="4793302"/>
                  <a:ext cx="4154232" cy="369332"/>
                </a:xfrm>
                <a:prstGeom prst="rect">
                  <a:avLst/>
                </a:prstGeom>
                <a:noFill/>
              </p:spPr>
              <p:txBody>
                <a:bodyPr wrap="square">
                  <a:spAutoFit/>
                </a:bodyPr>
                <a:lstStyle/>
                <a:p>
                  <a:pPr algn="ctr"/>
                  <a:r>
                    <a:rPr lang="en-US"/>
                    <a:t>Beam of </a:t>
                  </a:r>
                  <a14:m>
                    <m:oMath xmlns:m="http://schemas.openxmlformats.org/officeDocument/2006/math">
                      <m:r>
                        <a:rPr lang="en-GB" b="0" i="1" smtClean="0">
                          <a:latin typeface="Cambria Math" panose="02040503050406030204" pitchFamily="18" charset="0"/>
                        </a:rPr>
                        <m:t>𝑒</m:t>
                      </m:r>
                      <m:r>
                        <a:rPr lang="en-GB" b="0" i="1" smtClean="0">
                          <a:latin typeface="Cambria Math" panose="02040503050406030204" pitchFamily="18" charset="0"/>
                        </a:rPr>
                        <m:t>,</m:t>
                      </m:r>
                      <m:r>
                        <a:rPr lang="en-GB" b="0" i="1" smtClean="0">
                          <a:latin typeface="Cambria Math" panose="02040503050406030204" pitchFamily="18" charset="0"/>
                        </a:rPr>
                        <m:t>𝜇</m:t>
                      </m:r>
                      <m:r>
                        <a:rPr lang="en-GB" b="0" i="1" smtClean="0">
                          <a:latin typeface="Cambria Math" panose="02040503050406030204" pitchFamily="18" charset="0"/>
                        </a:rPr>
                        <m:t>,</m:t>
                      </m:r>
                      <m:r>
                        <a:rPr lang="en-GB" b="0" i="1" smtClean="0">
                          <a:latin typeface="Cambria Math" panose="02040503050406030204" pitchFamily="18" charset="0"/>
                        </a:rPr>
                        <m:t>𝜋</m:t>
                      </m:r>
                      <m:r>
                        <a:rPr lang="en-GB" b="0" i="1" smtClean="0">
                          <a:latin typeface="Cambria Math" panose="02040503050406030204" pitchFamily="18" charset="0"/>
                        </a:rPr>
                        <m:t>,</m:t>
                      </m:r>
                      <m:r>
                        <a:rPr lang="en-GB" b="0" i="1" smtClean="0">
                          <a:latin typeface="Cambria Math" panose="02040503050406030204" pitchFamily="18" charset="0"/>
                        </a:rPr>
                        <m:t>𝐾</m:t>
                      </m:r>
                      <m:r>
                        <a:rPr lang="en-GB" b="0" i="1" smtClean="0">
                          <a:latin typeface="Cambria Math" panose="02040503050406030204" pitchFamily="18" charset="0"/>
                        </a:rPr>
                        <m:t>, </m:t>
                      </m:r>
                      <m:r>
                        <a:rPr lang="en-GB" b="0" i="1" smtClean="0">
                          <a:latin typeface="Cambria Math" panose="02040503050406030204" pitchFamily="18" charset="0"/>
                        </a:rPr>
                        <m:t>𝑝</m:t>
                      </m:r>
                    </m:oMath>
                  </a14:m>
                  <a:r>
                    <a:rPr lang="en-US"/>
                    <a:t>. </a:t>
                  </a:r>
                </a:p>
              </p:txBody>
            </p:sp>
          </mc:Choice>
          <mc:Fallback xmlns="">
            <p:sp>
              <p:nvSpPr>
                <p:cNvPr id="27" name="TextBox 26">
                  <a:extLst>
                    <a:ext uri="{FF2B5EF4-FFF2-40B4-BE49-F238E27FC236}">
                      <a16:creationId xmlns:a16="http://schemas.microsoft.com/office/drawing/2014/main" id="{C9C46C6D-2FF8-63E0-F80F-BA9E8312EBBD}"/>
                    </a:ext>
                  </a:extLst>
                </p:cNvPr>
                <p:cNvSpPr txBox="1">
                  <a:spLocks noRot="1" noChangeAspect="1" noMove="1" noResize="1" noEditPoints="1" noAdjustHandles="1" noChangeArrowheads="1" noChangeShapeType="1" noTextEdit="1"/>
                </p:cNvSpPr>
                <p:nvPr/>
              </p:nvSpPr>
              <p:spPr>
                <a:xfrm>
                  <a:off x="7844935" y="4793302"/>
                  <a:ext cx="4154232" cy="369332"/>
                </a:xfrm>
                <a:prstGeom prst="rect">
                  <a:avLst/>
                </a:prstGeom>
                <a:blipFill>
                  <a:blip r:embed="rId4"/>
                  <a:stretch>
                    <a:fillRect t="-6667" b="-26667"/>
                  </a:stretch>
                </a:blipFill>
              </p:spPr>
              <p:txBody>
                <a:bodyPr/>
                <a:lstStyle/>
                <a:p>
                  <a:r>
                    <a:rPr lang="en-US">
                      <a:noFill/>
                    </a:rPr>
                    <a:t> </a:t>
                  </a:r>
                </a:p>
              </p:txBody>
            </p:sp>
          </mc:Fallback>
        </mc:AlternateContent>
        <p:sp>
          <p:nvSpPr>
            <p:cNvPr id="2" name="Rounded Rectangle 1">
              <a:extLst>
                <a:ext uri="{FF2B5EF4-FFF2-40B4-BE49-F238E27FC236}">
                  <a16:creationId xmlns:a16="http://schemas.microsoft.com/office/drawing/2014/main" id="{F07E5D07-F518-7833-A8F6-CBEE611F84FF}"/>
                </a:ext>
              </a:extLst>
            </p:cNvPr>
            <p:cNvSpPr/>
            <p:nvPr/>
          </p:nvSpPr>
          <p:spPr>
            <a:xfrm>
              <a:off x="7844935" y="1110529"/>
              <a:ext cx="4154232" cy="4365367"/>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descr="A blue and black logo&#10;&#10;Description automatically generated">
            <a:extLst>
              <a:ext uri="{FF2B5EF4-FFF2-40B4-BE49-F238E27FC236}">
                <a16:creationId xmlns:a16="http://schemas.microsoft.com/office/drawing/2014/main" id="{68164CF6-2803-6CCF-7A41-70CB33C7CC43}"/>
              </a:ext>
            </a:extLst>
          </p:cNvPr>
          <p:cNvPicPr>
            <a:picLocks noChangeAspect="1"/>
          </p:cNvPicPr>
          <p:nvPr/>
        </p:nvPicPr>
        <p:blipFill>
          <a:blip r:embed="rId5"/>
          <a:stretch>
            <a:fillRect/>
          </a:stretch>
        </p:blipFill>
        <p:spPr>
          <a:xfrm>
            <a:off x="10715137" y="-88583"/>
            <a:ext cx="1470729" cy="1136472"/>
          </a:xfrm>
          <a:prstGeom prst="rect">
            <a:avLst/>
          </a:prstGeom>
        </p:spPr>
      </p:pic>
      <p:sp>
        <p:nvSpPr>
          <p:cNvPr id="19" name="Rectangle 18">
            <a:extLst>
              <a:ext uri="{FF2B5EF4-FFF2-40B4-BE49-F238E27FC236}">
                <a16:creationId xmlns:a16="http://schemas.microsoft.com/office/drawing/2014/main" id="{8FFC8116-9D6B-A6D9-7C84-6015601EF26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lide Number Placeholder 10">
            <a:extLst>
              <a:ext uri="{FF2B5EF4-FFF2-40B4-BE49-F238E27FC236}">
                <a16:creationId xmlns:a16="http://schemas.microsoft.com/office/drawing/2014/main" id="{C4EDC23F-381A-2898-4CA7-8BBB7EECE966}"/>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38</a:t>
            </a:fld>
            <a:endParaRPr lang="en-US" dirty="0">
              <a:solidFill>
                <a:schemeClr val="bg1"/>
              </a:solidFill>
            </a:endParaRPr>
          </a:p>
        </p:txBody>
      </p:sp>
      <p:sp>
        <p:nvSpPr>
          <p:cNvPr id="21" name="TextBox 20">
            <a:extLst>
              <a:ext uri="{FF2B5EF4-FFF2-40B4-BE49-F238E27FC236}">
                <a16:creationId xmlns:a16="http://schemas.microsoft.com/office/drawing/2014/main" id="{4B872F71-A547-806A-A3B2-D3C2327C810A}"/>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2290375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3F2E4-B1C2-53C8-4A6E-86B8268CD06A}"/>
              </a:ext>
            </a:extLst>
          </p:cNvPr>
          <p:cNvSpPr>
            <a:spLocks noGrp="1"/>
          </p:cNvSpPr>
          <p:nvPr>
            <p:ph type="title"/>
          </p:nvPr>
        </p:nvSpPr>
        <p:spPr/>
        <p:txBody>
          <a:bodyPr/>
          <a:lstStyle/>
          <a:p>
            <a:r>
              <a:rPr lang="en-US">
                <a:latin typeface="Avenir Next" panose="020B0503020202020204" pitchFamily="34" charset="0"/>
              </a:rPr>
              <a:t>MWPC</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C7B895B-CE4A-CA63-2BB2-93072C403FD3}"/>
                  </a:ext>
                </a:extLst>
              </p:cNvPr>
              <p:cNvSpPr>
                <a:spLocks noGrp="1"/>
              </p:cNvSpPr>
              <p:nvPr>
                <p:ph idx="1"/>
              </p:nvPr>
            </p:nvSpPr>
            <p:spPr>
              <a:xfrm>
                <a:off x="670249" y="1690688"/>
                <a:ext cx="5802445" cy="4332579"/>
              </a:xfrm>
            </p:spPr>
            <p:txBody>
              <a:bodyPr>
                <a:normAutofit/>
              </a:bodyPr>
              <a:lstStyle/>
              <a:p>
                <a:r>
                  <a:rPr lang="en-US" sz="2400" dirty="0">
                    <a:latin typeface="Avenir Next" panose="020B0503020202020204" pitchFamily="34" charset="0"/>
                  </a:rPr>
                  <a:t>4 multiwire proportional chambers, from </a:t>
                </a:r>
                <a:r>
                  <a:rPr lang="en-US" sz="2400" dirty="0" err="1">
                    <a:latin typeface="Avenir Next" panose="020B0503020202020204" pitchFamily="34" charset="0"/>
                  </a:rPr>
                  <a:t>LArIAT</a:t>
                </a:r>
                <a:r>
                  <a:rPr lang="en-US" sz="2400" dirty="0">
                    <a:latin typeface="Avenir Next" panose="020B0503020202020204" pitchFamily="34" charset="0"/>
                  </a:rPr>
                  <a:t> experiment.</a:t>
                </a:r>
              </a:p>
              <a:p>
                <a:r>
                  <a:rPr lang="en-US" sz="2400" dirty="0">
                    <a:latin typeface="Avenir Next" panose="020B0503020202020204" pitchFamily="34" charset="0"/>
                  </a:rPr>
                  <a:t>1 x-plane, 1 y-plane, each with 128  gold-tungsten wires. </a:t>
                </a:r>
              </a:p>
              <a:p>
                <a:pPr lvl="1"/>
                <a:r>
                  <a:rPr lang="en-US" sz="2000" dirty="0">
                    <a:latin typeface="Avenir Next" panose="020B0503020202020204" pitchFamily="34" charset="0"/>
                  </a:rPr>
                  <a:t>Diameter: 10 </a:t>
                </a:r>
                <a14:m>
                  <m:oMath xmlns:m="http://schemas.openxmlformats.org/officeDocument/2006/math">
                    <m:r>
                      <m:rPr>
                        <m:sty m:val="p"/>
                      </m:rPr>
                      <a:rPr lang="en-GB" sz="2000" b="0" i="0" smtClean="0">
                        <a:latin typeface="Cambria Math" panose="02040503050406030204" pitchFamily="18" charset="0"/>
                      </a:rPr>
                      <m:t>μ</m:t>
                    </m:r>
                  </m:oMath>
                </a14:m>
                <a:r>
                  <a:rPr lang="en-US" sz="2000" dirty="0">
                    <a:latin typeface="Avenir Next" panose="020B0503020202020204" pitchFamily="34" charset="0"/>
                  </a:rPr>
                  <a:t>m</a:t>
                </a:r>
              </a:p>
              <a:p>
                <a:pPr lvl="1"/>
                <a:r>
                  <a:rPr lang="en-US" sz="2000" dirty="0">
                    <a:latin typeface="Avenir Next" panose="020B0503020202020204" pitchFamily="34" charset="0"/>
                  </a:rPr>
                  <a:t>Spacing: 1 mm</a:t>
                </a:r>
              </a:p>
              <a:p>
                <a:r>
                  <a:rPr lang="en-US" sz="2400" dirty="0" err="1">
                    <a:latin typeface="Avenir Next" panose="020B0503020202020204" pitchFamily="34" charset="0"/>
                  </a:rPr>
                  <a:t>Ionisation</a:t>
                </a:r>
                <a:r>
                  <a:rPr lang="en-US" sz="2400" dirty="0">
                    <a:latin typeface="Avenir Next" panose="020B0503020202020204" pitchFamily="34" charset="0"/>
                  </a:rPr>
                  <a:t> from a charged particle causes hits on multiple wires</a:t>
                </a: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mc:Choice>
        <mc:Fallback xmlns="">
          <p:sp>
            <p:nvSpPr>
              <p:cNvPr id="3" name="Content Placeholder 2">
                <a:extLst>
                  <a:ext uri="{FF2B5EF4-FFF2-40B4-BE49-F238E27FC236}">
                    <a16:creationId xmlns:a16="http://schemas.microsoft.com/office/drawing/2014/main" id="{7C7B895B-CE4A-CA63-2BB2-93072C403FD3}"/>
                  </a:ext>
                </a:extLst>
              </p:cNvPr>
              <p:cNvSpPr>
                <a:spLocks noGrp="1" noRot="1" noChangeAspect="1" noMove="1" noResize="1" noEditPoints="1" noAdjustHandles="1" noChangeArrowheads="1" noChangeShapeType="1" noTextEdit="1"/>
              </p:cNvSpPr>
              <p:nvPr>
                <p:ph idx="1"/>
              </p:nvPr>
            </p:nvSpPr>
            <p:spPr>
              <a:xfrm>
                <a:off x="670249" y="1690688"/>
                <a:ext cx="5802445" cy="4332579"/>
              </a:xfrm>
              <a:blipFill>
                <a:blip r:embed="rId3"/>
                <a:stretch>
                  <a:fillRect l="-1310" t="-1749"/>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26848607-F83F-4045-C2CD-CF58836C7430}"/>
              </a:ext>
            </a:extLst>
          </p:cNvPr>
          <p:cNvSpPr>
            <a:spLocks noGrp="1"/>
          </p:cNvSpPr>
          <p:nvPr>
            <p:ph type="sldNum" sz="quarter" idx="12"/>
          </p:nvPr>
        </p:nvSpPr>
        <p:spPr/>
        <p:txBody>
          <a:bodyPr/>
          <a:lstStyle/>
          <a:p>
            <a:fld id="{93449C41-28D8-214C-95E9-2FFE65FC1517}" type="slidenum">
              <a:rPr lang="en-US" smtClean="0"/>
              <a:t>39</a:t>
            </a:fld>
            <a:endParaRPr lang="en-US"/>
          </a:p>
        </p:txBody>
      </p:sp>
      <p:pic>
        <p:nvPicPr>
          <p:cNvPr id="5" name="Picture 4">
            <a:extLst>
              <a:ext uri="{FF2B5EF4-FFF2-40B4-BE49-F238E27FC236}">
                <a16:creationId xmlns:a16="http://schemas.microsoft.com/office/drawing/2014/main" id="{8D0A0ABB-8BCC-6736-B9C9-53AD28E7CC1C}"/>
              </a:ext>
            </a:extLst>
          </p:cNvPr>
          <p:cNvPicPr>
            <a:picLocks noChangeAspect="1"/>
          </p:cNvPicPr>
          <p:nvPr/>
        </p:nvPicPr>
        <p:blipFill>
          <a:blip r:embed="rId4"/>
          <a:stretch>
            <a:fillRect/>
          </a:stretch>
        </p:blipFill>
        <p:spPr>
          <a:xfrm>
            <a:off x="6079296" y="365125"/>
            <a:ext cx="5972098" cy="5382532"/>
          </a:xfrm>
          <a:prstGeom prst="rect">
            <a:avLst/>
          </a:prstGeom>
        </p:spPr>
      </p:pic>
    </p:spTree>
    <p:extLst>
      <p:ext uri="{BB962C8B-B14F-4D97-AF65-F5344CB8AC3E}">
        <p14:creationId xmlns:p14="http://schemas.microsoft.com/office/powerpoint/2010/main" val="2109634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78593-EAD9-4232-FAF9-14743D2905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2F6AC17-6578-3A8E-F64E-2CA654D9F60C}"/>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Neutrinos</a:t>
            </a:r>
          </a:p>
        </p:txBody>
      </p:sp>
      <p:sp>
        <p:nvSpPr>
          <p:cNvPr id="11" name="Slide Number Placeholder 10">
            <a:extLst>
              <a:ext uri="{FF2B5EF4-FFF2-40B4-BE49-F238E27FC236}">
                <a16:creationId xmlns:a16="http://schemas.microsoft.com/office/drawing/2014/main" id="{5C8DFD2C-3AAD-D9EE-0819-5264693B58EE}"/>
              </a:ext>
            </a:extLst>
          </p:cNvPr>
          <p:cNvSpPr>
            <a:spLocks noGrp="1"/>
          </p:cNvSpPr>
          <p:nvPr>
            <p:ph type="sldNum" sz="quarter" idx="12"/>
          </p:nvPr>
        </p:nvSpPr>
        <p:spPr/>
        <p:txBody>
          <a:bodyPr/>
          <a:lstStyle/>
          <a:p>
            <a:fld id="{93449C41-28D8-214C-95E9-2FFE65FC1517}" type="slidenum">
              <a:rPr lang="en-US" smtClean="0"/>
              <a:t>4</a:t>
            </a:fld>
            <a:endParaRPr lang="en-US"/>
          </a:p>
        </p:txBody>
      </p:sp>
      <p:sp>
        <p:nvSpPr>
          <p:cNvPr id="3" name="Rectangle 2">
            <a:extLst>
              <a:ext uri="{FF2B5EF4-FFF2-40B4-BE49-F238E27FC236}">
                <a16:creationId xmlns:a16="http://schemas.microsoft.com/office/drawing/2014/main" id="{A3E1FA62-828E-FE80-11FE-7E07974CE154}"/>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5CD1B58B-B523-F510-342D-21805F047554}"/>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4</a:t>
            </a:fld>
            <a:endParaRPr lang="en-US" dirty="0">
              <a:solidFill>
                <a:schemeClr val="bg1"/>
              </a:solidFill>
            </a:endParaRPr>
          </a:p>
        </p:txBody>
      </p:sp>
      <p:grpSp>
        <p:nvGrpSpPr>
          <p:cNvPr id="41" name="Group 40">
            <a:extLst>
              <a:ext uri="{FF2B5EF4-FFF2-40B4-BE49-F238E27FC236}">
                <a16:creationId xmlns:a16="http://schemas.microsoft.com/office/drawing/2014/main" id="{87C29735-80F6-BF5C-752F-21C13025F9A7}"/>
              </a:ext>
            </a:extLst>
          </p:cNvPr>
          <p:cNvGrpSpPr/>
          <p:nvPr/>
        </p:nvGrpSpPr>
        <p:grpSpPr>
          <a:xfrm>
            <a:off x="195452" y="3817205"/>
            <a:ext cx="5223482" cy="2416009"/>
            <a:chOff x="206802" y="3914630"/>
            <a:chExt cx="4168456" cy="1930379"/>
          </a:xfrm>
        </p:grpSpPr>
        <p:pic>
          <p:nvPicPr>
            <p:cNvPr id="18" name="Picture 17">
              <a:extLst>
                <a:ext uri="{FF2B5EF4-FFF2-40B4-BE49-F238E27FC236}">
                  <a16:creationId xmlns:a16="http://schemas.microsoft.com/office/drawing/2014/main" id="{D4BBA9F4-36BD-BD61-7564-2848325B5030}"/>
                </a:ext>
              </a:extLst>
            </p:cNvPr>
            <p:cNvPicPr>
              <a:picLocks noChangeAspect="1"/>
            </p:cNvPicPr>
            <p:nvPr/>
          </p:nvPicPr>
          <p:blipFill>
            <a:blip r:embed="rId3"/>
            <a:stretch>
              <a:fillRect/>
            </a:stretch>
          </p:blipFill>
          <p:spPr>
            <a:xfrm rot="1422856">
              <a:off x="206802" y="4543294"/>
              <a:ext cx="1301715" cy="1301715"/>
            </a:xfrm>
            <a:prstGeom prst="rect">
              <a:avLst/>
            </a:prstGeom>
          </p:spPr>
        </p:pic>
        <p:sp>
          <p:nvSpPr>
            <p:cNvPr id="22" name="TextBox 21">
              <a:extLst>
                <a:ext uri="{FF2B5EF4-FFF2-40B4-BE49-F238E27FC236}">
                  <a16:creationId xmlns:a16="http://schemas.microsoft.com/office/drawing/2014/main" id="{E2C4E74B-9B1A-2B50-D432-4109D81C50A5}"/>
                </a:ext>
              </a:extLst>
            </p:cNvPr>
            <p:cNvSpPr txBox="1"/>
            <p:nvPr/>
          </p:nvSpPr>
          <p:spPr>
            <a:xfrm rot="20954122">
              <a:off x="2042119" y="4264509"/>
              <a:ext cx="1641601" cy="923330"/>
            </a:xfrm>
            <a:prstGeom prst="rect">
              <a:avLst/>
            </a:prstGeom>
            <a:noFill/>
          </p:spPr>
          <p:txBody>
            <a:bodyPr wrap="square">
              <a:spAutoFit/>
            </a:bodyPr>
            <a:lstStyle/>
            <a:p>
              <a:pPr algn="ctr"/>
              <a:r>
                <a:rPr lang="en-US" dirty="0">
                  <a:solidFill>
                    <a:srgbClr val="004C97"/>
                  </a:solidFill>
                </a:rPr>
                <a:t>Billions of neutrinos </a:t>
              </a:r>
            </a:p>
            <a:p>
              <a:pPr algn="ctr"/>
              <a:r>
                <a:rPr lang="en-US" dirty="0">
                  <a:solidFill>
                    <a:srgbClr val="004C97"/>
                  </a:solidFill>
                </a:rPr>
                <a:t>every second!</a:t>
              </a:r>
            </a:p>
          </p:txBody>
        </p:sp>
        <p:cxnSp>
          <p:nvCxnSpPr>
            <p:cNvPr id="23" name="Straight Arrow Connector 22">
              <a:extLst>
                <a:ext uri="{FF2B5EF4-FFF2-40B4-BE49-F238E27FC236}">
                  <a16:creationId xmlns:a16="http://schemas.microsoft.com/office/drawing/2014/main" id="{480E30D1-A321-48F4-9B89-9E926CBD84B3}"/>
                </a:ext>
              </a:extLst>
            </p:cNvPr>
            <p:cNvCxnSpPr>
              <a:cxnSpLocks/>
            </p:cNvCxnSpPr>
            <p:nvPr/>
          </p:nvCxnSpPr>
          <p:spPr>
            <a:xfrm flipH="1">
              <a:off x="1223523" y="4564998"/>
              <a:ext cx="882537" cy="219322"/>
            </a:xfrm>
            <a:prstGeom prst="straightConnector1">
              <a:avLst/>
            </a:prstGeom>
            <a:ln>
              <a:solidFill>
                <a:srgbClr val="004C97"/>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3AD119DA-CFA1-BD2F-4D92-867C601B9D35}"/>
                </a:ext>
              </a:extLst>
            </p:cNvPr>
            <p:cNvCxnSpPr>
              <a:cxnSpLocks/>
            </p:cNvCxnSpPr>
            <p:nvPr/>
          </p:nvCxnSpPr>
          <p:spPr>
            <a:xfrm flipH="1">
              <a:off x="1245706" y="4676538"/>
              <a:ext cx="882537" cy="219322"/>
            </a:xfrm>
            <a:prstGeom prst="straightConnector1">
              <a:avLst/>
            </a:prstGeom>
            <a:ln>
              <a:solidFill>
                <a:srgbClr val="004C97"/>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3FC4B187-3F87-150F-B0BC-8C0770B6B208}"/>
                </a:ext>
              </a:extLst>
            </p:cNvPr>
            <p:cNvCxnSpPr>
              <a:cxnSpLocks/>
            </p:cNvCxnSpPr>
            <p:nvPr/>
          </p:nvCxnSpPr>
          <p:spPr>
            <a:xfrm flipH="1">
              <a:off x="1278100" y="4794961"/>
              <a:ext cx="882537" cy="219322"/>
            </a:xfrm>
            <a:prstGeom prst="straightConnector1">
              <a:avLst/>
            </a:prstGeom>
            <a:ln>
              <a:solidFill>
                <a:srgbClr val="004C97"/>
              </a:solidFill>
              <a:prstDash val="dash"/>
              <a:tailEnd type="triangle"/>
            </a:ln>
          </p:spPr>
          <p:style>
            <a:lnRef idx="2">
              <a:schemeClr val="accent1"/>
            </a:lnRef>
            <a:fillRef idx="0">
              <a:schemeClr val="accent1"/>
            </a:fillRef>
            <a:effectRef idx="1">
              <a:schemeClr val="accent1"/>
            </a:effectRef>
            <a:fontRef idx="minor">
              <a:schemeClr val="tx1"/>
            </a:fontRef>
          </p:style>
        </p:cxnSp>
        <p:pic>
          <p:nvPicPr>
            <p:cNvPr id="31" name="Picture 30">
              <a:extLst>
                <a:ext uri="{FF2B5EF4-FFF2-40B4-BE49-F238E27FC236}">
                  <a16:creationId xmlns:a16="http://schemas.microsoft.com/office/drawing/2014/main" id="{165629F7-4211-5633-3599-6F6515D073E6}"/>
                </a:ext>
              </a:extLst>
            </p:cNvPr>
            <p:cNvPicPr>
              <a:picLocks noChangeAspect="1"/>
            </p:cNvPicPr>
            <p:nvPr/>
          </p:nvPicPr>
          <p:blipFill>
            <a:blip r:embed="rId4"/>
            <a:stretch>
              <a:fillRect/>
            </a:stretch>
          </p:blipFill>
          <p:spPr>
            <a:xfrm rot="2238814">
              <a:off x="3381193" y="3914630"/>
              <a:ext cx="994065" cy="907625"/>
            </a:xfrm>
            <a:prstGeom prst="rect">
              <a:avLst/>
            </a:prstGeom>
          </p:spPr>
        </p:pic>
      </p:grpSp>
      <p:sp>
        <p:nvSpPr>
          <p:cNvPr id="40" name="TextBox 39">
            <a:extLst>
              <a:ext uri="{FF2B5EF4-FFF2-40B4-BE49-F238E27FC236}">
                <a16:creationId xmlns:a16="http://schemas.microsoft.com/office/drawing/2014/main" id="{EDC33501-9803-BDEC-1842-36ED75A2DE86}"/>
              </a:ext>
            </a:extLst>
          </p:cNvPr>
          <p:cNvSpPr txBox="1"/>
          <p:nvPr/>
        </p:nvSpPr>
        <p:spPr>
          <a:xfrm>
            <a:off x="5998742" y="4226451"/>
            <a:ext cx="7281113" cy="830997"/>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t>They rarely interact with anything</a:t>
            </a:r>
          </a:p>
          <a:p>
            <a:pPr marL="285750" indent="-285750">
              <a:buFont typeface="Arial" panose="020B0604020202020204" pitchFamily="34" charset="0"/>
              <a:buChar char="•"/>
            </a:pPr>
            <a:endParaRPr lang="en-US" sz="2400" dirty="0"/>
          </a:p>
        </p:txBody>
      </p:sp>
      <p:pic>
        <p:nvPicPr>
          <p:cNvPr id="2050" name="Picture 2">
            <a:extLst>
              <a:ext uri="{FF2B5EF4-FFF2-40B4-BE49-F238E27FC236}">
                <a16:creationId xmlns:a16="http://schemas.microsoft.com/office/drawing/2014/main" id="{D384BF00-5C0D-BC1B-FE0C-0B30E93CF4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932" y="1241670"/>
            <a:ext cx="4477911" cy="2401280"/>
          </a:xfrm>
          <a:prstGeom prst="rect">
            <a:avLst/>
          </a:prstGeom>
          <a:noFill/>
          <a:extLst>
            <a:ext uri="{909E8E84-426E-40DD-AFC4-6F175D3DCCD1}">
              <a14:hiddenFill xmlns:a14="http://schemas.microsoft.com/office/drawing/2010/main">
                <a:solidFill>
                  <a:srgbClr val="FFFFFF"/>
                </a:solidFill>
              </a14:hiddenFill>
            </a:ext>
          </a:extLst>
        </p:spPr>
      </p:pic>
      <p:sp>
        <p:nvSpPr>
          <p:cNvPr id="42" name="Rounded Rectangle 41">
            <a:extLst>
              <a:ext uri="{FF2B5EF4-FFF2-40B4-BE49-F238E27FC236}">
                <a16:creationId xmlns:a16="http://schemas.microsoft.com/office/drawing/2014/main" id="{3700F835-EF52-0FC5-10D6-C079B50B955C}"/>
              </a:ext>
            </a:extLst>
          </p:cNvPr>
          <p:cNvSpPr/>
          <p:nvPr/>
        </p:nvSpPr>
        <p:spPr>
          <a:xfrm>
            <a:off x="6170194" y="1650738"/>
            <a:ext cx="5419826" cy="1376496"/>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43">
            <a:extLst>
              <a:ext uri="{FF2B5EF4-FFF2-40B4-BE49-F238E27FC236}">
                <a16:creationId xmlns:a16="http://schemas.microsoft.com/office/drawing/2014/main" id="{8051C713-86AC-0FF1-34BB-DCB30C3D5D44}"/>
              </a:ext>
            </a:extLst>
          </p:cNvPr>
          <p:cNvSpPr/>
          <p:nvPr/>
        </p:nvSpPr>
        <p:spPr>
          <a:xfrm>
            <a:off x="6170194" y="3976969"/>
            <a:ext cx="5419826" cy="915859"/>
          </a:xfrm>
          <a:prstGeom prst="roundRect">
            <a:avLst/>
          </a:prstGeom>
          <a:noFill/>
          <a:ln w="73025">
            <a:solidFill>
              <a:srgbClr val="004C97">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145039-1740-3249-0C0A-435CB88AB399}"/>
              </a:ext>
            </a:extLst>
          </p:cNvPr>
          <p:cNvSpPr txBox="1"/>
          <p:nvPr/>
        </p:nvSpPr>
        <p:spPr>
          <a:xfrm>
            <a:off x="5998743" y="1934479"/>
            <a:ext cx="7281113" cy="1200329"/>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t>The lightest fundamental particles</a:t>
            </a:r>
          </a:p>
          <a:p>
            <a:pPr marL="742950" lvl="1" indent="-285750">
              <a:buFont typeface="Arial" panose="020B0604020202020204" pitchFamily="34" charset="0"/>
              <a:buChar char="•"/>
            </a:pPr>
            <a:r>
              <a:rPr lang="en-US" sz="2400" dirty="0"/>
              <a:t>Three </a:t>
            </a:r>
            <a:r>
              <a:rPr lang="en-US" sz="2400" dirty="0" err="1"/>
              <a:t>flavours</a:t>
            </a:r>
            <a:r>
              <a:rPr lang="en-US" sz="2400" dirty="0"/>
              <a:t> of neutrino</a:t>
            </a:r>
          </a:p>
          <a:p>
            <a:pPr marL="285750" indent="-285750">
              <a:buFont typeface="Arial" panose="020B0604020202020204" pitchFamily="34" charset="0"/>
              <a:buChar char="•"/>
            </a:pPr>
            <a:endParaRPr lang="en-US" sz="2400" dirty="0"/>
          </a:p>
        </p:txBody>
      </p:sp>
      <p:sp>
        <p:nvSpPr>
          <p:cNvPr id="5" name="TextBox 4">
            <a:extLst>
              <a:ext uri="{FF2B5EF4-FFF2-40B4-BE49-F238E27FC236}">
                <a16:creationId xmlns:a16="http://schemas.microsoft.com/office/drawing/2014/main" id="{08B00CC1-38BE-27C3-BC66-AB0075F7F0E3}"/>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1081926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08BF1-4D2C-D883-67CF-F511F5A9E1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BC7CC7-7730-C712-FA6D-150E2C0C3161}"/>
              </a:ext>
            </a:extLst>
          </p:cNvPr>
          <p:cNvSpPr>
            <a:spLocks noGrp="1"/>
          </p:cNvSpPr>
          <p:nvPr>
            <p:ph type="title"/>
          </p:nvPr>
        </p:nvSpPr>
        <p:spPr/>
        <p:txBody>
          <a:bodyPr/>
          <a:lstStyle/>
          <a:p>
            <a:r>
              <a:rPr lang="en-US">
                <a:latin typeface="Avenir Next" panose="020B0503020202020204" pitchFamily="34" charset="0"/>
              </a:rPr>
              <a:t>Magnet</a:t>
            </a:r>
          </a:p>
        </p:txBody>
      </p:sp>
      <p:sp>
        <p:nvSpPr>
          <p:cNvPr id="3" name="Content Placeholder 2">
            <a:extLst>
              <a:ext uri="{FF2B5EF4-FFF2-40B4-BE49-F238E27FC236}">
                <a16:creationId xmlns:a16="http://schemas.microsoft.com/office/drawing/2014/main" id="{A80BAFD7-020E-F850-00D8-4E1C6097984D}"/>
              </a:ext>
            </a:extLst>
          </p:cNvPr>
          <p:cNvSpPr>
            <a:spLocks noGrp="1"/>
          </p:cNvSpPr>
          <p:nvPr>
            <p:ph idx="1"/>
          </p:nvPr>
        </p:nvSpPr>
        <p:spPr>
          <a:xfrm>
            <a:off x="670249" y="1690688"/>
            <a:ext cx="5802445" cy="4332579"/>
          </a:xfrm>
        </p:spPr>
        <p:txBody>
          <a:bodyPr>
            <a:normAutofit/>
          </a:bodyPr>
          <a:lstStyle/>
          <a:p>
            <a:pPr marL="0" indent="0">
              <a:buNone/>
            </a:pPr>
            <a:endParaRPr lang="en-US" sz="2400">
              <a:latin typeface="Avenir Next" panose="020B0503020202020204" pitchFamily="34" charset="0"/>
            </a:endParaRPr>
          </a:p>
          <a:p>
            <a:pPr marL="0" indent="0">
              <a:buNone/>
            </a:pPr>
            <a:endParaRPr lang="en-US" sz="2400">
              <a:latin typeface="Avenir Next" panose="020B0503020202020204" pitchFamily="34" charset="0"/>
            </a:endParaRPr>
          </a:p>
        </p:txBody>
      </p:sp>
      <p:sp>
        <p:nvSpPr>
          <p:cNvPr id="4" name="Slide Number Placeholder 3">
            <a:extLst>
              <a:ext uri="{FF2B5EF4-FFF2-40B4-BE49-F238E27FC236}">
                <a16:creationId xmlns:a16="http://schemas.microsoft.com/office/drawing/2014/main" id="{0FD0D954-5B0C-6C7F-65F6-4C1767D46BA1}"/>
              </a:ext>
            </a:extLst>
          </p:cNvPr>
          <p:cNvSpPr>
            <a:spLocks noGrp="1"/>
          </p:cNvSpPr>
          <p:nvPr>
            <p:ph type="sldNum" sz="quarter" idx="12"/>
          </p:nvPr>
        </p:nvSpPr>
        <p:spPr/>
        <p:txBody>
          <a:bodyPr/>
          <a:lstStyle/>
          <a:p>
            <a:fld id="{93449C41-28D8-214C-95E9-2FFE65FC1517}" type="slidenum">
              <a:rPr lang="en-US" smtClean="0"/>
              <a:t>40</a:t>
            </a:fld>
            <a:endParaRPr lang="en-US"/>
          </a:p>
        </p:txBody>
      </p:sp>
      <p:pic>
        <p:nvPicPr>
          <p:cNvPr id="6" name="Picture 5">
            <a:extLst>
              <a:ext uri="{FF2B5EF4-FFF2-40B4-BE49-F238E27FC236}">
                <a16:creationId xmlns:a16="http://schemas.microsoft.com/office/drawing/2014/main" id="{AAF854EF-637C-CB53-0DDA-CB484CB343D9}"/>
              </a:ext>
            </a:extLst>
          </p:cNvPr>
          <p:cNvPicPr>
            <a:picLocks noChangeAspect="1"/>
          </p:cNvPicPr>
          <p:nvPr/>
        </p:nvPicPr>
        <p:blipFill>
          <a:blip r:embed="rId3"/>
          <a:stretch>
            <a:fillRect/>
          </a:stretch>
        </p:blipFill>
        <p:spPr>
          <a:xfrm>
            <a:off x="7143441" y="927100"/>
            <a:ext cx="4089400" cy="5003800"/>
          </a:xfrm>
          <a:prstGeom prst="rect">
            <a:avLst/>
          </a:prstGeom>
        </p:spPr>
      </p:pic>
      <p:pic>
        <p:nvPicPr>
          <p:cNvPr id="7" name="Picture 6">
            <a:extLst>
              <a:ext uri="{FF2B5EF4-FFF2-40B4-BE49-F238E27FC236}">
                <a16:creationId xmlns:a16="http://schemas.microsoft.com/office/drawing/2014/main" id="{373DDF64-5498-19E3-BEA1-998927F3056E}"/>
              </a:ext>
            </a:extLst>
          </p:cNvPr>
          <p:cNvPicPr>
            <a:picLocks noChangeAspect="1"/>
          </p:cNvPicPr>
          <p:nvPr/>
        </p:nvPicPr>
        <p:blipFill>
          <a:blip r:embed="rId4"/>
          <a:stretch>
            <a:fillRect/>
          </a:stretch>
        </p:blipFill>
        <p:spPr>
          <a:xfrm>
            <a:off x="959159" y="1690688"/>
            <a:ext cx="5224624" cy="914817"/>
          </a:xfrm>
          <a:prstGeom prst="rect">
            <a:avLst/>
          </a:prstGeom>
        </p:spPr>
      </p:pic>
    </p:spTree>
    <p:extLst>
      <p:ext uri="{BB962C8B-B14F-4D97-AF65-F5344CB8AC3E}">
        <p14:creationId xmlns:p14="http://schemas.microsoft.com/office/powerpoint/2010/main" val="1665375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E6C7C-D8E9-4D9B-9DAE-7CF921BC435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60DF6785-0323-65AA-97A9-1B8539E873B9}"/>
              </a:ext>
            </a:extLst>
          </p:cNvPr>
          <p:cNvPicPr>
            <a:picLocks noChangeAspect="1"/>
          </p:cNvPicPr>
          <p:nvPr/>
        </p:nvPicPr>
        <p:blipFill>
          <a:blip r:embed="rId3"/>
          <a:stretch>
            <a:fillRect/>
          </a:stretch>
        </p:blipFill>
        <p:spPr>
          <a:xfrm>
            <a:off x="0" y="2077641"/>
            <a:ext cx="4253242" cy="3702932"/>
          </a:xfrm>
          <a:prstGeom prst="rect">
            <a:avLst/>
          </a:prstGeom>
        </p:spPr>
      </p:pic>
      <p:sp>
        <p:nvSpPr>
          <p:cNvPr id="2" name="Title 1">
            <a:extLst>
              <a:ext uri="{FF2B5EF4-FFF2-40B4-BE49-F238E27FC236}">
                <a16:creationId xmlns:a16="http://schemas.microsoft.com/office/drawing/2014/main" id="{C2430D5B-CEA0-5820-EA74-D5AC31AA851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Time of Flight (</a:t>
            </a:r>
            <a:r>
              <a:rPr lang="en-US" dirty="0" err="1">
                <a:latin typeface="Avenir Next" panose="020B0503020202020204" pitchFamily="34" charset="0"/>
              </a:rPr>
              <a:t>ToF</a:t>
            </a:r>
            <a:r>
              <a:rPr lang="en-US" dirty="0">
                <a:latin typeface="Avenir Next" panose="020B0503020202020204" pitchFamily="34" charset="0"/>
              </a:rPr>
              <a:t>)</a:t>
            </a:r>
          </a:p>
        </p:txBody>
      </p:sp>
      <p:sp>
        <p:nvSpPr>
          <p:cNvPr id="50" name="Slide Number Placeholder 49">
            <a:extLst>
              <a:ext uri="{FF2B5EF4-FFF2-40B4-BE49-F238E27FC236}">
                <a16:creationId xmlns:a16="http://schemas.microsoft.com/office/drawing/2014/main" id="{78BEFEF9-A325-74FE-40BE-5E924EC01F8D}"/>
              </a:ext>
            </a:extLst>
          </p:cNvPr>
          <p:cNvSpPr>
            <a:spLocks noGrp="1"/>
          </p:cNvSpPr>
          <p:nvPr>
            <p:ph type="sldNum" sz="quarter" idx="12"/>
          </p:nvPr>
        </p:nvSpPr>
        <p:spPr/>
        <p:txBody>
          <a:bodyPr/>
          <a:lstStyle/>
          <a:p>
            <a:fld id="{93449C41-28D8-214C-95E9-2FFE65FC1517}" type="slidenum">
              <a:rPr lang="en-US" smtClean="0"/>
              <a:t>41</a:t>
            </a:fld>
            <a:endParaRPr lang="en-US"/>
          </a:p>
        </p:txBody>
      </p:sp>
      <p:sp>
        <p:nvSpPr>
          <p:cNvPr id="15" name="TextBox 14">
            <a:extLst>
              <a:ext uri="{FF2B5EF4-FFF2-40B4-BE49-F238E27FC236}">
                <a16:creationId xmlns:a16="http://schemas.microsoft.com/office/drawing/2014/main" id="{45FEF289-B47F-1C0C-41C9-7FB8CC78B8BD}"/>
              </a:ext>
            </a:extLst>
          </p:cNvPr>
          <p:cNvSpPr txBox="1"/>
          <p:nvPr/>
        </p:nvSpPr>
        <p:spPr>
          <a:xfrm>
            <a:off x="6096001" y="291475"/>
            <a:ext cx="5257800" cy="1631216"/>
          </a:xfrm>
          <a:prstGeom prst="rect">
            <a:avLst/>
          </a:prstGeom>
          <a:noFill/>
        </p:spPr>
        <p:txBody>
          <a:bodyPr wrap="square" rtlCol="0">
            <a:spAutoFit/>
          </a:bodyPr>
          <a:lstStyle/>
          <a:p>
            <a:pPr marL="285750" indent="-285750">
              <a:buFont typeface="Arial" panose="020B0604020202020204" pitchFamily="34" charset="0"/>
              <a:buChar char="•"/>
            </a:pPr>
            <a:r>
              <a:rPr lang="en-US" sz="2000" b="1"/>
              <a:t>Identification of heavier particles (protons and kaons).</a:t>
            </a:r>
          </a:p>
          <a:p>
            <a:pPr marL="742950" lvl="1" indent="-285750">
              <a:buFont typeface="Arial" panose="020B0604020202020204" pitchFamily="34" charset="0"/>
              <a:buChar char="•"/>
            </a:pPr>
            <a:r>
              <a:rPr lang="en-US" sz="2000"/>
              <a:t>Cherenkov detector needed to separate electrons from muons and </a:t>
            </a:r>
            <a:r>
              <a:rPr lang="en-US" sz="2000" err="1"/>
              <a:t>pions</a:t>
            </a:r>
            <a:r>
              <a:rPr lang="en-US" sz="2000"/>
              <a:t>.</a:t>
            </a:r>
          </a:p>
          <a:p>
            <a:pPr marL="285750" indent="-285750">
              <a:buFont typeface="Arial" panose="020B0604020202020204" pitchFamily="34" charset="0"/>
              <a:buChar char="•"/>
            </a:pPr>
            <a:endParaRPr lang="en-US" sz="2000"/>
          </a:p>
        </p:txBody>
      </p:sp>
      <p:pic>
        <p:nvPicPr>
          <p:cNvPr id="4" name="Picture 3">
            <a:extLst>
              <a:ext uri="{FF2B5EF4-FFF2-40B4-BE49-F238E27FC236}">
                <a16:creationId xmlns:a16="http://schemas.microsoft.com/office/drawing/2014/main" id="{DC6A7271-9F3B-D842-E2C6-DF4DCD5A4F9B}"/>
              </a:ext>
            </a:extLst>
          </p:cNvPr>
          <p:cNvPicPr>
            <a:picLocks noChangeAspect="1"/>
          </p:cNvPicPr>
          <p:nvPr/>
        </p:nvPicPr>
        <p:blipFill>
          <a:blip r:embed="rId4"/>
          <a:stretch>
            <a:fillRect/>
          </a:stretch>
        </p:blipFill>
        <p:spPr>
          <a:xfrm>
            <a:off x="4119775" y="2077641"/>
            <a:ext cx="8072225" cy="3675268"/>
          </a:xfrm>
          <a:prstGeom prst="rect">
            <a:avLst/>
          </a:prstGeom>
        </p:spPr>
      </p:pic>
      <p:sp>
        <p:nvSpPr>
          <p:cNvPr id="6" name="TextBox 5">
            <a:extLst>
              <a:ext uri="{FF2B5EF4-FFF2-40B4-BE49-F238E27FC236}">
                <a16:creationId xmlns:a16="http://schemas.microsoft.com/office/drawing/2014/main" id="{DD8F91DC-893A-4700-D2FE-E4EB003915C3}"/>
              </a:ext>
            </a:extLst>
          </p:cNvPr>
          <p:cNvSpPr txBox="1"/>
          <p:nvPr/>
        </p:nvSpPr>
        <p:spPr>
          <a:xfrm>
            <a:off x="5809274" y="8517287"/>
            <a:ext cx="6427176" cy="2031325"/>
          </a:xfrm>
          <a:prstGeom prst="rect">
            <a:avLst/>
          </a:prstGeom>
          <a:noFill/>
        </p:spPr>
        <p:txBody>
          <a:bodyPr wrap="square">
            <a:spAutoFit/>
          </a:bodyPr>
          <a:lstStyle/>
          <a:p>
            <a:r>
              <a:rPr lang="en-GB" sz="1800">
                <a:effectLst/>
                <a:latin typeface="CMR10"/>
              </a:rPr>
              <a:t>Figure 33: The reconstructed time-of-flight versus momentum in data after applying beamline data quality and particle ID selections on mass and time-of-flight, described in the text, </a:t>
            </a:r>
            <a:r>
              <a:rPr lang="en-GB" sz="1800">
                <a:effectLst/>
                <a:latin typeface="CMTI10"/>
              </a:rPr>
              <a:t>left: </a:t>
            </a:r>
            <a:r>
              <a:rPr lang="en-GB" sz="1800">
                <a:effectLst/>
                <a:latin typeface="CMR10"/>
              </a:rPr>
              <a:t>the full range of phase space, </a:t>
            </a:r>
            <a:r>
              <a:rPr lang="en-GB" sz="1800">
                <a:effectLst/>
                <a:latin typeface="CMTI10"/>
              </a:rPr>
              <a:t>right: </a:t>
            </a:r>
            <a:r>
              <a:rPr lang="en-GB" sz="1800">
                <a:effectLst/>
                <a:latin typeface="CMR10"/>
              </a:rPr>
              <a:t>zoom in on low time-of-flight region, highlighting the difficulty we would have in separating electrons from muons and </a:t>
            </a:r>
            <a:r>
              <a:rPr lang="en-GB" sz="1800" err="1">
                <a:effectLst/>
                <a:latin typeface="CMR10"/>
              </a:rPr>
              <a:t>pions</a:t>
            </a:r>
            <a:r>
              <a:rPr lang="en-GB" sz="1800">
                <a:effectLst/>
                <a:latin typeface="CMR10"/>
              </a:rPr>
              <a:t> without the inclusion of a Cherenkov detector in the tertiary beamline. </a:t>
            </a:r>
            <a:endParaRPr lang="en-GB"/>
          </a:p>
        </p:txBody>
      </p:sp>
    </p:spTree>
    <p:extLst>
      <p:ext uri="{BB962C8B-B14F-4D97-AF65-F5344CB8AC3E}">
        <p14:creationId xmlns:p14="http://schemas.microsoft.com/office/powerpoint/2010/main" val="30341863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8FA1F0C-4BFA-E614-8BCE-4834E10E1521}"/>
              </a:ext>
            </a:extLst>
          </p:cNvPr>
          <p:cNvSpPr>
            <a:spLocks noGrp="1"/>
          </p:cNvSpPr>
          <p:nvPr>
            <p:ph type="sldNum" sz="quarter" idx="12"/>
          </p:nvPr>
        </p:nvSpPr>
        <p:spPr/>
        <p:txBody>
          <a:bodyPr/>
          <a:lstStyle/>
          <a:p>
            <a:fld id="{93449C41-28D8-214C-95E9-2FFE65FC1517}" type="slidenum">
              <a:rPr lang="en-US" smtClean="0"/>
              <a:t>42</a:t>
            </a:fld>
            <a:endParaRPr lang="en-US"/>
          </a:p>
        </p:txBody>
      </p:sp>
      <p:sp>
        <p:nvSpPr>
          <p:cNvPr id="5" name="Title 1">
            <a:extLst>
              <a:ext uri="{FF2B5EF4-FFF2-40B4-BE49-F238E27FC236}">
                <a16:creationId xmlns:a16="http://schemas.microsoft.com/office/drawing/2014/main" id="{69DA6282-7395-DB1F-DAB4-6AD86BED58D0}"/>
              </a:ext>
            </a:extLst>
          </p:cNvPr>
          <p:cNvSpPr>
            <a:spLocks noGrp="1"/>
          </p:cNvSpPr>
          <p:nvPr>
            <p:ph type="title"/>
          </p:nvPr>
        </p:nvSpPr>
        <p:spPr>
          <a:xfrm>
            <a:off x="262466" y="136525"/>
            <a:ext cx="10515600" cy="1325563"/>
          </a:xfrm>
        </p:spPr>
        <p:txBody>
          <a:bodyPr/>
          <a:lstStyle/>
          <a:p>
            <a:r>
              <a:rPr lang="en-US" dirty="0">
                <a:latin typeface="Avenir Next" panose="020B0503020202020204" pitchFamily="34" charset="0"/>
              </a:rPr>
              <a:t>Electrons</a:t>
            </a:r>
          </a:p>
        </p:txBody>
      </p:sp>
      <p:sp>
        <p:nvSpPr>
          <p:cNvPr id="6" name="Title 1">
            <a:extLst>
              <a:ext uri="{FF2B5EF4-FFF2-40B4-BE49-F238E27FC236}">
                <a16:creationId xmlns:a16="http://schemas.microsoft.com/office/drawing/2014/main" id="{1C198038-73A9-494B-822E-794F8D6E0F94}"/>
              </a:ext>
            </a:extLst>
          </p:cNvPr>
          <p:cNvSpPr txBox="1">
            <a:spLocks/>
          </p:cNvSpPr>
          <p:nvPr/>
        </p:nvSpPr>
        <p:spPr>
          <a:xfrm>
            <a:off x="253445" y="258827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venir Next" panose="020B0503020202020204" pitchFamily="34" charset="0"/>
              </a:rPr>
              <a:t>Protons</a:t>
            </a:r>
          </a:p>
        </p:txBody>
      </p:sp>
      <p:sp>
        <p:nvSpPr>
          <p:cNvPr id="7" name="Content Placeholder 2">
            <a:extLst>
              <a:ext uri="{FF2B5EF4-FFF2-40B4-BE49-F238E27FC236}">
                <a16:creationId xmlns:a16="http://schemas.microsoft.com/office/drawing/2014/main" id="{26A88DAF-42D8-7423-800B-CF68EF00FDE1}"/>
              </a:ext>
            </a:extLst>
          </p:cNvPr>
          <p:cNvSpPr>
            <a:spLocks noGrp="1"/>
          </p:cNvSpPr>
          <p:nvPr>
            <p:ph idx="1"/>
          </p:nvPr>
        </p:nvSpPr>
        <p:spPr>
          <a:xfrm>
            <a:off x="670249" y="1262711"/>
            <a:ext cx="10683551" cy="2166290"/>
          </a:xfrm>
        </p:spPr>
        <p:txBody>
          <a:bodyPr>
            <a:normAutofit/>
          </a:bodyPr>
          <a:lstStyle/>
          <a:p>
            <a:r>
              <a:rPr lang="en-GB" sz="2400" dirty="0">
                <a:latin typeface="Avenir Next" panose="020B0503020202020204" pitchFamily="34" charset="0"/>
              </a:rPr>
              <a:t>ML to increase number of candidates</a:t>
            </a:r>
          </a:p>
          <a:p>
            <a:r>
              <a:rPr lang="en-GB" sz="2400" dirty="0">
                <a:latin typeface="Avenir Next" panose="020B0503020202020204" pitchFamily="34" charset="0"/>
              </a:rPr>
              <a:t>High energy loss through beamline</a:t>
            </a:r>
          </a:p>
          <a:p>
            <a:r>
              <a:rPr lang="en-GB" sz="2400" dirty="0">
                <a:latin typeface="Avenir Next" panose="020B0503020202020204" pitchFamily="34" charset="0"/>
              </a:rPr>
              <a:t>Energy response</a:t>
            </a: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a:p>
            <a:pPr marL="0" indent="0">
              <a:buNone/>
            </a:pPr>
            <a:endParaRPr lang="en-US" sz="2400" dirty="0">
              <a:latin typeface="Avenir Next" panose="020B0503020202020204" pitchFamily="34" charset="0"/>
            </a:endParaRPr>
          </a:p>
        </p:txBody>
      </p:sp>
      <p:sp>
        <p:nvSpPr>
          <p:cNvPr id="8" name="Content Placeholder 2">
            <a:extLst>
              <a:ext uri="{FF2B5EF4-FFF2-40B4-BE49-F238E27FC236}">
                <a16:creationId xmlns:a16="http://schemas.microsoft.com/office/drawing/2014/main" id="{353B8EA8-E1CC-6225-D79B-E528A7B0223D}"/>
              </a:ext>
            </a:extLst>
          </p:cNvPr>
          <p:cNvSpPr txBox="1">
            <a:spLocks/>
          </p:cNvSpPr>
          <p:nvPr/>
        </p:nvSpPr>
        <p:spPr>
          <a:xfrm>
            <a:off x="670249" y="3858176"/>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Measuring the Birks quenching parameter for protons</a:t>
            </a:r>
          </a:p>
          <a:p>
            <a:r>
              <a:rPr lang="en-GB" sz="2400" dirty="0">
                <a:latin typeface="Avenir Next" panose="020B0503020202020204" pitchFamily="34" charset="0"/>
              </a:rPr>
              <a:t>Energy response</a:t>
            </a: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p:sp>
        <p:nvSpPr>
          <p:cNvPr id="10" name="Title 1">
            <a:extLst>
              <a:ext uri="{FF2B5EF4-FFF2-40B4-BE49-F238E27FC236}">
                <a16:creationId xmlns:a16="http://schemas.microsoft.com/office/drawing/2014/main" id="{6FADB33F-4CC8-486F-DCA1-957F77CD32E9}"/>
              </a:ext>
            </a:extLst>
          </p:cNvPr>
          <p:cNvSpPr txBox="1">
            <a:spLocks/>
          </p:cNvSpPr>
          <p:nvPr/>
        </p:nvSpPr>
        <p:spPr>
          <a:xfrm>
            <a:off x="253445" y="461277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latin typeface="Avenir Next" panose="020B0503020202020204" pitchFamily="34" charset="0"/>
              </a:rPr>
              <a:t>Pions</a:t>
            </a:r>
            <a:endParaRPr lang="en-US" dirty="0">
              <a:latin typeface="Avenir Next" panose="020B0503020202020204" pitchFamily="34" charset="0"/>
            </a:endParaRPr>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C6C82276-5E90-2F88-F091-F30F40806D88}"/>
                  </a:ext>
                </a:extLst>
              </p:cNvPr>
              <p:cNvSpPr txBox="1">
                <a:spLocks/>
              </p:cNvSpPr>
              <p:nvPr/>
            </p:nvSpPr>
            <p:spPr>
              <a:xfrm>
                <a:off x="670249" y="5882672"/>
                <a:ext cx="10683551" cy="2166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latin typeface="Avenir Next" panose="020B0503020202020204" pitchFamily="34" charset="0"/>
                  </a:rPr>
                  <a:t>Energy response for </a:t>
                </a:r>
                <a14:m>
                  <m:oMath xmlns:m="http://schemas.openxmlformats.org/officeDocument/2006/math">
                    <m:sSup>
                      <m:sSupPr>
                        <m:ctrlPr>
                          <a:rPr lang="en-GB" sz="2400" b="0" i="1" smtClean="0">
                            <a:latin typeface="Cambria Math" panose="02040503050406030204" pitchFamily="18" charset="0"/>
                            <a:sym typeface="Wingdings" pitchFamily="2" charset="2"/>
                          </a:rPr>
                        </m:ctrlPr>
                      </m:sSupPr>
                      <m:e>
                        <m:r>
                          <m:rPr>
                            <m:sty m:val="p"/>
                          </m:rPr>
                          <a:rPr lang="en-GB" sz="2400" b="0" i="0" smtClean="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and </a:t>
                </a:r>
                <a14:m>
                  <m:oMath xmlns:m="http://schemas.openxmlformats.org/officeDocument/2006/math">
                    <m:sSup>
                      <m:sSupPr>
                        <m:ctrlPr>
                          <a:rPr lang="en-GB" sz="2400" i="1">
                            <a:latin typeface="Cambria Math" panose="02040503050406030204" pitchFamily="18" charset="0"/>
                            <a:sym typeface="Wingdings" pitchFamily="2" charset="2"/>
                          </a:rPr>
                        </m:ctrlPr>
                      </m:sSupPr>
                      <m:e>
                        <m:r>
                          <m:rPr>
                            <m:sty m:val="p"/>
                          </m:rPr>
                          <a:rPr lang="en-GB" sz="2400">
                            <a:latin typeface="Cambria Math" panose="02040503050406030204" pitchFamily="18" charset="0"/>
                            <a:sym typeface="Wingdings" pitchFamily="2" charset="2"/>
                          </a:rPr>
                          <m:t>π</m:t>
                        </m:r>
                      </m:e>
                      <m:sup>
                        <m:r>
                          <a:rPr lang="en-GB" sz="2400" b="0" i="0" smtClean="0">
                            <a:latin typeface="Cambria Math" panose="02040503050406030204" pitchFamily="18" charset="0"/>
                            <a:sym typeface="Wingdings" pitchFamily="2" charset="2"/>
                          </a:rPr>
                          <m:t>−</m:t>
                        </m:r>
                      </m:sup>
                    </m:sSup>
                  </m:oMath>
                </a14:m>
                <a:r>
                  <a:rPr lang="en-GB" sz="2400" dirty="0">
                    <a:latin typeface="Avenir Next" panose="020B0503020202020204" pitchFamily="34" charset="0"/>
                  </a:rPr>
                  <a:t> </a:t>
                </a: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a:p>
                <a:pPr marL="0" indent="0">
                  <a:buFont typeface="Arial" panose="020B0604020202020204" pitchFamily="34" charset="0"/>
                  <a:buNone/>
                </a:pPr>
                <a:endParaRPr lang="en-US" sz="2400" dirty="0">
                  <a:latin typeface="Avenir Next" panose="020B0503020202020204" pitchFamily="34" charset="0"/>
                </a:endParaRPr>
              </a:p>
            </p:txBody>
          </p:sp>
        </mc:Choice>
        <mc:Fallback xmlns="">
          <p:sp>
            <p:nvSpPr>
              <p:cNvPr id="11" name="Content Placeholder 2">
                <a:extLst>
                  <a:ext uri="{FF2B5EF4-FFF2-40B4-BE49-F238E27FC236}">
                    <a16:creationId xmlns:a16="http://schemas.microsoft.com/office/drawing/2014/main" id="{C6C82276-5E90-2F88-F091-F30F40806D88}"/>
                  </a:ext>
                </a:extLst>
              </p:cNvPr>
              <p:cNvSpPr txBox="1">
                <a:spLocks noRot="1" noChangeAspect="1" noMove="1" noResize="1" noEditPoints="1" noAdjustHandles="1" noChangeArrowheads="1" noChangeShapeType="1" noTextEdit="1"/>
              </p:cNvSpPr>
              <p:nvPr/>
            </p:nvSpPr>
            <p:spPr>
              <a:xfrm>
                <a:off x="670249" y="5882672"/>
                <a:ext cx="10683551" cy="2166290"/>
              </a:xfrm>
              <a:prstGeom prst="rect">
                <a:avLst/>
              </a:prstGeom>
              <a:blipFill>
                <a:blip r:embed="rId2"/>
                <a:stretch>
                  <a:fillRect l="-712" t="-4094"/>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C6FA5B3A-A4ED-B630-2B17-30BC90390725}"/>
              </a:ext>
            </a:extLst>
          </p:cNvPr>
          <p:cNvPicPr>
            <a:picLocks noChangeAspect="1"/>
          </p:cNvPicPr>
          <p:nvPr/>
        </p:nvPicPr>
        <p:blipFill rotWithShape="1">
          <a:blip r:embed="rId3"/>
          <a:srcRect r="50000"/>
          <a:stretch/>
        </p:blipFill>
        <p:spPr>
          <a:xfrm>
            <a:off x="5730240" y="4379233"/>
            <a:ext cx="3648891" cy="2478767"/>
          </a:xfrm>
          <a:prstGeom prst="rect">
            <a:avLst/>
          </a:prstGeom>
        </p:spPr>
      </p:pic>
      <p:sp>
        <p:nvSpPr>
          <p:cNvPr id="14" name="TextBox 13">
            <a:extLst>
              <a:ext uri="{FF2B5EF4-FFF2-40B4-BE49-F238E27FC236}">
                <a16:creationId xmlns:a16="http://schemas.microsoft.com/office/drawing/2014/main" id="{7B95935F-C7A1-C998-DAF1-67A508EAFEFB}"/>
              </a:ext>
            </a:extLst>
          </p:cNvPr>
          <p:cNvSpPr txBox="1"/>
          <p:nvPr/>
        </p:nvSpPr>
        <p:spPr>
          <a:xfrm>
            <a:off x="9141823" y="4529451"/>
            <a:ext cx="6100354" cy="861774"/>
          </a:xfrm>
          <a:prstGeom prst="rect">
            <a:avLst/>
          </a:prstGeom>
          <a:noFill/>
        </p:spPr>
        <p:txBody>
          <a:bodyPr wrap="square">
            <a:spAutoFit/>
          </a:bodyPr>
          <a:lstStyle/>
          <a:p>
            <a:r>
              <a:rPr lang="en-GB" sz="1600" dirty="0" err="1">
                <a:latin typeface="Avenir Next" panose="020B0503020202020204" pitchFamily="34" charset="0"/>
              </a:rPr>
              <a:t>MINERvA</a:t>
            </a:r>
            <a:r>
              <a:rPr lang="en-GB" sz="1600" dirty="0">
                <a:latin typeface="Avenir Next" panose="020B0503020202020204" pitchFamily="34" charset="0"/>
              </a:rPr>
              <a:t> </a:t>
            </a:r>
          </a:p>
          <a:p>
            <a:r>
              <a:rPr lang="en-US" sz="1600" dirty="0">
                <a:hlinkClick r:id="rId4"/>
              </a:rPr>
              <a:t>https://arxiv.org/abs/1501.06431</a:t>
            </a:r>
            <a:endParaRPr lang="en-GB" sz="1600" dirty="0">
              <a:latin typeface="Avenir Next" panose="020B0503020202020204" pitchFamily="34" charset="0"/>
            </a:endParaRPr>
          </a:p>
          <a:p>
            <a:endParaRPr lang="en-US" sz="1600" dirty="0"/>
          </a:p>
        </p:txBody>
      </p:sp>
    </p:spTree>
    <p:extLst>
      <p:ext uri="{BB962C8B-B14F-4D97-AF65-F5344CB8AC3E}">
        <p14:creationId xmlns:p14="http://schemas.microsoft.com/office/powerpoint/2010/main" val="2688651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EF313-1CE2-17A6-53B4-7F2CE93D6BE7}"/>
            </a:ext>
          </a:extLst>
        </p:cNvPr>
        <p:cNvGrpSpPr/>
        <p:nvPr/>
      </p:nvGrpSpPr>
      <p:grpSpPr>
        <a:xfrm>
          <a:off x="0" y="0"/>
          <a:ext cx="0" cy="0"/>
          <a:chOff x="0" y="0"/>
          <a:chExt cx="0" cy="0"/>
        </a:xfrm>
      </p:grpSpPr>
      <p:pic>
        <p:nvPicPr>
          <p:cNvPr id="5" name="Picture 2">
            <a:extLst>
              <a:ext uri="{FF2B5EF4-FFF2-40B4-BE49-F238E27FC236}">
                <a16:creationId xmlns:a16="http://schemas.microsoft.com/office/drawing/2014/main" id="{C7A49BB7-B5D5-A29C-0DB6-303A836ABB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7517" y="62392"/>
            <a:ext cx="5073216" cy="272051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5C6BBF7C-27D8-B0B3-4B66-D12105724364}"/>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261D1DE-1D91-7D00-98A0-37A3FCCF22E5}"/>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2" name="Title 1">
            <a:extLst>
              <a:ext uri="{FF2B5EF4-FFF2-40B4-BE49-F238E27FC236}">
                <a16:creationId xmlns:a16="http://schemas.microsoft.com/office/drawing/2014/main" id="{39CB0292-40FC-C96B-4F6F-01E4BFD45760}"/>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Neutrinos</a:t>
            </a:r>
          </a:p>
        </p:txBody>
      </p:sp>
      <p:sp>
        <p:nvSpPr>
          <p:cNvPr id="3" name="Content Placeholder 2">
            <a:extLst>
              <a:ext uri="{FF2B5EF4-FFF2-40B4-BE49-F238E27FC236}">
                <a16:creationId xmlns:a16="http://schemas.microsoft.com/office/drawing/2014/main" id="{BC885543-6035-ADFD-5961-10AC0F20116B}"/>
              </a:ext>
            </a:extLst>
          </p:cNvPr>
          <p:cNvSpPr>
            <a:spLocks noGrp="1"/>
          </p:cNvSpPr>
          <p:nvPr>
            <p:ph idx="1"/>
          </p:nvPr>
        </p:nvSpPr>
        <p:spPr>
          <a:xfrm>
            <a:off x="4870808" y="3540280"/>
            <a:ext cx="3720741" cy="1622421"/>
          </a:xfrm>
          <a:ln w="31750" cap="rnd">
            <a:noFill/>
          </a:ln>
        </p:spPr>
        <p:txBody>
          <a:bodyPr>
            <a:normAutofit fontScale="92500"/>
          </a:bodyPr>
          <a:lstStyle/>
          <a:p>
            <a:r>
              <a:rPr lang="en-GB" dirty="0">
                <a:latin typeface="Avenir Next" panose="020B0503020202020204" pitchFamily="34" charset="0"/>
              </a:rPr>
              <a:t>Three flavour states</a:t>
            </a:r>
          </a:p>
          <a:p>
            <a:r>
              <a:rPr lang="en-GB" dirty="0">
                <a:latin typeface="Avenir Next" panose="020B0503020202020204" pitchFamily="34" charset="0"/>
              </a:rPr>
              <a:t>Three mass states</a:t>
            </a:r>
          </a:p>
          <a:p>
            <a:r>
              <a:rPr lang="en-US" dirty="0">
                <a:latin typeface="Avenir Next" panose="020B0503020202020204" pitchFamily="34" charset="0"/>
              </a:rPr>
              <a:t>Neutrino oscillations</a:t>
            </a:r>
          </a:p>
        </p:txBody>
      </p:sp>
      <p:sp>
        <p:nvSpPr>
          <p:cNvPr id="11" name="Slide Number Placeholder 10">
            <a:extLst>
              <a:ext uri="{FF2B5EF4-FFF2-40B4-BE49-F238E27FC236}">
                <a16:creationId xmlns:a16="http://schemas.microsoft.com/office/drawing/2014/main" id="{6E8355C8-3EBC-5ACE-ABC6-2888DB4FC77D}"/>
              </a:ext>
            </a:extLst>
          </p:cNvPr>
          <p:cNvSpPr>
            <a:spLocks noGrp="1"/>
          </p:cNvSpPr>
          <p:nvPr>
            <p:ph type="sldNum" sz="quarter" idx="12"/>
          </p:nvPr>
        </p:nvSpPr>
        <p:spPr>
          <a:xfrm>
            <a:off x="10896045" y="6498850"/>
            <a:ext cx="1291593" cy="367231"/>
          </a:xfrm>
        </p:spPr>
        <p:txBody>
          <a:bodyPr/>
          <a:lstStyle/>
          <a:p>
            <a:pPr algn="ctr"/>
            <a:fld id="{93449C41-28D8-214C-95E9-2FFE65FC1517}" type="slidenum">
              <a:rPr lang="en-US" smtClean="0">
                <a:solidFill>
                  <a:schemeClr val="bg1"/>
                </a:solidFill>
              </a:rPr>
              <a:pPr algn="ctr"/>
              <a:t>5</a:t>
            </a:fld>
            <a:endParaRPr lang="en-US" dirty="0">
              <a:solidFill>
                <a:schemeClr val="bg1"/>
              </a:solidFill>
            </a:endParaRPr>
          </a:p>
        </p:txBody>
      </p:sp>
      <p:pic>
        <p:nvPicPr>
          <p:cNvPr id="14" name="Picture 13">
            <a:extLst>
              <a:ext uri="{FF2B5EF4-FFF2-40B4-BE49-F238E27FC236}">
                <a16:creationId xmlns:a16="http://schemas.microsoft.com/office/drawing/2014/main" id="{97E5F1F4-AF58-45C6-027A-0AF1BD2FA0D2}"/>
              </a:ext>
            </a:extLst>
          </p:cNvPr>
          <p:cNvPicPr>
            <a:picLocks noChangeAspect="1"/>
          </p:cNvPicPr>
          <p:nvPr/>
        </p:nvPicPr>
        <p:blipFill rotWithShape="1">
          <a:blip r:embed="rId4"/>
          <a:srcRect l="10646" r="11648"/>
          <a:stretch/>
        </p:blipFill>
        <p:spPr>
          <a:xfrm>
            <a:off x="9004746" y="2770467"/>
            <a:ext cx="3015804" cy="2994913"/>
          </a:xfrm>
          <a:prstGeom prst="rect">
            <a:avLst/>
          </a:prstGeom>
          <a:effectLst>
            <a:softEdge rad="100700"/>
          </a:effectLst>
        </p:spPr>
      </p:pic>
      <p:pic>
        <p:nvPicPr>
          <p:cNvPr id="16" name="Picture 15">
            <a:extLst>
              <a:ext uri="{FF2B5EF4-FFF2-40B4-BE49-F238E27FC236}">
                <a16:creationId xmlns:a16="http://schemas.microsoft.com/office/drawing/2014/main" id="{8DEC0E1E-94DC-E01C-2BDB-856AAE324C7D}"/>
              </a:ext>
            </a:extLst>
          </p:cNvPr>
          <p:cNvPicPr>
            <a:picLocks noChangeAspect="1"/>
          </p:cNvPicPr>
          <p:nvPr/>
        </p:nvPicPr>
        <p:blipFill>
          <a:blip r:embed="rId5"/>
          <a:stretch>
            <a:fillRect/>
          </a:stretch>
        </p:blipFill>
        <p:spPr>
          <a:xfrm>
            <a:off x="311681" y="2400637"/>
            <a:ext cx="3881048" cy="3840452"/>
          </a:xfrm>
          <a:prstGeom prst="rect">
            <a:avLst/>
          </a:prstGeom>
        </p:spPr>
      </p:pic>
      <p:sp>
        <p:nvSpPr>
          <p:cNvPr id="17" name="Rounded Rectangle 16">
            <a:extLst>
              <a:ext uri="{FF2B5EF4-FFF2-40B4-BE49-F238E27FC236}">
                <a16:creationId xmlns:a16="http://schemas.microsoft.com/office/drawing/2014/main" id="{941BC267-94D0-5BAA-8580-7ED203877A3E}"/>
              </a:ext>
            </a:extLst>
          </p:cNvPr>
          <p:cNvSpPr/>
          <p:nvPr/>
        </p:nvSpPr>
        <p:spPr>
          <a:xfrm>
            <a:off x="4559662" y="3163749"/>
            <a:ext cx="4031887" cy="2208351"/>
          </a:xfrm>
          <a:prstGeom prst="roundRect">
            <a:avLst/>
          </a:prstGeom>
          <a:noFill/>
          <a:ln w="63500">
            <a:solidFill>
              <a:srgbClr val="004C9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1955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B1077B-4BBF-1502-5945-1E55A22552EF}"/>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787347FA-F1C7-F72F-2CFB-D4925BA16A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955" y="536605"/>
            <a:ext cx="9611781" cy="600736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B643C4D5-1EB6-720A-50D8-96AF63217B99}"/>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C31C162-AAA2-9798-C5D3-E39BFF9AABC0}"/>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
        <p:nvSpPr>
          <p:cNvPr id="2" name="Title 1">
            <a:extLst>
              <a:ext uri="{FF2B5EF4-FFF2-40B4-BE49-F238E27FC236}">
                <a16:creationId xmlns:a16="http://schemas.microsoft.com/office/drawing/2014/main" id="{FCE18E7A-4A24-0F93-4F05-4BC85110323F}"/>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Neutrino Oscillations</a:t>
            </a:r>
          </a:p>
        </p:txBody>
      </p:sp>
      <p:sp>
        <p:nvSpPr>
          <p:cNvPr id="11" name="Slide Number Placeholder 10">
            <a:extLst>
              <a:ext uri="{FF2B5EF4-FFF2-40B4-BE49-F238E27FC236}">
                <a16:creationId xmlns:a16="http://schemas.microsoft.com/office/drawing/2014/main" id="{467B367B-B991-09A5-52AE-37C171DCEE8C}"/>
              </a:ext>
            </a:extLst>
          </p:cNvPr>
          <p:cNvSpPr>
            <a:spLocks noGrp="1"/>
          </p:cNvSpPr>
          <p:nvPr>
            <p:ph type="sldNum" sz="quarter" idx="12"/>
          </p:nvPr>
        </p:nvSpPr>
        <p:spPr>
          <a:xfrm>
            <a:off x="10896045" y="6498850"/>
            <a:ext cx="1291593" cy="367231"/>
          </a:xfrm>
        </p:spPr>
        <p:txBody>
          <a:bodyPr/>
          <a:lstStyle/>
          <a:p>
            <a:pPr algn="ctr"/>
            <a:fld id="{93449C41-28D8-214C-95E9-2FFE65FC1517}" type="slidenum">
              <a:rPr lang="en-US" smtClean="0">
                <a:solidFill>
                  <a:schemeClr val="bg1"/>
                </a:solidFill>
              </a:rPr>
              <a:pPr algn="ctr"/>
              <a:t>6</a:t>
            </a:fld>
            <a:endParaRPr lang="en-US" dirty="0">
              <a:solidFill>
                <a:schemeClr val="bg1"/>
              </a:solidFill>
            </a:endParaRPr>
          </a:p>
        </p:txBody>
      </p:sp>
    </p:spTree>
    <p:extLst>
      <p:ext uri="{BB962C8B-B14F-4D97-AF65-F5344CB8AC3E}">
        <p14:creationId xmlns:p14="http://schemas.microsoft.com/office/powerpoint/2010/main" val="2813619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E6A0A-E379-6EFC-82F5-DA4CBAC1A3C4}"/>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F9EF84D8-CF26-14EB-DBCC-C026916DC9B3}"/>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DF483E-35DF-C46B-58B3-D22DF4367CC6}"/>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Experiment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9181698-D04D-EF51-C24B-71002DC275A3}"/>
                  </a:ext>
                </a:extLst>
              </p:cNvPr>
              <p:cNvSpPr>
                <a:spLocks noGrp="1"/>
              </p:cNvSpPr>
              <p:nvPr>
                <p:ph idx="1"/>
              </p:nvPr>
            </p:nvSpPr>
            <p:spPr>
              <a:xfrm>
                <a:off x="7010399" y="208956"/>
                <a:ext cx="6295765" cy="1140824"/>
              </a:xfrm>
              <a:ln w="31750" cap="rnd">
                <a:noFill/>
              </a:ln>
            </p:spPr>
            <p:txBody>
              <a:bodyPr>
                <a:normAutofit/>
              </a:bodyPr>
              <a:lstStyle/>
              <a:p>
                <a:pPr marL="0" indent="0">
                  <a:buNone/>
                </a:pPr>
                <a:r>
                  <a:rPr lang="en-US" sz="2000" dirty="0" err="1">
                    <a:latin typeface="Avenir Next" panose="020B0503020202020204" pitchFamily="34" charset="0"/>
                  </a:rPr>
                  <a:t>NuMI</a:t>
                </a:r>
                <a:r>
                  <a:rPr lang="en-US" sz="2000" dirty="0">
                    <a:latin typeface="Avenir Next" panose="020B0503020202020204" pitchFamily="34" charset="0"/>
                  </a:rPr>
                  <a:t> Off-Axis  </a:t>
                </a:r>
                <a14:m>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𝜈</m:t>
                        </m:r>
                      </m:e>
                      <m:sub>
                        <m:r>
                          <a:rPr lang="en-GB" sz="2000" b="0" i="1" smtClean="0">
                            <a:latin typeface="Cambria Math" panose="02040503050406030204" pitchFamily="18" charset="0"/>
                          </a:rPr>
                          <m:t>𝑒</m:t>
                        </m:r>
                      </m:sub>
                    </m:sSub>
                  </m:oMath>
                </a14:m>
                <a:r>
                  <a:rPr lang="en-US" sz="2000" dirty="0">
                    <a:latin typeface="Avenir Next" panose="020B0503020202020204" pitchFamily="34" charset="0"/>
                  </a:rPr>
                  <a:t> Appearance Experiment</a:t>
                </a:r>
              </a:p>
              <a:p>
                <a:r>
                  <a:rPr lang="en-US" sz="2000" dirty="0">
                    <a:latin typeface="Avenir Next" panose="020B0503020202020204" pitchFamily="34" charset="0"/>
                  </a:rPr>
                  <a:t>Long-baseline neutrino oscillations</a:t>
                </a:r>
              </a:p>
            </p:txBody>
          </p:sp>
        </mc:Choice>
        <mc:Fallback xmlns="">
          <p:sp>
            <p:nvSpPr>
              <p:cNvPr id="3" name="Content Placeholder 2">
                <a:extLst>
                  <a:ext uri="{FF2B5EF4-FFF2-40B4-BE49-F238E27FC236}">
                    <a16:creationId xmlns:a16="http://schemas.microsoft.com/office/drawing/2014/main" id="{C9181698-D04D-EF51-C24B-71002DC275A3}"/>
                  </a:ext>
                </a:extLst>
              </p:cNvPr>
              <p:cNvSpPr>
                <a:spLocks noGrp="1" noRot="1" noChangeAspect="1" noMove="1" noResize="1" noEditPoints="1" noAdjustHandles="1" noChangeArrowheads="1" noChangeShapeType="1" noTextEdit="1"/>
              </p:cNvSpPr>
              <p:nvPr>
                <p:ph idx="1"/>
              </p:nvPr>
            </p:nvSpPr>
            <p:spPr>
              <a:xfrm>
                <a:off x="7010399" y="208956"/>
                <a:ext cx="6295765" cy="1140824"/>
              </a:xfrm>
              <a:blipFill>
                <a:blip r:embed="rId3"/>
                <a:stretch>
                  <a:fillRect l="-1008" t="-4396"/>
                </a:stretch>
              </a:blipFill>
              <a:ln w="31750" cap="rnd">
                <a:noFill/>
              </a:ln>
            </p:spPr>
            <p:txBody>
              <a:bodyPr/>
              <a:lstStyle/>
              <a:p>
                <a:r>
                  <a:rPr lang="en-US">
                    <a:noFill/>
                  </a:rPr>
                  <a:t> </a:t>
                </a:r>
              </a:p>
            </p:txBody>
          </p:sp>
        </mc:Fallback>
      </mc:AlternateContent>
      <p:pic>
        <p:nvPicPr>
          <p:cNvPr id="10" name="Picture 9">
            <a:extLst>
              <a:ext uri="{FF2B5EF4-FFF2-40B4-BE49-F238E27FC236}">
                <a16:creationId xmlns:a16="http://schemas.microsoft.com/office/drawing/2014/main" id="{CF8195BA-EFA7-5C73-E514-FBF0C894B65E}"/>
              </a:ext>
            </a:extLst>
          </p:cNvPr>
          <p:cNvPicPr>
            <a:picLocks noChangeAspect="1"/>
          </p:cNvPicPr>
          <p:nvPr/>
        </p:nvPicPr>
        <p:blipFill>
          <a:blip r:embed="rId4"/>
          <a:stretch>
            <a:fillRect/>
          </a:stretch>
        </p:blipFill>
        <p:spPr>
          <a:xfrm>
            <a:off x="748578" y="1558386"/>
            <a:ext cx="10694844" cy="2997568"/>
          </a:xfrm>
          <a:prstGeom prst="rect">
            <a:avLst/>
          </a:prstGeom>
        </p:spPr>
      </p:pic>
      <p:sp>
        <p:nvSpPr>
          <p:cNvPr id="11" name="Slide Number Placeholder 10">
            <a:extLst>
              <a:ext uri="{FF2B5EF4-FFF2-40B4-BE49-F238E27FC236}">
                <a16:creationId xmlns:a16="http://schemas.microsoft.com/office/drawing/2014/main" id="{A76B0354-7B25-E2CA-3E95-09E88DECBBC9}"/>
              </a:ext>
            </a:extLst>
          </p:cNvPr>
          <p:cNvSpPr>
            <a:spLocks noGrp="1"/>
          </p:cNvSpPr>
          <p:nvPr>
            <p:ph type="sldNum" sz="quarter" idx="12"/>
          </p:nvPr>
        </p:nvSpPr>
        <p:spPr>
          <a:xfrm>
            <a:off x="10896045" y="6498850"/>
            <a:ext cx="1291593" cy="367231"/>
          </a:xfrm>
        </p:spPr>
        <p:txBody>
          <a:bodyPr/>
          <a:lstStyle/>
          <a:p>
            <a:pPr algn="ctr"/>
            <a:fld id="{93449C41-28D8-214C-95E9-2FFE65FC1517}" type="slidenum">
              <a:rPr lang="en-US" smtClean="0">
                <a:solidFill>
                  <a:schemeClr val="bg1"/>
                </a:solidFill>
              </a:rPr>
              <a:pPr algn="ctr"/>
              <a:t>7</a:t>
            </a:fld>
            <a:endParaRPr lang="en-US" dirty="0">
              <a:solidFill>
                <a:schemeClr val="bg1"/>
              </a:solidFill>
            </a:endParaRPr>
          </a:p>
        </p:txBody>
      </p:sp>
      <p:sp>
        <p:nvSpPr>
          <p:cNvPr id="4" name="Rounded Rectangle 3">
            <a:extLst>
              <a:ext uri="{FF2B5EF4-FFF2-40B4-BE49-F238E27FC236}">
                <a16:creationId xmlns:a16="http://schemas.microsoft.com/office/drawing/2014/main" id="{55DB008B-32C7-431A-1ECD-97308F8D9755}"/>
              </a:ext>
            </a:extLst>
          </p:cNvPr>
          <p:cNvSpPr/>
          <p:nvPr/>
        </p:nvSpPr>
        <p:spPr>
          <a:xfrm>
            <a:off x="6845047" y="-544462"/>
            <a:ext cx="6067647" cy="1739916"/>
          </a:xfrm>
          <a:prstGeom prst="roundRect">
            <a:avLst/>
          </a:prstGeom>
          <a:solidFill>
            <a:srgbClr val="004C97">
              <a:alpha val="715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5A37149-0E95-8A3F-1590-508C6DA2A781}"/>
              </a:ext>
            </a:extLst>
          </p:cNvPr>
          <p:cNvSpPr txBox="1"/>
          <p:nvPr/>
        </p:nvSpPr>
        <p:spPr>
          <a:xfrm>
            <a:off x="2579370" y="4246989"/>
            <a:ext cx="1093470" cy="369332"/>
          </a:xfrm>
          <a:prstGeom prst="rect">
            <a:avLst/>
          </a:prstGeom>
          <a:noFill/>
        </p:spPr>
        <p:txBody>
          <a:bodyPr wrap="square">
            <a:spAutoFit/>
          </a:bodyPr>
          <a:lstStyle/>
          <a:p>
            <a:r>
              <a:rPr lang="en-US" dirty="0"/>
              <a:t>300 ton</a:t>
            </a:r>
          </a:p>
        </p:txBody>
      </p:sp>
      <p:sp>
        <p:nvSpPr>
          <p:cNvPr id="8" name="TextBox 7">
            <a:extLst>
              <a:ext uri="{FF2B5EF4-FFF2-40B4-BE49-F238E27FC236}">
                <a16:creationId xmlns:a16="http://schemas.microsoft.com/office/drawing/2014/main" id="{59C5D112-3034-1C41-A489-D3C054B254E2}"/>
              </a:ext>
            </a:extLst>
          </p:cNvPr>
          <p:cNvSpPr txBox="1"/>
          <p:nvPr/>
        </p:nvSpPr>
        <p:spPr>
          <a:xfrm>
            <a:off x="10896045" y="2873213"/>
            <a:ext cx="1093470" cy="369332"/>
          </a:xfrm>
          <a:prstGeom prst="rect">
            <a:avLst/>
          </a:prstGeom>
          <a:noFill/>
        </p:spPr>
        <p:txBody>
          <a:bodyPr wrap="square">
            <a:spAutoFit/>
          </a:bodyPr>
          <a:lstStyle/>
          <a:p>
            <a:r>
              <a:rPr lang="en-US" dirty="0"/>
              <a:t>14 </a:t>
            </a:r>
            <a:r>
              <a:rPr lang="en-US" dirty="0" err="1"/>
              <a:t>kton</a:t>
            </a:r>
            <a:endParaRPr lang="en-US" dirty="0"/>
          </a:p>
        </p:txBody>
      </p:sp>
      <p:sp>
        <p:nvSpPr>
          <p:cNvPr id="5" name="TextBox 4">
            <a:extLst>
              <a:ext uri="{FF2B5EF4-FFF2-40B4-BE49-F238E27FC236}">
                <a16:creationId xmlns:a16="http://schemas.microsoft.com/office/drawing/2014/main" id="{437B47BC-2BF1-31C2-9D26-33F3045059B4}"/>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12" name="Picture 11" descr="A logo with a rainbow colored circle and a black background&#10;&#10;Description automatically generated">
            <a:extLst>
              <a:ext uri="{FF2B5EF4-FFF2-40B4-BE49-F238E27FC236}">
                <a16:creationId xmlns:a16="http://schemas.microsoft.com/office/drawing/2014/main" id="{D88F074B-CC3D-9731-F421-B52FB7A9E74D}"/>
              </a:ext>
            </a:extLst>
          </p:cNvPr>
          <p:cNvPicPr>
            <a:picLocks noChangeAspect="1"/>
          </p:cNvPicPr>
          <p:nvPr/>
        </p:nvPicPr>
        <p:blipFill>
          <a:blip r:embed="rId5"/>
          <a:stretch>
            <a:fillRect/>
          </a:stretch>
        </p:blipFill>
        <p:spPr>
          <a:xfrm>
            <a:off x="5730488" y="4555954"/>
            <a:ext cx="2229117" cy="1712220"/>
          </a:xfrm>
          <a:prstGeom prst="rect">
            <a:avLst/>
          </a:prstGeom>
        </p:spPr>
      </p:pic>
    </p:spTree>
    <p:extLst>
      <p:ext uri="{BB962C8B-B14F-4D97-AF65-F5344CB8AC3E}">
        <p14:creationId xmlns:p14="http://schemas.microsoft.com/office/powerpoint/2010/main" val="3074383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22DB5-9B70-2A23-C55D-FD6DC257B58B}"/>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D2A5D387-B9B8-C5BD-A54A-4E228EC40986}"/>
              </a:ext>
            </a:extLst>
          </p:cNvPr>
          <p:cNvSpPr/>
          <p:nvPr/>
        </p:nvSpPr>
        <p:spPr>
          <a:xfrm>
            <a:off x="8527796" y="1445653"/>
            <a:ext cx="2606549" cy="2458942"/>
          </a:xfrm>
          <a:prstGeom prst="roundRect">
            <a:avLst/>
          </a:prstGeom>
          <a:noFill/>
          <a:ln w="73025">
            <a:solidFill>
              <a:srgbClr val="D4124F">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2C02C1-1C99-F86C-5FD1-E13E26823198}"/>
              </a:ext>
            </a:extLst>
          </p:cNvPr>
          <p:cNvSpPr>
            <a:spLocks noGrp="1"/>
          </p:cNvSpPr>
          <p:nvPr>
            <p:ph type="title"/>
          </p:nvPr>
        </p:nvSpPr>
        <p:spPr>
          <a:xfrm>
            <a:off x="380445" y="116586"/>
            <a:ext cx="10515600" cy="1325563"/>
          </a:xfrm>
        </p:spPr>
        <p:txBody>
          <a:bodyPr>
            <a:normAutofit/>
          </a:bodyPr>
          <a:lstStyle/>
          <a:p>
            <a:r>
              <a:rPr lang="en-US" sz="4000" dirty="0">
                <a:latin typeface="Avenir Next" panose="020B0503020202020204" pitchFamily="34" charset="0"/>
              </a:rPr>
              <a:t>The NOvA Experiment</a:t>
            </a:r>
          </a:p>
        </p:txBody>
      </p:sp>
      <p:pic>
        <p:nvPicPr>
          <p:cNvPr id="10" name="Picture 9">
            <a:extLst>
              <a:ext uri="{FF2B5EF4-FFF2-40B4-BE49-F238E27FC236}">
                <a16:creationId xmlns:a16="http://schemas.microsoft.com/office/drawing/2014/main" id="{0323771C-F1F1-B8F3-4CFB-99FDBE95DF24}"/>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AE162902-17AF-A464-9BBC-AAD85333981B}"/>
              </a:ext>
            </a:extLst>
          </p:cNvPr>
          <p:cNvSpPr>
            <a:spLocks noGrp="1"/>
          </p:cNvSpPr>
          <p:nvPr>
            <p:ph type="sldNum" sz="quarter" idx="12"/>
          </p:nvPr>
        </p:nvSpPr>
        <p:spPr/>
        <p:txBody>
          <a:bodyPr/>
          <a:lstStyle/>
          <a:p>
            <a:fld id="{93449C41-28D8-214C-95E9-2FFE65FC1517}" type="slidenum">
              <a:rPr lang="en-US" smtClean="0"/>
              <a:t>8</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60947C4-B076-827B-329D-DC911F1A5D46}"/>
                  </a:ext>
                </a:extLst>
              </p:cNvPr>
              <p:cNvSpPr txBox="1"/>
              <p:nvPr/>
            </p:nvSpPr>
            <p:spPr>
              <a:xfrm>
                <a:off x="694380" y="3143823"/>
                <a:ext cx="2367858" cy="945643"/>
              </a:xfrm>
              <a:prstGeom prst="rect">
                <a:avLst/>
              </a:prstGeom>
              <a:noFill/>
            </p:spPr>
            <p:txBody>
              <a:bodyPr wrap="square">
                <a:spAutoFit/>
              </a:bodyPr>
              <a:lstStyle/>
              <a:p>
                <a:r>
                  <a:rPr lang="en-GB" b="0">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oMath>
                </a14:m>
                <a:r>
                  <a:rPr lang="en-US"/>
                  <a:t> </a:t>
                </a:r>
                <a:r>
                  <a:rPr lang="en-US">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oMath>
                </a14:m>
                <a:r>
                  <a:rPr lang="en-US"/>
                  <a:t> </a:t>
                </a:r>
                <a:r>
                  <a:rPr lang="en-US">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960947C4-B076-827B-329D-DC911F1A5D46}"/>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25AC84F7-3523-1EAD-DD15-B37854CDE64E}"/>
              </a:ext>
            </a:extLst>
          </p:cNvPr>
          <p:cNvPicPr>
            <a:picLocks noChangeAspect="1"/>
          </p:cNvPicPr>
          <p:nvPr/>
        </p:nvPicPr>
        <p:blipFill rotWithShape="1">
          <a:blip r:embed="rId5"/>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E32AA4B6-DE49-5E0C-854F-EFF594CC1F8C}"/>
                  </a:ext>
                </a:extLst>
              </p:cNvPr>
              <p:cNvSpPr txBox="1"/>
              <p:nvPr/>
            </p:nvSpPr>
            <p:spPr>
              <a:xfrm>
                <a:off x="8924556" y="1662547"/>
                <a:ext cx="1865538" cy="369332"/>
              </a:xfrm>
              <a:prstGeom prst="rect">
                <a:avLst/>
              </a:prstGeom>
              <a:noFill/>
            </p:spPr>
            <p:txBody>
              <a:bodyPr wrap="square">
                <a:spAutoFit/>
              </a:bodyPr>
              <a:lstStyle/>
              <a:p>
                <a:r>
                  <a:rPr lang="en-GB">
                    <a:latin typeface="Avenir Next" panose="020B0503020202020204" pitchFamily="34" charset="0"/>
                  </a:rPr>
                  <a:t>Is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23</m:t>
                        </m:r>
                      </m:sub>
                    </m:sSub>
                  </m:oMath>
                </a14:m>
                <a:r>
                  <a:rPr lang="en-US"/>
                  <a:t> maximal?</a:t>
                </a:r>
              </a:p>
            </p:txBody>
          </p:sp>
        </mc:Choice>
        <mc:Fallback xmlns="">
          <p:sp>
            <p:nvSpPr>
              <p:cNvPr id="15" name="TextBox 14">
                <a:extLst>
                  <a:ext uri="{FF2B5EF4-FFF2-40B4-BE49-F238E27FC236}">
                    <a16:creationId xmlns:a16="http://schemas.microsoft.com/office/drawing/2014/main" id="{E32AA4B6-DE49-5E0C-854F-EFF594CC1F8C}"/>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88A621A-41F9-A2D2-64AB-A9D1757EA3AE}"/>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𝜏</m:t>
                        </m:r>
                      </m:sub>
                    </m:sSub>
                    <m:r>
                      <a:rPr lang="en-GB" b="0" i="1" smtClean="0">
                        <a:latin typeface="Cambria Math" panose="02040503050406030204" pitchFamily="18" charset="0"/>
                      </a:rPr>
                      <m:t> </m:t>
                    </m:r>
                    <m:r>
                      <m:rPr>
                        <m:sty m:val="p"/>
                      </m:rPr>
                      <a:rPr lang="en-GB" b="0" i="0" smtClean="0">
                        <a:latin typeface="Cambria Math" panose="02040503050406030204" pitchFamily="18" charset="0"/>
                      </a:rPr>
                      <m:t>in</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3</m:t>
                        </m:r>
                      </m:sub>
                    </m:sSub>
                    <m:r>
                      <a:rPr lang="en-GB" b="0" i="1" smtClean="0">
                        <a:latin typeface="Cambria Math" panose="02040503050406030204" pitchFamily="18" charset="0"/>
                      </a:rPr>
                      <m:t>?</m:t>
                    </m:r>
                  </m:oMath>
                </a14:m>
                <a:r>
                  <a:rPr lang="en-US">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388A621A-41F9-A2D2-64AB-A9D1757EA3AE}"/>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42664E43-5D18-2729-AC35-C2A6F7D6775D}"/>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FA317478-1E11-A6AC-04C5-39D04072DB0C}"/>
                </a:ext>
              </a:extLst>
            </p:cNvPr>
            <p:cNvSpPr txBox="1"/>
            <p:nvPr/>
          </p:nvSpPr>
          <p:spPr>
            <a:xfrm>
              <a:off x="4030016" y="3339412"/>
              <a:ext cx="3754211" cy="646331"/>
            </a:xfrm>
            <a:prstGeom prst="rect">
              <a:avLst/>
            </a:prstGeom>
            <a:noFill/>
          </p:spPr>
          <p:txBody>
            <a:bodyPr wrap="square">
              <a:spAutoFit/>
            </a:bodyPr>
            <a:lstStyle/>
            <a:p>
              <a:r>
                <a:rPr lang="en-GB">
                  <a:latin typeface="Avenir Next" panose="020B0503020202020204" pitchFamily="34" charset="0"/>
                </a:rPr>
                <a:t>Neutrino mass hierarchy: </a:t>
              </a:r>
            </a:p>
            <a:p>
              <a:r>
                <a:rPr lang="en-GB">
                  <a:latin typeface="Avenir Next" panose="020B0503020202020204" pitchFamily="34" charset="0"/>
                </a:rPr>
                <a:t>Inverted or normal ordering?</a:t>
              </a:r>
              <a:endParaRPr lang="en-US">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8D5F8A90-7AEE-C546-DDB9-2D1CB1C67F6D}"/>
                </a:ext>
              </a:extLst>
            </p:cNvPr>
            <p:cNvPicPr>
              <a:picLocks noChangeAspect="1"/>
            </p:cNvPicPr>
            <p:nvPr/>
          </p:nvPicPr>
          <p:blipFill rotWithShape="1">
            <a:blip r:embed="rId8"/>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D77C9DD2-98EF-2636-FBB1-827A6C98B7D2}"/>
                </a:ext>
              </a:extLst>
            </p:cNvPr>
            <p:cNvSpPr/>
            <p:nvPr/>
          </p:nvSpPr>
          <p:spPr>
            <a:xfrm>
              <a:off x="3789595" y="3055583"/>
              <a:ext cx="3754211" cy="3006549"/>
            </a:xfrm>
            <a:prstGeom prst="roundRect">
              <a:avLst/>
            </a:prstGeom>
            <a:noFill/>
            <a:ln w="73025">
              <a:solidFill>
                <a:schemeClr val="accent2">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A36F9788-D575-6849-1E4A-CE18A6E448BF}"/>
              </a:ext>
            </a:extLst>
          </p:cNvPr>
          <p:cNvSpPr/>
          <p:nvPr/>
        </p:nvSpPr>
        <p:spPr>
          <a:xfrm>
            <a:off x="585254" y="3055584"/>
            <a:ext cx="2476984" cy="1110125"/>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9F67F5A0-2704-BDC5-FB10-81E028A005D7}"/>
              </a:ext>
            </a:extLst>
          </p:cNvPr>
          <p:cNvGrpSpPr/>
          <p:nvPr/>
        </p:nvGrpSpPr>
        <p:grpSpPr>
          <a:xfrm>
            <a:off x="179784" y="4323159"/>
            <a:ext cx="3433350" cy="2039628"/>
            <a:chOff x="8062088" y="4192030"/>
            <a:chExt cx="3433350" cy="2039628"/>
          </a:xfrm>
        </p:grpSpPr>
        <p:pic>
          <p:nvPicPr>
            <p:cNvPr id="1028" name="Picture 4">
              <a:extLst>
                <a:ext uri="{FF2B5EF4-FFF2-40B4-BE49-F238E27FC236}">
                  <a16:creationId xmlns:a16="http://schemas.microsoft.com/office/drawing/2014/main" id="{1A9C3337-040A-B182-EC3D-7DAF853599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3F23041-8053-8037-0153-44D33E81D817}"/>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𝛿</m:t>
                          </m:r>
                        </m:e>
                        <m:sub>
                          <m:r>
                            <a:rPr lang="en-GB" b="0" i="1" smtClean="0">
                              <a:latin typeface="Cambria Math" panose="02040503050406030204" pitchFamily="18" charset="0"/>
                            </a:rPr>
                            <m:t>𝐶𝑃</m:t>
                          </m:r>
                        </m:sub>
                      </m:sSub>
                    </m:oMath>
                  </a14:m>
                  <a:r>
                    <a:rPr lang="en-US"/>
                    <a:t>: Do neutrinos violate CP?</a:t>
                  </a:r>
                </a:p>
              </p:txBody>
            </p:sp>
          </mc:Choice>
          <mc:Fallback xmlns="">
            <p:sp>
              <p:nvSpPr>
                <p:cNvPr id="24" name="TextBox 23">
                  <a:extLst>
                    <a:ext uri="{FF2B5EF4-FFF2-40B4-BE49-F238E27FC236}">
                      <a16:creationId xmlns:a16="http://schemas.microsoft.com/office/drawing/2014/main" id="{23F23041-8053-8037-0153-44D33E81D817}"/>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E27E5C5C-49EA-AC2F-2C90-C29CDD7A84AF}"/>
                </a:ext>
              </a:extLst>
            </p:cNvPr>
            <p:cNvSpPr txBox="1"/>
            <p:nvPr/>
          </p:nvSpPr>
          <p:spPr>
            <a:xfrm>
              <a:off x="8365696" y="5156020"/>
              <a:ext cx="884984" cy="369332"/>
            </a:xfrm>
            <a:prstGeom prst="rect">
              <a:avLst/>
            </a:prstGeom>
            <a:noFill/>
          </p:spPr>
          <p:txBody>
            <a:bodyPr wrap="square">
              <a:spAutoFit/>
            </a:bodyPr>
            <a:lstStyle/>
            <a:p>
              <a:pPr algn="ctr"/>
              <a:r>
                <a:rPr lang="en-GB">
                  <a:latin typeface="Avenir Next" panose="020B0503020202020204" pitchFamily="34" charset="0"/>
                </a:rPr>
                <a:t>Matter</a:t>
              </a:r>
              <a:endParaRPr lang="en-US"/>
            </a:p>
          </p:txBody>
        </p:sp>
        <p:sp>
          <p:nvSpPr>
            <p:cNvPr id="27" name="TextBox 26">
              <a:extLst>
                <a:ext uri="{FF2B5EF4-FFF2-40B4-BE49-F238E27FC236}">
                  <a16:creationId xmlns:a16="http://schemas.microsoft.com/office/drawing/2014/main" id="{732532BD-F058-9E26-6683-20A2D565E50B}"/>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latin typeface="Avenir Next" panose="020B0503020202020204" pitchFamily="34" charset="0"/>
                </a:rPr>
                <a:t>Antimatter</a:t>
              </a:r>
              <a:endParaRPr lang="en-US"/>
            </a:p>
          </p:txBody>
        </p:sp>
        <p:sp>
          <p:nvSpPr>
            <p:cNvPr id="28" name="Rounded Rectangle 27">
              <a:extLst>
                <a:ext uri="{FF2B5EF4-FFF2-40B4-BE49-F238E27FC236}">
                  <a16:creationId xmlns:a16="http://schemas.microsoft.com/office/drawing/2014/main" id="{7BF4A4AC-4C59-C9D2-4ADC-62A57DED8EE0}"/>
                </a:ext>
              </a:extLst>
            </p:cNvPr>
            <p:cNvSpPr/>
            <p:nvPr/>
          </p:nvSpPr>
          <p:spPr>
            <a:xfrm>
              <a:off x="8062088" y="4192030"/>
              <a:ext cx="3433350" cy="2039628"/>
            </a:xfrm>
            <a:prstGeom prst="roundRect">
              <a:avLst/>
            </a:prstGeom>
            <a:noFill/>
            <a:ln w="73025">
              <a:solidFill>
                <a:schemeClr val="accent1">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67D50E41-7EB7-62D6-27A5-29DA712DFBBD}"/>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B6816089-14A9-C21F-7839-19120FF47DA2}"/>
                </a:ext>
              </a:extLst>
            </p:cNvPr>
            <p:cNvSpPr txBox="1"/>
            <p:nvPr/>
          </p:nvSpPr>
          <p:spPr>
            <a:xfrm>
              <a:off x="396960" y="4458587"/>
              <a:ext cx="2981241" cy="2031325"/>
            </a:xfrm>
            <a:prstGeom prst="rect">
              <a:avLst/>
            </a:prstGeom>
            <a:noFill/>
          </p:spPr>
          <p:txBody>
            <a:bodyPr wrap="square">
              <a:spAutoFit/>
            </a:bodyPr>
            <a:lstStyle/>
            <a:p>
              <a:r>
                <a:rPr lang="en-GB">
                  <a:latin typeface="Avenir Next" panose="020B0503020202020204" pitchFamily="34" charset="0"/>
                </a:rPr>
                <a:t>More analyses:</a:t>
              </a:r>
            </a:p>
            <a:p>
              <a:pPr marL="285750" indent="-285750">
                <a:buFont typeface="Arial" panose="020B0604020202020204" pitchFamily="34" charset="0"/>
                <a:buChar char="•"/>
              </a:pPr>
              <a:r>
                <a:rPr lang="en-GB">
                  <a:latin typeface="Avenir Next" panose="020B0503020202020204" pitchFamily="34" charset="0"/>
                </a:rPr>
                <a:t>Sterile neutrino search.</a:t>
              </a: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endParaRPr lang="en-GB">
                <a:latin typeface="Avenir Next" panose="020B0503020202020204" pitchFamily="34" charset="0"/>
              </a:endParaRPr>
            </a:p>
            <a:p>
              <a:pPr marL="285750" indent="-285750">
                <a:buFont typeface="Arial" panose="020B0604020202020204" pitchFamily="34" charset="0"/>
                <a:buChar char="•"/>
              </a:pPr>
              <a:r>
                <a:rPr lang="en-GB">
                  <a:latin typeface="Avenir Next" panose="020B0503020202020204" pitchFamily="34" charset="0"/>
                </a:rPr>
                <a:t>Neutrino cross-sections.</a:t>
              </a:r>
            </a:p>
            <a:p>
              <a:pPr marL="285750" indent="-285750">
                <a:buFont typeface="Arial" panose="020B0604020202020204" pitchFamily="34" charset="0"/>
                <a:buChar char="•"/>
              </a:pPr>
              <a:r>
                <a:rPr lang="en-GB">
                  <a:latin typeface="Avenir Next" panose="020B0503020202020204" pitchFamily="34" charset="0"/>
                </a:rPr>
                <a:t>Exotics, ...</a:t>
              </a:r>
            </a:p>
          </p:txBody>
        </p:sp>
        <p:pic>
          <p:nvPicPr>
            <p:cNvPr id="1030" name="Picture 6">
              <a:extLst>
                <a:ext uri="{FF2B5EF4-FFF2-40B4-BE49-F238E27FC236}">
                  <a16:creationId xmlns:a16="http://schemas.microsoft.com/office/drawing/2014/main" id="{8097C014-8D01-DCC0-4726-35B282EBE3FB}"/>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EB5E39A3-CDB3-3D25-076D-7A81642F32E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Graphic 32" descr="Question Mark with solid fill">
              <a:extLst>
                <a:ext uri="{FF2B5EF4-FFF2-40B4-BE49-F238E27FC236}">
                  <a16:creationId xmlns:a16="http://schemas.microsoft.com/office/drawing/2014/main" id="{5201B453-6140-887E-4D9E-BA9C0B3A03E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C8AF6FD2-8B84-4F15-1844-03487F05418E}"/>
                </a:ext>
              </a:extLst>
            </p:cNvPr>
            <p:cNvSpPr/>
            <p:nvPr/>
          </p:nvSpPr>
          <p:spPr>
            <a:xfrm>
              <a:off x="180659" y="4374789"/>
              <a:ext cx="3393188" cy="2207968"/>
            </a:xfrm>
            <a:prstGeom prst="roundRect">
              <a:avLst/>
            </a:prstGeom>
            <a:noFill/>
            <a:ln w="73025">
              <a:solidFill>
                <a:srgbClr val="7030A0">
                  <a:alpha val="84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descr="A blue and black logo&#10;&#10;Description automatically generated">
            <a:extLst>
              <a:ext uri="{FF2B5EF4-FFF2-40B4-BE49-F238E27FC236}">
                <a16:creationId xmlns:a16="http://schemas.microsoft.com/office/drawing/2014/main" id="{02C92549-5F50-473C-510D-C15730B41CDD}"/>
              </a:ext>
            </a:extLst>
          </p:cNvPr>
          <p:cNvPicPr>
            <a:picLocks noChangeAspect="1"/>
          </p:cNvPicPr>
          <p:nvPr/>
        </p:nvPicPr>
        <p:blipFill>
          <a:blip r:embed="rId14"/>
          <a:stretch>
            <a:fillRect/>
          </a:stretch>
        </p:blipFill>
        <p:spPr>
          <a:xfrm>
            <a:off x="10715137" y="-88583"/>
            <a:ext cx="1470729" cy="1136472"/>
          </a:xfrm>
          <a:prstGeom prst="rect">
            <a:avLst/>
          </a:prstGeom>
        </p:spPr>
      </p:pic>
      <p:sp>
        <p:nvSpPr>
          <p:cNvPr id="3" name="Rectangle 2">
            <a:extLst>
              <a:ext uri="{FF2B5EF4-FFF2-40B4-BE49-F238E27FC236}">
                <a16:creationId xmlns:a16="http://schemas.microsoft.com/office/drawing/2014/main" id="{252D99F0-63CA-E48F-640E-8FB15F2F1625}"/>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12D3A69F-B7AD-DC1D-5FA7-28DDCBD4E5EB}"/>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8</a:t>
            </a:fld>
            <a:endParaRPr lang="en-US" dirty="0">
              <a:solidFill>
                <a:schemeClr val="bg1"/>
              </a:solidFill>
            </a:endParaRPr>
          </a:p>
        </p:txBody>
      </p:sp>
      <p:sp>
        <p:nvSpPr>
          <p:cNvPr id="9" name="TextBox 8">
            <a:extLst>
              <a:ext uri="{FF2B5EF4-FFF2-40B4-BE49-F238E27FC236}">
                <a16:creationId xmlns:a16="http://schemas.microsoft.com/office/drawing/2014/main" id="{A83B0DDB-4975-B574-D481-ADBAAE24ECC4}"/>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spTree>
    <p:extLst>
      <p:ext uri="{BB962C8B-B14F-4D97-AF65-F5344CB8AC3E}">
        <p14:creationId xmlns:p14="http://schemas.microsoft.com/office/powerpoint/2010/main" val="39125154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687F00-7E07-24D1-B512-5BD29DC607F9}"/>
            </a:ext>
          </a:extLst>
        </p:cNvPr>
        <p:cNvGrpSpPr/>
        <p:nvPr/>
      </p:nvGrpSpPr>
      <p:grpSpPr>
        <a:xfrm>
          <a:off x="0" y="0"/>
          <a:ext cx="0" cy="0"/>
          <a:chOff x="0" y="0"/>
          <a:chExt cx="0" cy="0"/>
        </a:xfrm>
      </p:grpSpPr>
      <p:sp>
        <p:nvSpPr>
          <p:cNvPr id="5" name="Rounded Rectangle 4">
            <a:extLst>
              <a:ext uri="{FF2B5EF4-FFF2-40B4-BE49-F238E27FC236}">
                <a16:creationId xmlns:a16="http://schemas.microsoft.com/office/drawing/2014/main" id="{1DCC7893-E3E2-24EC-0DBA-0D4675EC438F}"/>
              </a:ext>
            </a:extLst>
          </p:cNvPr>
          <p:cNvSpPr/>
          <p:nvPr/>
        </p:nvSpPr>
        <p:spPr>
          <a:xfrm>
            <a:off x="8527796" y="1445653"/>
            <a:ext cx="2606549" cy="2458942"/>
          </a:xfrm>
          <a:prstGeom prst="roundRect">
            <a:avLst/>
          </a:prstGeom>
          <a:noFill/>
          <a:ln w="73025">
            <a:solidFill>
              <a:srgbClr val="D4124F">
                <a:alpha val="29791"/>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FA15A0-E2BC-E4B0-F366-D7240EFBFBE9}"/>
              </a:ext>
            </a:extLst>
          </p:cNvPr>
          <p:cNvSpPr>
            <a:spLocks noGrp="1"/>
          </p:cNvSpPr>
          <p:nvPr>
            <p:ph type="title"/>
          </p:nvPr>
        </p:nvSpPr>
        <p:spPr>
          <a:xfrm>
            <a:off x="380445" y="116586"/>
            <a:ext cx="10515600" cy="1325563"/>
          </a:xfrm>
        </p:spPr>
        <p:txBody>
          <a:bodyPr>
            <a:normAutofit/>
          </a:bodyPr>
          <a:lstStyle/>
          <a:p>
            <a:r>
              <a:rPr lang="en-US" sz="4000">
                <a:latin typeface="Avenir Next" panose="020B0503020202020204" pitchFamily="34" charset="0"/>
              </a:rPr>
              <a:t>The </a:t>
            </a:r>
            <a:r>
              <a:rPr lang="en-US" sz="4000" err="1">
                <a:latin typeface="Avenir Next" panose="020B0503020202020204" pitchFamily="34" charset="0"/>
              </a:rPr>
              <a:t>NOvA</a:t>
            </a:r>
            <a:r>
              <a:rPr lang="en-US" sz="4000">
                <a:latin typeface="Avenir Next" panose="020B0503020202020204" pitchFamily="34" charset="0"/>
              </a:rPr>
              <a:t> Experiment</a:t>
            </a:r>
          </a:p>
        </p:txBody>
      </p:sp>
      <p:pic>
        <p:nvPicPr>
          <p:cNvPr id="10" name="Picture 9">
            <a:extLst>
              <a:ext uri="{FF2B5EF4-FFF2-40B4-BE49-F238E27FC236}">
                <a16:creationId xmlns:a16="http://schemas.microsoft.com/office/drawing/2014/main" id="{FAE67484-29C0-988E-79E3-8677300A9ED8}"/>
              </a:ext>
            </a:extLst>
          </p:cNvPr>
          <p:cNvPicPr>
            <a:picLocks noChangeAspect="1"/>
          </p:cNvPicPr>
          <p:nvPr/>
        </p:nvPicPr>
        <p:blipFill>
          <a:blip r:embed="rId3"/>
          <a:stretch>
            <a:fillRect/>
          </a:stretch>
        </p:blipFill>
        <p:spPr>
          <a:xfrm>
            <a:off x="337869" y="1152240"/>
            <a:ext cx="6384402" cy="1789430"/>
          </a:xfrm>
          <a:prstGeom prst="rect">
            <a:avLst/>
          </a:prstGeom>
        </p:spPr>
      </p:pic>
      <p:sp>
        <p:nvSpPr>
          <p:cNvPr id="11" name="Slide Number Placeholder 10">
            <a:extLst>
              <a:ext uri="{FF2B5EF4-FFF2-40B4-BE49-F238E27FC236}">
                <a16:creationId xmlns:a16="http://schemas.microsoft.com/office/drawing/2014/main" id="{CE85F17E-FC35-3AEA-EE28-B3AD39EBDABF}"/>
              </a:ext>
            </a:extLst>
          </p:cNvPr>
          <p:cNvSpPr>
            <a:spLocks noGrp="1"/>
          </p:cNvSpPr>
          <p:nvPr>
            <p:ph type="sldNum" sz="quarter" idx="12"/>
          </p:nvPr>
        </p:nvSpPr>
        <p:spPr/>
        <p:txBody>
          <a:bodyPr/>
          <a:lstStyle/>
          <a:p>
            <a:fld id="{93449C41-28D8-214C-95E9-2FFE65FC1517}" type="slidenum">
              <a:rPr lang="en-US" smtClean="0"/>
              <a:t>9</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15948BC-4A8D-00E3-CB91-C2040DD30130}"/>
                  </a:ext>
                </a:extLst>
              </p:cNvPr>
              <p:cNvSpPr txBox="1"/>
              <p:nvPr/>
            </p:nvSpPr>
            <p:spPr>
              <a:xfrm>
                <a:off x="694380" y="3143823"/>
                <a:ext cx="2367858" cy="945643"/>
              </a:xfrm>
              <a:prstGeom prst="rect">
                <a:avLst/>
              </a:prstGeom>
              <a:noFill/>
            </p:spPr>
            <p:txBody>
              <a:bodyPr wrap="square">
                <a:spAutoFit/>
              </a:bodyPr>
              <a:lstStyle/>
              <a:p>
                <a:r>
                  <a:rPr lang="en-GB" b="0" dirty="0">
                    <a:latin typeface="Avenir Next" panose="020B0503020202020204" pitchFamily="34" charset="0"/>
                  </a:rPr>
                  <a:t>Observe: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𝜇</m:t>
                        </m:r>
                      </m:sub>
                    </m:sSub>
                  </m:oMath>
                </a14:m>
                <a:r>
                  <a:rPr lang="en-US" dirty="0"/>
                  <a:t> </a:t>
                </a:r>
                <a:r>
                  <a:rPr lang="en-US" dirty="0">
                    <a:latin typeface="Avenir Next" panose="020B0503020202020204" pitchFamily="34" charset="0"/>
                  </a:rPr>
                  <a:t>disappearance.</a:t>
                </a:r>
              </a:p>
              <a:p>
                <a:pPr marL="285750" indent="-285750">
                  <a:buFont typeface="Arial" panose="020B0604020202020204" pitchFamily="34" charset="0"/>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𝜈</m:t>
                        </m:r>
                      </m:e>
                      <m:sub>
                        <m:r>
                          <a:rPr lang="en-GB" b="0" i="1" smtClean="0">
                            <a:latin typeface="Cambria Math" panose="02040503050406030204" pitchFamily="18" charset="0"/>
                          </a:rPr>
                          <m:t>𝑒</m:t>
                        </m:r>
                      </m:sub>
                    </m:sSub>
                  </m:oMath>
                </a14:m>
                <a:r>
                  <a:rPr lang="en-US" dirty="0"/>
                  <a:t> </a:t>
                </a:r>
                <a:r>
                  <a:rPr lang="en-US" dirty="0">
                    <a:latin typeface="Avenir Next" panose="020B0503020202020204" pitchFamily="34" charset="0"/>
                  </a:rPr>
                  <a:t>appearance.</a:t>
                </a:r>
              </a:p>
            </p:txBody>
          </p:sp>
        </mc:Choice>
        <mc:Fallback xmlns="">
          <p:sp>
            <p:nvSpPr>
              <p:cNvPr id="6" name="TextBox 5">
                <a:extLst>
                  <a:ext uri="{FF2B5EF4-FFF2-40B4-BE49-F238E27FC236}">
                    <a16:creationId xmlns:a16="http://schemas.microsoft.com/office/drawing/2014/main" id="{115948BC-4A8D-00E3-CB91-C2040DD30130}"/>
                  </a:ext>
                </a:extLst>
              </p:cNvPr>
              <p:cNvSpPr txBox="1">
                <a:spLocks noRot="1" noChangeAspect="1" noMove="1" noResize="1" noEditPoints="1" noAdjustHandles="1" noChangeArrowheads="1" noChangeShapeType="1" noTextEdit="1"/>
              </p:cNvSpPr>
              <p:nvPr/>
            </p:nvSpPr>
            <p:spPr>
              <a:xfrm>
                <a:off x="694380" y="3143823"/>
                <a:ext cx="2367858" cy="945643"/>
              </a:xfrm>
              <a:prstGeom prst="rect">
                <a:avLst/>
              </a:prstGeom>
              <a:blipFill>
                <a:blip r:embed="rId4"/>
                <a:stretch>
                  <a:fillRect l="-2139" t="-2632" r="-1070" b="-9211"/>
                </a:stretch>
              </a:blipFill>
            </p:spPr>
            <p:txBody>
              <a:bodyPr/>
              <a:lstStyle/>
              <a:p>
                <a:r>
                  <a:rPr lang="en-US">
                    <a:noFill/>
                  </a:rPr>
                  <a:t> </a:t>
                </a:r>
              </a:p>
            </p:txBody>
          </p:sp>
        </mc:Fallback>
      </mc:AlternateContent>
      <p:pic>
        <p:nvPicPr>
          <p:cNvPr id="13" name="Picture 12">
            <a:extLst>
              <a:ext uri="{FF2B5EF4-FFF2-40B4-BE49-F238E27FC236}">
                <a16:creationId xmlns:a16="http://schemas.microsoft.com/office/drawing/2014/main" id="{F4D9C8DB-AD4D-C325-7A4B-B6E16BDC1528}"/>
              </a:ext>
            </a:extLst>
          </p:cNvPr>
          <p:cNvPicPr>
            <a:picLocks noChangeAspect="1"/>
          </p:cNvPicPr>
          <p:nvPr/>
        </p:nvPicPr>
        <p:blipFill rotWithShape="1">
          <a:blip r:embed="rId5">
            <a:alphaModFix amt="30000"/>
          </a:blip>
          <a:srcRect t="20547"/>
          <a:stretch/>
        </p:blipFill>
        <p:spPr>
          <a:xfrm>
            <a:off x="8818420" y="2043466"/>
            <a:ext cx="2077810" cy="129615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61BCD1B-A7D9-C731-9CC7-04AD58853620}"/>
                  </a:ext>
                </a:extLst>
              </p:cNvPr>
              <p:cNvSpPr txBox="1"/>
              <p:nvPr/>
            </p:nvSpPr>
            <p:spPr>
              <a:xfrm>
                <a:off x="8924556" y="1662547"/>
                <a:ext cx="1865538" cy="369332"/>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Is </a:t>
                </a: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𝜃</m:t>
                        </m:r>
                      </m:e>
                      <m:sub>
                        <m:r>
                          <a:rPr lang="en-GB" b="0" i="1" smtClean="0">
                            <a:solidFill>
                              <a:schemeClr val="tx1">
                                <a:alpha val="30000"/>
                              </a:schemeClr>
                            </a:solidFill>
                            <a:latin typeface="Cambria Math" panose="02040503050406030204" pitchFamily="18" charset="0"/>
                          </a:rPr>
                          <m:t>23</m:t>
                        </m:r>
                      </m:sub>
                    </m:sSub>
                  </m:oMath>
                </a14:m>
                <a:r>
                  <a:rPr lang="en-US" dirty="0">
                    <a:solidFill>
                      <a:schemeClr val="tx1">
                        <a:alpha val="30000"/>
                      </a:schemeClr>
                    </a:solidFill>
                  </a:rPr>
                  <a:t> maximal?</a:t>
                </a:r>
              </a:p>
            </p:txBody>
          </p:sp>
        </mc:Choice>
        <mc:Fallback xmlns="">
          <p:sp>
            <p:nvSpPr>
              <p:cNvPr id="15" name="TextBox 14">
                <a:extLst>
                  <a:ext uri="{FF2B5EF4-FFF2-40B4-BE49-F238E27FC236}">
                    <a16:creationId xmlns:a16="http://schemas.microsoft.com/office/drawing/2014/main" id="{B61BCD1B-A7D9-C731-9CC7-04AD58853620}"/>
                  </a:ext>
                </a:extLst>
              </p:cNvPr>
              <p:cNvSpPr txBox="1">
                <a:spLocks noRot="1" noChangeAspect="1" noMove="1" noResize="1" noEditPoints="1" noAdjustHandles="1" noChangeArrowheads="1" noChangeShapeType="1" noTextEdit="1"/>
              </p:cNvSpPr>
              <p:nvPr/>
            </p:nvSpPr>
            <p:spPr>
              <a:xfrm>
                <a:off x="8924556" y="1662547"/>
                <a:ext cx="1865538" cy="369332"/>
              </a:xfrm>
              <a:prstGeom prst="rect">
                <a:avLst/>
              </a:prstGeom>
              <a:blipFill>
                <a:blip r:embed="rId6"/>
                <a:stretch>
                  <a:fillRect l="-2703" t="-13793" b="-275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11ED5B1-453B-93F7-7C62-5AED6B1DCBE5}"/>
                  </a:ext>
                </a:extLst>
              </p:cNvPr>
              <p:cNvSpPr txBox="1"/>
              <p:nvPr/>
            </p:nvSpPr>
            <p:spPr>
              <a:xfrm>
                <a:off x="9071172" y="3315924"/>
                <a:ext cx="1572305" cy="391646"/>
              </a:xfrm>
              <a:prstGeom prst="rect">
                <a:avLst/>
              </a:prstGeom>
              <a:noFill/>
            </p:spPr>
            <p:txBody>
              <a:bodyPr wrap="square">
                <a:spAutoFit/>
              </a:bodyPr>
              <a:lstStyle/>
              <a:p>
                <a:pPr algn="ctr"/>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𝜇</m:t>
                        </m:r>
                      </m:sub>
                    </m:sSub>
                    <m:r>
                      <a:rPr lang="en-GB" b="0" i="1" smtClean="0">
                        <a:solidFill>
                          <a:schemeClr val="tx1">
                            <a:alpha val="30000"/>
                          </a:schemeClr>
                        </a:solidFill>
                        <a:latin typeface="Cambria Math" panose="02040503050406030204" pitchFamily="18" charset="0"/>
                      </a:rPr>
                      <m:t>=</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𝜏</m:t>
                        </m:r>
                      </m:sub>
                    </m:sSub>
                    <m:r>
                      <a:rPr lang="en-GB" b="0" i="1" smtClean="0">
                        <a:solidFill>
                          <a:schemeClr val="tx1">
                            <a:alpha val="30000"/>
                          </a:schemeClr>
                        </a:solidFill>
                        <a:latin typeface="Cambria Math" panose="02040503050406030204" pitchFamily="18" charset="0"/>
                      </a:rPr>
                      <m:t> </m:t>
                    </m:r>
                    <m:r>
                      <m:rPr>
                        <m:sty m:val="p"/>
                      </m:rPr>
                      <a:rPr lang="en-GB" b="0" i="0" smtClean="0">
                        <a:solidFill>
                          <a:schemeClr val="tx1">
                            <a:alpha val="30000"/>
                          </a:schemeClr>
                        </a:solidFill>
                        <a:latin typeface="Cambria Math" panose="02040503050406030204" pitchFamily="18" charset="0"/>
                      </a:rPr>
                      <m:t>in</m:t>
                    </m:r>
                    <m:r>
                      <a:rPr lang="en-GB" b="0" i="1" smtClean="0">
                        <a:solidFill>
                          <a:schemeClr val="tx1">
                            <a:alpha val="30000"/>
                          </a:schemeClr>
                        </a:solidFill>
                        <a:latin typeface="Cambria Math" panose="02040503050406030204" pitchFamily="18" charset="0"/>
                      </a:rPr>
                      <m:t> </m:t>
                    </m:r>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𝜈</m:t>
                        </m:r>
                      </m:e>
                      <m:sub>
                        <m:r>
                          <a:rPr lang="en-GB" b="0" i="1" smtClean="0">
                            <a:solidFill>
                              <a:schemeClr val="tx1">
                                <a:alpha val="30000"/>
                              </a:schemeClr>
                            </a:solidFill>
                            <a:latin typeface="Cambria Math" panose="02040503050406030204" pitchFamily="18" charset="0"/>
                          </a:rPr>
                          <m:t>3</m:t>
                        </m:r>
                      </m:sub>
                    </m:sSub>
                    <m:r>
                      <a:rPr lang="en-GB" b="0" i="1" smtClean="0">
                        <a:solidFill>
                          <a:schemeClr val="tx1">
                            <a:alpha val="30000"/>
                          </a:schemeClr>
                        </a:solidFill>
                        <a:latin typeface="Cambria Math" panose="02040503050406030204" pitchFamily="18" charset="0"/>
                      </a:rPr>
                      <m:t>?</m:t>
                    </m:r>
                  </m:oMath>
                </a14:m>
                <a:r>
                  <a:rPr lang="en-US" dirty="0">
                    <a:solidFill>
                      <a:schemeClr val="tx1">
                        <a:alpha val="30000"/>
                      </a:schemeClr>
                    </a:solidFill>
                    <a:latin typeface="Avenir Next" panose="020B0503020202020204" pitchFamily="34" charset="0"/>
                  </a:rPr>
                  <a:t> </a:t>
                </a:r>
              </a:p>
            </p:txBody>
          </p:sp>
        </mc:Choice>
        <mc:Fallback xmlns="">
          <p:sp>
            <p:nvSpPr>
              <p:cNvPr id="19" name="TextBox 18">
                <a:extLst>
                  <a:ext uri="{FF2B5EF4-FFF2-40B4-BE49-F238E27FC236}">
                    <a16:creationId xmlns:a16="http://schemas.microsoft.com/office/drawing/2014/main" id="{311ED5B1-453B-93F7-7C62-5AED6B1DCBE5}"/>
                  </a:ext>
                </a:extLst>
              </p:cNvPr>
              <p:cNvSpPr txBox="1">
                <a:spLocks noRot="1" noChangeAspect="1" noMove="1" noResize="1" noEditPoints="1" noAdjustHandles="1" noChangeArrowheads="1" noChangeShapeType="1" noTextEdit="1"/>
              </p:cNvSpPr>
              <p:nvPr/>
            </p:nvSpPr>
            <p:spPr>
              <a:xfrm>
                <a:off x="9071172" y="3315924"/>
                <a:ext cx="1572305" cy="391646"/>
              </a:xfrm>
              <a:prstGeom prst="rect">
                <a:avLst/>
              </a:prstGeom>
              <a:blipFill>
                <a:blip r:embed="rId7"/>
                <a:stretch>
                  <a:fillRect b="-9677"/>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058A42CD-F19B-32CB-97EC-1BBD677BD4BA}"/>
              </a:ext>
            </a:extLst>
          </p:cNvPr>
          <p:cNvGrpSpPr/>
          <p:nvPr/>
        </p:nvGrpSpPr>
        <p:grpSpPr>
          <a:xfrm>
            <a:off x="4030444" y="3026705"/>
            <a:ext cx="3994632" cy="3006549"/>
            <a:chOff x="3789595" y="3055583"/>
            <a:chExt cx="3994632" cy="3006549"/>
          </a:xfrm>
        </p:grpSpPr>
        <p:sp>
          <p:nvSpPr>
            <p:cNvPr id="7" name="TextBox 6">
              <a:extLst>
                <a:ext uri="{FF2B5EF4-FFF2-40B4-BE49-F238E27FC236}">
                  <a16:creationId xmlns:a16="http://schemas.microsoft.com/office/drawing/2014/main" id="{B53556B6-F794-9A26-0D13-873D3F7F084F}"/>
                </a:ext>
              </a:extLst>
            </p:cNvPr>
            <p:cNvSpPr txBox="1"/>
            <p:nvPr/>
          </p:nvSpPr>
          <p:spPr>
            <a:xfrm>
              <a:off x="4030016" y="3339412"/>
              <a:ext cx="3754211" cy="646331"/>
            </a:xfrm>
            <a:prstGeom prst="rect">
              <a:avLst/>
            </a:prstGeom>
            <a:noFill/>
          </p:spPr>
          <p:txBody>
            <a:bodyPr wrap="square">
              <a:spAutoFit/>
            </a:bodyPr>
            <a:lstStyle/>
            <a:p>
              <a:r>
                <a:rPr lang="en-GB" dirty="0">
                  <a:solidFill>
                    <a:schemeClr val="tx1">
                      <a:alpha val="26000"/>
                    </a:schemeClr>
                  </a:solidFill>
                  <a:latin typeface="Avenir Next" panose="020B0503020202020204" pitchFamily="34" charset="0"/>
                </a:rPr>
                <a:t>Neutrino mass hierarchy: </a:t>
              </a:r>
            </a:p>
            <a:p>
              <a:r>
                <a:rPr lang="en-GB" dirty="0">
                  <a:solidFill>
                    <a:schemeClr val="tx1">
                      <a:alpha val="26000"/>
                    </a:schemeClr>
                  </a:solidFill>
                  <a:latin typeface="Avenir Next" panose="020B0503020202020204" pitchFamily="34" charset="0"/>
                </a:rPr>
                <a:t>Normal or inverted ordering?</a:t>
              </a:r>
              <a:endParaRPr lang="en-US" dirty="0">
                <a:solidFill>
                  <a:schemeClr val="tx1">
                    <a:alpha val="26000"/>
                  </a:schemeClr>
                </a:solidFill>
                <a:latin typeface="Avenir Next" panose="020B0503020202020204" pitchFamily="34" charset="0"/>
              </a:endParaRPr>
            </a:p>
          </p:txBody>
        </p:sp>
        <p:pic>
          <p:nvPicPr>
            <p:cNvPr id="17" name="Picture 16" descr="A diagram of a normal ordering&#10;&#10;Description automatically generated">
              <a:extLst>
                <a:ext uri="{FF2B5EF4-FFF2-40B4-BE49-F238E27FC236}">
                  <a16:creationId xmlns:a16="http://schemas.microsoft.com/office/drawing/2014/main" id="{55613972-7DEA-EFE3-6728-C849018A0E1D}"/>
                </a:ext>
              </a:extLst>
            </p:cNvPr>
            <p:cNvPicPr>
              <a:picLocks noChangeAspect="1"/>
            </p:cNvPicPr>
            <p:nvPr/>
          </p:nvPicPr>
          <p:blipFill rotWithShape="1">
            <a:blip r:embed="rId8">
              <a:alphaModFix amt="30000"/>
            </a:blip>
            <a:srcRect l="10600" t="11075" r="10718" b="21185"/>
            <a:stretch/>
          </p:blipFill>
          <p:spPr>
            <a:xfrm>
              <a:off x="3999536" y="3985743"/>
              <a:ext cx="3368944" cy="1747995"/>
            </a:xfrm>
            <a:prstGeom prst="rect">
              <a:avLst/>
            </a:prstGeom>
          </p:spPr>
        </p:pic>
        <p:sp>
          <p:nvSpPr>
            <p:cNvPr id="20" name="Rounded Rectangle 19">
              <a:extLst>
                <a:ext uri="{FF2B5EF4-FFF2-40B4-BE49-F238E27FC236}">
                  <a16:creationId xmlns:a16="http://schemas.microsoft.com/office/drawing/2014/main" id="{DA9985CF-6786-DF88-EB85-F4A69E7F8962}"/>
                </a:ext>
              </a:extLst>
            </p:cNvPr>
            <p:cNvSpPr/>
            <p:nvPr/>
          </p:nvSpPr>
          <p:spPr>
            <a:xfrm>
              <a:off x="3789595" y="3055583"/>
              <a:ext cx="3754211" cy="3006549"/>
            </a:xfrm>
            <a:prstGeom prst="roundRect">
              <a:avLst/>
            </a:prstGeom>
            <a:noFill/>
            <a:ln w="73025">
              <a:solidFill>
                <a:schemeClr val="accent2">
                  <a:alpha val="31146"/>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ounded Rectangle 20">
            <a:extLst>
              <a:ext uri="{FF2B5EF4-FFF2-40B4-BE49-F238E27FC236}">
                <a16:creationId xmlns:a16="http://schemas.microsoft.com/office/drawing/2014/main" id="{A3BE30A9-6F97-E7F1-7EAA-0B7872311D3A}"/>
              </a:ext>
            </a:extLst>
          </p:cNvPr>
          <p:cNvSpPr/>
          <p:nvPr/>
        </p:nvSpPr>
        <p:spPr>
          <a:xfrm>
            <a:off x="585254" y="3055584"/>
            <a:ext cx="2476984" cy="1110125"/>
          </a:xfrm>
          <a:prstGeom prst="roundRect">
            <a:avLst/>
          </a:prstGeom>
          <a:noFill/>
          <a:ln w="73025">
            <a:solidFill>
              <a:schemeClr val="accent6">
                <a:alpha val="84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8BAF3808-87B4-325F-8D88-D4F5A5EFD46C}"/>
              </a:ext>
            </a:extLst>
          </p:cNvPr>
          <p:cNvGrpSpPr/>
          <p:nvPr/>
        </p:nvGrpSpPr>
        <p:grpSpPr>
          <a:xfrm>
            <a:off x="180919" y="4323600"/>
            <a:ext cx="3433350" cy="2039628"/>
            <a:chOff x="8062088" y="4192030"/>
            <a:chExt cx="3433350" cy="2039628"/>
          </a:xfrm>
        </p:grpSpPr>
        <p:pic>
          <p:nvPicPr>
            <p:cNvPr id="1028" name="Picture 4">
              <a:extLst>
                <a:ext uri="{FF2B5EF4-FFF2-40B4-BE49-F238E27FC236}">
                  <a16:creationId xmlns:a16="http://schemas.microsoft.com/office/drawing/2014/main" id="{266CD58F-5FF6-8A7A-0952-56C9F1E59D13}"/>
                </a:ext>
              </a:extLst>
            </p:cNvPr>
            <p:cNvPicPr>
              <a:picLocks noChangeAspect="1" noChangeArrowheads="1"/>
            </p:cNvPicPr>
            <p:nvPr/>
          </p:nvPicPr>
          <p:blipFill>
            <a:blip r:embed="rId9">
              <a:alphaModFix amt="30000"/>
              <a:extLst>
                <a:ext uri="{28A0092B-C50C-407E-A947-70E740481C1C}">
                  <a14:useLocalDpi xmlns:a14="http://schemas.microsoft.com/office/drawing/2010/main" val="0"/>
                </a:ext>
              </a:extLst>
            </a:blip>
            <a:srcRect/>
            <a:stretch>
              <a:fillRect/>
            </a:stretch>
          </p:blipFill>
          <p:spPr bwMode="auto">
            <a:xfrm>
              <a:off x="9084682" y="4838573"/>
              <a:ext cx="1563763" cy="121191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57A25CB-0E15-2AEB-0FA0-6E6CB781E59A}"/>
                    </a:ext>
                  </a:extLst>
                </p:cNvPr>
                <p:cNvSpPr txBox="1"/>
                <p:nvPr/>
              </p:nvSpPr>
              <p:spPr>
                <a:xfrm>
                  <a:off x="8258472" y="4371201"/>
                  <a:ext cx="3216184" cy="369332"/>
                </a:xfrm>
                <a:prstGeom prst="rect">
                  <a:avLst/>
                </a:prstGeom>
                <a:noFill/>
              </p:spPr>
              <p:txBody>
                <a:bodyPr wrap="square">
                  <a:spAutoFit/>
                </a:bodyPr>
                <a:lstStyle/>
                <a:p>
                  <a14:m>
                    <m:oMath xmlns:m="http://schemas.openxmlformats.org/officeDocument/2006/math">
                      <m:sSub>
                        <m:sSubPr>
                          <m:ctrlPr>
                            <a:rPr lang="en-GB" b="0" i="1" smtClean="0">
                              <a:solidFill>
                                <a:schemeClr val="tx1">
                                  <a:alpha val="30000"/>
                                </a:schemeClr>
                              </a:solidFill>
                              <a:latin typeface="Cambria Math" panose="02040503050406030204" pitchFamily="18" charset="0"/>
                            </a:rPr>
                          </m:ctrlPr>
                        </m:sSubPr>
                        <m:e>
                          <m:r>
                            <a:rPr lang="en-GB" b="0" i="1" smtClean="0">
                              <a:solidFill>
                                <a:schemeClr val="tx1">
                                  <a:alpha val="30000"/>
                                </a:schemeClr>
                              </a:solidFill>
                              <a:latin typeface="Cambria Math" panose="02040503050406030204" pitchFamily="18" charset="0"/>
                            </a:rPr>
                            <m:t>𝛿</m:t>
                          </m:r>
                        </m:e>
                        <m:sub>
                          <m:r>
                            <a:rPr lang="en-GB" b="0" i="1" smtClean="0">
                              <a:solidFill>
                                <a:schemeClr val="tx1">
                                  <a:alpha val="30000"/>
                                </a:schemeClr>
                              </a:solidFill>
                              <a:latin typeface="Cambria Math" panose="02040503050406030204" pitchFamily="18" charset="0"/>
                            </a:rPr>
                            <m:t>𝐶𝑃</m:t>
                          </m:r>
                        </m:sub>
                      </m:sSub>
                    </m:oMath>
                  </a14:m>
                  <a:r>
                    <a:rPr lang="en-US" dirty="0">
                      <a:solidFill>
                        <a:schemeClr val="tx1">
                          <a:alpha val="30000"/>
                        </a:schemeClr>
                      </a:solidFill>
                    </a:rPr>
                    <a:t>: Do neutrinos violate CP?</a:t>
                  </a:r>
                </a:p>
              </p:txBody>
            </p:sp>
          </mc:Choice>
          <mc:Fallback xmlns="">
            <p:sp>
              <p:nvSpPr>
                <p:cNvPr id="24" name="TextBox 23">
                  <a:extLst>
                    <a:ext uri="{FF2B5EF4-FFF2-40B4-BE49-F238E27FC236}">
                      <a16:creationId xmlns:a16="http://schemas.microsoft.com/office/drawing/2014/main" id="{357A25CB-0E15-2AEB-0FA0-6E6CB781E59A}"/>
                    </a:ext>
                  </a:extLst>
                </p:cNvPr>
                <p:cNvSpPr txBox="1">
                  <a:spLocks noRot="1" noChangeAspect="1" noMove="1" noResize="1" noEditPoints="1" noAdjustHandles="1" noChangeArrowheads="1" noChangeShapeType="1" noTextEdit="1"/>
                </p:cNvSpPr>
                <p:nvPr/>
              </p:nvSpPr>
              <p:spPr>
                <a:xfrm>
                  <a:off x="8258472" y="4371201"/>
                  <a:ext cx="3216184" cy="369332"/>
                </a:xfrm>
                <a:prstGeom prst="rect">
                  <a:avLst/>
                </a:prstGeom>
                <a:blipFill>
                  <a:blip r:embed="rId10"/>
                  <a:stretch>
                    <a:fillRect t="-6667" b="-26667"/>
                  </a:stretch>
                </a:blipFill>
              </p:spPr>
              <p:txBody>
                <a:bodyPr/>
                <a:lstStyle/>
                <a:p>
                  <a:r>
                    <a:rPr lang="en-US">
                      <a:noFill/>
                    </a:rPr>
                    <a:t> </a:t>
                  </a:r>
                </a:p>
              </p:txBody>
            </p:sp>
          </mc:Fallback>
        </mc:AlternateContent>
        <p:sp>
          <p:nvSpPr>
            <p:cNvPr id="26" name="TextBox 25">
              <a:extLst>
                <a:ext uri="{FF2B5EF4-FFF2-40B4-BE49-F238E27FC236}">
                  <a16:creationId xmlns:a16="http://schemas.microsoft.com/office/drawing/2014/main" id="{884A3202-1320-ADF8-23CE-087E0CDDF9CD}"/>
                </a:ext>
              </a:extLst>
            </p:cNvPr>
            <p:cNvSpPr txBox="1"/>
            <p:nvPr/>
          </p:nvSpPr>
          <p:spPr>
            <a:xfrm>
              <a:off x="8365696" y="5156020"/>
              <a:ext cx="884984" cy="369332"/>
            </a:xfrm>
            <a:prstGeom prst="rect">
              <a:avLst/>
            </a:prstGeom>
            <a:noFill/>
          </p:spPr>
          <p:txBody>
            <a:bodyPr wrap="square">
              <a:spAutoFit/>
            </a:bodyPr>
            <a:lstStyle/>
            <a:p>
              <a:pPr algn="ctr"/>
              <a:r>
                <a:rPr lang="en-GB" dirty="0">
                  <a:solidFill>
                    <a:schemeClr val="tx1">
                      <a:alpha val="30000"/>
                    </a:schemeClr>
                  </a:solidFill>
                  <a:latin typeface="Avenir Next" panose="020B0503020202020204" pitchFamily="34" charset="0"/>
                </a:rPr>
                <a:t>Matter</a:t>
              </a:r>
              <a:endParaRPr lang="en-US" dirty="0">
                <a:solidFill>
                  <a:schemeClr val="tx1">
                    <a:alpha val="30000"/>
                  </a:schemeClr>
                </a:solidFill>
              </a:endParaRPr>
            </a:p>
          </p:txBody>
        </p:sp>
        <p:sp>
          <p:nvSpPr>
            <p:cNvPr id="27" name="TextBox 26">
              <a:extLst>
                <a:ext uri="{FF2B5EF4-FFF2-40B4-BE49-F238E27FC236}">
                  <a16:creationId xmlns:a16="http://schemas.microsoft.com/office/drawing/2014/main" id="{A7E54845-0F9C-8338-6FD9-C0B42817A5F9}"/>
                </a:ext>
              </a:extLst>
            </p:cNvPr>
            <p:cNvSpPr txBox="1"/>
            <p:nvPr/>
          </p:nvSpPr>
          <p:spPr>
            <a:xfrm>
              <a:off x="9939830" y="5567482"/>
              <a:ext cx="1307290" cy="369332"/>
            </a:xfrm>
            <a:prstGeom prst="rect">
              <a:avLst/>
            </a:prstGeom>
            <a:solidFill>
              <a:schemeClr val="bg1"/>
            </a:solidFill>
          </p:spPr>
          <p:txBody>
            <a:bodyPr wrap="square">
              <a:spAutoFit/>
            </a:bodyPr>
            <a:lstStyle/>
            <a:p>
              <a:pPr algn="ctr"/>
              <a:r>
                <a:rPr lang="en-GB">
                  <a:solidFill>
                    <a:schemeClr val="tx1">
                      <a:alpha val="30000"/>
                    </a:schemeClr>
                  </a:solidFill>
                  <a:latin typeface="Avenir Next" panose="020B0503020202020204" pitchFamily="34" charset="0"/>
                </a:rPr>
                <a:t>Antimatter</a:t>
              </a:r>
              <a:endParaRPr lang="en-US">
                <a:solidFill>
                  <a:schemeClr val="tx1">
                    <a:alpha val="30000"/>
                  </a:schemeClr>
                </a:solidFill>
              </a:endParaRPr>
            </a:p>
          </p:txBody>
        </p:sp>
        <p:sp>
          <p:nvSpPr>
            <p:cNvPr id="28" name="Rounded Rectangle 27">
              <a:extLst>
                <a:ext uri="{FF2B5EF4-FFF2-40B4-BE49-F238E27FC236}">
                  <a16:creationId xmlns:a16="http://schemas.microsoft.com/office/drawing/2014/main" id="{8B888C9A-5347-861D-A6A3-382966252F8F}"/>
                </a:ext>
              </a:extLst>
            </p:cNvPr>
            <p:cNvSpPr/>
            <p:nvPr/>
          </p:nvSpPr>
          <p:spPr>
            <a:xfrm>
              <a:off x="8062088" y="4192030"/>
              <a:ext cx="3433350" cy="2039628"/>
            </a:xfrm>
            <a:prstGeom prst="roundRect">
              <a:avLst/>
            </a:prstGeom>
            <a:noFill/>
            <a:ln w="73025">
              <a:solidFill>
                <a:schemeClr val="accent1">
                  <a:alpha val="3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7" name="Group 36">
            <a:extLst>
              <a:ext uri="{FF2B5EF4-FFF2-40B4-BE49-F238E27FC236}">
                <a16:creationId xmlns:a16="http://schemas.microsoft.com/office/drawing/2014/main" id="{1C7FE33E-D6C6-519B-C29E-8A1EB566C2C1}"/>
              </a:ext>
            </a:extLst>
          </p:cNvPr>
          <p:cNvGrpSpPr/>
          <p:nvPr/>
        </p:nvGrpSpPr>
        <p:grpSpPr>
          <a:xfrm>
            <a:off x="8213558" y="4148382"/>
            <a:ext cx="3393188" cy="2207968"/>
            <a:chOff x="180659" y="4374789"/>
            <a:chExt cx="3393188" cy="2207968"/>
          </a:xfrm>
        </p:grpSpPr>
        <p:sp>
          <p:nvSpPr>
            <p:cNvPr id="35" name="TextBox 34">
              <a:extLst>
                <a:ext uri="{FF2B5EF4-FFF2-40B4-BE49-F238E27FC236}">
                  <a16:creationId xmlns:a16="http://schemas.microsoft.com/office/drawing/2014/main" id="{6F2FB949-9149-1FC5-1694-7BEEF475883B}"/>
                </a:ext>
              </a:extLst>
            </p:cNvPr>
            <p:cNvSpPr txBox="1"/>
            <p:nvPr/>
          </p:nvSpPr>
          <p:spPr>
            <a:xfrm>
              <a:off x="396960" y="4458587"/>
              <a:ext cx="2981241" cy="2031325"/>
            </a:xfrm>
            <a:prstGeom prst="rect">
              <a:avLst/>
            </a:prstGeom>
            <a:noFill/>
          </p:spPr>
          <p:txBody>
            <a:bodyPr wrap="square">
              <a:spAutoFit/>
            </a:bodyPr>
            <a:lstStyle/>
            <a:p>
              <a:r>
                <a:rPr lang="en-GB" dirty="0">
                  <a:solidFill>
                    <a:schemeClr val="tx1">
                      <a:alpha val="30000"/>
                    </a:schemeClr>
                  </a:solidFill>
                  <a:latin typeface="Avenir Next" panose="020B0503020202020204" pitchFamily="34" charset="0"/>
                </a:rPr>
                <a:t>More analyses: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Sterile neutrino search.</a:t>
              </a: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endParaRPr lang="en-GB" dirty="0">
                <a:solidFill>
                  <a:schemeClr val="tx1">
                    <a:alpha val="30000"/>
                  </a:schemeClr>
                </a:solidFill>
                <a:latin typeface="Avenir Next" panose="020B0503020202020204" pitchFamily="34" charset="0"/>
              </a:endParaRP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Neutrino cross-sections.</a:t>
              </a:r>
            </a:p>
            <a:p>
              <a:pPr marL="285750" indent="-285750">
                <a:buFont typeface="Arial" panose="020B0604020202020204" pitchFamily="34" charset="0"/>
                <a:buChar char="•"/>
              </a:pPr>
              <a:r>
                <a:rPr lang="en-GB" dirty="0">
                  <a:solidFill>
                    <a:schemeClr val="tx1">
                      <a:alpha val="30000"/>
                    </a:schemeClr>
                  </a:solidFill>
                  <a:latin typeface="Avenir Next" panose="020B0503020202020204" pitchFamily="34" charset="0"/>
                </a:rPr>
                <a:t>Exotics, ...</a:t>
              </a:r>
            </a:p>
          </p:txBody>
        </p:sp>
        <p:pic>
          <p:nvPicPr>
            <p:cNvPr id="1030" name="Picture 6">
              <a:extLst>
                <a:ext uri="{FF2B5EF4-FFF2-40B4-BE49-F238E27FC236}">
                  <a16:creationId xmlns:a16="http://schemas.microsoft.com/office/drawing/2014/main" id="{D5DC7D47-4255-1ECB-B9C1-DEEB882CF139}"/>
                </a:ext>
              </a:extLst>
            </p:cNvPr>
            <p:cNvPicPr>
              <a:picLocks noChangeAspect="1" noChangeArrowheads="1"/>
            </p:cNvPicPr>
            <p:nvPr/>
          </p:nvPicPr>
          <p:blipFill rotWithShape="1">
            <a:blip r:embed="rId11">
              <a:alphaModFix amt="30000"/>
              <a:extLst>
                <a:ext uri="{28A0092B-C50C-407E-A947-70E740481C1C}">
                  <a14:useLocalDpi xmlns:a14="http://schemas.microsoft.com/office/drawing/2010/main" val="0"/>
                </a:ext>
              </a:extLst>
            </a:blip>
            <a:srcRect l="5376" t="29746" r="6347" b="30307"/>
            <a:stretch/>
          </p:blipFill>
          <p:spPr bwMode="auto">
            <a:xfrm>
              <a:off x="718084" y="5142096"/>
              <a:ext cx="2002347" cy="577774"/>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a:extLst>
                <a:ext uri="{FF2B5EF4-FFF2-40B4-BE49-F238E27FC236}">
                  <a16:creationId xmlns:a16="http://schemas.microsoft.com/office/drawing/2014/main" id="{5264F24F-BE27-A4E8-206E-F7F36448E794}"/>
                </a:ext>
              </a:extLst>
            </p:cNvPr>
            <p:cNvSpPr/>
            <p:nvPr/>
          </p:nvSpPr>
          <p:spPr>
            <a:xfrm>
              <a:off x="2220749" y="5073103"/>
              <a:ext cx="595726" cy="766722"/>
            </a:xfrm>
            <a:prstGeom prst="roundRect">
              <a:avLst/>
            </a:prstGeom>
            <a:solidFill>
              <a:srgbClr val="6089C4">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30000"/>
                  </a:schemeClr>
                </a:solidFill>
              </a:endParaRPr>
            </a:p>
          </p:txBody>
        </p:sp>
        <p:pic>
          <p:nvPicPr>
            <p:cNvPr id="33" name="Graphic 32" descr="Question Mark with solid fill">
              <a:extLst>
                <a:ext uri="{FF2B5EF4-FFF2-40B4-BE49-F238E27FC236}">
                  <a16:creationId xmlns:a16="http://schemas.microsoft.com/office/drawing/2014/main" id="{560DFF4F-8E94-8FF1-CDC4-18C59BF635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2547031">
              <a:off x="2714561" y="5008047"/>
              <a:ext cx="300077" cy="300077"/>
            </a:xfrm>
            <a:prstGeom prst="rect">
              <a:avLst/>
            </a:prstGeom>
          </p:spPr>
        </p:pic>
        <p:sp>
          <p:nvSpPr>
            <p:cNvPr id="36" name="Rounded Rectangle 35">
              <a:extLst>
                <a:ext uri="{FF2B5EF4-FFF2-40B4-BE49-F238E27FC236}">
                  <a16:creationId xmlns:a16="http://schemas.microsoft.com/office/drawing/2014/main" id="{DF393689-483A-0C6E-10EC-8522ED88D998}"/>
                </a:ext>
              </a:extLst>
            </p:cNvPr>
            <p:cNvSpPr/>
            <p:nvPr/>
          </p:nvSpPr>
          <p:spPr>
            <a:xfrm>
              <a:off x="180659" y="4374789"/>
              <a:ext cx="3393188" cy="2207968"/>
            </a:xfrm>
            <a:prstGeom prst="roundRect">
              <a:avLst/>
            </a:prstGeom>
            <a:noFill/>
            <a:ln w="73025">
              <a:solidFill>
                <a:srgbClr val="7030A0">
                  <a:alpha val="3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1810E980-CA56-5F04-99CC-CDEBCF1A8581}"/>
              </a:ext>
            </a:extLst>
          </p:cNvPr>
          <p:cNvSpPr/>
          <p:nvPr/>
        </p:nvSpPr>
        <p:spPr>
          <a:xfrm>
            <a:off x="-241402" y="6490769"/>
            <a:ext cx="12596775" cy="367231"/>
          </a:xfrm>
          <a:prstGeom prst="rect">
            <a:avLst/>
          </a:prstGeom>
          <a:solidFill>
            <a:srgbClr val="004C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10">
            <a:extLst>
              <a:ext uri="{FF2B5EF4-FFF2-40B4-BE49-F238E27FC236}">
                <a16:creationId xmlns:a16="http://schemas.microsoft.com/office/drawing/2014/main" id="{F2C4135E-1B68-1793-0975-F7C0DA00C3A8}"/>
              </a:ext>
            </a:extLst>
          </p:cNvPr>
          <p:cNvSpPr txBox="1">
            <a:spLocks/>
          </p:cNvSpPr>
          <p:nvPr/>
        </p:nvSpPr>
        <p:spPr>
          <a:xfrm>
            <a:off x="10896045" y="6498850"/>
            <a:ext cx="1291593" cy="36723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3449C41-28D8-214C-95E9-2FFE65FC1517}" type="slidenum">
              <a:rPr lang="en-US" smtClean="0">
                <a:solidFill>
                  <a:schemeClr val="bg1"/>
                </a:solidFill>
              </a:rPr>
              <a:pPr algn="ctr"/>
              <a:t>9</a:t>
            </a:fld>
            <a:endParaRPr lang="en-US" dirty="0">
              <a:solidFill>
                <a:schemeClr val="bg1"/>
              </a:solidFill>
            </a:endParaRPr>
          </a:p>
        </p:txBody>
      </p:sp>
      <p:sp>
        <p:nvSpPr>
          <p:cNvPr id="12" name="TextBox 11">
            <a:extLst>
              <a:ext uri="{FF2B5EF4-FFF2-40B4-BE49-F238E27FC236}">
                <a16:creationId xmlns:a16="http://schemas.microsoft.com/office/drawing/2014/main" id="{8555BBEA-4E36-6C44-B812-82F93B755872}"/>
              </a:ext>
            </a:extLst>
          </p:cNvPr>
          <p:cNvSpPr txBox="1"/>
          <p:nvPr/>
        </p:nvSpPr>
        <p:spPr>
          <a:xfrm>
            <a:off x="-4362" y="6543967"/>
            <a:ext cx="12192000" cy="276999"/>
          </a:xfrm>
          <a:prstGeom prst="rect">
            <a:avLst/>
          </a:prstGeom>
          <a:noFill/>
        </p:spPr>
        <p:txBody>
          <a:bodyPr wrap="square">
            <a:spAutoFit/>
          </a:bodyPr>
          <a:lstStyle/>
          <a:p>
            <a:pPr algn="ctr"/>
            <a:r>
              <a:rPr lang="en-US" sz="1200" dirty="0">
                <a:solidFill>
                  <a:schemeClr val="bg1"/>
                </a:solidFill>
              </a:rPr>
              <a:t>14</a:t>
            </a:r>
            <a:r>
              <a:rPr lang="en-US" sz="1200" baseline="30000" dirty="0">
                <a:solidFill>
                  <a:schemeClr val="bg1"/>
                </a:solidFill>
              </a:rPr>
              <a:t>th</a:t>
            </a:r>
            <a:r>
              <a:rPr lang="en-US" sz="1200" dirty="0">
                <a:solidFill>
                  <a:schemeClr val="bg1"/>
                </a:solidFill>
              </a:rPr>
              <a:t> July 2025 – XV </a:t>
            </a:r>
            <a:r>
              <a:rPr lang="en-US" sz="1200" dirty="0" err="1">
                <a:solidFill>
                  <a:schemeClr val="bg1"/>
                </a:solidFill>
              </a:rPr>
              <a:t>NExT</a:t>
            </a:r>
            <a:r>
              <a:rPr lang="en-US" sz="1200" dirty="0">
                <a:solidFill>
                  <a:schemeClr val="bg1"/>
                </a:solidFill>
              </a:rPr>
              <a:t> PhD Workshop – Emerson Bannister</a:t>
            </a:r>
          </a:p>
        </p:txBody>
      </p:sp>
      <p:pic>
        <p:nvPicPr>
          <p:cNvPr id="14" name="Picture 13" descr="A blue and black logo&#10;&#10;Description automatically generated">
            <a:extLst>
              <a:ext uri="{FF2B5EF4-FFF2-40B4-BE49-F238E27FC236}">
                <a16:creationId xmlns:a16="http://schemas.microsoft.com/office/drawing/2014/main" id="{2EB78016-2325-02FF-2024-4A953FAAE5BA}"/>
              </a:ext>
            </a:extLst>
          </p:cNvPr>
          <p:cNvPicPr>
            <a:picLocks noChangeAspect="1"/>
          </p:cNvPicPr>
          <p:nvPr/>
        </p:nvPicPr>
        <p:blipFill>
          <a:blip r:embed="rId14"/>
          <a:stretch>
            <a:fillRect/>
          </a:stretch>
        </p:blipFill>
        <p:spPr>
          <a:xfrm>
            <a:off x="10715137" y="-88583"/>
            <a:ext cx="1470729" cy="1136472"/>
          </a:xfrm>
          <a:prstGeom prst="rect">
            <a:avLst/>
          </a:prstGeom>
        </p:spPr>
      </p:pic>
    </p:spTree>
    <p:extLst>
      <p:ext uri="{BB962C8B-B14F-4D97-AF65-F5344CB8AC3E}">
        <p14:creationId xmlns:p14="http://schemas.microsoft.com/office/powerpoint/2010/main" val="2037040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8375</TotalTime>
  <Words>1962</Words>
  <Application>Microsoft Macintosh PowerPoint</Application>
  <PresentationFormat>Widescreen</PresentationFormat>
  <Paragraphs>421</Paragraphs>
  <Slides>42</Slides>
  <Notes>40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42</vt:i4>
      </vt:variant>
    </vt:vector>
  </HeadingPairs>
  <TitlesOfParts>
    <vt:vector size="56" baseType="lpstr">
      <vt:lpstr>Aptos</vt:lpstr>
      <vt:lpstr>Aptos Display</vt:lpstr>
      <vt:lpstr>Arial</vt:lpstr>
      <vt:lpstr>Avenir Next</vt:lpstr>
      <vt:lpstr>Cambria Math</vt:lpstr>
      <vt:lpstr>CMMI10</vt:lpstr>
      <vt:lpstr>CMR10</vt:lpstr>
      <vt:lpstr>CMSY10</vt:lpstr>
      <vt:lpstr>CMSY7</vt:lpstr>
      <vt:lpstr>CMTI10</vt:lpstr>
      <vt:lpstr>Georgia</vt:lpstr>
      <vt:lpstr>Roboto Light</vt:lpstr>
      <vt:lpstr>Wingdings</vt:lpstr>
      <vt:lpstr>Office Theme</vt:lpstr>
      <vt:lpstr>The NOvA Test Beam Program</vt:lpstr>
      <vt:lpstr>Outline</vt:lpstr>
      <vt:lpstr>Neutrinos</vt:lpstr>
      <vt:lpstr>Neutrinos</vt:lpstr>
      <vt:lpstr>Neutrinos</vt:lpstr>
      <vt:lpstr>Neutrino Oscillations</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Experiment</vt:lpstr>
      <vt:lpstr>The NOvA Test Beam Program: Motivation</vt:lpstr>
      <vt:lpstr>The NOvA Test Beam Program: Motivation</vt:lpstr>
      <vt:lpstr>The NOvA Test Beam Program: Motivation</vt:lpstr>
      <vt:lpstr>The NOvA Test Beam Experiment</vt:lpstr>
      <vt:lpstr>Instrumentation</vt:lpstr>
      <vt:lpstr>Instrumentation</vt:lpstr>
      <vt:lpstr>Instrumentation</vt:lpstr>
      <vt:lpstr>Instrumentation</vt:lpstr>
      <vt:lpstr>Instrumentation</vt:lpstr>
      <vt:lpstr>Instrumentation</vt:lpstr>
      <vt:lpstr>Instrumentation</vt:lpstr>
      <vt:lpstr>Instrumentation</vt:lpstr>
      <vt:lpstr>Event Displays</vt:lpstr>
      <vt:lpstr>Event Displays</vt:lpstr>
      <vt:lpstr>The NOvA Test Beam Experiment</vt:lpstr>
      <vt:lpstr>Summary and Outlook</vt:lpstr>
      <vt:lpstr>Summary and Outlook</vt:lpstr>
      <vt:lpstr>Thank you!</vt:lpstr>
      <vt:lpstr>PowerPoint Presentation</vt:lpstr>
      <vt:lpstr>PowerPoint Presentation</vt:lpstr>
      <vt:lpstr>PowerPoint Presentation</vt:lpstr>
      <vt:lpstr>PowerPoint Presentation</vt:lpstr>
      <vt:lpstr>MWPC</vt:lpstr>
      <vt:lpstr>Magnet</vt:lpstr>
      <vt:lpstr>Time of Flight (ToF)</vt:lpstr>
      <vt:lpstr>Electrons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NOvA Test Beam Program</dc:title>
  <dc:creator>Emerson Bannister</dc:creator>
  <cp:lastModifiedBy>Emerson Bannister</cp:lastModifiedBy>
  <cp:revision>2</cp:revision>
  <dcterms:created xsi:type="dcterms:W3CDTF">2025-05-22T18:56:03Z</dcterms:created>
  <dcterms:modified xsi:type="dcterms:W3CDTF">2025-07-14T15:03:15Z</dcterms:modified>
</cp:coreProperties>
</file>