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5" r:id="rId5"/>
    <p:sldId id="275" r:id="rId6"/>
    <p:sldId id="267" r:id="rId7"/>
    <p:sldId id="276" r:id="rId8"/>
    <p:sldId id="277" r:id="rId9"/>
    <p:sldId id="268" r:id="rId10"/>
  </p:sldIdLst>
  <p:sldSz cx="12192000" cy="6858000"/>
  <p:notesSz cx="6958013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46" autoAdjust="0"/>
    <p:restoredTop sz="96159" autoAdjust="0"/>
  </p:normalViewPr>
  <p:slideViewPr>
    <p:cSldViewPr showGuides="1">
      <p:cViewPr varScale="1">
        <p:scale>
          <a:sx n="117" d="100"/>
          <a:sy n="117" d="100"/>
        </p:scale>
        <p:origin x="17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108" d="100"/>
          <a:sy n="108" d="100"/>
        </p:scale>
        <p:origin x="5280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fzeilenplatzhalter 1">
            <a:extLst>
              <a:ext uri="{FF2B5EF4-FFF2-40B4-BE49-F238E27FC236}">
                <a16:creationId xmlns:a16="http://schemas.microsoft.com/office/drawing/2014/main" id="{7021594F-60AF-5030-27F4-B919E0755C05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gray">
          <a:xfrm>
            <a:off x="184640" y="0"/>
            <a:ext cx="5886653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45C4C54D-5268-2170-0B7D-70659D206B08}"/>
              </a:ext>
            </a:extLst>
          </p:cNvPr>
          <p:cNvSpPr>
            <a:spLocks noGrp="1"/>
          </p:cNvSpPr>
          <p:nvPr>
            <p:ph type="dt" idx="1"/>
          </p:nvPr>
        </p:nvSpPr>
        <p:spPr bwMode="gray">
          <a:xfrm>
            <a:off x="6071293" y="0"/>
            <a:ext cx="700471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0530C102-DC59-4ADF-BCE9-B21E5AA1F1ED}" type="datetimeFigureOut">
              <a:rPr lang="en-US" smtClean="0"/>
              <a:pPr/>
              <a:t>9/19/25</a:t>
            </a:fld>
            <a:endParaRPr lang="en-US" dirty="0"/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A7568FAF-32D5-F797-5874-241DEBC3A7A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gray">
          <a:xfrm>
            <a:off x="184640" y="9448185"/>
            <a:ext cx="5886653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6A11AFD2-EF91-BDDC-349A-DB1934250B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gray">
          <a:xfrm>
            <a:off x="6071293" y="9448185"/>
            <a:ext cx="700471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8D601724-35E3-4B40-B93F-B7E192B7FF5D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61043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704" userDrawn="1">
          <p15:clr>
            <a:srgbClr val="F26B43"/>
          </p15:clr>
        </p15:guide>
        <p15:guide id="2" pos="219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184640" y="0"/>
            <a:ext cx="5886653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6071293" y="0"/>
            <a:ext cx="700471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0530C102-DC59-4ADF-BCE9-B21E5AA1F1ED}" type="datetimeFigureOut">
              <a:rPr lang="en-US" smtClean="0"/>
              <a:pPr/>
              <a:t>9/19/25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184640" y="499091"/>
            <a:ext cx="6588732" cy="3707147"/>
          </a:xfrm>
          <a:prstGeom prst="rect">
            <a:avLst/>
          </a:prstGeom>
          <a:noFill/>
          <a:ln w="6350">
            <a:solidFill>
              <a:schemeClr val="bg2"/>
            </a:solidFill>
          </a:ln>
        </p:spPr>
        <p:txBody>
          <a:bodyPr vert="horz" lIns="96597" tIns="48299" rIns="96597" bIns="48299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192088" y="4398211"/>
            <a:ext cx="6581284" cy="4679883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6"/>
            <a:r>
              <a:rPr lang="en-US" dirty="0"/>
              <a:t>Eighth level</a:t>
            </a:r>
          </a:p>
          <a:p>
            <a:pPr lvl="7"/>
            <a:r>
              <a:rPr lang="en-US" dirty="0"/>
              <a:t>Ninth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184640" y="9448185"/>
            <a:ext cx="5886653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6071293" y="9448185"/>
            <a:ext cx="700471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8D601724-35E3-4B40-B93F-B7E192B7FF5D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5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1200" kern="1200">
        <a:solidFill>
          <a:srgbClr val="000000"/>
        </a:solidFill>
        <a:latin typeface="+mn-lt"/>
        <a:ea typeface="+mn-ea"/>
        <a:cs typeface="+mn-cs"/>
      </a:defRPr>
    </a:lvl1pPr>
    <a:lvl2pPr marL="252000" indent="-25200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buClr>
        <a:schemeClr val="accent1"/>
      </a:buClr>
      <a:buFont typeface="Wingdings" panose="05000000000000000000" pitchFamily="2" charset="2"/>
      <a:buChar char="§"/>
      <a:defRPr sz="1200" kern="1200">
        <a:solidFill>
          <a:srgbClr val="000000"/>
        </a:solidFill>
        <a:latin typeface="+mn-lt"/>
        <a:ea typeface="+mn-ea"/>
        <a:cs typeface="+mn-cs"/>
      </a:defRPr>
    </a:lvl2pPr>
    <a:lvl3pPr marL="252000" indent="-25200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buClr>
        <a:schemeClr val="accent1"/>
      </a:buClr>
      <a:buFont typeface="+mj-lt"/>
      <a:buAutoNum type="arabicPeriod"/>
      <a:defRPr sz="1200" kern="1200">
        <a:solidFill>
          <a:srgbClr val="000000"/>
        </a:solidFill>
        <a:latin typeface="+mn-lt"/>
        <a:ea typeface="+mn-ea"/>
        <a:cs typeface="+mn-cs"/>
      </a:defRPr>
    </a:lvl3pPr>
    <a:lvl4pPr marL="504000" indent="-252000" algn="l" defTabSz="914400" rtl="0" eaLnBrk="1" latinLnBrk="0" hangingPunct="1">
      <a:lnSpc>
        <a:spcPct val="110000"/>
      </a:lnSpc>
      <a:spcBef>
        <a:spcPts val="0"/>
      </a:spcBef>
      <a:spcAft>
        <a:spcPts val="300"/>
      </a:spcAft>
      <a:buClr>
        <a:schemeClr val="accent1"/>
      </a:buClr>
      <a:buFont typeface="Symbol" panose="05050102010706020507" pitchFamily="18" charset="2"/>
      <a:buChar char="-"/>
      <a:defRPr sz="1200" kern="1200">
        <a:solidFill>
          <a:srgbClr val="000000"/>
        </a:solidFill>
        <a:latin typeface="+mn-lt"/>
        <a:ea typeface="+mn-ea"/>
        <a:cs typeface="+mn-cs"/>
      </a:defRPr>
    </a:lvl4pPr>
    <a:lvl5pPr marL="504000" indent="-252000" algn="l" defTabSz="914400" rtl="0" eaLnBrk="1" latinLnBrk="0" hangingPunct="1">
      <a:lnSpc>
        <a:spcPct val="110000"/>
      </a:lnSpc>
      <a:spcBef>
        <a:spcPts val="0"/>
      </a:spcBef>
      <a:spcAft>
        <a:spcPts val="300"/>
      </a:spcAft>
      <a:buClr>
        <a:schemeClr val="accent1"/>
      </a:buClr>
      <a:buFont typeface="+mj-lt"/>
      <a:buAutoNum type="alphaLcPeriod"/>
      <a:defRPr sz="1200" kern="1200">
        <a:solidFill>
          <a:srgbClr val="000000"/>
        </a:solidFill>
        <a:latin typeface="+mn-lt"/>
        <a:ea typeface="+mn-ea"/>
        <a:cs typeface="+mn-cs"/>
      </a:defRPr>
    </a:lvl5pPr>
    <a:lvl6pPr marL="0" indent="0" algn="l" defTabSz="914400" rtl="0" eaLnBrk="1" latinLnBrk="0" hangingPunct="1">
      <a:lnSpc>
        <a:spcPct val="110000"/>
      </a:lnSpc>
      <a:spcBef>
        <a:spcPts val="1000"/>
      </a:spcBef>
      <a:spcAft>
        <a:spcPts val="600"/>
      </a:spcAft>
      <a:defRPr sz="1600" b="1" kern="1200">
        <a:solidFill>
          <a:schemeClr val="accent1"/>
        </a:solidFill>
        <a:latin typeface="+mn-lt"/>
        <a:ea typeface="+mn-ea"/>
        <a:cs typeface="+mn-cs"/>
      </a:defRPr>
    </a:lvl6pPr>
    <a:lvl7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7pPr>
    <a:lvl8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8pPr>
    <a:lvl9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772" userDrawn="1">
          <p15:clr>
            <a:srgbClr val="F26B43"/>
          </p15:clr>
        </p15:guide>
        <p15:guide id="2" pos="121" userDrawn="1">
          <p15:clr>
            <a:srgbClr val="F26B43"/>
          </p15:clr>
        </p15:guide>
        <p15:guide id="3" pos="4271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 dirty="0">
                <a:solidFill>
                  <a:schemeClr val="bg1"/>
                </a:solidFill>
              </a:rPr>
              <a:t>Title Slides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C9806C6D-0905-EEEA-0B68-C996F2964FF2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5E157EA1-ECC1-A9AA-1AF8-CA75A4644506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aute 4">
              <a:extLst>
                <a:ext uri="{FF2B5EF4-FFF2-40B4-BE49-F238E27FC236}">
                  <a16:creationId xmlns:a16="http://schemas.microsoft.com/office/drawing/2014/main" id="{FDC88BE7-F254-7F88-E4BE-4948376941CA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2467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two-column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659"/>
            <a:ext cx="1728788" cy="1007704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AE8D194-9EDA-738A-DC32-F2142FF7C4E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5649568-1C2D-B202-63ED-CEE7405FD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9B9F8B5-CDA2-B101-8FD8-AD3CDBA0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A6AB963E-1F0D-866D-E3FB-95098EBB08C9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7F437339-9972-1104-C84E-3425CA29FA15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E8490089-7E0F-697B-8A21-B674E637433E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FB31B9B-7A37-361D-F7F6-4E6344A8A45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0118436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 dirty="0">
                <a:solidFill>
                  <a:schemeClr val="bg1"/>
                </a:solidFill>
              </a:rPr>
              <a:t>Divider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83ADA49-B8A9-2D5D-A571-94E5F1DD0F54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E2251FA2-90EB-2A45-FC37-A0304FBAD85F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61D9F5AD-F0AD-2CAA-880D-C238F5A4CFA7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515969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F49F37-C71A-F97E-E3A7-139DDD7F9D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4041774"/>
            <a:ext cx="7561263" cy="2232025"/>
          </a:xfrm>
        </p:spPr>
        <p:txBody>
          <a:bodyPr tIns="72000"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377F9694-8382-FAAE-BF69-4C4EF7EA399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ACFB753-502E-F3E6-F47F-279E23DC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960B388-4E4A-DE89-37D5-609461BF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FF8578ED-5C80-7F30-EAC9-58EF35B5425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02A2A9F0-A69F-C43F-A107-E3FA32B328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10091738" y="4041776"/>
            <a:ext cx="1726244" cy="365518"/>
          </a:xfrm>
        </p:spPr>
        <p:txBody>
          <a:bodyPr wrap="none" tIns="108000"/>
          <a:lstStyle>
            <a:lvl1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Chapter</a:t>
            </a:r>
          </a:p>
        </p:txBody>
      </p:sp>
      <p:sp>
        <p:nvSpPr>
          <p:cNvPr id="17" name="Textplatzhalter 13">
            <a:extLst>
              <a:ext uri="{FF2B5EF4-FFF2-40B4-BE49-F238E27FC236}">
                <a16:creationId xmlns:a16="http://schemas.microsoft.com/office/drawing/2014/main" id="{4FC48BF4-7798-9F53-9DFC-ED348CD6B0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0091738" y="4407464"/>
            <a:ext cx="1726244" cy="858274"/>
          </a:xfrm>
        </p:spPr>
        <p:txBody>
          <a:bodyPr wrap="none" tIns="0"/>
          <a:lstStyle>
            <a:lvl1pPr marL="0" indent="0" algn="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bg1">
                    <a:alpha val="60000"/>
                  </a:schemeClr>
                </a:solidFill>
                <a:latin typeface="+mj-lt"/>
              </a:defRPr>
            </a:lvl1pPr>
            <a:lvl2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2pPr>
            <a:lvl3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3pPr>
            <a:lvl4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4pPr>
            <a:lvl5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5pPr>
            <a:lvl6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6pPr>
            <a:lvl7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7pPr>
            <a:lvl8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8pPr>
            <a:lvl9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8A65190-0278-D712-7185-458914BDE89A}"/>
              </a:ext>
            </a:extLst>
          </p:cNvPr>
          <p:cNvSpPr/>
          <p:nvPr userDrawn="1"/>
        </p:nvSpPr>
        <p:spPr bwMode="gray">
          <a:xfrm>
            <a:off x="12252684" y="4041774"/>
            <a:ext cx="1908212" cy="183549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t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Divider Slide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a better overview, the color of the chapter separator can be adjusted.</a:t>
            </a:r>
          </a:p>
          <a:p>
            <a:pPr algn="l"/>
            <a:endParaRPr lang="en-US" sz="1000" dirty="0">
              <a:solidFill>
                <a:schemeClr val="tx1"/>
              </a:solidFill>
            </a:endParaRP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Right-click next to the slide, </a:t>
            </a:r>
            <a:r>
              <a:rPr lang="en-US" sz="1000" b="1" dirty="0">
                <a:solidFill>
                  <a:schemeClr val="tx1"/>
                </a:solidFill>
              </a:rPr>
              <a:t>Format background</a:t>
            </a:r>
            <a:r>
              <a:rPr lang="en-US" sz="1000" dirty="0">
                <a:solidFill>
                  <a:schemeClr val="tx1"/>
                </a:solidFill>
              </a:rPr>
              <a:t>, select </a:t>
            </a:r>
            <a:r>
              <a:rPr lang="en-US" sz="1000" b="1" dirty="0">
                <a:solidFill>
                  <a:schemeClr val="tx1"/>
                </a:solidFill>
              </a:rPr>
              <a:t>Theme Colors</a:t>
            </a:r>
            <a:r>
              <a:rPr lang="en-US" sz="1000" dirty="0">
                <a:solidFill>
                  <a:schemeClr val="tx1"/>
                </a:solidFill>
              </a:rPr>
              <a:t>.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60105423-6B46-120A-0BA8-0B71D20B9EDB}"/>
              </a:ext>
            </a:extLst>
          </p:cNvPr>
          <p:cNvSpPr/>
          <p:nvPr userDrawn="1"/>
        </p:nvSpPr>
        <p:spPr bwMode="gray">
          <a:xfrm>
            <a:off x="123967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C49502F4-B000-C269-8071-9A63E2A72653}"/>
              </a:ext>
            </a:extLst>
          </p:cNvPr>
          <p:cNvSpPr/>
          <p:nvPr userDrawn="1"/>
        </p:nvSpPr>
        <p:spPr bwMode="gray">
          <a:xfrm>
            <a:off x="1261645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7E2FD37A-1CC6-89FD-5DDD-E6570ACC76CE}"/>
              </a:ext>
            </a:extLst>
          </p:cNvPr>
          <p:cNvSpPr/>
          <p:nvPr userDrawn="1"/>
        </p:nvSpPr>
        <p:spPr bwMode="gray">
          <a:xfrm>
            <a:off x="128362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F39F4507-52B0-54F8-D940-968CA169441A}"/>
              </a:ext>
            </a:extLst>
          </p:cNvPr>
          <p:cNvSpPr/>
          <p:nvPr userDrawn="1"/>
        </p:nvSpPr>
        <p:spPr bwMode="gray">
          <a:xfrm>
            <a:off x="1305595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1057D053-9A95-35E0-0244-4F994B98FF23}"/>
              </a:ext>
            </a:extLst>
          </p:cNvPr>
          <p:cNvSpPr/>
          <p:nvPr userDrawn="1"/>
        </p:nvSpPr>
        <p:spPr bwMode="gray">
          <a:xfrm>
            <a:off x="132757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3F5C6E84-2A68-9158-2D5F-E1AB8B02124C}"/>
              </a:ext>
            </a:extLst>
          </p:cNvPr>
          <p:cNvSpPr/>
          <p:nvPr userDrawn="1"/>
        </p:nvSpPr>
        <p:spPr bwMode="gray">
          <a:xfrm>
            <a:off x="13495450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0AE386D5-4201-6C21-55BF-AE30828A74FF}"/>
              </a:ext>
            </a:extLst>
          </p:cNvPr>
          <p:cNvSpPr/>
          <p:nvPr userDrawn="1"/>
        </p:nvSpPr>
        <p:spPr bwMode="gray">
          <a:xfrm>
            <a:off x="13715202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6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FCCD13C-13DF-D323-4F51-3921028E77C1}"/>
              </a:ext>
            </a:extLst>
          </p:cNvPr>
          <p:cNvSpPr>
            <a:spLocks/>
          </p:cNvSpPr>
          <p:nvPr/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658049 w 861983"/>
              <a:gd name="connsiteY0" fmla="*/ 308 h 309203"/>
              <a:gd name="connsiteX1" fmla="*/ 861983 w 861983"/>
              <a:gd name="connsiteY1" fmla="*/ 308 h 309203"/>
              <a:gd name="connsiteX2" fmla="*/ 861983 w 861983"/>
              <a:gd name="connsiteY2" fmla="*/ 69770 h 309203"/>
              <a:gd name="connsiteX3" fmla="*/ 802345 w 861983"/>
              <a:gd name="connsiteY3" fmla="*/ 69770 h 309203"/>
              <a:gd name="connsiteX4" fmla="*/ 802345 w 861983"/>
              <a:gd name="connsiteY4" fmla="*/ 309203 h 309203"/>
              <a:gd name="connsiteX5" fmla="*/ 717687 w 861983"/>
              <a:gd name="connsiteY5" fmla="*/ 309203 h 309203"/>
              <a:gd name="connsiteX6" fmla="*/ 717687 w 861983"/>
              <a:gd name="connsiteY6" fmla="*/ 69770 h 309203"/>
              <a:gd name="connsiteX7" fmla="*/ 658049 w 861983"/>
              <a:gd name="connsiteY7" fmla="*/ 69770 h 309203"/>
              <a:gd name="connsiteX8" fmla="*/ 553088 w 861983"/>
              <a:gd name="connsiteY8" fmla="*/ 308 h 309203"/>
              <a:gd name="connsiteX9" fmla="*/ 637743 w 861983"/>
              <a:gd name="connsiteY9" fmla="*/ 308 h 309203"/>
              <a:gd name="connsiteX10" fmla="*/ 637743 w 861983"/>
              <a:gd name="connsiteY10" fmla="*/ 308895 h 309203"/>
              <a:gd name="connsiteX11" fmla="*/ 553088 w 861983"/>
              <a:gd name="connsiteY11" fmla="*/ 308895 h 309203"/>
              <a:gd name="connsiteX12" fmla="*/ 310128 w 861983"/>
              <a:gd name="connsiteY12" fmla="*/ 308 h 309203"/>
              <a:gd name="connsiteX13" fmla="*/ 312683 w 861983"/>
              <a:gd name="connsiteY13" fmla="*/ 308 h 309203"/>
              <a:gd name="connsiteX14" fmla="*/ 312375 w 861983"/>
              <a:gd name="connsiteY14" fmla="*/ 308893 h 309203"/>
              <a:gd name="connsiteX15" fmla="*/ 312376 w 861983"/>
              <a:gd name="connsiteY15" fmla="*/ 308894 h 309203"/>
              <a:gd name="connsiteX16" fmla="*/ 312375 w 861983"/>
              <a:gd name="connsiteY16" fmla="*/ 308894 h 309203"/>
              <a:gd name="connsiteX17" fmla="*/ 312375 w 861983"/>
              <a:gd name="connsiteY17" fmla="*/ 308895 h 309203"/>
              <a:gd name="connsiteX18" fmla="*/ 312330 w 861983"/>
              <a:gd name="connsiteY18" fmla="*/ 308895 h 309203"/>
              <a:gd name="connsiteX19" fmla="*/ 312330 w 861983"/>
              <a:gd name="connsiteY19" fmla="*/ 308894 h 309203"/>
              <a:gd name="connsiteX20" fmla="*/ 0 w 861983"/>
              <a:gd name="connsiteY20" fmla="*/ 308894 h 309203"/>
              <a:gd name="connsiteX21" fmla="*/ 9822 w 861983"/>
              <a:gd name="connsiteY21" fmla="*/ 233400 h 309203"/>
              <a:gd name="connsiteX22" fmla="*/ 312327 w 861983"/>
              <a:gd name="connsiteY22" fmla="*/ 308882 h 309203"/>
              <a:gd name="connsiteX23" fmla="*/ 312324 w 861983"/>
              <a:gd name="connsiteY23" fmla="*/ 308870 h 309203"/>
              <a:gd name="connsiteX24" fmla="*/ 30128 w 861983"/>
              <a:gd name="connsiteY24" fmla="*/ 177592 h 309203"/>
              <a:gd name="connsiteX25" fmla="*/ 71047 w 861983"/>
              <a:gd name="connsiteY25" fmla="*/ 113197 h 309203"/>
              <a:gd name="connsiteX26" fmla="*/ 312318 w 861983"/>
              <a:gd name="connsiteY26" fmla="*/ 308847 h 309203"/>
              <a:gd name="connsiteX27" fmla="*/ 312293 w 861983"/>
              <a:gd name="connsiteY27" fmla="*/ 308749 h 309203"/>
              <a:gd name="connsiteX28" fmla="*/ 116061 w 861983"/>
              <a:gd name="connsiteY28" fmla="*/ 68799 h 309203"/>
              <a:gd name="connsiteX29" fmla="*/ 180765 w 861983"/>
              <a:gd name="connsiteY29" fmla="*/ 28848 h 309203"/>
              <a:gd name="connsiteX30" fmla="*/ 312277 w 861983"/>
              <a:gd name="connsiteY30" fmla="*/ 308685 h 309203"/>
              <a:gd name="connsiteX31" fmla="*/ 237188 w 861983"/>
              <a:gd name="connsiteY31" fmla="*/ 9205 h 309203"/>
              <a:gd name="connsiteX32" fmla="*/ 310128 w 861983"/>
              <a:gd name="connsiteY32" fmla="*/ 308 h 309203"/>
              <a:gd name="connsiteX33" fmla="*/ 441123 w 861983"/>
              <a:gd name="connsiteY33" fmla="*/ 0 h 309203"/>
              <a:gd name="connsiteX34" fmla="*/ 538155 w 861983"/>
              <a:gd name="connsiteY34" fmla="*/ 0 h 309203"/>
              <a:gd name="connsiteX35" fmla="*/ 413197 w 861983"/>
              <a:gd name="connsiteY35" fmla="*/ 155394 h 309203"/>
              <a:gd name="connsiteX36" fmla="*/ 538772 w 861983"/>
              <a:gd name="connsiteY36" fmla="*/ 308895 h 309203"/>
              <a:gd name="connsiteX37" fmla="*/ 444646 w 861983"/>
              <a:gd name="connsiteY37" fmla="*/ 308895 h 309203"/>
              <a:gd name="connsiteX38" fmla="*/ 332681 w 861983"/>
              <a:gd name="connsiteY38" fmla="*/ 188693 h 309203"/>
              <a:gd name="connsiteX39" fmla="*/ 332681 w 861983"/>
              <a:gd name="connsiteY39" fmla="*/ 119895 h 309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61983" h="309203">
                <a:moveTo>
                  <a:pt x="658049" y="308"/>
                </a:moveTo>
                <a:lnTo>
                  <a:pt x="861983" y="308"/>
                </a:lnTo>
                <a:lnTo>
                  <a:pt x="861983" y="69770"/>
                </a:lnTo>
                <a:lnTo>
                  <a:pt x="802345" y="69770"/>
                </a:lnTo>
                <a:lnTo>
                  <a:pt x="802345" y="309203"/>
                </a:lnTo>
                <a:lnTo>
                  <a:pt x="717687" y="309203"/>
                </a:lnTo>
                <a:lnTo>
                  <a:pt x="717687" y="69770"/>
                </a:lnTo>
                <a:lnTo>
                  <a:pt x="658049" y="69770"/>
                </a:lnTo>
                <a:close/>
                <a:moveTo>
                  <a:pt x="553088" y="308"/>
                </a:moveTo>
                <a:lnTo>
                  <a:pt x="637743" y="308"/>
                </a:lnTo>
                <a:lnTo>
                  <a:pt x="637743" y="308895"/>
                </a:lnTo>
                <a:lnTo>
                  <a:pt x="553088" y="308895"/>
                </a:lnTo>
                <a:close/>
                <a:moveTo>
                  <a:pt x="310128" y="308"/>
                </a:moveTo>
                <a:lnTo>
                  <a:pt x="312683" y="308"/>
                </a:lnTo>
                <a:lnTo>
                  <a:pt x="312375" y="308893"/>
                </a:lnTo>
                <a:lnTo>
                  <a:pt x="312376" y="308894"/>
                </a:lnTo>
                <a:lnTo>
                  <a:pt x="312375" y="308894"/>
                </a:lnTo>
                <a:lnTo>
                  <a:pt x="312375" y="308895"/>
                </a:lnTo>
                <a:lnTo>
                  <a:pt x="312330" y="308895"/>
                </a:lnTo>
                <a:lnTo>
                  <a:pt x="312330" y="308894"/>
                </a:lnTo>
                <a:lnTo>
                  <a:pt x="0" y="308894"/>
                </a:lnTo>
                <a:cubicBezTo>
                  <a:pt x="308" y="282863"/>
                  <a:pt x="3480" y="257493"/>
                  <a:pt x="9822" y="233400"/>
                </a:cubicBezTo>
                <a:lnTo>
                  <a:pt x="312327" y="308882"/>
                </a:lnTo>
                <a:lnTo>
                  <a:pt x="312324" y="308870"/>
                </a:lnTo>
                <a:lnTo>
                  <a:pt x="30128" y="177592"/>
                </a:lnTo>
                <a:cubicBezTo>
                  <a:pt x="40920" y="154425"/>
                  <a:pt x="54882" y="132842"/>
                  <a:pt x="71047" y="113197"/>
                </a:cubicBezTo>
                <a:lnTo>
                  <a:pt x="312318" y="308847"/>
                </a:lnTo>
                <a:lnTo>
                  <a:pt x="312293" y="308749"/>
                </a:lnTo>
                <a:lnTo>
                  <a:pt x="116061" y="68799"/>
                </a:lnTo>
                <a:cubicBezTo>
                  <a:pt x="135750" y="52942"/>
                  <a:pt x="157289" y="39640"/>
                  <a:pt x="180765" y="28848"/>
                </a:cubicBezTo>
                <a:lnTo>
                  <a:pt x="312277" y="308685"/>
                </a:lnTo>
                <a:lnTo>
                  <a:pt x="237188" y="9205"/>
                </a:lnTo>
                <a:cubicBezTo>
                  <a:pt x="260665" y="3480"/>
                  <a:pt x="285066" y="308"/>
                  <a:pt x="310128" y="308"/>
                </a:cubicBezTo>
                <a:close/>
                <a:moveTo>
                  <a:pt x="441123" y="0"/>
                </a:moveTo>
                <a:lnTo>
                  <a:pt x="538155" y="0"/>
                </a:lnTo>
                <a:lnTo>
                  <a:pt x="413197" y="155394"/>
                </a:lnTo>
                <a:lnTo>
                  <a:pt x="538772" y="308895"/>
                </a:lnTo>
                <a:lnTo>
                  <a:pt x="444646" y="308895"/>
                </a:lnTo>
                <a:lnTo>
                  <a:pt x="332681" y="188693"/>
                </a:lnTo>
                <a:lnTo>
                  <a:pt x="332681" y="11989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14130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s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 dirty="0">
                <a:solidFill>
                  <a:schemeClr val="bg1"/>
                </a:solidFill>
              </a:rPr>
              <a:t>Text Slides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96487C8-3898-9A0D-C9F9-756ABF29CC7A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BB845C91-C89E-338E-C9EA-4C39346DFA55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176FA26C-F202-41D1-CD6E-898DF2DEBB09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934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7561264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D431E4-E519-1234-FE33-E8AB8077801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38985F4-50E8-E270-E8DA-DC9A5DFEC6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811813F-F15B-6052-8D32-B7BF1C278A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80263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03953" y="1592263"/>
            <a:ext cx="561657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89038B4-FE9D-E75E-CBA7-A4AFDD61FF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B3F8990C-EE9B-9FAE-C44C-270F39377E6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C8FCD27-29AE-82EA-3746-DBEB053279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6826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59263" y="1598217"/>
            <a:ext cx="367188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FAB14BE-0A96-B2A6-1E7C-652A5A235D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155944" y="1592263"/>
            <a:ext cx="3664582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FCF9B44-89CE-5C78-E17A-E0D8DDD8AA0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2B90CFD-7675-410D-5FBC-60FE99027A6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EE605EC-0BAE-E682-2FEE-959934696D4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07566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270033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87713" y="1598217"/>
            <a:ext cx="270033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FAB14BE-0A96-B2A6-1E7C-652A5A235D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03949" y="1592263"/>
            <a:ext cx="270033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18B540B-0C8C-E249-F263-396FA418CF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9120188" y="1592263"/>
            <a:ext cx="270033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6F2C2F2-A469-FDA9-4694-B14CE4D2B83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09FE437C-2FB5-8E53-12AF-758B9C09B96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C6255C4-5E26-8F03-0093-3FE830E79CD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19302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 dirty="0">
                <a:solidFill>
                  <a:schemeClr val="bg1"/>
                </a:solidFill>
              </a:rPr>
              <a:t>Text &amp; </a:t>
            </a:r>
            <a:br>
              <a:rPr lang="en-US" sz="12000" b="1" dirty="0">
                <a:solidFill>
                  <a:schemeClr val="bg1"/>
                </a:solidFill>
              </a:rPr>
            </a:br>
            <a:r>
              <a:rPr lang="en-US" sz="12000" b="1" dirty="0" err="1">
                <a:solidFill>
                  <a:schemeClr val="bg1"/>
                </a:solidFill>
              </a:rPr>
              <a:t>Pictue</a:t>
            </a:r>
            <a:endParaRPr lang="en-US" sz="12000" b="1" dirty="0">
              <a:solidFill>
                <a:schemeClr val="bg1"/>
              </a:solidFill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D91CF98-7E64-A92D-A585-8CE7EB1112F2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0DC14551-5FA4-58A0-A5D0-4712444E529A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CA816A33-7090-9599-A875-ED901DF398EA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138540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Text and Pictur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7561263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60849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1"/>
            <a:ext cx="4043361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D70B73C-0CF1-5C0D-6E7E-0F2140886ACB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79FA06E-4A79-9BE7-7176-0CDABBFDEA0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ECACCEBE-2A95-EBE4-CD9F-A6EDDA24967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30C461-1671-0A4D-6841-C1DA8B5BA1B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EA6D74CA-A6BA-B921-DEB9-D6A49E43D2E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53679442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988051" y="1"/>
            <a:ext cx="4103687" cy="6858000"/>
          </a:xfrm>
        </p:spPr>
        <p:txBody>
          <a:bodyPr tIns="9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14472A9-C746-414B-A339-17009C086F0C}"/>
              </a:ext>
            </a:extLst>
          </p:cNvPr>
          <p:cNvSpPr/>
          <p:nvPr userDrawn="1"/>
        </p:nvSpPr>
        <p:spPr bwMode="gray">
          <a:xfrm>
            <a:off x="0" y="0"/>
            <a:ext cx="59880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371475" y="368300"/>
            <a:ext cx="5616575" cy="4681538"/>
          </a:xfrm>
        </p:spPr>
        <p:txBody>
          <a:bodyPr rIns="36000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371475" y="5265738"/>
            <a:ext cx="5616575" cy="1011236"/>
          </a:xfrm>
        </p:spPr>
        <p:txBody>
          <a:bodyPr rIns="36000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6250CC-595F-56CB-920B-A07D0AF8DB6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de-DE"/>
              <a:t>20/09/25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012934-337B-04B6-BBA6-336DE7455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7DF1B2-42B7-5543-6886-E7938EDBE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484C6BD-91DB-46E4-D1D8-D75CEFB669AE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59D79EA9-159E-AF02-E8D2-0E0E2BFCBD4B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D0DC72A4-EA66-1D2C-67F7-6C89ECA758CD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A0F1769-10E8-A988-F711-DB28498A25E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10488487" y="5553236"/>
            <a:ext cx="1332038" cy="720564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9pPr>
          </a:lstStyle>
          <a:p>
            <a:pPr lvl="0"/>
            <a:r>
              <a:rPr lang="en-US" noProof="1"/>
              <a:t>OE Logoplatzhalter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DC890DB-CD17-4A1F-BD79-44804CD60EB3}"/>
              </a:ext>
            </a:extLst>
          </p:cNvPr>
          <p:cNvSpPr/>
          <p:nvPr userDrawn="1"/>
        </p:nvSpPr>
        <p:spPr bwMode="gray">
          <a:xfrm>
            <a:off x="12233756" y="5553236"/>
            <a:ext cx="1640680" cy="72056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OE-Logo (optional)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Insert with a click on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image icon</a:t>
            </a:r>
            <a:endParaRPr lang="en-US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457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Text and 2x Pictur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7561263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60849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0"/>
            <a:ext cx="4043361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8F5116AB-EDC8-4AAB-4B23-B0F880D3116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148638" y="3429000"/>
            <a:ext cx="4043361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76EE313-5AAA-A0EA-8444-811EFE1191D0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A1FC182A-F96F-5221-873F-3B2B5AAB8E5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32C1A369-5E22-F1DC-FC91-3E67E0891AA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1294EBFA-1C3B-20E4-7E18-EADCA4BF01E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687767C0-1F3D-3EB7-C35E-3DFC7F453FE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20903491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5616575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203950" y="1"/>
            <a:ext cx="5988049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6D641E1-639F-0493-BBF6-89BD42031440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E2E680-3FF9-ABDB-21FE-FBA027792160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de-DE" noProof="1"/>
              <a:t>20/09/25</a:t>
            </a:r>
            <a:endParaRPr lang="en-US" noProof="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A526B-BB77-0D6A-817F-6C40D944BDCE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</p:spPr>
        <p:txBody>
          <a:bodyPr/>
          <a:lstStyle/>
          <a:p>
            <a:r>
              <a:rPr lang="en-GB" noProof="1"/>
              <a:t>E. Blomley - CSS to Phoebus Transition at KIT</a:t>
            </a:r>
            <a:endParaRPr lang="en-US" noProof="1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BF4C557-2716-4BAC-1F79-F528FD3982DA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644C98EE-B3A7-7238-F3DE-A4EEE986D320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44357380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2x Picture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5616575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77424FD-F9EC-9D50-76B7-A15217260B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203952" y="0"/>
            <a:ext cx="598804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E6670E1C-5A99-3F90-22DA-92683344E10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203952" y="3429000"/>
            <a:ext cx="598804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E029FC3-CCFD-6807-4B07-283D6D2E4AC3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4BE23FB-82F9-256A-844F-E66CF0B1169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de-DE" noProof="1"/>
              <a:t>20/09/25</a:t>
            </a:r>
            <a:endParaRPr lang="en-US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FB82624-8EFE-AB1E-C365-BC8C7FE4BEC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</p:spPr>
        <p:txBody>
          <a:bodyPr/>
          <a:lstStyle/>
          <a:p>
            <a:r>
              <a:rPr lang="en-GB" noProof="1"/>
              <a:t>E. Blomley - CSS to Phoebus Transition at KIT</a:t>
            </a:r>
            <a:endParaRPr lang="en-US" noProof="1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15CD544-922E-96F9-8EAB-ABE0DF7E74C1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C80D2BB3-E138-B7DD-31BD-76E8F71E4E39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5227583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4" y="1"/>
            <a:ext cx="7932736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CC92567-845B-5A16-AD42-AF8D88C03086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1EFE2-E8B5-56D7-6032-6F049A14EA6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de-DE" noProof="1"/>
              <a:t>20/09/25</a:t>
            </a:r>
            <a:endParaRPr lang="en-US" noProof="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B05A39-8EF3-2CC5-3106-31B6DF3A23FD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GB" noProof="1"/>
              <a:t>E. Blomley - CSS to Phoebus Transition at KIT</a:t>
            </a:r>
            <a:endParaRPr lang="en-US" noProof="1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9CFE138-5A56-42D1-CEDB-6704D5C323D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F2824E2A-4652-0276-77D5-E2F7A17236EF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88654495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2x Pictur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793273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259263" y="3429000"/>
            <a:ext cx="793273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7364D22-E1CE-D3E5-45DB-66B9F8D3C95C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25E92D-EEDF-41E0-AFB0-5B7CA56902F1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de-DE" noProof="1"/>
              <a:t>20/09/25</a:t>
            </a:r>
            <a:endParaRPr lang="en-US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3181661-B42D-C815-F777-F226E4013AB8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GB" noProof="1"/>
              <a:t>E. Blomley - CSS to Phoebus Transition at KIT</a:t>
            </a:r>
            <a:endParaRPr lang="en-US" noProof="1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7A4FC51-B5D1-EA2C-4520-8FBD7D0AD4F4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25AC6484-86DB-2DAB-BB62-A5745F449A7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63630723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2x Picture vertic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3967200" cy="6858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4800" y="0"/>
            <a:ext cx="3967200" cy="6858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946D4BB-B535-21BF-5706-F2593173BAA1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42913EC-AA64-42F8-7D39-B16842087DF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de-DE" noProof="1"/>
              <a:t>20/09/25</a:t>
            </a:r>
            <a:endParaRPr lang="en-US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E0DADB-FC3F-095E-4791-75B52230B02F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GB" noProof="1"/>
              <a:t>E. Blomley - CSS to Phoebus Transition at KIT</a:t>
            </a:r>
            <a:endParaRPr lang="en-US" noProof="1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A1CFBF2-D69A-34C8-B3BD-C059BF951A1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B89CE0D6-653F-7F8C-F948-4496D414E60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09978504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4x Pictur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4800" y="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Bildplatzhalter 15">
            <a:extLst>
              <a:ext uri="{FF2B5EF4-FFF2-40B4-BE49-F238E27FC236}">
                <a16:creationId xmlns:a16="http://schemas.microsoft.com/office/drawing/2014/main" id="{7F82C154-C2F8-0DAB-C0BD-5339CDD09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59263" y="342900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20C756FA-7475-759D-D898-FED49EC21C6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8224800" y="342900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3376BD9-6CCE-719E-7D39-A434E6F082BA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30D9CD-2193-97AA-1758-B1FC1421DAAF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de-DE" noProof="1"/>
              <a:t>20/09/25</a:t>
            </a:r>
            <a:endParaRPr lang="en-US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9C73A4-0550-88A3-B15C-D839D27C3A41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GB" noProof="1"/>
              <a:t>E. Blomley - CSS to Phoebus Transition at KIT</a:t>
            </a:r>
            <a:endParaRPr lang="en-US" noProof="1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09BE537-47E8-E28E-E31C-569B375CD31F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12" name="SmartArt Placeholder 11">
            <a:extLst>
              <a:ext uri="{FF2B5EF4-FFF2-40B4-BE49-F238E27FC236}">
                <a16:creationId xmlns:a16="http://schemas.microsoft.com/office/drawing/2014/main" id="{CC855A49-14E5-453A-4AAE-9D55DDBC3682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40119587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 and Picture horizontal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2816225"/>
            <a:ext cx="3671889" cy="3460748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255615" y="2816225"/>
            <a:ext cx="3671889" cy="346074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144990" y="2816225"/>
            <a:ext cx="3671889" cy="346074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26003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8BCFDEC-EEB4-FB94-494B-7A6B7C8104D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38CEE48-7318-2C48-A4DB-0374240E6DC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2A6EAAC-D781-C247-456C-6DDB93810FE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2044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horizontal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4041775"/>
            <a:ext cx="5616575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9EC190A-F91D-A63D-5DE6-284075CC06D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7D6DBFAC-7948-6CD4-F795-0F657587514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1806FD95-1722-01B2-D054-0F1C46053F9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66583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x Picture horizontal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4041775"/>
            <a:ext cx="5616575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6203948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50" y="-1"/>
            <a:ext cx="5988050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E289A028-6BAD-57D6-0C99-2E2EE8D2385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FF70BBC8-26C8-72F5-7017-C4E9ADC5110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4220114-93CE-7986-FBD4-6B87CC84D1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61536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914472A9-C746-414B-A339-17009C086F0C}"/>
              </a:ext>
            </a:extLst>
          </p:cNvPr>
          <p:cNvSpPr/>
          <p:nvPr userDrawn="1"/>
        </p:nvSpPr>
        <p:spPr bwMode="gray">
          <a:xfrm>
            <a:off x="5988050" y="0"/>
            <a:ext cx="6203950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371475" y="368300"/>
            <a:ext cx="5616575" cy="4681538"/>
          </a:xfrm>
        </p:spPr>
        <p:txBody>
          <a:bodyPr rIns="36000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265738"/>
            <a:ext cx="5616575" cy="1011236"/>
          </a:xfrm>
        </p:spPr>
        <p:txBody>
          <a:bodyPr rIns="36000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988051" y="1"/>
            <a:ext cx="4103687" cy="6858000"/>
          </a:xfrm>
        </p:spPr>
        <p:txBody>
          <a:bodyPr tIns="864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B13F734F-93E9-EAAB-2752-52949F41370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de-DE"/>
              <a:t>20/09/25</a:t>
            </a:r>
            <a:endParaRPr lang="en-US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7037DF08-8E92-E882-4AEB-B9E96AA7A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GB"/>
              <a:t>E. Blomley - CSS to Phoebus Transition at KIT</a:t>
            </a:r>
            <a:endParaRPr lang="en-US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29264F0A-C45F-9937-0433-4CE92B3ED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4" name="Gruppieren 8">
            <a:extLst>
              <a:ext uri="{FF2B5EF4-FFF2-40B4-BE49-F238E27FC236}">
                <a16:creationId xmlns:a16="http://schemas.microsoft.com/office/drawing/2014/main" id="{A1532E2A-0AD5-78A6-C7F4-C16B026BA9BB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5" name="Freihandform: Form 9">
              <a:extLst>
                <a:ext uri="{FF2B5EF4-FFF2-40B4-BE49-F238E27FC236}">
                  <a16:creationId xmlns:a16="http://schemas.microsoft.com/office/drawing/2014/main" id="{1126D6D5-2B7D-390E-6320-C8E356BB57B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ihandform: Form 10">
              <a:extLst>
                <a:ext uri="{FF2B5EF4-FFF2-40B4-BE49-F238E27FC236}">
                  <a16:creationId xmlns:a16="http://schemas.microsoft.com/office/drawing/2014/main" id="{E48DCF6E-1E81-A530-130D-A40052D29E56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295743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x Picture horizontal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4041775"/>
            <a:ext cx="3671886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4259261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-1"/>
            <a:ext cx="3889375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B0C0D4B8-0642-DA51-02B4-CD518D792A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148638" y="-1"/>
            <a:ext cx="4043360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94F7FD17-6F08-455B-89F3-014E426ED5A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295BB98B-CA7B-1291-9702-334ACEEE83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F8E6D6-952F-6259-CB3F-D9FD0CF614A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45613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5265738"/>
            <a:ext cx="5616575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C3AEDD-A574-4DAF-D1EC-A27C2292DE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F58EBD7-6711-442F-F11B-AEE90C03C90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8F5ADB7-1DE3-CF4C-2772-4A7CBBB483E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54893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5265738"/>
            <a:ext cx="5616575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08F79B48-DA81-CB7D-4184-C12044C4712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6203948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73DB8F0C-439C-6E68-E1D6-2CD9C93ACEF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50" y="-1"/>
            <a:ext cx="5988049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26F2CC-FD06-0D05-F9BC-EA3577B02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4B56F4D1-3BED-CF11-4CA9-195A2857302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82BB5B3-0CF3-C297-3B12-70918709FF8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338502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D81F5719-88F7-8122-30E7-C4EDDE47BEB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DF833069-8A51-2788-517E-244A50E9A0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8FBD7F7D-0AAE-6C8E-E25F-AD0146EE9DC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CC866A8-34DE-9962-F35F-CD530235112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D73AD41-5895-7F97-5F11-9EE28D61761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C39AA92-697F-9C87-7391-FD2148F379B1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39744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57221ED0-08B5-804A-A5D3-858C1FBF65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2C1B9B64-2441-8357-F153-985A05DAB7A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3B17586A-9CCE-8295-2F97-E528DD0C3C8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0C7BBDAF-B20D-60D9-3199-BC0FA5A0FEA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07C1E-75AF-D661-9B0E-FB6406930C7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2A8345-FC50-948A-F811-0B4575026B2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9AA0923-C682-650B-E243-7EC5A1EB571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2368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5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5DC53031-0D17-F341-B556-CAB21B21AD9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7621CD60-0EEE-8EE1-2413-15ACFBB4FD0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7834F377-608A-1764-2D89-CC39A31EDCC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4C11F33F-4952-0822-BD29-5112BEE9D3D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E636C18E-9864-2F8B-F6CA-5E977141C9D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8" y="2528900"/>
            <a:ext cx="4043362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481462F4-7E9B-9816-7A91-CD63748EFFA7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C2F10F94-6302-EFB2-67BF-534AEC1DF945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3E4D86CD-F0F0-D953-FC70-25716FFC7015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80553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6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06B3F9A9-7D44-E3D9-34C3-186B5CE72C7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487580F0-10F0-597D-B74B-3AA53C72CB5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5" name="Bildplatzhalter 15">
            <a:extLst>
              <a:ext uri="{FF2B5EF4-FFF2-40B4-BE49-F238E27FC236}">
                <a16:creationId xmlns:a16="http://schemas.microsoft.com/office/drawing/2014/main" id="{479D4CF8-3CF2-33EE-3E52-E67D33D232A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681FE394-9FBF-7254-E399-7BF501CFF5E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2EC1BE5C-58BE-A28F-D48F-AACC647D303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259262" y="2528900"/>
            <a:ext cx="3889375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A1CE0C82-8D00-6128-A723-75FB35F9E4B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8" y="2528900"/>
            <a:ext cx="4043362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D9D3A7-656E-5EF8-DC21-9E4100AD724C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15DD17-D1C2-CAD1-2B57-987C840DD93B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FC4E6F-39C1-2BF6-B3CD-824ACF396079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833482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6858001"/>
          </a:xfrm>
        </p:spPr>
        <p:txBody>
          <a:bodyPr tIns="90000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7561263" cy="1011236"/>
          </a:xfrm>
        </p:spPr>
        <p:txBody>
          <a:bodyPr t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4A93AEE-C09B-11EE-62B2-D258B26B0D2C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A26D7894-F140-1F47-D2F6-229CD2C494F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0435903-70F1-B75C-C10A-BC04CBD3B6F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C091A42-6A7C-132E-E5ED-A7A2F10231A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AF2A633C-85DA-E08F-E985-EE1D753E33BE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9578022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 und 2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5265738"/>
            <a:ext cx="5616575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4" y="1592263"/>
            <a:ext cx="5616575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49" y="1592263"/>
            <a:ext cx="5616575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203950" y="5265738"/>
            <a:ext cx="5616575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EE3343F-20F8-0E46-42FA-821D2026B50E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7DF4F2F-5D04-4C9E-307B-30037ABC94A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D81DB6B4-64B1-EEDE-D757-88A82845A33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92315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Text und 3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5265738"/>
            <a:ext cx="3671889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4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60848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260849" y="5265738"/>
            <a:ext cx="3671889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8148639" y="5265738"/>
            <a:ext cx="3671889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CDF1D0DD-152A-CD72-F7A9-948FA54C7916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10188A5A-13A0-E431-44B3-E58A8A6D0DD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9C41ECA-AF89-1BAD-40AE-C421974015D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39513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horizonta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371475" y="4041775"/>
            <a:ext cx="5616575" cy="1691479"/>
          </a:xfrm>
        </p:spPr>
        <p:txBody>
          <a:bodyPr rIns="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733256"/>
            <a:ext cx="5616575" cy="543718"/>
          </a:xfrm>
        </p:spPr>
        <p:txBody>
          <a:bodyPr rIns="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E52B5CC-CF21-9E7E-CADE-8B782F3AF80F}"/>
              </a:ext>
            </a:extLst>
          </p:cNvPr>
          <p:cNvSpPr/>
          <p:nvPr userDrawn="1"/>
        </p:nvSpPr>
        <p:spPr bwMode="gray">
          <a:xfrm>
            <a:off x="12233756" y="1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613673CC-527A-F7FD-F4BB-EFB8EDA92E7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de-DE"/>
              <a:t>20/09/25</a:t>
            </a:r>
            <a:endParaRPr lang="en-US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2973810-AFA0-E19F-E5A5-A7F82CD72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GB"/>
              <a:t>E. Blomley - CSS to Phoebus Transition at KIT</a:t>
            </a:r>
            <a:endParaRPr lang="en-US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51AF4981-2A51-01C8-FC65-7C68623E4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SmartArt-Platzhalter 10">
            <a:extLst>
              <a:ext uri="{FF2B5EF4-FFF2-40B4-BE49-F238E27FC236}">
                <a16:creationId xmlns:a16="http://schemas.microsoft.com/office/drawing/2014/main" id="{B8A25F18-5A38-86C1-D835-316B836320E1}"/>
              </a:ext>
            </a:extLst>
          </p:cNvPr>
          <p:cNvSpPr>
            <a:spLocks noGrp="1" noChangeAspect="1"/>
          </p:cNvSpPr>
          <p:nvPr>
            <p:ph type="dgm" sz="quarter" idx="20" hasCustomPrompt="1"/>
          </p:nvPr>
        </p:nvSpPr>
        <p:spPr bwMode="gray">
          <a:xfrm>
            <a:off x="10710878" y="368661"/>
            <a:ext cx="861983" cy="309203"/>
          </a:xfrm>
          <a:custGeom>
            <a:avLst/>
            <a:gdLst>
              <a:gd name="connsiteX0" fmla="*/ 672615 w 881062"/>
              <a:gd name="connsiteY0" fmla="*/ 316 h 316047"/>
              <a:gd name="connsiteX1" fmla="*/ 881062 w 881062"/>
              <a:gd name="connsiteY1" fmla="*/ 316 h 316047"/>
              <a:gd name="connsiteX2" fmla="*/ 881062 w 881062"/>
              <a:gd name="connsiteY2" fmla="*/ 71315 h 316047"/>
              <a:gd name="connsiteX3" fmla="*/ 820105 w 881062"/>
              <a:gd name="connsiteY3" fmla="*/ 71315 h 316047"/>
              <a:gd name="connsiteX4" fmla="*/ 820105 w 881062"/>
              <a:gd name="connsiteY4" fmla="*/ 316047 h 316047"/>
              <a:gd name="connsiteX5" fmla="*/ 733572 w 881062"/>
              <a:gd name="connsiteY5" fmla="*/ 316047 h 316047"/>
              <a:gd name="connsiteX6" fmla="*/ 733572 w 881062"/>
              <a:gd name="connsiteY6" fmla="*/ 71315 h 316047"/>
              <a:gd name="connsiteX7" fmla="*/ 672615 w 881062"/>
              <a:gd name="connsiteY7" fmla="*/ 71315 h 316047"/>
              <a:gd name="connsiteX8" fmla="*/ 565331 w 881062"/>
              <a:gd name="connsiteY8" fmla="*/ 316 h 316047"/>
              <a:gd name="connsiteX9" fmla="*/ 651859 w 881062"/>
              <a:gd name="connsiteY9" fmla="*/ 316 h 316047"/>
              <a:gd name="connsiteX10" fmla="*/ 651859 w 881062"/>
              <a:gd name="connsiteY10" fmla="*/ 315733 h 316047"/>
              <a:gd name="connsiteX11" fmla="*/ 565331 w 881062"/>
              <a:gd name="connsiteY11" fmla="*/ 315733 h 316047"/>
              <a:gd name="connsiteX12" fmla="*/ 316992 w 881062"/>
              <a:gd name="connsiteY12" fmla="*/ 316 h 316047"/>
              <a:gd name="connsiteX13" fmla="*/ 319603 w 881062"/>
              <a:gd name="connsiteY13" fmla="*/ 316 h 316047"/>
              <a:gd name="connsiteX14" fmla="*/ 319289 w 881062"/>
              <a:gd name="connsiteY14" fmla="*/ 315733 h 316047"/>
              <a:gd name="connsiteX15" fmla="*/ 319243 w 881062"/>
              <a:gd name="connsiteY15" fmla="*/ 315733 h 316047"/>
              <a:gd name="connsiteX16" fmla="*/ 319243 w 881062"/>
              <a:gd name="connsiteY16" fmla="*/ 315729 h 316047"/>
              <a:gd name="connsiteX17" fmla="*/ 0 w 881062"/>
              <a:gd name="connsiteY17" fmla="*/ 315729 h 316047"/>
              <a:gd name="connsiteX18" fmla="*/ 10040 w 881062"/>
              <a:gd name="connsiteY18" fmla="*/ 238565 h 316047"/>
              <a:gd name="connsiteX19" fmla="*/ 319239 w 881062"/>
              <a:gd name="connsiteY19" fmla="*/ 315718 h 316047"/>
              <a:gd name="connsiteX20" fmla="*/ 319236 w 881062"/>
              <a:gd name="connsiteY20" fmla="*/ 315705 h 316047"/>
              <a:gd name="connsiteX21" fmla="*/ 30795 w 881062"/>
              <a:gd name="connsiteY21" fmla="*/ 181522 h 316047"/>
              <a:gd name="connsiteX22" fmla="*/ 72618 w 881062"/>
              <a:gd name="connsiteY22" fmla="*/ 115703 h 316047"/>
              <a:gd name="connsiteX23" fmla="*/ 319230 w 881062"/>
              <a:gd name="connsiteY23" fmla="*/ 315681 h 316047"/>
              <a:gd name="connsiteX24" fmla="*/ 319204 w 881062"/>
              <a:gd name="connsiteY24" fmla="*/ 315579 h 316047"/>
              <a:gd name="connsiteX25" fmla="*/ 118629 w 881062"/>
              <a:gd name="connsiteY25" fmla="*/ 70321 h 316047"/>
              <a:gd name="connsiteX26" fmla="*/ 184766 w 881062"/>
              <a:gd name="connsiteY26" fmla="*/ 29486 h 316047"/>
              <a:gd name="connsiteX27" fmla="*/ 319187 w 881062"/>
              <a:gd name="connsiteY27" fmla="*/ 315512 h 316047"/>
              <a:gd name="connsiteX28" fmla="*/ 242439 w 881062"/>
              <a:gd name="connsiteY28" fmla="*/ 9408 h 316047"/>
              <a:gd name="connsiteX29" fmla="*/ 316992 w 881062"/>
              <a:gd name="connsiteY29" fmla="*/ 316 h 316047"/>
              <a:gd name="connsiteX30" fmla="*/ 450887 w 881062"/>
              <a:gd name="connsiteY30" fmla="*/ 0 h 316047"/>
              <a:gd name="connsiteX31" fmla="*/ 550067 w 881062"/>
              <a:gd name="connsiteY31" fmla="*/ 0 h 316047"/>
              <a:gd name="connsiteX32" fmla="*/ 422343 w 881062"/>
              <a:gd name="connsiteY32" fmla="*/ 158833 h 316047"/>
              <a:gd name="connsiteX33" fmla="*/ 550698 w 881062"/>
              <a:gd name="connsiteY33" fmla="*/ 315733 h 316047"/>
              <a:gd name="connsiteX34" fmla="*/ 454488 w 881062"/>
              <a:gd name="connsiteY34" fmla="*/ 315733 h 316047"/>
              <a:gd name="connsiteX35" fmla="*/ 340045 w 881062"/>
              <a:gd name="connsiteY35" fmla="*/ 192869 h 316047"/>
              <a:gd name="connsiteX36" fmla="*/ 340045 w 881062"/>
              <a:gd name="connsiteY36" fmla="*/ 122548 h 3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062" h="316047">
                <a:moveTo>
                  <a:pt x="672615" y="316"/>
                </a:moveTo>
                <a:lnTo>
                  <a:pt x="881062" y="316"/>
                </a:lnTo>
                <a:lnTo>
                  <a:pt x="881062" y="71315"/>
                </a:lnTo>
                <a:lnTo>
                  <a:pt x="820105" y="71315"/>
                </a:lnTo>
                <a:lnTo>
                  <a:pt x="820105" y="316047"/>
                </a:lnTo>
                <a:lnTo>
                  <a:pt x="733572" y="316047"/>
                </a:lnTo>
                <a:lnTo>
                  <a:pt x="733572" y="71315"/>
                </a:lnTo>
                <a:lnTo>
                  <a:pt x="672615" y="71315"/>
                </a:lnTo>
                <a:close/>
                <a:moveTo>
                  <a:pt x="565331" y="316"/>
                </a:moveTo>
                <a:lnTo>
                  <a:pt x="651859" y="316"/>
                </a:lnTo>
                <a:lnTo>
                  <a:pt x="651859" y="315733"/>
                </a:lnTo>
                <a:lnTo>
                  <a:pt x="565331" y="315733"/>
                </a:lnTo>
                <a:close/>
                <a:moveTo>
                  <a:pt x="316992" y="316"/>
                </a:moveTo>
                <a:lnTo>
                  <a:pt x="319603" y="316"/>
                </a:lnTo>
                <a:lnTo>
                  <a:pt x="319289" y="315733"/>
                </a:lnTo>
                <a:lnTo>
                  <a:pt x="319243" y="315733"/>
                </a:lnTo>
                <a:lnTo>
                  <a:pt x="319243" y="315729"/>
                </a:lnTo>
                <a:lnTo>
                  <a:pt x="0" y="315729"/>
                </a:lnTo>
                <a:cubicBezTo>
                  <a:pt x="314" y="289122"/>
                  <a:pt x="3556" y="263191"/>
                  <a:pt x="10040" y="238565"/>
                </a:cubicBezTo>
                <a:lnTo>
                  <a:pt x="319239" y="315718"/>
                </a:lnTo>
                <a:lnTo>
                  <a:pt x="319236" y="315705"/>
                </a:lnTo>
                <a:lnTo>
                  <a:pt x="30795" y="181522"/>
                </a:lnTo>
                <a:cubicBezTo>
                  <a:pt x="41825" y="157842"/>
                  <a:pt x="56097" y="135780"/>
                  <a:pt x="72618" y="115703"/>
                </a:cubicBezTo>
                <a:lnTo>
                  <a:pt x="319230" y="315681"/>
                </a:lnTo>
                <a:lnTo>
                  <a:pt x="319204" y="315579"/>
                </a:lnTo>
                <a:lnTo>
                  <a:pt x="118629" y="70321"/>
                </a:lnTo>
                <a:cubicBezTo>
                  <a:pt x="138754" y="54114"/>
                  <a:pt x="160770" y="40518"/>
                  <a:pt x="184766" y="29486"/>
                </a:cubicBezTo>
                <a:lnTo>
                  <a:pt x="319187" y="315512"/>
                </a:lnTo>
                <a:lnTo>
                  <a:pt x="242439" y="9408"/>
                </a:lnTo>
                <a:cubicBezTo>
                  <a:pt x="266435" y="3556"/>
                  <a:pt x="291376" y="316"/>
                  <a:pt x="316992" y="316"/>
                </a:cubicBezTo>
                <a:close/>
                <a:moveTo>
                  <a:pt x="450887" y="0"/>
                </a:moveTo>
                <a:lnTo>
                  <a:pt x="550067" y="0"/>
                </a:lnTo>
                <a:lnTo>
                  <a:pt x="422343" y="158833"/>
                </a:lnTo>
                <a:lnTo>
                  <a:pt x="550698" y="315733"/>
                </a:lnTo>
                <a:lnTo>
                  <a:pt x="454488" y="315733"/>
                </a:lnTo>
                <a:lnTo>
                  <a:pt x="340045" y="192869"/>
                </a:lnTo>
                <a:lnTo>
                  <a:pt x="340045" y="122548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92273825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Text und 4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6" y="5265738"/>
            <a:ext cx="2700338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28582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85827" y="5265738"/>
            <a:ext cx="2700338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20568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205687" y="5265738"/>
            <a:ext cx="2700338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912018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9120187" y="5265738"/>
            <a:ext cx="2700338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15DC6279-864D-E5B0-0BBF-962E9E50B6F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3CF6C9B7-B599-4BE6-52FB-051D2A0B3B4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9EAF3799-0F9B-7F03-53B6-D30505ED8E7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697891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x Text und 5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6" y="4041775"/>
            <a:ext cx="2116800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2704537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907"/>
            <a:ext cx="11449050" cy="1007455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704538" y="4041775"/>
            <a:ext cx="2116800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5037599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5037600" y="4041775"/>
            <a:ext cx="2116800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7370661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7370662" y="4041775"/>
            <a:ext cx="2116800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290663F7-C01E-A524-14EE-F495697580C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9703724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4A722441-C52C-1DE3-6900-FAF58B44C9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9703725" y="4041775"/>
            <a:ext cx="2116800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99193BC6-5DE5-F84B-817B-E27F95FD4E36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A4281E8C-1C19-EF23-952B-CD22CCC9F3BE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C9F951DB-FC7A-C00E-DAB8-004CEF0ABB38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587118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x Text und 6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6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2314574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314575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59262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259263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203949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03950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290663F7-C01E-A524-14EE-F495697580C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8149231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4A722441-C52C-1DE3-6900-FAF58B44C9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148638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CDB5A221-6B48-924B-A1FD-6D62179C207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10090049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EB10AE12-A5D0-F238-1264-88B90FA440A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10090050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79DD9CB7-7539-1828-FADA-78A66F2349FA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63BDBE70-17B1-8520-1846-0D0FF5DC7FC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7D5DEFA5-487F-8348-320F-F21E99551105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403977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Picture and 4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3360814"/>
            <a:ext cx="5616575" cy="463474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5616574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48" y="1592262"/>
            <a:ext cx="5616575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203950" y="3360814"/>
            <a:ext cx="5616575" cy="463474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371475" y="4041775"/>
            <a:ext cx="5616573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371474" y="5805774"/>
            <a:ext cx="5616573" cy="464400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203949" y="4041774"/>
            <a:ext cx="5616575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03950" y="5805774"/>
            <a:ext cx="5616573" cy="464400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17649989-D9AA-435F-7A4A-0B2A5E1ECF2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C9F316C1-96F5-A67B-AF23-9ACC6CA9F2A5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D2A681F8-D362-068B-DB53-4422E123610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135934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Picture and 6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3360814"/>
            <a:ext cx="3671888" cy="463474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60846" y="1592262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260848" y="3360814"/>
            <a:ext cx="3671888" cy="463474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7" y="1594869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8148637" y="3358868"/>
            <a:ext cx="3671888" cy="464400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71475" y="4041774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71474" y="5805774"/>
            <a:ext cx="3671888" cy="464400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DC1FEB43-DE82-8732-4F57-F71B0E7269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259260" y="4044948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1677C5CF-B71C-20E0-5EC4-77FF60F7CB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259262" y="5813500"/>
            <a:ext cx="3671888" cy="463474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DFEEF33F-FBF4-3DE9-D0E5-00A10C7FC56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7" y="4041773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A36A8A1C-5BB2-98A0-32C5-38F2E40CEFE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8148637" y="5805773"/>
            <a:ext cx="3671888" cy="464400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A5232473-C891-573E-C486-121FF378F57C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302FC03-B491-A207-7DBA-127BB90729DD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8B67C2D4-3135-E49A-5148-63257685678A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620574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300"/>
            <a:ext cx="7561263" cy="4681537"/>
          </a:xfrm>
        </p:spPr>
        <p:txBody>
          <a:bodyPr/>
          <a:lstStyle>
            <a:lvl1pPr marL="432000" indent="-432000">
              <a:buClrTx/>
              <a:buFont typeface="Franklin Gothic Medium" panose="020B0603020102020204" pitchFamily="34" charset="0"/>
              <a:buChar char="”"/>
              <a:defRPr sz="5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259262" y="5265738"/>
            <a:ext cx="3673475" cy="1011236"/>
          </a:xfrm>
        </p:spPr>
        <p:txBody>
          <a:bodyPr anchor="b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1800" b="1">
                <a:solidFill>
                  <a:schemeClr val="accent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 b="0">
                <a:solidFill>
                  <a:schemeClr val="tx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1"/>
            <a:ext cx="4043362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A2B4EB0-6F81-8A92-AEB6-3A876DF968E9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0B1A5CA9-F444-9ABD-A3CA-65CB055B04B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110DDBB-783E-176F-3138-CDB539444CF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1568248-D3ED-9CDD-8765-05A7F7D909A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CD118D49-289F-F3C3-A4F7-A7BAA877B06B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15600563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0" cy="6857999"/>
          </a:xfrm>
          <a:solidFill>
            <a:schemeClr val="tx1"/>
          </a:solidFill>
        </p:spPr>
        <p:txBody>
          <a:bodyPr tIns="0" rIns="360000" anchor="ctr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 the image to the clipboard,</a:t>
            </a:r>
            <a:br>
              <a:rPr lang="en-US" dirty="0"/>
            </a:br>
            <a:r>
              <a:rPr lang="en-US" dirty="0"/>
              <a:t> select the placeholder </a:t>
            </a:r>
            <a:br>
              <a:rPr lang="en-US" dirty="0"/>
            </a:br>
            <a:r>
              <a:rPr lang="en-US" dirty="0"/>
              <a:t>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" y="0"/>
            <a:ext cx="9875838" cy="6858000"/>
          </a:xfrm>
          <a:gradFill>
            <a:gsLst>
              <a:gs pos="0">
                <a:schemeClr val="tx1">
                  <a:alpha val="50000"/>
                </a:schemeClr>
              </a:gs>
              <a:gs pos="45000">
                <a:schemeClr val="tx1">
                  <a:alpha val="0"/>
                </a:schemeClr>
              </a:gs>
            </a:gsLst>
            <a:lin ang="3600000" scaled="0"/>
          </a:gradFill>
        </p:spPr>
        <p:txBody>
          <a:bodyPr lIns="370800" tIns="367200"/>
          <a:lstStyle>
            <a:lvl1pPr marL="0" indent="0">
              <a:buClrTx/>
              <a:buFont typeface="Franklin Gothic Medium" panose="020B0603020102020204" pitchFamily="34" charset="0"/>
              <a:buNone/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7" cy="1011236"/>
          </a:xfrm>
        </p:spPr>
        <p:txBody>
          <a:bodyPr anchor="t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2000" b="1">
                <a:solidFill>
                  <a:schemeClr val="bg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5E8BE99-BBFE-1166-A5A4-5E8F865BC339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475F87F0-97BD-75C5-3B01-5453495E2DA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9DC4A23-8BC7-B256-93F3-F3D72EA72D2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12BEC3C-F478-347A-87BC-A57694C03C4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5CFA640E-0C3B-EC08-4180-576AB4B63F75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12862243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0" cy="6857999"/>
          </a:xfrm>
          <a:solidFill>
            <a:schemeClr val="tx1"/>
          </a:solidFill>
        </p:spPr>
        <p:txBody>
          <a:bodyPr tIns="0" rIns="360000" anchor="ctr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 the image to the clipboard,</a:t>
            </a:r>
            <a:br>
              <a:rPr lang="en-US" dirty="0"/>
            </a:br>
            <a:r>
              <a:rPr lang="en-US" dirty="0"/>
              <a:t> select the placeholder </a:t>
            </a:r>
            <a:br>
              <a:rPr lang="en-US" dirty="0"/>
            </a:br>
            <a:r>
              <a:rPr lang="en-US" dirty="0"/>
              <a:t>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" y="0"/>
            <a:ext cx="9875838" cy="6858000"/>
          </a:xfrm>
          <a:gradFill>
            <a:gsLst>
              <a:gs pos="0">
                <a:schemeClr val="tx1">
                  <a:alpha val="50000"/>
                </a:schemeClr>
              </a:gs>
              <a:gs pos="45000">
                <a:schemeClr val="tx1">
                  <a:alpha val="0"/>
                </a:schemeClr>
              </a:gs>
            </a:gsLst>
            <a:lin ang="3600000" scaled="0"/>
          </a:gradFill>
        </p:spPr>
        <p:txBody>
          <a:bodyPr lIns="370800" tIns="367200"/>
          <a:lstStyle>
            <a:lvl1pPr marL="0" indent="0">
              <a:buClrTx/>
              <a:buFont typeface="Franklin Gothic Medium" panose="020B0603020102020204" pitchFamily="34" charset="0"/>
              <a:buNone/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4B639C-9221-9BDD-0103-AF80E5F4FC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71475" y="2816225"/>
            <a:ext cx="3671888" cy="22336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EA6A5AB-5F58-422C-FC11-9570CAC5B5E8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1980954-6FA1-FA07-4041-D754784A207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8BB377EE-E522-561C-164E-DE25C9BDA1C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544A298-CA43-241E-F64B-02F6BEC45A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5EB352FB-5D9C-29FF-9EFE-4F1988C355BE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35446597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300"/>
            <a:ext cx="7561263" cy="4681538"/>
          </a:xfrm>
        </p:spPr>
        <p:txBody>
          <a:bodyPr/>
          <a:lstStyle>
            <a:lvl1pPr marL="0" indent="0">
              <a:buClrTx/>
              <a:buFont typeface="Franklin Gothic Medium" panose="020B0603020102020204" pitchFamily="34" charset="0"/>
              <a:buNone/>
              <a:defRPr sz="5000"/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7" y="5265738"/>
            <a:ext cx="3671887" cy="1011236"/>
          </a:xfrm>
        </p:spPr>
        <p:txBody>
          <a:bodyPr anchor="t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2000" b="1">
                <a:solidFill>
                  <a:schemeClr val="accent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600" b="0">
                <a:solidFill>
                  <a:schemeClr val="tx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F98A4DE-C74C-4808-FDCB-EBF6770F28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D1B3FA-E430-88B7-E277-5600359CFE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1F58DB-2C93-B018-29B4-F68DDB67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942051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DF83F67C-6F11-812D-C9A9-0CCF3FAD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07D85C20-697F-36B4-27AB-4369535E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AD7C5E3-7820-0372-2225-AD27411D8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E4CDB45-9507-051E-FC07-208E38906803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5484000" y="3209400"/>
            <a:ext cx="1224000" cy="439200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77E21D00-0F9F-CF9A-2404-7B982CA99715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B7C94D0-DD91-0D9E-E79B-7B7E82C21C56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7831357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horizontal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371475" y="4038599"/>
            <a:ext cx="5616575" cy="1694655"/>
          </a:xfrm>
        </p:spPr>
        <p:txBody>
          <a:bodyPr rIns="0" anchor="t"/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733256"/>
            <a:ext cx="5616575" cy="543718"/>
          </a:xfrm>
        </p:spPr>
        <p:txBody>
          <a:bodyPr rIns="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tx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A0F1769-10E8-A988-F711-DB28498A25E4}"/>
              </a:ext>
            </a:extLst>
          </p:cNvPr>
          <p:cNvSpPr>
            <a:spLocks noGrp="1"/>
          </p:cNvSpPr>
          <p:nvPr userDrawn="1">
            <p:ph sz="quarter" idx="14" hasCustomPrompt="1"/>
          </p:nvPr>
        </p:nvSpPr>
        <p:spPr bwMode="black">
          <a:xfrm>
            <a:off x="10488487" y="5553236"/>
            <a:ext cx="1332038" cy="720564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9pPr>
          </a:lstStyle>
          <a:p>
            <a:pPr lvl="0"/>
            <a:r>
              <a:rPr lang="en-US" noProof="1"/>
              <a:t>OE Logoplatzhalter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CDC56E0-CC7D-87E3-D66D-6BEE83D8AE75}"/>
              </a:ext>
            </a:extLst>
          </p:cNvPr>
          <p:cNvSpPr/>
          <p:nvPr userDrawn="1"/>
        </p:nvSpPr>
        <p:spPr bwMode="gray">
          <a:xfrm>
            <a:off x="12233756" y="5553236"/>
            <a:ext cx="1640680" cy="72056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OE-Logo (optional)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Insert with a click on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image icon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05E904A-C9EA-86A7-9664-F1BEB574F064}"/>
              </a:ext>
            </a:extLst>
          </p:cNvPr>
          <p:cNvSpPr txBox="1">
            <a:spLocks/>
          </p:cNvSpPr>
          <p:nvPr userDrawn="1"/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vert="horz" wrap="none" lIns="0" tIns="36000" rIns="0" bIns="0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Datum aus technischen Gründen nicht deaktivieren!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46CC5CD-AF6B-4EF0-3308-79576A9A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F9ED98-5AE0-9DB9-A2FD-AB2BDC2F8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6" name="SmartArt-Platzhalter 10">
            <a:extLst>
              <a:ext uri="{FF2B5EF4-FFF2-40B4-BE49-F238E27FC236}">
                <a16:creationId xmlns:a16="http://schemas.microsoft.com/office/drawing/2014/main" id="{A96C0EF9-BA74-F815-E094-6E6D6E1F1198}"/>
              </a:ext>
            </a:extLst>
          </p:cNvPr>
          <p:cNvSpPr>
            <a:spLocks noGrp="1" noChangeAspect="1"/>
          </p:cNvSpPr>
          <p:nvPr>
            <p:ph type="dgm" sz="quarter" idx="20" hasCustomPrompt="1"/>
          </p:nvPr>
        </p:nvSpPr>
        <p:spPr bwMode="gray">
          <a:xfrm>
            <a:off x="10710878" y="368661"/>
            <a:ext cx="861983" cy="309203"/>
          </a:xfrm>
          <a:custGeom>
            <a:avLst/>
            <a:gdLst>
              <a:gd name="connsiteX0" fmla="*/ 672615 w 881062"/>
              <a:gd name="connsiteY0" fmla="*/ 316 h 316047"/>
              <a:gd name="connsiteX1" fmla="*/ 881062 w 881062"/>
              <a:gd name="connsiteY1" fmla="*/ 316 h 316047"/>
              <a:gd name="connsiteX2" fmla="*/ 881062 w 881062"/>
              <a:gd name="connsiteY2" fmla="*/ 71315 h 316047"/>
              <a:gd name="connsiteX3" fmla="*/ 820105 w 881062"/>
              <a:gd name="connsiteY3" fmla="*/ 71315 h 316047"/>
              <a:gd name="connsiteX4" fmla="*/ 820105 w 881062"/>
              <a:gd name="connsiteY4" fmla="*/ 316047 h 316047"/>
              <a:gd name="connsiteX5" fmla="*/ 733572 w 881062"/>
              <a:gd name="connsiteY5" fmla="*/ 316047 h 316047"/>
              <a:gd name="connsiteX6" fmla="*/ 733572 w 881062"/>
              <a:gd name="connsiteY6" fmla="*/ 71315 h 316047"/>
              <a:gd name="connsiteX7" fmla="*/ 672615 w 881062"/>
              <a:gd name="connsiteY7" fmla="*/ 71315 h 316047"/>
              <a:gd name="connsiteX8" fmla="*/ 565331 w 881062"/>
              <a:gd name="connsiteY8" fmla="*/ 316 h 316047"/>
              <a:gd name="connsiteX9" fmla="*/ 651859 w 881062"/>
              <a:gd name="connsiteY9" fmla="*/ 316 h 316047"/>
              <a:gd name="connsiteX10" fmla="*/ 651859 w 881062"/>
              <a:gd name="connsiteY10" fmla="*/ 315733 h 316047"/>
              <a:gd name="connsiteX11" fmla="*/ 565331 w 881062"/>
              <a:gd name="connsiteY11" fmla="*/ 315733 h 316047"/>
              <a:gd name="connsiteX12" fmla="*/ 316992 w 881062"/>
              <a:gd name="connsiteY12" fmla="*/ 316 h 316047"/>
              <a:gd name="connsiteX13" fmla="*/ 319603 w 881062"/>
              <a:gd name="connsiteY13" fmla="*/ 316 h 316047"/>
              <a:gd name="connsiteX14" fmla="*/ 319289 w 881062"/>
              <a:gd name="connsiteY14" fmla="*/ 315733 h 316047"/>
              <a:gd name="connsiteX15" fmla="*/ 319243 w 881062"/>
              <a:gd name="connsiteY15" fmla="*/ 315733 h 316047"/>
              <a:gd name="connsiteX16" fmla="*/ 319243 w 881062"/>
              <a:gd name="connsiteY16" fmla="*/ 315729 h 316047"/>
              <a:gd name="connsiteX17" fmla="*/ 0 w 881062"/>
              <a:gd name="connsiteY17" fmla="*/ 315729 h 316047"/>
              <a:gd name="connsiteX18" fmla="*/ 10040 w 881062"/>
              <a:gd name="connsiteY18" fmla="*/ 238565 h 316047"/>
              <a:gd name="connsiteX19" fmla="*/ 319239 w 881062"/>
              <a:gd name="connsiteY19" fmla="*/ 315718 h 316047"/>
              <a:gd name="connsiteX20" fmla="*/ 319236 w 881062"/>
              <a:gd name="connsiteY20" fmla="*/ 315705 h 316047"/>
              <a:gd name="connsiteX21" fmla="*/ 30795 w 881062"/>
              <a:gd name="connsiteY21" fmla="*/ 181522 h 316047"/>
              <a:gd name="connsiteX22" fmla="*/ 72618 w 881062"/>
              <a:gd name="connsiteY22" fmla="*/ 115703 h 316047"/>
              <a:gd name="connsiteX23" fmla="*/ 319230 w 881062"/>
              <a:gd name="connsiteY23" fmla="*/ 315681 h 316047"/>
              <a:gd name="connsiteX24" fmla="*/ 319204 w 881062"/>
              <a:gd name="connsiteY24" fmla="*/ 315579 h 316047"/>
              <a:gd name="connsiteX25" fmla="*/ 118629 w 881062"/>
              <a:gd name="connsiteY25" fmla="*/ 70321 h 316047"/>
              <a:gd name="connsiteX26" fmla="*/ 184766 w 881062"/>
              <a:gd name="connsiteY26" fmla="*/ 29486 h 316047"/>
              <a:gd name="connsiteX27" fmla="*/ 319187 w 881062"/>
              <a:gd name="connsiteY27" fmla="*/ 315512 h 316047"/>
              <a:gd name="connsiteX28" fmla="*/ 242439 w 881062"/>
              <a:gd name="connsiteY28" fmla="*/ 9408 h 316047"/>
              <a:gd name="connsiteX29" fmla="*/ 316992 w 881062"/>
              <a:gd name="connsiteY29" fmla="*/ 316 h 316047"/>
              <a:gd name="connsiteX30" fmla="*/ 450887 w 881062"/>
              <a:gd name="connsiteY30" fmla="*/ 0 h 316047"/>
              <a:gd name="connsiteX31" fmla="*/ 550067 w 881062"/>
              <a:gd name="connsiteY31" fmla="*/ 0 h 316047"/>
              <a:gd name="connsiteX32" fmla="*/ 422343 w 881062"/>
              <a:gd name="connsiteY32" fmla="*/ 158833 h 316047"/>
              <a:gd name="connsiteX33" fmla="*/ 550698 w 881062"/>
              <a:gd name="connsiteY33" fmla="*/ 315733 h 316047"/>
              <a:gd name="connsiteX34" fmla="*/ 454488 w 881062"/>
              <a:gd name="connsiteY34" fmla="*/ 315733 h 316047"/>
              <a:gd name="connsiteX35" fmla="*/ 340045 w 881062"/>
              <a:gd name="connsiteY35" fmla="*/ 192869 h 316047"/>
              <a:gd name="connsiteX36" fmla="*/ 340045 w 881062"/>
              <a:gd name="connsiteY36" fmla="*/ 122548 h 3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062" h="316047">
                <a:moveTo>
                  <a:pt x="672615" y="316"/>
                </a:moveTo>
                <a:lnTo>
                  <a:pt x="881062" y="316"/>
                </a:lnTo>
                <a:lnTo>
                  <a:pt x="881062" y="71315"/>
                </a:lnTo>
                <a:lnTo>
                  <a:pt x="820105" y="71315"/>
                </a:lnTo>
                <a:lnTo>
                  <a:pt x="820105" y="316047"/>
                </a:lnTo>
                <a:lnTo>
                  <a:pt x="733572" y="316047"/>
                </a:lnTo>
                <a:lnTo>
                  <a:pt x="733572" y="71315"/>
                </a:lnTo>
                <a:lnTo>
                  <a:pt x="672615" y="71315"/>
                </a:lnTo>
                <a:close/>
                <a:moveTo>
                  <a:pt x="565331" y="316"/>
                </a:moveTo>
                <a:lnTo>
                  <a:pt x="651859" y="316"/>
                </a:lnTo>
                <a:lnTo>
                  <a:pt x="651859" y="315733"/>
                </a:lnTo>
                <a:lnTo>
                  <a:pt x="565331" y="315733"/>
                </a:lnTo>
                <a:close/>
                <a:moveTo>
                  <a:pt x="316992" y="316"/>
                </a:moveTo>
                <a:lnTo>
                  <a:pt x="319603" y="316"/>
                </a:lnTo>
                <a:lnTo>
                  <a:pt x="319289" y="315733"/>
                </a:lnTo>
                <a:lnTo>
                  <a:pt x="319243" y="315733"/>
                </a:lnTo>
                <a:lnTo>
                  <a:pt x="319243" y="315729"/>
                </a:lnTo>
                <a:lnTo>
                  <a:pt x="0" y="315729"/>
                </a:lnTo>
                <a:cubicBezTo>
                  <a:pt x="314" y="289122"/>
                  <a:pt x="3556" y="263191"/>
                  <a:pt x="10040" y="238565"/>
                </a:cubicBezTo>
                <a:lnTo>
                  <a:pt x="319239" y="315718"/>
                </a:lnTo>
                <a:lnTo>
                  <a:pt x="319236" y="315705"/>
                </a:lnTo>
                <a:lnTo>
                  <a:pt x="30795" y="181522"/>
                </a:lnTo>
                <a:cubicBezTo>
                  <a:pt x="41825" y="157842"/>
                  <a:pt x="56097" y="135780"/>
                  <a:pt x="72618" y="115703"/>
                </a:cubicBezTo>
                <a:lnTo>
                  <a:pt x="319230" y="315681"/>
                </a:lnTo>
                <a:lnTo>
                  <a:pt x="319204" y="315579"/>
                </a:lnTo>
                <a:lnTo>
                  <a:pt x="118629" y="70321"/>
                </a:lnTo>
                <a:cubicBezTo>
                  <a:pt x="138754" y="54114"/>
                  <a:pt x="160770" y="40518"/>
                  <a:pt x="184766" y="29486"/>
                </a:cubicBezTo>
                <a:lnTo>
                  <a:pt x="319187" y="315512"/>
                </a:lnTo>
                <a:lnTo>
                  <a:pt x="242439" y="9408"/>
                </a:lnTo>
                <a:cubicBezTo>
                  <a:pt x="266435" y="3556"/>
                  <a:pt x="291376" y="316"/>
                  <a:pt x="316992" y="316"/>
                </a:cubicBezTo>
                <a:close/>
                <a:moveTo>
                  <a:pt x="450887" y="0"/>
                </a:moveTo>
                <a:lnTo>
                  <a:pt x="550067" y="0"/>
                </a:lnTo>
                <a:lnTo>
                  <a:pt x="422343" y="158833"/>
                </a:lnTo>
                <a:lnTo>
                  <a:pt x="550698" y="315733"/>
                </a:lnTo>
                <a:lnTo>
                  <a:pt x="454488" y="315733"/>
                </a:lnTo>
                <a:lnTo>
                  <a:pt x="340045" y="192869"/>
                </a:lnTo>
                <a:lnTo>
                  <a:pt x="340045" y="122548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854709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 dirty="0">
                <a:solidFill>
                  <a:schemeClr val="bg1"/>
                </a:solidFill>
              </a:rPr>
              <a:t>Agenda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5244B92-11CA-AA31-8AB9-45C253E1FCD6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92178F17-D259-CFA4-628D-049EBD28B82E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27EC8CEF-7F13-B3B5-1CA9-5784DB43CE28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0089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1"/>
            <a:ext cx="210026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299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A62E724-8D8E-017B-D237-54AB651DA6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AA1E83E6-0784-7D15-05B6-ECA93ACB4E0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4CFC666-FAD5-95CE-AB04-8312C38E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E88CBA03-8F50-B545-A32B-4EB8051F1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6" name="Gruppieren 8">
            <a:extLst>
              <a:ext uri="{FF2B5EF4-FFF2-40B4-BE49-F238E27FC236}">
                <a16:creationId xmlns:a16="http://schemas.microsoft.com/office/drawing/2014/main" id="{4F193AEC-6C33-5D16-E8BD-11008ABD0D26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2" name="Freihandform: Form 9">
              <a:extLst>
                <a:ext uri="{FF2B5EF4-FFF2-40B4-BE49-F238E27FC236}">
                  <a16:creationId xmlns:a16="http://schemas.microsoft.com/office/drawing/2014/main" id="{BA3CA40A-7851-2B35-5B5A-35D208E1840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0">
              <a:extLst>
                <a:ext uri="{FF2B5EF4-FFF2-40B4-BE49-F238E27FC236}">
                  <a16:creationId xmlns:a16="http://schemas.microsoft.com/office/drawing/2014/main" id="{E7EC9A8E-93DF-7D38-89A8-78C0093850F3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50791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300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C2C08001-0F3C-B494-75F8-9E71BBFF681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B6259812-E65C-E700-2748-83B9B6FC5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09484FD1-E4AD-217E-F687-4A210DD2A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4" name="Gruppieren 8">
            <a:extLst>
              <a:ext uri="{FF2B5EF4-FFF2-40B4-BE49-F238E27FC236}">
                <a16:creationId xmlns:a16="http://schemas.microsoft.com/office/drawing/2014/main" id="{76DED8B8-EFA6-718F-9119-0912343D0EB1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5" name="Freihandform: Form 9">
              <a:extLst>
                <a:ext uri="{FF2B5EF4-FFF2-40B4-BE49-F238E27FC236}">
                  <a16:creationId xmlns:a16="http://schemas.microsoft.com/office/drawing/2014/main" id="{234776EF-E104-BAD6-7E97-FEE9CFC66A6D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0">
              <a:extLst>
                <a:ext uri="{FF2B5EF4-FFF2-40B4-BE49-F238E27FC236}">
                  <a16:creationId xmlns:a16="http://schemas.microsoft.com/office/drawing/2014/main" id="{AB56C35B-7BF5-A86F-9241-BB993C9B0B83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158AFF2-074B-D1FB-1C41-F829102F48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99970532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two-colum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299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9BE5E7D9-65C6-9061-D956-2409B92BA4B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AE2B0FA-73E6-CDD3-8A4F-6051AF03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03FB7E51-B660-A4E3-16CE-5C9FC11BF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59902170-140E-DD1B-0ABE-04793B9D1C0F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C5FE5ADF-144A-6881-EE4F-B970B5A2EAE1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A0DD601B-ADFA-837B-6B1A-5F76F3B3FCB5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D1336DF-F71A-7856-88D0-0CE77A6C8D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415739620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AC8670-2373-ACE7-1748-0B4F79D1DCA9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907"/>
            <a:ext cx="11449050" cy="100745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US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F615B8-B68C-BFF2-C357-D019188813E1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371475" y="1592262"/>
            <a:ext cx="11449050" cy="46815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6"/>
            <a:r>
              <a:rPr lang="en-US" dirty="0"/>
              <a:t>Eighth level</a:t>
            </a:r>
          </a:p>
          <a:p>
            <a:pPr lvl="7"/>
            <a:r>
              <a:rPr lang="en-US" dirty="0"/>
              <a:t>Ninth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10645A-C6A4-0669-9312-4601E1886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100263" y="6273800"/>
            <a:ext cx="5832475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r>
              <a:rPr lang="en-GB" noProof="1"/>
              <a:t>E. Blomley - CSS to Phoebus Transition at KIT</a:t>
            </a:r>
            <a:endParaRPr lang="en-US" noProof="1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5839F2-D397-6E48-3A61-2C5024B4E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71475" y="6273800"/>
            <a:ext cx="575953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890F709B-A2DC-57A5-E7E6-8518482A8044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1140463" y="6437457"/>
            <a:ext cx="689586" cy="247362"/>
            <a:chOff x="11189494" y="381000"/>
            <a:chExt cx="621506" cy="222941"/>
          </a:xfrm>
        </p:grpSpPr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5EBFDC3C-E9B5-878F-6873-AAF6A36E768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035EDC6-B9F4-55AD-87D2-DD2E60B1592D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A50F823-CF9B-29C2-AD0C-5871331358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7428" y="6273800"/>
            <a:ext cx="1152835" cy="584200"/>
          </a:xfrm>
          <a:prstGeom prst="rect">
            <a:avLst/>
          </a:prstGeom>
        </p:spPr>
        <p:txBody>
          <a:bodyPr vert="horz" lIns="0" tIns="36000" rIns="0" bIns="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r>
              <a:rPr lang="de-DE" noProof="1"/>
              <a:t>20/09/25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23452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49" r:id="rId2"/>
    <p:sldLayoutId id="2147483650" r:id="rId3"/>
    <p:sldLayoutId id="2147483651" r:id="rId4"/>
    <p:sldLayoutId id="2147483652" r:id="rId5"/>
    <p:sldLayoutId id="2147483694" r:id="rId6"/>
    <p:sldLayoutId id="2147483653" r:id="rId7"/>
    <p:sldLayoutId id="2147483654" r:id="rId8"/>
    <p:sldLayoutId id="2147483655" r:id="rId9"/>
    <p:sldLayoutId id="2147483656" r:id="rId10"/>
    <p:sldLayoutId id="2147483695" r:id="rId11"/>
    <p:sldLayoutId id="2147483657" r:id="rId12"/>
    <p:sldLayoutId id="2147483696" r:id="rId13"/>
    <p:sldLayoutId id="2147483658" r:id="rId14"/>
    <p:sldLayoutId id="2147483659" r:id="rId15"/>
    <p:sldLayoutId id="2147483660" r:id="rId16"/>
    <p:sldLayoutId id="2147483661" r:id="rId17"/>
    <p:sldLayoutId id="2147483697" r:id="rId18"/>
    <p:sldLayoutId id="2147483662" r:id="rId19"/>
    <p:sldLayoutId id="2147483663" r:id="rId20"/>
    <p:sldLayoutId id="2147483664" r:id="rId21"/>
    <p:sldLayoutId id="2147483665" r:id="rId22"/>
    <p:sldLayoutId id="2147483666" r:id="rId23"/>
    <p:sldLayoutId id="2147483667" r:id="rId24"/>
    <p:sldLayoutId id="2147483668" r:id="rId25"/>
    <p:sldLayoutId id="2147483669" r:id="rId26"/>
    <p:sldLayoutId id="2147483670" r:id="rId27"/>
    <p:sldLayoutId id="2147483671" r:id="rId28"/>
    <p:sldLayoutId id="2147483672" r:id="rId29"/>
    <p:sldLayoutId id="2147483673" r:id="rId30"/>
    <p:sldLayoutId id="2147483674" r:id="rId31"/>
    <p:sldLayoutId id="2147483675" r:id="rId32"/>
    <p:sldLayoutId id="2147483676" r:id="rId33"/>
    <p:sldLayoutId id="2147483677" r:id="rId34"/>
    <p:sldLayoutId id="2147483678" r:id="rId35"/>
    <p:sldLayoutId id="2147483679" r:id="rId36"/>
    <p:sldLayoutId id="2147483680" r:id="rId37"/>
    <p:sldLayoutId id="2147483681" r:id="rId38"/>
    <p:sldLayoutId id="2147483682" r:id="rId39"/>
    <p:sldLayoutId id="2147483683" r:id="rId40"/>
    <p:sldLayoutId id="2147483684" r:id="rId41"/>
    <p:sldLayoutId id="2147483685" r:id="rId42"/>
    <p:sldLayoutId id="2147483686" r:id="rId43"/>
    <p:sldLayoutId id="2147483687" r:id="rId44"/>
    <p:sldLayoutId id="2147483688" r:id="rId45"/>
    <p:sldLayoutId id="2147483689" r:id="rId46"/>
    <p:sldLayoutId id="2147483690" r:id="rId47"/>
    <p:sldLayoutId id="2147483691" r:id="rId48"/>
    <p:sldLayoutId id="2147483692" r:id="rId49"/>
  </p:sldLayoutIdLst>
  <p:transition>
    <p:fade/>
  </p:transition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85000"/>
        </a:lnSpc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pos="1323" userDrawn="1">
          <p15:clr>
            <a:srgbClr val="F26B43"/>
          </p15:clr>
        </p15:guide>
        <p15:guide id="5" pos="1459" userDrawn="1">
          <p15:clr>
            <a:srgbClr val="F26B43"/>
          </p15:clr>
        </p15:guide>
        <p15:guide id="6" pos="2547" userDrawn="1">
          <p15:clr>
            <a:srgbClr val="F26B43"/>
          </p15:clr>
        </p15:guide>
        <p15:guide id="7" pos="2683" userDrawn="1">
          <p15:clr>
            <a:srgbClr val="F26B43"/>
          </p15:clr>
        </p15:guide>
        <p15:guide id="8" pos="3772" userDrawn="1">
          <p15:clr>
            <a:srgbClr val="F26B43"/>
          </p15:clr>
        </p15:guide>
        <p15:guide id="9" pos="3908" userDrawn="1">
          <p15:clr>
            <a:srgbClr val="F26B43"/>
          </p15:clr>
        </p15:guide>
        <p15:guide id="10" pos="4997" userDrawn="1">
          <p15:clr>
            <a:srgbClr val="F26B43"/>
          </p15:clr>
        </p15:guide>
        <p15:guide id="11" pos="5133" userDrawn="1">
          <p15:clr>
            <a:srgbClr val="F26B43"/>
          </p15:clr>
        </p15:guide>
        <p15:guide id="12" pos="6221" userDrawn="1">
          <p15:clr>
            <a:srgbClr val="F26B43"/>
          </p15:clr>
        </p15:guide>
        <p15:guide id="13" pos="6357" userDrawn="1">
          <p15:clr>
            <a:srgbClr val="F26B43"/>
          </p15:clr>
        </p15:guide>
        <p15:guide id="14" pos="1935" userDrawn="1">
          <p15:clr>
            <a:srgbClr val="5ACBF0"/>
          </p15:clr>
        </p15:guide>
        <p15:guide id="15" pos="2071" userDrawn="1">
          <p15:clr>
            <a:srgbClr val="5ACBF0"/>
          </p15:clr>
        </p15:guide>
        <p15:guide id="16" pos="5609" userDrawn="1">
          <p15:clr>
            <a:srgbClr val="5ACBF0"/>
          </p15:clr>
        </p15:guide>
        <p15:guide id="17" pos="5745" userDrawn="1">
          <p15:clr>
            <a:srgbClr val="5ACBF0"/>
          </p15:clr>
        </p15:guide>
        <p15:guide id="18" orient="horz" pos="867" userDrawn="1">
          <p15:clr>
            <a:srgbClr val="F26B43"/>
          </p15:clr>
        </p15:guide>
        <p15:guide id="19" orient="horz" pos="1003" userDrawn="1">
          <p15:clr>
            <a:srgbClr val="F26B43"/>
          </p15:clr>
        </p15:guide>
        <p15:guide id="20" orient="horz" pos="1638" userDrawn="1">
          <p15:clr>
            <a:srgbClr val="F26B43"/>
          </p15:clr>
        </p15:guide>
        <p15:guide id="21" orient="horz" pos="1774" userDrawn="1">
          <p15:clr>
            <a:srgbClr val="F26B43"/>
          </p15:clr>
        </p15:guide>
        <p15:guide id="22" orient="horz" pos="2409" userDrawn="1">
          <p15:clr>
            <a:srgbClr val="F26B43"/>
          </p15:clr>
        </p15:guide>
        <p15:guide id="23" orient="horz" pos="2546" userDrawn="1">
          <p15:clr>
            <a:srgbClr val="F26B43"/>
          </p15:clr>
        </p15:guide>
        <p15:guide id="24" orient="horz" pos="3181" userDrawn="1">
          <p15:clr>
            <a:srgbClr val="F26B43"/>
          </p15:clr>
        </p15:guide>
        <p15:guide id="25" orient="horz" pos="3317" userDrawn="1">
          <p15:clr>
            <a:srgbClr val="F26B43"/>
          </p15:clr>
        </p15:guide>
        <p15:guide id="26" orient="horz" pos="39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kit.edu/kit/ibpt/controls/phoebu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png"/><Relationship Id="rId21" Type="http://schemas.openxmlformats.org/officeDocument/2006/relationships/image" Target="../media/image27.svg"/><Relationship Id="rId7" Type="http://schemas.openxmlformats.org/officeDocument/2006/relationships/image" Target="../media/image13.svg"/><Relationship Id="rId12" Type="http://schemas.openxmlformats.org/officeDocument/2006/relationships/image" Target="../media/image18.svg"/><Relationship Id="rId17" Type="http://schemas.openxmlformats.org/officeDocument/2006/relationships/image" Target="../media/image23.svg"/><Relationship Id="rId25" Type="http://schemas.openxmlformats.org/officeDocument/2006/relationships/image" Target="../media/image31.sv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1.svg"/><Relationship Id="rId15" Type="http://schemas.openxmlformats.org/officeDocument/2006/relationships/image" Target="../media/image21.png"/><Relationship Id="rId23" Type="http://schemas.openxmlformats.org/officeDocument/2006/relationships/image" Target="../media/image29.svg"/><Relationship Id="rId10" Type="http://schemas.openxmlformats.org/officeDocument/2006/relationships/image" Target="../media/image16.png"/><Relationship Id="rId19" Type="http://schemas.openxmlformats.org/officeDocument/2006/relationships/image" Target="../media/image25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svg"/><Relationship Id="rId22" Type="http://schemas.openxmlformats.org/officeDocument/2006/relationships/image" Target="../media/image28.png"/><Relationship Id="rId27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795A6-68D0-083E-8810-12726F6811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CSS to Phoebus Transition at KIT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2C3F538-CAF3-C51F-F1D7-F5346C5092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5" y="5733256"/>
            <a:ext cx="9540949" cy="543718"/>
          </a:xfrm>
        </p:spPr>
        <p:txBody>
          <a:bodyPr/>
          <a:lstStyle/>
          <a:p>
            <a:r>
              <a:rPr lang="en-US" noProof="0" dirty="0"/>
              <a:t>E. Blomley, J. Gethmann, J. L. Steinmann, Institute for Beam Physics and Technology (IBPT), KIT </a:t>
            </a:r>
            <a:br>
              <a:rPr lang="en-US" noProof="0" dirty="0"/>
            </a:br>
            <a:r>
              <a:rPr lang="en-US" noProof="0" dirty="0"/>
              <a:t>S. Marsching, </a:t>
            </a:r>
            <a:r>
              <a:rPr lang="en-US" noProof="0" dirty="0" err="1"/>
              <a:t>aquenos</a:t>
            </a:r>
            <a:r>
              <a:rPr lang="en-US" noProof="0" dirty="0"/>
              <a:t> GmbH</a:t>
            </a:r>
          </a:p>
        </p:txBody>
      </p:sp>
      <p:sp>
        <p:nvSpPr>
          <p:cNvPr id="19" name="Datumsplatzhalter 18">
            <a:extLst>
              <a:ext uri="{FF2B5EF4-FFF2-40B4-BE49-F238E27FC236}">
                <a16:creationId xmlns:a16="http://schemas.microsoft.com/office/drawing/2014/main" id="{0005EABD-2806-E2D2-FB0F-B529B111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noProof="0" dirty="0"/>
              <a:t>20/09/25</a:t>
            </a:r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22305CA1-C370-83F4-736D-5D0285B03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noProof="0" dirty="0"/>
              <a:t>E. Blomley - CSS to Phoebus Transition at KIT</a:t>
            </a:r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7A3D0F9D-5B7E-F828-8DFC-B82773CAD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25000" lnSpcReduction="20000"/>
          </a:bodyPr>
          <a:lstStyle/>
          <a:p>
            <a:fld id="{776FC98F-84AD-404B-BCCB-49E092AA6DE0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8" name="SmartArt Placeholder 7">
            <a:extLst>
              <a:ext uri="{FF2B5EF4-FFF2-40B4-BE49-F238E27FC236}">
                <a16:creationId xmlns:a16="http://schemas.microsoft.com/office/drawing/2014/main" id="{BD3FB54C-A89A-9712-7321-0E05E6A7F63C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E81E8A62-F003-31B8-92B5-91F6318319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9C9B8D3B-1437-DBF6-2FF5-04F40D730F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12424" y="4041775"/>
            <a:ext cx="2057808" cy="820674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BF273B34-BB54-9746-68E9-2E22080ADC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63906" y="5476198"/>
            <a:ext cx="2328093" cy="34647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0515D31-CF57-4D07-D8DD-314717EFAADD}"/>
              </a:ext>
            </a:extLst>
          </p:cNvPr>
          <p:cNvSpPr txBox="1"/>
          <p:nvPr/>
        </p:nvSpPr>
        <p:spPr bwMode="gray">
          <a:xfrm>
            <a:off x="9766051" y="5937624"/>
            <a:ext cx="2196133" cy="5517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80000" indent="-18000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400" noProof="0" dirty="0">
                <a:solidFill>
                  <a:schemeClr val="bg1"/>
                </a:solidFill>
              </a:rPr>
              <a:t>Thursday poster session</a:t>
            </a:r>
          </a:p>
        </p:txBody>
      </p:sp>
    </p:spTree>
    <p:extLst>
      <p:ext uri="{BB962C8B-B14F-4D97-AF65-F5344CB8AC3E}">
        <p14:creationId xmlns:p14="http://schemas.microsoft.com/office/powerpoint/2010/main" val="421992079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7214B-353D-5A91-0E1D-A4B4898A0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259E6FF-108A-5838-BDBC-EB348FA1E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Environment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C596AB0-2445-7DA7-3B06-D660E60E90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360" y="844162"/>
            <a:ext cx="5616575" cy="4684711"/>
          </a:xfrm>
        </p:spPr>
        <p:txBody>
          <a:bodyPr/>
          <a:lstStyle/>
          <a:p>
            <a:pPr lvl="1"/>
            <a:r>
              <a:rPr lang="en-US" noProof="0" dirty="0"/>
              <a:t>KARA </a:t>
            </a:r>
          </a:p>
          <a:p>
            <a:pPr lvl="3"/>
            <a:r>
              <a:rPr lang="en-US" noProof="0" dirty="0"/>
              <a:t>Operators only present inside control room during injection: ~ 1 hour per day</a:t>
            </a:r>
          </a:p>
          <a:p>
            <a:pPr lvl="3"/>
            <a:r>
              <a:rPr lang="en-US" noProof="0" dirty="0"/>
              <a:t>~ 23 hours: empty</a:t>
            </a:r>
          </a:p>
          <a:p>
            <a:pPr lvl="1"/>
            <a:r>
              <a:rPr lang="en-US" noProof="0" dirty="0"/>
              <a:t>FLUTE has „on demand“ experiment driven operations</a:t>
            </a:r>
          </a:p>
          <a:p>
            <a:pPr lvl="1"/>
            <a:r>
              <a:rPr lang="en-US" noProof="0" dirty="0"/>
              <a:t>Recently additions of multiple laboratories/beamlines</a:t>
            </a:r>
          </a:p>
          <a:p>
            <a:pPr lvl="3"/>
            <a:r>
              <a:rPr lang="en-US" noProof="0" dirty="0"/>
              <a:t>Either new or just now migrating to EPICS</a:t>
            </a:r>
          </a:p>
          <a:p>
            <a:pPr lvl="3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CE0408-8463-FF8C-E2B7-1D0B7FFFE27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0" dirty="0"/>
              <a:t>20/09/25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B859A-FDD0-B660-8BAD-F6F9CA2B6FAF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 dirty="0"/>
              <a:t>E. Blomley - CSS to Phoebus Transition at KIT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1A06DA-3E97-3CC7-6896-0EE4B844C199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4" name="SmartArt Placeholder 13">
            <a:extLst>
              <a:ext uri="{FF2B5EF4-FFF2-40B4-BE49-F238E27FC236}">
                <a16:creationId xmlns:a16="http://schemas.microsoft.com/office/drawing/2014/main" id="{1EAEA388-BCD9-8C45-F205-05FA0DE72635}"/>
              </a:ext>
            </a:extLst>
          </p:cNvPr>
          <p:cNvSpPr>
            <a:spLocks noGrp="1"/>
          </p:cNvSpPr>
          <p:nvPr>
            <p:ph type="dgm" sz="quarter" idx="21"/>
          </p:nvPr>
        </p:nvSpPr>
        <p:spPr/>
        <p:txBody>
          <a:bodyPr/>
          <a:lstStyle/>
          <a:p>
            <a:endParaRPr lang="en-US" noProof="0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BD393B42-436E-526C-771A-DC9FE527C9B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7052" b="7052"/>
          <a:stretch>
            <a:fillRect/>
          </a:stretch>
        </p:blipFill>
        <p:spPr/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607B2F7-5723-B679-D2C2-2C04C8660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6400" y="150774"/>
            <a:ext cx="1990240" cy="84089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B95CF9A-E356-C19D-6F84-DC0B389004B8}"/>
              </a:ext>
            </a:extLst>
          </p:cNvPr>
          <p:cNvSpPr txBox="1"/>
          <p:nvPr/>
        </p:nvSpPr>
        <p:spPr bwMode="gray">
          <a:xfrm>
            <a:off x="8832304" y="6459864"/>
            <a:ext cx="4104456" cy="2473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b="1" noProof="0" dirty="0">
                <a:solidFill>
                  <a:schemeClr val="bg1"/>
                </a:solidFill>
              </a:rPr>
              <a:t>Control room on a typical day: empty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17691FC-54FC-A34D-3FBA-F7D7493FB98B}"/>
              </a:ext>
            </a:extLst>
          </p:cNvPr>
          <p:cNvSpPr/>
          <p:nvPr/>
        </p:nvSpPr>
        <p:spPr bwMode="gray">
          <a:xfrm>
            <a:off x="1081769" y="3428030"/>
            <a:ext cx="1152835" cy="504056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KARA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8A37F0-2F00-2756-8193-0B7E6F8C4CDC}"/>
              </a:ext>
            </a:extLst>
          </p:cNvPr>
          <p:cNvSpPr/>
          <p:nvPr/>
        </p:nvSpPr>
        <p:spPr bwMode="gray">
          <a:xfrm>
            <a:off x="3793772" y="3434680"/>
            <a:ext cx="1152835" cy="504056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FLUTE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212C82-55A4-861E-D960-A121F7678CA4}"/>
              </a:ext>
            </a:extLst>
          </p:cNvPr>
          <p:cNvSpPr/>
          <p:nvPr/>
        </p:nvSpPr>
        <p:spPr bwMode="gray">
          <a:xfrm>
            <a:off x="185173" y="3453852"/>
            <a:ext cx="792088" cy="432048"/>
          </a:xfrm>
          <a:prstGeom prst="rect">
            <a:avLst/>
          </a:prstGeom>
          <a:solidFill>
            <a:schemeClr val="tx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Lab 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4236C6-0BDC-7123-0C23-1A7172DB8CDB}"/>
              </a:ext>
            </a:extLst>
          </p:cNvPr>
          <p:cNvSpPr/>
          <p:nvPr/>
        </p:nvSpPr>
        <p:spPr bwMode="gray">
          <a:xfrm>
            <a:off x="165367" y="4075463"/>
            <a:ext cx="792088" cy="432048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tx1"/>
                </a:solidFill>
              </a:rPr>
              <a:t>Lab 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33CFF9-D31A-34B1-8A6E-8DA4AA3D10C7}"/>
              </a:ext>
            </a:extLst>
          </p:cNvPr>
          <p:cNvSpPr/>
          <p:nvPr/>
        </p:nvSpPr>
        <p:spPr bwMode="gray">
          <a:xfrm>
            <a:off x="1092150" y="4075463"/>
            <a:ext cx="792088" cy="432048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tx1"/>
                </a:solidFill>
              </a:rPr>
              <a:t>Lab 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3DB06A-F81F-E74C-7B5E-4D72D4BF3EA5}"/>
              </a:ext>
            </a:extLst>
          </p:cNvPr>
          <p:cNvSpPr/>
          <p:nvPr/>
        </p:nvSpPr>
        <p:spPr bwMode="gray">
          <a:xfrm>
            <a:off x="2018933" y="4075463"/>
            <a:ext cx="792088" cy="432048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tx1"/>
                </a:solidFill>
              </a:rPr>
              <a:t>Lab 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C07E9E-2FC1-C45A-C924-25750E1703B1}"/>
              </a:ext>
            </a:extLst>
          </p:cNvPr>
          <p:cNvSpPr/>
          <p:nvPr/>
        </p:nvSpPr>
        <p:spPr bwMode="gray">
          <a:xfrm>
            <a:off x="5128293" y="3470684"/>
            <a:ext cx="792088" cy="432048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tx1"/>
                </a:solidFill>
              </a:rPr>
              <a:t>Lab 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2C1CB6E-5385-C623-BF80-EFF5E8EB2BE9}"/>
              </a:ext>
            </a:extLst>
          </p:cNvPr>
          <p:cNvSpPr/>
          <p:nvPr/>
        </p:nvSpPr>
        <p:spPr bwMode="gray">
          <a:xfrm>
            <a:off x="4781861" y="4033523"/>
            <a:ext cx="792088" cy="432048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tx1"/>
                </a:solidFill>
              </a:rPr>
              <a:t>Lab 6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9D2090-AB71-46BD-4902-3A3D116FE097}"/>
              </a:ext>
            </a:extLst>
          </p:cNvPr>
          <p:cNvSpPr/>
          <p:nvPr/>
        </p:nvSpPr>
        <p:spPr bwMode="gray">
          <a:xfrm>
            <a:off x="212205" y="5572688"/>
            <a:ext cx="792088" cy="432048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tx1"/>
                </a:solidFill>
              </a:rPr>
              <a:t>Lab 7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64683A7-918F-BB86-5E87-DED5A87B559E}"/>
              </a:ext>
            </a:extLst>
          </p:cNvPr>
          <p:cNvCxnSpPr>
            <a:cxnSpLocks/>
          </p:cNvCxnSpPr>
          <p:nvPr/>
        </p:nvCxnSpPr>
        <p:spPr bwMode="gray">
          <a:xfrm flipH="1">
            <a:off x="1629092" y="5181260"/>
            <a:ext cx="866508" cy="6258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2023333-13A7-65A7-9B22-44AA0A78067E}"/>
              </a:ext>
            </a:extLst>
          </p:cNvPr>
          <p:cNvSpPr txBox="1"/>
          <p:nvPr/>
        </p:nvSpPr>
        <p:spPr bwMode="gray">
          <a:xfrm>
            <a:off x="1325467" y="5409798"/>
            <a:ext cx="716222" cy="32355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noProof="0" dirty="0"/>
              <a:t>~ 10 km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DE8D4EC-813B-E2BB-CDDD-A3799D8F8848}"/>
              </a:ext>
            </a:extLst>
          </p:cNvPr>
          <p:cNvSpPr/>
          <p:nvPr/>
        </p:nvSpPr>
        <p:spPr bwMode="gray">
          <a:xfrm>
            <a:off x="849578" y="6015572"/>
            <a:ext cx="1421924" cy="455824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rgbClr val="000000"/>
                </a:solidFill>
              </a:rPr>
              <a:t>Student Accelerator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77CFCBF-F700-CBEF-4CE0-30EFD8AE8D91}"/>
              </a:ext>
            </a:extLst>
          </p:cNvPr>
          <p:cNvSpPr/>
          <p:nvPr/>
        </p:nvSpPr>
        <p:spPr bwMode="gray">
          <a:xfrm>
            <a:off x="47328" y="3284984"/>
            <a:ext cx="2827457" cy="148732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noProof="0" dirty="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867DC86-50CC-15E7-577C-8CD89F0A3155}"/>
              </a:ext>
            </a:extLst>
          </p:cNvPr>
          <p:cNvSpPr/>
          <p:nvPr/>
        </p:nvSpPr>
        <p:spPr bwMode="gray">
          <a:xfrm>
            <a:off x="3513681" y="3284983"/>
            <a:ext cx="2604580" cy="148732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noProof="0" dirty="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72B9C56-E82F-0CEB-01D9-2D27AE6139B1}"/>
              </a:ext>
            </a:extLst>
          </p:cNvPr>
          <p:cNvSpPr/>
          <p:nvPr/>
        </p:nvSpPr>
        <p:spPr bwMode="gray">
          <a:xfrm>
            <a:off x="3619546" y="4063614"/>
            <a:ext cx="995989" cy="504056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 err="1">
                <a:solidFill>
                  <a:srgbClr val="000000"/>
                </a:solidFill>
              </a:rPr>
              <a:t>cSTART</a:t>
            </a:r>
            <a:endParaRPr lang="en-US" sz="1400" b="1" noProof="0" dirty="0">
              <a:solidFill>
                <a:srgbClr val="000000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6EBBEE-67DE-63B5-0C5A-C0678204A79D}"/>
              </a:ext>
            </a:extLst>
          </p:cNvPr>
          <p:cNvSpPr/>
          <p:nvPr/>
        </p:nvSpPr>
        <p:spPr bwMode="gray">
          <a:xfrm>
            <a:off x="2811021" y="4519472"/>
            <a:ext cx="862237" cy="432048"/>
          </a:xfrm>
          <a:prstGeom prst="rect">
            <a:avLst/>
          </a:prstGeom>
          <a:solidFill>
            <a:srgbClr val="A3107C"/>
          </a:solidFill>
          <a:ln w="3175">
            <a:solidFill>
              <a:srgbClr val="A3107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Office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DE7B3D-B271-6432-E6E0-D179082D814F}"/>
              </a:ext>
            </a:extLst>
          </p:cNvPr>
          <p:cNvSpPr/>
          <p:nvPr/>
        </p:nvSpPr>
        <p:spPr bwMode="gray">
          <a:xfrm>
            <a:off x="3920894" y="4786014"/>
            <a:ext cx="792088" cy="432048"/>
          </a:xfrm>
          <a:prstGeom prst="rect">
            <a:avLst/>
          </a:prstGeom>
          <a:solidFill>
            <a:srgbClr val="A3107C"/>
          </a:solidFill>
          <a:ln w="3175">
            <a:solidFill>
              <a:srgbClr val="A3107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Office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08C47DB-14F9-1ACE-0CE0-C1ED0CB37789}"/>
              </a:ext>
            </a:extLst>
          </p:cNvPr>
          <p:cNvSpPr/>
          <p:nvPr/>
        </p:nvSpPr>
        <p:spPr bwMode="gray">
          <a:xfrm>
            <a:off x="5253042" y="4778450"/>
            <a:ext cx="792088" cy="432048"/>
          </a:xfrm>
          <a:prstGeom prst="rect">
            <a:avLst/>
          </a:prstGeom>
          <a:solidFill>
            <a:srgbClr val="A3107C"/>
          </a:solidFill>
          <a:ln w="3175">
            <a:solidFill>
              <a:srgbClr val="A3107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Office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308A25E-5067-AA01-1095-AF067BF246DD}"/>
              </a:ext>
            </a:extLst>
          </p:cNvPr>
          <p:cNvSpPr/>
          <p:nvPr/>
        </p:nvSpPr>
        <p:spPr bwMode="gray">
          <a:xfrm>
            <a:off x="5234821" y="2831028"/>
            <a:ext cx="792088" cy="432048"/>
          </a:xfrm>
          <a:prstGeom prst="rect">
            <a:avLst/>
          </a:prstGeom>
          <a:solidFill>
            <a:srgbClr val="A3107C"/>
          </a:solidFill>
          <a:ln w="3175">
            <a:solidFill>
              <a:srgbClr val="A3107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Office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2E7C99-6835-0A05-D6E2-D337ACC4A092}"/>
              </a:ext>
            </a:extLst>
          </p:cNvPr>
          <p:cNvSpPr/>
          <p:nvPr/>
        </p:nvSpPr>
        <p:spPr bwMode="gray">
          <a:xfrm>
            <a:off x="3438823" y="6024125"/>
            <a:ext cx="1381905" cy="432048"/>
          </a:xfrm>
          <a:prstGeom prst="rect">
            <a:avLst/>
          </a:prstGeom>
          <a:solidFill>
            <a:srgbClr val="DF9B1B"/>
          </a:solidFill>
          <a:ln w="3175">
            <a:solidFill>
              <a:srgbClr val="A3107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Home Office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6F4F2B5-9B01-197A-B002-048AEEB37C3B}"/>
              </a:ext>
            </a:extLst>
          </p:cNvPr>
          <p:cNvSpPr/>
          <p:nvPr/>
        </p:nvSpPr>
        <p:spPr bwMode="gray">
          <a:xfrm>
            <a:off x="157719" y="4749212"/>
            <a:ext cx="792088" cy="432048"/>
          </a:xfrm>
          <a:prstGeom prst="rect">
            <a:avLst/>
          </a:prstGeom>
          <a:solidFill>
            <a:srgbClr val="A3107C"/>
          </a:solidFill>
          <a:ln w="3175">
            <a:solidFill>
              <a:srgbClr val="A3107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Office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D60929F-94D4-5571-2523-2CDFE488DAEE}"/>
              </a:ext>
            </a:extLst>
          </p:cNvPr>
          <p:cNvSpPr/>
          <p:nvPr/>
        </p:nvSpPr>
        <p:spPr bwMode="gray">
          <a:xfrm>
            <a:off x="4646505" y="5509072"/>
            <a:ext cx="1381905" cy="432048"/>
          </a:xfrm>
          <a:prstGeom prst="rect">
            <a:avLst/>
          </a:prstGeom>
          <a:solidFill>
            <a:srgbClr val="DF9B1B"/>
          </a:solidFill>
          <a:ln w="3175">
            <a:solidFill>
              <a:srgbClr val="A3107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Home Office</a:t>
            </a:r>
          </a:p>
        </p:txBody>
      </p:sp>
    </p:spTree>
    <p:extLst>
      <p:ext uri="{BB962C8B-B14F-4D97-AF65-F5344CB8AC3E}">
        <p14:creationId xmlns:p14="http://schemas.microsoft.com/office/powerpoint/2010/main" val="12514553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25" grpId="0"/>
      <p:bldP spid="8" grpId="0" animBg="1"/>
      <p:bldP spid="9" grpId="0" animBg="1"/>
      <p:bldP spid="10" grpId="0" animBg="1"/>
      <p:bldP spid="13" grpId="0" animBg="1"/>
      <p:bldP spid="15" grpId="0" animBg="1"/>
      <p:bldP spid="16" grpId="0" animBg="1"/>
      <p:bldP spid="19" grpId="0"/>
      <p:bldP spid="23" grpId="0" animBg="1"/>
      <p:bldP spid="32" grpId="0" animBg="1"/>
      <p:bldP spid="33" grpId="0" animBg="1"/>
      <p:bldP spid="34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el 36">
            <a:extLst>
              <a:ext uri="{FF2B5EF4-FFF2-40B4-BE49-F238E27FC236}">
                <a16:creationId xmlns:a16="http://schemas.microsoft.com/office/drawing/2014/main" id="{EA255268-1986-F2B7-B309-C776D3BB3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68907"/>
            <a:ext cx="11449050" cy="1007455"/>
          </a:xfrm>
        </p:spPr>
        <p:txBody>
          <a:bodyPr anchor="t">
            <a:normAutofit/>
          </a:bodyPr>
          <a:lstStyle/>
          <a:p>
            <a:r>
              <a:rPr lang="en-US" noProof="0" dirty="0"/>
              <a:t>“Requirements”</a:t>
            </a:r>
          </a:p>
        </p:txBody>
      </p:sp>
      <p:sp>
        <p:nvSpPr>
          <p:cNvPr id="38" name="Textplatzhalter 37">
            <a:extLst>
              <a:ext uri="{FF2B5EF4-FFF2-40B4-BE49-F238E27FC236}">
                <a16:creationId xmlns:a16="http://schemas.microsoft.com/office/drawing/2014/main" id="{41214ABB-53FA-C394-ECE5-FE72D5D6F0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2064" y="1356442"/>
            <a:ext cx="3671885" cy="4684711"/>
          </a:xfrm>
        </p:spPr>
        <p:txBody>
          <a:bodyPr>
            <a:normAutofit/>
          </a:bodyPr>
          <a:lstStyle/>
          <a:p>
            <a:r>
              <a:rPr lang="en-US" b="1" noProof="0" dirty="0">
                <a:solidFill>
                  <a:schemeClr val="accent1"/>
                </a:solidFill>
              </a:rPr>
              <a:t>Access to Panels</a:t>
            </a:r>
          </a:p>
          <a:p>
            <a:pPr lvl="1"/>
            <a:r>
              <a:rPr lang="en-US" noProof="0" dirty="0"/>
              <a:t>From anywhere look at any lab or accelerator (read-only)</a:t>
            </a:r>
          </a:p>
          <a:p>
            <a:pPr marL="0" lvl="1" indent="0">
              <a:buNone/>
            </a:pPr>
            <a:endParaRPr lang="en-US" noProof="0" dirty="0"/>
          </a:p>
          <a:p>
            <a:pPr lvl="1"/>
            <a:r>
              <a:rPr lang="en-US" noProof="0" dirty="0"/>
              <a:t>Phoebus should “behave” the same everywhere</a:t>
            </a:r>
          </a:p>
          <a:p>
            <a:pPr lvl="1"/>
            <a:endParaRPr lang="en-US" noProof="0" dirty="0"/>
          </a:p>
          <a:p>
            <a:pPr lvl="1"/>
            <a:r>
              <a:rPr lang="en-US" noProof="0" dirty="0"/>
              <a:t>Support Linux, Windows and MacOS (Intel and Apple Silicon)</a:t>
            </a:r>
          </a:p>
          <a:p>
            <a:pPr marL="0" lvl="1" indent="0">
              <a:buNone/>
            </a:pPr>
            <a:endParaRPr lang="en-US" noProof="0" dirty="0"/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A39F6780-E721-991D-3921-BB151E12C5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29851" y="1358433"/>
            <a:ext cx="3671885" cy="2730350"/>
          </a:xfrm>
        </p:spPr>
        <p:txBody>
          <a:bodyPr/>
          <a:lstStyle/>
          <a:p>
            <a:r>
              <a:rPr lang="en-US" b="1" noProof="0" dirty="0"/>
              <a:t>Develop Panels</a:t>
            </a:r>
            <a:endParaRPr lang="en-US" noProof="0" dirty="0"/>
          </a:p>
          <a:p>
            <a:pPr lvl="1"/>
            <a:r>
              <a:rPr lang="en-US" noProof="0" dirty="0"/>
              <a:t>95 % of panel development made by core controls “group” (1-2 people)</a:t>
            </a:r>
          </a:p>
          <a:p>
            <a:pPr lvl="1"/>
            <a:endParaRPr lang="en-US" noProof="0" dirty="0"/>
          </a:p>
          <a:p>
            <a:pPr lvl="1"/>
            <a:r>
              <a:rPr lang="en-US" noProof="0" dirty="0"/>
              <a:t>Keep </a:t>
            </a:r>
            <a:r>
              <a:rPr lang="en-US" dirty="0"/>
              <a:t>overview across all locations</a:t>
            </a:r>
            <a:endParaRPr lang="en-US" noProof="0" dirty="0"/>
          </a:p>
          <a:p>
            <a:pPr lvl="1"/>
            <a:endParaRPr lang="en-US" noProof="0" dirty="0"/>
          </a:p>
          <a:p>
            <a:pPr lvl="1"/>
            <a:r>
              <a:rPr lang="en-US" dirty="0"/>
              <a:t>Be efficient. No manual panel deployment.</a:t>
            </a:r>
          </a:p>
        </p:txBody>
      </p:sp>
      <p:sp>
        <p:nvSpPr>
          <p:cNvPr id="45" name="Text Placeholder 4">
            <a:extLst>
              <a:ext uri="{FF2B5EF4-FFF2-40B4-BE49-F238E27FC236}">
                <a16:creationId xmlns:a16="http://schemas.microsoft.com/office/drawing/2014/main" id="{D6E68B0A-19D2-DBFF-A7AA-712735584FC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17638" y="1393861"/>
            <a:ext cx="3664582" cy="2952328"/>
          </a:xfrm>
        </p:spPr>
        <p:txBody>
          <a:bodyPr/>
          <a:lstStyle/>
          <a:p>
            <a:r>
              <a:rPr lang="en-US" b="1" noProof="0" dirty="0"/>
              <a:t>Develop Phoebus</a:t>
            </a:r>
          </a:p>
          <a:p>
            <a:pPr lvl="1"/>
            <a:r>
              <a:rPr lang="en-US" noProof="0" dirty="0"/>
              <a:t>Stay synchronized to upstream</a:t>
            </a:r>
          </a:p>
          <a:p>
            <a:pPr marL="0" lvl="1" indent="0">
              <a:buNone/>
            </a:pPr>
            <a:endParaRPr lang="en-US" noProof="0" dirty="0"/>
          </a:p>
          <a:p>
            <a:pPr lvl="1"/>
            <a:r>
              <a:rPr lang="en-US" noProof="0" dirty="0"/>
              <a:t>Maintain one distribution which works everywhere</a:t>
            </a:r>
          </a:p>
          <a:p>
            <a:pPr lvl="1"/>
            <a:endParaRPr lang="en-US" noProof="0" dirty="0"/>
          </a:p>
          <a:p>
            <a:pPr lvl="1"/>
            <a:r>
              <a:rPr lang="en-US" noProof="0" dirty="0"/>
              <a:t>All deployment processes should require minimal manual interaction</a:t>
            </a:r>
          </a:p>
          <a:p>
            <a:pPr lvl="1"/>
            <a:endParaRPr lang="en-US" noProof="0" dirty="0"/>
          </a:p>
        </p:txBody>
      </p:sp>
      <p:sp>
        <p:nvSpPr>
          <p:cNvPr id="32" name="Datumsplatzhalter 31">
            <a:extLst>
              <a:ext uri="{FF2B5EF4-FFF2-40B4-BE49-F238E27FC236}">
                <a16:creationId xmlns:a16="http://schemas.microsoft.com/office/drawing/2014/main" id="{9926F14E-E5FF-3526-9A5E-29A564D70DAD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47428" y="6273800"/>
            <a:ext cx="1152835" cy="5842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 dirty="0"/>
              <a:t>20/09/25</a:t>
            </a:r>
          </a:p>
        </p:txBody>
      </p:sp>
      <p:sp>
        <p:nvSpPr>
          <p:cNvPr id="33" name="Fußzeilenplatzhalter 32">
            <a:extLst>
              <a:ext uri="{FF2B5EF4-FFF2-40B4-BE49-F238E27FC236}">
                <a16:creationId xmlns:a16="http://schemas.microsoft.com/office/drawing/2014/main" id="{BEB87B24-66F5-556B-67AF-31C753F40A1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100263" y="6273800"/>
            <a:ext cx="5832475" cy="5842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 dirty="0"/>
              <a:t>E. Blomley - CSS to Phoebus Transition at KIT</a:t>
            </a:r>
          </a:p>
        </p:txBody>
      </p:sp>
      <p:sp>
        <p:nvSpPr>
          <p:cNvPr id="31" name="Foliennummernplatzhalter 30">
            <a:extLst>
              <a:ext uri="{FF2B5EF4-FFF2-40B4-BE49-F238E27FC236}">
                <a16:creationId xmlns:a16="http://schemas.microsoft.com/office/drawing/2014/main" id="{DD17C8E8-E50F-FEFE-FF51-D4B0A618649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371475" y="6273800"/>
            <a:ext cx="575953" cy="5842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76FC98F-84AD-404B-BCCB-49E092AA6DE0}" type="slidenum">
              <a:rPr lang="en-US" noProof="0" smtClean="0"/>
              <a:pPr>
                <a:spcAft>
                  <a:spcPts val="600"/>
                </a:spcAft>
              </a:pPr>
              <a:t>3</a:t>
            </a:fld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79CB7D-70C7-05C4-6116-BBB49635BC2B}"/>
              </a:ext>
            </a:extLst>
          </p:cNvPr>
          <p:cNvSpPr/>
          <p:nvPr/>
        </p:nvSpPr>
        <p:spPr bwMode="gray">
          <a:xfrm>
            <a:off x="441403" y="4443486"/>
            <a:ext cx="3317720" cy="119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As seamless and simple as possible for users</a:t>
            </a:r>
          </a:p>
          <a:p>
            <a:pPr algn="ctr"/>
            <a:endParaRPr lang="en-US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Never have to manually update software or panels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17C964-9E44-33DC-7696-0A2B50C89D8F}"/>
              </a:ext>
            </a:extLst>
          </p:cNvPr>
          <p:cNvSpPr/>
          <p:nvPr/>
        </p:nvSpPr>
        <p:spPr bwMode="gray">
          <a:xfrm>
            <a:off x="4894142" y="4397033"/>
            <a:ext cx="6446992" cy="591968"/>
          </a:xfrm>
          <a:prstGeom prst="rect">
            <a:avLst/>
          </a:prstGeom>
          <a:solidFill>
            <a:schemeClr val="tx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noProof="0" dirty="0">
                <a:solidFill>
                  <a:schemeClr val="bg1"/>
                </a:solidFill>
              </a:rPr>
              <a:t>As efficient as possible for developers, accepting increased complexity in panel structure and technical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26046417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/>
      <p:bldP spid="45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FC6EA82-FC92-C6C5-FEFD-EAD0F592A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KIT Phoebus Features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5853708-32CD-1A70-E3A9-50D1869227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4" y="1052737"/>
            <a:ext cx="7561264" cy="5224238"/>
          </a:xfrm>
        </p:spPr>
        <p:txBody>
          <a:bodyPr/>
          <a:lstStyle/>
          <a:p>
            <a:pPr lvl="1"/>
            <a:r>
              <a:rPr lang="en-US" b="1" noProof="0" dirty="0">
                <a:solidFill>
                  <a:schemeClr val="accent1"/>
                </a:solidFill>
              </a:rPr>
              <a:t>KIT Phoebus Product</a:t>
            </a:r>
          </a:p>
          <a:p>
            <a:pPr lvl="3"/>
            <a:r>
              <a:rPr lang="en-US" dirty="0"/>
              <a:t>Alternative Java bindings: EPICS Jackie (available upstream)</a:t>
            </a:r>
          </a:p>
          <a:p>
            <a:pPr lvl="3"/>
            <a:r>
              <a:rPr lang="en-US" noProof="0" dirty="0"/>
              <a:t>Fully automated build and deployment for 4 architectures</a:t>
            </a:r>
            <a:r>
              <a:rPr lang="en-US" dirty="0"/>
              <a:t> and services</a:t>
            </a:r>
            <a:endParaRPr lang="en-US" noProof="0" dirty="0"/>
          </a:p>
          <a:p>
            <a:pPr lvl="1"/>
            <a:endParaRPr lang="en-US" b="1" dirty="0">
              <a:solidFill>
                <a:schemeClr val="accent1"/>
              </a:solidFill>
            </a:endParaRPr>
          </a:p>
          <a:p>
            <a:pPr lvl="1"/>
            <a:r>
              <a:rPr lang="en-US" b="1" noProof="0" dirty="0">
                <a:solidFill>
                  <a:schemeClr val="accent1"/>
                </a:solidFill>
              </a:rPr>
              <a:t>KIT Phoebus Launcher</a:t>
            </a:r>
          </a:p>
          <a:p>
            <a:pPr lvl="3"/>
            <a:r>
              <a:rPr lang="en-US" noProof="0" dirty="0"/>
              <a:t>Self-update mechanism and embedded dependencies</a:t>
            </a:r>
          </a:p>
          <a:p>
            <a:pPr lvl="3"/>
            <a:r>
              <a:rPr lang="en-US" noProof="0" dirty="0"/>
              <a:t>Command line parameters for advanced usage</a:t>
            </a:r>
          </a:p>
          <a:p>
            <a:pPr lvl="1"/>
            <a:endParaRPr lang="en-US" noProof="0" dirty="0"/>
          </a:p>
          <a:p>
            <a:pPr lvl="1"/>
            <a:r>
              <a:rPr lang="en-US" b="1" noProof="0" dirty="0">
                <a:solidFill>
                  <a:schemeClr val="accent1"/>
                </a:solidFill>
              </a:rPr>
              <a:t>Configurations</a:t>
            </a:r>
          </a:p>
          <a:p>
            <a:pPr lvl="3"/>
            <a:r>
              <a:rPr lang="en-US" dirty="0"/>
              <a:t>Central “</a:t>
            </a:r>
            <a:r>
              <a:rPr lang="en-US" noProof="0" dirty="0"/>
              <a:t>Mementos” + site specific settings + services configuration</a:t>
            </a:r>
          </a:p>
          <a:p>
            <a:pPr lvl="3"/>
            <a:endParaRPr lang="en-US" noProof="0" dirty="0"/>
          </a:p>
          <a:p>
            <a:pPr lvl="1"/>
            <a:r>
              <a:rPr lang="en-US" noProof="0" dirty="0"/>
              <a:t>Mono-Repository for all panels</a:t>
            </a:r>
          </a:p>
          <a:p>
            <a:pPr lvl="3"/>
            <a:r>
              <a:rPr lang="en-US" b="1" noProof="0" dirty="0">
                <a:solidFill>
                  <a:schemeClr val="accent1"/>
                </a:solidFill>
              </a:rPr>
              <a:t>Deployed from GitLab </a:t>
            </a:r>
            <a:r>
              <a:rPr lang="en-US" noProof="0" dirty="0"/>
              <a:t>to web server and </a:t>
            </a:r>
            <a:r>
              <a:rPr lang="en-US" b="1" noProof="0" dirty="0">
                <a:solidFill>
                  <a:schemeClr val="accent1"/>
                </a:solidFill>
              </a:rPr>
              <a:t>streamed</a:t>
            </a:r>
            <a:r>
              <a:rPr lang="en-US" noProof="0" dirty="0"/>
              <a:t> to clients</a:t>
            </a:r>
          </a:p>
          <a:p>
            <a:pPr lvl="3"/>
            <a:r>
              <a:rPr lang="en-US" noProof="0" dirty="0"/>
              <a:t>No local panels</a:t>
            </a:r>
          </a:p>
          <a:p>
            <a:pPr lvl="3"/>
            <a:r>
              <a:rPr lang="en-US" noProof="0" dirty="0"/>
              <a:t>Git branches and CI features for previews/reviews and/or versioning</a:t>
            </a:r>
          </a:p>
          <a:p>
            <a:pPr lvl="3"/>
            <a:endParaRPr lang="en-US" noProof="0" dirty="0"/>
          </a:p>
          <a:p>
            <a:pPr lvl="1"/>
            <a:r>
              <a:rPr lang="en-US" noProof="0" dirty="0"/>
              <a:t>Phoebus specific </a:t>
            </a:r>
            <a:r>
              <a:rPr lang="en-US" b="1" noProof="0" dirty="0">
                <a:solidFill>
                  <a:schemeClr val="accent1"/>
                </a:solidFill>
              </a:rPr>
              <a:t>high-availability server cluster </a:t>
            </a:r>
            <a:r>
              <a:rPr lang="en-US" noProof="0" dirty="0"/>
              <a:t>for panels, services and distribution of Phoebus/launcher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05E66F-2DEB-CDD6-CF2F-0DFC54FFFF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noProof="0" dirty="0"/>
              <a:t>20/09/25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AC6C139-31D8-12E8-3503-83DE74D9986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dirty="0"/>
              <a:t>E. Blomley - CSS to Phoebus Transition at KIT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9E4FA4-87AB-CA0E-83E0-522F20A4FE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FC226B2-9B67-D2C6-9EAA-A80D050DB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7082" y="80466"/>
            <a:ext cx="3429000" cy="3429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E5EAB9D-4B50-F61C-33DC-3F7CE0EF4FA7}"/>
              </a:ext>
            </a:extLst>
          </p:cNvPr>
          <p:cNvSpPr txBox="1"/>
          <p:nvPr/>
        </p:nvSpPr>
        <p:spPr bwMode="gray">
          <a:xfrm>
            <a:off x="8112224" y="3502570"/>
            <a:ext cx="3658716" cy="864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noProof="0" dirty="0"/>
              <a:t>KIT Phoebus distribution &amp; KIT Phoebus Launcher project publicly available:</a:t>
            </a:r>
          </a:p>
          <a:p>
            <a:pPr algn="ctr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noProof="0" dirty="0">
                <a:hlinkClick r:id="rId3"/>
              </a:rPr>
              <a:t>https://gitlab.kit.edu/kit/ibpt/controls/phoebus</a:t>
            </a:r>
            <a:endParaRPr lang="en-US" sz="1400" dirty="0"/>
          </a:p>
          <a:p>
            <a:pPr algn="ctr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endParaRPr lang="en-US" sz="1400" noProof="0" dirty="0"/>
          </a:p>
        </p:txBody>
      </p:sp>
      <p:sp>
        <p:nvSpPr>
          <p:cNvPr id="2" name="TextBox 16">
            <a:extLst>
              <a:ext uri="{FF2B5EF4-FFF2-40B4-BE49-F238E27FC236}">
                <a16:creationId xmlns:a16="http://schemas.microsoft.com/office/drawing/2014/main" id="{0B42AF46-78ED-4C3E-B2AD-DAAFCF9880E1}"/>
              </a:ext>
            </a:extLst>
          </p:cNvPr>
          <p:cNvSpPr txBox="1"/>
          <p:nvPr/>
        </p:nvSpPr>
        <p:spPr bwMode="gray">
          <a:xfrm>
            <a:off x="8105261" y="4779834"/>
            <a:ext cx="3658716" cy="864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noProof="0" dirty="0"/>
              <a:t>More details on panel structure and configurations? Talk to me!</a:t>
            </a:r>
          </a:p>
          <a:p>
            <a:pPr algn="ctr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 err="1"/>
              <a:t>edmund.blomley@kit.edu</a:t>
            </a:r>
            <a:endParaRPr lang="en-US" sz="1400" noProof="0" dirty="0"/>
          </a:p>
        </p:txBody>
      </p:sp>
    </p:spTree>
    <p:extLst>
      <p:ext uri="{BB962C8B-B14F-4D97-AF65-F5344CB8AC3E}">
        <p14:creationId xmlns:p14="http://schemas.microsoft.com/office/powerpoint/2010/main" val="371764279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01ABF2-422F-C8D9-4F49-1F61F5AC5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Next…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6C338B6-20A6-DD07-BA29-3B970BC77E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GB" dirty="0"/>
              <a:t>Panel “linting” using CI</a:t>
            </a:r>
          </a:p>
          <a:p>
            <a:pPr lvl="3"/>
            <a:r>
              <a:rPr lang="en-GB" dirty="0"/>
              <a:t>find broken links..</a:t>
            </a:r>
          </a:p>
          <a:p>
            <a:pPr lvl="3"/>
            <a:r>
              <a:rPr lang="en-GB" dirty="0"/>
              <a:t>check for style guide…</a:t>
            </a:r>
          </a:p>
          <a:p>
            <a:pPr lvl="3"/>
            <a:r>
              <a:rPr lang="en-GB" dirty="0"/>
              <a:t>Analyse/report on macro usage</a:t>
            </a:r>
          </a:p>
          <a:p>
            <a:pPr lvl="3"/>
            <a:r>
              <a:rPr lang="en-GB" dirty="0"/>
              <a:t>Panel/widget statistics</a:t>
            </a:r>
          </a:p>
          <a:p>
            <a:pPr lvl="3"/>
            <a:endParaRPr lang="en-GB" dirty="0"/>
          </a:p>
          <a:p>
            <a:pPr lvl="1"/>
            <a:r>
              <a:rPr lang="en-GB" dirty="0"/>
              <a:t>Better “remote” memento support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Streaming panels from embedded devices…?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More services…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3DBB30-CE4E-75A7-867B-3D620867D1D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20/09/25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D4D85C-1149-29FC-B009-AA75ED38BD0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E. Blomley - CSS to Phoebus Transition at KIT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DE36B0-2779-B936-B5E0-D72E227D86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C8F6B1E-1881-12E3-F6CB-18D88CF379BE}"/>
              </a:ext>
            </a:extLst>
          </p:cNvPr>
          <p:cNvSpPr txBox="1"/>
          <p:nvPr/>
        </p:nvSpPr>
        <p:spPr bwMode="gray">
          <a:xfrm rot="20302340">
            <a:off x="4005976" y="1780201"/>
            <a:ext cx="2595170" cy="4232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GB" sz="1400" b="1" dirty="0">
                <a:solidFill>
                  <a:schemeClr val="accent1"/>
                </a:solidFill>
              </a:rPr>
              <a:t>Anyone working on that (and can share </a:t>
            </a:r>
            <a:r>
              <a:rPr lang="en-GB" sz="1400" b="1" dirty="0" err="1">
                <a:solidFill>
                  <a:schemeClr val="accent1"/>
                </a:solidFill>
              </a:rPr>
              <a:t>progess</a:t>
            </a:r>
            <a:r>
              <a:rPr lang="en-GB" sz="1400" b="1" dirty="0">
                <a:solidFill>
                  <a:schemeClr val="accent1"/>
                </a:solidFill>
              </a:rPr>
              <a:t>?)</a:t>
            </a:r>
          </a:p>
        </p:txBody>
      </p:sp>
    </p:spTree>
    <p:extLst>
      <p:ext uri="{BB962C8B-B14F-4D97-AF65-F5344CB8AC3E}">
        <p14:creationId xmlns:p14="http://schemas.microsoft.com/office/powerpoint/2010/main" val="296909580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8DF35-304B-8670-F088-667708F93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Technical Details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FADDFF3-4582-DB6F-B5D0-5F3571CC501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20/09/25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050647F-FD5B-37DA-7EAA-610C8462135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E. Blomley - CSS to Phoebus Transition at KIT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6CEFE3-1248-9518-D013-7A66BB2573F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/>
          </a:bodyPr>
          <a:lstStyle/>
          <a:p>
            <a:fld id="{776FC98F-84AD-404B-BCCB-49E092AA6DE0}" type="slidenum">
              <a:rPr lang="en-US" noProof="0" smtClean="0"/>
              <a:pPr/>
              <a:t>6</a:t>
            </a:fld>
            <a:endParaRPr lang="en-US" noProof="0" dirty="0"/>
          </a:p>
        </p:txBody>
      </p:sp>
      <p:cxnSp>
        <p:nvCxnSpPr>
          <p:cNvPr id="4" name="Verbinder: gewinkelt 64">
            <a:extLst>
              <a:ext uri="{FF2B5EF4-FFF2-40B4-BE49-F238E27FC236}">
                <a16:creationId xmlns:a16="http://schemas.microsoft.com/office/drawing/2014/main" id="{2DF14711-C822-996C-9572-9A008645511D}"/>
              </a:ext>
            </a:extLst>
          </p:cNvPr>
          <p:cNvCxnSpPr>
            <a:cxnSpLocks/>
            <a:stCxn id="10" idx="2"/>
          </p:cNvCxnSpPr>
          <p:nvPr/>
        </p:nvCxnSpPr>
        <p:spPr>
          <a:xfrm rot="16200000" flipH="1">
            <a:off x="2220793" y="3145095"/>
            <a:ext cx="937180" cy="715994"/>
          </a:xfrm>
          <a:prstGeom prst="bentConnector3">
            <a:avLst>
              <a:gd name="adj1" fmla="val 50000"/>
            </a:avLst>
          </a:prstGeom>
          <a:ln w="12700">
            <a:solidFill>
              <a:srgbClr val="F56F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bgerundetes Rechteck 6">
            <a:extLst>
              <a:ext uri="{FF2B5EF4-FFF2-40B4-BE49-F238E27FC236}">
                <a16:creationId xmlns:a16="http://schemas.microsoft.com/office/drawing/2014/main" id="{0691E548-F5D1-CB49-7915-62FB50ED6098}"/>
              </a:ext>
            </a:extLst>
          </p:cNvPr>
          <p:cNvSpPr/>
          <p:nvPr/>
        </p:nvSpPr>
        <p:spPr>
          <a:xfrm>
            <a:off x="3578444" y="1912527"/>
            <a:ext cx="1147629" cy="19037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noProof="0" dirty="0"/>
              <a:t>Phoebus Upstream</a:t>
            </a:r>
          </a:p>
        </p:txBody>
      </p:sp>
      <p:sp>
        <p:nvSpPr>
          <p:cNvPr id="9" name="Abgerundetes Rechteck 6">
            <a:extLst>
              <a:ext uri="{FF2B5EF4-FFF2-40B4-BE49-F238E27FC236}">
                <a16:creationId xmlns:a16="http://schemas.microsoft.com/office/drawing/2014/main" id="{04CDE504-642C-AE06-50D6-78188A50FA04}"/>
              </a:ext>
            </a:extLst>
          </p:cNvPr>
          <p:cNvSpPr/>
          <p:nvPr/>
        </p:nvSpPr>
        <p:spPr>
          <a:xfrm>
            <a:off x="3575725" y="2503344"/>
            <a:ext cx="1248529" cy="54820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noProof="0" dirty="0"/>
              <a:t>KIT Phoebus Product</a:t>
            </a:r>
          </a:p>
        </p:txBody>
      </p:sp>
      <p:sp>
        <p:nvSpPr>
          <p:cNvPr id="10" name="Abgerundetes Rechteck 6">
            <a:extLst>
              <a:ext uri="{FF2B5EF4-FFF2-40B4-BE49-F238E27FC236}">
                <a16:creationId xmlns:a16="http://schemas.microsoft.com/office/drawing/2014/main" id="{D6B8D03B-BADE-9452-D56F-DBAE7C85AEB7}"/>
              </a:ext>
            </a:extLst>
          </p:cNvPr>
          <p:cNvSpPr/>
          <p:nvPr/>
        </p:nvSpPr>
        <p:spPr>
          <a:xfrm>
            <a:off x="1707121" y="2503344"/>
            <a:ext cx="1248529" cy="53115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noProof="0" dirty="0" err="1"/>
              <a:t>ChannelFinder</a:t>
            </a:r>
            <a:r>
              <a:rPr lang="en-US" sz="1100" b="1" noProof="0" dirty="0"/>
              <a:t> Product</a:t>
            </a:r>
          </a:p>
        </p:txBody>
      </p:sp>
      <p:sp>
        <p:nvSpPr>
          <p:cNvPr id="11" name="Abgerundetes Rechteck 6">
            <a:extLst>
              <a:ext uri="{FF2B5EF4-FFF2-40B4-BE49-F238E27FC236}">
                <a16:creationId xmlns:a16="http://schemas.microsoft.com/office/drawing/2014/main" id="{845A86DA-D937-C866-2DB9-6B644F1152B1}"/>
              </a:ext>
            </a:extLst>
          </p:cNvPr>
          <p:cNvSpPr/>
          <p:nvPr/>
        </p:nvSpPr>
        <p:spPr>
          <a:xfrm>
            <a:off x="2578134" y="3971682"/>
            <a:ext cx="1717779" cy="644438"/>
          </a:xfrm>
          <a:prstGeom prst="roundRect">
            <a:avLst/>
          </a:prstGeom>
          <a:solidFill>
            <a:srgbClr val="F56F0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noProof="0" dirty="0"/>
              <a:t>Phoebus</a:t>
            </a:r>
            <a:br>
              <a:rPr lang="en-US" sz="1050" b="1" noProof="0" dirty="0"/>
            </a:br>
            <a:r>
              <a:rPr lang="en-US" sz="1050" b="1" noProof="0" dirty="0"/>
              <a:t>Server Cluster</a:t>
            </a:r>
          </a:p>
        </p:txBody>
      </p:sp>
      <p:sp>
        <p:nvSpPr>
          <p:cNvPr id="12" name="Abgerundetes Rechteck 6">
            <a:extLst>
              <a:ext uri="{FF2B5EF4-FFF2-40B4-BE49-F238E27FC236}">
                <a16:creationId xmlns:a16="http://schemas.microsoft.com/office/drawing/2014/main" id="{874A1FE8-2268-6E2D-09CC-9676595FC6F7}"/>
              </a:ext>
            </a:extLst>
          </p:cNvPr>
          <p:cNvSpPr/>
          <p:nvPr/>
        </p:nvSpPr>
        <p:spPr>
          <a:xfrm>
            <a:off x="1535804" y="4353267"/>
            <a:ext cx="822886" cy="230218"/>
          </a:xfrm>
          <a:prstGeom prst="roundRect">
            <a:avLst/>
          </a:prstGeom>
          <a:solidFill>
            <a:srgbClr val="F56F0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noProof="0" dirty="0"/>
              <a:t>File Storage</a:t>
            </a:r>
          </a:p>
        </p:txBody>
      </p:sp>
      <p:sp>
        <p:nvSpPr>
          <p:cNvPr id="13" name="Abgerundetes Rechteck 6">
            <a:extLst>
              <a:ext uri="{FF2B5EF4-FFF2-40B4-BE49-F238E27FC236}">
                <a16:creationId xmlns:a16="http://schemas.microsoft.com/office/drawing/2014/main" id="{8003E0D5-50EF-2276-E051-00167A1969F7}"/>
              </a:ext>
            </a:extLst>
          </p:cNvPr>
          <p:cNvSpPr/>
          <p:nvPr/>
        </p:nvSpPr>
        <p:spPr>
          <a:xfrm>
            <a:off x="5087888" y="2492896"/>
            <a:ext cx="1349521" cy="54820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noProof="0" dirty="0"/>
              <a:t>KIT Phoebus Launcher</a:t>
            </a:r>
          </a:p>
        </p:txBody>
      </p:sp>
      <p:sp>
        <p:nvSpPr>
          <p:cNvPr id="14" name="Abgerundetes Rechteck 6">
            <a:extLst>
              <a:ext uri="{FF2B5EF4-FFF2-40B4-BE49-F238E27FC236}">
                <a16:creationId xmlns:a16="http://schemas.microsoft.com/office/drawing/2014/main" id="{04F7AF4B-58BB-88AF-AAB2-0D698778CD8C}"/>
              </a:ext>
            </a:extLst>
          </p:cNvPr>
          <p:cNvSpPr/>
          <p:nvPr/>
        </p:nvSpPr>
        <p:spPr>
          <a:xfrm>
            <a:off x="6595306" y="2492896"/>
            <a:ext cx="1349521" cy="54820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noProof="0" dirty="0"/>
              <a:t>Configurations</a:t>
            </a:r>
          </a:p>
        </p:txBody>
      </p:sp>
      <p:sp>
        <p:nvSpPr>
          <p:cNvPr id="15" name="Abgerundetes Rechteck 6">
            <a:extLst>
              <a:ext uri="{FF2B5EF4-FFF2-40B4-BE49-F238E27FC236}">
                <a16:creationId xmlns:a16="http://schemas.microsoft.com/office/drawing/2014/main" id="{228DCB49-9704-78F1-DEBD-D2A5DC9420D2}"/>
              </a:ext>
            </a:extLst>
          </p:cNvPr>
          <p:cNvSpPr/>
          <p:nvPr/>
        </p:nvSpPr>
        <p:spPr>
          <a:xfrm>
            <a:off x="8183267" y="2492896"/>
            <a:ext cx="1349521" cy="54820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noProof="0" dirty="0"/>
              <a:t>Panels</a:t>
            </a:r>
          </a:p>
        </p:txBody>
      </p:sp>
      <p:sp>
        <p:nvSpPr>
          <p:cNvPr id="16" name="Abgerundetes Rechteck 6">
            <a:extLst>
              <a:ext uri="{FF2B5EF4-FFF2-40B4-BE49-F238E27FC236}">
                <a16:creationId xmlns:a16="http://schemas.microsoft.com/office/drawing/2014/main" id="{33E010EF-3A4E-FCC3-F189-7E856F6D925F}"/>
              </a:ext>
            </a:extLst>
          </p:cNvPr>
          <p:cNvSpPr/>
          <p:nvPr/>
        </p:nvSpPr>
        <p:spPr>
          <a:xfrm>
            <a:off x="1707121" y="1911615"/>
            <a:ext cx="1349521" cy="19037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noProof="0" dirty="0" err="1"/>
              <a:t>ChannelFinder</a:t>
            </a:r>
            <a:r>
              <a:rPr lang="en-US" sz="800" noProof="0" dirty="0"/>
              <a:t> Upstream</a:t>
            </a:r>
          </a:p>
        </p:txBody>
      </p:sp>
      <p:pic>
        <p:nvPicPr>
          <p:cNvPr id="17" name="Grafik 17">
            <a:extLst>
              <a:ext uri="{FF2B5EF4-FFF2-40B4-BE49-F238E27FC236}">
                <a16:creationId xmlns:a16="http://schemas.microsoft.com/office/drawing/2014/main" id="{0F927C62-0E4E-D270-FF0A-7A309BA43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258" y="3789196"/>
            <a:ext cx="470352" cy="159635"/>
          </a:xfrm>
          <a:prstGeom prst="rect">
            <a:avLst/>
          </a:prstGeom>
        </p:spPr>
      </p:pic>
      <p:pic>
        <p:nvPicPr>
          <p:cNvPr id="18" name="Grafik 18">
            <a:extLst>
              <a:ext uri="{FF2B5EF4-FFF2-40B4-BE49-F238E27FC236}">
                <a16:creationId xmlns:a16="http://schemas.microsoft.com/office/drawing/2014/main" id="{7718E894-F087-1300-8855-E290DFFF2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6485" y="3542042"/>
            <a:ext cx="508540" cy="241824"/>
          </a:xfrm>
          <a:prstGeom prst="rect">
            <a:avLst/>
          </a:prstGeom>
        </p:spPr>
      </p:pic>
      <p:pic>
        <p:nvPicPr>
          <p:cNvPr id="19" name="Grafik 20">
            <a:extLst>
              <a:ext uri="{FF2B5EF4-FFF2-40B4-BE49-F238E27FC236}">
                <a16:creationId xmlns:a16="http://schemas.microsoft.com/office/drawing/2014/main" id="{35D98FED-C127-B8D3-A219-712BE5D3FF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21008" y="4180145"/>
            <a:ext cx="540112" cy="205757"/>
          </a:xfrm>
          <a:prstGeom prst="rect">
            <a:avLst/>
          </a:prstGeom>
        </p:spPr>
      </p:pic>
      <p:pic>
        <p:nvPicPr>
          <p:cNvPr id="20" name="Grafik 22">
            <a:extLst>
              <a:ext uri="{FF2B5EF4-FFF2-40B4-BE49-F238E27FC236}">
                <a16:creationId xmlns:a16="http://schemas.microsoft.com/office/drawing/2014/main" id="{C5538804-60A3-9907-4D44-0094611B33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25861" y="2503344"/>
            <a:ext cx="509350" cy="489760"/>
          </a:xfrm>
          <a:prstGeom prst="rect">
            <a:avLst/>
          </a:prstGeom>
        </p:spPr>
      </p:pic>
      <p:pic>
        <p:nvPicPr>
          <p:cNvPr id="21" name="Grafik 23">
            <a:extLst>
              <a:ext uri="{FF2B5EF4-FFF2-40B4-BE49-F238E27FC236}">
                <a16:creationId xmlns:a16="http://schemas.microsoft.com/office/drawing/2014/main" id="{79E67AAF-C164-00F0-5874-D7CD00784A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56107" y="1831716"/>
            <a:ext cx="443915" cy="375290"/>
          </a:xfrm>
          <a:prstGeom prst="rect">
            <a:avLst/>
          </a:prstGeom>
        </p:spPr>
      </p:pic>
      <p:cxnSp>
        <p:nvCxnSpPr>
          <p:cNvPr id="22" name="Verbinder: gewinkelt 30">
            <a:extLst>
              <a:ext uri="{FF2B5EF4-FFF2-40B4-BE49-F238E27FC236}">
                <a16:creationId xmlns:a16="http://schemas.microsoft.com/office/drawing/2014/main" id="{51A65E8C-F913-65B6-3097-38256BDC5611}"/>
              </a:ext>
            </a:extLst>
          </p:cNvPr>
          <p:cNvCxnSpPr>
            <a:cxnSpLocks/>
            <a:stCxn id="16" idx="1"/>
            <a:endCxn id="10" idx="1"/>
          </p:cNvCxnSpPr>
          <p:nvPr/>
        </p:nvCxnSpPr>
        <p:spPr>
          <a:xfrm rot="10800000" flipV="1">
            <a:off x="1707121" y="2006803"/>
            <a:ext cx="12700" cy="762120"/>
          </a:xfrm>
          <a:prstGeom prst="bentConnector3">
            <a:avLst>
              <a:gd name="adj1" fmla="val 180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erbinder: gewinkelt 49">
            <a:extLst>
              <a:ext uri="{FF2B5EF4-FFF2-40B4-BE49-F238E27FC236}">
                <a16:creationId xmlns:a16="http://schemas.microsoft.com/office/drawing/2014/main" id="{3972E313-A564-4ADC-2CC0-6089C16C8E2E}"/>
              </a:ext>
            </a:extLst>
          </p:cNvPr>
          <p:cNvCxnSpPr>
            <a:cxnSpLocks/>
            <a:stCxn id="9" idx="2"/>
            <a:endCxn id="11" idx="0"/>
          </p:cNvCxnSpPr>
          <p:nvPr/>
        </p:nvCxnSpPr>
        <p:spPr>
          <a:xfrm rot="5400000">
            <a:off x="3358443" y="3130134"/>
            <a:ext cx="920129" cy="762966"/>
          </a:xfrm>
          <a:prstGeom prst="bentConnector3">
            <a:avLst>
              <a:gd name="adj1" fmla="val 50000"/>
            </a:avLst>
          </a:prstGeom>
          <a:ln w="12700">
            <a:solidFill>
              <a:srgbClr val="F56F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Verbinder: gewinkelt 52">
            <a:extLst>
              <a:ext uri="{FF2B5EF4-FFF2-40B4-BE49-F238E27FC236}">
                <a16:creationId xmlns:a16="http://schemas.microsoft.com/office/drawing/2014/main" id="{32FB559F-2B7D-D31E-06AC-2228FAD7706B}"/>
              </a:ext>
            </a:extLst>
          </p:cNvPr>
          <p:cNvCxnSpPr>
            <a:cxnSpLocks/>
          </p:cNvCxnSpPr>
          <p:nvPr/>
        </p:nvCxnSpPr>
        <p:spPr>
          <a:xfrm rot="5400000">
            <a:off x="4269619" y="2343581"/>
            <a:ext cx="930577" cy="2325625"/>
          </a:xfrm>
          <a:prstGeom prst="bentConnector3">
            <a:avLst/>
          </a:prstGeom>
          <a:ln w="12700">
            <a:solidFill>
              <a:srgbClr val="F56F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Verbinder: gewinkelt 54">
            <a:extLst>
              <a:ext uri="{FF2B5EF4-FFF2-40B4-BE49-F238E27FC236}">
                <a16:creationId xmlns:a16="http://schemas.microsoft.com/office/drawing/2014/main" id="{00F6216E-58D0-43D5-24B0-A2B30C4D3A67}"/>
              </a:ext>
            </a:extLst>
          </p:cNvPr>
          <p:cNvCxnSpPr>
            <a:cxnSpLocks/>
          </p:cNvCxnSpPr>
          <p:nvPr/>
        </p:nvCxnSpPr>
        <p:spPr>
          <a:xfrm rot="5400000">
            <a:off x="5184387" y="1589872"/>
            <a:ext cx="930577" cy="3833043"/>
          </a:xfrm>
          <a:prstGeom prst="bentConnector3">
            <a:avLst/>
          </a:prstGeom>
          <a:ln w="12700">
            <a:solidFill>
              <a:srgbClr val="F56F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Verbinder: gewinkelt 56">
            <a:extLst>
              <a:ext uri="{FF2B5EF4-FFF2-40B4-BE49-F238E27FC236}">
                <a16:creationId xmlns:a16="http://schemas.microsoft.com/office/drawing/2014/main" id="{F10B6B04-28AF-78C6-91A9-25932942E668}"/>
              </a:ext>
            </a:extLst>
          </p:cNvPr>
          <p:cNvCxnSpPr>
            <a:cxnSpLocks/>
          </p:cNvCxnSpPr>
          <p:nvPr/>
        </p:nvCxnSpPr>
        <p:spPr>
          <a:xfrm rot="5400000">
            <a:off x="6160222" y="795891"/>
            <a:ext cx="930577" cy="5421004"/>
          </a:xfrm>
          <a:prstGeom prst="bentConnector3">
            <a:avLst/>
          </a:prstGeom>
          <a:ln w="12700">
            <a:solidFill>
              <a:srgbClr val="F56F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fik 66">
            <a:extLst>
              <a:ext uri="{FF2B5EF4-FFF2-40B4-BE49-F238E27FC236}">
                <a16:creationId xmlns:a16="http://schemas.microsoft.com/office/drawing/2014/main" id="{D99B5664-34E0-A802-0111-735F48D73A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064" y="3212448"/>
            <a:ext cx="479296" cy="498993"/>
          </a:xfrm>
          <a:prstGeom prst="rect">
            <a:avLst/>
          </a:prstGeom>
        </p:spPr>
      </p:pic>
      <p:pic>
        <p:nvPicPr>
          <p:cNvPr id="28" name="Grafik 68" descr="Benutzer">
            <a:extLst>
              <a:ext uri="{FF2B5EF4-FFF2-40B4-BE49-F238E27FC236}">
                <a16:creationId xmlns:a16="http://schemas.microsoft.com/office/drawing/2014/main" id="{3E429C48-CD02-A21A-5262-BC2DD8B3F97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148536" y="4195060"/>
            <a:ext cx="455150" cy="455150"/>
          </a:xfrm>
          <a:prstGeom prst="rect">
            <a:avLst/>
          </a:prstGeom>
        </p:spPr>
      </p:pic>
      <p:sp>
        <p:nvSpPr>
          <p:cNvPr id="29" name="Pfeil: nach oben und unten 72">
            <a:extLst>
              <a:ext uri="{FF2B5EF4-FFF2-40B4-BE49-F238E27FC236}">
                <a16:creationId xmlns:a16="http://schemas.microsoft.com/office/drawing/2014/main" id="{75E129E0-82C9-CB4B-428B-623A2B4E3BA9}"/>
              </a:ext>
            </a:extLst>
          </p:cNvPr>
          <p:cNvSpPr/>
          <p:nvPr/>
        </p:nvSpPr>
        <p:spPr>
          <a:xfrm rot="5400000">
            <a:off x="2421532" y="4386870"/>
            <a:ext cx="73798" cy="167814"/>
          </a:xfrm>
          <a:prstGeom prst="upDownArrow">
            <a:avLst/>
          </a:prstGeom>
          <a:solidFill>
            <a:srgbClr val="F56F0B"/>
          </a:solidFill>
          <a:ln>
            <a:solidFill>
              <a:srgbClr val="F56F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30" name="Grafik 76" descr="Wiederholen">
            <a:extLst>
              <a:ext uri="{FF2B5EF4-FFF2-40B4-BE49-F238E27FC236}">
                <a16:creationId xmlns:a16="http://schemas.microsoft.com/office/drawing/2014/main" id="{3C6DB326-9040-F712-4177-631CFDAE3F2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128721" y="3929790"/>
            <a:ext cx="250036" cy="250036"/>
          </a:xfrm>
          <a:prstGeom prst="rect">
            <a:avLst/>
          </a:prstGeom>
        </p:spPr>
      </p:pic>
      <p:pic>
        <p:nvPicPr>
          <p:cNvPr id="31" name="Grafik 77">
            <a:extLst>
              <a:ext uri="{FF2B5EF4-FFF2-40B4-BE49-F238E27FC236}">
                <a16:creationId xmlns:a16="http://schemas.microsoft.com/office/drawing/2014/main" id="{1FA196D7-3B4F-9721-C0D5-7CDE38F12D5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91786" y="3998613"/>
            <a:ext cx="499344" cy="494655"/>
          </a:xfrm>
          <a:prstGeom prst="rect">
            <a:avLst/>
          </a:prstGeom>
        </p:spPr>
      </p:pic>
      <p:cxnSp>
        <p:nvCxnSpPr>
          <p:cNvPr id="32" name="Gerade Verbindung mit Pfeil 79">
            <a:extLst>
              <a:ext uri="{FF2B5EF4-FFF2-40B4-BE49-F238E27FC236}">
                <a16:creationId xmlns:a16="http://schemas.microsoft.com/office/drawing/2014/main" id="{06F32BC5-38C6-9A5C-4428-B2D2FC2926EF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4962079" y="4245941"/>
            <a:ext cx="1329707" cy="0"/>
          </a:xfrm>
          <a:prstGeom prst="straightConnector1">
            <a:avLst/>
          </a:prstGeom>
          <a:ln w="19050">
            <a:solidFill>
              <a:srgbClr val="F56F0B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82">
            <a:extLst>
              <a:ext uri="{FF2B5EF4-FFF2-40B4-BE49-F238E27FC236}">
                <a16:creationId xmlns:a16="http://schemas.microsoft.com/office/drawing/2014/main" id="{2328AFE2-6646-3F4B-952A-9A963F69AA0F}"/>
              </a:ext>
            </a:extLst>
          </p:cNvPr>
          <p:cNvSpPr txBox="1"/>
          <p:nvPr/>
        </p:nvSpPr>
        <p:spPr>
          <a:xfrm>
            <a:off x="5334268" y="3864230"/>
            <a:ext cx="889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noProof="0" dirty="0">
                <a:solidFill>
                  <a:srgbClr val="F56F0B"/>
                </a:solidFill>
              </a:rPr>
              <a:t>Launcher</a:t>
            </a:r>
          </a:p>
          <a:p>
            <a:r>
              <a:rPr lang="en-US" sz="900" b="1" noProof="0" dirty="0">
                <a:solidFill>
                  <a:srgbClr val="F56F0B"/>
                </a:solidFill>
              </a:rPr>
              <a:t>Auto Update</a:t>
            </a:r>
          </a:p>
        </p:txBody>
      </p:sp>
      <p:sp>
        <p:nvSpPr>
          <p:cNvPr id="34" name="Abgerundetes Rechteck 6">
            <a:extLst>
              <a:ext uri="{FF2B5EF4-FFF2-40B4-BE49-F238E27FC236}">
                <a16:creationId xmlns:a16="http://schemas.microsoft.com/office/drawing/2014/main" id="{31584C46-0170-CBF6-FBF7-37B4DA2F2955}"/>
              </a:ext>
            </a:extLst>
          </p:cNvPr>
          <p:cNvSpPr/>
          <p:nvPr/>
        </p:nvSpPr>
        <p:spPr>
          <a:xfrm>
            <a:off x="7174492" y="1753786"/>
            <a:ext cx="904416" cy="28801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noProof="0" dirty="0"/>
              <a:t>Git Projects</a:t>
            </a:r>
          </a:p>
        </p:txBody>
      </p:sp>
      <p:sp>
        <p:nvSpPr>
          <p:cNvPr id="35" name="Abgerundetes Rechteck 6">
            <a:extLst>
              <a:ext uri="{FF2B5EF4-FFF2-40B4-BE49-F238E27FC236}">
                <a16:creationId xmlns:a16="http://schemas.microsoft.com/office/drawing/2014/main" id="{688DF237-E2C9-6AEF-6FE0-9B89F24B7DFE}"/>
              </a:ext>
            </a:extLst>
          </p:cNvPr>
          <p:cNvSpPr/>
          <p:nvPr/>
        </p:nvSpPr>
        <p:spPr>
          <a:xfrm>
            <a:off x="8200040" y="1753786"/>
            <a:ext cx="1081205" cy="288018"/>
          </a:xfrm>
          <a:prstGeom prst="roundRect">
            <a:avLst/>
          </a:prstGeom>
          <a:solidFill>
            <a:srgbClr val="F56F0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noProof="0" dirty="0"/>
              <a:t>Back-End Services</a:t>
            </a:r>
          </a:p>
        </p:txBody>
      </p:sp>
      <p:cxnSp>
        <p:nvCxnSpPr>
          <p:cNvPr id="36" name="Gerade Verbindung mit Pfeil 96">
            <a:extLst>
              <a:ext uri="{FF2B5EF4-FFF2-40B4-BE49-F238E27FC236}">
                <a16:creationId xmlns:a16="http://schemas.microsoft.com/office/drawing/2014/main" id="{4A90B6DC-6FDB-CDDC-0FAA-94F975167D81}"/>
              </a:ext>
            </a:extLst>
          </p:cNvPr>
          <p:cNvCxnSpPr/>
          <p:nvPr/>
        </p:nvCxnSpPr>
        <p:spPr>
          <a:xfrm>
            <a:off x="7492937" y="2151423"/>
            <a:ext cx="68432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97">
            <a:extLst>
              <a:ext uri="{FF2B5EF4-FFF2-40B4-BE49-F238E27FC236}">
                <a16:creationId xmlns:a16="http://schemas.microsoft.com/office/drawing/2014/main" id="{AEC04B5D-D982-F428-7438-A814A10E78CD}"/>
              </a:ext>
            </a:extLst>
          </p:cNvPr>
          <p:cNvSpPr txBox="1"/>
          <p:nvPr/>
        </p:nvSpPr>
        <p:spPr>
          <a:xfrm>
            <a:off x="8175583" y="2032900"/>
            <a:ext cx="9044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noProof="0" dirty="0">
                <a:solidFill>
                  <a:schemeClr val="tx2"/>
                </a:solidFill>
              </a:rPr>
              <a:t>Git submodule</a:t>
            </a:r>
            <a:endParaRPr lang="en-US" b="1" noProof="0" dirty="0">
              <a:solidFill>
                <a:schemeClr val="tx2"/>
              </a:solidFill>
            </a:endParaRPr>
          </a:p>
        </p:txBody>
      </p:sp>
      <p:cxnSp>
        <p:nvCxnSpPr>
          <p:cNvPr id="38" name="Gerade Verbindung mit Pfeil 98">
            <a:extLst>
              <a:ext uri="{FF2B5EF4-FFF2-40B4-BE49-F238E27FC236}">
                <a16:creationId xmlns:a16="http://schemas.microsoft.com/office/drawing/2014/main" id="{00E977E2-12DA-958D-5A7A-B662031D1790}"/>
              </a:ext>
            </a:extLst>
          </p:cNvPr>
          <p:cNvCxnSpPr/>
          <p:nvPr/>
        </p:nvCxnSpPr>
        <p:spPr>
          <a:xfrm>
            <a:off x="7492937" y="2357597"/>
            <a:ext cx="684326" cy="0"/>
          </a:xfrm>
          <a:prstGeom prst="straightConnector1">
            <a:avLst/>
          </a:prstGeom>
          <a:ln w="12700">
            <a:solidFill>
              <a:srgbClr val="F56F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100">
            <a:extLst>
              <a:ext uri="{FF2B5EF4-FFF2-40B4-BE49-F238E27FC236}">
                <a16:creationId xmlns:a16="http://schemas.microsoft.com/office/drawing/2014/main" id="{FF7FAB81-8AD3-F528-C980-1A7700830612}"/>
              </a:ext>
            </a:extLst>
          </p:cNvPr>
          <p:cNvSpPr txBox="1"/>
          <p:nvPr/>
        </p:nvSpPr>
        <p:spPr>
          <a:xfrm>
            <a:off x="8166886" y="2221061"/>
            <a:ext cx="12763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noProof="0" dirty="0">
                <a:solidFill>
                  <a:srgbClr val="F56F0B"/>
                </a:solidFill>
              </a:rPr>
              <a:t>automatic deployment</a:t>
            </a:r>
            <a:endParaRPr lang="en-US" b="1" noProof="0" dirty="0">
              <a:solidFill>
                <a:srgbClr val="F56F0B"/>
              </a:solidFill>
            </a:endParaRPr>
          </a:p>
        </p:txBody>
      </p:sp>
      <p:cxnSp>
        <p:nvCxnSpPr>
          <p:cNvPr id="40" name="Gerade Verbindung mit Pfeil 102">
            <a:extLst>
              <a:ext uri="{FF2B5EF4-FFF2-40B4-BE49-F238E27FC236}">
                <a16:creationId xmlns:a16="http://schemas.microsoft.com/office/drawing/2014/main" id="{EDFD4AFD-1914-6628-9B05-F33972D10BD2}"/>
              </a:ext>
            </a:extLst>
          </p:cNvPr>
          <p:cNvCxnSpPr>
            <a:cxnSpLocks/>
          </p:cNvCxnSpPr>
          <p:nvPr/>
        </p:nvCxnSpPr>
        <p:spPr>
          <a:xfrm>
            <a:off x="4962079" y="4394922"/>
            <a:ext cx="1329707" cy="0"/>
          </a:xfrm>
          <a:prstGeom prst="straightConnector1">
            <a:avLst/>
          </a:prstGeom>
          <a:ln w="12700">
            <a:solidFill>
              <a:srgbClr val="F56F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fik 4" descr="Drahtlos">
            <a:extLst>
              <a:ext uri="{FF2B5EF4-FFF2-40B4-BE49-F238E27FC236}">
                <a16:creationId xmlns:a16="http://schemas.microsoft.com/office/drawing/2014/main" id="{1FB22E05-A602-3F92-ABFF-04F0CFFDA88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5400000">
            <a:off x="4785418" y="4385902"/>
            <a:ext cx="295145" cy="295145"/>
          </a:xfrm>
          <a:prstGeom prst="rect">
            <a:avLst/>
          </a:prstGeom>
        </p:spPr>
      </p:pic>
      <p:pic>
        <p:nvPicPr>
          <p:cNvPr id="42" name="Grafik 25" descr="Bild">
            <a:extLst>
              <a:ext uri="{FF2B5EF4-FFF2-40B4-BE49-F238E27FC236}">
                <a16:creationId xmlns:a16="http://schemas.microsoft.com/office/drawing/2014/main" id="{0324B442-744D-7F98-0879-25DFAEC11C4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489648" y="4372862"/>
            <a:ext cx="327165" cy="327165"/>
          </a:xfrm>
          <a:prstGeom prst="rect">
            <a:avLst/>
          </a:prstGeom>
        </p:spPr>
      </p:pic>
      <p:sp>
        <p:nvSpPr>
          <p:cNvPr id="43" name="Textfeld 57">
            <a:extLst>
              <a:ext uri="{FF2B5EF4-FFF2-40B4-BE49-F238E27FC236}">
                <a16:creationId xmlns:a16="http://schemas.microsoft.com/office/drawing/2014/main" id="{DD991542-9CA3-69E8-430E-E07544B7A19F}"/>
              </a:ext>
            </a:extLst>
          </p:cNvPr>
          <p:cNvSpPr txBox="1"/>
          <p:nvPr/>
        </p:nvSpPr>
        <p:spPr>
          <a:xfrm>
            <a:off x="5050002" y="4428487"/>
            <a:ext cx="121751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noProof="0" dirty="0">
                <a:solidFill>
                  <a:srgbClr val="F56F0B"/>
                </a:solidFill>
              </a:rPr>
              <a:t>Streamed panels</a:t>
            </a:r>
          </a:p>
        </p:txBody>
      </p:sp>
      <p:sp>
        <p:nvSpPr>
          <p:cNvPr id="44" name="Textfeld 59">
            <a:extLst>
              <a:ext uri="{FF2B5EF4-FFF2-40B4-BE49-F238E27FC236}">
                <a16:creationId xmlns:a16="http://schemas.microsoft.com/office/drawing/2014/main" id="{D0D32121-534C-3F78-01B5-12A0C8D0AA51}"/>
              </a:ext>
            </a:extLst>
          </p:cNvPr>
          <p:cNvSpPr txBox="1"/>
          <p:nvPr/>
        </p:nvSpPr>
        <p:spPr>
          <a:xfrm>
            <a:off x="7507631" y="437094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noProof="0" dirty="0">
                <a:solidFill>
                  <a:schemeClr val="accent2"/>
                </a:solidFill>
              </a:rPr>
              <a:t>User</a:t>
            </a:r>
          </a:p>
        </p:txBody>
      </p:sp>
      <p:pic>
        <p:nvPicPr>
          <p:cNvPr id="45" name="Grafik 29" descr="Programmierer">
            <a:extLst>
              <a:ext uri="{FF2B5EF4-FFF2-40B4-BE49-F238E27FC236}">
                <a16:creationId xmlns:a16="http://schemas.microsoft.com/office/drawing/2014/main" id="{832C6AE4-67CC-FF0D-9389-7D9AC7FAB1A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8592480" y="3927978"/>
            <a:ext cx="424302" cy="424302"/>
          </a:xfrm>
          <a:prstGeom prst="rect">
            <a:avLst/>
          </a:prstGeom>
        </p:spPr>
      </p:pic>
      <p:cxnSp>
        <p:nvCxnSpPr>
          <p:cNvPr id="46" name="Gerade Verbindung mit Pfeil 67">
            <a:extLst>
              <a:ext uri="{FF2B5EF4-FFF2-40B4-BE49-F238E27FC236}">
                <a16:creationId xmlns:a16="http://schemas.microsoft.com/office/drawing/2014/main" id="{D73620A7-08D6-C626-70F9-E7E71FF6F115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8804631" y="3098498"/>
            <a:ext cx="0" cy="82948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Grafik 71" descr="Bild">
            <a:extLst>
              <a:ext uri="{FF2B5EF4-FFF2-40B4-BE49-F238E27FC236}">
                <a16:creationId xmlns:a16="http://schemas.microsoft.com/office/drawing/2014/main" id="{8F64CF97-EE0B-7C01-B4F7-53F7D5E6F13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087803" y="3321781"/>
            <a:ext cx="306826" cy="306826"/>
          </a:xfrm>
          <a:prstGeom prst="rect">
            <a:avLst/>
          </a:prstGeom>
        </p:spPr>
      </p:pic>
      <p:sp>
        <p:nvSpPr>
          <p:cNvPr id="48" name="Textfeld 74">
            <a:extLst>
              <a:ext uri="{FF2B5EF4-FFF2-40B4-BE49-F238E27FC236}">
                <a16:creationId xmlns:a16="http://schemas.microsoft.com/office/drawing/2014/main" id="{5877DEAE-D221-2A20-6F2F-0C6C11BD3441}"/>
              </a:ext>
            </a:extLst>
          </p:cNvPr>
          <p:cNvSpPr txBox="1"/>
          <p:nvPr/>
        </p:nvSpPr>
        <p:spPr>
          <a:xfrm>
            <a:off x="8910384" y="4093944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noProof="0" dirty="0"/>
              <a:t>Developer</a:t>
            </a:r>
          </a:p>
        </p:txBody>
      </p:sp>
      <p:pic>
        <p:nvPicPr>
          <p:cNvPr id="49" name="Grafik 83" descr="Bild">
            <a:extLst>
              <a:ext uri="{FF2B5EF4-FFF2-40B4-BE49-F238E27FC236}">
                <a16:creationId xmlns:a16="http://schemas.microsoft.com/office/drawing/2014/main" id="{C39E38CB-19D7-8250-A3AC-4F2F694ADA2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8984264" y="3704934"/>
            <a:ext cx="361152" cy="361152"/>
          </a:xfrm>
          <a:prstGeom prst="rect">
            <a:avLst/>
          </a:prstGeom>
        </p:spPr>
      </p:pic>
      <p:pic>
        <p:nvPicPr>
          <p:cNvPr id="50" name="Grafik 84" descr="Bild">
            <a:extLst>
              <a:ext uri="{FF2B5EF4-FFF2-40B4-BE49-F238E27FC236}">
                <a16:creationId xmlns:a16="http://schemas.microsoft.com/office/drawing/2014/main" id="{D06CBF23-AB6E-FBA3-162D-C4AA161A66B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9816441" y="3331060"/>
            <a:ext cx="297547" cy="297547"/>
          </a:xfrm>
          <a:prstGeom prst="rect">
            <a:avLst/>
          </a:prstGeom>
        </p:spPr>
      </p:pic>
      <p:pic>
        <p:nvPicPr>
          <p:cNvPr id="51" name="Grafik 85" descr="Bild">
            <a:extLst>
              <a:ext uri="{FF2B5EF4-FFF2-40B4-BE49-F238E27FC236}">
                <a16:creationId xmlns:a16="http://schemas.microsoft.com/office/drawing/2014/main" id="{5504716C-6555-7041-8D46-87683691C82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9526522" y="3331061"/>
            <a:ext cx="297547" cy="297547"/>
          </a:xfrm>
          <a:prstGeom prst="rect">
            <a:avLst/>
          </a:prstGeom>
        </p:spPr>
      </p:pic>
      <p:cxnSp>
        <p:nvCxnSpPr>
          <p:cNvPr id="52" name="Verbinder: gewinkelt 45">
            <a:extLst>
              <a:ext uri="{FF2B5EF4-FFF2-40B4-BE49-F238E27FC236}">
                <a16:creationId xmlns:a16="http://schemas.microsoft.com/office/drawing/2014/main" id="{88AF86E3-8B2A-7DB6-B638-02B62BD3F514}"/>
              </a:ext>
            </a:extLst>
          </p:cNvPr>
          <p:cNvCxnSpPr>
            <a:cxnSpLocks/>
            <a:stCxn id="51" idx="2"/>
            <a:endCxn id="49" idx="3"/>
          </p:cNvCxnSpPr>
          <p:nvPr/>
        </p:nvCxnSpPr>
        <p:spPr>
          <a:xfrm rot="5400000">
            <a:off x="9381905" y="3592119"/>
            <a:ext cx="256902" cy="32988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Verbinder: gewinkelt 48">
            <a:extLst>
              <a:ext uri="{FF2B5EF4-FFF2-40B4-BE49-F238E27FC236}">
                <a16:creationId xmlns:a16="http://schemas.microsoft.com/office/drawing/2014/main" id="{3AE26416-BE83-0EC2-9F2E-5D8269BB72FB}"/>
              </a:ext>
            </a:extLst>
          </p:cNvPr>
          <p:cNvCxnSpPr>
            <a:stCxn id="50" idx="2"/>
            <a:endCxn id="49" idx="3"/>
          </p:cNvCxnSpPr>
          <p:nvPr/>
        </p:nvCxnSpPr>
        <p:spPr>
          <a:xfrm rot="5400000">
            <a:off x="9526865" y="3447159"/>
            <a:ext cx="256903" cy="619799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Verbinder: gewinkelt 51">
            <a:extLst>
              <a:ext uri="{FF2B5EF4-FFF2-40B4-BE49-F238E27FC236}">
                <a16:creationId xmlns:a16="http://schemas.microsoft.com/office/drawing/2014/main" id="{091C123D-690A-D1A2-8435-25F379CBE2AC}"/>
              </a:ext>
            </a:extLst>
          </p:cNvPr>
          <p:cNvCxnSpPr>
            <a:stCxn id="47" idx="2"/>
            <a:endCxn id="49" idx="3"/>
          </p:cNvCxnSpPr>
          <p:nvPr/>
        </p:nvCxnSpPr>
        <p:spPr>
          <a:xfrm rot="5400000">
            <a:off x="9664865" y="3309158"/>
            <a:ext cx="256903" cy="89580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feil: nach links und rechts 28">
            <a:extLst>
              <a:ext uri="{FF2B5EF4-FFF2-40B4-BE49-F238E27FC236}">
                <a16:creationId xmlns:a16="http://schemas.microsoft.com/office/drawing/2014/main" id="{4CF92413-2186-A324-77FE-3EA398D464C6}"/>
              </a:ext>
            </a:extLst>
          </p:cNvPr>
          <p:cNvSpPr/>
          <p:nvPr/>
        </p:nvSpPr>
        <p:spPr>
          <a:xfrm>
            <a:off x="6801991" y="4308576"/>
            <a:ext cx="383941" cy="99729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56" name="Gerade Verbindung mit Pfeil 75">
            <a:extLst>
              <a:ext uri="{FF2B5EF4-FFF2-40B4-BE49-F238E27FC236}">
                <a16:creationId xmlns:a16="http://schemas.microsoft.com/office/drawing/2014/main" id="{EA85DA6A-3E10-D5A8-F6F5-0C5C6B9E302A}"/>
              </a:ext>
            </a:extLst>
          </p:cNvPr>
          <p:cNvCxnSpPr>
            <a:cxnSpLocks/>
          </p:cNvCxnSpPr>
          <p:nvPr/>
        </p:nvCxnSpPr>
        <p:spPr>
          <a:xfrm flipH="1" flipV="1">
            <a:off x="6801992" y="4121457"/>
            <a:ext cx="1793882" cy="15726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7" name="Grafik 63">
            <a:extLst>
              <a:ext uri="{FF2B5EF4-FFF2-40B4-BE49-F238E27FC236}">
                <a16:creationId xmlns:a16="http://schemas.microsoft.com/office/drawing/2014/main" id="{A0914F3A-8768-50BD-FBA9-AD33B1E4E42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563" y="3864230"/>
            <a:ext cx="711547" cy="719254"/>
          </a:xfrm>
          <a:prstGeom prst="rect">
            <a:avLst/>
          </a:prstGeom>
        </p:spPr>
      </p:pic>
      <p:pic>
        <p:nvPicPr>
          <p:cNvPr id="58" name="Grafik 80">
            <a:extLst>
              <a:ext uri="{FF2B5EF4-FFF2-40B4-BE49-F238E27FC236}">
                <a16:creationId xmlns:a16="http://schemas.microsoft.com/office/drawing/2014/main" id="{20922072-DEB1-394F-BABD-4933595E8D0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30" y="3556789"/>
            <a:ext cx="385695" cy="385695"/>
          </a:xfrm>
          <a:prstGeom prst="rect">
            <a:avLst/>
          </a:prstGeom>
        </p:spPr>
      </p:pic>
      <p:cxnSp>
        <p:nvCxnSpPr>
          <p:cNvPr id="59" name="Verbinder: gewinkelt 60">
            <a:extLst>
              <a:ext uri="{FF2B5EF4-FFF2-40B4-BE49-F238E27FC236}">
                <a16:creationId xmlns:a16="http://schemas.microsoft.com/office/drawing/2014/main" id="{878F180E-C00A-20F6-0644-EBDF2AF10D1D}"/>
              </a:ext>
            </a:extLst>
          </p:cNvPr>
          <p:cNvCxnSpPr>
            <a:cxnSpLocks/>
            <a:stCxn id="8" idx="1"/>
            <a:endCxn id="9" idx="1"/>
          </p:cNvCxnSpPr>
          <p:nvPr/>
        </p:nvCxnSpPr>
        <p:spPr>
          <a:xfrm rot="10800000" flipV="1">
            <a:off x="3575726" y="2007715"/>
            <a:ext cx="2719" cy="769734"/>
          </a:xfrm>
          <a:prstGeom prst="bentConnector3">
            <a:avLst>
              <a:gd name="adj1" fmla="val 8507503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18063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KIT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4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 defTabSz="914347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SzPct val="90000"/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KIT_Template_EN_06_EXP.potx" id="{9D79CB2B-911D-4C6F-9468-0737833AA29D}" vid="{B45BFACE-B4DC-43DC-87D8-5DEC4930479A}"/>
    </a:ext>
  </a:extLst>
</a:theme>
</file>

<file path=ppt/theme/theme2.xml><?xml version="1.0" encoding="utf-8"?>
<a:theme xmlns:a="http://schemas.openxmlformats.org/drawingml/2006/main" name="Office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2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Font typeface="Wingdings" panose="05000000000000000000" pitchFamily="2" charset="2"/>
          <a:buChar char="§"/>
          <a:defRPr sz="1200" dirty="0" err="1" smtClean="0">
            <a:solidFill>
              <a:srgbClr val="000000"/>
            </a:solidFill>
          </a:defRPr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200" b="1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Font typeface="Wingdings" panose="05000000000000000000" pitchFamily="2" charset="2"/>
          <a:buChar char="§"/>
          <a:defRPr sz="1200" dirty="0" err="1" smtClean="0">
            <a:solidFill>
              <a:srgbClr val="000000"/>
            </a:solidFill>
          </a:defRPr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2E5FD0FACC1A441A3B98524628D82BB" ma:contentTypeVersion="18" ma:contentTypeDescription="Ein neues Dokument erstellen." ma:contentTypeScope="" ma:versionID="ca91d1d73b96296e36ac805fd617baf7">
  <xsd:schema xmlns:xsd="http://www.w3.org/2001/XMLSchema" xmlns:xs="http://www.w3.org/2001/XMLSchema" xmlns:p="http://schemas.microsoft.com/office/2006/metadata/properties" xmlns:ns3="81b2a3e8-42da-4da6-905d-11a8afbb605c" xmlns:ns4="a316b092-a2a1-4f3b-b455-46c1e19af03e" targetNamespace="http://schemas.microsoft.com/office/2006/metadata/properties" ma:root="true" ma:fieldsID="c25dfe43a6d077542e50f2e8cf508a91" ns3:_="" ns4:_="">
    <xsd:import namespace="81b2a3e8-42da-4da6-905d-11a8afbb605c"/>
    <xsd:import namespace="a316b092-a2a1-4f3b-b455-46c1e19af0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SearchProperties" minOccurs="0"/>
                <xsd:element ref="ns4:MediaServiceObjectDetectorVersion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2a3e8-42da-4da6-905d-11a8afbb605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Freigabehinweis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16b092-a2a1-4f3b-b455-46c1e19af0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316b092-a2a1-4f3b-b455-46c1e19af03e" xsi:nil="true"/>
  </documentManagement>
</p:properties>
</file>

<file path=customXml/itemProps1.xml><?xml version="1.0" encoding="utf-8"?>
<ds:datastoreItem xmlns:ds="http://schemas.openxmlformats.org/officeDocument/2006/customXml" ds:itemID="{5E359DD4-3818-4294-9945-2CC7AB3D12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9D8DE2-2B91-453A-899A-5D9038445F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b2a3e8-42da-4da6-905d-11a8afbb605c"/>
    <ds:schemaRef ds:uri="a316b092-a2a1-4f3b-b455-46c1e19af0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F159617-DEC9-404F-99CE-1D26659791CE}">
  <ds:schemaRefs>
    <ds:schemaRef ds:uri="http://purl.org/dc/terms/"/>
    <ds:schemaRef ds:uri="http://schemas.microsoft.com/office/2006/documentManagement/types"/>
    <ds:schemaRef ds:uri="81b2a3e8-42da-4da6-905d-11a8afbb605c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a316b092-a2a1-4f3b-b455-46c1e19af03e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KIT_PPT Template_EN</Template>
  <TotalTime>0</TotalTime>
  <Words>547</Words>
  <Application>Microsoft Macintosh PowerPoint</Application>
  <PresentationFormat>Breitbild</PresentationFormat>
  <Paragraphs>125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Franklin Gothic Medium</vt:lpstr>
      <vt:lpstr>Symbol</vt:lpstr>
      <vt:lpstr>Wingdings</vt:lpstr>
      <vt:lpstr>KIT</vt:lpstr>
      <vt:lpstr>CSS to Phoebus Transition at KIT</vt:lpstr>
      <vt:lpstr>Environment</vt:lpstr>
      <vt:lpstr>“Requirements”</vt:lpstr>
      <vt:lpstr>KIT Phoebus Features</vt:lpstr>
      <vt:lpstr>Next…</vt:lpstr>
      <vt:lpstr>Technical Details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CSS to Phoebus Transition at KIT</dc:title>
  <dc:creator>Blomley, Edmund (IBPT)</dc:creator>
  <cp:lastModifiedBy>Blomley, Edmund (IBPT)</cp:lastModifiedBy>
  <cp:revision>17</cp:revision>
  <dcterms:created xsi:type="dcterms:W3CDTF">2025-09-18T07:11:38Z</dcterms:created>
  <dcterms:modified xsi:type="dcterms:W3CDTF">2025-09-20T01:35:58Z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0x01010092E5FD0FACC1A441A3B98524628D82BB</vt:lpwstr>
  </property>
</Properties>
</file>