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9" r:id="rId2"/>
    <p:sldId id="286" r:id="rId3"/>
    <p:sldId id="287" r:id="rId4"/>
    <p:sldId id="288" r:id="rId5"/>
    <p:sldId id="289" r:id="rId6"/>
    <p:sldId id="290" r:id="rId7"/>
    <p:sldId id="291" r:id="rId8"/>
    <p:sldId id="258" r:id="rId9"/>
    <p:sldId id="260" r:id="rId10"/>
    <p:sldId id="280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93"/>
    <a:srgbClr val="886633"/>
    <a:srgbClr val="A91D37"/>
    <a:srgbClr val="000000"/>
    <a:srgbClr val="EFB531"/>
    <a:srgbClr val="0033C3"/>
    <a:srgbClr val="D3D3D3"/>
    <a:srgbClr val="B8B8B8"/>
    <a:srgbClr val="115593"/>
    <a:srgbClr val="156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7" autoAdjust="0"/>
    <p:restoredTop sz="96321" autoAdjust="0"/>
  </p:normalViewPr>
  <p:slideViewPr>
    <p:cSldViewPr snapToGrid="0">
      <p:cViewPr>
        <p:scale>
          <a:sx n="110" d="100"/>
          <a:sy n="110" d="100"/>
        </p:scale>
        <p:origin x="432" y="4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76812-B52C-5DF8-34F7-4ED931D8A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>
            <a:extLst>
              <a:ext uri="{FF2B5EF4-FFF2-40B4-BE49-F238E27FC236}">
                <a16:creationId xmlns:a16="http://schemas.microsoft.com/office/drawing/2014/main" id="{018B6887-0C4E-D937-796F-430B8D0FFC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CF60AC-1CF2-5741-91B4-9CD1EAC3E5DF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36FEDDA-0381-FA2A-0552-39719161037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E7F7C06D-5205-699A-8803-F86A25F509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2897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C5D95-DE40-2929-1AAC-93FCA1991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E2F7D0B-B4B0-1720-6E0D-D7101F9AE1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2EECA1-34EC-F828-7268-6653F26FE6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baseline="0" dirty="0">
              <a:solidFill>
                <a:schemeClr val="tx1"/>
              </a:solidFill>
              <a:latin typeface="Milo-Medium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BCA339-A66C-4101-2BCD-2CD6AF2A8A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3713B-0F01-AE43-A796-250D8404DA3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46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AE267-3770-BC30-F859-2D614780D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>
            <a:extLst>
              <a:ext uri="{FF2B5EF4-FFF2-40B4-BE49-F238E27FC236}">
                <a16:creationId xmlns:a16="http://schemas.microsoft.com/office/drawing/2014/main" id="{50C6446F-04BE-D49C-F46C-0CA6D826A1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CF60AC-1CF2-5741-91B4-9CD1EAC3E5DF}" type="slidenum">
              <a:rPr lang="de-DE"/>
              <a:pPr/>
              <a:t>4</a:t>
            </a:fld>
            <a:endParaRPr lang="de-DE" dirty="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80E673F-E256-3BEB-7ED7-31BE4AAA5EB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4202CD8E-C2E2-1F7A-BE98-B2B6F6316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23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6EC47-2FC2-3F90-1869-F8243CAB2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636F3E1-BD2C-B5D2-EFC4-70461CEF30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5F6661E-D194-F750-6D69-46DC6D6952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baseline="0" dirty="0">
              <a:solidFill>
                <a:schemeClr val="tx1"/>
              </a:solidFill>
              <a:latin typeface="Milo-Medium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3ECF5D-AB7C-40A8-BC15-979165CE11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3713B-0F01-AE43-A796-250D8404DA3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30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CE6A8-DBD4-3603-5C36-B5A45B667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>
            <a:extLst>
              <a:ext uri="{FF2B5EF4-FFF2-40B4-BE49-F238E27FC236}">
                <a16:creationId xmlns:a16="http://schemas.microsoft.com/office/drawing/2014/main" id="{10126A7C-6877-C83F-DD56-6067CF3467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CF60AC-1CF2-5741-91B4-9CD1EAC3E5DF}" type="slidenum">
              <a:rPr lang="de-DE"/>
              <a:pPr/>
              <a:t>7</a:t>
            </a:fld>
            <a:endParaRPr lang="de-DE" dirty="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6028EAE0-9D69-2CEA-5112-AEF10B06F56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ABE6990E-33C7-FB32-DBF2-A3F125D8E8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7171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A5189-E3C0-5541-BCD2-55708D4D52CC}" type="slidenum">
              <a:rPr lang="de-DE"/>
              <a:pPr/>
              <a:t>10</a:t>
            </a:fld>
            <a:endParaRPr lang="de-DE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317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blatt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11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484E73C2-F2A9-4B9B-9CED-42336F14D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6378E54-04EF-4DF2-8303-28A184E83BB8}"/>
              </a:ext>
            </a:extLst>
          </p:cNvPr>
          <p:cNvSpPr txBox="1"/>
          <p:nvPr/>
        </p:nvSpPr>
        <p:spPr>
          <a:xfrm>
            <a:off x="589251" y="600973"/>
            <a:ext cx="7749206" cy="14019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4400" spc="30" noProof="0" dirty="0">
                <a:solidFill>
                  <a:srgbClr val="C7DE37"/>
                </a:solidFill>
                <a:latin typeface="Oswald Regular"/>
                <a:cs typeface="Oswald Regular"/>
              </a:rPr>
              <a:t>Welcome to the September 2025 EPICS Collaboration Meeting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C544E34-662F-4CD5-9395-A2DC301EEE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52" y="6057018"/>
            <a:ext cx="835060" cy="4414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122B4D6-59C0-3686-E9F2-375EAE6BF899}"/>
              </a:ext>
            </a:extLst>
          </p:cNvPr>
          <p:cNvSpPr/>
          <p:nvPr/>
        </p:nvSpPr>
        <p:spPr>
          <a:xfrm>
            <a:off x="3434267" y="5954567"/>
            <a:ext cx="4588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20 September 2025</a:t>
            </a:r>
          </a:p>
          <a:p>
            <a:pPr algn="ctr"/>
            <a:r>
              <a:rPr lang="en-US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Palmer House Hilton, Chicago</a:t>
            </a:r>
            <a:endParaRPr lang="en-US" noProof="0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  <p:pic>
        <p:nvPicPr>
          <p:cNvPr id="5" name="Picture 4" descr="Chart, histogram&#10;&#10;AI-generated content may be incorrect.">
            <a:extLst>
              <a:ext uri="{FF2B5EF4-FFF2-40B4-BE49-F238E27FC236}">
                <a16:creationId xmlns:a16="http://schemas.microsoft.com/office/drawing/2014/main" id="{17D6023A-E766-8A85-7AF9-2CA0C3766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749" y="600973"/>
            <a:ext cx="2540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31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generated with high confidence">
            <a:extLst>
              <a:ext uri="{FF2B5EF4-FFF2-40B4-BE49-F238E27FC236}">
                <a16:creationId xmlns:a16="http://schemas.microsoft.com/office/drawing/2014/main" id="{081E4B5E-9F23-434D-8EF6-723C1D16D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92148" y="435454"/>
            <a:ext cx="6746511" cy="9562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467" noProof="0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Thank You for Your Attention!</a:t>
            </a:r>
            <a:endParaRPr lang="en-US" sz="1867" noProof="0" dirty="0">
              <a:solidFill>
                <a:srgbClr val="595959"/>
              </a:solidFill>
              <a:latin typeface="Source Sans Pro"/>
              <a:ea typeface="Milo-Medium"/>
              <a:cs typeface="Source Sans Pro"/>
            </a:endParaRPr>
          </a:p>
          <a:p>
            <a:endParaRPr lang="en-US" sz="2400" noProof="0" dirty="0">
              <a:solidFill>
                <a:srgbClr val="9C072D"/>
              </a:solidFill>
              <a:latin typeface="Milo-RegularItalic"/>
              <a:ea typeface="Milo-Medium"/>
              <a:cs typeface="Milo-RegularItalic"/>
            </a:endParaRP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BBFCB516-DB00-4844-B0CC-5A420930E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8" y="6139281"/>
            <a:ext cx="648829" cy="34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9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C6D12-F99E-E70D-EDCD-E24726C10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6EF2D6D-7EC5-68C2-C0C1-23F0B8C8E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42D83A5-D72F-4492-5BF0-A6D815347639}"/>
              </a:ext>
            </a:extLst>
          </p:cNvPr>
          <p:cNvSpPr txBox="1"/>
          <p:nvPr/>
        </p:nvSpPr>
        <p:spPr>
          <a:xfrm>
            <a:off x="526826" y="5623974"/>
            <a:ext cx="9515390" cy="68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en-US" sz="48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Safety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80ABA9-2260-7911-6F84-E5B71F96F318}"/>
              </a:ext>
            </a:extLst>
          </p:cNvPr>
          <p:cNvSpPr/>
          <p:nvPr/>
        </p:nvSpPr>
        <p:spPr>
          <a:xfrm>
            <a:off x="456877" y="6231813"/>
            <a:ext cx="458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Emergency Procedures</a:t>
            </a: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A53B1759-D577-E4B6-05E9-4162A13D2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575" y="6312519"/>
            <a:ext cx="387721" cy="20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92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5E2A0-E4E0-E09B-4279-C52033F35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E9016CA8-1623-DC9D-919D-D56F349A352A}"/>
              </a:ext>
            </a:extLst>
          </p:cNvPr>
          <p:cNvSpPr/>
          <p:nvPr/>
        </p:nvSpPr>
        <p:spPr>
          <a:xfrm>
            <a:off x="8189845" y="351951"/>
            <a:ext cx="3637720" cy="5306650"/>
          </a:xfrm>
          <a:prstGeom prst="rect">
            <a:avLst/>
          </a:prstGeom>
        </p:spPr>
        <p:txBody>
          <a:bodyPr wrap="square" lIns="0" tIns="54424" rIns="0" bIns="0" anchor="t" anchorCtr="0">
            <a:spAutoFit/>
          </a:bodyPr>
          <a:lstStyle/>
          <a:p>
            <a:r>
              <a:rPr lang="en-US" sz="2133" noProof="0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If the hotel must </a:t>
            </a:r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be evacuated because of an emergency,</a:t>
            </a:r>
            <a:r>
              <a:rPr lang="en-US" sz="2133" noProof="0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 use </a:t>
            </a:r>
            <a:r>
              <a:rPr lang="en-US" sz="2133" b="1" noProof="0" dirty="0">
                <a:solidFill>
                  <a:srgbClr val="60737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ilo-Regular"/>
                <a:ea typeface="Milo-Medium"/>
                <a:cs typeface="Milo-Regular"/>
              </a:rPr>
              <a:t>Stairwell </a:t>
            </a:r>
            <a:r>
              <a:rPr lang="en-US" sz="2133" b="1" noProof="0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ilo-Regular"/>
                <a:ea typeface="Milo-Medium"/>
                <a:cs typeface="Milo-Regular"/>
              </a:rPr>
              <a:t>4</a:t>
            </a:r>
            <a:r>
              <a:rPr lang="en-US" sz="2133" noProof="0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 </a:t>
            </a:r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by</a:t>
            </a:r>
            <a:r>
              <a:rPr lang="en-US" sz="2133" noProof="0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 the elevators, which services all floors. Hotel staff will direct and assist.</a:t>
            </a:r>
          </a:p>
          <a:p>
            <a:endParaRPr lang="en-US" sz="2133" dirty="0">
              <a:solidFill>
                <a:srgbClr val="60737F"/>
              </a:solidFill>
              <a:latin typeface="Milo-Regular"/>
              <a:ea typeface="Milo-Medium"/>
              <a:cs typeface="Milo-Regular"/>
            </a:endParaRPr>
          </a:p>
          <a:p>
            <a:r>
              <a:rPr lang="en-US" sz="2133" noProof="0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The assembly area for guests </a:t>
            </a:r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is at </a:t>
            </a:r>
            <a:r>
              <a:rPr lang="en-US" sz="2133" b="1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55 East Wabash</a:t>
            </a:r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.</a:t>
            </a:r>
          </a:p>
          <a:p>
            <a:endParaRPr lang="en-US" sz="2133" noProof="0" dirty="0">
              <a:solidFill>
                <a:srgbClr val="60737F"/>
              </a:solidFill>
              <a:latin typeface="Milo-Regular"/>
              <a:ea typeface="Milo-Medium"/>
              <a:cs typeface="Milo-Regular"/>
            </a:endParaRPr>
          </a:p>
          <a:p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To report an emergency to the Hotel Security Department, call extension 66 on a house phone.</a:t>
            </a:r>
          </a:p>
          <a:p>
            <a:endParaRPr lang="en-US" sz="2133" noProof="0" dirty="0">
              <a:solidFill>
                <a:srgbClr val="60737F"/>
              </a:solidFill>
              <a:latin typeface="Milo-Regular"/>
              <a:ea typeface="Milo-Medium"/>
              <a:cs typeface="Milo-Regular"/>
            </a:endParaRPr>
          </a:p>
          <a:p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Beyond the hotel, US emergency services are reached by dialing </a:t>
            </a:r>
            <a:r>
              <a:rPr lang="en-US" sz="2133" b="1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911</a:t>
            </a:r>
            <a:r>
              <a:rPr lang="en-US" sz="2133" dirty="0">
                <a:solidFill>
                  <a:srgbClr val="60737F"/>
                </a:solidFill>
                <a:latin typeface="Milo-Regular"/>
                <a:ea typeface="Milo-Medium"/>
                <a:cs typeface="Milo-Regular"/>
              </a:rPr>
              <a:t> from most phones.</a:t>
            </a:r>
            <a:endParaRPr lang="en-US" sz="2133" noProof="0" dirty="0">
              <a:solidFill>
                <a:srgbClr val="60737F"/>
              </a:solidFill>
              <a:latin typeface="Milo-Regular"/>
              <a:ea typeface="Milo-Medium"/>
              <a:cs typeface="Milo-Regular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5995CCA-F7B0-3B68-602E-A255AC4E4255}"/>
              </a:ext>
            </a:extLst>
          </p:cNvPr>
          <p:cNvSpPr txBox="1"/>
          <p:nvPr/>
        </p:nvSpPr>
        <p:spPr>
          <a:xfrm>
            <a:off x="1307723" y="6259828"/>
            <a:ext cx="7722651" cy="246221"/>
          </a:xfrm>
          <a:prstGeom prst="rect">
            <a:avLst/>
          </a:prstGeom>
          <a:noFill/>
          <a:ln w="19050" cmpd="sng"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eaLnBrk="0" hangingPunct="0"/>
            <a:r>
              <a:rPr lang="en-US" sz="1600" cap="all" noProof="0" dirty="0">
                <a:solidFill>
                  <a:srgbClr val="60737F"/>
                </a:solidFill>
                <a:latin typeface="Oswald Regular"/>
                <a:ea typeface="Milo-Medium"/>
                <a:cs typeface="Oswald Regular"/>
              </a:rPr>
              <a:t>Safety </a:t>
            </a:r>
            <a:r>
              <a:rPr lang="en-US" sz="16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Emergency procedures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9BE3DF-9247-913B-92F6-422A53283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92" y="149051"/>
            <a:ext cx="7772400" cy="611077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6F3F4D3-D163-4C2E-2A7C-DB3753A643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9817" t="27576" r="19316" b="26047"/>
          <a:stretch>
            <a:fillRect/>
          </a:stretch>
        </p:blipFill>
        <p:spPr>
          <a:xfrm>
            <a:off x="5993086" y="1777786"/>
            <a:ext cx="1306166" cy="739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B18CCE-9CC7-5C2D-3C53-1C2C2FD495F7}"/>
              </a:ext>
            </a:extLst>
          </p:cNvPr>
          <p:cNvSpPr txBox="1"/>
          <p:nvPr/>
        </p:nvSpPr>
        <p:spPr>
          <a:xfrm>
            <a:off x="0" y="4396717"/>
            <a:ext cx="2186609" cy="1202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dirty="0">
                <a:solidFill>
                  <a:srgbClr val="FFE293"/>
                </a:solidFill>
                <a:latin typeface="Century Schoolbook" panose="02040604050505020304" pitchFamily="18" charset="0"/>
              </a:rPr>
              <a:t>SIXTH</a:t>
            </a:r>
          </a:p>
          <a:p>
            <a:pPr algn="r">
              <a:lnSpc>
                <a:spcPts val="2860"/>
              </a:lnSpc>
            </a:pPr>
            <a:r>
              <a:rPr lang="en-US" sz="2800" dirty="0">
                <a:solidFill>
                  <a:srgbClr val="886633"/>
                </a:solidFill>
                <a:latin typeface="Century Schoolbook" panose="02040604050505020304" pitchFamily="18" charset="0"/>
              </a:rPr>
              <a:t>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4658E-F242-1007-0513-99495C793A69}"/>
              </a:ext>
            </a:extLst>
          </p:cNvPr>
          <p:cNvSpPr txBox="1"/>
          <p:nvPr/>
        </p:nvSpPr>
        <p:spPr>
          <a:xfrm>
            <a:off x="4168876" y="1562586"/>
            <a:ext cx="344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  <a:cs typeface="Liberation Mono" panose="02070409020205020404" pitchFamily="49" charset="0"/>
              </a:rPr>
              <a:t>4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  <a:cs typeface="Liberation Mono" panose="020704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0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9DF25-3881-7197-053C-98FEAB075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265AC89-5F75-A02C-AF94-F68F984C8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F48E036-5D7D-90E3-A6B8-F79360331E1C}"/>
              </a:ext>
            </a:extLst>
          </p:cNvPr>
          <p:cNvSpPr txBox="1"/>
          <p:nvPr/>
        </p:nvSpPr>
        <p:spPr>
          <a:xfrm>
            <a:off x="526826" y="5623974"/>
            <a:ext cx="9515390" cy="68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en-US" sz="48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Hotel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D3EFEF-C20C-7D7B-6305-AC89CCBD020C}"/>
              </a:ext>
            </a:extLst>
          </p:cNvPr>
          <p:cNvSpPr/>
          <p:nvPr/>
        </p:nvSpPr>
        <p:spPr>
          <a:xfrm>
            <a:off x="456877" y="6231813"/>
            <a:ext cx="458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Information</a:t>
            </a: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6C087101-FCE7-79B1-0EF6-EA8B6ACF3A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575" y="6312519"/>
            <a:ext cx="387721" cy="20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19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9D324-E5F0-F9B2-5EF5-6367FAAE7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CCEDEB-A0E4-C036-DCD4-4A0D75A407FE}"/>
              </a:ext>
            </a:extLst>
          </p:cNvPr>
          <p:cNvSpPr/>
          <p:nvPr/>
        </p:nvSpPr>
        <p:spPr>
          <a:xfrm>
            <a:off x="1888435" y="2793756"/>
            <a:ext cx="8861467" cy="1881476"/>
          </a:xfrm>
          <a:prstGeom prst="rect">
            <a:avLst/>
          </a:prstGeom>
        </p:spPr>
        <p:txBody>
          <a:bodyPr wrap="square" lIns="95439" tIns="47720" rIns="95439" bIns="47720" anchor="ctr">
            <a:spAutoFit/>
          </a:bodyPr>
          <a:lstStyle/>
          <a:p>
            <a:pPr algn="ctr"/>
            <a:r>
              <a:rPr lang="en-US" sz="3200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From the ICALEPCS (</a:t>
            </a:r>
            <a:r>
              <a:rPr lang="en-US" sz="3200" noProof="0" dirty="0" err="1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cvent</a:t>
            </a:r>
            <a:r>
              <a:rPr lang="en-US" sz="3200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) Mobile App</a:t>
            </a:r>
          </a:p>
          <a:p>
            <a:pPr algn="ctr" defTabSz="477140" eaLnBrk="0" hangingPunct="0">
              <a:spcAft>
                <a:spcPts val="2505"/>
              </a:spcAft>
              <a:buClr>
                <a:srgbClr val="9C072D"/>
              </a:buClr>
              <a:buSzPct val="100000"/>
              <a:tabLst>
                <a:tab pos="994131" algn="l"/>
              </a:tabLst>
              <a:defRPr/>
            </a:pPr>
            <a:br>
              <a:rPr lang="en-US" sz="280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</a:br>
            <a:r>
              <a:rPr lang="en-US" sz="280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Network: ICALEPCS2025</a:t>
            </a:r>
            <a:br>
              <a:rPr lang="en-US" sz="280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</a:br>
            <a:r>
              <a:rPr lang="en-US" sz="280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Password: Accelerator</a:t>
            </a:r>
            <a:endParaRPr lang="en-US" sz="2800" noProof="0" dirty="0">
              <a:solidFill>
                <a:srgbClr val="595959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515DB47-BD3F-961B-3C07-83269C6BC946}"/>
              </a:ext>
            </a:extLst>
          </p:cNvPr>
          <p:cNvSpPr txBox="1"/>
          <p:nvPr/>
        </p:nvSpPr>
        <p:spPr>
          <a:xfrm>
            <a:off x="1487369" y="1262269"/>
            <a:ext cx="9262533" cy="1123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>
              <a:tabLst>
                <a:tab pos="4562856" algn="ctr"/>
                <a:tab pos="9134856" algn="r"/>
              </a:tabLst>
            </a:pPr>
            <a:r>
              <a:rPr lang="en-US" sz="6000" cap="all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	</a:t>
            </a:r>
            <a:r>
              <a:rPr lang="en-US" sz="7200" noProof="0" dirty="0" err="1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WiFi</a:t>
            </a:r>
            <a:r>
              <a:rPr lang="en-US" sz="6000" cap="all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	🛜</a:t>
            </a:r>
            <a:endParaRPr lang="en-US" sz="6000" cap="all" noProof="0" dirty="0">
              <a:solidFill>
                <a:srgbClr val="18334B"/>
              </a:solidFill>
              <a:latin typeface="Oswald Regular"/>
              <a:ea typeface="Milo-Medium"/>
              <a:cs typeface="Oswald Regular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69B387A-1C20-7F86-D2DE-08EB6D5A6D3A}"/>
              </a:ext>
            </a:extLst>
          </p:cNvPr>
          <p:cNvSpPr txBox="1"/>
          <p:nvPr/>
        </p:nvSpPr>
        <p:spPr>
          <a:xfrm>
            <a:off x="1307723" y="6259828"/>
            <a:ext cx="7722651" cy="246221"/>
          </a:xfrm>
          <a:prstGeom prst="rect">
            <a:avLst/>
          </a:prstGeom>
          <a:noFill/>
          <a:ln w="19050" cmpd="sng"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eaLnBrk="0" hangingPunct="0"/>
            <a:r>
              <a:rPr lang="en-US" sz="1600" cap="all" noProof="0" dirty="0">
                <a:solidFill>
                  <a:srgbClr val="60737F"/>
                </a:solidFill>
                <a:latin typeface="Oswald Regular"/>
                <a:ea typeface="Milo-Medium"/>
                <a:cs typeface="Oswald Regular"/>
              </a:rPr>
              <a:t>Hotel </a:t>
            </a:r>
            <a:r>
              <a:rPr lang="en-US" sz="1600" cap="all" noProof="0" dirty="0" err="1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Wifi</a:t>
            </a:r>
            <a:endParaRPr lang="en-US" sz="1600" cap="all" noProof="0" dirty="0">
              <a:solidFill>
                <a:srgbClr val="C7DE37"/>
              </a:solidFill>
              <a:latin typeface="Oswald Regular"/>
              <a:ea typeface="Milo-Medium"/>
              <a:cs typeface="Oswald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72464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1AC1F-5211-E80E-5CCF-589EB2F5C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6C5F10DE-4F38-7EE1-3361-E05745D8EF5A}"/>
              </a:ext>
            </a:extLst>
          </p:cNvPr>
          <p:cNvSpPr/>
          <p:nvPr/>
        </p:nvSpPr>
        <p:spPr>
          <a:xfrm>
            <a:off x="8150089" y="598172"/>
            <a:ext cx="3637720" cy="2783844"/>
          </a:xfrm>
          <a:prstGeom prst="rect">
            <a:avLst/>
          </a:prstGeom>
        </p:spPr>
        <p:txBody>
          <a:bodyPr wrap="square" lIns="0" tIns="54424" rIns="0" bIns="0" anchor="t" anchorCtr="0">
            <a:spAutoFit/>
          </a:bodyPr>
          <a:lstStyle/>
          <a:p>
            <a:pPr algn="ctr"/>
            <a:r>
              <a:rPr lang="en-US" sz="3200" dirty="0">
                <a:solidFill>
                  <a:srgbClr val="18334B"/>
                </a:solidFill>
                <a:latin typeface="Oswald Regular"/>
              </a:rPr>
              <a:t>Facilities on floor 6</a:t>
            </a:r>
          </a:p>
          <a:p>
            <a:endParaRPr lang="en-US" sz="2133" b="1" dirty="0">
              <a:solidFill>
                <a:srgbClr val="60737F"/>
              </a:solidFill>
              <a:latin typeface="Milo-Regular"/>
              <a:ea typeface="Milo-Medium"/>
              <a:cs typeface="Milo-Regular"/>
            </a:endParaRPr>
          </a:p>
          <a:p>
            <a:r>
              <a:rPr lang="en-US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ource Sans Pro"/>
              </a:rPr>
              <a:t>Restrooms</a:t>
            </a:r>
            <a:r>
              <a:rPr lang="en-US" sz="2000" dirty="0">
                <a:solidFill>
                  <a:srgbClr val="595959"/>
                </a:solidFill>
                <a:latin typeface="Source Sans Pro"/>
              </a:rPr>
              <a:t> are across the hallway to the left.</a:t>
            </a:r>
          </a:p>
          <a:p>
            <a:endParaRPr lang="en-US" sz="2000" dirty="0">
              <a:solidFill>
                <a:srgbClr val="595959"/>
              </a:solidFill>
              <a:latin typeface="Source Sans Pro"/>
            </a:endParaRPr>
          </a:p>
          <a:p>
            <a:r>
              <a:rPr lang="en-US" sz="2000" b="1" dirty="0">
                <a:solidFill>
                  <a:srgbClr val="595959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ource Sans Pro"/>
              </a:rPr>
              <a:t>Refreshments</a:t>
            </a:r>
            <a:r>
              <a:rPr lang="en-US" sz="2000" dirty="0">
                <a:solidFill>
                  <a:srgbClr val="595959"/>
                </a:solidFill>
                <a:latin typeface="Source Sans Pro"/>
              </a:rPr>
              <a:t> will be served in the hallway just outside during our breaks at 10:30 and 15:30.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208B890-0468-63DA-DE49-6A737CEFED35}"/>
              </a:ext>
            </a:extLst>
          </p:cNvPr>
          <p:cNvSpPr txBox="1"/>
          <p:nvPr/>
        </p:nvSpPr>
        <p:spPr>
          <a:xfrm>
            <a:off x="1307723" y="6259828"/>
            <a:ext cx="7722651" cy="246221"/>
          </a:xfrm>
          <a:prstGeom prst="rect">
            <a:avLst/>
          </a:prstGeom>
          <a:noFill/>
          <a:ln w="19050" cmpd="sng"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eaLnBrk="0" hangingPunct="0"/>
            <a:r>
              <a:rPr lang="en-US" sz="1600" cap="all" noProof="0" dirty="0">
                <a:solidFill>
                  <a:srgbClr val="60737F"/>
                </a:solidFill>
                <a:latin typeface="Oswald Regular"/>
                <a:ea typeface="Milo-Medium"/>
                <a:cs typeface="Oswald Regular"/>
              </a:rPr>
              <a:t>Hotel </a:t>
            </a:r>
            <a:r>
              <a:rPr lang="en-US" sz="16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Facilities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0446DA-8F51-669A-ED94-30EF35BA9D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720" b="31361"/>
          <a:stretch>
            <a:fillRect/>
          </a:stretch>
        </p:blipFill>
        <p:spPr>
          <a:xfrm>
            <a:off x="806278" y="351951"/>
            <a:ext cx="6640269" cy="557470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262BF24-C5A4-3190-9F23-606BC787EE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9817" t="27576" r="19316" b="26047"/>
          <a:stretch>
            <a:fillRect/>
          </a:stretch>
        </p:blipFill>
        <p:spPr>
          <a:xfrm>
            <a:off x="4902437" y="2562074"/>
            <a:ext cx="1692562" cy="957809"/>
          </a:xfrm>
          <a:prstGeom prst="rect">
            <a:avLst/>
          </a:prstGeom>
        </p:spPr>
      </p:pic>
      <p:sp>
        <p:nvSpPr>
          <p:cNvPr id="18" name="Frame 17">
            <a:extLst>
              <a:ext uri="{FF2B5EF4-FFF2-40B4-BE49-F238E27FC236}">
                <a16:creationId xmlns:a16="http://schemas.microsoft.com/office/drawing/2014/main" id="{B3123431-2204-74E7-7C4E-E770203D1F3F}"/>
              </a:ext>
            </a:extLst>
          </p:cNvPr>
          <p:cNvSpPr/>
          <p:nvPr/>
        </p:nvSpPr>
        <p:spPr>
          <a:xfrm>
            <a:off x="2781505" y="4444700"/>
            <a:ext cx="425450" cy="666750"/>
          </a:xfrm>
          <a:prstGeom prst="fram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>
            <a:extLst>
              <a:ext uri="{FF2B5EF4-FFF2-40B4-BE49-F238E27FC236}">
                <a16:creationId xmlns:a16="http://schemas.microsoft.com/office/drawing/2014/main" id="{545B9A88-F2E9-EE95-280E-060D7A097842}"/>
              </a:ext>
            </a:extLst>
          </p:cNvPr>
          <p:cNvSpPr/>
          <p:nvPr/>
        </p:nvSpPr>
        <p:spPr>
          <a:xfrm>
            <a:off x="2781505" y="5213050"/>
            <a:ext cx="425450" cy="525411"/>
          </a:xfrm>
          <a:prstGeom prst="fram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5C67DA-5CAC-FDF4-1695-B50BA4DD336F}"/>
              </a:ext>
            </a:extLst>
          </p:cNvPr>
          <p:cNvSpPr txBox="1"/>
          <p:nvPr/>
        </p:nvSpPr>
        <p:spPr>
          <a:xfrm>
            <a:off x="3411792" y="3040979"/>
            <a:ext cx="639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☕️🍪</a:t>
            </a:r>
          </a:p>
        </p:txBody>
      </p:sp>
    </p:spTree>
    <p:extLst>
      <p:ext uri="{BB962C8B-B14F-4D97-AF65-F5344CB8AC3E}">
        <p14:creationId xmlns:p14="http://schemas.microsoft.com/office/powerpoint/2010/main" val="347703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03534-5F3D-1C9F-0113-EDA3E91D1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A438890-0220-AF52-2DE5-78E73B3D4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11B332E-A922-A119-2485-84A4C770A67A}"/>
              </a:ext>
            </a:extLst>
          </p:cNvPr>
          <p:cNvSpPr txBox="1"/>
          <p:nvPr/>
        </p:nvSpPr>
        <p:spPr>
          <a:xfrm>
            <a:off x="526826" y="5623974"/>
            <a:ext cx="9515390" cy="68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en-US" sz="48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Workshop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2A6D36-8CC2-4A5D-CAA7-EF9189E3F2B3}"/>
              </a:ext>
            </a:extLst>
          </p:cNvPr>
          <p:cNvSpPr/>
          <p:nvPr/>
        </p:nvSpPr>
        <p:spPr>
          <a:xfrm>
            <a:off x="456877" y="6231813"/>
            <a:ext cx="458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Information</a:t>
            </a:r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89A78496-29A0-EF60-2BE4-0CCBCD0AF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575" y="6312519"/>
            <a:ext cx="387721" cy="20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9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222624"/>
              </p:ext>
            </p:extLst>
          </p:nvPr>
        </p:nvGraphicFramePr>
        <p:xfrm>
          <a:off x="1323683" y="2207344"/>
          <a:ext cx="9607591" cy="2443312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4632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6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8480"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lang="en-US" sz="24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09:00	</a:t>
                      </a: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Welcome</a:t>
                      </a:r>
                    </a:p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09:10	Standard talks (4)</a:t>
                      </a:r>
                    </a:p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10:30	Refreshment break</a:t>
                      </a:r>
                    </a:p>
                  </a:txBody>
                  <a:tcPr marL="0" marR="0" marT="41459" marB="82917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noProof="0" dirty="0">
                        <a:solidFill>
                          <a:srgbClr val="595959"/>
                        </a:solidFill>
                        <a:latin typeface="Source Sans Pro"/>
                        <a:cs typeface="Source Sans Pro"/>
                      </a:endParaRPr>
                    </a:p>
                  </a:txBody>
                  <a:tcPr marL="0" marR="0" marT="41459" marB="8291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noProof="0" dirty="0">
                          <a:solidFill>
                            <a:srgbClr val="595959"/>
                          </a:solidFill>
                          <a:latin typeface="Source Sans Pro"/>
                          <a:cs typeface="Source Sans Pro"/>
                        </a:rPr>
                        <a:t>14:00</a:t>
                      </a: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	Lightning session (6)</a:t>
                      </a: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14:30	Standard talks (3)</a:t>
                      </a: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15:30	Refreshment Break</a:t>
                      </a:r>
                      <a:endParaRPr lang="en-US" sz="2400" noProof="0" dirty="0">
                        <a:solidFill>
                          <a:srgbClr val="595959"/>
                        </a:solidFill>
                        <a:latin typeface="Source Sans Pro"/>
                        <a:ea typeface="Milo-Medium"/>
                        <a:cs typeface="Source Sans Pro"/>
                      </a:endParaRPr>
                    </a:p>
                  </a:txBody>
                  <a:tcPr marL="0" marR="0" marT="41459" marB="8291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480">
                <a:tc>
                  <a:txBody>
                    <a:bodyPr/>
                    <a:lstStyle/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11:00	Lightning </a:t>
                      </a: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session (6)</a:t>
                      </a:r>
                      <a:endParaRPr lang="en-US" sz="2400" noProof="0" dirty="0">
                        <a:solidFill>
                          <a:srgbClr val="595959"/>
                        </a:solidFill>
                        <a:latin typeface="Source Sans Pro"/>
                        <a:ea typeface="Milo-Medium"/>
                        <a:cs typeface="Source Sans Pro"/>
                      </a:endParaRP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11:30</a:t>
                      </a: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	Standard talks (2)</a:t>
                      </a: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12:30	Lunch break</a:t>
                      </a:r>
                    </a:p>
                  </a:txBody>
                  <a:tcPr marL="0" marR="0" marT="41459" marB="82917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noProof="0" dirty="0">
                        <a:solidFill>
                          <a:srgbClr val="595959"/>
                        </a:solidFill>
                        <a:latin typeface="Source Sans Pro"/>
                        <a:cs typeface="Source Sans Pro"/>
                      </a:endParaRPr>
                    </a:p>
                  </a:txBody>
                  <a:tcPr marL="0" marR="0" marT="41459" marB="8291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noProof="0" dirty="0">
                          <a:solidFill>
                            <a:srgbClr val="595959"/>
                          </a:solidFill>
                          <a:latin typeface="Source Sans Pro"/>
                          <a:cs typeface="Source Sans Pro"/>
                        </a:rPr>
                        <a:t>16:00</a:t>
                      </a: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	Lightning session (6)</a:t>
                      </a: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16:30	EPICS Council Report</a:t>
                      </a:r>
                    </a:p>
                    <a:p>
                      <a:pPr ea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9C072D"/>
                        </a:buClr>
                        <a:buSzPct val="100000"/>
                        <a:tabLst>
                          <a:tab pos="952500" algn="l"/>
                        </a:tabLst>
                      </a:pPr>
                      <a:r>
                        <a:rPr lang="en-US" sz="24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16:50	Spring 2026 Meeting</a:t>
                      </a:r>
                      <a:endParaRPr lang="en-US" sz="2400" noProof="0" dirty="0">
                        <a:solidFill>
                          <a:srgbClr val="595959"/>
                        </a:solidFill>
                        <a:latin typeface="Source Sans Pro"/>
                        <a:ea typeface="Milo-Medium"/>
                        <a:cs typeface="Source Sans Pro"/>
                      </a:endParaRPr>
                    </a:p>
                  </a:txBody>
                  <a:tcPr marL="0" marR="0" marT="41459" marB="8291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323683" y="1241995"/>
            <a:ext cx="3992884" cy="4091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r>
              <a:rPr lang="en-US" sz="3200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Meeting Sessions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307723" y="6251736"/>
            <a:ext cx="7722651" cy="246221"/>
          </a:xfrm>
          <a:prstGeom prst="rect">
            <a:avLst/>
          </a:prstGeom>
          <a:noFill/>
          <a:ln w="19050" cmpd="sng"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eaLnBrk="0" hangingPunct="0"/>
            <a:r>
              <a:rPr lang="en-US" sz="1600" cap="all" noProof="0" dirty="0">
                <a:solidFill>
                  <a:srgbClr val="60737F"/>
                </a:solidFill>
                <a:latin typeface="Oswald Regular"/>
                <a:ea typeface="Milo-Medium"/>
                <a:cs typeface="Oswald Regular"/>
              </a:rPr>
              <a:t>Workshop</a:t>
            </a:r>
            <a:r>
              <a:rPr lang="en-US" sz="16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 Session timetable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5325A71-F8ED-C3CA-6572-3125409201C9}"/>
              </a:ext>
            </a:extLst>
          </p:cNvPr>
          <p:cNvSpPr/>
          <p:nvPr/>
        </p:nvSpPr>
        <p:spPr>
          <a:xfrm>
            <a:off x="1323684" y="5084910"/>
            <a:ext cx="9607590" cy="732572"/>
          </a:xfrm>
          <a:prstGeom prst="rect">
            <a:avLst/>
          </a:prstGeom>
        </p:spPr>
        <p:txBody>
          <a:bodyPr wrap="square" lIns="95439" tIns="47720" rIns="95439" bIns="47720">
            <a:spAutoFit/>
          </a:bodyPr>
          <a:lstStyle/>
          <a:p>
            <a:pPr algn="ctr"/>
            <a:r>
              <a:rPr lang="en-US" sz="2267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Speakers</a:t>
            </a:r>
          </a:p>
          <a:p>
            <a:pPr algn="ctr" defTabSz="477140" eaLnBrk="0" hangingPunct="0">
              <a:spcAft>
                <a:spcPts val="2505"/>
              </a:spcAft>
              <a:buClr>
                <a:srgbClr val="9C072D"/>
              </a:buClr>
              <a:buSzPct val="100000"/>
              <a:tabLst>
                <a:tab pos="994131" algn="l"/>
              </a:tabLst>
              <a:defRPr/>
            </a:pPr>
            <a:r>
              <a:rPr lang="en-US" sz="1867" noProof="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Please make sure your talks have been uploaded before your session starts, preferably earlier.</a:t>
            </a:r>
          </a:p>
        </p:txBody>
      </p:sp>
    </p:spTree>
    <p:extLst>
      <p:ext uri="{BB962C8B-B14F-4D97-AF65-F5344CB8AC3E}">
        <p14:creationId xmlns:p14="http://schemas.microsoft.com/office/powerpoint/2010/main" val="395573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307723" y="886415"/>
            <a:ext cx="9607590" cy="1019895"/>
          </a:xfrm>
          <a:prstGeom prst="rect">
            <a:avLst/>
          </a:prstGeom>
        </p:spPr>
        <p:txBody>
          <a:bodyPr wrap="square" lIns="95439" tIns="47720" rIns="95439" bIns="47720">
            <a:spAutoFit/>
          </a:bodyPr>
          <a:lstStyle/>
          <a:p>
            <a:pPr algn="ctr"/>
            <a:r>
              <a:rPr lang="en-US" sz="2267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Suggestions from a Chicagoland native</a:t>
            </a:r>
          </a:p>
          <a:p>
            <a:pPr defTabSz="477140" eaLnBrk="0" hangingPunct="0">
              <a:spcAft>
                <a:spcPts val="2505"/>
              </a:spcAft>
              <a:buClr>
                <a:srgbClr val="9C072D"/>
              </a:buClr>
              <a:buSzPct val="100000"/>
              <a:tabLst>
                <a:tab pos="994131" algn="l"/>
              </a:tabLst>
              <a:defRPr/>
            </a:pPr>
            <a:r>
              <a:rPr lang="en-US" sz="1867" noProof="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There are many cafes</a:t>
            </a:r>
            <a:r>
              <a:rPr lang="en-US" sz="1867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,</a:t>
            </a:r>
            <a:r>
              <a:rPr lang="en-US" sz="1867" noProof="0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 restaurants and fast-food places nearby. Here are some</a:t>
            </a:r>
            <a:r>
              <a:rPr lang="en-US" sz="1867" dirty="0">
                <a:solidFill>
                  <a:srgbClr val="595959"/>
                </a:solidFill>
                <a:latin typeface="Source Sans Pro"/>
                <a:ea typeface="Milo-Medium"/>
                <a:cs typeface="Source Sans Pro"/>
              </a:rPr>
              <a:t> ideas for good places to eat, according to someone who has lived around Chicago for a many years (not me!)</a:t>
            </a:r>
            <a:endParaRPr lang="en-US" sz="1867" noProof="0" dirty="0">
              <a:solidFill>
                <a:srgbClr val="595959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87369" y="351951"/>
            <a:ext cx="9262533" cy="534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3200" cap="all" noProof="0" dirty="0">
                <a:solidFill>
                  <a:srgbClr val="18334B"/>
                </a:solidFill>
                <a:latin typeface="Oswald Regular"/>
                <a:ea typeface="Milo-Medium"/>
                <a:cs typeface="Oswald Regular"/>
              </a:rPr>
              <a:t>Lunch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307723" y="6259828"/>
            <a:ext cx="7722651" cy="246221"/>
          </a:xfrm>
          <a:prstGeom prst="rect">
            <a:avLst/>
          </a:prstGeom>
          <a:noFill/>
          <a:ln w="19050" cmpd="sng"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eaLnBrk="0" hangingPunct="0"/>
            <a:r>
              <a:rPr lang="en-US" sz="1600" cap="all" noProof="0" dirty="0">
                <a:solidFill>
                  <a:srgbClr val="60737F"/>
                </a:solidFill>
                <a:latin typeface="Oswald Regular"/>
                <a:ea typeface="Milo-Medium"/>
                <a:cs typeface="Oswald Regular"/>
              </a:rPr>
              <a:t>Workshop</a:t>
            </a:r>
            <a:r>
              <a:rPr lang="en-US" sz="1600" cap="all" noProof="0" dirty="0">
                <a:solidFill>
                  <a:srgbClr val="C7DE37"/>
                </a:solidFill>
                <a:latin typeface="Oswald Regular"/>
                <a:ea typeface="Milo-Medium"/>
                <a:cs typeface="Oswald Regular"/>
              </a:rPr>
              <a:t> Suggestions for places to eat</a:t>
            </a:r>
          </a:p>
        </p:txBody>
      </p:sp>
      <p:graphicFrame>
        <p:nvGraphicFramePr>
          <p:cNvPr id="3" name="Tabelle 21">
            <a:extLst>
              <a:ext uri="{FF2B5EF4-FFF2-40B4-BE49-F238E27FC236}">
                <a16:creationId xmlns:a16="http://schemas.microsoft.com/office/drawing/2014/main" id="{58C6D97F-45A3-4E48-CC90-382226598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795747"/>
              </p:ext>
            </p:extLst>
          </p:nvPr>
        </p:nvGraphicFramePr>
        <p:xfrm>
          <a:off x="1323683" y="2325108"/>
          <a:ext cx="9607591" cy="2601633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4632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3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53757">
                <a:tc>
                  <a:txBody>
                    <a:bodyPr/>
                    <a:lstStyle/>
                    <a:p>
                      <a:pPr algn="l"/>
                      <a:r>
                        <a:rPr lang="en-US" sz="1900" b="1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Miller’s Pub</a:t>
                      </a:r>
                    </a:p>
                    <a:p>
                      <a:pPr lvl="1" algn="l"/>
                      <a:r>
                        <a:rPr lang="en-US" sz="1900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American, Bar, Pub</a:t>
                      </a:r>
                    </a:p>
                    <a:p>
                      <a:pPr lvl="1" algn="l"/>
                      <a:r>
                        <a:rPr lang="en-US" sz="160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134 S Wabash Ave, Chicago, IL 60603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1">
                          <a:ln>
                            <a:noFill/>
                          </a:ln>
                          <a:solidFill>
                            <a:srgbClr val="595959"/>
                          </a:solidFill>
                          <a:latin typeface="Source Sans Pro"/>
                          <a:ea typeface="+mn-ea"/>
                          <a:cs typeface="+mn-cs"/>
                        </a:rPr>
                        <a:t>www.millerspub.com</a:t>
                      </a:r>
                    </a:p>
                  </a:txBody>
                  <a:tcPr marL="0" marR="0" marT="41459" marB="124377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latin typeface="Source Sans Pro"/>
                        <a:cs typeface="Source Sans Pro"/>
                      </a:endParaRPr>
                    </a:p>
                  </a:txBody>
                  <a:tcPr marL="0" marR="0" marT="41459" marB="12437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900" b="1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Russian Teatime Restaurant</a:t>
                      </a:r>
                    </a:p>
                    <a:p>
                      <a:pPr lvl="1" algn="l"/>
                      <a:r>
                        <a:rPr lang="en-US" sz="1900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Coffee House, Russian, Modern European</a:t>
                      </a:r>
                    </a:p>
                    <a:p>
                      <a:pPr marL="457200" marR="0" lvl="1" indent="0" algn="l" defTabSz="457159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40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77 E Adams St, Chicago, IL 60603</a:t>
                      </a:r>
                      <a:b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</a:br>
                      <a:r>
                        <a:rPr kumimoji="0" lang="en-US" sz="160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www.russianteatime.com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Source Sans Pro"/>
                        <a:ea typeface="Milo-Medium"/>
                        <a:cs typeface="Source Sans Pro"/>
                      </a:endParaRPr>
                    </a:p>
                  </a:txBody>
                  <a:tcPr marL="0" marR="0" marT="41459" marB="12437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4472">
                <a:tc>
                  <a:txBody>
                    <a:bodyPr/>
                    <a:lstStyle/>
                    <a:p>
                      <a:pPr algn="l"/>
                      <a:r>
                        <a:rPr lang="en-US" sz="1900" b="1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The Berghoff</a:t>
                      </a:r>
                    </a:p>
                    <a:p>
                      <a:pPr lvl="1" algn="l"/>
                      <a:r>
                        <a:rPr lang="en-US" sz="1900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German-American</a:t>
                      </a:r>
                    </a:p>
                    <a:p>
                      <a:pPr marL="457200" marR="0" lvl="1" indent="0" algn="l" defTabSz="457159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40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17 W Adams St, Chicago, IL 60603</a:t>
                      </a:r>
                      <a:b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</a:br>
                      <a:r>
                        <a:rPr kumimoji="0" lang="en-US" sz="160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www.theberghoff.com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Source Sans Pro"/>
                        <a:ea typeface="Milo-Medium"/>
                        <a:cs typeface="Source Sans Pro"/>
                      </a:endParaRPr>
                    </a:p>
                  </a:txBody>
                  <a:tcPr marL="0" marR="0" marT="41459" marB="124377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latin typeface="Source Sans Pro"/>
                        <a:cs typeface="Source Sans Pro"/>
                      </a:endParaRPr>
                    </a:p>
                  </a:txBody>
                  <a:tcPr marL="0" marR="0" marT="41459" marB="12437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80560" algn="r"/>
                        </a:tabLst>
                        <a:defRPr/>
                      </a:pPr>
                      <a:r>
                        <a:rPr lang="en-US" sz="1900" b="1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The Gage</a:t>
                      </a:r>
                      <a:r>
                        <a:rPr lang="en-US" sz="2000" kern="1200" noProof="0" dirty="0">
                          <a:solidFill>
                            <a:srgbClr val="595959"/>
                          </a:solidFill>
                          <a:latin typeface="Source Sans Pro"/>
                          <a:ea typeface="Milo-Medium"/>
                          <a:cs typeface="Source Sans Pro"/>
                        </a:rPr>
                        <a:t>	by the BEAN </a:t>
                      </a:r>
                      <a:endParaRPr lang="en-US" sz="1900" noProof="0" dirty="0">
                        <a:ln>
                          <a:noFill/>
                        </a:ln>
                        <a:solidFill>
                          <a:srgbClr val="18334B"/>
                        </a:solidFill>
                        <a:latin typeface="Oswald Regular"/>
                        <a:ea typeface="Milo-Medium"/>
                        <a:cs typeface="Oswald Regular"/>
                      </a:endParaRPr>
                    </a:p>
                    <a:p>
                      <a:pPr lvl="1" algn="l"/>
                      <a:r>
                        <a:rPr lang="en-US" sz="1900" noProof="0" dirty="0">
                          <a:ln>
                            <a:noFill/>
                          </a:ln>
                          <a:solidFill>
                            <a:srgbClr val="18334B"/>
                          </a:solidFill>
                          <a:latin typeface="Oswald Regular"/>
                          <a:ea typeface="Milo-Medium"/>
                          <a:cs typeface="Oswald Regular"/>
                        </a:rPr>
                        <a:t>Gastropub, American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Source Sans Pro"/>
                        <a:ea typeface="Milo-Medium"/>
                        <a:cs typeface="Source Sans Pro"/>
                      </a:endParaRPr>
                    </a:p>
                    <a:p>
                      <a:pPr marL="457200" marR="0" lvl="1" indent="0" algn="l" defTabSz="457159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400"/>
                        </a:spcAft>
                        <a:buClr>
                          <a:srgbClr val="9C072D"/>
                        </a:buClr>
                        <a:buSzPct val="100000"/>
                        <a:buFontTx/>
                        <a:buNone/>
                        <a:tabLst>
                          <a:tab pos="952500" algn="l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24 S Michigan Ave, Chicago, IL 60603</a:t>
                      </a:r>
                      <a:b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</a:br>
                      <a:r>
                        <a:rPr kumimoji="0" lang="en-US" sz="160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uLnTx/>
                          <a:uFillTx/>
                          <a:latin typeface="Source Sans Pro"/>
                          <a:ea typeface="Milo-Medium"/>
                          <a:cs typeface="Source Sans Pro"/>
                        </a:rPr>
                        <a:t>thegagechicago.com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uLnTx/>
                        <a:uFillTx/>
                        <a:latin typeface="Source Sans Pro"/>
                        <a:ea typeface="Milo-Medium"/>
                        <a:cs typeface="Source Sans Pro"/>
                      </a:endParaRPr>
                    </a:p>
                  </a:txBody>
                  <a:tcPr marL="0" marR="0" marT="41459" marB="12437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A8A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87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395</Words>
  <Application>Microsoft Macintosh PowerPoint</Application>
  <PresentationFormat>Widescreen</PresentationFormat>
  <Paragraphs>71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Century Gothic</vt:lpstr>
      <vt:lpstr>Century Schoolbook</vt:lpstr>
      <vt:lpstr>Milo-Medium</vt:lpstr>
      <vt:lpstr>Milo-Regular</vt:lpstr>
      <vt:lpstr>Milo-RegularItalic</vt:lpstr>
      <vt:lpstr>Oswald Regular</vt:lpstr>
      <vt:lpstr>Source Sans Pro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booom peeeng</dc:creator>
  <cp:lastModifiedBy>Johnson, Andrew N.</cp:lastModifiedBy>
  <cp:revision>98</cp:revision>
  <dcterms:created xsi:type="dcterms:W3CDTF">2017-06-28T18:01:38Z</dcterms:created>
  <dcterms:modified xsi:type="dcterms:W3CDTF">2025-09-18T22:39:00Z</dcterms:modified>
</cp:coreProperties>
</file>