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20"/>
  </p:notesMasterIdLst>
  <p:sldIdLst>
    <p:sldId id="262" r:id="rId2"/>
    <p:sldId id="267" r:id="rId3"/>
    <p:sldId id="274" r:id="rId4"/>
    <p:sldId id="268" r:id="rId5"/>
    <p:sldId id="280" r:id="rId6"/>
    <p:sldId id="275" r:id="rId7"/>
    <p:sldId id="288" r:id="rId8"/>
    <p:sldId id="285" r:id="rId9"/>
    <p:sldId id="269" r:id="rId10"/>
    <p:sldId id="287" r:id="rId11"/>
    <p:sldId id="278" r:id="rId12"/>
    <p:sldId id="279" r:id="rId13"/>
    <p:sldId id="289" r:id="rId14"/>
    <p:sldId id="290" r:id="rId15"/>
    <p:sldId id="281" r:id="rId16"/>
    <p:sldId id="283" r:id="rId17"/>
    <p:sldId id="284" r:id="rId18"/>
    <p:sldId id="277" r:id="rId19"/>
  </p:sldIdLst>
  <p:sldSz cx="12192000" cy="6858000"/>
  <p:notesSz cx="6858000" cy="9144000"/>
  <p:embeddedFontLst>
    <p:embeddedFont>
      <p:font typeface="Andale Mono" panose="020B0509000000000004" pitchFamily="49" charset="0"/>
      <p:regular r:id="rId21"/>
    </p:embeddedFont>
    <p:embeddedFont>
      <p:font typeface="Segoe UI" panose="020B0502040204020203" pitchFamily="34" charset="0"/>
      <p:regular r:id="rId22"/>
      <p:bold r:id="rId23"/>
      <p:italic r:id="rId24"/>
      <p:boldItalic r:id="rId25"/>
    </p:embeddedFont>
    <p:embeddedFont>
      <p:font typeface="Segoe UI Light" panose="020B0502040204020203" pitchFamily="34" charset="0"/>
      <p:regular r:id="rId26"/>
      <p:italic r:id="rId27"/>
    </p:embeddedFont>
    <p:embeddedFont>
      <p:font typeface="Segoe UI Semibold" panose="020B0502040204020203" pitchFamily="34" charset="0"/>
      <p:regular r:id="rId28"/>
      <p:bold r:id="rId29"/>
      <p:italic r:id="rId30"/>
      <p:boldItalic r:id="rId31"/>
    </p:embeddedFont>
  </p:embeddedFontLst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CCCCCC"/>
    <a:srgbClr val="FECC99"/>
    <a:srgbClr val="FEE6CC"/>
    <a:srgbClr val="CCDFDB"/>
    <a:srgbClr val="E5F0EC"/>
    <a:srgbClr val="D7E59A"/>
    <a:srgbClr val="EBF1CB"/>
    <a:srgbClr val="CDD5E0"/>
    <a:srgbClr val="E6E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50E481-323B-6D49-B513-3DB27194B33F}" v="101" dt="2025-09-19T11:24:23.8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84" autoAdjust="0"/>
    <p:restoredTop sz="90186" autoAdjust="0"/>
  </p:normalViewPr>
  <p:slideViewPr>
    <p:cSldViewPr snapToGrid="0" snapToObjects="1">
      <p:cViewPr varScale="1">
        <p:scale>
          <a:sx n="118" d="100"/>
          <a:sy n="118" d="100"/>
        </p:scale>
        <p:origin x="68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10" Type="http://schemas.openxmlformats.org/officeDocument/2006/relationships/image" Target="../media/image28.svg"/><Relationship Id="rId4" Type="http://schemas.openxmlformats.org/officeDocument/2006/relationships/image" Target="../media/image22.svg"/><Relationship Id="rId9" Type="http://schemas.openxmlformats.org/officeDocument/2006/relationships/image" Target="../media/image27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10" Type="http://schemas.openxmlformats.org/officeDocument/2006/relationships/image" Target="../media/image28.svg"/><Relationship Id="rId4" Type="http://schemas.openxmlformats.org/officeDocument/2006/relationships/image" Target="../media/image22.svg"/><Relationship Id="rId9" Type="http://schemas.openxmlformats.org/officeDocument/2006/relationships/image" Target="../media/image2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0517AB-BE87-41BF-8A8F-BF5557E6FEFC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A9BE8D2-E2D9-4983-86AE-2F33FAFD43E8}">
      <dgm:prSet/>
      <dgm:spPr/>
      <dgm:t>
        <a:bodyPr/>
        <a:lstStyle/>
        <a:p>
          <a:r>
            <a:rPr lang="en-SE"/>
            <a:t>PVXS rocks! Thanks Michael</a:t>
          </a:r>
          <a:endParaRPr lang="en-US"/>
        </a:p>
      </dgm:t>
    </dgm:pt>
    <dgm:pt modelId="{BE01D064-329A-4B15-9FC0-4B72D397A6A6}" type="parTrans" cxnId="{804C3F63-3CC7-4436-95E4-7AC65BE91517}">
      <dgm:prSet/>
      <dgm:spPr/>
      <dgm:t>
        <a:bodyPr/>
        <a:lstStyle/>
        <a:p>
          <a:endParaRPr lang="en-US"/>
        </a:p>
      </dgm:t>
    </dgm:pt>
    <dgm:pt modelId="{F69CA0CD-5809-4A0B-AE1C-4901E48E5BF6}" type="sibTrans" cxnId="{804C3F63-3CC7-4436-95E4-7AC65BE91517}">
      <dgm:prSet/>
      <dgm:spPr/>
      <dgm:t>
        <a:bodyPr/>
        <a:lstStyle/>
        <a:p>
          <a:endParaRPr lang="en-US"/>
        </a:p>
      </dgm:t>
    </dgm:pt>
    <dgm:pt modelId="{C888393B-87E3-4AAF-83C7-FD90F75019F8}">
      <dgm:prSet/>
      <dgm:spPr/>
      <dgm:t>
        <a:bodyPr/>
        <a:lstStyle/>
        <a:p>
          <a:r>
            <a:rPr lang="en-SE"/>
            <a:t>Don’t run java applications at over 100% memory usage…</a:t>
          </a:r>
          <a:endParaRPr lang="en-US"/>
        </a:p>
      </dgm:t>
    </dgm:pt>
    <dgm:pt modelId="{B5C5241F-00B4-46E8-826F-8B742E6683CA}" type="parTrans" cxnId="{73DA2BF3-660C-4E96-B302-F3E5018AC00F}">
      <dgm:prSet/>
      <dgm:spPr/>
      <dgm:t>
        <a:bodyPr/>
        <a:lstStyle/>
        <a:p>
          <a:endParaRPr lang="en-US"/>
        </a:p>
      </dgm:t>
    </dgm:pt>
    <dgm:pt modelId="{BE7DF986-19BE-4944-8868-7A5CF3A0CA63}" type="sibTrans" cxnId="{73DA2BF3-660C-4E96-B302-F3E5018AC00F}">
      <dgm:prSet/>
      <dgm:spPr/>
      <dgm:t>
        <a:bodyPr/>
        <a:lstStyle/>
        <a:p>
          <a:endParaRPr lang="en-US"/>
        </a:p>
      </dgm:t>
    </dgm:pt>
    <dgm:pt modelId="{3561E0F7-AAA8-4727-B200-791224DA7F98}">
      <dgm:prSet/>
      <dgm:spPr/>
      <dgm:t>
        <a:bodyPr/>
        <a:lstStyle/>
        <a:p>
          <a:r>
            <a:rPr lang="en-GB"/>
            <a:t>C</a:t>
          </a:r>
          <a:r>
            <a:rPr lang="en-SE"/>
            <a:t>ore-pva also rocks! Thanks Kay</a:t>
          </a:r>
          <a:endParaRPr lang="en-US"/>
        </a:p>
      </dgm:t>
    </dgm:pt>
    <dgm:pt modelId="{69A62C0F-6399-4BC0-9628-93FD7A3D8DA2}" type="parTrans" cxnId="{90617DDA-94D2-4352-A67C-0C88F5A76014}">
      <dgm:prSet/>
      <dgm:spPr/>
      <dgm:t>
        <a:bodyPr/>
        <a:lstStyle/>
        <a:p>
          <a:endParaRPr lang="en-US"/>
        </a:p>
      </dgm:t>
    </dgm:pt>
    <dgm:pt modelId="{53AA0144-EDC6-4CAE-971F-D7C5A2F345C6}" type="sibTrans" cxnId="{90617DDA-94D2-4352-A67C-0C88F5A76014}">
      <dgm:prSet/>
      <dgm:spPr/>
      <dgm:t>
        <a:bodyPr/>
        <a:lstStyle/>
        <a:p>
          <a:endParaRPr lang="en-US"/>
        </a:p>
      </dgm:t>
    </dgm:pt>
    <dgm:pt modelId="{82BA39E4-18C8-4D14-9C08-435C4C05FDEB}">
      <dgm:prSet/>
      <dgm:spPr/>
      <dgm:t>
        <a:bodyPr/>
        <a:lstStyle/>
        <a:p>
          <a:r>
            <a:rPr lang="en-SE"/>
            <a:t>Scale produces problems everywhere you don’t expect</a:t>
          </a:r>
          <a:endParaRPr lang="en-US"/>
        </a:p>
      </dgm:t>
    </dgm:pt>
    <dgm:pt modelId="{9D75A729-61B5-4CFA-9F6A-96ED6E6D3534}" type="parTrans" cxnId="{394F2031-7270-4DCD-8222-16A79C7ADFD8}">
      <dgm:prSet/>
      <dgm:spPr/>
      <dgm:t>
        <a:bodyPr/>
        <a:lstStyle/>
        <a:p>
          <a:endParaRPr lang="en-US"/>
        </a:p>
      </dgm:t>
    </dgm:pt>
    <dgm:pt modelId="{D62884BB-C3C8-4053-9832-39953A2FBFDA}" type="sibTrans" cxnId="{394F2031-7270-4DCD-8222-16A79C7ADFD8}">
      <dgm:prSet/>
      <dgm:spPr/>
      <dgm:t>
        <a:bodyPr/>
        <a:lstStyle/>
        <a:p>
          <a:endParaRPr lang="en-US"/>
        </a:p>
      </dgm:t>
    </dgm:pt>
    <dgm:pt modelId="{F598A9D2-12E8-48F6-8B53-4E2A81447CC0}">
      <dgm:prSet/>
      <dgm:spPr/>
      <dgm:t>
        <a:bodyPr/>
        <a:lstStyle/>
        <a:p>
          <a:r>
            <a:rPr lang="en-SE" dirty="0"/>
            <a:t>Multi team task forces enable quick solutions and debugging</a:t>
          </a:r>
          <a:endParaRPr lang="en-US" dirty="0"/>
        </a:p>
      </dgm:t>
    </dgm:pt>
    <dgm:pt modelId="{E78BBC50-8BC1-4EE7-B774-2621FD25D4D0}" type="parTrans" cxnId="{C32DC62A-6D1E-42E8-B5CD-C766736D9B9B}">
      <dgm:prSet/>
      <dgm:spPr/>
      <dgm:t>
        <a:bodyPr/>
        <a:lstStyle/>
        <a:p>
          <a:endParaRPr lang="en-US"/>
        </a:p>
      </dgm:t>
    </dgm:pt>
    <dgm:pt modelId="{B99BD0C1-EE07-441C-8C5F-61C4CEF83EBC}" type="sibTrans" cxnId="{C32DC62A-6D1E-42E8-B5CD-C766736D9B9B}">
      <dgm:prSet/>
      <dgm:spPr/>
      <dgm:t>
        <a:bodyPr/>
        <a:lstStyle/>
        <a:p>
          <a:endParaRPr lang="en-US"/>
        </a:p>
      </dgm:t>
    </dgm:pt>
    <dgm:pt modelId="{4FB49EAC-DAC6-4FBA-8646-7AA157688F15}" type="pres">
      <dgm:prSet presAssocID="{300517AB-BE87-41BF-8A8F-BF5557E6FEFC}" presName="root" presStyleCnt="0">
        <dgm:presLayoutVars>
          <dgm:dir/>
          <dgm:resizeHandles val="exact"/>
        </dgm:presLayoutVars>
      </dgm:prSet>
      <dgm:spPr/>
    </dgm:pt>
    <dgm:pt modelId="{645691FC-B28E-466F-9BC4-95B02DCBD204}" type="pres">
      <dgm:prSet presAssocID="{8A9BE8D2-E2D9-4983-86AE-2F33FAFD43E8}" presName="compNode" presStyleCnt="0"/>
      <dgm:spPr/>
    </dgm:pt>
    <dgm:pt modelId="{ADE4BF22-6829-410E-97DD-31C1B4D809C6}" type="pres">
      <dgm:prSet presAssocID="{8A9BE8D2-E2D9-4983-86AE-2F33FAFD43E8}" presName="bgRect" presStyleLbl="bgShp" presStyleIdx="0" presStyleCnt="5"/>
      <dgm:spPr/>
    </dgm:pt>
    <dgm:pt modelId="{DE283747-60CF-43D5-9EA8-9CCCEF27ED30}" type="pres">
      <dgm:prSet presAssocID="{8A9BE8D2-E2D9-4983-86AE-2F33FAFD43E8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nyon scene"/>
        </a:ext>
      </dgm:extLst>
    </dgm:pt>
    <dgm:pt modelId="{A56FBBA7-CBCE-4D47-9D8E-7B7E405F11F1}" type="pres">
      <dgm:prSet presAssocID="{8A9BE8D2-E2D9-4983-86AE-2F33FAFD43E8}" presName="spaceRect" presStyleCnt="0"/>
      <dgm:spPr/>
    </dgm:pt>
    <dgm:pt modelId="{F8446AEB-DAD8-4E0F-97FE-FA6018A02A6C}" type="pres">
      <dgm:prSet presAssocID="{8A9BE8D2-E2D9-4983-86AE-2F33FAFD43E8}" presName="parTx" presStyleLbl="revTx" presStyleIdx="0" presStyleCnt="5">
        <dgm:presLayoutVars>
          <dgm:chMax val="0"/>
          <dgm:chPref val="0"/>
        </dgm:presLayoutVars>
      </dgm:prSet>
      <dgm:spPr/>
    </dgm:pt>
    <dgm:pt modelId="{47840B0D-2386-452D-892E-E07C58F45795}" type="pres">
      <dgm:prSet presAssocID="{F69CA0CD-5809-4A0B-AE1C-4901E48E5BF6}" presName="sibTrans" presStyleCnt="0"/>
      <dgm:spPr/>
    </dgm:pt>
    <dgm:pt modelId="{7E19F119-53FA-4C26-BEFB-4A10E3647DB0}" type="pres">
      <dgm:prSet presAssocID="{C888393B-87E3-4AAF-83C7-FD90F75019F8}" presName="compNode" presStyleCnt="0"/>
      <dgm:spPr/>
    </dgm:pt>
    <dgm:pt modelId="{1D737242-24BC-49D4-8E0C-8592FFA0661E}" type="pres">
      <dgm:prSet presAssocID="{C888393B-87E3-4AAF-83C7-FD90F75019F8}" presName="bgRect" presStyleLbl="bgShp" presStyleIdx="1" presStyleCnt="5"/>
      <dgm:spPr/>
    </dgm:pt>
    <dgm:pt modelId="{FC404FA8-100D-4D9B-AC58-9E9A53F98ED4}" type="pres">
      <dgm:prSet presAssocID="{C888393B-87E3-4AAF-83C7-FD90F75019F8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eb Design"/>
        </a:ext>
      </dgm:extLst>
    </dgm:pt>
    <dgm:pt modelId="{35C44B72-863B-4DEB-A628-813AFC6BAD02}" type="pres">
      <dgm:prSet presAssocID="{C888393B-87E3-4AAF-83C7-FD90F75019F8}" presName="spaceRect" presStyleCnt="0"/>
      <dgm:spPr/>
    </dgm:pt>
    <dgm:pt modelId="{7F5B61B1-CCA6-4E6B-971A-3200B3536B43}" type="pres">
      <dgm:prSet presAssocID="{C888393B-87E3-4AAF-83C7-FD90F75019F8}" presName="parTx" presStyleLbl="revTx" presStyleIdx="1" presStyleCnt="5">
        <dgm:presLayoutVars>
          <dgm:chMax val="0"/>
          <dgm:chPref val="0"/>
        </dgm:presLayoutVars>
      </dgm:prSet>
      <dgm:spPr/>
    </dgm:pt>
    <dgm:pt modelId="{FC5B35E7-2ACD-45B0-A18E-ADB81846188E}" type="pres">
      <dgm:prSet presAssocID="{BE7DF986-19BE-4944-8868-7A5CF3A0CA63}" presName="sibTrans" presStyleCnt="0"/>
      <dgm:spPr/>
    </dgm:pt>
    <dgm:pt modelId="{2CC41422-C2A6-4EFA-A739-B708E24977E7}" type="pres">
      <dgm:prSet presAssocID="{3561E0F7-AAA8-4727-B200-791224DA7F98}" presName="compNode" presStyleCnt="0"/>
      <dgm:spPr/>
    </dgm:pt>
    <dgm:pt modelId="{816AB057-D406-42BA-A284-EBF6F35E88AE}" type="pres">
      <dgm:prSet presAssocID="{3561E0F7-AAA8-4727-B200-791224DA7F98}" presName="bgRect" presStyleLbl="bgShp" presStyleIdx="2" presStyleCnt="5"/>
      <dgm:spPr/>
    </dgm:pt>
    <dgm:pt modelId="{7DE57E5D-D469-44B7-9521-10D18119BB5E}" type="pres">
      <dgm:prSet presAssocID="{3561E0F7-AAA8-4727-B200-791224DA7F9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untains"/>
        </a:ext>
      </dgm:extLst>
    </dgm:pt>
    <dgm:pt modelId="{811FC9AE-ABFE-47F3-9DC5-12FC249680D7}" type="pres">
      <dgm:prSet presAssocID="{3561E0F7-AAA8-4727-B200-791224DA7F98}" presName="spaceRect" presStyleCnt="0"/>
      <dgm:spPr/>
    </dgm:pt>
    <dgm:pt modelId="{84CD8A58-751E-473A-A8C5-93DDDFE1D7BD}" type="pres">
      <dgm:prSet presAssocID="{3561E0F7-AAA8-4727-B200-791224DA7F98}" presName="parTx" presStyleLbl="revTx" presStyleIdx="2" presStyleCnt="5">
        <dgm:presLayoutVars>
          <dgm:chMax val="0"/>
          <dgm:chPref val="0"/>
        </dgm:presLayoutVars>
      </dgm:prSet>
      <dgm:spPr/>
    </dgm:pt>
    <dgm:pt modelId="{5EE7FD25-9E07-4AE9-BC45-9C3BD0989F8A}" type="pres">
      <dgm:prSet presAssocID="{53AA0144-EDC6-4CAE-971F-D7C5A2F345C6}" presName="sibTrans" presStyleCnt="0"/>
      <dgm:spPr/>
    </dgm:pt>
    <dgm:pt modelId="{96A09B06-CDC4-47AB-8052-D898516180AE}" type="pres">
      <dgm:prSet presAssocID="{82BA39E4-18C8-4D14-9C08-435C4C05FDEB}" presName="compNode" presStyleCnt="0"/>
      <dgm:spPr/>
    </dgm:pt>
    <dgm:pt modelId="{EC2DF79F-4413-4DEA-B463-78D54857259A}" type="pres">
      <dgm:prSet presAssocID="{82BA39E4-18C8-4D14-9C08-435C4C05FDEB}" presName="bgRect" presStyleLbl="bgShp" presStyleIdx="3" presStyleCnt="5"/>
      <dgm:spPr/>
    </dgm:pt>
    <dgm:pt modelId="{FD67589E-9BD8-4557-BECA-5E4FD0D03760}" type="pres">
      <dgm:prSet presAssocID="{82BA39E4-18C8-4D14-9C08-435C4C05FDEB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31E8EFBB-8D85-4D30-9F56-7702BBBFDBF8}" type="pres">
      <dgm:prSet presAssocID="{82BA39E4-18C8-4D14-9C08-435C4C05FDEB}" presName="spaceRect" presStyleCnt="0"/>
      <dgm:spPr/>
    </dgm:pt>
    <dgm:pt modelId="{A87938A3-B5D3-415F-88C7-C1517976CE8E}" type="pres">
      <dgm:prSet presAssocID="{82BA39E4-18C8-4D14-9C08-435C4C05FDEB}" presName="parTx" presStyleLbl="revTx" presStyleIdx="3" presStyleCnt="5">
        <dgm:presLayoutVars>
          <dgm:chMax val="0"/>
          <dgm:chPref val="0"/>
        </dgm:presLayoutVars>
      </dgm:prSet>
      <dgm:spPr/>
    </dgm:pt>
    <dgm:pt modelId="{6162CF74-DB32-4745-BEFC-0290B21D792C}" type="pres">
      <dgm:prSet presAssocID="{D62884BB-C3C8-4053-9832-39953A2FBFDA}" presName="sibTrans" presStyleCnt="0"/>
      <dgm:spPr/>
    </dgm:pt>
    <dgm:pt modelId="{D2259768-CE35-4528-945E-527BD2AAC7A1}" type="pres">
      <dgm:prSet presAssocID="{F598A9D2-12E8-48F6-8B53-4E2A81447CC0}" presName="compNode" presStyleCnt="0"/>
      <dgm:spPr/>
    </dgm:pt>
    <dgm:pt modelId="{2FDC5432-0D2B-4F2A-80BE-AC9A213DCD75}" type="pres">
      <dgm:prSet presAssocID="{F598A9D2-12E8-48F6-8B53-4E2A81447CC0}" presName="bgRect" presStyleLbl="bgShp" presStyleIdx="4" presStyleCnt="5"/>
      <dgm:spPr/>
    </dgm:pt>
    <dgm:pt modelId="{9469C22D-3500-4F3D-8D1B-76ABAFD7ACF4}" type="pres">
      <dgm:prSet presAssocID="{F598A9D2-12E8-48F6-8B53-4E2A81447CC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12E0545F-E9D4-40B1-BD23-FC2755885391}" type="pres">
      <dgm:prSet presAssocID="{F598A9D2-12E8-48F6-8B53-4E2A81447CC0}" presName="spaceRect" presStyleCnt="0"/>
      <dgm:spPr/>
    </dgm:pt>
    <dgm:pt modelId="{DF4AC1F5-CFD0-4224-AD6F-5919A4FEA321}" type="pres">
      <dgm:prSet presAssocID="{F598A9D2-12E8-48F6-8B53-4E2A81447CC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C32DC62A-6D1E-42E8-B5CD-C766736D9B9B}" srcId="{300517AB-BE87-41BF-8A8F-BF5557E6FEFC}" destId="{F598A9D2-12E8-48F6-8B53-4E2A81447CC0}" srcOrd="4" destOrd="0" parTransId="{E78BBC50-8BC1-4EE7-B774-2621FD25D4D0}" sibTransId="{B99BD0C1-EE07-441C-8C5F-61C4CEF83EBC}"/>
    <dgm:cxn modelId="{394F2031-7270-4DCD-8222-16A79C7ADFD8}" srcId="{300517AB-BE87-41BF-8A8F-BF5557E6FEFC}" destId="{82BA39E4-18C8-4D14-9C08-435C4C05FDEB}" srcOrd="3" destOrd="0" parTransId="{9D75A729-61B5-4CFA-9F6A-96ED6E6D3534}" sibTransId="{D62884BB-C3C8-4053-9832-39953A2FBFDA}"/>
    <dgm:cxn modelId="{56C7343B-6405-4DD1-B1C2-72CA276518E6}" type="presOf" srcId="{C888393B-87E3-4AAF-83C7-FD90F75019F8}" destId="{7F5B61B1-CCA6-4E6B-971A-3200B3536B43}" srcOrd="0" destOrd="0" presId="urn:microsoft.com/office/officeart/2018/2/layout/IconVerticalSolidList"/>
    <dgm:cxn modelId="{0A310C44-DCBE-4B83-A6C0-F30C1A966B9F}" type="presOf" srcId="{82BA39E4-18C8-4D14-9C08-435C4C05FDEB}" destId="{A87938A3-B5D3-415F-88C7-C1517976CE8E}" srcOrd="0" destOrd="0" presId="urn:microsoft.com/office/officeart/2018/2/layout/IconVerticalSolidList"/>
    <dgm:cxn modelId="{939BAE53-116B-4739-9689-CF3059FBDF9C}" type="presOf" srcId="{8A9BE8D2-E2D9-4983-86AE-2F33FAFD43E8}" destId="{F8446AEB-DAD8-4E0F-97FE-FA6018A02A6C}" srcOrd="0" destOrd="0" presId="urn:microsoft.com/office/officeart/2018/2/layout/IconVerticalSolidList"/>
    <dgm:cxn modelId="{804C3F63-3CC7-4436-95E4-7AC65BE91517}" srcId="{300517AB-BE87-41BF-8A8F-BF5557E6FEFC}" destId="{8A9BE8D2-E2D9-4983-86AE-2F33FAFD43E8}" srcOrd="0" destOrd="0" parTransId="{BE01D064-329A-4B15-9FC0-4B72D397A6A6}" sibTransId="{F69CA0CD-5809-4A0B-AE1C-4901E48E5BF6}"/>
    <dgm:cxn modelId="{2C751479-4853-44D3-9A7D-26E2DA3C810B}" type="presOf" srcId="{3561E0F7-AAA8-4727-B200-791224DA7F98}" destId="{84CD8A58-751E-473A-A8C5-93DDDFE1D7BD}" srcOrd="0" destOrd="0" presId="urn:microsoft.com/office/officeart/2018/2/layout/IconVerticalSolidList"/>
    <dgm:cxn modelId="{F890BECA-656B-4787-8171-172A0FABF992}" type="presOf" srcId="{300517AB-BE87-41BF-8A8F-BF5557E6FEFC}" destId="{4FB49EAC-DAC6-4FBA-8646-7AA157688F15}" srcOrd="0" destOrd="0" presId="urn:microsoft.com/office/officeart/2018/2/layout/IconVerticalSolidList"/>
    <dgm:cxn modelId="{90617DDA-94D2-4352-A67C-0C88F5A76014}" srcId="{300517AB-BE87-41BF-8A8F-BF5557E6FEFC}" destId="{3561E0F7-AAA8-4727-B200-791224DA7F98}" srcOrd="2" destOrd="0" parTransId="{69A62C0F-6399-4BC0-9628-93FD7A3D8DA2}" sibTransId="{53AA0144-EDC6-4CAE-971F-D7C5A2F345C6}"/>
    <dgm:cxn modelId="{A56B23EE-0D6D-41A5-8A12-497B8113122B}" type="presOf" srcId="{F598A9D2-12E8-48F6-8B53-4E2A81447CC0}" destId="{DF4AC1F5-CFD0-4224-AD6F-5919A4FEA321}" srcOrd="0" destOrd="0" presId="urn:microsoft.com/office/officeart/2018/2/layout/IconVerticalSolidList"/>
    <dgm:cxn modelId="{73DA2BF3-660C-4E96-B302-F3E5018AC00F}" srcId="{300517AB-BE87-41BF-8A8F-BF5557E6FEFC}" destId="{C888393B-87E3-4AAF-83C7-FD90F75019F8}" srcOrd="1" destOrd="0" parTransId="{B5C5241F-00B4-46E8-826F-8B742E6683CA}" sibTransId="{BE7DF986-19BE-4944-8868-7A5CF3A0CA63}"/>
    <dgm:cxn modelId="{7D0ABD50-3BE5-493B-8705-37413B34FEF0}" type="presParOf" srcId="{4FB49EAC-DAC6-4FBA-8646-7AA157688F15}" destId="{645691FC-B28E-466F-9BC4-95B02DCBD204}" srcOrd="0" destOrd="0" presId="urn:microsoft.com/office/officeart/2018/2/layout/IconVerticalSolidList"/>
    <dgm:cxn modelId="{98C1B89C-93E2-40E2-9489-775F77921BFC}" type="presParOf" srcId="{645691FC-B28E-466F-9BC4-95B02DCBD204}" destId="{ADE4BF22-6829-410E-97DD-31C1B4D809C6}" srcOrd="0" destOrd="0" presId="urn:microsoft.com/office/officeart/2018/2/layout/IconVerticalSolidList"/>
    <dgm:cxn modelId="{F3EBDDE3-3460-4FB4-A55A-F37E7D98BA10}" type="presParOf" srcId="{645691FC-B28E-466F-9BC4-95B02DCBD204}" destId="{DE283747-60CF-43D5-9EA8-9CCCEF27ED30}" srcOrd="1" destOrd="0" presId="urn:microsoft.com/office/officeart/2018/2/layout/IconVerticalSolidList"/>
    <dgm:cxn modelId="{C25FA45C-DBC1-4331-B09C-1A3E86C76895}" type="presParOf" srcId="{645691FC-B28E-466F-9BC4-95B02DCBD204}" destId="{A56FBBA7-CBCE-4D47-9D8E-7B7E405F11F1}" srcOrd="2" destOrd="0" presId="urn:microsoft.com/office/officeart/2018/2/layout/IconVerticalSolidList"/>
    <dgm:cxn modelId="{61897C95-AB5F-4564-9ED2-AB92BF0434A8}" type="presParOf" srcId="{645691FC-B28E-466F-9BC4-95B02DCBD204}" destId="{F8446AEB-DAD8-4E0F-97FE-FA6018A02A6C}" srcOrd="3" destOrd="0" presId="urn:microsoft.com/office/officeart/2018/2/layout/IconVerticalSolidList"/>
    <dgm:cxn modelId="{CBC4E2A3-44FF-43DD-92C1-80D70BF0BA90}" type="presParOf" srcId="{4FB49EAC-DAC6-4FBA-8646-7AA157688F15}" destId="{47840B0D-2386-452D-892E-E07C58F45795}" srcOrd="1" destOrd="0" presId="urn:microsoft.com/office/officeart/2018/2/layout/IconVerticalSolidList"/>
    <dgm:cxn modelId="{74AFE6ED-0C5D-4992-9D70-C501421B7E35}" type="presParOf" srcId="{4FB49EAC-DAC6-4FBA-8646-7AA157688F15}" destId="{7E19F119-53FA-4C26-BEFB-4A10E3647DB0}" srcOrd="2" destOrd="0" presId="urn:microsoft.com/office/officeart/2018/2/layout/IconVerticalSolidList"/>
    <dgm:cxn modelId="{692AA09D-F4DC-4D0D-BF3E-A0B2FFC679E3}" type="presParOf" srcId="{7E19F119-53FA-4C26-BEFB-4A10E3647DB0}" destId="{1D737242-24BC-49D4-8E0C-8592FFA0661E}" srcOrd="0" destOrd="0" presId="urn:microsoft.com/office/officeart/2018/2/layout/IconVerticalSolidList"/>
    <dgm:cxn modelId="{6DD76666-2510-470D-81BD-65642742BC31}" type="presParOf" srcId="{7E19F119-53FA-4C26-BEFB-4A10E3647DB0}" destId="{FC404FA8-100D-4D9B-AC58-9E9A53F98ED4}" srcOrd="1" destOrd="0" presId="urn:microsoft.com/office/officeart/2018/2/layout/IconVerticalSolidList"/>
    <dgm:cxn modelId="{490B7811-4028-4ABF-AC46-9E23D6F74E66}" type="presParOf" srcId="{7E19F119-53FA-4C26-BEFB-4A10E3647DB0}" destId="{35C44B72-863B-4DEB-A628-813AFC6BAD02}" srcOrd="2" destOrd="0" presId="urn:microsoft.com/office/officeart/2018/2/layout/IconVerticalSolidList"/>
    <dgm:cxn modelId="{27AF4AD0-9C76-4777-A3FE-9AC53A9EBBED}" type="presParOf" srcId="{7E19F119-53FA-4C26-BEFB-4A10E3647DB0}" destId="{7F5B61B1-CCA6-4E6B-971A-3200B3536B43}" srcOrd="3" destOrd="0" presId="urn:microsoft.com/office/officeart/2018/2/layout/IconVerticalSolidList"/>
    <dgm:cxn modelId="{7F3CEEC0-7240-4B5D-82E0-0BF8DFAD0E24}" type="presParOf" srcId="{4FB49EAC-DAC6-4FBA-8646-7AA157688F15}" destId="{FC5B35E7-2ACD-45B0-A18E-ADB81846188E}" srcOrd="3" destOrd="0" presId="urn:microsoft.com/office/officeart/2018/2/layout/IconVerticalSolidList"/>
    <dgm:cxn modelId="{82DA1CEA-E844-476F-938E-B83DCB73170E}" type="presParOf" srcId="{4FB49EAC-DAC6-4FBA-8646-7AA157688F15}" destId="{2CC41422-C2A6-4EFA-A739-B708E24977E7}" srcOrd="4" destOrd="0" presId="urn:microsoft.com/office/officeart/2018/2/layout/IconVerticalSolidList"/>
    <dgm:cxn modelId="{FE289B92-C9B6-477F-93E6-94109BE42381}" type="presParOf" srcId="{2CC41422-C2A6-4EFA-A739-B708E24977E7}" destId="{816AB057-D406-42BA-A284-EBF6F35E88AE}" srcOrd="0" destOrd="0" presId="urn:microsoft.com/office/officeart/2018/2/layout/IconVerticalSolidList"/>
    <dgm:cxn modelId="{3D0ADB0D-EEDF-4B4D-B64A-D11255CDE4AA}" type="presParOf" srcId="{2CC41422-C2A6-4EFA-A739-B708E24977E7}" destId="{7DE57E5D-D469-44B7-9521-10D18119BB5E}" srcOrd="1" destOrd="0" presId="urn:microsoft.com/office/officeart/2018/2/layout/IconVerticalSolidList"/>
    <dgm:cxn modelId="{35352AAC-0F73-4D40-A29C-B57916EEA8E8}" type="presParOf" srcId="{2CC41422-C2A6-4EFA-A739-B708E24977E7}" destId="{811FC9AE-ABFE-47F3-9DC5-12FC249680D7}" srcOrd="2" destOrd="0" presId="urn:microsoft.com/office/officeart/2018/2/layout/IconVerticalSolidList"/>
    <dgm:cxn modelId="{0AC6FD48-0240-4D29-8BBF-A92DA35E830B}" type="presParOf" srcId="{2CC41422-C2A6-4EFA-A739-B708E24977E7}" destId="{84CD8A58-751E-473A-A8C5-93DDDFE1D7BD}" srcOrd="3" destOrd="0" presId="urn:microsoft.com/office/officeart/2018/2/layout/IconVerticalSolidList"/>
    <dgm:cxn modelId="{A56E2898-CDC6-4CC0-A3C4-2467921323A2}" type="presParOf" srcId="{4FB49EAC-DAC6-4FBA-8646-7AA157688F15}" destId="{5EE7FD25-9E07-4AE9-BC45-9C3BD0989F8A}" srcOrd="5" destOrd="0" presId="urn:microsoft.com/office/officeart/2018/2/layout/IconVerticalSolidList"/>
    <dgm:cxn modelId="{5A793A14-D04C-4109-A8CD-E0C8B83B3B14}" type="presParOf" srcId="{4FB49EAC-DAC6-4FBA-8646-7AA157688F15}" destId="{96A09B06-CDC4-47AB-8052-D898516180AE}" srcOrd="6" destOrd="0" presId="urn:microsoft.com/office/officeart/2018/2/layout/IconVerticalSolidList"/>
    <dgm:cxn modelId="{B8738B3E-8437-43F3-918B-C948F66E7D7B}" type="presParOf" srcId="{96A09B06-CDC4-47AB-8052-D898516180AE}" destId="{EC2DF79F-4413-4DEA-B463-78D54857259A}" srcOrd="0" destOrd="0" presId="urn:microsoft.com/office/officeart/2018/2/layout/IconVerticalSolidList"/>
    <dgm:cxn modelId="{66B5DBB1-BF7A-48C2-B037-0A41258A0EB0}" type="presParOf" srcId="{96A09B06-CDC4-47AB-8052-D898516180AE}" destId="{FD67589E-9BD8-4557-BECA-5E4FD0D03760}" srcOrd="1" destOrd="0" presId="urn:microsoft.com/office/officeart/2018/2/layout/IconVerticalSolidList"/>
    <dgm:cxn modelId="{198C2A82-48CD-42DC-AE92-51B6CCC57837}" type="presParOf" srcId="{96A09B06-CDC4-47AB-8052-D898516180AE}" destId="{31E8EFBB-8D85-4D30-9F56-7702BBBFDBF8}" srcOrd="2" destOrd="0" presId="urn:microsoft.com/office/officeart/2018/2/layout/IconVerticalSolidList"/>
    <dgm:cxn modelId="{1C3D8B36-81A4-404E-9440-ACF1C69E5200}" type="presParOf" srcId="{96A09B06-CDC4-47AB-8052-D898516180AE}" destId="{A87938A3-B5D3-415F-88C7-C1517976CE8E}" srcOrd="3" destOrd="0" presId="urn:microsoft.com/office/officeart/2018/2/layout/IconVerticalSolidList"/>
    <dgm:cxn modelId="{6921745A-E9A4-4FA5-A25C-52043EE776DA}" type="presParOf" srcId="{4FB49EAC-DAC6-4FBA-8646-7AA157688F15}" destId="{6162CF74-DB32-4745-BEFC-0290B21D792C}" srcOrd="7" destOrd="0" presId="urn:microsoft.com/office/officeart/2018/2/layout/IconVerticalSolidList"/>
    <dgm:cxn modelId="{C0C9C913-EA71-49E5-9EB7-46E73BF5C657}" type="presParOf" srcId="{4FB49EAC-DAC6-4FBA-8646-7AA157688F15}" destId="{D2259768-CE35-4528-945E-527BD2AAC7A1}" srcOrd="8" destOrd="0" presId="urn:microsoft.com/office/officeart/2018/2/layout/IconVerticalSolidList"/>
    <dgm:cxn modelId="{D474972E-6257-4F10-8C07-9AE383343BE9}" type="presParOf" srcId="{D2259768-CE35-4528-945E-527BD2AAC7A1}" destId="{2FDC5432-0D2B-4F2A-80BE-AC9A213DCD75}" srcOrd="0" destOrd="0" presId="urn:microsoft.com/office/officeart/2018/2/layout/IconVerticalSolidList"/>
    <dgm:cxn modelId="{9F276A48-71DF-4C97-8660-69BB0E797061}" type="presParOf" srcId="{D2259768-CE35-4528-945E-527BD2AAC7A1}" destId="{9469C22D-3500-4F3D-8D1B-76ABAFD7ACF4}" srcOrd="1" destOrd="0" presId="urn:microsoft.com/office/officeart/2018/2/layout/IconVerticalSolidList"/>
    <dgm:cxn modelId="{DCB8B9D2-DBBC-4E13-B477-BEF6976B2602}" type="presParOf" srcId="{D2259768-CE35-4528-945E-527BD2AAC7A1}" destId="{12E0545F-E9D4-40B1-BD23-FC2755885391}" srcOrd="2" destOrd="0" presId="urn:microsoft.com/office/officeart/2018/2/layout/IconVerticalSolidList"/>
    <dgm:cxn modelId="{25C48B74-33AC-423B-9086-30658FB76830}" type="presParOf" srcId="{D2259768-CE35-4528-945E-527BD2AAC7A1}" destId="{DF4AC1F5-CFD0-4224-AD6F-5919A4FEA32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84D62C-AFFE-46EA-BB2A-9A6560639AA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A1FC83A-BF51-4C03-AA35-377BED4ADFF2}">
      <dgm:prSet/>
      <dgm:spPr/>
      <dgm:t>
        <a:bodyPr/>
        <a:lstStyle/>
        <a:p>
          <a:r>
            <a:rPr lang="en-SE"/>
            <a:t>Collaboration and Community works.</a:t>
          </a:r>
          <a:endParaRPr lang="en-US"/>
        </a:p>
      </dgm:t>
    </dgm:pt>
    <dgm:pt modelId="{EC6EEA90-0076-41EE-ADAF-1E5BB2D6278A}" type="parTrans" cxnId="{44F1FD64-58A3-428B-9999-D81F406D430E}">
      <dgm:prSet/>
      <dgm:spPr/>
      <dgm:t>
        <a:bodyPr/>
        <a:lstStyle/>
        <a:p>
          <a:endParaRPr lang="en-US"/>
        </a:p>
      </dgm:t>
    </dgm:pt>
    <dgm:pt modelId="{2ECBF30E-7011-49EB-8ECE-E2C8387B1C97}" type="sibTrans" cxnId="{44F1FD64-58A3-428B-9999-D81F406D430E}">
      <dgm:prSet/>
      <dgm:spPr/>
      <dgm:t>
        <a:bodyPr/>
        <a:lstStyle/>
        <a:p>
          <a:endParaRPr lang="en-US"/>
        </a:p>
      </dgm:t>
    </dgm:pt>
    <dgm:pt modelId="{EDD9CAF5-8294-444A-8BAF-C11D4B4BDA8A}">
      <dgm:prSet/>
      <dgm:spPr/>
      <dgm:t>
        <a:bodyPr/>
        <a:lstStyle/>
        <a:p>
          <a:r>
            <a:rPr lang="en-SE"/>
            <a:t>We have four implementations of pva</a:t>
          </a:r>
          <a:endParaRPr lang="en-US"/>
        </a:p>
      </dgm:t>
    </dgm:pt>
    <dgm:pt modelId="{B55CECD2-7F93-486D-A8D0-7CF999B874B5}" type="parTrans" cxnId="{6CFBDD25-43E4-469C-9FEB-D325D72FA897}">
      <dgm:prSet/>
      <dgm:spPr/>
      <dgm:t>
        <a:bodyPr/>
        <a:lstStyle/>
        <a:p>
          <a:endParaRPr lang="en-US"/>
        </a:p>
      </dgm:t>
    </dgm:pt>
    <dgm:pt modelId="{0A8C121E-B6B4-4200-ABC1-490E1186406A}" type="sibTrans" cxnId="{6CFBDD25-43E4-469C-9FEB-D325D72FA897}">
      <dgm:prSet/>
      <dgm:spPr/>
      <dgm:t>
        <a:bodyPr/>
        <a:lstStyle/>
        <a:p>
          <a:endParaRPr lang="en-US"/>
        </a:p>
      </dgm:t>
    </dgm:pt>
    <dgm:pt modelId="{EC7590B7-2D26-4B99-9156-17CD7BCA1B4E}">
      <dgm:prSet/>
      <dgm:spPr/>
      <dgm:t>
        <a:bodyPr/>
        <a:lstStyle/>
        <a:p>
          <a:r>
            <a:rPr lang="en-SE"/>
            <a:t>Lots of people willing to come in to help and debug</a:t>
          </a:r>
          <a:endParaRPr lang="en-US"/>
        </a:p>
      </dgm:t>
    </dgm:pt>
    <dgm:pt modelId="{301BC70E-DC7D-453C-892A-5B32BDEE1B1D}" type="parTrans" cxnId="{AA4DF79A-9B63-4762-835E-B91738FBDFEA}">
      <dgm:prSet/>
      <dgm:spPr/>
      <dgm:t>
        <a:bodyPr/>
        <a:lstStyle/>
        <a:p>
          <a:endParaRPr lang="en-US"/>
        </a:p>
      </dgm:t>
    </dgm:pt>
    <dgm:pt modelId="{F93E000E-9831-410B-A387-70F4BDCC6A67}" type="sibTrans" cxnId="{AA4DF79A-9B63-4762-835E-B91738FBDFEA}">
      <dgm:prSet/>
      <dgm:spPr/>
      <dgm:t>
        <a:bodyPr/>
        <a:lstStyle/>
        <a:p>
          <a:endParaRPr lang="en-US"/>
        </a:p>
      </dgm:t>
    </dgm:pt>
    <dgm:pt modelId="{3C80F1DE-30AE-D64A-90A9-6AD749FFB6BD}" type="pres">
      <dgm:prSet presAssocID="{FE84D62C-AFFE-46EA-BB2A-9A6560639AA6}" presName="linear" presStyleCnt="0">
        <dgm:presLayoutVars>
          <dgm:animLvl val="lvl"/>
          <dgm:resizeHandles val="exact"/>
        </dgm:presLayoutVars>
      </dgm:prSet>
      <dgm:spPr/>
    </dgm:pt>
    <dgm:pt modelId="{39239175-AC27-4440-8FC6-76250B3502B8}" type="pres">
      <dgm:prSet presAssocID="{3A1FC83A-BF51-4C03-AA35-377BED4ADFF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B8DEB58-A4B2-144F-BBEC-74D8A917DC19}" type="pres">
      <dgm:prSet presAssocID="{2ECBF30E-7011-49EB-8ECE-E2C8387B1C97}" presName="spacer" presStyleCnt="0"/>
      <dgm:spPr/>
    </dgm:pt>
    <dgm:pt modelId="{84C82D7B-0522-D44F-A3C0-A31D32033F08}" type="pres">
      <dgm:prSet presAssocID="{EDD9CAF5-8294-444A-8BAF-C11D4B4BDA8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CDA3546-B1D3-AD4C-8C05-C0E6AE617A62}" type="pres">
      <dgm:prSet presAssocID="{0A8C121E-B6B4-4200-ABC1-490E1186406A}" presName="spacer" presStyleCnt="0"/>
      <dgm:spPr/>
    </dgm:pt>
    <dgm:pt modelId="{79397C2E-A5EC-DB4E-A112-E2EC8B73C3DC}" type="pres">
      <dgm:prSet presAssocID="{EC7590B7-2D26-4B99-9156-17CD7BCA1B4E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74DD1C0A-CF58-E34D-8F9F-D9EFB295E8D4}" type="presOf" srcId="{FE84D62C-AFFE-46EA-BB2A-9A6560639AA6}" destId="{3C80F1DE-30AE-D64A-90A9-6AD749FFB6BD}" srcOrd="0" destOrd="0" presId="urn:microsoft.com/office/officeart/2005/8/layout/vList2"/>
    <dgm:cxn modelId="{9C9AE80F-A9F2-4544-85FC-44E03A343A4A}" type="presOf" srcId="{3A1FC83A-BF51-4C03-AA35-377BED4ADFF2}" destId="{39239175-AC27-4440-8FC6-76250B3502B8}" srcOrd="0" destOrd="0" presId="urn:microsoft.com/office/officeart/2005/8/layout/vList2"/>
    <dgm:cxn modelId="{6CFBDD25-43E4-469C-9FEB-D325D72FA897}" srcId="{FE84D62C-AFFE-46EA-BB2A-9A6560639AA6}" destId="{EDD9CAF5-8294-444A-8BAF-C11D4B4BDA8A}" srcOrd="1" destOrd="0" parTransId="{B55CECD2-7F93-486D-A8D0-7CF999B874B5}" sibTransId="{0A8C121E-B6B4-4200-ABC1-490E1186406A}"/>
    <dgm:cxn modelId="{44F1FD64-58A3-428B-9999-D81F406D430E}" srcId="{FE84D62C-AFFE-46EA-BB2A-9A6560639AA6}" destId="{3A1FC83A-BF51-4C03-AA35-377BED4ADFF2}" srcOrd="0" destOrd="0" parTransId="{EC6EEA90-0076-41EE-ADAF-1E5BB2D6278A}" sibTransId="{2ECBF30E-7011-49EB-8ECE-E2C8387B1C97}"/>
    <dgm:cxn modelId="{AA4DF79A-9B63-4762-835E-B91738FBDFEA}" srcId="{FE84D62C-AFFE-46EA-BB2A-9A6560639AA6}" destId="{EC7590B7-2D26-4B99-9156-17CD7BCA1B4E}" srcOrd="2" destOrd="0" parTransId="{301BC70E-DC7D-453C-892A-5B32BDEE1B1D}" sibTransId="{F93E000E-9831-410B-A387-70F4BDCC6A67}"/>
    <dgm:cxn modelId="{0509D2CE-1544-D647-B4D4-EC7CCC320D5D}" type="presOf" srcId="{EDD9CAF5-8294-444A-8BAF-C11D4B4BDA8A}" destId="{84C82D7B-0522-D44F-A3C0-A31D32033F08}" srcOrd="0" destOrd="0" presId="urn:microsoft.com/office/officeart/2005/8/layout/vList2"/>
    <dgm:cxn modelId="{A2653DFE-0CF8-1A49-85A6-46A016AB22D5}" type="presOf" srcId="{EC7590B7-2D26-4B99-9156-17CD7BCA1B4E}" destId="{79397C2E-A5EC-DB4E-A112-E2EC8B73C3DC}" srcOrd="0" destOrd="0" presId="urn:microsoft.com/office/officeart/2005/8/layout/vList2"/>
    <dgm:cxn modelId="{7AF25AB2-C30E-024B-A357-E9BD2EE5ABC0}" type="presParOf" srcId="{3C80F1DE-30AE-D64A-90A9-6AD749FFB6BD}" destId="{39239175-AC27-4440-8FC6-76250B3502B8}" srcOrd="0" destOrd="0" presId="urn:microsoft.com/office/officeart/2005/8/layout/vList2"/>
    <dgm:cxn modelId="{63502464-0181-D24A-A662-3F276EB9EA14}" type="presParOf" srcId="{3C80F1DE-30AE-D64A-90A9-6AD749FFB6BD}" destId="{1B8DEB58-A4B2-144F-BBEC-74D8A917DC19}" srcOrd="1" destOrd="0" presId="urn:microsoft.com/office/officeart/2005/8/layout/vList2"/>
    <dgm:cxn modelId="{B8910EE2-BF9E-624C-B1C9-9EAE3161E5FC}" type="presParOf" srcId="{3C80F1DE-30AE-D64A-90A9-6AD749FFB6BD}" destId="{84C82D7B-0522-D44F-A3C0-A31D32033F08}" srcOrd="2" destOrd="0" presId="urn:microsoft.com/office/officeart/2005/8/layout/vList2"/>
    <dgm:cxn modelId="{F223EFEC-1457-064D-B02A-6478CA5A136A}" type="presParOf" srcId="{3C80F1DE-30AE-D64A-90A9-6AD749FFB6BD}" destId="{ACDA3546-B1D3-AD4C-8C05-C0E6AE617A62}" srcOrd="3" destOrd="0" presId="urn:microsoft.com/office/officeart/2005/8/layout/vList2"/>
    <dgm:cxn modelId="{5FB49006-7124-E842-B340-AEFB0D8E0F57}" type="presParOf" srcId="{3C80F1DE-30AE-D64A-90A9-6AD749FFB6BD}" destId="{79397C2E-A5EC-DB4E-A112-E2EC8B73C3D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E4BF22-6829-410E-97DD-31C1B4D809C6}">
      <dsp:nvSpPr>
        <dsp:cNvPr id="0" name=""/>
        <dsp:cNvSpPr/>
      </dsp:nvSpPr>
      <dsp:spPr>
        <a:xfrm>
          <a:off x="0" y="3725"/>
          <a:ext cx="9365782" cy="79343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283747-60CF-43D5-9EA8-9CCCEF27ED30}">
      <dsp:nvSpPr>
        <dsp:cNvPr id="0" name=""/>
        <dsp:cNvSpPr/>
      </dsp:nvSpPr>
      <dsp:spPr>
        <a:xfrm>
          <a:off x="240014" y="182247"/>
          <a:ext cx="436389" cy="43638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446AEB-DAD8-4E0F-97FE-FA6018A02A6C}">
      <dsp:nvSpPr>
        <dsp:cNvPr id="0" name=""/>
        <dsp:cNvSpPr/>
      </dsp:nvSpPr>
      <dsp:spPr>
        <a:xfrm>
          <a:off x="916417" y="3725"/>
          <a:ext cx="8449364" cy="793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972" tIns="83972" rIns="83972" bIns="8397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E" sz="1900" kern="1200"/>
            <a:t>PVXS rocks! Thanks Michael</a:t>
          </a:r>
          <a:endParaRPr lang="en-US" sz="1900" kern="1200"/>
        </a:p>
      </dsp:txBody>
      <dsp:txXfrm>
        <a:off x="916417" y="3725"/>
        <a:ext cx="8449364" cy="793435"/>
      </dsp:txXfrm>
    </dsp:sp>
    <dsp:sp modelId="{1D737242-24BC-49D4-8E0C-8592FFA0661E}">
      <dsp:nvSpPr>
        <dsp:cNvPr id="0" name=""/>
        <dsp:cNvSpPr/>
      </dsp:nvSpPr>
      <dsp:spPr>
        <a:xfrm>
          <a:off x="0" y="995519"/>
          <a:ext cx="9365782" cy="79343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404FA8-100D-4D9B-AC58-9E9A53F98ED4}">
      <dsp:nvSpPr>
        <dsp:cNvPr id="0" name=""/>
        <dsp:cNvSpPr/>
      </dsp:nvSpPr>
      <dsp:spPr>
        <a:xfrm>
          <a:off x="240014" y="1174042"/>
          <a:ext cx="436389" cy="43638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5B61B1-CCA6-4E6B-971A-3200B3536B43}">
      <dsp:nvSpPr>
        <dsp:cNvPr id="0" name=""/>
        <dsp:cNvSpPr/>
      </dsp:nvSpPr>
      <dsp:spPr>
        <a:xfrm>
          <a:off x="916417" y="995519"/>
          <a:ext cx="8449364" cy="793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972" tIns="83972" rIns="83972" bIns="8397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E" sz="1900" kern="1200"/>
            <a:t>Don’t run java applications at over 100% memory usage…</a:t>
          </a:r>
          <a:endParaRPr lang="en-US" sz="1900" kern="1200"/>
        </a:p>
      </dsp:txBody>
      <dsp:txXfrm>
        <a:off x="916417" y="995519"/>
        <a:ext cx="8449364" cy="793435"/>
      </dsp:txXfrm>
    </dsp:sp>
    <dsp:sp modelId="{816AB057-D406-42BA-A284-EBF6F35E88AE}">
      <dsp:nvSpPr>
        <dsp:cNvPr id="0" name=""/>
        <dsp:cNvSpPr/>
      </dsp:nvSpPr>
      <dsp:spPr>
        <a:xfrm>
          <a:off x="0" y="1987313"/>
          <a:ext cx="9365782" cy="79343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E57E5D-D469-44B7-9521-10D18119BB5E}">
      <dsp:nvSpPr>
        <dsp:cNvPr id="0" name=""/>
        <dsp:cNvSpPr/>
      </dsp:nvSpPr>
      <dsp:spPr>
        <a:xfrm>
          <a:off x="240014" y="2165836"/>
          <a:ext cx="436389" cy="43638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CD8A58-751E-473A-A8C5-93DDDFE1D7BD}">
      <dsp:nvSpPr>
        <dsp:cNvPr id="0" name=""/>
        <dsp:cNvSpPr/>
      </dsp:nvSpPr>
      <dsp:spPr>
        <a:xfrm>
          <a:off x="916417" y="1987313"/>
          <a:ext cx="8449364" cy="793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972" tIns="83972" rIns="83972" bIns="8397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C</a:t>
          </a:r>
          <a:r>
            <a:rPr lang="en-SE" sz="1900" kern="1200"/>
            <a:t>ore-pva also rocks! Thanks Kay</a:t>
          </a:r>
          <a:endParaRPr lang="en-US" sz="1900" kern="1200"/>
        </a:p>
      </dsp:txBody>
      <dsp:txXfrm>
        <a:off x="916417" y="1987313"/>
        <a:ext cx="8449364" cy="793435"/>
      </dsp:txXfrm>
    </dsp:sp>
    <dsp:sp modelId="{EC2DF79F-4413-4DEA-B463-78D54857259A}">
      <dsp:nvSpPr>
        <dsp:cNvPr id="0" name=""/>
        <dsp:cNvSpPr/>
      </dsp:nvSpPr>
      <dsp:spPr>
        <a:xfrm>
          <a:off x="0" y="2979107"/>
          <a:ext cx="9365782" cy="79343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67589E-9BD8-4557-BECA-5E4FD0D03760}">
      <dsp:nvSpPr>
        <dsp:cNvPr id="0" name=""/>
        <dsp:cNvSpPr/>
      </dsp:nvSpPr>
      <dsp:spPr>
        <a:xfrm>
          <a:off x="240014" y="3157630"/>
          <a:ext cx="436389" cy="43638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7938A3-B5D3-415F-88C7-C1517976CE8E}">
      <dsp:nvSpPr>
        <dsp:cNvPr id="0" name=""/>
        <dsp:cNvSpPr/>
      </dsp:nvSpPr>
      <dsp:spPr>
        <a:xfrm>
          <a:off x="916417" y="2979107"/>
          <a:ext cx="8449364" cy="793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972" tIns="83972" rIns="83972" bIns="8397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E" sz="1900" kern="1200"/>
            <a:t>Scale produces problems everywhere you don’t expect</a:t>
          </a:r>
          <a:endParaRPr lang="en-US" sz="1900" kern="1200"/>
        </a:p>
      </dsp:txBody>
      <dsp:txXfrm>
        <a:off x="916417" y="2979107"/>
        <a:ext cx="8449364" cy="793435"/>
      </dsp:txXfrm>
    </dsp:sp>
    <dsp:sp modelId="{2FDC5432-0D2B-4F2A-80BE-AC9A213DCD75}">
      <dsp:nvSpPr>
        <dsp:cNvPr id="0" name=""/>
        <dsp:cNvSpPr/>
      </dsp:nvSpPr>
      <dsp:spPr>
        <a:xfrm>
          <a:off x="0" y="3970901"/>
          <a:ext cx="9365782" cy="79343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69C22D-3500-4F3D-8D1B-76ABAFD7ACF4}">
      <dsp:nvSpPr>
        <dsp:cNvPr id="0" name=""/>
        <dsp:cNvSpPr/>
      </dsp:nvSpPr>
      <dsp:spPr>
        <a:xfrm>
          <a:off x="240014" y="4149424"/>
          <a:ext cx="436389" cy="43638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4AC1F5-CFD0-4224-AD6F-5919A4FEA321}">
      <dsp:nvSpPr>
        <dsp:cNvPr id="0" name=""/>
        <dsp:cNvSpPr/>
      </dsp:nvSpPr>
      <dsp:spPr>
        <a:xfrm>
          <a:off x="916417" y="3970901"/>
          <a:ext cx="8449364" cy="793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972" tIns="83972" rIns="83972" bIns="8397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E" sz="1900" kern="1200" dirty="0"/>
            <a:t>Multi team task forces enable quick solutions and debugging</a:t>
          </a:r>
          <a:endParaRPr lang="en-US" sz="1900" kern="1200" dirty="0"/>
        </a:p>
      </dsp:txBody>
      <dsp:txXfrm>
        <a:off x="916417" y="3970901"/>
        <a:ext cx="8449364" cy="7934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239175-AC27-4440-8FC6-76250B3502B8}">
      <dsp:nvSpPr>
        <dsp:cNvPr id="0" name=""/>
        <dsp:cNvSpPr/>
      </dsp:nvSpPr>
      <dsp:spPr>
        <a:xfrm>
          <a:off x="0" y="349580"/>
          <a:ext cx="4993785" cy="1298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E" sz="3000" kern="1200"/>
            <a:t>Collaboration and Community works.</a:t>
          </a:r>
          <a:endParaRPr lang="en-US" sz="3000" kern="1200"/>
        </a:p>
      </dsp:txBody>
      <dsp:txXfrm>
        <a:off x="63397" y="412977"/>
        <a:ext cx="4866991" cy="1171906"/>
      </dsp:txXfrm>
    </dsp:sp>
    <dsp:sp modelId="{84C82D7B-0522-D44F-A3C0-A31D32033F08}">
      <dsp:nvSpPr>
        <dsp:cNvPr id="0" name=""/>
        <dsp:cNvSpPr/>
      </dsp:nvSpPr>
      <dsp:spPr>
        <a:xfrm>
          <a:off x="0" y="1734680"/>
          <a:ext cx="4993785" cy="1298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E" sz="3000" kern="1200"/>
            <a:t>We have four implementations of pva</a:t>
          </a:r>
          <a:endParaRPr lang="en-US" sz="3000" kern="1200"/>
        </a:p>
      </dsp:txBody>
      <dsp:txXfrm>
        <a:off x="63397" y="1798077"/>
        <a:ext cx="4866991" cy="1171906"/>
      </dsp:txXfrm>
    </dsp:sp>
    <dsp:sp modelId="{79397C2E-A5EC-DB4E-A112-E2EC8B73C3DC}">
      <dsp:nvSpPr>
        <dsp:cNvPr id="0" name=""/>
        <dsp:cNvSpPr/>
      </dsp:nvSpPr>
      <dsp:spPr>
        <a:xfrm>
          <a:off x="0" y="3119781"/>
          <a:ext cx="4993785" cy="1298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SE" sz="3000" kern="1200"/>
            <a:t>Lots of people willing to come in to help and debug</a:t>
          </a:r>
          <a:endParaRPr lang="en-US" sz="3000" kern="1200"/>
        </a:p>
      </dsp:txBody>
      <dsp:txXfrm>
        <a:off x="63397" y="3183178"/>
        <a:ext cx="4866991" cy="11719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16F17-FF12-814E-936A-620B3383A43B}" type="datetimeFigureOut">
              <a:rPr lang="sv-SE" smtClean="0"/>
              <a:t>2025-09-19</a:t>
            </a:fld>
            <a:endParaRPr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5A434-646A-2746-9BDC-885B2382B33E}" type="slidenum">
              <a:rPr lang="sv-SE" smtClean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1822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ess.eu/browse/E3-1822" TargetMode="External"/><Relationship Id="rId13" Type="http://schemas.openxmlformats.org/officeDocument/2006/relationships/hyperlink" Target="https://jira.ess.eu/browse/ICS-1509" TargetMode="External"/><Relationship Id="rId3" Type="http://schemas.openxmlformats.org/officeDocument/2006/relationships/hyperlink" Target="https://olog.esss.lu.se/logs/29848" TargetMode="External"/><Relationship Id="rId7" Type="http://schemas.openxmlformats.org/officeDocument/2006/relationships/hyperlink" Target="https://confluence.ess.eu/pages/viewpage.action?pageId=649461921" TargetMode="External"/><Relationship Id="rId12" Type="http://schemas.openxmlformats.org/officeDocument/2006/relationships/hyperlink" Target="https://jira.ess.eu/browse/INFRA-12541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jira.ess.eu/browse/ICSHWI-19205" TargetMode="External"/><Relationship Id="rId11" Type="http://schemas.openxmlformats.org/officeDocument/2006/relationships/hyperlink" Target="https://jira.ess.eu/browse/AS-296" TargetMode="External"/><Relationship Id="rId5" Type="http://schemas.openxmlformats.org/officeDocument/2006/relationships/hyperlink" Target="https://jira.ess.eu/browse/ICS-1445" TargetMode="External"/><Relationship Id="rId15" Type="http://schemas.openxmlformats.org/officeDocument/2006/relationships/hyperlink" Target="https://jira.ess.eu/browse/AS-307" TargetMode="External"/><Relationship Id="rId10" Type="http://schemas.openxmlformats.org/officeDocument/2006/relationships/hyperlink" Target="https://jira.ess.eu/browse/ICS-1527" TargetMode="External"/><Relationship Id="rId4" Type="http://schemas.openxmlformats.org/officeDocument/2006/relationships/hyperlink" Target="https://jira.ess.eu/browse/INFRA-12146" TargetMode="External"/><Relationship Id="rId9" Type="http://schemas.openxmlformats.org/officeDocument/2006/relationships/hyperlink" Target="https://jira.ess.eu/browse/CSSTUDIO-3113" TargetMode="External"/><Relationship Id="rId14" Type="http://schemas.openxmlformats.org/officeDocument/2006/relationships/hyperlink" Target="https://jira.ess.eu/browse/AS-298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Timeline: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 room could not connect to PVs in OPIs (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https://olog.esss.lu.se/logs/29848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lvl="1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INFRA go to room to investigate  (Stephanne) (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https://jira.ess.eu/browse/INFRA-12146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</a:t>
            </a:r>
          </a:p>
          <a:p>
            <a:pPr lvl="1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HWI also investigate (Joao, Lucas) (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https://jira.ess.eu/browse/ICS-1445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1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Problematic IOC found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mateuz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(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https://jira.ess.eu/browse/ICSHWI-19205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Debugging leads to find in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pva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database (Breakdown at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https://confluence.ess.eu/pages/viewpage.action?pageId=649461921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)</a:t>
            </a:r>
          </a:p>
          <a:p>
            <a:pPr lvl="1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Fix implemented in IOC level (Lucas) (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/>
              </a:rPr>
              <a:t>https://jira.ess.eu/browse/E3-1822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</a:t>
            </a:r>
          </a:p>
          <a:p>
            <a:pPr lvl="1"/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Pvxs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design means doesn’t have this problem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mdavidsaver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</a:t>
            </a:r>
          </a:p>
          <a:p>
            <a:pPr lvl="1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 starts on fix in core-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pva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(Abraham, Kay) (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/>
              </a:rPr>
              <a:t>https://jira.ess.eu/browse/CSSTUDIO-3113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 IOCs are found to be unresponsive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mateuz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Andreus, Karl) (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/>
              </a:rPr>
              <a:t>https://jira.ess.eu/browse/ICS-1527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)</a:t>
            </a:r>
          </a:p>
          <a:p>
            <a:pPr lvl="1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PVs also found to be connected but not archiving (me) (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1"/>
              </a:rPr>
              <a:t>https://jira.ess.eu/browse/AS-296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</a:t>
            </a:r>
          </a:p>
          <a:p>
            <a:pPr lvl="1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Restarting IOC sometimes works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mateuz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 </a:t>
            </a:r>
          </a:p>
          <a:p>
            <a:pPr lvl="1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Discover Archiver engine run out of memory (Stephanne, me) (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2"/>
              </a:rPr>
              <a:t>https://jira.ess.eu/browse/INFRA-12541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1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IOCs creating zombie threads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hwi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(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3"/>
              </a:rPr>
              <a:t>https://jira.ess.eu/browse/ICS-1509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Debugging leads to two problems</a:t>
            </a:r>
          </a:p>
          <a:p>
            <a:pPr lvl="1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Old java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pva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library is more memory intensive than core-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pva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4"/>
              </a:rPr>
              <a:t>https://jira.ess.eu/browse/AS-298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1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Another thread problem in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pva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IOC (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3"/>
              </a:rPr>
              <a:t>https://jira.ess.eu/browse/ICS-1509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)</a:t>
            </a:r>
          </a:p>
          <a:p>
            <a:pPr lvl="1"/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Pvxs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doesn’t have problem </a:t>
            </a:r>
          </a:p>
          <a:p>
            <a:pPr lvl="1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Fix in core-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pva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helps (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5"/>
              </a:rPr>
              <a:t>https://jira.ess.eu/browse/AS-307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92922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bunch of physicists, accelerator engineers and operators waiting to be able to inject beam for the first time after 2 years while three worried infrastructure engineers ran out of ideas on why the OPIs lost connection with almost all PVs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had many OPIs with tons of connections to multiple IOCs with waveforms</a:t>
            </a:r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84115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31504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We had seen this issue with the IOC before, but at a smaller scale of once per year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1798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first one is by using array filters the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ioc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thread that handles PVA connections would crash during a closing connection. This is a mixture of use-after-free bug in array list and PVA not respecting the correct closing procedure.</a:t>
            </a:r>
          </a:p>
          <a:p>
            <a:br>
              <a:rPr lang="en-GB" dirty="0"/>
            </a:b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98639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56275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5105BBA5-0B01-43EB-96EC-725AF28E5A8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BB3141B3-566C-47FF-8C29-67289995D2FA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B965145F-CDA4-4965-A7C5-ACBA593934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03069" y="1048935"/>
            <a:ext cx="8872165" cy="476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48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96A591D-7BEE-2A48-BD08-DCDF3D90DE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2025-09-19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PRESENTATION TITLE / FOOTER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7" name="Platshållare för diagram 6">
            <a:extLst>
              <a:ext uri="{FF2B5EF4-FFF2-40B4-BE49-F238E27FC236}">
                <a16:creationId xmlns:a16="http://schemas.microsoft.com/office/drawing/2014/main" id="{FA784AEE-BB11-4271-AB33-DE077410560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03313" y="1657350"/>
            <a:ext cx="7767637" cy="4445000"/>
          </a:xfrm>
        </p:spPr>
        <p:txBody>
          <a:bodyPr/>
          <a:lstStyle>
            <a:lvl1pPr algn="ctr">
              <a:defRPr sz="800" cap="all" baseline="0"/>
            </a:lvl1pPr>
          </a:lstStyle>
          <a:p>
            <a:r>
              <a:rPr lang="en-GB"/>
              <a:t>Click icon to add chart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1755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 dirty="0"/>
              <a:t>PRESENTATION TITLE/FOOTER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8" name="Platshållare för tabell 7">
            <a:extLst>
              <a:ext uri="{FF2B5EF4-FFF2-40B4-BE49-F238E27FC236}">
                <a16:creationId xmlns:a16="http://schemas.microsoft.com/office/drawing/2014/main" id="{489D1BD7-202A-4115-BE6C-1B053CFFDE1E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1103313" y="1614488"/>
            <a:ext cx="9359900" cy="4406900"/>
          </a:xfrm>
        </p:spPr>
        <p:txBody>
          <a:bodyPr/>
          <a:lstStyle>
            <a:lvl1pPr algn="ctr">
              <a:defRPr sz="800" cap="all" baseline="0"/>
            </a:lvl1pPr>
          </a:lstStyle>
          <a:p>
            <a:r>
              <a:rPr lang="en-GB"/>
              <a:t>Click icon to add table</a:t>
            </a:r>
            <a:endParaRPr lang="sv-SE"/>
          </a:p>
        </p:txBody>
      </p:sp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EF177138-95E5-674B-B010-143A8CD145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2025-09-19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2518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BE7B1DDB-F4AA-4E8D-BD07-905FE45A5555}"/>
              </a:ext>
            </a:extLst>
          </p:cNvPr>
          <p:cNvSpPr/>
          <p:nvPr userDrawn="1"/>
        </p:nvSpPr>
        <p:spPr>
          <a:xfrm>
            <a:off x="0" y="388593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4780BC8-191C-6D4B-93F3-54A06FD4F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66F586-F662-4573-A59B-7D4EDD05A153}"/>
              </a:ext>
            </a:extLst>
          </p:cNvPr>
          <p:cNvSpPr/>
          <p:nvPr userDrawn="1"/>
        </p:nvSpPr>
        <p:spPr>
          <a:xfrm>
            <a:off x="-2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193CED5-E020-4279-918D-055F43A918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79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BE7B1DDB-F4AA-4E8D-BD07-905FE45A5555}"/>
              </a:ext>
            </a:extLst>
          </p:cNvPr>
          <p:cNvSpPr/>
          <p:nvPr userDrawn="1"/>
        </p:nvSpPr>
        <p:spPr>
          <a:xfrm>
            <a:off x="-2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4780BC8-191C-6D4B-93F3-54A06FD4F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81DF3056-F3A8-2949-876C-528413E34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0395" y="3883393"/>
            <a:ext cx="8640000" cy="921363"/>
          </a:xfrm>
          <a:prstGeom prst="rect">
            <a:avLst/>
          </a:prstGeom>
        </p:spPr>
        <p:txBody>
          <a:bodyPr lIns="9000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sv-SE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66F586-F662-4573-A59B-7D4EDD05A153}"/>
              </a:ext>
            </a:extLst>
          </p:cNvPr>
          <p:cNvSpPr/>
          <p:nvPr userDrawn="1"/>
        </p:nvSpPr>
        <p:spPr>
          <a:xfrm>
            <a:off x="-2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193CED5-E020-4279-918D-055F43A918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sp>
        <p:nvSpPr>
          <p:cNvPr id="15" name="Platshållare för text 14">
            <a:extLst>
              <a:ext uri="{FF2B5EF4-FFF2-40B4-BE49-F238E27FC236}">
                <a16:creationId xmlns:a16="http://schemas.microsoft.com/office/drawing/2014/main" id="{EA5DA2EE-60AD-41D0-96B0-DDF02E0AE5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30395" y="5605695"/>
            <a:ext cx="6290892" cy="459883"/>
          </a:xfrm>
          <a:prstGeom prst="rect">
            <a:avLst/>
          </a:prstGeom>
        </p:spPr>
        <p:txBody>
          <a:bodyPr lIns="90000" tIns="18000" bIns="3600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strike="noStrike" cap="all" spc="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/>
              <a:t>presented by &lt;name nameson&gt;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5CE429DE-35D4-F144-9881-2C3DD8ABB6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30395" y="6096663"/>
            <a:ext cx="1241068" cy="365125"/>
          </a:xfrm>
        </p:spPr>
        <p:txBody>
          <a:bodyPr/>
          <a:lstStyle>
            <a:lvl1pPr>
              <a:defRPr sz="1200"/>
            </a:lvl1pPr>
          </a:lstStyle>
          <a:p>
            <a:fld id="{18896B66-0B3A-474C-9C9C-E4F07B1F5DAD}" type="datetime1">
              <a:rPr lang="sv-SE" smtClean="0"/>
              <a:pPr/>
              <a:t>2025-09-19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0138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9BCCEAFE-E21B-43CF-80C4-FF01C3F9D479}"/>
              </a:ext>
            </a:extLst>
          </p:cNvPr>
          <p:cNvSpPr/>
          <p:nvPr userDrawn="1"/>
        </p:nvSpPr>
        <p:spPr>
          <a:xfrm>
            <a:off x="0" y="16274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PRESENTATION </a:t>
            </a:r>
            <a:r>
              <a:rPr lang="sv-SE" dirty="0" err="1"/>
              <a:t>TITLe</a:t>
            </a:r>
            <a:r>
              <a:rPr lang="sv-SE" dirty="0"/>
              <a:t>/ FOOTER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6426DF26-09C3-4DAE-B43E-0C11D6A635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5C48DF05-1B09-4DA6-AC56-07304871C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95647" y="1640719"/>
            <a:ext cx="10042073" cy="4375520"/>
          </a:xfrm>
        </p:spPr>
        <p:txBody>
          <a:bodyPr>
            <a:noAutofit/>
          </a:bodyPr>
          <a:lstStyle>
            <a:lvl1pPr marL="457200" indent="-457200">
              <a:buClr>
                <a:schemeClr val="bg1"/>
              </a:buClr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Platshållare för datum 3">
            <a:extLst>
              <a:ext uri="{FF2B5EF4-FFF2-40B4-BE49-F238E27FC236}">
                <a16:creationId xmlns:a16="http://schemas.microsoft.com/office/drawing/2014/main" id="{04D3287D-3E21-D845-8766-C307E67653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2025-09-19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3988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/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250D024A-8F85-4618-9506-0F493B263A92}"/>
              </a:ext>
            </a:extLst>
          </p:cNvPr>
          <p:cNvSpPr/>
          <p:nvPr userDrawn="1"/>
        </p:nvSpPr>
        <p:spPr>
          <a:xfrm>
            <a:off x="0" y="0"/>
            <a:ext cx="647771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628E18C2-A66E-436E-89DA-1C5D481CB4B4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4FD00856-A3E1-48A7-B9CD-D7B89BD6A0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77712" y="0"/>
            <a:ext cx="5714288" cy="6858000"/>
          </a:xfrm>
          <a:solidFill>
            <a:srgbClr val="ECECEC"/>
          </a:solidFill>
        </p:spPr>
        <p:txBody>
          <a:bodyPr>
            <a:normAutofit/>
          </a:bodyPr>
          <a:lstStyle>
            <a:lvl1pPr algn="ctr">
              <a:defRPr sz="800"/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8D8C0FE-DA05-418D-9F18-A5A81125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24611" y="417443"/>
            <a:ext cx="828000" cy="799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848DA8D-03CE-4CA5-A851-F6ABAE67A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47675"/>
            <a:ext cx="292100" cy="6410325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55DE042-7DE8-4583-986C-4082375307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30491" y="1051132"/>
            <a:ext cx="4255909" cy="829149"/>
          </a:xfrm>
        </p:spPr>
        <p:txBody>
          <a:bodyPr rIns="18000" anchor="b" anchorCtr="0"/>
          <a:lstStyle>
            <a:lvl1pPr marL="0" indent="0">
              <a:buFontTx/>
              <a:buNone/>
              <a:defRPr sz="4800">
                <a:solidFill>
                  <a:schemeClr val="bg1"/>
                </a:solidFill>
                <a:latin typeface="+mn-lt"/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# (chapter)</a:t>
            </a:r>
          </a:p>
        </p:txBody>
      </p:sp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1DC53C5B-9DC3-4646-B6B3-DD59404D44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0491" y="2169209"/>
            <a:ext cx="4255909" cy="2462613"/>
          </a:xfrm>
        </p:spPr>
        <p:txBody>
          <a:bodyPr rIns="18000" anchor="t" anchorCtr="0"/>
          <a:lstStyle>
            <a:lvl1pPr marL="0" indent="0">
              <a:spcBef>
                <a:spcPts val="0"/>
              </a:spcBef>
              <a:buFontTx/>
              <a:buNone/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325464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 dirty="0"/>
              <a:t>PRESENTATION TITLE/FOOTER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5917406D-4BE3-3B4C-BCFF-41B4F0FAB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9365782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3E8E36C4-8565-B94E-A90D-FF5DD7F86A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2025-09-19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008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 dirty="0"/>
              <a:t>PRESENTATION TITLE/FOOTER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58775" indent="-2159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BA21051E-3C35-41FB-8E6B-797DB8F2697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73692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2865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E327627C-4BB8-4965-8107-0E7E741F83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1" name="Platshållare för datum 3">
            <a:extLst>
              <a:ext uri="{FF2B5EF4-FFF2-40B4-BE49-F238E27FC236}">
                <a16:creationId xmlns:a16="http://schemas.microsoft.com/office/drawing/2014/main" id="{154C1432-4F85-1F42-8016-9B83B89CC8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2025-09-19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3510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 dirty="0"/>
              <a:t>PRESENTATION TITLE/FOOTER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975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E327627C-4BB8-4965-8107-0E7E741F83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B2D0E559-A900-41F3-93C5-387A7764A15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605297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39750" indent="-19685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17" name="Platshållare för innehåll 2">
            <a:extLst>
              <a:ext uri="{FF2B5EF4-FFF2-40B4-BE49-F238E27FC236}">
                <a16:creationId xmlns:a16="http://schemas.microsoft.com/office/drawing/2014/main" id="{E4E99B3B-ADB3-4D1A-9A7F-AA1B8528E6C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116194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F91A8E7B-C629-D343-8A83-7EB0ADF608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2025-09-19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6766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16B191E2-1C71-4B4C-B562-DD793673C24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73813" y="1562100"/>
            <a:ext cx="4994275" cy="47688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800">
                <a:solidFill>
                  <a:srgbClr val="666666"/>
                </a:solidFill>
              </a:defRPr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 dirty="0"/>
              <a:t>PRESENTATION TITL  FOOTER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BC4F3A85-66E6-412A-97CD-99D922EFBEE2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506E76ED-0FF0-4A03-8EB9-06B57B12EC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5D496E45-863B-704B-B14F-5E0F58578D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2025-09-19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6655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.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4FD00856-A3E1-48A7-B9CD-D7B89BD6A0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800"/>
            </a:lvl1pPr>
          </a:lstStyle>
          <a:p>
            <a:r>
              <a:rPr lang="sv-SE" dirty="0"/>
              <a:t>INSERT IMAGE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8D8C0FE-DA05-418D-9F18-A5A81125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24611" y="417443"/>
            <a:ext cx="828000" cy="799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848DA8D-03CE-4CA5-A851-F6ABAE67A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47675"/>
            <a:ext cx="292100" cy="6410325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8F5BB748-C0D0-CB4F-BA93-7488E4BA70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Image </a:t>
            </a:r>
            <a:r>
              <a:rPr lang="sv-SE" dirty="0" err="1"/>
              <a:t>title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3286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81532B06-EA3A-AA45-A1FA-C8E1873FD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9" y="281999"/>
            <a:ext cx="9478393" cy="657340"/>
          </a:xfrm>
          <a:prstGeom prst="rect">
            <a:avLst/>
          </a:prstGeom>
        </p:spPr>
        <p:txBody>
          <a:bodyPr vert="horz" lIns="90000" tIns="45720" rIns="91440" bIns="45720" rtlCol="0" anchor="t" anchorCtr="0">
            <a:no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6E4D6F2-5CFB-9D4E-AED8-120937FE25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95647" y="6483583"/>
            <a:ext cx="8326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spc="80" baseline="0">
                <a:solidFill>
                  <a:srgbClr val="CCCCCC"/>
                </a:solidFill>
              </a:defRPr>
            </a:lvl1pPr>
          </a:lstStyle>
          <a:p>
            <a:fld id="{926FFDD8-E9D5-414B-9D01-E73C6B8A8FCA}" type="datetime1">
              <a:rPr lang="sv-SE" smtClean="0"/>
              <a:t>2025-09-19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15FD9D7-4C35-3343-B008-A413FF500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3244" y="648358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80" baseline="0">
                <a:solidFill>
                  <a:srgbClr val="CCCCCC"/>
                </a:solidFill>
              </a:defRPr>
            </a:lvl1pPr>
          </a:lstStyle>
          <a:p>
            <a:r>
              <a:rPr lang="sv-SE"/>
              <a:t>PRESENTATION TITLE / FOOTER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F6B396D-270A-E047-8DAD-6D51B53CAD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292" y="64835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CD0A89FF-22DC-4B6A-B9ED-60B2F32ED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5894" y="1561865"/>
            <a:ext cx="9561022" cy="4565397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82584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65" r:id="rId3"/>
    <p:sldLayoutId id="2147483667" r:id="rId4"/>
    <p:sldLayoutId id="2147483669" r:id="rId5"/>
    <p:sldLayoutId id="2147483650" r:id="rId6"/>
    <p:sldLayoutId id="2147483668" r:id="rId7"/>
    <p:sldLayoutId id="2147483662" r:id="rId8"/>
    <p:sldLayoutId id="2147483664" r:id="rId9"/>
    <p:sldLayoutId id="2147483663" r:id="rId10"/>
    <p:sldLayoutId id="2147483666" r:id="rId11"/>
    <p:sldLayoutId id="214748367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rgbClr val="666666"/>
          </a:solidFill>
          <a:latin typeface="+mj-lt"/>
          <a:ea typeface="+mj-ea"/>
          <a:cs typeface="+mj-cs"/>
        </a:defRPr>
      </a:lvl1pPr>
    </p:titleStyle>
    <p:bodyStyle>
      <a:lvl1pPr marL="101600" indent="-101600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Segoe UI" panose="020B0502040204020203" pitchFamily="34" charset="0"/>
        <a:buChar char=" "/>
        <a:defRPr sz="2000" kern="1200">
          <a:solidFill>
            <a:srgbClr val="666666"/>
          </a:solidFill>
          <a:latin typeface="+mn-lt"/>
          <a:ea typeface="+mn-ea"/>
          <a:cs typeface="+mn-cs"/>
        </a:defRPr>
      </a:lvl1pPr>
      <a:lvl2pPr marL="315913" indent="-233363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Wingdings" panose="05000000000000000000" pitchFamily="2" charset="2"/>
        <a:buChar char=""/>
        <a:defRPr sz="2000" kern="1200">
          <a:solidFill>
            <a:srgbClr val="666666"/>
          </a:solidFill>
          <a:latin typeface="+mn-lt"/>
          <a:ea typeface="+mn-ea"/>
          <a:cs typeface="+mn-cs"/>
        </a:defRPr>
      </a:lvl2pPr>
      <a:lvl3pPr marL="582613" indent="-250825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800" kern="1200">
          <a:solidFill>
            <a:srgbClr val="666666"/>
          </a:solidFill>
          <a:latin typeface="+mn-lt"/>
          <a:ea typeface="+mn-ea"/>
          <a:cs typeface="+mn-cs"/>
        </a:defRPr>
      </a:lvl3pPr>
      <a:lvl4pPr marL="839788" indent="-233363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055688" indent="-200025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4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67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548AAA6F-8F60-D953-DB5A-56447513870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11616" r="16992"/>
          <a:stretch>
            <a:fillRect/>
          </a:stretch>
        </p:blipFill>
        <p:spPr>
          <a:xfrm>
            <a:off x="5049672" y="0"/>
            <a:ext cx="7970292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DAA1BB-4904-0CC0-6C0C-3B5572C0319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21BA1F-14C2-3EDE-5384-0A3AF1CA92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13D347-5794-ACC4-A753-6CDBB967D7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30490" y="2050876"/>
            <a:ext cx="4255909" cy="829149"/>
          </a:xfrm>
        </p:spPr>
        <p:txBody>
          <a:bodyPr/>
          <a:lstStyle/>
          <a:p>
            <a:r>
              <a:rPr lang="en-SE" dirty="0"/>
              <a:t>Everything seems to be working fine…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753CD13-4219-8B34-BC9B-7E1795FADF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30490" y="3344255"/>
            <a:ext cx="4255909" cy="2462613"/>
          </a:xfrm>
        </p:spPr>
        <p:txBody>
          <a:bodyPr/>
          <a:lstStyle/>
          <a:p>
            <a:r>
              <a:rPr lang="en-GB" dirty="0"/>
              <a:t>T</a:t>
            </a:r>
            <a:r>
              <a:rPr lang="en-SE" dirty="0"/>
              <a:t>hen rolls another Friday afternoon…</a:t>
            </a:r>
          </a:p>
        </p:txBody>
      </p:sp>
    </p:spTree>
    <p:extLst>
      <p:ext uri="{BB962C8B-B14F-4D97-AF65-F5344CB8AC3E}">
        <p14:creationId xmlns:p14="http://schemas.microsoft.com/office/powerpoint/2010/main" val="3363883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08E19B9-3ED9-1999-DD55-1A8FE5EF0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9" y="265373"/>
            <a:ext cx="9360000" cy="657339"/>
          </a:xfrm>
        </p:spPr>
        <p:txBody>
          <a:bodyPr anchor="t">
            <a:normAutofit/>
          </a:bodyPr>
          <a:lstStyle/>
          <a:p>
            <a:r>
              <a:rPr lang="en-SE" dirty="0"/>
              <a:t>Archiver blows 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0E84F3-816A-EB32-8F68-D8C348E3B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 anchor="ctr">
            <a:normAutofit/>
          </a:bodyPr>
          <a:lstStyle/>
          <a:p>
            <a:r>
              <a:rPr lang="sv-SE" dirty="0"/>
              <a:t>EPICS Connections and </a:t>
            </a:r>
            <a:r>
              <a:rPr lang="sv-SE" dirty="0" err="1"/>
              <a:t>threads</a:t>
            </a:r>
            <a:endParaRPr lang="sv-S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3E4B1E-0DE5-CCE9-9B2E-89EAA3CF1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283078-D760-1647-8B80-66BA8B52336D}" type="slidenum">
              <a:rPr lang="sv-SE" smtClean="0"/>
              <a:pPr>
                <a:spcAft>
                  <a:spcPts val="600"/>
                </a:spcAft>
              </a:pPr>
              <a:t>11</a:t>
            </a:fld>
            <a:endParaRPr lang="sv-SE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029263-BE18-AD47-F2A2-A7C5856EC6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>
            <a:normAutofit/>
          </a:bodyPr>
          <a:lstStyle/>
          <a:p>
            <a:r>
              <a:rPr lang="en-SE" dirty="0"/>
              <a:t>Reports of PVs being “connected” in the archiver but not archiving?</a:t>
            </a:r>
          </a:p>
          <a:p>
            <a:endParaRPr lang="en-SE" dirty="0"/>
          </a:p>
          <a:p>
            <a:r>
              <a:rPr lang="en-SE" dirty="0"/>
              <a:t>What happened recently? 90 000 PVs were added to the Archiver using pvAccess.</a:t>
            </a:r>
          </a:p>
          <a:p>
            <a:endParaRPr lang="en-SE" dirty="0"/>
          </a:p>
          <a:p>
            <a:r>
              <a:rPr lang="en-SE" dirty="0"/>
              <a:t>Restarting affected IOCs doesn’t fix the issue.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AB96FD-4729-B882-0410-92EA74F2EC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4881" y="1562400"/>
            <a:ext cx="3671407" cy="4768062"/>
          </a:xfrm>
          <a:prstGeom prst="rect">
            <a:avLst/>
          </a:prstGeom>
          <a:noFill/>
        </p:spPr>
      </p:pic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4882D67A-5D4D-7032-EA74-099448D341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3709" y="931026"/>
            <a:ext cx="9360000" cy="507076"/>
          </a:xfrm>
        </p:spPr>
        <p:txBody>
          <a:bodyPr/>
          <a:lstStyle/>
          <a:p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F8A57271-C8A1-614F-F3B6-598F6287C4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8896B66-0B3A-474C-9C9C-E4F07B1F5DAD}" type="datetime1">
              <a:rPr lang="sv-SE" smtClean="0"/>
              <a:pPr>
                <a:spcAft>
                  <a:spcPts val="600"/>
                </a:spcAft>
              </a:pPr>
              <a:t>2025-09-19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1123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496978F-C5DB-43D8-2D77-C37706D7DCB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73813" y="1562100"/>
            <a:ext cx="4994275" cy="2124376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en-GB" dirty="0">
                <a:latin typeface="Andale Mono" panose="020B0509000000000004" pitchFamily="49" charset="0"/>
              </a:rPr>
              <a:t>May 09, 2025 4:28:54 PM </a:t>
            </a:r>
            <a:r>
              <a:rPr lang="en-GB" dirty="0" err="1">
                <a:latin typeface="Andale Mono" panose="020B0509000000000004" pitchFamily="49" charset="0"/>
              </a:rPr>
              <a:t>org.epics.pvaccess.client.impl.remote.ClientContextImpl</a:t>
            </a:r>
            <a:r>
              <a:rPr lang="en-GB" dirty="0">
                <a:latin typeface="Andale Mono" panose="020B0509000000000004" pitchFamily="49" charset="0"/>
              </a:rPr>
              <a:t> </a:t>
            </a:r>
            <a:r>
              <a:rPr lang="en-GB" dirty="0" err="1">
                <a:latin typeface="Andale Mono" panose="020B0509000000000004" pitchFamily="49" charset="0"/>
              </a:rPr>
              <a:t>getTransport</a:t>
            </a:r>
            <a:endParaRPr lang="en-GB" dirty="0">
              <a:latin typeface="Andale Mono" panose="020B0509000000000004" pitchFamily="49" charset="0"/>
            </a:endParaRPr>
          </a:p>
          <a:p>
            <a:pPr algn="l"/>
            <a:r>
              <a:rPr lang="en-GB" dirty="0">
                <a:latin typeface="Andale Mono" panose="020B0509000000000004" pitchFamily="49" charset="0"/>
              </a:rPr>
              <a:t>SEVERE: Failed to create transport for: /172.16.61.156:53251</a:t>
            </a:r>
          </a:p>
          <a:p>
            <a:pPr algn="l"/>
            <a:r>
              <a:rPr lang="en-GB" dirty="0" err="1">
                <a:latin typeface="Andale Mono" panose="020B0509000000000004" pitchFamily="49" charset="0"/>
              </a:rPr>
              <a:t>org.epics.pvaccess.impl.remote.ConnectionException</a:t>
            </a:r>
            <a:r>
              <a:rPr lang="en-GB" dirty="0">
                <a:latin typeface="Andale Mono" panose="020B0509000000000004" pitchFamily="49" charset="0"/>
              </a:rPr>
              <a:t>: Failed to connect to '/172.16.61.156:53251'.</a:t>
            </a:r>
          </a:p>
          <a:p>
            <a:pPr algn="l"/>
            <a:r>
              <a:rPr lang="en-GB" dirty="0">
                <a:latin typeface="Andale Mono" panose="020B0509000000000004" pitchFamily="49" charset="0"/>
              </a:rPr>
              <a:t>	at org.epics.pvaccess.client.impl.remote.tcp.BlockingTCPConnector.connect(BlockingTCPConnector.java:163)</a:t>
            </a:r>
          </a:p>
          <a:p>
            <a:pPr algn="l"/>
            <a:r>
              <a:rPr lang="en-GB" dirty="0">
                <a:latin typeface="Andale Mono" panose="020B0509000000000004" pitchFamily="49" charset="0"/>
              </a:rPr>
              <a:t>	at org.epics.pvaccess.client.impl.remote.ClientContextImpl.getTransport(ClientContextImpl.java:922)</a:t>
            </a:r>
          </a:p>
          <a:p>
            <a:pPr algn="l"/>
            <a:r>
              <a:rPr lang="en-GB" dirty="0">
                <a:latin typeface="Andale Mono" panose="020B0509000000000004" pitchFamily="49" charset="0"/>
              </a:rPr>
              <a:t>	at org.epics.pvaccess.client.impl.remote.ChannelImpl.searchResponse(ChannelImpl.java:453)</a:t>
            </a:r>
          </a:p>
          <a:p>
            <a:pPr algn="l"/>
            <a:r>
              <a:rPr lang="en-GB" dirty="0">
                <a:latin typeface="Andale Mono" panose="020B0509000000000004" pitchFamily="49" charset="0"/>
              </a:rPr>
              <a:t>	at org.epics.pvaccess.client.impl.remote.search.SimpleChannelSearchManagerImpl.searchResponse(SimpleChannelSearchManagerImpl.java:388)</a:t>
            </a:r>
          </a:p>
          <a:p>
            <a:pPr algn="l"/>
            <a:r>
              <a:rPr lang="en-GB" dirty="0">
                <a:latin typeface="Andale Mono" panose="020B0509000000000004" pitchFamily="49" charset="0"/>
              </a:rPr>
              <a:t>	at org.epics.pvaccess.client.impl.remote.handlers.SearchResponseHandler.handleResponse(SearchResponseHandler.java:94)</a:t>
            </a:r>
          </a:p>
          <a:p>
            <a:pPr algn="l"/>
            <a:r>
              <a:rPr lang="en-GB" dirty="0">
                <a:latin typeface="Andale Mono" panose="020B0509000000000004" pitchFamily="49" charset="0"/>
              </a:rPr>
              <a:t>	at org.epics.pvaccess.client.impl.remote.ClientResponseHandler.handleResponse(ClientResponseHandler.java:108)</a:t>
            </a:r>
          </a:p>
          <a:p>
            <a:pPr algn="l"/>
            <a:r>
              <a:rPr lang="en-GB" dirty="0">
                <a:latin typeface="Andale Mono" panose="020B0509000000000004" pitchFamily="49" charset="0"/>
              </a:rPr>
              <a:t>	at org.epics.pvaccess.impl.remote.udp.BlockingUDPTransport.processBuffer(BlockingUDPTransport.java:336)</a:t>
            </a:r>
          </a:p>
          <a:p>
            <a:pPr algn="l"/>
            <a:r>
              <a:rPr lang="en-GB" dirty="0">
                <a:latin typeface="Andale Mono" panose="020B0509000000000004" pitchFamily="49" charset="0"/>
              </a:rPr>
              <a:t>	at org.epics.pvaccess.impl.remote.udp.BlockingUDPTransport.processRead(BlockingUDPTransport.java:263)</a:t>
            </a:r>
          </a:p>
          <a:p>
            <a:pPr algn="l"/>
            <a:r>
              <a:rPr lang="en-GB" dirty="0">
                <a:latin typeface="Andale Mono" panose="020B0509000000000004" pitchFamily="49" charset="0"/>
              </a:rPr>
              <a:t>	at org.epics.pvaccess.impl.remote.udp.BlockingUDPTransport$1.run(BlockingUDPTransport.java:159)</a:t>
            </a:r>
          </a:p>
          <a:p>
            <a:pPr algn="l"/>
            <a:r>
              <a:rPr lang="en-GB" dirty="0">
                <a:latin typeface="Andale Mono" panose="020B0509000000000004" pitchFamily="49" charset="0"/>
              </a:rPr>
              <a:t>	at </a:t>
            </a:r>
            <a:r>
              <a:rPr lang="en-GB" dirty="0" err="1">
                <a:latin typeface="Andale Mono" panose="020B0509000000000004" pitchFamily="49" charset="0"/>
              </a:rPr>
              <a:t>java.base</a:t>
            </a:r>
            <a:r>
              <a:rPr lang="en-GB" dirty="0">
                <a:latin typeface="Andale Mono" panose="020B0509000000000004" pitchFamily="49" charset="0"/>
              </a:rPr>
              <a:t>/</a:t>
            </a:r>
            <a:r>
              <a:rPr lang="en-GB" dirty="0" err="1">
                <a:latin typeface="Andale Mono" panose="020B0509000000000004" pitchFamily="49" charset="0"/>
              </a:rPr>
              <a:t>java.lang.Thread.run</a:t>
            </a:r>
            <a:r>
              <a:rPr lang="en-GB" dirty="0">
                <a:latin typeface="Andale Mono" panose="020B0509000000000004" pitchFamily="49" charset="0"/>
              </a:rPr>
              <a:t>(Thread.java:833)</a:t>
            </a:r>
          </a:p>
          <a:p>
            <a:pPr algn="l"/>
            <a:r>
              <a:rPr lang="en-GB" dirty="0">
                <a:latin typeface="Andale Mono" panose="020B0509000000000004" pitchFamily="49" charset="0"/>
              </a:rPr>
              <a:t>Caused by: </a:t>
            </a:r>
            <a:r>
              <a:rPr lang="en-GB" dirty="0" err="1">
                <a:latin typeface="Andale Mono" panose="020B0509000000000004" pitchFamily="49" charset="0"/>
              </a:rPr>
              <a:t>java.lang.OutOfMemoryError</a:t>
            </a:r>
            <a:r>
              <a:rPr lang="en-GB" dirty="0">
                <a:latin typeface="Andale Mono" panose="020B0509000000000004" pitchFamily="49" charset="0"/>
              </a:rPr>
              <a:t>: Java heap space </a:t>
            </a:r>
          </a:p>
          <a:p>
            <a:pPr algn="l"/>
            <a:endParaRPr lang="en-SE" dirty="0">
              <a:latin typeface="Andale Mono" panose="020B0509000000000004" pitchFamily="49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3A3A37-9143-8AEC-E747-49DF4E982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The rabbit hole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C9421-BF7D-A8FB-BC7F-05A716C23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EPICS Connections and </a:t>
            </a:r>
            <a:r>
              <a:rPr lang="sv-SE" dirty="0" err="1"/>
              <a:t>threads</a:t>
            </a:r>
            <a:endParaRPr lang="sv-S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6D2CE1-18B3-8138-5E66-CAF3CB87D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12</a:t>
            </a:fld>
            <a:endParaRPr lang="sv-SE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BB8491-CB24-D394-4F00-F345885C2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E" dirty="0"/>
              <a:t>The Archiver Appliance engines had run out of memory.</a:t>
            </a:r>
          </a:p>
          <a:p>
            <a:endParaRPr lang="en-SE" dirty="0"/>
          </a:p>
          <a:p>
            <a:r>
              <a:rPr lang="en-SE" dirty="0"/>
              <a:t>Leading to logs of OutOfMemoryError and a drop of TCP connections.</a:t>
            </a:r>
          </a:p>
          <a:p>
            <a:endParaRPr lang="en-SE" dirty="0"/>
          </a:p>
          <a:p>
            <a:r>
              <a:rPr lang="en-GB" dirty="0"/>
              <a:t>P</a:t>
            </a:r>
            <a:r>
              <a:rPr lang="en-SE" dirty="0"/>
              <a:t>VXS IOCs unaffected, but PVA IOCs creating zombie threads increasing IOC memory usage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C85C163-1602-A093-51A0-B64E6305E7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E724E67-11CB-A91D-F761-E1FE0C3B3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6B66-0B3A-474C-9C9C-E4F07B1F5DAD}" type="datetime1">
              <a:rPr lang="sv-SE" smtClean="0"/>
              <a:t>2025-09-19</a:t>
            </a:fld>
            <a:endParaRPr lang="sv-S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3333217-000C-6287-A6B2-73DD16664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9709" y="1184564"/>
            <a:ext cx="5384800" cy="572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3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F0F508-2769-ADDF-4400-99905D672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9" y="265373"/>
            <a:ext cx="9360000" cy="657339"/>
          </a:xfrm>
        </p:spPr>
        <p:txBody>
          <a:bodyPr anchor="t">
            <a:normAutofit/>
          </a:bodyPr>
          <a:lstStyle/>
          <a:p>
            <a:r>
              <a:rPr lang="en-SE" dirty="0"/>
              <a:t>Short term fixes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E833BA-4CF7-527B-F7C6-E31A88EBC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 anchor="ctr">
            <a:normAutofit/>
          </a:bodyPr>
          <a:lstStyle/>
          <a:p>
            <a:r>
              <a:rPr lang="sv-SE" dirty="0"/>
              <a:t>EPICS Connections and </a:t>
            </a:r>
            <a:r>
              <a:rPr lang="sv-SE" dirty="0" err="1"/>
              <a:t>threads</a:t>
            </a:r>
            <a:endParaRPr lang="sv-S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B432A5-1C58-3774-274C-D85410E0D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283078-D760-1647-8B80-66BA8B52336D}" type="slidenum">
              <a:rPr lang="sv-SE" smtClean="0"/>
              <a:pPr>
                <a:spcAft>
                  <a:spcPts val="600"/>
                </a:spcAft>
              </a:pPr>
              <a:t>13</a:t>
            </a:fld>
            <a:endParaRPr lang="sv-SE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CAEA6E-8AB8-9399-C1E7-DE57E929C1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>
            <a:normAutofit/>
          </a:bodyPr>
          <a:lstStyle/>
          <a:p>
            <a:r>
              <a:rPr lang="en-SE" dirty="0"/>
              <a:t>Archiver Appliances restarted with more memory</a:t>
            </a:r>
          </a:p>
          <a:p>
            <a:endParaRPr lang="en-SE" dirty="0"/>
          </a:p>
          <a:p>
            <a:r>
              <a:rPr lang="en-SE" dirty="0"/>
              <a:t>Some PVs swapped to Channel Access in the Archiver</a:t>
            </a:r>
          </a:p>
          <a:p>
            <a:endParaRPr lang="en-SE" dirty="0"/>
          </a:p>
          <a:p>
            <a:endParaRPr lang="en-SE" dirty="0"/>
          </a:p>
        </p:txBody>
      </p:sp>
      <p:pic>
        <p:nvPicPr>
          <p:cNvPr id="10" name="Picture Placeholder 9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0B41A38A-8B2D-0E6A-B8F6-01B362F32A3B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6373692" y="2092489"/>
            <a:ext cx="4993785" cy="3707884"/>
          </a:xfrm>
          <a:noFill/>
        </p:spPr>
      </p:pic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8556E62-7F0E-97A8-40E1-FDB4E1E77C0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3709" y="931026"/>
            <a:ext cx="9360000" cy="507076"/>
          </a:xfrm>
        </p:spPr>
        <p:txBody>
          <a:bodyPr/>
          <a:lstStyle/>
          <a:p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F36F80F-6A08-3AC1-4AFA-679BF88A6B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8896B66-0B3A-474C-9C9C-E4F07B1F5DAD}" type="datetime1">
              <a:rPr lang="sv-SE" smtClean="0"/>
              <a:pPr>
                <a:spcAft>
                  <a:spcPts val="600"/>
                </a:spcAft>
              </a:pPr>
              <a:t>2025-09-19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4351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54F62E-3206-5EEF-86B4-8982B2EE6E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75B2F-BBDF-7674-35A2-B8061F960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A perfect storm continued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87A891-77EF-2EA9-6FF1-A49C2E85A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EPICS Connections and </a:t>
            </a:r>
            <a:r>
              <a:rPr lang="sv-SE" dirty="0" err="1"/>
              <a:t>threads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C97432-74A3-529D-3821-4D8A16D8B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14</a:t>
            </a:fld>
            <a:endParaRPr lang="sv-S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2392620-218B-C171-FD32-B40DADE7C5A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DEE951B-61AB-D3B3-3995-774A48D13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6B66-0B3A-474C-9C9C-E4F07B1F5DAD}" type="datetime1">
              <a:rPr lang="sv-SE" smtClean="0"/>
              <a:t>2025-09-19</a:t>
            </a:fld>
            <a:endParaRPr lang="sv-SE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8B5FEDC-AA17-BF8F-D638-3E307C1DDF3F}"/>
              </a:ext>
            </a:extLst>
          </p:cNvPr>
          <p:cNvGrpSpPr/>
          <p:nvPr/>
        </p:nvGrpSpPr>
        <p:grpSpPr>
          <a:xfrm>
            <a:off x="5075052" y="2083511"/>
            <a:ext cx="1171240" cy="867449"/>
            <a:chOff x="3434713" y="209501"/>
            <a:chExt cx="1171240" cy="867449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27FEC842-CF2E-F764-20D1-217CCB2CD2D7}"/>
                </a:ext>
              </a:extLst>
            </p:cNvPr>
            <p:cNvSpPr/>
            <p:nvPr/>
          </p:nvSpPr>
          <p:spPr>
            <a:xfrm>
              <a:off x="3434713" y="209501"/>
              <a:ext cx="1171240" cy="86744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42" name="Rounded Rectangle 4">
              <a:extLst>
                <a:ext uri="{FF2B5EF4-FFF2-40B4-BE49-F238E27FC236}">
                  <a16:creationId xmlns:a16="http://schemas.microsoft.com/office/drawing/2014/main" id="{9825A237-71E1-363A-3F4F-2A913B741679}"/>
                </a:ext>
              </a:extLst>
            </p:cNvPr>
            <p:cNvSpPr txBox="1"/>
            <p:nvPr/>
          </p:nvSpPr>
          <p:spPr>
            <a:xfrm>
              <a:off x="3460120" y="234908"/>
              <a:ext cx="1120426" cy="8166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500" kern="1200" dirty="0"/>
                <a:t>Channel Filters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82EF462-5386-1D4B-5CBC-C513FFA67C33}"/>
              </a:ext>
            </a:extLst>
          </p:cNvPr>
          <p:cNvGrpSpPr/>
          <p:nvPr/>
        </p:nvGrpSpPr>
        <p:grpSpPr>
          <a:xfrm>
            <a:off x="5426322" y="3113923"/>
            <a:ext cx="290467" cy="375060"/>
            <a:chOff x="3866673" y="1253847"/>
            <a:chExt cx="290467" cy="375060"/>
          </a:xfrm>
        </p:grpSpPr>
        <p:sp>
          <p:nvSpPr>
            <p:cNvPr id="39" name="Right Arrow 38">
              <a:extLst>
                <a:ext uri="{FF2B5EF4-FFF2-40B4-BE49-F238E27FC236}">
                  <a16:creationId xmlns:a16="http://schemas.microsoft.com/office/drawing/2014/main" id="{BD9F0FDB-810E-4657-0528-630B2A8BEB46}"/>
                </a:ext>
              </a:extLst>
            </p:cNvPr>
            <p:cNvSpPr/>
            <p:nvPr/>
          </p:nvSpPr>
          <p:spPr>
            <a:xfrm rot="5436289">
              <a:off x="3824377" y="1296143"/>
              <a:ext cx="375060" cy="29046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40" name="Right Arrow 6">
              <a:extLst>
                <a:ext uri="{FF2B5EF4-FFF2-40B4-BE49-F238E27FC236}">
                  <a16:creationId xmlns:a16="http://schemas.microsoft.com/office/drawing/2014/main" id="{5D074D85-9FC0-2035-E46F-C9D317CD09DC}"/>
                </a:ext>
              </a:extLst>
            </p:cNvPr>
            <p:cNvSpPr txBox="1"/>
            <p:nvPr/>
          </p:nvSpPr>
          <p:spPr>
            <a:xfrm rot="16236289">
              <a:off x="3868407" y="1310668"/>
              <a:ext cx="287920" cy="1742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100" kern="120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2208395-ED40-C661-B9AD-0BD17299FF5F}"/>
              </a:ext>
            </a:extLst>
          </p:cNvPr>
          <p:cNvGrpSpPr/>
          <p:nvPr/>
        </p:nvGrpSpPr>
        <p:grpSpPr>
          <a:xfrm>
            <a:off x="6399693" y="3644649"/>
            <a:ext cx="1171240" cy="867449"/>
            <a:chOff x="4840044" y="1784573"/>
            <a:chExt cx="1171240" cy="867449"/>
          </a:xfrm>
        </p:grpSpPr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36B34E2B-049D-0D12-E457-35EDBB82309C}"/>
                </a:ext>
              </a:extLst>
            </p:cNvPr>
            <p:cNvSpPr/>
            <p:nvPr/>
          </p:nvSpPr>
          <p:spPr>
            <a:xfrm>
              <a:off x="4840044" y="1784573"/>
              <a:ext cx="1171240" cy="86744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34" name="Rounded Rectangle 12">
              <a:extLst>
                <a:ext uri="{FF2B5EF4-FFF2-40B4-BE49-F238E27FC236}">
                  <a16:creationId xmlns:a16="http://schemas.microsoft.com/office/drawing/2014/main" id="{8822178F-BF03-B2D0-3D0D-2559499B326A}"/>
                </a:ext>
              </a:extLst>
            </p:cNvPr>
            <p:cNvSpPr txBox="1"/>
            <p:nvPr/>
          </p:nvSpPr>
          <p:spPr>
            <a:xfrm>
              <a:off x="4865451" y="1809980"/>
              <a:ext cx="1120426" cy="8166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500" kern="1200" dirty="0"/>
                <a:t>EPICS Base use after free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F5FCFDA-8895-3716-F577-0F25BC2F4043}"/>
              </a:ext>
            </a:extLst>
          </p:cNvPr>
          <p:cNvGrpSpPr/>
          <p:nvPr/>
        </p:nvGrpSpPr>
        <p:grpSpPr>
          <a:xfrm>
            <a:off x="7636921" y="3933140"/>
            <a:ext cx="139893" cy="290467"/>
            <a:chOff x="6077272" y="2073064"/>
            <a:chExt cx="139893" cy="290467"/>
          </a:xfrm>
        </p:grpSpPr>
        <p:sp>
          <p:nvSpPr>
            <p:cNvPr id="31" name="Right Arrow 30">
              <a:extLst>
                <a:ext uri="{FF2B5EF4-FFF2-40B4-BE49-F238E27FC236}">
                  <a16:creationId xmlns:a16="http://schemas.microsoft.com/office/drawing/2014/main" id="{20F21986-7087-1B1A-F718-EF361D95C3AD}"/>
                </a:ext>
              </a:extLst>
            </p:cNvPr>
            <p:cNvSpPr/>
            <p:nvPr/>
          </p:nvSpPr>
          <p:spPr>
            <a:xfrm>
              <a:off x="6077272" y="2073064"/>
              <a:ext cx="139893" cy="29046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32" name="Right Arrow 14">
              <a:extLst>
                <a:ext uri="{FF2B5EF4-FFF2-40B4-BE49-F238E27FC236}">
                  <a16:creationId xmlns:a16="http://schemas.microsoft.com/office/drawing/2014/main" id="{BF45267F-6CA9-FE64-D45A-2C158A4C2FF1}"/>
                </a:ext>
              </a:extLst>
            </p:cNvPr>
            <p:cNvSpPr txBox="1"/>
            <p:nvPr/>
          </p:nvSpPr>
          <p:spPr>
            <a:xfrm>
              <a:off x="6077272" y="2131157"/>
              <a:ext cx="97925" cy="1742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100" kern="120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4557F02-EDA9-DC1D-7123-44FA76527DB4}"/>
              </a:ext>
            </a:extLst>
          </p:cNvPr>
          <p:cNvGrpSpPr/>
          <p:nvPr/>
        </p:nvGrpSpPr>
        <p:grpSpPr>
          <a:xfrm>
            <a:off x="7834884" y="3644649"/>
            <a:ext cx="1171240" cy="867449"/>
            <a:chOff x="6275235" y="1784573"/>
            <a:chExt cx="1171240" cy="867449"/>
          </a:xfrm>
        </p:grpSpPr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74673BF5-D4F8-00AE-4607-A273A4DE9986}"/>
                </a:ext>
              </a:extLst>
            </p:cNvPr>
            <p:cNvSpPr/>
            <p:nvPr/>
          </p:nvSpPr>
          <p:spPr>
            <a:xfrm>
              <a:off x="6275235" y="1784573"/>
              <a:ext cx="1171240" cy="86744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30" name="Rounded Rectangle 16">
              <a:extLst>
                <a:ext uri="{FF2B5EF4-FFF2-40B4-BE49-F238E27FC236}">
                  <a16:creationId xmlns:a16="http://schemas.microsoft.com/office/drawing/2014/main" id="{E095F06A-76F4-2931-BAD0-2CF8849AFB66}"/>
                </a:ext>
              </a:extLst>
            </p:cNvPr>
            <p:cNvSpPr txBox="1"/>
            <p:nvPr/>
          </p:nvSpPr>
          <p:spPr>
            <a:xfrm>
              <a:off x="6300642" y="1809980"/>
              <a:ext cx="1120426" cy="8166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500" kern="1200" dirty="0"/>
                <a:t>IOC thread suspended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6C96132-6370-5D4B-AD53-8C25D24447D2}"/>
              </a:ext>
            </a:extLst>
          </p:cNvPr>
          <p:cNvGrpSpPr/>
          <p:nvPr/>
        </p:nvGrpSpPr>
        <p:grpSpPr>
          <a:xfrm>
            <a:off x="9070279" y="3600860"/>
            <a:ext cx="166624" cy="290467"/>
            <a:chOff x="7510630" y="1740784"/>
            <a:chExt cx="166624" cy="290467"/>
          </a:xfrm>
        </p:grpSpPr>
        <p:sp>
          <p:nvSpPr>
            <p:cNvPr id="27" name="Right Arrow 26">
              <a:extLst>
                <a:ext uri="{FF2B5EF4-FFF2-40B4-BE49-F238E27FC236}">
                  <a16:creationId xmlns:a16="http://schemas.microsoft.com/office/drawing/2014/main" id="{8611BB81-F85D-B86A-EF2C-E252F2E0B5B5}"/>
                </a:ext>
              </a:extLst>
            </p:cNvPr>
            <p:cNvSpPr/>
            <p:nvPr/>
          </p:nvSpPr>
          <p:spPr>
            <a:xfrm rot="20137023">
              <a:off x="7510630" y="1740784"/>
              <a:ext cx="166624" cy="29046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28" name="Right Arrow 18">
              <a:extLst>
                <a:ext uri="{FF2B5EF4-FFF2-40B4-BE49-F238E27FC236}">
                  <a16:creationId xmlns:a16="http://schemas.microsoft.com/office/drawing/2014/main" id="{9615AB30-1A7E-D658-FF63-831D6B49D262}"/>
                </a:ext>
              </a:extLst>
            </p:cNvPr>
            <p:cNvSpPr txBox="1"/>
            <p:nvPr/>
          </p:nvSpPr>
          <p:spPr>
            <a:xfrm rot="20137023">
              <a:off x="7512859" y="1809195"/>
              <a:ext cx="116637" cy="1742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100" kern="12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353CD30-ACAC-CC92-51AA-A463A98ECDF7}"/>
              </a:ext>
            </a:extLst>
          </p:cNvPr>
          <p:cNvGrpSpPr/>
          <p:nvPr/>
        </p:nvGrpSpPr>
        <p:grpSpPr>
          <a:xfrm>
            <a:off x="9292469" y="2983982"/>
            <a:ext cx="1171240" cy="867449"/>
            <a:chOff x="7732820" y="1123906"/>
            <a:chExt cx="1171240" cy="867449"/>
          </a:xfrm>
        </p:grpSpPr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37E78D1B-7CC8-0E69-1588-91C129FDB5B5}"/>
                </a:ext>
              </a:extLst>
            </p:cNvPr>
            <p:cNvSpPr/>
            <p:nvPr/>
          </p:nvSpPr>
          <p:spPr>
            <a:xfrm>
              <a:off x="7732820" y="1123906"/>
              <a:ext cx="1171240" cy="86744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26" name="Rounded Rectangle 20">
              <a:extLst>
                <a:ext uri="{FF2B5EF4-FFF2-40B4-BE49-F238E27FC236}">
                  <a16:creationId xmlns:a16="http://schemas.microsoft.com/office/drawing/2014/main" id="{00889FF8-909E-B079-0707-C3922D77685F}"/>
                </a:ext>
              </a:extLst>
            </p:cNvPr>
            <p:cNvSpPr txBox="1"/>
            <p:nvPr/>
          </p:nvSpPr>
          <p:spPr>
            <a:xfrm>
              <a:off x="7758227" y="1149313"/>
              <a:ext cx="1120426" cy="8166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500" kern="1200" dirty="0" err="1"/>
                <a:t>PVget</a:t>
              </a:r>
              <a:r>
                <a:rPr lang="en-GB" sz="1500" kern="1200" dirty="0"/>
                <a:t> hanging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0E1815-51EC-DC97-D103-EE147CEABEE7}"/>
              </a:ext>
            </a:extLst>
          </p:cNvPr>
          <p:cNvGrpSpPr/>
          <p:nvPr/>
        </p:nvGrpSpPr>
        <p:grpSpPr>
          <a:xfrm>
            <a:off x="9006696" y="4234368"/>
            <a:ext cx="315663" cy="290467"/>
            <a:chOff x="7447047" y="2374292"/>
            <a:chExt cx="315663" cy="290467"/>
          </a:xfrm>
        </p:grpSpPr>
        <p:sp>
          <p:nvSpPr>
            <p:cNvPr id="23" name="Right Arrow 22">
              <a:extLst>
                <a:ext uri="{FF2B5EF4-FFF2-40B4-BE49-F238E27FC236}">
                  <a16:creationId xmlns:a16="http://schemas.microsoft.com/office/drawing/2014/main" id="{7FB6AB41-6709-3B3E-68AE-89605D02FCD7}"/>
                </a:ext>
              </a:extLst>
            </p:cNvPr>
            <p:cNvSpPr/>
            <p:nvPr/>
          </p:nvSpPr>
          <p:spPr>
            <a:xfrm rot="1901676">
              <a:off x="7447047" y="2374292"/>
              <a:ext cx="315663" cy="29046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24" name="Right Arrow 22">
              <a:extLst>
                <a:ext uri="{FF2B5EF4-FFF2-40B4-BE49-F238E27FC236}">
                  <a16:creationId xmlns:a16="http://schemas.microsoft.com/office/drawing/2014/main" id="{44F62C08-6F08-2B43-88F5-2BB4DA0850B7}"/>
                </a:ext>
              </a:extLst>
            </p:cNvPr>
            <p:cNvSpPr txBox="1"/>
            <p:nvPr/>
          </p:nvSpPr>
          <p:spPr>
            <a:xfrm rot="12701676">
              <a:off x="7453545" y="2409494"/>
              <a:ext cx="228523" cy="1742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100" kern="120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925E0B4-CE64-8CB9-3093-42D53DB6B2EF}"/>
              </a:ext>
            </a:extLst>
          </p:cNvPr>
          <p:cNvGrpSpPr/>
          <p:nvPr/>
        </p:nvGrpSpPr>
        <p:grpSpPr>
          <a:xfrm>
            <a:off x="9292466" y="4447023"/>
            <a:ext cx="1171240" cy="867449"/>
            <a:chOff x="7732817" y="2586947"/>
            <a:chExt cx="1171240" cy="867449"/>
          </a:xfrm>
        </p:grpSpPr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74D78A18-03B2-24B9-92ED-EBF0E46A31B4}"/>
                </a:ext>
              </a:extLst>
            </p:cNvPr>
            <p:cNvSpPr/>
            <p:nvPr/>
          </p:nvSpPr>
          <p:spPr>
            <a:xfrm>
              <a:off x="7732817" y="2586947"/>
              <a:ext cx="1171240" cy="86744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22" name="Rounded Rectangle 24">
              <a:extLst>
                <a:ext uri="{FF2B5EF4-FFF2-40B4-BE49-F238E27FC236}">
                  <a16:creationId xmlns:a16="http://schemas.microsoft.com/office/drawing/2014/main" id="{6440B9B7-7CE9-5BC6-ED30-1BB9C5A92EB5}"/>
                </a:ext>
              </a:extLst>
            </p:cNvPr>
            <p:cNvSpPr txBox="1"/>
            <p:nvPr/>
          </p:nvSpPr>
          <p:spPr>
            <a:xfrm>
              <a:off x="7758224" y="2612354"/>
              <a:ext cx="1120426" cy="8166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500" kern="1200" dirty="0"/>
                <a:t>Phoebus thread frozen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5319FF29-42AE-7720-40B1-CC0440E3B56A}"/>
              </a:ext>
            </a:extLst>
          </p:cNvPr>
          <p:cNvGrpSpPr/>
          <p:nvPr/>
        </p:nvGrpSpPr>
        <p:grpSpPr>
          <a:xfrm>
            <a:off x="4746256" y="5560103"/>
            <a:ext cx="1788479" cy="1161392"/>
            <a:chOff x="3434713" y="209501"/>
            <a:chExt cx="1171240" cy="867449"/>
          </a:xfrm>
        </p:grpSpPr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0850FE6D-0C35-EF73-29BA-853E7EB35E11}"/>
                </a:ext>
              </a:extLst>
            </p:cNvPr>
            <p:cNvSpPr/>
            <p:nvPr/>
          </p:nvSpPr>
          <p:spPr>
            <a:xfrm>
              <a:off x="3434713" y="209501"/>
              <a:ext cx="1171240" cy="86744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82" name="Rounded Rectangle 4">
              <a:extLst>
                <a:ext uri="{FF2B5EF4-FFF2-40B4-BE49-F238E27FC236}">
                  <a16:creationId xmlns:a16="http://schemas.microsoft.com/office/drawing/2014/main" id="{78B5B790-AB3B-3512-60FB-02B8618E963E}"/>
                </a:ext>
              </a:extLst>
            </p:cNvPr>
            <p:cNvSpPr txBox="1"/>
            <p:nvPr/>
          </p:nvSpPr>
          <p:spPr>
            <a:xfrm>
              <a:off x="3460120" y="234908"/>
              <a:ext cx="1120426" cy="8166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500" kern="1200" dirty="0"/>
                <a:t>Archiver makes lots of connections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9706324A-BA8A-CF0C-1C13-2C021B9C07F6}"/>
              </a:ext>
            </a:extLst>
          </p:cNvPr>
          <p:cNvGrpSpPr/>
          <p:nvPr/>
        </p:nvGrpSpPr>
        <p:grpSpPr>
          <a:xfrm rot="10800000">
            <a:off x="5475881" y="5109490"/>
            <a:ext cx="290467" cy="375060"/>
            <a:chOff x="3866673" y="1253847"/>
            <a:chExt cx="290467" cy="375060"/>
          </a:xfrm>
        </p:grpSpPr>
        <p:sp>
          <p:nvSpPr>
            <p:cNvPr id="84" name="Right Arrow 83">
              <a:extLst>
                <a:ext uri="{FF2B5EF4-FFF2-40B4-BE49-F238E27FC236}">
                  <a16:creationId xmlns:a16="http://schemas.microsoft.com/office/drawing/2014/main" id="{883A224E-623F-DFC4-217F-7C5880A679BC}"/>
                </a:ext>
              </a:extLst>
            </p:cNvPr>
            <p:cNvSpPr/>
            <p:nvPr/>
          </p:nvSpPr>
          <p:spPr>
            <a:xfrm rot="5436289">
              <a:off x="3824377" y="1296143"/>
              <a:ext cx="375060" cy="29046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85" name="Right Arrow 6">
              <a:extLst>
                <a:ext uri="{FF2B5EF4-FFF2-40B4-BE49-F238E27FC236}">
                  <a16:creationId xmlns:a16="http://schemas.microsoft.com/office/drawing/2014/main" id="{CD98F002-1BEF-A414-D944-88C93864C34E}"/>
                </a:ext>
              </a:extLst>
            </p:cNvPr>
            <p:cNvSpPr txBox="1"/>
            <p:nvPr/>
          </p:nvSpPr>
          <p:spPr>
            <a:xfrm rot="16236289">
              <a:off x="3868407" y="1310668"/>
              <a:ext cx="287920" cy="1742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100" kern="1200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605FD598-F3E9-6CEB-2B22-ACDF4B502726}"/>
              </a:ext>
            </a:extLst>
          </p:cNvPr>
          <p:cNvGrpSpPr/>
          <p:nvPr/>
        </p:nvGrpSpPr>
        <p:grpSpPr>
          <a:xfrm rot="10800000">
            <a:off x="4092979" y="3696145"/>
            <a:ext cx="132880" cy="290467"/>
            <a:chOff x="4652005" y="2073064"/>
            <a:chExt cx="132880" cy="290467"/>
          </a:xfrm>
        </p:grpSpPr>
        <p:sp>
          <p:nvSpPr>
            <p:cNvPr id="88" name="Right Arrow 87">
              <a:extLst>
                <a:ext uri="{FF2B5EF4-FFF2-40B4-BE49-F238E27FC236}">
                  <a16:creationId xmlns:a16="http://schemas.microsoft.com/office/drawing/2014/main" id="{3F9699D9-0725-103E-11B6-C83B11B64420}"/>
                </a:ext>
              </a:extLst>
            </p:cNvPr>
            <p:cNvSpPr/>
            <p:nvPr/>
          </p:nvSpPr>
          <p:spPr>
            <a:xfrm>
              <a:off x="4652005" y="2073064"/>
              <a:ext cx="132880" cy="29046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89" name="Right Arrow 10">
              <a:extLst>
                <a:ext uri="{FF2B5EF4-FFF2-40B4-BE49-F238E27FC236}">
                  <a16:creationId xmlns:a16="http://schemas.microsoft.com/office/drawing/2014/main" id="{7F09D556-2A3E-1B5A-2C87-AD49C205FB5A}"/>
                </a:ext>
              </a:extLst>
            </p:cNvPr>
            <p:cNvSpPr txBox="1"/>
            <p:nvPr/>
          </p:nvSpPr>
          <p:spPr>
            <a:xfrm>
              <a:off x="4652005" y="2131157"/>
              <a:ext cx="93016" cy="1742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100" kern="1200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8EB652F-2A3C-49AB-67BD-1BAA2EA0D830}"/>
              </a:ext>
            </a:extLst>
          </p:cNvPr>
          <p:cNvGrpSpPr/>
          <p:nvPr/>
        </p:nvGrpSpPr>
        <p:grpSpPr>
          <a:xfrm>
            <a:off x="2813110" y="3417706"/>
            <a:ext cx="1171240" cy="867449"/>
            <a:chOff x="4840044" y="1784573"/>
            <a:chExt cx="1171240" cy="867449"/>
          </a:xfrm>
        </p:grpSpPr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301360B6-E0BD-0279-C539-3D18FF0DD6F8}"/>
                </a:ext>
              </a:extLst>
            </p:cNvPr>
            <p:cNvSpPr/>
            <p:nvPr/>
          </p:nvSpPr>
          <p:spPr>
            <a:xfrm>
              <a:off x="4840044" y="1784573"/>
              <a:ext cx="1171240" cy="86744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92" name="Rounded Rectangle 12">
              <a:extLst>
                <a:ext uri="{FF2B5EF4-FFF2-40B4-BE49-F238E27FC236}">
                  <a16:creationId xmlns:a16="http://schemas.microsoft.com/office/drawing/2014/main" id="{1453B5C1-5B06-4586-29F8-9AFB149D0B73}"/>
                </a:ext>
              </a:extLst>
            </p:cNvPr>
            <p:cNvSpPr txBox="1"/>
            <p:nvPr/>
          </p:nvSpPr>
          <p:spPr>
            <a:xfrm>
              <a:off x="4865451" y="1809980"/>
              <a:ext cx="1120426" cy="8166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500" kern="1200" dirty="0"/>
                <a:t>Zombie threads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5BA46283-DA7D-6EA3-E134-5BEA35145708}"/>
              </a:ext>
            </a:extLst>
          </p:cNvPr>
          <p:cNvGrpSpPr/>
          <p:nvPr/>
        </p:nvGrpSpPr>
        <p:grpSpPr>
          <a:xfrm rot="13812151">
            <a:off x="2456606" y="3420318"/>
            <a:ext cx="166624" cy="290467"/>
            <a:chOff x="7510630" y="1740784"/>
            <a:chExt cx="166624" cy="290467"/>
          </a:xfrm>
        </p:grpSpPr>
        <p:sp>
          <p:nvSpPr>
            <p:cNvPr id="94" name="Right Arrow 93">
              <a:extLst>
                <a:ext uri="{FF2B5EF4-FFF2-40B4-BE49-F238E27FC236}">
                  <a16:creationId xmlns:a16="http://schemas.microsoft.com/office/drawing/2014/main" id="{EF24BAE7-F8A1-BA5D-7D7D-FAE0B3641D8D}"/>
                </a:ext>
              </a:extLst>
            </p:cNvPr>
            <p:cNvSpPr/>
            <p:nvPr/>
          </p:nvSpPr>
          <p:spPr>
            <a:xfrm rot="20137023">
              <a:off x="7510630" y="1740784"/>
              <a:ext cx="166624" cy="29046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95" name="Right Arrow 18">
              <a:extLst>
                <a:ext uri="{FF2B5EF4-FFF2-40B4-BE49-F238E27FC236}">
                  <a16:creationId xmlns:a16="http://schemas.microsoft.com/office/drawing/2014/main" id="{7D851DC4-9B29-0F10-C6A9-E65327BA7546}"/>
                </a:ext>
              </a:extLst>
            </p:cNvPr>
            <p:cNvSpPr txBox="1"/>
            <p:nvPr/>
          </p:nvSpPr>
          <p:spPr>
            <a:xfrm rot="20137023">
              <a:off x="7512859" y="1809195"/>
              <a:ext cx="116637" cy="1742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100" kern="1200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223053E-3CD4-BFAE-87FF-66078FDB47EF}"/>
              </a:ext>
            </a:extLst>
          </p:cNvPr>
          <p:cNvGrpSpPr/>
          <p:nvPr/>
        </p:nvGrpSpPr>
        <p:grpSpPr>
          <a:xfrm>
            <a:off x="1026746" y="2816625"/>
            <a:ext cx="1171240" cy="867449"/>
            <a:chOff x="7732820" y="1123906"/>
            <a:chExt cx="1171240" cy="867449"/>
          </a:xfrm>
        </p:grpSpPr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320C2031-35AD-8FE7-5B41-08CF595A880B}"/>
                </a:ext>
              </a:extLst>
            </p:cNvPr>
            <p:cNvSpPr/>
            <p:nvPr/>
          </p:nvSpPr>
          <p:spPr>
            <a:xfrm>
              <a:off x="7732820" y="1123906"/>
              <a:ext cx="1171240" cy="86744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98" name="Rounded Rectangle 20">
              <a:extLst>
                <a:ext uri="{FF2B5EF4-FFF2-40B4-BE49-F238E27FC236}">
                  <a16:creationId xmlns:a16="http://schemas.microsoft.com/office/drawing/2014/main" id="{3AA8AE51-4BD5-80CA-DE09-5BA9478DB3CC}"/>
                </a:ext>
              </a:extLst>
            </p:cNvPr>
            <p:cNvSpPr txBox="1"/>
            <p:nvPr/>
          </p:nvSpPr>
          <p:spPr>
            <a:xfrm>
              <a:off x="7758227" y="1149313"/>
              <a:ext cx="1120426" cy="8166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500" kern="1200" dirty="0" err="1"/>
                <a:t>PVget</a:t>
              </a:r>
              <a:r>
                <a:rPr lang="en-GB" sz="1500" kern="1200" dirty="0"/>
                <a:t> hanging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C26E61C-7AF4-1C0B-5714-EF4F09B488AE}"/>
              </a:ext>
            </a:extLst>
          </p:cNvPr>
          <p:cNvGrpSpPr/>
          <p:nvPr/>
        </p:nvGrpSpPr>
        <p:grpSpPr>
          <a:xfrm>
            <a:off x="4266847" y="3249883"/>
            <a:ext cx="2190157" cy="1731454"/>
            <a:chOff x="3418086" y="1663478"/>
            <a:chExt cx="1379986" cy="988544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2657C483-3CAB-A60D-7799-B004DEC03312}"/>
                </a:ext>
              </a:extLst>
            </p:cNvPr>
            <p:cNvSpPr/>
            <p:nvPr/>
          </p:nvSpPr>
          <p:spPr>
            <a:xfrm>
              <a:off x="3418086" y="1784573"/>
              <a:ext cx="1171240" cy="86744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11" name="Rounded Rectangle 8">
              <a:extLst>
                <a:ext uri="{FF2B5EF4-FFF2-40B4-BE49-F238E27FC236}">
                  <a16:creationId xmlns:a16="http://schemas.microsoft.com/office/drawing/2014/main" id="{F1550FD5-4769-BB1B-F054-52CDCD89B883}"/>
                </a:ext>
              </a:extLst>
            </p:cNvPr>
            <p:cNvSpPr txBox="1"/>
            <p:nvPr/>
          </p:nvSpPr>
          <p:spPr>
            <a:xfrm>
              <a:off x="3677646" y="1663478"/>
              <a:ext cx="1120426" cy="8166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500" kern="1200" dirty="0"/>
                <a:t>PVA Bad Connection handling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8E3104A-2A8D-D6B5-F25E-8EF0CBBB6E26}"/>
              </a:ext>
            </a:extLst>
          </p:cNvPr>
          <p:cNvGrpSpPr/>
          <p:nvPr/>
        </p:nvGrpSpPr>
        <p:grpSpPr>
          <a:xfrm>
            <a:off x="6232349" y="3933140"/>
            <a:ext cx="132880" cy="290467"/>
            <a:chOff x="4652005" y="2073064"/>
            <a:chExt cx="132880" cy="290467"/>
          </a:xfrm>
        </p:grpSpPr>
        <p:sp>
          <p:nvSpPr>
            <p:cNvPr id="44" name="Right Arrow 43">
              <a:extLst>
                <a:ext uri="{FF2B5EF4-FFF2-40B4-BE49-F238E27FC236}">
                  <a16:creationId xmlns:a16="http://schemas.microsoft.com/office/drawing/2014/main" id="{63224DC8-D392-2480-B6C2-06BA872021AE}"/>
                </a:ext>
              </a:extLst>
            </p:cNvPr>
            <p:cNvSpPr/>
            <p:nvPr/>
          </p:nvSpPr>
          <p:spPr>
            <a:xfrm>
              <a:off x="4652005" y="2073064"/>
              <a:ext cx="132880" cy="29046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45" name="Right Arrow 10">
              <a:extLst>
                <a:ext uri="{FF2B5EF4-FFF2-40B4-BE49-F238E27FC236}">
                  <a16:creationId xmlns:a16="http://schemas.microsoft.com/office/drawing/2014/main" id="{329C81D8-287E-380B-E62C-0B44E9A2B47A}"/>
                </a:ext>
              </a:extLst>
            </p:cNvPr>
            <p:cNvSpPr txBox="1"/>
            <p:nvPr/>
          </p:nvSpPr>
          <p:spPr>
            <a:xfrm>
              <a:off x="4652005" y="2131157"/>
              <a:ext cx="93016" cy="1742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100" kern="1200"/>
            </a:p>
          </p:txBody>
        </p:sp>
      </p:grpSp>
      <p:pic>
        <p:nvPicPr>
          <p:cNvPr id="46" name="Picture 45" descr="A yellow sun in the dark&#10;&#10;AI-generated content may be incorrect.">
            <a:extLst>
              <a:ext uri="{FF2B5EF4-FFF2-40B4-BE49-F238E27FC236}">
                <a16:creationId xmlns:a16="http://schemas.microsoft.com/office/drawing/2014/main" id="{A0008CAA-3CF2-3526-AFA3-C9F7AEE578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0346" y="4005853"/>
            <a:ext cx="918566" cy="91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89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70A334-C622-8566-724A-F6B20A609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In Progress Solutions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F51F36-F2C8-256C-665A-F98E46708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EPICS Connections and </a:t>
            </a:r>
            <a:r>
              <a:rPr lang="sv-SE" dirty="0" err="1"/>
              <a:t>threads</a:t>
            </a:r>
            <a:endParaRPr lang="sv-S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7573E8-B141-F401-2CA0-B5E863A7E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15</a:t>
            </a:fld>
            <a:endParaRPr lang="sv-SE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24EEC0-491E-C99E-0F12-2D937366A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4266" y="2636177"/>
            <a:ext cx="4993785" cy="2024723"/>
          </a:xfrm>
        </p:spPr>
        <p:txBody>
          <a:bodyPr/>
          <a:lstStyle/>
          <a:p>
            <a:r>
              <a:rPr lang="en-SE" dirty="0"/>
              <a:t>Latest Archiver Appliance (above 2.0.9) with new core-pva library found to be considerably more memory efficient.</a:t>
            </a:r>
          </a:p>
          <a:p>
            <a:r>
              <a:rPr lang="en-GB" dirty="0"/>
              <a:t>i.e. 2GB memory engine handles 8000 vs 45 000 </a:t>
            </a:r>
            <a:r>
              <a:rPr lang="en-GB" dirty="0" err="1"/>
              <a:t>pva</a:t>
            </a:r>
            <a:r>
              <a:rPr lang="en-GB" dirty="0"/>
              <a:t> PVs.</a:t>
            </a:r>
            <a:endParaRPr lang="en-S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C01FDB9-BB8A-7431-7AFC-1CDD5561C0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58B7D988-8768-F9DC-D3A6-B9A733720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6B66-0B3A-474C-9C9C-E4F07B1F5DAD}" type="datetime1">
              <a:rPr lang="sv-SE" smtClean="0"/>
              <a:t>2025-09-19</a:t>
            </a:fld>
            <a:endParaRPr lang="sv-S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0018EAD-9CC2-5844-A3E7-7832CB3387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7940"/>
          <a:stretch>
            <a:fillRect/>
          </a:stretch>
        </p:blipFill>
        <p:spPr>
          <a:xfrm>
            <a:off x="893121" y="1647949"/>
            <a:ext cx="5480571" cy="713097"/>
          </a:xfrm>
          <a:prstGeom prst="rect">
            <a:avLst/>
          </a:prstGeom>
        </p:spPr>
      </p:pic>
      <p:pic>
        <p:nvPicPr>
          <p:cNvPr id="9" name="Picture 8" descr="A blue and white logo&#10;&#10;AI-generated content may be incorrect.">
            <a:extLst>
              <a:ext uri="{FF2B5EF4-FFF2-40B4-BE49-F238E27FC236}">
                <a16:creationId xmlns:a16="http://schemas.microsoft.com/office/drawing/2014/main" id="{D6E1784C-7BA0-3DB5-0A6E-F3A3EA7FF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8242" y="1478374"/>
            <a:ext cx="3594100" cy="11049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FBA5DE9-A73F-F0D4-0CC9-F830D449715D}"/>
              </a:ext>
            </a:extLst>
          </p:cNvPr>
          <p:cNvSpPr txBox="1"/>
          <p:nvPr/>
        </p:nvSpPr>
        <p:spPr>
          <a:xfrm>
            <a:off x="6565613" y="2678136"/>
            <a:ext cx="43393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SE" dirty="0">
                <a:solidFill>
                  <a:srgbClr val="666666"/>
                </a:solidFill>
              </a:rPr>
              <a:t>Next e3 release (ESS built version of epics) will use pvxs (QSRV 2) to replace the PVA stack for all IOCs at ESS.</a:t>
            </a:r>
          </a:p>
        </p:txBody>
      </p:sp>
      <p:pic>
        <p:nvPicPr>
          <p:cNvPr id="10" name="Picture 9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24CB20FF-4344-F1C4-3054-D0D5042B7C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951" y="3648538"/>
            <a:ext cx="5688279" cy="16333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9A6F6D2-4915-06B3-F5A6-9F83B263966E}"/>
              </a:ext>
            </a:extLst>
          </p:cNvPr>
          <p:cNvSpPr txBox="1"/>
          <p:nvPr/>
        </p:nvSpPr>
        <p:spPr>
          <a:xfrm>
            <a:off x="6096000" y="5330743"/>
            <a:ext cx="5943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SE" dirty="0"/>
          </a:p>
          <a:p>
            <a:r>
              <a:rPr lang="en-SE" sz="2000" dirty="0">
                <a:solidFill>
                  <a:srgbClr val="666666"/>
                </a:solidFill>
              </a:rPr>
              <a:t>Fix in phoebus core-pva library is finalized</a:t>
            </a:r>
          </a:p>
          <a:p>
            <a:pPr algn="l"/>
            <a:endParaRPr lang="en-SE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05E448B-1ACA-4A84-503E-6058C97E7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9" y="265373"/>
            <a:ext cx="9360000" cy="657339"/>
          </a:xfrm>
        </p:spPr>
        <p:txBody>
          <a:bodyPr anchor="t">
            <a:normAutofit/>
          </a:bodyPr>
          <a:lstStyle/>
          <a:p>
            <a:r>
              <a:rPr lang="en-SE" dirty="0"/>
              <a:t>Lessons Learned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CF7784-1C1A-8CAE-7BDD-F12EC152B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 anchor="ctr">
            <a:normAutofit/>
          </a:bodyPr>
          <a:lstStyle/>
          <a:p>
            <a:r>
              <a:rPr lang="sv-SE" dirty="0"/>
              <a:t>EPICS Connections and </a:t>
            </a:r>
            <a:r>
              <a:rPr lang="sv-SE" dirty="0" err="1"/>
              <a:t>threads</a:t>
            </a:r>
            <a:endParaRPr lang="sv-S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2AE567-DB15-DEDC-63E0-DBE85601F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283078-D760-1647-8B80-66BA8B52336D}" type="slidenum">
              <a:rPr lang="sv-SE" smtClean="0"/>
              <a:pPr>
                <a:spcAft>
                  <a:spcPts val="600"/>
                </a:spcAft>
              </a:pPr>
              <a:t>16</a:t>
            </a:fld>
            <a:endParaRPr lang="sv-SE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56CF2562-A412-50E7-639A-E6D5C7F2FF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3709" y="931026"/>
            <a:ext cx="9360000" cy="507076"/>
          </a:xfrm>
        </p:spPr>
        <p:txBody>
          <a:bodyPr/>
          <a:lstStyle/>
          <a:p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0CC2493-CE12-F3FA-E461-00586AD97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8896B66-0B3A-474C-9C9C-E4F07B1F5DAD}" type="datetime1">
              <a:rPr lang="sv-SE" smtClean="0"/>
              <a:pPr>
                <a:spcAft>
                  <a:spcPts val="600"/>
                </a:spcAft>
              </a:pPr>
              <a:t>2025-09-19</a:t>
            </a:fld>
            <a:endParaRPr lang="sv-SE"/>
          </a:p>
        </p:txBody>
      </p:sp>
      <p:graphicFrame>
        <p:nvGraphicFramePr>
          <p:cNvPr id="16" name="Content Placeholder 6">
            <a:extLst>
              <a:ext uri="{FF2B5EF4-FFF2-40B4-BE49-F238E27FC236}">
                <a16:creationId xmlns:a16="http://schemas.microsoft.com/office/drawing/2014/main" id="{98B29D4C-0BAB-B529-78C8-459430A572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86173"/>
              </p:ext>
            </p:extLst>
          </p:nvPr>
        </p:nvGraphicFramePr>
        <p:xfrm>
          <a:off x="1094400" y="1562400"/>
          <a:ext cx="9365782" cy="4768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672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CE13C2B-0573-3193-ABC9-E4B228439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9" y="265373"/>
            <a:ext cx="9360000" cy="657339"/>
          </a:xfrm>
        </p:spPr>
        <p:txBody>
          <a:bodyPr vert="horz" lIns="90000" tIns="45720" rIns="91440" bIns="18000" rtlCol="0" anchor="t" anchorCtr="0">
            <a:normAutofit/>
          </a:bodyPr>
          <a:lstStyle/>
          <a:p>
            <a:r>
              <a:rPr lang="sv-SE" kern="1200">
                <a:latin typeface="+mj-lt"/>
                <a:ea typeface="+mj-ea"/>
                <a:cs typeface="+mj-cs"/>
              </a:rPr>
              <a:t>Most of all, thank you all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57205D-5234-F5C9-9D31-4AFDFCECC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/>
              <a:t>EPICS Connections and </a:t>
            </a:r>
            <a:r>
              <a:rPr lang="sv-SE" dirty="0" err="1"/>
              <a:t>threads</a:t>
            </a:r>
            <a:endParaRPr lang="sv-S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D21CC1-AB5B-48DB-0A9E-246D89C14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7283078-D760-1647-8B80-66BA8B52336D}" type="slidenum">
              <a:rPr lang="sv-SE" smtClean="0"/>
              <a:pPr>
                <a:spcAft>
                  <a:spcPts val="600"/>
                </a:spcAft>
              </a:pPr>
              <a:t>17</a:t>
            </a:fld>
            <a:endParaRPr lang="sv-S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734F59-76FC-E596-EBCD-029AE660459A}"/>
              </a:ext>
            </a:extLst>
          </p:cNvPr>
          <p:cNvSpPr txBox="1"/>
          <p:nvPr/>
        </p:nvSpPr>
        <p:spPr>
          <a:xfrm>
            <a:off x="1094400" y="1562400"/>
            <a:ext cx="4993785" cy="4768062"/>
          </a:xfrm>
          <a:prstGeom prst="rect">
            <a:avLst/>
          </a:prstGeom>
        </p:spPr>
        <p:txBody>
          <a:bodyPr vert="horz" lIns="0" tIns="45720" rIns="18000" bIns="45720" rtlCol="0">
            <a:normAutofit lnSpcReduction="10000"/>
          </a:bodyPr>
          <a:lstStyle/>
          <a:p>
            <a:pPr marL="101600" indent="-101600">
              <a:lnSpc>
                <a:spcPct val="9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</a:pPr>
            <a:r>
              <a:rPr lang="en-US" sz="1100" b="1" spc="63" dirty="0">
                <a:solidFill>
                  <a:srgbClr val="666666"/>
                </a:solidFill>
              </a:rPr>
              <a:t>ESS Infra:</a:t>
            </a:r>
          </a:p>
          <a:p>
            <a:pPr marL="101600" indent="-101600">
              <a:lnSpc>
                <a:spcPct val="9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</a:pPr>
            <a:r>
              <a:rPr lang="en-US" sz="1100" spc="63" dirty="0">
                <a:solidFill>
                  <a:srgbClr val="666666"/>
                </a:solidFill>
              </a:rPr>
              <a:t>Stephane </a:t>
            </a:r>
            <a:r>
              <a:rPr lang="en-US" sz="1100" spc="63" dirty="0" err="1">
                <a:solidFill>
                  <a:srgbClr val="666666"/>
                </a:solidFill>
              </a:rPr>
              <a:t>Armanet</a:t>
            </a:r>
            <a:endParaRPr lang="en-US" sz="1100" spc="63" dirty="0">
              <a:solidFill>
                <a:srgbClr val="666666"/>
              </a:solidFill>
            </a:endParaRPr>
          </a:p>
          <a:p>
            <a:pPr marL="101600" indent="-101600">
              <a:lnSpc>
                <a:spcPct val="9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</a:pPr>
            <a:endParaRPr lang="en-US" sz="1100" spc="63" dirty="0">
              <a:solidFill>
                <a:srgbClr val="666666"/>
              </a:solidFill>
            </a:endParaRPr>
          </a:p>
          <a:p>
            <a:pPr marL="101600" indent="-101600">
              <a:lnSpc>
                <a:spcPct val="9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</a:pPr>
            <a:r>
              <a:rPr lang="en-US" sz="1100" b="1" spc="63" dirty="0">
                <a:solidFill>
                  <a:srgbClr val="666666"/>
                </a:solidFill>
              </a:rPr>
              <a:t>ESS Software:</a:t>
            </a:r>
          </a:p>
          <a:p>
            <a:pPr marL="101600" indent="-101600">
              <a:lnSpc>
                <a:spcPct val="9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</a:pPr>
            <a:r>
              <a:rPr lang="en-US" sz="1100" spc="63" dirty="0">
                <a:solidFill>
                  <a:srgbClr val="666666"/>
                </a:solidFill>
              </a:rPr>
              <a:t>Abraham Wolk</a:t>
            </a:r>
          </a:p>
          <a:p>
            <a:pPr marL="101600" indent="-101600">
              <a:lnSpc>
                <a:spcPct val="9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</a:pPr>
            <a:r>
              <a:rPr lang="en-US" sz="1100" spc="63" dirty="0">
                <a:solidFill>
                  <a:srgbClr val="666666"/>
                </a:solidFill>
              </a:rPr>
              <a:t>Simon Rose</a:t>
            </a:r>
          </a:p>
          <a:p>
            <a:pPr marL="101600" indent="-101600">
              <a:lnSpc>
                <a:spcPct val="9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</a:pPr>
            <a:r>
              <a:rPr lang="en-US" sz="1100" spc="63" dirty="0">
                <a:solidFill>
                  <a:srgbClr val="666666"/>
                </a:solidFill>
              </a:rPr>
              <a:t>Anders Lindh Olsson</a:t>
            </a:r>
          </a:p>
          <a:p>
            <a:pPr marL="101600" indent="-101600">
              <a:lnSpc>
                <a:spcPct val="9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</a:pPr>
            <a:endParaRPr lang="en-US" sz="1100" spc="63" dirty="0">
              <a:solidFill>
                <a:srgbClr val="666666"/>
              </a:solidFill>
            </a:endParaRPr>
          </a:p>
          <a:p>
            <a:pPr marL="101600" indent="-101600">
              <a:lnSpc>
                <a:spcPct val="9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</a:pPr>
            <a:r>
              <a:rPr lang="en-US" sz="1100" b="1" spc="63" dirty="0">
                <a:solidFill>
                  <a:srgbClr val="666666"/>
                </a:solidFill>
              </a:rPr>
              <a:t>ESS ICS-HWI:</a:t>
            </a:r>
          </a:p>
          <a:p>
            <a:pPr marL="101600" indent="-101600">
              <a:lnSpc>
                <a:spcPct val="9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</a:pPr>
            <a:r>
              <a:rPr lang="en-US" sz="1100" spc="63" dirty="0">
                <a:solidFill>
                  <a:srgbClr val="666666"/>
                </a:solidFill>
              </a:rPr>
              <a:t>João Paulo Martins</a:t>
            </a:r>
          </a:p>
          <a:p>
            <a:pPr marL="101600" indent="-101600">
              <a:lnSpc>
                <a:spcPct val="9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</a:pPr>
            <a:r>
              <a:rPr lang="en-US" sz="1100" spc="63" dirty="0">
                <a:solidFill>
                  <a:srgbClr val="666666"/>
                </a:solidFill>
              </a:rPr>
              <a:t>Lucas Magalhães</a:t>
            </a:r>
          </a:p>
          <a:p>
            <a:pPr marL="101600" indent="-101600">
              <a:lnSpc>
                <a:spcPct val="9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</a:pPr>
            <a:r>
              <a:rPr lang="en-US" sz="1100" spc="63" dirty="0">
                <a:solidFill>
                  <a:srgbClr val="666666"/>
                </a:solidFill>
              </a:rPr>
              <a:t>Mateusz </a:t>
            </a:r>
            <a:r>
              <a:rPr lang="en-US" sz="1100" spc="63" dirty="0" err="1">
                <a:solidFill>
                  <a:srgbClr val="666666"/>
                </a:solidFill>
              </a:rPr>
              <a:t>Nabywaniec</a:t>
            </a:r>
            <a:endParaRPr lang="en-US" sz="1100" spc="63" dirty="0">
              <a:solidFill>
                <a:srgbClr val="666666"/>
              </a:solidFill>
            </a:endParaRPr>
          </a:p>
          <a:p>
            <a:pPr marL="101600" indent="-101600">
              <a:lnSpc>
                <a:spcPct val="9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</a:pPr>
            <a:r>
              <a:rPr lang="en-US" sz="1100" spc="63" dirty="0">
                <a:solidFill>
                  <a:srgbClr val="666666"/>
                </a:solidFill>
              </a:rPr>
              <a:t>Karl Vestin</a:t>
            </a:r>
          </a:p>
          <a:p>
            <a:pPr marL="101600" indent="-101600">
              <a:lnSpc>
                <a:spcPct val="9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</a:pPr>
            <a:endParaRPr lang="en-US" sz="1100" spc="63" dirty="0">
              <a:solidFill>
                <a:srgbClr val="666666"/>
              </a:solidFill>
            </a:endParaRPr>
          </a:p>
          <a:p>
            <a:pPr marL="101600" indent="-101600">
              <a:lnSpc>
                <a:spcPct val="9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</a:pPr>
            <a:r>
              <a:rPr lang="en-US" sz="1100" b="1" spc="63" dirty="0">
                <a:solidFill>
                  <a:srgbClr val="666666"/>
                </a:solidFill>
              </a:rPr>
              <a:t>Outside of ESS</a:t>
            </a:r>
          </a:p>
          <a:p>
            <a:pPr marL="101600" indent="-101600">
              <a:lnSpc>
                <a:spcPct val="9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</a:pPr>
            <a:r>
              <a:rPr lang="en-US" sz="1100" spc="63" dirty="0">
                <a:solidFill>
                  <a:srgbClr val="666666"/>
                </a:solidFill>
              </a:rPr>
              <a:t>Michael </a:t>
            </a:r>
            <a:r>
              <a:rPr lang="en-US" sz="1100" spc="63" dirty="0" err="1">
                <a:solidFill>
                  <a:srgbClr val="666666"/>
                </a:solidFill>
              </a:rPr>
              <a:t>Davidsaver</a:t>
            </a:r>
            <a:endParaRPr lang="en-US" sz="1100" spc="63" dirty="0">
              <a:solidFill>
                <a:srgbClr val="666666"/>
              </a:solidFill>
            </a:endParaRPr>
          </a:p>
          <a:p>
            <a:pPr marL="101600" indent="-101600">
              <a:lnSpc>
                <a:spcPct val="9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</a:pPr>
            <a:r>
              <a:rPr lang="en-US" sz="1100" spc="63" dirty="0">
                <a:solidFill>
                  <a:srgbClr val="666666"/>
                </a:solidFill>
              </a:rPr>
              <a:t>Kay </a:t>
            </a:r>
            <a:r>
              <a:rPr lang="en-US" sz="1100" spc="63" dirty="0" err="1">
                <a:solidFill>
                  <a:srgbClr val="666666"/>
                </a:solidFill>
              </a:rPr>
              <a:t>Kasemir</a:t>
            </a:r>
            <a:r>
              <a:rPr lang="en-US" sz="1100" spc="63" dirty="0">
                <a:solidFill>
                  <a:srgbClr val="666666"/>
                </a:solidFill>
              </a:rPr>
              <a:t> </a:t>
            </a:r>
          </a:p>
          <a:p>
            <a:pPr marL="101600" indent="-101600">
              <a:lnSpc>
                <a:spcPct val="9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</a:pPr>
            <a:r>
              <a:rPr lang="en-US" sz="1100" spc="63" dirty="0">
                <a:solidFill>
                  <a:srgbClr val="666666"/>
                </a:solidFill>
              </a:rPr>
              <a:t>And I’m sure more.</a:t>
            </a:r>
            <a:endParaRPr lang="en-US" sz="1100" dirty="0">
              <a:solidFill>
                <a:srgbClr val="666666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2A4166A-5147-22BC-B95A-00933D4AD5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3709" y="931026"/>
            <a:ext cx="9360000" cy="507076"/>
          </a:xfrm>
        </p:spPr>
        <p:txBody>
          <a:bodyPr/>
          <a:lstStyle/>
          <a:p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2A68832-9DC5-591D-ED23-DEA969B2DB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18896B66-0B3A-474C-9C9C-E4F07B1F5DAD}" type="datetime1">
              <a:rPr lang="sv-SE" smtClean="0"/>
              <a:pPr>
                <a:spcAft>
                  <a:spcPts val="600"/>
                </a:spcAft>
              </a:pPr>
              <a:t>2025-09-19</a:t>
            </a:fld>
            <a:endParaRPr lang="sv-SE"/>
          </a:p>
        </p:txBody>
      </p:sp>
      <p:graphicFrame>
        <p:nvGraphicFramePr>
          <p:cNvPr id="11" name="Content Placeholder 5">
            <a:extLst>
              <a:ext uri="{FF2B5EF4-FFF2-40B4-BE49-F238E27FC236}">
                <a16:creationId xmlns:a16="http://schemas.microsoft.com/office/drawing/2014/main" id="{0770AB55-3F00-C6D8-B1A7-DEA9AA7DC7CF}"/>
              </a:ext>
            </a:extLst>
          </p:cNvPr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995988926"/>
              </p:ext>
            </p:extLst>
          </p:nvPr>
        </p:nvGraphicFramePr>
        <p:xfrm>
          <a:off x="6373692" y="1562400"/>
          <a:ext cx="4993785" cy="4768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284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145CF3-C12C-4347-8E68-43E7983404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120996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145CF3-C12C-4347-8E68-43E7983404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EPICS PVA Connections and Threads</a:t>
            </a:r>
            <a:endParaRPr lang="en-GB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9D51EF2D-F832-4781-89C3-3F5E4843BF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tabLst>
                <a:tab pos="0" algn="l"/>
              </a:tabLst>
            </a:pPr>
            <a:r>
              <a:rPr lang="en-GB" spc="-1" dirty="0">
                <a:solidFill>
                  <a:srgbClr val="FFFFFF"/>
                </a:solidFill>
              </a:rPr>
              <a:t>Some more PVXS marketing </a:t>
            </a:r>
            <a:endParaRPr lang="en-US" spc="-1" dirty="0">
              <a:latin typeface="Arial"/>
            </a:endParaRP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26DA0E2-82BB-493E-9B68-2D93A245C5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PRESENTED BY </a:t>
            </a:r>
            <a:r>
              <a:rPr lang="en-GB" spc="63" dirty="0">
                <a:solidFill>
                  <a:srgbClr val="FFFFFF"/>
                </a:solidFill>
              </a:rPr>
              <a:t>Sky brewer, João Paulo martins, Stephanne </a:t>
            </a:r>
            <a:r>
              <a:rPr lang="en-GB" spc="63" dirty="0" err="1">
                <a:solidFill>
                  <a:srgbClr val="FFFFFF"/>
                </a:solidFill>
              </a:rPr>
              <a:t>armanet</a:t>
            </a:r>
            <a:r>
              <a:rPr lang="en-GB" spc="63" dirty="0">
                <a:solidFill>
                  <a:srgbClr val="FFFFFF"/>
                </a:solidFill>
              </a:rPr>
              <a:t>, Lucas Magalhaes, Abraham </a:t>
            </a:r>
            <a:r>
              <a:rPr lang="en-GB" spc="63" dirty="0" err="1">
                <a:solidFill>
                  <a:srgbClr val="FFFFFF"/>
                </a:solidFill>
              </a:rPr>
              <a:t>wolk</a:t>
            </a:r>
            <a:r>
              <a:rPr lang="en-GB" spc="63" dirty="0">
                <a:solidFill>
                  <a:srgbClr val="FFFFFF"/>
                </a:solidFill>
              </a:rPr>
              <a:t>, Mateusz </a:t>
            </a:r>
            <a:r>
              <a:rPr lang="en-GB" spc="63" dirty="0" err="1">
                <a:solidFill>
                  <a:srgbClr val="FFFFFF"/>
                </a:solidFill>
              </a:rPr>
              <a:t>nabywaniec</a:t>
            </a:r>
            <a:r>
              <a:rPr lang="en-GB" spc="63" dirty="0">
                <a:solidFill>
                  <a:srgbClr val="FFFFFF"/>
                </a:solidFill>
              </a:rPr>
              <a:t>, </a:t>
            </a:r>
            <a:r>
              <a:rPr lang="en-GB" spc="63" dirty="0" err="1">
                <a:solidFill>
                  <a:srgbClr val="FFFFFF"/>
                </a:solidFill>
              </a:rPr>
              <a:t>simon</a:t>
            </a:r>
            <a:r>
              <a:rPr lang="en-GB" spc="63" dirty="0">
                <a:solidFill>
                  <a:srgbClr val="FFFFFF"/>
                </a:solidFill>
              </a:rPr>
              <a:t> rose</a:t>
            </a:r>
            <a:endParaRPr lang="en-GB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0E777A6-9513-43F3-BB24-ED0539ADDD8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930395" y="6117873"/>
            <a:ext cx="3215183" cy="459883"/>
          </a:xfrm>
        </p:spPr>
        <p:txBody>
          <a:bodyPr/>
          <a:lstStyle/>
          <a:p>
            <a:fld id="{18896B66-0B3A-474C-9C9C-E4F07B1F5DAD}" type="datetime1">
              <a:rPr lang="sv-SE" sz="1200" b="1">
                <a:solidFill>
                  <a:schemeClr val="bg1"/>
                </a:solidFill>
              </a:rPr>
              <a:pPr/>
              <a:t>2025-09-19</a:t>
            </a:fld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99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F361A0A-2528-42EB-8E6A-DA01C6577F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EE8596B-CFC4-494E-833A-CBBEC30781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D11693FE-8633-4CDA-ABA8-92FAAA0C73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Beam commissioning begins with confused faces</a:t>
            </a:r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F2049D6-33EF-411A-8631-A29E542083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/>
              <a:t>MCR </a:t>
            </a:r>
            <a:r>
              <a:rPr lang="sv-SE" dirty="0" err="1"/>
              <a:t>Chaos</a:t>
            </a:r>
            <a:endParaRPr lang="sv-SE" dirty="0"/>
          </a:p>
        </p:txBody>
      </p:sp>
      <p:pic>
        <p:nvPicPr>
          <p:cNvPr id="5" name="Content Placeholder 4" descr="A group of people in a room with computers&#10;&#10;AI-generated content may be incorrect.">
            <a:extLst>
              <a:ext uri="{FF2B5EF4-FFF2-40B4-BE49-F238E27FC236}">
                <a16:creationId xmlns:a16="http://schemas.microsoft.com/office/drawing/2014/main" id="{DCC3417D-FC73-30E2-CF17-98B4897050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224" y="642666"/>
            <a:ext cx="7351776" cy="5515698"/>
          </a:xfrm>
          <a:prstGeom prst="rect">
            <a:avLst/>
          </a:prstGeom>
          <a:noFill/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270034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OPIs cannot connect to PVs</a:t>
            </a:r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CE7790D-E878-42AC-AA2D-8A369B3D7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TITLE/FOOTER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4B78B478-BF6B-4F13-BEDC-210D18337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>
                <a:solidFill>
                  <a:srgbClr val="CCCCCC"/>
                </a:solidFill>
              </a:rPr>
              <a:t>4</a:t>
            </a:fld>
            <a:endParaRPr lang="sv-SE" dirty="0">
              <a:solidFill>
                <a:srgbClr val="CCCCCC"/>
              </a:solidFill>
            </a:endParaRP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CFEF36EF-EA79-48B1-8977-F8AA6F2C6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399" y="1434656"/>
            <a:ext cx="4993785" cy="4958162"/>
          </a:xfrm>
        </p:spPr>
        <p:txBody>
          <a:bodyPr/>
          <a:lstStyle/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Our Infrastructure engineers go down to investigate, they initially assumed a network issue as many PVs were not getting connection.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OPIs already connected could continue monitoring them.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Using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pvget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pvmonitor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appeared to be working.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One System Owner suggests only looking at LLRF IOC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292B69F-2AE4-1AC4-563D-AE0C3B1B5672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3"/>
          <a:stretch>
            <a:fillRect/>
          </a:stretch>
        </p:blipFill>
        <p:spPr>
          <a:xfrm>
            <a:off x="6103817" y="1520554"/>
            <a:ext cx="10090431" cy="4872264"/>
          </a:xfrm>
        </p:spPr>
      </p:pic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Beam commissioning begins with high and low level debugging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2025-09-19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7453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CD716-2CC3-8B7B-9E0A-7B312D9B5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Temporary fixes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68EB19-2A64-D956-53E0-8244668C2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EPICS Connections and </a:t>
            </a:r>
            <a:r>
              <a:rPr lang="sv-SE" dirty="0" err="1"/>
              <a:t>threads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4347E1-2187-5E41-CFAF-32D5344B2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5</a:t>
            </a:fld>
            <a:endParaRPr lang="sv-SE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923A361-60AA-33E3-48E6-ED693621FE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E" dirty="0"/>
              <a:t>Reproduction is produced the next day by repeatedly opening and closing filter connections with the IOC at speed.</a:t>
            </a:r>
          </a:p>
          <a:p>
            <a:endParaRPr lang="en-SE" dirty="0"/>
          </a:p>
          <a:p>
            <a:r>
              <a:rPr lang="en-SE" dirty="0"/>
              <a:t>All decimation channel filters are removed from OPIs</a:t>
            </a:r>
          </a:p>
          <a:p>
            <a:endParaRPr lang="en-SE" dirty="0"/>
          </a:p>
          <a:p>
            <a:r>
              <a:rPr lang="en-SE" dirty="0"/>
              <a:t>In the short term, hotfix release of e3 for the LLRF IOC has the pva library replaced with pvxs, as this is tested to not have the problem.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BBD7103-48B4-AB3F-30FE-31838422C88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SE" dirty="0"/>
              <a:t>24 hour deadline to provide a solution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BEDB8BD-22E9-161A-C354-BF7906BBF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6B66-0B3A-474C-9C9C-E4F07B1F5DAD}" type="datetime1">
              <a:rPr lang="sv-SE" smtClean="0"/>
              <a:t>2025-09-19</a:t>
            </a:fld>
            <a:endParaRPr lang="sv-SE" dirty="0"/>
          </a:p>
        </p:txBody>
      </p:sp>
      <p:pic>
        <p:nvPicPr>
          <p:cNvPr id="1026" name="Picture 2" descr="24 (TV series) - Wikipedia">
            <a:extLst>
              <a:ext uri="{FF2B5EF4-FFF2-40B4-BE49-F238E27FC236}">
                <a16:creationId xmlns:a16="http://schemas.microsoft.com/office/drawing/2014/main" id="{BE00B79A-49FD-FE98-2E92-55843CBDC7C4}"/>
              </a:ext>
            </a:extLst>
          </p:cNvPr>
          <p:cNvPicPr>
            <a:picLocks noGrp="1" noChangeAspect="1" noChangeArrowheads="1"/>
          </p:cNvPicPr>
          <p:nvPr>
            <p:ph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2623042"/>
            <a:ext cx="4994275" cy="2646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5976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screen shot of a graph&#10;&#10;AI-generated content may be incorrect.">
            <a:extLst>
              <a:ext uri="{FF2B5EF4-FFF2-40B4-BE49-F238E27FC236}">
                <a16:creationId xmlns:a16="http://schemas.microsoft.com/office/drawing/2014/main" id="{D48F2755-0939-DE20-39ED-870B22D6E72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5215" y="2020051"/>
            <a:ext cx="8397357" cy="372583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CA277C56-3EF8-495F-98AC-A7E8CE6D9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Debugging the LLRF IOC</a:t>
            </a:r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5F5D470B-BE7E-49E6-B723-2EFD0840B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EPICS Connections and </a:t>
            </a:r>
            <a:r>
              <a:rPr lang="sv-SE" dirty="0" err="1"/>
              <a:t>threads</a:t>
            </a:r>
            <a:endParaRPr lang="sv-SE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0756E12-8A7A-4F8A-8D1C-AE175B113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>
                <a:solidFill>
                  <a:srgbClr val="CCCCCC"/>
                </a:solidFill>
              </a:rPr>
              <a:t>6</a:t>
            </a:fld>
            <a:endParaRPr lang="sv-SE" dirty="0">
              <a:solidFill>
                <a:srgbClr val="CCCCCC"/>
              </a:solidFill>
            </a:endParaRP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D108556F-5D32-452D-B384-98CCF3F44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729457" cy="4768062"/>
          </a:xfrm>
        </p:spPr>
        <p:txBody>
          <a:bodyPr/>
          <a:lstStyle/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IOC crashes </a:t>
            </a:r>
          </a:p>
          <a:p>
            <a:r>
              <a:rPr lang="en-GB" sz="1400" dirty="0">
                <a:latin typeface="Andale Mono" panose="020B0509000000000004" pitchFamily="49" charset="0"/>
              </a:rPr>
              <a:t>A call to 'assert(status == </a:t>
            </a:r>
            <a:r>
              <a:rPr lang="en-GB" sz="1400" dirty="0" err="1">
                <a:latin typeface="Andale Mono" panose="020B0509000000000004" pitchFamily="49" charset="0"/>
              </a:rPr>
              <a:t>epicsMutexLockOK</a:t>
            </a:r>
            <a:r>
              <a:rPr lang="en-GB" sz="1400" dirty="0">
                <a:latin typeface="Andale Mono" panose="020B0509000000000004" pitchFamily="49" charset="0"/>
              </a:rPr>
              <a:t>)'^M                                      </a:t>
            </a:r>
          </a:p>
          <a:p>
            <a:r>
              <a:rPr lang="en-GB" sz="1400" dirty="0">
                <a:latin typeface="Andale Mono" panose="020B0509000000000004" pitchFamily="49" charset="0"/>
              </a:rPr>
              <a:t>    by thread 'PDB-event' failed in ../</a:t>
            </a:r>
            <a:r>
              <a:rPr lang="en-GB" sz="1400" dirty="0" err="1">
                <a:latin typeface="Andale Mono" panose="020B0509000000000004" pitchFamily="49" charset="0"/>
              </a:rPr>
              <a:t>freeList</a:t>
            </a:r>
            <a:r>
              <a:rPr lang="en-GB" sz="1400" dirty="0">
                <a:latin typeface="Andale Mono" panose="020B0509000000000004" pitchFamily="49" charset="0"/>
              </a:rPr>
              <a:t>/</a:t>
            </a:r>
            <a:r>
              <a:rPr lang="en-GB" sz="1400" dirty="0" err="1">
                <a:latin typeface="Andale Mono" panose="020B0509000000000004" pitchFamily="49" charset="0"/>
              </a:rPr>
              <a:t>freeListLib.c</a:t>
            </a:r>
            <a:r>
              <a:rPr lang="en-GB" sz="1400" dirty="0">
                <a:latin typeface="Andale Mono" panose="020B0509000000000004" pitchFamily="49" charset="0"/>
              </a:rPr>
              <a:t> line 169.^M  </a:t>
            </a:r>
          </a:p>
          <a:p>
            <a:endParaRPr lang="en-GB" sz="1400" dirty="0">
              <a:latin typeface="Andale Mono" panose="020B0509000000000004" pitchFamily="49" charset="0"/>
            </a:endParaRP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sv-SE" dirty="0">
                <a:solidFill>
                  <a:schemeClr val="tx1"/>
                </a:solidFill>
              </a:rPr>
              <a:t>On the </a:t>
            </a:r>
            <a:r>
              <a:rPr lang="sv-SE" dirty="0" err="1">
                <a:solidFill>
                  <a:schemeClr val="tx1"/>
                </a:solidFill>
              </a:rPr>
              <a:t>client</a:t>
            </a:r>
            <a:endParaRPr lang="sv-SE" dirty="0">
              <a:solidFill>
                <a:schemeClr val="tx1"/>
              </a:solidFill>
            </a:endParaRPr>
          </a:p>
          <a:p>
            <a:r>
              <a:rPr lang="en-GB" dirty="0"/>
              <a:t>- UDP broadcast was reaching the IOC and the reply was reaching the WS</a:t>
            </a:r>
          </a:p>
          <a:p>
            <a:r>
              <a:rPr lang="en-GB" dirty="0"/>
              <a:t> - the WS initiated a TCP SYN but the IOC never sent a TCP SYN+ACK</a:t>
            </a:r>
          </a:p>
          <a:p>
            <a:endParaRPr lang="en-GB" dirty="0"/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endParaRPr lang="sv-SE" dirty="0"/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0B57A266-1EA8-4A09-8126-11EA28233D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FB21B05D-41C5-3F45-94B7-7EEA5B44AB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2025-09-19</a:t>
            </a:fld>
            <a:endParaRPr lang="sv-SE" dirty="0"/>
          </a:p>
        </p:txBody>
      </p:sp>
      <p:sp>
        <p:nvSpPr>
          <p:cNvPr id="14" name="AutoShape 10">
            <a:extLst>
              <a:ext uri="{FF2B5EF4-FFF2-40B4-BE49-F238E27FC236}">
                <a16:creationId xmlns:a16="http://schemas.microsoft.com/office/drawing/2014/main" id="{0D8741A5-6515-3C33-ADF7-0F3BF880B65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08500" y="1841500"/>
            <a:ext cx="3175000" cy="317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E"/>
          </a:p>
        </p:txBody>
      </p:sp>
      <p:sp>
        <p:nvSpPr>
          <p:cNvPr id="16" name="AutoShape 14">
            <a:extLst>
              <a:ext uri="{FF2B5EF4-FFF2-40B4-BE49-F238E27FC236}">
                <a16:creationId xmlns:a16="http://schemas.microsoft.com/office/drawing/2014/main" id="{4BE0BA5C-B42B-F66A-78E8-7C68DFE5095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87075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697B5-9194-AD45-0F01-7008FCC77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A perfect storm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181E13-14A1-1E40-9712-184448F8F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EPICS Connections and </a:t>
            </a:r>
            <a:r>
              <a:rPr lang="sv-SE" dirty="0" err="1"/>
              <a:t>threads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B49271-38A6-83E3-F4E3-AC8A03BE4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7</a:t>
            </a:fld>
            <a:endParaRPr lang="sv-S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A293075-F87A-F372-A30B-8C13F040958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E8C59AB1-783A-FE34-C597-85CAD26AA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6B66-0B3A-474C-9C9C-E4F07B1F5DAD}" type="datetime1">
              <a:rPr lang="sv-SE" smtClean="0"/>
              <a:t>2025-09-19</a:t>
            </a:fld>
            <a:endParaRPr lang="sv-SE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49A8A27-B789-D829-8A16-C13AA57FDA08}"/>
              </a:ext>
            </a:extLst>
          </p:cNvPr>
          <p:cNvGrpSpPr/>
          <p:nvPr/>
        </p:nvGrpSpPr>
        <p:grpSpPr>
          <a:xfrm>
            <a:off x="5095747" y="2083511"/>
            <a:ext cx="1171240" cy="867449"/>
            <a:chOff x="3434713" y="209501"/>
            <a:chExt cx="1171240" cy="867449"/>
          </a:xfrm>
        </p:grpSpPr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E1549F06-64FF-8DB6-CE36-304CD8B2E774}"/>
                </a:ext>
              </a:extLst>
            </p:cNvPr>
            <p:cNvSpPr/>
            <p:nvPr/>
          </p:nvSpPr>
          <p:spPr>
            <a:xfrm>
              <a:off x="3434713" y="209501"/>
              <a:ext cx="1171240" cy="86744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48" name="Rounded Rectangle 4">
              <a:extLst>
                <a:ext uri="{FF2B5EF4-FFF2-40B4-BE49-F238E27FC236}">
                  <a16:creationId xmlns:a16="http://schemas.microsoft.com/office/drawing/2014/main" id="{A18DD33C-26DC-10FB-BCF2-ACB7BAAFC0A0}"/>
                </a:ext>
              </a:extLst>
            </p:cNvPr>
            <p:cNvSpPr txBox="1"/>
            <p:nvPr/>
          </p:nvSpPr>
          <p:spPr>
            <a:xfrm>
              <a:off x="3460120" y="234908"/>
              <a:ext cx="1120426" cy="8166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500" kern="1200" dirty="0"/>
                <a:t>Channel Filters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B6B7E1C-4C9C-C908-29D2-C02BBD042BE9}"/>
              </a:ext>
            </a:extLst>
          </p:cNvPr>
          <p:cNvGrpSpPr/>
          <p:nvPr/>
        </p:nvGrpSpPr>
        <p:grpSpPr>
          <a:xfrm>
            <a:off x="5447017" y="3113923"/>
            <a:ext cx="290467" cy="375060"/>
            <a:chOff x="3866673" y="1253847"/>
            <a:chExt cx="290467" cy="375060"/>
          </a:xfrm>
        </p:grpSpPr>
        <p:sp>
          <p:nvSpPr>
            <p:cNvPr id="45" name="Right Arrow 44">
              <a:extLst>
                <a:ext uri="{FF2B5EF4-FFF2-40B4-BE49-F238E27FC236}">
                  <a16:creationId xmlns:a16="http://schemas.microsoft.com/office/drawing/2014/main" id="{FC28258D-C895-C3EA-2790-A11C144161D2}"/>
                </a:ext>
              </a:extLst>
            </p:cNvPr>
            <p:cNvSpPr/>
            <p:nvPr/>
          </p:nvSpPr>
          <p:spPr>
            <a:xfrm rot="5436289">
              <a:off x="3824377" y="1296143"/>
              <a:ext cx="375060" cy="29046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46" name="Right Arrow 6">
              <a:extLst>
                <a:ext uri="{FF2B5EF4-FFF2-40B4-BE49-F238E27FC236}">
                  <a16:creationId xmlns:a16="http://schemas.microsoft.com/office/drawing/2014/main" id="{E24DA7EF-AC86-3601-E161-8E6CE14DA8CA}"/>
                </a:ext>
              </a:extLst>
            </p:cNvPr>
            <p:cNvSpPr txBox="1"/>
            <p:nvPr/>
          </p:nvSpPr>
          <p:spPr>
            <a:xfrm rot="16236289">
              <a:off x="3868407" y="1310668"/>
              <a:ext cx="287920" cy="1742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100" kern="12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EE914FD-DBE9-ED86-47AE-D710DEFE5EBD}"/>
              </a:ext>
            </a:extLst>
          </p:cNvPr>
          <p:cNvGrpSpPr/>
          <p:nvPr/>
        </p:nvGrpSpPr>
        <p:grpSpPr>
          <a:xfrm>
            <a:off x="4336422" y="3445761"/>
            <a:ext cx="2190157" cy="1731454"/>
            <a:chOff x="3418086" y="1663478"/>
            <a:chExt cx="1379986" cy="988544"/>
          </a:xfrm>
        </p:grpSpPr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2BD748C9-1A9D-91B1-1310-127F1AC29981}"/>
                </a:ext>
              </a:extLst>
            </p:cNvPr>
            <p:cNvSpPr/>
            <p:nvPr/>
          </p:nvSpPr>
          <p:spPr>
            <a:xfrm>
              <a:off x="3418086" y="1784573"/>
              <a:ext cx="1171240" cy="86744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44" name="Rounded Rectangle 8">
              <a:extLst>
                <a:ext uri="{FF2B5EF4-FFF2-40B4-BE49-F238E27FC236}">
                  <a16:creationId xmlns:a16="http://schemas.microsoft.com/office/drawing/2014/main" id="{72D271FD-D219-BF66-1E90-CCA6AD942F61}"/>
                </a:ext>
              </a:extLst>
            </p:cNvPr>
            <p:cNvSpPr txBox="1"/>
            <p:nvPr/>
          </p:nvSpPr>
          <p:spPr>
            <a:xfrm>
              <a:off x="3677646" y="1663478"/>
              <a:ext cx="1120426" cy="8166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500" kern="1200" dirty="0"/>
                <a:t>PVA Bad Connection handling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A981936-A383-04D3-FF0C-E64D59180A91}"/>
              </a:ext>
            </a:extLst>
          </p:cNvPr>
          <p:cNvGrpSpPr/>
          <p:nvPr/>
        </p:nvGrpSpPr>
        <p:grpSpPr>
          <a:xfrm>
            <a:off x="6232349" y="3933140"/>
            <a:ext cx="132880" cy="290467"/>
            <a:chOff x="4652005" y="2073064"/>
            <a:chExt cx="132880" cy="290467"/>
          </a:xfrm>
        </p:grpSpPr>
        <p:sp>
          <p:nvSpPr>
            <p:cNvPr id="41" name="Right Arrow 40">
              <a:extLst>
                <a:ext uri="{FF2B5EF4-FFF2-40B4-BE49-F238E27FC236}">
                  <a16:creationId xmlns:a16="http://schemas.microsoft.com/office/drawing/2014/main" id="{A3C5D28F-6534-226C-34E3-9A446A156435}"/>
                </a:ext>
              </a:extLst>
            </p:cNvPr>
            <p:cNvSpPr/>
            <p:nvPr/>
          </p:nvSpPr>
          <p:spPr>
            <a:xfrm>
              <a:off x="4652005" y="2073064"/>
              <a:ext cx="132880" cy="29046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42" name="Right Arrow 10">
              <a:extLst>
                <a:ext uri="{FF2B5EF4-FFF2-40B4-BE49-F238E27FC236}">
                  <a16:creationId xmlns:a16="http://schemas.microsoft.com/office/drawing/2014/main" id="{3AE845B8-4476-4E23-B65C-D1D32722A925}"/>
                </a:ext>
              </a:extLst>
            </p:cNvPr>
            <p:cNvSpPr txBox="1"/>
            <p:nvPr/>
          </p:nvSpPr>
          <p:spPr>
            <a:xfrm>
              <a:off x="4652005" y="2131157"/>
              <a:ext cx="93016" cy="1742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100" kern="120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1362B50-FCEA-F3EB-85E0-3D7939542B4D}"/>
              </a:ext>
            </a:extLst>
          </p:cNvPr>
          <p:cNvGrpSpPr/>
          <p:nvPr/>
        </p:nvGrpSpPr>
        <p:grpSpPr>
          <a:xfrm>
            <a:off x="6420388" y="3644649"/>
            <a:ext cx="1171240" cy="867449"/>
            <a:chOff x="4840044" y="1784573"/>
            <a:chExt cx="1171240" cy="867449"/>
          </a:xfrm>
        </p:grpSpPr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4A26480C-8D1C-2620-72C4-2A2C95C53014}"/>
                </a:ext>
              </a:extLst>
            </p:cNvPr>
            <p:cNvSpPr/>
            <p:nvPr/>
          </p:nvSpPr>
          <p:spPr>
            <a:xfrm>
              <a:off x="4840044" y="1784573"/>
              <a:ext cx="1171240" cy="86744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40" name="Rounded Rectangle 12">
              <a:extLst>
                <a:ext uri="{FF2B5EF4-FFF2-40B4-BE49-F238E27FC236}">
                  <a16:creationId xmlns:a16="http://schemas.microsoft.com/office/drawing/2014/main" id="{A999E3AA-3291-8DC9-05C8-BF808AA24B2A}"/>
                </a:ext>
              </a:extLst>
            </p:cNvPr>
            <p:cNvSpPr txBox="1"/>
            <p:nvPr/>
          </p:nvSpPr>
          <p:spPr>
            <a:xfrm>
              <a:off x="4865451" y="1809980"/>
              <a:ext cx="1120426" cy="8166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500" kern="1200" dirty="0"/>
                <a:t>EPICS Base use after free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EA3FBA8-A6DC-5A84-F667-C87409E192B0}"/>
              </a:ext>
            </a:extLst>
          </p:cNvPr>
          <p:cNvGrpSpPr/>
          <p:nvPr/>
        </p:nvGrpSpPr>
        <p:grpSpPr>
          <a:xfrm>
            <a:off x="7657616" y="3933140"/>
            <a:ext cx="139893" cy="290467"/>
            <a:chOff x="6077272" y="2073064"/>
            <a:chExt cx="139893" cy="290467"/>
          </a:xfrm>
        </p:grpSpPr>
        <p:sp>
          <p:nvSpPr>
            <p:cNvPr id="37" name="Right Arrow 36">
              <a:extLst>
                <a:ext uri="{FF2B5EF4-FFF2-40B4-BE49-F238E27FC236}">
                  <a16:creationId xmlns:a16="http://schemas.microsoft.com/office/drawing/2014/main" id="{B941B827-8F83-9937-039E-6C56B5007441}"/>
                </a:ext>
              </a:extLst>
            </p:cNvPr>
            <p:cNvSpPr/>
            <p:nvPr/>
          </p:nvSpPr>
          <p:spPr>
            <a:xfrm>
              <a:off x="6077272" y="2073064"/>
              <a:ext cx="139893" cy="29046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38" name="Right Arrow 14">
              <a:extLst>
                <a:ext uri="{FF2B5EF4-FFF2-40B4-BE49-F238E27FC236}">
                  <a16:creationId xmlns:a16="http://schemas.microsoft.com/office/drawing/2014/main" id="{E5FC1A9C-B884-F2B5-AA4E-3074B5B749AE}"/>
                </a:ext>
              </a:extLst>
            </p:cNvPr>
            <p:cNvSpPr txBox="1"/>
            <p:nvPr/>
          </p:nvSpPr>
          <p:spPr>
            <a:xfrm>
              <a:off x="6077272" y="2131157"/>
              <a:ext cx="97925" cy="1742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100" kern="120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4750DF4-F339-8B95-0D4E-5C0F8B0CBA85}"/>
              </a:ext>
            </a:extLst>
          </p:cNvPr>
          <p:cNvGrpSpPr/>
          <p:nvPr/>
        </p:nvGrpSpPr>
        <p:grpSpPr>
          <a:xfrm>
            <a:off x="7855579" y="3644649"/>
            <a:ext cx="1171240" cy="867449"/>
            <a:chOff x="6275235" y="1784573"/>
            <a:chExt cx="1171240" cy="867449"/>
          </a:xfrm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FC1CCD72-F37A-AAA6-606C-9E41BDDE6AFD}"/>
                </a:ext>
              </a:extLst>
            </p:cNvPr>
            <p:cNvSpPr/>
            <p:nvPr/>
          </p:nvSpPr>
          <p:spPr>
            <a:xfrm>
              <a:off x="6275235" y="1784573"/>
              <a:ext cx="1171240" cy="86744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36" name="Rounded Rectangle 16">
              <a:extLst>
                <a:ext uri="{FF2B5EF4-FFF2-40B4-BE49-F238E27FC236}">
                  <a16:creationId xmlns:a16="http://schemas.microsoft.com/office/drawing/2014/main" id="{3E5A1F2D-04AE-C7EA-0BB9-96ADC6EACBF1}"/>
                </a:ext>
              </a:extLst>
            </p:cNvPr>
            <p:cNvSpPr txBox="1"/>
            <p:nvPr/>
          </p:nvSpPr>
          <p:spPr>
            <a:xfrm>
              <a:off x="6300642" y="1809980"/>
              <a:ext cx="1120426" cy="8166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500" kern="1200" dirty="0"/>
                <a:t>IOC thread suspended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955DC61-105C-C720-0706-154F2861DCF0}"/>
              </a:ext>
            </a:extLst>
          </p:cNvPr>
          <p:cNvGrpSpPr/>
          <p:nvPr/>
        </p:nvGrpSpPr>
        <p:grpSpPr>
          <a:xfrm>
            <a:off x="9090974" y="3600860"/>
            <a:ext cx="166624" cy="290467"/>
            <a:chOff x="7510630" y="1740784"/>
            <a:chExt cx="166624" cy="290467"/>
          </a:xfrm>
        </p:grpSpPr>
        <p:sp>
          <p:nvSpPr>
            <p:cNvPr id="33" name="Right Arrow 32">
              <a:extLst>
                <a:ext uri="{FF2B5EF4-FFF2-40B4-BE49-F238E27FC236}">
                  <a16:creationId xmlns:a16="http://schemas.microsoft.com/office/drawing/2014/main" id="{CE904ACA-026D-0589-5BD7-FB40EA34743A}"/>
                </a:ext>
              </a:extLst>
            </p:cNvPr>
            <p:cNvSpPr/>
            <p:nvPr/>
          </p:nvSpPr>
          <p:spPr>
            <a:xfrm rot="20137023">
              <a:off x="7510630" y="1740784"/>
              <a:ext cx="166624" cy="29046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34" name="Right Arrow 18">
              <a:extLst>
                <a:ext uri="{FF2B5EF4-FFF2-40B4-BE49-F238E27FC236}">
                  <a16:creationId xmlns:a16="http://schemas.microsoft.com/office/drawing/2014/main" id="{7F6A6E98-37B5-FB12-0B54-BC02AC2E7636}"/>
                </a:ext>
              </a:extLst>
            </p:cNvPr>
            <p:cNvSpPr txBox="1"/>
            <p:nvPr/>
          </p:nvSpPr>
          <p:spPr>
            <a:xfrm rot="20137023">
              <a:off x="7512859" y="1809195"/>
              <a:ext cx="116637" cy="1742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100" kern="120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AC77ED6-0099-DB9D-10DE-784EBB2D5299}"/>
              </a:ext>
            </a:extLst>
          </p:cNvPr>
          <p:cNvGrpSpPr/>
          <p:nvPr/>
        </p:nvGrpSpPr>
        <p:grpSpPr>
          <a:xfrm>
            <a:off x="9313164" y="2983982"/>
            <a:ext cx="1171240" cy="867449"/>
            <a:chOff x="7732820" y="1123906"/>
            <a:chExt cx="1171240" cy="867449"/>
          </a:xfrm>
        </p:grpSpPr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A7F2C133-2336-8F6A-066B-BF180F322EDA}"/>
                </a:ext>
              </a:extLst>
            </p:cNvPr>
            <p:cNvSpPr/>
            <p:nvPr/>
          </p:nvSpPr>
          <p:spPr>
            <a:xfrm>
              <a:off x="7732820" y="1123906"/>
              <a:ext cx="1171240" cy="86744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32" name="Rounded Rectangle 20">
              <a:extLst>
                <a:ext uri="{FF2B5EF4-FFF2-40B4-BE49-F238E27FC236}">
                  <a16:creationId xmlns:a16="http://schemas.microsoft.com/office/drawing/2014/main" id="{EFB80931-80DD-B0B0-EA5A-9F30288DD8BE}"/>
                </a:ext>
              </a:extLst>
            </p:cNvPr>
            <p:cNvSpPr txBox="1"/>
            <p:nvPr/>
          </p:nvSpPr>
          <p:spPr>
            <a:xfrm>
              <a:off x="7758227" y="1149313"/>
              <a:ext cx="1120426" cy="8166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500" kern="1200" dirty="0" err="1"/>
                <a:t>PVget</a:t>
              </a:r>
              <a:r>
                <a:rPr lang="en-GB" sz="1500" kern="1200" dirty="0"/>
                <a:t> hanging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647D04-9E90-1F85-DE2C-9B0071F585FE}"/>
              </a:ext>
            </a:extLst>
          </p:cNvPr>
          <p:cNvGrpSpPr/>
          <p:nvPr/>
        </p:nvGrpSpPr>
        <p:grpSpPr>
          <a:xfrm>
            <a:off x="9027391" y="4234368"/>
            <a:ext cx="315663" cy="290467"/>
            <a:chOff x="7447047" y="2374292"/>
            <a:chExt cx="315663" cy="290467"/>
          </a:xfrm>
        </p:grpSpPr>
        <p:sp>
          <p:nvSpPr>
            <p:cNvPr id="29" name="Right Arrow 28">
              <a:extLst>
                <a:ext uri="{FF2B5EF4-FFF2-40B4-BE49-F238E27FC236}">
                  <a16:creationId xmlns:a16="http://schemas.microsoft.com/office/drawing/2014/main" id="{B0F0BE77-F053-55E6-573A-C5A6EB845B38}"/>
                </a:ext>
              </a:extLst>
            </p:cNvPr>
            <p:cNvSpPr/>
            <p:nvPr/>
          </p:nvSpPr>
          <p:spPr>
            <a:xfrm rot="1901676">
              <a:off x="7447047" y="2374292"/>
              <a:ext cx="315663" cy="29046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30" name="Right Arrow 22">
              <a:extLst>
                <a:ext uri="{FF2B5EF4-FFF2-40B4-BE49-F238E27FC236}">
                  <a16:creationId xmlns:a16="http://schemas.microsoft.com/office/drawing/2014/main" id="{08CB6F6A-A573-1E16-679B-45947F5A029E}"/>
                </a:ext>
              </a:extLst>
            </p:cNvPr>
            <p:cNvSpPr txBox="1"/>
            <p:nvPr/>
          </p:nvSpPr>
          <p:spPr>
            <a:xfrm rot="12701676">
              <a:off x="7453545" y="2409494"/>
              <a:ext cx="228523" cy="1742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100" kern="120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4128073-DEDA-ED82-68FB-9E7AF564B8AC}"/>
              </a:ext>
            </a:extLst>
          </p:cNvPr>
          <p:cNvGrpSpPr/>
          <p:nvPr/>
        </p:nvGrpSpPr>
        <p:grpSpPr>
          <a:xfrm>
            <a:off x="9313161" y="4447023"/>
            <a:ext cx="1171240" cy="867449"/>
            <a:chOff x="7732817" y="2586947"/>
            <a:chExt cx="1171240" cy="867449"/>
          </a:xfrm>
        </p:grpSpPr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3766F0EC-060C-75EE-0F68-36334B33021C}"/>
                </a:ext>
              </a:extLst>
            </p:cNvPr>
            <p:cNvSpPr/>
            <p:nvPr/>
          </p:nvSpPr>
          <p:spPr>
            <a:xfrm>
              <a:off x="7732817" y="2586947"/>
              <a:ext cx="1171240" cy="86744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SE"/>
            </a:p>
          </p:txBody>
        </p:sp>
        <p:sp>
          <p:nvSpPr>
            <p:cNvPr id="28" name="Rounded Rectangle 24">
              <a:extLst>
                <a:ext uri="{FF2B5EF4-FFF2-40B4-BE49-F238E27FC236}">
                  <a16:creationId xmlns:a16="http://schemas.microsoft.com/office/drawing/2014/main" id="{4C6C0B37-95C5-3958-00A5-6259DF00F3C3}"/>
                </a:ext>
              </a:extLst>
            </p:cNvPr>
            <p:cNvSpPr txBox="1"/>
            <p:nvPr/>
          </p:nvSpPr>
          <p:spPr>
            <a:xfrm>
              <a:off x="7758224" y="2612354"/>
              <a:ext cx="1120426" cy="8166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500" kern="1200" dirty="0"/>
                <a:t>Phoebus thread frozen</a:t>
              </a:r>
            </a:p>
          </p:txBody>
        </p:sp>
      </p:grpSp>
      <p:pic>
        <p:nvPicPr>
          <p:cNvPr id="7" name="Picture 6" descr="A yellow sun in the dark&#10;&#10;AI-generated content may be incorrect.">
            <a:extLst>
              <a:ext uri="{FF2B5EF4-FFF2-40B4-BE49-F238E27FC236}">
                <a16:creationId xmlns:a16="http://schemas.microsoft.com/office/drawing/2014/main" id="{77DCA79D-EF84-7234-14A6-C6B7822E50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3394" y="4222534"/>
            <a:ext cx="918566" cy="91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66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4FF6E-45CE-3B85-103D-E7A65BAEB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9" y="265373"/>
            <a:ext cx="9360000" cy="657339"/>
          </a:xfrm>
        </p:spPr>
        <p:txBody>
          <a:bodyPr anchor="t">
            <a:normAutofit/>
          </a:bodyPr>
          <a:lstStyle/>
          <a:p>
            <a:r>
              <a:rPr lang="en-SE" dirty="0"/>
              <a:t>Solutions Ideas in phoebus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3B80F0-8511-1F47-42A6-02E1B93DD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 anchor="ctr">
            <a:normAutofit/>
          </a:bodyPr>
          <a:lstStyle/>
          <a:p>
            <a:r>
              <a:rPr lang="sv-SE" dirty="0"/>
              <a:t>EPICS Connections and </a:t>
            </a:r>
            <a:r>
              <a:rPr lang="sv-SE" dirty="0" err="1"/>
              <a:t>threads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963E31-4A1E-3AB7-8013-325F70BA0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283078-D760-1647-8B80-66BA8B52336D}" type="slidenum">
              <a:rPr lang="sv-SE" smtClean="0"/>
              <a:pPr>
                <a:spcAft>
                  <a:spcPts val="600"/>
                </a:spcAft>
              </a:pPr>
              <a:t>8</a:t>
            </a:fld>
            <a:endParaRPr lang="sv-SE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FBC1B9A-ABA7-8096-8942-38CFC9D617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>
            <a:normAutofit/>
          </a:bodyPr>
          <a:lstStyle/>
          <a:p>
            <a:pPr lvl="1">
              <a:buFontTx/>
              <a:buChar char="-"/>
            </a:pPr>
            <a:r>
              <a:rPr lang="en-SE" dirty="0"/>
              <a:t>New thread per creation of a connection?</a:t>
            </a:r>
          </a:p>
          <a:p>
            <a:pPr lvl="2">
              <a:buFontTx/>
              <a:buChar char="-"/>
            </a:pPr>
            <a:r>
              <a:rPr lang="en-SE" sz="2000"/>
              <a:t>Heavy</a:t>
            </a:r>
          </a:p>
          <a:p>
            <a:pPr lvl="1">
              <a:buFontTx/>
              <a:buChar char="-"/>
            </a:pPr>
            <a:r>
              <a:rPr lang="en-SE"/>
              <a:t>New </a:t>
            </a:r>
            <a:r>
              <a:rPr lang="en-SE" dirty="0"/>
              <a:t>Virtual thread per connection?</a:t>
            </a:r>
          </a:p>
          <a:p>
            <a:pPr lvl="2">
              <a:buFontTx/>
              <a:buChar char="-"/>
            </a:pPr>
            <a:r>
              <a:rPr lang="en-SE" sz="2000"/>
              <a:t>Requires migrating all of phoebus to Java 21</a:t>
            </a:r>
          </a:p>
          <a:p>
            <a:pPr lvl="1">
              <a:buFontTx/>
              <a:buChar char="-"/>
            </a:pPr>
            <a:r>
              <a:rPr lang="en-SE"/>
              <a:t>Reduce </a:t>
            </a:r>
            <a:r>
              <a:rPr lang="en-SE" dirty="0"/>
              <a:t>the timeout?</a:t>
            </a:r>
          </a:p>
          <a:p>
            <a:pPr lvl="2">
              <a:buFontTx/>
              <a:buChar char="-"/>
            </a:pPr>
            <a:r>
              <a:rPr lang="en-SE" sz="2000"/>
              <a:t>Set up to be configurable</a:t>
            </a:r>
          </a:p>
          <a:p>
            <a:endParaRPr lang="en-SE" dirty="0"/>
          </a:p>
        </p:txBody>
      </p:sp>
      <p:pic>
        <p:nvPicPr>
          <p:cNvPr id="10" name="Picture 9" descr="A graph showing a green line&#10;&#10;AI-generated content may be incorrect.">
            <a:extLst>
              <a:ext uri="{FF2B5EF4-FFF2-40B4-BE49-F238E27FC236}">
                <a16:creationId xmlns:a16="http://schemas.microsoft.com/office/drawing/2014/main" id="{EC9B56F6-ACFA-AC7E-C382-425D09CE24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165" r="26967" b="-1"/>
          <a:stretch>
            <a:fillRect/>
          </a:stretch>
        </p:blipFill>
        <p:spPr>
          <a:xfrm>
            <a:off x="6373692" y="1562400"/>
            <a:ext cx="4993785" cy="4768062"/>
          </a:xfrm>
          <a:prstGeom prst="rect">
            <a:avLst/>
          </a:prstGeom>
          <a:noFill/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AD9F7A2-BD24-20D9-72FE-6A91E4C82E8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3709" y="931026"/>
            <a:ext cx="9360000" cy="507076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SE" dirty="0"/>
              <a:t>TCP connection same thread for all PVs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6F3A4EB-DBF1-FC6A-FFBE-23B5E4A6E2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8896B66-0B3A-474C-9C9C-E4F07B1F5DAD}" type="datetime1">
              <a:rPr lang="sv-SE" smtClean="0"/>
              <a:pPr>
                <a:spcAft>
                  <a:spcPts val="600"/>
                </a:spcAft>
              </a:pPr>
              <a:t>2025-09-19</a:t>
            </a:fld>
            <a:endParaRPr lang="sv-SE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80C80E-234A-8317-0828-60E83A2A2742}"/>
              </a:ext>
            </a:extLst>
          </p:cNvPr>
          <p:cNvSpPr txBox="1"/>
          <p:nvPr/>
        </p:nvSpPr>
        <p:spPr>
          <a:xfrm>
            <a:off x="6373692" y="1708458"/>
            <a:ext cx="1887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solidFill>
                  <a:srgbClr val="666666"/>
                </a:solidFill>
              </a:rPr>
              <a:t>Context switches</a:t>
            </a:r>
          </a:p>
        </p:txBody>
      </p:sp>
    </p:spTree>
    <p:extLst>
      <p:ext uri="{BB962C8B-B14F-4D97-AF65-F5344CB8AC3E}">
        <p14:creationId xmlns:p14="http://schemas.microsoft.com/office/powerpoint/2010/main" val="4289989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46839E1E-756B-40C0-9051-B6C149B2D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Solutions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CF2C8D0-2448-45AB-9FE2-D6C1EBCEB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EPICS Connections and </a:t>
            </a:r>
            <a:r>
              <a:rPr lang="sv-SE" dirty="0" err="1"/>
              <a:t>threads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8481AAF7-AA82-4AB8-A7E4-9963AD320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>
                <a:solidFill>
                  <a:srgbClr val="CCCCCC"/>
                </a:solidFill>
              </a:rPr>
              <a:t>9</a:t>
            </a:fld>
            <a:endParaRPr lang="sv-SE" dirty="0">
              <a:solidFill>
                <a:srgbClr val="CCCCCC"/>
              </a:solidFill>
            </a:endParaRP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4C2AF575-E0B9-46E1-9056-42B34ED4405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Working together</a:t>
            </a:r>
          </a:p>
          <a:p>
            <a:endParaRPr lang="sv-SE" dirty="0"/>
          </a:p>
        </p:txBody>
      </p:sp>
      <p:sp>
        <p:nvSpPr>
          <p:cNvPr id="9" name="Platshållare för datum 3">
            <a:extLst>
              <a:ext uri="{FF2B5EF4-FFF2-40B4-BE49-F238E27FC236}">
                <a16:creationId xmlns:a16="http://schemas.microsoft.com/office/drawing/2014/main" id="{EC41C35A-EE84-D947-9DE3-983A776905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2025-09-19</a:t>
            </a:fld>
            <a:endParaRPr lang="sv-SE" dirty="0"/>
          </a:p>
        </p:txBody>
      </p:sp>
      <p:pic>
        <p:nvPicPr>
          <p:cNvPr id="12" name="Content Placeholder 11" descr="A blue and black logo&#10;&#10;AI-generated content may be incorrect.">
            <a:extLst>
              <a:ext uri="{FF2B5EF4-FFF2-40B4-BE49-F238E27FC236}">
                <a16:creationId xmlns:a16="http://schemas.microsoft.com/office/drawing/2014/main" id="{BE824DBA-8D6A-DAB9-3576-B36B3E4A5F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195647" y="1593890"/>
            <a:ext cx="2781526" cy="1467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4" descr="Control System Studio Logo">
            <a:extLst>
              <a:ext uri="{FF2B5EF4-FFF2-40B4-BE49-F238E27FC236}">
                <a16:creationId xmlns:a16="http://schemas.microsoft.com/office/drawing/2014/main" id="{1D6D9B22-F7CE-0647-AB1C-D0CA15D95FB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E"/>
          </a:p>
        </p:txBody>
      </p:sp>
      <p:pic>
        <p:nvPicPr>
          <p:cNvPr id="14" name="Picture 13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BC57CA79-B8A2-F5DD-DF17-C1973DF831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3709" y="1428148"/>
            <a:ext cx="5688279" cy="16333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7B0FD5F-796A-5BA7-27DD-FAE8020DF3F1}"/>
              </a:ext>
            </a:extLst>
          </p:cNvPr>
          <p:cNvSpPr txBox="1"/>
          <p:nvPr/>
        </p:nvSpPr>
        <p:spPr>
          <a:xfrm>
            <a:off x="1195647" y="3276599"/>
            <a:ext cx="39424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SE" dirty="0">
                <a:solidFill>
                  <a:srgbClr val="666666"/>
                </a:solidFill>
              </a:rPr>
              <a:t>Discussion on a fix for one filter in epics-base</a:t>
            </a:r>
          </a:p>
          <a:p>
            <a:pPr algn="l"/>
            <a:endParaRPr lang="en-SE" dirty="0">
              <a:solidFill>
                <a:srgbClr val="666666"/>
              </a:solidFill>
            </a:endParaRPr>
          </a:p>
          <a:p>
            <a:pPr algn="l"/>
            <a:r>
              <a:rPr lang="en-SE" dirty="0">
                <a:solidFill>
                  <a:srgbClr val="666666"/>
                </a:solidFill>
              </a:rPr>
              <a:t>PVXS determined as the main solution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E493B5-65EE-35C3-104F-6A15EC98E204}"/>
              </a:ext>
            </a:extLst>
          </p:cNvPr>
          <p:cNvSpPr txBox="1"/>
          <p:nvPr/>
        </p:nvSpPr>
        <p:spPr>
          <a:xfrm>
            <a:off x="5785104" y="3297934"/>
            <a:ext cx="5693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SE" dirty="0">
                <a:solidFill>
                  <a:srgbClr val="666666"/>
                </a:solidFill>
              </a:rPr>
              <a:t>Investigation of using Virtual Threads</a:t>
            </a:r>
          </a:p>
          <a:p>
            <a:pPr algn="l"/>
            <a:endParaRPr lang="en-SE" dirty="0">
              <a:solidFill>
                <a:srgbClr val="666666"/>
              </a:solidFill>
            </a:endParaRPr>
          </a:p>
          <a:p>
            <a:pPr algn="l"/>
            <a:r>
              <a:rPr lang="en-SE" dirty="0">
                <a:solidFill>
                  <a:srgbClr val="666666"/>
                </a:solidFill>
              </a:rPr>
              <a:t>Investigation of thread management for new TCP Connections with existing thread handlers</a:t>
            </a:r>
          </a:p>
        </p:txBody>
      </p:sp>
    </p:spTree>
    <p:extLst>
      <p:ext uri="{BB962C8B-B14F-4D97-AF65-F5344CB8AC3E}">
        <p14:creationId xmlns:p14="http://schemas.microsoft.com/office/powerpoint/2010/main" val="157420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-tema">
  <a:themeElements>
    <a:clrScheme name="ESS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ESS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mtClean="0">
            <a:solidFill>
              <a:srgbClr val="666666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C8E05FD6-4408-40A1-AAFA-F1913A6B3D38}" vid="{2ACFAA60-6D1B-4172-9AA5-52CCB5CBBC40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7507</TotalTime>
  <Words>1512</Words>
  <Application>Microsoft Macintosh PowerPoint</Application>
  <PresentationFormat>Widescreen</PresentationFormat>
  <Paragraphs>204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Segoe UI Light</vt:lpstr>
      <vt:lpstr>Arial</vt:lpstr>
      <vt:lpstr>Andale Mono</vt:lpstr>
      <vt:lpstr>Segoe UI Semibold</vt:lpstr>
      <vt:lpstr>Calibri</vt:lpstr>
      <vt:lpstr>Segoe UI</vt:lpstr>
      <vt:lpstr>Wingdings</vt:lpstr>
      <vt:lpstr>Office-tema</vt:lpstr>
      <vt:lpstr>PowerPoint Presentation</vt:lpstr>
      <vt:lpstr>EPICS PVA Connections and Threads</vt:lpstr>
      <vt:lpstr>PowerPoint Presentation</vt:lpstr>
      <vt:lpstr>OPIs cannot connect to PVs</vt:lpstr>
      <vt:lpstr>Temporary fixes</vt:lpstr>
      <vt:lpstr>Debugging the LLRF IOC</vt:lpstr>
      <vt:lpstr>A perfect storm</vt:lpstr>
      <vt:lpstr>Solutions Ideas in phoebus</vt:lpstr>
      <vt:lpstr>Solutions</vt:lpstr>
      <vt:lpstr>PowerPoint Presentation</vt:lpstr>
      <vt:lpstr>Archiver blows up</vt:lpstr>
      <vt:lpstr>The rabbit hole</vt:lpstr>
      <vt:lpstr>Short term fixes</vt:lpstr>
      <vt:lpstr>A perfect storm continued</vt:lpstr>
      <vt:lpstr>In Progress Solutions</vt:lpstr>
      <vt:lpstr>Lessons Learned</vt:lpstr>
      <vt:lpstr>Most of all, thank you all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Sky Brewer</dc:creator>
  <cp:lastModifiedBy>Sky Brewer</cp:lastModifiedBy>
  <cp:revision>5</cp:revision>
  <cp:lastPrinted>2019-03-08T10:27:30Z</cp:lastPrinted>
  <dcterms:created xsi:type="dcterms:W3CDTF">2025-09-05T12:46:20Z</dcterms:created>
  <dcterms:modified xsi:type="dcterms:W3CDTF">2025-09-19T11:28:08Z</dcterms:modified>
</cp:coreProperties>
</file>