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8" r:id="rId2"/>
    <p:sldId id="376" r:id="rId3"/>
    <p:sldId id="370" r:id="rId4"/>
    <p:sldId id="371" r:id="rId5"/>
    <p:sldId id="362" r:id="rId6"/>
    <p:sldId id="372" r:id="rId7"/>
    <p:sldId id="377" r:id="rId8"/>
    <p:sldId id="374" r:id="rId9"/>
    <p:sldId id="34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72" autoAdjust="0"/>
    <p:restoredTop sz="72810" autoAdjust="0"/>
  </p:normalViewPr>
  <p:slideViewPr>
    <p:cSldViewPr snapToGrid="0">
      <p:cViewPr varScale="1">
        <p:scale>
          <a:sx n="60" d="100"/>
          <a:sy n="60" d="100"/>
        </p:scale>
        <p:origin x="1104" y="43"/>
      </p:cViewPr>
      <p:guideLst/>
    </p:cSldViewPr>
  </p:slideViewPr>
  <p:notesTextViewPr>
    <p:cViewPr>
      <p:scale>
        <a:sx n="1" d="1"/>
        <a:sy n="1" d="1"/>
      </p:scale>
      <p:origin x="0" y="-124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7B05A-8D4E-49A5-A41D-E1F23A24007A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E2EA8-1492-4777-AA08-93293972F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87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hoebus-Summer-Projects/phoebus/tree/master/core/pv-pvws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2C7883-B30D-1BA7-2B42-11C385BDD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D5F071-A035-506B-8066-3BA138DF60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FF1EBB-A7D7-9145-B5F8-E29668033B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remote access to EPICS PVs often blocked by firewalls</a:t>
            </a:r>
          </a:p>
          <a:p>
            <a:r>
              <a:rPr lang="en-US" dirty="0"/>
              <a:t>CA and PVA are not always network-friendly</a:t>
            </a:r>
          </a:p>
          <a:p>
            <a:r>
              <a:rPr lang="en-US" dirty="0"/>
              <a:t>Need for web-standard, firewall-friendly transport</a:t>
            </a:r>
          </a:p>
          <a:p>
            <a:r>
              <a:rPr lang="en-US" dirty="0"/>
              <a:t>Goal: Phoebus apps working securely over the web</a:t>
            </a:r>
          </a:p>
          <a:p>
            <a:r>
              <a:rPr lang="en-US" dirty="0"/>
              <a:t>👉 Sets up the </a:t>
            </a:r>
            <a:r>
              <a:rPr lang="en-US" b="1" dirty="0"/>
              <a:t>problem</a:t>
            </a:r>
            <a:r>
              <a:rPr lang="en-US" dirty="0"/>
              <a:t>: traditional CA/PVA is powerful but not always accessible remotely.</a:t>
            </a:r>
          </a:p>
          <a:p>
            <a:endParaRPr lang="en-US" dirty="0"/>
          </a:p>
          <a:p>
            <a:r>
              <a:rPr lang="en-US" dirty="0"/>
              <a:t>Firewalls, VPNs, and custom tunnels make external access difficult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332FC-CF20-503F-009D-A27F51655B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04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55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773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Server side</a:t>
            </a:r>
            <a:endParaRPr lang="en-US" dirty="0"/>
          </a:p>
          <a:p>
            <a:r>
              <a:rPr lang="en-US" dirty="0"/>
              <a:t>PVWS server fetches PVs from CA/PVA IOCs</a:t>
            </a:r>
          </a:p>
          <a:p>
            <a:r>
              <a:rPr lang="en-US" dirty="0"/>
              <a:t>Publishes values + metadata over </a:t>
            </a:r>
            <a:r>
              <a:rPr lang="en-US" dirty="0" err="1"/>
              <a:t>WebSockets</a:t>
            </a:r>
            <a:r>
              <a:rPr lang="en-US" dirty="0"/>
              <a:t> in </a:t>
            </a:r>
            <a:r>
              <a:rPr lang="en-US" b="1" dirty="0"/>
              <a:t>JSON</a:t>
            </a:r>
            <a:r>
              <a:rPr lang="en-US" dirty="0"/>
              <a:t> (binary for large arrays)</a:t>
            </a:r>
          </a:p>
          <a:p>
            <a:r>
              <a:rPr lang="en-US" b="1" dirty="0"/>
              <a:t>Client side (</a:t>
            </a:r>
            <a:r>
              <a:rPr lang="en-US" b="1" dirty="0" err="1"/>
              <a:t>pv-pvws</a:t>
            </a:r>
            <a:r>
              <a:rPr lang="en-US" b="1" dirty="0"/>
              <a:t>)</a:t>
            </a:r>
            <a:endParaRPr lang="en-US" dirty="0"/>
          </a:p>
          <a:p>
            <a:r>
              <a:rPr lang="en-US" dirty="0"/>
              <a:t>Located in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phoebus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/core/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pv-pvws</a:t>
            </a:r>
            <a:endParaRPr lang="en-US" dirty="0"/>
          </a:p>
          <a:p>
            <a:r>
              <a:rPr lang="en-US" dirty="0"/>
              <a:t>Implements the </a:t>
            </a:r>
            <a:r>
              <a:rPr lang="en-US" b="1" dirty="0"/>
              <a:t>Phoebus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PV</a:t>
            </a:r>
            <a:r>
              <a:rPr lang="en-US" b="1" dirty="0"/>
              <a:t> SPI interface</a:t>
            </a:r>
            <a:endParaRPr lang="en-US" dirty="0"/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PVWSClient</a:t>
            </a:r>
            <a:r>
              <a:rPr lang="en-US" dirty="0"/>
              <a:t> extends </a:t>
            </a:r>
            <a:r>
              <a:rPr lang="en-US" dirty="0" err="1"/>
              <a:t>TooTallNate’s</a:t>
            </a:r>
            <a:r>
              <a:rPr lang="en-US" dirty="0"/>
              <a:t> </a:t>
            </a:r>
            <a:r>
              <a:rPr lang="en-US" b="1" dirty="0"/>
              <a:t>Java-WebSocket</a:t>
            </a:r>
            <a:r>
              <a:rPr lang="en-US" dirty="0"/>
              <a:t> class</a:t>
            </a:r>
          </a:p>
          <a:p>
            <a:r>
              <a:rPr lang="en-US" dirty="0"/>
              <a:t>Handles: </a:t>
            </a:r>
            <a:r>
              <a:rPr lang="en-US" b="1" dirty="0"/>
              <a:t>heartbeat, auto-reconnect, subscription, metadata caching, throttling</a:t>
            </a:r>
            <a:endParaRPr lang="en-US" dirty="0"/>
          </a:p>
          <a:p>
            <a:r>
              <a:rPr lang="en-US" dirty="0"/>
              <a:t>Converts JSON messages into </a:t>
            </a:r>
            <a:r>
              <a:rPr lang="en-US" b="1" dirty="0" err="1"/>
              <a:t>VType</a:t>
            </a:r>
            <a:r>
              <a:rPr lang="en-US" b="1" dirty="0"/>
              <a:t> objects</a:t>
            </a:r>
            <a:r>
              <a:rPr lang="en-US" dirty="0"/>
              <a:t> for seamless Phoebus integration</a:t>
            </a:r>
          </a:p>
          <a:p>
            <a:r>
              <a:rPr lang="en-US" b="1" dirty="0"/>
              <a:t>Design choice:</a:t>
            </a:r>
            <a:endParaRPr lang="en-US" dirty="0"/>
          </a:p>
          <a:p>
            <a:r>
              <a:rPr lang="en-US" dirty="0"/>
              <a:t>Tested </a:t>
            </a:r>
            <a:r>
              <a:rPr lang="en-US" b="1" dirty="0"/>
              <a:t>STOMP vs. non-STOMP</a:t>
            </a:r>
            <a:endParaRPr lang="en-US" dirty="0"/>
          </a:p>
          <a:p>
            <a:r>
              <a:rPr lang="en-US" dirty="0"/>
              <a:t>Chose </a:t>
            </a:r>
            <a:r>
              <a:rPr lang="en-US" b="1" dirty="0"/>
              <a:t>non-STOMP</a:t>
            </a:r>
            <a:r>
              <a:rPr lang="en-US" dirty="0"/>
              <a:t> → lower latency, smaller payloads, backward compatibility with server, more customizable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85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E0E58-65CF-1257-46C1-52524CF037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0BC881-C8B2-842E-8635-D33CDA7E33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9799E7-7589-F9B8-5E4D-0EFD29AD7C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en-US" b="1" dirty="0"/>
              <a:t>Connection Establishment</a:t>
            </a:r>
            <a:endParaRPr lang="en-US" dirty="0"/>
          </a:p>
          <a:p>
            <a:r>
              <a:rPr lang="en-US" dirty="0"/>
              <a:t>User requests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pvws://PV</a:t>
            </a:r>
            <a:endParaRPr lang="en-US" dirty="0"/>
          </a:p>
          <a:p>
            <a:r>
              <a:rPr lang="en-US" dirty="0" err="1"/>
              <a:t>Datasource</a:t>
            </a:r>
            <a:r>
              <a:rPr lang="en-US" dirty="0"/>
              <a:t> initiates </a:t>
            </a:r>
            <a:r>
              <a:rPr lang="en-US" b="1" dirty="0"/>
              <a:t>WebSocket handshake</a:t>
            </a:r>
            <a:r>
              <a:rPr lang="en-US" dirty="0"/>
              <a:t> with PVWS server (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ws://</a:t>
            </a:r>
            <a:r>
              <a:rPr lang="en-US" dirty="0"/>
              <a:t> or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wss://</a:t>
            </a:r>
            <a:r>
              <a:rPr lang="en-US" dirty="0"/>
              <a:t>)</a:t>
            </a:r>
          </a:p>
          <a:p>
            <a:r>
              <a:rPr lang="en-US" b="1" dirty="0"/>
              <a:t>Open</a:t>
            </a:r>
            <a:endParaRPr lang="en-US" dirty="0"/>
          </a:p>
          <a:p>
            <a:r>
              <a:rPr lang="en-US" dirty="0"/>
              <a:t>WebSocket connection enters the </a:t>
            </a:r>
            <a:r>
              <a:rPr lang="en-US" b="1" dirty="0"/>
              <a:t>OPEN state</a:t>
            </a:r>
            <a:endParaRPr lang="en-US" dirty="0"/>
          </a:p>
          <a:p>
            <a:r>
              <a:rPr lang="en-US" dirty="0" err="1"/>
              <a:t>Datasource</a:t>
            </a:r>
            <a:r>
              <a:rPr lang="en-US" dirty="0"/>
              <a:t> sends a </a:t>
            </a:r>
            <a:r>
              <a:rPr lang="en-US" b="1" dirty="0"/>
              <a:t>subscribe message</a:t>
            </a:r>
            <a:r>
              <a:rPr lang="en-US" dirty="0"/>
              <a:t> for the PV</a:t>
            </a:r>
          </a:p>
          <a:p>
            <a:r>
              <a:rPr lang="en-US" b="1" dirty="0"/>
              <a:t>Message Exchange</a:t>
            </a:r>
            <a:endParaRPr lang="en-US" dirty="0"/>
          </a:p>
          <a:p>
            <a:r>
              <a:rPr lang="en-US" dirty="0"/>
              <a:t>Server sends JSON frames with PV value + metadata (first message has full metadata, later messages are deltas)</a:t>
            </a:r>
          </a:p>
          <a:p>
            <a:r>
              <a:rPr lang="en-US" dirty="0" err="1"/>
              <a:t>Datasource</a:t>
            </a:r>
            <a:r>
              <a:rPr lang="en-US" dirty="0"/>
              <a:t> maintains a </a:t>
            </a:r>
            <a:r>
              <a:rPr lang="en-US" b="1" dirty="0"/>
              <a:t>metadata cache</a:t>
            </a:r>
            <a:r>
              <a:rPr lang="en-US" dirty="0"/>
              <a:t> and </a:t>
            </a:r>
            <a:r>
              <a:rPr lang="en-US" b="1" dirty="0"/>
              <a:t>reconstitutes complete </a:t>
            </a:r>
            <a:r>
              <a:rPr lang="en-US" b="1" dirty="0" err="1"/>
              <a:t>VType</a:t>
            </a:r>
            <a:r>
              <a:rPr lang="en-US" b="1" dirty="0"/>
              <a:t> objects</a:t>
            </a:r>
            <a:r>
              <a:rPr lang="en-US" dirty="0"/>
              <a:t> for Phoebus</a:t>
            </a:r>
          </a:p>
          <a:p>
            <a:r>
              <a:rPr lang="en-US" b="1" dirty="0"/>
              <a:t>Heartbeat / Ping-Pong</a:t>
            </a:r>
            <a:endParaRPr lang="en-US" dirty="0"/>
          </a:p>
          <a:p>
            <a:r>
              <a:rPr lang="en-US" dirty="0"/>
              <a:t>Client periodically sends </a:t>
            </a:r>
            <a:r>
              <a:rPr lang="en-US" b="1" dirty="0"/>
              <a:t>ping frames</a:t>
            </a:r>
            <a:endParaRPr lang="en-US" dirty="0"/>
          </a:p>
          <a:p>
            <a:r>
              <a:rPr lang="en-US" dirty="0"/>
              <a:t>Server responds with </a:t>
            </a:r>
            <a:r>
              <a:rPr lang="en-US" b="1" dirty="0"/>
              <a:t>pong frames</a:t>
            </a:r>
            <a:endParaRPr lang="en-US" dirty="0"/>
          </a:p>
          <a:p>
            <a:r>
              <a:rPr lang="en-US" dirty="0"/>
              <a:t>Ensures the connection stays alive and detects inactivity</a:t>
            </a:r>
          </a:p>
          <a:p>
            <a:r>
              <a:rPr lang="en-US" b="1" dirty="0"/>
              <a:t>Error &amp; Reconnect</a:t>
            </a:r>
            <a:endParaRPr lang="en-US" dirty="0"/>
          </a:p>
          <a:p>
            <a:r>
              <a:rPr lang="en-US" dirty="0"/>
              <a:t>If heartbeat fails or connection closes unexpectedly, </a:t>
            </a:r>
            <a:r>
              <a:rPr lang="en-US" dirty="0" err="1"/>
              <a:t>datasource</a:t>
            </a:r>
            <a:r>
              <a:rPr lang="en-US" dirty="0"/>
              <a:t> attempts </a:t>
            </a:r>
            <a:r>
              <a:rPr lang="en-US" b="1" dirty="0"/>
              <a:t>automatic reconnect with backoff</a:t>
            </a:r>
            <a:endParaRPr lang="en-US" dirty="0"/>
          </a:p>
          <a:p>
            <a:r>
              <a:rPr lang="en-US" b="1" dirty="0"/>
              <a:t>Unsubscribe &amp; Close</a:t>
            </a:r>
            <a:endParaRPr lang="en-US" dirty="0"/>
          </a:p>
          <a:p>
            <a:r>
              <a:rPr lang="en-US" dirty="0"/>
              <a:t>When PV is no longer needed, </a:t>
            </a:r>
            <a:r>
              <a:rPr lang="en-US" dirty="0" err="1"/>
              <a:t>datasource</a:t>
            </a:r>
            <a:r>
              <a:rPr lang="en-US" dirty="0"/>
              <a:t> sends </a:t>
            </a:r>
            <a:r>
              <a:rPr lang="en-US" b="1" dirty="0"/>
              <a:t>unsubscribe message</a:t>
            </a:r>
            <a:endParaRPr lang="en-US" dirty="0"/>
          </a:p>
          <a:p>
            <a:r>
              <a:rPr lang="en-US" dirty="0"/>
              <a:t>WebSocket enters </a:t>
            </a:r>
            <a:r>
              <a:rPr lang="en-US" b="1" dirty="0"/>
              <a:t>CLOSING → CLOSED state</a:t>
            </a:r>
            <a:endParaRPr lang="en-US" dirty="0"/>
          </a:p>
          <a:p>
            <a:r>
              <a:rPr lang="en-US" dirty="0"/>
              <a:t>Resources cleaned up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9EA425-9057-8534-D0B1-E47101675E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16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9C490-C391-409B-510A-D85E8BD99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BEF7DE-D237-67E6-6E70-AC04EED6E7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4E74B9-3423-95D9-6578-54C1096697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Once added, the pvws://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datasource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is available to all Phoebus applications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Applications remain protocol-agnostic — no code changes required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Same rich PV context (value + metadata) as CA/PVA sources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Operators see no major difference in workflow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D4C610-BA41-6382-C69B-63759E3A4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18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43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F1C93-EEB5-475C-9CF5-CEAB9B4EC3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0D4931-398B-4D46-8C23-7754DB348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AE62F-1EDB-439D-B5B4-9CFE55D20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7F3F0-97A8-4DE5-806E-5771F3A53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A3AE1-8AFA-43A7-8F68-7979F4F0D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2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77C6E-63D7-487B-8C47-0191CC196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9C0E5B-ADAF-4A93-9BF6-45692D7ED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72273-EF0E-4692-8AF5-E3CA8DD4E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CCA18-4044-4098-9426-B524166C8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5F884-4CED-4170-AD97-8EDE7D6C4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82F78E-5327-4393-AE22-EDA09E821A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8852AD-0382-4BB9-B5A7-9F8BA51939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22539-9712-4333-A201-E0A6896E4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16DB7-37BC-491C-ACF0-462A6DBD8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8A63-0FEA-4F9E-8444-B08A733A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44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64A8CC6-DB5F-42B3-BC10-29A16689A80D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 flip="none" rotWithShape="1">
            <a:gsLst>
              <a:gs pos="0">
                <a:srgbClr val="3F90C1"/>
              </a:gs>
              <a:gs pos="100000">
                <a:srgbClr val="22669D"/>
              </a:gs>
            </a:gsLst>
            <a:lin ang="16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25DECB-EF48-4824-B85B-AAB0F0823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D75EBF-15A3-47D8-B637-64E3AE7261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7550" y="6092957"/>
            <a:ext cx="848861" cy="346074"/>
          </a:xfrm>
          <a:prstGeom prst="rect">
            <a:avLst/>
          </a:prstGeom>
        </p:spPr>
      </p:pic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15656" y="452176"/>
            <a:ext cx="5710755" cy="1740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Main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030000" y="2198687"/>
            <a:ext cx="5696411" cy="392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i="0" spc="100" baseline="0">
                <a:latin typeface="Helvetica" pitchFamily="2" charset="0"/>
                <a:ea typeface="Source Sans Pro Semibold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MAIN SUBTITLE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63A666-797C-DD4F-876D-7D5A69B722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00772" y="2729509"/>
            <a:ext cx="2125639" cy="328433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100" b="0" i="0">
                <a:latin typeface="Helvetica" pitchFamily="2" charset="0"/>
              </a:defRPr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400"/>
            </a:lvl3pPr>
            <a:lvl4pPr marL="1371600" indent="0">
              <a:buFontTx/>
              <a:buNone/>
              <a:defRPr sz="1400"/>
            </a:lvl4pPr>
            <a:lvl5pPr marL="1828800" indent="0">
              <a:buFontTx/>
              <a:buNone/>
              <a:defRPr sz="1400"/>
            </a:lvl5pPr>
          </a:lstStyle>
          <a:p>
            <a:pPr lvl="0"/>
            <a:r>
              <a:rPr lang="en-US" dirty="0"/>
              <a:t>Click Edit Version - Date</a:t>
            </a:r>
          </a:p>
        </p:txBody>
      </p:sp>
    </p:spTree>
    <p:extLst>
      <p:ext uri="{BB962C8B-B14F-4D97-AF65-F5344CB8AC3E}">
        <p14:creationId xmlns:p14="http://schemas.microsoft.com/office/powerpoint/2010/main" val="477059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A9C8F-1674-4DA0-9BB5-4A0308F9F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7CD3E-ED1E-4B87-BFC6-9DE37D3E8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A5332-BDF1-40DF-B8A1-CB822D42E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DF558-B7A8-4DE3-927D-9C9532D7E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1956A-6410-4478-A175-26B037809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D7582-804D-421E-B4A3-D204CC046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AA3A4-7588-4D0E-9704-F4E32340C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14C8A-8DFE-4DCB-9F90-B420A3711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C8164-D3BC-4F6F-9646-C6352323B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389CC-6C5C-4D13-9BE8-5261C085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5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32965-B617-47D4-8EEE-32EB25610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AEC4-FC2E-4B78-8304-267342D0EA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DE9315-7288-4380-A67D-AB5BA994A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7406C2-89E9-40FF-8F7D-24E40AD0E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A6916-AA26-464B-A53E-0E768A41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877F1F-546F-4A01-901E-53E547BF1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2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F4EDF-D2EF-48BD-B7BD-15A517917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786AD0-2248-4F57-AAB8-84A4F681A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9EDABF-4A64-4540-9A89-D614D8C18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9D37-295B-461D-9C54-D91D68708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397EDB-9480-40C4-B564-46C2460227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B4A617-103F-4BF9-9278-D3DB43EC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E56654-2887-4A7F-9CEA-2473B57E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470C8F-EA32-48C2-9770-BCC2AFB26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05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69950-22DC-453C-9518-0ED203479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554EAF-08E7-433E-BBDB-464CF5811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8DF2C-E10E-46AB-BDFA-BFBA93242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D40A2-5172-49D3-8154-646F7B4A0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66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F540B9-461E-4141-BC2D-05C8F3C2C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759BE2-6449-4E17-9D3E-4EBB35865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6B211-C5B1-4C5E-87E5-2E94F0087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7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50C13-C0FD-421F-8BB6-94E4BDA0F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793C1-00F5-40B7-90D1-1B6A18063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B41F2-07B0-459A-91F2-FBED98A62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67C01F-A6A9-4934-97A8-5B0C73601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BAB8B-F1A0-45DE-B38D-C752F163E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9FCC5-B953-4354-8EB1-96042F06A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52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049F6-8C72-40C0-9A39-32540562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1CE543-D869-40FA-84ED-371C709A22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997717-36A1-40FC-8859-CCF08BF12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21A987-FE36-4213-A9AE-24E78661A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F378B-1D6A-4481-9512-057040CFD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86EF7-471D-49BB-A765-C03562C08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3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AE98BC-84BB-4D29-AB9B-3BF9C9241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7C8D47-CC3D-470F-9561-FF4D06388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59B1E-08B1-4D28-B0C2-AA29467853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A8251-F6EC-434B-9F5D-0E808DACB643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88809-684A-435A-A9DF-D19455AAB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EB774-9F85-40DC-BA32-6F4E45C63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04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hoebus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ControlSystemStudi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15367-ECE2-4B7F-AB33-D801B1789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919" y="440143"/>
            <a:ext cx="7522073" cy="1201844"/>
          </a:xfrm>
        </p:spPr>
        <p:txBody>
          <a:bodyPr>
            <a:normAutofit/>
          </a:bodyPr>
          <a:lstStyle/>
          <a:p>
            <a:r>
              <a:rPr lang="en-US" sz="4400" dirty="0"/>
              <a:t>Phoebus PVWS Data Source </a:t>
            </a:r>
            <a:r>
              <a:rPr lang="en-US" sz="3100" dirty="0"/>
              <a:t>WebSocket access to EPICS PVs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08B44-BC81-4CEE-9651-4A35008596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62919" y="1986115"/>
            <a:ext cx="6561573" cy="2003081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Kunal Shroff – BNL</a:t>
            </a:r>
          </a:p>
          <a:p>
            <a:r>
              <a:rPr lang="en-US" sz="2000" dirty="0">
                <a:solidFill>
                  <a:schemeClr val="bg1"/>
                </a:solidFill>
              </a:rPr>
              <a:t>Alexa Rivera, George Bonilla, Jack </a:t>
            </a:r>
            <a:r>
              <a:rPr lang="en-US" sz="2000" dirty="0" err="1">
                <a:solidFill>
                  <a:schemeClr val="bg1"/>
                </a:solidFill>
              </a:rPr>
              <a:t>Soesman</a:t>
            </a:r>
            <a:r>
              <a:rPr lang="en-US" sz="2000" dirty="0">
                <a:solidFill>
                  <a:schemeClr val="bg1"/>
                </a:solidFill>
              </a:rPr>
              <a:t> – SUNY Old Westbury</a:t>
            </a:r>
          </a:p>
        </p:txBody>
      </p:sp>
    </p:spTree>
    <p:extLst>
      <p:ext uri="{BB962C8B-B14F-4D97-AF65-F5344CB8AC3E}">
        <p14:creationId xmlns:p14="http://schemas.microsoft.com/office/powerpoint/2010/main" val="1871061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502473-2327-3638-7ABA-14F9F7E69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D32C27D-4BCD-403D-9D5C-090796E21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Phoebus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CD077-6F4D-1E6C-FBDB-3BB55ACF5B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to remotely access PVs?</a:t>
            </a:r>
          </a:p>
          <a:p>
            <a:pPr lvl="1"/>
            <a:r>
              <a:rPr lang="en-US" dirty="0"/>
              <a:t>EPICS protocols (CA, PVA) work well within your controls n/w but are a bit more challenging to access remotely.</a:t>
            </a:r>
          </a:p>
          <a:p>
            <a:pPr lvl="1"/>
            <a:r>
              <a:rPr lang="en-US" dirty="0"/>
              <a:t>VPNs, Gateways, tunnels and relays are great solutions but with caveats and limitations.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Goal: Seamlessly extend Phoebus to support remote use while using standard web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1873800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B01E1-F2C5-A7F1-97AF-9F573B929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B36F9E3-7399-41C5-0A9E-A44436491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PVWS: PV WebSocket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3457B2-5FBB-9FE3-E2DE-B5C0718176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811982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PVWS</a:t>
            </a:r>
          </a:p>
          <a:p>
            <a:pPr marL="0" indent="0">
              <a:buNone/>
            </a:pPr>
            <a:r>
              <a:rPr lang="en-US" dirty="0"/>
              <a:t>Bridges EPICS CA/PVA → </a:t>
            </a:r>
            <a:r>
              <a:rPr lang="en-US" dirty="0" err="1"/>
              <a:t>WebSockets</a:t>
            </a:r>
            <a:endParaRPr lang="en-US" dirty="0"/>
          </a:p>
          <a:p>
            <a:pPr lvl="1"/>
            <a:r>
              <a:rPr lang="en-US" dirty="0"/>
              <a:t>Allows </a:t>
            </a:r>
            <a:r>
              <a:rPr lang="en-US" b="1" dirty="0"/>
              <a:t>remote clients</a:t>
            </a:r>
            <a:r>
              <a:rPr lang="en-US" dirty="0"/>
              <a:t> (Phoebus, browsers, scripts) to connect using standard web infrastructure</a:t>
            </a:r>
          </a:p>
          <a:p>
            <a:r>
              <a:rPr lang="en-US" dirty="0"/>
              <a:t>Transmits values + metadata</a:t>
            </a:r>
          </a:p>
          <a:p>
            <a:pPr lvl="1"/>
            <a:r>
              <a:rPr lang="en-US" dirty="0"/>
              <a:t>Sends metadata (units, display ranges, limits, status/severity, timestamps) with first value</a:t>
            </a:r>
          </a:p>
          <a:p>
            <a:pPr lvl="1"/>
            <a:r>
              <a:rPr lang="en-US" dirty="0"/>
              <a:t>only deltas when metadata changes, reducing bandwidth.</a:t>
            </a:r>
          </a:p>
          <a:p>
            <a:r>
              <a:rPr lang="en-US" dirty="0"/>
              <a:t>Flow Control</a:t>
            </a:r>
          </a:p>
          <a:p>
            <a:r>
              <a:rPr lang="en-US" dirty="0"/>
              <a:t>Access Control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9E96DE-351D-0C72-D6FE-3A454681D2F9}"/>
              </a:ext>
            </a:extLst>
          </p:cNvPr>
          <p:cNvSpPr/>
          <p:nvPr/>
        </p:nvSpPr>
        <p:spPr>
          <a:xfrm>
            <a:off x="7711623" y="5077840"/>
            <a:ext cx="2842589" cy="113540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fik 8">
            <a:extLst>
              <a:ext uri="{FF2B5EF4-FFF2-40B4-BE49-F238E27FC236}">
                <a16:creationId xmlns:a16="http://schemas.microsoft.com/office/drawing/2014/main" id="{CB258BC0-BEA3-2940-E1F7-517BC707B0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366" y="5307107"/>
            <a:ext cx="1228616" cy="6494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3FB7D79-1D93-935D-4C8E-7AD3E3ACB8AD}"/>
              </a:ext>
            </a:extLst>
          </p:cNvPr>
          <p:cNvSpPr/>
          <p:nvPr/>
        </p:nvSpPr>
        <p:spPr>
          <a:xfrm>
            <a:off x="7711623" y="2977548"/>
            <a:ext cx="2842589" cy="15306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PVWS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9EE78FD-20AA-876D-1488-B19E0CF78354}"/>
              </a:ext>
            </a:extLst>
          </p:cNvPr>
          <p:cNvSpPr/>
          <p:nvPr/>
        </p:nvSpPr>
        <p:spPr>
          <a:xfrm>
            <a:off x="7711623" y="1082319"/>
            <a:ext cx="2842592" cy="13255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Clients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DBWR/</a:t>
            </a:r>
            <a:r>
              <a:rPr lang="en-US" b="1" dirty="0" err="1">
                <a:solidFill>
                  <a:schemeClr val="tx1"/>
                </a:solidFill>
              </a:rPr>
              <a:t>PVInfo</a:t>
            </a:r>
            <a:r>
              <a:rPr lang="en-US" b="1" dirty="0">
                <a:solidFill>
                  <a:schemeClr val="tx1"/>
                </a:solidFill>
              </a:rPr>
              <a:t>/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Phoebus </a:t>
            </a:r>
            <a:r>
              <a:rPr lang="en-US" i="1" dirty="0">
                <a:solidFill>
                  <a:schemeClr val="tx1"/>
                </a:solidFill>
              </a:rPr>
              <a:t>(new via </a:t>
            </a:r>
            <a:r>
              <a:rPr lang="en-US" i="1" dirty="0" err="1">
                <a:solidFill>
                  <a:schemeClr val="tx1"/>
                </a:solidFill>
              </a:rPr>
              <a:t>pvws</a:t>
            </a:r>
            <a:r>
              <a:rPr lang="en-US" i="1" dirty="0">
                <a:solidFill>
                  <a:schemeClr val="tx1"/>
                </a:solidFill>
              </a:rPr>
              <a:t> DS)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9DAC988-8441-A2B1-1F2E-BA0E03491F24}"/>
              </a:ext>
            </a:extLst>
          </p:cNvPr>
          <p:cNvSpPr/>
          <p:nvPr/>
        </p:nvSpPr>
        <p:spPr>
          <a:xfrm>
            <a:off x="7711622" y="2977548"/>
            <a:ext cx="2842589" cy="4273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ws:// or wss://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689F51-CD0E-035A-582B-CE622272CBBE}"/>
              </a:ext>
            </a:extLst>
          </p:cNvPr>
          <p:cNvSpPr/>
          <p:nvPr/>
        </p:nvSpPr>
        <p:spPr>
          <a:xfrm>
            <a:off x="7711621" y="4112955"/>
            <a:ext cx="2842589" cy="4273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ca / </a:t>
            </a:r>
            <a:r>
              <a:rPr lang="en-US" b="1" dirty="0" err="1">
                <a:solidFill>
                  <a:schemeClr val="tx1"/>
                </a:solidFill>
              </a:rPr>
              <a:t>pva</a:t>
            </a:r>
            <a:r>
              <a:rPr lang="en-US" b="1" dirty="0">
                <a:solidFill>
                  <a:schemeClr val="tx1"/>
                </a:solidFill>
              </a:rPr>
              <a:t> clients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19AEEB3-8552-DE96-EAC5-F7C17C1F6012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 flipH="1">
            <a:off x="9132917" y="2407882"/>
            <a:ext cx="2" cy="569666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AB579B3-0803-E96F-8FB1-9D7F67F9D0DF}"/>
              </a:ext>
            </a:extLst>
          </p:cNvPr>
          <p:cNvCxnSpPr>
            <a:cxnSpLocks/>
            <a:stCxn id="21" idx="2"/>
            <a:endCxn id="11" idx="0"/>
          </p:cNvCxnSpPr>
          <p:nvPr/>
        </p:nvCxnSpPr>
        <p:spPr>
          <a:xfrm>
            <a:off x="9132916" y="4540338"/>
            <a:ext cx="2" cy="537502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E8388D6-26ED-C83A-0DF2-3138646301AD}"/>
              </a:ext>
            </a:extLst>
          </p:cNvPr>
          <p:cNvSpPr txBox="1"/>
          <p:nvPr/>
        </p:nvSpPr>
        <p:spPr>
          <a:xfrm>
            <a:off x="10525088" y="2508048"/>
            <a:ext cx="1433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CB69E3C-509A-18DD-4C9B-6A57AA93016D}"/>
              </a:ext>
            </a:extLst>
          </p:cNvPr>
          <p:cNvSpPr txBox="1"/>
          <p:nvPr/>
        </p:nvSpPr>
        <p:spPr>
          <a:xfrm>
            <a:off x="10525088" y="4506134"/>
            <a:ext cx="218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ChannelAccess</a:t>
            </a:r>
            <a:endParaRPr lang="en-US" b="1" dirty="0"/>
          </a:p>
          <a:p>
            <a:r>
              <a:rPr lang="en-US" b="1" dirty="0" err="1"/>
              <a:t>PVAccess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97155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23DED-8532-4BF8-4EA2-70985FACE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F1287C-062E-5840-27D2-3D0C2C02F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Phoebus </a:t>
            </a:r>
            <a:r>
              <a:rPr lang="en-US" dirty="0" err="1"/>
              <a:t>DataSources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1CFCB-B73A-0208-0A01-A3DC066848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core-</a:t>
            </a:r>
            <a:r>
              <a:rPr lang="en-US" b="1" dirty="0" err="1"/>
              <a:t>pv</a:t>
            </a:r>
            <a:endParaRPr lang="en-US" b="1" dirty="0"/>
          </a:p>
          <a:p>
            <a:pPr lvl="1"/>
            <a:r>
              <a:rPr lang="en-US" dirty="0"/>
              <a:t>Provides a pluggable/extendable interface for accessing data as </a:t>
            </a:r>
            <a:r>
              <a:rPr lang="en-US" b="1" dirty="0"/>
              <a:t>Process Variables (PVs)</a:t>
            </a:r>
            <a:r>
              <a:rPr lang="en-US" dirty="0"/>
              <a:t> across multiple data sources and control protocols.</a:t>
            </a:r>
          </a:p>
          <a:p>
            <a:pPr lvl="1"/>
            <a:r>
              <a:rPr lang="en-US" dirty="0"/>
              <a:t>Data Sources define how to:</a:t>
            </a:r>
          </a:p>
          <a:p>
            <a:pPr lvl="2"/>
            <a:r>
              <a:rPr lang="en-US" b="1" dirty="0"/>
              <a:t>Subscribe</a:t>
            </a:r>
            <a:r>
              <a:rPr lang="en-US" dirty="0"/>
              <a:t> (CA, PVA, Sim, Sys, MQTT, PVWS, …)</a:t>
            </a:r>
          </a:p>
          <a:p>
            <a:pPr lvl="2"/>
            <a:r>
              <a:rPr lang="en-US" b="1" dirty="0"/>
              <a:t>Read/Monitor</a:t>
            </a:r>
            <a:r>
              <a:rPr lang="en-US" dirty="0"/>
              <a:t> (value + metadata updates)</a:t>
            </a:r>
          </a:p>
          <a:p>
            <a:pPr lvl="2"/>
            <a:r>
              <a:rPr lang="en-US" b="1" dirty="0"/>
              <a:t>Write</a:t>
            </a:r>
            <a:r>
              <a:rPr lang="en-US" dirty="0"/>
              <a:t> (when permitted)</a:t>
            </a:r>
          </a:p>
          <a:p>
            <a:pPr lvl="1"/>
            <a:r>
              <a:rPr lang="en-US" dirty="0" err="1"/>
              <a:t>Vtype</a:t>
            </a:r>
            <a:r>
              <a:rPr lang="en-US" dirty="0"/>
              <a:t> mapping</a:t>
            </a:r>
          </a:p>
          <a:p>
            <a:pPr lvl="1"/>
            <a:endParaRPr lang="en-US" dirty="0"/>
          </a:p>
          <a:p>
            <a:r>
              <a:rPr lang="en-US" b="1" dirty="0"/>
              <a:t>Existing Data Sources:</a:t>
            </a:r>
          </a:p>
          <a:p>
            <a:pPr lvl="1"/>
            <a:r>
              <a:rPr lang="en-US" b="1" dirty="0"/>
              <a:t>Channel Access (ca://) &amp; </a:t>
            </a:r>
            <a:r>
              <a:rPr lang="en-US" b="1" dirty="0" err="1"/>
              <a:t>PVAccess</a:t>
            </a:r>
            <a:r>
              <a:rPr lang="en-US" b="1" dirty="0"/>
              <a:t> (pva://) → Connect to live EPICS PVs.</a:t>
            </a:r>
          </a:p>
          <a:p>
            <a:pPr lvl="1"/>
            <a:r>
              <a:rPr lang="en-US" b="1" dirty="0"/>
              <a:t>Simulated (sim://) → Generate test signals (sine, noise, ramp, etc.).</a:t>
            </a:r>
          </a:p>
          <a:p>
            <a:pPr lvl="1"/>
            <a:r>
              <a:rPr lang="en-US" b="1" dirty="0"/>
              <a:t>System (sys://) → Represent system attributes like time. </a:t>
            </a:r>
          </a:p>
          <a:p>
            <a:pPr lvl="1"/>
            <a:r>
              <a:rPr lang="en-US" b="1" dirty="0"/>
              <a:t>MQTT (mqtt://) &amp; Tango (tga://, tgc://) → Access MQTT &amp; Tango control system data. </a:t>
            </a:r>
          </a:p>
          <a:p>
            <a:pPr lvl="1"/>
            <a:r>
              <a:rPr lang="en-US" b="1" dirty="0"/>
              <a:t>Archive Data Source (archive://),</a:t>
            </a:r>
            <a:r>
              <a:rPr lang="en-US" dirty="0"/>
              <a:t> </a:t>
            </a:r>
            <a:r>
              <a:rPr lang="en-US" b="1" dirty="0"/>
              <a:t>Replay Data Source (replay://)</a:t>
            </a:r>
          </a:p>
        </p:txBody>
      </p:sp>
    </p:spTree>
    <p:extLst>
      <p:ext uri="{BB962C8B-B14F-4D97-AF65-F5344CB8AC3E}">
        <p14:creationId xmlns:p14="http://schemas.microsoft.com/office/powerpoint/2010/main" val="4213632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18F8F95-5B03-ADDE-B7E0-D9F1A92CE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PVWS </a:t>
            </a:r>
            <a:r>
              <a:rPr lang="en-US" dirty="0" err="1"/>
              <a:t>DataSource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D8C356-736A-FB24-BA85-AE9B0704E0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Phoebus </a:t>
            </a:r>
            <a:r>
              <a:rPr lang="en-US" dirty="0" err="1"/>
              <a:t>datasource</a:t>
            </a:r>
            <a:r>
              <a:rPr lang="en-US" dirty="0"/>
              <a:t>: </a:t>
            </a:r>
            <a:r>
              <a:rPr lang="en-US" b="1" dirty="0"/>
              <a:t>pvws:// </a:t>
            </a:r>
            <a:br>
              <a:rPr lang="en-US" dirty="0"/>
            </a:br>
            <a:r>
              <a:rPr lang="en-US" dirty="0"/>
              <a:t>Connects directly to PVWS </a:t>
            </a:r>
            <a:r>
              <a:rPr lang="en-US" dirty="0" err="1"/>
              <a:t>WebSockets</a:t>
            </a:r>
            <a:endParaRPr lang="en-US" dirty="0"/>
          </a:p>
          <a:p>
            <a:r>
              <a:rPr lang="en-US" dirty="0"/>
              <a:t>Provides:</a:t>
            </a:r>
          </a:p>
          <a:p>
            <a:pPr lvl="1"/>
            <a:r>
              <a:rPr lang="en-US" dirty="0"/>
              <a:t>Subscription to live PV </a:t>
            </a:r>
          </a:p>
          <a:p>
            <a:pPr lvl="1"/>
            <a:r>
              <a:rPr lang="en-US" dirty="0"/>
              <a:t>Updates with Metadata (units, limits, severity, timestamp)</a:t>
            </a:r>
          </a:p>
          <a:p>
            <a:pPr lvl="1"/>
            <a:r>
              <a:rPr lang="en-US" dirty="0"/>
              <a:t>Write support (when backend allows)</a:t>
            </a:r>
          </a:p>
        </p:txBody>
      </p:sp>
      <p:pic>
        <p:nvPicPr>
          <p:cNvPr id="2" name="20250917-1352-30.8439731">
            <a:hlinkClick r:id="" action="ppaction://media"/>
            <a:extLst>
              <a:ext uri="{FF2B5EF4-FFF2-40B4-BE49-F238E27FC236}">
                <a16:creationId xmlns:a16="http://schemas.microsoft.com/office/drawing/2014/main" id="{EF0BF457-1AC2-0B9F-391A-154A488A4518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67475" y="1825625"/>
            <a:ext cx="4589463" cy="4351338"/>
          </a:xfrm>
        </p:spPr>
      </p:pic>
    </p:spTree>
    <p:extLst>
      <p:ext uri="{BB962C8B-B14F-4D97-AF65-F5344CB8AC3E}">
        <p14:creationId xmlns:p14="http://schemas.microsoft.com/office/powerpoint/2010/main" val="255972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834E3-91DA-611B-B866-35B17A2BB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892FC03-68D3-5809-C4D6-7AD1E0334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PVWS </a:t>
            </a:r>
            <a:r>
              <a:rPr lang="en-US" dirty="0" err="1"/>
              <a:t>Datasource</a:t>
            </a:r>
            <a:r>
              <a:rPr lang="en-US" dirty="0"/>
              <a:t> Lifecycle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E4F1BB66-B672-C069-2C92-00B4FFCF46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Create a </a:t>
            </a:r>
            <a:r>
              <a:rPr lang="en-US"/>
              <a:t>PVWS PV:</a:t>
            </a:r>
            <a:endParaRPr lang="en-US" dirty="0"/>
          </a:p>
          <a:p>
            <a:pPr lvl="1"/>
            <a:r>
              <a:rPr lang="en-US" dirty="0" err="1"/>
              <a:t>Datasource</a:t>
            </a:r>
            <a:r>
              <a:rPr lang="en-US" dirty="0"/>
              <a:t> creates WebSocket connection to PVWS service</a:t>
            </a:r>
          </a:p>
          <a:p>
            <a:pPr lvl="1"/>
            <a:r>
              <a:rPr lang="en-US" dirty="0"/>
              <a:t>Subscribe PVs for updates</a:t>
            </a:r>
          </a:p>
          <a:p>
            <a:r>
              <a:rPr lang="en-US" dirty="0"/>
              <a:t>Update Handling:</a:t>
            </a:r>
          </a:p>
          <a:p>
            <a:pPr lvl="1"/>
            <a:r>
              <a:rPr lang="en-US" dirty="0"/>
              <a:t>Parse JSON value</a:t>
            </a:r>
          </a:p>
          <a:p>
            <a:pPr lvl="1"/>
            <a:r>
              <a:rPr lang="en-US" dirty="0"/>
              <a:t>Reuse cached metadata to reconstitute full </a:t>
            </a:r>
            <a:r>
              <a:rPr lang="en-US" dirty="0" err="1"/>
              <a:t>Vtype</a:t>
            </a:r>
            <a:endParaRPr lang="en-US" dirty="0"/>
          </a:p>
          <a:p>
            <a:r>
              <a:rPr lang="en-US" dirty="0"/>
              <a:t>Connection Management:</a:t>
            </a:r>
          </a:p>
          <a:p>
            <a:pPr lvl="1"/>
            <a:r>
              <a:rPr lang="en-US" dirty="0"/>
              <a:t>Heartbeat + auto-reconnect</a:t>
            </a:r>
          </a:p>
          <a:p>
            <a:r>
              <a:rPr lang="en-US" dirty="0"/>
              <a:t>Cleanup:</a:t>
            </a:r>
          </a:p>
          <a:p>
            <a:pPr lvl="1"/>
            <a:r>
              <a:rPr lang="en-US" dirty="0"/>
              <a:t>Unsubscribe unused PVs to stop receiving updates.</a:t>
            </a:r>
          </a:p>
          <a:p>
            <a:pPr lvl="1"/>
            <a:r>
              <a:rPr lang="en-US" dirty="0"/>
              <a:t>Close </a:t>
            </a:r>
            <a:r>
              <a:rPr lang="en-US" dirty="0" err="1"/>
              <a:t>websocket</a:t>
            </a:r>
            <a:r>
              <a:rPr lang="en-US" dirty="0"/>
              <a:t> on shutdown</a:t>
            </a:r>
          </a:p>
        </p:txBody>
      </p:sp>
    </p:spTree>
    <p:extLst>
      <p:ext uri="{BB962C8B-B14F-4D97-AF65-F5344CB8AC3E}">
        <p14:creationId xmlns:p14="http://schemas.microsoft.com/office/powerpoint/2010/main" val="3489958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29924-78E2-C08D-7357-FCD4DD943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36A614D-3ECB-2401-65F1-F0EC27FB1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Seamless Integration in Phoebus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54BF1E46-A28A-8E4D-FB8A-11794F1D3F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3836500"/>
            <a:ext cx="10515599" cy="2340461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altLang="en-US" dirty="0"/>
              <a:t>pvws:// </a:t>
            </a:r>
            <a:r>
              <a:rPr lang="en-US" altLang="en-US" dirty="0" err="1"/>
              <a:t>datasource</a:t>
            </a:r>
            <a:r>
              <a:rPr lang="en-US" altLang="en-US" dirty="0"/>
              <a:t> is available to all Phoebus applications</a:t>
            </a:r>
          </a:p>
          <a:p>
            <a:r>
              <a:rPr lang="en-US" altLang="en-US" dirty="0"/>
              <a:t>Applications remain protocol-agnostic — no code changes required</a:t>
            </a:r>
          </a:p>
          <a:p>
            <a:r>
              <a:rPr lang="en-US" altLang="en-US" dirty="0"/>
              <a:t>Users see no major difference </a:t>
            </a:r>
            <a:br>
              <a:rPr lang="en-US" altLang="en-US" dirty="0"/>
            </a:br>
            <a:r>
              <a:rPr lang="en-US" altLang="en-US" dirty="0"/>
              <a:t>in workflow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85EDC-614B-BE62-154A-414F40544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1998" y="5006730"/>
            <a:ext cx="5511800" cy="1336489"/>
          </a:xfrm>
          <a:prstGeom prst="rect">
            <a:avLst/>
          </a:prstGeom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87D58675-29B0-AFDD-A4CE-C4A2A66C5A4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18489"/>
            <a:ext cx="10515599" cy="234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663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2F732-6445-499F-1EA3-E4EC2CC74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CB3C9-0C79-D54A-E785-849C16BCC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Enhanced Security</a:t>
            </a:r>
          </a:p>
          <a:p>
            <a:pPr lvl="1"/>
            <a:r>
              <a:rPr lang="en-US" dirty="0"/>
              <a:t>Integration with site authentication systems</a:t>
            </a:r>
          </a:p>
          <a:p>
            <a:pPr lvl="1"/>
            <a:r>
              <a:rPr lang="en-US" dirty="0"/>
              <a:t>Support for two-factor authentication (2FA) and token-based </a:t>
            </a:r>
            <a:r>
              <a:rPr lang="en-US" dirty="0" err="1"/>
              <a:t>accessStronger</a:t>
            </a:r>
            <a:r>
              <a:rPr lang="en-US" dirty="0"/>
              <a:t> control of write permissions</a:t>
            </a:r>
          </a:p>
          <a:p>
            <a:r>
              <a:rPr lang="en-US" dirty="0"/>
              <a:t>Smarter Connection Management</a:t>
            </a:r>
          </a:p>
          <a:p>
            <a:pPr lvl="1"/>
            <a:r>
              <a:rPr lang="en-US" dirty="0"/>
              <a:t>Automatic reconnection when connections drop</a:t>
            </a:r>
          </a:p>
          <a:p>
            <a:pPr lvl="1"/>
            <a:r>
              <a:rPr lang="en-US" dirty="0"/>
              <a:t>Exponential backoff to avoid overload during outages</a:t>
            </a:r>
          </a:p>
          <a:p>
            <a:pPr lvl="1"/>
            <a:r>
              <a:rPr lang="en-US" dirty="0"/>
              <a:t>Improved resiliency for long-running sessions</a:t>
            </a:r>
          </a:p>
          <a:p>
            <a:r>
              <a:rPr lang="en-US" dirty="0"/>
              <a:t>Operational Improvements</a:t>
            </a:r>
          </a:p>
          <a:p>
            <a:pPr lvl="1"/>
            <a:r>
              <a:rPr lang="en-US" dirty="0"/>
              <a:t>More monitoring and diagnostics hooks</a:t>
            </a:r>
          </a:p>
          <a:p>
            <a:pPr lvl="1"/>
            <a:r>
              <a:rPr lang="en-US" dirty="0"/>
              <a:t>Expanded deployment guides for containerized environments</a:t>
            </a:r>
          </a:p>
        </p:txBody>
      </p:sp>
    </p:spTree>
    <p:extLst>
      <p:ext uri="{BB962C8B-B14F-4D97-AF65-F5344CB8AC3E}">
        <p14:creationId xmlns:p14="http://schemas.microsoft.com/office/powerpoint/2010/main" val="4106118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CA0D3-CD37-445E-B512-71BCF8469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D26F8-577B-4B85-91B6-E44064964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5146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hlinkClick r:id="rId3"/>
              </a:rPr>
              <a:t>http://phoebus.org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Fork us on </a:t>
            </a:r>
            <a:r>
              <a:rPr lang="en-US" dirty="0" err="1"/>
              <a:t>github</a:t>
            </a:r>
            <a:br>
              <a:rPr lang="en-US" dirty="0"/>
            </a:br>
            <a:r>
              <a:rPr lang="en-US" dirty="0">
                <a:hlinkClick r:id="rId4"/>
              </a:rPr>
              <a:t>https://github.com/ControlSystemStudio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63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24456</TotalTime>
  <Words>851</Words>
  <Application>Microsoft Office PowerPoint</Application>
  <PresentationFormat>Widescreen</PresentationFormat>
  <Paragraphs>128</Paragraphs>
  <Slides>9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Office Theme</vt:lpstr>
      <vt:lpstr>Phoebus PVWS Data Source WebSocket access to EPICS PVs</vt:lpstr>
      <vt:lpstr>Phoebus</vt:lpstr>
      <vt:lpstr>PVWS: PV WebSocket</vt:lpstr>
      <vt:lpstr>Phoebus DataSources</vt:lpstr>
      <vt:lpstr>PVWS DataSource</vt:lpstr>
      <vt:lpstr>PVWS Datasource Lifecycle</vt:lpstr>
      <vt:lpstr>Seamless Integration in Phoebus</vt:lpstr>
      <vt:lpstr>Future Development</vt:lpstr>
      <vt:lpstr>Useful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Phoebus  &amp; CS-Studio</dc:title>
  <dc:creator>Shroff, Kunal</dc:creator>
  <cp:lastModifiedBy>Shroff, Kunal</cp:lastModifiedBy>
  <cp:revision>343</cp:revision>
  <dcterms:created xsi:type="dcterms:W3CDTF">2021-06-30T18:40:38Z</dcterms:created>
  <dcterms:modified xsi:type="dcterms:W3CDTF">2025-09-17T14:22:28Z</dcterms:modified>
</cp:coreProperties>
</file>