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376" r:id="rId3"/>
    <p:sldId id="378" r:id="rId4"/>
    <p:sldId id="383" r:id="rId5"/>
    <p:sldId id="380" r:id="rId6"/>
    <p:sldId id="379" r:id="rId7"/>
    <p:sldId id="381" r:id="rId8"/>
    <p:sldId id="382" r:id="rId9"/>
    <p:sldId id="374" r:id="rId10"/>
    <p:sldId id="34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72" autoAdjust="0"/>
    <p:restoredTop sz="75033" autoAdjust="0"/>
  </p:normalViewPr>
  <p:slideViewPr>
    <p:cSldViewPr snapToGrid="0">
      <p:cViewPr varScale="1">
        <p:scale>
          <a:sx n="62" d="100"/>
          <a:sy n="62" d="100"/>
        </p:scale>
        <p:origin x="2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7B05A-8D4E-49A5-A41D-E1F23A24007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E2EA8-1492-4777-AA08-93293972F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8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C7883-B30D-1BA7-2B42-11C385BDD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D5F071-A035-506B-8066-3BA138DF60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FF1EBB-A7D7-9145-B5F8-E29668033B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Bluesky</a:t>
            </a:r>
            <a:endParaRPr lang="en-US" dirty="0"/>
          </a:p>
          <a:p>
            <a:r>
              <a:rPr lang="en-US" dirty="0"/>
              <a:t>Python framework for experiment orchestration &amp; data acquisition</a:t>
            </a:r>
          </a:p>
          <a:p>
            <a:r>
              <a:rPr lang="en-US" dirty="0"/>
              <a:t>Hardware abstraction, streaming, rich metadata</a:t>
            </a:r>
          </a:p>
          <a:p>
            <a:r>
              <a:rPr lang="en-US" b="1" dirty="0"/>
              <a:t>Run Engine (RE)</a:t>
            </a:r>
            <a:endParaRPr lang="en-US" dirty="0"/>
          </a:p>
          <a:p>
            <a:r>
              <a:rPr lang="en-US" dirty="0"/>
              <a:t>Executes user-defined plans (with structured metadata)</a:t>
            </a:r>
          </a:p>
          <a:p>
            <a:r>
              <a:rPr lang="en-US" dirty="0"/>
              <a:t>Pause/resume/stop, safe state transitions</a:t>
            </a:r>
          </a:p>
          <a:p>
            <a:r>
              <a:rPr lang="en-US" b="1" dirty="0"/>
              <a:t>Queue Server (QS)</a:t>
            </a:r>
            <a:endParaRPr lang="en-US" dirty="0"/>
          </a:p>
          <a:p>
            <a:r>
              <a:rPr lang="en-US" dirty="0"/>
              <a:t>REST + 0MQ API for remote RE control</a:t>
            </a:r>
          </a:p>
          <a:p>
            <a:r>
              <a:rPr lang="en-US" dirty="0"/>
              <a:t>Submit / validate / reorder plans</a:t>
            </a:r>
          </a:p>
          <a:p>
            <a:r>
              <a:rPr lang="en-US" dirty="0"/>
              <a:t>Start / pause / stop execution</a:t>
            </a:r>
          </a:p>
          <a:p>
            <a:r>
              <a:rPr lang="en-US" dirty="0"/>
              <a:t>Open / close RE environment</a:t>
            </a:r>
          </a:p>
          <a:p>
            <a:r>
              <a:rPr lang="en-US" dirty="0"/>
              <a:t>Status, history, and live console streaming</a:t>
            </a:r>
          </a:p>
          <a:p>
            <a:r>
              <a:rPr lang="en-US" b="1" dirty="0"/>
              <a:t>Speaker notes (concise)</a:t>
            </a:r>
          </a:p>
          <a:p>
            <a:r>
              <a:rPr lang="en-US" dirty="0"/>
              <a:t>Bluesky is the DAQ/orchestration layer; the RE is the execution core.</a:t>
            </a:r>
          </a:p>
          <a:p>
            <a:r>
              <a:rPr lang="en-US" dirty="0"/>
              <a:t>The Queue Server exposes RE control over REST/0MQ—so higher-level tools (like our Phoebus client) can manage plans remotely.</a:t>
            </a:r>
          </a:p>
          <a:p>
            <a:r>
              <a:rPr lang="en-US" dirty="0"/>
              <a:t>We rely on QS features: validation, queue ops, env lifecycle, and console/status streaming.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32FC-CF20-503F-009D-A27F51655B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04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91FC7-112A-37F9-CB3A-BA513DEDE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19812-A49A-A18F-5B54-6836037CA8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0EDE48-7156-B4E8-228C-3D58FC385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Applications: Display Builder, Data Browser, Alarm UI, </a:t>
            </a:r>
            <a:r>
              <a:rPr lang="en-US" dirty="0" err="1"/>
              <a:t>Logboo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Common look &amp; feel:</a:t>
            </a:r>
            <a:r>
              <a:rPr lang="en-US" dirty="0"/>
              <a:t> unified menus, docking, shortcuts</a:t>
            </a:r>
          </a:p>
          <a:p>
            <a:r>
              <a:rPr lang="en-US" b="1" dirty="0"/>
              <a:t>Seamless transitions:</a:t>
            </a:r>
            <a:r>
              <a:rPr lang="en-US" dirty="0"/>
              <a:t> selection/adapter services carry PVs, timestamps, units, alarm state, archive sources, display paths</a:t>
            </a:r>
          </a:p>
          <a:p>
            <a:r>
              <a:rPr lang="en-US" b="1" dirty="0"/>
              <a:t>Shared runtime resources:</a:t>
            </a:r>
            <a:r>
              <a:rPr lang="en-US" dirty="0"/>
              <a:t> pooled PV connections, REST clients, Kafka listeners, DB connection pools, centralized auth/logging</a:t>
            </a:r>
          </a:p>
          <a:p>
            <a:r>
              <a:rPr lang="en-US" b="1" dirty="0"/>
              <a:t>Workflows covered:</a:t>
            </a:r>
            <a:r>
              <a:rPr lang="en-US" dirty="0"/>
              <a:t> experiment control, day-to-day operations, diagnostics &amp; debugging, shift logging</a:t>
            </a:r>
          </a:p>
          <a:p>
            <a:r>
              <a:rPr lang="en-US" b="1" dirty="0"/>
              <a:t>Extensible via SPI:</a:t>
            </a:r>
            <a:r>
              <a:rPr lang="en-US" dirty="0"/>
              <a:t> add apps/services while preserving UX and context-sharing</a:t>
            </a:r>
          </a:p>
          <a:p>
            <a:r>
              <a:rPr lang="en-US" dirty="0"/>
              <a:t>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F8480-167C-450A-EFB0-5064493689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83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Single environment:</a:t>
            </a:r>
            <a:r>
              <a:rPr lang="en-US" dirty="0"/>
              <a:t> operate devices, inspect data, and run experiments </a:t>
            </a:r>
            <a:r>
              <a:rPr lang="en-US" b="1" dirty="0"/>
              <a:t>without leaving Phoebus</a:t>
            </a:r>
            <a:endParaRPr lang="en-US" dirty="0"/>
          </a:p>
          <a:p>
            <a:r>
              <a:rPr lang="en-US" b="1" dirty="0"/>
              <a:t>Seamless context:</a:t>
            </a:r>
            <a:r>
              <a:rPr lang="en-US" dirty="0"/>
              <a:t> selection/adapter services pre-fill plans from PVs; one-click </a:t>
            </a:r>
            <a:r>
              <a:rPr lang="en-US" b="1" dirty="0"/>
              <a:t>Logbook</a:t>
            </a:r>
            <a:r>
              <a:rPr lang="en-US" dirty="0"/>
              <a:t> capture after runs</a:t>
            </a:r>
          </a:p>
          <a:p>
            <a:r>
              <a:rPr lang="en-US" b="1" dirty="0"/>
              <a:t>Full RE control:</a:t>
            </a:r>
            <a:r>
              <a:rPr lang="en-US" dirty="0"/>
              <a:t> submit &amp; validate plans; </a:t>
            </a:r>
            <a:r>
              <a:rPr lang="en-US" b="1" dirty="0"/>
              <a:t>start / pause / resume / stop</a:t>
            </a:r>
            <a:r>
              <a:rPr lang="en-US" dirty="0"/>
              <a:t>; </a:t>
            </a:r>
            <a:r>
              <a:rPr lang="en-US" b="1" dirty="0"/>
              <a:t>open/close</a:t>
            </a:r>
            <a:r>
              <a:rPr lang="en-US" dirty="0"/>
              <a:t> environment with guardrails</a:t>
            </a:r>
          </a:p>
          <a:p>
            <a:r>
              <a:rPr lang="en-US" b="1" dirty="0"/>
              <a:t>One pane of glass:</a:t>
            </a:r>
            <a:r>
              <a:rPr lang="en-US" dirty="0"/>
              <a:t> live </a:t>
            </a:r>
            <a:r>
              <a:rPr lang="en-US" b="1" dirty="0"/>
              <a:t>queue</a:t>
            </a:r>
            <a:r>
              <a:rPr lang="en-US" dirty="0"/>
              <a:t>, </a:t>
            </a:r>
            <a:r>
              <a:rPr lang="en-US" b="1" dirty="0"/>
              <a:t>RE state</a:t>
            </a:r>
            <a:r>
              <a:rPr lang="en-US" dirty="0"/>
              <a:t>, </a:t>
            </a:r>
            <a:r>
              <a:rPr lang="en-US" b="1" dirty="0"/>
              <a:t>history</a:t>
            </a:r>
            <a:r>
              <a:rPr lang="en-US" dirty="0"/>
              <a:t>, and </a:t>
            </a:r>
            <a:r>
              <a:rPr lang="en-US" b="1" dirty="0"/>
              <a:t>console</a:t>
            </a:r>
            <a:r>
              <a:rPr lang="en-US" dirty="0"/>
              <a:t> in the same UI</a:t>
            </a:r>
          </a:p>
          <a:p>
            <a:r>
              <a:rPr lang="en-US" b="1" dirty="0"/>
              <a:t>Leverages site plumbing:</a:t>
            </a:r>
            <a:r>
              <a:rPr lang="en-US" dirty="0"/>
              <a:t> shared </a:t>
            </a:r>
            <a:r>
              <a:rPr lang="en-US" b="1" dirty="0"/>
              <a:t>auth</a:t>
            </a:r>
            <a:r>
              <a:rPr lang="en-US" dirty="0"/>
              <a:t>, pooled </a:t>
            </a:r>
            <a:r>
              <a:rPr lang="en-US" b="1" dirty="0"/>
              <a:t>PV/REST/DB/Kafka</a:t>
            </a:r>
            <a:r>
              <a:rPr lang="en-US" dirty="0"/>
              <a:t> resources; consistent </a:t>
            </a:r>
            <a:r>
              <a:rPr lang="en-US" dirty="0" err="1"/>
              <a:t>prefs</a:t>
            </a:r>
            <a:r>
              <a:rPr lang="en-US" dirty="0"/>
              <a:t> &amp; logging</a:t>
            </a:r>
          </a:p>
          <a:p>
            <a:r>
              <a:rPr lang="en-US" b="1" dirty="0"/>
              <a:t>Robust by design:</a:t>
            </a:r>
            <a:r>
              <a:rPr lang="en-US" dirty="0"/>
              <a:t> client-side </a:t>
            </a:r>
            <a:r>
              <a:rPr lang="en-US" b="1" dirty="0"/>
              <a:t>rate limiting</a:t>
            </a:r>
            <a:r>
              <a:rPr lang="en-US" dirty="0"/>
              <a:t> + </a:t>
            </a:r>
            <a:r>
              <a:rPr lang="en-US" b="1" dirty="0"/>
              <a:t>retries</a:t>
            </a:r>
            <a:r>
              <a:rPr lang="en-US" dirty="0"/>
              <a:t>; typed DTOs; clear error surfacing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32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Queue Server Monitoring</a:t>
            </a:r>
          </a:p>
          <a:p>
            <a:r>
              <a:rPr lang="en-US" dirty="0"/>
              <a:t>Run Engine &amp; Env: state (Idle/Running/Paused), env Open/Closed, heartbeat/version</a:t>
            </a:r>
          </a:p>
          <a:p>
            <a:r>
              <a:rPr lang="en-US" dirty="0"/>
              <a:t>Queue at a glance: depth, next/active plan, pending/failed/completed counts</a:t>
            </a:r>
          </a:p>
          <a:p>
            <a:r>
              <a:rPr lang="en-US" dirty="0"/>
              <a:t>Execution history: recent runs with status, duration, UID (quick jump to details)</a:t>
            </a:r>
          </a:p>
          <a:p>
            <a:r>
              <a:rPr lang="en-US" dirty="0"/>
              <a:t>Live console stream: tail/pause/copy, level filter; responsive &amp; rate-limited</a:t>
            </a:r>
          </a:p>
          <a:p>
            <a:r>
              <a:rPr lang="en-US" dirty="0"/>
              <a:t>Operator controls: Start / Pause / Resume / Stop, Open/Close env, prioritize/remove/clear</a:t>
            </a:r>
          </a:p>
          <a:p>
            <a:r>
              <a:rPr lang="en-US" dirty="0"/>
              <a:t>Error surfacing: validation/network/auth issues shown inline; safe-guards on destructive actions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36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Queue editing interface providing comprehensive plan management capabilities including plan editing and creation, queue order management, and execution control.</a:t>
            </a:r>
          </a:p>
          <a:p>
            <a:endParaRPr lang="en-US" dirty="0"/>
          </a:p>
          <a:p>
            <a:r>
              <a:rPr lang="en-US" b="1" dirty="0"/>
              <a:t>Queue management</a:t>
            </a:r>
            <a:endParaRPr lang="en-US" dirty="0"/>
          </a:p>
          <a:p>
            <a:r>
              <a:rPr lang="en-US" dirty="0"/>
              <a:t>View upcoming/active/held items; drag-and-drop </a:t>
            </a:r>
            <a:r>
              <a:rPr lang="en-US" b="1" dirty="0"/>
              <a:t>reorder</a:t>
            </a:r>
            <a:r>
              <a:rPr lang="en-US" dirty="0"/>
              <a:t>, prioritize, remove/clear</a:t>
            </a:r>
          </a:p>
          <a:p>
            <a:br>
              <a:rPr lang="en-US" dirty="0"/>
            </a:br>
            <a:r>
              <a:rPr lang="en-US" b="1" dirty="0"/>
              <a:t>Queue at a glance:</a:t>
            </a:r>
            <a:r>
              <a:rPr lang="en-US" dirty="0"/>
              <a:t> pending, active; </a:t>
            </a:r>
            <a:r>
              <a:rPr lang="en-US" b="1" dirty="0"/>
              <a:t>next-up</a:t>
            </a:r>
            <a:r>
              <a:rPr lang="en-US" dirty="0"/>
              <a:t> highlighted</a:t>
            </a:r>
          </a:p>
          <a:p>
            <a:r>
              <a:rPr lang="en-US" b="1" dirty="0"/>
              <a:t>Reorder:</a:t>
            </a:r>
            <a:r>
              <a:rPr lang="en-US" dirty="0"/>
              <a:t> drag-and-drop; </a:t>
            </a:r>
            <a:r>
              <a:rPr lang="en-US" b="1" dirty="0"/>
              <a:t>promote</a:t>
            </a:r>
            <a:r>
              <a:rPr lang="en-US" dirty="0"/>
              <a:t>; move to </a:t>
            </a:r>
            <a:r>
              <a:rPr lang="en-US" b="1" dirty="0"/>
              <a:t>top/bottom</a:t>
            </a:r>
            <a:endParaRPr lang="en-US" dirty="0"/>
          </a:p>
          <a:p>
            <a:r>
              <a:rPr lang="en-US" b="1" dirty="0"/>
              <a:t>Manage items:</a:t>
            </a:r>
            <a:r>
              <a:rPr lang="en-US" dirty="0"/>
              <a:t> remove selected; </a:t>
            </a:r>
            <a:r>
              <a:rPr lang="en-US" b="1" dirty="0"/>
              <a:t>clear queue</a:t>
            </a:r>
            <a:r>
              <a:rPr lang="en-US" dirty="0"/>
              <a:t> (confirm)</a:t>
            </a:r>
          </a:p>
          <a:p>
            <a:r>
              <a:rPr lang="en-US" b="1" dirty="0"/>
              <a:t>Control processing:</a:t>
            </a:r>
            <a:r>
              <a:rPr lang="en-US" dirty="0"/>
              <a:t> </a:t>
            </a:r>
            <a:r>
              <a:rPr lang="en-US" b="1" dirty="0"/>
              <a:t>Start / Pause / Resume / Stop</a:t>
            </a:r>
            <a:endParaRPr lang="en-US" dirty="0"/>
          </a:p>
          <a:p>
            <a:r>
              <a:rPr lang="en-US" b="1" dirty="0"/>
              <a:t>Live updates &amp; guardrails:</a:t>
            </a:r>
            <a:r>
              <a:rPr lang="en-US" dirty="0"/>
              <a:t> UI reflects RE env/state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12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Form-based plan editing</a:t>
            </a:r>
            <a:endParaRPr lang="en-US" dirty="0"/>
          </a:p>
          <a:p>
            <a:r>
              <a:rPr lang="en-US" dirty="0"/>
              <a:t>Typed parameters (numbers, </a:t>
            </a:r>
            <a:r>
              <a:rPr lang="en-US" dirty="0" err="1"/>
              <a:t>enums</a:t>
            </a:r>
            <a:r>
              <a:rPr lang="en-US" dirty="0"/>
              <a:t>, ranges), inline validation &amp; hints</a:t>
            </a:r>
          </a:p>
          <a:p>
            <a:r>
              <a:rPr lang="en-US" b="1" dirty="0"/>
              <a:t>Validate before enqueue</a:t>
            </a:r>
            <a:r>
              <a:rPr lang="en-US" dirty="0"/>
              <a:t>; preview request payload</a:t>
            </a:r>
          </a:p>
          <a:p>
            <a:r>
              <a:rPr lang="en-US" b="1" dirty="0"/>
              <a:t>Execution controls</a:t>
            </a:r>
            <a:endParaRPr lang="en-US" dirty="0"/>
          </a:p>
          <a:p>
            <a:r>
              <a:rPr lang="en-US" b="1" dirty="0"/>
              <a:t>Enqueue</a:t>
            </a:r>
            <a:r>
              <a:rPr lang="en-US" dirty="0"/>
              <a:t>, </a:t>
            </a:r>
            <a:r>
              <a:rPr lang="en-US" b="1" dirty="0"/>
              <a:t>Start now</a:t>
            </a:r>
            <a:r>
              <a:rPr lang="en-US" dirty="0"/>
              <a:t>, </a:t>
            </a:r>
            <a:r>
              <a:rPr lang="en-US" b="1" dirty="0"/>
              <a:t>Pause/Resume/Stop</a:t>
            </a:r>
            <a:r>
              <a:rPr lang="en-US" dirty="0"/>
              <a:t> via the same panel</a:t>
            </a:r>
          </a:p>
          <a:p>
            <a:r>
              <a:rPr lang="en-US" dirty="0"/>
              <a:t>Safe-guards on destructive actions; clear error surfacing</a:t>
            </a:r>
          </a:p>
          <a:p>
            <a:r>
              <a:rPr lang="en-US" b="1" dirty="0"/>
              <a:t>Integrated context (when available)</a:t>
            </a:r>
            <a:endParaRPr lang="en-US" dirty="0"/>
          </a:p>
          <a:p>
            <a:r>
              <a:rPr lang="en-US" dirty="0"/>
              <a:t>Pre-fill parameters from current Phoebus selection (PVs, displays) to reduce typing</a:t>
            </a:r>
          </a:p>
          <a:p>
            <a:r>
              <a:rPr lang="en-US" b="1" dirty="0"/>
              <a:t>Robust by design</a:t>
            </a:r>
            <a:endParaRPr lang="en-US" dirty="0"/>
          </a:p>
          <a:p>
            <a:r>
              <a:rPr lang="en-US" dirty="0"/>
              <a:t>Client-side </a:t>
            </a:r>
            <a:r>
              <a:rPr lang="en-US" b="1" dirty="0"/>
              <a:t>rate limiting</a:t>
            </a:r>
            <a:r>
              <a:rPr lang="en-US" dirty="0"/>
              <a:t> and </a:t>
            </a:r>
            <a:r>
              <a:rPr lang="en-US" b="1" dirty="0"/>
              <a:t>retries</a:t>
            </a:r>
            <a:r>
              <a:rPr lang="en-US" dirty="0"/>
              <a:t>; typed DTOs to catch mistakes early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24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74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Streaming status (WebSocket)</a:t>
            </a:r>
            <a:endParaRPr lang="en-US" dirty="0"/>
          </a:p>
          <a:p>
            <a:r>
              <a:rPr lang="en-US" dirty="0"/>
              <a:t>Push updates for queue + RE state (replace polling)</a:t>
            </a:r>
          </a:p>
          <a:p>
            <a:r>
              <a:rPr lang="en-US" dirty="0"/>
              <a:t>Robust reconnect/backoff; optional console streaming</a:t>
            </a:r>
          </a:p>
          <a:p>
            <a:r>
              <a:rPr lang="en-US" b="1" dirty="0"/>
              <a:t>Schema-driven plans</a:t>
            </a:r>
            <a:endParaRPr lang="en-US" dirty="0"/>
          </a:p>
          <a:p>
            <a:r>
              <a:rPr lang="en-US" dirty="0"/>
              <a:t>Auto-generate forms from plan/device schemas (service-provided)</a:t>
            </a:r>
          </a:p>
          <a:p>
            <a:r>
              <a:rPr lang="en-US" dirty="0"/>
              <a:t>Pre-fill parameters from Phoebus context (selected PVs/displays)</a:t>
            </a:r>
          </a:p>
          <a:p>
            <a:r>
              <a:rPr lang="en-US" dirty="0"/>
              <a:t>Type/</a:t>
            </a:r>
            <a:r>
              <a:rPr lang="en-US" dirty="0" err="1"/>
              <a:t>enum</a:t>
            </a:r>
            <a:r>
              <a:rPr lang="en-US" dirty="0"/>
              <a:t>/range checks at edit time</a:t>
            </a:r>
          </a:p>
          <a:p>
            <a:r>
              <a:rPr lang="en-US" b="1" dirty="0"/>
              <a:t>Dry-run / simulate</a:t>
            </a:r>
            <a:r>
              <a:rPr lang="en-US" dirty="0"/>
              <a:t> before enqueue</a:t>
            </a:r>
          </a:p>
          <a:p>
            <a:r>
              <a:rPr lang="en-US" b="1" dirty="0"/>
              <a:t>Deeper Phoebus integration</a:t>
            </a:r>
            <a:endParaRPr lang="en-US" dirty="0"/>
          </a:p>
          <a:p>
            <a:r>
              <a:rPr lang="en-US" dirty="0"/>
              <a:t>Open </a:t>
            </a:r>
            <a:r>
              <a:rPr lang="en-US" b="1" dirty="0"/>
              <a:t>Data Browser</a:t>
            </a:r>
            <a:r>
              <a:rPr lang="en-US" dirty="0"/>
              <a:t> for time-series trends of plan PVs</a:t>
            </a:r>
          </a:p>
          <a:p>
            <a:r>
              <a:rPr lang="en-US" dirty="0"/>
              <a:t>Link to </a:t>
            </a:r>
            <a:r>
              <a:rPr lang="en-US" b="1" dirty="0"/>
              <a:t>control screens</a:t>
            </a:r>
            <a:r>
              <a:rPr lang="en-US" dirty="0"/>
              <a:t> for devices/components referenced in plans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12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4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F1C93-EEB5-475C-9CF5-CEAB9B4EC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D4931-398B-4D46-8C23-7754DB348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AE62F-1EDB-439D-B5B4-9CFE55D20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7F3F0-97A8-4DE5-806E-5771F3A53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A3AE1-8AFA-43A7-8F68-7979F4F0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2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77C6E-63D7-487B-8C47-0191CC19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C0E5B-ADAF-4A93-9BF6-45692D7E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72273-EF0E-4692-8AF5-E3CA8DD4E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CCA18-4044-4098-9426-B524166C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5F884-4CED-4170-AD97-8EDE7D6C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2F78E-5327-4393-AE22-EDA09E821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852AD-0382-4BB9-B5A7-9F8BA5193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22539-9712-4333-A201-E0A6896E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16DB7-37BC-491C-ACF0-462A6DBD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8A63-0FEA-4F9E-8444-B08A733A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Main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MAIN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63A666-797C-DD4F-876D-7D5A69B72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00772" y="2729509"/>
            <a:ext cx="2125639" cy="3284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100" b="0" i="0">
                <a:latin typeface="Helvetica" pitchFamily="2" charset="0"/>
              </a:defRPr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400"/>
            </a:lvl4pPr>
            <a:lvl5pPr marL="1828800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Edit Version - Date</a:t>
            </a:r>
          </a:p>
        </p:txBody>
      </p:sp>
    </p:spTree>
    <p:extLst>
      <p:ext uri="{BB962C8B-B14F-4D97-AF65-F5344CB8AC3E}">
        <p14:creationId xmlns:p14="http://schemas.microsoft.com/office/powerpoint/2010/main" val="47705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A9C8F-1674-4DA0-9BB5-4A0308F9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CD3E-ED1E-4B87-BFC6-9DE37D3E8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A5332-BDF1-40DF-B8A1-CB822D42E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DF558-B7A8-4DE3-927D-9C9532D7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1956A-6410-4478-A175-26B037809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D7582-804D-421E-B4A3-D204CC04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AA3A4-7588-4D0E-9704-F4E32340C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C8A-8DFE-4DCB-9F90-B420A3711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C8164-D3BC-4F6F-9646-C6352323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89CC-6C5C-4D13-9BE8-5261C085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32965-B617-47D4-8EEE-32EB2561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AEC4-FC2E-4B78-8304-267342D0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DE9315-7288-4380-A67D-AB5BA994A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406C2-89E9-40FF-8F7D-24E40AD0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A6916-AA26-464B-A53E-0E768A4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77F1F-546F-4A01-901E-53E547BF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4EDF-D2EF-48BD-B7BD-15A517917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86AD0-2248-4F57-AAB8-84A4F681A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EDABF-4A64-4540-9A89-D614D8C1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9D37-295B-461D-9C54-D91D6870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97EDB-9480-40C4-B564-46C246022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B4A617-103F-4BF9-9278-D3DB43EC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56654-2887-4A7F-9CEA-2473B57E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470C8F-EA32-48C2-9770-BCC2AFB2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0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9950-22DC-453C-9518-0ED203479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54EAF-08E7-433E-BBDB-464CF581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8DF2C-E10E-46AB-BDFA-BFBA9324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D40A2-5172-49D3-8154-646F7B4A0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540B9-461E-4141-BC2D-05C8F3C2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759BE2-6449-4E17-9D3E-4EBB3586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6B211-C5B1-4C5E-87E5-2E94F008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0C13-C0FD-421F-8BB6-94E4BDA0F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793C1-00F5-40B7-90D1-1B6A18063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B41F2-07B0-459A-91F2-FBED98A62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7C01F-A6A9-4934-97A8-5B0C7360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AB8B-F1A0-45DE-B38D-C752F163E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9FCC5-B953-4354-8EB1-96042F06A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049F6-8C72-40C0-9A39-32540562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CE543-D869-40FA-84ED-371C709A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997717-36A1-40FC-8859-CCF08BF12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1A987-FE36-4213-A9AE-24E78661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F378B-1D6A-4481-9512-057040CF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86EF7-471D-49BB-A765-C03562C0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AE98BC-84BB-4D29-AB9B-3BF9C9241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C8D47-CC3D-470F-9561-FF4D0638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59B1E-08B1-4D28-B0C2-AA2946785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A8251-F6EC-434B-9F5D-0E808DACB643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88809-684A-435A-A9DF-D19455AAB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EB774-9F85-40DC-BA32-6F4E45C63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hoebus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lueskyproject.i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5367-ECE2-4B7F-AB33-D801B178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919" y="440143"/>
            <a:ext cx="7522073" cy="1201844"/>
          </a:xfrm>
        </p:spPr>
        <p:txBody>
          <a:bodyPr>
            <a:normAutofit fontScale="90000"/>
          </a:bodyPr>
          <a:lstStyle/>
          <a:p>
            <a:r>
              <a:rPr lang="en-US" sz="4400" i="1" dirty="0"/>
              <a:t>A Phoebus Client for the Bluesky Queue Server</a:t>
            </a:r>
            <a:endParaRPr lang="en-US" sz="31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08B44-BC81-4CEE-9651-4A35008596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919" y="1986115"/>
            <a:ext cx="6561573" cy="2003081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Kunal Shroff, Jordan Mitacek – BNL</a:t>
            </a:r>
          </a:p>
        </p:txBody>
      </p:sp>
    </p:spTree>
    <p:extLst>
      <p:ext uri="{BB962C8B-B14F-4D97-AF65-F5344CB8AC3E}">
        <p14:creationId xmlns:p14="http://schemas.microsoft.com/office/powerpoint/2010/main" val="187106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CA0D3-CD37-445E-B512-71BCF846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D26F8-577B-4B85-91B6-E44064964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51464" cy="4351338"/>
          </a:xfrm>
        </p:spPr>
        <p:txBody>
          <a:bodyPr>
            <a:normAutofit/>
          </a:bodyPr>
          <a:lstStyle/>
          <a:p>
            <a:r>
              <a:rPr lang="en-US" dirty="0"/>
              <a:t>Phoebus: A framework and set of tools to monitor and operate large scale control systems</a:t>
            </a:r>
            <a:br>
              <a:rPr lang="en-US" dirty="0"/>
            </a:br>
            <a:r>
              <a:rPr lang="en-US" dirty="0">
                <a:hlinkClick r:id="rId3"/>
              </a:rPr>
              <a:t>http://phoebus.org</a:t>
            </a:r>
            <a:endParaRPr lang="en-US" dirty="0"/>
          </a:p>
          <a:p>
            <a:r>
              <a:rPr lang="en-US" dirty="0"/>
              <a:t>Bluesky: A library for experiment control and collection of scientific data and metadata. </a:t>
            </a:r>
            <a:br>
              <a:rPr lang="en-US" dirty="0"/>
            </a:br>
            <a:r>
              <a:rPr lang="en-US" dirty="0">
                <a:hlinkClick r:id="rId4"/>
              </a:rPr>
              <a:t>https://blueskyproject.io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6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02473-2327-3638-7ABA-14F9F7E69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D32C27D-4BCD-403D-9D5C-090796E2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Bluesky Queue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CD077-6F4D-1E6C-FBDB-3BB55ACF5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7130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Bluesky: Python-based framework for experiment orchestration &amp; data acquisition</a:t>
            </a:r>
          </a:p>
          <a:p>
            <a:r>
              <a:rPr lang="en-US" dirty="0"/>
              <a:t>Run Engine: Executes user-defined experimental plans with metadata capture</a:t>
            </a:r>
          </a:p>
          <a:p>
            <a:r>
              <a:rPr lang="en-US" dirty="0"/>
              <a:t>Queue Server: REST + 0MQ API to</a:t>
            </a:r>
          </a:p>
          <a:p>
            <a:pPr lvl="1"/>
            <a:r>
              <a:rPr lang="en-US" dirty="0"/>
              <a:t>Submit/reorder/execute plans</a:t>
            </a:r>
          </a:p>
          <a:p>
            <a:pPr lvl="1"/>
            <a:r>
              <a:rPr lang="en-US" dirty="0"/>
              <a:t>Open/close run engine environment</a:t>
            </a:r>
          </a:p>
          <a:p>
            <a:pPr lvl="1"/>
            <a:r>
              <a:rPr lang="en-US" dirty="0"/>
              <a:t>Monitor status &amp; console output</a:t>
            </a:r>
          </a:p>
        </p:txBody>
      </p:sp>
      <p:pic>
        <p:nvPicPr>
          <p:cNvPr id="1028" name="Picture 4" descr="Introduction — bluesky-queueserver 0.0.22.post14+g56573f8 documentation">
            <a:extLst>
              <a:ext uri="{FF2B5EF4-FFF2-40B4-BE49-F238E27FC236}">
                <a16:creationId xmlns:a16="http://schemas.microsoft.com/office/drawing/2014/main" id="{C9317DDC-8D5D-B233-1152-AB53B74A2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271" y="1825625"/>
            <a:ext cx="5292762" cy="383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80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50A8C-E046-2215-3C03-7AFD568DD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1BE868-A482-4811-541D-44C9E5974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Phoebus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10D15-B02F-27BB-CDED-8C5ADEA0F7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Integrated suite of control system applications</a:t>
            </a:r>
          </a:p>
          <a:p>
            <a:r>
              <a:rPr lang="en-US" dirty="0"/>
              <a:t>Applications: Display Builder, Data Browser, Alarm UI, Logbook</a:t>
            </a:r>
          </a:p>
          <a:p>
            <a:pPr lvl="1"/>
            <a:r>
              <a:rPr lang="en-US" dirty="0"/>
              <a:t>Common look &amp; feel</a:t>
            </a:r>
          </a:p>
          <a:p>
            <a:pPr lvl="1"/>
            <a:r>
              <a:rPr lang="en-US" dirty="0"/>
              <a:t>Seamless transitions</a:t>
            </a:r>
          </a:p>
          <a:p>
            <a:pPr lvl="1"/>
            <a:r>
              <a:rPr lang="en-US" dirty="0"/>
              <a:t>Shared runtime resources</a:t>
            </a:r>
          </a:p>
          <a:p>
            <a:r>
              <a:rPr lang="en-US" dirty="0"/>
              <a:t>Workflows: experiment control, day-to-day operations, diagnostics &amp; debugging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Content Placeholder 11" descr="Diagram">
            <a:extLst>
              <a:ext uri="{FF2B5EF4-FFF2-40B4-BE49-F238E27FC236}">
                <a16:creationId xmlns:a16="http://schemas.microsoft.com/office/drawing/2014/main" id="{CA6C17A7-7A44-4E1C-977D-1824BB0CD1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073" y="1027113"/>
            <a:ext cx="4615853" cy="435292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0BC494-4D26-5E0A-71A4-5C326783B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Applications: Display Builder, Data Browser, Alarm UI, Logbook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823884-18CE-55D6-37A7-71F271AD7888}"/>
              </a:ext>
            </a:extLst>
          </p:cNvPr>
          <p:cNvSpPr txBox="1"/>
          <p:nvPr/>
        </p:nvSpPr>
        <p:spPr>
          <a:xfrm>
            <a:off x="6455072" y="5506928"/>
            <a:ext cx="46158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Shared core enables seamless context &amp; resource sharing across apps</a:t>
            </a:r>
          </a:p>
        </p:txBody>
      </p:sp>
    </p:spTree>
    <p:extLst>
      <p:ext uri="{BB962C8B-B14F-4D97-AF65-F5344CB8AC3E}">
        <p14:creationId xmlns:p14="http://schemas.microsoft.com/office/powerpoint/2010/main" val="115548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5ECDB-8491-A338-7BF9-E637F80F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67772-F07F-6D66-2DFE-026DB00A8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835347" cy="4351338"/>
          </a:xfrm>
        </p:spPr>
        <p:txBody>
          <a:bodyPr>
            <a:normAutofit/>
          </a:bodyPr>
          <a:lstStyle/>
          <a:p>
            <a:r>
              <a:rPr lang="en-US" dirty="0"/>
              <a:t>Operators need both Phoebus (controls) and Bluesky tools (experiments)</a:t>
            </a:r>
          </a:p>
          <a:p>
            <a:r>
              <a:rPr lang="en-US" dirty="0"/>
              <a:t>Context switching → inefficiency &amp; higher cognitive load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Native Phoebus client for the Queue Server</a:t>
            </a:r>
          </a:p>
          <a:p>
            <a:pPr lvl="1"/>
            <a:r>
              <a:rPr lang="en-US" dirty="0"/>
              <a:t>Unified workflow in a single environment</a:t>
            </a:r>
          </a:p>
          <a:p>
            <a:pPr lvl="1"/>
            <a:r>
              <a:rPr lang="en-US" dirty="0"/>
              <a:t>Streamlined, error-resistant operations</a:t>
            </a:r>
          </a:p>
        </p:txBody>
      </p:sp>
      <p:pic>
        <p:nvPicPr>
          <p:cNvPr id="5" name="Picture 4" descr="Graphical user interface, text, application&#10;&#10;AI-generated content may be incorrect.">
            <a:extLst>
              <a:ext uri="{FF2B5EF4-FFF2-40B4-BE49-F238E27FC236}">
                <a16:creationId xmlns:a16="http://schemas.microsoft.com/office/drawing/2014/main" id="{9E24C01B-E200-40B2-618D-C172F64A5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074" y="1825625"/>
            <a:ext cx="3222153" cy="420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63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6A86E-8B3A-6D30-617C-37502056E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837"/>
          </a:xfrm>
        </p:spPr>
        <p:txBody>
          <a:bodyPr>
            <a:normAutofit/>
          </a:bodyPr>
          <a:lstStyle/>
          <a:p>
            <a:r>
              <a:rPr lang="en-US" dirty="0"/>
              <a:t>Queue Monitor</a:t>
            </a:r>
          </a:p>
        </p:txBody>
      </p:sp>
      <p:pic>
        <p:nvPicPr>
          <p:cNvPr id="6" name="Content Placeholder 5" descr="Graphical user interface&#10;&#10;AI-generated content may be incorrect.">
            <a:extLst>
              <a:ext uri="{FF2B5EF4-FFF2-40B4-BE49-F238E27FC236}">
                <a16:creationId xmlns:a16="http://schemas.microsoft.com/office/drawing/2014/main" id="{DFBA717E-8300-E224-6C2B-9BE937E450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14"/>
          <a:stretch>
            <a:fillRect/>
          </a:stretch>
        </p:blipFill>
        <p:spPr>
          <a:xfrm>
            <a:off x="838200" y="1129416"/>
            <a:ext cx="5257800" cy="5363459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927EDAC-EB30-95E4-7A4F-2441D2295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29416"/>
            <a:ext cx="5181600" cy="536345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Queue Server Monitoring</a:t>
            </a:r>
          </a:p>
          <a:p>
            <a:r>
              <a:rPr lang="en-US" dirty="0"/>
              <a:t>Run Engine &amp; Env: state (Idle/Running/Paused), env Open/Closed, heartbeat/version</a:t>
            </a:r>
          </a:p>
          <a:p>
            <a:r>
              <a:rPr lang="en-US" dirty="0"/>
              <a:t>Queue at a glance: depth, next/active plan, pending/failed/completed counts</a:t>
            </a:r>
          </a:p>
          <a:p>
            <a:r>
              <a:rPr lang="en-US" dirty="0"/>
              <a:t>Execution history: recent runs with status, duration, UID (quick jump to details)</a:t>
            </a:r>
          </a:p>
          <a:p>
            <a:r>
              <a:rPr lang="en-US" dirty="0"/>
              <a:t>Live console stream: tail/pause/copy, level filter; responsive &amp; rate-limited</a:t>
            </a:r>
          </a:p>
          <a:p>
            <a:r>
              <a:rPr lang="en-US" dirty="0"/>
              <a:t>Operator controls: Start / Pause / Resume / Stop, Open/Close env, prioritize/remove/clear</a:t>
            </a:r>
          </a:p>
          <a:p>
            <a:r>
              <a:rPr lang="en-US" dirty="0"/>
              <a:t>Error surfacing: validation/network/auth issues shown inline; safe-guards on destructive actions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4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A9AB4-4906-B711-CDFA-503E9A38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4808"/>
          </a:xfrm>
        </p:spPr>
        <p:txBody>
          <a:bodyPr>
            <a:noAutofit/>
          </a:bodyPr>
          <a:lstStyle/>
          <a:p>
            <a:r>
              <a:rPr lang="en-US" dirty="0"/>
              <a:t>Queue Editor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5DF1E4F-4304-9222-211B-C5DAB7E88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59795" y="1010119"/>
            <a:ext cx="2953264" cy="558838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Queue at a glance:</a:t>
            </a:r>
            <a:r>
              <a:rPr lang="en-US" dirty="0"/>
              <a:t> pending, active; </a:t>
            </a:r>
            <a:r>
              <a:rPr lang="en-US" b="1" dirty="0"/>
              <a:t>next-up</a:t>
            </a:r>
            <a:r>
              <a:rPr lang="en-US" dirty="0"/>
              <a:t> highlighted</a:t>
            </a:r>
          </a:p>
          <a:p>
            <a:r>
              <a:rPr lang="en-US" b="1" dirty="0"/>
              <a:t>Reorder:</a:t>
            </a:r>
            <a:r>
              <a:rPr lang="en-US" dirty="0"/>
              <a:t> drag-and-drop; </a:t>
            </a:r>
            <a:r>
              <a:rPr lang="en-US" b="1" dirty="0"/>
              <a:t>promote</a:t>
            </a:r>
            <a:r>
              <a:rPr lang="en-US" dirty="0"/>
              <a:t>; move to </a:t>
            </a:r>
            <a:r>
              <a:rPr lang="en-US" b="1" dirty="0"/>
              <a:t>top/bottom</a:t>
            </a:r>
            <a:endParaRPr lang="en-US" dirty="0"/>
          </a:p>
          <a:p>
            <a:r>
              <a:rPr lang="en-US" b="1" dirty="0"/>
              <a:t>Manage items:</a:t>
            </a:r>
            <a:r>
              <a:rPr lang="en-US" dirty="0"/>
              <a:t> remove selected; </a:t>
            </a:r>
            <a:r>
              <a:rPr lang="en-US" b="1" dirty="0"/>
              <a:t>clear queue</a:t>
            </a:r>
            <a:r>
              <a:rPr lang="en-US" dirty="0"/>
              <a:t> (confirm)</a:t>
            </a:r>
          </a:p>
          <a:p>
            <a:r>
              <a:rPr lang="en-US" b="1" dirty="0"/>
              <a:t>Control processing:</a:t>
            </a:r>
            <a:r>
              <a:rPr lang="en-US" dirty="0"/>
              <a:t> </a:t>
            </a:r>
            <a:r>
              <a:rPr lang="en-US" b="1" dirty="0"/>
              <a:t>Start / Pause / Resume / Stop</a:t>
            </a:r>
            <a:endParaRPr lang="en-US" dirty="0"/>
          </a:p>
          <a:p>
            <a:endParaRPr lang="en-US" dirty="0"/>
          </a:p>
        </p:txBody>
      </p:sp>
      <p:pic>
        <p:nvPicPr>
          <p:cNvPr id="10" name="Content Placeholder 9" descr="Graphical user interface, table, Excel&#10;&#10;AI-generated content may be incorrect.">
            <a:extLst>
              <a:ext uri="{FF2B5EF4-FFF2-40B4-BE49-F238E27FC236}">
                <a16:creationId xmlns:a16="http://schemas.microsoft.com/office/drawing/2014/main" id="{7112E618-B6A7-424E-8213-49D08DC596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04"/>
          <a:stretch>
            <a:fillRect/>
          </a:stretch>
        </p:blipFill>
        <p:spPr>
          <a:xfrm>
            <a:off x="838200" y="1010119"/>
            <a:ext cx="8021595" cy="5482755"/>
          </a:xfrm>
        </p:spPr>
      </p:pic>
    </p:spTree>
    <p:extLst>
      <p:ext uri="{BB962C8B-B14F-4D97-AF65-F5344CB8AC3E}">
        <p14:creationId xmlns:p14="http://schemas.microsoft.com/office/powerpoint/2010/main" val="395319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84AB3-AD3C-9684-9851-0B7A49EA7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Editor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9E41902-130D-6593-F924-60D96F7D49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Create / Edit plans with structured, form-based inputs</a:t>
            </a:r>
          </a:p>
          <a:p>
            <a:r>
              <a:rPr lang="en-US" dirty="0"/>
              <a:t>Typed fields (numbers, </a:t>
            </a:r>
            <a:r>
              <a:rPr lang="en-US" dirty="0" err="1"/>
              <a:t>enums</a:t>
            </a:r>
            <a:r>
              <a:rPr lang="en-US" dirty="0"/>
              <a:t>, arrays, </a:t>
            </a:r>
            <a:r>
              <a:rPr lang="en-US" dirty="0" err="1"/>
              <a:t>booleans</a:t>
            </a:r>
            <a:r>
              <a:rPr lang="en-US" dirty="0"/>
              <a:t>) with inline hints &amp; units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Future Features</a:t>
            </a:r>
          </a:p>
          <a:p>
            <a:r>
              <a:rPr lang="en-US" dirty="0"/>
              <a:t>Validate before enqueue — highlights missing/invalid params</a:t>
            </a:r>
          </a:p>
          <a:p>
            <a:r>
              <a:rPr lang="en-US" dirty="0"/>
              <a:t>Context pre-fill from current selection (when available)</a:t>
            </a:r>
          </a:p>
        </p:txBody>
      </p:sp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CD532CEA-EB26-7916-DEE9-0CCFB1E7C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9" r="44067" b="25962"/>
          <a:stretch>
            <a:fillRect/>
          </a:stretch>
        </p:blipFill>
        <p:spPr>
          <a:xfrm>
            <a:off x="5678962" y="281911"/>
            <a:ext cx="5881668" cy="3719383"/>
          </a:xfrm>
          <a:prstGeom prst="rect">
            <a:avLst/>
          </a:prstGeom>
        </p:spPr>
      </p:pic>
      <p:pic>
        <p:nvPicPr>
          <p:cNvPr id="10" name="Content Placeholder 5" descr="Graphical user interface, text, application, email&#10;&#10;AI-generated content may be incorrect.">
            <a:extLst>
              <a:ext uri="{FF2B5EF4-FFF2-40B4-BE49-F238E27FC236}">
                <a16:creationId xmlns:a16="http://schemas.microsoft.com/office/drawing/2014/main" id="{C3571BD3-3DF9-F8FC-28E2-C22A973781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93" y="3855308"/>
            <a:ext cx="5780987" cy="2321655"/>
          </a:xfrm>
        </p:spPr>
      </p:pic>
    </p:spTree>
    <p:extLst>
      <p:ext uri="{BB962C8B-B14F-4D97-AF65-F5344CB8AC3E}">
        <p14:creationId xmlns:p14="http://schemas.microsoft.com/office/powerpoint/2010/main" val="91029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9ED7015-F46A-0DF4-A88D-C8DDB41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EA75C92-8217-97BF-2D80-3431591B2E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4" descr="Diagram, funnel chart&#10;&#10;AI-generated content may be incorrect.">
            <a:extLst>
              <a:ext uri="{FF2B5EF4-FFF2-40B4-BE49-F238E27FC236}">
                <a16:creationId xmlns:a16="http://schemas.microsoft.com/office/drawing/2014/main" id="{E6886526-3A7B-1F68-7E51-33AFD6CD75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26832"/>
            <a:ext cx="5181600" cy="2748923"/>
          </a:xfrm>
        </p:spPr>
      </p:pic>
    </p:spTree>
    <p:extLst>
      <p:ext uri="{BB962C8B-B14F-4D97-AF65-F5344CB8AC3E}">
        <p14:creationId xmlns:p14="http://schemas.microsoft.com/office/powerpoint/2010/main" val="4149406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2F732-6445-499F-1EA3-E4EC2CC7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CB3C9-0C79-D54A-E785-849C16BCC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Streaming status (WebSocket)</a:t>
            </a:r>
          </a:p>
          <a:p>
            <a:pPr lvl="1"/>
            <a:r>
              <a:rPr lang="en-US" dirty="0"/>
              <a:t>Push updates for queue + RE state (replace polling)</a:t>
            </a:r>
          </a:p>
          <a:p>
            <a:pPr lvl="1"/>
            <a:r>
              <a:rPr lang="en-US" dirty="0"/>
              <a:t>Robust reconnect/backoff; optional console streaming</a:t>
            </a:r>
          </a:p>
          <a:p>
            <a:r>
              <a:rPr lang="en-US" dirty="0"/>
              <a:t>Schema-driven plans</a:t>
            </a:r>
          </a:p>
          <a:p>
            <a:pPr lvl="1"/>
            <a:r>
              <a:rPr lang="en-US" dirty="0"/>
              <a:t>Auto-generate forms from plan/device schemas (service-provided)</a:t>
            </a:r>
          </a:p>
          <a:p>
            <a:pPr lvl="1"/>
            <a:r>
              <a:rPr lang="en-US" dirty="0"/>
              <a:t>Pre-fill parameters from Phoebus context (selected PVs/displays)</a:t>
            </a:r>
          </a:p>
          <a:p>
            <a:pPr lvl="1"/>
            <a:r>
              <a:rPr lang="en-US" dirty="0"/>
              <a:t>Type/</a:t>
            </a:r>
            <a:r>
              <a:rPr lang="en-US" dirty="0" err="1"/>
              <a:t>enum</a:t>
            </a:r>
            <a:r>
              <a:rPr lang="en-US" dirty="0"/>
              <a:t>/range checks at edit time</a:t>
            </a:r>
          </a:p>
          <a:p>
            <a:pPr lvl="1"/>
            <a:r>
              <a:rPr lang="en-US" dirty="0"/>
              <a:t>Dry-run / simulate before enqueue</a:t>
            </a:r>
          </a:p>
          <a:p>
            <a:r>
              <a:rPr lang="en-US" dirty="0"/>
              <a:t>Deeper Phoebus integration</a:t>
            </a:r>
          </a:p>
          <a:p>
            <a:pPr lvl="1"/>
            <a:r>
              <a:rPr lang="en-US" dirty="0"/>
              <a:t>Open Data Browser for time-series trends of plan PVs</a:t>
            </a:r>
          </a:p>
          <a:p>
            <a:pPr lvl="1"/>
            <a:r>
              <a:rPr lang="en-US" dirty="0"/>
              <a:t>Link to control screens for devices/components referenced in plans</a:t>
            </a:r>
          </a:p>
        </p:txBody>
      </p:sp>
    </p:spTree>
    <p:extLst>
      <p:ext uri="{BB962C8B-B14F-4D97-AF65-F5344CB8AC3E}">
        <p14:creationId xmlns:p14="http://schemas.microsoft.com/office/powerpoint/2010/main" val="410611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24658</TotalTime>
  <Words>1231</Words>
  <Application>Microsoft Office PowerPoint</Application>
  <PresentationFormat>Widescreen</PresentationFormat>
  <Paragraphs>137</Paragraphs>
  <Slides>10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Office Theme</vt:lpstr>
      <vt:lpstr>A Phoebus Client for the Bluesky Queue Server</vt:lpstr>
      <vt:lpstr>The Bluesky Queue Server</vt:lpstr>
      <vt:lpstr>Phoebus</vt:lpstr>
      <vt:lpstr>Motivation</vt:lpstr>
      <vt:lpstr>Queue Monitor</vt:lpstr>
      <vt:lpstr>Queue Editor</vt:lpstr>
      <vt:lpstr>Plan Editor</vt:lpstr>
      <vt:lpstr>PowerPoint Presentation</vt:lpstr>
      <vt:lpstr>Future Development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Phoebus  &amp; CS-Studio</dc:title>
  <dc:creator>Shroff, Kunal</dc:creator>
  <cp:lastModifiedBy>Shroff, Kunal</cp:lastModifiedBy>
  <cp:revision>351</cp:revision>
  <dcterms:created xsi:type="dcterms:W3CDTF">2021-06-30T18:40:38Z</dcterms:created>
  <dcterms:modified xsi:type="dcterms:W3CDTF">2025-09-18T13:38:38Z</dcterms:modified>
</cp:coreProperties>
</file>