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81" r:id="rId3"/>
    <p:sldId id="268" r:id="rId4"/>
    <p:sldId id="257" r:id="rId5"/>
    <p:sldId id="289" r:id="rId6"/>
    <p:sldId id="282" r:id="rId7"/>
    <p:sldId id="263" r:id="rId8"/>
    <p:sldId id="271" r:id="rId9"/>
    <p:sldId id="290" r:id="rId10"/>
    <p:sldId id="276" r:id="rId11"/>
    <p:sldId id="291" r:id="rId12"/>
    <p:sldId id="292" r:id="rId13"/>
    <p:sldId id="293" r:id="rId14"/>
    <p:sldId id="258" r:id="rId15"/>
    <p:sldId id="294" r:id="rId16"/>
    <p:sldId id="260" r:id="rId17"/>
    <p:sldId id="261" r:id="rId18"/>
    <p:sldId id="26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3F64"/>
    <a:srgbClr val="1D395F"/>
    <a:srgbClr val="2F5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60"/>
    <p:restoredTop sz="95304"/>
  </p:normalViewPr>
  <p:slideViewPr>
    <p:cSldViewPr snapToGrid="0">
      <p:cViewPr>
        <p:scale>
          <a:sx n="130" d="100"/>
          <a:sy n="130" d="100"/>
        </p:scale>
        <p:origin x="19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4328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252C0-CC04-9C43-B2E5-92405FD67383}" type="datetimeFigureOut">
              <a:rPr lang="en-US" smtClean="0"/>
              <a:t>9/19/25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6B58E-FC29-BB41-B8D6-A6D42CB7C4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319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residency_of_Richard_Nixon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31E4F9-8694-4905-5E63-E1C001C0C7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C616AA-3296-C7E3-A724-D1D8EC5067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6BFC6F-A76A-7139-895B-36E1F92ADF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case of emergency follow instructions from an ORNL employee or PA announcements</a:t>
            </a:r>
          </a:p>
          <a:p>
            <a:r>
              <a:rPr lang="en-US" dirty="0"/>
              <a:t>Assembly points – Exit through the emergency exits near the stage or lobby front doors, assemble just past the flagpole</a:t>
            </a:r>
          </a:p>
          <a:p>
            <a:r>
              <a:rPr lang="en-US" dirty="0"/>
              <a:t>Your visitor badge allows you to be unescorted in this building (8600)</a:t>
            </a:r>
          </a:p>
          <a:p>
            <a:r>
              <a:rPr lang="en-US" dirty="0"/>
              <a:t>Please obey all safety postings – most relevant for the tours on Friday</a:t>
            </a:r>
          </a:p>
          <a:p>
            <a:r>
              <a:rPr lang="en-US" dirty="0"/>
              <a:t>While you are at ORNL, please do not take photographs of areas that indicate photography is forbidden</a:t>
            </a:r>
          </a:p>
          <a:p>
            <a:r>
              <a:rPr lang="en-US" dirty="0"/>
              <a:t>Our planned tour route allows photos at all locations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6666F6-8732-CBAB-D856-E19923E0FB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6B58E-FC29-BB41-B8D6-A6D42CB7C46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098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56A1AE-FDD6-999C-DDB1-4064DE5190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018BB6-9AC8-9875-B234-6E4A6A0843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AA1396-AEBD-CC61-A5FD-A4DE865084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case of emergency follow instructions from an ORNL employee or PA announcements</a:t>
            </a:r>
          </a:p>
          <a:p>
            <a:r>
              <a:rPr lang="en-US" dirty="0"/>
              <a:t>Assembly points – Exit through the emergency exits near the stage or lobby front doors, assemble just past the flagpole</a:t>
            </a:r>
          </a:p>
          <a:p>
            <a:r>
              <a:rPr lang="en-US" dirty="0"/>
              <a:t>Your visitor badge allows you to be unescorted in this building (8600)</a:t>
            </a:r>
          </a:p>
          <a:p>
            <a:r>
              <a:rPr lang="en-US" dirty="0"/>
              <a:t>Please obey all safety postings – most relevant for the tours on Friday</a:t>
            </a:r>
          </a:p>
          <a:p>
            <a:r>
              <a:rPr lang="en-US" dirty="0"/>
              <a:t>While you are at ORNL, please do not take photographs of areas that indicate photography is forbidden</a:t>
            </a:r>
          </a:p>
          <a:p>
            <a:r>
              <a:rPr lang="en-US" dirty="0"/>
              <a:t>Our planned tour route allows photos at all locations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6ED9B-0739-A810-A0EB-360CCD767E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6B58E-FC29-BB41-B8D6-A6D42CB7C46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320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5713B7-BBDC-6F25-C932-F54122FB18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305309-3E4D-D0F8-044C-839AC79F97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2E9102-47DB-C6A9-972F-55B96622E4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case of emergency follow instructions from an ORNL employee or PA announcements</a:t>
            </a:r>
          </a:p>
          <a:p>
            <a:r>
              <a:rPr lang="en-US" dirty="0"/>
              <a:t>Assembly points – Exit through the emergency exits near the stage or lobby front doors, assemble just past the flagpole</a:t>
            </a:r>
          </a:p>
          <a:p>
            <a:r>
              <a:rPr lang="en-US" dirty="0"/>
              <a:t>Your visitor badge allows you to be unescorted in this building (8600)</a:t>
            </a:r>
          </a:p>
          <a:p>
            <a:r>
              <a:rPr lang="en-US" dirty="0"/>
              <a:t>Please obey all safety postings – most relevant for the tours on Friday</a:t>
            </a:r>
          </a:p>
          <a:p>
            <a:r>
              <a:rPr lang="en-US" dirty="0"/>
              <a:t>While you are at ORNL, please do not take photographs of areas that indicate photography is forbidden</a:t>
            </a:r>
          </a:p>
          <a:p>
            <a:r>
              <a:rPr lang="en-US" dirty="0"/>
              <a:t>Our planned tour route allows photos at all locations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6077B8-7A75-154C-3B4A-859CBEA3AE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6B58E-FC29-BB41-B8D6-A6D42CB7C46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667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Weinberg was fired by the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3" tooltip="Presidency of Richard Nixon"/>
              </a:rPr>
              <a:t>Nixon administration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from ORNL in 1973 after 18 years as the laboratory's director, because he continued to advocate increased nuclear safety and molten salt reactors (MSRs)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6B58E-FC29-BB41-B8D6-A6D42CB7C46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975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33F6AE-4030-DBA5-7B15-D948E9B744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C9D7ED-4C61-7980-EE64-E11E155398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C5A4DD-AB89-CEC5-263E-DA5B7BEEA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case of emergency follow instructions from an ORNL employee or PA announcements</a:t>
            </a:r>
          </a:p>
          <a:p>
            <a:r>
              <a:rPr lang="en-US" dirty="0"/>
              <a:t>Assembly points – Exit through the emergency exits near the stage or lobby front doors, assemble just past the flagpole</a:t>
            </a:r>
          </a:p>
          <a:p>
            <a:r>
              <a:rPr lang="en-US" dirty="0"/>
              <a:t>Your visitor badge allows you to be unescorted in this building (8600)</a:t>
            </a:r>
          </a:p>
          <a:p>
            <a:r>
              <a:rPr lang="en-US" dirty="0"/>
              <a:t>Please obey all safety postings – most relevant for the tours on Friday</a:t>
            </a:r>
          </a:p>
          <a:p>
            <a:r>
              <a:rPr lang="en-US" dirty="0"/>
              <a:t>While you are at ORNL, please do not take photographs of areas that indicate photography is forbidden</a:t>
            </a:r>
          </a:p>
          <a:p>
            <a:r>
              <a:rPr lang="en-US" dirty="0"/>
              <a:t>Our planned tour route allows photos at all locations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E199E6-F623-A2AC-2904-390B45D6E6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6B58E-FC29-BB41-B8D6-A6D42CB7C46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059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68485-816D-99D9-8A5F-999205697E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803E6F-7C6E-7EE7-D656-49B9CD27EA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0F0326-149B-22DE-CBB7-89C0D1690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9/19/25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9B63C-6E17-B348-6F10-0D9201025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42140-DDF6-B1CD-848C-2272E0E74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299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21CE9-6E59-895C-BBD8-EFA08BFB1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1B6B1F-4024-7FD6-3A27-BC6AB967F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23EB3-C27B-3356-4EEC-19AF6307F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9/19/25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D1EB6-13BC-0871-C6FE-53B153D81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87B39-B4C2-E2C1-D4B5-AC618067B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605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8C9039-96C6-DD09-9E9B-C59EEB786B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371AAF-DA79-DD40-0C39-71775ABA33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04797E-25CE-AF15-BEE8-5B13E1980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9/19/25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85FC10-085E-6B60-5BB4-9EA55BB6A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C16DA-DA7C-01C4-679C-EA9A9F2EF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486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cu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32"/>
          <p:cNvSpPr/>
          <p:nvPr/>
        </p:nvSpPr>
        <p:spPr>
          <a:xfrm>
            <a:off x="0" y="0"/>
            <a:ext cx="1306640" cy="4136606"/>
          </a:xfrm>
          <a:custGeom>
            <a:avLst/>
            <a:gdLst/>
            <a:ahLst/>
            <a:cxnLst/>
            <a:rect l="0" t="0" r="r" b="b"/>
            <a:pathLst>
              <a:path w="3001" h="9501">
                <a:moveTo>
                  <a:pt x="0" y="0"/>
                </a:moveTo>
                <a:lnTo>
                  <a:pt x="0" y="9501"/>
                </a:lnTo>
                <a:lnTo>
                  <a:pt x="3001" y="0"/>
                </a:lnTo>
                <a:lnTo>
                  <a:pt x="0" y="0"/>
                </a:lnTo>
                <a:close/>
              </a:path>
            </a:pathLst>
          </a:custGeom>
          <a:solidFill>
            <a:srgbClr val="F10D0C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1693" b="1" u="none" strike="noStrike" dirty="0">
              <a:solidFill>
                <a:srgbClr val="DDDDDD"/>
              </a:solidFill>
              <a:effectLst/>
              <a:uFillTx/>
              <a:latin typeface="DejaVu Sans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9361134" y="0"/>
            <a:ext cx="2830546" cy="1959674"/>
          </a:xfrm>
          <a:custGeom>
            <a:avLst/>
            <a:gdLst/>
            <a:ahLst/>
            <a:cxnLst/>
            <a:rect l="0" t="0" r="r" b="b"/>
            <a:pathLst>
              <a:path w="6501" h="4501">
                <a:moveTo>
                  <a:pt x="6501" y="0"/>
                </a:moveTo>
                <a:lnTo>
                  <a:pt x="0" y="0"/>
                </a:lnTo>
                <a:lnTo>
                  <a:pt x="6501" y="4501"/>
                </a:lnTo>
                <a:lnTo>
                  <a:pt x="6501" y="0"/>
                </a:lnTo>
                <a:close/>
              </a:path>
            </a:pathLst>
          </a:custGeom>
          <a:solidFill>
            <a:srgbClr val="E8A202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1693" b="1" u="none" strike="noStrike" dirty="0">
              <a:solidFill>
                <a:srgbClr val="DDDDDD"/>
              </a:solidFill>
              <a:effectLst/>
              <a:uFillTx/>
              <a:latin typeface="DejaVu Sans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10885039" y="3047704"/>
            <a:ext cx="1306640" cy="3810066"/>
          </a:xfrm>
          <a:custGeom>
            <a:avLst/>
            <a:gdLst/>
            <a:ahLst/>
            <a:cxnLst/>
            <a:rect l="0" t="0" r="r" b="b"/>
            <a:pathLst>
              <a:path w="3001" h="8751">
                <a:moveTo>
                  <a:pt x="3001" y="8751"/>
                </a:moveTo>
                <a:lnTo>
                  <a:pt x="3001" y="0"/>
                </a:lnTo>
                <a:lnTo>
                  <a:pt x="0" y="8751"/>
                </a:lnTo>
                <a:lnTo>
                  <a:pt x="3001" y="8751"/>
                </a:lnTo>
                <a:close/>
              </a:path>
            </a:pathLst>
          </a:custGeom>
          <a:solidFill>
            <a:srgbClr val="168253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1693" b="1" u="none" strike="noStrike" dirty="0">
              <a:solidFill>
                <a:srgbClr val="DDDDDD"/>
              </a:solidFill>
              <a:effectLst/>
              <a:uFillTx/>
              <a:latin typeface="DejaVu Sans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0" y="5224636"/>
            <a:ext cx="2395144" cy="1633134"/>
          </a:xfrm>
          <a:custGeom>
            <a:avLst/>
            <a:gdLst/>
            <a:ahLst/>
            <a:cxnLst/>
            <a:rect l="0" t="0" r="r" b="b"/>
            <a:pathLst>
              <a:path w="5501" h="3751">
                <a:moveTo>
                  <a:pt x="0" y="0"/>
                </a:moveTo>
                <a:lnTo>
                  <a:pt x="0" y="3751"/>
                </a:lnTo>
                <a:lnTo>
                  <a:pt x="5501" y="3751"/>
                </a:lnTo>
                <a:lnTo>
                  <a:pt x="0" y="0"/>
                </a:lnTo>
                <a:close/>
              </a:path>
            </a:pathLst>
          </a:custGeom>
          <a:solidFill>
            <a:srgbClr val="780373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1693" b="1" u="none" strike="noStrike" dirty="0">
              <a:solidFill>
                <a:srgbClr val="DDDDDD"/>
              </a:solidFill>
              <a:effectLst/>
              <a:uFillTx/>
              <a:latin typeface="DejaVu Sans"/>
            </a:endParaRPr>
          </a:p>
        </p:txBody>
      </p:sp>
      <p:sp>
        <p:nvSpPr>
          <p:cNvPr id="37" name="PlaceHolder 1"/>
          <p:cNvSpPr>
            <a:spLocks noGrp="1"/>
          </p:cNvSpPr>
          <p:nvPr>
            <p:ph type="dt" idx="10"/>
          </p:nvPr>
        </p:nvSpPr>
        <p:spPr>
          <a:xfrm>
            <a:off x="435402" y="6313102"/>
            <a:ext cx="2830110" cy="26052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spAutoFit/>
          </a:bodyPr>
          <a:lstStyle>
            <a:lvl1pPr indent="0">
              <a:buNone/>
              <a:defRPr lang="en-US" sz="1693" b="0" u="none" strike="noStrike">
                <a:solidFill>
                  <a:srgbClr val="DDDDDD"/>
                </a:solidFill>
                <a:effectLst/>
                <a:uFillTx/>
                <a:latin typeface="DejaVu Sans"/>
              </a:defRPr>
            </a:lvl1pPr>
          </a:lstStyle>
          <a:p>
            <a:r>
              <a:rPr lang="en-US" dirty="0"/>
              <a:t>&lt;date/time&gt;</a:t>
            </a:r>
          </a:p>
        </p:txBody>
      </p:sp>
      <p:sp>
        <p:nvSpPr>
          <p:cNvPr id="38" name="PlaceHolder 2"/>
          <p:cNvSpPr>
            <a:spLocks noGrp="1"/>
          </p:cNvSpPr>
          <p:nvPr>
            <p:ph type="ftr" idx="11"/>
          </p:nvPr>
        </p:nvSpPr>
        <p:spPr>
          <a:xfrm>
            <a:off x="4136315" y="6313102"/>
            <a:ext cx="3918614" cy="26052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spAutoFit/>
          </a:bodyPr>
          <a:lstStyle>
            <a:lvl1pPr indent="0" algn="ctr">
              <a:buNone/>
              <a:defRPr lang="en-US" sz="1693" b="0" u="none" strike="noStrike">
                <a:solidFill>
                  <a:srgbClr val="808080"/>
                </a:solidFill>
                <a:effectLst/>
                <a:uFillTx/>
                <a:latin typeface="DejaVu Sans"/>
              </a:defRPr>
            </a:lvl1pPr>
          </a:lstStyle>
          <a:p>
            <a:r>
              <a:rPr lang="en-US" dirty="0"/>
              <a:t>&lt;footer&gt;</a:t>
            </a:r>
            <a:endParaRPr lang="en-US" dirty="0">
              <a:solidFill>
                <a:srgbClr val="DDDDDD"/>
              </a:solidFill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sldNum" idx="12"/>
          </p:nvPr>
        </p:nvSpPr>
        <p:spPr>
          <a:xfrm>
            <a:off x="8925732" y="6313102"/>
            <a:ext cx="2830110" cy="26052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spAutoFit/>
          </a:bodyPr>
          <a:lstStyle>
            <a:lvl1pPr indent="0" algn="r">
              <a:buNone/>
              <a:defRPr lang="en-US" sz="1693" b="0" u="none" strike="noStrike">
                <a:solidFill>
                  <a:srgbClr val="DDDDDD"/>
                </a:solidFill>
                <a:effectLst/>
                <a:uFillTx/>
                <a:latin typeface="DejaVu Sans"/>
              </a:defRPr>
            </a:lvl1pPr>
          </a:lstStyle>
          <a:p>
            <a:fld id="{01860DBF-E098-41CA-87DC-F2E3302D53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0" name="PlaceHolder 4"/>
          <p:cNvSpPr>
            <a:spLocks noGrp="1"/>
          </p:cNvSpPr>
          <p:nvPr>
            <p:ph type="title"/>
          </p:nvPr>
        </p:nvSpPr>
        <p:spPr>
          <a:xfrm>
            <a:off x="870803" y="435386"/>
            <a:ext cx="10449638" cy="108846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r>
              <a:rPr lang="en-US" sz="3870" b="0" u="none" strike="noStrike">
                <a:solidFill>
                  <a:srgbClr val="333333"/>
                </a:solidFill>
                <a:effectLst/>
                <a:uFillTx/>
                <a:latin typeface="DejaVu Sans"/>
              </a:rPr>
              <a:t>Click to edit the title text format</a:t>
            </a: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870803" y="1741546"/>
            <a:ext cx="10449638" cy="435386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522461" indent="-391846">
              <a:spcAft>
                <a:spcPts val="1282"/>
              </a:spcAft>
              <a:buClr>
                <a:srgbClr val="666666"/>
              </a:buClr>
              <a:buSzPct val="45000"/>
              <a:buFont typeface="Wingdings" charset="2"/>
              <a:buChar char=""/>
              <a:defRPr/>
            </a:lvl1pPr>
          </a:lstStyle>
          <a:p>
            <a:pPr marL="432000" indent="-324000">
              <a:spcAft>
                <a:spcPts val="106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903" b="0" u="none" strike="noStrike">
                <a:solidFill>
                  <a:srgbClr val="666666"/>
                </a:solidFill>
                <a:effectLst/>
                <a:uFillTx/>
                <a:latin typeface="DejaVu Sans"/>
              </a:rPr>
              <a:t>Click to edit the outline text format</a:t>
            </a:r>
          </a:p>
          <a:p>
            <a:pPr marL="1044922" lvl="1" indent="-391846">
              <a:spcAft>
                <a:spcPts val="1028"/>
              </a:spcAft>
              <a:buClr>
                <a:srgbClr val="666666"/>
              </a:buClr>
              <a:buSzPct val="75000"/>
              <a:buFont typeface="Symbol" charset="2"/>
              <a:buChar char=""/>
            </a:pPr>
            <a:r>
              <a:rPr lang="en-US" sz="2661" b="0" u="none" strike="noStrike">
                <a:solidFill>
                  <a:srgbClr val="666666"/>
                </a:solidFill>
                <a:effectLst/>
                <a:uFillTx/>
                <a:latin typeface="DejaVu Sans"/>
              </a:rPr>
              <a:t>Second Outline Level</a:t>
            </a:r>
          </a:p>
          <a:p>
            <a:pPr marL="1567382" lvl="2" indent="-348307">
              <a:spcAft>
                <a:spcPts val="768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419" b="0" u="none" strike="noStrike">
                <a:solidFill>
                  <a:srgbClr val="666666"/>
                </a:solidFill>
                <a:effectLst/>
                <a:uFillTx/>
                <a:latin typeface="DejaVu Sans"/>
              </a:rPr>
              <a:t>Third Outline Level</a:t>
            </a:r>
          </a:p>
          <a:p>
            <a:pPr marL="2089843" lvl="3" indent="-261230">
              <a:spcAft>
                <a:spcPts val="514"/>
              </a:spcAft>
              <a:buClr>
                <a:srgbClr val="666666"/>
              </a:buClr>
              <a:buSzPct val="75000"/>
              <a:buFont typeface="Symbol" charset="2"/>
              <a:buChar char=""/>
            </a:pPr>
            <a:r>
              <a:rPr lang="en-US" sz="2177" b="0" u="none" strike="noStrike">
                <a:solidFill>
                  <a:srgbClr val="666666"/>
                </a:solidFill>
                <a:effectLst/>
                <a:uFillTx/>
                <a:latin typeface="DejaVu Sans"/>
              </a:rPr>
              <a:t>Fourth Outline Level</a:t>
            </a:r>
          </a:p>
          <a:p>
            <a:pPr marL="2612304" lvl="4" indent="-261230">
              <a:spcAft>
                <a:spcPts val="258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b="0" u="none" strike="noStrike">
                <a:solidFill>
                  <a:srgbClr val="666666"/>
                </a:solidFill>
                <a:effectLst/>
                <a:uFillTx/>
                <a:latin typeface="DejaVu Sans"/>
              </a:rPr>
              <a:t>Fifth Outline Level</a:t>
            </a:r>
          </a:p>
          <a:p>
            <a:pPr marL="3134765" lvl="5" indent="-261230">
              <a:spcAft>
                <a:spcPts val="258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b="0" u="none" strike="noStrike">
                <a:solidFill>
                  <a:srgbClr val="666666"/>
                </a:solidFill>
                <a:effectLst/>
                <a:uFillTx/>
                <a:latin typeface="DejaVu Sans"/>
              </a:rPr>
              <a:t>Sixth Outline Level</a:t>
            </a:r>
          </a:p>
          <a:p>
            <a:pPr marL="3657226" lvl="6" indent="-261230">
              <a:spcAft>
                <a:spcPts val="258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b="0" u="none" strike="noStrike">
                <a:solidFill>
                  <a:srgbClr val="666666"/>
                </a:solidFill>
                <a:effectLst/>
                <a:uFillTx/>
                <a:latin typeface="DejaVu Sans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479717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E5B56-B476-C30D-4C04-13971D2AA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0DCA42-8B0F-F5D1-3325-D4F5AC22AD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79ABD-5169-2AA3-9C68-A204ABAF6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9/19/25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F74CE-3A33-10B7-A9DE-868F6CC80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CB9423-7250-C2FC-8C0F-3439B4E38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335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96ADD-8CAD-B555-6D56-E0123D6D8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0851C2-F850-9EEB-2BB0-FB75EA1ED4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C2134-8035-9011-A3AA-2157B1AE0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9/19/25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5CFB60-8808-D4A5-F8A1-0D5FD4914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9A83A-5775-8929-A5CF-6789708F7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525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52983-CBFD-723F-BBC6-10278F97F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D71E73-32C4-65CC-8A73-7C071EFDC4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DF199B-685F-D45A-CA46-46B74C4420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0636E4-3AE3-ACB2-3555-CAA0CCFD7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9/19/25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7813BC-776D-33AA-36F2-D342A3DAB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F9D02E-F4CC-756A-3F9F-CAA1C5D61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154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68FC2-14FB-6963-6F89-DC3F50F06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6FFBE4-EC16-876C-7D05-E8E6056B0D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2C9949-3251-7EF8-1853-D5FB15836E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376061-7DC5-A421-EEF6-A740B074A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1D7552-D264-8397-00D9-738631F52C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31DDA7-4276-5C67-3B5F-CF0EDF660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9/19/25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C62E65-7151-2912-EB65-BC35E89C1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E78986-3D53-6FB6-C6F9-42ED53322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166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1911B-7C24-B781-CD0E-EAB1C1B7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4DDE63-2331-D0FF-C438-50D93C7C4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9/19/25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19F4F-88EF-ACBA-4F2C-344AAE192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0032AB-07C7-4C00-3528-0F17EA014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245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2DDBCC-2C6E-A0AE-02D4-C241ABCED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9/19/25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E3956F-5D11-388F-1E11-BF6A9722C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BBA6E5-1B21-88F7-6285-27A588ADD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15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8B817-068C-B360-F596-0E1661DCA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BDF32-B839-D996-767E-B5C919825C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4E52F3-BB57-166F-7F54-00A9E4F4C3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FD096A-89C9-BC28-2322-227796BB6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9/19/25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64885F-50FE-1050-DD86-F62875ED2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76D626-A83B-C15B-8A37-028B354F5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648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62056-A34F-3BAB-CFA2-80B2125F1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3EB463-C7FB-0F52-34C8-31F38EE658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3FB3F1-00D0-E668-702D-AEA0880C0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BAF8E-3409-119E-F2E5-3E4BC3CAC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CD3C-E7B4-A749-A043-1B8061D162DC}" type="datetimeFigureOut">
              <a:rPr lang="en-US" smtClean="0"/>
              <a:t>9/19/25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7300CD-E5B3-D1AE-F87C-0371EB3BD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818F19-CDEC-060B-8073-E29D83535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C029-6DDD-3148-B098-45E8DD8D36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73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2F9ADA-A692-8779-B809-B9EB0430F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6914CD-9197-878A-0AFF-3FC423E969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A121A-7B29-E125-9E00-0DCEE19662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1CD3C-E7B4-A749-A043-1B8061D162DC}" type="datetimeFigureOut">
              <a:rPr lang="en-US" smtClean="0"/>
              <a:t>9/19/25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CF4A0-C24E-02DB-E969-E78F665557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FFA99F-6C3F-D51E-9EC3-50730525E9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9C029-6DDD-3148-B098-45E8DD8D36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56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e/1FAIpQLSfLbTYmJ-0xbPX8kIwOfEbDBvKn4CoDCybvuJH4uStVHSIyCw/viewform?usp=header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pics-controls.org/epics-chat/" TargetMode="External"/><Relationship Id="rId2" Type="http://schemas.openxmlformats.org/officeDocument/2006/relationships/hyperlink" Target="https://epics.anl.gov/tech-talk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jacow.org/event/86/overview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4426AB7-D619-4515-962A-BC83909EC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D5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47DF98-723F-4AAC-ABCF-CACBC438F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A29FC7C-9308-4FDE-8DCA-405668055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895600" y="5768204"/>
            <a:ext cx="6400800" cy="0"/>
          </a:xfrm>
          <a:prstGeom prst="line">
            <a:avLst/>
          </a:prstGeom>
          <a:ln>
            <a:solidFill>
              <a:srgbClr val="3D54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5A0CE57-8DCC-AFF3-439B-252B17FF61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277356"/>
            <a:ext cx="9966960" cy="1560320"/>
          </a:xfrm>
        </p:spPr>
        <p:txBody>
          <a:bodyPr>
            <a:normAutofit fontScale="90000"/>
          </a:bodyPr>
          <a:lstStyle/>
          <a:p>
            <a:r>
              <a:rPr lang="en-US" sz="5800" b="1" dirty="0">
                <a:solidFill>
                  <a:schemeClr val="accent1">
                    <a:lumMod val="50000"/>
                  </a:schemeClr>
                </a:solidFill>
              </a:rPr>
              <a:t>Report from EPICS Council Meeting</a:t>
            </a:r>
            <a:br>
              <a:rPr lang="en-US" sz="5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900" b="1" dirty="0">
                <a:solidFill>
                  <a:schemeClr val="accent1">
                    <a:lumMod val="50000"/>
                  </a:schemeClr>
                </a:solidFill>
              </a:rPr>
              <a:t>Karen S. White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561FA3-31CE-2F3A-371F-19CEF3AE7E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5799489"/>
            <a:ext cx="8767860" cy="44082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3D544E"/>
                </a:solidFill>
              </a:rPr>
              <a:t>September 20,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917049-7879-ABA9-398C-FD3E50DFBD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011" r="30119"/>
          <a:stretch/>
        </p:blipFill>
        <p:spPr>
          <a:xfrm>
            <a:off x="243840" y="256540"/>
            <a:ext cx="11704320" cy="298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896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9DF25AD-2531-4EF6-B23A-2A8558D01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504" y="5639346"/>
            <a:ext cx="12218504" cy="12588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2F1933-C146-F0A9-6220-EC335AF5888C}"/>
              </a:ext>
            </a:extLst>
          </p:cNvPr>
          <p:cNvSpPr txBox="1"/>
          <p:nvPr/>
        </p:nvSpPr>
        <p:spPr>
          <a:xfrm>
            <a:off x="220401" y="5940083"/>
            <a:ext cx="900799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sz="4000" b="1" i="1" dirty="0">
                <a:solidFill>
                  <a:srgbClr val="FFFF00"/>
                </a:solidFill>
              </a:rPr>
              <a:t>EPICS is only as good as its collaborators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F687DA-49AE-2307-51A0-8AB36B9DCE4A}"/>
              </a:ext>
            </a:extLst>
          </p:cNvPr>
          <p:cNvSpPr txBox="1"/>
          <p:nvPr/>
        </p:nvSpPr>
        <p:spPr>
          <a:xfrm>
            <a:off x="8660006" y="1114729"/>
            <a:ext cx="3531994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“In the long history of humankind those who learned to collaborate and improvise most effectively have prevailed.” </a:t>
            </a:r>
            <a:br>
              <a:rPr lang="en-US" sz="2800" dirty="0"/>
            </a:br>
            <a:r>
              <a:rPr lang="en-US" sz="2800" dirty="0"/>
              <a:t>-Charles Darwin</a:t>
            </a:r>
            <a:endParaRPr lang="en-US" sz="2800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C0FA667-8E50-2C50-5164-F2939CFEE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725"/>
            <a:ext cx="8584092" cy="482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EF79878-7454-91C6-4599-B0E16E187CA0}"/>
              </a:ext>
            </a:extLst>
          </p:cNvPr>
          <p:cNvSpPr txBox="1"/>
          <p:nvPr/>
        </p:nvSpPr>
        <p:spPr>
          <a:xfrm>
            <a:off x="520146" y="5027312"/>
            <a:ext cx="7543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EPICS Collaboration Meeting hosted by ISIS, Spring 2025</a:t>
            </a:r>
          </a:p>
        </p:txBody>
      </p:sp>
    </p:spTree>
    <p:extLst>
      <p:ext uri="{BB962C8B-B14F-4D97-AF65-F5344CB8AC3E}">
        <p14:creationId xmlns:p14="http://schemas.microsoft.com/office/powerpoint/2010/main" val="3385881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017DC0-2055-8D6B-21A7-EDFA81BEA9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2B783EE-0239-4717-BBEA-8C9EAC61C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F2B790-AFFD-6011-B996-0320D5BC5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45810"/>
            <a:ext cx="5120561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Long term planning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1F4049D6-6F41-6127-ED77-22E0F2C92468}"/>
              </a:ext>
            </a:extLst>
          </p:cNvPr>
          <p:cNvSpPr txBox="1">
            <a:spLocks/>
          </p:cNvSpPr>
          <p:nvPr/>
        </p:nvSpPr>
        <p:spPr>
          <a:xfrm>
            <a:off x="501445" y="1553497"/>
            <a:ext cx="4919467" cy="4623466"/>
          </a:xfrm>
          <a:prstGeom prst="rect">
            <a:avLst/>
          </a:prstGeom>
        </p:spPr>
        <p:txBody>
          <a:bodyPr vert="horz" lIns="91440" tIns="45720" rIns="91440" bIns="45720" numCol="1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To inform a longer-term roadmap for EPICS, Pierrick is collecting input through a survey</a:t>
            </a:r>
          </a:p>
          <a:p>
            <a:pPr marL="0" indent="0">
              <a:buNone/>
            </a:pPr>
            <a:r>
              <a:rPr lang="en-US" sz="2200" dirty="0">
                <a:hlinkClick r:id="rId3" tooltip="https://urldefense.us/v2/url?u=https-3A__docs.google.com_forms_d_e_1FAIpQLSfLbTYmJ-2D0xbPX8kIwOfEbDBvKn4CoDCybvuJH4uStVHSIyCw_viewform-3Fusp-3Dheader&amp;d=DwMGaQ&amp;c=v4IIwRuZAmwupIjowmMWUmLasxPEgYsgNI-O7C4ViYc&amp;r=kp9ASyW3P00FnKEZfKiaEBdxAt-XbkvPPMe021agXTw&amp;m=j7ATMKSg04v59yWJRqPSswH95_NFxjg2Os2i1bpomttuOrJk4Xd3bX7MtWrC-uHf&amp;s=TRFYMbJBTKTnVb1WghKgvzACcPbw3Th4uvf40k66RdY&amp;e="/>
              </a:rPr>
              <a:t>https://docs.google.com/forms/d/e/1FAIpQLSfLbTYmJ-0xbPX8kIwOfEbDBvKn4CoDCybvuJH4uStVHSIyCw/viewform?usp=header</a:t>
            </a:r>
            <a:endParaRPr lang="en-US" sz="2200" dirty="0"/>
          </a:p>
          <a:p>
            <a:r>
              <a:rPr lang="en-US" dirty="0"/>
              <a:t>We would like one response per facility recognizing some laboratories may have multiple facilities</a:t>
            </a:r>
          </a:p>
          <a:p>
            <a:r>
              <a:rPr lang="en-US" dirty="0"/>
              <a:t>Contact: Pierrick Hanlet hanlet@fnal.gov</a:t>
            </a:r>
          </a:p>
          <a:p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D307E8-BE75-18BF-3217-CF974ABC442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8358" r="40994"/>
          <a:stretch>
            <a:fillRect/>
          </a:stretch>
        </p:blipFill>
        <p:spPr>
          <a:xfrm>
            <a:off x="7901259" y="2727729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</p:pic>
      <p:sp>
        <p:nvSpPr>
          <p:cNvPr id="15" name="Arc 14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4759070" flipV="1">
            <a:off x="6034138" y="-673140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2FF898-3B54-C757-AA05-10A0A46038B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-4" b="18802"/>
          <a:stretch>
            <a:fillRect/>
          </a:stretch>
        </p:blipFill>
        <p:spPr>
          <a:xfrm>
            <a:off x="5420912" y="1072925"/>
            <a:ext cx="6269643" cy="5358580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085A3DC-B041-CBDA-EC58-F9BD592E59EC}"/>
              </a:ext>
            </a:extLst>
          </p:cNvPr>
          <p:cNvSpPr/>
          <p:nvPr/>
        </p:nvSpPr>
        <p:spPr>
          <a:xfrm>
            <a:off x="5968181" y="2192594"/>
            <a:ext cx="2115436" cy="1769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90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870987" y="711629"/>
            <a:ext cx="10449272" cy="535981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spAutoFit/>
          </a:bodyPr>
          <a:lstStyle/>
          <a:p>
            <a:r>
              <a:rPr lang="en-US" sz="3870" b="1" dirty="0">
                <a:solidFill>
                  <a:srgbClr val="333333"/>
                </a:solidFill>
                <a:latin typeface="DejaVu Sans"/>
              </a:rPr>
              <a:t>EPICS Core Survey</a:t>
            </a: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870987" y="1741546"/>
            <a:ext cx="10449272" cy="4353863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>
            <a:normAutofit/>
          </a:bodyPr>
          <a:lstStyle/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The survey is intended to collect deployment information from different facilities within the user community.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The Council has been working with the EPICS Core developers to develop the survey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The information gathered is intended to serve as a basis for the EPICS Core developers regarding decisions for future support and development needs.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We are interested in feedback from each facility, where facility is an organization within a laboratory or other institution.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33715DF-605E-4244-856D-5014DFC667FB}" type="slidenum">
              <a:rPr/>
              <a:t>12</a:t>
            </a:fld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70987" y="711629"/>
            <a:ext cx="10449272" cy="535981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spAutoFit/>
          </a:bodyPr>
          <a:lstStyle/>
          <a:p>
            <a:r>
              <a:rPr lang="en-US" sz="3870" b="1" dirty="0">
                <a:solidFill>
                  <a:srgbClr val="333333"/>
                </a:solidFill>
                <a:latin typeface="DejaVu Sans"/>
              </a:rPr>
              <a:t>EPICS Core Survey – so far</a:t>
            </a: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553155" y="1741546"/>
            <a:ext cx="11335283" cy="4353863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numCol="2" spcCol="0" rtlCol="0" anchor="t">
            <a:normAutofit lnSpcReduction="9999"/>
          </a:bodyPr>
          <a:lstStyle/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Fermilab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SPEAR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ISIS neutron and muon source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ISIS UK (instruments)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Diamond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NLCTA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Extreme Photonics Innovation Centre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SLAC - LCLS (photon side)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LCLS Accelerator Controls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Advanced Photon Source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SNS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European Spallation Source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PSI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INTER-UNIVERSITY ACCELERATOR CENTRE, NEW DELHI, INDIA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ITER</a:t>
            </a:r>
          </a:p>
          <a:p>
            <a:pPr marL="522461" indent="-391846">
              <a:spcBef>
                <a:spcPts val="1440"/>
              </a:spcBef>
              <a:spcAft>
                <a:spcPts val="120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lang="en-US" sz="2177" dirty="0">
                <a:solidFill>
                  <a:srgbClr val="000000"/>
                </a:solidFill>
                <a:latin typeface="DejaVu Sans"/>
              </a:rPr>
              <a:t>Fritz Haber Institute (Max Planck Society)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BE934FF-3329-4F42-BDF2-995634053D46}" type="slidenum">
              <a:rPr/>
              <a:t>13</a:t>
            </a:fld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70987" y="711629"/>
            <a:ext cx="10449272" cy="535981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spAutoFit/>
          </a:bodyPr>
          <a:lstStyle/>
          <a:p>
            <a:r>
              <a:rPr lang="en-US" sz="3870" b="1" dirty="0">
                <a:solidFill>
                  <a:srgbClr val="333333"/>
                </a:solidFill>
                <a:latin typeface="DejaVu Sans"/>
              </a:rPr>
              <a:t>EPICS Core Survey</a:t>
            </a:r>
          </a:p>
        </p:txBody>
      </p:sp>
      <p:pic>
        <p:nvPicPr>
          <p:cNvPr id="47" name="Picture 46"/>
          <p:cNvPicPr/>
          <p:nvPr/>
        </p:nvPicPr>
        <p:blipFill>
          <a:blip r:embed="rId2"/>
          <a:stretch/>
        </p:blipFill>
        <p:spPr>
          <a:xfrm>
            <a:off x="276684" y="1658822"/>
            <a:ext cx="4976466" cy="2643230"/>
          </a:xfrm>
          <a:prstGeom prst="rect">
            <a:avLst/>
          </a:prstGeom>
          <a:noFill/>
          <a:ln w="18000">
            <a:noFill/>
          </a:ln>
        </p:spPr>
      </p:pic>
      <p:pic>
        <p:nvPicPr>
          <p:cNvPr id="48" name="Picture 47"/>
          <p:cNvPicPr/>
          <p:nvPr/>
        </p:nvPicPr>
        <p:blipFill>
          <a:blip r:embed="rId3"/>
          <a:stretch/>
        </p:blipFill>
        <p:spPr>
          <a:xfrm>
            <a:off x="276684" y="4423525"/>
            <a:ext cx="4976466" cy="2344555"/>
          </a:xfrm>
          <a:prstGeom prst="rect">
            <a:avLst/>
          </a:prstGeom>
          <a:noFill/>
          <a:ln w="18000">
            <a:noFill/>
          </a:ln>
        </p:spPr>
      </p:pic>
      <p:sp>
        <p:nvSpPr>
          <p:cNvPr id="49" name="TextBox 48"/>
          <p:cNvSpPr txBox="1"/>
          <p:nvPr/>
        </p:nvSpPr>
        <p:spPr>
          <a:xfrm>
            <a:off x="264929" y="1233885"/>
            <a:ext cx="4976466" cy="444937"/>
          </a:xfrm>
          <a:prstGeom prst="rect">
            <a:avLst/>
          </a:prstGeom>
          <a:solidFill>
            <a:srgbClr val="000000"/>
          </a:solidFill>
          <a:ln w="18000">
            <a:noFill/>
          </a:ln>
        </p:spPr>
        <p:txBody>
          <a:bodyPr lIns="108847" tIns="54423" rIns="108847" bIns="54423" anchor="t" anchorCtr="1">
            <a:spAutoFit/>
          </a:bodyPr>
          <a:lstStyle/>
          <a:p>
            <a:pPr algn="ctr"/>
            <a:r>
              <a:rPr lang="en-US" sz="2177" dirty="0">
                <a:solidFill>
                  <a:srgbClr val="FFFFFF"/>
                </a:solidFill>
                <a:latin typeface="DejaVu Sans"/>
              </a:rPr>
              <a:t>HOST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635502" y="1228661"/>
            <a:ext cx="4976466" cy="444937"/>
          </a:xfrm>
          <a:prstGeom prst="rect">
            <a:avLst/>
          </a:prstGeom>
          <a:solidFill>
            <a:srgbClr val="000000"/>
          </a:solidFill>
          <a:ln w="18000">
            <a:noFill/>
          </a:ln>
        </p:spPr>
        <p:txBody>
          <a:bodyPr lIns="108847" tIns="54423" rIns="108847" bIns="54423" anchor="t" anchorCtr="1">
            <a:spAutoFit/>
          </a:bodyPr>
          <a:lstStyle/>
          <a:p>
            <a:pPr algn="ctr"/>
            <a:r>
              <a:rPr lang="en-US" sz="2177" dirty="0">
                <a:solidFill>
                  <a:srgbClr val="FFFFFF"/>
                </a:solidFill>
                <a:latin typeface="DejaVu Sans"/>
              </a:rPr>
              <a:t>TARGET</a:t>
            </a:r>
          </a:p>
        </p:txBody>
      </p:sp>
      <p:pic>
        <p:nvPicPr>
          <p:cNvPr id="51" name="Picture 50"/>
          <p:cNvPicPr/>
          <p:nvPr/>
        </p:nvPicPr>
        <p:blipFill>
          <a:blip r:embed="rId4"/>
          <a:stretch/>
        </p:blipFill>
        <p:spPr>
          <a:xfrm>
            <a:off x="6635502" y="1658822"/>
            <a:ext cx="4976466" cy="2919701"/>
          </a:xfrm>
          <a:prstGeom prst="rect">
            <a:avLst/>
          </a:prstGeom>
          <a:noFill/>
          <a:ln w="18000">
            <a:noFill/>
          </a:ln>
        </p:spPr>
      </p:pic>
      <p:pic>
        <p:nvPicPr>
          <p:cNvPr id="52" name="Picture 51"/>
          <p:cNvPicPr/>
          <p:nvPr/>
        </p:nvPicPr>
        <p:blipFill>
          <a:blip r:embed="rId5"/>
          <a:stretch/>
        </p:blipFill>
        <p:spPr>
          <a:xfrm>
            <a:off x="6612862" y="4265915"/>
            <a:ext cx="4976466" cy="2466028"/>
          </a:xfrm>
          <a:prstGeom prst="rect">
            <a:avLst/>
          </a:prstGeom>
          <a:noFill/>
          <a:ln w="1800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93F755A-6136-4916-84E0-8B8FB7E7B17A}" type="slidenum">
              <a:rPr/>
              <a:t>14</a:t>
            </a:fld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70987" y="711629"/>
            <a:ext cx="10449272" cy="535981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spAutoFit/>
          </a:bodyPr>
          <a:lstStyle/>
          <a:p>
            <a:r>
              <a:rPr lang="en-US" sz="3870" b="1" dirty="0">
                <a:solidFill>
                  <a:srgbClr val="333333"/>
                </a:solidFill>
                <a:latin typeface="DejaVu Sans"/>
              </a:rPr>
              <a:t>EPICS Core Survey</a:t>
            </a:r>
          </a:p>
        </p:txBody>
      </p:sp>
      <p:pic>
        <p:nvPicPr>
          <p:cNvPr id="54" name="Picture 53"/>
          <p:cNvPicPr/>
          <p:nvPr/>
        </p:nvPicPr>
        <p:blipFill>
          <a:blip r:embed="rId2"/>
          <a:stretch/>
        </p:blipFill>
        <p:spPr>
          <a:xfrm>
            <a:off x="276684" y="1382352"/>
            <a:ext cx="3870585" cy="2045880"/>
          </a:xfrm>
          <a:prstGeom prst="rect">
            <a:avLst/>
          </a:prstGeom>
          <a:noFill/>
          <a:ln w="36720">
            <a:solidFill>
              <a:srgbClr val="0093D9"/>
            </a:solidFill>
            <a:round/>
          </a:ln>
        </p:spPr>
      </p:pic>
      <p:pic>
        <p:nvPicPr>
          <p:cNvPr id="55" name="Picture 54"/>
          <p:cNvPicPr/>
          <p:nvPr/>
        </p:nvPicPr>
        <p:blipFill>
          <a:blip r:embed="rId3"/>
          <a:srcRect t="-1001"/>
          <a:stretch/>
        </p:blipFill>
        <p:spPr>
          <a:xfrm>
            <a:off x="155211" y="4777494"/>
            <a:ext cx="3715587" cy="1857794"/>
          </a:xfrm>
          <a:prstGeom prst="rect">
            <a:avLst/>
          </a:prstGeom>
          <a:noFill/>
          <a:ln w="36720">
            <a:solidFill>
              <a:srgbClr val="0093D9"/>
            </a:solidFill>
            <a:round/>
          </a:ln>
        </p:spPr>
      </p:pic>
      <p:pic>
        <p:nvPicPr>
          <p:cNvPr id="56" name="Picture 55"/>
          <p:cNvPicPr/>
          <p:nvPr/>
        </p:nvPicPr>
        <p:blipFill>
          <a:blip r:embed="rId4"/>
          <a:stretch/>
        </p:blipFill>
        <p:spPr>
          <a:xfrm>
            <a:off x="3870798" y="4777494"/>
            <a:ext cx="3870585" cy="1857794"/>
          </a:xfrm>
          <a:prstGeom prst="rect">
            <a:avLst/>
          </a:prstGeom>
          <a:noFill/>
          <a:ln w="36720">
            <a:solidFill>
              <a:srgbClr val="0093D9"/>
            </a:solidFill>
            <a:round/>
          </a:ln>
        </p:spPr>
      </p:pic>
      <p:pic>
        <p:nvPicPr>
          <p:cNvPr id="57" name="Picture 56"/>
          <p:cNvPicPr/>
          <p:nvPr/>
        </p:nvPicPr>
        <p:blipFill>
          <a:blip r:embed="rId5"/>
          <a:stretch/>
        </p:blipFill>
        <p:spPr>
          <a:xfrm>
            <a:off x="4147269" y="1382352"/>
            <a:ext cx="3870585" cy="2045880"/>
          </a:xfrm>
          <a:prstGeom prst="rect">
            <a:avLst/>
          </a:prstGeom>
          <a:noFill/>
          <a:ln w="36720">
            <a:solidFill>
              <a:srgbClr val="0093D9"/>
            </a:solidFill>
            <a:round/>
          </a:ln>
        </p:spPr>
      </p:pic>
      <p:pic>
        <p:nvPicPr>
          <p:cNvPr id="58" name="Picture 57"/>
          <p:cNvPicPr/>
          <p:nvPr/>
        </p:nvPicPr>
        <p:blipFill>
          <a:blip r:embed="rId6"/>
          <a:stretch/>
        </p:blipFill>
        <p:spPr>
          <a:xfrm>
            <a:off x="8017853" y="3870585"/>
            <a:ext cx="3870585" cy="1824704"/>
          </a:xfrm>
          <a:prstGeom prst="rect">
            <a:avLst/>
          </a:prstGeom>
          <a:noFill/>
          <a:ln w="36720">
            <a:solidFill>
              <a:srgbClr val="0093D9"/>
            </a:solidFill>
            <a:round/>
          </a:ln>
        </p:spPr>
      </p:pic>
      <p:pic>
        <p:nvPicPr>
          <p:cNvPr id="59" name="Picture 58"/>
          <p:cNvPicPr/>
          <p:nvPr/>
        </p:nvPicPr>
        <p:blipFill>
          <a:blip r:embed="rId7"/>
          <a:stretch/>
        </p:blipFill>
        <p:spPr>
          <a:xfrm>
            <a:off x="8017853" y="1382352"/>
            <a:ext cx="3870585" cy="2078970"/>
          </a:xfrm>
          <a:prstGeom prst="rect">
            <a:avLst/>
          </a:prstGeom>
          <a:noFill/>
          <a:ln w="36720">
            <a:solidFill>
              <a:srgbClr val="0093D9"/>
            </a:solidFill>
            <a:round/>
          </a:ln>
        </p:spPr>
      </p:pic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7567159-5F1D-4DEF-9E41-F10E584D09F2}" type="slidenum">
              <a:rPr/>
              <a:t>15</a:t>
            </a:fld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70987" y="711629"/>
            <a:ext cx="10449272" cy="535981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spAutoFit/>
          </a:bodyPr>
          <a:lstStyle/>
          <a:p>
            <a:r>
              <a:rPr lang="en-US" sz="3870" b="1" dirty="0">
                <a:solidFill>
                  <a:srgbClr val="333333"/>
                </a:solidFill>
                <a:latin typeface="DejaVu Sans"/>
              </a:rPr>
              <a:t>EPICS Core Survey - securePVA</a:t>
            </a:r>
          </a:p>
        </p:txBody>
      </p:sp>
      <p:pic>
        <p:nvPicPr>
          <p:cNvPr id="61" name="Picture 60"/>
          <p:cNvPicPr/>
          <p:nvPr/>
        </p:nvPicPr>
        <p:blipFill>
          <a:blip r:embed="rId2"/>
          <a:stretch/>
        </p:blipFill>
        <p:spPr>
          <a:xfrm>
            <a:off x="276684" y="1415441"/>
            <a:ext cx="3870585" cy="1625733"/>
          </a:xfrm>
          <a:prstGeom prst="rect">
            <a:avLst/>
          </a:prstGeom>
          <a:noFill/>
          <a:ln w="36720">
            <a:solidFill>
              <a:srgbClr val="0093D9"/>
            </a:solidFill>
            <a:round/>
          </a:ln>
        </p:spPr>
      </p:pic>
      <p:pic>
        <p:nvPicPr>
          <p:cNvPr id="62" name="Picture 61"/>
          <p:cNvPicPr/>
          <p:nvPr/>
        </p:nvPicPr>
        <p:blipFill>
          <a:blip r:embed="rId3"/>
          <a:stretch/>
        </p:blipFill>
        <p:spPr>
          <a:xfrm>
            <a:off x="276684" y="4423525"/>
            <a:ext cx="3870585" cy="1924408"/>
          </a:xfrm>
          <a:prstGeom prst="rect">
            <a:avLst/>
          </a:prstGeom>
          <a:noFill/>
          <a:ln w="36720">
            <a:solidFill>
              <a:srgbClr val="0093D9"/>
            </a:solidFill>
            <a:round/>
          </a:ln>
        </p:spPr>
      </p:pic>
      <p:pic>
        <p:nvPicPr>
          <p:cNvPr id="63" name="Picture 62"/>
          <p:cNvPicPr/>
          <p:nvPr/>
        </p:nvPicPr>
        <p:blipFill>
          <a:blip r:embed="rId4"/>
          <a:stretch/>
        </p:blipFill>
        <p:spPr>
          <a:xfrm>
            <a:off x="8017853" y="1327058"/>
            <a:ext cx="3870585" cy="1990586"/>
          </a:xfrm>
          <a:prstGeom prst="rect">
            <a:avLst/>
          </a:prstGeom>
          <a:noFill/>
          <a:ln w="36720">
            <a:solidFill>
              <a:srgbClr val="0093D9"/>
            </a:solidFill>
            <a:round/>
          </a:ln>
        </p:spPr>
      </p:pic>
      <p:pic>
        <p:nvPicPr>
          <p:cNvPr id="64" name="Picture 63"/>
          <p:cNvPicPr/>
          <p:nvPr/>
        </p:nvPicPr>
        <p:blipFill>
          <a:blip r:embed="rId5"/>
          <a:stretch/>
        </p:blipFill>
        <p:spPr>
          <a:xfrm>
            <a:off x="8017853" y="4677791"/>
            <a:ext cx="3870585" cy="1957497"/>
          </a:xfrm>
          <a:prstGeom prst="rect">
            <a:avLst/>
          </a:prstGeom>
          <a:noFill/>
          <a:ln w="36720">
            <a:solidFill>
              <a:srgbClr val="0093D9"/>
            </a:solidFill>
            <a:round/>
          </a:ln>
        </p:spPr>
      </p:pic>
      <p:pic>
        <p:nvPicPr>
          <p:cNvPr id="65" name="Picture 64"/>
          <p:cNvPicPr/>
          <p:nvPr/>
        </p:nvPicPr>
        <p:blipFill>
          <a:blip r:embed="rId6"/>
          <a:stretch/>
        </p:blipFill>
        <p:spPr>
          <a:xfrm>
            <a:off x="4147269" y="2488233"/>
            <a:ext cx="3870585" cy="1703231"/>
          </a:xfrm>
          <a:prstGeom prst="rect">
            <a:avLst/>
          </a:prstGeom>
          <a:noFill/>
          <a:ln w="36720">
            <a:solidFill>
              <a:srgbClr val="0093D9"/>
            </a:solidFill>
            <a:round/>
          </a:ln>
        </p:spPr>
      </p:pic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A6DB483-1E03-4F20-8647-FF967A50EED2}" type="slidenum">
              <a:rPr/>
              <a:t>16</a:t>
            </a:fld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870987" y="711629"/>
            <a:ext cx="10449272" cy="535981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spAutoFit/>
          </a:bodyPr>
          <a:lstStyle/>
          <a:p>
            <a:r>
              <a:rPr lang="en-US" sz="3870" b="1" dirty="0">
                <a:solidFill>
                  <a:srgbClr val="333333"/>
                </a:solidFill>
                <a:latin typeface="DejaVu Sans"/>
              </a:rPr>
              <a:t>EPICS Core Survey</a:t>
            </a:r>
          </a:p>
        </p:txBody>
      </p:sp>
      <p:pic>
        <p:nvPicPr>
          <p:cNvPr id="67" name="Picture 66"/>
          <p:cNvPicPr/>
          <p:nvPr/>
        </p:nvPicPr>
        <p:blipFill>
          <a:blip r:embed="rId2"/>
          <a:stretch/>
        </p:blipFill>
        <p:spPr>
          <a:xfrm>
            <a:off x="2023890" y="1693218"/>
            <a:ext cx="8247523" cy="3524452"/>
          </a:xfrm>
          <a:prstGeom prst="rect">
            <a:avLst/>
          </a:prstGeom>
          <a:noFill/>
          <a:ln w="36720">
            <a:solidFill>
              <a:srgbClr val="0093D9"/>
            </a:solidFill>
            <a:round/>
          </a:ln>
        </p:spPr>
      </p:pic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BD344D8-F211-412F-A080-F75F909CCE19}" type="slidenum">
              <a:rPr/>
              <a:t>17</a:t>
            </a:fld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70987" y="711629"/>
            <a:ext cx="10449272" cy="535981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spAutoFit/>
          </a:bodyPr>
          <a:lstStyle/>
          <a:p>
            <a:r>
              <a:rPr lang="en-US" sz="3870" b="1" dirty="0">
                <a:solidFill>
                  <a:srgbClr val="333333"/>
                </a:solidFill>
                <a:latin typeface="DejaVu Sans"/>
              </a:rPr>
              <a:t>EPICS Core Survey</a:t>
            </a:r>
          </a:p>
        </p:txBody>
      </p:sp>
      <p:pic>
        <p:nvPicPr>
          <p:cNvPr id="69" name="Picture 68"/>
          <p:cNvPicPr/>
          <p:nvPr/>
        </p:nvPicPr>
        <p:blipFill>
          <a:blip r:embed="rId2"/>
          <a:stretch/>
        </p:blipFill>
        <p:spPr>
          <a:xfrm>
            <a:off x="1106095" y="2488233"/>
            <a:ext cx="4423525" cy="2300146"/>
          </a:xfrm>
          <a:prstGeom prst="rect">
            <a:avLst/>
          </a:prstGeom>
          <a:noFill/>
          <a:ln w="36720">
            <a:solidFill>
              <a:srgbClr val="0093D9"/>
            </a:solidFill>
            <a:round/>
          </a:ln>
        </p:spPr>
      </p:pic>
      <p:pic>
        <p:nvPicPr>
          <p:cNvPr id="70" name="Picture 69"/>
          <p:cNvPicPr/>
          <p:nvPr/>
        </p:nvPicPr>
        <p:blipFill>
          <a:blip r:embed="rId3"/>
          <a:stretch/>
        </p:blipFill>
        <p:spPr>
          <a:xfrm>
            <a:off x="6082561" y="2488233"/>
            <a:ext cx="4423525" cy="2432939"/>
          </a:xfrm>
          <a:prstGeom prst="rect">
            <a:avLst/>
          </a:prstGeom>
          <a:noFill/>
          <a:ln w="36720">
            <a:solidFill>
              <a:srgbClr val="0093D9"/>
            </a:solidFill>
            <a:round/>
          </a:ln>
        </p:spPr>
      </p:pic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3F4E443-5D33-453C-A078-8F741A9C1766}" type="slidenum">
              <a:rPr/>
              <a:t>18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5240B-0C4C-6484-2AD4-D8F85EF23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Communications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441F0-F11D-4DDC-116C-969D92ADCB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04082"/>
            <a:ext cx="5181600" cy="4135264"/>
          </a:xfrm>
        </p:spPr>
        <p:txBody>
          <a:bodyPr/>
          <a:lstStyle/>
          <a:p>
            <a:r>
              <a:rPr lang="en-US" sz="2800" dirty="0"/>
              <a:t>EPICS Tech-talk mailing list </a:t>
            </a:r>
            <a:r>
              <a:rPr lang="en-US" sz="2800" dirty="0">
                <a:hlinkClick r:id="rId2"/>
              </a:rPr>
              <a:t>https://epics.anl.gov/tech-talk/</a:t>
            </a:r>
            <a:endParaRPr lang="en-US" dirty="0"/>
          </a:p>
          <a:p>
            <a:r>
              <a:rPr lang="en-US" sz="2800" dirty="0"/>
              <a:t>Providing expert support for over 30 years </a:t>
            </a:r>
          </a:p>
          <a:p>
            <a:r>
              <a:rPr lang="en-US" dirty="0"/>
              <a:t>Hosted at </a:t>
            </a:r>
            <a:r>
              <a:rPr lang="en-US" sz="2800" dirty="0"/>
              <a:t>Argonne</a:t>
            </a:r>
          </a:p>
          <a:p>
            <a:r>
              <a:rPr lang="en-US" dirty="0"/>
              <a:t>Thanks to Andrew Johnson</a:t>
            </a:r>
          </a:p>
          <a:p>
            <a:endParaRPr lang="en-US" sz="2800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CCA1B7-5591-0437-0B79-10320034C5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04082"/>
            <a:ext cx="5181600" cy="4135264"/>
          </a:xfrm>
        </p:spPr>
        <p:txBody>
          <a:bodyPr/>
          <a:lstStyle/>
          <a:p>
            <a:r>
              <a:rPr lang="en-US" sz="2800" dirty="0"/>
              <a:t>New EPICS Chat using Matrix </a:t>
            </a:r>
            <a:r>
              <a:rPr lang="en-US" sz="2800" dirty="0">
                <a:hlinkClick r:id="rId3"/>
              </a:rPr>
              <a:t>https://epics-controls.org/epics-chat/</a:t>
            </a:r>
            <a:endParaRPr lang="en-US" sz="2800" dirty="0"/>
          </a:p>
          <a:p>
            <a:r>
              <a:rPr lang="en-US" dirty="0"/>
              <a:t>Flexible chat room structure</a:t>
            </a:r>
          </a:p>
          <a:p>
            <a:r>
              <a:rPr lang="en-US" dirty="0"/>
              <a:t>H</a:t>
            </a:r>
            <a:r>
              <a:rPr lang="en-US" sz="2800" dirty="0"/>
              <a:t>osted by  Fritz Haber Institute</a:t>
            </a:r>
          </a:p>
          <a:p>
            <a:r>
              <a:rPr lang="en-US" dirty="0"/>
              <a:t>Thanks to Heinz Jukes, Ralph Lange</a:t>
            </a:r>
            <a:endParaRPr lang="en-US" sz="2800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FBCC20-88EB-F8BE-9E14-DF0EFC3503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6504" y="5639346"/>
            <a:ext cx="12218504" cy="12588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A3BEC4-EF62-E118-C7A1-BF4163FCAC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1677" y="4844963"/>
            <a:ext cx="5693879" cy="18088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CFAEBF-57D2-4449-9B2B-EC3B7E2705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148" y="4368384"/>
            <a:ext cx="5614177" cy="228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87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7A294A-BE82-B16A-8F9B-FBCB3FF68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BA2F3-F5CE-5C03-AB63-9562F4B0B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0983"/>
            <a:ext cx="10078844" cy="954023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chemeClr val="tx2"/>
                </a:solidFill>
              </a:rPr>
              <a:t>You might also like…ICALEPCS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E94388-6ACA-601B-6F2E-170DC70A5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504" y="5639346"/>
            <a:ext cx="12218504" cy="12588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6FC394-C981-D6E6-A2FD-B6E0979E8B8D}"/>
              </a:ext>
            </a:extLst>
          </p:cNvPr>
          <p:cNvSpPr txBox="1"/>
          <p:nvPr/>
        </p:nvSpPr>
        <p:spPr>
          <a:xfrm>
            <a:off x="286564" y="1223179"/>
            <a:ext cx="518870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September 20-27, 2025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Hosted by Argonne National Laboratory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1-day EPICS meeting 9/20/25</a:t>
            </a:r>
            <a:endParaRPr lang="en-US" sz="2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Plenty of great EPICS content at the conference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Search of abstracts finds the word EPICS 350 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Next ICALEPCS hosted by KEK in Japan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5A4A69-F24F-973B-0543-ABDE6B890893}"/>
              </a:ext>
            </a:extLst>
          </p:cNvPr>
          <p:cNvSpPr txBox="1"/>
          <p:nvPr/>
        </p:nvSpPr>
        <p:spPr>
          <a:xfrm>
            <a:off x="70712" y="5884067"/>
            <a:ext cx="52257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</a:rPr>
              <a:t>Registration and abstract submission are open</a:t>
            </a:r>
          </a:p>
          <a:p>
            <a:r>
              <a:rPr lang="en-US" sz="2100" dirty="0">
                <a:solidFill>
                  <a:schemeClr val="bg1"/>
                </a:solidFill>
              </a:rPr>
              <a:t>Abstracts due 4/30/25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FE2007-5A60-372E-8856-F86CABE281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5269" y="2968782"/>
            <a:ext cx="6730440" cy="39294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AF2424-FEC9-59AE-2036-C8492137B55D}"/>
              </a:ext>
            </a:extLst>
          </p:cNvPr>
          <p:cNvSpPr txBox="1"/>
          <p:nvPr/>
        </p:nvSpPr>
        <p:spPr>
          <a:xfrm>
            <a:off x="6586151" y="2515841"/>
            <a:ext cx="54128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hlinkClick r:id="rId5"/>
              </a:rPr>
              <a:t>https://indico.jacow.org/event/86/overview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2250465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A9D45-D58A-2610-B4EB-051B0F2BA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11731"/>
            <a:ext cx="10515600" cy="1070431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How do we pay for EPICS?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8A269-A220-A47D-0DD8-562915161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1" y="1054341"/>
            <a:ext cx="7662628" cy="4428529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/>
              <a:t>EPICS is open source but 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not free, </a:t>
            </a:r>
            <a:r>
              <a:rPr lang="en-US" sz="3200" dirty="0"/>
              <a:t>but also 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not funded</a:t>
            </a:r>
          </a:p>
          <a:p>
            <a:r>
              <a:rPr lang="en-US" sz="3200" dirty="0"/>
              <a:t>The EPICS Collaboration does not receive any specific on-going funding to maintain or improve the software, but this work is essential for sustainability</a:t>
            </a:r>
          </a:p>
          <a:p>
            <a:r>
              <a:rPr lang="en-US" sz="3200" dirty="0"/>
              <a:t>The collaboration relies on donated labor from organizations using EPICS software</a:t>
            </a:r>
          </a:p>
          <a:p>
            <a:r>
              <a:rPr lang="en-US" sz="3200" dirty="0"/>
              <a:t>The collaboration provides an incredible community of support (“free”, see tech-talk)</a:t>
            </a:r>
          </a:p>
          <a:p>
            <a:endParaRPr lang="en-US" dirty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A4BBED-A225-F0B7-1EB8-2D0CE6DA6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0" y="5610691"/>
            <a:ext cx="12184670" cy="1258884"/>
          </a:xfrm>
          <a:prstGeom prst="rect">
            <a:avLst/>
          </a:prstGeom>
        </p:spPr>
      </p:pic>
      <p:pic>
        <p:nvPicPr>
          <p:cNvPr id="2050" name="Picture 2" descr="Free volunteer hands help illustration">
            <a:extLst>
              <a:ext uri="{FF2B5EF4-FFF2-40B4-BE49-F238E27FC236}">
                <a16:creationId xmlns:a16="http://schemas.microsoft.com/office/drawing/2014/main" id="{8CC97615-2D13-CDA0-0B70-F06DBEF11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628" y="3965506"/>
            <a:ext cx="4168038" cy="287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238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08F3DA-AA1D-1419-6FB7-24425E5FA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3B3F34-FC71-A01D-7EF8-F1DE2CE32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b="1" dirty="0">
                <a:solidFill>
                  <a:srgbClr val="FFFFFF"/>
                </a:solidFill>
              </a:rPr>
              <a:t>Core Working Group requests for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126A0-727A-8E65-6C71-5FA44768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4810" y="374664"/>
            <a:ext cx="7732725" cy="521498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b="1" dirty="0"/>
              <a:t>Some core working group projects that need support (providing a person to do the work or funding a person to work on a Core need)</a:t>
            </a:r>
          </a:p>
          <a:p>
            <a:pPr lvl="1"/>
            <a:r>
              <a:rPr lang="en-US" sz="2200" dirty="0"/>
              <a:t>PVA Protocol changes to add </a:t>
            </a:r>
            <a:r>
              <a:rPr lang="en-US" sz="2200" b="1" dirty="0">
                <a:solidFill>
                  <a:schemeClr val="accent1"/>
                </a:solidFill>
              </a:rPr>
              <a:t>access rights messages </a:t>
            </a:r>
            <a:r>
              <a:rPr lang="en-US" sz="2200" dirty="0"/>
              <a:t>and APIs to PVXS and P4P; Channel Access has had this functionality, but it is not yet in PVA and the client applications could really use it (ORNL will fund this)</a:t>
            </a:r>
          </a:p>
          <a:p>
            <a:pPr lvl="1"/>
            <a:r>
              <a:rPr lang="en-US" sz="2200" dirty="0"/>
              <a:t>Finish </a:t>
            </a:r>
            <a:r>
              <a:rPr lang="en-US" sz="2200" b="1" dirty="0">
                <a:solidFill>
                  <a:schemeClr val="accent1"/>
                </a:solidFill>
              </a:rPr>
              <a:t>RTEMS</a:t>
            </a:r>
            <a:r>
              <a:rPr lang="en-US" sz="2200" dirty="0"/>
              <a:t> development work into a full EPICS release; there are pull requests for changes needed to run EPICS on RTEMS-6 but these are not actively being worked (who is using RTEMS?)</a:t>
            </a:r>
          </a:p>
          <a:p>
            <a:pPr lvl="1"/>
            <a:r>
              <a:rPr lang="en-US" sz="2200" dirty="0"/>
              <a:t>Rewrite </a:t>
            </a:r>
            <a:r>
              <a:rPr lang="en-US" sz="2200" b="1" dirty="0">
                <a:solidFill>
                  <a:schemeClr val="accent1"/>
                </a:solidFill>
              </a:rPr>
              <a:t>IOC dbEvent </a:t>
            </a:r>
            <a:r>
              <a:rPr lang="en-US" sz="2200" dirty="0"/>
              <a:t>subsystem; simplify the code that uses these events; need to develop a design and implement (Possible support from PSI)</a:t>
            </a:r>
          </a:p>
          <a:p>
            <a:pPr lvl="1"/>
            <a:r>
              <a:rPr lang="en-US" sz="2200" dirty="0"/>
              <a:t>There is much, much more, so </a:t>
            </a:r>
            <a:r>
              <a:rPr lang="en-US" sz="2200" b="1" dirty="0">
                <a:solidFill>
                  <a:schemeClr val="accent1"/>
                </a:solidFill>
              </a:rPr>
              <a:t>volunteer</a:t>
            </a:r>
            <a:r>
              <a:rPr lang="en-US" sz="2200" dirty="0"/>
              <a:t>!</a:t>
            </a:r>
          </a:p>
          <a:p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263981-5F70-FCB1-A45D-2217BBDE26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89651"/>
            <a:ext cx="12161520" cy="125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549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50FB1-D8B7-4EEF-1770-2CFA3BD97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628"/>
            <a:ext cx="10515600" cy="1076635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Learning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B47271-7CF5-A4CF-E2A8-4C41C053A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504" y="5639346"/>
            <a:ext cx="12218504" cy="1258884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0B0CF73-EF9C-7ACA-F336-78F99504DD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120736" y="0"/>
            <a:ext cx="4159047" cy="4625401"/>
          </a:xfrm>
          <a:prstGeom prst="rect">
            <a:avLst/>
          </a:prstGeom>
          <a:effectLst>
            <a:softEdge rad="254000"/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04893-FB99-A556-6BFE-BE70C962DB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5" y="1126489"/>
            <a:ext cx="5441060" cy="427046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EPICS training has been offered in different forums over the years</a:t>
            </a:r>
          </a:p>
          <a:p>
            <a:r>
              <a:rPr lang="en-US" sz="2400" dirty="0"/>
              <a:t>EPICS Council recognizes the need to support developers with regular EPICS training opportunities at multiple levels</a:t>
            </a:r>
          </a:p>
          <a:p>
            <a:r>
              <a:rPr lang="en-US" sz="2400" dirty="0"/>
              <a:t>Ralph Lange has developed a virtual machine framework to facilitate EPICS training </a:t>
            </a:r>
            <a:r>
              <a:rPr lang="en-US" sz="2400" i="1" dirty="0">
                <a:solidFill>
                  <a:schemeClr val="accent1"/>
                </a:solidFill>
              </a:rPr>
              <a:t>see mini-oral and poster on Tuesday</a:t>
            </a:r>
          </a:p>
          <a:p>
            <a:r>
              <a:rPr lang="en-US" sz="2400" dirty="0"/>
              <a:t>ORNL and ESS have started development of additional training materials working with Osprey</a:t>
            </a:r>
          </a:p>
          <a:p>
            <a:r>
              <a:rPr lang="en-US" sz="2400" dirty="0"/>
              <a:t>Goal is to offer beginner and advanced training this summer, then annually</a:t>
            </a:r>
          </a:p>
          <a:p>
            <a:endParaRPr lang="en-US" sz="2400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C71E06-F9FA-327B-BFC1-1FB2ACA421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0000" y="4216413"/>
            <a:ext cx="5181473" cy="2681817"/>
          </a:xfrm>
          <a:prstGeom prst="rect">
            <a:avLst/>
          </a:prstGeom>
          <a:effectLst>
            <a:softEdge rad="254000"/>
          </a:effectLst>
        </p:spPr>
      </p:pic>
    </p:spTree>
    <p:extLst>
      <p:ext uri="{BB962C8B-B14F-4D97-AF65-F5344CB8AC3E}">
        <p14:creationId xmlns:p14="http://schemas.microsoft.com/office/powerpoint/2010/main" val="462200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A9D45-D58A-2610-B4EB-051B0F2BA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339726"/>
            <a:ext cx="10515600" cy="824848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How can you get involved?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8A269-A220-A47D-0DD8-562915161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400" y="1338197"/>
            <a:ext cx="11214100" cy="3895857"/>
          </a:xfrm>
        </p:spPr>
        <p:txBody>
          <a:bodyPr>
            <a:normAutofit fontScale="77500" lnSpcReduction="20000"/>
          </a:bodyPr>
          <a:lstStyle/>
          <a:p>
            <a:r>
              <a:rPr lang="en-US" sz="3600" dirty="0"/>
              <a:t>Opportunities to join working groups such as </a:t>
            </a:r>
            <a:r>
              <a:rPr lang="en-US" sz="3600" b="1" dirty="0">
                <a:solidFill>
                  <a:schemeClr val="accent1"/>
                </a:solidFill>
              </a:rPr>
              <a:t>EPICS core, CS-Studio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3600" b="1" dirty="0">
                <a:solidFill>
                  <a:schemeClr val="accent1"/>
                </a:solidFill>
              </a:rPr>
              <a:t>more</a:t>
            </a:r>
          </a:p>
          <a:p>
            <a:r>
              <a:rPr lang="en-US" sz="3600" dirty="0"/>
              <a:t>Send someone to a </a:t>
            </a:r>
            <a:r>
              <a:rPr lang="en-US" sz="3600" b="1" dirty="0">
                <a:solidFill>
                  <a:schemeClr val="accent1"/>
                </a:solidFill>
              </a:rPr>
              <a:t>code-a-thon</a:t>
            </a:r>
            <a:r>
              <a:rPr lang="en-US" sz="3600" dirty="0"/>
              <a:t> or </a:t>
            </a:r>
            <a:r>
              <a:rPr lang="en-US" sz="3600" b="1" dirty="0">
                <a:solidFill>
                  <a:schemeClr val="accent1"/>
                </a:solidFill>
              </a:rPr>
              <a:t>document-a-thon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3600" dirty="0"/>
              <a:t>great learning opportunities</a:t>
            </a:r>
          </a:p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You</a:t>
            </a:r>
            <a:r>
              <a:rPr lang="en-US" sz="3600" dirty="0"/>
              <a:t> can work with international experts =&gt; develop more advanced skills that benefit your professional development and your effectiveness for your home organization</a:t>
            </a:r>
          </a:p>
          <a:p>
            <a:r>
              <a:rPr lang="en-US" sz="3600" dirty="0"/>
              <a:t>Leadership, host an </a:t>
            </a:r>
            <a:r>
              <a:rPr lang="en-US" sz="3600" b="1" dirty="0">
                <a:solidFill>
                  <a:schemeClr val="accent1"/>
                </a:solidFill>
              </a:rPr>
              <a:t>EPICS Collaboration Meeting</a:t>
            </a:r>
            <a:r>
              <a:rPr lang="en-US" sz="3600" dirty="0">
                <a:solidFill>
                  <a:schemeClr val="accent1"/>
                </a:solidFill>
              </a:rPr>
              <a:t>, </a:t>
            </a:r>
            <a:r>
              <a:rPr lang="en-US" sz="3600" b="1" dirty="0">
                <a:solidFill>
                  <a:schemeClr val="accent1"/>
                </a:solidFill>
              </a:rPr>
              <a:t>code-a-thon</a:t>
            </a:r>
            <a:r>
              <a:rPr lang="en-US" sz="3600" dirty="0">
                <a:solidFill>
                  <a:schemeClr val="accent1"/>
                </a:solidFill>
              </a:rPr>
              <a:t>, </a:t>
            </a:r>
            <a:r>
              <a:rPr lang="en-US" sz="3600" b="1" dirty="0">
                <a:solidFill>
                  <a:schemeClr val="accent1"/>
                </a:solidFill>
              </a:rPr>
              <a:t>document-a-thon</a:t>
            </a:r>
            <a:r>
              <a:rPr lang="en-US" sz="3600" dirty="0">
                <a:solidFill>
                  <a:schemeClr val="accent1"/>
                </a:solidFill>
              </a:rPr>
              <a:t> or </a:t>
            </a:r>
            <a:r>
              <a:rPr lang="en-US" sz="3600" b="1" dirty="0">
                <a:solidFill>
                  <a:schemeClr val="accent1"/>
                </a:solidFill>
              </a:rPr>
              <a:t>developer’s meeting</a:t>
            </a:r>
          </a:p>
          <a:p>
            <a:endParaRPr lang="en-US" sz="3600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en-US" sz="4100" b="1" dirty="0">
                <a:solidFill>
                  <a:schemeClr val="accent6"/>
                </a:solidFill>
              </a:rPr>
              <a:t>There is no functional collaboration without active collaborators</a:t>
            </a:r>
            <a:endParaRPr lang="en-US" sz="4100" b="1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A4BBED-A225-F0B7-1EB8-2D0CE6DA6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89651"/>
            <a:ext cx="12161520" cy="125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950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78163F-7968-0BC0-1345-8DE8C03098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DF814-CB66-C3C1-603A-BD00CA8DA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740"/>
            <a:ext cx="10515600" cy="95402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Code-a-thon and Document-a-thon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2BEF2F-004A-DF1D-0E6F-29007B9CB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504" y="5639346"/>
            <a:ext cx="12218504" cy="1258884"/>
          </a:xfrm>
          <a:prstGeom prst="rect">
            <a:avLst/>
          </a:prstGeom>
        </p:spPr>
      </p:pic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40384387-1FFA-A7BF-BC34-3CCCD66045AA}"/>
              </a:ext>
            </a:extLst>
          </p:cNvPr>
          <p:cNvSpPr txBox="1">
            <a:spLocks/>
          </p:cNvSpPr>
          <p:nvPr/>
        </p:nvSpPr>
        <p:spPr>
          <a:xfrm>
            <a:off x="748509" y="978546"/>
            <a:ext cx="10270435" cy="4660799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Confirmed dates: 23 to 26 February 2026</a:t>
            </a:r>
          </a:p>
          <a:p>
            <a:r>
              <a:rPr lang="en-GB" dirty="0"/>
              <a:t>The plan is to follow the format of 2023’s code-a-thon (*):</a:t>
            </a:r>
          </a:p>
          <a:p>
            <a:pPr lvl="1"/>
            <a:r>
              <a:rPr lang="en-GB" dirty="0"/>
              <a:t>Monday core developers’ meeting</a:t>
            </a:r>
          </a:p>
          <a:p>
            <a:pPr lvl="1"/>
            <a:r>
              <a:rPr lang="en-GB" dirty="0"/>
              <a:t>Tuesday to Friday coding</a:t>
            </a:r>
          </a:p>
          <a:p>
            <a:r>
              <a:rPr lang="en-GB" dirty="0"/>
              <a:t>Able to host about 30 participants</a:t>
            </a:r>
          </a:p>
          <a:p>
            <a:r>
              <a:rPr lang="en-GB" dirty="0"/>
              <a:t>Social programme: code-a-thon dinner</a:t>
            </a:r>
          </a:p>
          <a:p>
            <a:r>
              <a:rPr lang="en-GB" dirty="0"/>
              <a:t>Planning to have a website and registrations from early Nov 2025</a:t>
            </a:r>
          </a:p>
          <a:p>
            <a:r>
              <a:rPr lang="en-GB" dirty="0"/>
              <a:t>Contact: Ronaldo Mercado </a:t>
            </a:r>
            <a:r>
              <a:rPr lang="en-GB" dirty="0">
                <a:solidFill>
                  <a:schemeClr val="accent1"/>
                </a:solidFill>
              </a:rPr>
              <a:t>ronaldo.mercado@diamond.ac.uk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190A7E-A207-AB6C-08E2-6BBB2AF556A0}"/>
              </a:ext>
            </a:extLst>
          </p:cNvPr>
          <p:cNvSpPr txBox="1"/>
          <p:nvPr/>
        </p:nvSpPr>
        <p:spPr>
          <a:xfrm>
            <a:off x="164689" y="5042703"/>
            <a:ext cx="112788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(*) reported on 26/4/23 at the EPICS collaboration meeting https://indico.fnal.gov/event/58280/contributions/264578/attachments/166341/221424/Report-from-the-2023-Codeathon.pdf</a:t>
            </a:r>
          </a:p>
        </p:txBody>
      </p:sp>
    </p:spTree>
    <p:extLst>
      <p:ext uri="{BB962C8B-B14F-4D97-AF65-F5344CB8AC3E}">
        <p14:creationId xmlns:p14="http://schemas.microsoft.com/office/powerpoint/2010/main" val="1821506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42F684-18D0-62AA-38F3-0014E7BA4D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ADA91-6F2D-340A-EA30-B3455CEED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dirty="0"/>
              <a:t>EPICS Collaboration Meetings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24D5AE-D695-A8CD-5767-97D373EB4C8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6843" r="29479" b="1"/>
          <a:stretch>
            <a:fillRect/>
          </a:stretch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6CC8A000-0C33-5A33-CD84-C182013D7F13}"/>
              </a:ext>
            </a:extLst>
          </p:cNvPr>
          <p:cNvSpPr txBox="1">
            <a:spLocks/>
          </p:cNvSpPr>
          <p:nvPr/>
        </p:nvSpPr>
        <p:spPr>
          <a:xfrm>
            <a:off x="4223982" y="3752850"/>
            <a:ext cx="7485413" cy="2452687"/>
          </a:xfrm>
          <a:prstGeom prst="rect">
            <a:avLst/>
          </a:prstGeom>
        </p:spPr>
        <p:txBody>
          <a:bodyPr vert="horz" lIns="91440" tIns="45720" rIns="91440" bIns="45720" numCol="1" rtlCol="0" anchor="ctr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2025-2 Chicago, Illinois (1-day)</a:t>
            </a:r>
          </a:p>
          <a:p>
            <a:pPr lvl="1"/>
            <a:r>
              <a:rPr lang="en-US" sz="3200" dirty="0"/>
              <a:t>Hosted by Argonne National Laboratory in conjunction with ICALEPCS 2025</a:t>
            </a:r>
          </a:p>
          <a:p>
            <a:r>
              <a:rPr lang="en-US" sz="3200" dirty="0"/>
              <a:t>2026-1 Announcement after this talk</a:t>
            </a:r>
          </a:p>
          <a:p>
            <a:r>
              <a:rPr lang="en-US" sz="3200" dirty="0"/>
              <a:t>Contact: Karen White whiteks@ornl.gov</a:t>
            </a:r>
          </a:p>
        </p:txBody>
      </p:sp>
    </p:spTree>
    <p:extLst>
      <p:ext uri="{BB962C8B-B14F-4D97-AF65-F5344CB8AC3E}">
        <p14:creationId xmlns:p14="http://schemas.microsoft.com/office/powerpoint/2010/main" val="3718971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7080</TotalTime>
  <Words>1287</Words>
  <Application>Microsoft Macintosh PowerPoint</Application>
  <PresentationFormat>Widescreen</PresentationFormat>
  <Paragraphs>137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Aptos</vt:lpstr>
      <vt:lpstr>Arial</vt:lpstr>
      <vt:lpstr>Calibri</vt:lpstr>
      <vt:lpstr>Calibri Light</vt:lpstr>
      <vt:lpstr>DejaVu Sans</vt:lpstr>
      <vt:lpstr>Symbol</vt:lpstr>
      <vt:lpstr>Wingdings</vt:lpstr>
      <vt:lpstr>Office Theme</vt:lpstr>
      <vt:lpstr>Report from EPICS Council Meeting Karen S. White</vt:lpstr>
      <vt:lpstr>Communications</vt:lpstr>
      <vt:lpstr>You might also like…ICALEPCS</vt:lpstr>
      <vt:lpstr>How do we pay for EPICS?</vt:lpstr>
      <vt:lpstr>Core Working Group requests for support</vt:lpstr>
      <vt:lpstr>Learning</vt:lpstr>
      <vt:lpstr>How can you get involved?</vt:lpstr>
      <vt:lpstr>Code-a-thon and Document-a-thon</vt:lpstr>
      <vt:lpstr>EPICS Collaboration Meetings</vt:lpstr>
      <vt:lpstr>PowerPoint Presentation</vt:lpstr>
      <vt:lpstr>Long term planning</vt:lpstr>
      <vt:lpstr>EPICS Core Survey</vt:lpstr>
      <vt:lpstr>EPICS Core Survey – so far</vt:lpstr>
      <vt:lpstr>EPICS Core Survey</vt:lpstr>
      <vt:lpstr>EPICS Core Survey</vt:lpstr>
      <vt:lpstr>EPICS Core Survey - securePVA</vt:lpstr>
      <vt:lpstr>EPICS Core Survey</vt:lpstr>
      <vt:lpstr>EPICS Core Survey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from EPICS Council</dc:title>
  <dc:creator>White, Karen S.</dc:creator>
  <cp:lastModifiedBy>White, Karen S.</cp:lastModifiedBy>
  <cp:revision>54</cp:revision>
  <cp:lastPrinted>2024-09-19T19:42:51Z</cp:lastPrinted>
  <dcterms:created xsi:type="dcterms:W3CDTF">2022-09-20T12:13:27Z</dcterms:created>
  <dcterms:modified xsi:type="dcterms:W3CDTF">2025-09-20T16:42:54Z</dcterms:modified>
</cp:coreProperties>
</file>