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4" r:id="rId4"/>
  </p:sldMasterIdLst>
  <p:notesMasterIdLst>
    <p:notesMasterId r:id="rId20"/>
  </p:notesMasterIdLst>
  <p:handoutMasterIdLst>
    <p:handoutMasterId r:id="rId21"/>
  </p:handoutMasterIdLst>
  <p:sldIdLst>
    <p:sldId id="6516" r:id="rId5"/>
    <p:sldId id="6526" r:id="rId6"/>
    <p:sldId id="6537" r:id="rId7"/>
    <p:sldId id="6527" r:id="rId8"/>
    <p:sldId id="6538" r:id="rId9"/>
    <p:sldId id="6542" r:id="rId10"/>
    <p:sldId id="6543" r:id="rId11"/>
    <p:sldId id="6549" r:id="rId12"/>
    <p:sldId id="6548" r:id="rId13"/>
    <p:sldId id="6551" r:id="rId14"/>
    <p:sldId id="6546" r:id="rId15"/>
    <p:sldId id="6544" r:id="rId16"/>
    <p:sldId id="6547" r:id="rId17"/>
    <p:sldId id="6545" r:id="rId18"/>
    <p:sldId id="6536" r:id="rId19"/>
  </p:sldIdLst>
  <p:sldSz cx="12192000" cy="6858000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6994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139882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20982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279765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3497074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4196487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4895902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5595317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Kyungsun Won" initials="KW" lastIdx="4" clrIdx="6">
    <p:extLst>
      <p:ext uri="{19B8F6BF-5375-455C-9EA6-DF929625EA0E}">
        <p15:presenceInfo xmlns:p15="http://schemas.microsoft.com/office/powerpoint/2012/main" userId="S::kyungsun.won@cosylab.com::9f721b1c-6019-45e8-bfd7-61983cb2d1df" providerId="AD"/>
      </p:ext>
    </p:extLst>
  </p:cmAuthor>
  <p:cmAuthor id="1" name="Uroš Mitrović" initials="UM" lastIdx="90" clrIdx="0">
    <p:extLst>
      <p:ext uri="{19B8F6BF-5375-455C-9EA6-DF929625EA0E}">
        <p15:presenceInfo xmlns:p15="http://schemas.microsoft.com/office/powerpoint/2012/main" userId="S-1-5-21-657170302-1258432296-86014489-1715" providerId="AD"/>
      </p:ext>
    </p:extLst>
  </p:cmAuthor>
  <p:cmAuthor id="8" name="Matej Logar" initials="ML" lastIdx="16" clrIdx="7">
    <p:extLst>
      <p:ext uri="{19B8F6BF-5375-455C-9EA6-DF929625EA0E}">
        <p15:presenceInfo xmlns:p15="http://schemas.microsoft.com/office/powerpoint/2012/main" userId="S::matej.logar@cosylab.com::03cfd086-bdd9-4357-a034-0bc31afa009a" providerId="AD"/>
      </p:ext>
    </p:extLst>
  </p:cmAuthor>
  <p:cmAuthor id="2" name="Vanja Anderle" initials="VA" lastIdx="60" clrIdx="1">
    <p:extLst>
      <p:ext uri="{19B8F6BF-5375-455C-9EA6-DF929625EA0E}">
        <p15:presenceInfo xmlns:p15="http://schemas.microsoft.com/office/powerpoint/2012/main" userId="S-1-5-21-657170302-1258432296-86014489-3247" providerId="AD"/>
      </p:ext>
    </p:extLst>
  </p:cmAuthor>
  <p:cmAuthor id="9" name="Matej Gašperin" initials="MG" lastIdx="4" clrIdx="8">
    <p:extLst>
      <p:ext uri="{19B8F6BF-5375-455C-9EA6-DF929625EA0E}">
        <p15:presenceInfo xmlns:p15="http://schemas.microsoft.com/office/powerpoint/2012/main" userId="S::matej.gasperin@cosylab.com::97018f15-25e6-4960-bec5-e55cdb193a2a" providerId="AD"/>
      </p:ext>
    </p:extLst>
  </p:cmAuthor>
  <p:cmAuthor id="3" name="Metka Šilar Šturm" initials="MŠŠ" lastIdx="41" clrIdx="2">
    <p:extLst>
      <p:ext uri="{19B8F6BF-5375-455C-9EA6-DF929625EA0E}">
        <p15:presenceInfo xmlns:p15="http://schemas.microsoft.com/office/powerpoint/2012/main" userId="S-1-5-21-657170302-1258432296-86014489-7164" providerId="AD"/>
      </p:ext>
    </p:extLst>
  </p:cmAuthor>
  <p:cmAuthor id="4" name="Vanja Anderle" initials="VA [2]" lastIdx="12" clrIdx="3">
    <p:extLst>
      <p:ext uri="{19B8F6BF-5375-455C-9EA6-DF929625EA0E}">
        <p15:presenceInfo xmlns:p15="http://schemas.microsoft.com/office/powerpoint/2012/main" userId="S::vanja.anderle@cosylab.com::192933c3-7da1-4135-9f81-191737cb339b" providerId="AD"/>
      </p:ext>
    </p:extLst>
  </p:cmAuthor>
  <p:cmAuthor id="5" name="Uroš Mitrović" initials="UM [2]" lastIdx="141" clrIdx="4">
    <p:extLst>
      <p:ext uri="{19B8F6BF-5375-455C-9EA6-DF929625EA0E}">
        <p15:presenceInfo xmlns:p15="http://schemas.microsoft.com/office/powerpoint/2012/main" userId="S::uros.mitrovic@cosylab.com::7f1c7dcd-8ae1-4c7c-ba69-053c901e571e" providerId="AD"/>
      </p:ext>
    </p:extLst>
  </p:cmAuthor>
  <p:cmAuthor id="6" name="Tanja  Gerkman" initials="TG" lastIdx="6" clrIdx="5">
    <p:extLst>
      <p:ext uri="{19B8F6BF-5375-455C-9EA6-DF929625EA0E}">
        <p15:presenceInfo xmlns:p15="http://schemas.microsoft.com/office/powerpoint/2012/main" userId="S::tanja.gerkman@cosylab.com::af2bbec3-6d12-43ea-b85c-e92a1beec7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2D7F"/>
    <a:srgbClr val="27C4B1"/>
    <a:srgbClr val="1FA9A6"/>
    <a:srgbClr val="337985"/>
    <a:srgbClr val="32946F"/>
    <a:srgbClr val="349F80"/>
    <a:srgbClr val="9AEBA3"/>
    <a:srgbClr val="344D6A"/>
    <a:srgbClr val="2C8BAE"/>
    <a:srgbClr val="1E5D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19E0DF-9D61-B3B9-211D-517D256A91F2}" v="69" dt="2025-09-18T19:19:27.8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03882-C255-0E4F-8870-721C5DD5558B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1A7E8-385F-1549-87B1-2E2FD61CE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44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ADC21-2FE8-7B42-9DEA-6D6E4680DC0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E5A3D-B73C-3A43-AC4A-78F3759E4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56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793EDCD-0C22-2DD3-AF44-E80B40C0950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02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sz="120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181B005-02AD-B475-0201-E0E23E9334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3417" r="14377"/>
          <a:stretch/>
        </p:blipFill>
        <p:spPr>
          <a:xfrm>
            <a:off x="6693032" y="0"/>
            <a:ext cx="5498968" cy="68398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D74510-A1C3-807F-B389-B5C24F691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3166" y="2564780"/>
            <a:ext cx="2502495" cy="4891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57F818-4A40-2AC4-1A99-42A95BF3AFF7}"/>
              </a:ext>
            </a:extLst>
          </p:cNvPr>
          <p:cNvSpPr txBox="1"/>
          <p:nvPr/>
        </p:nvSpPr>
        <p:spPr>
          <a:xfrm>
            <a:off x="8720166" y="3342604"/>
            <a:ext cx="3394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I" sz="2000" b="0" i="0">
                <a:solidFill>
                  <a:schemeClr val="accent4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Advancing humanity.</a:t>
            </a:r>
          </a:p>
          <a:p>
            <a:r>
              <a:rPr lang="en-SI" sz="2000" b="0" i="0">
                <a:solidFill>
                  <a:schemeClr val="accent4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Engineering remarkable.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CA9E5F8-C385-F59C-F8E6-AC128C24B60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72014" y="1460144"/>
            <a:ext cx="4975705" cy="176908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6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GB"/>
              <a:t>Title</a:t>
            </a:r>
            <a:endParaRPr lang="en-SI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860FA882-D9D7-47A8-29C9-4189CF9BE7F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72014" y="3342604"/>
            <a:ext cx="4975705" cy="62645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GB"/>
              <a:t>Subtitle</a:t>
            </a:r>
            <a:endParaRPr lang="en-SI"/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2E10C5A7-10AB-3D90-37E7-8F4C20DF085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2014" y="4716837"/>
            <a:ext cx="4414838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400" b="1" i="0">
                <a:solidFill>
                  <a:schemeClr val="bg1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pPr lvl="0"/>
            <a:r>
              <a:rPr lang="en-SI"/>
              <a:t>Name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D82D874-3D50-7D02-096F-291DF3CB82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15" y="5195334"/>
            <a:ext cx="3203171" cy="2413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SI"/>
              <a:t>Job title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4837FB79-68FB-66D3-DA5F-CB55B955891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15" y="5548328"/>
            <a:ext cx="3203171" cy="24139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SI"/>
              <a:t>email@cosylab.com</a:t>
            </a:r>
          </a:p>
        </p:txBody>
      </p:sp>
    </p:spTree>
    <p:extLst>
      <p:ext uri="{BB962C8B-B14F-4D97-AF65-F5344CB8AC3E}">
        <p14:creationId xmlns:p14="http://schemas.microsoft.com/office/powerpoint/2010/main" val="2701588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Text and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7999"/>
            <a:ext cx="5562000" cy="4860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20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 marL="1828891" indent="0"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B933D0C-56A0-BF21-96B1-3C2B135F9D8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35241" y="1646236"/>
            <a:ext cx="2775679" cy="189582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E7830F7B-DA1C-C57A-9393-E699FCABFEC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85533" y="1646237"/>
            <a:ext cx="2775679" cy="189445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19B3F27C-1A48-BCB6-D627-088D32DE21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35241" y="4054964"/>
            <a:ext cx="2775679" cy="189582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112B6707-8894-73E7-E379-C841B753C1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085533" y="4054964"/>
            <a:ext cx="2775679" cy="189582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886C8F9-F09A-F9F2-7E13-7A9BF38AE3E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4780" y="3540691"/>
            <a:ext cx="2776537" cy="283089"/>
          </a:xfrm>
          <a:prstGeom prst="rect">
            <a:avLst/>
          </a:prstGeom>
          <a:solidFill>
            <a:schemeClr val="tx1">
              <a:lumMod val="65000"/>
              <a:lumOff val="35000"/>
              <a:alpha val="10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B553A6D9-5FCA-E66F-0B4B-DB49BA008A9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085533" y="3540691"/>
            <a:ext cx="2776537" cy="283089"/>
          </a:xfrm>
          <a:prstGeom prst="rect">
            <a:avLst/>
          </a:prstGeom>
          <a:solidFill>
            <a:schemeClr val="tx1">
              <a:lumMod val="65000"/>
              <a:lumOff val="35000"/>
              <a:alpha val="10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7176276F-A874-F879-BD0B-517BD823D40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34780" y="5973264"/>
            <a:ext cx="2776537" cy="283089"/>
          </a:xfrm>
          <a:prstGeom prst="rect">
            <a:avLst/>
          </a:prstGeom>
          <a:solidFill>
            <a:schemeClr val="tx1">
              <a:lumMod val="65000"/>
              <a:lumOff val="35000"/>
              <a:alpha val="10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A8A39E8A-09B4-1A2E-87EC-7851885D825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85533" y="5973264"/>
            <a:ext cx="2776537" cy="283089"/>
          </a:xfrm>
          <a:prstGeom prst="rect">
            <a:avLst/>
          </a:prstGeom>
          <a:solidFill>
            <a:schemeClr val="tx1">
              <a:lumMod val="65000"/>
              <a:lumOff val="35000"/>
              <a:alpha val="10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58505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Text and 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8000"/>
            <a:ext cx="6326661" cy="4860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20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Aft>
                <a:spcPts val="600"/>
              </a:spcAft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 marL="1828891" indent="0"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B933D0C-56A0-BF21-96B1-3C2B135F9D8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166276" y="1642368"/>
            <a:ext cx="2297726" cy="131598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E7830F7B-DA1C-C57A-9393-E699FCABFEC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62668" y="1642368"/>
            <a:ext cx="2296800" cy="1317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19B3F27C-1A48-BCB6-D627-088D32DE21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164996" y="3285703"/>
            <a:ext cx="2296908" cy="13121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112B6707-8894-73E7-E379-C841B753C1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62668" y="3285703"/>
            <a:ext cx="2296908" cy="13121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886C8F9-F09A-F9F2-7E13-7A9BF38AE3E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64996" y="2962570"/>
            <a:ext cx="2297726" cy="243276"/>
          </a:xfrm>
          <a:prstGeom prst="rect">
            <a:avLst/>
          </a:prstGeom>
          <a:solidFill>
            <a:schemeClr val="tx1">
              <a:lumMod val="65000"/>
              <a:lumOff val="35000"/>
              <a:alpha val="10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B553A6D9-5FCA-E66F-0B4B-DB49BA008A9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562668" y="2962570"/>
            <a:ext cx="2297726" cy="243276"/>
          </a:xfrm>
          <a:prstGeom prst="rect">
            <a:avLst/>
          </a:prstGeom>
          <a:solidFill>
            <a:schemeClr val="tx1">
              <a:lumMod val="65000"/>
              <a:lumOff val="35000"/>
              <a:alpha val="10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7176276F-A874-F879-BD0B-517BD823D40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164996" y="4601067"/>
            <a:ext cx="2296908" cy="243276"/>
          </a:xfrm>
          <a:prstGeom prst="rect">
            <a:avLst/>
          </a:prstGeom>
          <a:solidFill>
            <a:schemeClr val="tx1">
              <a:lumMod val="65000"/>
              <a:lumOff val="35000"/>
              <a:alpha val="10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A8A39E8A-09B4-1A2E-87EC-7851885D825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562668" y="4601067"/>
            <a:ext cx="2296908" cy="243276"/>
          </a:xfrm>
          <a:prstGeom prst="rect">
            <a:avLst/>
          </a:prstGeom>
          <a:solidFill>
            <a:schemeClr val="tx1">
              <a:lumMod val="65000"/>
              <a:lumOff val="35000"/>
              <a:alpha val="10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8B42B5F0-6A3A-1B49-5AE2-55FFD527D84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164996" y="4932816"/>
            <a:ext cx="2297726" cy="1317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1C176715-147B-94DF-F5E3-5D53E88A712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562668" y="4932816"/>
            <a:ext cx="2297726" cy="1317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D2281328-FB4C-86CF-EAE4-8C2D6A09ABB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64996" y="6254724"/>
            <a:ext cx="2297726" cy="243276"/>
          </a:xfrm>
          <a:prstGeom prst="rect">
            <a:avLst/>
          </a:prstGeom>
          <a:solidFill>
            <a:schemeClr val="tx1">
              <a:lumMod val="65000"/>
              <a:lumOff val="35000"/>
              <a:alpha val="10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9C928B65-5B8E-0977-01E4-F7E5D38B67D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62668" y="6254724"/>
            <a:ext cx="2297726" cy="243276"/>
          </a:xfrm>
          <a:prstGeom prst="rect">
            <a:avLst/>
          </a:prstGeom>
          <a:solidFill>
            <a:schemeClr val="tx1">
              <a:lumMod val="65000"/>
              <a:lumOff val="35000"/>
              <a:alpha val="10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87964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lor_Agenda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C0FEBD4F-F53E-A7A6-5696-37F7BADA9D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821" b="13187"/>
          <a:stretch/>
        </p:blipFill>
        <p:spPr>
          <a:xfrm>
            <a:off x="6826815" y="574590"/>
            <a:ext cx="5365185" cy="62834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20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Agenda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2000" y="1638000"/>
            <a:ext cx="11307600" cy="4860000"/>
          </a:xfrm>
          <a:prstGeom prst="rect">
            <a:avLst/>
          </a:prstGeom>
        </p:spPr>
        <p:txBody>
          <a:bodyPr>
            <a:normAutofit/>
          </a:bodyPr>
          <a:lstStyle>
            <a:lvl1pPr marL="228611" indent="-228611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sz="2000">
                <a:solidFill>
                  <a:schemeClr val="tx1"/>
                </a:solidFill>
              </a:defRPr>
            </a:lvl1pPr>
            <a:lvl2pPr marL="457223" indent="0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Tx/>
              <a:buNone/>
              <a:defRPr sz="1800">
                <a:solidFill>
                  <a:schemeClr val="tx1"/>
                </a:solidFill>
              </a:defRPr>
            </a:lvl2pPr>
            <a:lvl3pPr marL="1143057" indent="-228611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Tx/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  <a:defRPr sz="1600">
                <a:solidFill>
                  <a:schemeClr val="tx1"/>
                </a:solidFill>
              </a:defRPr>
            </a:lvl3pPr>
            <a:lvl4pPr marL="1600280" indent="-228611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Tx/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  <a:defRPr sz="1400">
                <a:solidFill>
                  <a:schemeClr val="tx1"/>
                </a:solidFill>
              </a:defRPr>
            </a:lvl4pPr>
            <a:lvl5pPr marL="2057503" indent="-228611"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buFontTx/>
              <a:buBlip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</a:buBlip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Agenda 1</a:t>
            </a:r>
          </a:p>
          <a:p>
            <a:pPr lvl="0"/>
            <a:endParaRPr lang="en-GB"/>
          </a:p>
          <a:p>
            <a:pPr lvl="0"/>
            <a:r>
              <a:rPr lang="en-GB"/>
              <a:t>Agenda 2</a:t>
            </a:r>
          </a:p>
          <a:p>
            <a:pPr lvl="0"/>
            <a:endParaRPr lang="en-GB"/>
          </a:p>
          <a:p>
            <a:pPr lvl="0"/>
            <a:r>
              <a:rPr lang="en-GB"/>
              <a:t>Agenda 3</a:t>
            </a:r>
          </a:p>
          <a:p>
            <a:pPr lvl="0"/>
            <a:endParaRPr lang="en-GB"/>
          </a:p>
          <a:p>
            <a:pPr lvl="0"/>
            <a:r>
              <a:rPr lang="en-GB"/>
              <a:t>Agenda 4</a:t>
            </a:r>
          </a:p>
        </p:txBody>
      </p:sp>
    </p:spTree>
    <p:extLst>
      <p:ext uri="{BB962C8B-B14F-4D97-AF65-F5344CB8AC3E}">
        <p14:creationId xmlns:p14="http://schemas.microsoft.com/office/powerpoint/2010/main" val="1500198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lor_Title and Content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42DF6203-4D9A-A9FB-0DE6-2FF5BDEADE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821" b="13187"/>
          <a:stretch/>
        </p:blipFill>
        <p:spPr>
          <a:xfrm>
            <a:off x="6826815" y="574590"/>
            <a:ext cx="5365185" cy="62834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8000"/>
            <a:ext cx="11307600" cy="48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200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8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6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4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980224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_Title only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0832E987-92B6-380F-5F66-8EAB7358FB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821" b="13187"/>
          <a:stretch/>
        </p:blipFill>
        <p:spPr>
          <a:xfrm>
            <a:off x="6826815" y="574590"/>
            <a:ext cx="5365185" cy="62834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827094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_Split text boxes_style_1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DFFECB8-70A0-2084-943C-FA8C00699C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821" b="13187"/>
          <a:stretch/>
        </p:blipFill>
        <p:spPr>
          <a:xfrm>
            <a:off x="6826815" y="574590"/>
            <a:ext cx="5365185" cy="62834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7999"/>
            <a:ext cx="5560542" cy="4860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20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 marL="1828891" indent="0"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A7D5E6-7F67-8929-FC26-249C1D89EED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300670" y="1637999"/>
            <a:ext cx="5560542" cy="4860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20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868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r_Split text boxes_style_2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AE6464A4-5B7F-0E55-83BE-7FD689ECD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821" b="13187"/>
          <a:stretch/>
        </p:blipFill>
        <p:spPr>
          <a:xfrm>
            <a:off x="6826815" y="574590"/>
            <a:ext cx="5365185" cy="62834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9F4A60D-5599-430F-38B6-723EA42D7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040" y="1638000"/>
            <a:ext cx="3672000" cy="48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600"/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2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 marL="1828891" indent="0"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13C3589-8199-D230-039B-53F00CEEF3EE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8184640" y="1638000"/>
            <a:ext cx="3672000" cy="48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2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14FC1D-ED6D-F23A-5366-0B5D9D98662A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79340" y="1638000"/>
            <a:ext cx="3672000" cy="48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2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92722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_Text and 4 images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9145B03-FF9C-DB63-5AF0-0EFC18EF2C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821" b="13187"/>
          <a:stretch/>
        </p:blipFill>
        <p:spPr>
          <a:xfrm>
            <a:off x="6826815" y="574590"/>
            <a:ext cx="5365185" cy="62834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7999"/>
            <a:ext cx="5560542" cy="4860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20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 marL="1828891" indent="0"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A8134725-BBE1-04B7-5C49-1A9D57753AF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35241" y="1637999"/>
            <a:ext cx="2775679" cy="190269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60CEB7E-78D2-FE6B-3F3A-4E319A341DF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85533" y="1637999"/>
            <a:ext cx="2775679" cy="190269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F674B50-5D14-B43B-5866-E146F876C2A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235241" y="4047567"/>
            <a:ext cx="2775679" cy="190322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08A4A6A1-F0B5-55A4-5AA6-7FE17DBDD1C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085533" y="4047567"/>
            <a:ext cx="2775679" cy="190322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3214D1B1-C7D1-8BE1-9B4A-DFF4C76789C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4780" y="3540691"/>
            <a:ext cx="2776537" cy="28308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>
              <a:defRPr lang="en-SI" sz="1200" dirty="0">
                <a:solidFill>
                  <a:schemeClr val="accent5"/>
                </a:solidFill>
              </a:defRPr>
            </a:lvl1pPr>
          </a:lstStyle>
          <a:p>
            <a:pPr marL="0" lvl="0" indent="0">
              <a:buNone/>
            </a:pPr>
            <a:r>
              <a:rPr lang="en-SI"/>
              <a:t>Description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90410504-0E10-5EAD-F575-226590E6905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085533" y="3540691"/>
            <a:ext cx="2776537" cy="28308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>
              <a:defRPr lang="en-SI" sz="1200" dirty="0">
                <a:solidFill>
                  <a:schemeClr val="accent5"/>
                </a:solidFill>
              </a:defRPr>
            </a:lvl1pPr>
          </a:lstStyle>
          <a:p>
            <a:pPr marL="0" lvl="0" indent="0">
              <a:buNone/>
            </a:pPr>
            <a:r>
              <a:rPr lang="en-SI"/>
              <a:t>Description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CBD57869-9274-053E-4366-B2747468A7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4780" y="5973264"/>
            <a:ext cx="2776537" cy="28308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>
              <a:defRPr lang="en-SI" sz="1200" dirty="0">
                <a:solidFill>
                  <a:schemeClr val="accent5"/>
                </a:solidFill>
              </a:defRPr>
            </a:lvl1pPr>
          </a:lstStyle>
          <a:p>
            <a:pPr marL="0" lvl="0" indent="0">
              <a:buNone/>
            </a:pPr>
            <a:r>
              <a:rPr lang="en-SI"/>
              <a:t>Description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4A0E9ACE-C4C6-4CE4-117C-78CDB7F1FE9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085533" y="5973264"/>
            <a:ext cx="2776537" cy="28308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>
              <a:defRPr lang="en-SI" sz="1200" dirty="0">
                <a:solidFill>
                  <a:schemeClr val="accent5"/>
                </a:solidFill>
              </a:defRPr>
            </a:lvl1pPr>
          </a:lstStyle>
          <a:p>
            <a:pPr marL="0" lvl="0" indent="0">
              <a:buNone/>
            </a:pPr>
            <a:r>
              <a:rPr lang="en-SI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140071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_Text and 6 images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9D97E943-878B-B16D-5547-5A53DAC6E2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821" b="13187"/>
          <a:stretch/>
        </p:blipFill>
        <p:spPr>
          <a:xfrm>
            <a:off x="6826815" y="574590"/>
            <a:ext cx="5365185" cy="62834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8000"/>
            <a:ext cx="6326661" cy="4860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20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 marL="1828891" indent="0"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B933D0C-56A0-BF21-96B1-3C2B135F9D8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166276" y="1642368"/>
            <a:ext cx="2297726" cy="13202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E7830F7B-DA1C-C57A-9393-E699FCABFEC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63487" y="1642368"/>
            <a:ext cx="2297726" cy="13202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19B3F27C-1A48-BCB6-D627-088D32DE21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166276" y="3285703"/>
            <a:ext cx="2297726" cy="13121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112B6707-8894-73E7-E379-C841B753C1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63487" y="3285703"/>
            <a:ext cx="2297726" cy="13121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886C8F9-F09A-F9F2-7E13-7A9BF38AE3E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67093" y="2962570"/>
            <a:ext cx="2297726" cy="24327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B553A6D9-5FCA-E66F-0B4B-DB49BA008A9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564765" y="2962570"/>
            <a:ext cx="2297726" cy="24327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7176276F-A874-F879-BD0B-517BD823D40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167093" y="4601067"/>
            <a:ext cx="2297726" cy="24327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A8A39E8A-09B4-1A2E-87EC-7851885D825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564765" y="4601067"/>
            <a:ext cx="2297726" cy="24327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8B42B5F0-6A3A-1B49-5AE2-55FFD527D84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166276" y="4927438"/>
            <a:ext cx="2297726" cy="132297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1C176715-147B-94DF-F5E3-5D53E88A712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563487" y="4927438"/>
            <a:ext cx="2297726" cy="132297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/>
              <a:t>C</a:t>
            </a:r>
            <a:r>
              <a:rPr lang="en-SI"/>
              <a:t>lick to insert image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D2281328-FB4C-86CF-EAE4-8C2D6A09ABB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67093" y="6254724"/>
            <a:ext cx="2297726" cy="24327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9C928B65-5B8E-0977-01E4-F7E5D38B67D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64765" y="6254724"/>
            <a:ext cx="2297726" cy="24327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050" b="0" i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SI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350277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_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D9CE5E67-20E0-9976-6C27-E70C40839B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191678-FD03-BD48-4190-89AA845D4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032" y="5807329"/>
            <a:ext cx="2107530" cy="411927"/>
          </a:xfrm>
          <a:prstGeom prst="rect">
            <a:avLst/>
          </a:prstGeom>
        </p:spPr>
      </p:pic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84F531B8-6835-955C-EE42-2933181D31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55027" y="3325006"/>
            <a:ext cx="2712991" cy="31367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pPr lvl="0"/>
            <a:r>
              <a:rPr lang="en-SI"/>
              <a:t>Name and surname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BFBEB8A2-9BA4-A923-8B00-157A66C186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55026" y="3670262"/>
            <a:ext cx="4414838" cy="31367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SI"/>
              <a:t>Contact info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975AFC-8D3D-C32C-A503-14D0EBAB7150}"/>
              </a:ext>
            </a:extLst>
          </p:cNvPr>
          <p:cNvSpPr txBox="1"/>
          <p:nvPr/>
        </p:nvSpPr>
        <p:spPr>
          <a:xfrm>
            <a:off x="6855027" y="2247389"/>
            <a:ext cx="4668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I" sz="4000" b="1" i="0">
                <a:solidFill>
                  <a:schemeClr val="bg1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Thank you.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E2DBAE-E475-E944-7D6E-2EBA772C3C3E}"/>
              </a:ext>
            </a:extLst>
          </p:cNvPr>
          <p:cNvSpPr txBox="1"/>
          <p:nvPr/>
        </p:nvSpPr>
        <p:spPr>
          <a:xfrm>
            <a:off x="1071032" y="561187"/>
            <a:ext cx="585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I" sz="2000" b="0" i="0">
                <a:solidFill>
                  <a:schemeClr val="tx2">
                    <a:lumMod val="20000"/>
                    <a:lumOff val="8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Advancing humanity. Engineering remarkable.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1A935A-E596-28CC-8E00-6333092F29BE}"/>
              </a:ext>
            </a:extLst>
          </p:cNvPr>
          <p:cNvSpPr txBox="1"/>
          <p:nvPr/>
        </p:nvSpPr>
        <p:spPr>
          <a:xfrm>
            <a:off x="6855027" y="5898184"/>
            <a:ext cx="2094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I" sz="1400" b="0" i="0">
                <a:solidFill>
                  <a:schemeClr val="accent6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www.cosylab.com</a:t>
            </a:r>
          </a:p>
        </p:txBody>
      </p:sp>
    </p:spTree>
    <p:extLst>
      <p:ext uri="{BB962C8B-B14F-4D97-AF65-F5344CB8AC3E}">
        <p14:creationId xmlns:p14="http://schemas.microsoft.com/office/powerpoint/2010/main" val="311525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sty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DB95A60-5E00-2BC4-BF1F-ECADCB05A0D3}"/>
              </a:ext>
            </a:extLst>
          </p:cNvPr>
          <p:cNvSpPr/>
          <p:nvPr/>
        </p:nvSpPr>
        <p:spPr>
          <a:xfrm>
            <a:off x="10320471" y="164637"/>
            <a:ext cx="163218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sz="1200"/>
          </a:p>
        </p:txBody>
      </p:sp>
      <p:pic>
        <p:nvPicPr>
          <p:cNvPr id="3" name="Picture 2" descr="A colorful swirly shapes on a black background&#10;&#10;Description automatically generated">
            <a:extLst>
              <a:ext uri="{FF2B5EF4-FFF2-40B4-BE49-F238E27FC236}">
                <a16:creationId xmlns:a16="http://schemas.microsoft.com/office/drawing/2014/main" id="{ED69313A-DA84-D195-9C02-CCDB27ACA1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07762">
            <a:off x="7571225" y="-260730"/>
            <a:ext cx="5607111" cy="363423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C24E9B8-EFD0-6BD4-7B4E-83439F1243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2656" y="1434657"/>
            <a:ext cx="4975705" cy="176908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600">
                <a:solidFill>
                  <a:srgbClr val="502D7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GB"/>
              <a:t>Title</a:t>
            </a:r>
            <a:endParaRPr lang="en-SI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33E0390-FB62-E979-1027-1E0998123C0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2656" y="3317119"/>
            <a:ext cx="4975705" cy="62645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rgbClr val="502D7F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46" indent="0" algn="ctr">
              <a:buNone/>
              <a:defRPr sz="2000"/>
            </a:lvl2pPr>
            <a:lvl3pPr marL="914492" indent="0" algn="ctr">
              <a:buNone/>
              <a:defRPr sz="1800"/>
            </a:lvl3pPr>
            <a:lvl4pPr marL="1371738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8" indent="0" algn="ctr">
              <a:buNone/>
              <a:defRPr sz="1600"/>
            </a:lvl6pPr>
            <a:lvl7pPr marL="2743475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en-GB"/>
              <a:t>Subtitle</a:t>
            </a:r>
            <a:endParaRPr lang="en-SI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BF7A2FF-2967-9004-8D48-066E94302C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2656" y="4691351"/>
            <a:ext cx="4414838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400" b="1" i="0">
                <a:solidFill>
                  <a:srgbClr val="502D7F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pPr lvl="0"/>
            <a:r>
              <a:rPr lang="en-SI"/>
              <a:t>Name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168AE589-9364-6A8D-4F6E-E613D16109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2657" y="5169848"/>
            <a:ext cx="3203171" cy="2413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400" b="0" i="0">
                <a:solidFill>
                  <a:srgbClr val="502D7F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SI"/>
              <a:t>Job title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1855C485-8D4D-B45B-FB19-5A9F3DF451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32657" y="5522842"/>
            <a:ext cx="3203171" cy="24139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="0" i="0">
                <a:solidFill>
                  <a:srgbClr val="502D7F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SI"/>
              <a:t>email@cosylab.com</a:t>
            </a:r>
          </a:p>
        </p:txBody>
      </p:sp>
      <p:pic>
        <p:nvPicPr>
          <p:cNvPr id="9" name="Picture 8" descr="A close-up of a logo&#10;&#10;Description automatically generated">
            <a:extLst>
              <a:ext uri="{FF2B5EF4-FFF2-40B4-BE49-F238E27FC236}">
                <a16:creationId xmlns:a16="http://schemas.microsoft.com/office/drawing/2014/main" id="{AC180E7F-C1D8-23FE-B6BC-AC4CA88FC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299" y="5190294"/>
            <a:ext cx="2492139" cy="57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734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_style_2">
    <p:bg>
      <p:bgPr>
        <a:solidFill>
          <a:srgbClr val="502D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C387AD6-CA8C-9911-9154-B49AE5C2596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02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sz="1200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B79778EF-11D3-F65B-74C7-C1E0E2A03A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8" t="10589" r="6153" b="-1421"/>
          <a:stretch/>
        </p:blipFill>
        <p:spPr>
          <a:xfrm>
            <a:off x="6338996" y="0"/>
            <a:ext cx="5853006" cy="697104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4C0924D-B9E8-CE63-9B4F-B7F4405EC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9418" y="2771186"/>
            <a:ext cx="2617315" cy="511566"/>
          </a:xfrm>
          <a:prstGeom prst="rect">
            <a:avLst/>
          </a:prstGeom>
        </p:spPr>
      </p:pic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5EB1982-26C3-B8A9-EFCB-9448CFA24D5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4006" y="5019786"/>
            <a:ext cx="4414838" cy="26624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400" b="1" i="0">
                <a:solidFill>
                  <a:schemeClr val="bg1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pPr lvl="0"/>
            <a:r>
              <a:rPr lang="en-SI"/>
              <a:t>Name and surname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F9EDA283-AC0A-A58D-B512-66F9871182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4006" y="5369198"/>
            <a:ext cx="4414838" cy="21209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SI"/>
              <a:t>Contact info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AD92EF-392E-F261-0CD9-29FBDE5FC1F7}"/>
              </a:ext>
            </a:extLst>
          </p:cNvPr>
          <p:cNvSpPr txBox="1"/>
          <p:nvPr/>
        </p:nvSpPr>
        <p:spPr>
          <a:xfrm>
            <a:off x="1074006" y="1095462"/>
            <a:ext cx="46688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I" sz="4400" b="1" i="0">
                <a:solidFill>
                  <a:schemeClr val="bg1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Thank you.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36C41B-4B09-E550-3020-69308DF60EC9}"/>
              </a:ext>
            </a:extLst>
          </p:cNvPr>
          <p:cNvSpPr txBox="1"/>
          <p:nvPr/>
        </p:nvSpPr>
        <p:spPr>
          <a:xfrm>
            <a:off x="1074006" y="2842302"/>
            <a:ext cx="5853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I" sz="1800" b="0" i="0">
                <a:solidFill>
                  <a:schemeClr val="accent3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Advancing humanity. Engineering remarkable.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08EAEF-9148-902D-6C92-47840A744887}"/>
              </a:ext>
            </a:extLst>
          </p:cNvPr>
          <p:cNvSpPr txBox="1"/>
          <p:nvPr/>
        </p:nvSpPr>
        <p:spPr>
          <a:xfrm>
            <a:off x="1074005" y="6211020"/>
            <a:ext cx="200562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SI" sz="1400" b="0" i="0">
                <a:solidFill>
                  <a:schemeClr val="accent3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www.cosylab.com</a:t>
            </a:r>
          </a:p>
        </p:txBody>
      </p:sp>
    </p:spTree>
    <p:extLst>
      <p:ext uri="{BB962C8B-B14F-4D97-AF65-F5344CB8AC3E}">
        <p14:creationId xmlns:p14="http://schemas.microsoft.com/office/powerpoint/2010/main" val="2412229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_styl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DB95A60-5E00-2BC4-BF1F-ECADCB05A0D3}"/>
              </a:ext>
            </a:extLst>
          </p:cNvPr>
          <p:cNvSpPr/>
          <p:nvPr/>
        </p:nvSpPr>
        <p:spPr>
          <a:xfrm>
            <a:off x="10320470" y="164637"/>
            <a:ext cx="163218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sz="1200"/>
          </a:p>
        </p:txBody>
      </p:sp>
      <p:pic>
        <p:nvPicPr>
          <p:cNvPr id="3" name="Picture 2" descr="A colorful swirly shapes on a black background&#10;&#10;Description automatically generated">
            <a:extLst>
              <a:ext uri="{FF2B5EF4-FFF2-40B4-BE49-F238E27FC236}">
                <a16:creationId xmlns:a16="http://schemas.microsoft.com/office/drawing/2014/main" id="{ED69313A-DA84-D195-9C02-CCDB27ACA1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88117">
            <a:off x="6776667" y="2161527"/>
            <a:ext cx="6658355" cy="4315601"/>
          </a:xfrm>
          <a:prstGeom prst="rect">
            <a:avLst/>
          </a:prstGeom>
        </p:spPr>
      </p:pic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BF7A2FF-2967-9004-8D48-066E94302C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3300" y="3246438"/>
            <a:ext cx="4414838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400" b="1" i="0">
                <a:solidFill>
                  <a:srgbClr val="502D7F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defRPr>
            </a:lvl1pPr>
          </a:lstStyle>
          <a:p>
            <a:pPr lvl="0"/>
            <a:r>
              <a:rPr lang="en-SI"/>
              <a:t>Name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168AE589-9364-6A8D-4F6E-E613D16109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73300" y="3724934"/>
            <a:ext cx="3203171" cy="2413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400" b="0" i="0">
                <a:solidFill>
                  <a:srgbClr val="502D7F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SI"/>
              <a:t>Contact info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1855C485-8D4D-B45B-FB19-5A9F3DF451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3300" y="4077929"/>
            <a:ext cx="3203171" cy="24139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="0" i="0">
                <a:solidFill>
                  <a:srgbClr val="502D7F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SI"/>
              <a:t>email@cosylab.com</a:t>
            </a:r>
          </a:p>
        </p:txBody>
      </p:sp>
      <p:pic>
        <p:nvPicPr>
          <p:cNvPr id="9" name="Picture 8" descr="A close-up of a logo&#10;&#10;Description automatically generated">
            <a:extLst>
              <a:ext uri="{FF2B5EF4-FFF2-40B4-BE49-F238E27FC236}">
                <a16:creationId xmlns:a16="http://schemas.microsoft.com/office/drawing/2014/main" id="{AC180E7F-C1D8-23FE-B6BC-AC4CA88FC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3" y="884718"/>
            <a:ext cx="2492139" cy="5739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13E5F4F-2FDF-792B-DA9F-DFBFD03F0139}"/>
              </a:ext>
            </a:extLst>
          </p:cNvPr>
          <p:cNvSpPr txBox="1"/>
          <p:nvPr/>
        </p:nvSpPr>
        <p:spPr>
          <a:xfrm>
            <a:off x="1073300" y="1777409"/>
            <a:ext cx="46688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I" sz="4400" b="1" i="0">
                <a:solidFill>
                  <a:srgbClr val="502D7F"/>
                </a:solidFill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Thank you.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5A72CB-A9DC-52FD-E6E3-0EEE3C3F1858}"/>
              </a:ext>
            </a:extLst>
          </p:cNvPr>
          <p:cNvSpPr txBox="1"/>
          <p:nvPr/>
        </p:nvSpPr>
        <p:spPr>
          <a:xfrm>
            <a:off x="1073300" y="5882132"/>
            <a:ext cx="200562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SI" sz="1400" b="0" i="0">
                <a:solidFill>
                  <a:srgbClr val="502D7F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www.cosylab.com</a:t>
            </a:r>
          </a:p>
        </p:txBody>
      </p:sp>
    </p:spTree>
    <p:extLst>
      <p:ext uri="{BB962C8B-B14F-4D97-AF65-F5344CB8AC3E}">
        <p14:creationId xmlns:p14="http://schemas.microsoft.com/office/powerpoint/2010/main" val="246837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Agenda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2000" y="1636776"/>
            <a:ext cx="11309212" cy="4860000"/>
          </a:xfrm>
          <a:prstGeom prst="rect">
            <a:avLst/>
          </a:prstGeom>
        </p:spPr>
        <p:txBody>
          <a:bodyPr>
            <a:normAutofit/>
          </a:bodyPr>
          <a:lstStyle>
            <a:lvl1pPr marL="228611" indent="-228611">
              <a:lnSpc>
                <a:spcPct val="100000"/>
              </a:lnSpc>
              <a:spcAft>
                <a:spcPts val="600"/>
              </a:spcAft>
              <a:buClr>
                <a:srgbClr val="502D7F"/>
              </a:buClr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20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34" indent="-228611">
              <a:lnSpc>
                <a:spcPct val="100000"/>
              </a:lnSpc>
              <a:spcAft>
                <a:spcPts val="600"/>
              </a:spcAft>
              <a:buClr>
                <a:srgbClr val="502D7F"/>
              </a:buClr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defRPr sz="1400" b="0" i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4pPr>
            <a:lvl5pPr>
              <a:lnSpc>
                <a:spcPct val="100000"/>
              </a:lnSpc>
              <a:spcAft>
                <a:spcPts val="600"/>
              </a:spcAft>
              <a:defRPr sz="1400" b="0" i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5pPr>
          </a:lstStyle>
          <a:p>
            <a:pPr lvl="0"/>
            <a:r>
              <a:rPr lang="en-GB"/>
              <a:t>Agenda 1</a:t>
            </a:r>
          </a:p>
          <a:p>
            <a:pPr lvl="1"/>
            <a:endParaRPr lang="en-GB"/>
          </a:p>
          <a:p>
            <a:pPr lvl="0"/>
            <a:r>
              <a:rPr lang="en-GB"/>
              <a:t>Agenda 2</a:t>
            </a:r>
          </a:p>
          <a:p>
            <a:pPr lvl="0"/>
            <a:endParaRPr lang="en-GB"/>
          </a:p>
          <a:p>
            <a:pPr lvl="0"/>
            <a:r>
              <a:rPr lang="en-GB"/>
              <a:t>Agenda 3</a:t>
            </a:r>
          </a:p>
          <a:p>
            <a:pPr lvl="0"/>
            <a:endParaRPr lang="en-GB"/>
          </a:p>
          <a:p>
            <a:pPr lvl="0"/>
            <a:r>
              <a:rPr lang="en-GB"/>
              <a:t>Agenda 4</a:t>
            </a:r>
          </a:p>
        </p:txBody>
      </p:sp>
    </p:spTree>
    <p:extLst>
      <p:ext uri="{BB962C8B-B14F-4D97-AF65-F5344CB8AC3E}">
        <p14:creationId xmlns:p14="http://schemas.microsoft.com/office/powerpoint/2010/main" val="2831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_break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Background pattern&#10;&#10;Description automatically generated">
            <a:extLst>
              <a:ext uri="{FF2B5EF4-FFF2-40B4-BE49-F238E27FC236}">
                <a16:creationId xmlns:a16="http://schemas.microsoft.com/office/drawing/2014/main" id="{C6547622-D119-5B89-4456-71DC139867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00D9F19-8D35-08B7-7EC1-47E88788B9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04968" y="234200"/>
            <a:ext cx="1339698" cy="261850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9E9ED113-2A01-B1F2-928F-81E4EF79276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6518"/>
            <a:ext cx="9144000" cy="141892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spcAft>
                <a:spcPts val="0"/>
              </a:spcAft>
              <a:defRPr sz="48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GB"/>
              <a:t>Page breaker title</a:t>
            </a:r>
            <a:endParaRPr lang="en-SI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AD5F3EA2-0A9B-FF6B-B74B-5CC4D7776B5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68814"/>
            <a:ext cx="9144000" cy="63220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GB"/>
              <a:t>Subtitle</a:t>
            </a:r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593530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age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E9ED113-2A01-B1F2-928F-81E4EF79276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7461" y="2007665"/>
            <a:ext cx="9144000" cy="141892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800">
                <a:solidFill>
                  <a:srgbClr val="502D7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GB"/>
              <a:t>Page breaker title</a:t>
            </a:r>
            <a:endParaRPr lang="en-SI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AD5F3EA2-0A9B-FF6B-B74B-5CC4D7776B5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7461" y="3539961"/>
            <a:ext cx="9144000" cy="632208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400" b="0" i="0">
                <a:solidFill>
                  <a:srgbClr val="502D7F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GB"/>
              <a:t>Subtitle</a:t>
            </a:r>
            <a:endParaRPr lang="en-SI"/>
          </a:p>
        </p:txBody>
      </p:sp>
      <p:pic>
        <p:nvPicPr>
          <p:cNvPr id="5" name="Picture 4" descr="A colorful swirly shapes on a black background&#10;&#10;Description automatically generated">
            <a:extLst>
              <a:ext uri="{FF2B5EF4-FFF2-40B4-BE49-F238E27FC236}">
                <a16:creationId xmlns:a16="http://schemas.microsoft.com/office/drawing/2014/main" id="{3BCA259F-C4CB-4D38-214B-27D52DC7E0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85" t="-5472" r="17322" b="2934"/>
          <a:stretch/>
        </p:blipFill>
        <p:spPr>
          <a:xfrm>
            <a:off x="7933631" y="3539961"/>
            <a:ext cx="4307052" cy="334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49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7600" cy="1119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8000"/>
            <a:ext cx="11309212" cy="48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20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defRPr sz="1400" b="0" i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4pPr>
            <a:lvl5pPr>
              <a:lnSpc>
                <a:spcPct val="100000"/>
              </a:lnSpc>
              <a:spcAft>
                <a:spcPts val="600"/>
              </a:spcAft>
              <a:defRPr sz="1400" b="0" i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9733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32281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Split text boxes_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7999"/>
            <a:ext cx="5562000" cy="4860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2000"/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 marL="1828891" indent="0"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A7D5E6-7F67-8929-FC26-249C1D89EED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84128" y="1637999"/>
            <a:ext cx="5562000" cy="4860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20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5288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Split text boxes_sty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FF623-DB05-2DF5-7E14-2D5E115B1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02D7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67FB4-3B5E-6528-DCAA-4763997C9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744" y="1638000"/>
            <a:ext cx="3672000" cy="48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600"/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Clr>
                <a:schemeClr val="tx2"/>
              </a:buClr>
              <a:defRPr sz="12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 marL="1828891" indent="0"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A7D5E6-7F67-8929-FC26-249C1D89EED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82344" y="1638000"/>
            <a:ext cx="3672000" cy="48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2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F76EA27-A509-2AD8-A7C3-36EFD62FE63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377044" y="1638000"/>
            <a:ext cx="3672000" cy="486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6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defRPr sz="12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81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48BAEA-A060-15A5-AA8B-2F60FA1DD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000" y="1800000"/>
            <a:ext cx="10908956" cy="4691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11" marR="0" lvl="0" indent="-228611" algn="l" defTabSz="91444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A013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5E5E5E">
                    <a:lumMod val="65000"/>
                    <a:lumOff val="35000"/>
                  </a:srgbClr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Click to edit Master text styles</a:t>
            </a:r>
          </a:p>
          <a:p>
            <a:pPr marL="685834" marR="0" lvl="1" indent="-228611" algn="l" defTabSz="914446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A013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5E5E5E">
                    <a:lumMod val="65000"/>
                    <a:lumOff val="35000"/>
                  </a:srgbClr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Second level</a:t>
            </a:r>
          </a:p>
          <a:p>
            <a:pPr marL="1143057" marR="0" lvl="2" indent="-228611" algn="l" defTabSz="914446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A013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5E5E5E">
                    <a:lumMod val="65000"/>
                    <a:lumOff val="35000"/>
                  </a:srgbClr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Third level</a:t>
            </a:r>
          </a:p>
          <a:p>
            <a:pPr lvl="2"/>
            <a:endParaRPr lang="en-GB"/>
          </a:p>
        </p:txBody>
      </p:sp>
      <p:sp>
        <p:nvSpPr>
          <p:cNvPr id="8" name="Title Placeholder 7">
            <a:extLst>
              <a:ext uri="{FF2B5EF4-FFF2-40B4-BE49-F238E27FC236}">
                <a16:creationId xmlns:a16="http://schemas.microsoft.com/office/drawing/2014/main" id="{DDF23ADD-9A76-2F2A-AC1B-C9C18555C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00" y="360000"/>
            <a:ext cx="109089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I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F47A95-4508-1BAE-5F5A-3A620E50564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504968" y="234200"/>
            <a:ext cx="1339703" cy="2618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E3342B-AA59-6869-4C35-E2D5E252903C}"/>
              </a:ext>
            </a:extLst>
          </p:cNvPr>
          <p:cNvSpPr txBox="1"/>
          <p:nvPr/>
        </p:nvSpPr>
        <p:spPr>
          <a:xfrm>
            <a:off x="5815490" y="6536877"/>
            <a:ext cx="55896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DBC60C90-5EA9-2045-89F4-6482CFB45D0F}" type="slidenum">
              <a:rPr lang="en-SI" sz="933" smtClean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‹#›</a:t>
            </a:fld>
            <a:endParaRPr lang="en-SI" sz="800">
              <a:solidFill>
                <a:schemeClr val="accent4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892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</p:sldLayoutIdLst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2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1pPr>
    </p:titleStyle>
    <p:bodyStyle>
      <a:lvl1pPr marL="228611" indent="-228611" algn="l" defTabSz="914446" rtl="0" eaLnBrk="1" latinLnBrk="0" hangingPunct="1">
        <a:lnSpc>
          <a:spcPct val="90000"/>
        </a:lnSpc>
        <a:spcBef>
          <a:spcPts val="1000"/>
        </a:spcBef>
        <a:buClr>
          <a:srgbClr val="BA0135"/>
        </a:buClr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34" indent="-228611" algn="l" defTabSz="914446" rtl="0" eaLnBrk="1" latinLnBrk="0" hangingPunct="1">
        <a:lnSpc>
          <a:spcPct val="90000"/>
        </a:lnSpc>
        <a:spcBef>
          <a:spcPts val="500"/>
        </a:spcBef>
        <a:buClr>
          <a:srgbClr val="BA013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57" indent="-228611" algn="l" defTabSz="914446" rtl="0" eaLnBrk="1" latinLnBrk="0" hangingPunct="1">
        <a:lnSpc>
          <a:spcPct val="90000"/>
        </a:lnSpc>
        <a:spcBef>
          <a:spcPts val="500"/>
        </a:spcBef>
        <a:buClr>
          <a:srgbClr val="BA0135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80" indent="-228611" algn="l" defTabSz="914446" rtl="0" eaLnBrk="1" latinLnBrk="0" hangingPunct="1">
        <a:lnSpc>
          <a:spcPct val="90000"/>
        </a:lnSpc>
        <a:spcBef>
          <a:spcPts val="500"/>
        </a:spcBef>
        <a:buClr>
          <a:srgbClr val="BA0135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503" indent="-228611" algn="l" defTabSz="914446" rtl="0" eaLnBrk="1" latinLnBrk="0" hangingPunct="1">
        <a:lnSpc>
          <a:spcPct val="90000"/>
        </a:lnSpc>
        <a:spcBef>
          <a:spcPts val="500"/>
        </a:spcBef>
        <a:buClr>
          <a:srgbClr val="BA0135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9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54">
          <p15:clr>
            <a:srgbClr val="F26B43"/>
          </p15:clr>
        </p15:guide>
        <p15:guide id="3" pos="520">
          <p15:clr>
            <a:srgbClr val="F26B43"/>
          </p15:clr>
        </p15:guide>
        <p15:guide id="4" pos="7160">
          <p15:clr>
            <a:srgbClr val="F26B43"/>
          </p15:clr>
        </p15:guide>
        <p15:guide id="5" orient="horz" pos="3240">
          <p15:clr>
            <a:srgbClr val="F26B43"/>
          </p15:clr>
        </p15:guide>
        <p15:guide id="6" pos="81">
          <p15:clr>
            <a:srgbClr val="F26B43"/>
          </p15:clr>
        </p15:guide>
        <p15:guide id="7" pos="780">
          <p15:clr>
            <a:srgbClr val="F26B43"/>
          </p15:clr>
        </p15:guide>
        <p15:guide id="8" pos="107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D7539-0D7B-EE70-F173-BD0056E8E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SI">
                <a:latin typeface="Lato"/>
                <a:ea typeface="Lato"/>
                <a:cs typeface="Lato"/>
              </a:rPr>
              <a:t>Fast Beam Interlock (FBI) with MRF </a:t>
            </a:r>
            <a:endParaRPr lang="en-S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373085-2EFD-8FB8-CF22-73AE04D1EF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E4A438-3A67-33E1-9223-0E78C3AD36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SI">
                <a:latin typeface="Lato Semibold"/>
                <a:ea typeface="Lato Semibold"/>
                <a:cs typeface="Lato Semibold"/>
              </a:rPr>
              <a:t>Luka Peruško</a:t>
            </a:r>
            <a:endParaRPr lang="en-S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6BE080-26CB-7D76-4B3C-E596CAD518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94AF750-3DD3-D6F9-5302-0C7FE6E8B7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I">
                <a:latin typeface="Lato Light"/>
                <a:ea typeface="Lato Light"/>
                <a:cs typeface="Lato Light"/>
              </a:rPr>
              <a:t>luka.perusko@cosylab.com</a:t>
            </a:r>
          </a:p>
        </p:txBody>
      </p:sp>
      <p:pic>
        <p:nvPicPr>
          <p:cNvPr id="7" name="Picture 6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E1207AEA-653D-3DCA-4791-BA1C1FF4A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5053" y="5915665"/>
            <a:ext cx="2394858" cy="44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913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69268-CE22-E98E-B2D7-274686E78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D42E9-8C14-BD00-7715-9BF197F80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</p:spPr>
        <p:txBody>
          <a:bodyPr anchor="ctr">
            <a:normAutofit/>
          </a:bodyPr>
          <a:lstStyle/>
          <a:p>
            <a:r>
              <a:rPr lang="en-US">
                <a:latin typeface="Lato Light"/>
                <a:ea typeface="Lato Light"/>
                <a:cs typeface="Lato Light"/>
              </a:rPr>
              <a:t>EVM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75C62-4BAE-B9EE-CEAA-85B87EA27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7999"/>
            <a:ext cx="5159132" cy="4860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SFP module can have its fail-safe communication </a:t>
            </a:r>
            <a:r>
              <a:rPr lang="en-US" sz="2200" b="1">
                <a:latin typeface="Lato"/>
                <a:ea typeface="Lato"/>
                <a:cs typeface="Lato"/>
              </a:rPr>
              <a:t>enabled/disabled</a:t>
            </a:r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flag can be </a:t>
            </a:r>
            <a:r>
              <a:rPr lang="en-US" sz="2200" b="1">
                <a:latin typeface="Lato"/>
                <a:ea typeface="Lato"/>
                <a:cs typeface="Lato"/>
              </a:rPr>
              <a:t>latched</a:t>
            </a:r>
            <a:endParaRPr lang="en-US" b="1"/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flag can be </a:t>
            </a:r>
            <a:r>
              <a:rPr lang="en-US" sz="2200" b="1">
                <a:latin typeface="Lato"/>
                <a:ea typeface="Lato"/>
                <a:cs typeface="Lato"/>
              </a:rPr>
              <a:t>labeled</a:t>
            </a:r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A flag can trigger a </a:t>
            </a:r>
            <a:r>
              <a:rPr lang="en-US" sz="2200" b="1">
                <a:latin typeface="Lato"/>
                <a:ea typeface="Lato"/>
                <a:cs typeface="Lato"/>
              </a:rPr>
              <a:t>Postmortem Event</a:t>
            </a:r>
            <a:endParaRPr lang="en-US" sz="2200" b="1"/>
          </a:p>
          <a:p>
            <a:pPr marL="685800" lvl="1" indent="-228600">
              <a:buFont typeface="Courier New,monospace" panose="020B0604020202020204" pitchFamily="34" charset="0"/>
              <a:buChar char="o"/>
            </a:pPr>
            <a:r>
              <a:rPr lang="en-US" sz="2000">
                <a:latin typeface="Lato"/>
                <a:ea typeface="Lato"/>
                <a:cs typeface="Lato"/>
              </a:rPr>
              <a:t>Achieved by expanding Trigger Event functionality</a:t>
            </a:r>
            <a:endParaRPr lang="en-US" sz="2000"/>
          </a:p>
          <a:p>
            <a:pPr marL="685800" lvl="1" indent="-228600">
              <a:buFont typeface="Courier New,monospace" panose="020B0604020202020204" pitchFamily="34" charset="0"/>
              <a:buChar char="o"/>
            </a:pPr>
            <a:r>
              <a:rPr lang="en-US" sz="2000">
                <a:latin typeface="Lato"/>
                <a:ea typeface="Lato"/>
                <a:cs typeface="Lato"/>
              </a:rPr>
              <a:t>Any combination of flags can trigger a </a:t>
            </a:r>
            <a:r>
              <a:rPr lang="en-US" sz="2000" b="1">
                <a:latin typeface="Lato"/>
                <a:ea typeface="Lato"/>
                <a:cs typeface="Lato"/>
              </a:rPr>
              <a:t>PM event</a:t>
            </a:r>
            <a:endParaRPr lang="en-US" b="1"/>
          </a:p>
          <a:p>
            <a:pPr marL="228600" indent="-228600"/>
            <a:endParaRPr lang="en-SI" b="1"/>
          </a:p>
          <a:p>
            <a:pPr marL="228600" indent="-228600"/>
            <a:endParaRPr lang="en-SI"/>
          </a:p>
        </p:txBody>
      </p:sp>
      <p:pic>
        <p:nvPicPr>
          <p:cNvPr id="6" name="Picture 5" descr="A screenshot of a program&#10;&#10;AI-generated content may be incorrect.">
            <a:extLst>
              <a:ext uri="{FF2B5EF4-FFF2-40B4-BE49-F238E27FC236}">
                <a16:creationId xmlns:a16="http://schemas.microsoft.com/office/drawing/2014/main" id="{C47E9013-45E5-74ED-FF68-1E2552570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604" y="1727783"/>
            <a:ext cx="5902467" cy="3403192"/>
          </a:xfrm>
          <a:prstGeom prst="rect">
            <a:avLst/>
          </a:prstGeom>
        </p:spPr>
      </p:pic>
      <p:pic>
        <p:nvPicPr>
          <p:cNvPr id="12" name="Picture 11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09028C0D-4DA9-6938-877E-647CF7771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872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CD142-AE3F-54B9-A47D-55965E1A3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5EDFB-2003-5DF0-0F42-6D4701111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</p:spPr>
        <p:txBody>
          <a:bodyPr anchor="ctr">
            <a:normAutofit/>
          </a:bodyPr>
          <a:lstStyle/>
          <a:p>
            <a:r>
              <a:rPr lang="en-US">
                <a:latin typeface="Lato Light"/>
                <a:ea typeface="Lato Light"/>
                <a:cs typeface="Lato Light"/>
              </a:rPr>
              <a:t>Summary screen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EF71F-4C42-8439-1AA4-3427F43B5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7999"/>
            <a:ext cx="5159132" cy="4860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Quick overview of all EVR flag statuses</a:t>
            </a:r>
            <a:endParaRPr lang="en-US" sz="2200" b="1">
              <a:latin typeface="Lato"/>
              <a:ea typeface="Lato"/>
              <a:cs typeface="Lato"/>
            </a:endParaRPr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Easy to find origin of error</a:t>
            </a:r>
            <a:endParaRPr lang="en-US" sz="2200" b="1"/>
          </a:p>
          <a:p>
            <a:pPr marL="228600" indent="-228600"/>
            <a:endParaRPr lang="en-US" sz="2200" b="1"/>
          </a:p>
          <a:p>
            <a:pPr marL="228600" indent="-228600"/>
            <a:endParaRPr lang="en-SI"/>
          </a:p>
        </p:txBody>
      </p:sp>
      <p:pic>
        <p:nvPicPr>
          <p:cNvPr id="5" name="Picture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2DF28334-90A6-E16F-DEB5-B93A810A1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075" y="1269687"/>
            <a:ext cx="5607990" cy="4529537"/>
          </a:xfrm>
          <a:prstGeom prst="rect">
            <a:avLst/>
          </a:prstGeom>
        </p:spPr>
      </p:pic>
      <p:pic>
        <p:nvPicPr>
          <p:cNvPr id="9" name="Picture 8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D60490A0-4252-D881-EB6F-FA8A2E296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64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A1B69-0DD0-C62A-DFA0-A509D56E2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ato Light"/>
                <a:ea typeface="Lato Light"/>
                <a:cs typeface="Lato Light"/>
              </a:rPr>
              <a:t>EPICS module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DC3F5-BCB9-812C-406C-EB599293D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8000"/>
            <a:ext cx="5715065" cy="4860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US" b="1" dirty="0">
                <a:latin typeface="Lato"/>
                <a:ea typeface="Lato"/>
                <a:cs typeface="Lato"/>
              </a:rPr>
              <a:t>mrfioc2 </a:t>
            </a:r>
            <a:r>
              <a:rPr lang="en-US" dirty="0">
                <a:latin typeface="Lato"/>
                <a:ea typeface="Lato"/>
                <a:cs typeface="Lato"/>
              </a:rPr>
              <a:t>was modified</a:t>
            </a: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US" dirty="0">
                <a:latin typeface="Lato"/>
                <a:ea typeface="Lato"/>
                <a:cs typeface="Lato"/>
              </a:rPr>
              <a:t>Extension of EVM/EVR classes that add FBI functionality</a:t>
            </a:r>
          </a:p>
          <a:p>
            <a:pPr marL="228600" indent="-228600"/>
            <a:r>
              <a:rPr lang="en-US" b="1" dirty="0">
                <a:latin typeface="Lato"/>
                <a:ea typeface="Lato"/>
                <a:cs typeface="Lato"/>
              </a:rPr>
              <a:t>Challenge: </a:t>
            </a:r>
            <a:r>
              <a:rPr lang="en-US" dirty="0">
                <a:latin typeface="Lato"/>
                <a:ea typeface="Lato"/>
                <a:cs typeface="Lato"/>
              </a:rPr>
              <a:t>Reading log message FIFO buffer</a:t>
            </a: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US" dirty="0">
                <a:latin typeface="Lato"/>
                <a:ea typeface="Lato"/>
                <a:cs typeface="Lato"/>
              </a:rPr>
              <a:t>A device interrupt was added to indicate that the log is not empty</a:t>
            </a: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US" dirty="0">
                <a:latin typeface="Lato"/>
                <a:ea typeface="Lato"/>
                <a:cs typeface="Lato"/>
              </a:rPr>
              <a:t>"Atomic" read of 4 32-bit registers</a:t>
            </a:r>
            <a:endParaRPr lang="en-US" dirty="0"/>
          </a:p>
          <a:p>
            <a:pPr marL="685800" lvl="1" indent="-228600">
              <a:buFont typeface="Courier New" panose="020B0604020202020204" pitchFamily="34" charset="0"/>
              <a:buChar char="o"/>
            </a:pPr>
            <a:endParaRPr lang="en-US" dirty="0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8C1815D-188E-DA32-DC54-922046D3D1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4" r="1434"/>
          <a:stretch>
            <a:fillRect/>
          </a:stretch>
        </p:blipFill>
        <p:spPr>
          <a:xfrm>
            <a:off x="6208493" y="1124878"/>
            <a:ext cx="5561544" cy="4853450"/>
          </a:xfrm>
          <a:prstGeom prst="rect">
            <a:avLst/>
          </a:prstGeom>
          <a:noFill/>
        </p:spPr>
      </p:pic>
      <p:pic>
        <p:nvPicPr>
          <p:cNvPr id="7" name="Picture 6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7492F11B-2453-16B8-06E7-FA4B3DECF9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0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2A4489-0D95-1873-285B-830179B41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0F45C-1AB4-D81B-43B3-66606D3FF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ato Light"/>
                <a:ea typeface="Lato Light"/>
                <a:cs typeface="Lato Light"/>
              </a:rPr>
              <a:t>EPICS module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E8F85-A35C-87BC-BC91-64A440272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8000"/>
            <a:ext cx="5715065" cy="4860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US" dirty="0">
                <a:latin typeface="Lato"/>
                <a:ea typeface="Lato"/>
                <a:cs typeface="Lato"/>
              </a:rPr>
              <a:t>Standard MRF functionality is still used</a:t>
            </a:r>
            <a:endParaRPr lang="en-US" b="1" dirty="0"/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US" err="1">
                <a:latin typeface="Lato"/>
                <a:ea typeface="Lato"/>
                <a:cs typeface="Lato"/>
              </a:rPr>
              <a:t>Prescalers</a:t>
            </a:r>
            <a:endParaRPr lang="en-US">
              <a:latin typeface="Lato"/>
              <a:ea typeface="Lato"/>
              <a:cs typeface="Lato"/>
            </a:endParaRP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US" dirty="0">
                <a:latin typeface="Lato"/>
                <a:ea typeface="Lato"/>
                <a:cs typeface="Lato"/>
              </a:rPr>
              <a:t>Sequences</a:t>
            </a: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US" dirty="0">
                <a:latin typeface="Lato"/>
                <a:ea typeface="Lato"/>
                <a:cs typeface="Lato"/>
              </a:rPr>
              <a:t>Delay compensation</a:t>
            </a: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US" dirty="0">
                <a:latin typeface="Lato"/>
                <a:ea typeface="Lato"/>
                <a:cs typeface="Lato"/>
              </a:rPr>
              <a:t>Timestamp propagation</a:t>
            </a: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US" dirty="0">
                <a:latin typeface="Lato"/>
                <a:ea typeface="Lato"/>
                <a:cs typeface="Lato"/>
              </a:rPr>
              <a:t>Delay generators</a:t>
            </a:r>
          </a:p>
          <a:p>
            <a:pPr marL="228600" indent="-228600"/>
            <a:r>
              <a:rPr lang="en-US" dirty="0">
                <a:latin typeface="Lato"/>
                <a:ea typeface="Lato"/>
                <a:cs typeface="Lato"/>
              </a:rPr>
              <a:t>Thanks to EPICS community for updated Phoebus GUIs</a:t>
            </a:r>
            <a:endParaRPr lang="en-US" dirty="0"/>
          </a:p>
          <a:p>
            <a:pPr marL="228600" indent="-228600"/>
            <a:endParaRPr lang="en-US" dirty="0"/>
          </a:p>
          <a:p>
            <a:pPr marL="685800" lvl="1" indent="-228600">
              <a:buFont typeface="Courier New" panose="020B0604020202020204" pitchFamily="34" charset="0"/>
              <a:buChar char="o"/>
            </a:pPr>
            <a:endParaRPr lang="en-US" dirty="0"/>
          </a:p>
        </p:txBody>
      </p:sp>
      <p:pic>
        <p:nvPicPr>
          <p:cNvPr id="7" name="Picture 6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4CE99FBE-E298-E583-51A6-F1B214DE7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1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E578B-A9AE-0AD3-47EF-08068DF09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ato Light"/>
                <a:ea typeface="Lato Light"/>
                <a:cs typeface="Lato Light"/>
              </a:rPr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1DF84-B2A0-BFFE-B332-DEDDEA024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8000"/>
            <a:ext cx="5544975" cy="4860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US" dirty="0">
                <a:latin typeface="Lato"/>
                <a:ea typeface="Lato"/>
                <a:cs typeface="Lato"/>
              </a:rPr>
              <a:t>High user configurability covers many use-cases</a:t>
            </a:r>
          </a:p>
          <a:p>
            <a:pPr marL="228600" indent="-228600"/>
            <a:r>
              <a:rPr lang="en-US" dirty="0">
                <a:latin typeface="Lato"/>
                <a:ea typeface="Lato"/>
                <a:cs typeface="Lato"/>
              </a:rPr>
              <a:t>Interlock logging can be a good  debugging/diagnosing tool when a lot of signals are triggered at once, with accurate timestamping</a:t>
            </a:r>
          </a:p>
          <a:p>
            <a:pPr marL="228600" indent="-228600"/>
            <a:r>
              <a:rPr lang="en-US" dirty="0">
                <a:latin typeface="Lato"/>
                <a:ea typeface="Lato"/>
                <a:cs typeface="Lato"/>
              </a:rPr>
              <a:t>When communication period set to 0.2 µs and debounce to 0.1 µs, response time is approximately 3 µs</a:t>
            </a:r>
            <a:endParaRPr lang="en-US" dirty="0"/>
          </a:p>
        </p:txBody>
      </p:sp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0B612D0-6348-0A98-9E1C-EAF03DB6DE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7" t="10109" r="-103" b="10929"/>
          <a:stretch>
            <a:fillRect/>
          </a:stretch>
        </p:blipFill>
        <p:spPr>
          <a:xfrm>
            <a:off x="6008306" y="1843768"/>
            <a:ext cx="6182919" cy="3673938"/>
          </a:xfrm>
          <a:prstGeom prst="rect">
            <a:avLst/>
          </a:prstGeom>
        </p:spPr>
      </p:pic>
      <p:pic>
        <p:nvPicPr>
          <p:cNvPr id="6" name="Picture 5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6000BDFA-3F02-7F30-4D66-1D037D44B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66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3889963-4417-4BA1-0318-D264E922AB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SI">
                <a:latin typeface="Lato Semibold"/>
                <a:ea typeface="Lato Semibold"/>
                <a:cs typeface="Lato Semibold"/>
              </a:rPr>
              <a:t>Luka Peruško</a:t>
            </a:r>
            <a:endParaRPr lang="en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8C8B4E-2792-04D5-0D5D-00A4F8DF77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E0C62F-5B98-6121-6562-5F15AEAAAB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I">
                <a:latin typeface="Lato Light"/>
                <a:ea typeface="Lato Light"/>
                <a:cs typeface="Lato Light"/>
              </a:rPr>
              <a:t>luka.perusko@cosylab.com</a:t>
            </a:r>
            <a:endParaRPr lang="en-SI"/>
          </a:p>
        </p:txBody>
      </p:sp>
      <p:pic>
        <p:nvPicPr>
          <p:cNvPr id="6" name="Picture 5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D89B26AE-4A6F-3A47-AD2E-52234634E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279" y="1592325"/>
            <a:ext cx="2113497" cy="38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835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55B5A-6B13-A1BD-2053-9F0BCEC9D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I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94B4B-AE95-E48C-E5BC-3CD5321C84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US" dirty="0">
                <a:latin typeface="Lato"/>
                <a:ea typeface="Lato"/>
                <a:cs typeface="Lato"/>
              </a:rPr>
              <a:t>Fast Beam Interlock leveraging MRF hardware</a:t>
            </a:r>
          </a:p>
          <a:p>
            <a:pPr marL="685800" lvl="1" indent="-228600">
              <a:buFont typeface="Courier New,monospace"/>
              <a:buChar char="o"/>
            </a:pPr>
            <a:r>
              <a:rPr lang="en-US" dirty="0">
                <a:latin typeface="Lato"/>
                <a:ea typeface="Lato"/>
                <a:cs typeface="Lato"/>
              </a:rPr>
              <a:t>Input to Output sub 30 µs response time in a 2 hop topology</a:t>
            </a:r>
          </a:p>
          <a:p>
            <a:pPr marL="228600" indent="-228600">
              <a:buFont typeface="Courier New,monospace"/>
            </a:pPr>
            <a:r>
              <a:rPr lang="en-US" dirty="0">
                <a:latin typeface="Lato"/>
                <a:ea typeface="Lato"/>
                <a:cs typeface="Lato"/>
              </a:rPr>
              <a:t>Retain MRF timing functionalities</a:t>
            </a:r>
            <a:endParaRPr lang="en-US" dirty="0"/>
          </a:p>
          <a:p>
            <a:pPr marL="228600" indent="-228600">
              <a:buFont typeface="Courier New,monospace"/>
            </a:pPr>
            <a:r>
              <a:rPr lang="en-US" dirty="0">
                <a:latin typeface="Lato"/>
                <a:ea typeface="Lato"/>
                <a:cs typeface="Lato"/>
              </a:rPr>
              <a:t>Highly user configurable</a:t>
            </a:r>
          </a:p>
          <a:p>
            <a:pPr marL="228600" indent="-228600">
              <a:buFont typeface="Courier New,monospace"/>
            </a:pPr>
            <a:r>
              <a:rPr lang="en-US" dirty="0">
                <a:latin typeface="Lato"/>
                <a:ea typeface="Lato"/>
                <a:cs typeface="Lato"/>
              </a:rPr>
              <a:t>Accurate timestamping</a:t>
            </a:r>
          </a:p>
          <a:p>
            <a:pPr marL="228600" indent="-228600">
              <a:buFont typeface="Courier New,monospace"/>
            </a:pPr>
            <a:r>
              <a:rPr lang="en-US" dirty="0">
                <a:latin typeface="Lato"/>
                <a:ea typeface="Lato"/>
                <a:cs typeface="Lato"/>
              </a:rPr>
              <a:t>Interlock logging</a:t>
            </a:r>
          </a:p>
          <a:p>
            <a:pPr marL="228600" indent="-228600">
              <a:buFont typeface="Courier New,monospace"/>
            </a:pPr>
            <a:r>
              <a:rPr lang="en-US" dirty="0">
                <a:latin typeface="Lato"/>
                <a:ea typeface="Lato"/>
                <a:cs typeface="Lato"/>
              </a:rPr>
              <a:t>Failsafe communication (CRC + Timeout)</a:t>
            </a:r>
          </a:p>
          <a:p>
            <a:pPr marL="228600" indent="-228600">
              <a:buFont typeface="Courier New,monospace"/>
            </a:pPr>
            <a:r>
              <a:rPr lang="en-US" dirty="0">
                <a:latin typeface="Lato"/>
                <a:ea typeface="Lato"/>
                <a:cs typeface="Lato"/>
              </a:rPr>
              <a:t>Compatible with stock MRF timing hardware/firmware</a:t>
            </a:r>
          </a:p>
          <a:p>
            <a:pPr marL="228600" indent="-228600">
              <a:buFont typeface="Courier New,monospace"/>
            </a:pPr>
            <a:r>
              <a:rPr lang="en-US" dirty="0">
                <a:latin typeface="Lato"/>
                <a:ea typeface="Lato"/>
                <a:cs typeface="Lato"/>
              </a:rPr>
              <a:t>Postmortem trigger event</a:t>
            </a:r>
            <a:endParaRPr lang="en-SI" dirty="0">
              <a:latin typeface="Lato"/>
              <a:ea typeface="Lato"/>
              <a:cs typeface="Lato"/>
            </a:endParaRPr>
          </a:p>
        </p:txBody>
      </p:sp>
      <p:pic>
        <p:nvPicPr>
          <p:cNvPr id="5" name="Picture 4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79BB3B6B-0885-A9D3-6125-E5D099767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836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152EB-B551-1697-1163-C957F09AC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0B43E-33D6-B2EA-368F-988B4411C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ato Light"/>
                <a:ea typeface="Lato Light"/>
                <a:cs typeface="Lato Light"/>
              </a:rPr>
              <a:t>Principle of operation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CB154-F863-D6E1-1138-47DE7A6B0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SI" dirty="0">
                <a:latin typeface="Lato"/>
                <a:ea typeface="Lato"/>
                <a:cs typeface="Lato"/>
              </a:rPr>
              <a:t>Input status is sampled and mapped to one or more bits in a 16 bit register – FLAGS</a:t>
            </a:r>
            <a:endParaRPr lang="en-SI" dirty="0"/>
          </a:p>
          <a:p>
            <a:pPr marL="228600" indent="-228600"/>
            <a:r>
              <a:rPr lang="en-SI" dirty="0">
                <a:latin typeface="Lato"/>
                <a:ea typeface="Lato"/>
                <a:cs typeface="Lato"/>
              </a:rPr>
              <a:t>Flags from all EVRs are transferred to the EVM</a:t>
            </a:r>
            <a:endParaRPr lang="en-SI" dirty="0"/>
          </a:p>
          <a:p>
            <a:pPr marL="228600" indent="-228600"/>
            <a:r>
              <a:rPr lang="en-SI" dirty="0">
                <a:latin typeface="Lato"/>
                <a:ea typeface="Lato"/>
                <a:cs typeface="Lato"/>
              </a:rPr>
              <a:t>All received flag registers are </a:t>
            </a:r>
            <a:r>
              <a:rPr lang="en-SI" b="1" dirty="0">
                <a:latin typeface="Lato"/>
                <a:ea typeface="Lato"/>
                <a:cs typeface="Lato"/>
              </a:rPr>
              <a:t>ANDed </a:t>
            </a:r>
            <a:r>
              <a:rPr lang="en-SI" dirty="0">
                <a:latin typeface="Lato"/>
                <a:ea typeface="Lato"/>
                <a:cs typeface="Lato"/>
              </a:rPr>
              <a:t>to get a single 16-bit register by the EVM</a:t>
            </a:r>
          </a:p>
          <a:p>
            <a:pPr marL="228600" indent="-228600"/>
            <a:r>
              <a:rPr lang="en-SI" dirty="0">
                <a:latin typeface="Lato"/>
                <a:ea typeface="Lato"/>
                <a:cs typeface="Lato"/>
              </a:rPr>
              <a:t>EVM propagates the flags back to the EVRs to </a:t>
            </a:r>
            <a:r>
              <a:rPr lang="en-SI">
                <a:latin typeface="Lato"/>
                <a:ea typeface="Lato"/>
                <a:cs typeface="Lato"/>
              </a:rPr>
              <a:t>trigger or modulate outputs</a:t>
            </a:r>
          </a:p>
        </p:txBody>
      </p:sp>
      <p:pic>
        <p:nvPicPr>
          <p:cNvPr id="12" name="Picture Placeholder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1EE6904-33FB-018D-C7EE-B8B0EC9B9F4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-14367" t="-1564" r="-10795" b="3187"/>
          <a:stretch>
            <a:fillRect/>
          </a:stretch>
        </p:blipFill>
        <p:spPr>
          <a:xfrm>
            <a:off x="7030718" y="464274"/>
            <a:ext cx="3631962" cy="2963800"/>
          </a:xfrm>
          <a:prstGeom prst="rect">
            <a:avLst/>
          </a:prstGeom>
        </p:spPr>
      </p:pic>
      <p:pic>
        <p:nvPicPr>
          <p:cNvPr id="13" name="Picture Placeholder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42BBCEF-CEC2-33B3-0B44-4339435B991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-1677" t="-3194" r="-2096" b="-3593"/>
          <a:stretch>
            <a:fillRect/>
          </a:stretch>
        </p:blipFill>
        <p:spPr>
          <a:xfrm>
            <a:off x="7424115" y="3426906"/>
            <a:ext cx="3043152" cy="3286757"/>
          </a:xfrm>
          <a:prstGeom prst="rect">
            <a:avLst/>
          </a:prstGeom>
        </p:spPr>
      </p:pic>
      <p:pic>
        <p:nvPicPr>
          <p:cNvPr id="5" name="Picture 4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61C15930-50CF-3D2F-29DF-B77BB88EF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201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56ADB-F5B2-E620-64BD-05F9F5B66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I">
                <a:latin typeface="Lato Light"/>
                <a:ea typeface="Lato Light"/>
                <a:cs typeface="Lato Light"/>
              </a:rPr>
              <a:t>Fail-safe communication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B81AC-A361-C0DB-1EE7-D8586789C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SI" dirty="0">
                <a:latin typeface="Lato"/>
                <a:ea typeface="Lato"/>
                <a:cs typeface="Lato"/>
              </a:rPr>
              <a:t>The communication is transmitting the 16-bit </a:t>
            </a:r>
            <a:r>
              <a:rPr lang="en-SI" b="1" dirty="0">
                <a:latin typeface="Lato"/>
                <a:ea typeface="Lato"/>
                <a:cs typeface="Lato"/>
              </a:rPr>
              <a:t>flag </a:t>
            </a:r>
            <a:r>
              <a:rPr lang="en-SI" dirty="0">
                <a:latin typeface="Lato"/>
                <a:ea typeface="Lato"/>
                <a:cs typeface="Lato"/>
              </a:rPr>
              <a:t>register</a:t>
            </a:r>
          </a:p>
          <a:p>
            <a:pPr marL="228600" indent="-228600"/>
            <a:r>
              <a:rPr lang="en-US" dirty="0">
                <a:latin typeface="Lato"/>
                <a:ea typeface="Lato"/>
                <a:cs typeface="Lato"/>
              </a:rPr>
              <a:t>FBI communication can be enabled/disabled per SFP module</a:t>
            </a:r>
            <a:endParaRPr lang="en-SI" dirty="0">
              <a:latin typeface="Lato"/>
              <a:ea typeface="Lato"/>
              <a:cs typeface="Lato"/>
            </a:endParaRPr>
          </a:p>
          <a:p>
            <a:pPr marL="228600" indent="-228600"/>
            <a:r>
              <a:rPr lang="en-US" dirty="0">
                <a:latin typeface="Lato"/>
                <a:ea typeface="Lato"/>
                <a:cs typeface="Lato"/>
              </a:rPr>
              <a:t>Communication period can be configured</a:t>
            </a:r>
            <a:endParaRPr lang="en-SI" dirty="0">
              <a:latin typeface="Lato"/>
              <a:ea typeface="Lato"/>
              <a:cs typeface="Lato"/>
            </a:endParaRPr>
          </a:p>
          <a:p>
            <a:pPr marL="228600" indent="-228600"/>
            <a:r>
              <a:rPr lang="en-SI" dirty="0">
                <a:latin typeface="Lato"/>
                <a:ea typeface="Lato"/>
                <a:cs typeface="Lato"/>
              </a:rPr>
              <a:t>Error checking:</a:t>
            </a: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SI" b="1" dirty="0">
                <a:latin typeface="Lato"/>
                <a:ea typeface="Lato"/>
                <a:cs typeface="Lato"/>
              </a:rPr>
              <a:t>CRC</a:t>
            </a:r>
            <a:r>
              <a:rPr lang="en-SI">
                <a:latin typeface="Lato"/>
                <a:ea typeface="Lato"/>
                <a:cs typeface="Lato"/>
              </a:rPr>
              <a:t> validation</a:t>
            </a:r>
            <a:endParaRPr lang="en-SI" dirty="0">
              <a:latin typeface="Lato"/>
              <a:ea typeface="Lato"/>
              <a:cs typeface="Lato"/>
            </a:endParaRP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SI" b="1" dirty="0">
                <a:latin typeface="Lato"/>
                <a:ea typeface="Lato"/>
                <a:cs typeface="Lato"/>
              </a:rPr>
              <a:t>Timeout </a:t>
            </a:r>
            <a:r>
              <a:rPr lang="en-SI" dirty="0">
                <a:latin typeface="Lato"/>
                <a:ea typeface="Lato"/>
                <a:cs typeface="Lato"/>
              </a:rPr>
              <a:t>detection</a:t>
            </a:r>
          </a:p>
          <a:p>
            <a:pPr marL="228600" indent="-228600"/>
            <a:r>
              <a:rPr lang="en-SI" dirty="0">
                <a:latin typeface="Lato"/>
                <a:ea typeface="Lato"/>
                <a:cs typeface="Lato"/>
              </a:rPr>
              <a:t>Communication errors are propagated to all devices</a:t>
            </a:r>
            <a:endParaRPr lang="en-SI" dirty="0"/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SI" dirty="0">
                <a:latin typeface="Lato"/>
                <a:ea typeface="Lato"/>
                <a:cs typeface="Lato"/>
              </a:rPr>
              <a:t>Can also trigger/modulate outputs</a:t>
            </a:r>
            <a:endParaRPr lang="en-SI" dirty="0"/>
          </a:p>
          <a:p>
            <a:pPr marL="228600" indent="-228600"/>
            <a:r>
              <a:rPr lang="en-SI" b="1" dirty="0">
                <a:latin typeface="Lato"/>
                <a:ea typeface="Lato"/>
                <a:cs typeface="Lato"/>
              </a:rPr>
              <a:t>Downside:</a:t>
            </a:r>
            <a:r>
              <a:rPr lang="en-SI" dirty="0">
                <a:latin typeface="Lato"/>
                <a:ea typeface="Lato"/>
                <a:cs typeface="Lato"/>
              </a:rPr>
              <a:t> MRF </a:t>
            </a:r>
            <a:r>
              <a:rPr lang="en-SI" dirty="0" err="1">
                <a:latin typeface="Lato"/>
                <a:ea typeface="Lato"/>
                <a:cs typeface="Lato"/>
              </a:rPr>
              <a:t>dbus</a:t>
            </a:r>
            <a:r>
              <a:rPr lang="en-SI" dirty="0">
                <a:latin typeface="Lato"/>
                <a:ea typeface="Lato"/>
                <a:cs typeface="Lato"/>
              </a:rPr>
              <a:t> functionality is hijacked</a:t>
            </a:r>
            <a:endParaRPr lang="en-SI" dirty="0"/>
          </a:p>
          <a:p>
            <a:pPr marL="228600" indent="-228600"/>
            <a:endParaRPr lang="en-SI"/>
          </a:p>
        </p:txBody>
      </p:sp>
      <p:pic>
        <p:nvPicPr>
          <p:cNvPr id="5" name="Picture 4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627532C9-79C9-A9B7-8245-D6DD76007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019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F1D199-0875-AF5F-ACAD-18AC1D097F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03726-11E4-8F57-BE88-6FEB44E12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</p:spPr>
        <p:txBody>
          <a:bodyPr anchor="ctr">
            <a:normAutofit/>
          </a:bodyPr>
          <a:lstStyle/>
          <a:p>
            <a:r>
              <a:rPr lang="en-US">
                <a:latin typeface="Lato Light"/>
                <a:ea typeface="Lato Light"/>
                <a:cs typeface="Lato Light"/>
              </a:rPr>
              <a:t>EVR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61A7F-68A9-6DB7-A831-C241DCE7B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95353"/>
            <a:ext cx="5552348" cy="480264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SI" dirty="0">
                <a:latin typeface="Lato"/>
                <a:ea typeface="Lato"/>
                <a:cs typeface="Lato"/>
              </a:rPr>
              <a:t>Each </a:t>
            </a:r>
            <a:r>
              <a:rPr lang="en-SI" b="1" dirty="0">
                <a:latin typeface="Lato"/>
                <a:ea typeface="Lato"/>
                <a:cs typeface="Lato"/>
              </a:rPr>
              <a:t>input </a:t>
            </a:r>
            <a:r>
              <a:rPr lang="en-SI" dirty="0">
                <a:latin typeface="Lato"/>
                <a:ea typeface="Lato"/>
                <a:cs typeface="Lato"/>
              </a:rPr>
              <a:t>can be mapped to one or more </a:t>
            </a:r>
            <a:r>
              <a:rPr lang="en-SI" b="1" dirty="0">
                <a:latin typeface="Lato"/>
                <a:ea typeface="Lato"/>
                <a:cs typeface="Lato"/>
              </a:rPr>
              <a:t>flags</a:t>
            </a:r>
            <a:endParaRPr lang="en-US" b="1" dirty="0">
              <a:latin typeface="Lato"/>
              <a:ea typeface="Lato"/>
              <a:cs typeface="Lato"/>
            </a:endParaRP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SI" sz="2000" dirty="0">
                <a:latin typeface="Lato"/>
                <a:ea typeface="Lato"/>
                <a:cs typeface="Lato"/>
              </a:rPr>
              <a:t>When this input is low the flags activate</a:t>
            </a: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SI" dirty="0">
                <a:latin typeface="Lato"/>
                <a:ea typeface="Lato"/>
                <a:cs typeface="Lato"/>
              </a:rPr>
              <a:t>Input signal debounce can be configured</a:t>
            </a:r>
          </a:p>
          <a:p>
            <a:pPr marL="228600" indent="-228600"/>
            <a:r>
              <a:rPr lang="en-SI" dirty="0">
                <a:latin typeface="Lato"/>
                <a:ea typeface="Lato"/>
                <a:cs typeface="Lato"/>
              </a:rPr>
              <a:t>One or more </a:t>
            </a:r>
            <a:r>
              <a:rPr lang="en-SI" b="1" dirty="0">
                <a:latin typeface="Lato"/>
                <a:ea typeface="Lato"/>
                <a:cs typeface="Lato"/>
              </a:rPr>
              <a:t>flags </a:t>
            </a:r>
            <a:r>
              <a:rPr lang="en-SI" dirty="0">
                <a:latin typeface="Lato"/>
                <a:ea typeface="Lato"/>
                <a:cs typeface="Lato"/>
              </a:rPr>
              <a:t>can be mapped to one  </a:t>
            </a:r>
            <a:r>
              <a:rPr lang="en-SI" b="1" dirty="0">
                <a:latin typeface="Lato"/>
                <a:ea typeface="Lato"/>
                <a:cs typeface="Lato"/>
              </a:rPr>
              <a:t>output </a:t>
            </a:r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SI" sz="2000" dirty="0">
                <a:latin typeface="Lato"/>
                <a:ea typeface="Lato"/>
                <a:cs typeface="Lato"/>
              </a:rPr>
              <a:t>When this flag is active the output is triggered </a:t>
            </a:r>
            <a:r>
              <a:rPr lang="en-SI" sz="2000" b="1" dirty="0">
                <a:latin typeface="Lato"/>
                <a:ea typeface="Lato"/>
                <a:cs typeface="Lato"/>
              </a:rPr>
              <a:t>OR </a:t>
            </a:r>
            <a:r>
              <a:rPr lang="en-SI" sz="2000" dirty="0">
                <a:latin typeface="Lato"/>
                <a:ea typeface="Lato"/>
                <a:cs typeface="Lato"/>
              </a:rPr>
              <a:t>output source is </a:t>
            </a:r>
            <a:r>
              <a:rPr lang="en-SI" sz="2000">
                <a:latin typeface="Lato"/>
                <a:ea typeface="Lato"/>
                <a:cs typeface="Lato"/>
              </a:rPr>
              <a:t>modulated</a:t>
            </a:r>
            <a:endParaRPr lang="en-SI" sz="2000"/>
          </a:p>
          <a:p>
            <a:pPr marL="685800" lvl="1" indent="-228600">
              <a:buFont typeface="Courier New" panose="020B0604020202020204" pitchFamily="34" charset="0"/>
              <a:buChar char="o"/>
            </a:pPr>
            <a:r>
              <a:rPr lang="en-SI" sz="2000" dirty="0">
                <a:latin typeface="Lato"/>
                <a:ea typeface="Lato"/>
                <a:cs typeface="Lato"/>
              </a:rPr>
              <a:t>Communication errors can also be treated as an extra flag</a:t>
            </a:r>
          </a:p>
          <a:p>
            <a:pPr marL="228600" indent="-228600"/>
            <a:endParaRPr lang="en-SI" b="1"/>
          </a:p>
          <a:p>
            <a:pPr marL="228600" indent="-228600"/>
            <a:endParaRPr lang="en-SI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A620933-52EE-4EC2-4A33-908A406BAE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00" t="-156" r="46453" b="198"/>
          <a:stretch>
            <a:fillRect/>
          </a:stretch>
        </p:blipFill>
        <p:spPr>
          <a:xfrm>
            <a:off x="6092312" y="774019"/>
            <a:ext cx="5851388" cy="5964484"/>
          </a:xfrm>
          <a:prstGeom prst="rect">
            <a:avLst/>
          </a:prstGeom>
          <a:noFill/>
        </p:spPr>
      </p:pic>
      <p:pic>
        <p:nvPicPr>
          <p:cNvPr id="7" name="Picture 6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A3528A1A-E8B4-DFB2-6D49-7520CEA2B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53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56CE1-C039-ADD0-F18D-E04B7674A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B87FB-EE15-4074-2B2B-5513706AF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</p:spPr>
        <p:txBody>
          <a:bodyPr anchor="ctr">
            <a:normAutofit/>
          </a:bodyPr>
          <a:lstStyle/>
          <a:p>
            <a:r>
              <a:rPr lang="en-US">
                <a:latin typeface="Lato Light"/>
                <a:ea typeface="Lato Light"/>
                <a:cs typeface="Lato Light"/>
              </a:rPr>
              <a:t>EVR Log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44A05-7A9B-8EF9-14E8-681AD1ED2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7999"/>
            <a:ext cx="5560542" cy="4860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SI">
                <a:latin typeface="Lato"/>
                <a:ea typeface="Lato"/>
                <a:cs typeface="Lato"/>
              </a:rPr>
              <a:t>When a flag changes its state all MRF input/output state registers are logged along with its time stamp</a:t>
            </a:r>
            <a:endParaRPr lang="en-US" b="1">
              <a:latin typeface="Lato"/>
              <a:ea typeface="Lato"/>
              <a:cs typeface="Lato"/>
            </a:endParaRPr>
          </a:p>
          <a:p>
            <a:pPr marL="228600" indent="-228600"/>
            <a:r>
              <a:rPr lang="en-SI">
                <a:latin typeface="Lato"/>
                <a:ea typeface="Lato"/>
                <a:cs typeface="Lato"/>
              </a:rPr>
              <a:t>FIFO buffer with capacity for 4096 entries</a:t>
            </a:r>
            <a:endParaRPr lang="en-SI" sz="2000">
              <a:latin typeface="Lato"/>
              <a:ea typeface="Lato"/>
              <a:cs typeface="Lato"/>
            </a:endParaRPr>
          </a:p>
          <a:p>
            <a:pPr marL="228600" indent="-228600"/>
            <a:r>
              <a:rPr lang="en-SI">
                <a:latin typeface="Lato"/>
                <a:ea typeface="Lato"/>
                <a:cs typeface="Lato"/>
              </a:rPr>
              <a:t>When log is full, the contents are frozen until the user empties it</a:t>
            </a:r>
          </a:p>
          <a:p>
            <a:pPr marL="228600" indent="-228600"/>
            <a:r>
              <a:rPr lang="en-SI">
                <a:latin typeface="Lato"/>
                <a:ea typeface="Lato"/>
                <a:cs typeface="Lato"/>
              </a:rPr>
              <a:t>Reading period is configurable by SCAN field</a:t>
            </a:r>
            <a:endParaRPr lang="en-SI"/>
          </a:p>
          <a:p>
            <a:pPr marL="685800" lvl="1" indent="-228600">
              <a:buFont typeface="Courier New" panose="020B0604020202020204" pitchFamily="34" charset="0"/>
              <a:buChar char="o"/>
            </a:pPr>
            <a:endParaRPr lang="en-SI"/>
          </a:p>
          <a:p>
            <a:pPr marL="228600" indent="-228600"/>
            <a:endParaRPr lang="en-SI" b="1"/>
          </a:p>
          <a:p>
            <a:pPr marL="228600" indent="-228600"/>
            <a:endParaRPr lang="en-SI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B763E57-27B7-80EA-2D73-262C09CC37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91" r="-363" b="18925"/>
          <a:stretch>
            <a:fillRect/>
          </a:stretch>
        </p:blipFill>
        <p:spPr>
          <a:xfrm>
            <a:off x="3148861" y="4438435"/>
            <a:ext cx="7534739" cy="2358846"/>
          </a:xfrm>
          <a:prstGeom prst="rect">
            <a:avLst/>
          </a:prstGeom>
          <a:noFill/>
        </p:spPr>
      </p:pic>
      <p:pic>
        <p:nvPicPr>
          <p:cNvPr id="6" name="Picture 5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4D498EA7-A209-B9A7-7948-1E8113BA1B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539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7D8BB-0D8D-1202-A3AF-441CA04564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1907052-278A-3F76-BF4C-2B1E85320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094" y="1138129"/>
            <a:ext cx="6400800" cy="4857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CE43F7-BE4C-8144-F2EE-63F5628D8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</p:spPr>
        <p:txBody>
          <a:bodyPr anchor="ctr">
            <a:normAutofit/>
          </a:bodyPr>
          <a:lstStyle/>
          <a:p>
            <a:r>
              <a:rPr lang="en-US">
                <a:latin typeface="Lato Light"/>
                <a:ea typeface="Lato Light"/>
                <a:cs typeface="Lato Light"/>
              </a:rPr>
              <a:t>EVM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07C80-05A2-74D4-12EE-47081C8C7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7999"/>
            <a:ext cx="5159132" cy="4860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SFP module can have its fail-safe communication </a:t>
            </a:r>
            <a:r>
              <a:rPr lang="en-US" sz="2200" b="1">
                <a:latin typeface="Lato"/>
                <a:ea typeface="Lato"/>
                <a:cs typeface="Lato"/>
              </a:rPr>
              <a:t>enabled/disabled</a:t>
            </a:r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flag can be </a:t>
            </a:r>
            <a:r>
              <a:rPr lang="en-US" sz="2200" b="1">
                <a:latin typeface="Lato"/>
                <a:ea typeface="Lato"/>
                <a:cs typeface="Lato"/>
              </a:rPr>
              <a:t>latched</a:t>
            </a:r>
            <a:endParaRPr lang="en-US" b="1"/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flag can be </a:t>
            </a:r>
            <a:r>
              <a:rPr lang="en-US" sz="2200" b="1">
                <a:latin typeface="Lato"/>
                <a:ea typeface="Lato"/>
                <a:cs typeface="Lato"/>
              </a:rPr>
              <a:t>labeled</a:t>
            </a:r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A flag can trigger a </a:t>
            </a:r>
            <a:r>
              <a:rPr lang="en-US" sz="2200" b="1">
                <a:latin typeface="Lato"/>
                <a:ea typeface="Lato"/>
                <a:cs typeface="Lato"/>
              </a:rPr>
              <a:t>Postmortem Event</a:t>
            </a:r>
            <a:endParaRPr lang="en-US" sz="2200" b="1"/>
          </a:p>
          <a:p>
            <a:pPr marL="685800" lvl="1" indent="-228600">
              <a:buFont typeface="Courier New,monospace" panose="020B0604020202020204" pitchFamily="34" charset="0"/>
              <a:buChar char="o"/>
            </a:pPr>
            <a:r>
              <a:rPr lang="en-US" sz="2000">
                <a:latin typeface="Lato"/>
                <a:ea typeface="Lato"/>
                <a:cs typeface="Lato"/>
              </a:rPr>
              <a:t>Achieved by expanding Trigger Event functionality</a:t>
            </a:r>
            <a:endParaRPr lang="en-US" sz="2000"/>
          </a:p>
          <a:p>
            <a:pPr marL="685800" lvl="1" indent="-228600">
              <a:buFont typeface="Courier New,monospace" panose="020B0604020202020204" pitchFamily="34" charset="0"/>
              <a:buChar char="o"/>
            </a:pPr>
            <a:r>
              <a:rPr lang="en-US" sz="2000">
                <a:latin typeface="Lato"/>
                <a:ea typeface="Lato"/>
                <a:cs typeface="Lato"/>
              </a:rPr>
              <a:t>Any combination of flags can trigger a </a:t>
            </a:r>
            <a:r>
              <a:rPr lang="en-US" sz="2000" b="1">
                <a:latin typeface="Lato"/>
                <a:ea typeface="Lato"/>
                <a:cs typeface="Lato"/>
              </a:rPr>
              <a:t>PM event</a:t>
            </a:r>
            <a:endParaRPr lang="en-US" b="1"/>
          </a:p>
          <a:p>
            <a:pPr marL="228600" indent="-228600"/>
            <a:endParaRPr lang="en-SI" b="1"/>
          </a:p>
          <a:p>
            <a:pPr marL="228600" indent="-228600"/>
            <a:endParaRPr lang="en-SI"/>
          </a:p>
        </p:txBody>
      </p:sp>
      <p:pic>
        <p:nvPicPr>
          <p:cNvPr id="12" name="Picture 11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B6646BF7-4EF8-1094-9A8C-B06FE52F9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65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AC5500-1431-21DF-C123-7CAC7FB7A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FBC5C-76EB-66D0-85DA-B042D09AA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</p:spPr>
        <p:txBody>
          <a:bodyPr anchor="ctr">
            <a:normAutofit/>
          </a:bodyPr>
          <a:lstStyle/>
          <a:p>
            <a:r>
              <a:rPr lang="en-US">
                <a:latin typeface="Lato Light"/>
                <a:ea typeface="Lato Light"/>
                <a:cs typeface="Lato Light"/>
              </a:rPr>
              <a:t>EVM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FA19E-9386-B6C0-6DF6-86E60925C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7999"/>
            <a:ext cx="5159132" cy="4860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SFP module can have its fail-safe communication </a:t>
            </a:r>
            <a:r>
              <a:rPr lang="en-US" sz="2200" b="1">
                <a:latin typeface="Lato"/>
                <a:ea typeface="Lato"/>
                <a:cs typeface="Lato"/>
              </a:rPr>
              <a:t>enabled/disabled</a:t>
            </a:r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flag can be </a:t>
            </a:r>
            <a:r>
              <a:rPr lang="en-US" sz="2200" b="1">
                <a:latin typeface="Lato"/>
                <a:ea typeface="Lato"/>
                <a:cs typeface="Lato"/>
              </a:rPr>
              <a:t>latched</a:t>
            </a:r>
            <a:endParaRPr lang="en-US" b="1"/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flag can be </a:t>
            </a:r>
            <a:r>
              <a:rPr lang="en-US" sz="2200" b="1">
                <a:latin typeface="Lato"/>
                <a:ea typeface="Lato"/>
                <a:cs typeface="Lato"/>
              </a:rPr>
              <a:t>labeled</a:t>
            </a:r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A flag can trigger a </a:t>
            </a:r>
            <a:r>
              <a:rPr lang="en-US" sz="2200" b="1">
                <a:latin typeface="Lato"/>
                <a:ea typeface="Lato"/>
                <a:cs typeface="Lato"/>
              </a:rPr>
              <a:t>Postmortem Event</a:t>
            </a:r>
            <a:endParaRPr lang="en-US" sz="2200" b="1"/>
          </a:p>
          <a:p>
            <a:pPr marL="685800" lvl="1" indent="-228600">
              <a:buFont typeface="Courier New,monospace" panose="020B0604020202020204" pitchFamily="34" charset="0"/>
              <a:buChar char="o"/>
            </a:pPr>
            <a:r>
              <a:rPr lang="en-US" sz="2000">
                <a:latin typeface="Lato"/>
                <a:ea typeface="Lato"/>
                <a:cs typeface="Lato"/>
              </a:rPr>
              <a:t>Achieved by expanding Trigger Event functionality</a:t>
            </a:r>
            <a:endParaRPr lang="en-US" sz="2000"/>
          </a:p>
          <a:p>
            <a:pPr marL="685800" lvl="1" indent="-228600">
              <a:buFont typeface="Courier New,monospace" panose="020B0604020202020204" pitchFamily="34" charset="0"/>
              <a:buChar char="o"/>
            </a:pPr>
            <a:r>
              <a:rPr lang="en-US" sz="2000">
                <a:latin typeface="Lato"/>
                <a:ea typeface="Lato"/>
                <a:cs typeface="Lato"/>
              </a:rPr>
              <a:t>Any combination of flags can trigger a </a:t>
            </a:r>
            <a:r>
              <a:rPr lang="en-US" sz="2000" b="1">
                <a:latin typeface="Lato"/>
                <a:ea typeface="Lato"/>
                <a:cs typeface="Lato"/>
              </a:rPr>
              <a:t>PM event</a:t>
            </a:r>
            <a:endParaRPr lang="en-US" b="1"/>
          </a:p>
          <a:p>
            <a:pPr marL="228600" indent="-228600"/>
            <a:endParaRPr lang="en-SI" b="1"/>
          </a:p>
          <a:p>
            <a:pPr marL="228600" indent="-228600"/>
            <a:endParaRPr lang="en-SI"/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11D322C-5582-6698-CFEC-0FDD5B4D4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964" y="1552115"/>
            <a:ext cx="5652783" cy="2514550"/>
          </a:xfrm>
          <a:prstGeom prst="rect">
            <a:avLst/>
          </a:prstGeom>
        </p:spPr>
      </p:pic>
      <p:pic>
        <p:nvPicPr>
          <p:cNvPr id="12" name="Picture 11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D1E04426-485F-5F3C-4B80-74632280B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168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D2730-87C0-6BFA-01A8-546D74199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6FAC-4C33-0396-4A40-E87B9E62B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000" y="360000"/>
            <a:ext cx="11309212" cy="1120847"/>
          </a:xfrm>
        </p:spPr>
        <p:txBody>
          <a:bodyPr anchor="ctr">
            <a:normAutofit/>
          </a:bodyPr>
          <a:lstStyle/>
          <a:p>
            <a:r>
              <a:rPr lang="en-US">
                <a:latin typeface="Lato Light"/>
                <a:ea typeface="Lato Light"/>
                <a:cs typeface="Lato Light"/>
              </a:rPr>
              <a:t>EVM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FF001-2335-27B6-1579-0B3D32951F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000" y="1637999"/>
            <a:ext cx="5159132" cy="4860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SFP module can have its fail-safe communication </a:t>
            </a:r>
            <a:r>
              <a:rPr lang="en-US" sz="2200" b="1">
                <a:latin typeface="Lato"/>
                <a:ea typeface="Lato"/>
                <a:cs typeface="Lato"/>
              </a:rPr>
              <a:t>enabled/disabled</a:t>
            </a:r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flag can be </a:t>
            </a:r>
            <a:r>
              <a:rPr lang="en-US" sz="2200" b="1">
                <a:latin typeface="Lato"/>
                <a:ea typeface="Lato"/>
                <a:cs typeface="Lato"/>
              </a:rPr>
              <a:t>latched</a:t>
            </a:r>
            <a:endParaRPr lang="en-US" b="1"/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Each flag can be </a:t>
            </a:r>
            <a:r>
              <a:rPr lang="en-US" sz="2200" b="1">
                <a:latin typeface="Lato"/>
                <a:ea typeface="Lato"/>
                <a:cs typeface="Lato"/>
              </a:rPr>
              <a:t>labeled</a:t>
            </a:r>
          </a:p>
          <a:p>
            <a:pPr marL="228600" indent="-228600"/>
            <a:r>
              <a:rPr lang="en-US" sz="2200">
                <a:latin typeface="Lato"/>
                <a:ea typeface="Lato"/>
                <a:cs typeface="Lato"/>
              </a:rPr>
              <a:t>A flag can trigger a </a:t>
            </a:r>
            <a:r>
              <a:rPr lang="en-US" sz="2200" b="1">
                <a:latin typeface="Lato"/>
                <a:ea typeface="Lato"/>
                <a:cs typeface="Lato"/>
              </a:rPr>
              <a:t>Postmortem Event</a:t>
            </a:r>
            <a:endParaRPr lang="en-US" sz="2200" b="1"/>
          </a:p>
          <a:p>
            <a:pPr marL="685800" lvl="1" indent="-228600">
              <a:buFont typeface="Courier New,monospace" panose="020B0604020202020204" pitchFamily="34" charset="0"/>
              <a:buChar char="o"/>
            </a:pPr>
            <a:r>
              <a:rPr lang="en-US" sz="2000">
                <a:latin typeface="Lato"/>
                <a:ea typeface="Lato"/>
                <a:cs typeface="Lato"/>
              </a:rPr>
              <a:t>Achieved by expanding Trigger Event functionality</a:t>
            </a:r>
            <a:endParaRPr lang="en-US" sz="2000"/>
          </a:p>
          <a:p>
            <a:pPr marL="685800" lvl="1" indent="-228600">
              <a:buFont typeface="Courier New,monospace" panose="020B0604020202020204" pitchFamily="34" charset="0"/>
              <a:buChar char="o"/>
            </a:pPr>
            <a:r>
              <a:rPr lang="en-US" sz="2000">
                <a:latin typeface="Lato"/>
                <a:ea typeface="Lato"/>
                <a:cs typeface="Lato"/>
              </a:rPr>
              <a:t>Any combination of flags can trigger a </a:t>
            </a:r>
            <a:r>
              <a:rPr lang="en-US" sz="2000" b="1">
                <a:latin typeface="Lato"/>
                <a:ea typeface="Lato"/>
                <a:cs typeface="Lato"/>
              </a:rPr>
              <a:t>PM event</a:t>
            </a:r>
            <a:endParaRPr lang="en-US" b="1"/>
          </a:p>
          <a:p>
            <a:pPr marL="228600" indent="-228600"/>
            <a:endParaRPr lang="en-SI" b="1"/>
          </a:p>
          <a:p>
            <a:pPr marL="228600" indent="-228600"/>
            <a:endParaRPr lang="en-SI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AC68224-CAB0-A8E7-1599-AF485A83A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314" y="1139795"/>
            <a:ext cx="3428016" cy="4857750"/>
          </a:xfrm>
          <a:prstGeom prst="rect">
            <a:avLst/>
          </a:prstGeom>
        </p:spPr>
      </p:pic>
      <p:pic>
        <p:nvPicPr>
          <p:cNvPr id="12" name="Picture 11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7564D65C-FE34-8044-C136-9A42ABD6B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4714" y="547647"/>
            <a:ext cx="1265465" cy="23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606961"/>
      </p:ext>
    </p:extLst>
  </p:cSld>
  <p:clrMapOvr>
    <a:masterClrMapping/>
  </p:clrMapOvr>
</p:sld>
</file>

<file path=ppt/theme/theme1.xml><?xml version="1.0" encoding="utf-8"?>
<a:theme xmlns:a="http://schemas.openxmlformats.org/drawingml/2006/main" name="Cosylab_PPT_theme_2023">
  <a:themeElements>
    <a:clrScheme name="Cosylab 1">
      <a:dk1>
        <a:srgbClr val="5E5E5E"/>
      </a:dk1>
      <a:lt1>
        <a:srgbClr val="FFFFFF"/>
      </a:lt1>
      <a:dk2>
        <a:srgbClr val="361C4E"/>
      </a:dk2>
      <a:lt2>
        <a:srgbClr val="FFFFFF"/>
      </a:lt2>
      <a:accent1>
        <a:srgbClr val="C7335B"/>
      </a:accent1>
      <a:accent2>
        <a:srgbClr val="FF3459"/>
      </a:accent2>
      <a:accent3>
        <a:srgbClr val="B47FEA"/>
      </a:accent3>
      <a:accent4>
        <a:srgbClr val="735697"/>
      </a:accent4>
      <a:accent5>
        <a:srgbClr val="5F4A72"/>
      </a:accent5>
      <a:accent6>
        <a:srgbClr val="B9ABCC"/>
      </a:accent6>
      <a:hlink>
        <a:srgbClr val="C7A0EF"/>
      </a:hlink>
      <a:folHlink>
        <a:srgbClr val="D5658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4E6B40E8-5237-5C48-93C7-E84FBE520F68}" vid="{71A541E3-83AF-5542-8E84-A1E877B0C1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0d45873-1be7-4c9b-ba2e-7b7f2a60b2f1" xsi:nil="true"/>
    <lcf76f155ced4ddcb4097134ff3c332f xmlns="2efffb59-897e-4d7f-938b-ea2c5e112b19">
      <Terms xmlns="http://schemas.microsoft.com/office/infopath/2007/PartnerControls"/>
    </lcf76f155ced4ddcb4097134ff3c332f>
    <SharedWithUsers xmlns="50d45873-1be7-4c9b-ba2e-7b7f2a60b2f1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066E49C8E8B4479612C0EDB46ACD75" ma:contentTypeVersion="15" ma:contentTypeDescription="Create a new document." ma:contentTypeScope="" ma:versionID="a751fd6873a9ce21396ee5fed6e490d4">
  <xsd:schema xmlns:xsd="http://www.w3.org/2001/XMLSchema" xmlns:xs="http://www.w3.org/2001/XMLSchema" xmlns:p="http://schemas.microsoft.com/office/2006/metadata/properties" xmlns:ns2="2efffb59-897e-4d7f-938b-ea2c5e112b19" xmlns:ns3="50d45873-1be7-4c9b-ba2e-7b7f2a60b2f1" targetNamespace="http://schemas.microsoft.com/office/2006/metadata/properties" ma:root="true" ma:fieldsID="1aa04257f4a2f28cbe91196f4d7057bc" ns2:_="" ns3:_="">
    <xsd:import namespace="2efffb59-897e-4d7f-938b-ea2c5e112b19"/>
    <xsd:import namespace="50d45873-1be7-4c9b-ba2e-7b7f2a60b2f1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fffb59-897e-4d7f-938b-ea2c5e112b19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fb7ed72c-9fff-4932-90b7-c7571427ac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d45873-1be7-4c9b-ba2e-7b7f2a60b2f1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f2569284-8315-4a87-be39-1727dce04840}" ma:internalName="TaxCatchAll" ma:showField="CatchAllData" ma:web="50d45873-1be7-4c9b-ba2e-7b7f2a60b2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0D59165-52C4-4BB0-85B8-6A2608AA3A43}">
  <ds:schemaRefs>
    <ds:schemaRef ds:uri="1fc6d3c5-7354-4f57-a668-9ffe0b0f8891"/>
    <ds:schemaRef ds:uri="ad28e770-da98-4240-b891-00376a5ad3d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50d45873-1be7-4c9b-ba2e-7b7f2a60b2f1"/>
    <ds:schemaRef ds:uri="2efffb59-897e-4d7f-938b-ea2c5e112b19"/>
  </ds:schemaRefs>
</ds:datastoreItem>
</file>

<file path=customXml/itemProps2.xml><?xml version="1.0" encoding="utf-8"?>
<ds:datastoreItem xmlns:ds="http://schemas.openxmlformats.org/officeDocument/2006/customXml" ds:itemID="{2BBFA9AC-7225-42D0-ABBD-AF8B8212C6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7C5039-BE5E-47FA-955A-2145505A0C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fffb59-897e-4d7f-938b-ea2c5e112b19"/>
    <ds:schemaRef ds:uri="50d45873-1be7-4c9b-ba2e-7b7f2a60b2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Cosylab_PPT_theme_2023</Template>
  <Application>Microsoft Office PowerPoint</Application>
  <PresentationFormat>Widescreen</PresentationFormat>
  <Slides>15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Cosylab_PPT_theme_2023</vt:lpstr>
      <vt:lpstr>Fast Beam Interlock (FBI) with MRF </vt:lpstr>
      <vt:lpstr>Goals</vt:lpstr>
      <vt:lpstr>Principle of operation</vt:lpstr>
      <vt:lpstr>Fail-safe communication</vt:lpstr>
      <vt:lpstr>EVR</vt:lpstr>
      <vt:lpstr>EVR Log</vt:lpstr>
      <vt:lpstr>EVM </vt:lpstr>
      <vt:lpstr>EVM </vt:lpstr>
      <vt:lpstr>EVM </vt:lpstr>
      <vt:lpstr>EVM </vt:lpstr>
      <vt:lpstr>Summary screen</vt:lpstr>
      <vt:lpstr>EPICS module</vt:lpstr>
      <vt:lpstr>EPICS module</vt:lpstr>
      <vt:lpstr>Results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revision>161</cp:revision>
  <dcterms:created xsi:type="dcterms:W3CDTF">2023-10-13T10:01:19Z</dcterms:created>
  <dcterms:modified xsi:type="dcterms:W3CDTF">2025-09-20T19:22:10Z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_Version">
    <vt:lpwstr>2.0</vt:lpwstr>
  </property>
  <property fmtid="{D5CDD505-2E9C-101B-9397-08002B2CF9AE}" pid="3" name="Template_Name">
    <vt:lpwstr>CSL-QM-PRES-T-00_General_Presentation</vt:lpwstr>
  </property>
  <property fmtid="{D5CDD505-2E9C-101B-9397-08002B2CF9AE}" pid="4" name="MediaServiceImageTags">
    <vt:lpwstr/>
  </property>
  <property fmtid="{D5CDD505-2E9C-101B-9397-08002B2CF9AE}" pid="5" name="ContentTypeId">
    <vt:lpwstr>0x01010050066E49C8E8B4479612C0EDB46ACD75</vt:lpwstr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