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5" r:id="rId5"/>
    <p:sldId id="274" r:id="rId6"/>
    <p:sldId id="275" r:id="rId7"/>
    <p:sldId id="288" r:id="rId8"/>
    <p:sldId id="289" r:id="rId9"/>
    <p:sldId id="277" r:id="rId10"/>
    <p:sldId id="278" r:id="rId11"/>
    <p:sldId id="291" r:id="rId12"/>
    <p:sldId id="282" r:id="rId13"/>
    <p:sldId id="287" r:id="rId14"/>
    <p:sldId id="281" r:id="rId15"/>
    <p:sldId id="292" r:id="rId16"/>
    <p:sldId id="286" r:id="rId17"/>
  </p:sldIdLst>
  <p:sldSz cx="12192000" cy="6858000"/>
  <p:notesSz cx="6958013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6159" autoAdjust="0"/>
  </p:normalViewPr>
  <p:slideViewPr>
    <p:cSldViewPr showGuides="1">
      <p:cViewPr varScale="1">
        <p:scale>
          <a:sx n="92" d="100"/>
          <a:sy n="92" d="100"/>
        </p:scale>
        <p:origin x="176" y="7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08" d="100"/>
          <a:sy n="108" d="100"/>
        </p:scale>
        <p:origin x="5280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fzeilenplatzhalter 1">
            <a:extLst>
              <a:ext uri="{FF2B5EF4-FFF2-40B4-BE49-F238E27FC236}">
                <a16:creationId xmlns:a16="http://schemas.microsoft.com/office/drawing/2014/main" id="{7021594F-60AF-5030-27F4-B919E0755C05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45C4C54D-5268-2170-0B7D-70659D206B08}"/>
              </a:ext>
            </a:extLst>
          </p:cNvPr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en-US" smtClean="0"/>
              <a:pPr/>
              <a:t>9/19/25</a:t>
            </a:fld>
            <a:endParaRPr lang="en-US" dirty="0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A7568FAF-32D5-F797-5874-241DEBC3A7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6A11AFD2-EF91-BDDC-349A-DB1934250B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61043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704" userDrawn="1">
          <p15:clr>
            <a:srgbClr val="F26B43"/>
          </p15:clr>
        </p15:guide>
        <p15:guide id="2" pos="219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en-US" smtClean="0"/>
              <a:pPr/>
              <a:t>9/19/25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184640" y="499091"/>
            <a:ext cx="6588732" cy="3707147"/>
          </a:xfrm>
          <a:prstGeom prst="rect">
            <a:avLst/>
          </a:prstGeom>
          <a:noFill/>
          <a:ln w="6350">
            <a:solidFill>
              <a:schemeClr val="bg2"/>
            </a:solidFill>
          </a:ln>
        </p:spPr>
        <p:txBody>
          <a:bodyPr vert="horz" lIns="96597" tIns="48299" rIns="96597" bIns="48299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192088" y="4398211"/>
            <a:ext cx="6581284" cy="4679883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6"/>
            <a:r>
              <a:rPr lang="en-US" dirty="0"/>
              <a:t>Eighth level</a:t>
            </a:r>
          </a:p>
          <a:p>
            <a:pPr lvl="7"/>
            <a:r>
              <a:rPr lang="en-US" dirty="0"/>
              <a:t>Ninth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5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1200" kern="1200">
        <a:solidFill>
          <a:srgbClr val="000000"/>
        </a:solidFill>
        <a:latin typeface="+mn-lt"/>
        <a:ea typeface="+mn-ea"/>
        <a:cs typeface="+mn-cs"/>
      </a:defRPr>
    </a:lvl1pPr>
    <a:lvl2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Wingdings" panose="05000000000000000000" pitchFamily="2" charset="2"/>
      <a:buChar char="§"/>
      <a:defRPr sz="1200" kern="1200">
        <a:solidFill>
          <a:srgbClr val="000000"/>
        </a:solidFill>
        <a:latin typeface="+mn-lt"/>
        <a:ea typeface="+mn-ea"/>
        <a:cs typeface="+mn-cs"/>
      </a:defRPr>
    </a:lvl2pPr>
    <a:lvl3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+mj-lt"/>
      <a:buAutoNum type="arabicPeriod"/>
      <a:defRPr sz="1200" kern="1200">
        <a:solidFill>
          <a:srgbClr val="000000"/>
        </a:solidFill>
        <a:latin typeface="+mn-lt"/>
        <a:ea typeface="+mn-ea"/>
        <a:cs typeface="+mn-cs"/>
      </a:defRPr>
    </a:lvl3pPr>
    <a:lvl4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Symbol" panose="05050102010706020507" pitchFamily="18" charset="2"/>
      <a:buChar char="-"/>
      <a:defRPr sz="1200" kern="1200">
        <a:solidFill>
          <a:srgbClr val="000000"/>
        </a:solidFill>
        <a:latin typeface="+mn-lt"/>
        <a:ea typeface="+mn-ea"/>
        <a:cs typeface="+mn-cs"/>
      </a:defRPr>
    </a:lvl4pPr>
    <a:lvl5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+mj-lt"/>
      <a:buAutoNum type="alphaLcPeriod"/>
      <a:defRPr sz="1200" kern="1200">
        <a:solidFill>
          <a:srgbClr val="000000"/>
        </a:solidFill>
        <a:latin typeface="+mn-lt"/>
        <a:ea typeface="+mn-ea"/>
        <a:cs typeface="+mn-cs"/>
      </a:defRPr>
    </a:lvl5pPr>
    <a:lvl6pPr marL="0" indent="0" algn="l" defTabSz="914400" rtl="0" eaLnBrk="1" latinLnBrk="0" hangingPunct="1">
      <a:lnSpc>
        <a:spcPct val="110000"/>
      </a:lnSpc>
      <a:spcBef>
        <a:spcPts val="1000"/>
      </a:spcBef>
      <a:spcAft>
        <a:spcPts val="600"/>
      </a:spcAft>
      <a:defRPr sz="1600" b="1" kern="1200">
        <a:solidFill>
          <a:schemeClr val="accent1"/>
        </a:solidFill>
        <a:latin typeface="+mn-lt"/>
        <a:ea typeface="+mn-ea"/>
        <a:cs typeface="+mn-cs"/>
      </a:defRPr>
    </a:lvl6pPr>
    <a:lvl7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7pPr>
    <a:lvl8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8pPr>
    <a:lvl9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772" userDrawn="1">
          <p15:clr>
            <a:srgbClr val="F26B43"/>
          </p15:clr>
        </p15:guide>
        <p15:guide id="2" pos="121" userDrawn="1">
          <p15:clr>
            <a:srgbClr val="F26B43"/>
          </p15:clr>
        </p15:guide>
        <p15:guide id="3" pos="4271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84150" y="498475"/>
            <a:ext cx="6589713" cy="3708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01724-35E3-4B40-B93F-B7E192B7FF5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993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84150" y="498475"/>
            <a:ext cx="6589713" cy="3708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01724-35E3-4B40-B93F-B7E192B7FF5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096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Title Slides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C9806C6D-0905-EEEA-0B68-C996F2964F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5E157EA1-ECC1-A9AA-1AF8-CA75A4644506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aute 4">
              <a:extLst>
                <a:ext uri="{FF2B5EF4-FFF2-40B4-BE49-F238E27FC236}">
                  <a16:creationId xmlns:a16="http://schemas.microsoft.com/office/drawing/2014/main" id="{FDC88BE7-F254-7F88-E4BE-4948376941C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2467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two-column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659"/>
            <a:ext cx="1728788" cy="1007704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AE8D194-9EDA-738A-DC32-F2142FF7C4E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5649568-1C2D-B202-63ED-CEE7405FD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9B9F8B5-CDA2-B101-8FD8-AD3CDBA0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A6AB963E-1F0D-866D-E3FB-95098EBB08C9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7F437339-9972-1104-C84E-3425CA29FA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E8490089-7E0F-697B-8A21-B674E637433E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FB31B9B-7A37-361D-F7F6-4E6344A8A4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0118436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Divider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83ADA49-B8A9-2D5D-A571-94E5F1DD0F54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E2251FA2-90EB-2A45-FC37-A0304FBAD85F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61D9F5AD-F0AD-2CAA-880D-C238F5A4CFA7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515969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F49F37-C71A-F97E-E3A7-139DDD7F9D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4041774"/>
            <a:ext cx="7561263" cy="2232025"/>
          </a:xfrm>
        </p:spPr>
        <p:txBody>
          <a:bodyPr tIns="72000"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377F9694-8382-FAAE-BF69-4C4EF7EA399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ACFB753-502E-F3E6-F47F-279E23DC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960B388-4E4A-DE89-37D5-609461BF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FF8578ED-5C80-7F30-EAC9-58EF35B5425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02A2A9F0-A69F-C43F-A107-E3FA32B328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10091738" y="4041776"/>
            <a:ext cx="1726244" cy="365518"/>
          </a:xfrm>
        </p:spPr>
        <p:txBody>
          <a:bodyPr wrap="none" tIns="108000"/>
          <a:lstStyle>
            <a:lvl1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Chapter</a:t>
            </a:r>
          </a:p>
        </p:txBody>
      </p:sp>
      <p:sp>
        <p:nvSpPr>
          <p:cNvPr id="17" name="Textplatzhalter 13">
            <a:extLst>
              <a:ext uri="{FF2B5EF4-FFF2-40B4-BE49-F238E27FC236}">
                <a16:creationId xmlns:a16="http://schemas.microsoft.com/office/drawing/2014/main" id="{4FC48BF4-7798-9F53-9DFC-ED348CD6B0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0091738" y="4407464"/>
            <a:ext cx="1726244" cy="858274"/>
          </a:xfrm>
        </p:spPr>
        <p:txBody>
          <a:bodyPr wrap="none" tIns="0"/>
          <a:lstStyle>
            <a:lvl1pPr marL="0" indent="0" algn="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bg1">
                    <a:alpha val="60000"/>
                  </a:schemeClr>
                </a:solidFill>
                <a:latin typeface="+mj-lt"/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8A65190-0278-D712-7185-458914BDE89A}"/>
              </a:ext>
            </a:extLst>
          </p:cNvPr>
          <p:cNvSpPr/>
          <p:nvPr userDrawn="1"/>
        </p:nvSpPr>
        <p:spPr bwMode="gray">
          <a:xfrm>
            <a:off x="12252684" y="4041774"/>
            <a:ext cx="1908212" cy="183549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t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Divider Slide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a better overview, the color of the chapter separator can be adjusted.</a:t>
            </a:r>
          </a:p>
          <a:p>
            <a:pPr algn="l"/>
            <a:endParaRPr lang="en-US" sz="1000" dirty="0">
              <a:solidFill>
                <a:schemeClr val="tx1"/>
              </a:solidFill>
            </a:endParaRP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Right-click next to the slide, </a:t>
            </a:r>
            <a:r>
              <a:rPr lang="en-US" sz="1000" b="1" dirty="0">
                <a:solidFill>
                  <a:schemeClr val="tx1"/>
                </a:solidFill>
              </a:rPr>
              <a:t>Format background</a:t>
            </a:r>
            <a:r>
              <a:rPr lang="en-US" sz="1000" dirty="0">
                <a:solidFill>
                  <a:schemeClr val="tx1"/>
                </a:solidFill>
              </a:rPr>
              <a:t>, select </a:t>
            </a:r>
            <a:r>
              <a:rPr lang="en-US" sz="1000" b="1" dirty="0">
                <a:solidFill>
                  <a:schemeClr val="tx1"/>
                </a:solidFill>
              </a:rPr>
              <a:t>Theme Colors</a:t>
            </a:r>
            <a:r>
              <a:rPr lang="en-US" sz="1000" dirty="0">
                <a:solidFill>
                  <a:schemeClr val="tx1"/>
                </a:solidFill>
              </a:rPr>
              <a:t>.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60105423-6B46-120A-0BA8-0B71D20B9EDB}"/>
              </a:ext>
            </a:extLst>
          </p:cNvPr>
          <p:cNvSpPr/>
          <p:nvPr userDrawn="1"/>
        </p:nvSpPr>
        <p:spPr bwMode="gray">
          <a:xfrm>
            <a:off x="12396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C49502F4-B000-C269-8071-9A63E2A72653}"/>
              </a:ext>
            </a:extLst>
          </p:cNvPr>
          <p:cNvSpPr/>
          <p:nvPr userDrawn="1"/>
        </p:nvSpPr>
        <p:spPr bwMode="gray">
          <a:xfrm>
            <a:off x="126164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7E2FD37A-1CC6-89FD-5DDD-E6570ACC76CE}"/>
              </a:ext>
            </a:extLst>
          </p:cNvPr>
          <p:cNvSpPr/>
          <p:nvPr userDrawn="1"/>
        </p:nvSpPr>
        <p:spPr bwMode="gray">
          <a:xfrm>
            <a:off x="128362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F39F4507-52B0-54F8-D940-968CA169441A}"/>
              </a:ext>
            </a:extLst>
          </p:cNvPr>
          <p:cNvSpPr/>
          <p:nvPr userDrawn="1"/>
        </p:nvSpPr>
        <p:spPr bwMode="gray">
          <a:xfrm>
            <a:off x="130559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1057D053-9A95-35E0-0244-4F994B98FF23}"/>
              </a:ext>
            </a:extLst>
          </p:cNvPr>
          <p:cNvSpPr/>
          <p:nvPr userDrawn="1"/>
        </p:nvSpPr>
        <p:spPr bwMode="gray">
          <a:xfrm>
            <a:off x="13275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3F5C6E84-2A68-9158-2D5F-E1AB8B02124C}"/>
              </a:ext>
            </a:extLst>
          </p:cNvPr>
          <p:cNvSpPr/>
          <p:nvPr userDrawn="1"/>
        </p:nvSpPr>
        <p:spPr bwMode="gray">
          <a:xfrm>
            <a:off x="13495450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0AE386D5-4201-6C21-55BF-AE30828A74FF}"/>
              </a:ext>
            </a:extLst>
          </p:cNvPr>
          <p:cNvSpPr/>
          <p:nvPr userDrawn="1"/>
        </p:nvSpPr>
        <p:spPr bwMode="gray">
          <a:xfrm>
            <a:off x="13715202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6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FCCD13C-13DF-D323-4F51-3921028E77C1}"/>
              </a:ext>
            </a:extLst>
          </p:cNvPr>
          <p:cNvSpPr>
            <a:spLocks/>
          </p:cNvSpPr>
          <p:nvPr/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658049 w 861983"/>
              <a:gd name="connsiteY0" fmla="*/ 308 h 309203"/>
              <a:gd name="connsiteX1" fmla="*/ 861983 w 861983"/>
              <a:gd name="connsiteY1" fmla="*/ 308 h 309203"/>
              <a:gd name="connsiteX2" fmla="*/ 861983 w 861983"/>
              <a:gd name="connsiteY2" fmla="*/ 69770 h 309203"/>
              <a:gd name="connsiteX3" fmla="*/ 802345 w 861983"/>
              <a:gd name="connsiteY3" fmla="*/ 69770 h 309203"/>
              <a:gd name="connsiteX4" fmla="*/ 802345 w 861983"/>
              <a:gd name="connsiteY4" fmla="*/ 309203 h 309203"/>
              <a:gd name="connsiteX5" fmla="*/ 717687 w 861983"/>
              <a:gd name="connsiteY5" fmla="*/ 309203 h 309203"/>
              <a:gd name="connsiteX6" fmla="*/ 717687 w 861983"/>
              <a:gd name="connsiteY6" fmla="*/ 69770 h 309203"/>
              <a:gd name="connsiteX7" fmla="*/ 658049 w 861983"/>
              <a:gd name="connsiteY7" fmla="*/ 69770 h 309203"/>
              <a:gd name="connsiteX8" fmla="*/ 553088 w 861983"/>
              <a:gd name="connsiteY8" fmla="*/ 308 h 309203"/>
              <a:gd name="connsiteX9" fmla="*/ 637743 w 861983"/>
              <a:gd name="connsiteY9" fmla="*/ 308 h 309203"/>
              <a:gd name="connsiteX10" fmla="*/ 637743 w 861983"/>
              <a:gd name="connsiteY10" fmla="*/ 308895 h 309203"/>
              <a:gd name="connsiteX11" fmla="*/ 553088 w 861983"/>
              <a:gd name="connsiteY11" fmla="*/ 308895 h 309203"/>
              <a:gd name="connsiteX12" fmla="*/ 310128 w 861983"/>
              <a:gd name="connsiteY12" fmla="*/ 308 h 309203"/>
              <a:gd name="connsiteX13" fmla="*/ 312683 w 861983"/>
              <a:gd name="connsiteY13" fmla="*/ 308 h 309203"/>
              <a:gd name="connsiteX14" fmla="*/ 312375 w 861983"/>
              <a:gd name="connsiteY14" fmla="*/ 308893 h 309203"/>
              <a:gd name="connsiteX15" fmla="*/ 312376 w 861983"/>
              <a:gd name="connsiteY15" fmla="*/ 308894 h 309203"/>
              <a:gd name="connsiteX16" fmla="*/ 312375 w 861983"/>
              <a:gd name="connsiteY16" fmla="*/ 308894 h 309203"/>
              <a:gd name="connsiteX17" fmla="*/ 312375 w 861983"/>
              <a:gd name="connsiteY17" fmla="*/ 308895 h 309203"/>
              <a:gd name="connsiteX18" fmla="*/ 312330 w 861983"/>
              <a:gd name="connsiteY18" fmla="*/ 308895 h 309203"/>
              <a:gd name="connsiteX19" fmla="*/ 312330 w 861983"/>
              <a:gd name="connsiteY19" fmla="*/ 308894 h 309203"/>
              <a:gd name="connsiteX20" fmla="*/ 0 w 861983"/>
              <a:gd name="connsiteY20" fmla="*/ 308894 h 309203"/>
              <a:gd name="connsiteX21" fmla="*/ 9822 w 861983"/>
              <a:gd name="connsiteY21" fmla="*/ 233400 h 309203"/>
              <a:gd name="connsiteX22" fmla="*/ 312327 w 861983"/>
              <a:gd name="connsiteY22" fmla="*/ 308882 h 309203"/>
              <a:gd name="connsiteX23" fmla="*/ 312324 w 861983"/>
              <a:gd name="connsiteY23" fmla="*/ 308870 h 309203"/>
              <a:gd name="connsiteX24" fmla="*/ 30128 w 861983"/>
              <a:gd name="connsiteY24" fmla="*/ 177592 h 309203"/>
              <a:gd name="connsiteX25" fmla="*/ 71047 w 861983"/>
              <a:gd name="connsiteY25" fmla="*/ 113197 h 309203"/>
              <a:gd name="connsiteX26" fmla="*/ 312318 w 861983"/>
              <a:gd name="connsiteY26" fmla="*/ 308847 h 309203"/>
              <a:gd name="connsiteX27" fmla="*/ 312293 w 861983"/>
              <a:gd name="connsiteY27" fmla="*/ 308749 h 309203"/>
              <a:gd name="connsiteX28" fmla="*/ 116061 w 861983"/>
              <a:gd name="connsiteY28" fmla="*/ 68799 h 309203"/>
              <a:gd name="connsiteX29" fmla="*/ 180765 w 861983"/>
              <a:gd name="connsiteY29" fmla="*/ 28848 h 309203"/>
              <a:gd name="connsiteX30" fmla="*/ 312277 w 861983"/>
              <a:gd name="connsiteY30" fmla="*/ 308685 h 309203"/>
              <a:gd name="connsiteX31" fmla="*/ 237188 w 861983"/>
              <a:gd name="connsiteY31" fmla="*/ 9205 h 309203"/>
              <a:gd name="connsiteX32" fmla="*/ 310128 w 861983"/>
              <a:gd name="connsiteY32" fmla="*/ 308 h 309203"/>
              <a:gd name="connsiteX33" fmla="*/ 441123 w 861983"/>
              <a:gd name="connsiteY33" fmla="*/ 0 h 309203"/>
              <a:gd name="connsiteX34" fmla="*/ 538155 w 861983"/>
              <a:gd name="connsiteY34" fmla="*/ 0 h 309203"/>
              <a:gd name="connsiteX35" fmla="*/ 413197 w 861983"/>
              <a:gd name="connsiteY35" fmla="*/ 155394 h 309203"/>
              <a:gd name="connsiteX36" fmla="*/ 538772 w 861983"/>
              <a:gd name="connsiteY36" fmla="*/ 308895 h 309203"/>
              <a:gd name="connsiteX37" fmla="*/ 444646 w 861983"/>
              <a:gd name="connsiteY37" fmla="*/ 308895 h 309203"/>
              <a:gd name="connsiteX38" fmla="*/ 332681 w 861983"/>
              <a:gd name="connsiteY38" fmla="*/ 188693 h 309203"/>
              <a:gd name="connsiteX39" fmla="*/ 332681 w 861983"/>
              <a:gd name="connsiteY39" fmla="*/ 119895 h 309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61983" h="309203">
                <a:moveTo>
                  <a:pt x="658049" y="308"/>
                </a:moveTo>
                <a:lnTo>
                  <a:pt x="861983" y="308"/>
                </a:lnTo>
                <a:lnTo>
                  <a:pt x="861983" y="69770"/>
                </a:lnTo>
                <a:lnTo>
                  <a:pt x="802345" y="69770"/>
                </a:lnTo>
                <a:lnTo>
                  <a:pt x="802345" y="309203"/>
                </a:lnTo>
                <a:lnTo>
                  <a:pt x="717687" y="309203"/>
                </a:lnTo>
                <a:lnTo>
                  <a:pt x="717687" y="69770"/>
                </a:lnTo>
                <a:lnTo>
                  <a:pt x="658049" y="69770"/>
                </a:lnTo>
                <a:close/>
                <a:moveTo>
                  <a:pt x="553088" y="308"/>
                </a:moveTo>
                <a:lnTo>
                  <a:pt x="637743" y="308"/>
                </a:lnTo>
                <a:lnTo>
                  <a:pt x="637743" y="308895"/>
                </a:lnTo>
                <a:lnTo>
                  <a:pt x="553088" y="308895"/>
                </a:lnTo>
                <a:close/>
                <a:moveTo>
                  <a:pt x="310128" y="308"/>
                </a:moveTo>
                <a:lnTo>
                  <a:pt x="312683" y="308"/>
                </a:lnTo>
                <a:lnTo>
                  <a:pt x="312375" y="308893"/>
                </a:lnTo>
                <a:lnTo>
                  <a:pt x="312376" y="308894"/>
                </a:lnTo>
                <a:lnTo>
                  <a:pt x="312375" y="308894"/>
                </a:lnTo>
                <a:lnTo>
                  <a:pt x="312375" y="308895"/>
                </a:lnTo>
                <a:lnTo>
                  <a:pt x="312330" y="308895"/>
                </a:lnTo>
                <a:lnTo>
                  <a:pt x="312330" y="308894"/>
                </a:lnTo>
                <a:lnTo>
                  <a:pt x="0" y="308894"/>
                </a:lnTo>
                <a:cubicBezTo>
                  <a:pt x="308" y="282863"/>
                  <a:pt x="3480" y="257493"/>
                  <a:pt x="9822" y="233400"/>
                </a:cubicBezTo>
                <a:lnTo>
                  <a:pt x="312327" y="308882"/>
                </a:lnTo>
                <a:lnTo>
                  <a:pt x="312324" y="308870"/>
                </a:lnTo>
                <a:lnTo>
                  <a:pt x="30128" y="177592"/>
                </a:lnTo>
                <a:cubicBezTo>
                  <a:pt x="40920" y="154425"/>
                  <a:pt x="54882" y="132842"/>
                  <a:pt x="71047" y="113197"/>
                </a:cubicBezTo>
                <a:lnTo>
                  <a:pt x="312318" y="308847"/>
                </a:lnTo>
                <a:lnTo>
                  <a:pt x="312293" y="308749"/>
                </a:lnTo>
                <a:lnTo>
                  <a:pt x="116061" y="68799"/>
                </a:lnTo>
                <a:cubicBezTo>
                  <a:pt x="135750" y="52942"/>
                  <a:pt x="157289" y="39640"/>
                  <a:pt x="180765" y="28848"/>
                </a:cubicBezTo>
                <a:lnTo>
                  <a:pt x="312277" y="308685"/>
                </a:lnTo>
                <a:lnTo>
                  <a:pt x="237188" y="9205"/>
                </a:lnTo>
                <a:cubicBezTo>
                  <a:pt x="260665" y="3480"/>
                  <a:pt x="285066" y="308"/>
                  <a:pt x="310128" y="308"/>
                </a:cubicBezTo>
                <a:close/>
                <a:moveTo>
                  <a:pt x="441123" y="0"/>
                </a:moveTo>
                <a:lnTo>
                  <a:pt x="538155" y="0"/>
                </a:lnTo>
                <a:lnTo>
                  <a:pt x="413197" y="155394"/>
                </a:lnTo>
                <a:lnTo>
                  <a:pt x="538772" y="308895"/>
                </a:lnTo>
                <a:lnTo>
                  <a:pt x="444646" y="308895"/>
                </a:lnTo>
                <a:lnTo>
                  <a:pt x="332681" y="188693"/>
                </a:lnTo>
                <a:lnTo>
                  <a:pt x="332681" y="11989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14130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s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Text Slides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96487C8-3898-9A0D-C9F9-756ABF29CC7A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BB845C91-C89E-338E-C9EA-4C39346DFA55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176FA26C-F202-41D1-CD6E-898DF2DEBB09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934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7561264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D431E4-E519-1234-FE33-E8AB8077801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38985F4-50E8-E270-E8DA-DC9A5DFEC6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811813F-F15B-6052-8D32-B7BF1C278A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80263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03953" y="1592263"/>
            <a:ext cx="561657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89038B4-FE9D-E75E-CBA7-A4AFDD61FF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B3F8990C-EE9B-9FAE-C44C-270F39377E6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C8FCD27-29AE-82EA-3746-DBEB053279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6826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59263" y="1598217"/>
            <a:ext cx="367188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155944" y="1592263"/>
            <a:ext cx="3664582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FCF9B44-89CE-5C78-E17A-E0D8DDD8AA0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2B90CFD-7675-410D-5FBC-60FE99027A6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EE605EC-0BAE-E682-2FEE-959934696D4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07566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270033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87713" y="1598217"/>
            <a:ext cx="270033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03949" y="1592263"/>
            <a:ext cx="270033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18B540B-0C8C-E249-F263-396FA418CF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9120188" y="1592263"/>
            <a:ext cx="270033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6F2C2F2-A469-FDA9-4694-B14CE4D2B83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09FE437C-2FB5-8E53-12AF-758B9C09B96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C6255C4-5E26-8F03-0093-3FE830E79C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19302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Text &amp; </a:t>
            </a:r>
            <a:br>
              <a:rPr lang="en-US" sz="12000" b="1" dirty="0">
                <a:solidFill>
                  <a:schemeClr val="bg1"/>
                </a:solidFill>
              </a:rPr>
            </a:br>
            <a:r>
              <a:rPr lang="en-US" sz="12000" b="1" dirty="0" err="1">
                <a:solidFill>
                  <a:schemeClr val="bg1"/>
                </a:solidFill>
              </a:rPr>
              <a:t>Pictue</a:t>
            </a:r>
            <a:endParaRPr lang="en-US" sz="12000" b="1" dirty="0">
              <a:solidFill>
                <a:schemeClr val="bg1"/>
              </a:solidFill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D91CF98-7E64-A92D-A585-8CE7EB1112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0DC14551-5FA4-58A0-A5D0-4712444E529A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CA816A33-7090-9599-A875-ED901DF398E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38540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and Pictur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1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D70B73C-0CF1-5C0D-6E7E-0F2140886ACB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79FA06E-4A79-9BE7-7176-0CDABBFDEA0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ECACCEBE-2A95-EBE4-CD9F-A6EDDA24967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30C461-1671-0A4D-6841-C1DA8B5BA1B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EA6D74CA-A6BA-B921-DEB9-D6A49E43D2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53679442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9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0" y="0"/>
            <a:ext cx="59880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6250CC-595F-56CB-920B-A07D0AF8DB6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20/09/25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012934-337B-04B6-BBA6-336DE745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7DF1B2-42B7-5543-6886-E7938EDBE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484C6BD-91DB-46E4-D1D8-D75CEFB669AE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59D79EA9-159E-AF02-E8D2-0E0E2BFCBD4B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D0DC72A4-EA66-1D2C-67F7-6C89ECA758C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en-US" noProof="1"/>
              <a:t>OE Logoplatzhalter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DC890DB-CD17-4A1F-BD79-44804CD60EB3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Insert with a click on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image icon</a:t>
            </a:r>
            <a:endParaRPr lang="en-US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457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and 2x Pictur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8F5116AB-EDC8-4AAB-4B23-B0F880D3116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342900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76EE313-5AAA-A0EA-8444-811EFE1191D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A1FC182A-F96F-5221-873F-3B2B5AAB8E5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32C1A369-5E22-F1DC-FC91-3E67E0891AA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1294EBFA-1C3B-20E4-7E18-EADCA4BF01E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687767C0-1F3D-3EB7-C35E-3DFC7F453F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20903491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0" y="1"/>
            <a:ext cx="5988049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6D641E1-639F-0493-BBF6-89BD4203144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2E680-3FF9-ABDB-21FE-FBA027792160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20/09/25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A526B-BB77-0D6A-817F-6C40D944BDCE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</p:spPr>
        <p:txBody>
          <a:bodyPr/>
          <a:lstStyle/>
          <a:p>
            <a:r>
              <a:rPr lang="en-US" noProof="1"/>
              <a:t>E. Blomley - Gating EPICS Alarms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BF4C557-2716-4BAC-1F79-F528FD3982DA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644C98EE-B3A7-7238-F3DE-A4EEE986D320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44357380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2x Picture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77424FD-F9EC-9D50-76B7-A15217260B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2" y="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E6670E1C-5A99-3F90-22DA-92683344E10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203952" y="342900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E029FC3-CCFD-6807-4B07-283D6D2E4AC3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BE23FB-82F9-256A-844F-E66CF0B1169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20/09/25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FB82624-8EFE-AB1E-C365-BC8C7FE4BEC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</p:spPr>
        <p:txBody>
          <a:bodyPr/>
          <a:lstStyle/>
          <a:p>
            <a:r>
              <a:rPr lang="en-US" noProof="1"/>
              <a:t>E. Blomley - Gating EPICS Alarms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15CD544-922E-96F9-8EAB-ABE0DF7E74C1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C80D2BB3-E138-B7DD-31BD-76E8F71E4E39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5227583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4" y="1"/>
            <a:ext cx="7932736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CC92567-845B-5A16-AD42-AF8D88C03086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1EFE2-E8B5-56D7-6032-6F049A14EA6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20/09/25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05A39-8EF3-2CC5-3106-31B6DF3A23FD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E. Blomley - Gating EPICS Alarms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9CFE138-5A56-42D1-CEDB-6704D5C323D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F2824E2A-4652-0276-77D5-E2F7A17236EF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88654495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2x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259263" y="342900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7364D22-E1CE-D3E5-45DB-66B9F8D3C95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25E92D-EEDF-41E0-AFB0-5B7CA56902F1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20/09/25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3181661-B42D-C815-F777-F226E4013AB8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E. Blomley - Gating EPICS Alarms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7A4FC51-B5D1-EA2C-4520-8FBD7D0AD4F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25AC6484-86DB-2DAB-BB62-A5745F449A7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63630723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2x Picture vertic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946D4BB-B535-21BF-5706-F2593173BAA1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42913EC-AA64-42F8-7D39-B16842087D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20/09/25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E0DADB-FC3F-095E-4791-75B52230B02F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E. Blomley - Gating EPICS Alarms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A1CFBF2-D69A-34C8-B3BD-C059BF951A1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B89CE0D6-653F-7F8C-F948-4496D414E60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09978504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4x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0" name="Bildplatzhalter 15">
            <a:extLst>
              <a:ext uri="{FF2B5EF4-FFF2-40B4-BE49-F238E27FC236}">
                <a16:creationId xmlns:a16="http://schemas.microsoft.com/office/drawing/2014/main" id="{7F82C154-C2F8-0DAB-C0BD-5339CDD09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3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20C756FA-7475-759D-D898-FED49EC21C6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8224800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3376BD9-6CCE-719E-7D39-A434E6F082BA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30D9CD-2193-97AA-1758-B1FC1421DAAF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US" noProof="1"/>
              <a:t>20/09/25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9C73A4-0550-88A3-B15C-D839D27C3A41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E. Blomley - Gating EPICS Alarms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09BE537-47E8-E28E-E31C-569B375CD31F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sp>
        <p:nvSpPr>
          <p:cNvPr id="12" name="SmartArt Placeholder 11">
            <a:extLst>
              <a:ext uri="{FF2B5EF4-FFF2-40B4-BE49-F238E27FC236}">
                <a16:creationId xmlns:a16="http://schemas.microsoft.com/office/drawing/2014/main" id="{CC855A49-14E5-453A-4AAE-9D55DDBC3682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40119587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and Picture horizontal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2816225"/>
            <a:ext cx="3671889" cy="3460748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255615" y="2816225"/>
            <a:ext cx="3671889" cy="346074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144990" y="2816225"/>
            <a:ext cx="3671889" cy="346074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26003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8BCFDEC-EEB4-FB94-494B-7A6B7C8104D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38CEE48-7318-2C48-A4DB-0374240E6DC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2A6EAAC-D781-C247-456C-6DDB93810FE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2044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horizontal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9EC190A-F91D-A63D-5DE6-284075CC06D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7D6DBFAC-7948-6CD4-F795-0F657587514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1806FD95-1722-01B2-D054-0F1C46053F9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66583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x Picture horizontal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5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E289A028-6BAD-57D6-0C99-2E2EE8D2385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FF70BBC8-26C8-72F5-7017-C4E9ADC5110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4220114-93CE-7986-FBD4-6B87CC84D1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1536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5988050" y="0"/>
            <a:ext cx="6203950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864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B13F734F-93E9-EAAB-2752-52949F41370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20/09/25</a:t>
            </a: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7037DF08-8E92-E882-4AEB-B9E96AA7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9264F0A-C45F-9937-0433-4CE92B3ED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A1532E2A-0AD5-78A6-C7F4-C16B026BA9BB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1126D6D5-2B7D-390E-6320-C8E356BB57B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ihandform: Form 10">
              <a:extLst>
                <a:ext uri="{FF2B5EF4-FFF2-40B4-BE49-F238E27FC236}">
                  <a16:creationId xmlns:a16="http://schemas.microsoft.com/office/drawing/2014/main" id="{E48DCF6E-1E81-A530-130D-A40052D29E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295743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x Picture horizontal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4041775"/>
            <a:ext cx="3671886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4259261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-1"/>
            <a:ext cx="3889375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B0C0D4B8-0642-DA51-02B4-CD518D792A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-1"/>
            <a:ext cx="404336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94F7FD17-6F08-455B-89F3-014E426ED5A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95BB98B-CA7B-1291-9702-334ACEEE83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F8E6D6-952F-6259-CB3F-D9FD0CF614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45613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C3AEDD-A574-4DAF-D1EC-A27C2292DE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F58EBD7-6711-442F-F11B-AEE90C03C90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8F5ADB7-1DE3-CF4C-2772-4A7CBBB483E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54893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08F79B48-DA81-CB7D-4184-C12044C4712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3DB8F0C-439C-6E68-E1D6-2CD9C93ACEF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4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26F2CC-FD06-0D05-F9BC-EA3577B02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4B56F4D1-3BED-CF11-4CA9-195A2857302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82BB5B3-0CF3-C297-3B12-70918709FF8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33850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D81F5719-88F7-8122-30E7-C4EDDE47BEB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DF833069-8A51-2788-517E-244A50E9A0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8FBD7F7D-0AAE-6C8E-E25F-AD0146EE9DC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CC866A8-34DE-9962-F35F-CD530235112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D73AD41-5895-7F97-5F11-9EE28D61761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C39AA92-697F-9C87-7391-FD2148F379B1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39744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57221ED0-08B5-804A-A5D3-858C1FBF65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2C1B9B64-2441-8357-F153-985A05DAB7A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3B17586A-9CCE-8295-2F97-E528DD0C3C8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0C7BBDAF-B20D-60D9-3199-BC0FA5A0FEA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07C1E-75AF-D661-9B0E-FB6406930C7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2A8345-FC50-948A-F811-0B4575026B2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9AA0923-C682-650B-E243-7EC5A1EB571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2368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5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5DC53031-0D17-F341-B556-CAB21B21AD9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621CD60-0EEE-8EE1-2413-15ACFBB4FD0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7834F377-608A-1764-2D89-CC39A31EDCC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4C11F33F-4952-0822-BD29-5112BEE9D3D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E636C18E-9864-2F8B-F6CA-5E977141C9D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481462F4-7E9B-9816-7A91-CD63748EFFA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2F10F94-6302-EFB2-67BF-534AEC1DF945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3E4D86CD-F0F0-D953-FC70-25716FFC7015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80553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6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06B3F9A9-7D44-E3D9-34C3-186B5CE72C7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487580F0-10F0-597D-B74B-3AA53C72CB5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5" name="Bildplatzhalter 15">
            <a:extLst>
              <a:ext uri="{FF2B5EF4-FFF2-40B4-BE49-F238E27FC236}">
                <a16:creationId xmlns:a16="http://schemas.microsoft.com/office/drawing/2014/main" id="{479D4CF8-3CF2-33EE-3E52-E67D33D232A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681FE394-9FBF-7254-E399-7BF501CFF5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2EC1BE5C-58BE-A28F-D48F-AACC647D303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2" y="2528900"/>
            <a:ext cx="3889375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A1CE0C82-8D00-6128-A723-75FB35F9E4B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D9D3A7-656E-5EF8-DC21-9E4100AD724C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15DD17-D1C2-CAD1-2B57-987C840DD93B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FC4E6F-39C1-2BF6-B3CD-824ACF396079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83348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6858001"/>
          </a:xfrm>
        </p:spPr>
        <p:txBody>
          <a:bodyPr tIns="90000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7561263" cy="1011236"/>
          </a:xfrm>
        </p:spPr>
        <p:txBody>
          <a:bodyPr t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A93AEE-C09B-11EE-62B2-D258B26B0D2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A26D7894-F140-1F47-D2F6-229CD2C494F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0435903-70F1-B75C-C10A-BC04CBD3B6F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C091A42-6A7C-132E-E5ED-A7A2F10231A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AF2A633C-85DA-E08F-E985-EE1D753E33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57802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und 2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5265738"/>
            <a:ext cx="5616575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9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203950" y="5265738"/>
            <a:ext cx="5616575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E3343F-20F8-0E46-42FA-821D2026B50E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7DF4F2F-5D04-4C9E-307B-30037ABC94A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D81DB6B4-64B1-EEDE-D757-88A82845A33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92315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Text und 3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5265738"/>
            <a:ext cx="3671889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260849" y="5265738"/>
            <a:ext cx="3671889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8148639" y="5265738"/>
            <a:ext cx="3671889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CDF1D0DD-152A-CD72-F7A9-948FA54C7916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10188A5A-13A0-E431-44B3-E58A8A6D0DD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9C41ECA-AF89-1BAD-40AE-C421974015D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951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371475" y="4041775"/>
            <a:ext cx="5616575" cy="1691479"/>
          </a:xfrm>
        </p:spPr>
        <p:txBody>
          <a:bodyPr rIns="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E52B5CC-CF21-9E7E-CADE-8B782F3AF80F}"/>
              </a:ext>
            </a:extLst>
          </p:cNvPr>
          <p:cNvSpPr/>
          <p:nvPr userDrawn="1"/>
        </p:nvSpPr>
        <p:spPr bwMode="gray">
          <a:xfrm>
            <a:off x="12233756" y="1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613673CC-527A-F7FD-F4BB-EFB8EDA92E7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20/09/25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2973810-AFA0-E19F-E5A5-A7F82CD72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51AF4981-2A51-01C8-FC65-7C68623E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SmartArt-Platzhalter 10">
            <a:extLst>
              <a:ext uri="{FF2B5EF4-FFF2-40B4-BE49-F238E27FC236}">
                <a16:creationId xmlns:a16="http://schemas.microsoft.com/office/drawing/2014/main" id="{B8A25F18-5A38-86C1-D835-316B836320E1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2273825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Text und 4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6" y="5265738"/>
            <a:ext cx="2700338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28582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85827" y="5265738"/>
            <a:ext cx="2700338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2056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05687" y="5265738"/>
            <a:ext cx="2700338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1201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9120187" y="5265738"/>
            <a:ext cx="2700338" cy="1011236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5DC6279-864D-E5B0-0BBF-962E9E50B6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3CF6C9B7-B599-4BE6-52FB-051D2A0B3B4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9EAF3799-0F9B-7F03-53B6-D30505ED8E7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69789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x Text und 5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6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704537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907"/>
            <a:ext cx="11449050" cy="1007455"/>
          </a:xfrm>
        </p:spPr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704538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037599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5037600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7370661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7370662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9703724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9703725" y="4041775"/>
            <a:ext cx="2116800" cy="2235199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99193BC6-5DE5-F84B-817B-E27F95FD4E36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A4281E8C-1C19-EF23-952B-CD22CCC9F3BE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C9F951DB-FC7A-C00E-DAB8-004CEF0ABB3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58711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x Text und 6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6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314574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314575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2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259263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03950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8149231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148638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DB5A221-6B48-924B-A1FD-6D62179C207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100900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EB10AE12-A5D0-F238-1264-88B90FA440A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10090050" y="4041774"/>
            <a:ext cx="1728788" cy="2232025"/>
          </a:xfrm>
        </p:spPr>
        <p:txBody>
          <a:bodyPr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79DD9CB7-7539-1828-FADA-78A66F2349FA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63BDBE70-17B1-8520-1846-0D0FF5DC7FC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7D5DEFA5-487F-8348-320F-F21E99551105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403977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Picture and 4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3360814"/>
            <a:ext cx="5616575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5616574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8" y="1592262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203950" y="3360814"/>
            <a:ext cx="5616575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371475" y="4041775"/>
            <a:ext cx="5616573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371474" y="5805774"/>
            <a:ext cx="5616573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4041774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03950" y="5805774"/>
            <a:ext cx="5616573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7649989-D9AA-435F-7A4A-0B2A5E1ECF2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C9F316C1-96F5-A67B-AF23-9ACC6CA9F2A5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D2A681F8-D362-068B-DB53-4422E123610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13593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Picture and 6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3360814"/>
            <a:ext cx="3671888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6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260848" y="3360814"/>
            <a:ext cx="3671888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7" y="1594869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8148637" y="3358868"/>
            <a:ext cx="3671888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71475" y="4041774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71474" y="5805774"/>
            <a:ext cx="3671888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DC1FEB43-DE82-8732-4F57-F71B0E7269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0" y="4044948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1677C5CF-B71C-20E0-5EC4-77FF60F7CB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259262" y="5813500"/>
            <a:ext cx="3671888" cy="463474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DFEEF33F-FBF4-3DE9-D0E5-00A10C7FC56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7" y="4041773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A36A8A1C-5BB2-98A0-32C5-38F2E40CEFE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8148637" y="5805773"/>
            <a:ext cx="3671888" cy="464400"/>
          </a:xfrm>
        </p:spPr>
        <p:txBody>
          <a:bodyPr tIns="144000"/>
          <a:lstStyle/>
          <a:p>
            <a:pPr lvl="0"/>
            <a:r>
              <a:rPr lang="en-US" dirty="0"/>
              <a:t>Add text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A5232473-C891-573E-C486-121FF378F57C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302FC03-B491-A207-7DBA-127BB90729DD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8B67C2D4-3135-E49A-5148-63257685678A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620574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300"/>
            <a:ext cx="7561263" cy="4681537"/>
          </a:xfrm>
        </p:spPr>
        <p:txBody>
          <a:bodyPr/>
          <a:lstStyle>
            <a:lvl1pPr marL="432000" indent="-432000">
              <a:buClrTx/>
              <a:buFont typeface="Franklin Gothic Medium" panose="020B0603020102020204" pitchFamily="34" charset="0"/>
              <a:buChar char="”"/>
              <a:defRPr sz="5000"/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259262" y="5265738"/>
            <a:ext cx="3673475" cy="1011236"/>
          </a:xfrm>
        </p:spPr>
        <p:txBody>
          <a:bodyPr anchor="b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18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2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A2B4EB0-6F81-8A92-AEB6-3A876DF968E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0B1A5CA9-F444-9ABD-A3CA-65CB055B04B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110DDBB-783E-176F-3138-CDB539444CF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1568248-D3ED-9CDD-8765-05A7F7D909A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CD118D49-289F-F3C3-A4F7-A7BAA877B06B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15600563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 the image to the clipboard,</a:t>
            </a:r>
            <a:br>
              <a:rPr lang="en-US" dirty="0"/>
            </a:br>
            <a:r>
              <a:rPr lang="en-US" dirty="0"/>
              <a:t> select the placeholder </a:t>
            </a:r>
            <a:br>
              <a:rPr lang="en-US" dirty="0"/>
            </a:br>
            <a:r>
              <a:rPr lang="en-US" dirty="0"/>
              <a:t>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5E8BE99-BBFE-1166-A5A4-5E8F865BC33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475F87F0-97BD-75C5-3B01-5453495E2DA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DC4A23-8BC7-B256-93F3-F3D72EA72D2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12BEC3C-F478-347A-87BC-A57694C03C4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CFA640E-0C3B-EC08-4180-576AB4B63F75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12862243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 the image to the clipboard,</a:t>
            </a:r>
            <a:br>
              <a:rPr lang="en-US" dirty="0"/>
            </a:br>
            <a:r>
              <a:rPr lang="en-US" dirty="0"/>
              <a:t> select the placeholder </a:t>
            </a:r>
            <a:br>
              <a:rPr lang="en-US" dirty="0"/>
            </a:br>
            <a:r>
              <a:rPr lang="en-US" dirty="0"/>
              <a:t>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4B639C-9221-9BDD-0103-AF80E5F4FC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71475" y="2816225"/>
            <a:ext cx="3671888" cy="22336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EA6A5AB-5F58-422C-FC11-9570CAC5B5E8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For light images,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logo color can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1980954-6FA1-FA07-4041-D754784A207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8BB377EE-E522-561C-164E-DE25C9BDA1C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544A298-CA43-241E-F64B-02F6BEC45A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EB352FB-5D9C-29FF-9EFE-4F1988C355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35446597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300"/>
            <a:ext cx="7561263" cy="4681538"/>
          </a:xfrm>
        </p:spPr>
        <p:txBody>
          <a:bodyPr/>
          <a:lstStyle>
            <a:lvl1pPr marL="0" indent="0">
              <a:buClrTx/>
              <a:buFont typeface="Franklin Gothic Medium" panose="020B0603020102020204" pitchFamily="34" charset="0"/>
              <a:buNone/>
              <a:defRPr sz="5000"/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7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F98A4DE-C74C-4808-FDCB-EBF6770F28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D1B3FA-E430-88B7-E277-5600359CFE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1F58DB-2C93-B018-29B4-F68DDB67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942051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DF83F67C-6F11-812D-C9A9-0CCF3FAD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07D85C20-697F-36B4-27AB-4369535E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AD7C5E3-7820-0372-2225-AD27411D8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E4CDB45-9507-051E-FC07-208E38906803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5484000" y="3209400"/>
            <a:ext cx="1224000" cy="439200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7E21D00-0F9F-CF9A-2404-7B982CA997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B7C94D0-DD91-0D9E-E79B-7B7E82C21C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7831357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 dirty="0"/>
              <a:t>Insert picture by clicking on the symbol.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Alternatively, copy the image to the clipboard,</a:t>
            </a:r>
            <a:br>
              <a:rPr lang="en-US" dirty="0"/>
            </a:br>
            <a:r>
              <a:rPr lang="en-US" dirty="0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371475" y="4038599"/>
            <a:ext cx="5616575" cy="1694655"/>
          </a:xfrm>
        </p:spPr>
        <p:txBody>
          <a:bodyPr rIns="0" anchor="t"/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tx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 userDrawn="1">
            <p:ph sz="quarter" idx="14" hasCustomPrompt="1"/>
          </p:nvPr>
        </p:nvSpPr>
        <p:spPr bwMode="black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en-US" noProof="1"/>
              <a:t>OE Logoplatzhalter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CDC56E0-CC7D-87E3-D66D-6BEE83D8AE75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 dirty="0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Insert with a click on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the image icon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05E904A-C9EA-86A7-9664-F1BEB574F064}"/>
              </a:ext>
            </a:extLst>
          </p:cNvPr>
          <p:cNvSpPr txBox="1">
            <a:spLocks/>
          </p:cNvSpPr>
          <p:nvPr userDrawn="1"/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vert="horz" wrap="none" lIns="0" tIns="36000" rIns="0" bIns="0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Datum aus technischen Gründen nicht deaktivieren!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46CC5CD-AF6B-4EF0-3308-79576A9A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F9ED98-5AE0-9DB9-A2FD-AB2BDC2F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6" name="SmartArt-Platzhalter 10">
            <a:extLst>
              <a:ext uri="{FF2B5EF4-FFF2-40B4-BE49-F238E27FC236}">
                <a16:creationId xmlns:a16="http://schemas.microsoft.com/office/drawing/2014/main" id="{A96C0EF9-BA74-F815-E094-6E6D6E1F1198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854709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 dirty="0">
                <a:solidFill>
                  <a:schemeClr val="bg1"/>
                </a:solidFill>
              </a:rPr>
              <a:t>Agenda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5244B92-11CA-AA31-8AB9-45C253E1FCD6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92178F17-D259-CFA4-628D-049EBD28B82E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27EC8CEF-7F13-B3B5-1CA9-5784DB43CE28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0089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1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A62E724-8D8E-017B-D237-54AB651DA6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AA1E83E6-0784-7D15-05B6-ECA93ACB4E0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4CFC666-FAD5-95CE-AB04-8312C38E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E88CBA03-8F50-B545-A32B-4EB8051F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6" name="Gruppieren 8">
            <a:extLst>
              <a:ext uri="{FF2B5EF4-FFF2-40B4-BE49-F238E27FC236}">
                <a16:creationId xmlns:a16="http://schemas.microsoft.com/office/drawing/2014/main" id="{4F193AEC-6C33-5D16-E8BD-11008ABD0D26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2" name="Freihandform: Form 9">
              <a:extLst>
                <a:ext uri="{FF2B5EF4-FFF2-40B4-BE49-F238E27FC236}">
                  <a16:creationId xmlns:a16="http://schemas.microsoft.com/office/drawing/2014/main" id="{BA3CA40A-7851-2B35-5B5A-35D208E1840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ihandform: Form 10">
              <a:extLst>
                <a:ext uri="{FF2B5EF4-FFF2-40B4-BE49-F238E27FC236}">
                  <a16:creationId xmlns:a16="http://schemas.microsoft.com/office/drawing/2014/main" id="{E7EC9A8E-93DF-7D38-89A8-78C0093850F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50791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300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C2C08001-0F3C-B494-75F8-9E71BBFF681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B6259812-E65C-E700-2748-83B9B6FC5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09484FD1-E4AD-217E-F687-4A210DD2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76DED8B8-EFA6-718F-9119-0912343D0EB1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234776EF-E104-BAD6-7E97-FEE9CFC66A6D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ihandform: Form 10">
              <a:extLst>
                <a:ext uri="{FF2B5EF4-FFF2-40B4-BE49-F238E27FC236}">
                  <a16:creationId xmlns:a16="http://schemas.microsoft.com/office/drawing/2014/main" id="{AB56C35B-7BF5-A86F-9241-BB993C9B0B8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158AFF2-074B-D1FB-1C41-F829102F48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99970532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two-colum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BE5E7D9-65C6-9061-D956-2409B92BA4B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AE2B0FA-73E6-CDD3-8A4F-6051AF03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3FB7E51-B660-A4E3-16CE-5C9FC11BF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59902170-140E-DD1B-0ABE-04793B9D1C0F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C5FE5ADF-144A-6881-EE4F-B970B5A2EAE1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A0DD601B-ADFA-837B-6B1A-5F76F3B3FCB5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D1336DF-F71A-7856-88D0-0CE77A6C8D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15739620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AC8670-2373-ACE7-1748-0B4F79D1DCA9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907"/>
            <a:ext cx="11449050" cy="100745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US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F615B8-B68C-BFF2-C357-D019188813E1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1592262"/>
            <a:ext cx="11449050" cy="46815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6"/>
            <a:r>
              <a:rPr lang="en-US" dirty="0"/>
              <a:t>Eighth level</a:t>
            </a:r>
          </a:p>
          <a:p>
            <a:pPr lvl="7"/>
            <a:r>
              <a:rPr lang="en-US" dirty="0"/>
              <a:t>Ninth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10645A-C6A4-0669-9312-4601E1886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100263" y="6273800"/>
            <a:ext cx="5832475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r>
              <a:rPr lang="en-US" noProof="1"/>
              <a:t>E. Blomley - Gating EPICS Alarms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5839F2-D397-6E48-3A61-2C5024B4E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71475" y="6273800"/>
            <a:ext cx="575953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776FC98F-84AD-404B-BCCB-49E092AA6DE0}" type="slidenum">
              <a:rPr lang="en-US" noProof="1" smtClean="0"/>
              <a:pPr/>
              <a:t>‹Nr.›</a:t>
            </a:fld>
            <a:endParaRPr lang="en-US" noProof="1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90F709B-A2DC-57A5-E7E6-8518482A8044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1140463" y="6437457"/>
            <a:ext cx="689586" cy="247362"/>
            <a:chOff x="11189494" y="381000"/>
            <a:chExt cx="621506" cy="222941"/>
          </a:xfrm>
        </p:grpSpPr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5EBFDC3C-E9B5-878F-6873-AAF6A36E768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035EDC6-B9F4-55AD-87D2-DD2E60B1592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A50F823-CF9B-29C2-AD0C-587133135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7428" y="6273800"/>
            <a:ext cx="1152835" cy="584200"/>
          </a:xfrm>
          <a:prstGeom prst="rect">
            <a:avLst/>
          </a:prstGeom>
        </p:spPr>
        <p:txBody>
          <a:bodyPr vert="horz" lIns="0" tIns="36000" rIns="0" bIns="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r>
              <a:rPr lang="en-US" noProof="1"/>
              <a:t>20/09/25</a:t>
            </a:r>
          </a:p>
        </p:txBody>
      </p:sp>
    </p:spTree>
    <p:extLst>
      <p:ext uri="{BB962C8B-B14F-4D97-AF65-F5344CB8AC3E}">
        <p14:creationId xmlns:p14="http://schemas.microsoft.com/office/powerpoint/2010/main" val="123452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49" r:id="rId2"/>
    <p:sldLayoutId id="2147483650" r:id="rId3"/>
    <p:sldLayoutId id="2147483651" r:id="rId4"/>
    <p:sldLayoutId id="2147483652" r:id="rId5"/>
    <p:sldLayoutId id="2147483694" r:id="rId6"/>
    <p:sldLayoutId id="2147483653" r:id="rId7"/>
    <p:sldLayoutId id="2147483654" r:id="rId8"/>
    <p:sldLayoutId id="2147483655" r:id="rId9"/>
    <p:sldLayoutId id="2147483656" r:id="rId10"/>
    <p:sldLayoutId id="2147483695" r:id="rId11"/>
    <p:sldLayoutId id="2147483657" r:id="rId12"/>
    <p:sldLayoutId id="2147483696" r:id="rId13"/>
    <p:sldLayoutId id="2147483658" r:id="rId14"/>
    <p:sldLayoutId id="2147483659" r:id="rId15"/>
    <p:sldLayoutId id="2147483660" r:id="rId16"/>
    <p:sldLayoutId id="2147483661" r:id="rId17"/>
    <p:sldLayoutId id="2147483697" r:id="rId18"/>
    <p:sldLayoutId id="2147483662" r:id="rId19"/>
    <p:sldLayoutId id="2147483663" r:id="rId20"/>
    <p:sldLayoutId id="2147483664" r:id="rId21"/>
    <p:sldLayoutId id="2147483665" r:id="rId22"/>
    <p:sldLayoutId id="2147483666" r:id="rId23"/>
    <p:sldLayoutId id="2147483667" r:id="rId24"/>
    <p:sldLayoutId id="2147483668" r:id="rId25"/>
    <p:sldLayoutId id="2147483669" r:id="rId26"/>
    <p:sldLayoutId id="2147483670" r:id="rId27"/>
    <p:sldLayoutId id="2147483671" r:id="rId28"/>
    <p:sldLayoutId id="2147483672" r:id="rId29"/>
    <p:sldLayoutId id="2147483673" r:id="rId30"/>
    <p:sldLayoutId id="2147483674" r:id="rId31"/>
    <p:sldLayoutId id="2147483675" r:id="rId32"/>
    <p:sldLayoutId id="2147483676" r:id="rId33"/>
    <p:sldLayoutId id="2147483677" r:id="rId34"/>
    <p:sldLayoutId id="2147483678" r:id="rId35"/>
    <p:sldLayoutId id="2147483679" r:id="rId36"/>
    <p:sldLayoutId id="2147483680" r:id="rId37"/>
    <p:sldLayoutId id="2147483681" r:id="rId38"/>
    <p:sldLayoutId id="2147483682" r:id="rId39"/>
    <p:sldLayoutId id="2147483683" r:id="rId40"/>
    <p:sldLayoutId id="2147483684" r:id="rId41"/>
    <p:sldLayoutId id="2147483685" r:id="rId42"/>
    <p:sldLayoutId id="2147483686" r:id="rId43"/>
    <p:sldLayoutId id="2147483687" r:id="rId44"/>
    <p:sldLayoutId id="2147483688" r:id="rId45"/>
    <p:sldLayoutId id="2147483689" r:id="rId46"/>
    <p:sldLayoutId id="2147483690" r:id="rId47"/>
    <p:sldLayoutId id="2147483691" r:id="rId48"/>
    <p:sldLayoutId id="2147483692" r:id="rId49"/>
  </p:sldLayoutIdLst>
  <p:transition>
    <p:fade/>
  </p:transition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85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pos="1323" userDrawn="1">
          <p15:clr>
            <a:srgbClr val="F26B43"/>
          </p15:clr>
        </p15:guide>
        <p15:guide id="5" pos="1459" userDrawn="1">
          <p15:clr>
            <a:srgbClr val="F26B43"/>
          </p15:clr>
        </p15:guide>
        <p15:guide id="6" pos="2547" userDrawn="1">
          <p15:clr>
            <a:srgbClr val="F26B43"/>
          </p15:clr>
        </p15:guide>
        <p15:guide id="7" pos="2683" userDrawn="1">
          <p15:clr>
            <a:srgbClr val="F26B43"/>
          </p15:clr>
        </p15:guide>
        <p15:guide id="8" pos="3772" userDrawn="1">
          <p15:clr>
            <a:srgbClr val="F26B43"/>
          </p15:clr>
        </p15:guide>
        <p15:guide id="9" pos="3908" userDrawn="1">
          <p15:clr>
            <a:srgbClr val="F26B43"/>
          </p15:clr>
        </p15:guide>
        <p15:guide id="10" pos="4997" userDrawn="1">
          <p15:clr>
            <a:srgbClr val="F26B43"/>
          </p15:clr>
        </p15:guide>
        <p15:guide id="11" pos="5133" userDrawn="1">
          <p15:clr>
            <a:srgbClr val="F26B43"/>
          </p15:clr>
        </p15:guide>
        <p15:guide id="12" pos="6221" userDrawn="1">
          <p15:clr>
            <a:srgbClr val="F26B43"/>
          </p15:clr>
        </p15:guide>
        <p15:guide id="13" pos="6357" userDrawn="1">
          <p15:clr>
            <a:srgbClr val="F26B43"/>
          </p15:clr>
        </p15:guide>
        <p15:guide id="14" pos="1935" userDrawn="1">
          <p15:clr>
            <a:srgbClr val="5ACBF0"/>
          </p15:clr>
        </p15:guide>
        <p15:guide id="15" pos="2071" userDrawn="1">
          <p15:clr>
            <a:srgbClr val="5ACBF0"/>
          </p15:clr>
        </p15:guide>
        <p15:guide id="16" pos="5609" userDrawn="1">
          <p15:clr>
            <a:srgbClr val="5ACBF0"/>
          </p15:clr>
        </p15:guide>
        <p15:guide id="17" pos="5745" userDrawn="1">
          <p15:clr>
            <a:srgbClr val="5ACBF0"/>
          </p15:clr>
        </p15:guide>
        <p15:guide id="18" orient="horz" pos="867" userDrawn="1">
          <p15:clr>
            <a:srgbClr val="F26B43"/>
          </p15:clr>
        </p15:guide>
        <p15:guide id="19" orient="horz" pos="1003" userDrawn="1">
          <p15:clr>
            <a:srgbClr val="F26B43"/>
          </p15:clr>
        </p15:guide>
        <p15:guide id="20" orient="horz" pos="1638" userDrawn="1">
          <p15:clr>
            <a:srgbClr val="F26B43"/>
          </p15:clr>
        </p15:guide>
        <p15:guide id="21" orient="horz" pos="1774" userDrawn="1">
          <p15:clr>
            <a:srgbClr val="F26B43"/>
          </p15:clr>
        </p15:guide>
        <p15:guide id="22" orient="horz" pos="2409" userDrawn="1">
          <p15:clr>
            <a:srgbClr val="F26B43"/>
          </p15:clr>
        </p15:guide>
        <p15:guide id="23" orient="horz" pos="2546" userDrawn="1">
          <p15:clr>
            <a:srgbClr val="F26B43"/>
          </p15:clr>
        </p15:guide>
        <p15:guide id="24" orient="horz" pos="3181" userDrawn="1">
          <p15:clr>
            <a:srgbClr val="F26B43"/>
          </p15:clr>
        </p15:guide>
        <p15:guide id="25" orient="horz" pos="3317" userDrawn="1">
          <p15:clr>
            <a:srgbClr val="F26B43"/>
          </p15:clr>
        </p15:guide>
        <p15:guide id="26" orient="horz" pos="39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7" Type="http://schemas.openxmlformats.org/officeDocument/2006/relationships/image" Target="../media/image28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sv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t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795A6-68D0-083E-8810-12726F6811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Concepts for Gating EPICS Alarm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2C3F538-CAF3-C51F-F1D7-F5346C509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5" y="5733256"/>
            <a:ext cx="9540949" cy="543718"/>
          </a:xfrm>
        </p:spPr>
        <p:txBody>
          <a:bodyPr/>
          <a:lstStyle/>
          <a:p>
            <a:r>
              <a:rPr lang="en-US" noProof="0" dirty="0"/>
              <a:t>E. Blomley &amp; J. Gethmann</a:t>
            </a:r>
          </a:p>
        </p:txBody>
      </p:sp>
      <p:sp>
        <p:nvSpPr>
          <p:cNvPr id="19" name="Datumsplatzhalter 18">
            <a:extLst>
              <a:ext uri="{FF2B5EF4-FFF2-40B4-BE49-F238E27FC236}">
                <a16:creationId xmlns:a16="http://schemas.microsoft.com/office/drawing/2014/main" id="{0005EABD-2806-E2D2-FB0F-B529B111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noProof="0"/>
              <a:t>20/09/25</a:t>
            </a:r>
            <a:endParaRPr lang="en-US" noProof="0" dirty="0"/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22305CA1-C370-83F4-736D-5D0285B03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noProof="0"/>
              <a:t>E. Blomley - Gating EPICS Alarms</a:t>
            </a:r>
            <a:endParaRPr lang="en-US" noProof="0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7A3D0F9D-5B7E-F828-8DFC-B82773CAD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8" name="SmartArt Placeholder 7">
            <a:extLst>
              <a:ext uri="{FF2B5EF4-FFF2-40B4-BE49-F238E27FC236}">
                <a16:creationId xmlns:a16="http://schemas.microsoft.com/office/drawing/2014/main" id="{BD3FB54C-A89A-9712-7321-0E05E6A7F63C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/>
        <p:txBody>
          <a:bodyPr/>
          <a:lstStyle/>
          <a:p>
            <a:endParaRPr lang="en-US" noProof="0" dirty="0"/>
          </a:p>
        </p:txBody>
      </p:sp>
      <p:pic>
        <p:nvPicPr>
          <p:cNvPr id="5" name="Grafik 4" descr="Martinshorn">
            <a:extLst>
              <a:ext uri="{FF2B5EF4-FFF2-40B4-BE49-F238E27FC236}">
                <a16:creationId xmlns:a16="http://schemas.microsoft.com/office/drawing/2014/main" id="{E1DB0DDF-4D04-5E6D-B088-EC1FA0F753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4072" y="677864"/>
            <a:ext cx="2891086" cy="2891086"/>
          </a:xfrm>
          <a:prstGeom prst="rect">
            <a:avLst/>
          </a:prstGeom>
        </p:spPr>
      </p:pic>
      <p:pic>
        <p:nvPicPr>
          <p:cNvPr id="7" name="Grafik 6" descr="Zaun">
            <a:extLst>
              <a:ext uri="{FF2B5EF4-FFF2-40B4-BE49-F238E27FC236}">
                <a16:creationId xmlns:a16="http://schemas.microsoft.com/office/drawing/2014/main" id="{93811C62-CF08-4961-7F48-8AD3A63765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39616" y="791416"/>
            <a:ext cx="2891086" cy="289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20794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54778E-9288-45FD-E1D6-4BD744F79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Putting it Together – Our current system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FEA4C3-4000-A5B2-4C16-A5A60552EE9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DAC924-0B7D-B07E-1C6D-DC386B11668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33ADA2-0BF4-2BCA-348A-443194DBC5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32580E7-E5BA-EB3B-0A84-9B192BB3F8CE}"/>
              </a:ext>
            </a:extLst>
          </p:cNvPr>
          <p:cNvSpPr/>
          <p:nvPr/>
        </p:nvSpPr>
        <p:spPr>
          <a:xfrm>
            <a:off x="1121365" y="2721953"/>
            <a:ext cx="2047009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EPICS PVs</a:t>
            </a:r>
            <a:endParaRPr lang="en-GB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0D4A856-F1E3-89D3-CE98-7373BB22E3D8}"/>
              </a:ext>
            </a:extLst>
          </p:cNvPr>
          <p:cNvSpPr/>
          <p:nvPr/>
        </p:nvSpPr>
        <p:spPr>
          <a:xfrm>
            <a:off x="4036015" y="2721953"/>
            <a:ext cx="2047009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JAVA </a:t>
            </a:r>
            <a:r>
              <a:rPr lang="de-DE" dirty="0" err="1"/>
              <a:t>Alarming</a:t>
            </a:r>
            <a:endParaRPr lang="en-GB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754E4C3-A1E0-2B9E-030B-060D1284A341}"/>
              </a:ext>
            </a:extLst>
          </p:cNvPr>
          <p:cNvSpPr/>
          <p:nvPr/>
        </p:nvSpPr>
        <p:spPr>
          <a:xfrm>
            <a:off x="6950665" y="2721953"/>
            <a:ext cx="2047009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CSS </a:t>
            </a:r>
            <a:r>
              <a:rPr lang="de-DE" err="1"/>
              <a:t>Alarming</a:t>
            </a:r>
            <a:endParaRPr lang="en-GB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7F8CE77-39B4-F5CA-A76B-E6E2F8FD56D1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6083024" y="2931503"/>
            <a:ext cx="867641" cy="637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BDBE19A2-12DC-E378-FF58-E2850A94D620}"/>
              </a:ext>
            </a:extLst>
          </p:cNvPr>
          <p:cNvSpPr txBox="1"/>
          <p:nvPr/>
        </p:nvSpPr>
        <p:spPr>
          <a:xfrm>
            <a:off x="4112861" y="2352621"/>
            <a:ext cx="1760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/>
              <a:t>Layer 2</a:t>
            </a:r>
            <a:endParaRPr lang="en-GB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45B3F0-B002-EBAE-6720-0C61B94ED989}"/>
              </a:ext>
            </a:extLst>
          </p:cNvPr>
          <p:cNvSpPr txBox="1"/>
          <p:nvPr/>
        </p:nvSpPr>
        <p:spPr>
          <a:xfrm>
            <a:off x="7093862" y="2352621"/>
            <a:ext cx="1760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/>
              <a:t>Layer 3</a:t>
            </a:r>
            <a:endParaRPr lang="en-GB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597C4B5-79EC-F6C3-17CB-1919AB840FC5}"/>
              </a:ext>
            </a:extLst>
          </p:cNvPr>
          <p:cNvSpPr txBox="1"/>
          <p:nvPr/>
        </p:nvSpPr>
        <p:spPr>
          <a:xfrm>
            <a:off x="3733639" y="3203639"/>
            <a:ext cx="2651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XML </a:t>
            </a:r>
            <a:r>
              <a:rPr lang="de-DE" dirty="0" err="1"/>
              <a:t>configuration</a:t>
            </a:r>
            <a:r>
              <a:rPr lang="de-DE" dirty="0"/>
              <a:t> + </a:t>
            </a:r>
            <a:r>
              <a:rPr lang="de-DE" dirty="0" err="1"/>
              <a:t>templating</a:t>
            </a:r>
            <a:endParaRPr lang="en-GB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9A0FE01-CC6D-97AC-95FC-988BF038F40F}"/>
              </a:ext>
            </a:extLst>
          </p:cNvPr>
          <p:cNvSpPr txBox="1"/>
          <p:nvPr/>
        </p:nvSpPr>
        <p:spPr>
          <a:xfrm>
            <a:off x="6806109" y="3281008"/>
            <a:ext cx="219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CSS Alarm </a:t>
            </a:r>
            <a:r>
              <a:rPr lang="de-DE" dirty="0" err="1"/>
              <a:t>Tree</a:t>
            </a:r>
            <a:endParaRPr lang="de-DE" dirty="0"/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B6648497-AE64-DF8A-2F8F-BA9EF30BD3A9}"/>
              </a:ext>
            </a:extLst>
          </p:cNvPr>
          <p:cNvCxnSpPr/>
          <p:nvPr/>
        </p:nvCxnSpPr>
        <p:spPr>
          <a:xfrm flipH="1">
            <a:off x="3168374" y="2931503"/>
            <a:ext cx="867641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17533431-0AE4-69F0-ECA9-4C7E242AF4B0}"/>
              </a:ext>
            </a:extLst>
          </p:cNvPr>
          <p:cNvSpPr/>
          <p:nvPr/>
        </p:nvSpPr>
        <p:spPr>
          <a:xfrm>
            <a:off x="3694154" y="1820072"/>
            <a:ext cx="2797629" cy="2037673"/>
          </a:xfrm>
          <a:prstGeom prst="rect">
            <a:avLst/>
          </a:prstGeom>
          <a:noFill/>
          <a:ln w="571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0213DE1A-88EA-32F2-814A-B472783FA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665" y="4139034"/>
            <a:ext cx="4862498" cy="1691056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FF5CF575-4E6F-C16E-F3E7-1AFB55BD8EE5}"/>
              </a:ext>
            </a:extLst>
          </p:cNvPr>
          <p:cNvSpPr/>
          <p:nvPr/>
        </p:nvSpPr>
        <p:spPr>
          <a:xfrm>
            <a:off x="4036015" y="4776212"/>
            <a:ext cx="4639714" cy="75607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1555FFA-2639-B21C-FAD8-DA4D21FA198D}"/>
              </a:ext>
            </a:extLst>
          </p:cNvPr>
          <p:cNvSpPr/>
          <p:nvPr/>
        </p:nvSpPr>
        <p:spPr>
          <a:xfrm>
            <a:off x="4086732" y="4240771"/>
            <a:ext cx="2298667" cy="32589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F515070E-873E-101C-5A0A-7237ABE14923}"/>
              </a:ext>
            </a:extLst>
          </p:cNvPr>
          <p:cNvCxnSpPr>
            <a:cxnSpLocks/>
          </p:cNvCxnSpPr>
          <p:nvPr/>
        </p:nvCxnSpPr>
        <p:spPr>
          <a:xfrm flipV="1">
            <a:off x="6385399" y="3203639"/>
            <a:ext cx="708463" cy="1037131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50A0D8D3-AC66-0F73-FED3-EB6D146A7386}"/>
              </a:ext>
            </a:extLst>
          </p:cNvPr>
          <p:cNvSpPr txBox="1"/>
          <p:nvPr/>
        </p:nvSpPr>
        <p:spPr>
          <a:xfrm>
            <a:off x="8124848" y="784714"/>
            <a:ext cx="3275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1"/>
                </a:solidFill>
              </a:rPr>
              <a:t>Central XML </a:t>
            </a:r>
            <a:r>
              <a:rPr lang="de-DE" b="1" dirty="0" err="1">
                <a:solidFill>
                  <a:schemeClr val="accent1"/>
                </a:solidFill>
              </a:rPr>
              <a:t>configuration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65370E9-9B9A-4AD1-0F71-47F108DF43AF}"/>
              </a:ext>
            </a:extLst>
          </p:cNvPr>
          <p:cNvSpPr txBox="1"/>
          <p:nvPr/>
        </p:nvSpPr>
        <p:spPr>
          <a:xfrm>
            <a:off x="8124848" y="1148387"/>
            <a:ext cx="3826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4"/>
                </a:solidFill>
              </a:rPr>
              <a:t>Central </a:t>
            </a:r>
            <a:r>
              <a:rPr lang="de-DE" b="1" dirty="0" err="1">
                <a:solidFill>
                  <a:schemeClr val="accent4"/>
                </a:solidFill>
              </a:rPr>
              <a:t>custom</a:t>
            </a:r>
            <a:r>
              <a:rPr lang="de-DE" b="1" dirty="0">
                <a:solidFill>
                  <a:schemeClr val="accent4"/>
                </a:solidFill>
              </a:rPr>
              <a:t> Java </a:t>
            </a:r>
            <a:r>
              <a:rPr lang="de-DE" b="1" dirty="0" err="1">
                <a:solidFill>
                  <a:schemeClr val="accent4"/>
                </a:solidFill>
              </a:rPr>
              <a:t>application</a:t>
            </a:r>
            <a:endParaRPr lang="de-DE" b="1" dirty="0">
              <a:solidFill>
                <a:schemeClr val="accent4"/>
              </a:solidFill>
            </a:endParaRPr>
          </a:p>
          <a:p>
            <a:r>
              <a:rPr lang="de-DE" b="1" dirty="0" err="1">
                <a:solidFill>
                  <a:schemeClr val="accent4"/>
                </a:solidFill>
              </a:rPr>
              <a:t>creating</a:t>
            </a:r>
            <a:r>
              <a:rPr lang="de-DE" b="1" dirty="0">
                <a:solidFill>
                  <a:schemeClr val="accent4"/>
                </a:solidFill>
              </a:rPr>
              <a:t> additional </a:t>
            </a:r>
            <a:r>
              <a:rPr lang="de-DE" b="1" dirty="0" err="1">
                <a:solidFill>
                  <a:schemeClr val="accent4"/>
                </a:solidFill>
              </a:rPr>
              <a:t>alarm</a:t>
            </a:r>
            <a:r>
              <a:rPr lang="de-DE" b="1" dirty="0">
                <a:solidFill>
                  <a:schemeClr val="accent4"/>
                </a:solidFill>
              </a:rPr>
              <a:t> </a:t>
            </a:r>
            <a:r>
              <a:rPr lang="de-DE" b="1" dirty="0" err="1">
                <a:solidFill>
                  <a:schemeClr val="accent4"/>
                </a:solidFill>
              </a:rPr>
              <a:t>records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BED6E54A-22BA-3C08-7539-54C425A5D650}"/>
              </a:ext>
            </a:extLst>
          </p:cNvPr>
          <p:cNvSpPr txBox="1"/>
          <p:nvPr/>
        </p:nvSpPr>
        <p:spPr>
          <a:xfrm>
            <a:off x="8124848" y="1785565"/>
            <a:ext cx="406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DF9B1B"/>
                </a:solidFill>
              </a:rPr>
              <a:t>Change </a:t>
            </a:r>
            <a:r>
              <a:rPr lang="de-DE" b="1" dirty="0" err="1">
                <a:solidFill>
                  <a:srgbClr val="DF9B1B"/>
                </a:solidFill>
              </a:rPr>
              <a:t>severity</a:t>
            </a:r>
            <a:r>
              <a:rPr lang="de-DE" b="1" dirty="0">
                <a:solidFill>
                  <a:srgbClr val="DF9B1B"/>
                </a:solidFill>
              </a:rPr>
              <a:t> </a:t>
            </a:r>
            <a:r>
              <a:rPr lang="de-DE" b="1" dirty="0" err="1">
                <a:solidFill>
                  <a:srgbClr val="DF9B1B"/>
                </a:solidFill>
              </a:rPr>
              <a:t>of</a:t>
            </a:r>
            <a:r>
              <a:rPr lang="de-DE" b="1" dirty="0">
                <a:solidFill>
                  <a:srgbClr val="DF9B1B"/>
                </a:solidFill>
              </a:rPr>
              <a:t> </a:t>
            </a:r>
            <a:r>
              <a:rPr lang="de-DE" b="1" dirty="0" err="1">
                <a:solidFill>
                  <a:srgbClr val="DF9B1B"/>
                </a:solidFill>
              </a:rPr>
              <a:t>alarm</a:t>
            </a:r>
            <a:r>
              <a:rPr lang="de-DE" b="1" dirty="0">
                <a:solidFill>
                  <a:srgbClr val="DF9B1B"/>
                </a:solidFill>
              </a:rPr>
              <a:t> </a:t>
            </a:r>
            <a:r>
              <a:rPr lang="de-DE" b="1" dirty="0" err="1">
                <a:solidFill>
                  <a:srgbClr val="DF9B1B"/>
                </a:solidFill>
              </a:rPr>
              <a:t>records</a:t>
            </a:r>
            <a:endParaRPr lang="en-GB" b="1" dirty="0">
              <a:solidFill>
                <a:srgbClr val="DF9B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27564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B529D8-8C61-CE72-BCBE-7E750D4F7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Alternative Approaches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E190D1-8906-E2AE-252A-8BACC21110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3" y="1592263"/>
            <a:ext cx="10981111" cy="4684711"/>
          </a:xfrm>
        </p:spPr>
        <p:txBody>
          <a:bodyPr/>
          <a:lstStyle/>
          <a:p>
            <a:pPr lvl="1"/>
            <a:r>
              <a:rPr lang="en-GB" b="1" dirty="0">
                <a:solidFill>
                  <a:schemeClr val="accent1"/>
                </a:solidFill>
              </a:rPr>
              <a:t>YML file for each IOC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</a:t>
            </a:r>
            <a:r>
              <a:rPr lang="en-GB" b="1" dirty="0">
                <a:solidFill>
                  <a:schemeClr val="accent4"/>
                </a:solidFill>
              </a:rPr>
              <a:t>Python script to parse this</a:t>
            </a:r>
            <a:r>
              <a:rPr lang="en-GB" dirty="0">
                <a:solidFill>
                  <a:schemeClr val="accent4"/>
                </a:solidFill>
              </a:rPr>
              <a:t>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</a:t>
            </a:r>
            <a:r>
              <a:rPr lang="en-GB" b="1" dirty="0">
                <a:solidFill>
                  <a:srgbClr val="DF9B1B"/>
                </a:solidFill>
              </a:rPr>
              <a:t>create additional alarm records during/after IOC </a:t>
            </a:r>
            <a:r>
              <a:rPr lang="en-GB" b="1" dirty="0" err="1">
                <a:solidFill>
                  <a:srgbClr val="DF9B1B"/>
                </a:solidFill>
              </a:rPr>
              <a:t>init</a:t>
            </a:r>
            <a:endParaRPr lang="en-GB" b="1" dirty="0">
              <a:solidFill>
                <a:srgbClr val="DF9B1B"/>
              </a:solidFill>
            </a:endParaRPr>
          </a:p>
          <a:p>
            <a:pPr lvl="1"/>
            <a:endParaRPr lang="en-GB" dirty="0"/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In-record configuration </a:t>
            </a:r>
            <a:r>
              <a:rPr lang="en-GB" b="1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GB" dirty="0"/>
              <a:t> </a:t>
            </a:r>
            <a:r>
              <a:rPr lang="en-GB" b="1" dirty="0">
                <a:solidFill>
                  <a:schemeClr val="accent4"/>
                </a:solidFill>
              </a:rPr>
              <a:t>process during IOC </a:t>
            </a:r>
            <a:r>
              <a:rPr lang="en-GB" b="1" dirty="0" err="1">
                <a:solidFill>
                  <a:schemeClr val="accent4"/>
                </a:solidFill>
              </a:rPr>
              <a:t>init</a:t>
            </a:r>
            <a:r>
              <a:rPr lang="en-GB" b="1" dirty="0">
                <a:solidFill>
                  <a:schemeClr val="accent4"/>
                </a:solidFill>
              </a:rPr>
              <a:t> (similar to autosave)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</a:t>
            </a:r>
            <a:r>
              <a:rPr lang="en-GB" b="1" dirty="0">
                <a:solidFill>
                  <a:srgbClr val="DF9B1B"/>
                </a:solidFill>
              </a:rPr>
              <a:t>generate internal EPICS records </a:t>
            </a:r>
            <a:r>
              <a:rPr lang="en-GB" dirty="0"/>
              <a:t>which modify the alarm fields of the actual record</a:t>
            </a:r>
          </a:p>
          <a:p>
            <a:pPr lvl="1"/>
            <a:endParaRPr lang="en-GB" dirty="0"/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In-record configuration </a:t>
            </a:r>
            <a:r>
              <a:rPr lang="en-GB" b="1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GB" dirty="0"/>
              <a:t> </a:t>
            </a:r>
            <a:r>
              <a:rPr lang="en-GB" b="1" dirty="0" err="1">
                <a:solidFill>
                  <a:schemeClr val="accent4"/>
                </a:solidFill>
              </a:rPr>
              <a:t>ChannelFinder</a:t>
            </a:r>
            <a:r>
              <a:rPr lang="en-GB" b="1" dirty="0">
                <a:solidFill>
                  <a:schemeClr val="accent4"/>
                </a:solidFill>
              </a:rPr>
              <a:t> picks up INFO fields </a:t>
            </a:r>
            <a:r>
              <a:rPr lang="en-GB" b="1" dirty="0">
                <a:solidFill>
                  <a:schemeClr val="accent4"/>
                </a:solidFill>
                <a:sym typeface="Wingdings" pitchFamily="2" charset="2"/>
              </a:rPr>
              <a:t></a:t>
            </a:r>
            <a:r>
              <a:rPr lang="en-GB" dirty="0"/>
              <a:t> </a:t>
            </a:r>
            <a:r>
              <a:rPr lang="en-GB" b="1" dirty="0" err="1">
                <a:solidFill>
                  <a:srgbClr val="DF9B1B"/>
                </a:solidFill>
              </a:rPr>
              <a:t>ChannelFinder</a:t>
            </a:r>
            <a:r>
              <a:rPr lang="en-GB" b="1" dirty="0">
                <a:solidFill>
                  <a:srgbClr val="DF9B1B"/>
                </a:solidFill>
              </a:rPr>
              <a:t> </a:t>
            </a:r>
            <a:r>
              <a:rPr lang="en-GB" b="1" dirty="0" err="1">
                <a:solidFill>
                  <a:srgbClr val="DF9B1B"/>
                </a:solidFill>
              </a:rPr>
              <a:t>PostProcessor</a:t>
            </a:r>
            <a:r>
              <a:rPr lang="en-GB" b="1" dirty="0">
                <a:solidFill>
                  <a:srgbClr val="DF9B1B"/>
                </a:solidFill>
              </a:rPr>
              <a:t> used for central application</a:t>
            </a:r>
          </a:p>
          <a:p>
            <a:pPr lvl="1"/>
            <a:endParaRPr lang="en-GB" b="1" dirty="0">
              <a:solidFill>
                <a:srgbClr val="A7822E"/>
              </a:solidFill>
            </a:endParaRPr>
          </a:p>
          <a:p>
            <a:pPr lvl="1"/>
            <a:r>
              <a:rPr lang="en-GB" b="1" dirty="0">
                <a:solidFill>
                  <a:srgbClr val="A7822E"/>
                </a:solidFill>
              </a:rPr>
              <a:t>…</a:t>
            </a:r>
          </a:p>
          <a:p>
            <a:pPr lvl="1"/>
            <a:endParaRPr lang="en-GB" b="1" dirty="0">
              <a:solidFill>
                <a:srgbClr val="A7822E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76A2AB-4595-85DE-D86C-F7D8584CFF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61E252-8624-60D6-87AE-617CBAC1840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435CA3-9280-D112-B0FF-840D3DB549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8111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513ED-B9A6-2B94-EB68-DFB7CC70F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Stack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97BF00-DFAD-3325-E120-3FB8349563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4" y="1592263"/>
            <a:ext cx="8244806" cy="4684711"/>
          </a:xfrm>
        </p:spPr>
        <p:txBody>
          <a:bodyPr/>
          <a:lstStyle/>
          <a:p>
            <a:pPr lvl="1"/>
            <a:r>
              <a:rPr lang="en-US" dirty="0"/>
              <a:t>Our custom system is in operation for 10+ years, but we cannot </a:t>
            </a:r>
            <a:r>
              <a:rPr lang="en-US" b="1" dirty="0">
                <a:solidFill>
                  <a:schemeClr val="accent1"/>
                </a:solidFill>
              </a:rPr>
              <a:t>maintain</a:t>
            </a:r>
            <a:r>
              <a:rPr lang="en-US" dirty="0"/>
              <a:t> or develop the </a:t>
            </a:r>
            <a:r>
              <a:rPr lang="en-US" b="1" dirty="0">
                <a:solidFill>
                  <a:schemeClr val="accent1"/>
                </a:solidFill>
              </a:rPr>
              <a:t>custom</a:t>
            </a:r>
            <a:r>
              <a:rPr lang="en-US" dirty="0"/>
              <a:t> Java </a:t>
            </a:r>
            <a:r>
              <a:rPr lang="en-US" b="1" dirty="0">
                <a:solidFill>
                  <a:schemeClr val="accent1"/>
                </a:solidFill>
              </a:rPr>
              <a:t>code</a:t>
            </a:r>
            <a:r>
              <a:rPr lang="en-US" dirty="0"/>
              <a:t> anymore</a:t>
            </a:r>
          </a:p>
          <a:p>
            <a:pPr lvl="1"/>
            <a:endParaRPr lang="en-US" dirty="0"/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Scaling</a:t>
            </a:r>
            <a:r>
              <a:rPr lang="en-US" dirty="0"/>
              <a:t> to potentially millions of PVs relevant? (not for us)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r>
              <a:rPr lang="en-US" dirty="0"/>
              <a:t>Use </a:t>
            </a:r>
            <a:r>
              <a:rPr lang="en-US" b="1" dirty="0">
                <a:solidFill>
                  <a:schemeClr val="accent1"/>
                </a:solidFill>
              </a:rPr>
              <a:t>technology</a:t>
            </a:r>
            <a:r>
              <a:rPr lang="en-US" dirty="0"/>
              <a:t> which best </a:t>
            </a:r>
            <a:r>
              <a:rPr lang="en-US" b="1" dirty="0">
                <a:solidFill>
                  <a:schemeClr val="accent1"/>
                </a:solidFill>
              </a:rPr>
              <a:t>fits to us</a:t>
            </a:r>
            <a:r>
              <a:rPr lang="en-US" dirty="0"/>
              <a:t>? (No Java nor C++ developer)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Make use of </a:t>
            </a:r>
            <a:r>
              <a:rPr lang="en-US" b="1" dirty="0">
                <a:solidFill>
                  <a:schemeClr val="accent1"/>
                </a:solidFill>
              </a:rPr>
              <a:t>complex features </a:t>
            </a:r>
            <a:r>
              <a:rPr lang="en-US" dirty="0"/>
              <a:t>such as </a:t>
            </a:r>
            <a:r>
              <a:rPr lang="en-US" dirty="0" err="1"/>
              <a:t>ChannelFinder</a:t>
            </a:r>
            <a:r>
              <a:rPr lang="en-US" dirty="0"/>
              <a:t>?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Try to do it only with EPICS base and EPICS modules to avoid ANY </a:t>
            </a:r>
            <a:r>
              <a:rPr lang="en-US" b="1" dirty="0">
                <a:solidFill>
                  <a:schemeClr val="accent1"/>
                </a:solidFill>
              </a:rPr>
              <a:t>additional dependency</a:t>
            </a:r>
            <a:r>
              <a:rPr lang="en-US" dirty="0"/>
              <a:t>?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Is there </a:t>
            </a:r>
            <a:r>
              <a:rPr lang="en-US" b="1" dirty="0">
                <a:solidFill>
                  <a:schemeClr val="accent1"/>
                </a:solidFill>
              </a:rPr>
              <a:t>interest</a:t>
            </a:r>
            <a:r>
              <a:rPr lang="en-US" dirty="0"/>
              <a:t> in the </a:t>
            </a:r>
            <a:r>
              <a:rPr lang="en-US" b="1" dirty="0">
                <a:solidFill>
                  <a:schemeClr val="accent1"/>
                </a:solidFill>
              </a:rPr>
              <a:t>EPICS community</a:t>
            </a:r>
            <a:r>
              <a:rPr lang="en-US" dirty="0"/>
              <a:t>?</a:t>
            </a:r>
          </a:p>
          <a:p>
            <a:pPr lvl="3"/>
            <a:r>
              <a:rPr lang="en-US" dirty="0"/>
              <a:t>If not, we might just go for implementing what is easiest and makes most sense for us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C6C924-2E01-1036-6575-5A02668885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C6E25B-747E-1F89-B91B-19E392A97A4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AEB87F-BF0D-3223-EAE6-BCB2907CFC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84688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EF0EE0-82C9-A6BD-E5E7-1B3847AE0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Quo Vadis?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167F7EB-E3CC-66F4-0ED9-348A323BBE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GB" dirty="0"/>
              <a:t>We are using gated alarms for a long while.. and plan to continue…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Need to replace our current system and addition of new accelerator good opportunity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But before committing to design, resources &amp; time: </a:t>
            </a:r>
            <a:r>
              <a:rPr lang="en-GB" b="1" dirty="0">
                <a:solidFill>
                  <a:schemeClr val="accent1"/>
                </a:solidFill>
              </a:rPr>
              <a:t>Looking for feedback</a:t>
            </a:r>
            <a:r>
              <a:rPr lang="en-GB" dirty="0"/>
              <a:t>!</a:t>
            </a:r>
          </a:p>
          <a:p>
            <a:pPr lvl="3"/>
            <a:endParaRPr lang="en-GB" dirty="0"/>
          </a:p>
          <a:p>
            <a:pPr lvl="3"/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562C5B-2E2D-E179-AC47-A6B662BB48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13BD7E-0A33-B3D5-B0E2-B69F08F06E9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ECA736-9051-0D28-07BA-E95A61E21FB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Grafik 7" descr="Verbindungen">
            <a:extLst>
              <a:ext uri="{FF2B5EF4-FFF2-40B4-BE49-F238E27FC236}">
                <a16:creationId xmlns:a16="http://schemas.microsoft.com/office/drawing/2014/main" id="{1B1D9CFF-556D-5DAF-A100-8976ED025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88346" y="3676549"/>
            <a:ext cx="2016224" cy="2016224"/>
          </a:xfrm>
          <a:prstGeom prst="rect">
            <a:avLst/>
          </a:prstGeom>
        </p:spPr>
      </p:pic>
      <p:pic>
        <p:nvPicPr>
          <p:cNvPr id="10" name="Grafik 9" descr="Gruppenbrainstorming">
            <a:extLst>
              <a:ext uri="{FF2B5EF4-FFF2-40B4-BE49-F238E27FC236}">
                <a16:creationId xmlns:a16="http://schemas.microsoft.com/office/drawing/2014/main" id="{4B2C89ED-9123-78C8-3A45-0CC5370E53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26922" y="3295014"/>
            <a:ext cx="1800200" cy="1800200"/>
          </a:xfrm>
          <a:prstGeom prst="rect">
            <a:avLst/>
          </a:prstGeom>
        </p:spPr>
      </p:pic>
      <p:pic>
        <p:nvPicPr>
          <p:cNvPr id="12" name="Grafik 11" descr="Sitzungssaal">
            <a:extLst>
              <a:ext uri="{FF2B5EF4-FFF2-40B4-BE49-F238E27FC236}">
                <a16:creationId xmlns:a16="http://schemas.microsoft.com/office/drawing/2014/main" id="{3517826A-2DBE-F3BC-0BAF-7D896773AC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89755" y="1110713"/>
            <a:ext cx="1619379" cy="1619379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236A03A8-73DE-6B64-728C-F3EA2DD819DE}"/>
              </a:ext>
            </a:extLst>
          </p:cNvPr>
          <p:cNvSpPr/>
          <p:nvPr/>
        </p:nvSpPr>
        <p:spPr bwMode="gray">
          <a:xfrm>
            <a:off x="1775520" y="5581650"/>
            <a:ext cx="2142394" cy="584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Community Interest?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2508BA5-3D09-6F5E-BC85-DA3CE59F728F}"/>
              </a:ext>
            </a:extLst>
          </p:cNvPr>
          <p:cNvSpPr/>
          <p:nvPr/>
        </p:nvSpPr>
        <p:spPr bwMode="gray">
          <a:xfrm>
            <a:off x="5205146" y="5094292"/>
            <a:ext cx="3411134" cy="598481"/>
          </a:xfrm>
          <a:prstGeom prst="rect">
            <a:avLst/>
          </a:prstGeom>
          <a:solidFill>
            <a:schemeClr val="accent4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Still other approach?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Maybe you do something similar?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7376CEC3-B971-8B36-66A1-4525790155AA}"/>
              </a:ext>
            </a:extLst>
          </p:cNvPr>
          <p:cNvSpPr/>
          <p:nvPr/>
        </p:nvSpPr>
        <p:spPr bwMode="gray">
          <a:xfrm>
            <a:off x="8328248" y="2504604"/>
            <a:ext cx="2142394" cy="924396"/>
          </a:xfrm>
          <a:prstGeom prst="rect">
            <a:avLst/>
          </a:prstGeom>
          <a:solidFill>
            <a:srgbClr val="A3107C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Feedback, opinions, discussions?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9E14D26-51E0-CB9F-D285-243373E842DD}"/>
              </a:ext>
            </a:extLst>
          </p:cNvPr>
          <p:cNvSpPr txBox="1"/>
          <p:nvPr/>
        </p:nvSpPr>
        <p:spPr bwMode="gray">
          <a:xfrm>
            <a:off x="7392144" y="6273800"/>
            <a:ext cx="3312368" cy="3955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 err="1"/>
              <a:t>edmund.blomley@kit.edu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0748921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75EB1BF9-E906-25AB-DDF5-AE15BC4D5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KIT Accelerators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F2B0FD6-0D09-AD54-D7B4-110D425F46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4" y="1592263"/>
            <a:ext cx="6084566" cy="4684711"/>
          </a:xfrm>
        </p:spPr>
        <p:txBody>
          <a:bodyPr/>
          <a:lstStyle/>
          <a:p>
            <a:pPr lvl="1"/>
            <a:r>
              <a:rPr lang="en-US" noProof="0" dirty="0"/>
              <a:t>KARA (Karlsruhe Research Accelerator)</a:t>
            </a:r>
          </a:p>
          <a:p>
            <a:pPr lvl="3"/>
            <a:r>
              <a:rPr lang="en-US" noProof="0" dirty="0"/>
              <a:t>Mix of user operation and accelerator research</a:t>
            </a:r>
          </a:p>
          <a:p>
            <a:pPr lvl="1"/>
            <a:r>
              <a:rPr lang="en-US" noProof="0" dirty="0"/>
              <a:t>FLUTE (</a:t>
            </a:r>
            <a:r>
              <a:rPr lang="en-US" noProof="0" dirty="0" err="1"/>
              <a:t>Ferninfrarot</a:t>
            </a:r>
            <a:r>
              <a:rPr lang="en-US" noProof="0" dirty="0"/>
              <a:t> Linac- und Test-Experiment)</a:t>
            </a:r>
          </a:p>
          <a:p>
            <a:pPr lvl="3"/>
            <a:r>
              <a:rPr lang="en-US" dirty="0"/>
              <a:t>Experiment driven without fixed beam schedule</a:t>
            </a:r>
            <a:endParaRPr lang="en-US" noProof="0" dirty="0"/>
          </a:p>
          <a:p>
            <a:pPr lvl="1"/>
            <a:r>
              <a:rPr lang="en-US" noProof="0" dirty="0" err="1"/>
              <a:t>cSTART</a:t>
            </a:r>
            <a:endParaRPr lang="en-US" noProof="0" dirty="0"/>
          </a:p>
          <a:p>
            <a:pPr lvl="3"/>
            <a:r>
              <a:rPr lang="en-US" noProof="0" dirty="0"/>
              <a:t>Storage ring for non-equilibrium physics</a:t>
            </a:r>
          </a:p>
          <a:p>
            <a:pPr lvl="3"/>
            <a:r>
              <a:rPr lang="en-US" noProof="0" dirty="0"/>
              <a:t>FLUTE and laser plasma accelerator as injector</a:t>
            </a:r>
          </a:p>
          <a:p>
            <a:pPr lvl="3"/>
            <a:r>
              <a:rPr lang="en-US" noProof="0" dirty="0"/>
              <a:t>Installation starts ~ Mid 2026, commissioning ~ 2027</a:t>
            </a:r>
          </a:p>
          <a:p>
            <a:pPr lvl="1"/>
            <a:r>
              <a:rPr lang="en-US" noProof="0" dirty="0"/>
              <a:t>Software stack</a:t>
            </a:r>
          </a:p>
          <a:p>
            <a:pPr lvl="3"/>
            <a:r>
              <a:rPr lang="en-US" noProof="0" dirty="0"/>
              <a:t>EPICS 7 (still Channel Access only)</a:t>
            </a:r>
          </a:p>
          <a:p>
            <a:pPr lvl="3"/>
            <a:r>
              <a:rPr lang="en-US" noProof="0" dirty="0"/>
              <a:t>Ubuntu (24.04) for terminals &amp; servers</a:t>
            </a:r>
          </a:p>
          <a:p>
            <a:pPr lvl="3"/>
            <a:r>
              <a:rPr lang="en-US" noProof="0" dirty="0"/>
              <a:t>Most servers run inside VM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2E2208-1800-7BFC-E0E9-E42304833BAA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0"/>
              <a:t>20/09/25</a:t>
            </a:r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433E5B-5803-52F9-49CD-74371E7DF4A3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E. Blomley - Gating EPICS Alarms</a:t>
            </a:r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BDB5A2-4DE6-E003-9D08-3EADFBB61C1C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4" name="SmartArt Placeholder 13">
            <a:extLst>
              <a:ext uri="{FF2B5EF4-FFF2-40B4-BE49-F238E27FC236}">
                <a16:creationId xmlns:a16="http://schemas.microsoft.com/office/drawing/2014/main" id="{E654C6ED-FAC8-06E0-E184-B4C234B5D75C}"/>
              </a:ext>
            </a:extLst>
          </p:cNvPr>
          <p:cNvSpPr>
            <a:spLocks noGrp="1"/>
          </p:cNvSpPr>
          <p:nvPr>
            <p:ph type="dgm" sz="quarter" idx="21"/>
          </p:nvPr>
        </p:nvSpPr>
        <p:spPr/>
        <p:txBody>
          <a:bodyPr/>
          <a:lstStyle/>
          <a:p>
            <a:endParaRPr lang="en-US" noProof="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8492E44-0E65-D91F-E286-11AAEF16D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4014" y="489586"/>
            <a:ext cx="2380158" cy="1005638"/>
          </a:xfrm>
          <a:prstGeom prst="rect">
            <a:avLst/>
          </a:prstGeom>
        </p:spPr>
      </p:pic>
      <p:pic>
        <p:nvPicPr>
          <p:cNvPr id="26" name="Grafik 5">
            <a:extLst>
              <a:ext uri="{FF2B5EF4-FFF2-40B4-BE49-F238E27FC236}">
                <a16:creationId xmlns:a16="http://schemas.microsoft.com/office/drawing/2014/main" id="{FA37D0A7-F141-983E-1D11-8BB332585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299" y="5850716"/>
            <a:ext cx="867360" cy="538942"/>
          </a:xfrm>
          <a:prstGeom prst="rect">
            <a:avLst/>
          </a:prstGeom>
        </p:spPr>
      </p:pic>
      <p:pic>
        <p:nvPicPr>
          <p:cNvPr id="27" name="Grafik 8">
            <a:extLst>
              <a:ext uri="{FF2B5EF4-FFF2-40B4-BE49-F238E27FC236}">
                <a16:creationId xmlns:a16="http://schemas.microsoft.com/office/drawing/2014/main" id="{C97BD874-9254-49E3-DFB0-1D3CA53A05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62395" y="5411574"/>
            <a:ext cx="1153885" cy="415067"/>
          </a:xfrm>
          <a:prstGeom prst="rect">
            <a:avLst/>
          </a:prstGeom>
        </p:spPr>
      </p:pic>
      <p:pic>
        <p:nvPicPr>
          <p:cNvPr id="28" name="Grafik 10">
            <a:extLst>
              <a:ext uri="{FF2B5EF4-FFF2-40B4-BE49-F238E27FC236}">
                <a16:creationId xmlns:a16="http://schemas.microsoft.com/office/drawing/2014/main" id="{5697731E-261E-3339-90D3-EF16108C75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10011" y="5990997"/>
            <a:ext cx="1717950" cy="446460"/>
          </a:xfrm>
          <a:prstGeom prst="rect">
            <a:avLst/>
          </a:prstGeom>
        </p:spPr>
      </p:pic>
      <p:pic>
        <p:nvPicPr>
          <p:cNvPr id="29" name="Grafik 17">
            <a:extLst>
              <a:ext uri="{FF2B5EF4-FFF2-40B4-BE49-F238E27FC236}">
                <a16:creationId xmlns:a16="http://schemas.microsoft.com/office/drawing/2014/main" id="{B18C9CC7-8D5C-8BFE-86D7-0302164412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5319346"/>
            <a:ext cx="1764026" cy="677557"/>
          </a:xfrm>
          <a:prstGeom prst="rect">
            <a:avLst/>
          </a:prstGeom>
        </p:spPr>
      </p:pic>
      <p:pic>
        <p:nvPicPr>
          <p:cNvPr id="30" name="Grafik 21">
            <a:extLst>
              <a:ext uri="{FF2B5EF4-FFF2-40B4-BE49-F238E27FC236}">
                <a16:creationId xmlns:a16="http://schemas.microsoft.com/office/drawing/2014/main" id="{BBE8175E-F12F-24BF-8ED4-92ECFE38A7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889" y="5405253"/>
            <a:ext cx="1198515" cy="179778"/>
          </a:xfrm>
          <a:prstGeom prst="rect">
            <a:avLst/>
          </a:prstGeom>
        </p:spPr>
      </p:pic>
      <p:pic>
        <p:nvPicPr>
          <p:cNvPr id="31" name="Grafik 16">
            <a:extLst>
              <a:ext uri="{FF2B5EF4-FFF2-40B4-BE49-F238E27FC236}">
                <a16:creationId xmlns:a16="http://schemas.microsoft.com/office/drawing/2014/main" id="{8179D397-9005-8F8D-1BCC-FBCBDB653C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462" y="5748198"/>
            <a:ext cx="1174648" cy="417652"/>
          </a:xfrm>
          <a:prstGeom prst="rect">
            <a:avLst/>
          </a:prstGeom>
        </p:spPr>
      </p:pic>
      <p:pic>
        <p:nvPicPr>
          <p:cNvPr id="34" name="Grafik 8" descr="Ein Bild, das Kreis, Kunst enthält.&#10;&#10;KI-generierte Inhalte können fehlerhaft sein.">
            <a:extLst>
              <a:ext uri="{FF2B5EF4-FFF2-40B4-BE49-F238E27FC236}">
                <a16:creationId xmlns:a16="http://schemas.microsoft.com/office/drawing/2014/main" id="{EBAB368B-D106-14BB-4A10-8607E881BDC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443" y="300367"/>
            <a:ext cx="4248472" cy="2389713"/>
          </a:xfrm>
          <a:prstGeom prst="rect">
            <a:avLst/>
          </a:prstGeom>
        </p:spPr>
      </p:pic>
      <p:pic>
        <p:nvPicPr>
          <p:cNvPr id="35" name="Grafik 9" descr="Ein Bild, das Screenshot, Raumschiff enthält.&#10;&#10;KI-generierte Inhalte können fehlerhaft sein.">
            <a:extLst>
              <a:ext uri="{FF2B5EF4-FFF2-40B4-BE49-F238E27FC236}">
                <a16:creationId xmlns:a16="http://schemas.microsoft.com/office/drawing/2014/main" id="{448127F9-E7DF-4C83-98A5-5CECE3A812C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1" r="25441"/>
          <a:stretch>
            <a:fillRect/>
          </a:stretch>
        </p:blipFill>
        <p:spPr>
          <a:xfrm>
            <a:off x="7114290" y="1052122"/>
            <a:ext cx="3186380" cy="3649302"/>
          </a:xfrm>
          <a:prstGeom prst="rect">
            <a:avLst/>
          </a:prstGeom>
        </p:spPr>
      </p:pic>
      <p:pic>
        <p:nvPicPr>
          <p:cNvPr id="37" name="Picture 36" descr="A close-up of a logo&#10;&#10;AI-generated content may be incorrect.">
            <a:extLst>
              <a:ext uri="{FF2B5EF4-FFF2-40B4-BE49-F238E27FC236}">
                <a16:creationId xmlns:a16="http://schemas.microsoft.com/office/drawing/2014/main" id="{2A8CBD49-0B42-0ABD-CC0D-544D6E73E45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51558" y="2778935"/>
            <a:ext cx="2104242" cy="626642"/>
          </a:xfrm>
          <a:prstGeom prst="rect">
            <a:avLst/>
          </a:prstGeom>
        </p:spPr>
      </p:pic>
      <p:pic>
        <p:nvPicPr>
          <p:cNvPr id="38" name="Grafik 10" descr="Ein Bild, das Maßstabsmodell enthält.&#10;&#10;KI-generierte Inhalte können fehlerhaft sein.">
            <a:extLst>
              <a:ext uri="{FF2B5EF4-FFF2-40B4-BE49-F238E27FC236}">
                <a16:creationId xmlns:a16="http://schemas.microsoft.com/office/drawing/2014/main" id="{6AFB92AF-DE73-6E2F-C016-853D297A6AA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3993895"/>
            <a:ext cx="4869632" cy="273934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8C8EE0D-E579-020D-E1FE-D6A05F23BDC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213661" y="4808151"/>
            <a:ext cx="1580036" cy="84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96176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C46E3F5C-5464-A806-71B8-31EF20591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Motivation: Gating Alarms?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3E42E28-1AF3-14F6-98CF-9481E9A7E7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4" y="1592263"/>
            <a:ext cx="8316814" cy="2628825"/>
          </a:xfrm>
        </p:spPr>
        <p:txBody>
          <a:bodyPr/>
          <a:lstStyle/>
          <a:p>
            <a:pPr lvl="1"/>
            <a:r>
              <a:rPr lang="en-GB" dirty="0"/>
              <a:t>Make “alarms” (dis)appear based on certain conditions</a:t>
            </a:r>
          </a:p>
          <a:p>
            <a:pPr lvl="3"/>
            <a:r>
              <a:rPr lang="en-GB" dirty="0"/>
              <a:t>Kicker magnet </a:t>
            </a:r>
            <a:r>
              <a:rPr lang="en-GB" b="1" dirty="0">
                <a:solidFill>
                  <a:schemeClr val="accent1"/>
                </a:solidFill>
              </a:rPr>
              <a:t>OFF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olidFill>
                  <a:srgbClr val="C00000"/>
                </a:solidFill>
                <a:sym typeface="Wingdings" pitchFamily="2" charset="2"/>
              </a:rPr>
              <a:t>Alarm,      </a:t>
            </a:r>
            <a:r>
              <a:rPr lang="en-GB" b="1" dirty="0">
                <a:solidFill>
                  <a:srgbClr val="A3107C"/>
                </a:solidFill>
              </a:rPr>
              <a:t>ON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olidFill>
                  <a:schemeClr val="accent5"/>
                </a:solidFill>
                <a:sym typeface="Wingdings" pitchFamily="2" charset="2"/>
              </a:rPr>
              <a:t>No alarm</a:t>
            </a:r>
          </a:p>
          <a:p>
            <a:pPr lvl="3"/>
            <a:r>
              <a:rPr lang="en-GB" dirty="0"/>
              <a:t>But only in injection mode. Otherwise:</a:t>
            </a:r>
          </a:p>
          <a:p>
            <a:pPr lvl="3"/>
            <a:r>
              <a:rPr lang="en-GB" dirty="0"/>
              <a:t>Kicker magnet </a:t>
            </a:r>
            <a:r>
              <a:rPr lang="en-GB" b="1" dirty="0">
                <a:solidFill>
                  <a:schemeClr val="accent1"/>
                </a:solidFill>
              </a:rPr>
              <a:t>OFF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olidFill>
                  <a:schemeClr val="accent5"/>
                </a:solidFill>
                <a:sym typeface="Wingdings" pitchFamily="2" charset="2"/>
              </a:rPr>
              <a:t>No alarm,</a:t>
            </a:r>
            <a:r>
              <a:rPr lang="en-GB" dirty="0"/>
              <a:t> </a:t>
            </a:r>
            <a:r>
              <a:rPr lang="en-GB" b="1" dirty="0">
                <a:solidFill>
                  <a:srgbClr val="A3107C"/>
                </a:solidFill>
              </a:rPr>
              <a:t>ON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olidFill>
                  <a:srgbClr val="C00000"/>
                </a:solidFill>
                <a:sym typeface="Wingdings" pitchFamily="2" charset="2"/>
              </a:rPr>
              <a:t>Alarm, </a:t>
            </a:r>
            <a:endParaRPr lang="en-GB" dirty="0"/>
          </a:p>
          <a:p>
            <a:pPr lvl="3"/>
            <a:endParaRPr lang="en-GB" dirty="0"/>
          </a:p>
          <a:p>
            <a:pPr lvl="1"/>
            <a:r>
              <a:rPr lang="en-GB" dirty="0"/>
              <a:t>“Alarms” in EPICS and this talk:</a:t>
            </a:r>
          </a:p>
          <a:p>
            <a:pPr lvl="3"/>
            <a:r>
              <a:rPr lang="en-GB" dirty="0"/>
              <a:t>The alarm </a:t>
            </a:r>
            <a:r>
              <a:rPr lang="en-GB" b="1" dirty="0">
                <a:solidFill>
                  <a:schemeClr val="accent1"/>
                </a:solidFill>
              </a:rPr>
              <a:t>severity</a:t>
            </a:r>
            <a:r>
              <a:rPr lang="en-GB" dirty="0"/>
              <a:t> and alarm </a:t>
            </a:r>
            <a:r>
              <a:rPr lang="en-GB" b="1" dirty="0">
                <a:solidFill>
                  <a:schemeClr val="accent1"/>
                </a:solidFill>
              </a:rPr>
              <a:t>threshold</a:t>
            </a:r>
            <a:r>
              <a:rPr lang="en-GB" dirty="0"/>
              <a:t> </a:t>
            </a:r>
            <a:r>
              <a:rPr lang="en-GB" b="1" dirty="0">
                <a:solidFill>
                  <a:schemeClr val="accent1"/>
                </a:solidFill>
              </a:rPr>
              <a:t>fields </a:t>
            </a:r>
            <a:r>
              <a:rPr lang="en-GB" dirty="0"/>
              <a:t>of records</a:t>
            </a:r>
          </a:p>
          <a:p>
            <a:pPr lvl="3"/>
            <a:r>
              <a:rPr lang="en-GB" dirty="0"/>
              <a:t>“Alarms” in EPICS can also be seen as notifications: </a:t>
            </a:r>
          </a:p>
          <a:p>
            <a:pPr lvl="3"/>
            <a:r>
              <a:rPr lang="en-GB" dirty="0"/>
              <a:t>Help operators to identify &amp; fix potential issues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428D423-A139-1E45-00A9-305275C125A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1"/>
              <a:t>20/09/25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32D2237-81F0-D7BD-5F92-673F84E64D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1"/>
              <a:t>E. Blomley - Gating EPICS Alarms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61D9BB-B941-E8E1-3C93-94D3A198EC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3</a:t>
            </a:fld>
            <a:endParaRPr lang="en-US" noProof="1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7E1E677-AC1E-60FD-256D-1A5B718D7797}"/>
              </a:ext>
            </a:extLst>
          </p:cNvPr>
          <p:cNvSpPr/>
          <p:nvPr/>
        </p:nvSpPr>
        <p:spPr>
          <a:xfrm>
            <a:off x="8257330" y="1153762"/>
            <a:ext cx="2945379" cy="1156561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C19DC8D-8018-BE99-7207-68FB9C17A3BF}"/>
              </a:ext>
            </a:extLst>
          </p:cNvPr>
          <p:cNvSpPr txBox="1"/>
          <p:nvPr/>
        </p:nvSpPr>
        <p:spPr>
          <a:xfrm>
            <a:off x="8328248" y="1168160"/>
            <a:ext cx="2945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bi</a:t>
            </a:r>
            <a:r>
              <a:rPr lang="de-DE" sz="1600" dirty="0"/>
              <a:t>, </a:t>
            </a:r>
            <a:r>
              <a:rPr lang="de-DE" sz="1600" dirty="0" err="1"/>
              <a:t>Kicker:Status:On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ZSV</a:t>
            </a:r>
            <a:r>
              <a:rPr lang="de-DE" sz="1600" dirty="0"/>
              <a:t>,  </a:t>
            </a:r>
            <a:r>
              <a:rPr lang="en-US" sz="1600" dirty="0"/>
              <a:t>“MAJOR“)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/>
              <a:t>NO_ALARM“)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B845CCA-5EC6-8A81-C0EC-ECB9FE228167}"/>
              </a:ext>
            </a:extLst>
          </p:cNvPr>
          <p:cNvSpPr/>
          <p:nvPr/>
        </p:nvSpPr>
        <p:spPr>
          <a:xfrm>
            <a:off x="9049418" y="2910546"/>
            <a:ext cx="2841975" cy="2076501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CFEC1C8-4E48-F9D4-0542-BDCC64546265}"/>
              </a:ext>
            </a:extLst>
          </p:cNvPr>
          <p:cNvSpPr txBox="1"/>
          <p:nvPr/>
        </p:nvSpPr>
        <p:spPr>
          <a:xfrm>
            <a:off x="9120336" y="2924944"/>
            <a:ext cx="29453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ai</a:t>
            </a:r>
            <a:r>
              <a:rPr lang="de-DE" sz="1600" dirty="0"/>
              <a:t>, </a:t>
            </a:r>
            <a:r>
              <a:rPr lang="de-DE" sz="1600" dirty="0" err="1"/>
              <a:t>Magnet:Current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LOLO</a:t>
            </a:r>
            <a:r>
              <a:rPr lang="de-DE" sz="1600" dirty="0"/>
              <a:t>,  </a:t>
            </a:r>
            <a:r>
              <a:rPr lang="en-US" sz="1600" dirty="0"/>
              <a:t>“5“)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/>
              <a:t>MAJOR“)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LOW</a:t>
            </a:r>
            <a:r>
              <a:rPr lang="de-DE" sz="1600" dirty="0"/>
              <a:t>,  </a:t>
            </a:r>
            <a:r>
              <a:rPr lang="en-US" sz="1600" dirty="0"/>
              <a:t>“8“)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/>
              <a:t>MINOR“)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HIGH</a:t>
            </a:r>
            <a:r>
              <a:rPr lang="de-DE" sz="1600" dirty="0"/>
              <a:t>,  </a:t>
            </a:r>
            <a:r>
              <a:rPr lang="en-US" sz="1600" dirty="0"/>
              <a:t>“14“)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/>
              <a:t>NO_ALARM“)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18" name="Textplatzhalter 9">
            <a:extLst>
              <a:ext uri="{FF2B5EF4-FFF2-40B4-BE49-F238E27FC236}">
                <a16:creationId xmlns:a16="http://schemas.microsoft.com/office/drawing/2014/main" id="{6169D7AE-1990-EC68-D0CD-A5FB6A03C7DC}"/>
              </a:ext>
            </a:extLst>
          </p:cNvPr>
          <p:cNvSpPr txBox="1">
            <a:spLocks/>
          </p:cNvSpPr>
          <p:nvPr/>
        </p:nvSpPr>
        <p:spPr bwMode="gray">
          <a:xfrm>
            <a:off x="282960" y="4223545"/>
            <a:ext cx="8316814" cy="20502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0000" lvl="3" indent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lvl="1"/>
            <a:r>
              <a:rPr lang="en-GB" dirty="0">
                <a:solidFill>
                  <a:srgbClr val="000000"/>
                </a:solidFill>
              </a:rPr>
              <a:t>Not talking about actual (hard-wired) alarms &amp; interlocks: machine protection, personal safety systems, required by regulations, …</a:t>
            </a: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pPr lvl="5"/>
            <a:r>
              <a:rPr lang="en-GB" strike="sngStrike" dirty="0"/>
              <a:t>Gating Alarms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Dynamic EPICS notifications to support operators</a:t>
            </a:r>
            <a:endParaRPr lang="en-GB" strike="sngStrik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8CE8C18-1AC9-A3F8-3FFD-45897EC9C43A}"/>
              </a:ext>
            </a:extLst>
          </p:cNvPr>
          <p:cNvSpPr txBox="1"/>
          <p:nvPr/>
        </p:nvSpPr>
        <p:spPr bwMode="gray">
          <a:xfrm>
            <a:off x="11554691" y="652549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180000" indent="-18000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27886802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5" grpId="0" animBg="1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74217-FD1E-C2E1-1083-7C2F9247A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DC76DA-34D7-E7A8-4033-52B98162A81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CFACC6-8194-3D2A-8278-EAA1F8546F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AC7DAA-4574-DDF8-33F2-659509E026E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660C890-0896-2E8B-4081-36F4F1041E30}"/>
              </a:ext>
            </a:extLst>
          </p:cNvPr>
          <p:cNvSpPr/>
          <p:nvPr/>
        </p:nvSpPr>
        <p:spPr>
          <a:xfrm>
            <a:off x="2495600" y="1380400"/>
            <a:ext cx="2945379" cy="1156561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3DD5EE9-1967-EC58-B302-409E4BC7C938}"/>
              </a:ext>
            </a:extLst>
          </p:cNvPr>
          <p:cNvSpPr txBox="1"/>
          <p:nvPr/>
        </p:nvSpPr>
        <p:spPr>
          <a:xfrm>
            <a:off x="2566518" y="1394798"/>
            <a:ext cx="2945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bi</a:t>
            </a:r>
            <a:r>
              <a:rPr lang="de-DE" sz="1600" dirty="0"/>
              <a:t>, </a:t>
            </a:r>
            <a:r>
              <a:rPr lang="de-DE" sz="1600" dirty="0" err="1"/>
              <a:t>Kicker:Status:On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ZSV</a:t>
            </a:r>
            <a:r>
              <a:rPr lang="de-DE" sz="1600" dirty="0"/>
              <a:t>, 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en-US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5DF0552-F970-566D-DB13-CC0E11CF00A2}"/>
              </a:ext>
            </a:extLst>
          </p:cNvPr>
          <p:cNvSpPr/>
          <p:nvPr/>
        </p:nvSpPr>
        <p:spPr>
          <a:xfrm>
            <a:off x="6745162" y="1366002"/>
            <a:ext cx="2945379" cy="1156561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B38E475-759E-5505-AE7E-59DD58309D76}"/>
              </a:ext>
            </a:extLst>
          </p:cNvPr>
          <p:cNvSpPr txBox="1"/>
          <p:nvPr/>
        </p:nvSpPr>
        <p:spPr>
          <a:xfrm>
            <a:off x="6816080" y="1380400"/>
            <a:ext cx="2945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bi</a:t>
            </a:r>
            <a:r>
              <a:rPr lang="de-DE" sz="1600" dirty="0"/>
              <a:t>, </a:t>
            </a:r>
            <a:r>
              <a:rPr lang="de-DE" sz="1600" dirty="0" err="1"/>
              <a:t>Kicker:Status:On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ZSV</a:t>
            </a:r>
            <a:r>
              <a:rPr lang="de-DE" sz="1600" dirty="0"/>
              <a:t>, 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en-US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F60F8EE-6931-96BF-2597-A695CF475353}"/>
              </a:ext>
            </a:extLst>
          </p:cNvPr>
          <p:cNvSpPr txBox="1"/>
          <p:nvPr/>
        </p:nvSpPr>
        <p:spPr bwMode="gray">
          <a:xfrm>
            <a:off x="3031095" y="1077970"/>
            <a:ext cx="2016224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If in injection mode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4C66498-8FB6-40BD-62C5-385F8EF084A2}"/>
              </a:ext>
            </a:extLst>
          </p:cNvPr>
          <p:cNvSpPr txBox="1"/>
          <p:nvPr/>
        </p:nvSpPr>
        <p:spPr bwMode="gray">
          <a:xfrm>
            <a:off x="6877307" y="1039322"/>
            <a:ext cx="2846703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In all other operation modes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1DD4220-217A-C940-BF72-86ACB794CBE2}"/>
              </a:ext>
            </a:extLst>
          </p:cNvPr>
          <p:cNvSpPr/>
          <p:nvPr/>
        </p:nvSpPr>
        <p:spPr>
          <a:xfrm>
            <a:off x="1646313" y="3698172"/>
            <a:ext cx="2841975" cy="2631178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D40E977-26AD-FF5A-6C83-03ED1B602FE4}"/>
              </a:ext>
            </a:extLst>
          </p:cNvPr>
          <p:cNvSpPr txBox="1"/>
          <p:nvPr/>
        </p:nvSpPr>
        <p:spPr>
          <a:xfrm>
            <a:off x="1717231" y="3712570"/>
            <a:ext cx="29453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ai</a:t>
            </a:r>
            <a:r>
              <a:rPr lang="de-DE" sz="1600" dirty="0"/>
              <a:t>, </a:t>
            </a:r>
            <a:r>
              <a:rPr lang="de-DE" sz="1600" dirty="0" err="1"/>
              <a:t>Magnet:Current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LOLO</a:t>
            </a:r>
            <a:r>
              <a:rPr lang="de-DE" sz="1600" dirty="0"/>
              <a:t>,  </a:t>
            </a:r>
            <a:r>
              <a:rPr lang="en-US" sz="1600" dirty="0"/>
              <a:t>“5“)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LOW</a:t>
            </a:r>
            <a:r>
              <a:rPr lang="de-DE" sz="1600" dirty="0"/>
              <a:t>,  </a:t>
            </a:r>
            <a:r>
              <a:rPr lang="en-US" sz="1600" dirty="0"/>
              <a:t>“8“)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rgbClr val="DF9B1B"/>
                </a:solidFill>
              </a:rPr>
              <a:t>MINOR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HIGH</a:t>
            </a:r>
            <a:r>
              <a:rPr lang="de-DE" sz="1600" dirty="0"/>
              <a:t>,  </a:t>
            </a:r>
            <a:r>
              <a:rPr lang="en-US" sz="1600" dirty="0"/>
              <a:t>“14“)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HIHI</a:t>
            </a:r>
            <a:r>
              <a:rPr lang="de-DE" sz="1600" dirty="0"/>
              <a:t>,  </a:t>
            </a:r>
            <a:r>
              <a:rPr lang="en-US" sz="1600" dirty="0"/>
              <a:t>“20“)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HHSV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7DBA5DC-9ED8-E682-EA96-2D74F6D60683}"/>
              </a:ext>
            </a:extLst>
          </p:cNvPr>
          <p:cNvSpPr txBox="1"/>
          <p:nvPr/>
        </p:nvSpPr>
        <p:spPr bwMode="gray">
          <a:xfrm>
            <a:off x="2194612" y="3377483"/>
            <a:ext cx="1904737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If beam energy is low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7A73E83-47F6-DBD1-925C-8F435F8CF26A}"/>
              </a:ext>
            </a:extLst>
          </p:cNvPr>
          <p:cNvSpPr txBox="1"/>
          <p:nvPr/>
        </p:nvSpPr>
        <p:spPr bwMode="gray">
          <a:xfrm>
            <a:off x="5396003" y="3419605"/>
            <a:ext cx="2495591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If beam energy is high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7F64AC4-F291-7D95-8F12-1B68636FB149}"/>
              </a:ext>
            </a:extLst>
          </p:cNvPr>
          <p:cNvSpPr/>
          <p:nvPr/>
        </p:nvSpPr>
        <p:spPr>
          <a:xfrm>
            <a:off x="5049619" y="3698172"/>
            <a:ext cx="2841975" cy="2631178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8C552A5-181B-87CB-1B91-24014CC3C19E}"/>
              </a:ext>
            </a:extLst>
          </p:cNvPr>
          <p:cNvSpPr txBox="1"/>
          <p:nvPr/>
        </p:nvSpPr>
        <p:spPr>
          <a:xfrm>
            <a:off x="5120537" y="3712570"/>
            <a:ext cx="29453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ai</a:t>
            </a:r>
            <a:r>
              <a:rPr lang="de-DE" sz="1600" dirty="0"/>
              <a:t>, </a:t>
            </a:r>
            <a:r>
              <a:rPr lang="de-DE" sz="1600" dirty="0" err="1"/>
              <a:t>Magnet:Current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LOLO</a:t>
            </a:r>
            <a:r>
              <a:rPr lang="de-DE" sz="1600" dirty="0"/>
              <a:t>,  </a:t>
            </a:r>
            <a:r>
              <a:rPr lang="en-US" sz="1600" dirty="0"/>
              <a:t>“5“)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LOW</a:t>
            </a:r>
            <a:r>
              <a:rPr lang="de-DE" sz="1600" dirty="0"/>
              <a:t>,  </a:t>
            </a:r>
            <a:r>
              <a:rPr lang="en-US" sz="1600" dirty="0"/>
              <a:t>“8“)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HIGH</a:t>
            </a:r>
            <a:r>
              <a:rPr lang="de-DE" sz="1600" dirty="0"/>
              <a:t>,  </a:t>
            </a:r>
            <a:r>
              <a:rPr lang="en-US" sz="1600" dirty="0"/>
              <a:t>“14“)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HIHI</a:t>
            </a:r>
            <a:r>
              <a:rPr lang="de-DE" sz="1600" dirty="0"/>
              <a:t>,  </a:t>
            </a:r>
            <a:r>
              <a:rPr lang="en-US" sz="1600" dirty="0"/>
              <a:t>“20“)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HHSV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rgbClr val="DF9B1B"/>
                </a:solidFill>
              </a:rPr>
              <a:t>MINOR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A679A7E-F39D-45B6-1BF0-C96286A46EFE}"/>
              </a:ext>
            </a:extLst>
          </p:cNvPr>
          <p:cNvSpPr txBox="1"/>
          <p:nvPr/>
        </p:nvSpPr>
        <p:spPr bwMode="gray">
          <a:xfrm>
            <a:off x="8769082" y="3405137"/>
            <a:ext cx="2756047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If in machine development mode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4856210-8104-8208-088E-65B0C89E4253}"/>
              </a:ext>
            </a:extLst>
          </p:cNvPr>
          <p:cNvSpPr/>
          <p:nvPr/>
        </p:nvSpPr>
        <p:spPr>
          <a:xfrm>
            <a:off x="8579750" y="3693169"/>
            <a:ext cx="2945379" cy="2631178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1143F4E-10A2-DECC-A06E-0DFA0EE2C288}"/>
              </a:ext>
            </a:extLst>
          </p:cNvPr>
          <p:cNvSpPr txBox="1"/>
          <p:nvPr/>
        </p:nvSpPr>
        <p:spPr>
          <a:xfrm>
            <a:off x="8650668" y="3707567"/>
            <a:ext cx="29453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ai</a:t>
            </a:r>
            <a:r>
              <a:rPr lang="de-DE" sz="1600" dirty="0"/>
              <a:t>, </a:t>
            </a:r>
            <a:r>
              <a:rPr lang="de-DE" sz="1600" dirty="0" err="1"/>
              <a:t>Magnet:Current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LOLO</a:t>
            </a:r>
            <a:r>
              <a:rPr lang="de-DE" sz="1600" dirty="0"/>
              <a:t>,  </a:t>
            </a:r>
            <a:r>
              <a:rPr lang="en-US" sz="1600" dirty="0"/>
              <a:t>“5“)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LOW</a:t>
            </a:r>
            <a:r>
              <a:rPr lang="de-DE" sz="1600" dirty="0"/>
              <a:t>,  </a:t>
            </a:r>
            <a:r>
              <a:rPr lang="en-US" sz="1600" dirty="0"/>
              <a:t>“8“)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HIGH</a:t>
            </a:r>
            <a:r>
              <a:rPr lang="de-DE" sz="1600" dirty="0"/>
              <a:t>,  </a:t>
            </a:r>
            <a:r>
              <a:rPr lang="en-US" sz="1600" dirty="0"/>
              <a:t>“14“)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HIHI</a:t>
            </a:r>
            <a:r>
              <a:rPr lang="de-DE" sz="1600" dirty="0"/>
              <a:t>,  </a:t>
            </a:r>
            <a:r>
              <a:rPr lang="en-US" sz="1600" dirty="0"/>
              <a:t>“20“)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HHSV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7C28938-81CD-9A89-3C1C-17859CB986FA}"/>
              </a:ext>
            </a:extLst>
          </p:cNvPr>
          <p:cNvSpPr txBox="1"/>
          <p:nvPr/>
        </p:nvSpPr>
        <p:spPr bwMode="gray">
          <a:xfrm>
            <a:off x="371475" y="1700808"/>
            <a:ext cx="17287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2000" b="1" dirty="0">
                <a:solidFill>
                  <a:schemeClr val="accent1"/>
                </a:solidFill>
              </a:rPr>
              <a:t>Kicker On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8CFD0C80-0737-346C-3486-E7B71FE9A759}"/>
              </a:ext>
            </a:extLst>
          </p:cNvPr>
          <p:cNvSpPr txBox="1"/>
          <p:nvPr/>
        </p:nvSpPr>
        <p:spPr bwMode="gray">
          <a:xfrm>
            <a:off x="191344" y="4592253"/>
            <a:ext cx="1280647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2000" b="1" dirty="0">
                <a:solidFill>
                  <a:schemeClr val="accent1"/>
                </a:solidFill>
              </a:rPr>
              <a:t>Magnet Strength</a:t>
            </a:r>
          </a:p>
        </p:txBody>
      </p:sp>
    </p:spTree>
    <p:extLst>
      <p:ext uri="{BB962C8B-B14F-4D97-AF65-F5344CB8AC3E}">
        <p14:creationId xmlns:p14="http://schemas.microsoft.com/office/powerpoint/2010/main" val="38652768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0" grpId="0"/>
      <p:bldP spid="21" grpId="0" animBg="1"/>
      <p:bldP spid="22" grpId="0"/>
      <p:bldP spid="23" grpId="0"/>
      <p:bldP spid="24" grpId="0" animBg="1"/>
      <p:bldP spid="25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9CF05A-DF04-4EE8-38FE-BCD89AC96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Case: Guide the operator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FBC781-6A0B-BC4A-60EF-6BF61CCFA3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dirty="0"/>
              <a:t>Support operator to quickly identify potential issues</a:t>
            </a:r>
          </a:p>
          <a:p>
            <a:pPr lvl="1"/>
            <a:r>
              <a:rPr lang="en-US" dirty="0"/>
              <a:t>Alarm summaries mapped to navigation menu</a:t>
            </a:r>
          </a:p>
          <a:p>
            <a:pPr lvl="1"/>
            <a:r>
              <a:rPr lang="en-US" dirty="0"/>
              <a:t>Lead to panel where the issue can be fixed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679630-A77C-D1B7-C18A-1C986FF5CA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10C180-A9D4-FC09-7CB2-F05341C0AC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F75E24-E9EF-36DD-96DC-A6CCB44865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A91E5D8-1DEC-2980-F760-811CB2D83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3" y="2988780"/>
            <a:ext cx="3251631" cy="341838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A33A361-8350-41AC-DC82-5846340C8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449" y="365250"/>
            <a:ext cx="6204513" cy="2422249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4441A18D-2EAD-B5F0-D265-E8195F598F85}"/>
              </a:ext>
            </a:extLst>
          </p:cNvPr>
          <p:cNvCxnSpPr/>
          <p:nvPr/>
        </p:nvCxnSpPr>
        <p:spPr bwMode="gray">
          <a:xfrm flipH="1">
            <a:off x="3623104" y="2420888"/>
            <a:ext cx="2344345" cy="17281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3FA97747-2113-8141-B0D1-10D6819F1EE7}"/>
              </a:ext>
            </a:extLst>
          </p:cNvPr>
          <p:cNvSpPr txBox="1"/>
          <p:nvPr/>
        </p:nvSpPr>
        <p:spPr bwMode="gray">
          <a:xfrm rot="19431398">
            <a:off x="3515906" y="2651155"/>
            <a:ext cx="2703913" cy="4168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1. and 2. level alarm hierarchy reflects our navigation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F7D8E21E-8970-D353-D2E1-6346E33CB322}"/>
              </a:ext>
            </a:extLst>
          </p:cNvPr>
          <p:cNvCxnSpPr>
            <a:cxnSpLocks/>
          </p:cNvCxnSpPr>
          <p:nvPr/>
        </p:nvCxnSpPr>
        <p:spPr bwMode="gray">
          <a:xfrm>
            <a:off x="2450932" y="4653887"/>
            <a:ext cx="2924988" cy="306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>
            <a:extLst>
              <a:ext uri="{FF2B5EF4-FFF2-40B4-BE49-F238E27FC236}">
                <a16:creationId xmlns:a16="http://schemas.microsoft.com/office/drawing/2014/main" id="{77609558-AD14-E461-C64C-DA12DC879998}"/>
              </a:ext>
            </a:extLst>
          </p:cNvPr>
          <p:cNvSpPr/>
          <p:nvPr/>
        </p:nvSpPr>
        <p:spPr bwMode="gray">
          <a:xfrm>
            <a:off x="5419294" y="4089142"/>
            <a:ext cx="2905946" cy="133193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dirty="0"/>
              <a:t>Opening the panel should clearly indicate the alarm (or lead to another panel): Would expect to directly see minor alarm on RF panel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968B121E-FFCE-AEFB-D2B8-8517F828D1A8}"/>
              </a:ext>
            </a:extLst>
          </p:cNvPr>
          <p:cNvCxnSpPr>
            <a:cxnSpLocks/>
          </p:cNvCxnSpPr>
          <p:nvPr/>
        </p:nvCxnSpPr>
        <p:spPr bwMode="gray">
          <a:xfrm>
            <a:off x="8325240" y="4755107"/>
            <a:ext cx="136031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>
            <a:extLst>
              <a:ext uri="{FF2B5EF4-FFF2-40B4-BE49-F238E27FC236}">
                <a16:creationId xmlns:a16="http://schemas.microsoft.com/office/drawing/2014/main" id="{7E264A75-A792-9BFF-AEF9-E6918DD547F9}"/>
              </a:ext>
            </a:extLst>
          </p:cNvPr>
          <p:cNvSpPr/>
          <p:nvPr/>
        </p:nvSpPr>
        <p:spPr bwMode="gray">
          <a:xfrm>
            <a:off x="9741068" y="4350463"/>
            <a:ext cx="2185866" cy="809288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dirty="0"/>
              <a:t>Often not necessary to switch to alarm view!</a:t>
            </a:r>
          </a:p>
        </p:txBody>
      </p:sp>
    </p:spTree>
    <p:extLst>
      <p:ext uri="{BB962C8B-B14F-4D97-AF65-F5344CB8AC3E}">
        <p14:creationId xmlns:p14="http://schemas.microsoft.com/office/powerpoint/2010/main" val="36116914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C6B777-0DDE-893E-7A26-32D278AC5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Design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58E4DB-8754-9739-440D-82FE35FDC5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9F51A0-9029-ACB5-4A60-2E35850C03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88C7C4-A5A1-F122-345D-A1058B3C572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16D3790-332C-BFEF-DAAA-A7FDEFB7D11C}"/>
              </a:ext>
            </a:extLst>
          </p:cNvPr>
          <p:cNvSpPr txBox="1"/>
          <p:nvPr/>
        </p:nvSpPr>
        <p:spPr bwMode="gray">
          <a:xfrm>
            <a:off x="387927" y="-206432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180000" indent="-18000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97E5A98-548D-DA9E-7445-AEC99BD645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7294" y="1376362"/>
            <a:ext cx="10873098" cy="4684711"/>
          </a:xfrm>
        </p:spPr>
        <p:txBody>
          <a:bodyPr/>
          <a:lstStyle/>
          <a:p>
            <a:pPr lvl="5"/>
            <a:r>
              <a:rPr lang="en-US" dirty="0">
                <a:solidFill>
                  <a:schemeClr val="tx1"/>
                </a:solidFill>
              </a:rPr>
              <a:t>The task: </a:t>
            </a:r>
            <a:r>
              <a:rPr lang="en-US" dirty="0"/>
              <a:t>Design a system which provides such a functionality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257E153-D075-4383-625B-AA92BE311072}"/>
              </a:ext>
            </a:extLst>
          </p:cNvPr>
          <p:cNvSpPr/>
          <p:nvPr/>
        </p:nvSpPr>
        <p:spPr bwMode="gray">
          <a:xfrm>
            <a:off x="487369" y="2258341"/>
            <a:ext cx="2988388" cy="108012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Define conditions which in which an alarm should change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921DD06-A351-5361-576F-5EDFA6DD372E}"/>
              </a:ext>
            </a:extLst>
          </p:cNvPr>
          <p:cNvSpPr txBox="1"/>
          <p:nvPr/>
        </p:nvSpPr>
        <p:spPr bwMode="gray">
          <a:xfrm>
            <a:off x="1012301" y="3502693"/>
            <a:ext cx="19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2000" b="1" dirty="0">
                <a:solidFill>
                  <a:schemeClr val="accent1"/>
                </a:solidFill>
              </a:rPr>
              <a:t>Configuration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4B7BED8-A87A-D4E6-31C4-6856BA1A81A8}"/>
              </a:ext>
            </a:extLst>
          </p:cNvPr>
          <p:cNvSpPr txBox="1"/>
          <p:nvPr/>
        </p:nvSpPr>
        <p:spPr bwMode="gray">
          <a:xfrm>
            <a:off x="5665076" y="3477522"/>
            <a:ext cx="93610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2000" b="1" dirty="0">
                <a:solidFill>
                  <a:schemeClr val="accent4"/>
                </a:solidFill>
              </a:rPr>
              <a:t>Deploy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A2890E5-6B93-0084-D567-81866B9375DC}"/>
              </a:ext>
            </a:extLst>
          </p:cNvPr>
          <p:cNvSpPr/>
          <p:nvPr/>
        </p:nvSpPr>
        <p:spPr bwMode="gray">
          <a:xfrm>
            <a:off x="4663778" y="2258341"/>
            <a:ext cx="2664296" cy="1080120"/>
          </a:xfrm>
          <a:prstGeom prst="rect">
            <a:avLst/>
          </a:prstGeom>
          <a:solidFill>
            <a:schemeClr val="accent4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Process the configuration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8225878-1703-6DDB-0341-053008FD9B6D}"/>
              </a:ext>
            </a:extLst>
          </p:cNvPr>
          <p:cNvSpPr/>
          <p:nvPr/>
        </p:nvSpPr>
        <p:spPr bwMode="gray">
          <a:xfrm>
            <a:off x="8501839" y="2258341"/>
            <a:ext cx="2664296" cy="1080120"/>
          </a:xfrm>
          <a:prstGeom prst="rect">
            <a:avLst/>
          </a:prstGeom>
          <a:solidFill>
            <a:srgbClr val="DF9B1B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Monitor conditions and “switch” alarm levels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B00DF21D-0D9B-871E-9F98-6918F98DCC59}"/>
              </a:ext>
            </a:extLst>
          </p:cNvPr>
          <p:cNvSpPr txBox="1"/>
          <p:nvPr/>
        </p:nvSpPr>
        <p:spPr bwMode="gray">
          <a:xfrm>
            <a:off x="9288135" y="3426697"/>
            <a:ext cx="161987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2000" b="1" dirty="0">
                <a:solidFill>
                  <a:srgbClr val="DF9B1B"/>
                </a:solidFill>
              </a:rPr>
              <a:t>Execute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CCCA11-C84F-56A8-8FFC-6E2CD82F8013}"/>
              </a:ext>
            </a:extLst>
          </p:cNvPr>
          <p:cNvSpPr txBox="1"/>
          <p:nvPr/>
        </p:nvSpPr>
        <p:spPr bwMode="gray">
          <a:xfrm>
            <a:off x="371475" y="4818106"/>
            <a:ext cx="971997" cy="899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Global file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23F582D-DC38-EAE5-5484-A2D5498986EE}"/>
              </a:ext>
            </a:extLst>
          </p:cNvPr>
          <p:cNvSpPr txBox="1"/>
          <p:nvPr/>
        </p:nvSpPr>
        <p:spPr bwMode="gray">
          <a:xfrm>
            <a:off x="1517421" y="4817657"/>
            <a:ext cx="971997" cy="899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File per IOC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D4EE404-8B33-4775-1C4E-7E685099CB96}"/>
              </a:ext>
            </a:extLst>
          </p:cNvPr>
          <p:cNvSpPr txBox="1"/>
          <p:nvPr/>
        </p:nvSpPr>
        <p:spPr bwMode="gray">
          <a:xfrm>
            <a:off x="2751179" y="4800760"/>
            <a:ext cx="1472613" cy="899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Per record</a:t>
            </a:r>
          </a:p>
        </p:txBody>
      </p: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0D610712-CFA0-0EE2-9281-7E347E7C100E}"/>
              </a:ext>
            </a:extLst>
          </p:cNvPr>
          <p:cNvSpPr txBox="1">
            <a:spLocks/>
          </p:cNvSpPr>
          <p:nvPr/>
        </p:nvSpPr>
        <p:spPr bwMode="gray">
          <a:xfrm>
            <a:off x="855579" y="5773289"/>
            <a:ext cx="2083735" cy="9006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dirty="0"/>
              <a:t>XML, YML, ….</a:t>
            </a: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17C74836-6F2F-3E61-190B-18C59D193D3B}"/>
              </a:ext>
            </a:extLst>
          </p:cNvPr>
          <p:cNvCxnSpPr>
            <a:endCxn id="23" idx="0"/>
          </p:cNvCxnSpPr>
          <p:nvPr/>
        </p:nvCxnSpPr>
        <p:spPr bwMode="gray">
          <a:xfrm flipH="1">
            <a:off x="857474" y="3934741"/>
            <a:ext cx="341982" cy="8833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4C15A776-BDA0-CDC7-7FED-9DC3ACC8EBED}"/>
              </a:ext>
            </a:extLst>
          </p:cNvPr>
          <p:cNvCxnSpPr>
            <a:cxnSpLocks/>
            <a:endCxn id="24" idx="0"/>
          </p:cNvCxnSpPr>
          <p:nvPr/>
        </p:nvCxnSpPr>
        <p:spPr bwMode="gray">
          <a:xfrm>
            <a:off x="1957288" y="3959944"/>
            <a:ext cx="46132" cy="8577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F1931B0B-54E8-F6FF-471D-8A4C5A57C66E}"/>
              </a:ext>
            </a:extLst>
          </p:cNvPr>
          <p:cNvCxnSpPr>
            <a:cxnSpLocks/>
          </p:cNvCxnSpPr>
          <p:nvPr/>
        </p:nvCxnSpPr>
        <p:spPr bwMode="gray">
          <a:xfrm>
            <a:off x="2688183" y="3791583"/>
            <a:ext cx="493823" cy="9877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59DA7C39-5DDD-C6A6-0EFB-8F96A3C768D3}"/>
              </a:ext>
            </a:extLst>
          </p:cNvPr>
          <p:cNvCxnSpPr>
            <a:cxnSpLocks/>
          </p:cNvCxnSpPr>
          <p:nvPr/>
        </p:nvCxnSpPr>
        <p:spPr bwMode="gray">
          <a:xfrm>
            <a:off x="880685" y="5047022"/>
            <a:ext cx="462787" cy="7262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A995B4A5-B6AB-78F7-5B47-BEA71038330F}"/>
              </a:ext>
            </a:extLst>
          </p:cNvPr>
          <p:cNvCxnSpPr>
            <a:cxnSpLocks/>
          </p:cNvCxnSpPr>
          <p:nvPr/>
        </p:nvCxnSpPr>
        <p:spPr bwMode="gray">
          <a:xfrm flipH="1">
            <a:off x="1661437" y="5072225"/>
            <a:ext cx="319359" cy="6663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feil nach rechts 40">
            <a:extLst>
              <a:ext uri="{FF2B5EF4-FFF2-40B4-BE49-F238E27FC236}">
                <a16:creationId xmlns:a16="http://schemas.microsoft.com/office/drawing/2014/main" id="{5E527B36-FC58-CE7F-FBDF-3AD38ACD155F}"/>
              </a:ext>
            </a:extLst>
          </p:cNvPr>
          <p:cNvSpPr/>
          <p:nvPr/>
        </p:nvSpPr>
        <p:spPr bwMode="gray">
          <a:xfrm>
            <a:off x="3655832" y="2538460"/>
            <a:ext cx="783720" cy="519881"/>
          </a:xfrm>
          <a:prstGeom prst="rightArrow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2" name="Pfeil nach rechts 41">
            <a:extLst>
              <a:ext uri="{FF2B5EF4-FFF2-40B4-BE49-F238E27FC236}">
                <a16:creationId xmlns:a16="http://schemas.microsoft.com/office/drawing/2014/main" id="{9D1C5FBF-CDDD-CE63-CBEA-F828EB822AEB}"/>
              </a:ext>
            </a:extLst>
          </p:cNvPr>
          <p:cNvSpPr/>
          <p:nvPr/>
        </p:nvSpPr>
        <p:spPr bwMode="gray">
          <a:xfrm>
            <a:off x="7552300" y="2568679"/>
            <a:ext cx="783720" cy="519881"/>
          </a:xfrm>
          <a:prstGeom prst="rightArrow">
            <a:avLst/>
          </a:prstGeom>
          <a:solidFill>
            <a:schemeClr val="accent4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B9CE7BAD-A8A4-72B2-2F84-9DD5183E32D6}"/>
              </a:ext>
            </a:extLst>
          </p:cNvPr>
          <p:cNvSpPr txBox="1"/>
          <p:nvPr/>
        </p:nvSpPr>
        <p:spPr bwMode="gray">
          <a:xfrm>
            <a:off x="9262715" y="4638622"/>
            <a:ext cx="971997" cy="28141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Condition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8CA7AD8-DBEE-3D1C-ECB5-5C0D40102D3B}"/>
              </a:ext>
            </a:extLst>
          </p:cNvPr>
          <p:cNvSpPr txBox="1"/>
          <p:nvPr/>
        </p:nvSpPr>
        <p:spPr bwMode="gray">
          <a:xfrm>
            <a:off x="9262715" y="5553270"/>
            <a:ext cx="971997" cy="2714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Adjustment</a:t>
            </a:r>
          </a:p>
        </p:txBody>
      </p:sp>
      <p:sp>
        <p:nvSpPr>
          <p:cNvPr id="49" name="Gebogener Pfeil 48">
            <a:extLst>
              <a:ext uri="{FF2B5EF4-FFF2-40B4-BE49-F238E27FC236}">
                <a16:creationId xmlns:a16="http://schemas.microsoft.com/office/drawing/2014/main" id="{69F9B064-A376-F491-0542-ABA39EBFCF3C}"/>
              </a:ext>
            </a:extLst>
          </p:cNvPr>
          <p:cNvSpPr/>
          <p:nvPr/>
        </p:nvSpPr>
        <p:spPr bwMode="gray">
          <a:xfrm rot="5400000">
            <a:off x="9686441" y="4516027"/>
            <a:ext cx="1008112" cy="1253204"/>
          </a:xfrm>
          <a:prstGeom prst="circularArrow">
            <a:avLst/>
          </a:prstGeom>
          <a:solidFill>
            <a:srgbClr val="DF9B1B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rgbClr val="DF9B1B"/>
              </a:solidFill>
            </a:endParaRPr>
          </a:p>
        </p:txBody>
      </p:sp>
      <p:sp>
        <p:nvSpPr>
          <p:cNvPr id="50" name="Gebogener Pfeil 49">
            <a:extLst>
              <a:ext uri="{FF2B5EF4-FFF2-40B4-BE49-F238E27FC236}">
                <a16:creationId xmlns:a16="http://schemas.microsoft.com/office/drawing/2014/main" id="{595FCA85-B3F5-9098-ADAE-D80C0CD7B8CE}"/>
              </a:ext>
            </a:extLst>
          </p:cNvPr>
          <p:cNvSpPr/>
          <p:nvPr/>
        </p:nvSpPr>
        <p:spPr bwMode="gray">
          <a:xfrm rot="16356720">
            <a:off x="8646783" y="5519162"/>
            <a:ext cx="1008112" cy="1253204"/>
          </a:xfrm>
          <a:prstGeom prst="circularArrow">
            <a:avLst/>
          </a:prstGeom>
          <a:solidFill>
            <a:srgbClr val="DF9B1B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CE56A9C7-2675-7AE3-0624-CE2FA9579BE5}"/>
              </a:ext>
            </a:extLst>
          </p:cNvPr>
          <p:cNvSpPr txBox="1"/>
          <p:nvPr/>
        </p:nvSpPr>
        <p:spPr bwMode="gray">
          <a:xfrm>
            <a:off x="9288135" y="6382521"/>
            <a:ext cx="971997" cy="28141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Condition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ECC55BAA-F7BA-A677-6C03-65D65C75F425}"/>
              </a:ext>
            </a:extLst>
          </p:cNvPr>
          <p:cNvSpPr txBox="1"/>
          <p:nvPr/>
        </p:nvSpPr>
        <p:spPr bwMode="gray">
          <a:xfrm>
            <a:off x="7916947" y="4182576"/>
            <a:ext cx="1482235" cy="2934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Central application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75021CB5-8F6A-7168-277B-9DCED51E402B}"/>
              </a:ext>
            </a:extLst>
          </p:cNvPr>
          <p:cNvSpPr txBox="1"/>
          <p:nvPr/>
        </p:nvSpPr>
        <p:spPr bwMode="gray">
          <a:xfrm>
            <a:off x="10439274" y="4182576"/>
            <a:ext cx="1482235" cy="2934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Part of IOC(s)</a:t>
            </a:r>
          </a:p>
        </p:txBody>
      </p: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1B2145E3-CC1A-DAFA-4856-09CFF3A4801E}"/>
              </a:ext>
            </a:extLst>
          </p:cNvPr>
          <p:cNvCxnSpPr>
            <a:cxnSpLocks/>
          </p:cNvCxnSpPr>
          <p:nvPr/>
        </p:nvCxnSpPr>
        <p:spPr bwMode="gray">
          <a:xfrm flipH="1">
            <a:off x="9081546" y="3801001"/>
            <a:ext cx="317636" cy="441683"/>
          </a:xfrm>
          <a:prstGeom prst="straightConnector1">
            <a:avLst/>
          </a:prstGeom>
          <a:ln w="38100">
            <a:solidFill>
              <a:srgbClr val="DF9B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FF3B6B9B-23D0-C9E3-748F-4E828E6264E2}"/>
              </a:ext>
            </a:extLst>
          </p:cNvPr>
          <p:cNvCxnSpPr>
            <a:cxnSpLocks/>
          </p:cNvCxnSpPr>
          <p:nvPr/>
        </p:nvCxnSpPr>
        <p:spPr bwMode="gray">
          <a:xfrm>
            <a:off x="10260132" y="3778289"/>
            <a:ext cx="284996" cy="373639"/>
          </a:xfrm>
          <a:prstGeom prst="straightConnector1">
            <a:avLst/>
          </a:prstGeom>
          <a:ln w="38100">
            <a:solidFill>
              <a:srgbClr val="DF9B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5F94FC00-33EE-5665-8459-16DBBA91409B}"/>
              </a:ext>
            </a:extLst>
          </p:cNvPr>
          <p:cNvCxnSpPr>
            <a:cxnSpLocks/>
          </p:cNvCxnSpPr>
          <p:nvPr/>
        </p:nvCxnSpPr>
        <p:spPr bwMode="gray">
          <a:xfrm flipH="1">
            <a:off x="5568748" y="3840009"/>
            <a:ext cx="498855" cy="86669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F9FDA712-8502-128D-40D4-3AD712A04555}"/>
              </a:ext>
            </a:extLst>
          </p:cNvPr>
          <p:cNvSpPr txBox="1"/>
          <p:nvPr/>
        </p:nvSpPr>
        <p:spPr bwMode="gray">
          <a:xfrm>
            <a:off x="5114270" y="4785419"/>
            <a:ext cx="971997" cy="2937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Global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60D986D-D295-F335-C954-2590FB1392FB}"/>
              </a:ext>
            </a:extLst>
          </p:cNvPr>
          <p:cNvSpPr txBox="1"/>
          <p:nvPr/>
        </p:nvSpPr>
        <p:spPr bwMode="gray">
          <a:xfrm>
            <a:off x="6156057" y="4842238"/>
            <a:ext cx="500356" cy="3550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Local</a:t>
            </a:r>
          </a:p>
        </p:txBody>
      </p: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50C04F88-23FA-BFB6-25C1-FCC99BAF2568}"/>
              </a:ext>
            </a:extLst>
          </p:cNvPr>
          <p:cNvCxnSpPr>
            <a:cxnSpLocks/>
          </p:cNvCxnSpPr>
          <p:nvPr/>
        </p:nvCxnSpPr>
        <p:spPr bwMode="gray">
          <a:xfrm>
            <a:off x="6110504" y="3838490"/>
            <a:ext cx="322776" cy="86574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75">
            <a:extLst>
              <a:ext uri="{FF2B5EF4-FFF2-40B4-BE49-F238E27FC236}">
                <a16:creationId xmlns:a16="http://schemas.microsoft.com/office/drawing/2014/main" id="{9B608466-49AF-066E-BE2E-933B306CB8B5}"/>
              </a:ext>
            </a:extLst>
          </p:cNvPr>
          <p:cNvSpPr txBox="1"/>
          <p:nvPr/>
        </p:nvSpPr>
        <p:spPr bwMode="gray">
          <a:xfrm>
            <a:off x="4223792" y="5953061"/>
            <a:ext cx="1512082" cy="3550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New Alarm PVs</a:t>
            </a:r>
          </a:p>
        </p:txBody>
      </p: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0336FF1B-D1E6-979C-79DD-C5C3FC996009}"/>
              </a:ext>
            </a:extLst>
          </p:cNvPr>
          <p:cNvCxnSpPr>
            <a:cxnSpLocks/>
          </p:cNvCxnSpPr>
          <p:nvPr/>
        </p:nvCxnSpPr>
        <p:spPr bwMode="gray">
          <a:xfrm flipH="1">
            <a:off x="5210377" y="5087320"/>
            <a:ext cx="636419" cy="86574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5CCE032C-A5C4-87CA-FC37-7426BFAF30B9}"/>
              </a:ext>
            </a:extLst>
          </p:cNvPr>
          <p:cNvCxnSpPr>
            <a:cxnSpLocks/>
          </p:cNvCxnSpPr>
          <p:nvPr/>
        </p:nvCxnSpPr>
        <p:spPr bwMode="gray">
          <a:xfrm>
            <a:off x="5932924" y="5087320"/>
            <a:ext cx="500356" cy="79042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feld 78">
            <a:extLst>
              <a:ext uri="{FF2B5EF4-FFF2-40B4-BE49-F238E27FC236}">
                <a16:creationId xmlns:a16="http://schemas.microsoft.com/office/drawing/2014/main" id="{3994933F-2ED6-DB30-0A35-93F5323671AA}"/>
              </a:ext>
            </a:extLst>
          </p:cNvPr>
          <p:cNvSpPr txBox="1"/>
          <p:nvPr/>
        </p:nvSpPr>
        <p:spPr bwMode="gray">
          <a:xfrm>
            <a:off x="6096166" y="5953061"/>
            <a:ext cx="1297844" cy="3550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Change existing records</a:t>
            </a:r>
          </a:p>
        </p:txBody>
      </p:sp>
    </p:spTree>
    <p:extLst>
      <p:ext uri="{BB962C8B-B14F-4D97-AF65-F5344CB8AC3E}">
        <p14:creationId xmlns:p14="http://schemas.microsoft.com/office/powerpoint/2010/main" val="13777422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 animBg="1"/>
      <p:bldP spid="17" grpId="0" animBg="1"/>
      <p:bldP spid="18" grpId="0"/>
      <p:bldP spid="23" grpId="0"/>
      <p:bldP spid="24" grpId="0"/>
      <p:bldP spid="25" grpId="0"/>
      <p:bldP spid="26" grpId="0"/>
      <p:bldP spid="41" grpId="0" animBg="1"/>
      <p:bldP spid="42" grpId="0" animBg="1"/>
      <p:bldP spid="43" grpId="0"/>
      <p:bldP spid="44" grpId="0"/>
      <p:bldP spid="49" grpId="0" animBg="1"/>
      <p:bldP spid="50" grpId="0" animBg="1"/>
      <p:bldP spid="51" grpId="0"/>
      <p:bldP spid="52" grpId="0"/>
      <p:bldP spid="53" grpId="0"/>
      <p:bldP spid="61" grpId="0"/>
      <p:bldP spid="62" grpId="0"/>
      <p:bldP spid="76" grpId="0"/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FABCD0-0089-2561-F482-6E1D8D588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Configuration – On Record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E1AAC60-E49B-0290-8197-65C483765E7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2865DF4-9F75-F131-E863-D49568894FF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65523DA-317F-E41F-56CA-211C3E6451E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23CABE7-C815-312E-7136-E56C01DBF505}"/>
              </a:ext>
            </a:extLst>
          </p:cNvPr>
          <p:cNvSpPr txBox="1"/>
          <p:nvPr/>
        </p:nvSpPr>
        <p:spPr bwMode="gray">
          <a:xfrm>
            <a:off x="249382" y="-206432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180000" indent="-18000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D822F57-3C78-9955-2657-ECAA5283107A}"/>
              </a:ext>
            </a:extLst>
          </p:cNvPr>
          <p:cNvSpPr/>
          <p:nvPr/>
        </p:nvSpPr>
        <p:spPr>
          <a:xfrm>
            <a:off x="1604699" y="3879660"/>
            <a:ext cx="3949946" cy="2322722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628EA12-0FB8-427D-8706-34AE3C0A869D}"/>
              </a:ext>
            </a:extLst>
          </p:cNvPr>
          <p:cNvSpPr txBox="1"/>
          <p:nvPr/>
        </p:nvSpPr>
        <p:spPr>
          <a:xfrm>
            <a:off x="1675616" y="3894058"/>
            <a:ext cx="38790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bi</a:t>
            </a:r>
            <a:r>
              <a:rPr lang="de-DE" sz="1600" dirty="0"/>
              <a:t>, </a:t>
            </a:r>
            <a:r>
              <a:rPr lang="de-DE" sz="1600" dirty="0" err="1"/>
              <a:t>Kicker:Status:On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ZSV</a:t>
            </a:r>
            <a:r>
              <a:rPr lang="de-DE" sz="1600" dirty="0"/>
              <a:t>, 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en-US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endParaRPr lang="de-DE" sz="1600" dirty="0"/>
          </a:p>
          <a:p>
            <a:r>
              <a:rPr lang="de-DE" sz="1600" dirty="0"/>
              <a:t>    </a:t>
            </a:r>
            <a:r>
              <a:rPr lang="de-DE" sz="1600" dirty="0" err="1"/>
              <a:t>info</a:t>
            </a:r>
            <a:r>
              <a:rPr lang="de-DE" sz="1600" dirty="0"/>
              <a:t>(</a:t>
            </a:r>
            <a:r>
              <a:rPr lang="de-DE" sz="1600" dirty="0">
                <a:solidFill>
                  <a:srgbClr val="A3107C"/>
                </a:solidFill>
              </a:rPr>
              <a:t>alarmGate1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 err="1"/>
              <a:t>NotInjectionMode</a:t>
            </a:r>
            <a:r>
              <a:rPr lang="en-US" sz="1600" dirty="0"/>
              <a:t>“)</a:t>
            </a:r>
          </a:p>
          <a:p>
            <a:r>
              <a:rPr lang="en-US" sz="1600" dirty="0"/>
              <a:t>    info(</a:t>
            </a:r>
            <a:r>
              <a:rPr lang="en-US" sz="1600" dirty="0">
                <a:solidFill>
                  <a:srgbClr val="A3107C"/>
                </a:solidFill>
              </a:rPr>
              <a:t>alarmZSV1</a:t>
            </a:r>
            <a:r>
              <a:rPr lang="en-US" sz="1600" dirty="0"/>
              <a:t>, “</a:t>
            </a:r>
            <a:r>
              <a:rPr lang="en-US" sz="1600" dirty="0">
                <a:solidFill>
                  <a:schemeClr val="accent5"/>
                </a:solidFill>
              </a:rPr>
              <a:t>NO_ALARM</a:t>
            </a:r>
            <a:r>
              <a:rPr lang="en-US" sz="1600" dirty="0"/>
              <a:t>”)</a:t>
            </a:r>
          </a:p>
          <a:p>
            <a:r>
              <a:rPr lang="en-US" sz="1600" dirty="0"/>
              <a:t>    info(</a:t>
            </a:r>
            <a:r>
              <a:rPr lang="en-US" sz="1600" dirty="0">
                <a:solidFill>
                  <a:srgbClr val="A3107C"/>
                </a:solidFill>
              </a:rPr>
              <a:t>alarmOSV1</a:t>
            </a:r>
            <a:r>
              <a:rPr lang="en-US" sz="1600" dirty="0"/>
              <a:t>, 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en-US" sz="1600" dirty="0"/>
              <a:t>”)</a:t>
            </a:r>
            <a:endParaRPr lang="de-DE" sz="1600" dirty="0"/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9A08CB0-1283-0A0F-D28B-3931C0069005}"/>
              </a:ext>
            </a:extLst>
          </p:cNvPr>
          <p:cNvSpPr/>
          <p:nvPr/>
        </p:nvSpPr>
        <p:spPr>
          <a:xfrm>
            <a:off x="7508308" y="159955"/>
            <a:ext cx="3879029" cy="5573301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703754F-E04F-3926-9B75-A95C320D192E}"/>
              </a:ext>
            </a:extLst>
          </p:cNvPr>
          <p:cNvSpPr txBox="1"/>
          <p:nvPr/>
        </p:nvSpPr>
        <p:spPr>
          <a:xfrm>
            <a:off x="7508309" y="368907"/>
            <a:ext cx="38790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ai</a:t>
            </a:r>
            <a:r>
              <a:rPr lang="de-DE" sz="1600" dirty="0"/>
              <a:t>, </a:t>
            </a:r>
            <a:r>
              <a:rPr lang="de-DE" sz="1600" dirty="0" err="1"/>
              <a:t>Magnet:Current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LOLO</a:t>
            </a:r>
            <a:r>
              <a:rPr lang="de-DE" sz="1600" dirty="0"/>
              <a:t>,  </a:t>
            </a:r>
            <a:r>
              <a:rPr lang="en-US" sz="1600" dirty="0"/>
              <a:t>“5“)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LOW</a:t>
            </a:r>
            <a:r>
              <a:rPr lang="de-DE" sz="1600" dirty="0"/>
              <a:t>,  </a:t>
            </a:r>
            <a:r>
              <a:rPr lang="en-US" sz="1600" dirty="0"/>
              <a:t>“8“)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LSV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rgbClr val="DF9B1B"/>
                </a:solidFill>
              </a:rPr>
              <a:t>MINOR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HIGH</a:t>
            </a:r>
            <a:r>
              <a:rPr lang="de-DE" sz="1600" dirty="0"/>
              <a:t>,  </a:t>
            </a:r>
            <a:r>
              <a:rPr lang="en-US" sz="1600" dirty="0"/>
              <a:t>“14“)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HIHI</a:t>
            </a:r>
            <a:r>
              <a:rPr lang="de-DE" sz="1600" dirty="0"/>
              <a:t>,  </a:t>
            </a:r>
            <a:r>
              <a:rPr lang="en-US" sz="1600" dirty="0"/>
              <a:t>“20“)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HHSV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endParaRPr lang="de-DE" sz="1600" dirty="0"/>
          </a:p>
          <a:p>
            <a:r>
              <a:rPr lang="de-DE" sz="1600" i="1" dirty="0"/>
              <a:t>    </a:t>
            </a:r>
            <a:r>
              <a:rPr lang="de-DE" sz="1600" i="1" dirty="0" err="1"/>
              <a:t>info</a:t>
            </a:r>
            <a:r>
              <a:rPr lang="de-DE" sz="1600" i="1" dirty="0"/>
              <a:t>(</a:t>
            </a:r>
            <a:r>
              <a:rPr lang="de-DE" sz="1600" i="1" dirty="0">
                <a:solidFill>
                  <a:srgbClr val="A3107C"/>
                </a:solidFill>
              </a:rPr>
              <a:t>alarmGate1</a:t>
            </a:r>
            <a:r>
              <a:rPr lang="de-DE" sz="1600" i="1" dirty="0"/>
              <a:t>, „</a:t>
            </a:r>
            <a:r>
              <a:rPr lang="de-DE" sz="1600" i="1" dirty="0" err="1"/>
              <a:t>HighEnergyStatus</a:t>
            </a:r>
            <a:r>
              <a:rPr lang="de-DE" sz="1600" i="1" dirty="0"/>
              <a:t>“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info</a:t>
            </a:r>
            <a:r>
              <a:rPr lang="de-DE" sz="1600" dirty="0"/>
              <a:t>(</a:t>
            </a:r>
            <a:r>
              <a:rPr lang="de-DE" sz="1600" dirty="0">
                <a:solidFill>
                  <a:srgbClr val="A3107C"/>
                </a:solidFill>
              </a:rPr>
              <a:t>alarm</a:t>
            </a:r>
            <a:r>
              <a:rPr lang="de-DE" sz="1600" b="1" dirty="0">
                <a:solidFill>
                  <a:srgbClr val="A3107C"/>
                </a:solidFill>
              </a:rPr>
              <a:t>LSV1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  <a:r>
              <a:rPr lang="de-DE" sz="1600" i="1" dirty="0"/>
              <a:t>                      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info</a:t>
            </a:r>
            <a:r>
              <a:rPr lang="de-DE" sz="1600" dirty="0"/>
              <a:t>(</a:t>
            </a:r>
            <a:r>
              <a:rPr lang="de-DE" sz="1600" dirty="0">
                <a:solidFill>
                  <a:srgbClr val="A3107C"/>
                </a:solidFill>
              </a:rPr>
              <a:t>alarm</a:t>
            </a:r>
            <a:r>
              <a:rPr lang="de-DE" sz="1600" b="1" dirty="0">
                <a:solidFill>
                  <a:srgbClr val="A3107C"/>
                </a:solidFill>
              </a:rPr>
              <a:t>HSV1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info</a:t>
            </a:r>
            <a:r>
              <a:rPr lang="de-DE" sz="1600" dirty="0"/>
              <a:t>(</a:t>
            </a:r>
            <a:r>
              <a:rPr lang="de-DE" sz="1600" dirty="0">
                <a:solidFill>
                  <a:srgbClr val="A3107C"/>
                </a:solidFill>
              </a:rPr>
              <a:t>alarm</a:t>
            </a:r>
            <a:r>
              <a:rPr lang="de-DE" sz="1600" b="1" dirty="0">
                <a:solidFill>
                  <a:srgbClr val="A3107C"/>
                </a:solidFill>
              </a:rPr>
              <a:t>HHSV1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rgbClr val="DF9B1B"/>
                </a:solidFill>
              </a:rPr>
              <a:t>MINOR</a:t>
            </a:r>
            <a:r>
              <a:rPr lang="de-DE" sz="1600" dirty="0"/>
              <a:t>“)</a:t>
            </a:r>
          </a:p>
          <a:p>
            <a:endParaRPr lang="de-DE" sz="1600" dirty="0"/>
          </a:p>
          <a:p>
            <a:r>
              <a:rPr lang="de-DE" sz="1600" i="1" dirty="0"/>
              <a:t>    </a:t>
            </a:r>
            <a:r>
              <a:rPr lang="de-DE" sz="1600" i="1" dirty="0" err="1"/>
              <a:t>info</a:t>
            </a:r>
            <a:r>
              <a:rPr lang="de-DE" sz="1600" i="1" dirty="0"/>
              <a:t>(</a:t>
            </a:r>
            <a:r>
              <a:rPr lang="de-DE" sz="1600" i="1" dirty="0">
                <a:solidFill>
                  <a:srgbClr val="DF9B1B"/>
                </a:solidFill>
              </a:rPr>
              <a:t>alarmGate2</a:t>
            </a:r>
            <a:r>
              <a:rPr lang="de-DE" sz="1600" i="1" dirty="0"/>
              <a:t>, „</a:t>
            </a:r>
            <a:r>
              <a:rPr lang="de-DE" sz="1600" i="1" dirty="0" err="1"/>
              <a:t>MachineOperation</a:t>
            </a:r>
            <a:r>
              <a:rPr lang="de-DE" sz="1600" i="1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>
                <a:solidFill>
                  <a:srgbClr val="DF9B1B"/>
                </a:solidFill>
              </a:rPr>
              <a:t>(alarmLLSV2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  <a:endParaRPr lang="de-DE" sz="1600" i="1" dirty="0"/>
          </a:p>
          <a:p>
            <a:r>
              <a:rPr lang="de-DE" sz="1600" i="1" dirty="0"/>
              <a:t>    </a:t>
            </a:r>
            <a:r>
              <a:rPr lang="de-DE" sz="1600" i="1" dirty="0" err="1"/>
              <a:t>info</a:t>
            </a:r>
            <a:r>
              <a:rPr lang="de-DE" sz="1600" dirty="0"/>
              <a:t>(</a:t>
            </a:r>
            <a:r>
              <a:rPr lang="de-DE" sz="1600" dirty="0">
                <a:solidFill>
                  <a:srgbClr val="DF9B1B"/>
                </a:solidFill>
              </a:rPr>
              <a:t>alarm</a:t>
            </a:r>
            <a:r>
              <a:rPr lang="de-DE" sz="1600" b="1" dirty="0">
                <a:solidFill>
                  <a:srgbClr val="DF9B1B"/>
                </a:solidFill>
              </a:rPr>
              <a:t>LSV2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  <a:r>
              <a:rPr lang="de-DE" sz="1600" i="1" dirty="0"/>
              <a:t>                      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info</a:t>
            </a:r>
            <a:r>
              <a:rPr lang="de-DE" sz="1600" dirty="0"/>
              <a:t>(</a:t>
            </a:r>
            <a:r>
              <a:rPr lang="de-DE" sz="1600" dirty="0">
                <a:solidFill>
                  <a:srgbClr val="DF9B1B"/>
                </a:solidFill>
              </a:rPr>
              <a:t>alarm</a:t>
            </a:r>
            <a:r>
              <a:rPr lang="de-DE" sz="1600" b="1" dirty="0">
                <a:solidFill>
                  <a:srgbClr val="DF9B1B"/>
                </a:solidFill>
              </a:rPr>
              <a:t>HSV2</a:t>
            </a:r>
            <a:r>
              <a:rPr lang="de-DE" sz="1600" dirty="0">
                <a:solidFill>
                  <a:srgbClr val="DF9B1B"/>
                </a:solidFill>
              </a:rPr>
              <a:t>,</a:t>
            </a:r>
            <a:r>
              <a:rPr lang="de-DE" sz="1600" dirty="0"/>
              <a:t> </a:t>
            </a:r>
            <a:r>
              <a:rPr lang="en-US" sz="1600" dirty="0"/>
              <a:t>“</a:t>
            </a:r>
            <a:r>
              <a:rPr lang="en-US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info</a:t>
            </a:r>
            <a:r>
              <a:rPr lang="de-DE" sz="1600" dirty="0"/>
              <a:t>(</a:t>
            </a:r>
            <a:r>
              <a:rPr lang="de-DE" sz="1600" dirty="0">
                <a:solidFill>
                  <a:srgbClr val="DF9B1B"/>
                </a:solidFill>
              </a:rPr>
              <a:t>alarm</a:t>
            </a:r>
            <a:r>
              <a:rPr lang="de-DE" sz="1600" b="1" dirty="0">
                <a:solidFill>
                  <a:srgbClr val="DF9B1B"/>
                </a:solidFill>
              </a:rPr>
              <a:t>HHSV2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A9C512B6-00F2-4BA6-2ED7-91F216214C3F}"/>
              </a:ext>
            </a:extLst>
          </p:cNvPr>
          <p:cNvSpPr/>
          <p:nvPr/>
        </p:nvSpPr>
        <p:spPr>
          <a:xfrm>
            <a:off x="216839" y="1582703"/>
            <a:ext cx="2945379" cy="1156561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B014AFF-2E14-262E-86B1-0FB44F762255}"/>
              </a:ext>
            </a:extLst>
          </p:cNvPr>
          <p:cNvSpPr txBox="1"/>
          <p:nvPr/>
        </p:nvSpPr>
        <p:spPr>
          <a:xfrm>
            <a:off x="287757" y="1597101"/>
            <a:ext cx="2945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bi</a:t>
            </a:r>
            <a:r>
              <a:rPr lang="de-DE" sz="1600" dirty="0"/>
              <a:t>, </a:t>
            </a:r>
            <a:r>
              <a:rPr lang="de-DE" sz="1600" dirty="0" err="1"/>
              <a:t>Kicker:Status:On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ZSV</a:t>
            </a:r>
            <a:r>
              <a:rPr lang="de-DE" sz="1600" dirty="0"/>
              <a:t>, 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en-US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2381B5D-6CD1-79A8-8D7B-FB9CE8120657}"/>
              </a:ext>
            </a:extLst>
          </p:cNvPr>
          <p:cNvSpPr/>
          <p:nvPr/>
        </p:nvSpPr>
        <p:spPr>
          <a:xfrm>
            <a:off x="3720826" y="1577865"/>
            <a:ext cx="2945379" cy="1156561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DA2BF6FE-4C53-1A57-2B2C-04D5A1BFE084}"/>
              </a:ext>
            </a:extLst>
          </p:cNvPr>
          <p:cNvSpPr txBox="1"/>
          <p:nvPr/>
        </p:nvSpPr>
        <p:spPr>
          <a:xfrm>
            <a:off x="3791744" y="1592263"/>
            <a:ext cx="2945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bi</a:t>
            </a:r>
            <a:r>
              <a:rPr lang="de-DE" sz="1600" dirty="0"/>
              <a:t>, </a:t>
            </a:r>
            <a:r>
              <a:rPr lang="de-DE" sz="1600" dirty="0" err="1"/>
              <a:t>Kicker:Status:On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ZSV</a:t>
            </a:r>
            <a:r>
              <a:rPr lang="de-DE" sz="1600" dirty="0"/>
              <a:t>, 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en-US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8321B4F-82F6-2967-A382-16EE7ACEC956}"/>
              </a:ext>
            </a:extLst>
          </p:cNvPr>
          <p:cNvSpPr txBox="1"/>
          <p:nvPr/>
        </p:nvSpPr>
        <p:spPr bwMode="gray">
          <a:xfrm>
            <a:off x="752334" y="1280273"/>
            <a:ext cx="2016224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If in injection mode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2E1AF04E-5FE7-DC7C-63B6-6FE35D7E7667}"/>
              </a:ext>
            </a:extLst>
          </p:cNvPr>
          <p:cNvSpPr txBox="1"/>
          <p:nvPr/>
        </p:nvSpPr>
        <p:spPr bwMode="gray">
          <a:xfrm>
            <a:off x="3852971" y="1251185"/>
            <a:ext cx="2846703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dirty="0"/>
              <a:t>In all other operation modes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8740AB25-01FB-E678-16E7-F3349F99D380}"/>
              </a:ext>
            </a:extLst>
          </p:cNvPr>
          <p:cNvCxnSpPr/>
          <p:nvPr/>
        </p:nvCxnSpPr>
        <p:spPr bwMode="gray">
          <a:xfrm>
            <a:off x="1415480" y="2564904"/>
            <a:ext cx="504056" cy="576064"/>
          </a:xfrm>
          <a:prstGeom prst="straightConnector1">
            <a:avLst/>
          </a:prstGeom>
          <a:ln w="95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feil nach unten 40">
            <a:extLst>
              <a:ext uri="{FF2B5EF4-FFF2-40B4-BE49-F238E27FC236}">
                <a16:creationId xmlns:a16="http://schemas.microsoft.com/office/drawing/2014/main" id="{B8219222-A6DF-C175-C6BA-643D01CBB677}"/>
              </a:ext>
            </a:extLst>
          </p:cNvPr>
          <p:cNvSpPr/>
          <p:nvPr/>
        </p:nvSpPr>
        <p:spPr bwMode="gray">
          <a:xfrm>
            <a:off x="3123441" y="2835448"/>
            <a:ext cx="504056" cy="936104"/>
          </a:xfrm>
          <a:prstGeom prst="downArrow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478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 animBg="1"/>
      <p:bldP spid="25" grpId="0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F808D-3166-4F88-B40B-1F82AC89A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Adjust alarm fields of existing record – using records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F3FBB2B-E7BA-2F84-B5EC-1642A2D125B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E3A3515-2D8C-C354-FAA8-6C6F392A9EE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E. Blomley - Gating EPICS Alarms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2E1546A-7E98-BF9A-7294-4E3BE55CB87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92EADB3-DD5E-FDF0-CFC3-6CD561369D38}"/>
              </a:ext>
            </a:extLst>
          </p:cNvPr>
          <p:cNvSpPr/>
          <p:nvPr/>
        </p:nvSpPr>
        <p:spPr>
          <a:xfrm>
            <a:off x="734568" y="1553393"/>
            <a:ext cx="3949946" cy="2322722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F41D3DE-6F89-D527-488E-DC35F7B95BCB}"/>
              </a:ext>
            </a:extLst>
          </p:cNvPr>
          <p:cNvSpPr txBox="1"/>
          <p:nvPr/>
        </p:nvSpPr>
        <p:spPr>
          <a:xfrm>
            <a:off x="805485" y="1567791"/>
            <a:ext cx="38790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bi</a:t>
            </a:r>
            <a:r>
              <a:rPr lang="de-DE" sz="1600" dirty="0"/>
              <a:t>, </a:t>
            </a:r>
            <a:r>
              <a:rPr lang="de-DE" sz="1600" dirty="0" err="1"/>
              <a:t>Kicker:Status:On</a:t>
            </a:r>
            <a:r>
              <a:rPr lang="de-DE" sz="1600" dirty="0"/>
              <a:t>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ZSV</a:t>
            </a:r>
            <a:r>
              <a:rPr lang="de-DE" sz="1600" dirty="0"/>
              <a:t>,  </a:t>
            </a:r>
            <a:r>
              <a:rPr lang="en-US" sz="1600" dirty="0"/>
              <a:t>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en-US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OSV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>
                <a:solidFill>
                  <a:schemeClr val="accent5"/>
                </a:solidFill>
              </a:rPr>
              <a:t>NO_ALARM</a:t>
            </a:r>
            <a:r>
              <a:rPr lang="de-DE" sz="1600" dirty="0"/>
              <a:t>“)</a:t>
            </a:r>
          </a:p>
          <a:p>
            <a:endParaRPr lang="de-DE" sz="1600" dirty="0"/>
          </a:p>
          <a:p>
            <a:r>
              <a:rPr lang="de-DE" sz="1600" dirty="0"/>
              <a:t>    </a:t>
            </a:r>
            <a:r>
              <a:rPr lang="de-DE" sz="1600" dirty="0" err="1"/>
              <a:t>info</a:t>
            </a:r>
            <a:r>
              <a:rPr lang="de-DE" sz="1600" dirty="0"/>
              <a:t>(</a:t>
            </a:r>
            <a:r>
              <a:rPr lang="de-DE" sz="1600" dirty="0">
                <a:solidFill>
                  <a:srgbClr val="A3107C"/>
                </a:solidFill>
              </a:rPr>
              <a:t>alarmGate1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en-US" sz="1600" dirty="0" err="1"/>
              <a:t>NotInjectionMode</a:t>
            </a:r>
            <a:r>
              <a:rPr lang="en-US" sz="1600" dirty="0"/>
              <a:t>“)</a:t>
            </a:r>
          </a:p>
          <a:p>
            <a:r>
              <a:rPr lang="en-US" sz="1600" dirty="0"/>
              <a:t>    info(</a:t>
            </a:r>
            <a:r>
              <a:rPr lang="en-US" sz="1600" dirty="0">
                <a:solidFill>
                  <a:srgbClr val="A3107C"/>
                </a:solidFill>
              </a:rPr>
              <a:t>alarmZSV1</a:t>
            </a:r>
            <a:r>
              <a:rPr lang="en-US" sz="1600" dirty="0"/>
              <a:t>, “</a:t>
            </a:r>
            <a:r>
              <a:rPr lang="en-US" sz="1600" dirty="0">
                <a:solidFill>
                  <a:schemeClr val="accent5"/>
                </a:solidFill>
              </a:rPr>
              <a:t>NO_ALARM</a:t>
            </a:r>
            <a:r>
              <a:rPr lang="en-US" sz="1600" dirty="0"/>
              <a:t>”)</a:t>
            </a:r>
          </a:p>
          <a:p>
            <a:r>
              <a:rPr lang="en-US" sz="1600" dirty="0"/>
              <a:t>    info(</a:t>
            </a:r>
            <a:r>
              <a:rPr lang="en-US" sz="1600" dirty="0">
                <a:solidFill>
                  <a:srgbClr val="A3107C"/>
                </a:solidFill>
              </a:rPr>
              <a:t>alarmOSV1</a:t>
            </a:r>
            <a:r>
              <a:rPr lang="en-US" sz="1600" dirty="0"/>
              <a:t>, “</a:t>
            </a:r>
            <a:r>
              <a:rPr lang="en-US" sz="1600" dirty="0">
                <a:solidFill>
                  <a:srgbClr val="D30015"/>
                </a:solidFill>
              </a:rPr>
              <a:t>MAJOR</a:t>
            </a:r>
            <a:r>
              <a:rPr lang="en-US" sz="1600" dirty="0"/>
              <a:t>”)</a:t>
            </a:r>
            <a:endParaRPr lang="de-DE" sz="1600" dirty="0"/>
          </a:p>
          <a:p>
            <a:r>
              <a:rPr lang="de-DE" sz="1600" dirty="0"/>
              <a:t>}</a:t>
            </a:r>
            <a:endParaRPr lang="en-US" sz="1600" dirty="0"/>
          </a:p>
        </p:txBody>
      </p:sp>
      <p:cxnSp>
        <p:nvCxnSpPr>
          <p:cNvPr id="4" name="Gewinkelte Verbindung 3">
            <a:extLst>
              <a:ext uri="{FF2B5EF4-FFF2-40B4-BE49-F238E27FC236}">
                <a16:creationId xmlns:a16="http://schemas.microsoft.com/office/drawing/2014/main" id="{7D68B7C8-F003-7D34-9B8B-31120F866800}"/>
              </a:ext>
            </a:extLst>
          </p:cNvPr>
          <p:cNvCxnSpPr>
            <a:cxnSpLocks/>
            <a:endCxn id="5" idx="1"/>
          </p:cNvCxnSpPr>
          <p:nvPr/>
        </p:nvCxnSpPr>
        <p:spPr bwMode="gray">
          <a:xfrm rot="5400000">
            <a:off x="-625622" y="3933838"/>
            <a:ext cx="2797968" cy="348132"/>
          </a:xfrm>
          <a:prstGeom prst="bentConnector4">
            <a:avLst>
              <a:gd name="adj1" fmla="val 1294"/>
              <a:gd name="adj2" fmla="val 165665"/>
            </a:avLst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hteck 4">
            <a:extLst>
              <a:ext uri="{FF2B5EF4-FFF2-40B4-BE49-F238E27FC236}">
                <a16:creationId xmlns:a16="http://schemas.microsoft.com/office/drawing/2014/main" id="{FC1AF79B-63C6-5FF4-D9C7-2E39A02431DF}"/>
              </a:ext>
            </a:extLst>
          </p:cNvPr>
          <p:cNvSpPr/>
          <p:nvPr/>
        </p:nvSpPr>
        <p:spPr>
          <a:xfrm>
            <a:off x="599296" y="4859470"/>
            <a:ext cx="4435022" cy="1294835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D293CFC-2113-8B85-1C17-6B3F5482B486}"/>
              </a:ext>
            </a:extLst>
          </p:cNvPr>
          <p:cNvSpPr txBox="1"/>
          <p:nvPr/>
        </p:nvSpPr>
        <p:spPr>
          <a:xfrm>
            <a:off x="724874" y="4943613"/>
            <a:ext cx="44350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 err="1">
                <a:solidFill>
                  <a:schemeClr val="accent1"/>
                </a:solidFill>
              </a:rPr>
              <a:t>calc</a:t>
            </a:r>
            <a:r>
              <a:rPr lang="de-DE" sz="1600" dirty="0"/>
              <a:t>, Kicker:Status:On:AlarmCond1)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INPA</a:t>
            </a:r>
            <a:r>
              <a:rPr lang="de-DE" sz="1600" dirty="0"/>
              <a:t>,  </a:t>
            </a:r>
            <a:r>
              <a:rPr lang="en-US" sz="1600" dirty="0"/>
              <a:t>“&lt;</a:t>
            </a:r>
            <a:r>
              <a:rPr lang="de-DE" sz="1600" dirty="0">
                <a:solidFill>
                  <a:srgbClr val="A3107C"/>
                </a:solidFill>
              </a:rPr>
              <a:t>alarmGate1&gt;</a:t>
            </a:r>
            <a:r>
              <a:rPr lang="en-US" sz="1600" dirty="0"/>
              <a:t>“)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CALC</a:t>
            </a:r>
            <a:r>
              <a:rPr lang="de-DE" sz="1600" dirty="0"/>
              <a:t>, </a:t>
            </a:r>
            <a:r>
              <a:rPr lang="en-US" sz="1600" dirty="0"/>
              <a:t>“A==1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51A32D67-6512-CFC6-A051-14969EB7C5F0}"/>
              </a:ext>
            </a:extLst>
          </p:cNvPr>
          <p:cNvSpPr/>
          <p:nvPr/>
        </p:nvSpPr>
        <p:spPr>
          <a:xfrm>
            <a:off x="6907068" y="3523396"/>
            <a:ext cx="4608512" cy="1294835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EC3D8D7-1994-D15D-45EE-76C58B387E75}"/>
              </a:ext>
            </a:extLst>
          </p:cNvPr>
          <p:cNvSpPr txBox="1"/>
          <p:nvPr/>
        </p:nvSpPr>
        <p:spPr>
          <a:xfrm>
            <a:off x="6984192" y="3523396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 err="1">
                <a:solidFill>
                  <a:schemeClr val="accent1"/>
                </a:solidFill>
              </a:rPr>
              <a:t>longout</a:t>
            </a:r>
            <a:r>
              <a:rPr lang="de-DE" sz="1600" dirty="0"/>
              <a:t>, Kicker:Status:On:AlarmZSV1)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OMSL</a:t>
            </a:r>
            <a:r>
              <a:rPr lang="de-DE" sz="1600" dirty="0"/>
              <a:t>,  </a:t>
            </a:r>
            <a:r>
              <a:rPr lang="en-US" sz="1600" dirty="0"/>
              <a:t>“</a:t>
            </a:r>
            <a:r>
              <a:rPr lang="en-US" sz="1600" dirty="0" err="1"/>
              <a:t>closed_loop</a:t>
            </a:r>
            <a:r>
              <a:rPr lang="en-US" sz="1600" dirty="0"/>
              <a:t>”)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DOL</a:t>
            </a:r>
            <a:r>
              <a:rPr lang="de-DE" sz="1600" dirty="0"/>
              <a:t>, </a:t>
            </a:r>
            <a:r>
              <a:rPr lang="en-US" sz="1600" dirty="0"/>
              <a:t>“{const: 0} </a:t>
            </a:r>
            <a:r>
              <a:rPr lang="de-DE" sz="1600" dirty="0"/>
              <a:t>“)</a:t>
            </a:r>
          </a:p>
          <a:p>
            <a:r>
              <a:rPr lang="de-DE" sz="1600" dirty="0"/>
              <a:t>    </a:t>
            </a:r>
            <a:r>
              <a:rPr lang="de-DE" sz="1600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OUT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 err="1"/>
              <a:t>Kicker:Status:On.ZSV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0077711-6FD6-0D28-63E4-0844793007CC}"/>
              </a:ext>
            </a:extLst>
          </p:cNvPr>
          <p:cNvSpPr/>
          <p:nvPr/>
        </p:nvSpPr>
        <p:spPr>
          <a:xfrm>
            <a:off x="6907068" y="1553393"/>
            <a:ext cx="4608512" cy="1294835"/>
          </a:xfrm>
          <a:prstGeom prst="rect">
            <a:avLst/>
          </a:prstGeom>
          <a:solidFill>
            <a:srgbClr val="9999FF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99FF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4A48AC0-90AA-DDDB-0268-89D42C547038}"/>
              </a:ext>
            </a:extLst>
          </p:cNvPr>
          <p:cNvSpPr txBox="1"/>
          <p:nvPr/>
        </p:nvSpPr>
        <p:spPr>
          <a:xfrm>
            <a:off x="6984192" y="1553393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record</a:t>
            </a:r>
            <a:r>
              <a:rPr lang="de-DE" sz="1600" dirty="0"/>
              <a:t>(</a:t>
            </a:r>
            <a:r>
              <a:rPr lang="de-DE" sz="1600" b="1" dirty="0" err="1">
                <a:solidFill>
                  <a:schemeClr val="accent1"/>
                </a:solidFill>
              </a:rPr>
              <a:t>longout</a:t>
            </a:r>
            <a:r>
              <a:rPr lang="de-DE" sz="1600" dirty="0"/>
              <a:t>, Kicker:Status:On:AlarmOSV1) {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OMSL</a:t>
            </a:r>
            <a:r>
              <a:rPr lang="de-DE" sz="1600" dirty="0"/>
              <a:t>,  </a:t>
            </a:r>
            <a:r>
              <a:rPr lang="en-US" sz="1600" dirty="0"/>
              <a:t>“</a:t>
            </a:r>
            <a:r>
              <a:rPr lang="en-US" sz="1600" dirty="0" err="1"/>
              <a:t>closed_loop</a:t>
            </a:r>
            <a:r>
              <a:rPr lang="en-US" sz="1600" dirty="0"/>
              <a:t>”)</a:t>
            </a:r>
          </a:p>
          <a:p>
            <a:r>
              <a:rPr lang="de-DE" sz="1600" i="1" dirty="0"/>
              <a:t>    </a:t>
            </a:r>
            <a:r>
              <a:rPr lang="de-DE" sz="1600" i="1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DOL</a:t>
            </a:r>
            <a:r>
              <a:rPr lang="de-DE" sz="1600" dirty="0"/>
              <a:t>, </a:t>
            </a:r>
            <a:r>
              <a:rPr lang="en-US" sz="1600" dirty="0"/>
              <a:t>“{const: 2} </a:t>
            </a:r>
            <a:r>
              <a:rPr lang="de-DE" sz="1600" dirty="0"/>
              <a:t>“)</a:t>
            </a:r>
          </a:p>
          <a:p>
            <a:r>
              <a:rPr lang="de-DE" sz="1600" dirty="0"/>
              <a:t>    </a:t>
            </a:r>
            <a:r>
              <a:rPr lang="de-DE" sz="1600" dirty="0" err="1"/>
              <a:t>field</a:t>
            </a:r>
            <a:r>
              <a:rPr lang="de-DE" sz="1600" dirty="0"/>
              <a:t>(</a:t>
            </a:r>
            <a:r>
              <a:rPr lang="de-DE" sz="1600" b="1" dirty="0">
                <a:solidFill>
                  <a:schemeClr val="accent1"/>
                </a:solidFill>
              </a:rPr>
              <a:t>OUT</a:t>
            </a:r>
            <a:r>
              <a:rPr lang="de-DE" sz="1600" dirty="0"/>
              <a:t>, </a:t>
            </a:r>
            <a:r>
              <a:rPr lang="en-US" sz="1600" dirty="0"/>
              <a:t>“</a:t>
            </a:r>
            <a:r>
              <a:rPr lang="de-DE" sz="1600" dirty="0" err="1"/>
              <a:t>Kicker:Status:On.OSV</a:t>
            </a:r>
            <a:r>
              <a:rPr lang="de-DE" sz="1600" dirty="0"/>
              <a:t>“)</a:t>
            </a:r>
          </a:p>
          <a:p>
            <a:r>
              <a:rPr lang="de-DE" sz="1600" dirty="0"/>
              <a:t>}</a:t>
            </a:r>
            <a:endParaRPr lang="en-US" sz="1600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7624C9F-A8B3-9237-67BF-C13C064BB3FB}"/>
              </a:ext>
            </a:extLst>
          </p:cNvPr>
          <p:cNvSpPr txBox="1"/>
          <p:nvPr/>
        </p:nvSpPr>
        <p:spPr bwMode="gray">
          <a:xfrm>
            <a:off x="5209309" y="156556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180000" indent="-18000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  <p:cxnSp>
        <p:nvCxnSpPr>
          <p:cNvPr id="38" name="Gewinkelte Verbindung 37">
            <a:extLst>
              <a:ext uri="{FF2B5EF4-FFF2-40B4-BE49-F238E27FC236}">
                <a16:creationId xmlns:a16="http://schemas.microsoft.com/office/drawing/2014/main" id="{CD2A734D-7E96-FF80-5AFD-EF0553ECADCC}"/>
              </a:ext>
            </a:extLst>
          </p:cNvPr>
          <p:cNvCxnSpPr>
            <a:stCxn id="26" idx="3"/>
            <a:endCxn id="31" idx="3"/>
          </p:cNvCxnSpPr>
          <p:nvPr/>
        </p:nvCxnSpPr>
        <p:spPr bwMode="gray">
          <a:xfrm flipV="1">
            <a:off x="5159896" y="4185116"/>
            <a:ext cx="6432808" cy="1297106"/>
          </a:xfrm>
          <a:prstGeom prst="bentConnector3">
            <a:avLst>
              <a:gd name="adj1" fmla="val 103554"/>
            </a:avLst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>
            <a:extLst>
              <a:ext uri="{FF2B5EF4-FFF2-40B4-BE49-F238E27FC236}">
                <a16:creationId xmlns:a16="http://schemas.microsoft.com/office/drawing/2014/main" id="{9322657A-14C8-9F69-D3DF-8702A1D51089}"/>
              </a:ext>
            </a:extLst>
          </p:cNvPr>
          <p:cNvCxnSpPr>
            <a:cxnSpLocks/>
            <a:endCxn id="34" idx="3"/>
          </p:cNvCxnSpPr>
          <p:nvPr/>
        </p:nvCxnSpPr>
        <p:spPr bwMode="gray">
          <a:xfrm flipV="1">
            <a:off x="5034318" y="2215113"/>
            <a:ext cx="6558386" cy="3291775"/>
          </a:xfrm>
          <a:prstGeom prst="bentConnector3">
            <a:avLst>
              <a:gd name="adj1" fmla="val 103486"/>
            </a:avLst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>
            <a:extLst>
              <a:ext uri="{FF2B5EF4-FFF2-40B4-BE49-F238E27FC236}">
                <a16:creationId xmlns:a16="http://schemas.microsoft.com/office/drawing/2014/main" id="{CB4C5936-96AE-4302-6509-20088BB5827F}"/>
              </a:ext>
            </a:extLst>
          </p:cNvPr>
          <p:cNvCxnSpPr>
            <a:cxnSpLocks/>
          </p:cNvCxnSpPr>
          <p:nvPr/>
        </p:nvCxnSpPr>
        <p:spPr bwMode="gray">
          <a:xfrm rot="10800000">
            <a:off x="3503712" y="2286366"/>
            <a:ext cx="3744416" cy="206530"/>
          </a:xfrm>
          <a:prstGeom prst="bentConnector3">
            <a:avLst/>
          </a:prstGeom>
          <a:ln w="698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winkelte Verbindung 46">
            <a:extLst>
              <a:ext uri="{FF2B5EF4-FFF2-40B4-BE49-F238E27FC236}">
                <a16:creationId xmlns:a16="http://schemas.microsoft.com/office/drawing/2014/main" id="{7FA97FEB-7642-23CC-E0BA-E89E644E4772}"/>
              </a:ext>
            </a:extLst>
          </p:cNvPr>
          <p:cNvCxnSpPr>
            <a:cxnSpLocks/>
          </p:cNvCxnSpPr>
          <p:nvPr/>
        </p:nvCxnSpPr>
        <p:spPr bwMode="gray">
          <a:xfrm rot="10800000">
            <a:off x="3224899" y="1962144"/>
            <a:ext cx="3932242" cy="2512170"/>
          </a:xfrm>
          <a:prstGeom prst="bentConnector3">
            <a:avLst/>
          </a:prstGeom>
          <a:ln w="698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DBDC6924-2546-466B-A38F-223C81C76E46}"/>
              </a:ext>
            </a:extLst>
          </p:cNvPr>
          <p:cNvSpPr txBox="1"/>
          <p:nvPr/>
        </p:nvSpPr>
        <p:spPr bwMode="gray">
          <a:xfrm>
            <a:off x="5881375" y="5996067"/>
            <a:ext cx="5328592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b="1" dirty="0">
                <a:solidFill>
                  <a:schemeClr val="accent1"/>
                </a:solidFill>
              </a:rPr>
              <a:t>Instead of records: also external application could do that!</a:t>
            </a:r>
          </a:p>
          <a:p>
            <a:pPr algn="ctr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sz="1400" b="1" dirty="0">
                <a:solidFill>
                  <a:schemeClr val="accent1"/>
                </a:solidFill>
              </a:rPr>
              <a:t>Or an EPICS module?</a:t>
            </a:r>
          </a:p>
        </p:txBody>
      </p:sp>
    </p:spTree>
    <p:extLst>
      <p:ext uri="{BB962C8B-B14F-4D97-AF65-F5344CB8AC3E}">
        <p14:creationId xmlns:p14="http://schemas.microsoft.com/office/powerpoint/2010/main" val="3060901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6" grpId="0"/>
      <p:bldP spid="30" grpId="0" animBg="1"/>
      <p:bldP spid="31" grpId="0"/>
      <p:bldP spid="33" grpId="0" animBg="1"/>
      <p:bldP spid="34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E65F1-1E20-65F8-E8B4-A10C00E4E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side-effects of in-place adjustments?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CABC52-391E-F007-F1CD-8F934E7374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812200"/>
            <a:ext cx="5508502" cy="4684711"/>
          </a:xfrm>
        </p:spPr>
        <p:txBody>
          <a:bodyPr/>
          <a:lstStyle/>
          <a:p>
            <a:pPr lvl="5"/>
            <a:r>
              <a:rPr lang="en-GB" dirty="0"/>
              <a:t>In-place adjustments</a:t>
            </a:r>
            <a:endParaRPr lang="en-GB" b="1" dirty="0">
              <a:solidFill>
                <a:schemeClr val="accent1"/>
              </a:solidFill>
            </a:endParaRPr>
          </a:p>
          <a:p>
            <a:pPr lvl="1"/>
            <a:endParaRPr lang="en-GB" b="1" dirty="0">
              <a:solidFill>
                <a:schemeClr val="accent1"/>
              </a:solidFill>
            </a:endParaRPr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EPICS record processing</a:t>
            </a:r>
            <a:r>
              <a:rPr lang="en-GB" dirty="0"/>
              <a:t>: Look at how alarm propagation behaves</a:t>
            </a:r>
          </a:p>
          <a:p>
            <a:pPr lvl="1"/>
            <a:endParaRPr lang="en-GB" b="1" dirty="0">
              <a:solidFill>
                <a:schemeClr val="accent1"/>
              </a:solidFill>
            </a:endParaRPr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Phoebus widgets</a:t>
            </a:r>
            <a:r>
              <a:rPr lang="en-GB" dirty="0"/>
              <a:t>: Do (all) widgets pick up changes and adjust alarm borders etc?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Does the </a:t>
            </a:r>
            <a:r>
              <a:rPr lang="en-GB" b="1" dirty="0">
                <a:solidFill>
                  <a:schemeClr val="accent1"/>
                </a:solidFill>
              </a:rPr>
              <a:t>archiver</a:t>
            </a:r>
            <a:r>
              <a:rPr lang="en-GB" dirty="0"/>
              <a:t> pick this up and logs correctly?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How will this look like in the </a:t>
            </a:r>
            <a:r>
              <a:rPr lang="en-GB" b="1" dirty="0">
                <a:solidFill>
                  <a:schemeClr val="accent1"/>
                </a:solidFill>
              </a:rPr>
              <a:t>alarm server </a:t>
            </a:r>
            <a:r>
              <a:rPr lang="en-GB" dirty="0"/>
              <a:t>&amp; logger?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How about disconnects and </a:t>
            </a:r>
            <a:r>
              <a:rPr lang="en-GB" b="1" dirty="0">
                <a:solidFill>
                  <a:schemeClr val="accent1"/>
                </a:solidFill>
              </a:rPr>
              <a:t>restarts</a:t>
            </a:r>
            <a:r>
              <a:rPr lang="en-GB" dirty="0"/>
              <a:t>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7A981D-BFEC-FC3A-76FF-4D072648D1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20/09/25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883C7-99E0-9324-4C12-6534D74B11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E. Blomley - Gating EPICS Alarms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5F07CE-E40A-991B-BD79-737ABBA317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0E5027E8-86D5-119F-35D0-1277F5123AD5}"/>
              </a:ext>
            </a:extLst>
          </p:cNvPr>
          <p:cNvSpPr txBox="1">
            <a:spLocks/>
          </p:cNvSpPr>
          <p:nvPr/>
        </p:nvSpPr>
        <p:spPr bwMode="gray">
          <a:xfrm>
            <a:off x="6096000" y="1812200"/>
            <a:ext cx="5508502" cy="46847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r>
              <a:rPr lang="en-GB" dirty="0"/>
              <a:t>Additional alarm records</a:t>
            </a:r>
          </a:p>
          <a:p>
            <a:pPr lvl="1"/>
            <a:endParaRPr lang="en-GB" b="1" dirty="0">
              <a:solidFill>
                <a:schemeClr val="accent1"/>
              </a:solidFill>
            </a:endParaRPr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EPICS level:</a:t>
            </a:r>
            <a:r>
              <a:rPr lang="en-GB" dirty="0"/>
              <a:t> value and alarm state now in separate records</a:t>
            </a:r>
          </a:p>
          <a:p>
            <a:pPr lvl="1"/>
            <a:endParaRPr lang="en-GB" b="1" dirty="0">
              <a:solidFill>
                <a:schemeClr val="accent1"/>
              </a:solidFill>
            </a:endParaRPr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Phoebus</a:t>
            </a:r>
            <a:r>
              <a:rPr lang="en-GB" dirty="0"/>
              <a:t>: Add all PVs to panels? Use JavaScript??</a:t>
            </a:r>
          </a:p>
          <a:p>
            <a:pPr lvl="1"/>
            <a:endParaRPr lang="en-GB" dirty="0"/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Archiver: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/>
              <a:t>Again, add alarm PVs also to archive?</a:t>
            </a:r>
            <a:endParaRPr lang="en-GB" b="1" dirty="0">
              <a:solidFill>
                <a:schemeClr val="accent1"/>
              </a:solidFill>
            </a:endParaRPr>
          </a:p>
          <a:p>
            <a:pPr lvl="1"/>
            <a:endParaRPr lang="en-GB" dirty="0"/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Alarm server </a:t>
            </a:r>
            <a:r>
              <a:rPr lang="en-GB" dirty="0"/>
              <a:t>&amp; logger?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How about disconnects and </a:t>
            </a:r>
            <a:r>
              <a:rPr lang="en-GB" b="1" dirty="0">
                <a:solidFill>
                  <a:schemeClr val="accent1"/>
                </a:solidFill>
              </a:rPr>
              <a:t>restarts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3402100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KIT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4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 defTabSz="914347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SzPct val="90000"/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KIT_Template_EN_06_EXP.potx" id="{9D79CB2B-911D-4C6F-9468-0737833AA29D}" vid="{B45BFACE-B4DC-43DC-87D8-5DEC4930479A}"/>
    </a:ext>
  </a:extLst>
</a:theme>
</file>

<file path=ppt/theme/theme2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316b092-a2a1-4f3b-b455-46c1e19af03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2E5FD0FACC1A441A3B98524628D82BB" ma:contentTypeVersion="18" ma:contentTypeDescription="Ein neues Dokument erstellen." ma:contentTypeScope="" ma:versionID="ca91d1d73b96296e36ac805fd617baf7">
  <xsd:schema xmlns:xsd="http://www.w3.org/2001/XMLSchema" xmlns:xs="http://www.w3.org/2001/XMLSchema" xmlns:p="http://schemas.microsoft.com/office/2006/metadata/properties" xmlns:ns3="81b2a3e8-42da-4da6-905d-11a8afbb605c" xmlns:ns4="a316b092-a2a1-4f3b-b455-46c1e19af03e" targetNamespace="http://schemas.microsoft.com/office/2006/metadata/properties" ma:root="true" ma:fieldsID="c25dfe43a6d077542e50f2e8cf508a91" ns3:_="" ns4:_="">
    <xsd:import namespace="81b2a3e8-42da-4da6-905d-11a8afbb605c"/>
    <xsd:import namespace="a316b092-a2a1-4f3b-b455-46c1e19af0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SearchProperties" minOccurs="0"/>
                <xsd:element ref="ns4:MediaServiceObjectDetectorVersion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2a3e8-42da-4da6-905d-11a8afbb605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Freigabehinweis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16b092-a2a1-4f3b-b455-46c1e19af0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159617-DEC9-404F-99CE-1D26659791CE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a316b092-a2a1-4f3b-b455-46c1e19af03e"/>
    <ds:schemaRef ds:uri="http://www.w3.org/XML/1998/namespace"/>
    <ds:schemaRef ds:uri="http://schemas.openxmlformats.org/package/2006/metadata/core-properties"/>
    <ds:schemaRef ds:uri="81b2a3e8-42da-4da6-905d-11a8afbb605c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59D8DE2-2B91-453A-899A-5D9038445F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b2a3e8-42da-4da6-905d-11a8afbb605c"/>
    <ds:schemaRef ds:uri="a316b092-a2a1-4f3b-b455-46c1e19af0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359DD4-3818-4294-9945-2CC7AB3D12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KIT_PPT Template_EN</Template>
  <TotalTime>0</TotalTime>
  <Words>1760</Words>
  <Application>Microsoft Macintosh PowerPoint</Application>
  <PresentationFormat>Breitbild</PresentationFormat>
  <Paragraphs>288</Paragraphs>
  <Slides>13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Franklin Gothic Medium</vt:lpstr>
      <vt:lpstr>Symbol</vt:lpstr>
      <vt:lpstr>Wingdings</vt:lpstr>
      <vt:lpstr>KIT</vt:lpstr>
      <vt:lpstr>Concepts for Gating EPICS Alarm</vt:lpstr>
      <vt:lpstr>KIT Accelerators</vt:lpstr>
      <vt:lpstr>Motivation: Gating Alarms?</vt:lpstr>
      <vt:lpstr>Examples</vt:lpstr>
      <vt:lpstr>Use Case: Guide the operator</vt:lpstr>
      <vt:lpstr>System Design</vt:lpstr>
      <vt:lpstr>Configuration – On Record Level</vt:lpstr>
      <vt:lpstr>Adjust alarm fields of existing record – using records</vt:lpstr>
      <vt:lpstr>Possible side-effects of in-place adjustments?</vt:lpstr>
      <vt:lpstr>Putting it Together – Our current system</vt:lpstr>
      <vt:lpstr>Alternative Approaches</vt:lpstr>
      <vt:lpstr>Technology Stack</vt:lpstr>
      <vt:lpstr>Quo Vadis?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CSS to Phoebus Transition at KIT</dc:title>
  <dc:creator>Blomley, Edmund (IBPT)</dc:creator>
  <cp:lastModifiedBy>Blomley, Edmund (IBPT)</cp:lastModifiedBy>
  <cp:revision>25</cp:revision>
  <dcterms:created xsi:type="dcterms:W3CDTF">2025-09-18T07:11:38Z</dcterms:created>
  <dcterms:modified xsi:type="dcterms:W3CDTF">2025-09-20T06:19:41Z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0x01010092E5FD0FACC1A441A3B98524628D82BB</vt:lpwstr>
  </property>
</Properties>
</file>