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lsm" ContentType="application/vnd.ms-excel.sheet.macroEnabled.12"/>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68" r:id="rId2"/>
    <p:sldId id="361" r:id="rId3"/>
    <p:sldId id="370" r:id="rId4"/>
    <p:sldId id="381" r:id="rId5"/>
    <p:sldId id="385" r:id="rId6"/>
    <p:sldId id="383" r:id="rId7"/>
    <p:sldId id="382" r:id="rId8"/>
    <p:sldId id="384" r:id="rId9"/>
    <p:sldId id="372" r:id="rId10"/>
    <p:sldId id="355" r:id="rId11"/>
    <p:sldId id="380" r:id="rId12"/>
    <p:sldId id="389" r:id="rId13"/>
    <p:sldId id="371" r:id="rId14"/>
    <p:sldId id="347" r:id="rId15"/>
    <p:sldId id="390" r:id="rId16"/>
    <p:sldId id="377" r:id="rId17"/>
    <p:sldId id="391" r:id="rId18"/>
    <p:sldId id="378" r:id="rId19"/>
    <p:sldId id="386" r:id="rId20"/>
    <p:sldId id="379" r:id="rId21"/>
    <p:sldId id="344" r:id="rId22"/>
    <p:sldId id="343"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772" autoAdjust="0"/>
    <p:restoredTop sz="95033" autoAdjust="0"/>
  </p:normalViewPr>
  <p:slideViewPr>
    <p:cSldViewPr snapToGrid="0">
      <p:cViewPr varScale="1">
        <p:scale>
          <a:sx n="77" d="100"/>
          <a:sy n="77" d="100"/>
        </p:scale>
        <p:origin x="427"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97B05A-8D4E-49A5-A41D-E1F23A24007A}" type="datetimeFigureOut">
              <a:rPr lang="en-US" smtClean="0"/>
              <a:t>9/19/2025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BE2EA8-1492-4777-AA08-93293972FF3A}" type="slidenum">
              <a:rPr lang="en-US" smtClean="0"/>
              <a:t>‹#›</a:t>
            </a:fld>
            <a:endParaRPr lang="en-US"/>
          </a:p>
        </p:txBody>
      </p:sp>
    </p:spTree>
    <p:extLst>
      <p:ext uri="{BB962C8B-B14F-4D97-AF65-F5344CB8AC3E}">
        <p14:creationId xmlns:p14="http://schemas.microsoft.com/office/powerpoint/2010/main" val="25302877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github.com/ControlSystemStudio/phoebus/pull/3389"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s://github.com/ControlSystemStudio/phoebus/pull/3508" TargetMode="External"/><Relationship Id="rId5" Type="http://schemas.openxmlformats.org/officeDocument/2006/relationships/hyperlink" Target="https://github.com/ControlSystemStudio/phoebus/pull/3512" TargetMode="External"/><Relationship Id="rId4" Type="http://schemas.openxmlformats.org/officeDocument/2006/relationships/hyperlink" Target="https://github.com/ControlSystemStudio/phoebus/pull/3373"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github.com/ControlSystemStudio/phoebus/pull/3429"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github.com/ControlSystemStudio/phoebus/pull/3348"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github.com/ControlSystemStudio/phoebus/pull/3517?utm_source=chatgpt.com"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each of the modules</a:t>
            </a:r>
          </a:p>
        </p:txBody>
      </p:sp>
      <p:sp>
        <p:nvSpPr>
          <p:cNvPr id="4" name="Slide Number Placeholder 3"/>
          <p:cNvSpPr>
            <a:spLocks noGrp="1"/>
          </p:cNvSpPr>
          <p:nvPr>
            <p:ph type="sldNum" sz="quarter" idx="5"/>
          </p:nvPr>
        </p:nvSpPr>
        <p:spPr/>
        <p:txBody>
          <a:bodyPr/>
          <a:lstStyle/>
          <a:p>
            <a:fld id="{86BE2EA8-1492-4777-AA08-93293972FF3A}" type="slidenum">
              <a:rPr lang="en-US" smtClean="0"/>
              <a:t>2</a:t>
            </a:fld>
            <a:endParaRPr lang="en-US"/>
          </a:p>
        </p:txBody>
      </p:sp>
    </p:spTree>
    <p:extLst>
      <p:ext uri="{BB962C8B-B14F-4D97-AF65-F5344CB8AC3E}">
        <p14:creationId xmlns:p14="http://schemas.microsoft.com/office/powerpoint/2010/main" val="643936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9334A2-3C4D-88A7-616B-E8AE8CD634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0F663A3-6FF7-172C-13F4-4FB940CA675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D36C07-135F-82DE-AE8E-0F3ADF27905E}"/>
              </a:ext>
            </a:extLst>
          </p:cNvPr>
          <p:cNvSpPr>
            <a:spLocks noGrp="1"/>
          </p:cNvSpPr>
          <p:nvPr>
            <p:ph type="body" idx="1"/>
          </p:nvPr>
        </p:nvSpPr>
        <p:spPr/>
        <p:txBody>
          <a:bodyPr/>
          <a:lstStyle/>
          <a:p>
            <a:r>
              <a:rPr lang="en-US" dirty="0"/>
              <a:t>Explain each of the modules</a:t>
            </a:r>
          </a:p>
        </p:txBody>
      </p:sp>
      <p:sp>
        <p:nvSpPr>
          <p:cNvPr id="4" name="Slide Number Placeholder 3">
            <a:extLst>
              <a:ext uri="{FF2B5EF4-FFF2-40B4-BE49-F238E27FC236}">
                <a16:creationId xmlns:a16="http://schemas.microsoft.com/office/drawing/2014/main" id="{58905480-2759-295B-3BEA-A0AF69E8AF0B}"/>
              </a:ext>
            </a:extLst>
          </p:cNvPr>
          <p:cNvSpPr>
            <a:spLocks noGrp="1"/>
          </p:cNvSpPr>
          <p:nvPr>
            <p:ph type="sldNum" sz="quarter" idx="5"/>
          </p:nvPr>
        </p:nvSpPr>
        <p:spPr/>
        <p:txBody>
          <a:bodyPr/>
          <a:lstStyle/>
          <a:p>
            <a:fld id="{86BE2EA8-1492-4777-AA08-93293972FF3A}" type="slidenum">
              <a:rPr lang="en-US" smtClean="0"/>
              <a:t>11</a:t>
            </a:fld>
            <a:endParaRPr lang="en-US"/>
          </a:p>
        </p:txBody>
      </p:sp>
    </p:spTree>
    <p:extLst>
      <p:ext uri="{BB962C8B-B14F-4D97-AF65-F5344CB8AC3E}">
        <p14:creationId xmlns:p14="http://schemas.microsoft.com/office/powerpoint/2010/main" val="2000876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692A6-62AE-7EDC-ED79-FC3DD1E914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E4FA4BF-5F82-45EC-1691-ECBB8D1868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EE55A78-2DA8-3F8D-3990-3B6558DC46DB}"/>
              </a:ext>
            </a:extLst>
          </p:cNvPr>
          <p:cNvSpPr>
            <a:spLocks noGrp="1"/>
          </p:cNvSpPr>
          <p:nvPr>
            <p:ph type="body" idx="1"/>
          </p:nvPr>
        </p:nvSpPr>
        <p:spPr/>
        <p:txBody>
          <a:bodyPr/>
          <a:lstStyle/>
          <a:p>
            <a:r>
              <a:rPr lang="en-US" b="1" dirty="0"/>
              <a:t>Push, not poll:</a:t>
            </a:r>
            <a:r>
              <a:rPr lang="en-US" dirty="0"/>
              <a:t> S&amp;R service now </a:t>
            </a:r>
            <a:r>
              <a:rPr lang="en-US" b="1" dirty="0"/>
              <a:t>broadcasts changes via </a:t>
            </a:r>
            <a:r>
              <a:rPr lang="en-US" b="1" dirty="0" err="1"/>
              <a:t>WebSockets</a:t>
            </a:r>
            <a:r>
              <a:rPr lang="en-US" dirty="0"/>
              <a:t>; Phoebus adds a generic </a:t>
            </a:r>
            <a:r>
              <a:rPr lang="en-US" sz="1200" kern="1200" dirty="0" err="1">
                <a:solidFill>
                  <a:schemeClr val="tx1"/>
                </a:solidFill>
                <a:latin typeface="+mn-lt"/>
                <a:ea typeface="+mn-ea"/>
                <a:cs typeface="+mn-cs"/>
              </a:rPr>
              <a:t>WebSocketClient</a:t>
            </a:r>
            <a:r>
              <a:rPr lang="en-US" dirty="0"/>
              <a:t> and the UI updates live for actions like tag/</a:t>
            </a:r>
            <a:r>
              <a:rPr lang="en-US" dirty="0" err="1"/>
              <a:t>untag</a:t>
            </a:r>
            <a:r>
              <a:rPr lang="en-US" dirty="0"/>
              <a:t>, filter add/update/remove, move/copy/delete nodes. </a:t>
            </a:r>
            <a:r>
              <a:rPr lang="en-US" dirty="0">
                <a:hlinkClick r:id="rId3"/>
              </a:rPr>
              <a:t>GitHub</a:t>
            </a:r>
            <a:endParaRPr lang="en-US" dirty="0"/>
          </a:p>
          <a:p>
            <a:r>
              <a:rPr lang="en-US" b="1" dirty="0"/>
              <a:t>Per-PV compare &amp; tolerance:</a:t>
            </a:r>
            <a:r>
              <a:rPr lang="en-US" dirty="0"/>
              <a:t> New config field supports </a:t>
            </a:r>
            <a:r>
              <a:rPr lang="en-US" b="1" dirty="0"/>
              <a:t>absolute/relative tolerance ≥ 0</a:t>
            </a:r>
            <a:r>
              <a:rPr lang="en-US" dirty="0"/>
              <a:t>; backend </a:t>
            </a:r>
            <a:r>
              <a:rPr lang="en-US" sz="1200" b="1" kern="1200" dirty="0">
                <a:solidFill>
                  <a:schemeClr val="tx1"/>
                </a:solidFill>
                <a:latin typeface="+mn-lt"/>
                <a:ea typeface="+mn-ea"/>
                <a:cs typeface="+mn-cs"/>
              </a:rPr>
              <a:t>/compare</a:t>
            </a:r>
            <a:r>
              <a:rPr lang="en-US" dirty="0"/>
              <a:t> endpoint evaluates live vs. snapshot using PV-specific criteria; editor supports PV rename, RO flag, and read-back PV. (Client can use, but endpoint is service-side and independent.) </a:t>
            </a:r>
            <a:r>
              <a:rPr lang="en-US" dirty="0">
                <a:hlinkClick r:id="rId4"/>
              </a:rPr>
              <a:t>GitHub</a:t>
            </a:r>
            <a:endParaRPr lang="en-US" dirty="0"/>
          </a:p>
          <a:p>
            <a:r>
              <a:rPr lang="en-US" b="1" dirty="0"/>
              <a:t>Snapshot view readability:</a:t>
            </a:r>
            <a:r>
              <a:rPr lang="en-US" dirty="0"/>
              <a:t> </a:t>
            </a:r>
            <a:r>
              <a:rPr lang="en-US" b="1" dirty="0"/>
              <a:t>Delta cells</a:t>
            </a:r>
            <a:r>
              <a:rPr lang="en-US" dirty="0"/>
              <a:t> now use alarm-color backgrounds (icon removed) for quicker triage; aligns alarm-related columns with the rest of Phoebus’ color semantics. </a:t>
            </a:r>
            <a:r>
              <a:rPr lang="en-US" dirty="0">
                <a:hlinkClick r:id="rId5"/>
              </a:rPr>
              <a:t>GitHub</a:t>
            </a:r>
            <a:endParaRPr lang="en-US" dirty="0"/>
          </a:p>
          <a:p>
            <a:r>
              <a:rPr lang="en-US" b="1" dirty="0"/>
              <a:t>Triage &amp; sorting:</a:t>
            </a:r>
            <a:r>
              <a:rPr lang="en-US" dirty="0"/>
              <a:t> Added </a:t>
            </a:r>
            <a:r>
              <a:rPr lang="en-US" b="1" dirty="0"/>
              <a:t>delta sorting for string PVs</a:t>
            </a:r>
            <a:r>
              <a:rPr lang="en-US" dirty="0"/>
              <a:t> to surface meaningful changes first. </a:t>
            </a:r>
            <a:r>
              <a:rPr lang="en-US" dirty="0">
                <a:hlinkClick r:id="rId6"/>
              </a:rPr>
              <a:t>GitHub</a:t>
            </a:r>
            <a:endParaRPr lang="en-US" dirty="0"/>
          </a:p>
          <a:p>
            <a:r>
              <a:rPr lang="en-US" b="1" dirty="0"/>
              <a:t>Safer closes &amp; UX polish:</a:t>
            </a:r>
            <a:r>
              <a:rPr lang="en-US" dirty="0"/>
              <a:t> </a:t>
            </a:r>
            <a:r>
              <a:rPr lang="en-US" b="1" dirty="0"/>
              <a:t>Close-checks run on app exit</a:t>
            </a:r>
            <a:r>
              <a:rPr lang="en-US" dirty="0"/>
              <a:t> (not just tab close); plus refactors and small doc updates around filtering behavior.</a:t>
            </a:r>
          </a:p>
        </p:txBody>
      </p:sp>
      <p:sp>
        <p:nvSpPr>
          <p:cNvPr id="4" name="Slide Number Placeholder 3">
            <a:extLst>
              <a:ext uri="{FF2B5EF4-FFF2-40B4-BE49-F238E27FC236}">
                <a16:creationId xmlns:a16="http://schemas.microsoft.com/office/drawing/2014/main" id="{69632002-9376-F3EA-0F49-467CA983FE93}"/>
              </a:ext>
            </a:extLst>
          </p:cNvPr>
          <p:cNvSpPr>
            <a:spLocks noGrp="1"/>
          </p:cNvSpPr>
          <p:nvPr>
            <p:ph type="sldNum" sz="quarter" idx="5"/>
          </p:nvPr>
        </p:nvSpPr>
        <p:spPr/>
        <p:txBody>
          <a:bodyPr/>
          <a:lstStyle/>
          <a:p>
            <a:fld id="{86BE2EA8-1492-4777-AA08-93293972FF3A}" type="slidenum">
              <a:rPr lang="en-US" smtClean="0"/>
              <a:t>12</a:t>
            </a:fld>
            <a:endParaRPr lang="en-US"/>
          </a:p>
        </p:txBody>
      </p:sp>
    </p:spTree>
    <p:extLst>
      <p:ext uri="{BB962C8B-B14F-4D97-AF65-F5344CB8AC3E}">
        <p14:creationId xmlns:p14="http://schemas.microsoft.com/office/powerpoint/2010/main" val="31276232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each of the modules</a:t>
            </a:r>
          </a:p>
        </p:txBody>
      </p:sp>
      <p:sp>
        <p:nvSpPr>
          <p:cNvPr id="4" name="Slide Number Placeholder 3"/>
          <p:cNvSpPr>
            <a:spLocks noGrp="1"/>
          </p:cNvSpPr>
          <p:nvPr>
            <p:ph type="sldNum" sz="quarter" idx="5"/>
          </p:nvPr>
        </p:nvSpPr>
        <p:spPr/>
        <p:txBody>
          <a:bodyPr/>
          <a:lstStyle/>
          <a:p>
            <a:fld id="{86BE2EA8-1492-4777-AA08-93293972FF3A}" type="slidenum">
              <a:rPr lang="en-US" smtClean="0"/>
              <a:t>13</a:t>
            </a:fld>
            <a:endParaRPr lang="en-US"/>
          </a:p>
        </p:txBody>
      </p:sp>
    </p:spTree>
    <p:extLst>
      <p:ext uri="{BB962C8B-B14F-4D97-AF65-F5344CB8AC3E}">
        <p14:creationId xmlns:p14="http://schemas.microsoft.com/office/powerpoint/2010/main" val="28004389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PR #3429 — </a:t>
            </a:r>
            <a:r>
              <a:rPr lang="en-US" b="1" i="1" dirty="0"/>
              <a:t>PVA: Handle client’s connection to server in receive thread</a:t>
            </a:r>
            <a:endParaRPr lang="en-US" b="1" dirty="0"/>
          </a:p>
          <a:p>
            <a:r>
              <a:rPr lang="en-US" dirty="0"/>
              <a:t>TCP connect is now performed </a:t>
            </a:r>
            <a:r>
              <a:rPr lang="en-US" b="1" dirty="0"/>
              <a:t>at the start of the receiver thread</a:t>
            </a:r>
            <a:r>
              <a:rPr lang="en-US" dirty="0"/>
              <a:t> in </a:t>
            </a:r>
            <a:r>
              <a:rPr lang="en-US" sz="1200" kern="1200" dirty="0" err="1">
                <a:solidFill>
                  <a:schemeClr val="tx1"/>
                </a:solidFill>
                <a:latin typeface="+mn-lt"/>
                <a:ea typeface="+mn-ea"/>
                <a:cs typeface="+mn-cs"/>
              </a:rPr>
              <a:t>ClientTCPHandler</a:t>
            </a:r>
            <a:r>
              <a:rPr lang="en-US" dirty="0"/>
              <a:t>. </a:t>
            </a:r>
            <a:r>
              <a:rPr lang="en-US" dirty="0">
                <a:hlinkClick r:id="rId3"/>
              </a:rPr>
              <a:t>GitHub</a:t>
            </a:r>
            <a:endParaRPr lang="en-US" dirty="0"/>
          </a:p>
          <a:p>
            <a:r>
              <a:rPr lang="en-US" b="1" dirty="0"/>
              <a:t>No more hang</a:t>
            </a:r>
            <a:r>
              <a:rPr lang="en-US" dirty="0"/>
              <a:t> during </a:t>
            </a:r>
            <a:r>
              <a:rPr lang="en-US" sz="1200" kern="1200" dirty="0" err="1">
                <a:solidFill>
                  <a:schemeClr val="tx1"/>
                </a:solidFill>
                <a:latin typeface="+mn-lt"/>
                <a:ea typeface="+mn-ea"/>
                <a:cs typeface="+mn-cs"/>
              </a:rPr>
              <a:t>ClientTCPHandler</a:t>
            </a:r>
            <a:r>
              <a:rPr lang="en-US" dirty="0"/>
              <a:t> construction (connect no longer blocks object creation). </a:t>
            </a:r>
            <a:r>
              <a:rPr lang="en-US" dirty="0">
                <a:hlinkClick r:id="rId3"/>
              </a:rPr>
              <a:t>GitHub</a:t>
            </a:r>
            <a:endParaRPr lang="en-US" dirty="0"/>
          </a:p>
          <a:p>
            <a:r>
              <a:rPr lang="en-US" dirty="0"/>
              <a:t>Removed the need for a </a:t>
            </a:r>
            <a:r>
              <a:rPr lang="en-US" b="1" dirty="0"/>
              <a:t>short-lived helper thread</a:t>
            </a:r>
            <a:r>
              <a:rPr lang="en-US" dirty="0"/>
              <a:t> for the handler. </a:t>
            </a:r>
            <a:r>
              <a:rPr lang="en-US" dirty="0">
                <a:hlinkClick r:id="rId3"/>
              </a:rPr>
              <a:t>GitHub</a:t>
            </a:r>
            <a:endParaRPr lang="en-US" dirty="0"/>
          </a:p>
          <a:p>
            <a:r>
              <a:rPr lang="en-US" dirty="0"/>
              <a:t>Follow-ups noted in thread: search cleanup and proto v3 support planned separately. </a:t>
            </a:r>
            <a:r>
              <a:rPr lang="en-US" dirty="0">
                <a:hlinkClick r:id="rId3"/>
              </a:rPr>
              <a:t>GitHub</a:t>
            </a:r>
            <a:endParaRPr lang="en-US" dirty="0"/>
          </a:p>
          <a:p>
            <a:r>
              <a:rPr lang="en-US" b="1" dirty="0"/>
              <a:t>PR #3348 — </a:t>
            </a:r>
            <a:r>
              <a:rPr lang="en-US" b="1" i="1" dirty="0"/>
              <a:t>Move TCP connection to thread, fully unregister completed search</a:t>
            </a:r>
            <a:endParaRPr lang="en-US" b="1" dirty="0"/>
          </a:p>
          <a:p>
            <a:r>
              <a:rPr lang="en-US" dirty="0"/>
              <a:t>Moves the TCP connection work </a:t>
            </a:r>
            <a:r>
              <a:rPr lang="en-US" b="1" dirty="0"/>
              <a:t>out of the constructor</a:t>
            </a:r>
            <a:r>
              <a:rPr lang="en-US" dirty="0"/>
              <a:t> path; part of a series following #3345 to reduce connection stalls. </a:t>
            </a:r>
            <a:r>
              <a:rPr lang="en-US" dirty="0">
                <a:hlinkClick r:id="rId4"/>
              </a:rPr>
              <a:t>GitHub</a:t>
            </a:r>
            <a:endParaRPr lang="en-US" dirty="0"/>
          </a:p>
          <a:p>
            <a:r>
              <a:rPr lang="en-US" b="1" dirty="0"/>
              <a:t>Fully unregisters completed searches</a:t>
            </a:r>
            <a:r>
              <a:rPr lang="en-US" dirty="0"/>
              <a:t>, avoiding leftover search entries after resolution. </a:t>
            </a:r>
            <a:r>
              <a:rPr lang="en-US" dirty="0">
                <a:hlinkClick r:id="rId4"/>
              </a:rPr>
              <a:t>GitHub</a:t>
            </a:r>
            <a:endParaRPr lang="en-US" dirty="0"/>
          </a:p>
          <a:p>
            <a:r>
              <a:rPr lang="en-US" dirty="0"/>
              <a:t>Discussion explores avoiding </a:t>
            </a:r>
            <a:r>
              <a:rPr lang="en-US" sz="1200" b="1" kern="1200" dirty="0" err="1">
                <a:solidFill>
                  <a:schemeClr val="tx1"/>
                </a:solidFill>
                <a:latin typeface="+mn-lt"/>
                <a:ea typeface="+mn-ea"/>
                <a:cs typeface="+mn-cs"/>
              </a:rPr>
              <a:t>computeIfAbsent</a:t>
            </a:r>
            <a:r>
              <a:rPr lang="en-US" b="1" dirty="0"/>
              <a:t> blocking</a:t>
            </a:r>
            <a:r>
              <a:rPr lang="en-US" dirty="0"/>
              <a:t> on slow connects and proposes using </a:t>
            </a:r>
            <a:r>
              <a:rPr lang="en-US" sz="1200" kern="1200" dirty="0" err="1">
                <a:solidFill>
                  <a:schemeClr val="tx1"/>
                </a:solidFill>
                <a:latin typeface="+mn-lt"/>
                <a:ea typeface="+mn-ea"/>
                <a:cs typeface="+mn-cs"/>
              </a:rPr>
              <a:t>ConcurrentHashMap</a:t>
            </a:r>
            <a:r>
              <a:rPr lang="en-US" sz="1200" kern="1200" dirty="0">
                <a:solidFill>
                  <a:schemeClr val="tx1"/>
                </a:solidFill>
                <a:latin typeface="+mn-lt"/>
                <a:ea typeface="+mn-ea"/>
                <a:cs typeface="+mn-cs"/>
              </a:rPr>
              <a:t>&lt;server, Future&lt;</a:t>
            </a:r>
            <a:r>
              <a:rPr lang="en-US" sz="1200" kern="1200" dirty="0" err="1">
                <a:solidFill>
                  <a:schemeClr val="tx1"/>
                </a:solidFill>
                <a:latin typeface="+mn-lt"/>
                <a:ea typeface="+mn-ea"/>
                <a:cs typeface="+mn-cs"/>
              </a:rPr>
              <a:t>ClientTCPHandler</a:t>
            </a:r>
            <a:r>
              <a:rPr lang="en-US" sz="1200" kern="1200" dirty="0">
                <a:solidFill>
                  <a:schemeClr val="tx1"/>
                </a:solidFill>
                <a:latin typeface="+mn-lt"/>
                <a:ea typeface="+mn-ea"/>
                <a:cs typeface="+mn-cs"/>
              </a:rPr>
              <a:t>&gt;&gt;</a:t>
            </a:r>
            <a:r>
              <a:rPr lang="en-US" dirty="0"/>
              <a:t> so map access returns immediately while connect proceeds. </a:t>
            </a:r>
            <a:r>
              <a:rPr lang="en-US" dirty="0">
                <a:hlinkClick r:id="rId4"/>
              </a:rPr>
              <a:t>GitHub</a:t>
            </a:r>
            <a:endParaRPr lang="en-US" dirty="0"/>
          </a:p>
          <a:p>
            <a:r>
              <a:rPr lang="en-US" dirty="0"/>
              <a:t>Ensures only </a:t>
            </a:r>
            <a:r>
              <a:rPr lang="en-US" b="1" dirty="0"/>
              <a:t>one TCP handler per server GUID</a:t>
            </a:r>
            <a:r>
              <a:rPr lang="en-US" dirty="0"/>
              <a:t>, while minimizing cross-server contention during connects.</a:t>
            </a:r>
          </a:p>
          <a:p>
            <a:endParaRPr lang="en-US" sz="1800" b="1" dirty="0"/>
          </a:p>
          <a:p>
            <a:br>
              <a:rPr lang="en-US" sz="1800" b="1" dirty="0"/>
            </a:br>
            <a:r>
              <a:rPr lang="en-US" sz="1800" b="1" dirty="0"/>
              <a:t>Fewer hangs</a:t>
            </a:r>
            <a:r>
              <a:rPr lang="en-US" sz="1800" dirty="0"/>
              <a:t>: Closing Phoebus no longer leaves lingering PVA threads or sockets.</a:t>
            </a:r>
          </a:p>
          <a:p>
            <a:r>
              <a:rPr lang="en-US" sz="1800" b="1" dirty="0"/>
              <a:t>Cleaner resource usage</a:t>
            </a:r>
            <a:r>
              <a:rPr lang="en-US" sz="1800" dirty="0"/>
              <a:t>: Connections and searches are properly torn down → less noise in network monitoring.</a:t>
            </a:r>
          </a:p>
          <a:p>
            <a:r>
              <a:rPr lang="en-US" sz="1800" b="1" dirty="0"/>
              <a:t>Better operator experience</a:t>
            </a:r>
            <a:r>
              <a:rPr lang="en-US" sz="1800" dirty="0"/>
              <a:t>: Avoids “PV stuck in connecting” states that used to require restarting the client.</a:t>
            </a:r>
          </a:p>
          <a:p>
            <a:r>
              <a:rPr lang="en-US" sz="1800" b="1" dirty="0"/>
              <a:t>Path toward EPICS 7 adoption</a:t>
            </a:r>
            <a:r>
              <a:rPr lang="en-US" sz="1800" dirty="0"/>
              <a:t>: These fixes build confidence for facilities planning to rely more on PVA (especially with IPv6 and security features).</a:t>
            </a:r>
          </a:p>
          <a:p>
            <a:pPr marL="0" marR="0">
              <a:spcBef>
                <a:spcPts val="0"/>
              </a:spcBef>
              <a:spcAft>
                <a:spcPts val="0"/>
              </a:spcAft>
            </a:pPr>
            <a:endParaRPr lang="en-US" sz="1800" dirty="0">
              <a:solidFill>
                <a:srgbClr val="000000"/>
              </a:solidFill>
              <a:effectLst/>
              <a:latin typeface="Consolas" panose="020B0609020204030204" pitchFamily="49" charset="0"/>
            </a:endParaRPr>
          </a:p>
        </p:txBody>
      </p:sp>
      <p:sp>
        <p:nvSpPr>
          <p:cNvPr id="4" name="Slide Number Placeholder 3"/>
          <p:cNvSpPr>
            <a:spLocks noGrp="1"/>
          </p:cNvSpPr>
          <p:nvPr>
            <p:ph type="sldNum" sz="quarter" idx="5"/>
          </p:nvPr>
        </p:nvSpPr>
        <p:spPr/>
        <p:txBody>
          <a:bodyPr/>
          <a:lstStyle/>
          <a:p>
            <a:fld id="{86BE2EA8-1492-4777-AA08-93293972FF3A}" type="slidenum">
              <a:rPr lang="en-US" smtClean="0"/>
              <a:t>14</a:t>
            </a:fld>
            <a:endParaRPr lang="en-US"/>
          </a:p>
        </p:txBody>
      </p:sp>
    </p:spTree>
    <p:extLst>
      <p:ext uri="{BB962C8B-B14F-4D97-AF65-F5344CB8AC3E}">
        <p14:creationId xmlns:p14="http://schemas.microsoft.com/office/powerpoint/2010/main" val="23000946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8B2BF8-850C-2CC9-D90E-34040CF097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B13547-1D79-1107-6161-E15C95F393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725F5E-DE3A-033B-F746-4E5EDA40DB59}"/>
              </a:ext>
            </a:extLst>
          </p:cNvPr>
          <p:cNvSpPr>
            <a:spLocks noGrp="1"/>
          </p:cNvSpPr>
          <p:nvPr>
            <p:ph type="body" idx="1"/>
          </p:nvPr>
        </p:nvSpPr>
        <p:spPr/>
        <p:txBody>
          <a:bodyPr/>
          <a:lstStyle/>
          <a:p>
            <a:r>
              <a:rPr lang="en-US" dirty="0"/>
              <a:t>Explain each of the modules</a:t>
            </a:r>
          </a:p>
        </p:txBody>
      </p:sp>
      <p:sp>
        <p:nvSpPr>
          <p:cNvPr id="4" name="Slide Number Placeholder 3">
            <a:extLst>
              <a:ext uri="{FF2B5EF4-FFF2-40B4-BE49-F238E27FC236}">
                <a16:creationId xmlns:a16="http://schemas.microsoft.com/office/drawing/2014/main" id="{926397CA-D017-1C7C-67CD-4AD28E2D2C51}"/>
              </a:ext>
            </a:extLst>
          </p:cNvPr>
          <p:cNvSpPr>
            <a:spLocks noGrp="1"/>
          </p:cNvSpPr>
          <p:nvPr>
            <p:ph type="sldNum" sz="quarter" idx="5"/>
          </p:nvPr>
        </p:nvSpPr>
        <p:spPr/>
        <p:txBody>
          <a:bodyPr/>
          <a:lstStyle/>
          <a:p>
            <a:fld id="{86BE2EA8-1492-4777-AA08-93293972FF3A}" type="slidenum">
              <a:rPr lang="en-US" smtClean="0"/>
              <a:t>15</a:t>
            </a:fld>
            <a:endParaRPr lang="en-US"/>
          </a:p>
        </p:txBody>
      </p:sp>
    </p:spTree>
    <p:extLst>
      <p:ext uri="{BB962C8B-B14F-4D97-AF65-F5344CB8AC3E}">
        <p14:creationId xmlns:p14="http://schemas.microsoft.com/office/powerpoint/2010/main" val="24151107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0E0F12-3EFB-CC1E-76C3-EDAF9BAFD2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18C1C2-E7A3-4CE0-673F-70993DD5C5B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7B12D98-8B04-9E8B-72FE-0B5FAF279531}"/>
              </a:ext>
            </a:extLst>
          </p:cNvPr>
          <p:cNvSpPr>
            <a:spLocks noGrp="1"/>
          </p:cNvSpPr>
          <p:nvPr>
            <p:ph type="body" idx="1"/>
          </p:nvPr>
        </p:nvSpPr>
        <p:spPr/>
        <p:txBody>
          <a:bodyPr/>
          <a:lstStyle/>
          <a:p>
            <a:r>
              <a:rPr lang="en-US" dirty="0"/>
              <a:t>Explain each of the modules</a:t>
            </a:r>
          </a:p>
        </p:txBody>
      </p:sp>
      <p:sp>
        <p:nvSpPr>
          <p:cNvPr id="4" name="Slide Number Placeholder 3">
            <a:extLst>
              <a:ext uri="{FF2B5EF4-FFF2-40B4-BE49-F238E27FC236}">
                <a16:creationId xmlns:a16="http://schemas.microsoft.com/office/drawing/2014/main" id="{38849FAF-CCA4-6912-6B4B-CA793D5B4040}"/>
              </a:ext>
            </a:extLst>
          </p:cNvPr>
          <p:cNvSpPr>
            <a:spLocks noGrp="1"/>
          </p:cNvSpPr>
          <p:nvPr>
            <p:ph type="sldNum" sz="quarter" idx="5"/>
          </p:nvPr>
        </p:nvSpPr>
        <p:spPr/>
        <p:txBody>
          <a:bodyPr/>
          <a:lstStyle/>
          <a:p>
            <a:fld id="{86BE2EA8-1492-4777-AA08-93293972FF3A}" type="slidenum">
              <a:rPr lang="en-US" smtClean="0"/>
              <a:t>16</a:t>
            </a:fld>
            <a:endParaRPr lang="en-US"/>
          </a:p>
        </p:txBody>
      </p:sp>
    </p:spTree>
    <p:extLst>
      <p:ext uri="{BB962C8B-B14F-4D97-AF65-F5344CB8AC3E}">
        <p14:creationId xmlns:p14="http://schemas.microsoft.com/office/powerpoint/2010/main" val="9226509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A15E1A-FE7A-B845-5FF3-0EAB56CCE7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0B1E6B-2043-7D0D-8941-33B9F4AD68D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CEB09A-60E3-78D7-396E-DD46B79748C2}"/>
              </a:ext>
            </a:extLst>
          </p:cNvPr>
          <p:cNvSpPr>
            <a:spLocks noGrp="1"/>
          </p:cNvSpPr>
          <p:nvPr>
            <p:ph type="body" idx="1"/>
          </p:nvPr>
        </p:nvSpPr>
        <p:spPr/>
        <p:txBody>
          <a:bodyPr/>
          <a:lstStyle/>
          <a:p>
            <a:r>
              <a:rPr lang="en-US" dirty="0"/>
              <a:t>Explain each of the modules</a:t>
            </a:r>
          </a:p>
        </p:txBody>
      </p:sp>
      <p:sp>
        <p:nvSpPr>
          <p:cNvPr id="4" name="Slide Number Placeholder 3">
            <a:extLst>
              <a:ext uri="{FF2B5EF4-FFF2-40B4-BE49-F238E27FC236}">
                <a16:creationId xmlns:a16="http://schemas.microsoft.com/office/drawing/2014/main" id="{3903F6DC-33F5-737B-45D2-BE1F6DDACDEF}"/>
              </a:ext>
            </a:extLst>
          </p:cNvPr>
          <p:cNvSpPr>
            <a:spLocks noGrp="1"/>
          </p:cNvSpPr>
          <p:nvPr>
            <p:ph type="sldNum" sz="quarter" idx="5"/>
          </p:nvPr>
        </p:nvSpPr>
        <p:spPr/>
        <p:txBody>
          <a:bodyPr/>
          <a:lstStyle/>
          <a:p>
            <a:fld id="{86BE2EA8-1492-4777-AA08-93293972FF3A}" type="slidenum">
              <a:rPr lang="en-US" smtClean="0"/>
              <a:t>17</a:t>
            </a:fld>
            <a:endParaRPr lang="en-US"/>
          </a:p>
        </p:txBody>
      </p:sp>
    </p:spTree>
    <p:extLst>
      <p:ext uri="{BB962C8B-B14F-4D97-AF65-F5344CB8AC3E}">
        <p14:creationId xmlns:p14="http://schemas.microsoft.com/office/powerpoint/2010/main" val="39566852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BBE2DE-CC22-9E71-7E14-77630DCA0C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54A4DC-E100-FA07-3698-12928A6489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FE17392-2F4D-6BF7-DB12-3AF691851131}"/>
              </a:ext>
            </a:extLst>
          </p:cNvPr>
          <p:cNvSpPr>
            <a:spLocks noGrp="1"/>
          </p:cNvSpPr>
          <p:nvPr>
            <p:ph type="body" idx="1"/>
          </p:nvPr>
        </p:nvSpPr>
        <p:spPr/>
        <p:txBody>
          <a:bodyPr/>
          <a:lstStyle/>
          <a:p>
            <a:r>
              <a:rPr lang="en-US" dirty="0"/>
              <a:t>Aligning </a:t>
            </a:r>
            <a:r>
              <a:rPr lang="en-US" b="1" dirty="0"/>
              <a:t>disparate web tool efforts</a:t>
            </a:r>
            <a:r>
              <a:rPr lang="en-US" dirty="0"/>
              <a:t>: </a:t>
            </a:r>
            <a:r>
              <a:rPr lang="en-US" dirty="0" err="1"/>
              <a:t>pvinfo</a:t>
            </a:r>
            <a:r>
              <a:rPr lang="en-US" dirty="0"/>
              <a:t>, PVWS, </a:t>
            </a:r>
            <a:r>
              <a:rPr lang="en-US" dirty="0" err="1"/>
              <a:t>dbwr</a:t>
            </a:r>
            <a:r>
              <a:rPr lang="en-US" dirty="0"/>
              <a:t>, etc.</a:t>
            </a:r>
          </a:p>
          <a:p>
            <a:r>
              <a:rPr lang="en-US" dirty="0"/>
              <a:t>DLS-led </a:t>
            </a:r>
            <a:r>
              <a:rPr lang="en-US" b="1" dirty="0"/>
              <a:t>Web Toolkits survey</a:t>
            </a:r>
            <a:r>
              <a:rPr lang="en-US" dirty="0"/>
              <a:t> and performance tests on PVWS</a:t>
            </a:r>
          </a:p>
          <a:p>
            <a:r>
              <a:rPr lang="en-US" dirty="0"/>
              <a:t>Ongoing discussions: </a:t>
            </a:r>
            <a:r>
              <a:rPr lang="en-US" b="1" dirty="0"/>
              <a:t>navigation models</a:t>
            </a:r>
            <a:r>
              <a:rPr lang="en-US" dirty="0"/>
              <a:t> (embedded buttons, tabs, dedicated apps)</a:t>
            </a:r>
          </a:p>
          <a:p>
            <a:endParaRPr lang="en-US" dirty="0"/>
          </a:p>
          <a:p>
            <a:endParaRPr lang="en-US" dirty="0"/>
          </a:p>
        </p:txBody>
      </p:sp>
      <p:sp>
        <p:nvSpPr>
          <p:cNvPr id="4" name="Slide Number Placeholder 3">
            <a:extLst>
              <a:ext uri="{FF2B5EF4-FFF2-40B4-BE49-F238E27FC236}">
                <a16:creationId xmlns:a16="http://schemas.microsoft.com/office/drawing/2014/main" id="{C4BCB656-C2DC-C4CC-9A38-F576A1F2CAE6}"/>
              </a:ext>
            </a:extLst>
          </p:cNvPr>
          <p:cNvSpPr>
            <a:spLocks noGrp="1"/>
          </p:cNvSpPr>
          <p:nvPr>
            <p:ph type="sldNum" sz="quarter" idx="5"/>
          </p:nvPr>
        </p:nvSpPr>
        <p:spPr/>
        <p:txBody>
          <a:bodyPr/>
          <a:lstStyle/>
          <a:p>
            <a:fld id="{86BE2EA8-1492-4777-AA08-93293972FF3A}" type="slidenum">
              <a:rPr lang="en-US" smtClean="0"/>
              <a:t>19</a:t>
            </a:fld>
            <a:endParaRPr lang="en-US"/>
          </a:p>
        </p:txBody>
      </p:sp>
    </p:spTree>
    <p:extLst>
      <p:ext uri="{BB962C8B-B14F-4D97-AF65-F5344CB8AC3E}">
        <p14:creationId xmlns:p14="http://schemas.microsoft.com/office/powerpoint/2010/main" val="41352230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4E5CBD-8DBB-A249-9720-B0C8A306C2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8C3068-BCD7-6007-858C-7A9EF4423AF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0D382A-7AA9-DB0A-A903-3CD95791F447}"/>
              </a:ext>
            </a:extLst>
          </p:cNvPr>
          <p:cNvSpPr>
            <a:spLocks noGrp="1"/>
          </p:cNvSpPr>
          <p:nvPr>
            <p:ph type="body" idx="1"/>
          </p:nvPr>
        </p:nvSpPr>
        <p:spPr/>
        <p:txBody>
          <a:bodyPr/>
          <a:lstStyle/>
          <a:p>
            <a:r>
              <a:rPr lang="en-US" dirty="0"/>
              <a:t>Expand </a:t>
            </a:r>
            <a:r>
              <a:rPr lang="en-US" dirty="0" err="1"/>
              <a:t>WebSockets</a:t>
            </a:r>
            <a:r>
              <a:rPr lang="en-US" dirty="0"/>
              <a:t> across services</a:t>
            </a:r>
          </a:p>
          <a:p>
            <a:r>
              <a:rPr lang="en-US" dirty="0" err="1"/>
              <a:t>ChartFX</a:t>
            </a:r>
            <a:r>
              <a:rPr lang="en-US" dirty="0"/>
              <a:t> evaluation</a:t>
            </a:r>
          </a:p>
          <a:p>
            <a:r>
              <a:rPr lang="en-US" dirty="0" err="1"/>
              <a:t>Olog</a:t>
            </a:r>
            <a:r>
              <a:rPr lang="en-US" dirty="0"/>
              <a:t> search with </a:t>
            </a:r>
            <a:r>
              <a:rPr lang="en-US" b="1" dirty="0"/>
              <a:t>natural language → Elastic queries</a:t>
            </a:r>
            <a:endParaRPr lang="en-US" dirty="0"/>
          </a:p>
          <a:p>
            <a:r>
              <a:rPr lang="en-US" dirty="0"/>
              <a:t>JDK 25 migration + container-first deployments</a:t>
            </a:r>
          </a:p>
        </p:txBody>
      </p:sp>
      <p:sp>
        <p:nvSpPr>
          <p:cNvPr id="4" name="Slide Number Placeholder 3">
            <a:extLst>
              <a:ext uri="{FF2B5EF4-FFF2-40B4-BE49-F238E27FC236}">
                <a16:creationId xmlns:a16="http://schemas.microsoft.com/office/drawing/2014/main" id="{3927C2E3-C667-8654-0481-646E2EF2CF61}"/>
              </a:ext>
            </a:extLst>
          </p:cNvPr>
          <p:cNvSpPr>
            <a:spLocks noGrp="1"/>
          </p:cNvSpPr>
          <p:nvPr>
            <p:ph type="sldNum" sz="quarter" idx="5"/>
          </p:nvPr>
        </p:nvSpPr>
        <p:spPr/>
        <p:txBody>
          <a:bodyPr/>
          <a:lstStyle/>
          <a:p>
            <a:fld id="{86BE2EA8-1492-4777-AA08-93293972FF3A}" type="slidenum">
              <a:rPr lang="en-US" smtClean="0"/>
              <a:t>20</a:t>
            </a:fld>
            <a:endParaRPr lang="en-US"/>
          </a:p>
        </p:txBody>
      </p:sp>
    </p:spTree>
    <p:extLst>
      <p:ext uri="{BB962C8B-B14F-4D97-AF65-F5344CB8AC3E}">
        <p14:creationId xmlns:p14="http://schemas.microsoft.com/office/powerpoint/2010/main" val="34264763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6BE2EA8-1492-4777-AA08-93293972FF3A}" type="slidenum">
              <a:rPr lang="en-US" smtClean="0"/>
              <a:t>22</a:t>
            </a:fld>
            <a:endParaRPr lang="en-US"/>
          </a:p>
        </p:txBody>
      </p:sp>
    </p:spTree>
    <p:extLst>
      <p:ext uri="{BB962C8B-B14F-4D97-AF65-F5344CB8AC3E}">
        <p14:creationId xmlns:p14="http://schemas.microsoft.com/office/powerpoint/2010/main" val="2603343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each of the modules</a:t>
            </a:r>
          </a:p>
        </p:txBody>
      </p:sp>
      <p:sp>
        <p:nvSpPr>
          <p:cNvPr id="4" name="Slide Number Placeholder 3"/>
          <p:cNvSpPr>
            <a:spLocks noGrp="1"/>
          </p:cNvSpPr>
          <p:nvPr>
            <p:ph type="sldNum" sz="quarter" idx="5"/>
          </p:nvPr>
        </p:nvSpPr>
        <p:spPr/>
        <p:txBody>
          <a:bodyPr/>
          <a:lstStyle/>
          <a:p>
            <a:fld id="{86BE2EA8-1492-4777-AA08-93293972FF3A}" type="slidenum">
              <a:rPr lang="en-US" smtClean="0"/>
              <a:t>3</a:t>
            </a:fld>
            <a:endParaRPr lang="en-US"/>
          </a:p>
        </p:txBody>
      </p:sp>
    </p:spTree>
    <p:extLst>
      <p:ext uri="{BB962C8B-B14F-4D97-AF65-F5344CB8AC3E}">
        <p14:creationId xmlns:p14="http://schemas.microsoft.com/office/powerpoint/2010/main" val="765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97D171-2848-E91B-CA98-A331F0AAE7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892F37-5BD9-ABFF-B6BF-97EF579CA9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25EF5C-CB3F-7377-211A-DF94BF56EAC1}"/>
              </a:ext>
            </a:extLst>
          </p:cNvPr>
          <p:cNvSpPr>
            <a:spLocks noGrp="1"/>
          </p:cNvSpPr>
          <p:nvPr>
            <p:ph type="body" idx="1"/>
          </p:nvPr>
        </p:nvSpPr>
        <p:spPr/>
        <p:txBody>
          <a:bodyPr/>
          <a:lstStyle/>
          <a:p>
            <a:r>
              <a:rPr lang="en-US" dirty="0"/>
              <a:t>Explain each of the modules</a:t>
            </a:r>
          </a:p>
        </p:txBody>
      </p:sp>
      <p:sp>
        <p:nvSpPr>
          <p:cNvPr id="4" name="Slide Number Placeholder 3">
            <a:extLst>
              <a:ext uri="{FF2B5EF4-FFF2-40B4-BE49-F238E27FC236}">
                <a16:creationId xmlns:a16="http://schemas.microsoft.com/office/drawing/2014/main" id="{ED6C3CF0-846C-1228-DAF9-78AD2ED0F44B}"/>
              </a:ext>
            </a:extLst>
          </p:cNvPr>
          <p:cNvSpPr>
            <a:spLocks noGrp="1"/>
          </p:cNvSpPr>
          <p:nvPr>
            <p:ph type="sldNum" sz="quarter" idx="5"/>
          </p:nvPr>
        </p:nvSpPr>
        <p:spPr/>
        <p:txBody>
          <a:bodyPr/>
          <a:lstStyle/>
          <a:p>
            <a:fld id="{86BE2EA8-1492-4777-AA08-93293972FF3A}" type="slidenum">
              <a:rPr lang="en-US" smtClean="0"/>
              <a:t>4</a:t>
            </a:fld>
            <a:endParaRPr lang="en-US"/>
          </a:p>
        </p:txBody>
      </p:sp>
    </p:spTree>
    <p:extLst>
      <p:ext uri="{BB962C8B-B14F-4D97-AF65-F5344CB8AC3E}">
        <p14:creationId xmlns:p14="http://schemas.microsoft.com/office/powerpoint/2010/main" val="1845520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C8404E-F9E9-197A-FEB8-CB7B1A1245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98164D-C434-9BBF-1850-C5CEC4831EF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F2A3917-1A56-8238-582B-EB3047EC798A}"/>
              </a:ext>
            </a:extLst>
          </p:cNvPr>
          <p:cNvSpPr>
            <a:spLocks noGrp="1"/>
          </p:cNvSpPr>
          <p:nvPr>
            <p:ph type="body" idx="1"/>
          </p:nvPr>
        </p:nvSpPr>
        <p:spPr/>
        <p:txBody>
          <a:bodyPr/>
          <a:lstStyle/>
          <a:p>
            <a:r>
              <a:rPr lang="en-US" dirty="0"/>
              <a:t>Default runtime zoom factor in preferences PR #3369</a:t>
            </a:r>
            <a:br>
              <a:rPr lang="en-US" dirty="0"/>
            </a:br>
            <a:r>
              <a:rPr lang="en-US" dirty="0"/>
              <a:t>→ improves usability on high-DPI and wall displays</a:t>
            </a:r>
          </a:p>
        </p:txBody>
      </p:sp>
      <p:sp>
        <p:nvSpPr>
          <p:cNvPr id="4" name="Slide Number Placeholder 3">
            <a:extLst>
              <a:ext uri="{FF2B5EF4-FFF2-40B4-BE49-F238E27FC236}">
                <a16:creationId xmlns:a16="http://schemas.microsoft.com/office/drawing/2014/main" id="{9ACF445F-9CAF-3281-C668-C9841F94B6A8}"/>
              </a:ext>
            </a:extLst>
          </p:cNvPr>
          <p:cNvSpPr>
            <a:spLocks noGrp="1"/>
          </p:cNvSpPr>
          <p:nvPr>
            <p:ph type="sldNum" sz="quarter" idx="5"/>
          </p:nvPr>
        </p:nvSpPr>
        <p:spPr/>
        <p:txBody>
          <a:bodyPr/>
          <a:lstStyle/>
          <a:p>
            <a:fld id="{86BE2EA8-1492-4777-AA08-93293972FF3A}" type="slidenum">
              <a:rPr lang="en-US" smtClean="0"/>
              <a:t>5</a:t>
            </a:fld>
            <a:endParaRPr lang="en-US"/>
          </a:p>
        </p:txBody>
      </p:sp>
    </p:spTree>
    <p:extLst>
      <p:ext uri="{BB962C8B-B14F-4D97-AF65-F5344CB8AC3E}">
        <p14:creationId xmlns:p14="http://schemas.microsoft.com/office/powerpoint/2010/main" val="18703504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F3B735-1263-B316-7D80-C1ECFCDDF7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E8C7C1-C3E1-1925-146C-A0A0FB34DA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F3D9C95-6E60-A89B-3D44-E2E99D43F96A}"/>
              </a:ext>
            </a:extLst>
          </p:cNvPr>
          <p:cNvSpPr>
            <a:spLocks noGrp="1"/>
          </p:cNvSpPr>
          <p:nvPr>
            <p:ph type="body" idx="1"/>
          </p:nvPr>
        </p:nvSpPr>
        <p:spPr/>
        <p:txBody>
          <a:bodyPr/>
          <a:lstStyle/>
          <a:p>
            <a:r>
              <a:rPr lang="en-US" sz="1200" b="0" i="0" kern="1200" dirty="0">
                <a:solidFill>
                  <a:schemeClr val="tx1"/>
                </a:solidFill>
                <a:effectLst/>
                <a:latin typeface="+mn-lt"/>
                <a:ea typeface="+mn-ea"/>
                <a:cs typeface="+mn-cs"/>
              </a:rPr>
              <a:t>Perhaps most noticeably, it implements a new mode: the indicator can now be drawn as a bar in addition to the existing functionality to be drawn as a needle. The following screenshot shows the bar-mode and the needle-mode side by side:</a:t>
            </a:r>
          </a:p>
          <a:p>
            <a:r>
              <a:rPr lang="en-US" sz="1200" b="0" i="0" kern="1200" dirty="0">
                <a:solidFill>
                  <a:schemeClr val="tx1"/>
                </a:solidFill>
                <a:effectLst/>
                <a:latin typeface="+mn-lt"/>
                <a:ea typeface="+mn-ea"/>
                <a:cs typeface="+mn-cs"/>
              </a:rPr>
              <a:t>With the goal of improving performance and responsiveness on multicore processors, the concurrency of the Linear Meter has been made more fine-grained. Previously, concurrency issues were avoided by both reading and modifying state only on the JavaFX Application thread using </a:t>
            </a:r>
            <a:r>
              <a:rPr lang="en-US" sz="1200" b="0" i="0" kern="1200" dirty="0" err="1">
                <a:solidFill>
                  <a:schemeClr val="tx1"/>
                </a:solidFill>
                <a:effectLst/>
                <a:latin typeface="+mn-lt"/>
                <a:ea typeface="+mn-ea"/>
                <a:cs typeface="+mn-cs"/>
              </a:rPr>
              <a:t>Platform.runLater</a:t>
            </a:r>
            <a:r>
              <a:rPr lang="en-US" sz="1200" b="0" i="0" kern="1200" dirty="0">
                <a:solidFill>
                  <a:schemeClr val="tx1"/>
                </a:solidFill>
                <a:effectLst/>
                <a:latin typeface="+mn-lt"/>
                <a:ea typeface="+mn-ea"/>
                <a:cs typeface="+mn-cs"/>
              </a:rPr>
              <a:t>(). This pull request replaces that strategy by instead relying on a </a:t>
            </a:r>
            <a:r>
              <a:rPr lang="en-US" sz="1200" b="0" i="0" kern="1200" dirty="0" err="1">
                <a:solidFill>
                  <a:schemeClr val="tx1"/>
                </a:solidFill>
                <a:effectLst/>
                <a:latin typeface="+mn-lt"/>
                <a:ea typeface="+mn-ea"/>
                <a:cs typeface="+mn-cs"/>
              </a:rPr>
              <a:t>ReentrantReadWriteLock</a:t>
            </a:r>
            <a:r>
              <a:rPr lang="en-US" sz="1200" b="0" i="0" kern="1200" dirty="0">
                <a:solidFill>
                  <a:schemeClr val="tx1"/>
                </a:solidFill>
                <a:effectLst/>
                <a:latin typeface="+mn-lt"/>
                <a:ea typeface="+mn-ea"/>
                <a:cs typeface="+mn-cs"/>
              </a:rPr>
              <a:t>, allowing for simultaneous read-accesses while write-operations are sequential.</a:t>
            </a:r>
          </a:p>
          <a:p>
            <a:r>
              <a:rPr lang="en-US" sz="1200" b="0" i="0" kern="1200" dirty="0">
                <a:solidFill>
                  <a:schemeClr val="tx1"/>
                </a:solidFill>
                <a:effectLst/>
                <a:latin typeface="+mn-lt"/>
                <a:ea typeface="+mn-ea"/>
                <a:cs typeface="+mn-cs"/>
              </a:rPr>
              <a:t>The widget property "Limits from PV" has been generalized: In addition to allowing for the options "Limits from PV" and "No limits from PV", the property now also allows for the options "Min &amp; max from PV" and "Alarm limits from PV", allowing the user more fine-grained control over this option. This functionality has been implemented in a manner such that OPIs saved using the previous version of the Linear Meter will still be loaded correctly. However, an OPI created using the new version of the Linear Meter implemented in this pull request should not be loaded using an older version of Phoebus.</a:t>
            </a:r>
          </a:p>
          <a:p>
            <a:r>
              <a:rPr lang="en-US" sz="1200" b="0" i="0" kern="1200" dirty="0">
                <a:solidFill>
                  <a:schemeClr val="tx1"/>
                </a:solidFill>
                <a:effectLst/>
                <a:latin typeface="+mn-lt"/>
                <a:ea typeface="+mn-ea"/>
                <a:cs typeface="+mn-cs"/>
              </a:rPr>
              <a:t>It is now possible to reduce the width of the widget to 10 pixels at minimum instead of 25 pixels.</a:t>
            </a:r>
          </a:p>
        </p:txBody>
      </p:sp>
      <p:sp>
        <p:nvSpPr>
          <p:cNvPr id="4" name="Slide Number Placeholder 3">
            <a:extLst>
              <a:ext uri="{FF2B5EF4-FFF2-40B4-BE49-F238E27FC236}">
                <a16:creationId xmlns:a16="http://schemas.microsoft.com/office/drawing/2014/main" id="{B7221CE4-DC92-3F5E-2426-DBC062D7DF36}"/>
              </a:ext>
            </a:extLst>
          </p:cNvPr>
          <p:cNvSpPr>
            <a:spLocks noGrp="1"/>
          </p:cNvSpPr>
          <p:nvPr>
            <p:ph type="sldNum" sz="quarter" idx="5"/>
          </p:nvPr>
        </p:nvSpPr>
        <p:spPr/>
        <p:txBody>
          <a:bodyPr/>
          <a:lstStyle/>
          <a:p>
            <a:fld id="{86BE2EA8-1492-4777-AA08-93293972FF3A}" type="slidenum">
              <a:rPr lang="en-US" smtClean="0"/>
              <a:t>6</a:t>
            </a:fld>
            <a:endParaRPr lang="en-US"/>
          </a:p>
        </p:txBody>
      </p:sp>
    </p:spTree>
    <p:extLst>
      <p:ext uri="{BB962C8B-B14F-4D97-AF65-F5344CB8AC3E}">
        <p14:creationId xmlns:p14="http://schemas.microsoft.com/office/powerpoint/2010/main" val="3480941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D4BAC9-1F97-C94C-685A-72FE0BD1D6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8DA868-61C9-F5E2-15A8-8EDFB27FDC2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709EE58-EAE3-A245-1946-B21ED82E40B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504F1D3-7912-4A05-0434-5DB95F1562E1}"/>
              </a:ext>
            </a:extLst>
          </p:cNvPr>
          <p:cNvSpPr>
            <a:spLocks noGrp="1"/>
          </p:cNvSpPr>
          <p:nvPr>
            <p:ph type="sldNum" sz="quarter" idx="5"/>
          </p:nvPr>
        </p:nvSpPr>
        <p:spPr/>
        <p:txBody>
          <a:bodyPr/>
          <a:lstStyle/>
          <a:p>
            <a:fld id="{86BE2EA8-1492-4777-AA08-93293972FF3A}" type="slidenum">
              <a:rPr lang="en-US" smtClean="0"/>
              <a:t>7</a:t>
            </a:fld>
            <a:endParaRPr lang="en-US"/>
          </a:p>
        </p:txBody>
      </p:sp>
    </p:spTree>
    <p:extLst>
      <p:ext uri="{BB962C8B-B14F-4D97-AF65-F5344CB8AC3E}">
        <p14:creationId xmlns:p14="http://schemas.microsoft.com/office/powerpoint/2010/main" val="245513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F4510C-2D38-4ACB-A708-7E0BA6A3A2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65FC99-AF11-2CCA-6CB4-0119E24AFD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F0209E-3085-0786-BA1C-1272CE0564D0}"/>
              </a:ext>
            </a:extLst>
          </p:cNvPr>
          <p:cNvSpPr>
            <a:spLocks noGrp="1"/>
          </p:cNvSpPr>
          <p:nvPr>
            <p:ph type="body" idx="1"/>
          </p:nvPr>
        </p:nvSpPr>
        <p:spPr/>
        <p:txBody>
          <a:bodyPr/>
          <a:lstStyle/>
          <a:p>
            <a:pPr marL="0" indent="0">
              <a:buNone/>
            </a:pPr>
            <a:r>
              <a:rPr lang="en-US" b="1" dirty="0"/>
              <a:t>Removed obsolete “knobs”</a:t>
            </a:r>
            <a:r>
              <a:rPr lang="en-US" dirty="0"/>
              <a:t> </a:t>
            </a:r>
            <a:r>
              <a:rPr lang="en-US" dirty="0">
                <a:hlinkClick r:id="rId3"/>
              </a:rPr>
              <a:t>PR #3517</a:t>
            </a:r>
            <a:endParaRPr lang="en-US" dirty="0"/>
          </a:p>
        </p:txBody>
      </p:sp>
      <p:sp>
        <p:nvSpPr>
          <p:cNvPr id="4" name="Slide Number Placeholder 3">
            <a:extLst>
              <a:ext uri="{FF2B5EF4-FFF2-40B4-BE49-F238E27FC236}">
                <a16:creationId xmlns:a16="http://schemas.microsoft.com/office/drawing/2014/main" id="{CCE06CA4-1A83-424A-27A5-38D6A939A0A4}"/>
              </a:ext>
            </a:extLst>
          </p:cNvPr>
          <p:cNvSpPr>
            <a:spLocks noGrp="1"/>
          </p:cNvSpPr>
          <p:nvPr>
            <p:ph type="sldNum" sz="quarter" idx="5"/>
          </p:nvPr>
        </p:nvSpPr>
        <p:spPr/>
        <p:txBody>
          <a:bodyPr/>
          <a:lstStyle/>
          <a:p>
            <a:fld id="{86BE2EA8-1492-4777-AA08-93293972FF3A}" type="slidenum">
              <a:rPr lang="en-US" smtClean="0"/>
              <a:t>8</a:t>
            </a:fld>
            <a:endParaRPr lang="en-US"/>
          </a:p>
        </p:txBody>
      </p:sp>
    </p:spTree>
    <p:extLst>
      <p:ext uri="{BB962C8B-B14F-4D97-AF65-F5344CB8AC3E}">
        <p14:creationId xmlns:p14="http://schemas.microsoft.com/office/powerpoint/2010/main" val="24865381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each of the modules</a:t>
            </a:r>
          </a:p>
        </p:txBody>
      </p:sp>
      <p:sp>
        <p:nvSpPr>
          <p:cNvPr id="4" name="Slide Number Placeholder 3"/>
          <p:cNvSpPr>
            <a:spLocks noGrp="1"/>
          </p:cNvSpPr>
          <p:nvPr>
            <p:ph type="sldNum" sz="quarter" idx="5"/>
          </p:nvPr>
        </p:nvSpPr>
        <p:spPr/>
        <p:txBody>
          <a:bodyPr/>
          <a:lstStyle/>
          <a:p>
            <a:fld id="{86BE2EA8-1492-4777-AA08-93293972FF3A}" type="slidenum">
              <a:rPr lang="en-US" smtClean="0"/>
              <a:t>9</a:t>
            </a:fld>
            <a:endParaRPr lang="en-US"/>
          </a:p>
        </p:txBody>
      </p:sp>
    </p:spTree>
    <p:extLst>
      <p:ext uri="{BB962C8B-B14F-4D97-AF65-F5344CB8AC3E}">
        <p14:creationId xmlns:p14="http://schemas.microsoft.com/office/powerpoint/2010/main" val="20697698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each of the modules</a:t>
            </a:r>
          </a:p>
        </p:txBody>
      </p:sp>
      <p:sp>
        <p:nvSpPr>
          <p:cNvPr id="4" name="Slide Number Placeholder 3"/>
          <p:cNvSpPr>
            <a:spLocks noGrp="1"/>
          </p:cNvSpPr>
          <p:nvPr>
            <p:ph type="sldNum" sz="quarter" idx="5"/>
          </p:nvPr>
        </p:nvSpPr>
        <p:spPr/>
        <p:txBody>
          <a:bodyPr/>
          <a:lstStyle/>
          <a:p>
            <a:fld id="{86BE2EA8-1492-4777-AA08-93293972FF3A}" type="slidenum">
              <a:rPr lang="en-US" smtClean="0"/>
              <a:t>10</a:t>
            </a:fld>
            <a:endParaRPr lang="en-US"/>
          </a:p>
        </p:txBody>
      </p:sp>
    </p:spTree>
    <p:extLst>
      <p:ext uri="{BB962C8B-B14F-4D97-AF65-F5344CB8AC3E}">
        <p14:creationId xmlns:p14="http://schemas.microsoft.com/office/powerpoint/2010/main" val="4193823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F1C93-EEB5-475C-9CF5-CEAB9B4EC3B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30D4931-398B-4D46-8C23-7754DB348A7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0AAE62F-1EDB-439D-B5B4-9CFE55D20347}"/>
              </a:ext>
            </a:extLst>
          </p:cNvPr>
          <p:cNvSpPr>
            <a:spLocks noGrp="1"/>
          </p:cNvSpPr>
          <p:nvPr>
            <p:ph type="dt" sz="half" idx="10"/>
          </p:nvPr>
        </p:nvSpPr>
        <p:spPr/>
        <p:txBody>
          <a:bodyPr/>
          <a:lstStyle/>
          <a:p>
            <a:fld id="{ABDA8251-F6EC-434B-9F5D-0E808DACB643}" type="datetimeFigureOut">
              <a:rPr lang="en-US" smtClean="0"/>
              <a:t>9/19/2025</a:t>
            </a:fld>
            <a:endParaRPr lang="en-US"/>
          </a:p>
        </p:txBody>
      </p:sp>
      <p:sp>
        <p:nvSpPr>
          <p:cNvPr id="5" name="Footer Placeholder 4">
            <a:extLst>
              <a:ext uri="{FF2B5EF4-FFF2-40B4-BE49-F238E27FC236}">
                <a16:creationId xmlns:a16="http://schemas.microsoft.com/office/drawing/2014/main" id="{5C17F3F0-97A8-4DE5-806E-5771F3A53A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5A3AE1-8AFA-43A7-8F68-7979F4F0D4C6}"/>
              </a:ext>
            </a:extLst>
          </p:cNvPr>
          <p:cNvSpPr>
            <a:spLocks noGrp="1"/>
          </p:cNvSpPr>
          <p:nvPr>
            <p:ph type="sldNum" sz="quarter" idx="12"/>
          </p:nvPr>
        </p:nvSpPr>
        <p:spPr/>
        <p:txBody>
          <a:bodyPr/>
          <a:lstStyle/>
          <a:p>
            <a:fld id="{AAEFFA7E-5B35-4444-91A5-DE239055AC54}" type="slidenum">
              <a:rPr lang="en-US" smtClean="0"/>
              <a:t>‹#›</a:t>
            </a:fld>
            <a:endParaRPr lang="en-US"/>
          </a:p>
        </p:txBody>
      </p:sp>
    </p:spTree>
    <p:extLst>
      <p:ext uri="{BB962C8B-B14F-4D97-AF65-F5344CB8AC3E}">
        <p14:creationId xmlns:p14="http://schemas.microsoft.com/office/powerpoint/2010/main" val="8609221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77C6E-63D7-487B-8C47-0191CC1965D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69C0E5B-ADAF-4A93-9BF6-45692D7ED12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372273-EF0E-4692-8AF5-E3CA8DD4E538}"/>
              </a:ext>
            </a:extLst>
          </p:cNvPr>
          <p:cNvSpPr>
            <a:spLocks noGrp="1"/>
          </p:cNvSpPr>
          <p:nvPr>
            <p:ph type="dt" sz="half" idx="10"/>
          </p:nvPr>
        </p:nvSpPr>
        <p:spPr/>
        <p:txBody>
          <a:bodyPr/>
          <a:lstStyle/>
          <a:p>
            <a:fld id="{ABDA8251-F6EC-434B-9F5D-0E808DACB643}" type="datetimeFigureOut">
              <a:rPr lang="en-US" smtClean="0"/>
              <a:t>9/19/2025</a:t>
            </a:fld>
            <a:endParaRPr lang="en-US"/>
          </a:p>
        </p:txBody>
      </p:sp>
      <p:sp>
        <p:nvSpPr>
          <p:cNvPr id="5" name="Footer Placeholder 4">
            <a:extLst>
              <a:ext uri="{FF2B5EF4-FFF2-40B4-BE49-F238E27FC236}">
                <a16:creationId xmlns:a16="http://schemas.microsoft.com/office/drawing/2014/main" id="{EE5CCA18-4044-4098-9426-B524166C82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F5F884-4CED-4170-AD97-8EDE7D6C4593}"/>
              </a:ext>
            </a:extLst>
          </p:cNvPr>
          <p:cNvSpPr>
            <a:spLocks noGrp="1"/>
          </p:cNvSpPr>
          <p:nvPr>
            <p:ph type="sldNum" sz="quarter" idx="12"/>
          </p:nvPr>
        </p:nvSpPr>
        <p:spPr/>
        <p:txBody>
          <a:bodyPr/>
          <a:lstStyle/>
          <a:p>
            <a:fld id="{AAEFFA7E-5B35-4444-91A5-DE239055AC54}" type="slidenum">
              <a:rPr lang="en-US" smtClean="0"/>
              <a:t>‹#›</a:t>
            </a:fld>
            <a:endParaRPr lang="en-US"/>
          </a:p>
        </p:txBody>
      </p:sp>
    </p:spTree>
    <p:extLst>
      <p:ext uri="{BB962C8B-B14F-4D97-AF65-F5344CB8AC3E}">
        <p14:creationId xmlns:p14="http://schemas.microsoft.com/office/powerpoint/2010/main" val="3365550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E82F78E-5327-4393-AE22-EDA09E821A9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28852AD-0382-4BB9-B5A7-9F8BA519399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B622539-9712-4333-A201-E0A6896E4E12}"/>
              </a:ext>
            </a:extLst>
          </p:cNvPr>
          <p:cNvSpPr>
            <a:spLocks noGrp="1"/>
          </p:cNvSpPr>
          <p:nvPr>
            <p:ph type="dt" sz="half" idx="10"/>
          </p:nvPr>
        </p:nvSpPr>
        <p:spPr/>
        <p:txBody>
          <a:bodyPr/>
          <a:lstStyle/>
          <a:p>
            <a:fld id="{ABDA8251-F6EC-434B-9F5D-0E808DACB643}" type="datetimeFigureOut">
              <a:rPr lang="en-US" smtClean="0"/>
              <a:t>9/19/2025</a:t>
            </a:fld>
            <a:endParaRPr lang="en-US"/>
          </a:p>
        </p:txBody>
      </p:sp>
      <p:sp>
        <p:nvSpPr>
          <p:cNvPr id="5" name="Footer Placeholder 4">
            <a:extLst>
              <a:ext uri="{FF2B5EF4-FFF2-40B4-BE49-F238E27FC236}">
                <a16:creationId xmlns:a16="http://schemas.microsoft.com/office/drawing/2014/main" id="{B0316DB7-37BC-491C-ACF0-462A6DBD8B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0D8A63-0FEA-4F9E-8444-B08A733A0127}"/>
              </a:ext>
            </a:extLst>
          </p:cNvPr>
          <p:cNvSpPr>
            <a:spLocks noGrp="1"/>
          </p:cNvSpPr>
          <p:nvPr>
            <p:ph type="sldNum" sz="quarter" idx="12"/>
          </p:nvPr>
        </p:nvSpPr>
        <p:spPr/>
        <p:txBody>
          <a:bodyPr/>
          <a:lstStyle/>
          <a:p>
            <a:fld id="{AAEFFA7E-5B35-4444-91A5-DE239055AC54}" type="slidenum">
              <a:rPr lang="en-US" smtClean="0"/>
              <a:t>‹#›</a:t>
            </a:fld>
            <a:endParaRPr lang="en-US"/>
          </a:p>
        </p:txBody>
      </p:sp>
    </p:spTree>
    <p:extLst>
      <p:ext uri="{BB962C8B-B14F-4D97-AF65-F5344CB8AC3E}">
        <p14:creationId xmlns:p14="http://schemas.microsoft.com/office/powerpoint/2010/main" val="4878440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ain Tit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64A8CC6-DB5F-42B3-BC10-29A16689A80D}"/>
              </a:ext>
            </a:extLst>
          </p:cNvPr>
          <p:cNvSpPr/>
          <p:nvPr userDrawn="1"/>
        </p:nvSpPr>
        <p:spPr>
          <a:xfrm>
            <a:off x="0" y="1"/>
            <a:ext cx="12192000" cy="6857999"/>
          </a:xfrm>
          <a:prstGeom prst="rect">
            <a:avLst/>
          </a:prstGeom>
          <a:gradFill flip="none" rotWithShape="1">
            <a:gsLst>
              <a:gs pos="0">
                <a:srgbClr val="3F90C1"/>
              </a:gs>
              <a:gs pos="100000">
                <a:srgbClr val="22669D"/>
              </a:gs>
            </a:gsLst>
            <a:lin ang="16800000" scaled="0"/>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lumMod val="50000"/>
                </a:schemeClr>
              </a:solidFill>
            </a:endParaRPr>
          </a:p>
        </p:txBody>
      </p:sp>
      <p:pic>
        <p:nvPicPr>
          <p:cNvPr id="10" name="Picture 9">
            <a:extLst>
              <a:ext uri="{FF2B5EF4-FFF2-40B4-BE49-F238E27FC236}">
                <a16:creationId xmlns:a16="http://schemas.microsoft.com/office/drawing/2014/main" id="{6F25DECB-EF48-4824-B85B-AAB0F0823F1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pic>
        <p:nvPicPr>
          <p:cNvPr id="14" name="Picture 13">
            <a:extLst>
              <a:ext uri="{FF2B5EF4-FFF2-40B4-BE49-F238E27FC236}">
                <a16:creationId xmlns:a16="http://schemas.microsoft.com/office/drawing/2014/main" id="{D5D75EBF-15A3-47D8-B637-64E3AE7261B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877550" y="6092957"/>
            <a:ext cx="848861" cy="346074"/>
          </a:xfrm>
          <a:prstGeom prst="rect">
            <a:avLst/>
          </a:prstGeom>
        </p:spPr>
      </p:pic>
      <p:sp>
        <p:nvSpPr>
          <p:cNvPr id="15" name="Title Placeholder 1"/>
          <p:cNvSpPr>
            <a:spLocks noGrp="1"/>
          </p:cNvSpPr>
          <p:nvPr>
            <p:ph type="title" hasCustomPrompt="1"/>
          </p:nvPr>
        </p:nvSpPr>
        <p:spPr>
          <a:xfrm>
            <a:off x="6015656" y="452176"/>
            <a:ext cx="5710755" cy="1740616"/>
          </a:xfrm>
          <a:prstGeom prst="rect">
            <a:avLst/>
          </a:prstGeom>
        </p:spPr>
        <p:txBody>
          <a:bodyPr vert="horz" lIns="91440" tIns="45720" rIns="91440" bIns="45720" rtlCol="0" anchor="b">
            <a:normAutofit/>
          </a:bodyPr>
          <a:lstStyle>
            <a:lvl1pPr algn="l">
              <a:defRPr sz="4000" baseline="0">
                <a:solidFill>
                  <a:schemeClr val="bg1"/>
                </a:solidFill>
              </a:defRPr>
            </a:lvl1pPr>
          </a:lstStyle>
          <a:p>
            <a:r>
              <a:rPr lang="en-US" dirty="0"/>
              <a:t>Click to edit Main Title</a:t>
            </a:r>
            <a:endParaRPr lang="en-GB" dirty="0"/>
          </a:p>
        </p:txBody>
      </p:sp>
      <p:sp>
        <p:nvSpPr>
          <p:cNvPr id="3" name="Text Placeholder 2"/>
          <p:cNvSpPr>
            <a:spLocks noGrp="1"/>
          </p:cNvSpPr>
          <p:nvPr>
            <p:ph type="body" sz="quarter" idx="10" hasCustomPrompt="1"/>
          </p:nvPr>
        </p:nvSpPr>
        <p:spPr>
          <a:xfrm>
            <a:off x="6030000" y="2198687"/>
            <a:ext cx="5696411" cy="392400"/>
          </a:xfrm>
        </p:spPr>
        <p:txBody>
          <a:bodyPr>
            <a:normAutofit/>
          </a:bodyPr>
          <a:lstStyle>
            <a:lvl1pPr marL="0" indent="0">
              <a:buFontTx/>
              <a:buNone/>
              <a:defRPr sz="1400" b="1" i="0" spc="100" baseline="0">
                <a:latin typeface="Helvetica" pitchFamily="2" charset="0"/>
                <a:ea typeface="Source Sans Pro Semibold" charset="0"/>
                <a:cs typeface="Arial" panose="020B0604020202020204" pitchFamily="34" charset="0"/>
              </a:defRPr>
            </a:lvl1pPr>
          </a:lstStyle>
          <a:p>
            <a:pPr lvl="0"/>
            <a:r>
              <a:rPr lang="en-US" dirty="0"/>
              <a:t>CLICK TO EDIT MAIN SUBTITLE</a:t>
            </a:r>
          </a:p>
        </p:txBody>
      </p:sp>
      <p:sp>
        <p:nvSpPr>
          <p:cNvPr id="6" name="Text Placeholder 5">
            <a:extLst>
              <a:ext uri="{FF2B5EF4-FFF2-40B4-BE49-F238E27FC236}">
                <a16:creationId xmlns:a16="http://schemas.microsoft.com/office/drawing/2014/main" id="{7063A666-797C-DD4F-876D-7D5A69B72250}"/>
              </a:ext>
            </a:extLst>
          </p:cNvPr>
          <p:cNvSpPr>
            <a:spLocks noGrp="1"/>
          </p:cNvSpPr>
          <p:nvPr>
            <p:ph type="body" sz="quarter" idx="11" hasCustomPrompt="1"/>
          </p:nvPr>
        </p:nvSpPr>
        <p:spPr>
          <a:xfrm>
            <a:off x="9600772" y="2729509"/>
            <a:ext cx="2125639" cy="328433"/>
          </a:xfrm>
        </p:spPr>
        <p:txBody>
          <a:bodyPr anchor="ctr">
            <a:normAutofit/>
          </a:bodyPr>
          <a:lstStyle>
            <a:lvl1pPr marL="0" indent="0">
              <a:buFontTx/>
              <a:buNone/>
              <a:defRPr sz="1100" b="0" i="0">
                <a:latin typeface="Helvetica" pitchFamily="2" charset="0"/>
              </a:defRPr>
            </a:lvl1pPr>
            <a:lvl2pPr marL="457200" indent="0">
              <a:buFontTx/>
              <a:buNone/>
              <a:defRPr sz="1400"/>
            </a:lvl2pPr>
            <a:lvl3pPr marL="914400" indent="0">
              <a:buFontTx/>
              <a:buNone/>
              <a:defRPr sz="1400"/>
            </a:lvl3pPr>
            <a:lvl4pPr marL="1371600" indent="0">
              <a:buFontTx/>
              <a:buNone/>
              <a:defRPr sz="1400"/>
            </a:lvl4pPr>
            <a:lvl5pPr marL="1828800" indent="0">
              <a:buFontTx/>
              <a:buNone/>
              <a:defRPr sz="1400"/>
            </a:lvl5pPr>
          </a:lstStyle>
          <a:p>
            <a:pPr lvl="0"/>
            <a:r>
              <a:rPr lang="en-US" dirty="0"/>
              <a:t>Click Edit Version - Date</a:t>
            </a:r>
          </a:p>
        </p:txBody>
      </p:sp>
    </p:spTree>
    <p:extLst>
      <p:ext uri="{BB962C8B-B14F-4D97-AF65-F5344CB8AC3E}">
        <p14:creationId xmlns:p14="http://schemas.microsoft.com/office/powerpoint/2010/main" val="477059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A9C8F-1674-4DA0-9BB5-4A0308F9F9C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5C7CD3E-ED1E-4B87-BFC6-9DE37D3E8A1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1A5332-BDF1-40DF-B8A1-CB822D42E4CD}"/>
              </a:ext>
            </a:extLst>
          </p:cNvPr>
          <p:cNvSpPr>
            <a:spLocks noGrp="1"/>
          </p:cNvSpPr>
          <p:nvPr>
            <p:ph type="dt" sz="half" idx="10"/>
          </p:nvPr>
        </p:nvSpPr>
        <p:spPr/>
        <p:txBody>
          <a:bodyPr/>
          <a:lstStyle/>
          <a:p>
            <a:fld id="{ABDA8251-F6EC-434B-9F5D-0E808DACB643}" type="datetimeFigureOut">
              <a:rPr lang="en-US" smtClean="0"/>
              <a:t>9/19/2025</a:t>
            </a:fld>
            <a:endParaRPr lang="en-US"/>
          </a:p>
        </p:txBody>
      </p:sp>
      <p:sp>
        <p:nvSpPr>
          <p:cNvPr id="5" name="Footer Placeholder 4">
            <a:extLst>
              <a:ext uri="{FF2B5EF4-FFF2-40B4-BE49-F238E27FC236}">
                <a16:creationId xmlns:a16="http://schemas.microsoft.com/office/drawing/2014/main" id="{C72DF558-B7A8-4DE3-927D-9C9532D7E6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91956A-6410-4478-A175-26B03780927E}"/>
              </a:ext>
            </a:extLst>
          </p:cNvPr>
          <p:cNvSpPr>
            <a:spLocks noGrp="1"/>
          </p:cNvSpPr>
          <p:nvPr>
            <p:ph type="sldNum" sz="quarter" idx="12"/>
          </p:nvPr>
        </p:nvSpPr>
        <p:spPr/>
        <p:txBody>
          <a:bodyPr/>
          <a:lstStyle/>
          <a:p>
            <a:fld id="{AAEFFA7E-5B35-4444-91A5-DE239055AC54}" type="slidenum">
              <a:rPr lang="en-US" smtClean="0"/>
              <a:t>‹#›</a:t>
            </a:fld>
            <a:endParaRPr lang="en-US"/>
          </a:p>
        </p:txBody>
      </p:sp>
    </p:spTree>
    <p:extLst>
      <p:ext uri="{BB962C8B-B14F-4D97-AF65-F5344CB8AC3E}">
        <p14:creationId xmlns:p14="http://schemas.microsoft.com/office/powerpoint/2010/main" val="2146297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D7582-804D-421E-B4A3-D204CC046D6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C1AA3A4-7588-4D0E-9704-F4E32340C9D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FD14C8A-8DFE-4DCB-9F90-B420A37110A5}"/>
              </a:ext>
            </a:extLst>
          </p:cNvPr>
          <p:cNvSpPr>
            <a:spLocks noGrp="1"/>
          </p:cNvSpPr>
          <p:nvPr>
            <p:ph type="dt" sz="half" idx="10"/>
          </p:nvPr>
        </p:nvSpPr>
        <p:spPr/>
        <p:txBody>
          <a:bodyPr/>
          <a:lstStyle/>
          <a:p>
            <a:fld id="{ABDA8251-F6EC-434B-9F5D-0E808DACB643}" type="datetimeFigureOut">
              <a:rPr lang="en-US" smtClean="0"/>
              <a:t>9/19/2025</a:t>
            </a:fld>
            <a:endParaRPr lang="en-US"/>
          </a:p>
        </p:txBody>
      </p:sp>
      <p:sp>
        <p:nvSpPr>
          <p:cNvPr id="5" name="Footer Placeholder 4">
            <a:extLst>
              <a:ext uri="{FF2B5EF4-FFF2-40B4-BE49-F238E27FC236}">
                <a16:creationId xmlns:a16="http://schemas.microsoft.com/office/drawing/2014/main" id="{EB5C8164-D3BC-4F6F-9646-C6352323B8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6389CC-6C5C-4D13-9BE8-5261C08558EF}"/>
              </a:ext>
            </a:extLst>
          </p:cNvPr>
          <p:cNvSpPr>
            <a:spLocks noGrp="1"/>
          </p:cNvSpPr>
          <p:nvPr>
            <p:ph type="sldNum" sz="quarter" idx="12"/>
          </p:nvPr>
        </p:nvSpPr>
        <p:spPr/>
        <p:txBody>
          <a:bodyPr/>
          <a:lstStyle/>
          <a:p>
            <a:fld id="{AAEFFA7E-5B35-4444-91A5-DE239055AC54}" type="slidenum">
              <a:rPr lang="en-US" smtClean="0"/>
              <a:t>‹#›</a:t>
            </a:fld>
            <a:endParaRPr lang="en-US"/>
          </a:p>
        </p:txBody>
      </p:sp>
    </p:spTree>
    <p:extLst>
      <p:ext uri="{BB962C8B-B14F-4D97-AF65-F5344CB8AC3E}">
        <p14:creationId xmlns:p14="http://schemas.microsoft.com/office/powerpoint/2010/main" val="1861051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32965-B617-47D4-8EEE-32EB2561041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7A1AEC4-FC2E-4B78-8304-267342D0EA8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2DE9315-7288-4380-A67D-AB5BA994A0E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F7406C2-89E9-40FF-8F7D-24E40AD0EFA1}"/>
              </a:ext>
            </a:extLst>
          </p:cNvPr>
          <p:cNvSpPr>
            <a:spLocks noGrp="1"/>
          </p:cNvSpPr>
          <p:nvPr>
            <p:ph type="dt" sz="half" idx="10"/>
          </p:nvPr>
        </p:nvSpPr>
        <p:spPr/>
        <p:txBody>
          <a:bodyPr/>
          <a:lstStyle/>
          <a:p>
            <a:fld id="{ABDA8251-F6EC-434B-9F5D-0E808DACB643}" type="datetimeFigureOut">
              <a:rPr lang="en-US" smtClean="0"/>
              <a:t>9/19/2025</a:t>
            </a:fld>
            <a:endParaRPr lang="en-US"/>
          </a:p>
        </p:txBody>
      </p:sp>
      <p:sp>
        <p:nvSpPr>
          <p:cNvPr id="6" name="Footer Placeholder 5">
            <a:extLst>
              <a:ext uri="{FF2B5EF4-FFF2-40B4-BE49-F238E27FC236}">
                <a16:creationId xmlns:a16="http://schemas.microsoft.com/office/drawing/2014/main" id="{AD3A6916-AA26-464B-A53E-0E768A41A1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C877F1F-546F-4A01-901E-53E547BF1F21}"/>
              </a:ext>
            </a:extLst>
          </p:cNvPr>
          <p:cNvSpPr>
            <a:spLocks noGrp="1"/>
          </p:cNvSpPr>
          <p:nvPr>
            <p:ph type="sldNum" sz="quarter" idx="12"/>
          </p:nvPr>
        </p:nvSpPr>
        <p:spPr/>
        <p:txBody>
          <a:bodyPr/>
          <a:lstStyle/>
          <a:p>
            <a:fld id="{AAEFFA7E-5B35-4444-91A5-DE239055AC54}" type="slidenum">
              <a:rPr lang="en-US" smtClean="0"/>
              <a:t>‹#›</a:t>
            </a:fld>
            <a:endParaRPr lang="en-US"/>
          </a:p>
        </p:txBody>
      </p:sp>
    </p:spTree>
    <p:extLst>
      <p:ext uri="{BB962C8B-B14F-4D97-AF65-F5344CB8AC3E}">
        <p14:creationId xmlns:p14="http://schemas.microsoft.com/office/powerpoint/2010/main" val="3246829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F4EDF-D2EF-48BD-B7BD-15A51791768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A786AD0-2248-4F57-AAB8-84A4F681A0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59EDABF-4A64-4540-9A89-D614D8C18A0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09D9D37-295B-461D-9C54-D91D68708F0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2397EDB-9480-40C4-B564-46C2460227D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B4A617-103F-4BF9-9278-D3DB43ECF964}"/>
              </a:ext>
            </a:extLst>
          </p:cNvPr>
          <p:cNvSpPr>
            <a:spLocks noGrp="1"/>
          </p:cNvSpPr>
          <p:nvPr>
            <p:ph type="dt" sz="half" idx="10"/>
          </p:nvPr>
        </p:nvSpPr>
        <p:spPr/>
        <p:txBody>
          <a:bodyPr/>
          <a:lstStyle/>
          <a:p>
            <a:fld id="{ABDA8251-F6EC-434B-9F5D-0E808DACB643}" type="datetimeFigureOut">
              <a:rPr lang="en-US" smtClean="0"/>
              <a:t>9/19/2025</a:t>
            </a:fld>
            <a:endParaRPr lang="en-US"/>
          </a:p>
        </p:txBody>
      </p:sp>
      <p:sp>
        <p:nvSpPr>
          <p:cNvPr id="8" name="Footer Placeholder 7">
            <a:extLst>
              <a:ext uri="{FF2B5EF4-FFF2-40B4-BE49-F238E27FC236}">
                <a16:creationId xmlns:a16="http://schemas.microsoft.com/office/drawing/2014/main" id="{5AE56654-2887-4A7F-9CEA-2473B57E9A8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3470C8F-EA32-48C2-9770-BCC2AFB26019}"/>
              </a:ext>
            </a:extLst>
          </p:cNvPr>
          <p:cNvSpPr>
            <a:spLocks noGrp="1"/>
          </p:cNvSpPr>
          <p:nvPr>
            <p:ph type="sldNum" sz="quarter" idx="12"/>
          </p:nvPr>
        </p:nvSpPr>
        <p:spPr/>
        <p:txBody>
          <a:bodyPr/>
          <a:lstStyle/>
          <a:p>
            <a:fld id="{AAEFFA7E-5B35-4444-91A5-DE239055AC54}" type="slidenum">
              <a:rPr lang="en-US" smtClean="0"/>
              <a:t>‹#›</a:t>
            </a:fld>
            <a:endParaRPr lang="en-US"/>
          </a:p>
        </p:txBody>
      </p:sp>
    </p:spTree>
    <p:extLst>
      <p:ext uri="{BB962C8B-B14F-4D97-AF65-F5344CB8AC3E}">
        <p14:creationId xmlns:p14="http://schemas.microsoft.com/office/powerpoint/2010/main" val="3341605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69950-22DC-453C-9518-0ED2034795D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0554EAF-08E7-433E-BBDB-464CF5811A9F}"/>
              </a:ext>
            </a:extLst>
          </p:cNvPr>
          <p:cNvSpPr>
            <a:spLocks noGrp="1"/>
          </p:cNvSpPr>
          <p:nvPr>
            <p:ph type="dt" sz="half" idx="10"/>
          </p:nvPr>
        </p:nvSpPr>
        <p:spPr/>
        <p:txBody>
          <a:bodyPr/>
          <a:lstStyle/>
          <a:p>
            <a:fld id="{ABDA8251-F6EC-434B-9F5D-0E808DACB643}" type="datetimeFigureOut">
              <a:rPr lang="en-US" smtClean="0"/>
              <a:t>9/19/2025</a:t>
            </a:fld>
            <a:endParaRPr lang="en-US"/>
          </a:p>
        </p:txBody>
      </p:sp>
      <p:sp>
        <p:nvSpPr>
          <p:cNvPr id="4" name="Footer Placeholder 3">
            <a:extLst>
              <a:ext uri="{FF2B5EF4-FFF2-40B4-BE49-F238E27FC236}">
                <a16:creationId xmlns:a16="http://schemas.microsoft.com/office/drawing/2014/main" id="{9888DF2C-E10E-46AB-BDFA-BFBA93242E1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16D40A2-5172-49D3-8154-646F7B4A05A3}"/>
              </a:ext>
            </a:extLst>
          </p:cNvPr>
          <p:cNvSpPr>
            <a:spLocks noGrp="1"/>
          </p:cNvSpPr>
          <p:nvPr>
            <p:ph type="sldNum" sz="quarter" idx="12"/>
          </p:nvPr>
        </p:nvSpPr>
        <p:spPr/>
        <p:txBody>
          <a:bodyPr/>
          <a:lstStyle/>
          <a:p>
            <a:fld id="{AAEFFA7E-5B35-4444-91A5-DE239055AC54}" type="slidenum">
              <a:rPr lang="en-US" smtClean="0"/>
              <a:t>‹#›</a:t>
            </a:fld>
            <a:endParaRPr lang="en-US"/>
          </a:p>
        </p:txBody>
      </p:sp>
    </p:spTree>
    <p:extLst>
      <p:ext uri="{BB962C8B-B14F-4D97-AF65-F5344CB8AC3E}">
        <p14:creationId xmlns:p14="http://schemas.microsoft.com/office/powerpoint/2010/main" val="3009966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F540B9-461E-4141-BC2D-05C8F3C2C938}"/>
              </a:ext>
            </a:extLst>
          </p:cNvPr>
          <p:cNvSpPr>
            <a:spLocks noGrp="1"/>
          </p:cNvSpPr>
          <p:nvPr>
            <p:ph type="dt" sz="half" idx="10"/>
          </p:nvPr>
        </p:nvSpPr>
        <p:spPr/>
        <p:txBody>
          <a:bodyPr/>
          <a:lstStyle/>
          <a:p>
            <a:fld id="{ABDA8251-F6EC-434B-9F5D-0E808DACB643}" type="datetimeFigureOut">
              <a:rPr lang="en-US" smtClean="0"/>
              <a:t>9/19/2025</a:t>
            </a:fld>
            <a:endParaRPr lang="en-US"/>
          </a:p>
        </p:txBody>
      </p:sp>
      <p:sp>
        <p:nvSpPr>
          <p:cNvPr id="3" name="Footer Placeholder 2">
            <a:extLst>
              <a:ext uri="{FF2B5EF4-FFF2-40B4-BE49-F238E27FC236}">
                <a16:creationId xmlns:a16="http://schemas.microsoft.com/office/drawing/2014/main" id="{34759BE2-6449-4E17-9D3E-4EBB3586572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906B211-C5B1-4C5E-87E5-2E94F00876B4}"/>
              </a:ext>
            </a:extLst>
          </p:cNvPr>
          <p:cNvSpPr>
            <a:spLocks noGrp="1"/>
          </p:cNvSpPr>
          <p:nvPr>
            <p:ph type="sldNum" sz="quarter" idx="12"/>
          </p:nvPr>
        </p:nvSpPr>
        <p:spPr/>
        <p:txBody>
          <a:bodyPr/>
          <a:lstStyle/>
          <a:p>
            <a:fld id="{AAEFFA7E-5B35-4444-91A5-DE239055AC54}" type="slidenum">
              <a:rPr lang="en-US" smtClean="0"/>
              <a:t>‹#›</a:t>
            </a:fld>
            <a:endParaRPr lang="en-US"/>
          </a:p>
        </p:txBody>
      </p:sp>
    </p:spTree>
    <p:extLst>
      <p:ext uri="{BB962C8B-B14F-4D97-AF65-F5344CB8AC3E}">
        <p14:creationId xmlns:p14="http://schemas.microsoft.com/office/powerpoint/2010/main" val="3799473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50C13-C0FD-421F-8BB6-94E4BDA0FA6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37793C1-00F5-40B7-90D1-1B6A18063C6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ACB41F2-07B0-459A-91F2-FBED98A623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67C01F-A6A9-4934-97A8-5B0C73601555}"/>
              </a:ext>
            </a:extLst>
          </p:cNvPr>
          <p:cNvSpPr>
            <a:spLocks noGrp="1"/>
          </p:cNvSpPr>
          <p:nvPr>
            <p:ph type="dt" sz="half" idx="10"/>
          </p:nvPr>
        </p:nvSpPr>
        <p:spPr/>
        <p:txBody>
          <a:bodyPr/>
          <a:lstStyle/>
          <a:p>
            <a:fld id="{ABDA8251-F6EC-434B-9F5D-0E808DACB643}" type="datetimeFigureOut">
              <a:rPr lang="en-US" smtClean="0"/>
              <a:t>9/19/2025</a:t>
            </a:fld>
            <a:endParaRPr lang="en-US"/>
          </a:p>
        </p:txBody>
      </p:sp>
      <p:sp>
        <p:nvSpPr>
          <p:cNvPr id="6" name="Footer Placeholder 5">
            <a:extLst>
              <a:ext uri="{FF2B5EF4-FFF2-40B4-BE49-F238E27FC236}">
                <a16:creationId xmlns:a16="http://schemas.microsoft.com/office/drawing/2014/main" id="{CC7BAB8B-F1A0-45DE-B38D-C752F163EF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B9FCC5-B953-4354-8EB1-96042F06AA4E}"/>
              </a:ext>
            </a:extLst>
          </p:cNvPr>
          <p:cNvSpPr>
            <a:spLocks noGrp="1"/>
          </p:cNvSpPr>
          <p:nvPr>
            <p:ph type="sldNum" sz="quarter" idx="12"/>
          </p:nvPr>
        </p:nvSpPr>
        <p:spPr/>
        <p:txBody>
          <a:bodyPr/>
          <a:lstStyle/>
          <a:p>
            <a:fld id="{AAEFFA7E-5B35-4444-91A5-DE239055AC54}" type="slidenum">
              <a:rPr lang="en-US" smtClean="0"/>
              <a:t>‹#›</a:t>
            </a:fld>
            <a:endParaRPr lang="en-US"/>
          </a:p>
        </p:txBody>
      </p:sp>
    </p:spTree>
    <p:extLst>
      <p:ext uri="{BB962C8B-B14F-4D97-AF65-F5344CB8AC3E}">
        <p14:creationId xmlns:p14="http://schemas.microsoft.com/office/powerpoint/2010/main" val="2597652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7049F6-8C72-40C0-9A39-32540562E7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41CE543-D869-40FA-84ED-371C709A224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2997717-36A1-40FC-8859-CCF08BF12D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E21A987-FE36-4213-A9AE-24E78661ABA1}"/>
              </a:ext>
            </a:extLst>
          </p:cNvPr>
          <p:cNvSpPr>
            <a:spLocks noGrp="1"/>
          </p:cNvSpPr>
          <p:nvPr>
            <p:ph type="dt" sz="half" idx="10"/>
          </p:nvPr>
        </p:nvSpPr>
        <p:spPr/>
        <p:txBody>
          <a:bodyPr/>
          <a:lstStyle/>
          <a:p>
            <a:fld id="{ABDA8251-F6EC-434B-9F5D-0E808DACB643}" type="datetimeFigureOut">
              <a:rPr lang="en-US" smtClean="0"/>
              <a:t>9/19/2025</a:t>
            </a:fld>
            <a:endParaRPr lang="en-US"/>
          </a:p>
        </p:txBody>
      </p:sp>
      <p:sp>
        <p:nvSpPr>
          <p:cNvPr id="6" name="Footer Placeholder 5">
            <a:extLst>
              <a:ext uri="{FF2B5EF4-FFF2-40B4-BE49-F238E27FC236}">
                <a16:creationId xmlns:a16="http://schemas.microsoft.com/office/drawing/2014/main" id="{BF4F378B-1D6A-4481-9512-057040CFD06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F86EF7-471D-49BB-A765-C03562C08294}"/>
              </a:ext>
            </a:extLst>
          </p:cNvPr>
          <p:cNvSpPr>
            <a:spLocks noGrp="1"/>
          </p:cNvSpPr>
          <p:nvPr>
            <p:ph type="sldNum" sz="quarter" idx="12"/>
          </p:nvPr>
        </p:nvSpPr>
        <p:spPr/>
        <p:txBody>
          <a:bodyPr/>
          <a:lstStyle/>
          <a:p>
            <a:fld id="{AAEFFA7E-5B35-4444-91A5-DE239055AC54}" type="slidenum">
              <a:rPr lang="en-US" smtClean="0"/>
              <a:t>‹#›</a:t>
            </a:fld>
            <a:endParaRPr lang="en-US"/>
          </a:p>
        </p:txBody>
      </p:sp>
    </p:spTree>
    <p:extLst>
      <p:ext uri="{BB962C8B-B14F-4D97-AF65-F5344CB8AC3E}">
        <p14:creationId xmlns:p14="http://schemas.microsoft.com/office/powerpoint/2010/main" val="29586374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AAE98BC-84BB-4D29-AB9B-3BF9C92411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17C8D47-CC3D-470F-9561-FF4D063882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B59B1E-08B1-4D28-B0C2-AA29467853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DA8251-F6EC-434B-9F5D-0E808DACB643}" type="datetimeFigureOut">
              <a:rPr lang="en-US" smtClean="0"/>
              <a:t>9/19/2025</a:t>
            </a:fld>
            <a:endParaRPr lang="en-US"/>
          </a:p>
        </p:txBody>
      </p:sp>
      <p:sp>
        <p:nvSpPr>
          <p:cNvPr id="5" name="Footer Placeholder 4">
            <a:extLst>
              <a:ext uri="{FF2B5EF4-FFF2-40B4-BE49-F238E27FC236}">
                <a16:creationId xmlns:a16="http://schemas.microsoft.com/office/drawing/2014/main" id="{E1088809-684A-435A-A9DF-D19455AABEE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A0EB774-9F85-40DC-BA32-6F4E45C63E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EFFA7E-5B35-4444-91A5-DE239055AC54}" type="slidenum">
              <a:rPr lang="en-US" smtClean="0"/>
              <a:t>‹#›</a:t>
            </a:fld>
            <a:endParaRPr lang="en-US"/>
          </a:p>
        </p:txBody>
      </p:sp>
    </p:spTree>
    <p:extLst>
      <p:ext uri="{BB962C8B-B14F-4D97-AF65-F5344CB8AC3E}">
        <p14:creationId xmlns:p14="http://schemas.microsoft.com/office/powerpoint/2010/main" val="39370420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emf"/><Relationship Id="rId4" Type="http://schemas.openxmlformats.org/officeDocument/2006/relationships/package" Target="../embeddings/Microsoft_Excel_Macro-Enabled_Worksheet.xlsm"/></Relationships>
</file>

<file path=ppt/slides/_rels/slide1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s://github.com/ControlSystemStudio" TargetMode="External"/><Relationship Id="rId7"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10.emf"/><Relationship Id="rId5" Type="http://schemas.openxmlformats.org/officeDocument/2006/relationships/package" Target="../embeddings/Microsoft_Excel_Macro-Enabled_Worksheet.xlsm"/><Relationship Id="rId4" Type="http://schemas.openxmlformats.org/officeDocument/2006/relationships/image" Target="../media/image3.emf"/></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s://github.com/ControlSystemStudio/phoebus/tree/master/services" TargetMode="External"/><Relationship Id="rId3" Type="http://schemas.openxmlformats.org/officeDocument/2006/relationships/hyperlink" Target="https://controlsystemstudio.org/" TargetMode="External"/><Relationship Id="rId7" Type="http://schemas.openxmlformats.org/officeDocument/2006/relationships/hyperlink" Target="https://github.com/Olo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channelfinder.github.io/" TargetMode="External"/><Relationship Id="rId5" Type="http://schemas.openxmlformats.org/officeDocument/2006/relationships/hyperlink" Target="https://github.com/ControlSystemStudio" TargetMode="External"/><Relationship Id="rId4" Type="http://schemas.openxmlformats.org/officeDocument/2006/relationships/hyperlink" Target="http://phoebus.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github.com/fair-acc/chart-f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15367-ECE2-4B7F-AB33-D801B1789B69}"/>
              </a:ext>
            </a:extLst>
          </p:cNvPr>
          <p:cNvSpPr>
            <a:spLocks noGrp="1"/>
          </p:cNvSpPr>
          <p:nvPr>
            <p:ph type="title"/>
          </p:nvPr>
        </p:nvSpPr>
        <p:spPr>
          <a:xfrm>
            <a:off x="4762919" y="440143"/>
            <a:ext cx="7522073" cy="695321"/>
          </a:xfrm>
        </p:spPr>
        <p:txBody>
          <a:bodyPr/>
          <a:lstStyle/>
          <a:p>
            <a:r>
              <a:rPr lang="en-US" sz="4000" dirty="0"/>
              <a:t>Phoebus Tools and Services</a:t>
            </a:r>
            <a:endParaRPr lang="en-US" dirty="0"/>
          </a:p>
        </p:txBody>
      </p:sp>
      <p:sp>
        <p:nvSpPr>
          <p:cNvPr id="3" name="Text Placeholder 2">
            <a:extLst>
              <a:ext uri="{FF2B5EF4-FFF2-40B4-BE49-F238E27FC236}">
                <a16:creationId xmlns:a16="http://schemas.microsoft.com/office/drawing/2014/main" id="{D8708B44-BC81-4CEE-9651-4A3500859661}"/>
              </a:ext>
            </a:extLst>
          </p:cNvPr>
          <p:cNvSpPr>
            <a:spLocks noGrp="1"/>
          </p:cNvSpPr>
          <p:nvPr>
            <p:ph type="body" sz="quarter" idx="10"/>
          </p:nvPr>
        </p:nvSpPr>
        <p:spPr>
          <a:xfrm>
            <a:off x="4762919" y="1312007"/>
            <a:ext cx="6561573" cy="2677190"/>
          </a:xfrm>
        </p:spPr>
        <p:txBody>
          <a:bodyPr>
            <a:noAutofit/>
          </a:bodyPr>
          <a:lstStyle/>
          <a:p>
            <a:r>
              <a:rPr lang="en-US" sz="1200" i="1" dirty="0">
                <a:solidFill>
                  <a:schemeClr val="bg1"/>
                </a:solidFill>
              </a:rPr>
              <a:t>Kunal Shroff – NSLS2</a:t>
            </a:r>
          </a:p>
          <a:p>
            <a:r>
              <a:rPr lang="en-US" sz="1200" i="1" dirty="0">
                <a:solidFill>
                  <a:schemeClr val="bg1"/>
                </a:solidFill>
              </a:rPr>
              <a:t>Kay </a:t>
            </a:r>
            <a:r>
              <a:rPr lang="en-US" sz="1200" i="1" dirty="0" err="1">
                <a:solidFill>
                  <a:schemeClr val="bg1"/>
                </a:solidFill>
              </a:rPr>
              <a:t>Kasemir</a:t>
            </a:r>
            <a:r>
              <a:rPr lang="en-US" sz="1200" i="1" dirty="0">
                <a:solidFill>
                  <a:schemeClr val="bg1"/>
                </a:solidFill>
              </a:rPr>
              <a:t> – SNS</a:t>
            </a:r>
          </a:p>
          <a:p>
            <a:r>
              <a:rPr lang="en-US" sz="1200" i="1" dirty="0">
                <a:solidFill>
                  <a:schemeClr val="bg1"/>
                </a:solidFill>
              </a:rPr>
              <a:t>Georg Weiss, Sky Brewer, Abraham Wolk – ESS</a:t>
            </a:r>
          </a:p>
          <a:p>
            <a:r>
              <a:rPr lang="en-US" sz="1200" i="1" dirty="0">
                <a:solidFill>
                  <a:schemeClr val="bg1"/>
                </a:solidFill>
              </a:rPr>
              <a:t>Ivan Finch - ISIS</a:t>
            </a:r>
          </a:p>
          <a:p>
            <a:r>
              <a:rPr lang="en-US" sz="1200" i="1" dirty="0">
                <a:solidFill>
                  <a:schemeClr val="bg1"/>
                </a:solidFill>
              </a:rPr>
              <a:t>Martin </a:t>
            </a:r>
            <a:r>
              <a:rPr lang="en-US" sz="1200" i="1" dirty="0" err="1">
                <a:solidFill>
                  <a:schemeClr val="bg1"/>
                </a:solidFill>
              </a:rPr>
              <a:t>Gaughran</a:t>
            </a:r>
            <a:r>
              <a:rPr lang="en-US" sz="1200" i="1" dirty="0">
                <a:solidFill>
                  <a:schemeClr val="bg1"/>
                </a:solidFill>
              </a:rPr>
              <a:t> – DLS</a:t>
            </a:r>
          </a:p>
          <a:p>
            <a:r>
              <a:rPr lang="en-US" sz="1200" i="1" dirty="0">
                <a:solidFill>
                  <a:schemeClr val="bg1"/>
                </a:solidFill>
              </a:rPr>
              <a:t>Katy </a:t>
            </a:r>
            <a:r>
              <a:rPr lang="en-US" sz="1200" i="1" dirty="0" err="1">
                <a:solidFill>
                  <a:schemeClr val="bg1"/>
                </a:solidFill>
              </a:rPr>
              <a:t>Saintin</a:t>
            </a:r>
            <a:r>
              <a:rPr lang="en-US" sz="1200" i="1" dirty="0">
                <a:solidFill>
                  <a:schemeClr val="bg1"/>
                </a:solidFill>
              </a:rPr>
              <a:t>, CAOUEN </a:t>
            </a:r>
            <a:r>
              <a:rPr lang="en-US" sz="1200" i="1" dirty="0" err="1">
                <a:solidFill>
                  <a:schemeClr val="bg1"/>
                </a:solidFill>
              </a:rPr>
              <a:t>Loïc</a:t>
            </a:r>
            <a:r>
              <a:rPr lang="en-US" sz="1200" i="1" dirty="0">
                <a:solidFill>
                  <a:schemeClr val="bg1"/>
                </a:solidFill>
              </a:rPr>
              <a:t> - CEA</a:t>
            </a:r>
          </a:p>
          <a:p>
            <a:r>
              <a:rPr lang="en-US" sz="1200" i="1" dirty="0">
                <a:solidFill>
                  <a:schemeClr val="bg1"/>
                </a:solidFill>
              </a:rPr>
              <a:t>Tynan Ford – ALS</a:t>
            </a:r>
          </a:p>
          <a:p>
            <a:r>
              <a:rPr lang="en-US" sz="1200" i="1" dirty="0">
                <a:solidFill>
                  <a:schemeClr val="bg1"/>
                </a:solidFill>
              </a:rPr>
              <a:t>Evan Daykin – FRIB</a:t>
            </a:r>
          </a:p>
          <a:p>
            <a:r>
              <a:rPr lang="en-US" sz="1200" i="1" dirty="0">
                <a:solidFill>
                  <a:schemeClr val="bg1"/>
                </a:solidFill>
              </a:rPr>
              <a:t>Ralph Lange – ITER</a:t>
            </a:r>
          </a:p>
          <a:p>
            <a:r>
              <a:rPr lang="en-US" sz="1200" i="1" dirty="0">
                <a:solidFill>
                  <a:schemeClr val="bg1"/>
                </a:solidFill>
              </a:rPr>
              <a:t>Dariusz Jarosz – APS</a:t>
            </a:r>
          </a:p>
        </p:txBody>
      </p:sp>
    </p:spTree>
    <p:extLst>
      <p:ext uri="{BB962C8B-B14F-4D97-AF65-F5344CB8AC3E}">
        <p14:creationId xmlns:p14="http://schemas.microsoft.com/office/powerpoint/2010/main" val="18710615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5E05519-BD20-4CC3-8406-FF2DF139AFF5}"/>
              </a:ext>
            </a:extLst>
          </p:cNvPr>
          <p:cNvSpPr>
            <a:spLocks noGrp="1"/>
          </p:cNvSpPr>
          <p:nvPr>
            <p:ph type="title"/>
          </p:nvPr>
        </p:nvSpPr>
        <p:spPr>
          <a:xfrm>
            <a:off x="3096768" y="-5875"/>
            <a:ext cx="8257032" cy="589032"/>
          </a:xfrm>
        </p:spPr>
        <p:txBody>
          <a:bodyPr>
            <a:normAutofit fontScale="90000"/>
          </a:bodyPr>
          <a:lstStyle/>
          <a:p>
            <a:r>
              <a:rPr lang="en-US" sz="4400" dirty="0"/>
              <a:t>Phoebus</a:t>
            </a:r>
            <a:r>
              <a:rPr lang="en-US" dirty="0"/>
              <a:t> Tools and Services</a:t>
            </a:r>
          </a:p>
        </p:txBody>
      </p:sp>
      <p:sp>
        <p:nvSpPr>
          <p:cNvPr id="9" name="Content Placeholder 8">
            <a:extLst>
              <a:ext uri="{FF2B5EF4-FFF2-40B4-BE49-F238E27FC236}">
                <a16:creationId xmlns:a16="http://schemas.microsoft.com/office/drawing/2014/main" id="{6528F506-126B-4D86-BF2D-58877F2A4B1D}"/>
              </a:ext>
            </a:extLst>
          </p:cNvPr>
          <p:cNvSpPr>
            <a:spLocks noGrp="1"/>
          </p:cNvSpPr>
          <p:nvPr>
            <p:ph sz="half" idx="2"/>
          </p:nvPr>
        </p:nvSpPr>
        <p:spPr>
          <a:xfrm>
            <a:off x="3096768" y="689116"/>
            <a:ext cx="8257032" cy="5803759"/>
          </a:xfrm>
        </p:spPr>
        <p:txBody>
          <a:bodyPr>
            <a:normAutofit lnSpcReduction="10000"/>
          </a:bodyPr>
          <a:lstStyle/>
          <a:p>
            <a:r>
              <a:rPr lang="en-US" dirty="0"/>
              <a:t>Standardization of middle layer services</a:t>
            </a:r>
          </a:p>
          <a:p>
            <a:pPr lvl="1"/>
            <a:r>
              <a:rPr lang="en-US" dirty="0" err="1"/>
              <a:t>springboot</a:t>
            </a:r>
            <a:r>
              <a:rPr lang="en-US" dirty="0"/>
              <a:t> 2.7.x </a:t>
            </a:r>
            <a:r>
              <a:rPr lang="en-US" dirty="0">
                <a:sym typeface="Wingdings" panose="05000000000000000000" pitchFamily="2" charset="2"/>
              </a:rPr>
              <a:t> ( in preparation for </a:t>
            </a:r>
            <a:r>
              <a:rPr lang="en-US" dirty="0" err="1">
                <a:sym typeface="Wingdings" panose="05000000000000000000" pitchFamily="2" charset="2"/>
              </a:rPr>
              <a:t>springboot</a:t>
            </a:r>
            <a:r>
              <a:rPr lang="en-US" dirty="0">
                <a:sym typeface="Wingdings" panose="05000000000000000000" pitchFamily="2" charset="2"/>
              </a:rPr>
              <a:t> 3.x.x )</a:t>
            </a:r>
            <a:endParaRPr lang="en-US" dirty="0"/>
          </a:p>
          <a:p>
            <a:endParaRPr lang="en-US" dirty="0"/>
          </a:p>
          <a:p>
            <a:r>
              <a:rPr lang="en-US" dirty="0"/>
              <a:t>Standardization Authentication Authorization</a:t>
            </a:r>
          </a:p>
          <a:p>
            <a:pPr lvl="1"/>
            <a:r>
              <a:rPr lang="en-US" dirty="0"/>
              <a:t>spring-security (</a:t>
            </a:r>
            <a:r>
              <a:rPr lang="en-US" dirty="0" err="1"/>
              <a:t>ldap</a:t>
            </a:r>
            <a:r>
              <a:rPr lang="en-US" dirty="0"/>
              <a:t>, </a:t>
            </a:r>
            <a:r>
              <a:rPr lang="en-US" dirty="0" err="1"/>
              <a:t>ActiveDirectory</a:t>
            </a:r>
            <a:r>
              <a:rPr lang="en-US" dirty="0"/>
              <a:t>,…)</a:t>
            </a:r>
          </a:p>
          <a:p>
            <a:pPr lvl="1"/>
            <a:r>
              <a:rPr lang="en-US" dirty="0" err="1"/>
              <a:t>ChannelFinder</a:t>
            </a:r>
            <a:r>
              <a:rPr lang="en-US" dirty="0"/>
              <a:t>, Phoebus-</a:t>
            </a:r>
            <a:r>
              <a:rPr lang="en-US" dirty="0" err="1"/>
              <a:t>Olog</a:t>
            </a:r>
            <a:r>
              <a:rPr lang="en-US" dirty="0"/>
              <a:t>, Save and Restore</a:t>
            </a:r>
            <a:br>
              <a:rPr lang="en-US" dirty="0"/>
            </a:br>
            <a:endParaRPr lang="en-US" dirty="0"/>
          </a:p>
          <a:p>
            <a:r>
              <a:rPr lang="en-US" dirty="0"/>
              <a:t>Standardization REST API’s</a:t>
            </a:r>
          </a:p>
          <a:p>
            <a:pPr lvl="1"/>
            <a:r>
              <a:rPr lang="en-US" dirty="0"/>
              <a:t>Use swagger to generate REST API documentation</a:t>
            </a:r>
          </a:p>
          <a:p>
            <a:pPr lvl="1"/>
            <a:r>
              <a:rPr lang="en-US" dirty="0"/>
              <a:t>Generate python clients using swagger</a:t>
            </a:r>
            <a:br>
              <a:rPr lang="en-US" dirty="0"/>
            </a:br>
            <a:r>
              <a:rPr lang="en-US" i="1" dirty="0" err="1"/>
              <a:t>ChannelFinder</a:t>
            </a:r>
            <a:br>
              <a:rPr lang="en-US" dirty="0"/>
            </a:br>
            <a:r>
              <a:rPr lang="en-US" dirty="0"/>
              <a:t>https://github.com/mrakitin/pychannelfinder/</a:t>
            </a:r>
            <a:br>
              <a:rPr lang="en-US" dirty="0"/>
            </a:br>
            <a:r>
              <a:rPr lang="en-US" i="1" dirty="0" err="1"/>
              <a:t>Olog</a:t>
            </a:r>
            <a:br>
              <a:rPr lang="en-US" dirty="0"/>
            </a:br>
            <a:r>
              <a:rPr lang="en-US" dirty="0"/>
              <a:t>https://github.com/Olog/phoebus-pyolog</a:t>
            </a:r>
            <a:br>
              <a:rPr lang="en-US" dirty="0"/>
            </a:br>
            <a:endParaRPr lang="en-US" dirty="0"/>
          </a:p>
          <a:p>
            <a:endParaRPr lang="en-US" dirty="0"/>
          </a:p>
          <a:p>
            <a:pPr lvl="1"/>
            <a:endParaRPr lang="en-US" dirty="0"/>
          </a:p>
        </p:txBody>
      </p:sp>
      <p:sp>
        <p:nvSpPr>
          <p:cNvPr id="10" name="Rectangle 9">
            <a:extLst>
              <a:ext uri="{FF2B5EF4-FFF2-40B4-BE49-F238E27FC236}">
                <a16:creationId xmlns:a16="http://schemas.microsoft.com/office/drawing/2014/main" id="{2391B3A2-CC48-4DF6-921D-66CA2C34A688}"/>
              </a:ext>
            </a:extLst>
          </p:cNvPr>
          <p:cNvSpPr/>
          <p:nvPr/>
        </p:nvSpPr>
        <p:spPr>
          <a:xfrm>
            <a:off x="316992" y="4901184"/>
            <a:ext cx="2535936" cy="159169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BD5DF51-5175-4104-9C91-A67A7F38BE58}"/>
              </a:ext>
            </a:extLst>
          </p:cNvPr>
          <p:cNvSpPr/>
          <p:nvPr/>
        </p:nvSpPr>
        <p:spPr>
          <a:xfrm>
            <a:off x="316992" y="2633154"/>
            <a:ext cx="2535936" cy="159169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Service</a:t>
            </a:r>
            <a:br>
              <a:rPr lang="en-US" dirty="0">
                <a:solidFill>
                  <a:schemeClr val="tx1"/>
                </a:solidFill>
              </a:rPr>
            </a:br>
            <a:r>
              <a:rPr lang="en-US" i="1" dirty="0">
                <a:solidFill>
                  <a:schemeClr val="tx1"/>
                </a:solidFill>
              </a:rPr>
              <a:t>Archiver, </a:t>
            </a:r>
            <a:r>
              <a:rPr lang="en-US" i="1" dirty="0" err="1">
                <a:solidFill>
                  <a:schemeClr val="tx1"/>
                </a:solidFill>
              </a:rPr>
              <a:t>ChannelFinder</a:t>
            </a:r>
            <a:br>
              <a:rPr lang="en-US" i="1" dirty="0">
                <a:solidFill>
                  <a:schemeClr val="tx1"/>
                </a:solidFill>
              </a:rPr>
            </a:br>
            <a:r>
              <a:rPr lang="en-US" i="1" dirty="0">
                <a:solidFill>
                  <a:schemeClr val="tx1"/>
                </a:solidFill>
              </a:rPr>
              <a:t>Save Restore, </a:t>
            </a:r>
            <a:r>
              <a:rPr lang="en-US" i="1" dirty="0" err="1">
                <a:solidFill>
                  <a:schemeClr val="tx1"/>
                </a:solidFill>
              </a:rPr>
              <a:t>Olog</a:t>
            </a:r>
            <a:r>
              <a:rPr lang="en-US" i="1" dirty="0">
                <a:solidFill>
                  <a:schemeClr val="tx1"/>
                </a:solidFill>
              </a:rPr>
              <a:t>,</a:t>
            </a:r>
            <a:br>
              <a:rPr lang="en-US" i="1" dirty="0">
                <a:solidFill>
                  <a:schemeClr val="tx1"/>
                </a:solidFill>
              </a:rPr>
            </a:br>
            <a:r>
              <a:rPr lang="en-US" i="1" dirty="0">
                <a:solidFill>
                  <a:schemeClr val="tx1"/>
                </a:solidFill>
              </a:rPr>
              <a:t>Alarm</a:t>
            </a:r>
            <a:br>
              <a:rPr lang="en-US" i="1" dirty="0">
                <a:solidFill>
                  <a:schemeClr val="tx1"/>
                </a:solidFill>
              </a:rPr>
            </a:br>
            <a:r>
              <a:rPr lang="en-US" i="1" dirty="0">
                <a:solidFill>
                  <a:schemeClr val="tx1"/>
                </a:solidFill>
              </a:rPr>
              <a:t>…</a:t>
            </a:r>
          </a:p>
        </p:txBody>
      </p:sp>
      <p:sp>
        <p:nvSpPr>
          <p:cNvPr id="12" name="Rectangle 11">
            <a:extLst>
              <a:ext uri="{FF2B5EF4-FFF2-40B4-BE49-F238E27FC236}">
                <a16:creationId xmlns:a16="http://schemas.microsoft.com/office/drawing/2014/main" id="{67C4CAE0-B97B-482A-BD0F-950CB23E94BC}"/>
              </a:ext>
            </a:extLst>
          </p:cNvPr>
          <p:cNvSpPr/>
          <p:nvPr/>
        </p:nvSpPr>
        <p:spPr>
          <a:xfrm>
            <a:off x="316992" y="365125"/>
            <a:ext cx="2535936" cy="159169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Tools</a:t>
            </a:r>
            <a:br>
              <a:rPr lang="en-US" b="1" dirty="0">
                <a:solidFill>
                  <a:schemeClr val="tx1"/>
                </a:solidFill>
              </a:rPr>
            </a:br>
            <a:r>
              <a:rPr lang="en-US" i="1" dirty="0">
                <a:solidFill>
                  <a:schemeClr val="tx1"/>
                </a:solidFill>
              </a:rPr>
              <a:t>Phoebus</a:t>
            </a:r>
            <a:br>
              <a:rPr lang="en-US" i="1" dirty="0">
                <a:solidFill>
                  <a:schemeClr val="tx1"/>
                </a:solidFill>
              </a:rPr>
            </a:br>
            <a:r>
              <a:rPr lang="en-US" i="1" dirty="0">
                <a:solidFill>
                  <a:schemeClr val="tx1"/>
                </a:solidFill>
              </a:rPr>
              <a:t>CS-Studio</a:t>
            </a:r>
          </a:p>
        </p:txBody>
      </p:sp>
      <p:pic>
        <p:nvPicPr>
          <p:cNvPr id="13" name="Grafik 8">
            <a:extLst>
              <a:ext uri="{FF2B5EF4-FFF2-40B4-BE49-F238E27FC236}">
                <a16:creationId xmlns:a16="http://schemas.microsoft.com/office/drawing/2014/main" id="{39600A33-AB43-418F-B9FF-B031EE8759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2159" y="5309654"/>
            <a:ext cx="1465602" cy="774749"/>
          </a:xfrm>
          <a:prstGeom prst="rect">
            <a:avLst/>
          </a:prstGeom>
        </p:spPr>
      </p:pic>
      <p:cxnSp>
        <p:nvCxnSpPr>
          <p:cNvPr id="18" name="Straight Connector 17">
            <a:extLst>
              <a:ext uri="{FF2B5EF4-FFF2-40B4-BE49-F238E27FC236}">
                <a16:creationId xmlns:a16="http://schemas.microsoft.com/office/drawing/2014/main" id="{53B2C3FB-9EA9-4A21-B77D-B6CE55A3CCDB}"/>
              </a:ext>
            </a:extLst>
          </p:cNvPr>
          <p:cNvCxnSpPr>
            <a:cxnSpLocks/>
          </p:cNvCxnSpPr>
          <p:nvPr/>
        </p:nvCxnSpPr>
        <p:spPr>
          <a:xfrm>
            <a:off x="0" y="2290437"/>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0" name="Straight Connector 19">
            <a:extLst>
              <a:ext uri="{FF2B5EF4-FFF2-40B4-BE49-F238E27FC236}">
                <a16:creationId xmlns:a16="http://schemas.microsoft.com/office/drawing/2014/main" id="{9C049CC7-56F5-44CC-8144-B540EF31226E}"/>
              </a:ext>
            </a:extLst>
          </p:cNvPr>
          <p:cNvCxnSpPr>
            <a:cxnSpLocks/>
          </p:cNvCxnSpPr>
          <p:nvPr/>
        </p:nvCxnSpPr>
        <p:spPr>
          <a:xfrm>
            <a:off x="0" y="4582355"/>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2" name="Straight Connector 21">
            <a:extLst>
              <a:ext uri="{FF2B5EF4-FFF2-40B4-BE49-F238E27FC236}">
                <a16:creationId xmlns:a16="http://schemas.microsoft.com/office/drawing/2014/main" id="{1869E66D-19F7-4967-80D5-9A8506EB99FC}"/>
              </a:ext>
            </a:extLst>
          </p:cNvPr>
          <p:cNvCxnSpPr>
            <a:cxnSpLocks/>
          </p:cNvCxnSpPr>
          <p:nvPr/>
        </p:nvCxnSpPr>
        <p:spPr>
          <a:xfrm>
            <a:off x="35512" y="2290437"/>
            <a:ext cx="0" cy="2277124"/>
          </a:xfrm>
          <a:prstGeom prst="line">
            <a:avLst/>
          </a:prstGeom>
          <a:ln w="76200"/>
        </p:spPr>
        <p:style>
          <a:lnRef idx="3">
            <a:schemeClr val="dk1"/>
          </a:lnRef>
          <a:fillRef idx="0">
            <a:schemeClr val="dk1"/>
          </a:fillRef>
          <a:effectRef idx="2">
            <a:schemeClr val="dk1"/>
          </a:effectRef>
          <a:fontRef idx="minor">
            <a:schemeClr val="tx1"/>
          </a:fontRef>
        </p:style>
      </p:cxnSp>
      <p:sp>
        <p:nvSpPr>
          <p:cNvPr id="2" name="Rectangle 1">
            <a:extLst>
              <a:ext uri="{FF2B5EF4-FFF2-40B4-BE49-F238E27FC236}">
                <a16:creationId xmlns:a16="http://schemas.microsoft.com/office/drawing/2014/main" id="{73A9B2C1-AB73-4044-3099-CA87CF8E4A65}"/>
              </a:ext>
            </a:extLst>
          </p:cNvPr>
          <p:cNvSpPr/>
          <p:nvPr/>
        </p:nvSpPr>
        <p:spPr>
          <a:xfrm>
            <a:off x="0" y="0"/>
            <a:ext cx="3096768" cy="2083324"/>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C780DADC-1127-87BC-CB5F-B287AC7D2CCA}"/>
              </a:ext>
            </a:extLst>
          </p:cNvPr>
          <p:cNvSpPr/>
          <p:nvPr/>
        </p:nvSpPr>
        <p:spPr>
          <a:xfrm>
            <a:off x="36576" y="4752267"/>
            <a:ext cx="3096768" cy="2083324"/>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04774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B9A9D9-EEE6-4E32-0A2B-72FB886AB1F6}"/>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ABC43370-3D53-9FA6-8F30-FCB3F4757A65}"/>
              </a:ext>
            </a:extLst>
          </p:cNvPr>
          <p:cNvSpPr>
            <a:spLocks noGrp="1"/>
          </p:cNvSpPr>
          <p:nvPr>
            <p:ph type="title"/>
          </p:nvPr>
        </p:nvSpPr>
        <p:spPr>
          <a:xfrm>
            <a:off x="3096768" y="-5875"/>
            <a:ext cx="8257032" cy="589032"/>
          </a:xfrm>
        </p:spPr>
        <p:txBody>
          <a:bodyPr>
            <a:normAutofit fontScale="90000"/>
          </a:bodyPr>
          <a:lstStyle/>
          <a:p>
            <a:r>
              <a:rPr lang="en-US" sz="4400" dirty="0"/>
              <a:t>Phoebus</a:t>
            </a:r>
            <a:r>
              <a:rPr lang="en-US" dirty="0"/>
              <a:t> Tools and Services</a:t>
            </a:r>
          </a:p>
        </p:txBody>
      </p:sp>
      <p:sp>
        <p:nvSpPr>
          <p:cNvPr id="9" name="Content Placeholder 8">
            <a:extLst>
              <a:ext uri="{FF2B5EF4-FFF2-40B4-BE49-F238E27FC236}">
                <a16:creationId xmlns:a16="http://schemas.microsoft.com/office/drawing/2014/main" id="{E8F45C79-0200-E7A0-3FA7-E95F652299D4}"/>
              </a:ext>
            </a:extLst>
          </p:cNvPr>
          <p:cNvSpPr>
            <a:spLocks noGrp="1"/>
          </p:cNvSpPr>
          <p:nvPr>
            <p:ph sz="half" idx="2"/>
          </p:nvPr>
        </p:nvSpPr>
        <p:spPr>
          <a:xfrm>
            <a:off x="3096768" y="689116"/>
            <a:ext cx="8257032" cy="5803759"/>
          </a:xfrm>
        </p:spPr>
        <p:txBody>
          <a:bodyPr>
            <a:normAutofit/>
          </a:bodyPr>
          <a:lstStyle/>
          <a:p>
            <a:pPr marL="0" indent="0">
              <a:buNone/>
            </a:pPr>
            <a:r>
              <a:rPr lang="en-US" dirty="0" err="1"/>
              <a:t>Websockets</a:t>
            </a:r>
            <a:endParaRPr lang="en-US" dirty="0"/>
          </a:p>
          <a:p>
            <a:r>
              <a:rPr lang="en-US" dirty="0"/>
              <a:t>Replace periodic polling with push updates</a:t>
            </a:r>
          </a:p>
          <a:p>
            <a:pPr lvl="1"/>
            <a:r>
              <a:rPr lang="en-US" dirty="0"/>
              <a:t>lower latency</a:t>
            </a:r>
          </a:p>
          <a:p>
            <a:pPr lvl="1"/>
            <a:r>
              <a:rPr lang="en-US" dirty="0"/>
              <a:t>less load</a:t>
            </a:r>
          </a:p>
          <a:p>
            <a:pPr lvl="1"/>
            <a:r>
              <a:rPr lang="en-US" dirty="0"/>
              <a:t>react instantly to new/updated entries</a:t>
            </a:r>
          </a:p>
          <a:p>
            <a:endParaRPr lang="en-US" dirty="0"/>
          </a:p>
          <a:p>
            <a:r>
              <a:rPr lang="en-US" dirty="0"/>
              <a:t>Save &amp; Restore WS (PR #3389), </a:t>
            </a:r>
            <a:r>
              <a:rPr lang="en-US" dirty="0" err="1"/>
              <a:t>Olog</a:t>
            </a:r>
            <a:r>
              <a:rPr lang="en-US" dirty="0"/>
              <a:t> WS (PR #3521)</a:t>
            </a:r>
          </a:p>
        </p:txBody>
      </p:sp>
      <p:sp>
        <p:nvSpPr>
          <p:cNvPr id="10" name="Rectangle 9">
            <a:extLst>
              <a:ext uri="{FF2B5EF4-FFF2-40B4-BE49-F238E27FC236}">
                <a16:creationId xmlns:a16="http://schemas.microsoft.com/office/drawing/2014/main" id="{754FD70A-1E27-A52A-7CA9-E9B6EC7B9730}"/>
              </a:ext>
            </a:extLst>
          </p:cNvPr>
          <p:cNvSpPr/>
          <p:nvPr/>
        </p:nvSpPr>
        <p:spPr>
          <a:xfrm>
            <a:off x="316992" y="4901184"/>
            <a:ext cx="2535936" cy="159169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76FABCA-DD89-2963-3BD5-C51032263785}"/>
              </a:ext>
            </a:extLst>
          </p:cNvPr>
          <p:cNvSpPr/>
          <p:nvPr/>
        </p:nvSpPr>
        <p:spPr>
          <a:xfrm>
            <a:off x="316992" y="2633154"/>
            <a:ext cx="2535936" cy="159169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Service</a:t>
            </a:r>
            <a:br>
              <a:rPr lang="en-US" dirty="0">
                <a:solidFill>
                  <a:schemeClr val="tx1"/>
                </a:solidFill>
              </a:rPr>
            </a:br>
            <a:r>
              <a:rPr lang="en-US" i="1" dirty="0">
                <a:solidFill>
                  <a:schemeClr val="tx1"/>
                </a:solidFill>
              </a:rPr>
              <a:t>Archiver, </a:t>
            </a:r>
            <a:r>
              <a:rPr lang="en-US" i="1" dirty="0" err="1">
                <a:solidFill>
                  <a:schemeClr val="tx1"/>
                </a:solidFill>
              </a:rPr>
              <a:t>ChannelFinder</a:t>
            </a:r>
            <a:br>
              <a:rPr lang="en-US" i="1" dirty="0">
                <a:solidFill>
                  <a:schemeClr val="tx1"/>
                </a:solidFill>
              </a:rPr>
            </a:br>
            <a:r>
              <a:rPr lang="en-US" i="1" dirty="0">
                <a:solidFill>
                  <a:schemeClr val="tx1"/>
                </a:solidFill>
              </a:rPr>
              <a:t>Save Restore, </a:t>
            </a:r>
            <a:r>
              <a:rPr lang="en-US" i="1" dirty="0" err="1">
                <a:solidFill>
                  <a:schemeClr val="tx1"/>
                </a:solidFill>
              </a:rPr>
              <a:t>Olog</a:t>
            </a:r>
            <a:r>
              <a:rPr lang="en-US" i="1" dirty="0">
                <a:solidFill>
                  <a:schemeClr val="tx1"/>
                </a:solidFill>
              </a:rPr>
              <a:t>,</a:t>
            </a:r>
            <a:br>
              <a:rPr lang="en-US" i="1" dirty="0">
                <a:solidFill>
                  <a:schemeClr val="tx1"/>
                </a:solidFill>
              </a:rPr>
            </a:br>
            <a:r>
              <a:rPr lang="en-US" i="1" dirty="0">
                <a:solidFill>
                  <a:schemeClr val="tx1"/>
                </a:solidFill>
              </a:rPr>
              <a:t>Alarm</a:t>
            </a:r>
            <a:br>
              <a:rPr lang="en-US" i="1" dirty="0">
                <a:solidFill>
                  <a:schemeClr val="tx1"/>
                </a:solidFill>
              </a:rPr>
            </a:br>
            <a:r>
              <a:rPr lang="en-US" i="1" dirty="0">
                <a:solidFill>
                  <a:schemeClr val="tx1"/>
                </a:solidFill>
              </a:rPr>
              <a:t>…</a:t>
            </a:r>
          </a:p>
        </p:txBody>
      </p:sp>
      <p:sp>
        <p:nvSpPr>
          <p:cNvPr id="12" name="Rectangle 11">
            <a:extLst>
              <a:ext uri="{FF2B5EF4-FFF2-40B4-BE49-F238E27FC236}">
                <a16:creationId xmlns:a16="http://schemas.microsoft.com/office/drawing/2014/main" id="{F43CDD33-831D-394E-50F1-3C95F6C6EF69}"/>
              </a:ext>
            </a:extLst>
          </p:cNvPr>
          <p:cNvSpPr/>
          <p:nvPr/>
        </p:nvSpPr>
        <p:spPr>
          <a:xfrm>
            <a:off x="316992" y="365125"/>
            <a:ext cx="2535936" cy="159169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Tools</a:t>
            </a:r>
            <a:br>
              <a:rPr lang="en-US" b="1" dirty="0">
                <a:solidFill>
                  <a:schemeClr val="tx1"/>
                </a:solidFill>
              </a:rPr>
            </a:br>
            <a:r>
              <a:rPr lang="en-US" i="1" dirty="0">
                <a:solidFill>
                  <a:schemeClr val="tx1"/>
                </a:solidFill>
              </a:rPr>
              <a:t>Phoebus</a:t>
            </a:r>
            <a:br>
              <a:rPr lang="en-US" i="1" dirty="0">
                <a:solidFill>
                  <a:schemeClr val="tx1"/>
                </a:solidFill>
              </a:rPr>
            </a:br>
            <a:r>
              <a:rPr lang="en-US" i="1" dirty="0">
                <a:solidFill>
                  <a:schemeClr val="tx1"/>
                </a:solidFill>
              </a:rPr>
              <a:t>CS-Studio</a:t>
            </a:r>
          </a:p>
        </p:txBody>
      </p:sp>
      <p:pic>
        <p:nvPicPr>
          <p:cNvPr id="13" name="Grafik 8">
            <a:extLst>
              <a:ext uri="{FF2B5EF4-FFF2-40B4-BE49-F238E27FC236}">
                <a16:creationId xmlns:a16="http://schemas.microsoft.com/office/drawing/2014/main" id="{A33CFAAA-878E-94C3-5955-ECC341903E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2159" y="5309654"/>
            <a:ext cx="1465602" cy="774749"/>
          </a:xfrm>
          <a:prstGeom prst="rect">
            <a:avLst/>
          </a:prstGeom>
        </p:spPr>
      </p:pic>
      <p:cxnSp>
        <p:nvCxnSpPr>
          <p:cNvPr id="18" name="Straight Connector 17">
            <a:extLst>
              <a:ext uri="{FF2B5EF4-FFF2-40B4-BE49-F238E27FC236}">
                <a16:creationId xmlns:a16="http://schemas.microsoft.com/office/drawing/2014/main" id="{CC230F49-26A9-29EA-F59D-62786B3F5265}"/>
              </a:ext>
            </a:extLst>
          </p:cNvPr>
          <p:cNvCxnSpPr>
            <a:cxnSpLocks/>
          </p:cNvCxnSpPr>
          <p:nvPr/>
        </p:nvCxnSpPr>
        <p:spPr>
          <a:xfrm>
            <a:off x="0" y="2290437"/>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0" name="Straight Connector 19">
            <a:extLst>
              <a:ext uri="{FF2B5EF4-FFF2-40B4-BE49-F238E27FC236}">
                <a16:creationId xmlns:a16="http://schemas.microsoft.com/office/drawing/2014/main" id="{B242CC77-F788-D5E6-5A16-631B519B2E58}"/>
              </a:ext>
            </a:extLst>
          </p:cNvPr>
          <p:cNvCxnSpPr>
            <a:cxnSpLocks/>
          </p:cNvCxnSpPr>
          <p:nvPr/>
        </p:nvCxnSpPr>
        <p:spPr>
          <a:xfrm>
            <a:off x="0" y="4582355"/>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2" name="Straight Connector 21">
            <a:extLst>
              <a:ext uri="{FF2B5EF4-FFF2-40B4-BE49-F238E27FC236}">
                <a16:creationId xmlns:a16="http://schemas.microsoft.com/office/drawing/2014/main" id="{FE058545-64BF-1BBA-5010-6CF1FA3DB760}"/>
              </a:ext>
            </a:extLst>
          </p:cNvPr>
          <p:cNvCxnSpPr>
            <a:cxnSpLocks/>
          </p:cNvCxnSpPr>
          <p:nvPr/>
        </p:nvCxnSpPr>
        <p:spPr>
          <a:xfrm>
            <a:off x="35512" y="2290437"/>
            <a:ext cx="0" cy="2277124"/>
          </a:xfrm>
          <a:prstGeom prst="line">
            <a:avLst/>
          </a:prstGeom>
          <a:ln w="76200"/>
        </p:spPr>
        <p:style>
          <a:lnRef idx="3">
            <a:schemeClr val="dk1"/>
          </a:lnRef>
          <a:fillRef idx="0">
            <a:schemeClr val="dk1"/>
          </a:fillRef>
          <a:effectRef idx="2">
            <a:schemeClr val="dk1"/>
          </a:effectRef>
          <a:fontRef idx="minor">
            <a:schemeClr val="tx1"/>
          </a:fontRef>
        </p:style>
      </p:cxnSp>
      <p:sp>
        <p:nvSpPr>
          <p:cNvPr id="2" name="Rectangle 1">
            <a:extLst>
              <a:ext uri="{FF2B5EF4-FFF2-40B4-BE49-F238E27FC236}">
                <a16:creationId xmlns:a16="http://schemas.microsoft.com/office/drawing/2014/main" id="{1EE51BCA-94CD-A267-91F2-09CACEF8B267}"/>
              </a:ext>
            </a:extLst>
          </p:cNvPr>
          <p:cNvSpPr/>
          <p:nvPr/>
        </p:nvSpPr>
        <p:spPr>
          <a:xfrm>
            <a:off x="0" y="0"/>
            <a:ext cx="3096768" cy="2083324"/>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C60EB967-797E-9DC4-0B21-93CAEB25EE98}"/>
              </a:ext>
            </a:extLst>
          </p:cNvPr>
          <p:cNvSpPr/>
          <p:nvPr/>
        </p:nvSpPr>
        <p:spPr>
          <a:xfrm>
            <a:off x="36576" y="4752267"/>
            <a:ext cx="3096768" cy="2083324"/>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1985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102E1D-5ED2-3DBE-F7E3-7291BF116A9F}"/>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CD06339F-77B2-8912-2603-206E3C1F72EC}"/>
              </a:ext>
            </a:extLst>
          </p:cNvPr>
          <p:cNvSpPr>
            <a:spLocks noGrp="1"/>
          </p:cNvSpPr>
          <p:nvPr>
            <p:ph type="title"/>
          </p:nvPr>
        </p:nvSpPr>
        <p:spPr/>
        <p:txBody>
          <a:bodyPr/>
          <a:lstStyle/>
          <a:p>
            <a:r>
              <a:rPr lang="en-US" dirty="0"/>
              <a:t>Phoebus Tools and Services: Save &amp; Restore</a:t>
            </a:r>
          </a:p>
        </p:txBody>
      </p:sp>
      <p:sp>
        <p:nvSpPr>
          <p:cNvPr id="6" name="Content Placeholder 5">
            <a:extLst>
              <a:ext uri="{FF2B5EF4-FFF2-40B4-BE49-F238E27FC236}">
                <a16:creationId xmlns:a16="http://schemas.microsoft.com/office/drawing/2014/main" id="{DFD4A1BF-C5ED-F08F-E547-5AC33C0F73E6}"/>
              </a:ext>
            </a:extLst>
          </p:cNvPr>
          <p:cNvSpPr>
            <a:spLocks noGrp="1"/>
          </p:cNvSpPr>
          <p:nvPr>
            <p:ph idx="1"/>
          </p:nvPr>
        </p:nvSpPr>
        <p:spPr>
          <a:xfrm>
            <a:off x="838200" y="1361440"/>
            <a:ext cx="10515600" cy="4815523"/>
          </a:xfrm>
        </p:spPr>
        <p:txBody>
          <a:bodyPr>
            <a:normAutofit/>
          </a:bodyPr>
          <a:lstStyle/>
          <a:p>
            <a:r>
              <a:rPr lang="en-US" dirty="0"/>
              <a:t>Expanded Service REST API</a:t>
            </a:r>
          </a:p>
          <a:p>
            <a:pPr lvl="1"/>
            <a:r>
              <a:rPr lang="en-US" dirty="0"/>
              <a:t>Take, Restore, and Compare snapshots</a:t>
            </a:r>
          </a:p>
          <a:p>
            <a:r>
              <a:rPr lang="en-US" dirty="0"/>
              <a:t>Push, not poll </a:t>
            </a:r>
          </a:p>
          <a:p>
            <a:pPr lvl="1"/>
            <a:r>
              <a:rPr lang="en-US" dirty="0"/>
              <a:t>SAR service now broadcasts changes via </a:t>
            </a:r>
            <a:r>
              <a:rPr lang="en-US" dirty="0" err="1"/>
              <a:t>WebSockets</a:t>
            </a:r>
            <a:endParaRPr lang="en-US" dirty="0"/>
          </a:p>
          <a:p>
            <a:r>
              <a:rPr lang="en-US" dirty="0"/>
              <a:t>Per-PV compare &amp; tolerance</a:t>
            </a:r>
          </a:p>
          <a:p>
            <a:pPr lvl="1"/>
            <a:r>
              <a:rPr lang="en-US" dirty="0"/>
              <a:t>New config field supports absolute/relative tolerance ≥ 0</a:t>
            </a:r>
          </a:p>
          <a:p>
            <a:r>
              <a:rPr lang="en-US" dirty="0"/>
              <a:t>Snapshot view readability</a:t>
            </a:r>
          </a:p>
          <a:p>
            <a:pPr lvl="1"/>
            <a:r>
              <a:rPr lang="en-US" dirty="0"/>
              <a:t>Delta cells now use alarm-color backgrounds </a:t>
            </a:r>
          </a:p>
          <a:p>
            <a:pPr lvl="1"/>
            <a:r>
              <a:rPr lang="en-US" dirty="0"/>
              <a:t>Sorting</a:t>
            </a:r>
          </a:p>
        </p:txBody>
      </p:sp>
      <p:pic>
        <p:nvPicPr>
          <p:cNvPr id="1027" name="Picture 3" descr="Screenshot 2025-08-18 at 15 07 57">
            <a:extLst>
              <a:ext uri="{FF2B5EF4-FFF2-40B4-BE49-F238E27FC236}">
                <a16:creationId xmlns:a16="http://schemas.microsoft.com/office/drawing/2014/main" id="{98E532D1-6E1D-F515-3FA4-B222F56136D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7539" b="9402"/>
          <a:stretch>
            <a:fillRect/>
          </a:stretch>
        </p:blipFill>
        <p:spPr bwMode="auto">
          <a:xfrm>
            <a:off x="2618643" y="5069523"/>
            <a:ext cx="9271193" cy="1107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77071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6528F506-126B-4D86-BF2D-58877F2A4B1D}"/>
              </a:ext>
            </a:extLst>
          </p:cNvPr>
          <p:cNvSpPr>
            <a:spLocks noGrp="1"/>
          </p:cNvSpPr>
          <p:nvPr>
            <p:ph sz="half" idx="2"/>
          </p:nvPr>
        </p:nvSpPr>
        <p:spPr>
          <a:xfrm>
            <a:off x="7060018" y="4901183"/>
            <a:ext cx="4293781" cy="1591691"/>
          </a:xfrm>
        </p:spPr>
        <p:txBody>
          <a:bodyPr>
            <a:normAutofit/>
          </a:bodyPr>
          <a:lstStyle/>
          <a:p>
            <a:pPr marL="0" indent="0">
              <a:buNone/>
            </a:pPr>
            <a:r>
              <a:rPr lang="en-US" dirty="0"/>
              <a:t>EPICS Core Java</a:t>
            </a:r>
          </a:p>
        </p:txBody>
      </p:sp>
      <p:sp>
        <p:nvSpPr>
          <p:cNvPr id="10" name="Rectangle 9">
            <a:extLst>
              <a:ext uri="{FF2B5EF4-FFF2-40B4-BE49-F238E27FC236}">
                <a16:creationId xmlns:a16="http://schemas.microsoft.com/office/drawing/2014/main" id="{2391B3A2-CC48-4DF6-921D-66CA2C34A688}"/>
              </a:ext>
            </a:extLst>
          </p:cNvPr>
          <p:cNvSpPr/>
          <p:nvPr/>
        </p:nvSpPr>
        <p:spPr>
          <a:xfrm>
            <a:off x="316992" y="4901184"/>
            <a:ext cx="2535936" cy="159169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BD5DF51-5175-4104-9C91-A67A7F38BE58}"/>
              </a:ext>
            </a:extLst>
          </p:cNvPr>
          <p:cNvSpPr/>
          <p:nvPr/>
        </p:nvSpPr>
        <p:spPr>
          <a:xfrm>
            <a:off x="316992" y="2633154"/>
            <a:ext cx="2535936" cy="159169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Service</a:t>
            </a:r>
            <a:br>
              <a:rPr lang="en-US" dirty="0">
                <a:solidFill>
                  <a:schemeClr val="tx1"/>
                </a:solidFill>
              </a:rPr>
            </a:br>
            <a:r>
              <a:rPr lang="en-US" i="1" dirty="0">
                <a:solidFill>
                  <a:schemeClr val="tx1"/>
                </a:solidFill>
              </a:rPr>
              <a:t>Archiver, </a:t>
            </a:r>
            <a:r>
              <a:rPr lang="en-US" i="1" dirty="0" err="1">
                <a:solidFill>
                  <a:schemeClr val="tx1"/>
                </a:solidFill>
              </a:rPr>
              <a:t>ChannelFinder</a:t>
            </a:r>
            <a:br>
              <a:rPr lang="en-US" i="1" dirty="0">
                <a:solidFill>
                  <a:schemeClr val="tx1"/>
                </a:solidFill>
              </a:rPr>
            </a:br>
            <a:r>
              <a:rPr lang="en-US" i="1" dirty="0">
                <a:solidFill>
                  <a:schemeClr val="tx1"/>
                </a:solidFill>
              </a:rPr>
              <a:t>Save Restore, </a:t>
            </a:r>
            <a:r>
              <a:rPr lang="en-US" i="1" dirty="0" err="1">
                <a:solidFill>
                  <a:schemeClr val="tx1"/>
                </a:solidFill>
              </a:rPr>
              <a:t>Olog</a:t>
            </a:r>
            <a:r>
              <a:rPr lang="en-US" i="1" dirty="0">
                <a:solidFill>
                  <a:schemeClr val="tx1"/>
                </a:solidFill>
              </a:rPr>
              <a:t>,</a:t>
            </a:r>
            <a:br>
              <a:rPr lang="en-US" i="1" dirty="0">
                <a:solidFill>
                  <a:schemeClr val="tx1"/>
                </a:solidFill>
              </a:rPr>
            </a:br>
            <a:r>
              <a:rPr lang="en-US" i="1" dirty="0">
                <a:solidFill>
                  <a:schemeClr val="tx1"/>
                </a:solidFill>
              </a:rPr>
              <a:t>Alarm</a:t>
            </a:r>
            <a:br>
              <a:rPr lang="en-US" i="1" dirty="0">
                <a:solidFill>
                  <a:schemeClr val="tx1"/>
                </a:solidFill>
              </a:rPr>
            </a:br>
            <a:r>
              <a:rPr lang="en-US" i="1" dirty="0">
                <a:solidFill>
                  <a:schemeClr val="tx1"/>
                </a:solidFill>
              </a:rPr>
              <a:t>…</a:t>
            </a:r>
          </a:p>
        </p:txBody>
      </p:sp>
      <p:sp>
        <p:nvSpPr>
          <p:cNvPr id="12" name="Rectangle 11">
            <a:extLst>
              <a:ext uri="{FF2B5EF4-FFF2-40B4-BE49-F238E27FC236}">
                <a16:creationId xmlns:a16="http://schemas.microsoft.com/office/drawing/2014/main" id="{67C4CAE0-B97B-482A-BD0F-950CB23E94BC}"/>
              </a:ext>
            </a:extLst>
          </p:cNvPr>
          <p:cNvSpPr/>
          <p:nvPr/>
        </p:nvSpPr>
        <p:spPr>
          <a:xfrm>
            <a:off x="316992" y="365125"/>
            <a:ext cx="2535936" cy="159169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Tools</a:t>
            </a:r>
            <a:br>
              <a:rPr lang="en-US" b="1" dirty="0">
                <a:solidFill>
                  <a:schemeClr val="tx1"/>
                </a:solidFill>
              </a:rPr>
            </a:br>
            <a:r>
              <a:rPr lang="en-US" i="1" dirty="0">
                <a:solidFill>
                  <a:schemeClr val="tx1"/>
                </a:solidFill>
              </a:rPr>
              <a:t>Phoebus</a:t>
            </a:r>
            <a:br>
              <a:rPr lang="en-US" i="1" dirty="0">
                <a:solidFill>
                  <a:schemeClr val="tx1"/>
                </a:solidFill>
              </a:rPr>
            </a:br>
            <a:r>
              <a:rPr lang="en-US" i="1" dirty="0">
                <a:solidFill>
                  <a:schemeClr val="tx1"/>
                </a:solidFill>
              </a:rPr>
              <a:t>CS-Studio</a:t>
            </a:r>
          </a:p>
        </p:txBody>
      </p:sp>
      <p:pic>
        <p:nvPicPr>
          <p:cNvPr id="13" name="Grafik 8">
            <a:extLst>
              <a:ext uri="{FF2B5EF4-FFF2-40B4-BE49-F238E27FC236}">
                <a16:creationId xmlns:a16="http://schemas.microsoft.com/office/drawing/2014/main" id="{39600A33-AB43-418F-B9FF-B031EE8759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2159" y="5309654"/>
            <a:ext cx="1465602" cy="774749"/>
          </a:xfrm>
          <a:prstGeom prst="rect">
            <a:avLst/>
          </a:prstGeom>
        </p:spPr>
      </p:pic>
      <p:cxnSp>
        <p:nvCxnSpPr>
          <p:cNvPr id="18" name="Straight Connector 17">
            <a:extLst>
              <a:ext uri="{FF2B5EF4-FFF2-40B4-BE49-F238E27FC236}">
                <a16:creationId xmlns:a16="http://schemas.microsoft.com/office/drawing/2014/main" id="{53B2C3FB-9EA9-4A21-B77D-B6CE55A3CCDB}"/>
              </a:ext>
            </a:extLst>
          </p:cNvPr>
          <p:cNvCxnSpPr>
            <a:cxnSpLocks/>
          </p:cNvCxnSpPr>
          <p:nvPr/>
        </p:nvCxnSpPr>
        <p:spPr>
          <a:xfrm>
            <a:off x="0" y="2290437"/>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0" name="Straight Connector 19">
            <a:extLst>
              <a:ext uri="{FF2B5EF4-FFF2-40B4-BE49-F238E27FC236}">
                <a16:creationId xmlns:a16="http://schemas.microsoft.com/office/drawing/2014/main" id="{9C049CC7-56F5-44CC-8144-B540EF31226E}"/>
              </a:ext>
            </a:extLst>
          </p:cNvPr>
          <p:cNvCxnSpPr>
            <a:cxnSpLocks/>
          </p:cNvCxnSpPr>
          <p:nvPr/>
        </p:nvCxnSpPr>
        <p:spPr>
          <a:xfrm>
            <a:off x="0" y="4582355"/>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2" name="Straight Connector 21">
            <a:extLst>
              <a:ext uri="{FF2B5EF4-FFF2-40B4-BE49-F238E27FC236}">
                <a16:creationId xmlns:a16="http://schemas.microsoft.com/office/drawing/2014/main" id="{1869E66D-19F7-4967-80D5-9A8506EB99FC}"/>
              </a:ext>
            </a:extLst>
          </p:cNvPr>
          <p:cNvCxnSpPr>
            <a:cxnSpLocks/>
          </p:cNvCxnSpPr>
          <p:nvPr/>
        </p:nvCxnSpPr>
        <p:spPr>
          <a:xfrm>
            <a:off x="35512" y="2290437"/>
            <a:ext cx="0" cy="2277124"/>
          </a:xfrm>
          <a:prstGeom prst="line">
            <a:avLst/>
          </a:prstGeom>
          <a:ln w="76200"/>
        </p:spPr>
        <p:style>
          <a:lnRef idx="3">
            <a:schemeClr val="dk1"/>
          </a:lnRef>
          <a:fillRef idx="0">
            <a:schemeClr val="dk1"/>
          </a:fillRef>
          <a:effectRef idx="2">
            <a:schemeClr val="dk1"/>
          </a:effectRef>
          <a:fontRef idx="minor">
            <a:schemeClr val="tx1"/>
          </a:fontRef>
        </p:style>
      </p:cxnSp>
      <p:sp>
        <p:nvSpPr>
          <p:cNvPr id="2" name="Rectangle 1">
            <a:extLst>
              <a:ext uri="{FF2B5EF4-FFF2-40B4-BE49-F238E27FC236}">
                <a16:creationId xmlns:a16="http://schemas.microsoft.com/office/drawing/2014/main" id="{18634A06-A1CD-36ED-040B-968E32D6B585}"/>
              </a:ext>
            </a:extLst>
          </p:cNvPr>
          <p:cNvSpPr/>
          <p:nvPr/>
        </p:nvSpPr>
        <p:spPr>
          <a:xfrm>
            <a:off x="0" y="28444"/>
            <a:ext cx="3273552" cy="4713326"/>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97990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5E05519-BD20-4CC3-8406-FF2DF139AFF5}"/>
              </a:ext>
            </a:extLst>
          </p:cNvPr>
          <p:cNvSpPr>
            <a:spLocks noGrp="1"/>
          </p:cNvSpPr>
          <p:nvPr>
            <p:ph type="title"/>
          </p:nvPr>
        </p:nvSpPr>
        <p:spPr>
          <a:xfrm>
            <a:off x="3096768" y="-5875"/>
            <a:ext cx="8257032" cy="589032"/>
          </a:xfrm>
        </p:spPr>
        <p:txBody>
          <a:bodyPr>
            <a:normAutofit fontScale="90000"/>
          </a:bodyPr>
          <a:lstStyle/>
          <a:p>
            <a:r>
              <a:rPr lang="en-US" sz="4400" dirty="0"/>
              <a:t>Phoebus</a:t>
            </a:r>
            <a:r>
              <a:rPr lang="en-US" dirty="0"/>
              <a:t> Tools and Services</a:t>
            </a:r>
          </a:p>
        </p:txBody>
      </p:sp>
      <p:sp>
        <p:nvSpPr>
          <p:cNvPr id="9" name="Content Placeholder 8">
            <a:extLst>
              <a:ext uri="{FF2B5EF4-FFF2-40B4-BE49-F238E27FC236}">
                <a16:creationId xmlns:a16="http://schemas.microsoft.com/office/drawing/2014/main" id="{6528F506-126B-4D86-BF2D-58877F2A4B1D}"/>
              </a:ext>
            </a:extLst>
          </p:cNvPr>
          <p:cNvSpPr>
            <a:spLocks noGrp="1"/>
          </p:cNvSpPr>
          <p:nvPr>
            <p:ph sz="half" idx="2"/>
          </p:nvPr>
        </p:nvSpPr>
        <p:spPr>
          <a:xfrm>
            <a:off x="3096768" y="689116"/>
            <a:ext cx="8257032" cy="5803759"/>
          </a:xfrm>
        </p:spPr>
        <p:txBody>
          <a:bodyPr>
            <a:normAutofit/>
          </a:bodyPr>
          <a:lstStyle/>
          <a:p>
            <a:r>
              <a:rPr lang="en-US" dirty="0"/>
              <a:t>The </a:t>
            </a:r>
            <a:r>
              <a:rPr lang="en-US" dirty="0" err="1"/>
              <a:t>ChannelAccess</a:t>
            </a:r>
            <a:r>
              <a:rPr lang="en-US" dirty="0"/>
              <a:t> libraries are stable</a:t>
            </a:r>
          </a:p>
          <a:p>
            <a:r>
              <a:rPr lang="en-US" dirty="0"/>
              <a:t>core-</a:t>
            </a:r>
            <a:r>
              <a:rPr lang="en-US" dirty="0" err="1"/>
              <a:t>pva</a:t>
            </a:r>
            <a:r>
              <a:rPr lang="en-US" dirty="0"/>
              <a:t>: </a:t>
            </a:r>
            <a:r>
              <a:rPr lang="en-US" dirty="0" err="1"/>
              <a:t>PVAccess</a:t>
            </a:r>
            <a:r>
              <a:rPr lang="en-US" dirty="0"/>
              <a:t> client library</a:t>
            </a:r>
          </a:p>
          <a:p>
            <a:pPr lvl="1"/>
            <a:r>
              <a:rPr lang="en-US" dirty="0"/>
              <a:t>Improved support for ipv6, security, …</a:t>
            </a:r>
          </a:p>
          <a:p>
            <a:pPr lvl="1"/>
            <a:r>
              <a:rPr lang="en-US" dirty="0"/>
              <a:t>PR #3345: </a:t>
            </a:r>
            <a:r>
              <a:rPr lang="en-US" b="1" i="1" dirty="0" err="1"/>
              <a:t>epics_pva_tcp_socket_tmo</a:t>
            </a:r>
            <a:br>
              <a:rPr lang="en-US" dirty="0"/>
            </a:br>
            <a:r>
              <a:rPr lang="en-US" dirty="0"/>
              <a:t>Fixing connection delays</a:t>
            </a:r>
            <a:br>
              <a:rPr lang="en-US" dirty="0"/>
            </a:br>
            <a:r>
              <a:rPr lang="en-US" dirty="0"/>
              <a:t>Mitigates a long-standing issue where connections would stall if an IOC didn’t respond quickly.</a:t>
            </a:r>
          </a:p>
          <a:p>
            <a:pPr lvl="1"/>
            <a:r>
              <a:rPr lang="en-US" dirty="0"/>
              <a:t>PR #3429 PVA: Handle client’s connection to server in receive thread</a:t>
            </a:r>
          </a:p>
          <a:p>
            <a:pPr lvl="1"/>
            <a:r>
              <a:rPr lang="en-US" dirty="0"/>
              <a:t>PR #3348 — Move TCP connection to thread, fully unregister completed search</a:t>
            </a:r>
          </a:p>
          <a:p>
            <a:pPr lvl="1"/>
            <a:endParaRPr lang="en-US" dirty="0"/>
          </a:p>
          <a:p>
            <a:r>
              <a:rPr lang="en-US" dirty="0"/>
              <a:t>Deprecation notice </a:t>
            </a:r>
          </a:p>
          <a:p>
            <a:pPr lvl="1"/>
            <a:r>
              <a:rPr lang="en-US" dirty="0" err="1"/>
              <a:t>PVAccessJava</a:t>
            </a:r>
            <a:r>
              <a:rPr lang="en-US" dirty="0"/>
              <a:t>, </a:t>
            </a:r>
            <a:r>
              <a:rPr lang="en-US" dirty="0" err="1"/>
              <a:t>PVDataJava</a:t>
            </a:r>
            <a:r>
              <a:rPr lang="en-US" dirty="0"/>
              <a:t>, </a:t>
            </a:r>
            <a:r>
              <a:rPr lang="en-US" dirty="0" err="1"/>
              <a:t>normativeTypesJava</a:t>
            </a:r>
            <a:endParaRPr lang="en-US" dirty="0"/>
          </a:p>
          <a:p>
            <a:endParaRPr lang="en-US" dirty="0"/>
          </a:p>
          <a:p>
            <a:endParaRPr lang="en-US" dirty="0"/>
          </a:p>
        </p:txBody>
      </p:sp>
      <p:sp>
        <p:nvSpPr>
          <p:cNvPr id="10" name="Rectangle 9">
            <a:extLst>
              <a:ext uri="{FF2B5EF4-FFF2-40B4-BE49-F238E27FC236}">
                <a16:creationId xmlns:a16="http://schemas.microsoft.com/office/drawing/2014/main" id="{2391B3A2-CC48-4DF6-921D-66CA2C34A688}"/>
              </a:ext>
            </a:extLst>
          </p:cNvPr>
          <p:cNvSpPr/>
          <p:nvPr/>
        </p:nvSpPr>
        <p:spPr>
          <a:xfrm>
            <a:off x="316992" y="4901184"/>
            <a:ext cx="2535936" cy="159169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BD5DF51-5175-4104-9C91-A67A7F38BE58}"/>
              </a:ext>
            </a:extLst>
          </p:cNvPr>
          <p:cNvSpPr/>
          <p:nvPr/>
        </p:nvSpPr>
        <p:spPr>
          <a:xfrm>
            <a:off x="316992" y="2633154"/>
            <a:ext cx="2535936" cy="159169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Service</a:t>
            </a:r>
            <a:br>
              <a:rPr lang="en-US" dirty="0">
                <a:solidFill>
                  <a:schemeClr val="tx1"/>
                </a:solidFill>
              </a:rPr>
            </a:br>
            <a:r>
              <a:rPr lang="en-US" i="1" dirty="0">
                <a:solidFill>
                  <a:schemeClr val="tx1"/>
                </a:solidFill>
              </a:rPr>
              <a:t>Archiver, </a:t>
            </a:r>
            <a:r>
              <a:rPr lang="en-US" i="1" dirty="0" err="1">
                <a:solidFill>
                  <a:schemeClr val="tx1"/>
                </a:solidFill>
              </a:rPr>
              <a:t>ChannelFinder</a:t>
            </a:r>
            <a:br>
              <a:rPr lang="en-US" i="1" dirty="0">
                <a:solidFill>
                  <a:schemeClr val="tx1"/>
                </a:solidFill>
              </a:rPr>
            </a:br>
            <a:r>
              <a:rPr lang="en-US" i="1" dirty="0">
                <a:solidFill>
                  <a:schemeClr val="tx1"/>
                </a:solidFill>
              </a:rPr>
              <a:t>Save Restore, </a:t>
            </a:r>
            <a:r>
              <a:rPr lang="en-US" i="1" dirty="0" err="1">
                <a:solidFill>
                  <a:schemeClr val="tx1"/>
                </a:solidFill>
              </a:rPr>
              <a:t>Olog</a:t>
            </a:r>
            <a:r>
              <a:rPr lang="en-US" i="1" dirty="0">
                <a:solidFill>
                  <a:schemeClr val="tx1"/>
                </a:solidFill>
              </a:rPr>
              <a:t>,</a:t>
            </a:r>
            <a:br>
              <a:rPr lang="en-US" i="1" dirty="0">
                <a:solidFill>
                  <a:schemeClr val="tx1"/>
                </a:solidFill>
              </a:rPr>
            </a:br>
            <a:r>
              <a:rPr lang="en-US" i="1" dirty="0">
                <a:solidFill>
                  <a:schemeClr val="tx1"/>
                </a:solidFill>
              </a:rPr>
              <a:t>Alarm</a:t>
            </a:r>
            <a:br>
              <a:rPr lang="en-US" i="1" dirty="0">
                <a:solidFill>
                  <a:schemeClr val="tx1"/>
                </a:solidFill>
              </a:rPr>
            </a:br>
            <a:r>
              <a:rPr lang="en-US" i="1" dirty="0">
                <a:solidFill>
                  <a:schemeClr val="tx1"/>
                </a:solidFill>
              </a:rPr>
              <a:t>…</a:t>
            </a:r>
          </a:p>
        </p:txBody>
      </p:sp>
      <p:sp>
        <p:nvSpPr>
          <p:cNvPr id="12" name="Rectangle 11">
            <a:extLst>
              <a:ext uri="{FF2B5EF4-FFF2-40B4-BE49-F238E27FC236}">
                <a16:creationId xmlns:a16="http://schemas.microsoft.com/office/drawing/2014/main" id="{67C4CAE0-B97B-482A-BD0F-950CB23E94BC}"/>
              </a:ext>
            </a:extLst>
          </p:cNvPr>
          <p:cNvSpPr/>
          <p:nvPr/>
        </p:nvSpPr>
        <p:spPr>
          <a:xfrm>
            <a:off x="316992" y="365125"/>
            <a:ext cx="2535936" cy="159169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Tools</a:t>
            </a:r>
            <a:br>
              <a:rPr lang="en-US" b="1" dirty="0">
                <a:solidFill>
                  <a:schemeClr val="tx1"/>
                </a:solidFill>
              </a:rPr>
            </a:br>
            <a:r>
              <a:rPr lang="en-US" i="1" dirty="0">
                <a:solidFill>
                  <a:schemeClr val="tx1"/>
                </a:solidFill>
              </a:rPr>
              <a:t>Phoebus</a:t>
            </a:r>
            <a:br>
              <a:rPr lang="en-US" i="1" dirty="0">
                <a:solidFill>
                  <a:schemeClr val="tx1"/>
                </a:solidFill>
              </a:rPr>
            </a:br>
            <a:r>
              <a:rPr lang="en-US" i="1" dirty="0">
                <a:solidFill>
                  <a:schemeClr val="tx1"/>
                </a:solidFill>
              </a:rPr>
              <a:t>CS-Studio</a:t>
            </a:r>
          </a:p>
        </p:txBody>
      </p:sp>
      <p:pic>
        <p:nvPicPr>
          <p:cNvPr id="13" name="Grafik 8">
            <a:extLst>
              <a:ext uri="{FF2B5EF4-FFF2-40B4-BE49-F238E27FC236}">
                <a16:creationId xmlns:a16="http://schemas.microsoft.com/office/drawing/2014/main" id="{39600A33-AB43-418F-B9FF-B031EE8759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2159" y="5309654"/>
            <a:ext cx="1465602" cy="774749"/>
          </a:xfrm>
          <a:prstGeom prst="rect">
            <a:avLst/>
          </a:prstGeom>
        </p:spPr>
      </p:pic>
      <p:cxnSp>
        <p:nvCxnSpPr>
          <p:cNvPr id="18" name="Straight Connector 17">
            <a:extLst>
              <a:ext uri="{FF2B5EF4-FFF2-40B4-BE49-F238E27FC236}">
                <a16:creationId xmlns:a16="http://schemas.microsoft.com/office/drawing/2014/main" id="{53B2C3FB-9EA9-4A21-B77D-B6CE55A3CCDB}"/>
              </a:ext>
            </a:extLst>
          </p:cNvPr>
          <p:cNvCxnSpPr>
            <a:cxnSpLocks/>
          </p:cNvCxnSpPr>
          <p:nvPr/>
        </p:nvCxnSpPr>
        <p:spPr>
          <a:xfrm>
            <a:off x="0" y="2290437"/>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0" name="Straight Connector 19">
            <a:extLst>
              <a:ext uri="{FF2B5EF4-FFF2-40B4-BE49-F238E27FC236}">
                <a16:creationId xmlns:a16="http://schemas.microsoft.com/office/drawing/2014/main" id="{9C049CC7-56F5-44CC-8144-B540EF31226E}"/>
              </a:ext>
            </a:extLst>
          </p:cNvPr>
          <p:cNvCxnSpPr>
            <a:cxnSpLocks/>
          </p:cNvCxnSpPr>
          <p:nvPr/>
        </p:nvCxnSpPr>
        <p:spPr>
          <a:xfrm>
            <a:off x="0" y="4582355"/>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2" name="Straight Connector 21">
            <a:extLst>
              <a:ext uri="{FF2B5EF4-FFF2-40B4-BE49-F238E27FC236}">
                <a16:creationId xmlns:a16="http://schemas.microsoft.com/office/drawing/2014/main" id="{1869E66D-19F7-4967-80D5-9A8506EB99FC}"/>
              </a:ext>
            </a:extLst>
          </p:cNvPr>
          <p:cNvCxnSpPr>
            <a:cxnSpLocks/>
          </p:cNvCxnSpPr>
          <p:nvPr/>
        </p:nvCxnSpPr>
        <p:spPr>
          <a:xfrm>
            <a:off x="35512" y="2290437"/>
            <a:ext cx="0" cy="2277124"/>
          </a:xfrm>
          <a:prstGeom prst="line">
            <a:avLst/>
          </a:prstGeom>
          <a:ln w="76200"/>
        </p:spPr>
        <p:style>
          <a:lnRef idx="3">
            <a:schemeClr val="dk1"/>
          </a:lnRef>
          <a:fillRef idx="0">
            <a:schemeClr val="dk1"/>
          </a:fillRef>
          <a:effectRef idx="2">
            <a:schemeClr val="dk1"/>
          </a:effectRef>
          <a:fontRef idx="minor">
            <a:schemeClr val="tx1"/>
          </a:fontRef>
        </p:style>
      </p:cxnSp>
      <p:sp>
        <p:nvSpPr>
          <p:cNvPr id="2" name="Rectangle 1">
            <a:extLst>
              <a:ext uri="{FF2B5EF4-FFF2-40B4-BE49-F238E27FC236}">
                <a16:creationId xmlns:a16="http://schemas.microsoft.com/office/drawing/2014/main" id="{F89D5FDE-02F3-E37A-10DF-939CEECD8548}"/>
              </a:ext>
            </a:extLst>
          </p:cNvPr>
          <p:cNvSpPr/>
          <p:nvPr/>
        </p:nvSpPr>
        <p:spPr>
          <a:xfrm>
            <a:off x="0" y="0"/>
            <a:ext cx="3096768" cy="4741682"/>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8897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FA6FC9-3DE2-C775-F3A1-4A4F9F32CD9E}"/>
            </a:ext>
          </a:extLst>
        </p:cNvPr>
        <p:cNvGrpSpPr/>
        <p:nvPr/>
      </p:nvGrpSpPr>
      <p:grpSpPr>
        <a:xfrm>
          <a:off x="0" y="0"/>
          <a:ext cx="0" cy="0"/>
          <a:chOff x="0" y="0"/>
          <a:chExt cx="0" cy="0"/>
        </a:xfrm>
      </p:grpSpPr>
      <p:sp>
        <p:nvSpPr>
          <p:cNvPr id="9" name="Content Placeholder 8">
            <a:extLst>
              <a:ext uri="{FF2B5EF4-FFF2-40B4-BE49-F238E27FC236}">
                <a16:creationId xmlns:a16="http://schemas.microsoft.com/office/drawing/2014/main" id="{12D73CD5-5645-B435-47A6-78A2723E968B}"/>
              </a:ext>
            </a:extLst>
          </p:cNvPr>
          <p:cNvSpPr>
            <a:spLocks noGrp="1"/>
          </p:cNvSpPr>
          <p:nvPr>
            <p:ph sz="half" idx="2"/>
          </p:nvPr>
        </p:nvSpPr>
        <p:spPr>
          <a:xfrm>
            <a:off x="7060018" y="4901183"/>
            <a:ext cx="4293781" cy="1591691"/>
          </a:xfrm>
        </p:spPr>
        <p:txBody>
          <a:bodyPr>
            <a:normAutofit/>
          </a:bodyPr>
          <a:lstStyle/>
          <a:p>
            <a:pPr marL="0" indent="0">
              <a:buNone/>
            </a:pPr>
            <a:r>
              <a:rPr lang="en-US" dirty="0"/>
              <a:t>Collaboration</a:t>
            </a:r>
          </a:p>
        </p:txBody>
      </p:sp>
      <p:sp>
        <p:nvSpPr>
          <p:cNvPr id="10" name="Rectangle 9">
            <a:extLst>
              <a:ext uri="{FF2B5EF4-FFF2-40B4-BE49-F238E27FC236}">
                <a16:creationId xmlns:a16="http://schemas.microsoft.com/office/drawing/2014/main" id="{CEBEC913-A969-496F-6694-3CE895E34289}"/>
              </a:ext>
            </a:extLst>
          </p:cNvPr>
          <p:cNvSpPr/>
          <p:nvPr/>
        </p:nvSpPr>
        <p:spPr>
          <a:xfrm>
            <a:off x="316992" y="4901184"/>
            <a:ext cx="2535936" cy="159169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B6CFB20-98F9-35B1-2018-C6504939040E}"/>
              </a:ext>
            </a:extLst>
          </p:cNvPr>
          <p:cNvSpPr/>
          <p:nvPr/>
        </p:nvSpPr>
        <p:spPr>
          <a:xfrm>
            <a:off x="316992" y="2633154"/>
            <a:ext cx="2535936" cy="159169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Service</a:t>
            </a:r>
            <a:br>
              <a:rPr lang="en-US" dirty="0">
                <a:solidFill>
                  <a:schemeClr val="tx1"/>
                </a:solidFill>
              </a:rPr>
            </a:br>
            <a:r>
              <a:rPr lang="en-US" i="1" dirty="0">
                <a:solidFill>
                  <a:schemeClr val="tx1"/>
                </a:solidFill>
              </a:rPr>
              <a:t>Archiver, </a:t>
            </a:r>
            <a:r>
              <a:rPr lang="en-US" i="1" dirty="0" err="1">
                <a:solidFill>
                  <a:schemeClr val="tx1"/>
                </a:solidFill>
              </a:rPr>
              <a:t>ChannelFinder</a:t>
            </a:r>
            <a:br>
              <a:rPr lang="en-US" i="1" dirty="0">
                <a:solidFill>
                  <a:schemeClr val="tx1"/>
                </a:solidFill>
              </a:rPr>
            </a:br>
            <a:r>
              <a:rPr lang="en-US" i="1" dirty="0">
                <a:solidFill>
                  <a:schemeClr val="tx1"/>
                </a:solidFill>
              </a:rPr>
              <a:t>Save Restore, </a:t>
            </a:r>
            <a:r>
              <a:rPr lang="en-US" i="1" dirty="0" err="1">
                <a:solidFill>
                  <a:schemeClr val="tx1"/>
                </a:solidFill>
              </a:rPr>
              <a:t>Olog</a:t>
            </a:r>
            <a:r>
              <a:rPr lang="en-US" i="1" dirty="0">
                <a:solidFill>
                  <a:schemeClr val="tx1"/>
                </a:solidFill>
              </a:rPr>
              <a:t>,</a:t>
            </a:r>
            <a:br>
              <a:rPr lang="en-US" i="1" dirty="0">
                <a:solidFill>
                  <a:schemeClr val="tx1"/>
                </a:solidFill>
              </a:rPr>
            </a:br>
            <a:r>
              <a:rPr lang="en-US" i="1" dirty="0">
                <a:solidFill>
                  <a:schemeClr val="tx1"/>
                </a:solidFill>
              </a:rPr>
              <a:t>Alarm</a:t>
            </a:r>
            <a:br>
              <a:rPr lang="en-US" i="1" dirty="0">
                <a:solidFill>
                  <a:schemeClr val="tx1"/>
                </a:solidFill>
              </a:rPr>
            </a:br>
            <a:r>
              <a:rPr lang="en-US" i="1" dirty="0">
                <a:solidFill>
                  <a:schemeClr val="tx1"/>
                </a:solidFill>
              </a:rPr>
              <a:t>…</a:t>
            </a:r>
          </a:p>
        </p:txBody>
      </p:sp>
      <p:sp>
        <p:nvSpPr>
          <p:cNvPr id="12" name="Rectangle 11">
            <a:extLst>
              <a:ext uri="{FF2B5EF4-FFF2-40B4-BE49-F238E27FC236}">
                <a16:creationId xmlns:a16="http://schemas.microsoft.com/office/drawing/2014/main" id="{B11078E8-BA9B-8104-EC26-CB343623EB5E}"/>
              </a:ext>
            </a:extLst>
          </p:cNvPr>
          <p:cNvSpPr/>
          <p:nvPr/>
        </p:nvSpPr>
        <p:spPr>
          <a:xfrm>
            <a:off x="316992" y="365125"/>
            <a:ext cx="2535936" cy="159169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Tools</a:t>
            </a:r>
            <a:br>
              <a:rPr lang="en-US" b="1" dirty="0">
                <a:solidFill>
                  <a:schemeClr val="tx1"/>
                </a:solidFill>
              </a:rPr>
            </a:br>
            <a:r>
              <a:rPr lang="en-US" i="1" dirty="0">
                <a:solidFill>
                  <a:schemeClr val="tx1"/>
                </a:solidFill>
              </a:rPr>
              <a:t>Phoebus</a:t>
            </a:r>
            <a:br>
              <a:rPr lang="en-US" i="1" dirty="0">
                <a:solidFill>
                  <a:schemeClr val="tx1"/>
                </a:solidFill>
              </a:rPr>
            </a:br>
            <a:r>
              <a:rPr lang="en-US" i="1" dirty="0">
                <a:solidFill>
                  <a:schemeClr val="tx1"/>
                </a:solidFill>
              </a:rPr>
              <a:t>CS-Studio</a:t>
            </a:r>
          </a:p>
        </p:txBody>
      </p:sp>
      <p:pic>
        <p:nvPicPr>
          <p:cNvPr id="13" name="Grafik 8">
            <a:extLst>
              <a:ext uri="{FF2B5EF4-FFF2-40B4-BE49-F238E27FC236}">
                <a16:creationId xmlns:a16="http://schemas.microsoft.com/office/drawing/2014/main" id="{943B7969-27A5-5788-1F8A-5E5F6D8318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2159" y="5309654"/>
            <a:ext cx="1465602" cy="774749"/>
          </a:xfrm>
          <a:prstGeom prst="rect">
            <a:avLst/>
          </a:prstGeom>
        </p:spPr>
      </p:pic>
      <p:cxnSp>
        <p:nvCxnSpPr>
          <p:cNvPr id="18" name="Straight Connector 17">
            <a:extLst>
              <a:ext uri="{FF2B5EF4-FFF2-40B4-BE49-F238E27FC236}">
                <a16:creationId xmlns:a16="http://schemas.microsoft.com/office/drawing/2014/main" id="{69A62892-12F9-62E4-9636-F42108272E4B}"/>
              </a:ext>
            </a:extLst>
          </p:cNvPr>
          <p:cNvCxnSpPr>
            <a:cxnSpLocks/>
          </p:cNvCxnSpPr>
          <p:nvPr/>
        </p:nvCxnSpPr>
        <p:spPr>
          <a:xfrm>
            <a:off x="0" y="2290437"/>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0" name="Straight Connector 19">
            <a:extLst>
              <a:ext uri="{FF2B5EF4-FFF2-40B4-BE49-F238E27FC236}">
                <a16:creationId xmlns:a16="http://schemas.microsoft.com/office/drawing/2014/main" id="{622FDB5F-C5C2-829B-4F61-67654D824F43}"/>
              </a:ext>
            </a:extLst>
          </p:cNvPr>
          <p:cNvCxnSpPr>
            <a:cxnSpLocks/>
          </p:cNvCxnSpPr>
          <p:nvPr/>
        </p:nvCxnSpPr>
        <p:spPr>
          <a:xfrm>
            <a:off x="0" y="4582355"/>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2" name="Straight Connector 21">
            <a:extLst>
              <a:ext uri="{FF2B5EF4-FFF2-40B4-BE49-F238E27FC236}">
                <a16:creationId xmlns:a16="http://schemas.microsoft.com/office/drawing/2014/main" id="{38F7D0BC-D547-1114-206F-C921D9E8ADDF}"/>
              </a:ext>
            </a:extLst>
          </p:cNvPr>
          <p:cNvCxnSpPr>
            <a:cxnSpLocks/>
          </p:cNvCxnSpPr>
          <p:nvPr/>
        </p:nvCxnSpPr>
        <p:spPr>
          <a:xfrm>
            <a:off x="35512" y="2290437"/>
            <a:ext cx="0" cy="2277124"/>
          </a:xfrm>
          <a:prstGeom prst="line">
            <a:avLst/>
          </a:prstGeom>
          <a:ln w="76200"/>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574493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B2673E-4689-7202-C56B-CB9AB9FB808C}"/>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00E6F121-77CC-72E1-EFE2-7D67EEE7E7B8}"/>
              </a:ext>
            </a:extLst>
          </p:cNvPr>
          <p:cNvSpPr>
            <a:spLocks noGrp="1"/>
          </p:cNvSpPr>
          <p:nvPr>
            <p:ph type="title"/>
          </p:nvPr>
        </p:nvSpPr>
        <p:spPr>
          <a:xfrm>
            <a:off x="3096768" y="-5875"/>
            <a:ext cx="8257032" cy="589032"/>
          </a:xfrm>
        </p:spPr>
        <p:txBody>
          <a:bodyPr>
            <a:normAutofit fontScale="90000"/>
          </a:bodyPr>
          <a:lstStyle/>
          <a:p>
            <a:r>
              <a:rPr lang="en-US" sz="4400" dirty="0"/>
              <a:t>Phoebus</a:t>
            </a:r>
            <a:r>
              <a:rPr lang="en-US" dirty="0"/>
              <a:t> Collaboration</a:t>
            </a:r>
          </a:p>
        </p:txBody>
      </p:sp>
      <p:sp>
        <p:nvSpPr>
          <p:cNvPr id="9" name="Content Placeholder 8">
            <a:extLst>
              <a:ext uri="{FF2B5EF4-FFF2-40B4-BE49-F238E27FC236}">
                <a16:creationId xmlns:a16="http://schemas.microsoft.com/office/drawing/2014/main" id="{3D2C8D26-7B5E-A20E-8F60-B2D82C229E7E}"/>
              </a:ext>
            </a:extLst>
          </p:cNvPr>
          <p:cNvSpPr>
            <a:spLocks noGrp="1"/>
          </p:cNvSpPr>
          <p:nvPr>
            <p:ph sz="half" idx="2"/>
          </p:nvPr>
        </p:nvSpPr>
        <p:spPr>
          <a:xfrm>
            <a:off x="3096768" y="689116"/>
            <a:ext cx="8257032" cy="5803759"/>
          </a:xfrm>
        </p:spPr>
        <p:txBody>
          <a:bodyPr>
            <a:normAutofit/>
          </a:bodyPr>
          <a:lstStyle/>
          <a:p>
            <a:r>
              <a:rPr lang="en-US" dirty="0"/>
              <a:t>EPICS tools:</a:t>
            </a:r>
            <a:br>
              <a:rPr lang="en-US" dirty="0"/>
            </a:br>
            <a:r>
              <a:rPr lang="en-US" dirty="0"/>
              <a:t>CS-Studio &amp; Phoebus</a:t>
            </a:r>
          </a:p>
          <a:p>
            <a:endParaRPr lang="en-US" dirty="0"/>
          </a:p>
          <a:p>
            <a:endParaRPr lang="en-US" dirty="0"/>
          </a:p>
          <a:p>
            <a:endParaRPr lang="en-US" dirty="0"/>
          </a:p>
        </p:txBody>
      </p:sp>
      <p:sp>
        <p:nvSpPr>
          <p:cNvPr id="10" name="Rectangle 9">
            <a:extLst>
              <a:ext uri="{FF2B5EF4-FFF2-40B4-BE49-F238E27FC236}">
                <a16:creationId xmlns:a16="http://schemas.microsoft.com/office/drawing/2014/main" id="{E0E68FDF-BC0E-E25A-7C95-7D5EDFA88730}"/>
              </a:ext>
            </a:extLst>
          </p:cNvPr>
          <p:cNvSpPr/>
          <p:nvPr/>
        </p:nvSpPr>
        <p:spPr>
          <a:xfrm>
            <a:off x="316992" y="4901184"/>
            <a:ext cx="2535936" cy="159169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3925F77-1080-81DB-7E38-F94169C58D72}"/>
              </a:ext>
            </a:extLst>
          </p:cNvPr>
          <p:cNvSpPr/>
          <p:nvPr/>
        </p:nvSpPr>
        <p:spPr>
          <a:xfrm>
            <a:off x="316992" y="2633154"/>
            <a:ext cx="2535936" cy="159169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Service</a:t>
            </a:r>
            <a:br>
              <a:rPr lang="en-US" dirty="0">
                <a:solidFill>
                  <a:schemeClr val="tx1"/>
                </a:solidFill>
              </a:rPr>
            </a:br>
            <a:r>
              <a:rPr lang="en-US" i="1" dirty="0">
                <a:solidFill>
                  <a:schemeClr val="tx1"/>
                </a:solidFill>
              </a:rPr>
              <a:t>Archiver, </a:t>
            </a:r>
            <a:r>
              <a:rPr lang="en-US" i="1" dirty="0" err="1">
                <a:solidFill>
                  <a:schemeClr val="tx1"/>
                </a:solidFill>
              </a:rPr>
              <a:t>ChannelFinder</a:t>
            </a:r>
            <a:br>
              <a:rPr lang="en-US" i="1" dirty="0">
                <a:solidFill>
                  <a:schemeClr val="tx1"/>
                </a:solidFill>
              </a:rPr>
            </a:br>
            <a:r>
              <a:rPr lang="en-US" i="1" dirty="0">
                <a:solidFill>
                  <a:schemeClr val="tx1"/>
                </a:solidFill>
              </a:rPr>
              <a:t>Save Restore, </a:t>
            </a:r>
            <a:r>
              <a:rPr lang="en-US" i="1" dirty="0" err="1">
                <a:solidFill>
                  <a:schemeClr val="tx1"/>
                </a:solidFill>
              </a:rPr>
              <a:t>Olog</a:t>
            </a:r>
            <a:r>
              <a:rPr lang="en-US" i="1" dirty="0">
                <a:solidFill>
                  <a:schemeClr val="tx1"/>
                </a:solidFill>
              </a:rPr>
              <a:t>,</a:t>
            </a:r>
            <a:br>
              <a:rPr lang="en-US" i="1" dirty="0">
                <a:solidFill>
                  <a:schemeClr val="tx1"/>
                </a:solidFill>
              </a:rPr>
            </a:br>
            <a:r>
              <a:rPr lang="en-US" i="1" dirty="0">
                <a:solidFill>
                  <a:schemeClr val="tx1"/>
                </a:solidFill>
              </a:rPr>
              <a:t>Alarm</a:t>
            </a:r>
            <a:br>
              <a:rPr lang="en-US" i="1" dirty="0">
                <a:solidFill>
                  <a:schemeClr val="tx1"/>
                </a:solidFill>
              </a:rPr>
            </a:br>
            <a:r>
              <a:rPr lang="en-US" i="1" dirty="0">
                <a:solidFill>
                  <a:schemeClr val="tx1"/>
                </a:solidFill>
              </a:rPr>
              <a:t>…</a:t>
            </a:r>
          </a:p>
        </p:txBody>
      </p:sp>
      <p:sp>
        <p:nvSpPr>
          <p:cNvPr id="12" name="Rectangle 11">
            <a:extLst>
              <a:ext uri="{FF2B5EF4-FFF2-40B4-BE49-F238E27FC236}">
                <a16:creationId xmlns:a16="http://schemas.microsoft.com/office/drawing/2014/main" id="{45D8E76E-168F-26E0-C486-F2A01DC56C75}"/>
              </a:ext>
            </a:extLst>
          </p:cNvPr>
          <p:cNvSpPr/>
          <p:nvPr/>
        </p:nvSpPr>
        <p:spPr>
          <a:xfrm>
            <a:off x="316992" y="365125"/>
            <a:ext cx="2535936" cy="159169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Tools</a:t>
            </a:r>
            <a:br>
              <a:rPr lang="en-US" b="1" dirty="0">
                <a:solidFill>
                  <a:schemeClr val="tx1"/>
                </a:solidFill>
              </a:rPr>
            </a:br>
            <a:r>
              <a:rPr lang="en-US" i="1" dirty="0">
                <a:solidFill>
                  <a:schemeClr val="tx1"/>
                </a:solidFill>
              </a:rPr>
              <a:t>Phoebus</a:t>
            </a:r>
            <a:br>
              <a:rPr lang="en-US" i="1" dirty="0">
                <a:solidFill>
                  <a:schemeClr val="tx1"/>
                </a:solidFill>
              </a:rPr>
            </a:br>
            <a:r>
              <a:rPr lang="en-US" i="1" dirty="0">
                <a:solidFill>
                  <a:schemeClr val="tx1"/>
                </a:solidFill>
              </a:rPr>
              <a:t>CS-Studio</a:t>
            </a:r>
          </a:p>
        </p:txBody>
      </p:sp>
      <p:pic>
        <p:nvPicPr>
          <p:cNvPr id="13" name="Grafik 8">
            <a:extLst>
              <a:ext uri="{FF2B5EF4-FFF2-40B4-BE49-F238E27FC236}">
                <a16:creationId xmlns:a16="http://schemas.microsoft.com/office/drawing/2014/main" id="{E36646B5-D4AE-D56C-6D5D-29546AA4AA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2159" y="5309654"/>
            <a:ext cx="1465602" cy="774749"/>
          </a:xfrm>
          <a:prstGeom prst="rect">
            <a:avLst/>
          </a:prstGeom>
        </p:spPr>
      </p:pic>
      <p:cxnSp>
        <p:nvCxnSpPr>
          <p:cNvPr id="18" name="Straight Connector 17">
            <a:extLst>
              <a:ext uri="{FF2B5EF4-FFF2-40B4-BE49-F238E27FC236}">
                <a16:creationId xmlns:a16="http://schemas.microsoft.com/office/drawing/2014/main" id="{51C44723-669C-C6CE-92B0-0ED147C02BB5}"/>
              </a:ext>
            </a:extLst>
          </p:cNvPr>
          <p:cNvCxnSpPr>
            <a:cxnSpLocks/>
          </p:cNvCxnSpPr>
          <p:nvPr/>
        </p:nvCxnSpPr>
        <p:spPr>
          <a:xfrm>
            <a:off x="0" y="2290437"/>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0" name="Straight Connector 19">
            <a:extLst>
              <a:ext uri="{FF2B5EF4-FFF2-40B4-BE49-F238E27FC236}">
                <a16:creationId xmlns:a16="http://schemas.microsoft.com/office/drawing/2014/main" id="{65694AAD-14D6-0E23-24F0-871DB122D4DC}"/>
              </a:ext>
            </a:extLst>
          </p:cNvPr>
          <p:cNvCxnSpPr>
            <a:cxnSpLocks/>
          </p:cNvCxnSpPr>
          <p:nvPr/>
        </p:nvCxnSpPr>
        <p:spPr>
          <a:xfrm>
            <a:off x="0" y="4582355"/>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2" name="Straight Connector 21">
            <a:extLst>
              <a:ext uri="{FF2B5EF4-FFF2-40B4-BE49-F238E27FC236}">
                <a16:creationId xmlns:a16="http://schemas.microsoft.com/office/drawing/2014/main" id="{684B2EBE-4FF7-2582-69FB-B77BC45049A5}"/>
              </a:ext>
            </a:extLst>
          </p:cNvPr>
          <p:cNvCxnSpPr>
            <a:cxnSpLocks/>
          </p:cNvCxnSpPr>
          <p:nvPr/>
        </p:nvCxnSpPr>
        <p:spPr>
          <a:xfrm>
            <a:off x="35512" y="2290437"/>
            <a:ext cx="0" cy="2277124"/>
          </a:xfrm>
          <a:prstGeom prst="line">
            <a:avLst/>
          </a:prstGeom>
          <a:ln w="76200"/>
        </p:spPr>
        <p:style>
          <a:lnRef idx="3">
            <a:schemeClr val="dk1"/>
          </a:lnRef>
          <a:fillRef idx="0">
            <a:schemeClr val="dk1"/>
          </a:fillRef>
          <a:effectRef idx="2">
            <a:schemeClr val="dk1"/>
          </a:effectRef>
          <a:fontRef idx="minor">
            <a:schemeClr val="tx1"/>
          </a:fontRef>
        </p:style>
      </p:cxnSp>
      <p:cxnSp>
        <p:nvCxnSpPr>
          <p:cNvPr id="5" name="Straight Connector 4">
            <a:extLst>
              <a:ext uri="{FF2B5EF4-FFF2-40B4-BE49-F238E27FC236}">
                <a16:creationId xmlns:a16="http://schemas.microsoft.com/office/drawing/2014/main" id="{68A95699-F385-D58D-CC95-8DBD07018EBD}"/>
              </a:ext>
            </a:extLst>
          </p:cNvPr>
          <p:cNvCxnSpPr>
            <a:cxnSpLocks/>
          </p:cNvCxnSpPr>
          <p:nvPr/>
        </p:nvCxnSpPr>
        <p:spPr>
          <a:xfrm flipV="1">
            <a:off x="10311465" y="4392140"/>
            <a:ext cx="1326089" cy="19642"/>
          </a:xfrm>
          <a:prstGeom prst="line">
            <a:avLst/>
          </a:prstGeom>
        </p:spPr>
        <p:style>
          <a:lnRef idx="3">
            <a:schemeClr val="accent2"/>
          </a:lnRef>
          <a:fillRef idx="0">
            <a:schemeClr val="accent2"/>
          </a:fillRef>
          <a:effectRef idx="2">
            <a:schemeClr val="accent2"/>
          </a:effectRef>
          <a:fontRef idx="minor">
            <a:schemeClr val="tx1"/>
          </a:fontRef>
        </p:style>
      </p:cxnSp>
      <p:graphicFrame>
        <p:nvGraphicFramePr>
          <p:cNvPr id="14" name="Object 13">
            <a:extLst>
              <a:ext uri="{FF2B5EF4-FFF2-40B4-BE49-F238E27FC236}">
                <a16:creationId xmlns:a16="http://schemas.microsoft.com/office/drawing/2014/main" id="{340DEAA3-5219-BA00-D632-5D34CB0E2A89}"/>
              </a:ext>
            </a:extLst>
          </p:cNvPr>
          <p:cNvGraphicFramePr>
            <a:graphicFrameLocks noChangeAspect="1"/>
          </p:cNvGraphicFramePr>
          <p:nvPr/>
        </p:nvGraphicFramePr>
        <p:xfrm>
          <a:off x="11979788" y="9471119"/>
          <a:ext cx="92075" cy="5418137"/>
        </p:xfrm>
        <a:graphic>
          <a:graphicData uri="http://schemas.openxmlformats.org/presentationml/2006/ole">
            <mc:AlternateContent xmlns:mc="http://schemas.openxmlformats.org/markup-compatibility/2006">
              <mc:Choice xmlns:v="urn:schemas-microsoft-com:vml" Requires="v">
                <p:oleObj name="Macro-Enabled Worksheet" r:id="rId4" imgW="1228710" imgH="72399501" progId="Excel.SheetMacroEnabled.12">
                  <p:embed/>
                </p:oleObj>
              </mc:Choice>
              <mc:Fallback>
                <p:oleObj name="Macro-Enabled Worksheet" r:id="rId4" imgW="1228710" imgH="72399501" progId="Excel.SheetMacroEnabled.12">
                  <p:embed/>
                  <p:pic>
                    <p:nvPicPr>
                      <p:cNvPr id="14" name="Object 13">
                        <a:extLst>
                          <a:ext uri="{FF2B5EF4-FFF2-40B4-BE49-F238E27FC236}">
                            <a16:creationId xmlns:a16="http://schemas.microsoft.com/office/drawing/2014/main" id="{C43E8481-8D73-557D-4238-5E899E400B90}"/>
                          </a:ext>
                        </a:extLst>
                      </p:cNvPr>
                      <p:cNvPicPr/>
                      <p:nvPr/>
                    </p:nvPicPr>
                    <p:blipFill>
                      <a:blip r:embed="rId5"/>
                      <a:stretch>
                        <a:fillRect/>
                      </a:stretch>
                    </p:blipFill>
                    <p:spPr>
                      <a:xfrm>
                        <a:off x="11979788" y="9471119"/>
                        <a:ext cx="92075" cy="5418137"/>
                      </a:xfrm>
                      <a:prstGeom prst="rect">
                        <a:avLst/>
                      </a:prstGeom>
                    </p:spPr>
                  </p:pic>
                </p:oleObj>
              </mc:Fallback>
            </mc:AlternateContent>
          </a:graphicData>
        </a:graphic>
      </p:graphicFrame>
      <p:pic>
        <p:nvPicPr>
          <p:cNvPr id="4" name="Picture 3">
            <a:extLst>
              <a:ext uri="{FF2B5EF4-FFF2-40B4-BE49-F238E27FC236}">
                <a16:creationId xmlns:a16="http://schemas.microsoft.com/office/drawing/2014/main" id="{CF2F6653-7B39-B1C0-1DE9-FC5837BB947E}"/>
              </a:ext>
            </a:extLst>
          </p:cNvPr>
          <p:cNvPicPr>
            <a:picLocks noChangeAspect="1"/>
          </p:cNvPicPr>
          <p:nvPr/>
        </p:nvPicPr>
        <p:blipFill>
          <a:blip r:embed="rId6"/>
          <a:stretch>
            <a:fillRect/>
          </a:stretch>
        </p:blipFill>
        <p:spPr>
          <a:xfrm>
            <a:off x="3272400" y="1558611"/>
            <a:ext cx="8602608" cy="3342573"/>
          </a:xfrm>
          <a:prstGeom prst="rect">
            <a:avLst/>
          </a:prstGeom>
        </p:spPr>
      </p:pic>
    </p:spTree>
    <p:extLst>
      <p:ext uri="{BB962C8B-B14F-4D97-AF65-F5344CB8AC3E}">
        <p14:creationId xmlns:p14="http://schemas.microsoft.com/office/powerpoint/2010/main" val="38393405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3E138B-481B-E5A4-BE32-1E1729A36323}"/>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18719DCE-6981-ABA0-E7D7-CEC705A2471E}"/>
              </a:ext>
            </a:extLst>
          </p:cNvPr>
          <p:cNvSpPr>
            <a:spLocks noGrp="1"/>
          </p:cNvSpPr>
          <p:nvPr>
            <p:ph type="title"/>
          </p:nvPr>
        </p:nvSpPr>
        <p:spPr>
          <a:xfrm>
            <a:off x="3096768" y="-5875"/>
            <a:ext cx="8257032" cy="589032"/>
          </a:xfrm>
        </p:spPr>
        <p:txBody>
          <a:bodyPr>
            <a:normAutofit fontScale="90000"/>
          </a:bodyPr>
          <a:lstStyle/>
          <a:p>
            <a:r>
              <a:rPr lang="en-US" sz="4400" dirty="0"/>
              <a:t>Phoebus</a:t>
            </a:r>
            <a:r>
              <a:rPr lang="en-US" dirty="0"/>
              <a:t> Collaboration</a:t>
            </a:r>
          </a:p>
        </p:txBody>
      </p:sp>
      <p:sp>
        <p:nvSpPr>
          <p:cNvPr id="9" name="Content Placeholder 8">
            <a:extLst>
              <a:ext uri="{FF2B5EF4-FFF2-40B4-BE49-F238E27FC236}">
                <a16:creationId xmlns:a16="http://schemas.microsoft.com/office/drawing/2014/main" id="{343138F4-A78E-EBE6-5CED-3E001C594B50}"/>
              </a:ext>
            </a:extLst>
          </p:cNvPr>
          <p:cNvSpPr>
            <a:spLocks noGrp="1"/>
          </p:cNvSpPr>
          <p:nvPr>
            <p:ph sz="half" idx="2"/>
          </p:nvPr>
        </p:nvSpPr>
        <p:spPr>
          <a:xfrm>
            <a:off x="3096768" y="689116"/>
            <a:ext cx="5599970" cy="5803759"/>
          </a:xfrm>
        </p:spPr>
        <p:txBody>
          <a:bodyPr>
            <a:normAutofit/>
          </a:bodyPr>
          <a:lstStyle/>
          <a:p>
            <a:r>
              <a:rPr lang="en-US" dirty="0"/>
              <a:t>Phoebus</a:t>
            </a:r>
          </a:p>
          <a:p>
            <a:pPr lvl="1"/>
            <a:r>
              <a:rPr lang="en-US" dirty="0"/>
              <a:t>~300 PR’s</a:t>
            </a:r>
          </a:p>
          <a:p>
            <a:pPr lvl="1"/>
            <a:r>
              <a:rPr lang="en-US" dirty="0"/>
              <a:t>~100 Issue</a:t>
            </a:r>
          </a:p>
          <a:p>
            <a:pPr lvl="1"/>
            <a:endParaRPr lang="en-US" dirty="0"/>
          </a:p>
          <a:p>
            <a:pPr lvl="1"/>
            <a:endParaRPr lang="en-US" dirty="0"/>
          </a:p>
          <a:p>
            <a:r>
              <a:rPr lang="en-US" dirty="0" err="1"/>
              <a:t>ChannelFinder</a:t>
            </a:r>
            <a:endParaRPr lang="en-US" dirty="0"/>
          </a:p>
          <a:p>
            <a:r>
              <a:rPr lang="en-US" dirty="0"/>
              <a:t>Phoebus-</a:t>
            </a:r>
            <a:r>
              <a:rPr lang="en-US" dirty="0" err="1"/>
              <a:t>Olog</a:t>
            </a:r>
            <a:endParaRPr lang="en-US" dirty="0"/>
          </a:p>
          <a:p>
            <a:endParaRPr lang="en-US" dirty="0"/>
          </a:p>
          <a:p>
            <a:endParaRPr lang="en-US" dirty="0"/>
          </a:p>
          <a:p>
            <a:pPr marL="0" indent="0">
              <a:buNone/>
            </a:pPr>
            <a:endParaRPr lang="en-US" dirty="0"/>
          </a:p>
          <a:p>
            <a:pPr marL="0" indent="0">
              <a:buNone/>
            </a:pPr>
            <a:endParaRPr lang="en-US" dirty="0">
              <a:hlinkClick r:id="rId3"/>
            </a:endParaRPr>
          </a:p>
          <a:p>
            <a:endParaRPr lang="en-US" dirty="0"/>
          </a:p>
          <a:p>
            <a:endParaRPr lang="en-US" dirty="0"/>
          </a:p>
        </p:txBody>
      </p:sp>
      <p:sp>
        <p:nvSpPr>
          <p:cNvPr id="10" name="Rectangle 9">
            <a:extLst>
              <a:ext uri="{FF2B5EF4-FFF2-40B4-BE49-F238E27FC236}">
                <a16:creationId xmlns:a16="http://schemas.microsoft.com/office/drawing/2014/main" id="{CF902DD1-29D2-63CE-9C52-FD887D11E911}"/>
              </a:ext>
            </a:extLst>
          </p:cNvPr>
          <p:cNvSpPr/>
          <p:nvPr/>
        </p:nvSpPr>
        <p:spPr>
          <a:xfrm>
            <a:off x="316992" y="4901184"/>
            <a:ext cx="2535936" cy="159169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1E65191-1B11-FDA7-232C-E8598AB8EAC9}"/>
              </a:ext>
            </a:extLst>
          </p:cNvPr>
          <p:cNvSpPr/>
          <p:nvPr/>
        </p:nvSpPr>
        <p:spPr>
          <a:xfrm>
            <a:off x="316992" y="2633154"/>
            <a:ext cx="2535936" cy="159169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Service</a:t>
            </a:r>
            <a:br>
              <a:rPr lang="en-US" dirty="0">
                <a:solidFill>
                  <a:schemeClr val="tx1"/>
                </a:solidFill>
              </a:rPr>
            </a:br>
            <a:r>
              <a:rPr lang="en-US" i="1" dirty="0">
                <a:solidFill>
                  <a:schemeClr val="tx1"/>
                </a:solidFill>
              </a:rPr>
              <a:t>Archiver, </a:t>
            </a:r>
            <a:r>
              <a:rPr lang="en-US" i="1" dirty="0" err="1">
                <a:solidFill>
                  <a:schemeClr val="tx1"/>
                </a:solidFill>
              </a:rPr>
              <a:t>ChannelFinder</a:t>
            </a:r>
            <a:br>
              <a:rPr lang="en-US" i="1" dirty="0">
                <a:solidFill>
                  <a:schemeClr val="tx1"/>
                </a:solidFill>
              </a:rPr>
            </a:br>
            <a:r>
              <a:rPr lang="en-US" i="1" dirty="0">
                <a:solidFill>
                  <a:schemeClr val="tx1"/>
                </a:solidFill>
              </a:rPr>
              <a:t>Save Restore, </a:t>
            </a:r>
            <a:r>
              <a:rPr lang="en-US" i="1" dirty="0" err="1">
                <a:solidFill>
                  <a:schemeClr val="tx1"/>
                </a:solidFill>
              </a:rPr>
              <a:t>Olog</a:t>
            </a:r>
            <a:r>
              <a:rPr lang="en-US" i="1" dirty="0">
                <a:solidFill>
                  <a:schemeClr val="tx1"/>
                </a:solidFill>
              </a:rPr>
              <a:t>,</a:t>
            </a:r>
            <a:br>
              <a:rPr lang="en-US" i="1" dirty="0">
                <a:solidFill>
                  <a:schemeClr val="tx1"/>
                </a:solidFill>
              </a:rPr>
            </a:br>
            <a:r>
              <a:rPr lang="en-US" i="1" dirty="0">
                <a:solidFill>
                  <a:schemeClr val="tx1"/>
                </a:solidFill>
              </a:rPr>
              <a:t>Alarm</a:t>
            </a:r>
            <a:br>
              <a:rPr lang="en-US" i="1" dirty="0">
                <a:solidFill>
                  <a:schemeClr val="tx1"/>
                </a:solidFill>
              </a:rPr>
            </a:br>
            <a:r>
              <a:rPr lang="en-US" i="1" dirty="0">
                <a:solidFill>
                  <a:schemeClr val="tx1"/>
                </a:solidFill>
              </a:rPr>
              <a:t>…</a:t>
            </a:r>
          </a:p>
        </p:txBody>
      </p:sp>
      <p:sp>
        <p:nvSpPr>
          <p:cNvPr id="12" name="Rectangle 11">
            <a:extLst>
              <a:ext uri="{FF2B5EF4-FFF2-40B4-BE49-F238E27FC236}">
                <a16:creationId xmlns:a16="http://schemas.microsoft.com/office/drawing/2014/main" id="{28E5BD58-ADB5-3B5C-A559-8CAF99E601C2}"/>
              </a:ext>
            </a:extLst>
          </p:cNvPr>
          <p:cNvSpPr/>
          <p:nvPr/>
        </p:nvSpPr>
        <p:spPr>
          <a:xfrm>
            <a:off x="316992" y="365125"/>
            <a:ext cx="2535936" cy="159169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Tools</a:t>
            </a:r>
            <a:br>
              <a:rPr lang="en-US" b="1" dirty="0">
                <a:solidFill>
                  <a:schemeClr val="tx1"/>
                </a:solidFill>
              </a:rPr>
            </a:br>
            <a:r>
              <a:rPr lang="en-US" i="1" dirty="0">
                <a:solidFill>
                  <a:schemeClr val="tx1"/>
                </a:solidFill>
              </a:rPr>
              <a:t>Phoebus</a:t>
            </a:r>
            <a:br>
              <a:rPr lang="en-US" i="1" dirty="0">
                <a:solidFill>
                  <a:schemeClr val="tx1"/>
                </a:solidFill>
              </a:rPr>
            </a:br>
            <a:r>
              <a:rPr lang="en-US" i="1" dirty="0">
                <a:solidFill>
                  <a:schemeClr val="tx1"/>
                </a:solidFill>
              </a:rPr>
              <a:t>CS-Studio</a:t>
            </a:r>
          </a:p>
        </p:txBody>
      </p:sp>
      <p:pic>
        <p:nvPicPr>
          <p:cNvPr id="13" name="Grafik 8">
            <a:extLst>
              <a:ext uri="{FF2B5EF4-FFF2-40B4-BE49-F238E27FC236}">
                <a16:creationId xmlns:a16="http://schemas.microsoft.com/office/drawing/2014/main" id="{0BBF094A-911D-BBD3-6F72-5C61177033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2159" y="5309654"/>
            <a:ext cx="1465602" cy="774749"/>
          </a:xfrm>
          <a:prstGeom prst="rect">
            <a:avLst/>
          </a:prstGeom>
        </p:spPr>
      </p:pic>
      <p:cxnSp>
        <p:nvCxnSpPr>
          <p:cNvPr id="18" name="Straight Connector 17">
            <a:extLst>
              <a:ext uri="{FF2B5EF4-FFF2-40B4-BE49-F238E27FC236}">
                <a16:creationId xmlns:a16="http://schemas.microsoft.com/office/drawing/2014/main" id="{7AAFF0D9-1961-7C7C-9053-FD23CF51D743}"/>
              </a:ext>
            </a:extLst>
          </p:cNvPr>
          <p:cNvCxnSpPr>
            <a:cxnSpLocks/>
          </p:cNvCxnSpPr>
          <p:nvPr/>
        </p:nvCxnSpPr>
        <p:spPr>
          <a:xfrm>
            <a:off x="0" y="2290437"/>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0" name="Straight Connector 19">
            <a:extLst>
              <a:ext uri="{FF2B5EF4-FFF2-40B4-BE49-F238E27FC236}">
                <a16:creationId xmlns:a16="http://schemas.microsoft.com/office/drawing/2014/main" id="{5E67D993-AF4F-D71F-7480-7991109B2DA7}"/>
              </a:ext>
            </a:extLst>
          </p:cNvPr>
          <p:cNvCxnSpPr>
            <a:cxnSpLocks/>
          </p:cNvCxnSpPr>
          <p:nvPr/>
        </p:nvCxnSpPr>
        <p:spPr>
          <a:xfrm>
            <a:off x="0" y="4582355"/>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2" name="Straight Connector 21">
            <a:extLst>
              <a:ext uri="{FF2B5EF4-FFF2-40B4-BE49-F238E27FC236}">
                <a16:creationId xmlns:a16="http://schemas.microsoft.com/office/drawing/2014/main" id="{17E704E7-F0B8-E58F-A444-A9329B241D4C}"/>
              </a:ext>
            </a:extLst>
          </p:cNvPr>
          <p:cNvCxnSpPr>
            <a:cxnSpLocks/>
          </p:cNvCxnSpPr>
          <p:nvPr/>
        </p:nvCxnSpPr>
        <p:spPr>
          <a:xfrm>
            <a:off x="35512" y="2290437"/>
            <a:ext cx="0" cy="2277124"/>
          </a:xfrm>
          <a:prstGeom prst="line">
            <a:avLst/>
          </a:prstGeom>
          <a:ln w="76200"/>
        </p:spPr>
        <p:style>
          <a:lnRef idx="3">
            <a:schemeClr val="dk1"/>
          </a:lnRef>
          <a:fillRef idx="0">
            <a:schemeClr val="dk1"/>
          </a:fillRef>
          <a:effectRef idx="2">
            <a:schemeClr val="dk1"/>
          </a:effectRef>
          <a:fontRef idx="minor">
            <a:schemeClr val="tx1"/>
          </a:fontRef>
        </p:style>
      </p:cxnSp>
      <p:cxnSp>
        <p:nvCxnSpPr>
          <p:cNvPr id="5" name="Straight Connector 4">
            <a:extLst>
              <a:ext uri="{FF2B5EF4-FFF2-40B4-BE49-F238E27FC236}">
                <a16:creationId xmlns:a16="http://schemas.microsoft.com/office/drawing/2014/main" id="{3E2F7BAF-C7C5-7CCC-2315-31DE6EF3D374}"/>
              </a:ext>
            </a:extLst>
          </p:cNvPr>
          <p:cNvCxnSpPr>
            <a:cxnSpLocks/>
          </p:cNvCxnSpPr>
          <p:nvPr/>
        </p:nvCxnSpPr>
        <p:spPr>
          <a:xfrm flipV="1">
            <a:off x="10311465" y="4392140"/>
            <a:ext cx="1326089" cy="19642"/>
          </a:xfrm>
          <a:prstGeom prst="line">
            <a:avLst/>
          </a:prstGeom>
        </p:spPr>
        <p:style>
          <a:lnRef idx="3">
            <a:schemeClr val="accent2"/>
          </a:lnRef>
          <a:fillRef idx="0">
            <a:schemeClr val="accent2"/>
          </a:fillRef>
          <a:effectRef idx="2">
            <a:schemeClr val="accent2"/>
          </a:effectRef>
          <a:fontRef idx="minor">
            <a:schemeClr val="tx1"/>
          </a:fontRef>
        </p:style>
      </p:cxnSp>
      <p:graphicFrame>
        <p:nvGraphicFramePr>
          <p:cNvPr id="14" name="Object 13">
            <a:extLst>
              <a:ext uri="{FF2B5EF4-FFF2-40B4-BE49-F238E27FC236}">
                <a16:creationId xmlns:a16="http://schemas.microsoft.com/office/drawing/2014/main" id="{FD3844E5-4580-D942-3C84-9C2C52D93C94}"/>
              </a:ext>
            </a:extLst>
          </p:cNvPr>
          <p:cNvGraphicFramePr>
            <a:graphicFrameLocks noChangeAspect="1"/>
          </p:cNvGraphicFramePr>
          <p:nvPr/>
        </p:nvGraphicFramePr>
        <p:xfrm>
          <a:off x="11979788" y="9471119"/>
          <a:ext cx="92075" cy="5418137"/>
        </p:xfrm>
        <a:graphic>
          <a:graphicData uri="http://schemas.openxmlformats.org/presentationml/2006/ole">
            <mc:AlternateContent xmlns:mc="http://schemas.openxmlformats.org/markup-compatibility/2006">
              <mc:Choice xmlns:v="urn:schemas-microsoft-com:vml" Requires="v">
                <p:oleObj name="Macro-Enabled Worksheet" r:id="rId5" imgW="1228710" imgH="72399501" progId="Excel.SheetMacroEnabled.12">
                  <p:embed/>
                </p:oleObj>
              </mc:Choice>
              <mc:Fallback>
                <p:oleObj name="Macro-Enabled Worksheet" r:id="rId5" imgW="1228710" imgH="72399501" progId="Excel.SheetMacroEnabled.12">
                  <p:embed/>
                  <p:pic>
                    <p:nvPicPr>
                      <p:cNvPr id="14" name="Object 13">
                        <a:extLst>
                          <a:ext uri="{FF2B5EF4-FFF2-40B4-BE49-F238E27FC236}">
                            <a16:creationId xmlns:a16="http://schemas.microsoft.com/office/drawing/2014/main" id="{340DEAA3-5219-BA00-D632-5D34CB0E2A89}"/>
                          </a:ext>
                        </a:extLst>
                      </p:cNvPr>
                      <p:cNvPicPr/>
                      <p:nvPr/>
                    </p:nvPicPr>
                    <p:blipFill>
                      <a:blip r:embed="rId6"/>
                      <a:stretch>
                        <a:fillRect/>
                      </a:stretch>
                    </p:blipFill>
                    <p:spPr>
                      <a:xfrm>
                        <a:off x="11979788" y="9471119"/>
                        <a:ext cx="92075" cy="5418137"/>
                      </a:xfrm>
                      <a:prstGeom prst="rect">
                        <a:avLst/>
                      </a:prstGeom>
                    </p:spPr>
                  </p:pic>
                </p:oleObj>
              </mc:Fallback>
            </mc:AlternateContent>
          </a:graphicData>
        </a:graphic>
      </p:graphicFrame>
      <p:pic>
        <p:nvPicPr>
          <p:cNvPr id="2" name="Picture 1">
            <a:extLst>
              <a:ext uri="{FF2B5EF4-FFF2-40B4-BE49-F238E27FC236}">
                <a16:creationId xmlns:a16="http://schemas.microsoft.com/office/drawing/2014/main" id="{E3BF636E-9389-A27F-7984-E7D4C3719E1A}"/>
              </a:ext>
            </a:extLst>
          </p:cNvPr>
          <p:cNvPicPr>
            <a:picLocks noChangeAspect="1"/>
          </p:cNvPicPr>
          <p:nvPr/>
        </p:nvPicPr>
        <p:blipFill>
          <a:blip r:embed="rId7"/>
          <a:stretch>
            <a:fillRect/>
          </a:stretch>
        </p:blipFill>
        <p:spPr>
          <a:xfrm>
            <a:off x="5756234" y="536344"/>
            <a:ext cx="6023932" cy="4154028"/>
          </a:xfrm>
          <a:prstGeom prst="rect">
            <a:avLst/>
          </a:prstGeom>
        </p:spPr>
      </p:pic>
      <p:pic>
        <p:nvPicPr>
          <p:cNvPr id="3" name="Picture 2">
            <a:extLst>
              <a:ext uri="{FF2B5EF4-FFF2-40B4-BE49-F238E27FC236}">
                <a16:creationId xmlns:a16="http://schemas.microsoft.com/office/drawing/2014/main" id="{B88AA14A-54C3-EE77-93DB-8B21E11FB443}"/>
              </a:ext>
            </a:extLst>
          </p:cNvPr>
          <p:cNvPicPr>
            <a:picLocks noChangeAspect="1"/>
          </p:cNvPicPr>
          <p:nvPr/>
        </p:nvPicPr>
        <p:blipFill>
          <a:blip r:embed="rId8"/>
          <a:stretch>
            <a:fillRect/>
          </a:stretch>
        </p:blipFill>
        <p:spPr>
          <a:xfrm>
            <a:off x="6584944" y="2613358"/>
            <a:ext cx="5523869" cy="3641086"/>
          </a:xfrm>
          <a:prstGeom prst="rect">
            <a:avLst/>
          </a:prstGeom>
        </p:spPr>
      </p:pic>
    </p:spTree>
    <p:extLst>
      <p:ext uri="{BB962C8B-B14F-4D97-AF65-F5344CB8AC3E}">
        <p14:creationId xmlns:p14="http://schemas.microsoft.com/office/powerpoint/2010/main" val="30837366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5F881B-F663-D4CC-EBBE-5BCD12C238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6DBD8F-C79D-5A95-AC0D-5AC73F764D7E}"/>
              </a:ext>
            </a:extLst>
          </p:cNvPr>
          <p:cNvSpPr>
            <a:spLocks noGrp="1"/>
          </p:cNvSpPr>
          <p:nvPr>
            <p:ph type="title"/>
          </p:nvPr>
        </p:nvSpPr>
        <p:spPr/>
        <p:txBody>
          <a:bodyPr/>
          <a:lstStyle/>
          <a:p>
            <a:r>
              <a:rPr lang="en-US" dirty="0"/>
              <a:t>Collaboration</a:t>
            </a:r>
          </a:p>
        </p:txBody>
      </p:sp>
      <p:sp>
        <p:nvSpPr>
          <p:cNvPr id="11" name="Content Placeholder 10">
            <a:extLst>
              <a:ext uri="{FF2B5EF4-FFF2-40B4-BE49-F238E27FC236}">
                <a16:creationId xmlns:a16="http://schemas.microsoft.com/office/drawing/2014/main" id="{2C6C7C8E-0B21-7F3D-BDD8-9C7B5837B34A}"/>
              </a:ext>
            </a:extLst>
          </p:cNvPr>
          <p:cNvSpPr>
            <a:spLocks noGrp="1"/>
          </p:cNvSpPr>
          <p:nvPr>
            <p:ph sz="half" idx="1"/>
          </p:nvPr>
        </p:nvSpPr>
        <p:spPr>
          <a:xfrm>
            <a:off x="838200" y="1825625"/>
            <a:ext cx="4768858" cy="3858738"/>
          </a:xfrm>
        </p:spPr>
        <p:txBody>
          <a:bodyPr/>
          <a:lstStyle/>
          <a:p>
            <a:endParaRPr lang="en-US" dirty="0"/>
          </a:p>
        </p:txBody>
      </p:sp>
      <p:pic>
        <p:nvPicPr>
          <p:cNvPr id="5" name="Picture 4">
            <a:extLst>
              <a:ext uri="{FF2B5EF4-FFF2-40B4-BE49-F238E27FC236}">
                <a16:creationId xmlns:a16="http://schemas.microsoft.com/office/drawing/2014/main" id="{ECC0BE0C-C68A-9935-C9A8-D52C64719834}"/>
              </a:ext>
            </a:extLst>
          </p:cNvPr>
          <p:cNvPicPr>
            <a:picLocks noChangeAspect="1"/>
          </p:cNvPicPr>
          <p:nvPr/>
        </p:nvPicPr>
        <p:blipFill>
          <a:blip r:embed="rId2"/>
          <a:stretch>
            <a:fillRect/>
          </a:stretch>
        </p:blipFill>
        <p:spPr>
          <a:xfrm>
            <a:off x="5756234" y="536344"/>
            <a:ext cx="6023932" cy="4154028"/>
          </a:xfrm>
          <a:prstGeom prst="rect">
            <a:avLst/>
          </a:prstGeom>
        </p:spPr>
      </p:pic>
      <p:pic>
        <p:nvPicPr>
          <p:cNvPr id="8" name="Picture 7">
            <a:extLst>
              <a:ext uri="{FF2B5EF4-FFF2-40B4-BE49-F238E27FC236}">
                <a16:creationId xmlns:a16="http://schemas.microsoft.com/office/drawing/2014/main" id="{9B672C7F-C2CB-27E8-45B9-D1F1064CB233}"/>
              </a:ext>
            </a:extLst>
          </p:cNvPr>
          <p:cNvPicPr>
            <a:picLocks noChangeAspect="1"/>
          </p:cNvPicPr>
          <p:nvPr/>
        </p:nvPicPr>
        <p:blipFill>
          <a:blip r:embed="rId3"/>
          <a:stretch>
            <a:fillRect/>
          </a:stretch>
        </p:blipFill>
        <p:spPr>
          <a:xfrm>
            <a:off x="6584944" y="2613358"/>
            <a:ext cx="5523869" cy="3641086"/>
          </a:xfrm>
          <a:prstGeom prst="rect">
            <a:avLst/>
          </a:prstGeom>
        </p:spPr>
      </p:pic>
    </p:spTree>
    <p:extLst>
      <p:ext uri="{BB962C8B-B14F-4D97-AF65-F5344CB8AC3E}">
        <p14:creationId xmlns:p14="http://schemas.microsoft.com/office/powerpoint/2010/main" val="2879100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A87EE6-DF2A-A153-3E69-EC0320BD584D}"/>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70FD2C4C-F5A9-B973-C099-CA2EA2555349}"/>
              </a:ext>
            </a:extLst>
          </p:cNvPr>
          <p:cNvSpPr>
            <a:spLocks noGrp="1"/>
          </p:cNvSpPr>
          <p:nvPr>
            <p:ph type="title"/>
          </p:nvPr>
        </p:nvSpPr>
        <p:spPr/>
        <p:txBody>
          <a:bodyPr/>
          <a:lstStyle/>
          <a:p>
            <a:r>
              <a:rPr lang="en-US" dirty="0"/>
              <a:t>Next Steps (Collaboration)</a:t>
            </a:r>
          </a:p>
        </p:txBody>
      </p:sp>
      <p:sp>
        <p:nvSpPr>
          <p:cNvPr id="6" name="Content Placeholder 5">
            <a:extLst>
              <a:ext uri="{FF2B5EF4-FFF2-40B4-BE49-F238E27FC236}">
                <a16:creationId xmlns:a16="http://schemas.microsoft.com/office/drawing/2014/main" id="{77A89439-A78A-46D5-7030-48C38CD81807}"/>
              </a:ext>
            </a:extLst>
          </p:cNvPr>
          <p:cNvSpPr>
            <a:spLocks noGrp="1"/>
          </p:cNvSpPr>
          <p:nvPr>
            <p:ph idx="1"/>
          </p:nvPr>
        </p:nvSpPr>
        <p:spPr/>
        <p:txBody>
          <a:bodyPr/>
          <a:lstStyle/>
          <a:p>
            <a:pPr marL="0" indent="0">
              <a:buNone/>
            </a:pPr>
            <a:r>
              <a:rPr lang="en-US" dirty="0"/>
              <a:t>Web toolkit</a:t>
            </a:r>
          </a:p>
          <a:p>
            <a:r>
              <a:rPr lang="en-US" dirty="0"/>
              <a:t>Aligning disparate web tool efforts: </a:t>
            </a:r>
            <a:r>
              <a:rPr lang="en-US" dirty="0" err="1"/>
              <a:t>pvinfo</a:t>
            </a:r>
            <a:r>
              <a:rPr lang="en-US" dirty="0"/>
              <a:t>, PVWS, </a:t>
            </a:r>
            <a:r>
              <a:rPr lang="en-US" dirty="0" err="1"/>
              <a:t>dbwr</a:t>
            </a:r>
            <a:r>
              <a:rPr lang="en-US" dirty="0"/>
              <a:t>, etc.</a:t>
            </a:r>
          </a:p>
          <a:p>
            <a:r>
              <a:rPr lang="en-US" dirty="0"/>
              <a:t>DLS-led Web Toolkits survey and performance tests on PVWS</a:t>
            </a:r>
          </a:p>
          <a:p>
            <a:endParaRPr lang="en-US" dirty="0"/>
          </a:p>
          <a:p>
            <a:pPr marL="0" indent="0">
              <a:buNone/>
            </a:pPr>
            <a:r>
              <a:rPr lang="en-US" dirty="0"/>
              <a:t>Navigation</a:t>
            </a:r>
          </a:p>
          <a:p>
            <a:r>
              <a:rPr lang="en-US" dirty="0"/>
              <a:t>Ongoing discussions: navigation models (embedded buttons, tabs, dedicated apps)</a:t>
            </a:r>
          </a:p>
          <a:p>
            <a:pPr marL="0" indent="0">
              <a:buNone/>
            </a:pPr>
            <a:endParaRPr lang="en-US" dirty="0"/>
          </a:p>
        </p:txBody>
      </p:sp>
    </p:spTree>
    <p:extLst>
      <p:ext uri="{BB962C8B-B14F-4D97-AF65-F5344CB8AC3E}">
        <p14:creationId xmlns:p14="http://schemas.microsoft.com/office/powerpoint/2010/main" val="2862038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5E05519-BD20-4CC3-8406-FF2DF139AFF5}"/>
              </a:ext>
            </a:extLst>
          </p:cNvPr>
          <p:cNvSpPr>
            <a:spLocks noGrp="1"/>
          </p:cNvSpPr>
          <p:nvPr>
            <p:ph type="title"/>
          </p:nvPr>
        </p:nvSpPr>
        <p:spPr>
          <a:xfrm>
            <a:off x="3096768" y="365125"/>
            <a:ext cx="8257032" cy="1325563"/>
          </a:xfrm>
        </p:spPr>
        <p:txBody>
          <a:bodyPr>
            <a:normAutofit/>
          </a:bodyPr>
          <a:lstStyle/>
          <a:p>
            <a:r>
              <a:rPr lang="en-US" dirty="0"/>
              <a:t>Phoebus Tools and Services</a:t>
            </a:r>
            <a:br>
              <a:rPr lang="en-US" dirty="0"/>
            </a:br>
            <a:r>
              <a:rPr lang="en-US" b="1" i="1" dirty="0"/>
              <a:t>The Ecosystem</a:t>
            </a:r>
          </a:p>
        </p:txBody>
      </p:sp>
      <p:sp>
        <p:nvSpPr>
          <p:cNvPr id="9" name="Content Placeholder 8">
            <a:extLst>
              <a:ext uri="{FF2B5EF4-FFF2-40B4-BE49-F238E27FC236}">
                <a16:creationId xmlns:a16="http://schemas.microsoft.com/office/drawing/2014/main" id="{6528F506-126B-4D86-BF2D-58877F2A4B1D}"/>
              </a:ext>
            </a:extLst>
          </p:cNvPr>
          <p:cNvSpPr>
            <a:spLocks noGrp="1"/>
          </p:cNvSpPr>
          <p:nvPr>
            <p:ph sz="half" idx="2"/>
          </p:nvPr>
        </p:nvSpPr>
        <p:spPr>
          <a:xfrm>
            <a:off x="3096768" y="1825625"/>
            <a:ext cx="8257032" cy="4667250"/>
          </a:xfrm>
        </p:spPr>
        <p:txBody>
          <a:bodyPr>
            <a:normAutofit/>
          </a:bodyPr>
          <a:lstStyle/>
          <a:p>
            <a:r>
              <a:rPr lang="en-US" dirty="0"/>
              <a:t>EPICS core java: </a:t>
            </a:r>
            <a:br>
              <a:rPr lang="en-US" dirty="0"/>
            </a:br>
            <a:r>
              <a:rPr lang="en-US" dirty="0"/>
              <a:t>Consists of Channel Access and </a:t>
            </a:r>
            <a:r>
              <a:rPr lang="en-US" dirty="0" err="1"/>
              <a:t>PVAccess</a:t>
            </a:r>
            <a:r>
              <a:rPr lang="en-US" dirty="0"/>
              <a:t> client libraries, utility libraries (epics-util, </a:t>
            </a:r>
            <a:r>
              <a:rPr lang="en-US" dirty="0" err="1"/>
              <a:t>VType</a:t>
            </a:r>
            <a:r>
              <a:rPr lang="en-US" dirty="0"/>
              <a:t>)</a:t>
            </a:r>
          </a:p>
          <a:p>
            <a:endParaRPr lang="en-US" dirty="0"/>
          </a:p>
          <a:p>
            <a:r>
              <a:rPr lang="en-US" dirty="0"/>
              <a:t>EPICS middle layer Services:</a:t>
            </a:r>
            <a:br>
              <a:rPr lang="en-US" dirty="0"/>
            </a:br>
            <a:r>
              <a:rPr lang="en-US" dirty="0"/>
              <a:t>Archiver, Alarm, Save Restore, Channel Finder, </a:t>
            </a:r>
            <a:r>
              <a:rPr lang="en-US" dirty="0" err="1"/>
              <a:t>Olog</a:t>
            </a:r>
            <a:r>
              <a:rPr lang="en-US" dirty="0"/>
              <a:t>, …</a:t>
            </a:r>
          </a:p>
          <a:p>
            <a:endParaRPr lang="en-US" dirty="0"/>
          </a:p>
          <a:p>
            <a:r>
              <a:rPr lang="en-US" dirty="0"/>
              <a:t>EPICS tools:</a:t>
            </a:r>
            <a:br>
              <a:rPr lang="en-US" dirty="0"/>
            </a:br>
            <a:r>
              <a:rPr lang="en-US" dirty="0"/>
              <a:t>CS-Studio &amp; Phoebus</a:t>
            </a:r>
          </a:p>
        </p:txBody>
      </p:sp>
      <p:sp>
        <p:nvSpPr>
          <p:cNvPr id="10" name="Rectangle 9">
            <a:extLst>
              <a:ext uri="{FF2B5EF4-FFF2-40B4-BE49-F238E27FC236}">
                <a16:creationId xmlns:a16="http://schemas.microsoft.com/office/drawing/2014/main" id="{2391B3A2-CC48-4DF6-921D-66CA2C34A688}"/>
              </a:ext>
            </a:extLst>
          </p:cNvPr>
          <p:cNvSpPr/>
          <p:nvPr/>
        </p:nvSpPr>
        <p:spPr>
          <a:xfrm>
            <a:off x="316992" y="4901184"/>
            <a:ext cx="2535936" cy="159169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BD5DF51-5175-4104-9C91-A67A7F38BE58}"/>
              </a:ext>
            </a:extLst>
          </p:cNvPr>
          <p:cNvSpPr/>
          <p:nvPr/>
        </p:nvSpPr>
        <p:spPr>
          <a:xfrm>
            <a:off x="316992" y="2633154"/>
            <a:ext cx="2535936" cy="159169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Service</a:t>
            </a:r>
            <a:br>
              <a:rPr lang="en-US" dirty="0">
                <a:solidFill>
                  <a:schemeClr val="tx1"/>
                </a:solidFill>
              </a:rPr>
            </a:br>
            <a:r>
              <a:rPr lang="en-US" i="1" dirty="0">
                <a:solidFill>
                  <a:schemeClr val="tx1"/>
                </a:solidFill>
              </a:rPr>
              <a:t>Archiver, </a:t>
            </a:r>
            <a:r>
              <a:rPr lang="en-US" i="1" dirty="0" err="1">
                <a:solidFill>
                  <a:schemeClr val="tx1"/>
                </a:solidFill>
              </a:rPr>
              <a:t>ChannelFinder</a:t>
            </a:r>
            <a:br>
              <a:rPr lang="en-US" i="1" dirty="0">
                <a:solidFill>
                  <a:schemeClr val="tx1"/>
                </a:solidFill>
              </a:rPr>
            </a:br>
            <a:r>
              <a:rPr lang="en-US" i="1" dirty="0">
                <a:solidFill>
                  <a:schemeClr val="tx1"/>
                </a:solidFill>
              </a:rPr>
              <a:t>Save Restore, </a:t>
            </a:r>
            <a:r>
              <a:rPr lang="en-US" i="1" dirty="0" err="1">
                <a:solidFill>
                  <a:schemeClr val="tx1"/>
                </a:solidFill>
              </a:rPr>
              <a:t>Olog</a:t>
            </a:r>
            <a:r>
              <a:rPr lang="en-US" i="1" dirty="0">
                <a:solidFill>
                  <a:schemeClr val="tx1"/>
                </a:solidFill>
              </a:rPr>
              <a:t>,</a:t>
            </a:r>
            <a:br>
              <a:rPr lang="en-US" i="1" dirty="0">
                <a:solidFill>
                  <a:schemeClr val="tx1"/>
                </a:solidFill>
              </a:rPr>
            </a:br>
            <a:r>
              <a:rPr lang="en-US" i="1" dirty="0">
                <a:solidFill>
                  <a:schemeClr val="tx1"/>
                </a:solidFill>
              </a:rPr>
              <a:t>Alarm</a:t>
            </a:r>
            <a:br>
              <a:rPr lang="en-US" i="1" dirty="0">
                <a:solidFill>
                  <a:schemeClr val="tx1"/>
                </a:solidFill>
              </a:rPr>
            </a:br>
            <a:r>
              <a:rPr lang="en-US" i="1" dirty="0">
                <a:solidFill>
                  <a:schemeClr val="tx1"/>
                </a:solidFill>
              </a:rPr>
              <a:t>…</a:t>
            </a:r>
          </a:p>
        </p:txBody>
      </p:sp>
      <p:sp>
        <p:nvSpPr>
          <p:cNvPr id="12" name="Rectangle 11">
            <a:extLst>
              <a:ext uri="{FF2B5EF4-FFF2-40B4-BE49-F238E27FC236}">
                <a16:creationId xmlns:a16="http://schemas.microsoft.com/office/drawing/2014/main" id="{67C4CAE0-B97B-482A-BD0F-950CB23E94BC}"/>
              </a:ext>
            </a:extLst>
          </p:cNvPr>
          <p:cNvSpPr/>
          <p:nvPr/>
        </p:nvSpPr>
        <p:spPr>
          <a:xfrm>
            <a:off x="316992" y="365125"/>
            <a:ext cx="2535936" cy="159169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Tools</a:t>
            </a:r>
            <a:br>
              <a:rPr lang="en-US" b="1" dirty="0">
                <a:solidFill>
                  <a:schemeClr val="tx1"/>
                </a:solidFill>
              </a:rPr>
            </a:br>
            <a:r>
              <a:rPr lang="en-US" i="1" dirty="0">
                <a:solidFill>
                  <a:schemeClr val="tx1"/>
                </a:solidFill>
              </a:rPr>
              <a:t>Phoebus</a:t>
            </a:r>
            <a:br>
              <a:rPr lang="en-US" i="1" dirty="0">
                <a:solidFill>
                  <a:schemeClr val="tx1"/>
                </a:solidFill>
              </a:rPr>
            </a:br>
            <a:r>
              <a:rPr lang="en-US" i="1" dirty="0">
                <a:solidFill>
                  <a:schemeClr val="tx1"/>
                </a:solidFill>
              </a:rPr>
              <a:t>CS-Studio</a:t>
            </a:r>
          </a:p>
        </p:txBody>
      </p:sp>
      <p:pic>
        <p:nvPicPr>
          <p:cNvPr id="13" name="Grafik 8">
            <a:extLst>
              <a:ext uri="{FF2B5EF4-FFF2-40B4-BE49-F238E27FC236}">
                <a16:creationId xmlns:a16="http://schemas.microsoft.com/office/drawing/2014/main" id="{39600A33-AB43-418F-B9FF-B031EE8759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2159" y="5309654"/>
            <a:ext cx="1465602" cy="774749"/>
          </a:xfrm>
          <a:prstGeom prst="rect">
            <a:avLst/>
          </a:prstGeom>
        </p:spPr>
      </p:pic>
      <p:cxnSp>
        <p:nvCxnSpPr>
          <p:cNvPr id="18" name="Straight Connector 17">
            <a:extLst>
              <a:ext uri="{FF2B5EF4-FFF2-40B4-BE49-F238E27FC236}">
                <a16:creationId xmlns:a16="http://schemas.microsoft.com/office/drawing/2014/main" id="{53B2C3FB-9EA9-4A21-B77D-B6CE55A3CCDB}"/>
              </a:ext>
            </a:extLst>
          </p:cNvPr>
          <p:cNvCxnSpPr>
            <a:cxnSpLocks/>
          </p:cNvCxnSpPr>
          <p:nvPr/>
        </p:nvCxnSpPr>
        <p:spPr>
          <a:xfrm>
            <a:off x="0" y="2290437"/>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0" name="Straight Connector 19">
            <a:extLst>
              <a:ext uri="{FF2B5EF4-FFF2-40B4-BE49-F238E27FC236}">
                <a16:creationId xmlns:a16="http://schemas.microsoft.com/office/drawing/2014/main" id="{9C049CC7-56F5-44CC-8144-B540EF31226E}"/>
              </a:ext>
            </a:extLst>
          </p:cNvPr>
          <p:cNvCxnSpPr>
            <a:cxnSpLocks/>
          </p:cNvCxnSpPr>
          <p:nvPr/>
        </p:nvCxnSpPr>
        <p:spPr>
          <a:xfrm>
            <a:off x="0" y="4582355"/>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2" name="Straight Connector 21">
            <a:extLst>
              <a:ext uri="{FF2B5EF4-FFF2-40B4-BE49-F238E27FC236}">
                <a16:creationId xmlns:a16="http://schemas.microsoft.com/office/drawing/2014/main" id="{1869E66D-19F7-4967-80D5-9A8506EB99FC}"/>
              </a:ext>
            </a:extLst>
          </p:cNvPr>
          <p:cNvCxnSpPr>
            <a:cxnSpLocks/>
          </p:cNvCxnSpPr>
          <p:nvPr/>
        </p:nvCxnSpPr>
        <p:spPr>
          <a:xfrm>
            <a:off x="35512" y="2290437"/>
            <a:ext cx="0" cy="2277124"/>
          </a:xfrm>
          <a:prstGeom prst="line">
            <a:avLst/>
          </a:prstGeom>
          <a:ln w="76200"/>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0687222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A5832B-D7A7-3330-90C8-0DDA8BCF0263}"/>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0EC2CE97-5742-4219-90BB-05298F89018C}"/>
              </a:ext>
            </a:extLst>
          </p:cNvPr>
          <p:cNvSpPr>
            <a:spLocks noGrp="1"/>
          </p:cNvSpPr>
          <p:nvPr>
            <p:ph type="title"/>
          </p:nvPr>
        </p:nvSpPr>
        <p:spPr/>
        <p:txBody>
          <a:bodyPr/>
          <a:lstStyle/>
          <a:p>
            <a:r>
              <a:rPr lang="en-US" dirty="0"/>
              <a:t>Next Steps (Technology Stack)</a:t>
            </a:r>
          </a:p>
        </p:txBody>
      </p:sp>
      <p:sp>
        <p:nvSpPr>
          <p:cNvPr id="6" name="Content Placeholder 5">
            <a:extLst>
              <a:ext uri="{FF2B5EF4-FFF2-40B4-BE49-F238E27FC236}">
                <a16:creationId xmlns:a16="http://schemas.microsoft.com/office/drawing/2014/main" id="{F5322B70-BC5E-8EE4-11A4-403997B2F2BC}"/>
              </a:ext>
            </a:extLst>
          </p:cNvPr>
          <p:cNvSpPr>
            <a:spLocks noGrp="1"/>
          </p:cNvSpPr>
          <p:nvPr>
            <p:ph idx="1"/>
          </p:nvPr>
        </p:nvSpPr>
        <p:spPr/>
        <p:txBody>
          <a:bodyPr>
            <a:normAutofit/>
          </a:bodyPr>
          <a:lstStyle/>
          <a:p>
            <a:r>
              <a:rPr lang="en-US" dirty="0"/>
              <a:t>JDK 25 migration </a:t>
            </a:r>
          </a:p>
          <a:p>
            <a:r>
              <a:rPr lang="en-US" dirty="0"/>
              <a:t>JavaFX 25+</a:t>
            </a:r>
          </a:p>
          <a:p>
            <a:endParaRPr lang="en-US" dirty="0"/>
          </a:p>
          <a:p>
            <a:r>
              <a:rPr lang="en-US" dirty="0"/>
              <a:t>Spring boot 3</a:t>
            </a:r>
          </a:p>
          <a:p>
            <a:r>
              <a:rPr lang="en-US" dirty="0"/>
              <a:t>Kafka 3+</a:t>
            </a:r>
          </a:p>
          <a:p>
            <a:r>
              <a:rPr lang="en-US" dirty="0"/>
              <a:t>Expand </a:t>
            </a:r>
            <a:r>
              <a:rPr lang="en-US" dirty="0" err="1"/>
              <a:t>WebSockets</a:t>
            </a:r>
            <a:r>
              <a:rPr lang="en-US" dirty="0"/>
              <a:t> across services</a:t>
            </a:r>
          </a:p>
          <a:p>
            <a:endParaRPr lang="en-US" dirty="0"/>
          </a:p>
          <a:p>
            <a:r>
              <a:rPr lang="en-US" dirty="0" err="1"/>
              <a:t>ChartFX</a:t>
            </a:r>
            <a:r>
              <a:rPr lang="en-US" dirty="0"/>
              <a:t> evaluation</a:t>
            </a:r>
          </a:p>
        </p:txBody>
      </p:sp>
    </p:spTree>
    <p:extLst>
      <p:ext uri="{BB962C8B-B14F-4D97-AF65-F5344CB8AC3E}">
        <p14:creationId xmlns:p14="http://schemas.microsoft.com/office/powerpoint/2010/main" val="912767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55331-2680-455B-9D3E-FA49B6295F59}"/>
              </a:ext>
            </a:extLst>
          </p:cNvPr>
          <p:cNvSpPr>
            <a:spLocks noGrp="1"/>
          </p:cNvSpPr>
          <p:nvPr>
            <p:ph type="title"/>
          </p:nvPr>
        </p:nvSpPr>
        <p:spPr/>
        <p:txBody>
          <a:bodyPr/>
          <a:lstStyle/>
          <a:p>
            <a:r>
              <a:rPr lang="en-US" dirty="0"/>
              <a:t>How to contribute</a:t>
            </a:r>
          </a:p>
        </p:txBody>
      </p:sp>
      <p:sp>
        <p:nvSpPr>
          <p:cNvPr id="3" name="Content Placeholder 2">
            <a:extLst>
              <a:ext uri="{FF2B5EF4-FFF2-40B4-BE49-F238E27FC236}">
                <a16:creationId xmlns:a16="http://schemas.microsoft.com/office/drawing/2014/main" id="{EDA4EA5B-2823-4915-AF35-063A7732D430}"/>
              </a:ext>
            </a:extLst>
          </p:cNvPr>
          <p:cNvSpPr>
            <a:spLocks noGrp="1"/>
          </p:cNvSpPr>
          <p:nvPr>
            <p:ph idx="1"/>
          </p:nvPr>
        </p:nvSpPr>
        <p:spPr>
          <a:xfrm>
            <a:off x="838200" y="1825625"/>
            <a:ext cx="5711687" cy="4351338"/>
          </a:xfrm>
        </p:spPr>
        <p:txBody>
          <a:bodyPr>
            <a:normAutofit/>
          </a:bodyPr>
          <a:lstStyle/>
          <a:p>
            <a:r>
              <a:rPr lang="en-US" dirty="0"/>
              <a:t>GitHub Issues</a:t>
            </a:r>
          </a:p>
          <a:p>
            <a:endParaRPr lang="en-US" dirty="0"/>
          </a:p>
          <a:p>
            <a:r>
              <a:rPr lang="en-US" dirty="0"/>
              <a:t>Monthly meetings on the 2</a:t>
            </a:r>
            <a:r>
              <a:rPr lang="en-US" baseline="30000" dirty="0"/>
              <a:t>nd</a:t>
            </a:r>
            <a:r>
              <a:rPr lang="en-US" dirty="0"/>
              <a:t> Wednesday of each month.</a:t>
            </a:r>
          </a:p>
          <a:p>
            <a:endParaRPr lang="en-US" dirty="0"/>
          </a:p>
          <a:p>
            <a:r>
              <a:rPr lang="en-US" dirty="0"/>
              <a:t>Participate in </a:t>
            </a:r>
            <a:r>
              <a:rPr lang="en-US" dirty="0" err="1"/>
              <a:t>codeathon</a:t>
            </a:r>
            <a:r>
              <a:rPr lang="en-US" dirty="0"/>
              <a:t> / </a:t>
            </a:r>
            <a:r>
              <a:rPr lang="en-US" dirty="0" err="1"/>
              <a:t>documentathon</a:t>
            </a:r>
            <a:endParaRPr lang="en-US" dirty="0"/>
          </a:p>
          <a:p>
            <a:pPr lvl="1"/>
            <a:r>
              <a:rPr lang="en-US" dirty="0"/>
              <a:t>Location to be announced soon</a:t>
            </a:r>
          </a:p>
          <a:p>
            <a:endParaRPr lang="en-US" dirty="0"/>
          </a:p>
        </p:txBody>
      </p:sp>
      <p:pic>
        <p:nvPicPr>
          <p:cNvPr id="8" name="Picture 7">
            <a:extLst>
              <a:ext uri="{FF2B5EF4-FFF2-40B4-BE49-F238E27FC236}">
                <a16:creationId xmlns:a16="http://schemas.microsoft.com/office/drawing/2014/main" id="{326D856C-AA7C-FA5B-8ACB-C7859E6E0CAD}"/>
              </a:ext>
            </a:extLst>
          </p:cNvPr>
          <p:cNvPicPr>
            <a:picLocks noChangeAspect="1"/>
          </p:cNvPicPr>
          <p:nvPr/>
        </p:nvPicPr>
        <p:blipFill>
          <a:blip r:embed="rId2"/>
          <a:stretch>
            <a:fillRect/>
          </a:stretch>
        </p:blipFill>
        <p:spPr>
          <a:xfrm>
            <a:off x="7217228" y="93051"/>
            <a:ext cx="4380412" cy="4131794"/>
          </a:xfrm>
          <a:prstGeom prst="rect">
            <a:avLst/>
          </a:prstGeom>
        </p:spPr>
      </p:pic>
      <p:pic>
        <p:nvPicPr>
          <p:cNvPr id="15" name="Picture 14">
            <a:extLst>
              <a:ext uri="{FF2B5EF4-FFF2-40B4-BE49-F238E27FC236}">
                <a16:creationId xmlns:a16="http://schemas.microsoft.com/office/drawing/2014/main" id="{068B8D23-1C7F-FC7C-4E23-3429F1437DC7}"/>
              </a:ext>
            </a:extLst>
          </p:cNvPr>
          <p:cNvPicPr>
            <a:picLocks noChangeAspect="1"/>
          </p:cNvPicPr>
          <p:nvPr/>
        </p:nvPicPr>
        <p:blipFill>
          <a:blip r:embed="rId3"/>
          <a:stretch>
            <a:fillRect/>
          </a:stretch>
        </p:blipFill>
        <p:spPr>
          <a:xfrm>
            <a:off x="7269642" y="4113516"/>
            <a:ext cx="4084158" cy="2651433"/>
          </a:xfrm>
          <a:prstGeom prst="rect">
            <a:avLst/>
          </a:prstGeom>
        </p:spPr>
      </p:pic>
    </p:spTree>
    <p:extLst>
      <p:ext uri="{BB962C8B-B14F-4D97-AF65-F5344CB8AC3E}">
        <p14:creationId xmlns:p14="http://schemas.microsoft.com/office/powerpoint/2010/main" val="6353036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CA0D3-CD37-445E-B512-71BCF8469210}"/>
              </a:ext>
            </a:extLst>
          </p:cNvPr>
          <p:cNvSpPr>
            <a:spLocks noGrp="1"/>
          </p:cNvSpPr>
          <p:nvPr>
            <p:ph type="title"/>
          </p:nvPr>
        </p:nvSpPr>
        <p:spPr/>
        <p:txBody>
          <a:bodyPr/>
          <a:lstStyle/>
          <a:p>
            <a:r>
              <a:rPr lang="en-US" dirty="0"/>
              <a:t>Useful links</a:t>
            </a:r>
          </a:p>
        </p:txBody>
      </p:sp>
      <p:sp>
        <p:nvSpPr>
          <p:cNvPr id="3" name="Content Placeholder 2">
            <a:extLst>
              <a:ext uri="{FF2B5EF4-FFF2-40B4-BE49-F238E27FC236}">
                <a16:creationId xmlns:a16="http://schemas.microsoft.com/office/drawing/2014/main" id="{4FDD26F8-577B-4B85-91B6-E44064964462}"/>
              </a:ext>
            </a:extLst>
          </p:cNvPr>
          <p:cNvSpPr>
            <a:spLocks noGrp="1"/>
          </p:cNvSpPr>
          <p:nvPr>
            <p:ph idx="1"/>
          </p:nvPr>
        </p:nvSpPr>
        <p:spPr>
          <a:xfrm>
            <a:off x="838200" y="1825625"/>
            <a:ext cx="10951464" cy="4351338"/>
          </a:xfrm>
        </p:spPr>
        <p:txBody>
          <a:bodyPr>
            <a:normAutofit fontScale="92500" lnSpcReduction="10000"/>
          </a:bodyPr>
          <a:lstStyle/>
          <a:p>
            <a:pPr marL="0" indent="0">
              <a:buNone/>
            </a:pPr>
            <a:r>
              <a:rPr lang="en-US" dirty="0">
                <a:hlinkClick r:id="rId3"/>
              </a:rPr>
              <a:t>https://controlsystemstudio.org/</a:t>
            </a:r>
            <a:br>
              <a:rPr lang="en-US" dirty="0"/>
            </a:br>
            <a:r>
              <a:rPr lang="en-US" dirty="0">
                <a:hlinkClick r:id="rId4"/>
              </a:rPr>
              <a:t>http://phoebus.org</a:t>
            </a:r>
            <a:endParaRPr lang="en-US" dirty="0"/>
          </a:p>
          <a:p>
            <a:pPr marL="0" indent="0">
              <a:buNone/>
            </a:pPr>
            <a:endParaRPr lang="en-US" dirty="0"/>
          </a:p>
          <a:p>
            <a:r>
              <a:rPr lang="en-US" dirty="0"/>
              <a:t>Fork us on </a:t>
            </a:r>
            <a:r>
              <a:rPr lang="en-US" dirty="0" err="1"/>
              <a:t>github</a:t>
            </a:r>
            <a:br>
              <a:rPr lang="en-US" dirty="0"/>
            </a:br>
            <a:r>
              <a:rPr lang="en-US" dirty="0">
                <a:hlinkClick r:id="rId5"/>
              </a:rPr>
              <a:t>https://github.com/ControlSystemStudio</a:t>
            </a:r>
            <a:endParaRPr lang="en-US" dirty="0"/>
          </a:p>
          <a:p>
            <a:r>
              <a:rPr lang="en-US" dirty="0" err="1"/>
              <a:t>ChannelFinder</a:t>
            </a:r>
            <a:br>
              <a:rPr lang="en-US" dirty="0"/>
            </a:br>
            <a:r>
              <a:rPr lang="en-US" dirty="0">
                <a:hlinkClick r:id="rId6"/>
              </a:rPr>
              <a:t>http://channelfinder.github.io/</a:t>
            </a:r>
            <a:endParaRPr lang="en-US" dirty="0"/>
          </a:p>
          <a:p>
            <a:r>
              <a:rPr lang="en-US" dirty="0" err="1"/>
              <a:t>Olog</a:t>
            </a:r>
            <a:br>
              <a:rPr lang="en-US" dirty="0"/>
            </a:br>
            <a:r>
              <a:rPr lang="en-US" dirty="0">
                <a:hlinkClick r:id="rId7"/>
              </a:rPr>
              <a:t>https://github.com/Olog</a:t>
            </a:r>
            <a:endParaRPr lang="en-US" dirty="0"/>
          </a:p>
          <a:p>
            <a:r>
              <a:rPr lang="en-US" dirty="0" err="1"/>
              <a:t>SaveRestore</a:t>
            </a:r>
            <a:r>
              <a:rPr lang="en-US" dirty="0"/>
              <a:t>, Alarm Services, Scan Server</a:t>
            </a:r>
            <a:br>
              <a:rPr lang="en-US" dirty="0"/>
            </a:br>
            <a:r>
              <a:rPr lang="en-US" dirty="0">
                <a:hlinkClick r:id="rId8"/>
              </a:rPr>
              <a:t>https://github.com/ControlSystemStudio/phoebus/tree/master/services</a:t>
            </a:r>
            <a:endParaRPr lang="en-US" dirty="0"/>
          </a:p>
          <a:p>
            <a:endParaRPr lang="en-US" dirty="0"/>
          </a:p>
        </p:txBody>
      </p:sp>
    </p:spTree>
    <p:extLst>
      <p:ext uri="{BB962C8B-B14F-4D97-AF65-F5344CB8AC3E}">
        <p14:creationId xmlns:p14="http://schemas.microsoft.com/office/powerpoint/2010/main" val="24803637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6528F506-126B-4D86-BF2D-58877F2A4B1D}"/>
              </a:ext>
            </a:extLst>
          </p:cNvPr>
          <p:cNvSpPr>
            <a:spLocks noGrp="1"/>
          </p:cNvSpPr>
          <p:nvPr>
            <p:ph sz="half" idx="2"/>
          </p:nvPr>
        </p:nvSpPr>
        <p:spPr>
          <a:xfrm>
            <a:off x="7060018" y="4901183"/>
            <a:ext cx="4293781" cy="1591691"/>
          </a:xfrm>
        </p:spPr>
        <p:txBody>
          <a:bodyPr>
            <a:normAutofit/>
          </a:bodyPr>
          <a:lstStyle/>
          <a:p>
            <a:pPr marL="0" indent="0">
              <a:buNone/>
            </a:pPr>
            <a:r>
              <a:rPr lang="en-US" dirty="0"/>
              <a:t>CS-Studio &amp; Phoebus</a:t>
            </a:r>
          </a:p>
          <a:p>
            <a:pPr marL="0" indent="0">
              <a:buNone/>
            </a:pPr>
            <a:endParaRPr lang="en-US" dirty="0"/>
          </a:p>
        </p:txBody>
      </p:sp>
      <p:sp>
        <p:nvSpPr>
          <p:cNvPr id="10" name="Rectangle 9">
            <a:extLst>
              <a:ext uri="{FF2B5EF4-FFF2-40B4-BE49-F238E27FC236}">
                <a16:creationId xmlns:a16="http://schemas.microsoft.com/office/drawing/2014/main" id="{2391B3A2-CC48-4DF6-921D-66CA2C34A688}"/>
              </a:ext>
            </a:extLst>
          </p:cNvPr>
          <p:cNvSpPr/>
          <p:nvPr/>
        </p:nvSpPr>
        <p:spPr>
          <a:xfrm>
            <a:off x="316992" y="4901184"/>
            <a:ext cx="2535936" cy="159169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BD5DF51-5175-4104-9C91-A67A7F38BE58}"/>
              </a:ext>
            </a:extLst>
          </p:cNvPr>
          <p:cNvSpPr/>
          <p:nvPr/>
        </p:nvSpPr>
        <p:spPr>
          <a:xfrm>
            <a:off x="316992" y="2633154"/>
            <a:ext cx="2535936" cy="159169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Service</a:t>
            </a:r>
            <a:br>
              <a:rPr lang="en-US" dirty="0">
                <a:solidFill>
                  <a:schemeClr val="tx1"/>
                </a:solidFill>
              </a:rPr>
            </a:br>
            <a:r>
              <a:rPr lang="en-US" i="1" dirty="0">
                <a:solidFill>
                  <a:schemeClr val="tx1"/>
                </a:solidFill>
              </a:rPr>
              <a:t>Archiver, </a:t>
            </a:r>
            <a:r>
              <a:rPr lang="en-US" i="1" dirty="0" err="1">
                <a:solidFill>
                  <a:schemeClr val="tx1"/>
                </a:solidFill>
              </a:rPr>
              <a:t>ChannelFinder</a:t>
            </a:r>
            <a:br>
              <a:rPr lang="en-US" i="1" dirty="0">
                <a:solidFill>
                  <a:schemeClr val="tx1"/>
                </a:solidFill>
              </a:rPr>
            </a:br>
            <a:r>
              <a:rPr lang="en-US" i="1" dirty="0">
                <a:solidFill>
                  <a:schemeClr val="tx1"/>
                </a:solidFill>
              </a:rPr>
              <a:t>Save Restore, </a:t>
            </a:r>
            <a:r>
              <a:rPr lang="en-US" i="1" dirty="0" err="1">
                <a:solidFill>
                  <a:schemeClr val="tx1"/>
                </a:solidFill>
              </a:rPr>
              <a:t>Olog</a:t>
            </a:r>
            <a:r>
              <a:rPr lang="en-US" i="1" dirty="0">
                <a:solidFill>
                  <a:schemeClr val="tx1"/>
                </a:solidFill>
              </a:rPr>
              <a:t>,</a:t>
            </a:r>
            <a:br>
              <a:rPr lang="en-US" i="1" dirty="0">
                <a:solidFill>
                  <a:schemeClr val="tx1"/>
                </a:solidFill>
              </a:rPr>
            </a:br>
            <a:r>
              <a:rPr lang="en-US" i="1" dirty="0">
                <a:solidFill>
                  <a:schemeClr val="tx1"/>
                </a:solidFill>
              </a:rPr>
              <a:t>Alarm</a:t>
            </a:r>
            <a:br>
              <a:rPr lang="en-US" i="1" dirty="0">
                <a:solidFill>
                  <a:schemeClr val="tx1"/>
                </a:solidFill>
              </a:rPr>
            </a:br>
            <a:r>
              <a:rPr lang="en-US" i="1" dirty="0">
                <a:solidFill>
                  <a:schemeClr val="tx1"/>
                </a:solidFill>
              </a:rPr>
              <a:t>…</a:t>
            </a:r>
          </a:p>
        </p:txBody>
      </p:sp>
      <p:sp>
        <p:nvSpPr>
          <p:cNvPr id="12" name="Rectangle 11">
            <a:extLst>
              <a:ext uri="{FF2B5EF4-FFF2-40B4-BE49-F238E27FC236}">
                <a16:creationId xmlns:a16="http://schemas.microsoft.com/office/drawing/2014/main" id="{67C4CAE0-B97B-482A-BD0F-950CB23E94BC}"/>
              </a:ext>
            </a:extLst>
          </p:cNvPr>
          <p:cNvSpPr/>
          <p:nvPr/>
        </p:nvSpPr>
        <p:spPr>
          <a:xfrm>
            <a:off x="316992" y="365125"/>
            <a:ext cx="2535936" cy="159169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Tools</a:t>
            </a:r>
            <a:br>
              <a:rPr lang="en-US" b="1" dirty="0">
                <a:solidFill>
                  <a:schemeClr val="tx1"/>
                </a:solidFill>
              </a:rPr>
            </a:br>
            <a:r>
              <a:rPr lang="en-US" i="1" dirty="0">
                <a:solidFill>
                  <a:schemeClr val="tx1"/>
                </a:solidFill>
              </a:rPr>
              <a:t>Phoebus</a:t>
            </a:r>
            <a:br>
              <a:rPr lang="en-US" i="1" dirty="0">
                <a:solidFill>
                  <a:schemeClr val="tx1"/>
                </a:solidFill>
              </a:rPr>
            </a:br>
            <a:r>
              <a:rPr lang="en-US" i="1" dirty="0">
                <a:solidFill>
                  <a:schemeClr val="tx1"/>
                </a:solidFill>
              </a:rPr>
              <a:t>CS-Studio</a:t>
            </a:r>
          </a:p>
        </p:txBody>
      </p:sp>
      <p:pic>
        <p:nvPicPr>
          <p:cNvPr id="13" name="Grafik 8">
            <a:extLst>
              <a:ext uri="{FF2B5EF4-FFF2-40B4-BE49-F238E27FC236}">
                <a16:creationId xmlns:a16="http://schemas.microsoft.com/office/drawing/2014/main" id="{39600A33-AB43-418F-B9FF-B031EE8759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2159" y="5309654"/>
            <a:ext cx="1465602" cy="774749"/>
          </a:xfrm>
          <a:prstGeom prst="rect">
            <a:avLst/>
          </a:prstGeom>
        </p:spPr>
      </p:pic>
      <p:cxnSp>
        <p:nvCxnSpPr>
          <p:cNvPr id="18" name="Straight Connector 17">
            <a:extLst>
              <a:ext uri="{FF2B5EF4-FFF2-40B4-BE49-F238E27FC236}">
                <a16:creationId xmlns:a16="http://schemas.microsoft.com/office/drawing/2014/main" id="{53B2C3FB-9EA9-4A21-B77D-B6CE55A3CCDB}"/>
              </a:ext>
            </a:extLst>
          </p:cNvPr>
          <p:cNvCxnSpPr>
            <a:cxnSpLocks/>
          </p:cNvCxnSpPr>
          <p:nvPr/>
        </p:nvCxnSpPr>
        <p:spPr>
          <a:xfrm>
            <a:off x="0" y="2290437"/>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0" name="Straight Connector 19">
            <a:extLst>
              <a:ext uri="{FF2B5EF4-FFF2-40B4-BE49-F238E27FC236}">
                <a16:creationId xmlns:a16="http://schemas.microsoft.com/office/drawing/2014/main" id="{9C049CC7-56F5-44CC-8144-B540EF31226E}"/>
              </a:ext>
            </a:extLst>
          </p:cNvPr>
          <p:cNvCxnSpPr>
            <a:cxnSpLocks/>
          </p:cNvCxnSpPr>
          <p:nvPr/>
        </p:nvCxnSpPr>
        <p:spPr>
          <a:xfrm>
            <a:off x="0" y="4582355"/>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2" name="Straight Connector 21">
            <a:extLst>
              <a:ext uri="{FF2B5EF4-FFF2-40B4-BE49-F238E27FC236}">
                <a16:creationId xmlns:a16="http://schemas.microsoft.com/office/drawing/2014/main" id="{1869E66D-19F7-4967-80D5-9A8506EB99FC}"/>
              </a:ext>
            </a:extLst>
          </p:cNvPr>
          <p:cNvCxnSpPr>
            <a:cxnSpLocks/>
          </p:cNvCxnSpPr>
          <p:nvPr/>
        </p:nvCxnSpPr>
        <p:spPr>
          <a:xfrm>
            <a:off x="35512" y="2290437"/>
            <a:ext cx="0" cy="2277124"/>
          </a:xfrm>
          <a:prstGeom prst="line">
            <a:avLst/>
          </a:prstGeom>
          <a:ln w="76200"/>
        </p:spPr>
        <p:style>
          <a:lnRef idx="3">
            <a:schemeClr val="dk1"/>
          </a:lnRef>
          <a:fillRef idx="0">
            <a:schemeClr val="dk1"/>
          </a:fillRef>
          <a:effectRef idx="2">
            <a:schemeClr val="dk1"/>
          </a:effectRef>
          <a:fontRef idx="minor">
            <a:schemeClr val="tx1"/>
          </a:fontRef>
        </p:style>
      </p:cxnSp>
      <p:sp>
        <p:nvSpPr>
          <p:cNvPr id="2" name="Rectangle 1">
            <a:extLst>
              <a:ext uri="{FF2B5EF4-FFF2-40B4-BE49-F238E27FC236}">
                <a16:creationId xmlns:a16="http://schemas.microsoft.com/office/drawing/2014/main" id="{18634A06-A1CD-36ED-040B-968E32D6B585}"/>
              </a:ext>
            </a:extLst>
          </p:cNvPr>
          <p:cNvSpPr/>
          <p:nvPr/>
        </p:nvSpPr>
        <p:spPr>
          <a:xfrm>
            <a:off x="0" y="2055119"/>
            <a:ext cx="3364992" cy="4713326"/>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1621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1E9F34-491A-E0AA-C6B3-2CEAD44DEBE5}"/>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40C34C95-98E2-9E45-5EC9-FC402F82585E}"/>
              </a:ext>
            </a:extLst>
          </p:cNvPr>
          <p:cNvSpPr>
            <a:spLocks noGrp="1"/>
          </p:cNvSpPr>
          <p:nvPr>
            <p:ph type="title"/>
          </p:nvPr>
        </p:nvSpPr>
        <p:spPr>
          <a:xfrm>
            <a:off x="3096768" y="-5875"/>
            <a:ext cx="8257032" cy="589032"/>
          </a:xfrm>
        </p:spPr>
        <p:txBody>
          <a:bodyPr>
            <a:normAutofit fontScale="90000"/>
          </a:bodyPr>
          <a:lstStyle/>
          <a:p>
            <a:r>
              <a:rPr lang="en-US" sz="4400" dirty="0"/>
              <a:t>Phoebus </a:t>
            </a:r>
            <a:endParaRPr lang="en-US" dirty="0"/>
          </a:p>
        </p:txBody>
      </p:sp>
      <p:sp>
        <p:nvSpPr>
          <p:cNvPr id="9" name="Content Placeholder 8">
            <a:extLst>
              <a:ext uri="{FF2B5EF4-FFF2-40B4-BE49-F238E27FC236}">
                <a16:creationId xmlns:a16="http://schemas.microsoft.com/office/drawing/2014/main" id="{9B498A0F-1B7A-4E87-AFBC-2C179C0ADF12}"/>
              </a:ext>
            </a:extLst>
          </p:cNvPr>
          <p:cNvSpPr>
            <a:spLocks noGrp="1"/>
          </p:cNvSpPr>
          <p:nvPr>
            <p:ph sz="half" idx="2"/>
          </p:nvPr>
        </p:nvSpPr>
        <p:spPr>
          <a:xfrm>
            <a:off x="3096768" y="689116"/>
            <a:ext cx="8257032" cy="5803759"/>
          </a:xfrm>
        </p:spPr>
        <p:txBody>
          <a:bodyPr>
            <a:normAutofit/>
          </a:bodyPr>
          <a:lstStyle/>
          <a:p>
            <a:pPr marL="0" indent="0">
              <a:buNone/>
            </a:pPr>
            <a:r>
              <a:rPr lang="en-US" dirty="0"/>
              <a:t>4.7.4 release, Apr 2025</a:t>
            </a:r>
          </a:p>
          <a:p>
            <a:pPr marL="0" indent="0">
              <a:buNone/>
            </a:pPr>
            <a:r>
              <a:rPr lang="en-US" dirty="0"/>
              <a:t>5.0.2 release, Jul 2025</a:t>
            </a:r>
          </a:p>
          <a:p>
            <a:pPr marL="0" indent="0">
              <a:buNone/>
            </a:pPr>
            <a:endParaRPr lang="en-US" dirty="0"/>
          </a:p>
          <a:p>
            <a:r>
              <a:rPr lang="en-US" dirty="0"/>
              <a:t>JDK 17</a:t>
            </a:r>
          </a:p>
          <a:p>
            <a:r>
              <a:rPr lang="en-US" dirty="0"/>
              <a:t>JavaFX upgraded to 21.0.7</a:t>
            </a:r>
          </a:p>
          <a:p>
            <a:pPr lvl="1"/>
            <a:r>
              <a:rPr lang="en-US" dirty="0"/>
              <a:t>stability, bugfixes PR #3375</a:t>
            </a:r>
          </a:p>
          <a:p>
            <a:endParaRPr lang="en-US" dirty="0"/>
          </a:p>
          <a:p>
            <a:r>
              <a:rPr lang="en-US" dirty="0"/>
              <a:t>Preparing for JDK 25 LTS</a:t>
            </a:r>
          </a:p>
          <a:p>
            <a:endParaRPr lang="en-US" dirty="0"/>
          </a:p>
          <a:p>
            <a:pPr lvl="1"/>
            <a:endParaRPr lang="en-US" dirty="0"/>
          </a:p>
        </p:txBody>
      </p:sp>
      <p:sp>
        <p:nvSpPr>
          <p:cNvPr id="10" name="Rectangle 9">
            <a:extLst>
              <a:ext uri="{FF2B5EF4-FFF2-40B4-BE49-F238E27FC236}">
                <a16:creationId xmlns:a16="http://schemas.microsoft.com/office/drawing/2014/main" id="{7F7F5B50-DB5A-FDA2-9508-10B3AE533100}"/>
              </a:ext>
            </a:extLst>
          </p:cNvPr>
          <p:cNvSpPr/>
          <p:nvPr/>
        </p:nvSpPr>
        <p:spPr>
          <a:xfrm>
            <a:off x="316992" y="4901184"/>
            <a:ext cx="2535936" cy="159169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6E38F8-858F-8AC7-27B4-3C977F9144CF}"/>
              </a:ext>
            </a:extLst>
          </p:cNvPr>
          <p:cNvSpPr/>
          <p:nvPr/>
        </p:nvSpPr>
        <p:spPr>
          <a:xfrm>
            <a:off x="316992" y="2633154"/>
            <a:ext cx="2535936" cy="159169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Service</a:t>
            </a:r>
            <a:br>
              <a:rPr lang="en-US" dirty="0">
                <a:solidFill>
                  <a:schemeClr val="tx1"/>
                </a:solidFill>
              </a:rPr>
            </a:br>
            <a:r>
              <a:rPr lang="en-US" i="1" dirty="0">
                <a:solidFill>
                  <a:schemeClr val="tx1"/>
                </a:solidFill>
              </a:rPr>
              <a:t>Archiver, </a:t>
            </a:r>
            <a:r>
              <a:rPr lang="en-US" i="1" dirty="0" err="1">
                <a:solidFill>
                  <a:schemeClr val="tx1"/>
                </a:solidFill>
              </a:rPr>
              <a:t>ChannelFinder</a:t>
            </a:r>
            <a:br>
              <a:rPr lang="en-US" i="1" dirty="0">
                <a:solidFill>
                  <a:schemeClr val="tx1"/>
                </a:solidFill>
              </a:rPr>
            </a:br>
            <a:r>
              <a:rPr lang="en-US" i="1" dirty="0">
                <a:solidFill>
                  <a:schemeClr val="tx1"/>
                </a:solidFill>
              </a:rPr>
              <a:t>Save Restore, </a:t>
            </a:r>
            <a:r>
              <a:rPr lang="en-US" i="1" dirty="0" err="1">
                <a:solidFill>
                  <a:schemeClr val="tx1"/>
                </a:solidFill>
              </a:rPr>
              <a:t>Olog</a:t>
            </a:r>
            <a:r>
              <a:rPr lang="en-US" i="1" dirty="0">
                <a:solidFill>
                  <a:schemeClr val="tx1"/>
                </a:solidFill>
              </a:rPr>
              <a:t>,</a:t>
            </a:r>
            <a:br>
              <a:rPr lang="en-US" i="1" dirty="0">
                <a:solidFill>
                  <a:schemeClr val="tx1"/>
                </a:solidFill>
              </a:rPr>
            </a:br>
            <a:r>
              <a:rPr lang="en-US" i="1" dirty="0">
                <a:solidFill>
                  <a:schemeClr val="tx1"/>
                </a:solidFill>
              </a:rPr>
              <a:t>Alarm</a:t>
            </a:r>
            <a:br>
              <a:rPr lang="en-US" i="1" dirty="0">
                <a:solidFill>
                  <a:schemeClr val="tx1"/>
                </a:solidFill>
              </a:rPr>
            </a:br>
            <a:r>
              <a:rPr lang="en-US" i="1" dirty="0">
                <a:solidFill>
                  <a:schemeClr val="tx1"/>
                </a:solidFill>
              </a:rPr>
              <a:t>…</a:t>
            </a:r>
          </a:p>
        </p:txBody>
      </p:sp>
      <p:sp>
        <p:nvSpPr>
          <p:cNvPr id="12" name="Rectangle 11">
            <a:extLst>
              <a:ext uri="{FF2B5EF4-FFF2-40B4-BE49-F238E27FC236}">
                <a16:creationId xmlns:a16="http://schemas.microsoft.com/office/drawing/2014/main" id="{B0EBB7C9-C2A1-03D2-8498-9EE32A778EC8}"/>
              </a:ext>
            </a:extLst>
          </p:cNvPr>
          <p:cNvSpPr/>
          <p:nvPr/>
        </p:nvSpPr>
        <p:spPr>
          <a:xfrm>
            <a:off x="316992" y="365125"/>
            <a:ext cx="2535936" cy="159169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Tools</a:t>
            </a:r>
            <a:br>
              <a:rPr lang="en-US" b="1" dirty="0">
                <a:solidFill>
                  <a:schemeClr val="tx1"/>
                </a:solidFill>
              </a:rPr>
            </a:br>
            <a:r>
              <a:rPr lang="en-US" i="1" dirty="0">
                <a:solidFill>
                  <a:schemeClr val="tx1"/>
                </a:solidFill>
              </a:rPr>
              <a:t>Phoebus</a:t>
            </a:r>
            <a:br>
              <a:rPr lang="en-US" i="1" dirty="0">
                <a:solidFill>
                  <a:schemeClr val="tx1"/>
                </a:solidFill>
              </a:rPr>
            </a:br>
            <a:r>
              <a:rPr lang="en-US" i="1" dirty="0">
                <a:solidFill>
                  <a:schemeClr val="tx1"/>
                </a:solidFill>
              </a:rPr>
              <a:t>CS-Studio</a:t>
            </a:r>
          </a:p>
        </p:txBody>
      </p:sp>
      <p:pic>
        <p:nvPicPr>
          <p:cNvPr id="13" name="Grafik 8">
            <a:extLst>
              <a:ext uri="{FF2B5EF4-FFF2-40B4-BE49-F238E27FC236}">
                <a16:creationId xmlns:a16="http://schemas.microsoft.com/office/drawing/2014/main" id="{6E41035D-BECD-05D6-F372-A427DE1559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2159" y="5309654"/>
            <a:ext cx="1465602" cy="774749"/>
          </a:xfrm>
          <a:prstGeom prst="rect">
            <a:avLst/>
          </a:prstGeom>
        </p:spPr>
      </p:pic>
      <p:cxnSp>
        <p:nvCxnSpPr>
          <p:cNvPr id="18" name="Straight Connector 17">
            <a:extLst>
              <a:ext uri="{FF2B5EF4-FFF2-40B4-BE49-F238E27FC236}">
                <a16:creationId xmlns:a16="http://schemas.microsoft.com/office/drawing/2014/main" id="{A5197DF6-8B61-6228-3C7D-F359CD9A702A}"/>
              </a:ext>
            </a:extLst>
          </p:cNvPr>
          <p:cNvCxnSpPr>
            <a:cxnSpLocks/>
          </p:cNvCxnSpPr>
          <p:nvPr/>
        </p:nvCxnSpPr>
        <p:spPr>
          <a:xfrm>
            <a:off x="0" y="2290437"/>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0" name="Straight Connector 19">
            <a:extLst>
              <a:ext uri="{FF2B5EF4-FFF2-40B4-BE49-F238E27FC236}">
                <a16:creationId xmlns:a16="http://schemas.microsoft.com/office/drawing/2014/main" id="{0EF790CC-C793-73AA-7ECD-069F7E921004}"/>
              </a:ext>
            </a:extLst>
          </p:cNvPr>
          <p:cNvCxnSpPr>
            <a:cxnSpLocks/>
          </p:cNvCxnSpPr>
          <p:nvPr/>
        </p:nvCxnSpPr>
        <p:spPr>
          <a:xfrm>
            <a:off x="0" y="4582355"/>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2" name="Straight Connector 21">
            <a:extLst>
              <a:ext uri="{FF2B5EF4-FFF2-40B4-BE49-F238E27FC236}">
                <a16:creationId xmlns:a16="http://schemas.microsoft.com/office/drawing/2014/main" id="{B3117118-49C6-1C68-E549-DCB4030B1983}"/>
              </a:ext>
            </a:extLst>
          </p:cNvPr>
          <p:cNvCxnSpPr>
            <a:cxnSpLocks/>
          </p:cNvCxnSpPr>
          <p:nvPr/>
        </p:nvCxnSpPr>
        <p:spPr>
          <a:xfrm>
            <a:off x="35512" y="2290437"/>
            <a:ext cx="0" cy="2277124"/>
          </a:xfrm>
          <a:prstGeom prst="line">
            <a:avLst/>
          </a:prstGeom>
          <a:ln w="76200"/>
        </p:spPr>
        <p:style>
          <a:lnRef idx="3">
            <a:schemeClr val="dk1"/>
          </a:lnRef>
          <a:fillRef idx="0">
            <a:schemeClr val="dk1"/>
          </a:fillRef>
          <a:effectRef idx="2">
            <a:schemeClr val="dk1"/>
          </a:effectRef>
          <a:fontRef idx="minor">
            <a:schemeClr val="tx1"/>
          </a:fontRef>
        </p:style>
      </p:cxnSp>
      <p:sp>
        <p:nvSpPr>
          <p:cNvPr id="2" name="Rectangle 1">
            <a:extLst>
              <a:ext uri="{FF2B5EF4-FFF2-40B4-BE49-F238E27FC236}">
                <a16:creationId xmlns:a16="http://schemas.microsoft.com/office/drawing/2014/main" id="{A29BDC08-6191-0889-9164-2ACB7984E3BF}"/>
              </a:ext>
            </a:extLst>
          </p:cNvPr>
          <p:cNvSpPr/>
          <p:nvPr/>
        </p:nvSpPr>
        <p:spPr>
          <a:xfrm>
            <a:off x="0" y="0"/>
            <a:ext cx="3096768" cy="2083324"/>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7497989-6969-90A6-9BCE-07CE34FBBB8B}"/>
              </a:ext>
            </a:extLst>
          </p:cNvPr>
          <p:cNvSpPr/>
          <p:nvPr/>
        </p:nvSpPr>
        <p:spPr>
          <a:xfrm>
            <a:off x="36576" y="4752267"/>
            <a:ext cx="3096768" cy="2083324"/>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57763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56C3F0-044F-03B9-4C77-7D13346B5C4A}"/>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7AEC1D37-FA15-1F29-DE73-B98A16890687}"/>
              </a:ext>
            </a:extLst>
          </p:cNvPr>
          <p:cNvSpPr>
            <a:spLocks noGrp="1"/>
          </p:cNvSpPr>
          <p:nvPr>
            <p:ph type="title"/>
          </p:nvPr>
        </p:nvSpPr>
        <p:spPr/>
        <p:txBody>
          <a:bodyPr/>
          <a:lstStyle/>
          <a:p>
            <a:r>
              <a:rPr lang="en-US" dirty="0"/>
              <a:t>Phoebus 5.x.x: User Experience</a:t>
            </a:r>
          </a:p>
        </p:txBody>
      </p:sp>
      <p:sp>
        <p:nvSpPr>
          <p:cNvPr id="6" name="Content Placeholder 5">
            <a:extLst>
              <a:ext uri="{FF2B5EF4-FFF2-40B4-BE49-F238E27FC236}">
                <a16:creationId xmlns:a16="http://schemas.microsoft.com/office/drawing/2014/main" id="{3588EFAB-FFC6-100D-198F-AEA18459016F}"/>
              </a:ext>
            </a:extLst>
          </p:cNvPr>
          <p:cNvSpPr>
            <a:spLocks noGrp="1"/>
          </p:cNvSpPr>
          <p:nvPr>
            <p:ph sz="half" idx="1"/>
          </p:nvPr>
        </p:nvSpPr>
        <p:spPr/>
        <p:txBody>
          <a:bodyPr>
            <a:normAutofit/>
          </a:bodyPr>
          <a:lstStyle/>
          <a:p>
            <a:r>
              <a:rPr lang="en-US" dirty="0"/>
              <a:t>Default runtime zoom factor in preferences PR #3369</a:t>
            </a:r>
          </a:p>
          <a:p>
            <a:pPr lvl="1"/>
            <a:r>
              <a:rPr lang="en-US" dirty="0"/>
              <a:t>improves usability on high-DPI and wall displays</a:t>
            </a:r>
          </a:p>
          <a:p>
            <a:r>
              <a:rPr lang="en-US" dirty="0"/>
              <a:t>Widget Info dialog</a:t>
            </a:r>
          </a:p>
          <a:p>
            <a:pPr lvl="1"/>
            <a:r>
              <a:rPr lang="en-US" dirty="0"/>
              <a:t>PR #3057: better PV selection, copy, and integration with other Phoebus apps</a:t>
            </a:r>
          </a:p>
          <a:p>
            <a:pPr lvl="1"/>
            <a:r>
              <a:rPr lang="en-US" dirty="0"/>
              <a:t>PR #3387:archive status check, export to file</a:t>
            </a:r>
          </a:p>
          <a:p>
            <a:pPr marL="0" indent="0">
              <a:buNone/>
            </a:pPr>
            <a:endParaRPr lang="en-US" dirty="0"/>
          </a:p>
        </p:txBody>
      </p:sp>
      <p:pic>
        <p:nvPicPr>
          <p:cNvPr id="4" name="Content Placeholder 3" descr="Graphical user interface&#10;&#10;AI-generated content may be incorrect.">
            <a:extLst>
              <a:ext uri="{FF2B5EF4-FFF2-40B4-BE49-F238E27FC236}">
                <a16:creationId xmlns:a16="http://schemas.microsoft.com/office/drawing/2014/main" id="{157FD790-62F0-3495-00C8-EF4CC9D30A05}"/>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72200" y="1338598"/>
            <a:ext cx="5181600" cy="3210842"/>
          </a:xfrm>
        </p:spPr>
      </p:pic>
      <p:pic>
        <p:nvPicPr>
          <p:cNvPr id="5122" name="Picture 2" descr="Screenshot 2025-05-03 at 09 43 34">
            <a:extLst>
              <a:ext uri="{FF2B5EF4-FFF2-40B4-BE49-F238E27FC236}">
                <a16:creationId xmlns:a16="http://schemas.microsoft.com/office/drawing/2014/main" id="{90E52C94-639F-ADE9-DD6B-547D57EE9A4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269"/>
          <a:stretch>
            <a:fillRect/>
          </a:stretch>
        </p:blipFill>
        <p:spPr bwMode="auto">
          <a:xfrm>
            <a:off x="7776845" y="3429000"/>
            <a:ext cx="4029075" cy="2881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7338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740E18-4459-8087-16B1-25176E8BD66C}"/>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559FEFC1-192F-6CDA-6217-2012DA8C6951}"/>
              </a:ext>
            </a:extLst>
          </p:cNvPr>
          <p:cNvSpPr>
            <a:spLocks noGrp="1"/>
          </p:cNvSpPr>
          <p:nvPr>
            <p:ph type="title"/>
          </p:nvPr>
        </p:nvSpPr>
        <p:spPr/>
        <p:txBody>
          <a:bodyPr/>
          <a:lstStyle/>
          <a:p>
            <a:r>
              <a:rPr lang="en-US" dirty="0"/>
              <a:t>Phoebus 5.x.x: Widgets &amp; Visualization</a:t>
            </a:r>
          </a:p>
        </p:txBody>
      </p:sp>
      <p:sp>
        <p:nvSpPr>
          <p:cNvPr id="6" name="Content Placeholder 5">
            <a:extLst>
              <a:ext uri="{FF2B5EF4-FFF2-40B4-BE49-F238E27FC236}">
                <a16:creationId xmlns:a16="http://schemas.microsoft.com/office/drawing/2014/main" id="{0744C2E7-1EE7-E199-9D0A-902E9A804E20}"/>
              </a:ext>
            </a:extLst>
          </p:cNvPr>
          <p:cNvSpPr>
            <a:spLocks noGrp="1"/>
          </p:cNvSpPr>
          <p:nvPr>
            <p:ph idx="1"/>
          </p:nvPr>
        </p:nvSpPr>
        <p:spPr>
          <a:xfrm>
            <a:off x="8941274" y="1690689"/>
            <a:ext cx="2850260" cy="4271200"/>
          </a:xfrm>
        </p:spPr>
        <p:txBody>
          <a:bodyPr>
            <a:normAutofit/>
          </a:bodyPr>
          <a:lstStyle/>
          <a:p>
            <a:pPr marL="0" indent="0">
              <a:buNone/>
            </a:pPr>
            <a:r>
              <a:rPr lang="en-US" dirty="0"/>
              <a:t>Improvements to the Linear Meter widget #3514</a:t>
            </a:r>
          </a:p>
          <a:p>
            <a:pPr marL="0" indent="0">
              <a:buNone/>
            </a:pPr>
            <a:endParaRPr lang="en-US" dirty="0"/>
          </a:p>
          <a:p>
            <a:pPr marL="0" indent="0">
              <a:buNone/>
            </a:pPr>
            <a:endParaRPr lang="en-US" dirty="0"/>
          </a:p>
        </p:txBody>
      </p:sp>
      <p:pic>
        <p:nvPicPr>
          <p:cNvPr id="2052" name="Picture 4" descr="screenshot">
            <a:extLst>
              <a:ext uri="{FF2B5EF4-FFF2-40B4-BE49-F238E27FC236}">
                <a16:creationId xmlns:a16="http://schemas.microsoft.com/office/drawing/2014/main" id="{FB9C3738-FB74-6DB4-C8BA-E736635B92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452944"/>
            <a:ext cx="8103074" cy="4681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646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1EAE2E-F79A-BF50-A4C9-A831A53E94AF}"/>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35F0D654-F954-E569-60BA-05E794E8AE85}"/>
              </a:ext>
            </a:extLst>
          </p:cNvPr>
          <p:cNvSpPr>
            <a:spLocks noGrp="1"/>
          </p:cNvSpPr>
          <p:nvPr>
            <p:ph type="title"/>
          </p:nvPr>
        </p:nvSpPr>
        <p:spPr/>
        <p:txBody>
          <a:bodyPr/>
          <a:lstStyle/>
          <a:p>
            <a:r>
              <a:rPr lang="en-US" dirty="0"/>
              <a:t>Phoebus 5.x.x: Widgets &amp; Visualization</a:t>
            </a:r>
          </a:p>
        </p:txBody>
      </p:sp>
      <p:sp>
        <p:nvSpPr>
          <p:cNvPr id="6" name="Content Placeholder 5">
            <a:extLst>
              <a:ext uri="{FF2B5EF4-FFF2-40B4-BE49-F238E27FC236}">
                <a16:creationId xmlns:a16="http://schemas.microsoft.com/office/drawing/2014/main" id="{FED00ABE-721C-A4E8-50D4-A9234A2558E2}"/>
              </a:ext>
            </a:extLst>
          </p:cNvPr>
          <p:cNvSpPr>
            <a:spLocks noGrp="1"/>
          </p:cNvSpPr>
          <p:nvPr>
            <p:ph idx="1"/>
          </p:nvPr>
        </p:nvSpPr>
        <p:spPr>
          <a:xfrm>
            <a:off x="7552944" y="1690689"/>
            <a:ext cx="4238590" cy="4271200"/>
          </a:xfrm>
        </p:spPr>
        <p:txBody>
          <a:bodyPr>
            <a:normAutofit fontScale="92500" lnSpcReduction="20000"/>
          </a:bodyPr>
          <a:lstStyle/>
          <a:p>
            <a:pPr marL="0" indent="0">
              <a:buNone/>
            </a:pPr>
            <a:r>
              <a:rPr lang="en-US" dirty="0"/>
              <a:t>Waterfall Plot #3520</a:t>
            </a:r>
          </a:p>
          <a:p>
            <a:pPr marL="0" indent="0">
              <a:buNone/>
            </a:pPr>
            <a:endParaRPr lang="en-US" dirty="0"/>
          </a:p>
          <a:p>
            <a:pPr marL="0" indent="0">
              <a:buNone/>
            </a:pPr>
            <a:r>
              <a:rPr lang="en-US" dirty="0"/>
              <a:t>Time series representation of waveform PV or a set of Scalar PVs</a:t>
            </a:r>
          </a:p>
          <a:p>
            <a:pPr marL="0" indent="0">
              <a:buNone/>
            </a:pPr>
            <a:endParaRPr lang="en-US" dirty="0"/>
          </a:p>
          <a:p>
            <a:pPr marL="0" indent="0">
              <a:buNone/>
            </a:pPr>
            <a:r>
              <a:rPr lang="en-US" dirty="0"/>
              <a:t>Built on a charting library focused on performance </a:t>
            </a:r>
            <a:r>
              <a:rPr lang="en-US" dirty="0" err="1"/>
              <a:t>optimised</a:t>
            </a:r>
            <a:r>
              <a:rPr lang="en-US" dirty="0"/>
              <a:t> real-time data </a:t>
            </a:r>
            <a:r>
              <a:rPr lang="en-US" dirty="0" err="1"/>
              <a:t>visualisation</a:t>
            </a:r>
            <a:endParaRPr lang="en-US" dirty="0"/>
          </a:p>
          <a:p>
            <a:pPr marL="0" indent="0">
              <a:buNone/>
            </a:pPr>
            <a:r>
              <a:rPr lang="en-US" u="sng" dirty="0">
                <a:hlinkClick r:id="rId3"/>
              </a:rPr>
              <a:t>https://github.com/fair-acc/chart-fx</a:t>
            </a:r>
            <a:r>
              <a:rPr lang="en-US" dirty="0"/>
              <a:t> </a:t>
            </a:r>
          </a:p>
        </p:txBody>
      </p:sp>
      <p:pic>
        <p:nvPicPr>
          <p:cNvPr id="2057" name="Picture 9" descr="screenshot">
            <a:extLst>
              <a:ext uri="{FF2B5EF4-FFF2-40B4-BE49-F238E27FC236}">
                <a16:creationId xmlns:a16="http://schemas.microsoft.com/office/drawing/2014/main" id="{B364FEFC-A7FF-356F-FB1C-F622039907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481057"/>
            <a:ext cx="6547104" cy="469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7352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01E74F-F2A4-16AC-0667-2790AD445E27}"/>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F0C963B6-D1F1-5EEE-5489-4ED1A88463BC}"/>
              </a:ext>
            </a:extLst>
          </p:cNvPr>
          <p:cNvSpPr>
            <a:spLocks noGrp="1"/>
          </p:cNvSpPr>
          <p:nvPr>
            <p:ph type="title"/>
          </p:nvPr>
        </p:nvSpPr>
        <p:spPr/>
        <p:txBody>
          <a:bodyPr>
            <a:noAutofit/>
          </a:bodyPr>
          <a:lstStyle/>
          <a:p>
            <a:r>
              <a:rPr kumimoji="0" lang="en-US" sz="4400" b="0" i="0" u="none" strike="noStrike" kern="1200" cap="none" spc="0" normalizeH="0" baseline="0" noProof="0" dirty="0">
                <a:ln>
                  <a:noFill/>
                </a:ln>
                <a:solidFill>
                  <a:prstClr val="black"/>
                </a:solidFill>
                <a:effectLst/>
                <a:uLnTx/>
                <a:uFillTx/>
                <a:ea typeface="+mj-ea"/>
                <a:cs typeface="+mj-cs"/>
              </a:rPr>
              <a:t>Phoebus 5.x.x: Widgets &amp; Visualization</a:t>
            </a:r>
            <a:endParaRPr lang="en-US" sz="4400" dirty="0"/>
          </a:p>
        </p:txBody>
      </p:sp>
      <p:pic>
        <p:nvPicPr>
          <p:cNvPr id="11" name="Content Placeholder 7" descr="Chart, histogram&#10;&#10;AI-generated content may be incorrect.">
            <a:extLst>
              <a:ext uri="{FF2B5EF4-FFF2-40B4-BE49-F238E27FC236}">
                <a16:creationId xmlns:a16="http://schemas.microsoft.com/office/drawing/2014/main" id="{70269FF4-7C90-CFBE-5060-FA3EA96E3493}"/>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86389" y="385951"/>
            <a:ext cx="6486667" cy="6086097"/>
          </a:xfrm>
        </p:spPr>
      </p:pic>
      <p:sp>
        <p:nvSpPr>
          <p:cNvPr id="12" name="Content Placeholder 5">
            <a:extLst>
              <a:ext uri="{FF2B5EF4-FFF2-40B4-BE49-F238E27FC236}">
                <a16:creationId xmlns:a16="http://schemas.microsoft.com/office/drawing/2014/main" id="{D7677033-BB60-17D1-C69D-A7B5EC6E683B}"/>
              </a:ext>
            </a:extLst>
          </p:cNvPr>
          <p:cNvSpPr txBox="1">
            <a:spLocks/>
          </p:cNvSpPr>
          <p:nvPr/>
        </p:nvSpPr>
        <p:spPr>
          <a:xfrm>
            <a:off x="686611" y="2542031"/>
            <a:ext cx="4699778" cy="40012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r>
              <a:rPr lang="en-US" dirty="0"/>
              <a:t>Horizontal/vertical profiles for intensity plots #3263</a:t>
            </a:r>
          </a:p>
          <a:p>
            <a:endParaRPr lang="en-US" dirty="0"/>
          </a:p>
          <a:p>
            <a:pPr marL="0" indent="0">
              <a:buNone/>
            </a:pPr>
            <a:r>
              <a:rPr lang="en-US" sz="2400" i="1" dirty="0"/>
              <a:t>=</a:t>
            </a:r>
            <a:r>
              <a:rPr lang="en-US" sz="2400" i="1" dirty="0" err="1"/>
              <a:t>imageVerticalProfile</a:t>
            </a:r>
            <a:r>
              <a:rPr lang="en-US" sz="2400" i="1" dirty="0"/>
              <a:t>(</a:t>
            </a:r>
            <a:r>
              <a:rPr lang="en-US" sz="2400" i="1" dirty="0" err="1"/>
              <a:t>img</a:t>
            </a:r>
            <a:r>
              <a:rPr lang="en-US" sz="2400" i="1" dirty="0"/>
              <a:t>, </a:t>
            </a:r>
            <a:r>
              <a:rPr lang="en-US" sz="2400" i="1" dirty="0" err="1"/>
              <a:t>x_pos</a:t>
            </a:r>
            <a:r>
              <a:rPr lang="en-US" sz="2400" i="1" dirty="0"/>
              <a:t>)</a:t>
            </a:r>
          </a:p>
          <a:p>
            <a:pPr marL="0" indent="0">
              <a:buNone/>
            </a:pPr>
            <a:endParaRPr lang="en-US" sz="2400" i="1" dirty="0"/>
          </a:p>
          <a:p>
            <a:pPr marL="0" indent="0">
              <a:buNone/>
            </a:pPr>
            <a:r>
              <a:rPr lang="en-US" sz="2400" i="1" dirty="0"/>
              <a:t>=</a:t>
            </a:r>
            <a:r>
              <a:rPr lang="en-US" sz="2400" i="1" dirty="0" err="1"/>
              <a:t>imageHorizontalProfile</a:t>
            </a:r>
            <a:r>
              <a:rPr lang="en-US" sz="2400" i="1" dirty="0"/>
              <a:t>(</a:t>
            </a:r>
            <a:r>
              <a:rPr lang="en-US" sz="2400" i="1" dirty="0" err="1"/>
              <a:t>img</a:t>
            </a:r>
            <a:r>
              <a:rPr lang="en-US" sz="2400" i="1" dirty="0"/>
              <a:t>, </a:t>
            </a:r>
            <a:r>
              <a:rPr lang="en-US" sz="2400" i="1" dirty="0" err="1"/>
              <a:t>y_pos</a:t>
            </a:r>
            <a:r>
              <a:rPr lang="en-US" sz="2400" i="1" dirty="0"/>
              <a:t>)</a:t>
            </a:r>
          </a:p>
          <a:p>
            <a:pPr marL="0" indent="0">
              <a:buNone/>
            </a:pPr>
            <a:endParaRPr lang="en-US" sz="2400" i="1" dirty="0"/>
          </a:p>
        </p:txBody>
      </p:sp>
    </p:spTree>
    <p:extLst>
      <p:ext uri="{BB962C8B-B14F-4D97-AF65-F5344CB8AC3E}">
        <p14:creationId xmlns:p14="http://schemas.microsoft.com/office/powerpoint/2010/main" val="33011546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391B3A2-CC48-4DF6-921D-66CA2C34A688}"/>
              </a:ext>
            </a:extLst>
          </p:cNvPr>
          <p:cNvSpPr/>
          <p:nvPr/>
        </p:nvSpPr>
        <p:spPr>
          <a:xfrm>
            <a:off x="316992" y="4901184"/>
            <a:ext cx="2535936" cy="159169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BD5DF51-5175-4104-9C91-A67A7F38BE58}"/>
              </a:ext>
            </a:extLst>
          </p:cNvPr>
          <p:cNvSpPr/>
          <p:nvPr/>
        </p:nvSpPr>
        <p:spPr>
          <a:xfrm>
            <a:off x="316992" y="2633154"/>
            <a:ext cx="2535936" cy="159169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Service</a:t>
            </a:r>
            <a:br>
              <a:rPr lang="en-US" dirty="0">
                <a:solidFill>
                  <a:schemeClr val="tx1"/>
                </a:solidFill>
              </a:rPr>
            </a:br>
            <a:r>
              <a:rPr lang="en-US" i="1" dirty="0">
                <a:solidFill>
                  <a:schemeClr val="tx1"/>
                </a:solidFill>
              </a:rPr>
              <a:t>Archiver, </a:t>
            </a:r>
            <a:r>
              <a:rPr lang="en-US" i="1" dirty="0" err="1">
                <a:solidFill>
                  <a:schemeClr val="tx1"/>
                </a:solidFill>
              </a:rPr>
              <a:t>ChannelFinder</a:t>
            </a:r>
            <a:br>
              <a:rPr lang="en-US" i="1" dirty="0">
                <a:solidFill>
                  <a:schemeClr val="tx1"/>
                </a:solidFill>
              </a:rPr>
            </a:br>
            <a:r>
              <a:rPr lang="en-US" i="1" dirty="0">
                <a:solidFill>
                  <a:schemeClr val="tx1"/>
                </a:solidFill>
              </a:rPr>
              <a:t>Save Restore, </a:t>
            </a:r>
            <a:r>
              <a:rPr lang="en-US" i="1" dirty="0" err="1">
                <a:solidFill>
                  <a:schemeClr val="tx1"/>
                </a:solidFill>
              </a:rPr>
              <a:t>Olog</a:t>
            </a:r>
            <a:r>
              <a:rPr lang="en-US" i="1" dirty="0">
                <a:solidFill>
                  <a:schemeClr val="tx1"/>
                </a:solidFill>
              </a:rPr>
              <a:t>,</a:t>
            </a:r>
            <a:br>
              <a:rPr lang="en-US" i="1" dirty="0">
                <a:solidFill>
                  <a:schemeClr val="tx1"/>
                </a:solidFill>
              </a:rPr>
            </a:br>
            <a:r>
              <a:rPr lang="en-US" i="1" dirty="0">
                <a:solidFill>
                  <a:schemeClr val="tx1"/>
                </a:solidFill>
              </a:rPr>
              <a:t>Alarm</a:t>
            </a:r>
            <a:br>
              <a:rPr lang="en-US" i="1" dirty="0">
                <a:solidFill>
                  <a:schemeClr val="tx1"/>
                </a:solidFill>
              </a:rPr>
            </a:br>
            <a:r>
              <a:rPr lang="en-US" i="1" dirty="0">
                <a:solidFill>
                  <a:schemeClr val="tx1"/>
                </a:solidFill>
              </a:rPr>
              <a:t>…</a:t>
            </a:r>
          </a:p>
        </p:txBody>
      </p:sp>
      <p:sp>
        <p:nvSpPr>
          <p:cNvPr id="12" name="Rectangle 11">
            <a:extLst>
              <a:ext uri="{FF2B5EF4-FFF2-40B4-BE49-F238E27FC236}">
                <a16:creationId xmlns:a16="http://schemas.microsoft.com/office/drawing/2014/main" id="{67C4CAE0-B97B-482A-BD0F-950CB23E94BC}"/>
              </a:ext>
            </a:extLst>
          </p:cNvPr>
          <p:cNvSpPr/>
          <p:nvPr/>
        </p:nvSpPr>
        <p:spPr>
          <a:xfrm>
            <a:off x="316992" y="365125"/>
            <a:ext cx="2535936" cy="159169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EPICS Tools</a:t>
            </a:r>
            <a:br>
              <a:rPr lang="en-US" b="1" dirty="0">
                <a:solidFill>
                  <a:schemeClr val="tx1"/>
                </a:solidFill>
              </a:rPr>
            </a:br>
            <a:r>
              <a:rPr lang="en-US" i="1" dirty="0">
                <a:solidFill>
                  <a:schemeClr val="tx1"/>
                </a:solidFill>
              </a:rPr>
              <a:t>Phoebus</a:t>
            </a:r>
            <a:br>
              <a:rPr lang="en-US" i="1" dirty="0">
                <a:solidFill>
                  <a:schemeClr val="tx1"/>
                </a:solidFill>
              </a:rPr>
            </a:br>
            <a:r>
              <a:rPr lang="en-US" i="1" dirty="0">
                <a:solidFill>
                  <a:schemeClr val="tx1"/>
                </a:solidFill>
              </a:rPr>
              <a:t>CS-Studio</a:t>
            </a:r>
          </a:p>
        </p:txBody>
      </p:sp>
      <p:pic>
        <p:nvPicPr>
          <p:cNvPr id="13" name="Grafik 8">
            <a:extLst>
              <a:ext uri="{FF2B5EF4-FFF2-40B4-BE49-F238E27FC236}">
                <a16:creationId xmlns:a16="http://schemas.microsoft.com/office/drawing/2014/main" id="{39600A33-AB43-418F-B9FF-B031EE8759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2159" y="5309654"/>
            <a:ext cx="1465602" cy="774749"/>
          </a:xfrm>
          <a:prstGeom prst="rect">
            <a:avLst/>
          </a:prstGeom>
        </p:spPr>
      </p:pic>
      <p:cxnSp>
        <p:nvCxnSpPr>
          <p:cNvPr id="18" name="Straight Connector 17">
            <a:extLst>
              <a:ext uri="{FF2B5EF4-FFF2-40B4-BE49-F238E27FC236}">
                <a16:creationId xmlns:a16="http://schemas.microsoft.com/office/drawing/2014/main" id="{53B2C3FB-9EA9-4A21-B77D-B6CE55A3CCDB}"/>
              </a:ext>
            </a:extLst>
          </p:cNvPr>
          <p:cNvCxnSpPr>
            <a:cxnSpLocks/>
          </p:cNvCxnSpPr>
          <p:nvPr/>
        </p:nvCxnSpPr>
        <p:spPr>
          <a:xfrm>
            <a:off x="0" y="2290437"/>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0" name="Straight Connector 19">
            <a:extLst>
              <a:ext uri="{FF2B5EF4-FFF2-40B4-BE49-F238E27FC236}">
                <a16:creationId xmlns:a16="http://schemas.microsoft.com/office/drawing/2014/main" id="{9C049CC7-56F5-44CC-8144-B540EF31226E}"/>
              </a:ext>
            </a:extLst>
          </p:cNvPr>
          <p:cNvCxnSpPr>
            <a:cxnSpLocks/>
          </p:cNvCxnSpPr>
          <p:nvPr/>
        </p:nvCxnSpPr>
        <p:spPr>
          <a:xfrm>
            <a:off x="0" y="4582355"/>
            <a:ext cx="3096768"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22" name="Straight Connector 21">
            <a:extLst>
              <a:ext uri="{FF2B5EF4-FFF2-40B4-BE49-F238E27FC236}">
                <a16:creationId xmlns:a16="http://schemas.microsoft.com/office/drawing/2014/main" id="{1869E66D-19F7-4967-80D5-9A8506EB99FC}"/>
              </a:ext>
            </a:extLst>
          </p:cNvPr>
          <p:cNvCxnSpPr>
            <a:cxnSpLocks/>
          </p:cNvCxnSpPr>
          <p:nvPr/>
        </p:nvCxnSpPr>
        <p:spPr>
          <a:xfrm>
            <a:off x="35512" y="2290437"/>
            <a:ext cx="0" cy="2277124"/>
          </a:xfrm>
          <a:prstGeom prst="line">
            <a:avLst/>
          </a:prstGeom>
          <a:ln w="76200"/>
        </p:spPr>
        <p:style>
          <a:lnRef idx="3">
            <a:schemeClr val="dk1"/>
          </a:lnRef>
          <a:fillRef idx="0">
            <a:schemeClr val="dk1"/>
          </a:fillRef>
          <a:effectRef idx="2">
            <a:schemeClr val="dk1"/>
          </a:effectRef>
          <a:fontRef idx="minor">
            <a:schemeClr val="tx1"/>
          </a:fontRef>
        </p:style>
      </p:cxnSp>
      <p:sp>
        <p:nvSpPr>
          <p:cNvPr id="2" name="Rectangle 1">
            <a:extLst>
              <a:ext uri="{FF2B5EF4-FFF2-40B4-BE49-F238E27FC236}">
                <a16:creationId xmlns:a16="http://schemas.microsoft.com/office/drawing/2014/main" id="{73A9B2C1-AB73-4044-3099-CA87CF8E4A65}"/>
              </a:ext>
            </a:extLst>
          </p:cNvPr>
          <p:cNvSpPr/>
          <p:nvPr/>
        </p:nvSpPr>
        <p:spPr>
          <a:xfrm>
            <a:off x="0" y="0"/>
            <a:ext cx="3096768" cy="2083324"/>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C780DADC-1127-87BC-CB5F-B287AC7D2CCA}"/>
              </a:ext>
            </a:extLst>
          </p:cNvPr>
          <p:cNvSpPr/>
          <p:nvPr/>
        </p:nvSpPr>
        <p:spPr>
          <a:xfrm>
            <a:off x="36576" y="4752267"/>
            <a:ext cx="3096768" cy="2083324"/>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8">
            <a:extLst>
              <a:ext uri="{FF2B5EF4-FFF2-40B4-BE49-F238E27FC236}">
                <a16:creationId xmlns:a16="http://schemas.microsoft.com/office/drawing/2014/main" id="{C4FDD3EF-AE09-8BEA-0D49-C7FC43D643A5}"/>
              </a:ext>
            </a:extLst>
          </p:cNvPr>
          <p:cNvSpPr txBox="1">
            <a:spLocks/>
          </p:cNvSpPr>
          <p:nvPr/>
        </p:nvSpPr>
        <p:spPr>
          <a:xfrm>
            <a:off x="6464596" y="4901183"/>
            <a:ext cx="4889204" cy="15916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Phoebus Middle Layer Services</a:t>
            </a:r>
          </a:p>
        </p:txBody>
      </p:sp>
    </p:spTree>
    <p:extLst>
      <p:ext uri="{BB962C8B-B14F-4D97-AF65-F5344CB8AC3E}">
        <p14:creationId xmlns:p14="http://schemas.microsoft.com/office/powerpoint/2010/main" val="2797936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25350</TotalTime>
  <Words>1820</Words>
  <Application>Microsoft Office PowerPoint</Application>
  <PresentationFormat>Widescreen</PresentationFormat>
  <Paragraphs>219</Paragraphs>
  <Slides>22</Slides>
  <Notes>19</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30" baseType="lpstr">
      <vt:lpstr>Arial</vt:lpstr>
      <vt:lpstr>Calibri</vt:lpstr>
      <vt:lpstr>Calibri Light</vt:lpstr>
      <vt:lpstr>Consolas</vt:lpstr>
      <vt:lpstr>Helvetica</vt:lpstr>
      <vt:lpstr>Wingdings</vt:lpstr>
      <vt:lpstr>Office Theme</vt:lpstr>
      <vt:lpstr>Macro-Enabled Worksheet</vt:lpstr>
      <vt:lpstr>Phoebus Tools and Services</vt:lpstr>
      <vt:lpstr>Phoebus Tools and Services The Ecosystem</vt:lpstr>
      <vt:lpstr>PowerPoint Presentation</vt:lpstr>
      <vt:lpstr>Phoebus </vt:lpstr>
      <vt:lpstr>Phoebus 5.x.x: User Experience</vt:lpstr>
      <vt:lpstr>Phoebus 5.x.x: Widgets &amp; Visualization</vt:lpstr>
      <vt:lpstr>Phoebus 5.x.x: Widgets &amp; Visualization</vt:lpstr>
      <vt:lpstr>Phoebus 5.x.x: Widgets &amp; Visualization</vt:lpstr>
      <vt:lpstr>PowerPoint Presentation</vt:lpstr>
      <vt:lpstr>Phoebus Tools and Services</vt:lpstr>
      <vt:lpstr>Phoebus Tools and Services</vt:lpstr>
      <vt:lpstr>Phoebus Tools and Services: Save &amp; Restore</vt:lpstr>
      <vt:lpstr>PowerPoint Presentation</vt:lpstr>
      <vt:lpstr>Phoebus Tools and Services</vt:lpstr>
      <vt:lpstr>PowerPoint Presentation</vt:lpstr>
      <vt:lpstr>Phoebus Collaboration</vt:lpstr>
      <vt:lpstr>Phoebus Collaboration</vt:lpstr>
      <vt:lpstr>Collaboration</vt:lpstr>
      <vt:lpstr>Next Steps (Collaboration)</vt:lpstr>
      <vt:lpstr>Next Steps (Technology Stack)</vt:lpstr>
      <vt:lpstr>How to contribute</vt:lpstr>
      <vt:lpstr>Useful links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Phoebus  &amp; CS-Studio</dc:title>
  <dc:creator>Shroff, Kunal</dc:creator>
  <cp:lastModifiedBy>Shroff, Kunal</cp:lastModifiedBy>
  <cp:revision>345</cp:revision>
  <dcterms:created xsi:type="dcterms:W3CDTF">2021-06-30T18:40:38Z</dcterms:created>
  <dcterms:modified xsi:type="dcterms:W3CDTF">2025-09-19T15:33:25Z</dcterms:modified>
</cp:coreProperties>
</file>