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60" r:id="rId3"/>
  </p:sldMasterIdLst>
  <p:notesMasterIdLst>
    <p:notesMasterId r:id="rId45"/>
  </p:notesMasterIdLst>
  <p:sldIdLst>
    <p:sldId id="275" r:id="rId4"/>
    <p:sldId id="286" r:id="rId5"/>
    <p:sldId id="834" r:id="rId6"/>
    <p:sldId id="843" r:id="rId7"/>
    <p:sldId id="842" r:id="rId8"/>
    <p:sldId id="855" r:id="rId9"/>
    <p:sldId id="836" r:id="rId10"/>
    <p:sldId id="844" r:id="rId11"/>
    <p:sldId id="846" r:id="rId12"/>
    <p:sldId id="269" r:id="rId13"/>
    <p:sldId id="847" r:id="rId14"/>
    <p:sldId id="848" r:id="rId15"/>
    <p:sldId id="833" r:id="rId16"/>
    <p:sldId id="348" r:id="rId17"/>
    <p:sldId id="349" r:id="rId18"/>
    <p:sldId id="321" r:id="rId19"/>
    <p:sldId id="327" r:id="rId20"/>
    <p:sldId id="852" r:id="rId21"/>
    <p:sldId id="853" r:id="rId22"/>
    <p:sldId id="383" r:id="rId23"/>
    <p:sldId id="839" r:id="rId24"/>
    <p:sldId id="840" r:id="rId25"/>
    <p:sldId id="841" r:id="rId26"/>
    <p:sldId id="382" r:id="rId27"/>
    <p:sldId id="379" r:id="rId28"/>
    <p:sldId id="373" r:id="rId29"/>
    <p:sldId id="296" r:id="rId30"/>
    <p:sldId id="381" r:id="rId31"/>
    <p:sldId id="303" r:id="rId32"/>
    <p:sldId id="297" r:id="rId33"/>
    <p:sldId id="298" r:id="rId34"/>
    <p:sldId id="299" r:id="rId35"/>
    <p:sldId id="301" r:id="rId36"/>
    <p:sldId id="306" r:id="rId37"/>
    <p:sldId id="854" r:id="rId38"/>
    <p:sldId id="302" r:id="rId39"/>
    <p:sldId id="845" r:id="rId40"/>
    <p:sldId id="304" r:id="rId41"/>
    <p:sldId id="305" r:id="rId42"/>
    <p:sldId id="837" r:id="rId43"/>
    <p:sldId id="290"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9999"/>
    <a:srgbClr val="84E53B"/>
    <a:srgbClr val="9D6FC7"/>
    <a:srgbClr val="8E59BF"/>
    <a:srgbClr val="6A3A96"/>
    <a:srgbClr val="A22E9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32" autoAdjust="0"/>
    <p:restoredTop sz="94660"/>
  </p:normalViewPr>
  <p:slideViewPr>
    <p:cSldViewPr snapToGrid="0">
      <p:cViewPr varScale="1">
        <p:scale>
          <a:sx n="76" d="100"/>
          <a:sy n="76" d="100"/>
        </p:scale>
        <p:origin x="77" y="40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BC05D8-407E-42B7-B301-0E6585F9A515}" type="datetimeFigureOut">
              <a:rPr lang="en-US" smtClean="0"/>
              <a:t>9/20/2025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247652-4D4A-43B0-81C0-72251AE48E02}" type="slidenum">
              <a:rPr lang="en-US" smtClean="0"/>
              <a:t>‹#›</a:t>
            </a:fld>
            <a:endParaRPr lang="en-US" dirty="0"/>
          </a:p>
        </p:txBody>
      </p:sp>
    </p:spTree>
    <p:extLst>
      <p:ext uri="{BB962C8B-B14F-4D97-AF65-F5344CB8AC3E}">
        <p14:creationId xmlns:p14="http://schemas.microsoft.com/office/powerpoint/2010/main" val="222889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txBody>
          <a:bodyPr/>
          <a:lstStyle/>
          <a:p>
            <a:endParaRPr lang="en-US" dirty="0"/>
          </a:p>
        </p:txBody>
      </p:sp>
      <p:sp>
        <p:nvSpPr>
          <p:cNvPr id="64" name="Shape 6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2898373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8C94C6-5DF2-417C-89DE-672CE0849ED7}" type="slidenum">
              <a:rPr lang="en-US" smtClean="0"/>
              <a:t>29</a:t>
            </a:fld>
            <a:endParaRPr lang="en-US" dirty="0"/>
          </a:p>
        </p:txBody>
      </p:sp>
    </p:spTree>
    <p:extLst>
      <p:ext uri="{BB962C8B-B14F-4D97-AF65-F5344CB8AC3E}">
        <p14:creationId xmlns:p14="http://schemas.microsoft.com/office/powerpoint/2010/main" val="312707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5FC05BCC-354D-9186-5F87-9D1F0547C844}"/>
            </a:ext>
          </a:extLst>
        </p:cNvPr>
        <p:cNvGrpSpPr/>
        <p:nvPr/>
      </p:nvGrpSpPr>
      <p:grpSpPr>
        <a:xfrm>
          <a:off x="0" y="0"/>
          <a:ext cx="0" cy="0"/>
          <a:chOff x="0" y="0"/>
          <a:chExt cx="0" cy="0"/>
        </a:xfrm>
      </p:grpSpPr>
      <p:sp>
        <p:nvSpPr>
          <p:cNvPr id="55298" name="Text Box 1">
            <a:extLst>
              <a:ext uri="{FF2B5EF4-FFF2-40B4-BE49-F238E27FC236}">
                <a16:creationId xmlns:a16="http://schemas.microsoft.com/office/drawing/2014/main" id="{A8668055-9CB2-0596-3284-46B7F21A576E}"/>
              </a:ext>
            </a:extLst>
          </p:cNvPr>
          <p:cNvSpPr txBox="1">
            <a:spLocks noChangeArrowheads="1"/>
          </p:cNvSpPr>
          <p:nvPr/>
        </p:nvSpPr>
        <p:spPr bwMode="auto">
          <a:xfrm>
            <a:off x="1165225" y="696913"/>
            <a:ext cx="4592638" cy="3441700"/>
          </a:xfrm>
          <a:prstGeom prst="rect">
            <a:avLst/>
          </a:prstGeom>
          <a:solidFill>
            <a:srgbClr val="FFFFFF"/>
          </a:solidFill>
          <a:ln w="9360">
            <a:solidFill>
              <a:srgbClr val="000000"/>
            </a:solidFill>
            <a:miter lim="800000"/>
            <a:headEnd/>
            <a:tailEnd/>
          </a:ln>
        </p:spPr>
        <p:txBody>
          <a:bodyPr wrap="none" anchor="ctr"/>
          <a:lstStyle>
            <a:lvl1pPr defTabSz="457200" eaLnBrk="0" hangingPunct="0">
              <a:defRPr>
                <a:solidFill>
                  <a:schemeClr val="tx1"/>
                </a:solidFill>
                <a:latin typeface="Arial Narrow" panose="020B0606020202030204" pitchFamily="34" charset="0"/>
                <a:ea typeface="Osaka" charset="-128"/>
              </a:defRPr>
            </a:lvl1pPr>
            <a:lvl2pPr marL="742950" indent="-285750" defTabSz="457200" eaLnBrk="0" hangingPunct="0">
              <a:defRPr>
                <a:solidFill>
                  <a:schemeClr val="tx1"/>
                </a:solidFill>
                <a:latin typeface="Arial Narrow" panose="020B0606020202030204" pitchFamily="34" charset="0"/>
                <a:ea typeface="Osaka" charset="-128"/>
              </a:defRPr>
            </a:lvl2pPr>
            <a:lvl3pPr marL="1143000" indent="-228600" defTabSz="457200" eaLnBrk="0" hangingPunct="0">
              <a:defRPr>
                <a:solidFill>
                  <a:schemeClr val="tx1"/>
                </a:solidFill>
                <a:latin typeface="Arial Narrow" panose="020B0606020202030204" pitchFamily="34" charset="0"/>
                <a:ea typeface="Osaka" charset="-128"/>
              </a:defRPr>
            </a:lvl3pPr>
            <a:lvl4pPr marL="1600200" indent="-228600" defTabSz="457200" eaLnBrk="0" hangingPunct="0">
              <a:defRPr>
                <a:solidFill>
                  <a:schemeClr val="tx1"/>
                </a:solidFill>
                <a:latin typeface="Arial Narrow" panose="020B0606020202030204" pitchFamily="34" charset="0"/>
                <a:ea typeface="Osaka" charset="-128"/>
              </a:defRPr>
            </a:lvl4pPr>
            <a:lvl5pPr marL="2057400" indent="-228600" defTabSz="457200" eaLnBrk="0" hangingPunct="0">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nSpc>
                <a:spcPct val="90000"/>
              </a:lnSpc>
              <a:spcBef>
                <a:spcPts val="1125"/>
              </a:spcBef>
              <a:buClr>
                <a:srgbClr val="FF0000"/>
              </a:buClr>
              <a:buSzPct val="135000"/>
              <a:buFont typeface="Arial Narrow" panose="020B0606020202030204" pitchFamily="34" charset="0"/>
              <a:buNone/>
            </a:pPr>
            <a:endParaRPr lang="en-US" altLang="en-US" dirty="0">
              <a:solidFill>
                <a:schemeClr val="bg1"/>
              </a:solidFill>
            </a:endParaRPr>
          </a:p>
        </p:txBody>
      </p:sp>
      <p:sp>
        <p:nvSpPr>
          <p:cNvPr id="55299" name="Rectangle 2">
            <a:extLst>
              <a:ext uri="{FF2B5EF4-FFF2-40B4-BE49-F238E27FC236}">
                <a16:creationId xmlns:a16="http://schemas.microsoft.com/office/drawing/2014/main" id="{74781D52-FB97-190B-B5B2-3F7A590E9E0B}"/>
              </a:ext>
            </a:extLst>
          </p:cNvPr>
          <p:cNvSpPr>
            <a:spLocks noGrp="1" noChangeArrowheads="1"/>
          </p:cNvSpPr>
          <p:nvPr>
            <p:ph type="body"/>
          </p:nvPr>
        </p:nvSpPr>
        <p:spPr>
          <a:xfrm>
            <a:off x="919163" y="4386263"/>
            <a:ext cx="5075237" cy="4140200"/>
          </a:xfrm>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080" tIns="44640" rIns="91080" bIns="44640" anchor="ctr"/>
          <a:lstStyle/>
          <a:p>
            <a:endParaRPr lang="en-US" altLang="en-US" dirty="0"/>
          </a:p>
        </p:txBody>
      </p:sp>
    </p:spTree>
    <p:extLst>
      <p:ext uri="{BB962C8B-B14F-4D97-AF65-F5344CB8AC3E}">
        <p14:creationId xmlns:p14="http://schemas.microsoft.com/office/powerpoint/2010/main" val="10542595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txBody>
          <a:bodyPr/>
          <a:lstStyle/>
          <a:p>
            <a:endParaRPr lang="en-US" dirty="0"/>
          </a:p>
        </p:txBody>
      </p:sp>
      <p:sp>
        <p:nvSpPr>
          <p:cNvPr id="234" name="Shape 2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666357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764EB137-219F-3D1F-82F4-5C1A26C1AB25}"/>
            </a:ext>
          </a:extLst>
        </p:cNvPr>
        <p:cNvGrpSpPr/>
        <p:nvPr/>
      </p:nvGrpSpPr>
      <p:grpSpPr>
        <a:xfrm>
          <a:off x="0" y="0"/>
          <a:ext cx="0" cy="0"/>
          <a:chOff x="0" y="0"/>
          <a:chExt cx="0" cy="0"/>
        </a:xfrm>
      </p:grpSpPr>
      <p:sp>
        <p:nvSpPr>
          <p:cNvPr id="55298" name="Text Box 1">
            <a:extLst>
              <a:ext uri="{FF2B5EF4-FFF2-40B4-BE49-F238E27FC236}">
                <a16:creationId xmlns:a16="http://schemas.microsoft.com/office/drawing/2014/main" id="{CB425170-9845-F8EC-ABF5-3157C3AB4298}"/>
              </a:ext>
            </a:extLst>
          </p:cNvPr>
          <p:cNvSpPr txBox="1">
            <a:spLocks noChangeArrowheads="1"/>
          </p:cNvSpPr>
          <p:nvPr/>
        </p:nvSpPr>
        <p:spPr bwMode="auto">
          <a:xfrm>
            <a:off x="1165225" y="696913"/>
            <a:ext cx="4592638" cy="3441700"/>
          </a:xfrm>
          <a:prstGeom prst="rect">
            <a:avLst/>
          </a:prstGeom>
          <a:solidFill>
            <a:srgbClr val="FFFFFF"/>
          </a:solidFill>
          <a:ln w="9360">
            <a:solidFill>
              <a:srgbClr val="000000"/>
            </a:solidFill>
            <a:miter lim="800000"/>
            <a:headEnd/>
            <a:tailEnd/>
          </a:ln>
        </p:spPr>
        <p:txBody>
          <a:bodyPr wrap="none" anchor="ctr"/>
          <a:lstStyle>
            <a:lvl1pPr defTabSz="457200" eaLnBrk="0" hangingPunct="0">
              <a:defRPr>
                <a:solidFill>
                  <a:schemeClr val="tx1"/>
                </a:solidFill>
                <a:latin typeface="Arial Narrow" panose="020B0606020202030204" pitchFamily="34" charset="0"/>
                <a:ea typeface="Osaka" charset="-128"/>
              </a:defRPr>
            </a:lvl1pPr>
            <a:lvl2pPr marL="742950" indent="-285750" defTabSz="457200" eaLnBrk="0" hangingPunct="0">
              <a:defRPr>
                <a:solidFill>
                  <a:schemeClr val="tx1"/>
                </a:solidFill>
                <a:latin typeface="Arial Narrow" panose="020B0606020202030204" pitchFamily="34" charset="0"/>
                <a:ea typeface="Osaka" charset="-128"/>
              </a:defRPr>
            </a:lvl2pPr>
            <a:lvl3pPr marL="1143000" indent="-228600" defTabSz="457200" eaLnBrk="0" hangingPunct="0">
              <a:defRPr>
                <a:solidFill>
                  <a:schemeClr val="tx1"/>
                </a:solidFill>
                <a:latin typeface="Arial Narrow" panose="020B0606020202030204" pitchFamily="34" charset="0"/>
                <a:ea typeface="Osaka" charset="-128"/>
              </a:defRPr>
            </a:lvl3pPr>
            <a:lvl4pPr marL="1600200" indent="-228600" defTabSz="457200" eaLnBrk="0" hangingPunct="0">
              <a:defRPr>
                <a:solidFill>
                  <a:schemeClr val="tx1"/>
                </a:solidFill>
                <a:latin typeface="Arial Narrow" panose="020B0606020202030204" pitchFamily="34" charset="0"/>
                <a:ea typeface="Osaka" charset="-128"/>
              </a:defRPr>
            </a:lvl4pPr>
            <a:lvl5pPr marL="2057400" indent="-228600" defTabSz="457200" eaLnBrk="0" hangingPunct="0">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nSpc>
                <a:spcPct val="90000"/>
              </a:lnSpc>
              <a:spcBef>
                <a:spcPts val="1125"/>
              </a:spcBef>
              <a:buClr>
                <a:srgbClr val="FF0000"/>
              </a:buClr>
              <a:buSzPct val="135000"/>
              <a:buFont typeface="Arial Narrow" panose="020B0606020202030204" pitchFamily="34" charset="0"/>
              <a:buNone/>
            </a:pPr>
            <a:endParaRPr lang="en-US" altLang="en-US" dirty="0">
              <a:solidFill>
                <a:schemeClr val="bg1"/>
              </a:solidFill>
            </a:endParaRPr>
          </a:p>
        </p:txBody>
      </p:sp>
      <p:sp>
        <p:nvSpPr>
          <p:cNvPr id="55299" name="Rectangle 2">
            <a:extLst>
              <a:ext uri="{FF2B5EF4-FFF2-40B4-BE49-F238E27FC236}">
                <a16:creationId xmlns:a16="http://schemas.microsoft.com/office/drawing/2014/main" id="{62702741-803F-4AD0-AE4C-D13B09EBB02A}"/>
              </a:ext>
            </a:extLst>
          </p:cNvPr>
          <p:cNvSpPr>
            <a:spLocks noGrp="1" noChangeArrowheads="1"/>
          </p:cNvSpPr>
          <p:nvPr>
            <p:ph type="body"/>
          </p:nvPr>
        </p:nvSpPr>
        <p:spPr>
          <a:xfrm>
            <a:off x="919163" y="4386263"/>
            <a:ext cx="5075237" cy="4140200"/>
          </a:xfrm>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080" tIns="44640" rIns="91080" bIns="44640" anchor="ctr"/>
          <a:lstStyle/>
          <a:p>
            <a:endParaRPr lang="en-US" altLang="en-US" dirty="0"/>
          </a:p>
        </p:txBody>
      </p:sp>
    </p:spTree>
    <p:extLst>
      <p:ext uri="{BB962C8B-B14F-4D97-AF65-F5344CB8AC3E}">
        <p14:creationId xmlns:p14="http://schemas.microsoft.com/office/powerpoint/2010/main" val="2924333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0043F3-718D-B0B4-4A98-BEEA20EFCA8A}"/>
            </a:ext>
          </a:extLst>
        </p:cNvPr>
        <p:cNvGrpSpPr/>
        <p:nvPr/>
      </p:nvGrpSpPr>
      <p:grpSpPr>
        <a:xfrm>
          <a:off x="0" y="0"/>
          <a:ext cx="0" cy="0"/>
          <a:chOff x="0" y="0"/>
          <a:chExt cx="0" cy="0"/>
        </a:xfrm>
      </p:grpSpPr>
      <p:sp>
        <p:nvSpPr>
          <p:cNvPr id="9218" name="Rectangle 7">
            <a:extLst>
              <a:ext uri="{FF2B5EF4-FFF2-40B4-BE49-F238E27FC236}">
                <a16:creationId xmlns:a16="http://schemas.microsoft.com/office/drawing/2014/main" id="{26390C31-7C45-3514-C1BF-C787E2D9CB11}"/>
              </a:ext>
            </a:extLst>
          </p:cNvPr>
          <p:cNvSpPr>
            <a:spLocks noGrp="1" noChangeArrowheads="1"/>
          </p:cNvSpPr>
          <p:nvPr>
            <p:ph type="sldNum" sz="quarter" idx="5"/>
          </p:nvPr>
        </p:nvSpPr>
        <p:spPr>
          <a:noFill/>
        </p:spPr>
        <p:txBody>
          <a:bodyPr/>
          <a:lstStyle>
            <a:lvl1pPr defTabSz="941388">
              <a:defRPr>
                <a:solidFill>
                  <a:schemeClr val="tx2"/>
                </a:solidFill>
                <a:latin typeface="Times New Roman" panose="02020603050405020304" pitchFamily="18" charset="0"/>
              </a:defRPr>
            </a:lvl1pPr>
            <a:lvl2pPr marL="742950" indent="-285750" defTabSz="941388">
              <a:defRPr>
                <a:solidFill>
                  <a:schemeClr val="tx2"/>
                </a:solidFill>
                <a:latin typeface="Times New Roman" panose="02020603050405020304" pitchFamily="18" charset="0"/>
              </a:defRPr>
            </a:lvl2pPr>
            <a:lvl3pPr marL="1143000" indent="-228600" defTabSz="941388">
              <a:defRPr>
                <a:solidFill>
                  <a:schemeClr val="tx2"/>
                </a:solidFill>
                <a:latin typeface="Times New Roman" panose="02020603050405020304" pitchFamily="18" charset="0"/>
              </a:defRPr>
            </a:lvl3pPr>
            <a:lvl4pPr marL="1600200" indent="-228600" defTabSz="941388">
              <a:defRPr>
                <a:solidFill>
                  <a:schemeClr val="tx2"/>
                </a:solidFill>
                <a:latin typeface="Times New Roman" panose="02020603050405020304" pitchFamily="18" charset="0"/>
              </a:defRPr>
            </a:lvl4pPr>
            <a:lvl5pPr marL="2057400" indent="-228600" defTabSz="941388">
              <a:defRPr>
                <a:solidFill>
                  <a:schemeClr val="tx2"/>
                </a:solidFill>
                <a:latin typeface="Times New Roman" panose="02020603050405020304" pitchFamily="18" charset="0"/>
              </a:defRPr>
            </a:lvl5pPr>
            <a:lvl6pPr marL="2514600" indent="-228600" defTabSz="941388" eaLnBrk="0" fontAlgn="base" hangingPunct="0">
              <a:spcBef>
                <a:spcPct val="0"/>
              </a:spcBef>
              <a:spcAft>
                <a:spcPct val="0"/>
              </a:spcAft>
              <a:defRPr>
                <a:solidFill>
                  <a:schemeClr val="tx2"/>
                </a:solidFill>
                <a:latin typeface="Times New Roman" panose="02020603050405020304" pitchFamily="18" charset="0"/>
              </a:defRPr>
            </a:lvl6pPr>
            <a:lvl7pPr marL="2971800" indent="-228600" defTabSz="941388" eaLnBrk="0" fontAlgn="base" hangingPunct="0">
              <a:spcBef>
                <a:spcPct val="0"/>
              </a:spcBef>
              <a:spcAft>
                <a:spcPct val="0"/>
              </a:spcAft>
              <a:defRPr>
                <a:solidFill>
                  <a:schemeClr val="tx2"/>
                </a:solidFill>
                <a:latin typeface="Times New Roman" panose="02020603050405020304" pitchFamily="18" charset="0"/>
              </a:defRPr>
            </a:lvl7pPr>
            <a:lvl8pPr marL="3429000" indent="-228600" defTabSz="941388" eaLnBrk="0" fontAlgn="base" hangingPunct="0">
              <a:spcBef>
                <a:spcPct val="0"/>
              </a:spcBef>
              <a:spcAft>
                <a:spcPct val="0"/>
              </a:spcAft>
              <a:defRPr>
                <a:solidFill>
                  <a:schemeClr val="tx2"/>
                </a:solidFill>
                <a:latin typeface="Times New Roman" panose="02020603050405020304" pitchFamily="18" charset="0"/>
              </a:defRPr>
            </a:lvl8pPr>
            <a:lvl9pPr marL="3886200" indent="-228600" defTabSz="941388" eaLnBrk="0" fontAlgn="base" hangingPunct="0">
              <a:spcBef>
                <a:spcPct val="0"/>
              </a:spcBef>
              <a:spcAft>
                <a:spcPct val="0"/>
              </a:spcAft>
              <a:defRPr>
                <a:solidFill>
                  <a:schemeClr val="tx2"/>
                </a:solidFill>
                <a:latin typeface="Times New Roman" panose="02020603050405020304" pitchFamily="18" charset="0"/>
              </a:defRPr>
            </a:lvl9pPr>
          </a:lstStyle>
          <a:p>
            <a:fld id="{37993808-35CE-440B-999B-D3342B3DAD96}" type="slidenum">
              <a:rPr lang="en-US" altLang="en-US" smtClean="0">
                <a:solidFill>
                  <a:schemeClr val="tx1"/>
                </a:solidFill>
              </a:rPr>
              <a:pPr/>
              <a:t>13</a:t>
            </a:fld>
            <a:endParaRPr lang="en-US" altLang="en-US" dirty="0">
              <a:solidFill>
                <a:schemeClr val="tx1"/>
              </a:solidFill>
            </a:endParaRPr>
          </a:p>
        </p:txBody>
      </p:sp>
      <p:sp>
        <p:nvSpPr>
          <p:cNvPr id="9219" name="Rectangle 2">
            <a:extLst>
              <a:ext uri="{FF2B5EF4-FFF2-40B4-BE49-F238E27FC236}">
                <a16:creationId xmlns:a16="http://schemas.microsoft.com/office/drawing/2014/main" id="{5DAFFCE8-F3F6-F21C-2F5D-CC3DF9B5F4F1}"/>
              </a:ext>
            </a:extLst>
          </p:cNvPr>
          <p:cNvSpPr>
            <a:spLocks noGrp="1" noRot="1" noChangeAspect="1" noChangeArrowheads="1" noTextEdit="1"/>
          </p:cNvSpPr>
          <p:nvPr>
            <p:ph type="sldImg"/>
          </p:nvPr>
        </p:nvSpPr>
        <p:spPr>
          <a:ln/>
        </p:spPr>
        <p:txBody>
          <a:bodyPr/>
          <a:lstStyle/>
          <a:p>
            <a:endParaRPr lang="en-US" dirty="0"/>
          </a:p>
        </p:txBody>
      </p:sp>
      <p:sp>
        <p:nvSpPr>
          <p:cNvPr id="9220" name="Rectangle 3">
            <a:extLst>
              <a:ext uri="{FF2B5EF4-FFF2-40B4-BE49-F238E27FC236}">
                <a16:creationId xmlns:a16="http://schemas.microsoft.com/office/drawing/2014/main" id="{CE7209C5-ED7D-17BB-3EF4-45D4A5953C69}"/>
              </a:ext>
            </a:extLst>
          </p:cNvPr>
          <p:cNvSpPr>
            <a:spLocks noGrp="1" noChangeArrowheads="1"/>
          </p:cNvSpPr>
          <p:nvPr>
            <p:ph type="body" idx="1"/>
          </p:nvPr>
        </p:nvSpPr>
        <p:spPr>
          <a:noFill/>
        </p:spPr>
        <p:txBody>
          <a:bodyPr/>
          <a:lstStyle/>
          <a:p>
            <a:endParaRPr lang="en-US" altLang="en-US" dirty="0"/>
          </a:p>
        </p:txBody>
      </p:sp>
    </p:spTree>
    <p:extLst>
      <p:ext uri="{BB962C8B-B14F-4D97-AF65-F5344CB8AC3E}">
        <p14:creationId xmlns:p14="http://schemas.microsoft.com/office/powerpoint/2010/main" val="1718386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a:extLst>
              <a:ext uri="{FF2B5EF4-FFF2-40B4-BE49-F238E27FC236}">
                <a16:creationId xmlns:a16="http://schemas.microsoft.com/office/drawing/2014/main" id="{CA20A0D7-C3FB-1546-BAE4-03FF4D0B71B8}"/>
              </a:ext>
            </a:extLst>
          </p:cNvPr>
          <p:cNvSpPr>
            <a:spLocks noGrp="1" noRot="1" noChangeAspect="1" noChangeArrowheads="1" noTextEdit="1"/>
          </p:cNvSpPr>
          <p:nvPr>
            <p:ph type="sldImg"/>
          </p:nvPr>
        </p:nvSpPr>
        <p:spPr>
          <a:ln/>
        </p:spPr>
        <p:txBody>
          <a:bodyPr/>
          <a:lstStyle/>
          <a:p>
            <a:endParaRPr lang="en-US" dirty="0"/>
          </a:p>
        </p:txBody>
      </p:sp>
      <p:sp>
        <p:nvSpPr>
          <p:cNvPr id="26626" name="Rectangle 3">
            <a:extLst>
              <a:ext uri="{FF2B5EF4-FFF2-40B4-BE49-F238E27FC236}">
                <a16:creationId xmlns:a16="http://schemas.microsoft.com/office/drawing/2014/main" id="{4572CAE7-FAE7-7340-B5F6-BE5AE049E83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973807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22257-4B1E-D0E3-7B7D-7BCF010457E9}"/>
            </a:ext>
          </a:extLst>
        </p:cNvPr>
        <p:cNvGrpSpPr/>
        <p:nvPr/>
      </p:nvGrpSpPr>
      <p:grpSpPr>
        <a:xfrm>
          <a:off x="0" y="0"/>
          <a:ext cx="0" cy="0"/>
          <a:chOff x="0" y="0"/>
          <a:chExt cx="0" cy="0"/>
        </a:xfrm>
      </p:grpSpPr>
      <p:sp>
        <p:nvSpPr>
          <p:cNvPr id="48130" name="Rectangle 7">
            <a:extLst>
              <a:ext uri="{FF2B5EF4-FFF2-40B4-BE49-F238E27FC236}">
                <a16:creationId xmlns:a16="http://schemas.microsoft.com/office/drawing/2014/main" id="{D72B82C0-0D58-D8BD-2560-CB1219C2EA92}"/>
              </a:ext>
            </a:extLst>
          </p:cNvPr>
          <p:cNvSpPr>
            <a:spLocks noGrp="1" noChangeArrowheads="1"/>
          </p:cNvSpPr>
          <p:nvPr>
            <p:ph type="sldNum" sz="quarter" idx="5"/>
          </p:nvPr>
        </p:nvSpPr>
        <p:spPr>
          <a:noFill/>
        </p:spPr>
        <p:txBody>
          <a:bodyPr/>
          <a:lstStyle>
            <a:lvl1pPr defTabSz="941388">
              <a:defRPr>
                <a:solidFill>
                  <a:schemeClr val="tx2"/>
                </a:solidFill>
                <a:latin typeface="Times New Roman" panose="02020603050405020304" pitchFamily="18" charset="0"/>
              </a:defRPr>
            </a:lvl1pPr>
            <a:lvl2pPr marL="742950" indent="-285750" defTabSz="941388">
              <a:defRPr>
                <a:solidFill>
                  <a:schemeClr val="tx2"/>
                </a:solidFill>
                <a:latin typeface="Times New Roman" panose="02020603050405020304" pitchFamily="18" charset="0"/>
              </a:defRPr>
            </a:lvl2pPr>
            <a:lvl3pPr marL="1143000" indent="-228600" defTabSz="941388">
              <a:defRPr>
                <a:solidFill>
                  <a:schemeClr val="tx2"/>
                </a:solidFill>
                <a:latin typeface="Times New Roman" panose="02020603050405020304" pitchFamily="18" charset="0"/>
              </a:defRPr>
            </a:lvl3pPr>
            <a:lvl4pPr marL="1600200" indent="-228600" defTabSz="941388">
              <a:defRPr>
                <a:solidFill>
                  <a:schemeClr val="tx2"/>
                </a:solidFill>
                <a:latin typeface="Times New Roman" panose="02020603050405020304" pitchFamily="18" charset="0"/>
              </a:defRPr>
            </a:lvl4pPr>
            <a:lvl5pPr marL="2057400" indent="-228600" defTabSz="941388">
              <a:defRPr>
                <a:solidFill>
                  <a:schemeClr val="tx2"/>
                </a:solidFill>
                <a:latin typeface="Times New Roman" panose="02020603050405020304" pitchFamily="18" charset="0"/>
              </a:defRPr>
            </a:lvl5pPr>
            <a:lvl6pPr marL="2514600" indent="-228600" defTabSz="941388" eaLnBrk="0" fontAlgn="base" hangingPunct="0">
              <a:spcBef>
                <a:spcPct val="0"/>
              </a:spcBef>
              <a:spcAft>
                <a:spcPct val="0"/>
              </a:spcAft>
              <a:defRPr>
                <a:solidFill>
                  <a:schemeClr val="tx2"/>
                </a:solidFill>
                <a:latin typeface="Times New Roman" panose="02020603050405020304" pitchFamily="18" charset="0"/>
              </a:defRPr>
            </a:lvl6pPr>
            <a:lvl7pPr marL="2971800" indent="-228600" defTabSz="941388" eaLnBrk="0" fontAlgn="base" hangingPunct="0">
              <a:spcBef>
                <a:spcPct val="0"/>
              </a:spcBef>
              <a:spcAft>
                <a:spcPct val="0"/>
              </a:spcAft>
              <a:defRPr>
                <a:solidFill>
                  <a:schemeClr val="tx2"/>
                </a:solidFill>
                <a:latin typeface="Times New Roman" panose="02020603050405020304" pitchFamily="18" charset="0"/>
              </a:defRPr>
            </a:lvl7pPr>
            <a:lvl8pPr marL="3429000" indent="-228600" defTabSz="941388" eaLnBrk="0" fontAlgn="base" hangingPunct="0">
              <a:spcBef>
                <a:spcPct val="0"/>
              </a:spcBef>
              <a:spcAft>
                <a:spcPct val="0"/>
              </a:spcAft>
              <a:defRPr>
                <a:solidFill>
                  <a:schemeClr val="tx2"/>
                </a:solidFill>
                <a:latin typeface="Times New Roman" panose="02020603050405020304" pitchFamily="18" charset="0"/>
              </a:defRPr>
            </a:lvl8pPr>
            <a:lvl9pPr marL="3886200" indent="-228600" defTabSz="941388" eaLnBrk="0" fontAlgn="base" hangingPunct="0">
              <a:spcBef>
                <a:spcPct val="0"/>
              </a:spcBef>
              <a:spcAft>
                <a:spcPct val="0"/>
              </a:spcAft>
              <a:defRPr>
                <a:solidFill>
                  <a:schemeClr val="tx2"/>
                </a:solidFill>
                <a:latin typeface="Times New Roman" panose="02020603050405020304" pitchFamily="18" charset="0"/>
              </a:defRPr>
            </a:lvl9pPr>
          </a:lstStyle>
          <a:p>
            <a:fld id="{52803124-FA69-4B50-B92C-4A86DA98DF6E}" type="slidenum">
              <a:rPr lang="en-US" altLang="en-US" smtClean="0">
                <a:solidFill>
                  <a:schemeClr val="tx1"/>
                </a:solidFill>
              </a:rPr>
              <a:pPr/>
              <a:t>18</a:t>
            </a:fld>
            <a:endParaRPr lang="en-US" altLang="en-US" dirty="0">
              <a:solidFill>
                <a:schemeClr val="tx1"/>
              </a:solidFill>
            </a:endParaRPr>
          </a:p>
        </p:txBody>
      </p:sp>
      <p:sp>
        <p:nvSpPr>
          <p:cNvPr id="48131" name="Rectangle 2">
            <a:extLst>
              <a:ext uri="{FF2B5EF4-FFF2-40B4-BE49-F238E27FC236}">
                <a16:creationId xmlns:a16="http://schemas.microsoft.com/office/drawing/2014/main" id="{7CF18E34-EC5A-3353-550A-1B1C6231CA84}"/>
              </a:ext>
            </a:extLst>
          </p:cNvPr>
          <p:cNvSpPr>
            <a:spLocks noGrp="1" noRot="1" noChangeAspect="1" noChangeArrowheads="1" noTextEdit="1"/>
          </p:cNvSpPr>
          <p:nvPr>
            <p:ph type="sldImg"/>
          </p:nvPr>
        </p:nvSpPr>
        <p:spPr>
          <a:ln/>
        </p:spPr>
        <p:txBody>
          <a:bodyPr/>
          <a:lstStyle/>
          <a:p>
            <a:endParaRPr lang="en-US" dirty="0"/>
          </a:p>
        </p:txBody>
      </p:sp>
      <p:sp>
        <p:nvSpPr>
          <p:cNvPr id="48132" name="Rectangle 3">
            <a:extLst>
              <a:ext uri="{FF2B5EF4-FFF2-40B4-BE49-F238E27FC236}">
                <a16:creationId xmlns:a16="http://schemas.microsoft.com/office/drawing/2014/main" id="{7D0FA188-7400-F66A-384E-E8479A9CC2DD}"/>
              </a:ext>
            </a:extLst>
          </p:cNvPr>
          <p:cNvSpPr>
            <a:spLocks noGrp="1" noChangeArrowheads="1"/>
          </p:cNvSpPr>
          <p:nvPr>
            <p:ph type="body" idx="1"/>
          </p:nvPr>
        </p:nvSpPr>
        <p:spPr>
          <a:noFill/>
        </p:spPr>
        <p:txBody>
          <a:bodyPr/>
          <a:lstStyle/>
          <a:p>
            <a:endParaRPr lang="en-US" altLang="en-US" dirty="0"/>
          </a:p>
        </p:txBody>
      </p:sp>
    </p:spTree>
    <p:extLst>
      <p:ext uri="{BB962C8B-B14F-4D97-AF65-F5344CB8AC3E}">
        <p14:creationId xmlns:p14="http://schemas.microsoft.com/office/powerpoint/2010/main" val="4079611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C13F77-5CBE-83E5-591E-5C011A44B6E6}"/>
            </a:ext>
          </a:extLst>
        </p:cNvPr>
        <p:cNvGrpSpPr/>
        <p:nvPr/>
      </p:nvGrpSpPr>
      <p:grpSpPr>
        <a:xfrm>
          <a:off x="0" y="0"/>
          <a:ext cx="0" cy="0"/>
          <a:chOff x="0" y="0"/>
          <a:chExt cx="0" cy="0"/>
        </a:xfrm>
      </p:grpSpPr>
      <p:sp>
        <p:nvSpPr>
          <p:cNvPr id="9218" name="Rectangle 7">
            <a:extLst>
              <a:ext uri="{FF2B5EF4-FFF2-40B4-BE49-F238E27FC236}">
                <a16:creationId xmlns:a16="http://schemas.microsoft.com/office/drawing/2014/main" id="{1B118364-EF37-12DA-CC7F-B028C680FA1A}"/>
              </a:ext>
            </a:extLst>
          </p:cNvPr>
          <p:cNvSpPr>
            <a:spLocks noGrp="1" noChangeArrowheads="1"/>
          </p:cNvSpPr>
          <p:nvPr>
            <p:ph type="sldNum" sz="quarter" idx="5"/>
          </p:nvPr>
        </p:nvSpPr>
        <p:spPr>
          <a:noFill/>
        </p:spPr>
        <p:txBody>
          <a:bodyPr/>
          <a:lstStyle>
            <a:lvl1pPr defTabSz="941388">
              <a:defRPr>
                <a:solidFill>
                  <a:schemeClr val="tx2"/>
                </a:solidFill>
                <a:latin typeface="Times New Roman" panose="02020603050405020304" pitchFamily="18" charset="0"/>
              </a:defRPr>
            </a:lvl1pPr>
            <a:lvl2pPr marL="742950" indent="-285750" defTabSz="941388">
              <a:defRPr>
                <a:solidFill>
                  <a:schemeClr val="tx2"/>
                </a:solidFill>
                <a:latin typeface="Times New Roman" panose="02020603050405020304" pitchFamily="18" charset="0"/>
              </a:defRPr>
            </a:lvl2pPr>
            <a:lvl3pPr marL="1143000" indent="-228600" defTabSz="941388">
              <a:defRPr>
                <a:solidFill>
                  <a:schemeClr val="tx2"/>
                </a:solidFill>
                <a:latin typeface="Times New Roman" panose="02020603050405020304" pitchFamily="18" charset="0"/>
              </a:defRPr>
            </a:lvl3pPr>
            <a:lvl4pPr marL="1600200" indent="-228600" defTabSz="941388">
              <a:defRPr>
                <a:solidFill>
                  <a:schemeClr val="tx2"/>
                </a:solidFill>
                <a:latin typeface="Times New Roman" panose="02020603050405020304" pitchFamily="18" charset="0"/>
              </a:defRPr>
            </a:lvl4pPr>
            <a:lvl5pPr marL="2057400" indent="-228600" defTabSz="941388">
              <a:defRPr>
                <a:solidFill>
                  <a:schemeClr val="tx2"/>
                </a:solidFill>
                <a:latin typeface="Times New Roman" panose="02020603050405020304" pitchFamily="18" charset="0"/>
              </a:defRPr>
            </a:lvl5pPr>
            <a:lvl6pPr marL="2514600" indent="-228600" defTabSz="941388" eaLnBrk="0" fontAlgn="base" hangingPunct="0">
              <a:spcBef>
                <a:spcPct val="0"/>
              </a:spcBef>
              <a:spcAft>
                <a:spcPct val="0"/>
              </a:spcAft>
              <a:defRPr>
                <a:solidFill>
                  <a:schemeClr val="tx2"/>
                </a:solidFill>
                <a:latin typeface="Times New Roman" panose="02020603050405020304" pitchFamily="18" charset="0"/>
              </a:defRPr>
            </a:lvl6pPr>
            <a:lvl7pPr marL="2971800" indent="-228600" defTabSz="941388" eaLnBrk="0" fontAlgn="base" hangingPunct="0">
              <a:spcBef>
                <a:spcPct val="0"/>
              </a:spcBef>
              <a:spcAft>
                <a:spcPct val="0"/>
              </a:spcAft>
              <a:defRPr>
                <a:solidFill>
                  <a:schemeClr val="tx2"/>
                </a:solidFill>
                <a:latin typeface="Times New Roman" panose="02020603050405020304" pitchFamily="18" charset="0"/>
              </a:defRPr>
            </a:lvl7pPr>
            <a:lvl8pPr marL="3429000" indent="-228600" defTabSz="941388" eaLnBrk="0" fontAlgn="base" hangingPunct="0">
              <a:spcBef>
                <a:spcPct val="0"/>
              </a:spcBef>
              <a:spcAft>
                <a:spcPct val="0"/>
              </a:spcAft>
              <a:defRPr>
                <a:solidFill>
                  <a:schemeClr val="tx2"/>
                </a:solidFill>
                <a:latin typeface="Times New Roman" panose="02020603050405020304" pitchFamily="18" charset="0"/>
              </a:defRPr>
            </a:lvl8pPr>
            <a:lvl9pPr marL="3886200" indent="-228600" defTabSz="941388" eaLnBrk="0" fontAlgn="base" hangingPunct="0">
              <a:spcBef>
                <a:spcPct val="0"/>
              </a:spcBef>
              <a:spcAft>
                <a:spcPct val="0"/>
              </a:spcAft>
              <a:defRPr>
                <a:solidFill>
                  <a:schemeClr val="tx2"/>
                </a:solidFill>
                <a:latin typeface="Times New Roman" panose="02020603050405020304" pitchFamily="18" charset="0"/>
              </a:defRPr>
            </a:lvl9pPr>
          </a:lstStyle>
          <a:p>
            <a:fld id="{37993808-35CE-440B-999B-D3342B3DAD96}" type="slidenum">
              <a:rPr lang="en-US" altLang="en-US" smtClean="0">
                <a:solidFill>
                  <a:schemeClr val="tx1"/>
                </a:solidFill>
              </a:rPr>
              <a:pPr/>
              <a:t>19</a:t>
            </a:fld>
            <a:endParaRPr lang="en-US" altLang="en-US" dirty="0">
              <a:solidFill>
                <a:schemeClr val="tx1"/>
              </a:solidFill>
            </a:endParaRPr>
          </a:p>
        </p:txBody>
      </p:sp>
      <p:sp>
        <p:nvSpPr>
          <p:cNvPr id="9219" name="Rectangle 2">
            <a:extLst>
              <a:ext uri="{FF2B5EF4-FFF2-40B4-BE49-F238E27FC236}">
                <a16:creationId xmlns:a16="http://schemas.microsoft.com/office/drawing/2014/main" id="{A44063A1-067B-6E93-9288-95D862F24C05}"/>
              </a:ext>
            </a:extLst>
          </p:cNvPr>
          <p:cNvSpPr>
            <a:spLocks noGrp="1" noRot="1" noChangeAspect="1" noChangeArrowheads="1" noTextEdit="1"/>
          </p:cNvSpPr>
          <p:nvPr>
            <p:ph type="sldImg"/>
          </p:nvPr>
        </p:nvSpPr>
        <p:spPr>
          <a:ln/>
        </p:spPr>
        <p:txBody>
          <a:bodyPr/>
          <a:lstStyle/>
          <a:p>
            <a:endParaRPr lang="en-US" dirty="0"/>
          </a:p>
        </p:txBody>
      </p:sp>
      <p:sp>
        <p:nvSpPr>
          <p:cNvPr id="9220" name="Rectangle 3">
            <a:extLst>
              <a:ext uri="{FF2B5EF4-FFF2-40B4-BE49-F238E27FC236}">
                <a16:creationId xmlns:a16="http://schemas.microsoft.com/office/drawing/2014/main" id="{6DE36C43-3BD7-BA9B-3A79-6B38264490FB}"/>
              </a:ext>
            </a:extLst>
          </p:cNvPr>
          <p:cNvSpPr>
            <a:spLocks noGrp="1" noChangeArrowheads="1"/>
          </p:cNvSpPr>
          <p:nvPr>
            <p:ph type="body" idx="1"/>
          </p:nvPr>
        </p:nvSpPr>
        <p:spPr>
          <a:noFill/>
        </p:spPr>
        <p:txBody>
          <a:bodyPr/>
          <a:lstStyle/>
          <a:p>
            <a:endParaRPr lang="en-US" altLang="en-US" dirty="0"/>
          </a:p>
        </p:txBody>
      </p:sp>
    </p:spTree>
    <p:extLst>
      <p:ext uri="{BB962C8B-B14F-4D97-AF65-F5344CB8AC3E}">
        <p14:creationId xmlns:p14="http://schemas.microsoft.com/office/powerpoint/2010/main" val="3091934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B9381-0865-0607-2F3F-DDE0FD09438B}"/>
            </a:ext>
          </a:extLst>
        </p:cNvPr>
        <p:cNvGrpSpPr/>
        <p:nvPr/>
      </p:nvGrpSpPr>
      <p:grpSpPr>
        <a:xfrm>
          <a:off x="0" y="0"/>
          <a:ext cx="0" cy="0"/>
          <a:chOff x="0" y="0"/>
          <a:chExt cx="0" cy="0"/>
        </a:xfrm>
      </p:grpSpPr>
      <p:sp>
        <p:nvSpPr>
          <p:cNvPr id="9218" name="Rectangle 7">
            <a:extLst>
              <a:ext uri="{FF2B5EF4-FFF2-40B4-BE49-F238E27FC236}">
                <a16:creationId xmlns:a16="http://schemas.microsoft.com/office/drawing/2014/main" id="{D10457B1-11EF-9BA6-DB98-97401C0198F6}"/>
              </a:ext>
            </a:extLst>
          </p:cNvPr>
          <p:cNvSpPr>
            <a:spLocks noGrp="1" noChangeArrowheads="1"/>
          </p:cNvSpPr>
          <p:nvPr>
            <p:ph type="sldNum" sz="quarter" idx="5"/>
          </p:nvPr>
        </p:nvSpPr>
        <p:spPr>
          <a:noFill/>
        </p:spPr>
        <p:txBody>
          <a:bodyPr/>
          <a:lstStyle>
            <a:lvl1pPr defTabSz="941388">
              <a:defRPr>
                <a:solidFill>
                  <a:schemeClr val="tx2"/>
                </a:solidFill>
                <a:latin typeface="Times New Roman" panose="02020603050405020304" pitchFamily="18" charset="0"/>
              </a:defRPr>
            </a:lvl1pPr>
            <a:lvl2pPr marL="742950" indent="-285750" defTabSz="941388">
              <a:defRPr>
                <a:solidFill>
                  <a:schemeClr val="tx2"/>
                </a:solidFill>
                <a:latin typeface="Times New Roman" panose="02020603050405020304" pitchFamily="18" charset="0"/>
              </a:defRPr>
            </a:lvl2pPr>
            <a:lvl3pPr marL="1143000" indent="-228600" defTabSz="941388">
              <a:defRPr>
                <a:solidFill>
                  <a:schemeClr val="tx2"/>
                </a:solidFill>
                <a:latin typeface="Times New Roman" panose="02020603050405020304" pitchFamily="18" charset="0"/>
              </a:defRPr>
            </a:lvl3pPr>
            <a:lvl4pPr marL="1600200" indent="-228600" defTabSz="941388">
              <a:defRPr>
                <a:solidFill>
                  <a:schemeClr val="tx2"/>
                </a:solidFill>
                <a:latin typeface="Times New Roman" panose="02020603050405020304" pitchFamily="18" charset="0"/>
              </a:defRPr>
            </a:lvl4pPr>
            <a:lvl5pPr marL="2057400" indent="-228600" defTabSz="941388">
              <a:defRPr>
                <a:solidFill>
                  <a:schemeClr val="tx2"/>
                </a:solidFill>
                <a:latin typeface="Times New Roman" panose="02020603050405020304" pitchFamily="18" charset="0"/>
              </a:defRPr>
            </a:lvl5pPr>
            <a:lvl6pPr marL="2514600" indent="-228600" defTabSz="941388" eaLnBrk="0" fontAlgn="base" hangingPunct="0">
              <a:spcBef>
                <a:spcPct val="0"/>
              </a:spcBef>
              <a:spcAft>
                <a:spcPct val="0"/>
              </a:spcAft>
              <a:defRPr>
                <a:solidFill>
                  <a:schemeClr val="tx2"/>
                </a:solidFill>
                <a:latin typeface="Times New Roman" panose="02020603050405020304" pitchFamily="18" charset="0"/>
              </a:defRPr>
            </a:lvl6pPr>
            <a:lvl7pPr marL="2971800" indent="-228600" defTabSz="941388" eaLnBrk="0" fontAlgn="base" hangingPunct="0">
              <a:spcBef>
                <a:spcPct val="0"/>
              </a:spcBef>
              <a:spcAft>
                <a:spcPct val="0"/>
              </a:spcAft>
              <a:defRPr>
                <a:solidFill>
                  <a:schemeClr val="tx2"/>
                </a:solidFill>
                <a:latin typeface="Times New Roman" panose="02020603050405020304" pitchFamily="18" charset="0"/>
              </a:defRPr>
            </a:lvl7pPr>
            <a:lvl8pPr marL="3429000" indent="-228600" defTabSz="941388" eaLnBrk="0" fontAlgn="base" hangingPunct="0">
              <a:spcBef>
                <a:spcPct val="0"/>
              </a:spcBef>
              <a:spcAft>
                <a:spcPct val="0"/>
              </a:spcAft>
              <a:defRPr>
                <a:solidFill>
                  <a:schemeClr val="tx2"/>
                </a:solidFill>
                <a:latin typeface="Times New Roman" panose="02020603050405020304" pitchFamily="18" charset="0"/>
              </a:defRPr>
            </a:lvl8pPr>
            <a:lvl9pPr marL="3886200" indent="-228600" defTabSz="941388" eaLnBrk="0" fontAlgn="base" hangingPunct="0">
              <a:spcBef>
                <a:spcPct val="0"/>
              </a:spcBef>
              <a:spcAft>
                <a:spcPct val="0"/>
              </a:spcAft>
              <a:defRPr>
                <a:solidFill>
                  <a:schemeClr val="tx2"/>
                </a:solidFill>
                <a:latin typeface="Times New Roman" panose="02020603050405020304" pitchFamily="18" charset="0"/>
              </a:defRPr>
            </a:lvl9pPr>
          </a:lstStyle>
          <a:p>
            <a:fld id="{37993808-35CE-440B-999B-D3342B3DAD96}" type="slidenum">
              <a:rPr lang="en-US" altLang="en-US" smtClean="0">
                <a:solidFill>
                  <a:schemeClr val="tx1"/>
                </a:solidFill>
              </a:rPr>
              <a:pPr/>
              <a:t>21</a:t>
            </a:fld>
            <a:endParaRPr lang="en-US" altLang="en-US" dirty="0">
              <a:solidFill>
                <a:schemeClr val="tx1"/>
              </a:solidFill>
            </a:endParaRPr>
          </a:p>
        </p:txBody>
      </p:sp>
      <p:sp>
        <p:nvSpPr>
          <p:cNvPr id="9219" name="Rectangle 2">
            <a:extLst>
              <a:ext uri="{FF2B5EF4-FFF2-40B4-BE49-F238E27FC236}">
                <a16:creationId xmlns:a16="http://schemas.microsoft.com/office/drawing/2014/main" id="{3C3B1B53-0537-0320-FC89-5C916AEF44DD}"/>
              </a:ext>
            </a:extLst>
          </p:cNvPr>
          <p:cNvSpPr>
            <a:spLocks noGrp="1" noRot="1" noChangeAspect="1" noChangeArrowheads="1" noTextEdit="1"/>
          </p:cNvSpPr>
          <p:nvPr>
            <p:ph type="sldImg"/>
          </p:nvPr>
        </p:nvSpPr>
        <p:spPr>
          <a:ln/>
        </p:spPr>
        <p:txBody>
          <a:bodyPr/>
          <a:lstStyle/>
          <a:p>
            <a:endParaRPr lang="en-US" dirty="0"/>
          </a:p>
        </p:txBody>
      </p:sp>
      <p:sp>
        <p:nvSpPr>
          <p:cNvPr id="9220" name="Rectangle 3">
            <a:extLst>
              <a:ext uri="{FF2B5EF4-FFF2-40B4-BE49-F238E27FC236}">
                <a16:creationId xmlns:a16="http://schemas.microsoft.com/office/drawing/2014/main" id="{DC7D0195-B144-00B2-8535-99F24976DB27}"/>
              </a:ext>
            </a:extLst>
          </p:cNvPr>
          <p:cNvSpPr>
            <a:spLocks noGrp="1" noChangeArrowheads="1"/>
          </p:cNvSpPr>
          <p:nvPr>
            <p:ph type="body" idx="1"/>
          </p:nvPr>
        </p:nvSpPr>
        <p:spPr>
          <a:noFill/>
        </p:spPr>
        <p:txBody>
          <a:bodyPr/>
          <a:lstStyle/>
          <a:p>
            <a:endParaRPr lang="en-US" altLang="en-US" dirty="0"/>
          </a:p>
        </p:txBody>
      </p:sp>
    </p:spTree>
    <p:extLst>
      <p:ext uri="{BB962C8B-B14F-4D97-AF65-F5344CB8AC3E}">
        <p14:creationId xmlns:p14="http://schemas.microsoft.com/office/powerpoint/2010/main" val="6261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32661C-A39E-83B5-4E26-35C6C35B3910}"/>
            </a:ext>
          </a:extLst>
        </p:cNvPr>
        <p:cNvGrpSpPr/>
        <p:nvPr/>
      </p:nvGrpSpPr>
      <p:grpSpPr>
        <a:xfrm>
          <a:off x="0" y="0"/>
          <a:ext cx="0" cy="0"/>
          <a:chOff x="0" y="0"/>
          <a:chExt cx="0" cy="0"/>
        </a:xfrm>
      </p:grpSpPr>
      <p:sp>
        <p:nvSpPr>
          <p:cNvPr id="9218" name="Rectangle 7">
            <a:extLst>
              <a:ext uri="{FF2B5EF4-FFF2-40B4-BE49-F238E27FC236}">
                <a16:creationId xmlns:a16="http://schemas.microsoft.com/office/drawing/2014/main" id="{029853C0-2CD6-6C43-68B7-942A25D257D3}"/>
              </a:ext>
            </a:extLst>
          </p:cNvPr>
          <p:cNvSpPr>
            <a:spLocks noGrp="1" noChangeArrowheads="1"/>
          </p:cNvSpPr>
          <p:nvPr>
            <p:ph type="sldNum" sz="quarter" idx="5"/>
          </p:nvPr>
        </p:nvSpPr>
        <p:spPr>
          <a:noFill/>
        </p:spPr>
        <p:txBody>
          <a:bodyPr/>
          <a:lstStyle>
            <a:lvl1pPr defTabSz="941388">
              <a:defRPr>
                <a:solidFill>
                  <a:schemeClr val="tx2"/>
                </a:solidFill>
                <a:latin typeface="Times New Roman" panose="02020603050405020304" pitchFamily="18" charset="0"/>
              </a:defRPr>
            </a:lvl1pPr>
            <a:lvl2pPr marL="742950" indent="-285750" defTabSz="941388">
              <a:defRPr>
                <a:solidFill>
                  <a:schemeClr val="tx2"/>
                </a:solidFill>
                <a:latin typeface="Times New Roman" panose="02020603050405020304" pitchFamily="18" charset="0"/>
              </a:defRPr>
            </a:lvl2pPr>
            <a:lvl3pPr marL="1143000" indent="-228600" defTabSz="941388">
              <a:defRPr>
                <a:solidFill>
                  <a:schemeClr val="tx2"/>
                </a:solidFill>
                <a:latin typeface="Times New Roman" panose="02020603050405020304" pitchFamily="18" charset="0"/>
              </a:defRPr>
            </a:lvl3pPr>
            <a:lvl4pPr marL="1600200" indent="-228600" defTabSz="941388">
              <a:defRPr>
                <a:solidFill>
                  <a:schemeClr val="tx2"/>
                </a:solidFill>
                <a:latin typeface="Times New Roman" panose="02020603050405020304" pitchFamily="18" charset="0"/>
              </a:defRPr>
            </a:lvl4pPr>
            <a:lvl5pPr marL="2057400" indent="-228600" defTabSz="941388">
              <a:defRPr>
                <a:solidFill>
                  <a:schemeClr val="tx2"/>
                </a:solidFill>
                <a:latin typeface="Times New Roman" panose="02020603050405020304" pitchFamily="18" charset="0"/>
              </a:defRPr>
            </a:lvl5pPr>
            <a:lvl6pPr marL="2514600" indent="-228600" defTabSz="941388" eaLnBrk="0" fontAlgn="base" hangingPunct="0">
              <a:spcBef>
                <a:spcPct val="0"/>
              </a:spcBef>
              <a:spcAft>
                <a:spcPct val="0"/>
              </a:spcAft>
              <a:defRPr>
                <a:solidFill>
                  <a:schemeClr val="tx2"/>
                </a:solidFill>
                <a:latin typeface="Times New Roman" panose="02020603050405020304" pitchFamily="18" charset="0"/>
              </a:defRPr>
            </a:lvl6pPr>
            <a:lvl7pPr marL="2971800" indent="-228600" defTabSz="941388" eaLnBrk="0" fontAlgn="base" hangingPunct="0">
              <a:spcBef>
                <a:spcPct val="0"/>
              </a:spcBef>
              <a:spcAft>
                <a:spcPct val="0"/>
              </a:spcAft>
              <a:defRPr>
                <a:solidFill>
                  <a:schemeClr val="tx2"/>
                </a:solidFill>
                <a:latin typeface="Times New Roman" panose="02020603050405020304" pitchFamily="18" charset="0"/>
              </a:defRPr>
            </a:lvl7pPr>
            <a:lvl8pPr marL="3429000" indent="-228600" defTabSz="941388" eaLnBrk="0" fontAlgn="base" hangingPunct="0">
              <a:spcBef>
                <a:spcPct val="0"/>
              </a:spcBef>
              <a:spcAft>
                <a:spcPct val="0"/>
              </a:spcAft>
              <a:defRPr>
                <a:solidFill>
                  <a:schemeClr val="tx2"/>
                </a:solidFill>
                <a:latin typeface="Times New Roman" panose="02020603050405020304" pitchFamily="18" charset="0"/>
              </a:defRPr>
            </a:lvl8pPr>
            <a:lvl9pPr marL="3886200" indent="-228600" defTabSz="941388" eaLnBrk="0" fontAlgn="base" hangingPunct="0">
              <a:spcBef>
                <a:spcPct val="0"/>
              </a:spcBef>
              <a:spcAft>
                <a:spcPct val="0"/>
              </a:spcAft>
              <a:defRPr>
                <a:solidFill>
                  <a:schemeClr val="tx2"/>
                </a:solidFill>
                <a:latin typeface="Times New Roman" panose="02020603050405020304" pitchFamily="18" charset="0"/>
              </a:defRPr>
            </a:lvl9pPr>
          </a:lstStyle>
          <a:p>
            <a:fld id="{37993808-35CE-440B-999B-D3342B3DAD96}" type="slidenum">
              <a:rPr lang="en-US" altLang="en-US" smtClean="0">
                <a:solidFill>
                  <a:schemeClr val="tx1"/>
                </a:solidFill>
              </a:rPr>
              <a:pPr/>
              <a:t>22</a:t>
            </a:fld>
            <a:endParaRPr lang="en-US" altLang="en-US" dirty="0">
              <a:solidFill>
                <a:schemeClr val="tx1"/>
              </a:solidFill>
            </a:endParaRPr>
          </a:p>
        </p:txBody>
      </p:sp>
      <p:sp>
        <p:nvSpPr>
          <p:cNvPr id="9219" name="Rectangle 2">
            <a:extLst>
              <a:ext uri="{FF2B5EF4-FFF2-40B4-BE49-F238E27FC236}">
                <a16:creationId xmlns:a16="http://schemas.microsoft.com/office/drawing/2014/main" id="{8B6C3D59-084A-9F1C-575F-03B76FAB81E3}"/>
              </a:ext>
            </a:extLst>
          </p:cNvPr>
          <p:cNvSpPr>
            <a:spLocks noGrp="1" noRot="1" noChangeAspect="1" noChangeArrowheads="1" noTextEdit="1"/>
          </p:cNvSpPr>
          <p:nvPr>
            <p:ph type="sldImg"/>
          </p:nvPr>
        </p:nvSpPr>
        <p:spPr>
          <a:ln/>
        </p:spPr>
        <p:txBody>
          <a:bodyPr/>
          <a:lstStyle/>
          <a:p>
            <a:endParaRPr lang="en-US" dirty="0"/>
          </a:p>
        </p:txBody>
      </p:sp>
      <p:sp>
        <p:nvSpPr>
          <p:cNvPr id="9220" name="Rectangle 3">
            <a:extLst>
              <a:ext uri="{FF2B5EF4-FFF2-40B4-BE49-F238E27FC236}">
                <a16:creationId xmlns:a16="http://schemas.microsoft.com/office/drawing/2014/main" id="{22581CA0-6295-AD2C-6A0A-539A7E41A2E6}"/>
              </a:ext>
            </a:extLst>
          </p:cNvPr>
          <p:cNvSpPr>
            <a:spLocks noGrp="1" noChangeArrowheads="1"/>
          </p:cNvSpPr>
          <p:nvPr>
            <p:ph type="body" idx="1"/>
          </p:nvPr>
        </p:nvSpPr>
        <p:spPr>
          <a:noFill/>
        </p:spPr>
        <p:txBody>
          <a:bodyPr/>
          <a:lstStyle/>
          <a:p>
            <a:endParaRPr lang="en-US" altLang="en-US" dirty="0"/>
          </a:p>
        </p:txBody>
      </p:sp>
    </p:spTree>
    <p:extLst>
      <p:ext uri="{BB962C8B-B14F-4D97-AF65-F5344CB8AC3E}">
        <p14:creationId xmlns:p14="http://schemas.microsoft.com/office/powerpoint/2010/main" val="3500459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FBF51-C97C-B13D-3DB1-EF85D4E5F9AF}"/>
            </a:ext>
          </a:extLst>
        </p:cNvPr>
        <p:cNvGrpSpPr/>
        <p:nvPr/>
      </p:nvGrpSpPr>
      <p:grpSpPr>
        <a:xfrm>
          <a:off x="0" y="0"/>
          <a:ext cx="0" cy="0"/>
          <a:chOff x="0" y="0"/>
          <a:chExt cx="0" cy="0"/>
        </a:xfrm>
      </p:grpSpPr>
      <p:sp>
        <p:nvSpPr>
          <p:cNvPr id="9218" name="Rectangle 7">
            <a:extLst>
              <a:ext uri="{FF2B5EF4-FFF2-40B4-BE49-F238E27FC236}">
                <a16:creationId xmlns:a16="http://schemas.microsoft.com/office/drawing/2014/main" id="{DBB38FF3-A101-1DB1-673A-05A3BDB8097E}"/>
              </a:ext>
            </a:extLst>
          </p:cNvPr>
          <p:cNvSpPr>
            <a:spLocks noGrp="1" noChangeArrowheads="1"/>
          </p:cNvSpPr>
          <p:nvPr>
            <p:ph type="sldNum" sz="quarter" idx="5"/>
          </p:nvPr>
        </p:nvSpPr>
        <p:spPr>
          <a:noFill/>
        </p:spPr>
        <p:txBody>
          <a:bodyPr/>
          <a:lstStyle>
            <a:lvl1pPr defTabSz="941388">
              <a:defRPr>
                <a:solidFill>
                  <a:schemeClr val="tx2"/>
                </a:solidFill>
                <a:latin typeface="Times New Roman" panose="02020603050405020304" pitchFamily="18" charset="0"/>
              </a:defRPr>
            </a:lvl1pPr>
            <a:lvl2pPr marL="742950" indent="-285750" defTabSz="941388">
              <a:defRPr>
                <a:solidFill>
                  <a:schemeClr val="tx2"/>
                </a:solidFill>
                <a:latin typeface="Times New Roman" panose="02020603050405020304" pitchFamily="18" charset="0"/>
              </a:defRPr>
            </a:lvl2pPr>
            <a:lvl3pPr marL="1143000" indent="-228600" defTabSz="941388">
              <a:defRPr>
                <a:solidFill>
                  <a:schemeClr val="tx2"/>
                </a:solidFill>
                <a:latin typeface="Times New Roman" panose="02020603050405020304" pitchFamily="18" charset="0"/>
              </a:defRPr>
            </a:lvl3pPr>
            <a:lvl4pPr marL="1600200" indent="-228600" defTabSz="941388">
              <a:defRPr>
                <a:solidFill>
                  <a:schemeClr val="tx2"/>
                </a:solidFill>
                <a:latin typeface="Times New Roman" panose="02020603050405020304" pitchFamily="18" charset="0"/>
              </a:defRPr>
            </a:lvl4pPr>
            <a:lvl5pPr marL="2057400" indent="-228600" defTabSz="941388">
              <a:defRPr>
                <a:solidFill>
                  <a:schemeClr val="tx2"/>
                </a:solidFill>
                <a:latin typeface="Times New Roman" panose="02020603050405020304" pitchFamily="18" charset="0"/>
              </a:defRPr>
            </a:lvl5pPr>
            <a:lvl6pPr marL="2514600" indent="-228600" defTabSz="941388" eaLnBrk="0" fontAlgn="base" hangingPunct="0">
              <a:spcBef>
                <a:spcPct val="0"/>
              </a:spcBef>
              <a:spcAft>
                <a:spcPct val="0"/>
              </a:spcAft>
              <a:defRPr>
                <a:solidFill>
                  <a:schemeClr val="tx2"/>
                </a:solidFill>
                <a:latin typeface="Times New Roman" panose="02020603050405020304" pitchFamily="18" charset="0"/>
              </a:defRPr>
            </a:lvl6pPr>
            <a:lvl7pPr marL="2971800" indent="-228600" defTabSz="941388" eaLnBrk="0" fontAlgn="base" hangingPunct="0">
              <a:spcBef>
                <a:spcPct val="0"/>
              </a:spcBef>
              <a:spcAft>
                <a:spcPct val="0"/>
              </a:spcAft>
              <a:defRPr>
                <a:solidFill>
                  <a:schemeClr val="tx2"/>
                </a:solidFill>
                <a:latin typeface="Times New Roman" panose="02020603050405020304" pitchFamily="18" charset="0"/>
              </a:defRPr>
            </a:lvl7pPr>
            <a:lvl8pPr marL="3429000" indent="-228600" defTabSz="941388" eaLnBrk="0" fontAlgn="base" hangingPunct="0">
              <a:spcBef>
                <a:spcPct val="0"/>
              </a:spcBef>
              <a:spcAft>
                <a:spcPct val="0"/>
              </a:spcAft>
              <a:defRPr>
                <a:solidFill>
                  <a:schemeClr val="tx2"/>
                </a:solidFill>
                <a:latin typeface="Times New Roman" panose="02020603050405020304" pitchFamily="18" charset="0"/>
              </a:defRPr>
            </a:lvl8pPr>
            <a:lvl9pPr marL="3886200" indent="-228600" defTabSz="941388" eaLnBrk="0" fontAlgn="base" hangingPunct="0">
              <a:spcBef>
                <a:spcPct val="0"/>
              </a:spcBef>
              <a:spcAft>
                <a:spcPct val="0"/>
              </a:spcAft>
              <a:defRPr>
                <a:solidFill>
                  <a:schemeClr val="tx2"/>
                </a:solidFill>
                <a:latin typeface="Times New Roman" panose="02020603050405020304" pitchFamily="18" charset="0"/>
              </a:defRPr>
            </a:lvl9pPr>
          </a:lstStyle>
          <a:p>
            <a:fld id="{37993808-35CE-440B-999B-D3342B3DAD96}" type="slidenum">
              <a:rPr lang="en-US" altLang="en-US" smtClean="0">
                <a:solidFill>
                  <a:schemeClr val="tx1"/>
                </a:solidFill>
              </a:rPr>
              <a:pPr/>
              <a:t>23</a:t>
            </a:fld>
            <a:endParaRPr lang="en-US" altLang="en-US" dirty="0">
              <a:solidFill>
                <a:schemeClr val="tx1"/>
              </a:solidFill>
            </a:endParaRPr>
          </a:p>
        </p:txBody>
      </p:sp>
      <p:sp>
        <p:nvSpPr>
          <p:cNvPr id="9219" name="Rectangle 2">
            <a:extLst>
              <a:ext uri="{FF2B5EF4-FFF2-40B4-BE49-F238E27FC236}">
                <a16:creationId xmlns:a16="http://schemas.microsoft.com/office/drawing/2014/main" id="{95247C2F-73B8-02C4-8D22-7C48260DE7C1}"/>
              </a:ext>
            </a:extLst>
          </p:cNvPr>
          <p:cNvSpPr>
            <a:spLocks noGrp="1" noRot="1" noChangeAspect="1" noChangeArrowheads="1" noTextEdit="1"/>
          </p:cNvSpPr>
          <p:nvPr>
            <p:ph type="sldImg"/>
          </p:nvPr>
        </p:nvSpPr>
        <p:spPr>
          <a:ln/>
        </p:spPr>
        <p:txBody>
          <a:bodyPr/>
          <a:lstStyle/>
          <a:p>
            <a:endParaRPr lang="en-US" dirty="0"/>
          </a:p>
        </p:txBody>
      </p:sp>
      <p:sp>
        <p:nvSpPr>
          <p:cNvPr id="9220" name="Rectangle 3">
            <a:extLst>
              <a:ext uri="{FF2B5EF4-FFF2-40B4-BE49-F238E27FC236}">
                <a16:creationId xmlns:a16="http://schemas.microsoft.com/office/drawing/2014/main" id="{9815392C-3D01-430D-E020-D308FBE72499}"/>
              </a:ext>
            </a:extLst>
          </p:cNvPr>
          <p:cNvSpPr>
            <a:spLocks noGrp="1" noChangeArrowheads="1"/>
          </p:cNvSpPr>
          <p:nvPr>
            <p:ph type="body" idx="1"/>
          </p:nvPr>
        </p:nvSpPr>
        <p:spPr>
          <a:noFill/>
        </p:spPr>
        <p:txBody>
          <a:bodyPr/>
          <a:lstStyle/>
          <a:p>
            <a:endParaRPr lang="en-US" altLang="en-US" dirty="0"/>
          </a:p>
        </p:txBody>
      </p:sp>
    </p:spTree>
    <p:extLst>
      <p:ext uri="{BB962C8B-B14F-4D97-AF65-F5344CB8AC3E}">
        <p14:creationId xmlns:p14="http://schemas.microsoft.com/office/powerpoint/2010/main" val="691834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892544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879263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1165992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p:nvPr/>
        </p:nvSpPr>
        <p:spPr>
          <a:xfrm>
            <a:off x="0" y="6727600"/>
            <a:ext cx="12192000" cy="130400"/>
          </a:xfrm>
          <a:prstGeom prst="rect">
            <a:avLst/>
          </a:prstGeom>
          <a:solidFill>
            <a:schemeClr val="lt2"/>
          </a:solidFill>
          <a:ln>
            <a:noFill/>
          </a:ln>
        </p:spPr>
        <p:txBody>
          <a:bodyPr wrap="square" lIns="121900" tIns="121900" rIns="121900" bIns="121900" anchor="ctr" anchorCtr="0">
            <a:noAutofit/>
          </a:bodyPr>
          <a:lstStyle/>
          <a:p>
            <a:pPr lvl="0">
              <a:spcBef>
                <a:spcPts val="0"/>
              </a:spcBef>
              <a:buNone/>
            </a:pPr>
            <a:endParaRPr sz="2400" dirty="0"/>
          </a:p>
        </p:txBody>
      </p:sp>
      <p:sp>
        <p:nvSpPr>
          <p:cNvPr id="20" name="Shape 20"/>
          <p:cNvSpPr txBox="1">
            <a:spLocks noGrp="1"/>
          </p:cNvSpPr>
          <p:nvPr>
            <p:ph type="title"/>
          </p:nvPr>
        </p:nvSpPr>
        <p:spPr>
          <a:xfrm>
            <a:off x="415600" y="593367"/>
            <a:ext cx="11360800" cy="763600"/>
          </a:xfrm>
          <a:prstGeom prst="rect">
            <a:avLst/>
          </a:prstGeom>
        </p:spPr>
        <p:txBody>
          <a:bodyPr wrap="square"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1" name="Shape 21"/>
          <p:cNvSpPr txBox="1">
            <a:spLocks noGrp="1"/>
          </p:cNvSpPr>
          <p:nvPr>
            <p:ph type="body" idx="1"/>
          </p:nvPr>
        </p:nvSpPr>
        <p:spPr>
          <a:xfrm>
            <a:off x="415600" y="1536633"/>
            <a:ext cx="11360800" cy="4555200"/>
          </a:xfrm>
          <a:prstGeom prst="rect">
            <a:avLst/>
          </a:prstGeom>
        </p:spPr>
        <p:txBody>
          <a:bodyPr wrap="square"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2" name="Shape 22"/>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1642214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74595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53635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03535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158692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9/20/2025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275243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9/20/2025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714121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9/20/2025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37669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40152069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p>
            <a:fld id="{C764DE79-268F-4C1A-8933-263129D2AF90}" type="datetimeFigureOut">
              <a:rPr lang="en-US" smtClean="0"/>
              <a:t>9/20/2025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4847385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564294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apitelblatt mit Aufzählungen">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8611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bschnittsüberschrif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6726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410095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765146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092901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505340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9/20/2025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983820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9/20/2025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08233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16727490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9/20/2025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749675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p>
            <a:fld id="{C764DE79-268F-4C1A-8933-263129D2AF90}" type="datetimeFigureOut">
              <a:rPr lang="en-US" smtClean="0"/>
              <a:t>9/20/2025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7701150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965001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Kapitelblatt mit Aufzählungen">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95791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bschnittsüberschrif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49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96459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1806580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2207768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479707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1662228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ABEB038-B8AC-48AA-9E6B-3CF27B10E2FD}" type="datetimeFigureOut">
              <a:rPr lang="en-US" smtClean="0"/>
              <a:t>9/20/2025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398384-FE9C-4DD7-8AD8-F6603A5CF9C6}" type="slidenum">
              <a:rPr lang="en-US" smtClean="0"/>
              <a:t>‹#›</a:t>
            </a:fld>
            <a:endParaRPr lang="en-US" dirty="0"/>
          </a:p>
        </p:txBody>
      </p:sp>
    </p:spTree>
    <p:extLst>
      <p:ext uri="{BB962C8B-B14F-4D97-AF65-F5344CB8AC3E}">
        <p14:creationId xmlns:p14="http://schemas.microsoft.com/office/powerpoint/2010/main" val="3416575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em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BEB038-B8AC-48AA-9E6B-3CF27B10E2FD}" type="datetimeFigureOut">
              <a:rPr lang="en-US" smtClean="0"/>
              <a:t>9/20/2025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98384-FE9C-4DD7-8AD8-F6603A5CF9C6}" type="slidenum">
              <a:rPr lang="en-US" smtClean="0"/>
              <a:t>‹#›</a:t>
            </a:fld>
            <a:endParaRPr lang="en-US" dirty="0"/>
          </a:p>
        </p:txBody>
      </p:sp>
    </p:spTree>
    <p:extLst>
      <p:ext uri="{BB962C8B-B14F-4D97-AF65-F5344CB8AC3E}">
        <p14:creationId xmlns:p14="http://schemas.microsoft.com/office/powerpoint/2010/main" val="2297324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8" name="Gruppierung 1">
            <a:extLst>
              <a:ext uri="{FF2B5EF4-FFF2-40B4-BE49-F238E27FC236}">
                <a16:creationId xmlns:a16="http://schemas.microsoft.com/office/drawing/2014/main" id="{F90D309A-D0D1-4696-A2BC-8FBA1E208D39}"/>
              </a:ext>
            </a:extLst>
          </p:cNvPr>
          <p:cNvGrpSpPr>
            <a:grpSpLocks noChangeAspect="1"/>
          </p:cNvGrpSpPr>
          <p:nvPr userDrawn="1"/>
        </p:nvGrpSpPr>
        <p:grpSpPr>
          <a:xfrm>
            <a:off x="0" y="0"/>
            <a:ext cx="12192000" cy="6858000"/>
            <a:chOff x="-2" y="0"/>
            <a:chExt cx="9149781" cy="6858000"/>
          </a:xfrm>
          <a:effectLst>
            <a:outerShdw dir="5400000" sx="1000" sy="1000" algn="ctr" rotWithShape="0">
              <a:srgbClr val="000000"/>
            </a:outerShdw>
          </a:effectLst>
        </p:grpSpPr>
        <p:cxnSp>
          <p:nvCxnSpPr>
            <p:cNvPr id="9" name="Gerade Verbindung 24">
              <a:extLst>
                <a:ext uri="{FF2B5EF4-FFF2-40B4-BE49-F238E27FC236}">
                  <a16:creationId xmlns:a16="http://schemas.microsoft.com/office/drawing/2014/main" id="{2B32699C-55C3-4B50-90B5-3820F7F20C6B}"/>
                </a:ext>
              </a:extLst>
            </p:cNvPr>
            <p:cNvCxnSpPr/>
            <p:nvPr/>
          </p:nvCxnSpPr>
          <p:spPr bwMode="auto">
            <a:xfrm>
              <a:off x="363650"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0" name="Gerade Verbindung 25">
              <a:extLst>
                <a:ext uri="{FF2B5EF4-FFF2-40B4-BE49-F238E27FC236}">
                  <a16:creationId xmlns:a16="http://schemas.microsoft.com/office/drawing/2014/main" id="{DE8D5FDF-00FF-4792-8A89-DCF3F3C33F03}"/>
                </a:ext>
              </a:extLst>
            </p:cNvPr>
            <p:cNvCxnSpPr/>
            <p:nvPr/>
          </p:nvCxnSpPr>
          <p:spPr bwMode="auto">
            <a:xfrm>
              <a:off x="646449"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1" name="Gerade Verbindung 26">
              <a:extLst>
                <a:ext uri="{FF2B5EF4-FFF2-40B4-BE49-F238E27FC236}">
                  <a16:creationId xmlns:a16="http://schemas.microsoft.com/office/drawing/2014/main" id="{0B8201F6-B613-4070-AB8F-C5B62205D0B3}"/>
                </a:ext>
              </a:extLst>
            </p:cNvPr>
            <p:cNvCxnSpPr/>
            <p:nvPr/>
          </p:nvCxnSpPr>
          <p:spPr bwMode="auto">
            <a:xfrm>
              <a:off x="992762"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2" name="Gerade Verbindung 27">
              <a:extLst>
                <a:ext uri="{FF2B5EF4-FFF2-40B4-BE49-F238E27FC236}">
                  <a16:creationId xmlns:a16="http://schemas.microsoft.com/office/drawing/2014/main" id="{7B97748B-6C0E-4CCE-826F-7FFF69A8D989}"/>
                </a:ext>
              </a:extLst>
            </p:cNvPr>
            <p:cNvCxnSpPr/>
            <p:nvPr/>
          </p:nvCxnSpPr>
          <p:spPr bwMode="auto">
            <a:xfrm>
              <a:off x="8274561"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3" name="Gerade Verbindung 28">
              <a:extLst>
                <a:ext uri="{FF2B5EF4-FFF2-40B4-BE49-F238E27FC236}">
                  <a16:creationId xmlns:a16="http://schemas.microsoft.com/office/drawing/2014/main" id="{75F205C4-D980-468F-9ADA-831AD12FC1A2}"/>
                </a:ext>
              </a:extLst>
            </p:cNvPr>
            <p:cNvCxnSpPr/>
            <p:nvPr/>
          </p:nvCxnSpPr>
          <p:spPr bwMode="auto">
            <a:xfrm>
              <a:off x="8458200"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4" name="Gerade Verbindung 29">
              <a:extLst>
                <a:ext uri="{FF2B5EF4-FFF2-40B4-BE49-F238E27FC236}">
                  <a16:creationId xmlns:a16="http://schemas.microsoft.com/office/drawing/2014/main" id="{0379FF98-7009-4A7A-BCFF-80A66B2AF9A2}"/>
                </a:ext>
              </a:extLst>
            </p:cNvPr>
            <p:cNvCxnSpPr/>
            <p:nvPr/>
          </p:nvCxnSpPr>
          <p:spPr bwMode="auto">
            <a:xfrm>
              <a:off x="8754228"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5" name="Gerade Verbindung 30">
              <a:extLst>
                <a:ext uri="{FF2B5EF4-FFF2-40B4-BE49-F238E27FC236}">
                  <a16:creationId xmlns:a16="http://schemas.microsoft.com/office/drawing/2014/main" id="{D8548D9E-53EC-4193-8903-F463C84E6CEB}"/>
                </a:ext>
              </a:extLst>
            </p:cNvPr>
            <p:cNvCxnSpPr/>
            <p:nvPr/>
          </p:nvCxnSpPr>
          <p:spPr bwMode="auto">
            <a:xfrm flipH="1">
              <a:off x="5778" y="368668"/>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6" name="Gerade Verbindung 31">
              <a:extLst>
                <a:ext uri="{FF2B5EF4-FFF2-40B4-BE49-F238E27FC236}">
                  <a16:creationId xmlns:a16="http://schemas.microsoft.com/office/drawing/2014/main" id="{9BE6F4F3-27B4-4824-8D49-56A1A7746158}"/>
                </a:ext>
              </a:extLst>
            </p:cNvPr>
            <p:cNvCxnSpPr/>
            <p:nvPr/>
          </p:nvCxnSpPr>
          <p:spPr bwMode="auto">
            <a:xfrm flipH="1">
              <a:off x="-2" y="1006108"/>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7" name="Gerade Verbindung 32">
              <a:extLst>
                <a:ext uri="{FF2B5EF4-FFF2-40B4-BE49-F238E27FC236}">
                  <a16:creationId xmlns:a16="http://schemas.microsoft.com/office/drawing/2014/main" id="{5DB27A50-065B-4BC9-9AA4-399F8ABA2EAD}"/>
                </a:ext>
              </a:extLst>
            </p:cNvPr>
            <p:cNvCxnSpPr/>
            <p:nvPr/>
          </p:nvCxnSpPr>
          <p:spPr bwMode="auto">
            <a:xfrm flipH="1">
              <a:off x="-2" y="1880047"/>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8" name="Gerade Verbindung 33">
              <a:extLst>
                <a:ext uri="{FF2B5EF4-FFF2-40B4-BE49-F238E27FC236}">
                  <a16:creationId xmlns:a16="http://schemas.microsoft.com/office/drawing/2014/main" id="{64ED4C2C-999C-46E5-84A5-93B730E2ADD7}"/>
                </a:ext>
              </a:extLst>
            </p:cNvPr>
            <p:cNvCxnSpPr/>
            <p:nvPr/>
          </p:nvCxnSpPr>
          <p:spPr bwMode="auto">
            <a:xfrm flipH="1">
              <a:off x="-2" y="2218207"/>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9" name="Gerade Verbindung 34">
              <a:extLst>
                <a:ext uri="{FF2B5EF4-FFF2-40B4-BE49-F238E27FC236}">
                  <a16:creationId xmlns:a16="http://schemas.microsoft.com/office/drawing/2014/main" id="{481F956B-7E0E-480F-AF3B-2EED958CC29A}"/>
                </a:ext>
              </a:extLst>
            </p:cNvPr>
            <p:cNvCxnSpPr/>
            <p:nvPr/>
          </p:nvCxnSpPr>
          <p:spPr bwMode="auto">
            <a:xfrm flipH="1">
              <a:off x="-2" y="4924217"/>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20" name="Gerade Verbindung 35">
              <a:extLst>
                <a:ext uri="{FF2B5EF4-FFF2-40B4-BE49-F238E27FC236}">
                  <a16:creationId xmlns:a16="http://schemas.microsoft.com/office/drawing/2014/main" id="{9DEFE97C-EEEA-4C3B-9629-B6DB0628D159}"/>
                </a:ext>
              </a:extLst>
            </p:cNvPr>
            <p:cNvCxnSpPr/>
            <p:nvPr/>
          </p:nvCxnSpPr>
          <p:spPr bwMode="auto">
            <a:xfrm flipH="1">
              <a:off x="-2" y="6470760"/>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21" name="Gerade Verbindung 36">
              <a:extLst>
                <a:ext uri="{FF2B5EF4-FFF2-40B4-BE49-F238E27FC236}">
                  <a16:creationId xmlns:a16="http://schemas.microsoft.com/office/drawing/2014/main" id="{641967CD-35FA-4FA5-93E1-FE0042135114}"/>
                </a:ext>
              </a:extLst>
            </p:cNvPr>
            <p:cNvCxnSpPr/>
            <p:nvPr/>
          </p:nvCxnSpPr>
          <p:spPr bwMode="auto">
            <a:xfrm>
              <a:off x="7941439"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22" name="Gerade Verbindung 17">
              <a:extLst>
                <a:ext uri="{FF2B5EF4-FFF2-40B4-BE49-F238E27FC236}">
                  <a16:creationId xmlns:a16="http://schemas.microsoft.com/office/drawing/2014/main" id="{E3836F55-D55A-4D78-A5D0-2CA0C16BEA8D}"/>
                </a:ext>
              </a:extLst>
            </p:cNvPr>
            <p:cNvCxnSpPr/>
            <p:nvPr/>
          </p:nvCxnSpPr>
          <p:spPr bwMode="auto">
            <a:xfrm flipH="1">
              <a:off x="5778" y="4523774"/>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gr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9/20/2025</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Grafik 10">
            <a:extLst>
              <a:ext uri="{FF2B5EF4-FFF2-40B4-BE49-F238E27FC236}">
                <a16:creationId xmlns:a16="http://schemas.microsoft.com/office/drawing/2014/main" id="{75A2585C-25E1-4F1B-9BAF-7724F661577A}"/>
              </a:ext>
            </a:extLst>
          </p:cNvPr>
          <p:cNvPicPr>
            <a:picLocks noChangeAspect="1"/>
          </p:cNvPicPr>
          <p:nvPr userDrawn="1"/>
        </p:nvPicPr>
        <p:blipFill>
          <a:blip r:embed="rId13"/>
          <a:stretch>
            <a:fillRect/>
          </a:stretch>
        </p:blipFill>
        <p:spPr>
          <a:xfrm>
            <a:off x="11068841" y="6167826"/>
            <a:ext cx="647200" cy="256593"/>
          </a:xfrm>
          <a:prstGeom prst="rect">
            <a:avLst/>
          </a:prstGeom>
        </p:spPr>
      </p:pic>
    </p:spTree>
    <p:extLst>
      <p:ext uri="{BB962C8B-B14F-4D97-AF65-F5344CB8AC3E}">
        <p14:creationId xmlns:p14="http://schemas.microsoft.com/office/powerpoint/2010/main" val="31481561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8" name="Gruppierung 1">
            <a:extLst>
              <a:ext uri="{FF2B5EF4-FFF2-40B4-BE49-F238E27FC236}">
                <a16:creationId xmlns:a16="http://schemas.microsoft.com/office/drawing/2014/main" id="{F90D309A-D0D1-4696-A2BC-8FBA1E208D39}"/>
              </a:ext>
            </a:extLst>
          </p:cNvPr>
          <p:cNvGrpSpPr>
            <a:grpSpLocks noChangeAspect="1"/>
          </p:cNvGrpSpPr>
          <p:nvPr userDrawn="1"/>
        </p:nvGrpSpPr>
        <p:grpSpPr>
          <a:xfrm>
            <a:off x="0" y="0"/>
            <a:ext cx="12192000" cy="6858000"/>
            <a:chOff x="-2" y="0"/>
            <a:chExt cx="9149781" cy="6858000"/>
          </a:xfrm>
          <a:effectLst>
            <a:outerShdw dir="5400000" sx="1000" sy="1000" algn="ctr" rotWithShape="0">
              <a:srgbClr val="000000"/>
            </a:outerShdw>
          </a:effectLst>
        </p:grpSpPr>
        <p:cxnSp>
          <p:nvCxnSpPr>
            <p:cNvPr id="9" name="Gerade Verbindung 24">
              <a:extLst>
                <a:ext uri="{FF2B5EF4-FFF2-40B4-BE49-F238E27FC236}">
                  <a16:creationId xmlns:a16="http://schemas.microsoft.com/office/drawing/2014/main" id="{2B32699C-55C3-4B50-90B5-3820F7F20C6B}"/>
                </a:ext>
              </a:extLst>
            </p:cNvPr>
            <p:cNvCxnSpPr/>
            <p:nvPr/>
          </p:nvCxnSpPr>
          <p:spPr bwMode="auto">
            <a:xfrm>
              <a:off x="363650"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0" name="Gerade Verbindung 25">
              <a:extLst>
                <a:ext uri="{FF2B5EF4-FFF2-40B4-BE49-F238E27FC236}">
                  <a16:creationId xmlns:a16="http://schemas.microsoft.com/office/drawing/2014/main" id="{DE8D5FDF-00FF-4792-8A89-DCF3F3C33F03}"/>
                </a:ext>
              </a:extLst>
            </p:cNvPr>
            <p:cNvCxnSpPr/>
            <p:nvPr/>
          </p:nvCxnSpPr>
          <p:spPr bwMode="auto">
            <a:xfrm>
              <a:off x="646449"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1" name="Gerade Verbindung 26">
              <a:extLst>
                <a:ext uri="{FF2B5EF4-FFF2-40B4-BE49-F238E27FC236}">
                  <a16:creationId xmlns:a16="http://schemas.microsoft.com/office/drawing/2014/main" id="{0B8201F6-B613-4070-AB8F-C5B62205D0B3}"/>
                </a:ext>
              </a:extLst>
            </p:cNvPr>
            <p:cNvCxnSpPr/>
            <p:nvPr/>
          </p:nvCxnSpPr>
          <p:spPr bwMode="auto">
            <a:xfrm>
              <a:off x="992762"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2" name="Gerade Verbindung 27">
              <a:extLst>
                <a:ext uri="{FF2B5EF4-FFF2-40B4-BE49-F238E27FC236}">
                  <a16:creationId xmlns:a16="http://schemas.microsoft.com/office/drawing/2014/main" id="{7B97748B-6C0E-4CCE-826F-7FFF69A8D989}"/>
                </a:ext>
              </a:extLst>
            </p:cNvPr>
            <p:cNvCxnSpPr/>
            <p:nvPr/>
          </p:nvCxnSpPr>
          <p:spPr bwMode="auto">
            <a:xfrm>
              <a:off x="8274561"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3" name="Gerade Verbindung 28">
              <a:extLst>
                <a:ext uri="{FF2B5EF4-FFF2-40B4-BE49-F238E27FC236}">
                  <a16:creationId xmlns:a16="http://schemas.microsoft.com/office/drawing/2014/main" id="{75F205C4-D980-468F-9ADA-831AD12FC1A2}"/>
                </a:ext>
              </a:extLst>
            </p:cNvPr>
            <p:cNvCxnSpPr/>
            <p:nvPr/>
          </p:nvCxnSpPr>
          <p:spPr bwMode="auto">
            <a:xfrm>
              <a:off x="8458200"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4" name="Gerade Verbindung 29">
              <a:extLst>
                <a:ext uri="{FF2B5EF4-FFF2-40B4-BE49-F238E27FC236}">
                  <a16:creationId xmlns:a16="http://schemas.microsoft.com/office/drawing/2014/main" id="{0379FF98-7009-4A7A-BCFF-80A66B2AF9A2}"/>
                </a:ext>
              </a:extLst>
            </p:cNvPr>
            <p:cNvCxnSpPr/>
            <p:nvPr/>
          </p:nvCxnSpPr>
          <p:spPr bwMode="auto">
            <a:xfrm>
              <a:off x="8754228"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5" name="Gerade Verbindung 30">
              <a:extLst>
                <a:ext uri="{FF2B5EF4-FFF2-40B4-BE49-F238E27FC236}">
                  <a16:creationId xmlns:a16="http://schemas.microsoft.com/office/drawing/2014/main" id="{D8548D9E-53EC-4193-8903-F463C84E6CEB}"/>
                </a:ext>
              </a:extLst>
            </p:cNvPr>
            <p:cNvCxnSpPr/>
            <p:nvPr/>
          </p:nvCxnSpPr>
          <p:spPr bwMode="auto">
            <a:xfrm flipH="1">
              <a:off x="5778" y="368668"/>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6" name="Gerade Verbindung 31">
              <a:extLst>
                <a:ext uri="{FF2B5EF4-FFF2-40B4-BE49-F238E27FC236}">
                  <a16:creationId xmlns:a16="http://schemas.microsoft.com/office/drawing/2014/main" id="{9BE6F4F3-27B4-4824-8D49-56A1A7746158}"/>
                </a:ext>
              </a:extLst>
            </p:cNvPr>
            <p:cNvCxnSpPr/>
            <p:nvPr/>
          </p:nvCxnSpPr>
          <p:spPr bwMode="auto">
            <a:xfrm flipH="1">
              <a:off x="-2" y="1006108"/>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7" name="Gerade Verbindung 32">
              <a:extLst>
                <a:ext uri="{FF2B5EF4-FFF2-40B4-BE49-F238E27FC236}">
                  <a16:creationId xmlns:a16="http://schemas.microsoft.com/office/drawing/2014/main" id="{5DB27A50-065B-4BC9-9AA4-399F8ABA2EAD}"/>
                </a:ext>
              </a:extLst>
            </p:cNvPr>
            <p:cNvCxnSpPr/>
            <p:nvPr/>
          </p:nvCxnSpPr>
          <p:spPr bwMode="auto">
            <a:xfrm flipH="1">
              <a:off x="-2" y="1880047"/>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8" name="Gerade Verbindung 33">
              <a:extLst>
                <a:ext uri="{FF2B5EF4-FFF2-40B4-BE49-F238E27FC236}">
                  <a16:creationId xmlns:a16="http://schemas.microsoft.com/office/drawing/2014/main" id="{64ED4C2C-999C-46E5-84A5-93B730E2ADD7}"/>
                </a:ext>
              </a:extLst>
            </p:cNvPr>
            <p:cNvCxnSpPr/>
            <p:nvPr/>
          </p:nvCxnSpPr>
          <p:spPr bwMode="auto">
            <a:xfrm flipH="1">
              <a:off x="-2" y="2218207"/>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19" name="Gerade Verbindung 34">
              <a:extLst>
                <a:ext uri="{FF2B5EF4-FFF2-40B4-BE49-F238E27FC236}">
                  <a16:creationId xmlns:a16="http://schemas.microsoft.com/office/drawing/2014/main" id="{481F956B-7E0E-480F-AF3B-2EED958CC29A}"/>
                </a:ext>
              </a:extLst>
            </p:cNvPr>
            <p:cNvCxnSpPr/>
            <p:nvPr/>
          </p:nvCxnSpPr>
          <p:spPr bwMode="auto">
            <a:xfrm flipH="1">
              <a:off x="-2" y="4924217"/>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20" name="Gerade Verbindung 35">
              <a:extLst>
                <a:ext uri="{FF2B5EF4-FFF2-40B4-BE49-F238E27FC236}">
                  <a16:creationId xmlns:a16="http://schemas.microsoft.com/office/drawing/2014/main" id="{9DEFE97C-EEEA-4C3B-9629-B6DB0628D159}"/>
                </a:ext>
              </a:extLst>
            </p:cNvPr>
            <p:cNvCxnSpPr/>
            <p:nvPr/>
          </p:nvCxnSpPr>
          <p:spPr bwMode="auto">
            <a:xfrm flipH="1">
              <a:off x="-2" y="6470760"/>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21" name="Gerade Verbindung 36">
              <a:extLst>
                <a:ext uri="{FF2B5EF4-FFF2-40B4-BE49-F238E27FC236}">
                  <a16:creationId xmlns:a16="http://schemas.microsoft.com/office/drawing/2014/main" id="{641967CD-35FA-4FA5-93E1-FE0042135114}"/>
                </a:ext>
              </a:extLst>
            </p:cNvPr>
            <p:cNvCxnSpPr/>
            <p:nvPr/>
          </p:nvCxnSpPr>
          <p:spPr bwMode="auto">
            <a:xfrm>
              <a:off x="7941439" y="0"/>
              <a:ext cx="0" cy="6858000"/>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cxnSp>
          <p:nvCxnSpPr>
            <p:cNvPr id="22" name="Gerade Verbindung 17">
              <a:extLst>
                <a:ext uri="{FF2B5EF4-FFF2-40B4-BE49-F238E27FC236}">
                  <a16:creationId xmlns:a16="http://schemas.microsoft.com/office/drawing/2014/main" id="{E3836F55-D55A-4D78-A5D0-2CA0C16BEA8D}"/>
                </a:ext>
              </a:extLst>
            </p:cNvPr>
            <p:cNvCxnSpPr/>
            <p:nvPr/>
          </p:nvCxnSpPr>
          <p:spPr bwMode="auto">
            <a:xfrm flipH="1">
              <a:off x="5778" y="4523774"/>
              <a:ext cx="9144001" cy="1"/>
            </a:xfrm>
            <a:prstGeom prst="line">
              <a:avLst/>
            </a:prstGeom>
            <a:solidFill>
              <a:schemeClr val="accent1"/>
            </a:solidFill>
            <a:ln w="9525" cap="flat" cmpd="sng" algn="ctr">
              <a:solidFill>
                <a:schemeClr val="tx1">
                  <a:alpha val="0"/>
                </a:schemeClr>
              </a:solidFill>
              <a:prstDash val="lgDash"/>
              <a:round/>
              <a:headEnd type="none" w="med" len="med"/>
              <a:tailEnd type="none" w="med" len="med"/>
            </a:ln>
            <a:effectLst/>
          </p:spPr>
        </p:cxnSp>
      </p:gr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9/20/2025</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Grafik 10">
            <a:extLst>
              <a:ext uri="{FF2B5EF4-FFF2-40B4-BE49-F238E27FC236}">
                <a16:creationId xmlns:a16="http://schemas.microsoft.com/office/drawing/2014/main" id="{75A2585C-25E1-4F1B-9BAF-7724F661577A}"/>
              </a:ext>
            </a:extLst>
          </p:cNvPr>
          <p:cNvPicPr>
            <a:picLocks noChangeAspect="1"/>
          </p:cNvPicPr>
          <p:nvPr userDrawn="1"/>
        </p:nvPicPr>
        <p:blipFill>
          <a:blip r:embed="rId13"/>
          <a:stretch>
            <a:fillRect/>
          </a:stretch>
        </p:blipFill>
        <p:spPr>
          <a:xfrm>
            <a:off x="11025509" y="6219828"/>
            <a:ext cx="647200" cy="256593"/>
          </a:xfrm>
          <a:prstGeom prst="rect">
            <a:avLst/>
          </a:prstGeom>
        </p:spPr>
      </p:pic>
    </p:spTree>
    <p:extLst>
      <p:ext uri="{BB962C8B-B14F-4D97-AF65-F5344CB8AC3E}">
        <p14:creationId xmlns:p14="http://schemas.microsoft.com/office/powerpoint/2010/main" val="16652436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0C6F27-EDF4-4351-8F62-2E041AF6C0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40460"/>
            <a:ext cx="9144000" cy="6858000"/>
          </a:xfrm>
          <a:prstGeom prst="rect">
            <a:avLst/>
          </a:prstGeom>
        </p:spPr>
      </p:pic>
      <p:sp>
        <p:nvSpPr>
          <p:cNvPr id="4" name="Textfeld 3">
            <a:extLst>
              <a:ext uri="{FF2B5EF4-FFF2-40B4-BE49-F238E27FC236}">
                <a16:creationId xmlns:a16="http://schemas.microsoft.com/office/drawing/2014/main" id="{46378E54-04EF-4DF2-8303-28A184E83BB8}"/>
              </a:ext>
            </a:extLst>
          </p:cNvPr>
          <p:cNvSpPr txBox="1"/>
          <p:nvPr/>
        </p:nvSpPr>
        <p:spPr>
          <a:xfrm>
            <a:off x="2033784" y="469432"/>
            <a:ext cx="5988866" cy="1406501"/>
          </a:xfrm>
          <a:prstGeom prst="rect">
            <a:avLst/>
          </a:prstGeom>
          <a:noFill/>
        </p:spPr>
        <p:txBody>
          <a:bodyPr wrap="square" lIns="0" tIns="0" rIns="0" bIns="0" rtlCol="0">
            <a:noAutofit/>
          </a:bodyPr>
          <a:lstStyle/>
          <a:p>
            <a:pPr eaLnBrk="0" hangingPunct="0"/>
            <a:r>
              <a:rPr lang="de-DE" sz="4400" spc="30" dirty="0">
                <a:solidFill>
                  <a:srgbClr val="C7DE37"/>
                </a:solidFill>
                <a:latin typeface="Oswald Regular"/>
                <a:cs typeface="Oswald Regular"/>
              </a:rPr>
              <a:t>EPICS – As Part of a Scientifc Control Solutions</a:t>
            </a:r>
          </a:p>
        </p:txBody>
      </p:sp>
      <p:pic>
        <p:nvPicPr>
          <p:cNvPr id="9" name="Grafik 8">
            <a:extLst>
              <a:ext uri="{FF2B5EF4-FFF2-40B4-BE49-F238E27FC236}">
                <a16:creationId xmlns:a16="http://schemas.microsoft.com/office/drawing/2014/main" id="{EC544E34-662F-4CD5-9395-A2DC301EEE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3784" y="5982160"/>
            <a:ext cx="934992" cy="494257"/>
          </a:xfrm>
          <a:prstGeom prst="rect">
            <a:avLst/>
          </a:prstGeom>
        </p:spPr>
      </p:pic>
      <p:sp>
        <p:nvSpPr>
          <p:cNvPr id="5" name="Textfeld 3"/>
          <p:cNvSpPr txBox="1"/>
          <p:nvPr/>
        </p:nvSpPr>
        <p:spPr>
          <a:xfrm>
            <a:off x="4526344" y="6159731"/>
            <a:ext cx="5988866" cy="316686"/>
          </a:xfrm>
          <a:prstGeom prst="rect">
            <a:avLst/>
          </a:prstGeom>
          <a:noFill/>
        </p:spPr>
        <p:txBody>
          <a:bodyPr wrap="square" lIns="0" tIns="0" rIns="0" bIns="0" rtlCol="0">
            <a:noAutofit/>
          </a:bodyPr>
          <a:lstStyle/>
          <a:p>
            <a:pPr eaLnBrk="0" hangingPunct="0"/>
            <a:r>
              <a:rPr lang="de-DE" sz="1200" spc="30" dirty="0">
                <a:solidFill>
                  <a:srgbClr val="C7DE37"/>
                </a:solidFill>
                <a:latin typeface="Oswald Regular"/>
                <a:cs typeface="Oswald Regular"/>
              </a:rPr>
              <a:t>The collective as seen by Bob Dalesio</a:t>
            </a:r>
          </a:p>
        </p:txBody>
      </p:sp>
    </p:spTree>
    <p:extLst>
      <p:ext uri="{BB962C8B-B14F-4D97-AF65-F5344CB8AC3E}">
        <p14:creationId xmlns:p14="http://schemas.microsoft.com/office/powerpoint/2010/main" val="3174331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C25DC40-5C80-400C-AB38-0B0A4565B575}"/>
              </a:ext>
            </a:extLst>
          </p:cNvPr>
          <p:cNvSpPr/>
          <p:nvPr/>
        </p:nvSpPr>
        <p:spPr>
          <a:xfrm>
            <a:off x="0" y="1067605"/>
            <a:ext cx="12148472" cy="2439513"/>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a:extLst>
              <a:ext uri="{FF2B5EF4-FFF2-40B4-BE49-F238E27FC236}">
                <a16:creationId xmlns:a16="http://schemas.microsoft.com/office/drawing/2014/main" id="{121926CB-018D-43B2-8DEA-25A284669A4C}"/>
              </a:ext>
            </a:extLst>
          </p:cNvPr>
          <p:cNvCxnSpPr>
            <a:cxnSpLocks/>
          </p:cNvCxnSpPr>
          <p:nvPr/>
        </p:nvCxnSpPr>
        <p:spPr>
          <a:xfrm flipH="1">
            <a:off x="638978" y="3546325"/>
            <a:ext cx="1125923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A3F00C8-2151-4540-A5C3-B7F237C1C267}"/>
              </a:ext>
            </a:extLst>
          </p:cNvPr>
          <p:cNvSpPr txBox="1"/>
          <p:nvPr/>
        </p:nvSpPr>
        <p:spPr>
          <a:xfrm>
            <a:off x="7309492" y="3507119"/>
            <a:ext cx="4838982" cy="369332"/>
          </a:xfrm>
          <a:prstGeom prst="rect">
            <a:avLst/>
          </a:prstGeom>
          <a:noFill/>
        </p:spPr>
        <p:txBody>
          <a:bodyPr wrap="square" rtlCol="0">
            <a:spAutoFit/>
          </a:bodyPr>
          <a:lstStyle/>
          <a:p>
            <a:r>
              <a:rPr lang="en-US" dirty="0">
                <a:solidFill>
                  <a:schemeClr val="accent4">
                    <a:lumMod val="75000"/>
                  </a:schemeClr>
                </a:solidFill>
              </a:rPr>
              <a:t>Ethernet instrumentation Command and Monitor</a:t>
            </a:r>
          </a:p>
        </p:txBody>
      </p:sp>
      <p:cxnSp>
        <p:nvCxnSpPr>
          <p:cNvPr id="11" name="Straight Connector 10">
            <a:extLst>
              <a:ext uri="{FF2B5EF4-FFF2-40B4-BE49-F238E27FC236}">
                <a16:creationId xmlns:a16="http://schemas.microsoft.com/office/drawing/2014/main" id="{339A1A0B-606F-4CA6-B06D-3542370D9404}"/>
              </a:ext>
            </a:extLst>
          </p:cNvPr>
          <p:cNvCxnSpPr>
            <a:cxnSpLocks/>
          </p:cNvCxnSpPr>
          <p:nvPr/>
        </p:nvCxnSpPr>
        <p:spPr>
          <a:xfrm flipH="1" flipV="1">
            <a:off x="638979" y="3888397"/>
            <a:ext cx="11259238" cy="147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A24B784-EE5F-461A-A85D-A3D8BD92F6F4}"/>
              </a:ext>
            </a:extLst>
          </p:cNvPr>
          <p:cNvSpPr txBox="1"/>
          <p:nvPr/>
        </p:nvSpPr>
        <p:spPr>
          <a:xfrm>
            <a:off x="7271639" y="3844178"/>
            <a:ext cx="4332960" cy="369332"/>
          </a:xfrm>
          <a:prstGeom prst="rect">
            <a:avLst/>
          </a:prstGeom>
          <a:noFill/>
        </p:spPr>
        <p:txBody>
          <a:bodyPr wrap="square" rtlCol="0">
            <a:spAutoFit/>
          </a:bodyPr>
          <a:lstStyle/>
          <a:p>
            <a:r>
              <a:rPr lang="en-US" dirty="0">
                <a:solidFill>
                  <a:srgbClr val="FF0000"/>
                </a:solidFill>
              </a:rPr>
              <a:t>Ethernet Instrumentation Large Buffer Xfer</a:t>
            </a:r>
          </a:p>
        </p:txBody>
      </p:sp>
      <p:cxnSp>
        <p:nvCxnSpPr>
          <p:cNvPr id="15" name="Straight Connector 14">
            <a:extLst>
              <a:ext uri="{FF2B5EF4-FFF2-40B4-BE49-F238E27FC236}">
                <a16:creationId xmlns:a16="http://schemas.microsoft.com/office/drawing/2014/main" id="{0AF06E91-B5D4-4178-9651-5C211204D357}"/>
              </a:ext>
            </a:extLst>
          </p:cNvPr>
          <p:cNvCxnSpPr>
            <a:cxnSpLocks/>
          </p:cNvCxnSpPr>
          <p:nvPr/>
        </p:nvCxnSpPr>
        <p:spPr>
          <a:xfrm flipH="1" flipV="1">
            <a:off x="638978" y="3168086"/>
            <a:ext cx="11259240" cy="4366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4B48335-C822-4D89-AF43-5A72840CF451}"/>
              </a:ext>
            </a:extLst>
          </p:cNvPr>
          <p:cNvSpPr txBox="1"/>
          <p:nvPr/>
        </p:nvSpPr>
        <p:spPr>
          <a:xfrm>
            <a:off x="7356968" y="3168257"/>
            <a:ext cx="3935501" cy="369332"/>
          </a:xfrm>
          <a:prstGeom prst="rect">
            <a:avLst/>
          </a:prstGeom>
          <a:noFill/>
        </p:spPr>
        <p:txBody>
          <a:bodyPr wrap="none" rtlCol="0">
            <a:spAutoFit/>
          </a:bodyPr>
          <a:lstStyle/>
          <a:p>
            <a:r>
              <a:rPr lang="en-US" b="1" dirty="0"/>
              <a:t>Ethernet UDP/TCPIP for EPICS pvAccess</a:t>
            </a:r>
          </a:p>
        </p:txBody>
      </p:sp>
      <p:pic>
        <p:nvPicPr>
          <p:cNvPr id="19" name="Picture 18">
            <a:extLst>
              <a:ext uri="{FF2B5EF4-FFF2-40B4-BE49-F238E27FC236}">
                <a16:creationId xmlns:a16="http://schemas.microsoft.com/office/drawing/2014/main" id="{8C6A69CA-5B3C-4765-B8EF-C3EA236E0507}"/>
              </a:ext>
            </a:extLst>
          </p:cNvPr>
          <p:cNvPicPr>
            <a:picLocks noChangeAspect="1"/>
          </p:cNvPicPr>
          <p:nvPr/>
        </p:nvPicPr>
        <p:blipFill>
          <a:blip r:embed="rId2"/>
          <a:stretch>
            <a:fillRect/>
          </a:stretch>
        </p:blipFill>
        <p:spPr>
          <a:xfrm>
            <a:off x="344830" y="2249403"/>
            <a:ext cx="1949517" cy="508776"/>
          </a:xfrm>
          <a:prstGeom prst="rect">
            <a:avLst/>
          </a:prstGeom>
        </p:spPr>
      </p:pic>
      <p:sp>
        <p:nvSpPr>
          <p:cNvPr id="20" name="TextBox 19">
            <a:extLst>
              <a:ext uri="{FF2B5EF4-FFF2-40B4-BE49-F238E27FC236}">
                <a16:creationId xmlns:a16="http://schemas.microsoft.com/office/drawing/2014/main" id="{986E5A83-E716-41AD-AA32-C708919D8228}"/>
              </a:ext>
            </a:extLst>
          </p:cNvPr>
          <p:cNvSpPr txBox="1"/>
          <p:nvPr/>
        </p:nvSpPr>
        <p:spPr>
          <a:xfrm>
            <a:off x="300853" y="1811304"/>
            <a:ext cx="2106657" cy="646331"/>
          </a:xfrm>
          <a:prstGeom prst="rect">
            <a:avLst/>
          </a:prstGeom>
          <a:noFill/>
        </p:spPr>
        <p:txBody>
          <a:bodyPr wrap="square" rtlCol="0">
            <a:spAutoFit/>
          </a:bodyPr>
          <a:lstStyle/>
          <a:p>
            <a:r>
              <a:rPr lang="en-US" sz="1200" dirty="0"/>
              <a:t>I/O Controller</a:t>
            </a:r>
          </a:p>
          <a:p>
            <a:r>
              <a:rPr lang="en-US" sz="1200" dirty="0"/>
              <a:t>Command and Monitor</a:t>
            </a:r>
          </a:p>
          <a:p>
            <a:endParaRPr lang="en-US" sz="1200" dirty="0"/>
          </a:p>
        </p:txBody>
      </p:sp>
      <p:cxnSp>
        <p:nvCxnSpPr>
          <p:cNvPr id="22" name="Straight Connector 21">
            <a:extLst>
              <a:ext uri="{FF2B5EF4-FFF2-40B4-BE49-F238E27FC236}">
                <a16:creationId xmlns:a16="http://schemas.microsoft.com/office/drawing/2014/main" id="{12ECFB4B-A5DE-4040-AD26-558B937094C5}"/>
              </a:ext>
            </a:extLst>
          </p:cNvPr>
          <p:cNvCxnSpPr>
            <a:cxnSpLocks/>
            <a:endCxn id="19" idx="2"/>
          </p:cNvCxnSpPr>
          <p:nvPr/>
        </p:nvCxnSpPr>
        <p:spPr>
          <a:xfrm flipV="1">
            <a:off x="1319589" y="2758179"/>
            <a:ext cx="0" cy="409907"/>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99229F95-5488-4ED3-8CAB-200D6FC6FD25}"/>
              </a:ext>
            </a:extLst>
          </p:cNvPr>
          <p:cNvPicPr>
            <a:picLocks noChangeAspect="1"/>
          </p:cNvPicPr>
          <p:nvPr/>
        </p:nvPicPr>
        <p:blipFill>
          <a:blip r:embed="rId2"/>
          <a:stretch>
            <a:fillRect/>
          </a:stretch>
        </p:blipFill>
        <p:spPr>
          <a:xfrm>
            <a:off x="9200555" y="2249403"/>
            <a:ext cx="1949517" cy="508776"/>
          </a:xfrm>
          <a:prstGeom prst="rect">
            <a:avLst/>
          </a:prstGeom>
        </p:spPr>
      </p:pic>
      <p:cxnSp>
        <p:nvCxnSpPr>
          <p:cNvPr id="28" name="Straight Connector 27">
            <a:extLst>
              <a:ext uri="{FF2B5EF4-FFF2-40B4-BE49-F238E27FC236}">
                <a16:creationId xmlns:a16="http://schemas.microsoft.com/office/drawing/2014/main" id="{CABD6A9F-2DCE-4681-BDC1-9E5929E4FED0}"/>
              </a:ext>
            </a:extLst>
          </p:cNvPr>
          <p:cNvCxnSpPr>
            <a:cxnSpLocks/>
            <a:endCxn id="27" idx="2"/>
          </p:cNvCxnSpPr>
          <p:nvPr/>
        </p:nvCxnSpPr>
        <p:spPr>
          <a:xfrm flipV="1">
            <a:off x="10175314" y="2758179"/>
            <a:ext cx="0" cy="409907"/>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D820E70-60AA-4BEA-9E6E-6D29E2F61EB6}"/>
              </a:ext>
            </a:extLst>
          </p:cNvPr>
          <p:cNvSpPr txBox="1"/>
          <p:nvPr/>
        </p:nvSpPr>
        <p:spPr>
          <a:xfrm>
            <a:off x="10164863" y="2427633"/>
            <a:ext cx="2106657" cy="276999"/>
          </a:xfrm>
          <a:prstGeom prst="rect">
            <a:avLst/>
          </a:prstGeom>
          <a:noFill/>
        </p:spPr>
        <p:txBody>
          <a:bodyPr wrap="square" rtlCol="0">
            <a:spAutoFit/>
          </a:bodyPr>
          <a:lstStyle/>
          <a:p>
            <a:r>
              <a:rPr lang="en-US" sz="1200" dirty="0"/>
              <a:t>Console Server</a:t>
            </a:r>
          </a:p>
        </p:txBody>
      </p:sp>
      <p:pic>
        <p:nvPicPr>
          <p:cNvPr id="30" name="Picture 29">
            <a:extLst>
              <a:ext uri="{FF2B5EF4-FFF2-40B4-BE49-F238E27FC236}">
                <a16:creationId xmlns:a16="http://schemas.microsoft.com/office/drawing/2014/main" id="{3AB01C29-DCA4-41AD-943B-9904B7D9F183}"/>
              </a:ext>
            </a:extLst>
          </p:cNvPr>
          <p:cNvPicPr>
            <a:picLocks noChangeAspect="1"/>
          </p:cNvPicPr>
          <p:nvPr/>
        </p:nvPicPr>
        <p:blipFill>
          <a:blip r:embed="rId3"/>
          <a:stretch>
            <a:fillRect/>
          </a:stretch>
        </p:blipFill>
        <p:spPr>
          <a:xfrm>
            <a:off x="7949904" y="1094075"/>
            <a:ext cx="4033676" cy="1113119"/>
          </a:xfrm>
          <a:prstGeom prst="rect">
            <a:avLst/>
          </a:prstGeom>
        </p:spPr>
      </p:pic>
      <p:pic>
        <p:nvPicPr>
          <p:cNvPr id="31" name="Picture 30">
            <a:extLst>
              <a:ext uri="{FF2B5EF4-FFF2-40B4-BE49-F238E27FC236}">
                <a16:creationId xmlns:a16="http://schemas.microsoft.com/office/drawing/2014/main" id="{8645C033-89FD-42D3-9B51-6A6A6244DB30}"/>
              </a:ext>
            </a:extLst>
          </p:cNvPr>
          <p:cNvPicPr>
            <a:picLocks noChangeAspect="1"/>
          </p:cNvPicPr>
          <p:nvPr/>
        </p:nvPicPr>
        <p:blipFill>
          <a:blip r:embed="rId2"/>
          <a:stretch>
            <a:fillRect/>
          </a:stretch>
        </p:blipFill>
        <p:spPr>
          <a:xfrm>
            <a:off x="3032480" y="2249403"/>
            <a:ext cx="1949517" cy="508776"/>
          </a:xfrm>
          <a:prstGeom prst="rect">
            <a:avLst/>
          </a:prstGeom>
        </p:spPr>
      </p:pic>
      <p:pic>
        <p:nvPicPr>
          <p:cNvPr id="32" name="Picture 2" descr="data storage solutions">
            <a:extLst>
              <a:ext uri="{FF2B5EF4-FFF2-40B4-BE49-F238E27FC236}">
                <a16:creationId xmlns:a16="http://schemas.microsoft.com/office/drawing/2014/main" id="{747AD2C7-E2EF-4213-BC3C-42F07E3AC9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5264" y="1265450"/>
            <a:ext cx="1595113" cy="922507"/>
          </a:xfrm>
          <a:prstGeom prst="rect">
            <a:avLst/>
          </a:prstGeom>
          <a:noFill/>
          <a:extLst>
            <a:ext uri="{909E8E84-426E-40DD-AFC4-6F175D3DCCD1}">
              <a14:hiddenFill xmlns:a14="http://schemas.microsoft.com/office/drawing/2010/main">
                <a:solidFill>
                  <a:srgbClr val="FFFFFF"/>
                </a:solidFill>
              </a14:hiddenFill>
            </a:ext>
          </a:extLst>
        </p:spPr>
      </p:pic>
      <p:cxnSp>
        <p:nvCxnSpPr>
          <p:cNvPr id="33" name="Straight Connector 32">
            <a:extLst>
              <a:ext uri="{FF2B5EF4-FFF2-40B4-BE49-F238E27FC236}">
                <a16:creationId xmlns:a16="http://schemas.microsoft.com/office/drawing/2014/main" id="{0423E6EA-F1AE-4442-966C-F35F15F9F72D}"/>
              </a:ext>
            </a:extLst>
          </p:cNvPr>
          <p:cNvCxnSpPr>
            <a:cxnSpLocks/>
          </p:cNvCxnSpPr>
          <p:nvPr/>
        </p:nvCxnSpPr>
        <p:spPr>
          <a:xfrm flipV="1">
            <a:off x="4164378" y="2750942"/>
            <a:ext cx="10451" cy="1126438"/>
          </a:xfrm>
          <a:prstGeom prst="line">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BD16F3AF-3A74-478E-A7F2-350092F3B3A9}"/>
              </a:ext>
            </a:extLst>
          </p:cNvPr>
          <p:cNvSpPr txBox="1"/>
          <p:nvPr/>
        </p:nvSpPr>
        <p:spPr>
          <a:xfrm>
            <a:off x="3114667" y="1861468"/>
            <a:ext cx="2106657" cy="461665"/>
          </a:xfrm>
          <a:prstGeom prst="rect">
            <a:avLst/>
          </a:prstGeom>
          <a:noFill/>
        </p:spPr>
        <p:txBody>
          <a:bodyPr wrap="square" rtlCol="0">
            <a:spAutoFit/>
          </a:bodyPr>
          <a:lstStyle/>
          <a:p>
            <a:r>
              <a:rPr lang="en-US" sz="1200" dirty="0"/>
              <a:t>I/O Controller</a:t>
            </a:r>
          </a:p>
          <a:p>
            <a:r>
              <a:rPr lang="en-US" sz="1200" dirty="0"/>
              <a:t>Data Acquisition Computer</a:t>
            </a:r>
          </a:p>
        </p:txBody>
      </p:sp>
      <p:pic>
        <p:nvPicPr>
          <p:cNvPr id="41" name="Picture 40">
            <a:extLst>
              <a:ext uri="{FF2B5EF4-FFF2-40B4-BE49-F238E27FC236}">
                <a16:creationId xmlns:a16="http://schemas.microsoft.com/office/drawing/2014/main" id="{25622136-D96F-4FB5-96B3-626966282444}"/>
              </a:ext>
            </a:extLst>
          </p:cNvPr>
          <p:cNvPicPr>
            <a:picLocks noChangeAspect="1"/>
          </p:cNvPicPr>
          <p:nvPr/>
        </p:nvPicPr>
        <p:blipFill>
          <a:blip r:embed="rId5"/>
          <a:stretch>
            <a:fillRect/>
          </a:stretch>
        </p:blipFill>
        <p:spPr>
          <a:xfrm>
            <a:off x="10312695" y="5231767"/>
            <a:ext cx="1397887" cy="775299"/>
          </a:xfrm>
          <a:prstGeom prst="rect">
            <a:avLst/>
          </a:prstGeom>
        </p:spPr>
      </p:pic>
      <p:pic>
        <p:nvPicPr>
          <p:cNvPr id="42" name="Picture 41">
            <a:extLst>
              <a:ext uri="{FF2B5EF4-FFF2-40B4-BE49-F238E27FC236}">
                <a16:creationId xmlns:a16="http://schemas.microsoft.com/office/drawing/2014/main" id="{104E1D15-896B-4A8A-A2A8-05537B5F7ADA}"/>
              </a:ext>
            </a:extLst>
          </p:cNvPr>
          <p:cNvPicPr>
            <a:picLocks noChangeAspect="1"/>
          </p:cNvPicPr>
          <p:nvPr/>
        </p:nvPicPr>
        <p:blipFill>
          <a:blip r:embed="rId2"/>
          <a:stretch>
            <a:fillRect/>
          </a:stretch>
        </p:blipFill>
        <p:spPr>
          <a:xfrm>
            <a:off x="5538148" y="2260420"/>
            <a:ext cx="1949517" cy="508776"/>
          </a:xfrm>
          <a:prstGeom prst="rect">
            <a:avLst/>
          </a:prstGeom>
        </p:spPr>
      </p:pic>
      <p:cxnSp>
        <p:nvCxnSpPr>
          <p:cNvPr id="95" name="Straight Connector 94">
            <a:extLst>
              <a:ext uri="{FF2B5EF4-FFF2-40B4-BE49-F238E27FC236}">
                <a16:creationId xmlns:a16="http://schemas.microsoft.com/office/drawing/2014/main" id="{1EC12063-8012-4454-9725-FAFA12F5FB61}"/>
              </a:ext>
            </a:extLst>
          </p:cNvPr>
          <p:cNvCxnSpPr>
            <a:cxnSpLocks/>
          </p:cNvCxnSpPr>
          <p:nvPr/>
        </p:nvCxnSpPr>
        <p:spPr>
          <a:xfrm flipV="1">
            <a:off x="692938" y="4327152"/>
            <a:ext cx="11151318" cy="11653"/>
          </a:xfrm>
          <a:prstGeom prst="line">
            <a:avLst/>
          </a:prstGeom>
          <a:ln w="38100">
            <a:solidFill>
              <a:srgbClr val="FFC000"/>
            </a:solidFill>
          </a:ln>
        </p:spPr>
        <p:style>
          <a:lnRef idx="3">
            <a:schemeClr val="accent1"/>
          </a:lnRef>
          <a:fillRef idx="0">
            <a:schemeClr val="accent1"/>
          </a:fillRef>
          <a:effectRef idx="2">
            <a:schemeClr val="accent1"/>
          </a:effectRef>
          <a:fontRef idx="minor">
            <a:schemeClr val="tx1"/>
          </a:fontRef>
        </p:style>
      </p:cxnSp>
      <p:sp>
        <p:nvSpPr>
          <p:cNvPr id="96" name="TextBox 95">
            <a:extLst>
              <a:ext uri="{FF2B5EF4-FFF2-40B4-BE49-F238E27FC236}">
                <a16:creationId xmlns:a16="http://schemas.microsoft.com/office/drawing/2014/main" id="{1DC463E7-A1F4-458A-A128-6845A63A2710}"/>
              </a:ext>
            </a:extLst>
          </p:cNvPr>
          <p:cNvSpPr txBox="1"/>
          <p:nvPr/>
        </p:nvSpPr>
        <p:spPr>
          <a:xfrm>
            <a:off x="7309492" y="4351248"/>
            <a:ext cx="4212682" cy="369332"/>
          </a:xfrm>
          <a:prstGeom prst="rect">
            <a:avLst/>
          </a:prstGeom>
          <a:noFill/>
        </p:spPr>
        <p:txBody>
          <a:bodyPr wrap="square" rtlCol="0">
            <a:spAutoFit/>
          </a:bodyPr>
          <a:lstStyle/>
          <a:p>
            <a:r>
              <a:rPr lang="en-US" dirty="0">
                <a:solidFill>
                  <a:srgbClr val="92D050"/>
                </a:solidFill>
              </a:rPr>
              <a:t>Deterministic Timing Distribution Network</a:t>
            </a:r>
          </a:p>
        </p:txBody>
      </p:sp>
      <p:sp>
        <p:nvSpPr>
          <p:cNvPr id="105" name="TextBox 104">
            <a:extLst>
              <a:ext uri="{FF2B5EF4-FFF2-40B4-BE49-F238E27FC236}">
                <a16:creationId xmlns:a16="http://schemas.microsoft.com/office/drawing/2014/main" id="{6FC94333-247E-4B79-BEE4-77BBB02F3A51}"/>
              </a:ext>
            </a:extLst>
          </p:cNvPr>
          <p:cNvSpPr txBox="1"/>
          <p:nvPr/>
        </p:nvSpPr>
        <p:spPr>
          <a:xfrm>
            <a:off x="-18103" y="3797047"/>
            <a:ext cx="4212682" cy="646331"/>
          </a:xfrm>
          <a:prstGeom prst="rect">
            <a:avLst/>
          </a:prstGeom>
          <a:noFill/>
        </p:spPr>
        <p:txBody>
          <a:bodyPr wrap="square" rtlCol="0">
            <a:spAutoFit/>
          </a:bodyPr>
          <a:lstStyle/>
          <a:p>
            <a:r>
              <a:rPr lang="en-US" dirty="0">
                <a:solidFill>
                  <a:srgbClr val="FFC000"/>
                </a:solidFill>
              </a:rPr>
              <a:t>Event </a:t>
            </a:r>
          </a:p>
          <a:p>
            <a:r>
              <a:rPr lang="en-US" dirty="0">
                <a:solidFill>
                  <a:srgbClr val="FFC000"/>
                </a:solidFill>
              </a:rPr>
              <a:t>Generator</a:t>
            </a:r>
          </a:p>
        </p:txBody>
      </p:sp>
      <p:sp>
        <p:nvSpPr>
          <p:cNvPr id="115" name="TextBox 114">
            <a:extLst>
              <a:ext uri="{FF2B5EF4-FFF2-40B4-BE49-F238E27FC236}">
                <a16:creationId xmlns:a16="http://schemas.microsoft.com/office/drawing/2014/main" id="{7C6D82A4-6FE0-4DFD-AFEC-4AF7AFD0B8A4}"/>
              </a:ext>
            </a:extLst>
          </p:cNvPr>
          <p:cNvSpPr txBox="1"/>
          <p:nvPr/>
        </p:nvSpPr>
        <p:spPr>
          <a:xfrm>
            <a:off x="42540" y="6042861"/>
            <a:ext cx="1409080" cy="646331"/>
          </a:xfrm>
          <a:prstGeom prst="rect">
            <a:avLst/>
          </a:prstGeom>
          <a:noFill/>
        </p:spPr>
        <p:txBody>
          <a:bodyPr wrap="square" rtlCol="0">
            <a:spAutoFit/>
          </a:bodyPr>
          <a:lstStyle/>
          <a:p>
            <a:pPr algn="r"/>
            <a:r>
              <a:rPr lang="en-US" dirty="0">
                <a:solidFill>
                  <a:srgbClr val="7030A0"/>
                </a:solidFill>
              </a:rPr>
              <a:t>Cables to </a:t>
            </a:r>
          </a:p>
          <a:p>
            <a:pPr algn="r"/>
            <a:r>
              <a:rPr lang="en-US" dirty="0">
                <a:solidFill>
                  <a:srgbClr val="7030A0"/>
                </a:solidFill>
              </a:rPr>
              <a:t>instruments</a:t>
            </a:r>
          </a:p>
        </p:txBody>
      </p:sp>
      <p:cxnSp>
        <p:nvCxnSpPr>
          <p:cNvPr id="116" name="Straight Connector 115">
            <a:extLst>
              <a:ext uri="{FF2B5EF4-FFF2-40B4-BE49-F238E27FC236}">
                <a16:creationId xmlns:a16="http://schemas.microsoft.com/office/drawing/2014/main" id="{8D94D2F3-E3E7-472C-8A0A-A14193A3AF06}"/>
              </a:ext>
            </a:extLst>
          </p:cNvPr>
          <p:cNvCxnSpPr>
            <a:cxnSpLocks/>
          </p:cNvCxnSpPr>
          <p:nvPr/>
        </p:nvCxnSpPr>
        <p:spPr>
          <a:xfrm>
            <a:off x="880449" y="2738254"/>
            <a:ext cx="0" cy="808071"/>
          </a:xfrm>
          <a:prstGeom prst="line">
            <a:avLst/>
          </a:prstGeom>
          <a:ln w="19050">
            <a:solidFill>
              <a:schemeClr val="accent4">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8" name="Picture 4">
            <a:extLst>
              <a:ext uri="{FF2B5EF4-FFF2-40B4-BE49-F238E27FC236}">
                <a16:creationId xmlns:a16="http://schemas.microsoft.com/office/drawing/2014/main" id="{A5C092D6-05C1-445E-BBE6-CC6B5147C9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70860" y="5036371"/>
            <a:ext cx="1431880" cy="1431880"/>
          </a:xfrm>
          <a:prstGeom prst="rect">
            <a:avLst/>
          </a:prstGeom>
          <a:noFill/>
          <a:extLst>
            <a:ext uri="{909E8E84-426E-40DD-AFC4-6F175D3DCCD1}">
              <a14:hiddenFill xmlns:a14="http://schemas.microsoft.com/office/drawing/2010/main">
                <a:solidFill>
                  <a:srgbClr val="FFFFFF"/>
                </a:solidFill>
              </a14:hiddenFill>
            </a:ext>
          </a:extLst>
        </p:spPr>
      </p:pic>
      <p:cxnSp>
        <p:nvCxnSpPr>
          <p:cNvPr id="76" name="Straight Connector 75">
            <a:extLst>
              <a:ext uri="{FF2B5EF4-FFF2-40B4-BE49-F238E27FC236}">
                <a16:creationId xmlns:a16="http://schemas.microsoft.com/office/drawing/2014/main" id="{E4716D6D-B244-4375-9516-02B50170C670}"/>
              </a:ext>
            </a:extLst>
          </p:cNvPr>
          <p:cNvCxnSpPr>
            <a:cxnSpLocks/>
          </p:cNvCxnSpPr>
          <p:nvPr/>
        </p:nvCxnSpPr>
        <p:spPr>
          <a:xfrm>
            <a:off x="5467350" y="3537418"/>
            <a:ext cx="0" cy="1754772"/>
          </a:xfrm>
          <a:prstGeom prst="line">
            <a:avLst/>
          </a:prstGeom>
          <a:ln w="19050">
            <a:solidFill>
              <a:schemeClr val="accent4">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4B265341-697B-49C6-931C-D7D85B18B408}"/>
              </a:ext>
            </a:extLst>
          </p:cNvPr>
          <p:cNvCxnSpPr>
            <a:cxnSpLocks/>
          </p:cNvCxnSpPr>
          <p:nvPr/>
        </p:nvCxnSpPr>
        <p:spPr>
          <a:xfrm>
            <a:off x="11030688" y="3546325"/>
            <a:ext cx="0" cy="1745865"/>
          </a:xfrm>
          <a:prstGeom prst="line">
            <a:avLst/>
          </a:prstGeom>
          <a:ln w="19050">
            <a:solidFill>
              <a:schemeClr val="accent4">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80" name="Picture 4">
            <a:extLst>
              <a:ext uri="{FF2B5EF4-FFF2-40B4-BE49-F238E27FC236}">
                <a16:creationId xmlns:a16="http://schemas.microsoft.com/office/drawing/2014/main" id="{2766274F-1ABB-42A4-9B12-8F427E52877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4415" y="5036371"/>
            <a:ext cx="1431880" cy="1431880"/>
          </a:xfrm>
          <a:prstGeom prst="rect">
            <a:avLst/>
          </a:prstGeom>
          <a:noFill/>
          <a:extLst>
            <a:ext uri="{909E8E84-426E-40DD-AFC4-6F175D3DCCD1}">
              <a14:hiddenFill xmlns:a14="http://schemas.microsoft.com/office/drawing/2010/main">
                <a:solidFill>
                  <a:srgbClr val="FFFFFF"/>
                </a:solidFill>
              </a14:hiddenFill>
            </a:ext>
          </a:extLst>
        </p:spPr>
      </p:pic>
      <p:cxnSp>
        <p:nvCxnSpPr>
          <p:cNvPr id="81" name="Straight Connector 80">
            <a:extLst>
              <a:ext uri="{FF2B5EF4-FFF2-40B4-BE49-F238E27FC236}">
                <a16:creationId xmlns:a16="http://schemas.microsoft.com/office/drawing/2014/main" id="{BEC024AE-267B-4482-9537-CFCB949EEF45}"/>
              </a:ext>
            </a:extLst>
          </p:cNvPr>
          <p:cNvCxnSpPr>
            <a:cxnSpLocks/>
          </p:cNvCxnSpPr>
          <p:nvPr/>
        </p:nvCxnSpPr>
        <p:spPr>
          <a:xfrm>
            <a:off x="7280905" y="3537418"/>
            <a:ext cx="17576" cy="1714140"/>
          </a:xfrm>
          <a:prstGeom prst="line">
            <a:avLst/>
          </a:prstGeom>
          <a:ln w="19050">
            <a:solidFill>
              <a:schemeClr val="accent4">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82" name="Picture 4">
            <a:extLst>
              <a:ext uri="{FF2B5EF4-FFF2-40B4-BE49-F238E27FC236}">
                <a16:creationId xmlns:a16="http://schemas.microsoft.com/office/drawing/2014/main" id="{B3BA296F-A3C5-454A-9636-016D1938B7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18818" y="5036371"/>
            <a:ext cx="1431880" cy="1431880"/>
          </a:xfrm>
          <a:prstGeom prst="rect">
            <a:avLst/>
          </a:prstGeom>
          <a:noFill/>
          <a:extLst>
            <a:ext uri="{909E8E84-426E-40DD-AFC4-6F175D3DCCD1}">
              <a14:hiddenFill xmlns:a14="http://schemas.microsoft.com/office/drawing/2010/main">
                <a:solidFill>
                  <a:srgbClr val="FFFFFF"/>
                </a:solidFill>
              </a14:hiddenFill>
            </a:ext>
          </a:extLst>
        </p:spPr>
      </p:pic>
      <p:cxnSp>
        <p:nvCxnSpPr>
          <p:cNvPr id="83" name="Straight Connector 82">
            <a:extLst>
              <a:ext uri="{FF2B5EF4-FFF2-40B4-BE49-F238E27FC236}">
                <a16:creationId xmlns:a16="http://schemas.microsoft.com/office/drawing/2014/main" id="{F253CA1F-A6AA-4946-98B9-B804F8E0165D}"/>
              </a:ext>
            </a:extLst>
          </p:cNvPr>
          <p:cNvCxnSpPr>
            <a:cxnSpLocks/>
          </p:cNvCxnSpPr>
          <p:nvPr/>
        </p:nvCxnSpPr>
        <p:spPr>
          <a:xfrm>
            <a:off x="9115308" y="3537418"/>
            <a:ext cx="8224" cy="1754772"/>
          </a:xfrm>
          <a:prstGeom prst="line">
            <a:avLst/>
          </a:prstGeom>
          <a:ln w="19050">
            <a:solidFill>
              <a:schemeClr val="accent4">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C6B83FC-FCCE-4715-9E6E-C9354001B9F9}"/>
              </a:ext>
            </a:extLst>
          </p:cNvPr>
          <p:cNvCxnSpPr>
            <a:cxnSpLocks/>
          </p:cNvCxnSpPr>
          <p:nvPr/>
        </p:nvCxnSpPr>
        <p:spPr>
          <a:xfrm>
            <a:off x="3624638" y="3565993"/>
            <a:ext cx="0" cy="1726197"/>
          </a:xfrm>
          <a:prstGeom prst="line">
            <a:avLst/>
          </a:prstGeom>
          <a:ln w="19050">
            <a:solidFill>
              <a:schemeClr val="accent4">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5E98EE84-3528-4A9E-B038-841A21C5532E}"/>
              </a:ext>
            </a:extLst>
          </p:cNvPr>
          <p:cNvCxnSpPr>
            <a:cxnSpLocks/>
          </p:cNvCxnSpPr>
          <p:nvPr/>
        </p:nvCxnSpPr>
        <p:spPr>
          <a:xfrm>
            <a:off x="3381605" y="4332577"/>
            <a:ext cx="0" cy="959613"/>
          </a:xfrm>
          <a:prstGeom prst="line">
            <a:avLst/>
          </a:prstGeom>
          <a:ln w="38100">
            <a:solidFill>
              <a:srgbClr val="FFC000"/>
            </a:solidFill>
            <a:headEnd type="oval"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88" name="Straight Connector 87">
            <a:extLst>
              <a:ext uri="{FF2B5EF4-FFF2-40B4-BE49-F238E27FC236}">
                <a16:creationId xmlns:a16="http://schemas.microsoft.com/office/drawing/2014/main" id="{2FC1D83C-D4AB-4D4E-85BD-838601902F3D}"/>
              </a:ext>
            </a:extLst>
          </p:cNvPr>
          <p:cNvCxnSpPr>
            <a:cxnSpLocks/>
          </p:cNvCxnSpPr>
          <p:nvPr/>
        </p:nvCxnSpPr>
        <p:spPr>
          <a:xfrm flipV="1">
            <a:off x="3187704" y="3907085"/>
            <a:ext cx="0" cy="1385105"/>
          </a:xfrm>
          <a:prstGeom prst="line">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7" name="Content Placeholder 10">
            <a:extLst>
              <a:ext uri="{FF2B5EF4-FFF2-40B4-BE49-F238E27FC236}">
                <a16:creationId xmlns:a16="http://schemas.microsoft.com/office/drawing/2014/main" id="{A9ACA533-A205-4849-BD7B-4870DC2FB752}"/>
              </a:ext>
            </a:extLst>
          </p:cNvPr>
          <p:cNvPicPr>
            <a:picLocks noChangeAspect="1"/>
          </p:cNvPicPr>
          <p:nvPr/>
        </p:nvPicPr>
        <p:blipFill>
          <a:blip r:embed="rId7"/>
          <a:stretch>
            <a:fillRect/>
          </a:stretch>
        </p:blipFill>
        <p:spPr>
          <a:xfrm>
            <a:off x="1790974" y="1365057"/>
            <a:ext cx="2108293" cy="429739"/>
          </a:xfrm>
          <a:prstGeom prst="rect">
            <a:avLst/>
          </a:prstGeom>
        </p:spPr>
      </p:pic>
      <p:cxnSp>
        <p:nvCxnSpPr>
          <p:cNvPr id="108" name="Straight Connector 107">
            <a:extLst>
              <a:ext uri="{FF2B5EF4-FFF2-40B4-BE49-F238E27FC236}">
                <a16:creationId xmlns:a16="http://schemas.microsoft.com/office/drawing/2014/main" id="{69302161-2A41-427D-AA44-FB2B33FC052B}"/>
              </a:ext>
            </a:extLst>
          </p:cNvPr>
          <p:cNvCxnSpPr>
            <a:cxnSpLocks/>
          </p:cNvCxnSpPr>
          <p:nvPr/>
        </p:nvCxnSpPr>
        <p:spPr>
          <a:xfrm flipV="1">
            <a:off x="4007238" y="2768773"/>
            <a:ext cx="0" cy="409907"/>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39EF0474-45D0-4D63-BA91-2BDBE39EB422}"/>
              </a:ext>
            </a:extLst>
          </p:cNvPr>
          <p:cNvCxnSpPr>
            <a:cxnSpLocks/>
          </p:cNvCxnSpPr>
          <p:nvPr/>
        </p:nvCxnSpPr>
        <p:spPr>
          <a:xfrm flipV="1">
            <a:off x="2718508" y="1726703"/>
            <a:ext cx="0" cy="1441383"/>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522DCF95-DE59-4242-81E5-2618C2136E7C}"/>
              </a:ext>
            </a:extLst>
          </p:cNvPr>
          <p:cNvSpPr txBox="1"/>
          <p:nvPr/>
        </p:nvSpPr>
        <p:spPr>
          <a:xfrm>
            <a:off x="1996493" y="1686019"/>
            <a:ext cx="832904" cy="276999"/>
          </a:xfrm>
          <a:prstGeom prst="rect">
            <a:avLst/>
          </a:prstGeom>
          <a:noFill/>
        </p:spPr>
        <p:txBody>
          <a:bodyPr wrap="square" rtlCol="0">
            <a:spAutoFit/>
          </a:bodyPr>
          <a:lstStyle/>
          <a:p>
            <a:r>
              <a:rPr lang="en-US" sz="1200" dirty="0"/>
              <a:t>Firewall</a:t>
            </a:r>
          </a:p>
        </p:txBody>
      </p:sp>
      <p:cxnSp>
        <p:nvCxnSpPr>
          <p:cNvPr id="24" name="Straight Connector 23">
            <a:extLst>
              <a:ext uri="{FF2B5EF4-FFF2-40B4-BE49-F238E27FC236}">
                <a16:creationId xmlns:a16="http://schemas.microsoft.com/office/drawing/2014/main" id="{C6972532-A4FF-43E6-BF15-9D2C0331CBE3}"/>
              </a:ext>
            </a:extLst>
          </p:cNvPr>
          <p:cNvCxnSpPr>
            <a:cxnSpLocks/>
          </p:cNvCxnSpPr>
          <p:nvPr/>
        </p:nvCxnSpPr>
        <p:spPr>
          <a:xfrm>
            <a:off x="3192681" y="5960774"/>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B5C4CC23-63EA-4A3C-A76A-68E0F705EA16}"/>
              </a:ext>
            </a:extLst>
          </p:cNvPr>
          <p:cNvCxnSpPr>
            <a:cxnSpLocks/>
          </p:cNvCxnSpPr>
          <p:nvPr/>
        </p:nvCxnSpPr>
        <p:spPr>
          <a:xfrm>
            <a:off x="3311130" y="5963956"/>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720C6C00-7351-4CE6-8F11-78A9A9F67C69}"/>
              </a:ext>
            </a:extLst>
          </p:cNvPr>
          <p:cNvCxnSpPr>
            <a:cxnSpLocks/>
          </p:cNvCxnSpPr>
          <p:nvPr/>
        </p:nvCxnSpPr>
        <p:spPr>
          <a:xfrm>
            <a:off x="3449121" y="5957592"/>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E706B1E6-262D-48F0-B615-DD95D0C8B203}"/>
              </a:ext>
            </a:extLst>
          </p:cNvPr>
          <p:cNvCxnSpPr>
            <a:cxnSpLocks/>
          </p:cNvCxnSpPr>
          <p:nvPr/>
        </p:nvCxnSpPr>
        <p:spPr>
          <a:xfrm>
            <a:off x="3567570" y="5960774"/>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9E178CA2-6805-4D51-B0E4-9CCE20BAC50D}"/>
              </a:ext>
            </a:extLst>
          </p:cNvPr>
          <p:cNvCxnSpPr>
            <a:cxnSpLocks/>
          </p:cNvCxnSpPr>
          <p:nvPr/>
        </p:nvCxnSpPr>
        <p:spPr>
          <a:xfrm>
            <a:off x="3658347" y="5963956"/>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7359D44F-157E-4BC2-B958-DC643E7BBF82}"/>
              </a:ext>
            </a:extLst>
          </p:cNvPr>
          <p:cNvCxnSpPr>
            <a:cxnSpLocks/>
          </p:cNvCxnSpPr>
          <p:nvPr/>
        </p:nvCxnSpPr>
        <p:spPr>
          <a:xfrm>
            <a:off x="3776796" y="5967138"/>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AA2463F-14E5-44A3-987B-CDE893B4CEA1}"/>
              </a:ext>
            </a:extLst>
          </p:cNvPr>
          <p:cNvCxnSpPr>
            <a:cxnSpLocks/>
          </p:cNvCxnSpPr>
          <p:nvPr/>
        </p:nvCxnSpPr>
        <p:spPr>
          <a:xfrm>
            <a:off x="3914787" y="5960774"/>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4ADE703-9B63-40F6-B23B-228C7C4E6C8C}"/>
              </a:ext>
            </a:extLst>
          </p:cNvPr>
          <p:cNvCxnSpPr>
            <a:cxnSpLocks/>
          </p:cNvCxnSpPr>
          <p:nvPr/>
        </p:nvCxnSpPr>
        <p:spPr>
          <a:xfrm>
            <a:off x="4033236" y="5963956"/>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258B662-4AED-3A20-1890-F839B1EAB517}"/>
              </a:ext>
            </a:extLst>
          </p:cNvPr>
          <p:cNvCxnSpPr>
            <a:cxnSpLocks/>
          </p:cNvCxnSpPr>
          <p:nvPr/>
        </p:nvCxnSpPr>
        <p:spPr>
          <a:xfrm flipV="1">
            <a:off x="6520875" y="2770698"/>
            <a:ext cx="0" cy="409907"/>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FC6C1CCF-3462-156A-DC6C-D87563DE9C8B}"/>
              </a:ext>
            </a:extLst>
          </p:cNvPr>
          <p:cNvCxnSpPr>
            <a:cxnSpLocks/>
          </p:cNvCxnSpPr>
          <p:nvPr/>
        </p:nvCxnSpPr>
        <p:spPr>
          <a:xfrm>
            <a:off x="1890364" y="3544768"/>
            <a:ext cx="0" cy="1726197"/>
          </a:xfrm>
          <a:prstGeom prst="line">
            <a:avLst/>
          </a:prstGeom>
          <a:ln w="19050">
            <a:solidFill>
              <a:schemeClr val="accent4">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9311696A-714C-C8B5-C05F-4ED02CF5E74D}"/>
              </a:ext>
            </a:extLst>
          </p:cNvPr>
          <p:cNvCxnSpPr>
            <a:cxnSpLocks/>
          </p:cNvCxnSpPr>
          <p:nvPr/>
        </p:nvCxnSpPr>
        <p:spPr>
          <a:xfrm>
            <a:off x="1647331" y="4311352"/>
            <a:ext cx="0" cy="959613"/>
          </a:xfrm>
          <a:prstGeom prst="line">
            <a:avLst/>
          </a:prstGeom>
          <a:ln w="38100">
            <a:solidFill>
              <a:srgbClr val="FFC000"/>
            </a:solidFill>
            <a:headEnd type="oval"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68" name="Straight Connector 67">
            <a:extLst>
              <a:ext uri="{FF2B5EF4-FFF2-40B4-BE49-F238E27FC236}">
                <a16:creationId xmlns:a16="http://schemas.microsoft.com/office/drawing/2014/main" id="{AE986E86-4148-D40F-544E-B8717599C006}"/>
              </a:ext>
            </a:extLst>
          </p:cNvPr>
          <p:cNvCxnSpPr>
            <a:cxnSpLocks/>
          </p:cNvCxnSpPr>
          <p:nvPr/>
        </p:nvCxnSpPr>
        <p:spPr>
          <a:xfrm flipV="1">
            <a:off x="1453430" y="3885860"/>
            <a:ext cx="0" cy="1385105"/>
          </a:xfrm>
          <a:prstGeom prst="line">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B4FF0BFA-D14B-2E70-D26C-8F7F7376189A}"/>
              </a:ext>
            </a:extLst>
          </p:cNvPr>
          <p:cNvCxnSpPr>
            <a:cxnSpLocks/>
          </p:cNvCxnSpPr>
          <p:nvPr/>
        </p:nvCxnSpPr>
        <p:spPr>
          <a:xfrm>
            <a:off x="1458407" y="5939549"/>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EEBCBEF5-286D-EFCB-380C-3E968F70DDC9}"/>
              </a:ext>
            </a:extLst>
          </p:cNvPr>
          <p:cNvCxnSpPr>
            <a:cxnSpLocks/>
          </p:cNvCxnSpPr>
          <p:nvPr/>
        </p:nvCxnSpPr>
        <p:spPr>
          <a:xfrm>
            <a:off x="1576856" y="5942731"/>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E87CB3B9-5687-45AA-041D-EA1007D8453A}"/>
              </a:ext>
            </a:extLst>
          </p:cNvPr>
          <p:cNvCxnSpPr>
            <a:cxnSpLocks/>
          </p:cNvCxnSpPr>
          <p:nvPr/>
        </p:nvCxnSpPr>
        <p:spPr>
          <a:xfrm>
            <a:off x="1714847" y="5936367"/>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DEC6789-E901-1083-8781-D251D5E059FA}"/>
              </a:ext>
            </a:extLst>
          </p:cNvPr>
          <p:cNvCxnSpPr>
            <a:cxnSpLocks/>
          </p:cNvCxnSpPr>
          <p:nvPr/>
        </p:nvCxnSpPr>
        <p:spPr>
          <a:xfrm>
            <a:off x="1833296" y="5939549"/>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7FEDBC9F-FABD-7BBB-FEBB-1DD0CC7C3DE8}"/>
              </a:ext>
            </a:extLst>
          </p:cNvPr>
          <p:cNvCxnSpPr>
            <a:cxnSpLocks/>
          </p:cNvCxnSpPr>
          <p:nvPr/>
        </p:nvCxnSpPr>
        <p:spPr>
          <a:xfrm>
            <a:off x="1924073" y="5942731"/>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91EBD864-32D4-3884-3B11-F6D4DF616062}"/>
              </a:ext>
            </a:extLst>
          </p:cNvPr>
          <p:cNvCxnSpPr>
            <a:cxnSpLocks/>
          </p:cNvCxnSpPr>
          <p:nvPr/>
        </p:nvCxnSpPr>
        <p:spPr>
          <a:xfrm>
            <a:off x="2042522" y="5945913"/>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ABB7DB6-E0BE-67EF-7308-4B7669D22DAA}"/>
              </a:ext>
            </a:extLst>
          </p:cNvPr>
          <p:cNvCxnSpPr>
            <a:cxnSpLocks/>
          </p:cNvCxnSpPr>
          <p:nvPr/>
        </p:nvCxnSpPr>
        <p:spPr>
          <a:xfrm>
            <a:off x="2180513" y="5939549"/>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2CA933D-74EC-F26D-B8C7-BC09671D5226}"/>
              </a:ext>
            </a:extLst>
          </p:cNvPr>
          <p:cNvCxnSpPr>
            <a:cxnSpLocks/>
          </p:cNvCxnSpPr>
          <p:nvPr/>
        </p:nvCxnSpPr>
        <p:spPr>
          <a:xfrm>
            <a:off x="2298962" y="5942731"/>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23910EA8-D878-92E7-142F-8D89939FA9EE}"/>
              </a:ext>
            </a:extLst>
          </p:cNvPr>
          <p:cNvCxnSpPr>
            <a:cxnSpLocks/>
          </p:cNvCxnSpPr>
          <p:nvPr/>
        </p:nvCxnSpPr>
        <p:spPr>
          <a:xfrm>
            <a:off x="2227995" y="4826246"/>
            <a:ext cx="0" cy="446645"/>
          </a:xfrm>
          <a:prstGeom prst="line">
            <a:avLst/>
          </a:prstGeom>
          <a:ln w="38100">
            <a:solidFill>
              <a:srgbClr val="00B0F0"/>
            </a:solidFill>
            <a:headEnd type="oval"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90" name="Straight Connector 89">
            <a:extLst>
              <a:ext uri="{FF2B5EF4-FFF2-40B4-BE49-F238E27FC236}">
                <a16:creationId xmlns:a16="http://schemas.microsoft.com/office/drawing/2014/main" id="{591204C1-CE8F-F65A-CC8E-0E0A94ABED35}"/>
              </a:ext>
            </a:extLst>
          </p:cNvPr>
          <p:cNvCxnSpPr>
            <a:cxnSpLocks/>
          </p:cNvCxnSpPr>
          <p:nvPr/>
        </p:nvCxnSpPr>
        <p:spPr>
          <a:xfrm>
            <a:off x="3914787" y="4837899"/>
            <a:ext cx="0" cy="413659"/>
          </a:xfrm>
          <a:prstGeom prst="line">
            <a:avLst/>
          </a:prstGeom>
          <a:ln w="38100">
            <a:solidFill>
              <a:srgbClr val="00B0F0"/>
            </a:solidFill>
            <a:headEnd type="oval"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91" name="Straight Connector 90">
            <a:extLst>
              <a:ext uri="{FF2B5EF4-FFF2-40B4-BE49-F238E27FC236}">
                <a16:creationId xmlns:a16="http://schemas.microsoft.com/office/drawing/2014/main" id="{B8E9D84D-8B61-0E99-1A98-50462AED5D4A}"/>
              </a:ext>
            </a:extLst>
          </p:cNvPr>
          <p:cNvCxnSpPr>
            <a:cxnSpLocks/>
          </p:cNvCxnSpPr>
          <p:nvPr/>
        </p:nvCxnSpPr>
        <p:spPr>
          <a:xfrm flipV="1">
            <a:off x="638978" y="4826246"/>
            <a:ext cx="11151318" cy="11653"/>
          </a:xfrm>
          <a:prstGeom prst="line">
            <a:avLst/>
          </a:prstGeom>
          <a:ln w="38100">
            <a:solidFill>
              <a:srgbClr val="00B0F0"/>
            </a:solidFill>
          </a:ln>
        </p:spPr>
        <p:style>
          <a:lnRef idx="3">
            <a:schemeClr val="accent1"/>
          </a:lnRef>
          <a:fillRef idx="0">
            <a:schemeClr val="accent1"/>
          </a:fillRef>
          <a:effectRef idx="2">
            <a:schemeClr val="accent1"/>
          </a:effectRef>
          <a:fontRef idx="minor">
            <a:schemeClr val="tx1"/>
          </a:fontRef>
        </p:style>
      </p:cxnSp>
      <p:sp>
        <p:nvSpPr>
          <p:cNvPr id="93" name="TextBox 92">
            <a:extLst>
              <a:ext uri="{FF2B5EF4-FFF2-40B4-BE49-F238E27FC236}">
                <a16:creationId xmlns:a16="http://schemas.microsoft.com/office/drawing/2014/main" id="{ADB1DB76-7BAC-DB54-CC6A-B4DE6F5249B6}"/>
              </a:ext>
            </a:extLst>
          </p:cNvPr>
          <p:cNvSpPr txBox="1"/>
          <p:nvPr/>
        </p:nvSpPr>
        <p:spPr>
          <a:xfrm>
            <a:off x="7346142" y="4850893"/>
            <a:ext cx="4212682" cy="646331"/>
          </a:xfrm>
          <a:prstGeom prst="rect">
            <a:avLst/>
          </a:prstGeom>
          <a:noFill/>
        </p:spPr>
        <p:txBody>
          <a:bodyPr wrap="square" rtlCol="0">
            <a:spAutoFit/>
          </a:bodyPr>
          <a:lstStyle/>
          <a:p>
            <a:r>
              <a:rPr lang="en-US" dirty="0">
                <a:solidFill>
                  <a:srgbClr val="00B0F0"/>
                </a:solidFill>
              </a:rPr>
              <a:t>Deterministic Data Distribution Network MPS/FOFB</a:t>
            </a:r>
          </a:p>
        </p:txBody>
      </p:sp>
      <p:cxnSp>
        <p:nvCxnSpPr>
          <p:cNvPr id="94" name="Straight Connector 93">
            <a:extLst>
              <a:ext uri="{FF2B5EF4-FFF2-40B4-BE49-F238E27FC236}">
                <a16:creationId xmlns:a16="http://schemas.microsoft.com/office/drawing/2014/main" id="{6221D9F5-7F03-DE37-A3D6-13A6F50B7616}"/>
              </a:ext>
            </a:extLst>
          </p:cNvPr>
          <p:cNvCxnSpPr>
            <a:cxnSpLocks/>
          </p:cNvCxnSpPr>
          <p:nvPr/>
        </p:nvCxnSpPr>
        <p:spPr>
          <a:xfrm>
            <a:off x="5279984" y="5999349"/>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7204837A-E70D-BA5C-0088-3EE047701C8B}"/>
              </a:ext>
            </a:extLst>
          </p:cNvPr>
          <p:cNvCxnSpPr>
            <a:cxnSpLocks/>
          </p:cNvCxnSpPr>
          <p:nvPr/>
        </p:nvCxnSpPr>
        <p:spPr>
          <a:xfrm>
            <a:off x="5398433" y="6002531"/>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E35E772B-20A0-0500-D222-B1D4811B79AD}"/>
              </a:ext>
            </a:extLst>
          </p:cNvPr>
          <p:cNvCxnSpPr>
            <a:cxnSpLocks/>
          </p:cNvCxnSpPr>
          <p:nvPr/>
        </p:nvCxnSpPr>
        <p:spPr>
          <a:xfrm>
            <a:off x="5536424" y="5996167"/>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4D4D5496-C9B8-EF74-688C-2D99A2E36112}"/>
              </a:ext>
            </a:extLst>
          </p:cNvPr>
          <p:cNvCxnSpPr>
            <a:cxnSpLocks/>
          </p:cNvCxnSpPr>
          <p:nvPr/>
        </p:nvCxnSpPr>
        <p:spPr>
          <a:xfrm>
            <a:off x="5654873" y="5999349"/>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3B77A81F-E955-2B6B-8234-637EA77C6D18}"/>
              </a:ext>
            </a:extLst>
          </p:cNvPr>
          <p:cNvCxnSpPr>
            <a:cxnSpLocks/>
          </p:cNvCxnSpPr>
          <p:nvPr/>
        </p:nvCxnSpPr>
        <p:spPr>
          <a:xfrm>
            <a:off x="5745650" y="6002531"/>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A53027E2-5585-4F5E-E109-4FB4625E24F8}"/>
              </a:ext>
            </a:extLst>
          </p:cNvPr>
          <p:cNvCxnSpPr>
            <a:cxnSpLocks/>
          </p:cNvCxnSpPr>
          <p:nvPr/>
        </p:nvCxnSpPr>
        <p:spPr>
          <a:xfrm>
            <a:off x="5864099" y="6005713"/>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07A93E26-B7E0-EE81-11B8-6D5EF6972395}"/>
              </a:ext>
            </a:extLst>
          </p:cNvPr>
          <p:cNvCxnSpPr>
            <a:cxnSpLocks/>
          </p:cNvCxnSpPr>
          <p:nvPr/>
        </p:nvCxnSpPr>
        <p:spPr>
          <a:xfrm>
            <a:off x="6002090" y="5999349"/>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F9AAD6B6-7F7B-5F7E-7753-ADB88E363509}"/>
              </a:ext>
            </a:extLst>
          </p:cNvPr>
          <p:cNvCxnSpPr>
            <a:cxnSpLocks/>
          </p:cNvCxnSpPr>
          <p:nvPr/>
        </p:nvCxnSpPr>
        <p:spPr>
          <a:xfrm>
            <a:off x="6120539" y="6002531"/>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A361F908-6417-6431-E5EC-04087FA15D7E}"/>
              </a:ext>
            </a:extLst>
          </p:cNvPr>
          <p:cNvCxnSpPr>
            <a:cxnSpLocks/>
          </p:cNvCxnSpPr>
          <p:nvPr/>
        </p:nvCxnSpPr>
        <p:spPr>
          <a:xfrm>
            <a:off x="8924084" y="5962703"/>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076CECC-003B-FBCC-5A44-1CC40BD66115}"/>
              </a:ext>
            </a:extLst>
          </p:cNvPr>
          <p:cNvCxnSpPr>
            <a:cxnSpLocks/>
          </p:cNvCxnSpPr>
          <p:nvPr/>
        </p:nvCxnSpPr>
        <p:spPr>
          <a:xfrm>
            <a:off x="9042533" y="5965885"/>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CCD159F6-6A70-0248-1006-2E052E2CDA61}"/>
              </a:ext>
            </a:extLst>
          </p:cNvPr>
          <p:cNvCxnSpPr>
            <a:cxnSpLocks/>
          </p:cNvCxnSpPr>
          <p:nvPr/>
        </p:nvCxnSpPr>
        <p:spPr>
          <a:xfrm>
            <a:off x="9180524" y="5959521"/>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5F1FC729-1988-6159-55FA-6B764F5DA78F}"/>
              </a:ext>
            </a:extLst>
          </p:cNvPr>
          <p:cNvCxnSpPr>
            <a:cxnSpLocks/>
          </p:cNvCxnSpPr>
          <p:nvPr/>
        </p:nvCxnSpPr>
        <p:spPr>
          <a:xfrm>
            <a:off x="9298973" y="5962703"/>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446CD404-ED9A-F7F2-7025-2FCD9A2E9A19}"/>
              </a:ext>
            </a:extLst>
          </p:cNvPr>
          <p:cNvCxnSpPr>
            <a:cxnSpLocks/>
          </p:cNvCxnSpPr>
          <p:nvPr/>
        </p:nvCxnSpPr>
        <p:spPr>
          <a:xfrm>
            <a:off x="9389750" y="5965885"/>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6AF18C03-9E92-3F46-D362-1FB55A9ED67C}"/>
              </a:ext>
            </a:extLst>
          </p:cNvPr>
          <p:cNvCxnSpPr>
            <a:cxnSpLocks/>
          </p:cNvCxnSpPr>
          <p:nvPr/>
        </p:nvCxnSpPr>
        <p:spPr>
          <a:xfrm>
            <a:off x="9508199" y="5969067"/>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F06A2149-4D91-3027-0AC9-22C1EFB4F05B}"/>
              </a:ext>
            </a:extLst>
          </p:cNvPr>
          <p:cNvCxnSpPr>
            <a:cxnSpLocks/>
          </p:cNvCxnSpPr>
          <p:nvPr/>
        </p:nvCxnSpPr>
        <p:spPr>
          <a:xfrm>
            <a:off x="9646190" y="5962703"/>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62B787E2-4C1D-E8C7-6127-1D7C6E1BB95E}"/>
              </a:ext>
            </a:extLst>
          </p:cNvPr>
          <p:cNvCxnSpPr>
            <a:cxnSpLocks/>
          </p:cNvCxnSpPr>
          <p:nvPr/>
        </p:nvCxnSpPr>
        <p:spPr>
          <a:xfrm>
            <a:off x="9764639" y="5965885"/>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05C5B55E-9290-CA23-4D41-7B776638FF74}"/>
              </a:ext>
            </a:extLst>
          </p:cNvPr>
          <p:cNvCxnSpPr>
            <a:cxnSpLocks/>
          </p:cNvCxnSpPr>
          <p:nvPr/>
        </p:nvCxnSpPr>
        <p:spPr>
          <a:xfrm>
            <a:off x="6923592" y="5976203"/>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E8BA9180-26F4-825A-A4AC-3FED1C50223E}"/>
              </a:ext>
            </a:extLst>
          </p:cNvPr>
          <p:cNvCxnSpPr>
            <a:cxnSpLocks/>
          </p:cNvCxnSpPr>
          <p:nvPr/>
        </p:nvCxnSpPr>
        <p:spPr>
          <a:xfrm>
            <a:off x="7042041" y="5979385"/>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CB97C3B8-D607-1384-1A7E-4F7202B42761}"/>
              </a:ext>
            </a:extLst>
          </p:cNvPr>
          <p:cNvCxnSpPr>
            <a:cxnSpLocks/>
          </p:cNvCxnSpPr>
          <p:nvPr/>
        </p:nvCxnSpPr>
        <p:spPr>
          <a:xfrm>
            <a:off x="7180032" y="5973021"/>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5E541F3-4977-F10F-B51C-15E4229FB944}"/>
              </a:ext>
            </a:extLst>
          </p:cNvPr>
          <p:cNvCxnSpPr>
            <a:cxnSpLocks/>
          </p:cNvCxnSpPr>
          <p:nvPr/>
        </p:nvCxnSpPr>
        <p:spPr>
          <a:xfrm>
            <a:off x="7298481" y="5976203"/>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AF978723-5668-E721-47DB-68D1F159C5B9}"/>
              </a:ext>
            </a:extLst>
          </p:cNvPr>
          <p:cNvCxnSpPr>
            <a:cxnSpLocks/>
          </p:cNvCxnSpPr>
          <p:nvPr/>
        </p:nvCxnSpPr>
        <p:spPr>
          <a:xfrm>
            <a:off x="7389258" y="5979385"/>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86329454-10F5-1BA3-A969-D5FB4CBEBE81}"/>
              </a:ext>
            </a:extLst>
          </p:cNvPr>
          <p:cNvCxnSpPr>
            <a:cxnSpLocks/>
          </p:cNvCxnSpPr>
          <p:nvPr/>
        </p:nvCxnSpPr>
        <p:spPr>
          <a:xfrm>
            <a:off x="7507707" y="5982567"/>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6E4271DE-DBF5-1101-CD55-46BA288C3E01}"/>
              </a:ext>
            </a:extLst>
          </p:cNvPr>
          <p:cNvCxnSpPr>
            <a:cxnSpLocks/>
          </p:cNvCxnSpPr>
          <p:nvPr/>
        </p:nvCxnSpPr>
        <p:spPr>
          <a:xfrm>
            <a:off x="7645698" y="5976203"/>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691E4670-99CB-C58D-BD3C-12D8D1ADAE2E}"/>
              </a:ext>
            </a:extLst>
          </p:cNvPr>
          <p:cNvCxnSpPr>
            <a:cxnSpLocks/>
          </p:cNvCxnSpPr>
          <p:nvPr/>
        </p:nvCxnSpPr>
        <p:spPr>
          <a:xfrm>
            <a:off x="7764147" y="5979385"/>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5F64BE9-1BD9-96E7-D5D2-F647BD8C7653}"/>
              </a:ext>
            </a:extLst>
          </p:cNvPr>
          <p:cNvCxnSpPr>
            <a:cxnSpLocks/>
          </p:cNvCxnSpPr>
          <p:nvPr/>
        </p:nvCxnSpPr>
        <p:spPr>
          <a:xfrm>
            <a:off x="10745169" y="5885528"/>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7747E24A-375B-05FB-8607-635185D2FFE5}"/>
              </a:ext>
            </a:extLst>
          </p:cNvPr>
          <p:cNvCxnSpPr>
            <a:cxnSpLocks/>
          </p:cNvCxnSpPr>
          <p:nvPr/>
        </p:nvCxnSpPr>
        <p:spPr>
          <a:xfrm>
            <a:off x="10863618" y="5888710"/>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946BE44A-8CDC-C47C-5C73-82489FA9C17D}"/>
              </a:ext>
            </a:extLst>
          </p:cNvPr>
          <p:cNvCxnSpPr>
            <a:cxnSpLocks/>
          </p:cNvCxnSpPr>
          <p:nvPr/>
        </p:nvCxnSpPr>
        <p:spPr>
          <a:xfrm>
            <a:off x="11001609" y="5882346"/>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0D6B4BDE-59B3-70FF-F2DA-9CD8D2EE0BC2}"/>
              </a:ext>
            </a:extLst>
          </p:cNvPr>
          <p:cNvCxnSpPr>
            <a:cxnSpLocks/>
          </p:cNvCxnSpPr>
          <p:nvPr/>
        </p:nvCxnSpPr>
        <p:spPr>
          <a:xfrm>
            <a:off x="11120058" y="5885528"/>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D7D35273-7113-D332-2DD9-C90B2CD61098}"/>
              </a:ext>
            </a:extLst>
          </p:cNvPr>
          <p:cNvCxnSpPr>
            <a:cxnSpLocks/>
          </p:cNvCxnSpPr>
          <p:nvPr/>
        </p:nvCxnSpPr>
        <p:spPr>
          <a:xfrm>
            <a:off x="11210835" y="5888710"/>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3F043C6-B964-86AB-680F-0A9C7A5681AC}"/>
              </a:ext>
            </a:extLst>
          </p:cNvPr>
          <p:cNvCxnSpPr>
            <a:cxnSpLocks/>
          </p:cNvCxnSpPr>
          <p:nvPr/>
        </p:nvCxnSpPr>
        <p:spPr>
          <a:xfrm>
            <a:off x="11329284" y="5891892"/>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8C049A45-B891-E3FF-8632-9C3A18D7D957}"/>
              </a:ext>
            </a:extLst>
          </p:cNvPr>
          <p:cNvCxnSpPr>
            <a:cxnSpLocks/>
          </p:cNvCxnSpPr>
          <p:nvPr/>
        </p:nvCxnSpPr>
        <p:spPr>
          <a:xfrm>
            <a:off x="11467275" y="5885528"/>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683C712F-CC15-5876-95AC-93DEC0BE807B}"/>
              </a:ext>
            </a:extLst>
          </p:cNvPr>
          <p:cNvCxnSpPr>
            <a:cxnSpLocks/>
          </p:cNvCxnSpPr>
          <p:nvPr/>
        </p:nvCxnSpPr>
        <p:spPr>
          <a:xfrm>
            <a:off x="11585724" y="5888710"/>
            <a:ext cx="0" cy="76770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pic>
        <p:nvPicPr>
          <p:cNvPr id="9" name="Picture 8" descr="A close-up of a computer&#10;&#10;AI-generated content may be incorrect.">
            <a:extLst>
              <a:ext uri="{FF2B5EF4-FFF2-40B4-BE49-F238E27FC236}">
                <a16:creationId xmlns:a16="http://schemas.microsoft.com/office/drawing/2014/main" id="{31BE3D03-DF31-E19C-FDB3-3717598E997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7306" y="5270965"/>
            <a:ext cx="1052944" cy="789708"/>
          </a:xfrm>
          <a:prstGeom prst="rect">
            <a:avLst/>
          </a:prstGeom>
        </p:spPr>
      </p:pic>
      <p:pic>
        <p:nvPicPr>
          <p:cNvPr id="10" name="Picture 9" descr="A close-up of a computer&#10;&#10;AI-generated content may be incorrect.">
            <a:extLst>
              <a:ext uri="{FF2B5EF4-FFF2-40B4-BE49-F238E27FC236}">
                <a16:creationId xmlns:a16="http://schemas.microsoft.com/office/drawing/2014/main" id="{184F6256-8417-988F-B0C8-789FE6FA3F1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55848" y="5292190"/>
            <a:ext cx="1052944" cy="789708"/>
          </a:xfrm>
          <a:prstGeom prst="rect">
            <a:avLst/>
          </a:prstGeom>
        </p:spPr>
      </p:pic>
      <p:pic>
        <p:nvPicPr>
          <p:cNvPr id="13" name="Picture 12" descr="A close-up of a computer&#10;&#10;AI-generated content may be incorrect.">
            <a:extLst>
              <a:ext uri="{FF2B5EF4-FFF2-40B4-BE49-F238E27FC236}">
                <a16:creationId xmlns:a16="http://schemas.microsoft.com/office/drawing/2014/main" id="{82E8D736-AA65-D186-D9E3-F8E48E2BC01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871" y="3729794"/>
            <a:ext cx="1052944" cy="789708"/>
          </a:xfrm>
          <a:prstGeom prst="rect">
            <a:avLst/>
          </a:prstGeom>
        </p:spPr>
      </p:pic>
      <p:sp>
        <p:nvSpPr>
          <p:cNvPr id="4" name="Title 1">
            <a:extLst>
              <a:ext uri="{FF2B5EF4-FFF2-40B4-BE49-F238E27FC236}">
                <a16:creationId xmlns:a16="http://schemas.microsoft.com/office/drawing/2014/main" id="{127EF10B-394E-BC3C-601B-CDD8058B9891}"/>
              </a:ext>
            </a:extLst>
          </p:cNvPr>
          <p:cNvSpPr txBox="1">
            <a:spLocks/>
          </p:cNvSpPr>
          <p:nvPr/>
        </p:nvSpPr>
        <p:spPr>
          <a:xfrm>
            <a:off x="415600" y="503456"/>
            <a:ext cx="11360800" cy="763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EPICS – As part of a Scientific Control System</a:t>
            </a:r>
          </a:p>
        </p:txBody>
      </p:sp>
    </p:spTree>
    <p:extLst>
      <p:ext uri="{BB962C8B-B14F-4D97-AF65-F5344CB8AC3E}">
        <p14:creationId xmlns:p14="http://schemas.microsoft.com/office/powerpoint/2010/main" val="229485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BF88C-2B20-4357-7FAF-74739164D6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290FCA-3694-BD7D-104D-AB9A60131C94}"/>
              </a:ext>
            </a:extLst>
          </p:cNvPr>
          <p:cNvSpPr>
            <a:spLocks noGrp="1"/>
          </p:cNvSpPr>
          <p:nvPr>
            <p:ph type="title"/>
          </p:nvPr>
        </p:nvSpPr>
        <p:spPr/>
        <p:txBody>
          <a:bodyPr>
            <a:normAutofit fontScale="90000"/>
          </a:bodyPr>
          <a:lstStyle/>
          <a:p>
            <a:r>
              <a:rPr lang="en-US" dirty="0"/>
              <a:t>EPICS is a well proven SCADA platform</a:t>
            </a:r>
          </a:p>
        </p:txBody>
      </p:sp>
      <p:sp>
        <p:nvSpPr>
          <p:cNvPr id="3" name="Text Placeholder 2">
            <a:extLst>
              <a:ext uri="{FF2B5EF4-FFF2-40B4-BE49-F238E27FC236}">
                <a16:creationId xmlns:a16="http://schemas.microsoft.com/office/drawing/2014/main" id="{3EB176C2-4814-650E-34A6-005AF86A3D42}"/>
              </a:ext>
            </a:extLst>
          </p:cNvPr>
          <p:cNvSpPr>
            <a:spLocks noGrp="1"/>
          </p:cNvSpPr>
          <p:nvPr>
            <p:ph type="body" idx="1"/>
          </p:nvPr>
        </p:nvSpPr>
        <p:spPr/>
        <p:txBody>
          <a:bodyPr>
            <a:normAutofit fontScale="92500" lnSpcReduction="10000"/>
          </a:bodyPr>
          <a:lstStyle/>
          <a:p>
            <a:r>
              <a:rPr lang="en-US" altLang="en-US" sz="2200" dirty="0"/>
              <a:t>PVXS and Channel Access provide published communication protocol with optimized transfer methods, a narrow interface that supports general purpose services and a large community of developers that have used the interface with demonstrated success.</a:t>
            </a:r>
          </a:p>
          <a:p>
            <a:pPr lvl="1"/>
            <a:r>
              <a:rPr lang="en-US" altLang="en-US" sz="1800" b="1" dirty="0"/>
              <a:t>PVXS and Channel Access Servers are the most used and proven data servers</a:t>
            </a:r>
          </a:p>
          <a:p>
            <a:pPr lvl="1"/>
            <a:r>
              <a:rPr lang="en-US" altLang="en-US" sz="1800" b="1" dirty="0"/>
              <a:t>Commercial grade services exist for GUIs, Alarm Management, Time Series Archiver, Save/Restore</a:t>
            </a:r>
          </a:p>
          <a:p>
            <a:pPr lvl="1"/>
            <a:r>
              <a:rPr lang="en-US" altLang="en-US" sz="1800" dirty="0"/>
              <a:t>Client APIs are available in C++, JAVA, MATLAB, Python etc..…</a:t>
            </a:r>
          </a:p>
          <a:p>
            <a:pPr marL="0" indent="0">
              <a:buNone/>
            </a:pPr>
            <a:endParaRPr lang="en-US" altLang="en-US" sz="2200" dirty="0"/>
          </a:p>
          <a:p>
            <a:r>
              <a:rPr lang="en-US" altLang="en-US" sz="2200" dirty="0"/>
              <a:t>Process Database provides a configuration tool to integrate all instrumentation and provide it through Channel Access and PVAccess.</a:t>
            </a:r>
          </a:p>
          <a:p>
            <a:pPr lvl="1"/>
            <a:r>
              <a:rPr lang="en-US" altLang="en-US" sz="1800" dirty="0"/>
              <a:t>Signals are represented by Records (new normative types for images, tables, statistical samples are under development)</a:t>
            </a:r>
          </a:p>
          <a:p>
            <a:pPr lvl="1"/>
            <a:r>
              <a:rPr lang="en-US" altLang="en-US" sz="1800" dirty="0"/>
              <a:t>These records have built in mechanisms to provide time stamps for correlation from Drivers (FPGA provided), NTP or adopted from links to other records.</a:t>
            </a:r>
          </a:p>
          <a:p>
            <a:pPr lvl="1"/>
            <a:r>
              <a:rPr lang="en-US" altLang="en-US" sz="1800" dirty="0"/>
              <a:t>Low Latency and high sample rates are support by an Event Scan mechanism</a:t>
            </a:r>
          </a:p>
          <a:p>
            <a:pPr lvl="1"/>
            <a:r>
              <a:rPr lang="en-US" altLang="en-US" sz="1800" b="1" dirty="0"/>
              <a:t>Process Database Templates configure sets of Records. Llcksets created for “linked” records assure that they are atomic operations.</a:t>
            </a:r>
          </a:p>
          <a:p>
            <a:pPr lvl="1"/>
            <a:r>
              <a:rPr lang="en-US" altLang="en-US" sz="1800" dirty="0"/>
              <a:t>There is a well-defined interface to integrate new hardware. </a:t>
            </a:r>
            <a:r>
              <a:rPr lang="en-US" altLang="en-US" sz="1800" b="1" dirty="0"/>
              <a:t>The quality of the IO integration is dependent on the quality of the driver. Well written drivers provide a data layer that assures that the Process Database execution is stateless. </a:t>
            </a:r>
            <a:endParaRPr lang="en-US" altLang="en-US" sz="1800" dirty="0"/>
          </a:p>
          <a:p>
            <a:endParaRPr lang="en-US" altLang="en-US" sz="2200" dirty="0"/>
          </a:p>
          <a:p>
            <a:endParaRPr lang="en-US" altLang="en-US" sz="2200" b="1" dirty="0"/>
          </a:p>
          <a:p>
            <a:pPr lvl="1"/>
            <a:endParaRPr lang="en-US" altLang="en-US" sz="1800" dirty="0"/>
          </a:p>
        </p:txBody>
      </p:sp>
    </p:spTree>
    <p:extLst>
      <p:ext uri="{BB962C8B-B14F-4D97-AF65-F5344CB8AC3E}">
        <p14:creationId xmlns:p14="http://schemas.microsoft.com/office/powerpoint/2010/main" val="1334948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0F3AF-C2EC-A1CD-A5AD-62CEFDB7461D}"/>
            </a:ext>
          </a:extLst>
        </p:cNvPr>
        <p:cNvGrpSpPr/>
        <p:nvPr/>
      </p:nvGrpSpPr>
      <p:grpSpPr>
        <a:xfrm>
          <a:off x="0" y="0"/>
          <a:ext cx="0" cy="0"/>
          <a:chOff x="0" y="0"/>
          <a:chExt cx="0" cy="0"/>
        </a:xfrm>
      </p:grpSpPr>
      <p:sp>
        <p:nvSpPr>
          <p:cNvPr id="300" name="Line 48">
            <a:extLst>
              <a:ext uri="{FF2B5EF4-FFF2-40B4-BE49-F238E27FC236}">
                <a16:creationId xmlns:a16="http://schemas.microsoft.com/office/drawing/2014/main" id="{7D01D531-9D83-D8B4-28FF-73AC0D72F69B}"/>
              </a:ext>
            </a:extLst>
          </p:cNvPr>
          <p:cNvSpPr>
            <a:spLocks noChangeShapeType="1"/>
          </p:cNvSpPr>
          <p:nvPr/>
        </p:nvSpPr>
        <p:spPr bwMode="auto">
          <a:xfrm>
            <a:off x="8436294"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89" name="Line 48">
            <a:extLst>
              <a:ext uri="{FF2B5EF4-FFF2-40B4-BE49-F238E27FC236}">
                <a16:creationId xmlns:a16="http://schemas.microsoft.com/office/drawing/2014/main" id="{CAF9B26B-0F0A-F283-C695-7E8725195F47}"/>
              </a:ext>
            </a:extLst>
          </p:cNvPr>
          <p:cNvSpPr>
            <a:spLocks noChangeShapeType="1"/>
          </p:cNvSpPr>
          <p:nvPr/>
        </p:nvSpPr>
        <p:spPr bwMode="auto">
          <a:xfrm>
            <a:off x="7162801"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80" name="Line 48">
            <a:extLst>
              <a:ext uri="{FF2B5EF4-FFF2-40B4-BE49-F238E27FC236}">
                <a16:creationId xmlns:a16="http://schemas.microsoft.com/office/drawing/2014/main" id="{EB99CBC6-5B61-B872-BEA7-B6318873BF99}"/>
              </a:ext>
            </a:extLst>
          </p:cNvPr>
          <p:cNvSpPr>
            <a:spLocks noChangeShapeType="1"/>
          </p:cNvSpPr>
          <p:nvPr/>
        </p:nvSpPr>
        <p:spPr bwMode="auto">
          <a:xfrm>
            <a:off x="5942014"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71" name="Line 48">
            <a:extLst>
              <a:ext uri="{FF2B5EF4-FFF2-40B4-BE49-F238E27FC236}">
                <a16:creationId xmlns:a16="http://schemas.microsoft.com/office/drawing/2014/main" id="{A9F50CF3-40D3-38D7-30A8-5D1A411BD001}"/>
              </a:ext>
            </a:extLst>
          </p:cNvPr>
          <p:cNvSpPr>
            <a:spLocks noChangeShapeType="1"/>
          </p:cNvSpPr>
          <p:nvPr/>
        </p:nvSpPr>
        <p:spPr bwMode="auto">
          <a:xfrm>
            <a:off x="4676449"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62" name="Line 48">
            <a:extLst>
              <a:ext uri="{FF2B5EF4-FFF2-40B4-BE49-F238E27FC236}">
                <a16:creationId xmlns:a16="http://schemas.microsoft.com/office/drawing/2014/main" id="{65C892A5-1174-022A-9427-138B668A4170}"/>
              </a:ext>
            </a:extLst>
          </p:cNvPr>
          <p:cNvSpPr>
            <a:spLocks noChangeShapeType="1"/>
          </p:cNvSpPr>
          <p:nvPr/>
        </p:nvSpPr>
        <p:spPr bwMode="auto">
          <a:xfrm>
            <a:off x="3457249"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1511" name="Rectangle 5">
            <a:extLst>
              <a:ext uri="{FF2B5EF4-FFF2-40B4-BE49-F238E27FC236}">
                <a16:creationId xmlns:a16="http://schemas.microsoft.com/office/drawing/2014/main" id="{6CD2B693-36FE-70C4-07B2-A34D7ACDE361}"/>
              </a:ext>
            </a:extLst>
          </p:cNvPr>
          <p:cNvSpPr>
            <a:spLocks noChangeArrowheads="1"/>
          </p:cNvSpPr>
          <p:nvPr/>
        </p:nvSpPr>
        <p:spPr bwMode="auto">
          <a:xfrm flipV="1">
            <a:off x="1724026" y="4797833"/>
            <a:ext cx="8639174" cy="59775"/>
          </a:xfrm>
          <a:prstGeom prst="rect">
            <a:avLst/>
          </a:prstGeom>
          <a:solidFill>
            <a:srgbClr val="92D050"/>
          </a:solidFill>
          <a:ln w="25560">
            <a:solidFill>
              <a:srgbClr val="92D050"/>
            </a:solidFill>
            <a:miter lim="800000"/>
            <a:headEnd/>
            <a:tailEnd/>
          </a:ln>
        </p:spPr>
        <p:txBody>
          <a:bodyPr wrap="none" anchor="ctr"/>
          <a:lstStyle>
            <a:lvl1pPr defTabSz="457200" eaLnBrk="0" hangingPunct="0">
              <a:defRPr>
                <a:solidFill>
                  <a:schemeClr val="tx1"/>
                </a:solidFill>
                <a:latin typeface="Arial Narrow" panose="020B0606020202030204" pitchFamily="34" charset="0"/>
                <a:ea typeface="Osaka" charset="-128"/>
              </a:defRPr>
            </a:lvl1pPr>
            <a:lvl2pPr marL="742950" indent="-285750" defTabSz="457200" eaLnBrk="0" hangingPunct="0">
              <a:defRPr>
                <a:solidFill>
                  <a:schemeClr val="tx1"/>
                </a:solidFill>
                <a:latin typeface="Arial Narrow" panose="020B0606020202030204" pitchFamily="34" charset="0"/>
                <a:ea typeface="Osaka" charset="-128"/>
              </a:defRPr>
            </a:lvl2pPr>
            <a:lvl3pPr marL="1143000" indent="-228600" defTabSz="457200" eaLnBrk="0" hangingPunct="0">
              <a:defRPr>
                <a:solidFill>
                  <a:schemeClr val="tx1"/>
                </a:solidFill>
                <a:latin typeface="Arial Narrow" panose="020B0606020202030204" pitchFamily="34" charset="0"/>
                <a:ea typeface="Osaka" charset="-128"/>
              </a:defRPr>
            </a:lvl3pPr>
            <a:lvl4pPr marL="1600200" indent="-228600" defTabSz="457200" eaLnBrk="0" hangingPunct="0">
              <a:defRPr>
                <a:solidFill>
                  <a:schemeClr val="tx1"/>
                </a:solidFill>
                <a:latin typeface="Arial Narrow" panose="020B0606020202030204" pitchFamily="34" charset="0"/>
                <a:ea typeface="Osaka" charset="-128"/>
              </a:defRPr>
            </a:lvl4pPr>
            <a:lvl5pPr marL="2057400" indent="-228600" defTabSz="457200" eaLnBrk="0" hangingPunct="0">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nSpc>
                <a:spcPct val="90000"/>
              </a:lnSpc>
              <a:spcBef>
                <a:spcPts val="1125"/>
              </a:spcBef>
              <a:buClr>
                <a:srgbClr val="FF0000"/>
              </a:buClr>
              <a:buSzPct val="135000"/>
            </a:pPr>
            <a:endParaRPr lang="en-US" altLang="en-US" dirty="0">
              <a:solidFill>
                <a:schemeClr val="bg1"/>
              </a:solidFill>
            </a:endParaRPr>
          </a:p>
        </p:txBody>
      </p:sp>
      <p:sp>
        <p:nvSpPr>
          <p:cNvPr id="21516" name="Line 48">
            <a:extLst>
              <a:ext uri="{FF2B5EF4-FFF2-40B4-BE49-F238E27FC236}">
                <a16:creationId xmlns:a16="http://schemas.microsoft.com/office/drawing/2014/main" id="{244D89F3-8420-3B40-90F5-FA05530C8FAE}"/>
              </a:ext>
            </a:extLst>
          </p:cNvPr>
          <p:cNvSpPr>
            <a:spLocks noChangeShapeType="1"/>
          </p:cNvSpPr>
          <p:nvPr/>
        </p:nvSpPr>
        <p:spPr bwMode="auto">
          <a:xfrm>
            <a:off x="2180899" y="4815296"/>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1514" name="Line 48">
            <a:extLst>
              <a:ext uri="{FF2B5EF4-FFF2-40B4-BE49-F238E27FC236}">
                <a16:creationId xmlns:a16="http://schemas.microsoft.com/office/drawing/2014/main" id="{FC8FC95E-15AC-0706-813E-ADB59152F265}"/>
              </a:ext>
            </a:extLst>
          </p:cNvPr>
          <p:cNvSpPr>
            <a:spLocks noChangeShapeType="1"/>
          </p:cNvSpPr>
          <p:nvPr/>
        </p:nvSpPr>
        <p:spPr bwMode="auto">
          <a:xfrm>
            <a:off x="1743075" y="2493742"/>
            <a:ext cx="0" cy="2301875"/>
          </a:xfrm>
          <a:prstGeom prst="line">
            <a:avLst/>
          </a:prstGeom>
          <a:noFill/>
          <a:ln w="6350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1513" name="Rectangle 13">
            <a:extLst>
              <a:ext uri="{FF2B5EF4-FFF2-40B4-BE49-F238E27FC236}">
                <a16:creationId xmlns:a16="http://schemas.microsoft.com/office/drawing/2014/main" id="{052C33CD-2F00-749D-4A28-A8D69104F72E}"/>
              </a:ext>
            </a:extLst>
          </p:cNvPr>
          <p:cNvSpPr>
            <a:spLocks noChangeArrowheads="1"/>
          </p:cNvSpPr>
          <p:nvPr/>
        </p:nvSpPr>
        <p:spPr bwMode="auto">
          <a:xfrm>
            <a:off x="1724025" y="2437771"/>
            <a:ext cx="9155747" cy="45719"/>
          </a:xfrm>
          <a:prstGeom prst="rect">
            <a:avLst/>
          </a:prstGeom>
          <a:solidFill>
            <a:srgbClr val="92D050"/>
          </a:solidFill>
          <a:ln w="25560">
            <a:solidFill>
              <a:srgbClr val="92D050"/>
            </a:solidFill>
            <a:miter lim="800000"/>
            <a:headEnd/>
            <a:tailEnd/>
          </a:ln>
        </p:spPr>
        <p:txBody>
          <a:bodyPr wrap="none" anchor="ctr"/>
          <a:lstStyle>
            <a:lvl1pPr defTabSz="457200" eaLnBrk="0" hangingPunct="0">
              <a:defRPr>
                <a:solidFill>
                  <a:schemeClr val="tx1"/>
                </a:solidFill>
                <a:latin typeface="Arial Narrow" panose="020B0606020202030204" pitchFamily="34" charset="0"/>
                <a:ea typeface="Osaka" charset="-128"/>
              </a:defRPr>
            </a:lvl1pPr>
            <a:lvl2pPr marL="742950" indent="-285750" defTabSz="457200" eaLnBrk="0" hangingPunct="0">
              <a:defRPr>
                <a:solidFill>
                  <a:schemeClr val="tx1"/>
                </a:solidFill>
                <a:latin typeface="Arial Narrow" panose="020B0606020202030204" pitchFamily="34" charset="0"/>
                <a:ea typeface="Osaka" charset="-128"/>
              </a:defRPr>
            </a:lvl2pPr>
            <a:lvl3pPr marL="1143000" indent="-228600" defTabSz="457200" eaLnBrk="0" hangingPunct="0">
              <a:defRPr>
                <a:solidFill>
                  <a:schemeClr val="tx1"/>
                </a:solidFill>
                <a:latin typeface="Arial Narrow" panose="020B0606020202030204" pitchFamily="34" charset="0"/>
                <a:ea typeface="Osaka" charset="-128"/>
              </a:defRPr>
            </a:lvl3pPr>
            <a:lvl4pPr marL="1600200" indent="-228600" defTabSz="457200" eaLnBrk="0" hangingPunct="0">
              <a:defRPr>
                <a:solidFill>
                  <a:schemeClr val="tx1"/>
                </a:solidFill>
                <a:latin typeface="Arial Narrow" panose="020B0606020202030204" pitchFamily="34" charset="0"/>
                <a:ea typeface="Osaka" charset="-128"/>
              </a:defRPr>
            </a:lvl4pPr>
            <a:lvl5pPr marL="2057400" indent="-228600" defTabSz="457200" eaLnBrk="0" hangingPunct="0">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nSpc>
                <a:spcPct val="90000"/>
              </a:lnSpc>
              <a:spcBef>
                <a:spcPts val="1125"/>
              </a:spcBef>
              <a:buClr>
                <a:srgbClr val="FF0000"/>
              </a:buClr>
              <a:buSzPct val="135000"/>
            </a:pPr>
            <a:endParaRPr lang="en-US" altLang="en-US" dirty="0">
              <a:solidFill>
                <a:schemeClr val="bg1"/>
              </a:solidFill>
            </a:endParaRPr>
          </a:p>
        </p:txBody>
      </p:sp>
      <p:sp>
        <p:nvSpPr>
          <p:cNvPr id="138" name="AutoShape 78">
            <a:extLst>
              <a:ext uri="{FF2B5EF4-FFF2-40B4-BE49-F238E27FC236}">
                <a16:creationId xmlns:a16="http://schemas.microsoft.com/office/drawing/2014/main" id="{9585D203-1207-A12B-9636-9E86AC2EDE8A}"/>
              </a:ext>
            </a:extLst>
          </p:cNvPr>
          <p:cNvSpPr>
            <a:spLocks noChangeArrowheads="1"/>
          </p:cNvSpPr>
          <p:nvPr/>
        </p:nvSpPr>
        <p:spPr bwMode="auto">
          <a:xfrm>
            <a:off x="5280206" y="3625825"/>
            <a:ext cx="977900" cy="654051"/>
          </a:xfrm>
          <a:prstGeom prst="can">
            <a:avLst>
              <a:gd name="adj" fmla="val 25000"/>
            </a:avLst>
          </a:prstGeom>
          <a:solidFill>
            <a:srgbClr val="009999"/>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139" name="Text Box 79">
            <a:extLst>
              <a:ext uri="{FF2B5EF4-FFF2-40B4-BE49-F238E27FC236}">
                <a16:creationId xmlns:a16="http://schemas.microsoft.com/office/drawing/2014/main" id="{E2770759-9F44-7960-F3F7-28430D18E78B}"/>
              </a:ext>
            </a:extLst>
          </p:cNvPr>
          <p:cNvSpPr txBox="1">
            <a:spLocks noChangeArrowheads="1"/>
          </p:cNvSpPr>
          <p:nvPr/>
        </p:nvSpPr>
        <p:spPr bwMode="auto">
          <a:xfrm>
            <a:off x="5316720" y="3801209"/>
            <a:ext cx="933449" cy="276999"/>
          </a:xfrm>
          <a:prstGeom prst="rect">
            <a:avLst/>
          </a:prstGeom>
          <a:solidFill>
            <a:srgbClr val="009999"/>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Save Sets</a:t>
            </a:r>
          </a:p>
        </p:txBody>
      </p:sp>
      <p:sp>
        <p:nvSpPr>
          <p:cNvPr id="140" name="Line 48">
            <a:extLst>
              <a:ext uri="{FF2B5EF4-FFF2-40B4-BE49-F238E27FC236}">
                <a16:creationId xmlns:a16="http://schemas.microsoft.com/office/drawing/2014/main" id="{4FAADAE7-8994-4FAF-F28E-3DBF883FB8A0}"/>
              </a:ext>
            </a:extLst>
          </p:cNvPr>
          <p:cNvSpPr>
            <a:spLocks noChangeShapeType="1"/>
          </p:cNvSpPr>
          <p:nvPr/>
        </p:nvSpPr>
        <p:spPr bwMode="auto">
          <a:xfrm>
            <a:off x="5758837" y="2489567"/>
            <a:ext cx="1587" cy="272415"/>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41" name="Rectangle: Rounded Corners 140">
            <a:extLst>
              <a:ext uri="{FF2B5EF4-FFF2-40B4-BE49-F238E27FC236}">
                <a16:creationId xmlns:a16="http://schemas.microsoft.com/office/drawing/2014/main" id="{5D3F7201-418C-5791-A0D3-D3FA635B7EBE}"/>
              </a:ext>
            </a:extLst>
          </p:cNvPr>
          <p:cNvSpPr/>
          <p:nvPr/>
        </p:nvSpPr>
        <p:spPr>
          <a:xfrm>
            <a:off x="5268182" y="2589740"/>
            <a:ext cx="962025" cy="836611"/>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MASAR</a:t>
            </a:r>
          </a:p>
        </p:txBody>
      </p:sp>
      <p:sp>
        <p:nvSpPr>
          <p:cNvPr id="144" name="Line 48">
            <a:extLst>
              <a:ext uri="{FF2B5EF4-FFF2-40B4-BE49-F238E27FC236}">
                <a16:creationId xmlns:a16="http://schemas.microsoft.com/office/drawing/2014/main" id="{CE8DF420-4F09-7921-4624-856809DE3444}"/>
              </a:ext>
            </a:extLst>
          </p:cNvPr>
          <p:cNvSpPr>
            <a:spLocks noChangeShapeType="1"/>
          </p:cNvSpPr>
          <p:nvPr/>
        </p:nvSpPr>
        <p:spPr bwMode="auto">
          <a:xfrm>
            <a:off x="5742963" y="3438154"/>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46" name="AutoShape 78">
            <a:extLst>
              <a:ext uri="{FF2B5EF4-FFF2-40B4-BE49-F238E27FC236}">
                <a16:creationId xmlns:a16="http://schemas.microsoft.com/office/drawing/2014/main" id="{2DB2B34B-C4A0-E00D-5F76-7D56FD25907A}"/>
              </a:ext>
            </a:extLst>
          </p:cNvPr>
          <p:cNvSpPr>
            <a:spLocks noChangeArrowheads="1"/>
          </p:cNvSpPr>
          <p:nvPr/>
        </p:nvSpPr>
        <p:spPr bwMode="auto">
          <a:xfrm>
            <a:off x="6358257" y="3613300"/>
            <a:ext cx="996938" cy="658368"/>
          </a:xfrm>
          <a:prstGeom prst="can">
            <a:avLst>
              <a:gd name="adj" fmla="val 25000"/>
            </a:avLst>
          </a:prstGeom>
          <a:solidFill>
            <a:srgbClr val="009999"/>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147" name="Text Box 79">
            <a:extLst>
              <a:ext uri="{FF2B5EF4-FFF2-40B4-BE49-F238E27FC236}">
                <a16:creationId xmlns:a16="http://schemas.microsoft.com/office/drawing/2014/main" id="{299126AD-CD05-6E19-38FF-5B9897CF0F16}"/>
              </a:ext>
            </a:extLst>
          </p:cNvPr>
          <p:cNvSpPr txBox="1">
            <a:spLocks noChangeArrowheads="1"/>
          </p:cNvSpPr>
          <p:nvPr/>
        </p:nvSpPr>
        <p:spPr bwMode="auto">
          <a:xfrm>
            <a:off x="6391610" y="3793598"/>
            <a:ext cx="92024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Time Series Data</a:t>
            </a:r>
          </a:p>
        </p:txBody>
      </p:sp>
      <p:sp>
        <p:nvSpPr>
          <p:cNvPr id="148" name="Line 48">
            <a:extLst>
              <a:ext uri="{FF2B5EF4-FFF2-40B4-BE49-F238E27FC236}">
                <a16:creationId xmlns:a16="http://schemas.microsoft.com/office/drawing/2014/main" id="{AE4968AA-C2F9-648E-1BCF-D002D979CF98}"/>
              </a:ext>
            </a:extLst>
          </p:cNvPr>
          <p:cNvSpPr>
            <a:spLocks noChangeShapeType="1"/>
          </p:cNvSpPr>
          <p:nvPr/>
        </p:nvSpPr>
        <p:spPr bwMode="auto">
          <a:xfrm>
            <a:off x="6825637" y="2490483"/>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49" name="Rectangle: Rounded Corners 148">
            <a:extLst>
              <a:ext uri="{FF2B5EF4-FFF2-40B4-BE49-F238E27FC236}">
                <a16:creationId xmlns:a16="http://schemas.microsoft.com/office/drawing/2014/main" id="{EBECC8C5-1DD8-09AA-6D68-C497900EB767}"/>
              </a:ext>
            </a:extLst>
          </p:cNvPr>
          <p:cNvSpPr/>
          <p:nvPr/>
        </p:nvSpPr>
        <p:spPr>
          <a:xfrm>
            <a:off x="6360380" y="2568749"/>
            <a:ext cx="962025" cy="836611"/>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Archive</a:t>
            </a:r>
          </a:p>
          <a:p>
            <a:pPr algn="ctr"/>
            <a:r>
              <a:rPr lang="en-US" sz="1100" dirty="0">
                <a:ln>
                  <a:solidFill>
                    <a:sysClr val="windowText" lastClr="000000"/>
                  </a:solidFill>
                </a:ln>
                <a:solidFill>
                  <a:schemeClr val="tx1"/>
                </a:solidFill>
              </a:rPr>
              <a:t>Appliance</a:t>
            </a:r>
          </a:p>
        </p:txBody>
      </p:sp>
      <p:sp>
        <p:nvSpPr>
          <p:cNvPr id="152" name="Line 48">
            <a:extLst>
              <a:ext uri="{FF2B5EF4-FFF2-40B4-BE49-F238E27FC236}">
                <a16:creationId xmlns:a16="http://schemas.microsoft.com/office/drawing/2014/main" id="{56D3C8EC-BC31-0F08-BC1F-77F25CC3E4CF}"/>
              </a:ext>
            </a:extLst>
          </p:cNvPr>
          <p:cNvSpPr>
            <a:spLocks noChangeShapeType="1"/>
          </p:cNvSpPr>
          <p:nvPr/>
        </p:nvSpPr>
        <p:spPr bwMode="auto">
          <a:xfrm>
            <a:off x="6847860" y="3417163"/>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1506" name="AutoShape 78">
            <a:extLst>
              <a:ext uri="{FF2B5EF4-FFF2-40B4-BE49-F238E27FC236}">
                <a16:creationId xmlns:a16="http://schemas.microsoft.com/office/drawing/2014/main" id="{CC7A0DF5-0659-A9CB-A1CB-7EFB72742260}"/>
              </a:ext>
            </a:extLst>
          </p:cNvPr>
          <p:cNvSpPr>
            <a:spLocks noChangeArrowheads="1"/>
          </p:cNvSpPr>
          <p:nvPr/>
        </p:nvSpPr>
        <p:spPr bwMode="auto">
          <a:xfrm>
            <a:off x="4213406" y="3638408"/>
            <a:ext cx="977900" cy="654051"/>
          </a:xfrm>
          <a:prstGeom prst="can">
            <a:avLst>
              <a:gd name="adj" fmla="val 25000"/>
            </a:avLst>
          </a:prstGeom>
          <a:solidFill>
            <a:srgbClr val="009999"/>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21557" name="Text Box 79">
            <a:extLst>
              <a:ext uri="{FF2B5EF4-FFF2-40B4-BE49-F238E27FC236}">
                <a16:creationId xmlns:a16="http://schemas.microsoft.com/office/drawing/2014/main" id="{7C8E1EF2-FF49-909F-BEE8-C1BD54BAEACA}"/>
              </a:ext>
            </a:extLst>
          </p:cNvPr>
          <p:cNvSpPr txBox="1">
            <a:spLocks noChangeArrowheads="1"/>
          </p:cNvSpPr>
          <p:nvPr/>
        </p:nvSpPr>
        <p:spPr bwMode="auto">
          <a:xfrm>
            <a:off x="4249920" y="3813792"/>
            <a:ext cx="933449" cy="276999"/>
          </a:xfrm>
          <a:prstGeom prst="rect">
            <a:avLst/>
          </a:prstGeom>
          <a:solidFill>
            <a:srgbClr val="009999"/>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Directory</a:t>
            </a:r>
          </a:p>
        </p:txBody>
      </p:sp>
      <p:sp>
        <p:nvSpPr>
          <p:cNvPr id="21558" name="Line 48">
            <a:extLst>
              <a:ext uri="{FF2B5EF4-FFF2-40B4-BE49-F238E27FC236}">
                <a16:creationId xmlns:a16="http://schemas.microsoft.com/office/drawing/2014/main" id="{3EEAAF76-B7C0-EF92-9A8B-65936017103B}"/>
              </a:ext>
            </a:extLst>
          </p:cNvPr>
          <p:cNvSpPr>
            <a:spLocks noChangeShapeType="1"/>
          </p:cNvSpPr>
          <p:nvPr/>
        </p:nvSpPr>
        <p:spPr bwMode="auto">
          <a:xfrm>
            <a:off x="4680531" y="2491511"/>
            <a:ext cx="0" cy="294487"/>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17" name="Rectangle: Rounded Corners 116">
            <a:extLst>
              <a:ext uri="{FF2B5EF4-FFF2-40B4-BE49-F238E27FC236}">
                <a16:creationId xmlns:a16="http://schemas.microsoft.com/office/drawing/2014/main" id="{A1412ADE-2D16-A7E6-2F9B-19B53EC4002A}"/>
              </a:ext>
            </a:extLst>
          </p:cNvPr>
          <p:cNvSpPr/>
          <p:nvPr/>
        </p:nvSpPr>
        <p:spPr>
          <a:xfrm>
            <a:off x="4201382" y="2602323"/>
            <a:ext cx="962025" cy="836611"/>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Channel </a:t>
            </a:r>
          </a:p>
          <a:p>
            <a:pPr algn="ctr"/>
            <a:r>
              <a:rPr lang="en-US" sz="1100" dirty="0">
                <a:ln>
                  <a:solidFill>
                    <a:sysClr val="windowText" lastClr="000000"/>
                  </a:solidFill>
                </a:ln>
                <a:solidFill>
                  <a:schemeClr val="tx1"/>
                </a:solidFill>
              </a:rPr>
              <a:t>Finder</a:t>
            </a:r>
          </a:p>
        </p:txBody>
      </p:sp>
      <p:sp>
        <p:nvSpPr>
          <p:cNvPr id="123" name="Line 48">
            <a:extLst>
              <a:ext uri="{FF2B5EF4-FFF2-40B4-BE49-F238E27FC236}">
                <a16:creationId xmlns:a16="http://schemas.microsoft.com/office/drawing/2014/main" id="{F0FABDCF-B1BF-D7A8-674E-13029CDD1147}"/>
              </a:ext>
            </a:extLst>
          </p:cNvPr>
          <p:cNvSpPr>
            <a:spLocks noChangeShapeType="1"/>
          </p:cNvSpPr>
          <p:nvPr/>
        </p:nvSpPr>
        <p:spPr bwMode="auto">
          <a:xfrm>
            <a:off x="4676163" y="3448620"/>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cxnSp>
        <p:nvCxnSpPr>
          <p:cNvPr id="27" name="Straight Connector 26">
            <a:extLst>
              <a:ext uri="{FF2B5EF4-FFF2-40B4-BE49-F238E27FC236}">
                <a16:creationId xmlns:a16="http://schemas.microsoft.com/office/drawing/2014/main" id="{F122E990-99E4-06A8-2D98-8287FB315CC0}"/>
              </a:ext>
            </a:extLst>
          </p:cNvPr>
          <p:cNvCxnSpPr>
            <a:cxnSpLocks/>
          </p:cNvCxnSpPr>
          <p:nvPr/>
        </p:nvCxnSpPr>
        <p:spPr>
          <a:xfrm>
            <a:off x="8384787" y="5791289"/>
            <a:ext cx="0" cy="171709"/>
          </a:xfrm>
          <a:prstGeom prst="line">
            <a:avLst/>
          </a:prstGeom>
          <a:solidFill>
            <a:schemeClr val="accent6">
              <a:lumMod val="20000"/>
              <a:lumOff val="80000"/>
            </a:schemeClr>
          </a:solidFill>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21" name="Straight Connector 220">
            <a:extLst>
              <a:ext uri="{FF2B5EF4-FFF2-40B4-BE49-F238E27FC236}">
                <a16:creationId xmlns:a16="http://schemas.microsoft.com/office/drawing/2014/main" id="{7CDB8216-CEA5-01C8-456F-9A977E74C433}"/>
              </a:ext>
            </a:extLst>
          </p:cNvPr>
          <p:cNvCxnSpPr>
            <a:cxnSpLocks/>
          </p:cNvCxnSpPr>
          <p:nvPr/>
        </p:nvCxnSpPr>
        <p:spPr>
          <a:xfrm>
            <a:off x="8460987" y="5744617"/>
            <a:ext cx="0" cy="171709"/>
          </a:xfrm>
          <a:prstGeom prst="line">
            <a:avLst/>
          </a:prstGeom>
          <a:solidFill>
            <a:schemeClr val="accent6">
              <a:lumMod val="20000"/>
              <a:lumOff val="80000"/>
            </a:schemeClr>
          </a:solidFill>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22" name="Straight Connector 221">
            <a:extLst>
              <a:ext uri="{FF2B5EF4-FFF2-40B4-BE49-F238E27FC236}">
                <a16:creationId xmlns:a16="http://schemas.microsoft.com/office/drawing/2014/main" id="{A9AC5353-FF7B-75AC-F985-7CACFD3064A5}"/>
              </a:ext>
            </a:extLst>
          </p:cNvPr>
          <p:cNvCxnSpPr>
            <a:cxnSpLocks/>
          </p:cNvCxnSpPr>
          <p:nvPr/>
        </p:nvCxnSpPr>
        <p:spPr>
          <a:xfrm>
            <a:off x="8537187" y="5744617"/>
            <a:ext cx="0" cy="171709"/>
          </a:xfrm>
          <a:prstGeom prst="line">
            <a:avLst/>
          </a:prstGeom>
          <a:solidFill>
            <a:schemeClr val="accent6">
              <a:lumMod val="20000"/>
              <a:lumOff val="80000"/>
            </a:schemeClr>
          </a:solidFill>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0" name="Rectangle: Rounded Corners 209">
            <a:extLst>
              <a:ext uri="{FF2B5EF4-FFF2-40B4-BE49-F238E27FC236}">
                <a16:creationId xmlns:a16="http://schemas.microsoft.com/office/drawing/2014/main" id="{4AE20484-89DD-BD23-A98D-4DC78E451230}"/>
              </a:ext>
            </a:extLst>
          </p:cNvPr>
          <p:cNvSpPr/>
          <p:nvPr/>
        </p:nvSpPr>
        <p:spPr>
          <a:xfrm>
            <a:off x="7975212" y="4993411"/>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Simulation IOCs</a:t>
            </a:r>
          </a:p>
        </p:txBody>
      </p:sp>
      <p:cxnSp>
        <p:nvCxnSpPr>
          <p:cNvPr id="212" name="Straight Connector 211">
            <a:extLst>
              <a:ext uri="{FF2B5EF4-FFF2-40B4-BE49-F238E27FC236}">
                <a16:creationId xmlns:a16="http://schemas.microsoft.com/office/drawing/2014/main" id="{65E3CD06-472B-B7AE-D699-309917E5FCE8}"/>
              </a:ext>
            </a:extLst>
          </p:cNvPr>
          <p:cNvCxnSpPr>
            <a:cxnSpLocks/>
          </p:cNvCxnSpPr>
          <p:nvPr/>
        </p:nvCxnSpPr>
        <p:spPr>
          <a:xfrm flipV="1">
            <a:off x="7975212" y="5248898"/>
            <a:ext cx="962957" cy="3643"/>
          </a:xfrm>
          <a:prstGeom prst="line">
            <a:avLst/>
          </a:prstGeom>
          <a:solidFill>
            <a:schemeClr val="accent6">
              <a:lumMod val="20000"/>
              <a:lumOff val="80000"/>
            </a:schemeClr>
          </a:solidFill>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215" name="Rectangle 11">
            <a:extLst>
              <a:ext uri="{FF2B5EF4-FFF2-40B4-BE49-F238E27FC236}">
                <a16:creationId xmlns:a16="http://schemas.microsoft.com/office/drawing/2014/main" id="{E946C191-597C-54FF-D30A-0E9696CC9524}"/>
              </a:ext>
            </a:extLst>
          </p:cNvPr>
          <p:cNvSpPr>
            <a:spLocks noChangeArrowheads="1"/>
          </p:cNvSpPr>
          <p:nvPr/>
        </p:nvSpPr>
        <p:spPr bwMode="auto">
          <a:xfrm>
            <a:off x="7851387" y="5904807"/>
            <a:ext cx="1172835" cy="240119"/>
          </a:xfrm>
          <a:prstGeom prst="rect">
            <a:avLst/>
          </a:prstGeom>
          <a:solidFill>
            <a:schemeClr val="accent6">
              <a:lumMod val="20000"/>
              <a:lumOff val="80000"/>
            </a:schemeClr>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DLS Simulation</a:t>
            </a:r>
          </a:p>
        </p:txBody>
      </p:sp>
      <p:cxnSp>
        <p:nvCxnSpPr>
          <p:cNvPr id="231" name="Straight Connector 230">
            <a:extLst>
              <a:ext uri="{FF2B5EF4-FFF2-40B4-BE49-F238E27FC236}">
                <a16:creationId xmlns:a16="http://schemas.microsoft.com/office/drawing/2014/main" id="{709103F2-6124-4FE2-0E8C-549C64F67472}"/>
              </a:ext>
            </a:extLst>
          </p:cNvPr>
          <p:cNvCxnSpPr>
            <a:cxnSpLocks/>
            <a:stCxn id="233" idx="2"/>
          </p:cNvCxnSpPr>
          <p:nvPr/>
        </p:nvCxnSpPr>
        <p:spPr>
          <a:xfrm flipH="1">
            <a:off x="2202377" y="5872331"/>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33" name="Rectangle: Rounded Corners 232">
            <a:extLst>
              <a:ext uri="{FF2B5EF4-FFF2-40B4-BE49-F238E27FC236}">
                <a16:creationId xmlns:a16="http://schemas.microsoft.com/office/drawing/2014/main" id="{331CE2F1-4DB5-F224-2CFD-6AFD79524E72}"/>
              </a:ext>
            </a:extLst>
          </p:cNvPr>
          <p:cNvSpPr/>
          <p:nvPr/>
        </p:nvSpPr>
        <p:spPr>
          <a:xfrm>
            <a:off x="1724026" y="5035720"/>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Diagnostic  IOCs</a:t>
            </a:r>
          </a:p>
        </p:txBody>
      </p:sp>
      <p:sp>
        <p:nvSpPr>
          <p:cNvPr id="234" name="TextBox 233">
            <a:extLst>
              <a:ext uri="{FF2B5EF4-FFF2-40B4-BE49-F238E27FC236}">
                <a16:creationId xmlns:a16="http://schemas.microsoft.com/office/drawing/2014/main" id="{00C95F2B-6B16-FF14-7D3B-C35DF7041407}"/>
              </a:ext>
            </a:extLst>
          </p:cNvPr>
          <p:cNvSpPr txBox="1"/>
          <p:nvPr/>
        </p:nvSpPr>
        <p:spPr>
          <a:xfrm>
            <a:off x="1834358" y="5050936"/>
            <a:ext cx="680240" cy="253916"/>
          </a:xfrm>
          <a:prstGeom prst="rect">
            <a:avLst/>
          </a:prstGeom>
          <a:solidFill>
            <a:srgbClr val="92D050"/>
          </a:solidFill>
          <a:ln>
            <a:noFill/>
          </a:ln>
        </p:spPr>
        <p:txBody>
          <a:bodyPr wrap="square" rtlCol="0">
            <a:spAutoFit/>
          </a:bodyPr>
          <a:lstStyle/>
          <a:p>
            <a:pPr algn="ctr"/>
            <a:r>
              <a:rPr lang="en-US" sz="1050" b="1" dirty="0">
                <a:cs typeface="Calibri"/>
              </a:rPr>
              <a:t>PVA/CA</a:t>
            </a:r>
          </a:p>
        </p:txBody>
      </p:sp>
      <p:cxnSp>
        <p:nvCxnSpPr>
          <p:cNvPr id="235" name="Straight Connector 234">
            <a:extLst>
              <a:ext uri="{FF2B5EF4-FFF2-40B4-BE49-F238E27FC236}">
                <a16:creationId xmlns:a16="http://schemas.microsoft.com/office/drawing/2014/main" id="{64552F46-C189-CB75-8740-63277B57F5F4}"/>
              </a:ext>
            </a:extLst>
          </p:cNvPr>
          <p:cNvCxnSpPr>
            <a:cxnSpLocks/>
          </p:cNvCxnSpPr>
          <p:nvPr/>
        </p:nvCxnSpPr>
        <p:spPr>
          <a:xfrm flipV="1">
            <a:off x="1724026" y="5275023"/>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9" name="Straight Connector 258">
            <a:extLst>
              <a:ext uri="{FF2B5EF4-FFF2-40B4-BE49-F238E27FC236}">
                <a16:creationId xmlns:a16="http://schemas.microsoft.com/office/drawing/2014/main" id="{1FB828AC-853F-2BBF-9606-A84E76F6F15F}"/>
              </a:ext>
            </a:extLst>
          </p:cNvPr>
          <p:cNvCxnSpPr>
            <a:cxnSpLocks/>
          </p:cNvCxnSpPr>
          <p:nvPr/>
        </p:nvCxnSpPr>
        <p:spPr>
          <a:xfrm flipV="1">
            <a:off x="2992159" y="5265602"/>
            <a:ext cx="962957" cy="3643"/>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257" name="Rectangle: Rounded Corners 256">
            <a:extLst>
              <a:ext uri="{FF2B5EF4-FFF2-40B4-BE49-F238E27FC236}">
                <a16:creationId xmlns:a16="http://schemas.microsoft.com/office/drawing/2014/main" id="{1935CD96-74A3-D030-D700-2E08045D5FEF}"/>
              </a:ext>
            </a:extLst>
          </p:cNvPr>
          <p:cNvSpPr/>
          <p:nvPr/>
        </p:nvSpPr>
        <p:spPr>
          <a:xfrm>
            <a:off x="2992159" y="5026299"/>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Power Supply IOCs</a:t>
            </a:r>
          </a:p>
        </p:txBody>
      </p:sp>
      <p:sp>
        <p:nvSpPr>
          <p:cNvPr id="266" name="Rectangle: Rounded Corners 265">
            <a:extLst>
              <a:ext uri="{FF2B5EF4-FFF2-40B4-BE49-F238E27FC236}">
                <a16:creationId xmlns:a16="http://schemas.microsoft.com/office/drawing/2014/main" id="{4ABDF7DA-5BB2-3FD4-D4F8-72F16F9F8671}"/>
              </a:ext>
            </a:extLst>
          </p:cNvPr>
          <p:cNvSpPr/>
          <p:nvPr/>
        </p:nvSpPr>
        <p:spPr>
          <a:xfrm>
            <a:off x="4255331" y="5017436"/>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RF IOC</a:t>
            </a:r>
          </a:p>
        </p:txBody>
      </p:sp>
      <p:cxnSp>
        <p:nvCxnSpPr>
          <p:cNvPr id="268" name="Straight Connector 267">
            <a:extLst>
              <a:ext uri="{FF2B5EF4-FFF2-40B4-BE49-F238E27FC236}">
                <a16:creationId xmlns:a16="http://schemas.microsoft.com/office/drawing/2014/main" id="{2702EDD3-AB8C-B409-D7CB-5A40F12C9B61}"/>
              </a:ext>
            </a:extLst>
          </p:cNvPr>
          <p:cNvCxnSpPr>
            <a:cxnSpLocks/>
          </p:cNvCxnSpPr>
          <p:nvPr/>
        </p:nvCxnSpPr>
        <p:spPr>
          <a:xfrm flipV="1">
            <a:off x="4255331" y="5256739"/>
            <a:ext cx="962957" cy="3643"/>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272" name="Straight Connector 271">
            <a:extLst>
              <a:ext uri="{FF2B5EF4-FFF2-40B4-BE49-F238E27FC236}">
                <a16:creationId xmlns:a16="http://schemas.microsoft.com/office/drawing/2014/main" id="{B7C5BF95-E9E6-819C-AE5B-6DDE65076A71}"/>
              </a:ext>
            </a:extLst>
          </p:cNvPr>
          <p:cNvCxnSpPr>
            <a:cxnSpLocks/>
          </p:cNvCxnSpPr>
          <p:nvPr/>
        </p:nvCxnSpPr>
        <p:spPr>
          <a:xfrm>
            <a:off x="5908302" y="5739388"/>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73" name="Straight Connector 272">
            <a:extLst>
              <a:ext uri="{FF2B5EF4-FFF2-40B4-BE49-F238E27FC236}">
                <a16:creationId xmlns:a16="http://schemas.microsoft.com/office/drawing/2014/main" id="{013596F7-0AC4-E359-37F2-532AD7BDBCC9}"/>
              </a:ext>
            </a:extLst>
          </p:cNvPr>
          <p:cNvCxnSpPr>
            <a:cxnSpLocks/>
          </p:cNvCxnSpPr>
          <p:nvPr/>
        </p:nvCxnSpPr>
        <p:spPr>
          <a:xfrm>
            <a:off x="5984502" y="5750907"/>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74" name="Straight Connector 273">
            <a:extLst>
              <a:ext uri="{FF2B5EF4-FFF2-40B4-BE49-F238E27FC236}">
                <a16:creationId xmlns:a16="http://schemas.microsoft.com/office/drawing/2014/main" id="{152610E6-3C87-C860-5552-B3D5AC025793}"/>
              </a:ext>
            </a:extLst>
          </p:cNvPr>
          <p:cNvCxnSpPr>
            <a:cxnSpLocks/>
          </p:cNvCxnSpPr>
          <p:nvPr/>
        </p:nvCxnSpPr>
        <p:spPr>
          <a:xfrm>
            <a:off x="6060702" y="5750907"/>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75" name="Rectangle: Rounded Corners 274">
            <a:extLst>
              <a:ext uri="{FF2B5EF4-FFF2-40B4-BE49-F238E27FC236}">
                <a16:creationId xmlns:a16="http://schemas.microsoft.com/office/drawing/2014/main" id="{8671BD93-B0A5-0E98-7B1D-94C1AEBF7351}"/>
              </a:ext>
            </a:extLst>
          </p:cNvPr>
          <p:cNvSpPr/>
          <p:nvPr/>
        </p:nvSpPr>
        <p:spPr>
          <a:xfrm>
            <a:off x="5498727" y="5015885"/>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Vacuum IOC</a:t>
            </a:r>
          </a:p>
        </p:txBody>
      </p:sp>
      <p:cxnSp>
        <p:nvCxnSpPr>
          <p:cNvPr id="277" name="Straight Connector 276">
            <a:extLst>
              <a:ext uri="{FF2B5EF4-FFF2-40B4-BE49-F238E27FC236}">
                <a16:creationId xmlns:a16="http://schemas.microsoft.com/office/drawing/2014/main" id="{15A5D607-80F8-005B-B300-3ADB015BB659}"/>
              </a:ext>
            </a:extLst>
          </p:cNvPr>
          <p:cNvCxnSpPr>
            <a:cxnSpLocks/>
          </p:cNvCxnSpPr>
          <p:nvPr/>
        </p:nvCxnSpPr>
        <p:spPr>
          <a:xfrm flipV="1">
            <a:off x="5498727" y="5255188"/>
            <a:ext cx="962957" cy="3643"/>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278" name="Rectangle 11">
            <a:extLst>
              <a:ext uri="{FF2B5EF4-FFF2-40B4-BE49-F238E27FC236}">
                <a16:creationId xmlns:a16="http://schemas.microsoft.com/office/drawing/2014/main" id="{0503FEBA-329A-CE20-F159-60D2445421A5}"/>
              </a:ext>
            </a:extLst>
          </p:cNvPr>
          <p:cNvSpPr>
            <a:spLocks noChangeArrowheads="1"/>
          </p:cNvSpPr>
          <p:nvPr/>
        </p:nvSpPr>
        <p:spPr bwMode="auto">
          <a:xfrm>
            <a:off x="5374902" y="5911097"/>
            <a:ext cx="1172835" cy="240119"/>
          </a:xfrm>
          <a:prstGeom prst="rect">
            <a:avLst/>
          </a:prstGeom>
          <a:solidFill>
            <a:schemeClr val="accent3">
              <a:lumMod val="20000"/>
              <a:lumOff val="80000"/>
            </a:schemeClr>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Instrumentation</a:t>
            </a:r>
          </a:p>
        </p:txBody>
      </p:sp>
      <p:cxnSp>
        <p:nvCxnSpPr>
          <p:cNvPr id="281" name="Straight Connector 280">
            <a:extLst>
              <a:ext uri="{FF2B5EF4-FFF2-40B4-BE49-F238E27FC236}">
                <a16:creationId xmlns:a16="http://schemas.microsoft.com/office/drawing/2014/main" id="{13D1EFE4-5B64-D581-B93F-02E1A7F3DDE4}"/>
              </a:ext>
            </a:extLst>
          </p:cNvPr>
          <p:cNvCxnSpPr>
            <a:cxnSpLocks/>
          </p:cNvCxnSpPr>
          <p:nvPr/>
        </p:nvCxnSpPr>
        <p:spPr>
          <a:xfrm>
            <a:off x="7131333" y="5790160"/>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82" name="Straight Connector 281">
            <a:extLst>
              <a:ext uri="{FF2B5EF4-FFF2-40B4-BE49-F238E27FC236}">
                <a16:creationId xmlns:a16="http://schemas.microsoft.com/office/drawing/2014/main" id="{96812A03-B05A-8DB8-B69C-920ABB0B291F}"/>
              </a:ext>
            </a:extLst>
          </p:cNvPr>
          <p:cNvCxnSpPr>
            <a:cxnSpLocks/>
          </p:cNvCxnSpPr>
          <p:nvPr/>
        </p:nvCxnSpPr>
        <p:spPr>
          <a:xfrm>
            <a:off x="7207533" y="5743488"/>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83" name="Straight Connector 282">
            <a:extLst>
              <a:ext uri="{FF2B5EF4-FFF2-40B4-BE49-F238E27FC236}">
                <a16:creationId xmlns:a16="http://schemas.microsoft.com/office/drawing/2014/main" id="{E0BF5C1A-4734-6FB0-2B1B-82FB01C82890}"/>
              </a:ext>
            </a:extLst>
          </p:cNvPr>
          <p:cNvCxnSpPr>
            <a:cxnSpLocks/>
          </p:cNvCxnSpPr>
          <p:nvPr/>
        </p:nvCxnSpPr>
        <p:spPr>
          <a:xfrm>
            <a:off x="7283733" y="5743488"/>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84" name="Rectangle: Rounded Corners 283">
            <a:extLst>
              <a:ext uri="{FF2B5EF4-FFF2-40B4-BE49-F238E27FC236}">
                <a16:creationId xmlns:a16="http://schemas.microsoft.com/office/drawing/2014/main" id="{212D4108-392A-F6F0-5BE1-AD272E4D24F8}"/>
              </a:ext>
            </a:extLst>
          </p:cNvPr>
          <p:cNvSpPr/>
          <p:nvPr/>
        </p:nvSpPr>
        <p:spPr>
          <a:xfrm>
            <a:off x="6721758" y="5008466"/>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Injection Extraction IOC</a:t>
            </a:r>
          </a:p>
        </p:txBody>
      </p:sp>
      <p:cxnSp>
        <p:nvCxnSpPr>
          <p:cNvPr id="286" name="Straight Connector 285">
            <a:extLst>
              <a:ext uri="{FF2B5EF4-FFF2-40B4-BE49-F238E27FC236}">
                <a16:creationId xmlns:a16="http://schemas.microsoft.com/office/drawing/2014/main" id="{0CE898C7-C4EF-923A-9797-47E088C2FFD3}"/>
              </a:ext>
            </a:extLst>
          </p:cNvPr>
          <p:cNvCxnSpPr>
            <a:cxnSpLocks/>
          </p:cNvCxnSpPr>
          <p:nvPr/>
        </p:nvCxnSpPr>
        <p:spPr>
          <a:xfrm flipV="1">
            <a:off x="6721758" y="5247769"/>
            <a:ext cx="962957" cy="3643"/>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287" name="Rectangle 11">
            <a:extLst>
              <a:ext uri="{FF2B5EF4-FFF2-40B4-BE49-F238E27FC236}">
                <a16:creationId xmlns:a16="http://schemas.microsoft.com/office/drawing/2014/main" id="{56206A54-BF7C-CEDA-1FED-EAF4F48067A3}"/>
              </a:ext>
            </a:extLst>
          </p:cNvPr>
          <p:cNvSpPr>
            <a:spLocks noChangeArrowheads="1"/>
          </p:cNvSpPr>
          <p:nvPr/>
        </p:nvSpPr>
        <p:spPr bwMode="auto">
          <a:xfrm>
            <a:off x="6597933" y="5910029"/>
            <a:ext cx="1172835" cy="240119"/>
          </a:xfrm>
          <a:prstGeom prst="rect">
            <a:avLst/>
          </a:prstGeom>
          <a:solidFill>
            <a:schemeClr val="accent3">
              <a:lumMod val="20000"/>
              <a:lumOff val="80000"/>
            </a:schemeClr>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Instrumentation</a:t>
            </a:r>
          </a:p>
        </p:txBody>
      </p:sp>
      <p:sp>
        <p:nvSpPr>
          <p:cNvPr id="302" name="Line 48">
            <a:extLst>
              <a:ext uri="{FF2B5EF4-FFF2-40B4-BE49-F238E27FC236}">
                <a16:creationId xmlns:a16="http://schemas.microsoft.com/office/drawing/2014/main" id="{DC9FB1C1-49C0-42AE-C506-214DD61671E6}"/>
              </a:ext>
            </a:extLst>
          </p:cNvPr>
          <p:cNvSpPr>
            <a:spLocks noChangeShapeType="1"/>
          </p:cNvSpPr>
          <p:nvPr/>
        </p:nvSpPr>
        <p:spPr bwMode="auto">
          <a:xfrm flipH="1">
            <a:off x="2467305" y="2211666"/>
            <a:ext cx="0" cy="212603"/>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cxnSp>
        <p:nvCxnSpPr>
          <p:cNvPr id="304" name="Straight Connector 303">
            <a:extLst>
              <a:ext uri="{FF2B5EF4-FFF2-40B4-BE49-F238E27FC236}">
                <a16:creationId xmlns:a16="http://schemas.microsoft.com/office/drawing/2014/main" id="{465173CB-299A-181E-2A01-C7F492F3B292}"/>
              </a:ext>
            </a:extLst>
          </p:cNvPr>
          <p:cNvCxnSpPr>
            <a:cxnSpLocks/>
          </p:cNvCxnSpPr>
          <p:nvPr/>
        </p:nvCxnSpPr>
        <p:spPr>
          <a:xfrm>
            <a:off x="1600201" y="1978433"/>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05" name="TextBox 304">
            <a:extLst>
              <a:ext uri="{FF2B5EF4-FFF2-40B4-BE49-F238E27FC236}">
                <a16:creationId xmlns:a16="http://schemas.microsoft.com/office/drawing/2014/main" id="{EE83F450-7995-1D22-17E0-18E02A7EDD02}"/>
              </a:ext>
            </a:extLst>
          </p:cNvPr>
          <p:cNvSpPr txBox="1"/>
          <p:nvPr/>
        </p:nvSpPr>
        <p:spPr>
          <a:xfrm>
            <a:off x="1606606" y="2003279"/>
            <a:ext cx="1817634" cy="261610"/>
          </a:xfrm>
          <a:prstGeom prst="rect">
            <a:avLst/>
          </a:prstGeom>
          <a:noFill/>
          <a:ln>
            <a:noFill/>
          </a:ln>
        </p:spPr>
        <p:txBody>
          <a:bodyPr wrap="square" rtlCol="0">
            <a:spAutoFit/>
          </a:bodyPr>
          <a:lstStyle/>
          <a:p>
            <a:pPr algn="ctr"/>
            <a:r>
              <a:rPr lang="en-US" sz="1100" b="1" dirty="0">
                <a:cs typeface="Calibri"/>
              </a:rPr>
              <a:t>PVA/CA Access</a:t>
            </a:r>
          </a:p>
        </p:txBody>
      </p:sp>
      <p:sp>
        <p:nvSpPr>
          <p:cNvPr id="314" name="Line 48">
            <a:extLst>
              <a:ext uri="{FF2B5EF4-FFF2-40B4-BE49-F238E27FC236}">
                <a16:creationId xmlns:a16="http://schemas.microsoft.com/office/drawing/2014/main" id="{BBBB19E5-8AF4-5A37-50BF-38807923A3BC}"/>
              </a:ext>
            </a:extLst>
          </p:cNvPr>
          <p:cNvSpPr>
            <a:spLocks noChangeShapeType="1"/>
          </p:cNvSpPr>
          <p:nvPr/>
        </p:nvSpPr>
        <p:spPr bwMode="auto">
          <a:xfrm flipH="1">
            <a:off x="4406594" y="2221280"/>
            <a:ext cx="0" cy="212603"/>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315" name="Rectangle: Rounded Corners 314">
            <a:extLst>
              <a:ext uri="{FF2B5EF4-FFF2-40B4-BE49-F238E27FC236}">
                <a16:creationId xmlns:a16="http://schemas.microsoft.com/office/drawing/2014/main" id="{F90C9C7A-3AB2-4758-76E0-52D6108428F7}"/>
              </a:ext>
            </a:extLst>
          </p:cNvPr>
          <p:cNvSpPr/>
          <p:nvPr/>
        </p:nvSpPr>
        <p:spPr>
          <a:xfrm>
            <a:off x="3530130" y="987833"/>
            <a:ext cx="1857703" cy="1303582"/>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400" dirty="0">
                <a:ln>
                  <a:solidFill>
                    <a:sysClr val="windowText" lastClr="000000"/>
                  </a:solidFill>
                </a:ln>
                <a:solidFill>
                  <a:schemeClr val="tx1"/>
                </a:solidFill>
              </a:rPr>
              <a:t>C, C++, Java, Python MATLAB, State Notation Language</a:t>
            </a:r>
          </a:p>
          <a:p>
            <a:pPr algn="ctr"/>
            <a:r>
              <a:rPr lang="en-US" sz="1200" dirty="0">
                <a:ln>
                  <a:solidFill>
                    <a:sysClr val="windowText" lastClr="000000"/>
                  </a:solidFill>
                </a:ln>
                <a:solidFill>
                  <a:schemeClr val="tx1"/>
                </a:solidFill>
              </a:rPr>
              <a:t>Client Applications:</a:t>
            </a:r>
          </a:p>
          <a:p>
            <a:pPr algn="ctr"/>
            <a:endParaRPr lang="en-US" sz="1400" dirty="0">
              <a:ln>
                <a:solidFill>
                  <a:sysClr val="windowText" lastClr="000000"/>
                </a:solidFill>
              </a:ln>
              <a:solidFill>
                <a:schemeClr val="tx1"/>
              </a:solidFill>
            </a:endParaRPr>
          </a:p>
        </p:txBody>
      </p:sp>
      <p:cxnSp>
        <p:nvCxnSpPr>
          <p:cNvPr id="316" name="Straight Connector 315">
            <a:extLst>
              <a:ext uri="{FF2B5EF4-FFF2-40B4-BE49-F238E27FC236}">
                <a16:creationId xmlns:a16="http://schemas.microsoft.com/office/drawing/2014/main" id="{85D775AD-9C6B-3936-70DF-CE34A7EF1B3B}"/>
              </a:ext>
            </a:extLst>
          </p:cNvPr>
          <p:cNvCxnSpPr>
            <a:cxnSpLocks/>
          </p:cNvCxnSpPr>
          <p:nvPr/>
        </p:nvCxnSpPr>
        <p:spPr>
          <a:xfrm>
            <a:off x="3539490" y="1978433"/>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7" name="TextBox 316">
            <a:extLst>
              <a:ext uri="{FF2B5EF4-FFF2-40B4-BE49-F238E27FC236}">
                <a16:creationId xmlns:a16="http://schemas.microsoft.com/office/drawing/2014/main" id="{D3962628-A6AB-89B5-A5F2-6093EEF2BF5B}"/>
              </a:ext>
            </a:extLst>
          </p:cNvPr>
          <p:cNvSpPr txBox="1"/>
          <p:nvPr/>
        </p:nvSpPr>
        <p:spPr>
          <a:xfrm>
            <a:off x="3545895" y="2021622"/>
            <a:ext cx="1817634" cy="261610"/>
          </a:xfrm>
          <a:prstGeom prst="rect">
            <a:avLst/>
          </a:prstGeom>
          <a:noFill/>
          <a:ln>
            <a:noFill/>
          </a:ln>
        </p:spPr>
        <p:txBody>
          <a:bodyPr wrap="square" rtlCol="0">
            <a:spAutoFit/>
          </a:bodyPr>
          <a:lstStyle/>
          <a:p>
            <a:pPr algn="ctr"/>
            <a:r>
              <a:rPr lang="en-US" sz="1100" b="1" dirty="0">
                <a:cs typeface="Calibri"/>
              </a:rPr>
              <a:t>PVA/CA Access</a:t>
            </a:r>
          </a:p>
        </p:txBody>
      </p:sp>
      <p:sp>
        <p:nvSpPr>
          <p:cNvPr id="320" name="Rectangle: Rounded Corners 319">
            <a:extLst>
              <a:ext uri="{FF2B5EF4-FFF2-40B4-BE49-F238E27FC236}">
                <a16:creationId xmlns:a16="http://schemas.microsoft.com/office/drawing/2014/main" id="{AE5D347E-5AF4-0202-C3BD-8B96C6165A13}"/>
              </a:ext>
            </a:extLst>
          </p:cNvPr>
          <p:cNvSpPr/>
          <p:nvPr/>
        </p:nvSpPr>
        <p:spPr>
          <a:xfrm>
            <a:off x="9538273" y="706594"/>
            <a:ext cx="1857703" cy="155190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400" b="1" dirty="0">
                <a:ln>
                  <a:solidFill>
                    <a:sysClr val="windowText" lastClr="000000"/>
                  </a:solidFill>
                </a:ln>
                <a:solidFill>
                  <a:schemeClr val="tx1"/>
                </a:solidFill>
              </a:rPr>
              <a:t>CS Studio:</a:t>
            </a:r>
          </a:p>
          <a:p>
            <a:pPr algn="ctr"/>
            <a:r>
              <a:rPr lang="en-US" sz="1100" dirty="0">
                <a:ln>
                  <a:solidFill>
                    <a:sysClr val="windowText" lastClr="000000"/>
                  </a:solidFill>
                </a:ln>
                <a:solidFill>
                  <a:schemeClr val="tx1"/>
                </a:solidFill>
              </a:rPr>
              <a:t>Synoptic Display</a:t>
            </a:r>
          </a:p>
          <a:p>
            <a:pPr algn="ctr"/>
            <a:r>
              <a:rPr lang="en-US" sz="1100" dirty="0">
                <a:ln>
                  <a:solidFill>
                    <a:sysClr val="windowText" lastClr="000000"/>
                  </a:solidFill>
                </a:ln>
                <a:solidFill>
                  <a:schemeClr val="tx1"/>
                </a:solidFill>
              </a:rPr>
              <a:t>Directory Clients</a:t>
            </a:r>
          </a:p>
          <a:p>
            <a:pPr algn="ctr"/>
            <a:r>
              <a:rPr lang="en-US" sz="1100" dirty="0">
                <a:ln>
                  <a:solidFill>
                    <a:sysClr val="windowText" lastClr="000000"/>
                  </a:solidFill>
                </a:ln>
                <a:solidFill>
                  <a:schemeClr val="tx1"/>
                </a:solidFill>
              </a:rPr>
              <a:t>Elog Client</a:t>
            </a:r>
          </a:p>
          <a:p>
            <a:pPr algn="ctr"/>
            <a:r>
              <a:rPr lang="en-US" sz="1100" dirty="0">
                <a:ln>
                  <a:solidFill>
                    <a:sysClr val="windowText" lastClr="000000"/>
                  </a:solidFill>
                </a:ln>
                <a:solidFill>
                  <a:schemeClr val="tx1"/>
                </a:solidFill>
              </a:rPr>
              <a:t>Archive Browser</a:t>
            </a:r>
          </a:p>
          <a:p>
            <a:pPr algn="ctr"/>
            <a:r>
              <a:rPr lang="en-US" sz="1100" dirty="0">
                <a:ln>
                  <a:solidFill>
                    <a:sysClr val="windowText" lastClr="000000"/>
                  </a:solidFill>
                </a:ln>
                <a:solidFill>
                  <a:schemeClr val="tx1"/>
                </a:solidFill>
              </a:rPr>
              <a:t>MASAR Client (restore)</a:t>
            </a:r>
          </a:p>
          <a:p>
            <a:pPr algn="ctr"/>
            <a:endParaRPr lang="en-US" sz="1100" dirty="0">
              <a:ln>
                <a:solidFill>
                  <a:sysClr val="windowText" lastClr="000000"/>
                </a:solidFill>
              </a:ln>
              <a:solidFill>
                <a:schemeClr val="tx1"/>
              </a:solidFill>
            </a:endParaRPr>
          </a:p>
        </p:txBody>
      </p:sp>
      <p:sp>
        <p:nvSpPr>
          <p:cNvPr id="322" name="TextBox 321">
            <a:extLst>
              <a:ext uri="{FF2B5EF4-FFF2-40B4-BE49-F238E27FC236}">
                <a16:creationId xmlns:a16="http://schemas.microsoft.com/office/drawing/2014/main" id="{0E4A85BC-4D72-63F1-7954-20AF79AEE5FA}"/>
              </a:ext>
            </a:extLst>
          </p:cNvPr>
          <p:cNvSpPr txBox="1"/>
          <p:nvPr/>
        </p:nvSpPr>
        <p:spPr>
          <a:xfrm>
            <a:off x="9578106" y="1946654"/>
            <a:ext cx="1817634" cy="261610"/>
          </a:xfrm>
          <a:prstGeom prst="rect">
            <a:avLst/>
          </a:prstGeom>
          <a:noFill/>
          <a:ln>
            <a:noFill/>
          </a:ln>
        </p:spPr>
        <p:txBody>
          <a:bodyPr wrap="square" rtlCol="0">
            <a:spAutoFit/>
          </a:bodyPr>
          <a:lstStyle/>
          <a:p>
            <a:pPr algn="ctr"/>
            <a:r>
              <a:rPr lang="en-US" sz="1100" b="1" dirty="0">
                <a:cs typeface="Calibri"/>
              </a:rPr>
              <a:t>PVA/CA Client</a:t>
            </a:r>
          </a:p>
        </p:txBody>
      </p:sp>
      <p:sp>
        <p:nvSpPr>
          <p:cNvPr id="323" name="Line 48">
            <a:extLst>
              <a:ext uri="{FF2B5EF4-FFF2-40B4-BE49-F238E27FC236}">
                <a16:creationId xmlns:a16="http://schemas.microsoft.com/office/drawing/2014/main" id="{BEC5573D-4C48-C040-314B-3130C3D1FFE4}"/>
              </a:ext>
            </a:extLst>
          </p:cNvPr>
          <p:cNvSpPr>
            <a:spLocks noChangeShapeType="1"/>
          </p:cNvSpPr>
          <p:nvPr/>
        </p:nvSpPr>
        <p:spPr bwMode="auto">
          <a:xfrm flipH="1">
            <a:off x="10423151" y="2230781"/>
            <a:ext cx="0" cy="273528"/>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cxnSp>
        <p:nvCxnSpPr>
          <p:cNvPr id="321" name="Straight Connector 320">
            <a:extLst>
              <a:ext uri="{FF2B5EF4-FFF2-40B4-BE49-F238E27FC236}">
                <a16:creationId xmlns:a16="http://schemas.microsoft.com/office/drawing/2014/main" id="{08025182-D39F-2DF9-7164-FC0D5C30D410}"/>
              </a:ext>
            </a:extLst>
          </p:cNvPr>
          <p:cNvCxnSpPr>
            <a:cxnSpLocks/>
          </p:cNvCxnSpPr>
          <p:nvPr/>
        </p:nvCxnSpPr>
        <p:spPr>
          <a:xfrm>
            <a:off x="9557369" y="1948200"/>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66" name="TextBox 165">
            <a:extLst>
              <a:ext uri="{FF2B5EF4-FFF2-40B4-BE49-F238E27FC236}">
                <a16:creationId xmlns:a16="http://schemas.microsoft.com/office/drawing/2014/main" id="{083071EC-D6EE-CEAA-87FB-69DEE0AE6382}"/>
              </a:ext>
            </a:extLst>
          </p:cNvPr>
          <p:cNvSpPr txBox="1"/>
          <p:nvPr/>
        </p:nvSpPr>
        <p:spPr>
          <a:xfrm>
            <a:off x="3095362" y="5041496"/>
            <a:ext cx="680240" cy="261610"/>
          </a:xfrm>
          <a:prstGeom prst="rect">
            <a:avLst/>
          </a:prstGeom>
          <a:solidFill>
            <a:srgbClr val="92D050"/>
          </a:solidFill>
          <a:ln>
            <a:noFill/>
          </a:ln>
        </p:spPr>
        <p:txBody>
          <a:bodyPr wrap="square" rtlCol="0">
            <a:spAutoFit/>
          </a:bodyPr>
          <a:lstStyle/>
          <a:p>
            <a:pPr algn="ctr"/>
            <a:r>
              <a:rPr lang="en-US" sz="1050" b="1" dirty="0">
                <a:cs typeface="Calibri"/>
              </a:rPr>
              <a:t>PV/ACA</a:t>
            </a:r>
          </a:p>
        </p:txBody>
      </p:sp>
      <p:cxnSp>
        <p:nvCxnSpPr>
          <p:cNvPr id="168" name="Straight Connector 167">
            <a:extLst>
              <a:ext uri="{FF2B5EF4-FFF2-40B4-BE49-F238E27FC236}">
                <a16:creationId xmlns:a16="http://schemas.microsoft.com/office/drawing/2014/main" id="{C344EB4A-9010-24AD-82EB-C656F91EA453}"/>
              </a:ext>
            </a:extLst>
          </p:cNvPr>
          <p:cNvCxnSpPr>
            <a:cxnSpLocks/>
          </p:cNvCxnSpPr>
          <p:nvPr/>
        </p:nvCxnSpPr>
        <p:spPr>
          <a:xfrm flipV="1">
            <a:off x="2985030" y="5265583"/>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6" name="TextBox 175">
            <a:extLst>
              <a:ext uri="{FF2B5EF4-FFF2-40B4-BE49-F238E27FC236}">
                <a16:creationId xmlns:a16="http://schemas.microsoft.com/office/drawing/2014/main" id="{7219ECE7-53A8-9F71-CEA4-42B5AC4914EC}"/>
              </a:ext>
            </a:extLst>
          </p:cNvPr>
          <p:cNvSpPr txBox="1"/>
          <p:nvPr/>
        </p:nvSpPr>
        <p:spPr>
          <a:xfrm>
            <a:off x="4357714" y="5033404"/>
            <a:ext cx="680240" cy="261610"/>
          </a:xfrm>
          <a:prstGeom prst="rect">
            <a:avLst/>
          </a:prstGeom>
          <a:solidFill>
            <a:srgbClr val="92D050"/>
          </a:solidFill>
          <a:ln>
            <a:noFill/>
          </a:ln>
        </p:spPr>
        <p:txBody>
          <a:bodyPr wrap="square" rtlCol="0">
            <a:spAutoFit/>
          </a:bodyPr>
          <a:lstStyle/>
          <a:p>
            <a:pPr algn="ctr"/>
            <a:r>
              <a:rPr lang="en-US" sz="1050" b="1" dirty="0">
                <a:cs typeface="Calibri"/>
              </a:rPr>
              <a:t>PVA/CA</a:t>
            </a:r>
          </a:p>
        </p:txBody>
      </p:sp>
      <p:cxnSp>
        <p:nvCxnSpPr>
          <p:cNvPr id="184" name="Straight Connector 183">
            <a:extLst>
              <a:ext uri="{FF2B5EF4-FFF2-40B4-BE49-F238E27FC236}">
                <a16:creationId xmlns:a16="http://schemas.microsoft.com/office/drawing/2014/main" id="{9F9CFC29-5D8E-0ECA-EE20-F099EFA62A8B}"/>
              </a:ext>
            </a:extLst>
          </p:cNvPr>
          <p:cNvCxnSpPr>
            <a:cxnSpLocks/>
          </p:cNvCxnSpPr>
          <p:nvPr/>
        </p:nvCxnSpPr>
        <p:spPr>
          <a:xfrm flipV="1">
            <a:off x="4247382" y="5257491"/>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9" name="TextBox 188">
            <a:extLst>
              <a:ext uri="{FF2B5EF4-FFF2-40B4-BE49-F238E27FC236}">
                <a16:creationId xmlns:a16="http://schemas.microsoft.com/office/drawing/2014/main" id="{406842DA-1C97-4520-E829-EA6317A1C374}"/>
              </a:ext>
            </a:extLst>
          </p:cNvPr>
          <p:cNvSpPr txBox="1"/>
          <p:nvPr/>
        </p:nvSpPr>
        <p:spPr>
          <a:xfrm>
            <a:off x="5594442" y="5023964"/>
            <a:ext cx="680240" cy="261610"/>
          </a:xfrm>
          <a:prstGeom prst="rect">
            <a:avLst/>
          </a:prstGeom>
          <a:solidFill>
            <a:srgbClr val="92D050"/>
          </a:solidFill>
          <a:ln>
            <a:noFill/>
          </a:ln>
        </p:spPr>
        <p:txBody>
          <a:bodyPr wrap="square" rtlCol="0">
            <a:spAutoFit/>
          </a:bodyPr>
          <a:lstStyle/>
          <a:p>
            <a:pPr algn="ctr"/>
            <a:r>
              <a:rPr lang="en-US" sz="1050" b="1" dirty="0">
                <a:cs typeface="Calibri"/>
              </a:rPr>
              <a:t>PV/CAA</a:t>
            </a:r>
          </a:p>
        </p:txBody>
      </p:sp>
      <p:cxnSp>
        <p:nvCxnSpPr>
          <p:cNvPr id="190" name="Straight Connector 189">
            <a:extLst>
              <a:ext uri="{FF2B5EF4-FFF2-40B4-BE49-F238E27FC236}">
                <a16:creationId xmlns:a16="http://schemas.microsoft.com/office/drawing/2014/main" id="{C4527B45-F31A-54EF-7F11-80842C5FBA17}"/>
              </a:ext>
            </a:extLst>
          </p:cNvPr>
          <p:cNvCxnSpPr>
            <a:cxnSpLocks/>
          </p:cNvCxnSpPr>
          <p:nvPr/>
        </p:nvCxnSpPr>
        <p:spPr>
          <a:xfrm flipV="1">
            <a:off x="5498929" y="5254402"/>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5" name="TextBox 204">
            <a:extLst>
              <a:ext uri="{FF2B5EF4-FFF2-40B4-BE49-F238E27FC236}">
                <a16:creationId xmlns:a16="http://schemas.microsoft.com/office/drawing/2014/main" id="{24A7EF67-545B-251B-666E-D891A22AC404}"/>
              </a:ext>
            </a:extLst>
          </p:cNvPr>
          <p:cNvSpPr txBox="1"/>
          <p:nvPr/>
        </p:nvSpPr>
        <p:spPr>
          <a:xfrm>
            <a:off x="6837914" y="5013176"/>
            <a:ext cx="680240" cy="253916"/>
          </a:xfrm>
          <a:prstGeom prst="rect">
            <a:avLst/>
          </a:prstGeom>
          <a:solidFill>
            <a:srgbClr val="92D050"/>
          </a:solidFill>
          <a:ln>
            <a:noFill/>
          </a:ln>
        </p:spPr>
        <p:txBody>
          <a:bodyPr wrap="square" rtlCol="0">
            <a:spAutoFit/>
          </a:bodyPr>
          <a:lstStyle/>
          <a:p>
            <a:pPr algn="ctr"/>
            <a:r>
              <a:rPr lang="en-US" sz="1050" b="1" dirty="0">
                <a:cs typeface="Calibri"/>
              </a:rPr>
              <a:t>PVA/CA</a:t>
            </a:r>
          </a:p>
        </p:txBody>
      </p:sp>
      <p:cxnSp>
        <p:nvCxnSpPr>
          <p:cNvPr id="206" name="Straight Connector 205">
            <a:extLst>
              <a:ext uri="{FF2B5EF4-FFF2-40B4-BE49-F238E27FC236}">
                <a16:creationId xmlns:a16="http://schemas.microsoft.com/office/drawing/2014/main" id="{C2610902-3021-516D-DB66-0DF571885E9F}"/>
              </a:ext>
            </a:extLst>
          </p:cNvPr>
          <p:cNvCxnSpPr>
            <a:cxnSpLocks/>
          </p:cNvCxnSpPr>
          <p:nvPr/>
        </p:nvCxnSpPr>
        <p:spPr>
          <a:xfrm flipV="1">
            <a:off x="6727582" y="5237263"/>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7" name="TextBox 206">
            <a:extLst>
              <a:ext uri="{FF2B5EF4-FFF2-40B4-BE49-F238E27FC236}">
                <a16:creationId xmlns:a16="http://schemas.microsoft.com/office/drawing/2014/main" id="{0691CAF9-732D-D338-BD8F-2813482E5A26}"/>
              </a:ext>
            </a:extLst>
          </p:cNvPr>
          <p:cNvSpPr txBox="1"/>
          <p:nvPr/>
        </p:nvSpPr>
        <p:spPr>
          <a:xfrm>
            <a:off x="8081290" y="5003736"/>
            <a:ext cx="680240" cy="261610"/>
          </a:xfrm>
          <a:prstGeom prst="rect">
            <a:avLst/>
          </a:prstGeom>
          <a:solidFill>
            <a:srgbClr val="92D050"/>
          </a:solidFill>
          <a:ln>
            <a:noFill/>
          </a:ln>
        </p:spPr>
        <p:txBody>
          <a:bodyPr wrap="square" rtlCol="0">
            <a:spAutoFit/>
          </a:bodyPr>
          <a:lstStyle/>
          <a:p>
            <a:pPr algn="ctr"/>
            <a:r>
              <a:rPr lang="en-US" sz="1050" b="1" dirty="0">
                <a:cs typeface="Calibri"/>
              </a:rPr>
              <a:t>PVA/CA</a:t>
            </a:r>
          </a:p>
        </p:txBody>
      </p:sp>
      <p:sp>
        <p:nvSpPr>
          <p:cNvPr id="164" name="Line 48">
            <a:extLst>
              <a:ext uri="{FF2B5EF4-FFF2-40B4-BE49-F238E27FC236}">
                <a16:creationId xmlns:a16="http://schemas.microsoft.com/office/drawing/2014/main" id="{F5BDF71B-49A0-8CEE-C3E3-4A7C9C3881CA}"/>
              </a:ext>
            </a:extLst>
          </p:cNvPr>
          <p:cNvSpPr>
            <a:spLocks noChangeShapeType="1"/>
          </p:cNvSpPr>
          <p:nvPr/>
        </p:nvSpPr>
        <p:spPr bwMode="auto">
          <a:xfrm flipH="1">
            <a:off x="6557212" y="2234003"/>
            <a:ext cx="0" cy="212603"/>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cxnSp>
        <p:nvCxnSpPr>
          <p:cNvPr id="208" name="Straight Connector 207">
            <a:extLst>
              <a:ext uri="{FF2B5EF4-FFF2-40B4-BE49-F238E27FC236}">
                <a16:creationId xmlns:a16="http://schemas.microsoft.com/office/drawing/2014/main" id="{336EFFF3-5810-2120-3C34-4E2824DCE668}"/>
              </a:ext>
            </a:extLst>
          </p:cNvPr>
          <p:cNvCxnSpPr>
            <a:cxnSpLocks/>
          </p:cNvCxnSpPr>
          <p:nvPr/>
        </p:nvCxnSpPr>
        <p:spPr>
          <a:xfrm flipV="1">
            <a:off x="7970958" y="5227823"/>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9" name="Rectangle: Rounded Corners 208">
            <a:extLst>
              <a:ext uri="{FF2B5EF4-FFF2-40B4-BE49-F238E27FC236}">
                <a16:creationId xmlns:a16="http://schemas.microsoft.com/office/drawing/2014/main" id="{924D8349-58F6-644F-E4A1-884207CE8D1E}"/>
              </a:ext>
            </a:extLst>
          </p:cNvPr>
          <p:cNvSpPr/>
          <p:nvPr/>
        </p:nvSpPr>
        <p:spPr>
          <a:xfrm>
            <a:off x="5525108" y="955276"/>
            <a:ext cx="1857703" cy="1303582"/>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b="1" dirty="0">
              <a:ln>
                <a:solidFill>
                  <a:sysClr val="windowText" lastClr="000000"/>
                </a:solidFill>
              </a:ln>
              <a:solidFill>
                <a:schemeClr val="tx1"/>
              </a:solidFill>
            </a:endParaRPr>
          </a:p>
          <a:p>
            <a:pPr algn="ctr"/>
            <a:r>
              <a:rPr lang="en-US" sz="1400" dirty="0">
                <a:ln>
                  <a:solidFill>
                    <a:sysClr val="windowText" lastClr="000000"/>
                  </a:solidFill>
                </a:ln>
                <a:solidFill>
                  <a:schemeClr val="tx1"/>
                </a:solidFill>
              </a:rPr>
              <a:t>Channel Access Gateway</a:t>
            </a:r>
          </a:p>
        </p:txBody>
      </p:sp>
      <p:cxnSp>
        <p:nvCxnSpPr>
          <p:cNvPr id="211" name="Straight Connector 210">
            <a:extLst>
              <a:ext uri="{FF2B5EF4-FFF2-40B4-BE49-F238E27FC236}">
                <a16:creationId xmlns:a16="http://schemas.microsoft.com/office/drawing/2014/main" id="{6880743A-7A27-AA95-827E-504CCE28C89D}"/>
              </a:ext>
            </a:extLst>
          </p:cNvPr>
          <p:cNvCxnSpPr>
            <a:cxnSpLocks/>
          </p:cNvCxnSpPr>
          <p:nvPr/>
        </p:nvCxnSpPr>
        <p:spPr>
          <a:xfrm>
            <a:off x="5534468" y="1945876"/>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3" name="TextBox 212">
            <a:extLst>
              <a:ext uri="{FF2B5EF4-FFF2-40B4-BE49-F238E27FC236}">
                <a16:creationId xmlns:a16="http://schemas.microsoft.com/office/drawing/2014/main" id="{BC4F3EF7-C266-7EC7-C1F3-4C020A72EA2C}"/>
              </a:ext>
            </a:extLst>
          </p:cNvPr>
          <p:cNvSpPr txBox="1"/>
          <p:nvPr/>
        </p:nvSpPr>
        <p:spPr>
          <a:xfrm>
            <a:off x="5540873" y="1989065"/>
            <a:ext cx="1817634" cy="261610"/>
          </a:xfrm>
          <a:prstGeom prst="rect">
            <a:avLst/>
          </a:prstGeom>
          <a:noFill/>
          <a:ln>
            <a:noFill/>
          </a:ln>
        </p:spPr>
        <p:txBody>
          <a:bodyPr wrap="square" rtlCol="0">
            <a:spAutoFit/>
          </a:bodyPr>
          <a:lstStyle/>
          <a:p>
            <a:pPr algn="ctr"/>
            <a:r>
              <a:rPr lang="en-US" sz="1100" b="1" dirty="0">
                <a:cs typeface="Calibri"/>
              </a:rPr>
              <a:t>PVA /CA Client</a:t>
            </a:r>
          </a:p>
        </p:txBody>
      </p:sp>
      <p:sp>
        <p:nvSpPr>
          <p:cNvPr id="214" name="TextBox 213">
            <a:extLst>
              <a:ext uri="{FF2B5EF4-FFF2-40B4-BE49-F238E27FC236}">
                <a16:creationId xmlns:a16="http://schemas.microsoft.com/office/drawing/2014/main" id="{AF192C83-ED20-45B9-BF69-A31145910E6F}"/>
              </a:ext>
            </a:extLst>
          </p:cNvPr>
          <p:cNvSpPr txBox="1"/>
          <p:nvPr/>
        </p:nvSpPr>
        <p:spPr>
          <a:xfrm>
            <a:off x="5467111" y="943422"/>
            <a:ext cx="1817634" cy="261610"/>
          </a:xfrm>
          <a:prstGeom prst="rect">
            <a:avLst/>
          </a:prstGeom>
          <a:noFill/>
          <a:ln>
            <a:noFill/>
          </a:ln>
        </p:spPr>
        <p:txBody>
          <a:bodyPr wrap="square" rtlCol="0">
            <a:spAutoFit/>
          </a:bodyPr>
          <a:lstStyle/>
          <a:p>
            <a:pPr algn="ctr"/>
            <a:r>
              <a:rPr lang="en-US" sz="1100" b="1" dirty="0">
                <a:cs typeface="Calibri"/>
              </a:rPr>
              <a:t>Channel Access Server</a:t>
            </a:r>
          </a:p>
        </p:txBody>
      </p:sp>
      <p:cxnSp>
        <p:nvCxnSpPr>
          <p:cNvPr id="216" name="Straight Connector 215">
            <a:extLst>
              <a:ext uri="{FF2B5EF4-FFF2-40B4-BE49-F238E27FC236}">
                <a16:creationId xmlns:a16="http://schemas.microsoft.com/office/drawing/2014/main" id="{D1D4F423-FC80-AD68-6A81-8AD78E3F5E69}"/>
              </a:ext>
            </a:extLst>
          </p:cNvPr>
          <p:cNvCxnSpPr>
            <a:cxnSpLocks/>
          </p:cNvCxnSpPr>
          <p:nvPr/>
        </p:nvCxnSpPr>
        <p:spPr>
          <a:xfrm>
            <a:off x="5533120" y="1224340"/>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7" name="Line 48">
            <a:extLst>
              <a:ext uri="{FF2B5EF4-FFF2-40B4-BE49-F238E27FC236}">
                <a16:creationId xmlns:a16="http://schemas.microsoft.com/office/drawing/2014/main" id="{2F063EDA-C12A-A78E-A58C-563E1BBE2709}"/>
              </a:ext>
            </a:extLst>
          </p:cNvPr>
          <p:cNvSpPr>
            <a:spLocks noChangeShapeType="1"/>
          </p:cNvSpPr>
          <p:nvPr/>
        </p:nvSpPr>
        <p:spPr bwMode="auto">
          <a:xfrm flipH="1">
            <a:off x="6344416" y="742673"/>
            <a:ext cx="0" cy="212603"/>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53" name="Line 48">
            <a:extLst>
              <a:ext uri="{FF2B5EF4-FFF2-40B4-BE49-F238E27FC236}">
                <a16:creationId xmlns:a16="http://schemas.microsoft.com/office/drawing/2014/main" id="{9AFD46A1-ACF7-C1BF-F9CD-6680968EA666}"/>
              </a:ext>
            </a:extLst>
          </p:cNvPr>
          <p:cNvSpPr>
            <a:spLocks noChangeShapeType="1"/>
          </p:cNvSpPr>
          <p:nvPr/>
        </p:nvSpPr>
        <p:spPr bwMode="auto">
          <a:xfrm>
            <a:off x="3543101" y="2492809"/>
            <a:ext cx="1587" cy="274320"/>
          </a:xfrm>
          <a:prstGeom prst="line">
            <a:avLst/>
          </a:prstGeom>
          <a:solidFill>
            <a:schemeClr val="tx1">
              <a:lumMod val="10000"/>
              <a:lumOff val="90000"/>
            </a:schemeClr>
          </a:solidFill>
          <a:ln w="36720">
            <a:solidFill>
              <a:schemeClr val="accent6">
                <a:lumMod val="40000"/>
                <a:lumOff val="60000"/>
              </a:schemeClr>
            </a:solidFill>
            <a:round/>
            <a:headEnd/>
            <a:tailEnd/>
          </a:ln>
        </p:spPr>
        <p:txBody>
          <a:bodyPr/>
          <a:lstStyle/>
          <a:p>
            <a:endParaRPr lang="en-US" dirty="0"/>
          </a:p>
        </p:txBody>
      </p:sp>
      <p:sp>
        <p:nvSpPr>
          <p:cNvPr id="162" name="Rectangle: Rounded Corners 161">
            <a:extLst>
              <a:ext uri="{FF2B5EF4-FFF2-40B4-BE49-F238E27FC236}">
                <a16:creationId xmlns:a16="http://schemas.microsoft.com/office/drawing/2014/main" id="{674A4D71-966B-69D2-4C58-AEBBD499940E}"/>
              </a:ext>
            </a:extLst>
          </p:cNvPr>
          <p:cNvSpPr/>
          <p:nvPr/>
        </p:nvSpPr>
        <p:spPr>
          <a:xfrm>
            <a:off x="3052446" y="2604395"/>
            <a:ext cx="1057274" cy="867484"/>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Alarm Aggregation</a:t>
            </a:r>
          </a:p>
        </p:txBody>
      </p:sp>
      <p:sp>
        <p:nvSpPr>
          <p:cNvPr id="186" name="TextBox 185">
            <a:extLst>
              <a:ext uri="{FF2B5EF4-FFF2-40B4-BE49-F238E27FC236}">
                <a16:creationId xmlns:a16="http://schemas.microsoft.com/office/drawing/2014/main" id="{33D961B5-D86D-6A84-B8B8-8B9476AA1091}"/>
              </a:ext>
            </a:extLst>
          </p:cNvPr>
          <p:cNvSpPr txBox="1"/>
          <p:nvPr/>
        </p:nvSpPr>
        <p:spPr>
          <a:xfrm>
            <a:off x="3064470" y="2634556"/>
            <a:ext cx="961966" cy="261610"/>
          </a:xfrm>
          <a:prstGeom prst="rect">
            <a:avLst/>
          </a:prstGeom>
          <a:noFill/>
          <a:ln>
            <a:noFill/>
          </a:ln>
        </p:spPr>
        <p:txBody>
          <a:bodyPr wrap="square" rtlCol="0">
            <a:spAutoFit/>
          </a:bodyPr>
          <a:lstStyle/>
          <a:p>
            <a:pPr algn="ctr"/>
            <a:r>
              <a:rPr lang="en-US" sz="1100" b="1" dirty="0">
                <a:cs typeface="Calibri"/>
              </a:rPr>
              <a:t>PVA</a:t>
            </a:r>
          </a:p>
        </p:txBody>
      </p:sp>
      <p:sp>
        <p:nvSpPr>
          <p:cNvPr id="188" name="AutoShape 78">
            <a:extLst>
              <a:ext uri="{FF2B5EF4-FFF2-40B4-BE49-F238E27FC236}">
                <a16:creationId xmlns:a16="http://schemas.microsoft.com/office/drawing/2014/main" id="{E66BDB3E-9BDF-5FEC-27DD-A45B7D52A9CF}"/>
              </a:ext>
            </a:extLst>
          </p:cNvPr>
          <p:cNvSpPr>
            <a:spLocks noChangeArrowheads="1"/>
          </p:cNvSpPr>
          <p:nvPr/>
        </p:nvSpPr>
        <p:spPr bwMode="auto">
          <a:xfrm>
            <a:off x="2008686" y="3628248"/>
            <a:ext cx="977900" cy="654051"/>
          </a:xfrm>
          <a:prstGeom prst="can">
            <a:avLst>
              <a:gd name="adj" fmla="val 25000"/>
            </a:avLst>
          </a:prstGeom>
          <a:solidFill>
            <a:srgbClr val="009999"/>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192" name="Text Box 79">
            <a:extLst>
              <a:ext uri="{FF2B5EF4-FFF2-40B4-BE49-F238E27FC236}">
                <a16:creationId xmlns:a16="http://schemas.microsoft.com/office/drawing/2014/main" id="{78FA0473-6480-AE7D-8029-7C958C23E6B7}"/>
              </a:ext>
            </a:extLst>
          </p:cNvPr>
          <p:cNvSpPr txBox="1">
            <a:spLocks noChangeArrowheads="1"/>
          </p:cNvSpPr>
          <p:nvPr/>
        </p:nvSpPr>
        <p:spPr bwMode="auto">
          <a:xfrm>
            <a:off x="2045200" y="3803632"/>
            <a:ext cx="933449" cy="276999"/>
          </a:xfrm>
          <a:prstGeom prst="rect">
            <a:avLst/>
          </a:prstGeom>
          <a:solidFill>
            <a:srgbClr val="009999"/>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Optics</a:t>
            </a:r>
          </a:p>
        </p:txBody>
      </p:sp>
      <p:sp>
        <p:nvSpPr>
          <p:cNvPr id="193" name="Line 48">
            <a:extLst>
              <a:ext uri="{FF2B5EF4-FFF2-40B4-BE49-F238E27FC236}">
                <a16:creationId xmlns:a16="http://schemas.microsoft.com/office/drawing/2014/main" id="{36357A5D-6F16-0492-5A02-5E11C07F43E5}"/>
              </a:ext>
            </a:extLst>
          </p:cNvPr>
          <p:cNvSpPr>
            <a:spLocks noChangeShapeType="1"/>
          </p:cNvSpPr>
          <p:nvPr/>
        </p:nvSpPr>
        <p:spPr bwMode="auto">
          <a:xfrm>
            <a:off x="2466286" y="2336813"/>
            <a:ext cx="0" cy="294487"/>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94" name="Rectangle: Rounded Corners 193">
            <a:extLst>
              <a:ext uri="{FF2B5EF4-FFF2-40B4-BE49-F238E27FC236}">
                <a16:creationId xmlns:a16="http://schemas.microsoft.com/office/drawing/2014/main" id="{109AC9CE-B5F3-68EA-91D0-6E5DC6E00623}"/>
              </a:ext>
            </a:extLst>
          </p:cNvPr>
          <p:cNvSpPr/>
          <p:nvPr/>
        </p:nvSpPr>
        <p:spPr>
          <a:xfrm>
            <a:off x="1996662" y="2592163"/>
            <a:ext cx="962025" cy="836611"/>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Operator Log</a:t>
            </a:r>
          </a:p>
        </p:txBody>
      </p:sp>
      <p:sp>
        <p:nvSpPr>
          <p:cNvPr id="195" name="TextBox 194">
            <a:extLst>
              <a:ext uri="{FF2B5EF4-FFF2-40B4-BE49-F238E27FC236}">
                <a16:creationId xmlns:a16="http://schemas.microsoft.com/office/drawing/2014/main" id="{B64EC78B-E5B4-6ED6-4AF1-22107D3B4625}"/>
              </a:ext>
            </a:extLst>
          </p:cNvPr>
          <p:cNvSpPr txBox="1"/>
          <p:nvPr/>
        </p:nvSpPr>
        <p:spPr>
          <a:xfrm>
            <a:off x="2045200" y="2637485"/>
            <a:ext cx="890074" cy="253916"/>
          </a:xfrm>
          <a:prstGeom prst="rect">
            <a:avLst/>
          </a:prstGeom>
          <a:noFill/>
          <a:ln>
            <a:noFill/>
          </a:ln>
        </p:spPr>
        <p:txBody>
          <a:bodyPr wrap="square" rtlCol="0">
            <a:spAutoFit/>
          </a:bodyPr>
          <a:lstStyle/>
          <a:p>
            <a:pPr algn="ctr"/>
            <a:r>
              <a:rPr lang="en-US" sz="1050" b="1" dirty="0">
                <a:cs typeface="Calibri"/>
              </a:rPr>
              <a:t>PVA/HTTP</a:t>
            </a:r>
          </a:p>
        </p:txBody>
      </p:sp>
      <p:sp>
        <p:nvSpPr>
          <p:cNvPr id="196" name="Line 48">
            <a:extLst>
              <a:ext uri="{FF2B5EF4-FFF2-40B4-BE49-F238E27FC236}">
                <a16:creationId xmlns:a16="http://schemas.microsoft.com/office/drawing/2014/main" id="{B53DCFC2-C395-015D-9EFC-CCC1CFE932B5}"/>
              </a:ext>
            </a:extLst>
          </p:cNvPr>
          <p:cNvSpPr>
            <a:spLocks noChangeShapeType="1"/>
          </p:cNvSpPr>
          <p:nvPr/>
        </p:nvSpPr>
        <p:spPr bwMode="auto">
          <a:xfrm>
            <a:off x="2471443" y="3438990"/>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cxnSp>
        <p:nvCxnSpPr>
          <p:cNvPr id="185" name="Straight Connector 184">
            <a:extLst>
              <a:ext uri="{FF2B5EF4-FFF2-40B4-BE49-F238E27FC236}">
                <a16:creationId xmlns:a16="http://schemas.microsoft.com/office/drawing/2014/main" id="{39760DD2-23E3-20DF-A3AC-C740061C38AD}"/>
              </a:ext>
            </a:extLst>
          </p:cNvPr>
          <p:cNvCxnSpPr>
            <a:cxnSpLocks/>
          </p:cNvCxnSpPr>
          <p:nvPr/>
        </p:nvCxnSpPr>
        <p:spPr>
          <a:xfrm flipV="1">
            <a:off x="3051513" y="2859514"/>
            <a:ext cx="1051560" cy="3643"/>
          </a:xfrm>
          <a:prstGeom prst="line">
            <a:avLst/>
          </a:prstGeom>
          <a:solidFill>
            <a:schemeClr val="tx1">
              <a:lumMod val="10000"/>
              <a:lumOff val="9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7" name="Straight Connector 196">
            <a:extLst>
              <a:ext uri="{FF2B5EF4-FFF2-40B4-BE49-F238E27FC236}">
                <a16:creationId xmlns:a16="http://schemas.microsoft.com/office/drawing/2014/main" id="{D65F7D9D-F36E-E437-F5B0-51DC30503877}"/>
              </a:ext>
            </a:extLst>
          </p:cNvPr>
          <p:cNvCxnSpPr>
            <a:cxnSpLocks/>
          </p:cNvCxnSpPr>
          <p:nvPr/>
        </p:nvCxnSpPr>
        <p:spPr>
          <a:xfrm flipV="1">
            <a:off x="2006164" y="2861036"/>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TextBox 200">
            <a:extLst>
              <a:ext uri="{FF2B5EF4-FFF2-40B4-BE49-F238E27FC236}">
                <a16:creationId xmlns:a16="http://schemas.microsoft.com/office/drawing/2014/main" id="{D1A1F721-BDC9-AD77-3389-257328C068D3}"/>
              </a:ext>
            </a:extLst>
          </p:cNvPr>
          <p:cNvSpPr txBox="1"/>
          <p:nvPr/>
        </p:nvSpPr>
        <p:spPr>
          <a:xfrm>
            <a:off x="4094877" y="2646084"/>
            <a:ext cx="1122479" cy="261610"/>
          </a:xfrm>
          <a:prstGeom prst="rect">
            <a:avLst/>
          </a:prstGeom>
          <a:noFill/>
          <a:ln>
            <a:noFill/>
          </a:ln>
        </p:spPr>
        <p:txBody>
          <a:bodyPr wrap="square" rtlCol="0">
            <a:spAutoFit/>
          </a:bodyPr>
          <a:lstStyle/>
          <a:p>
            <a:pPr algn="ctr"/>
            <a:r>
              <a:rPr lang="en-US" sz="1100" b="1" dirty="0">
                <a:cs typeface="Calibri"/>
              </a:rPr>
              <a:t>PVS/HTTP</a:t>
            </a:r>
          </a:p>
        </p:txBody>
      </p:sp>
      <p:sp>
        <p:nvSpPr>
          <p:cNvPr id="202" name="TextBox 201">
            <a:extLst>
              <a:ext uri="{FF2B5EF4-FFF2-40B4-BE49-F238E27FC236}">
                <a16:creationId xmlns:a16="http://schemas.microsoft.com/office/drawing/2014/main" id="{7E36F813-1D5B-0AFE-4288-0ECD51EFFE27}"/>
              </a:ext>
            </a:extLst>
          </p:cNvPr>
          <p:cNvSpPr txBox="1"/>
          <p:nvPr/>
        </p:nvSpPr>
        <p:spPr>
          <a:xfrm>
            <a:off x="5332664" y="2646084"/>
            <a:ext cx="856012" cy="261610"/>
          </a:xfrm>
          <a:prstGeom prst="rect">
            <a:avLst/>
          </a:prstGeom>
          <a:solidFill>
            <a:srgbClr val="009999"/>
          </a:solidFill>
          <a:ln>
            <a:noFill/>
          </a:ln>
        </p:spPr>
        <p:txBody>
          <a:bodyPr wrap="square" rtlCol="0">
            <a:spAutoFit/>
          </a:bodyPr>
          <a:lstStyle/>
          <a:p>
            <a:pPr algn="ctr"/>
            <a:r>
              <a:rPr lang="en-US" sz="1100" b="1" dirty="0">
                <a:cs typeface="Calibri"/>
              </a:rPr>
              <a:t>PVA/HTTP</a:t>
            </a:r>
          </a:p>
        </p:txBody>
      </p:sp>
      <p:sp>
        <p:nvSpPr>
          <p:cNvPr id="203" name="TextBox 202">
            <a:extLst>
              <a:ext uri="{FF2B5EF4-FFF2-40B4-BE49-F238E27FC236}">
                <a16:creationId xmlns:a16="http://schemas.microsoft.com/office/drawing/2014/main" id="{27BC9675-E917-8F65-26E3-1A91B0FA507D}"/>
              </a:ext>
            </a:extLst>
          </p:cNvPr>
          <p:cNvSpPr txBox="1"/>
          <p:nvPr/>
        </p:nvSpPr>
        <p:spPr>
          <a:xfrm>
            <a:off x="6423979" y="2629491"/>
            <a:ext cx="860876" cy="253916"/>
          </a:xfrm>
          <a:prstGeom prst="rect">
            <a:avLst/>
          </a:prstGeom>
          <a:solidFill>
            <a:srgbClr val="009999"/>
          </a:solidFill>
          <a:ln>
            <a:noFill/>
          </a:ln>
        </p:spPr>
        <p:txBody>
          <a:bodyPr wrap="square" rtlCol="0">
            <a:spAutoFit/>
          </a:bodyPr>
          <a:lstStyle/>
          <a:p>
            <a:pPr algn="ctr"/>
            <a:r>
              <a:rPr lang="en-US" sz="1050" b="1" dirty="0">
                <a:cs typeface="Calibri"/>
              </a:rPr>
              <a:t>PVA/HTTP</a:t>
            </a:r>
          </a:p>
        </p:txBody>
      </p:sp>
      <p:cxnSp>
        <p:nvCxnSpPr>
          <p:cNvPr id="142" name="Straight Connector 141">
            <a:extLst>
              <a:ext uri="{FF2B5EF4-FFF2-40B4-BE49-F238E27FC236}">
                <a16:creationId xmlns:a16="http://schemas.microsoft.com/office/drawing/2014/main" id="{39802272-39B0-3042-89F0-B04C8A9ECCB0}"/>
              </a:ext>
            </a:extLst>
          </p:cNvPr>
          <p:cNvCxnSpPr>
            <a:cxnSpLocks/>
          </p:cNvCxnSpPr>
          <p:nvPr/>
        </p:nvCxnSpPr>
        <p:spPr>
          <a:xfrm flipV="1">
            <a:off x="5267250" y="2844859"/>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a:extLst>
              <a:ext uri="{FF2B5EF4-FFF2-40B4-BE49-F238E27FC236}">
                <a16:creationId xmlns:a16="http://schemas.microsoft.com/office/drawing/2014/main" id="{2FBBC984-02F0-7A61-2B21-B0F172715327}"/>
              </a:ext>
            </a:extLst>
          </p:cNvPr>
          <p:cNvCxnSpPr>
            <a:cxnSpLocks/>
          </p:cNvCxnSpPr>
          <p:nvPr/>
        </p:nvCxnSpPr>
        <p:spPr>
          <a:xfrm flipV="1">
            <a:off x="6350986" y="2823868"/>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a:extLst>
              <a:ext uri="{FF2B5EF4-FFF2-40B4-BE49-F238E27FC236}">
                <a16:creationId xmlns:a16="http://schemas.microsoft.com/office/drawing/2014/main" id="{F93C55E7-3071-BCA1-64EA-2F9085B50D02}"/>
              </a:ext>
            </a:extLst>
          </p:cNvPr>
          <p:cNvCxnSpPr>
            <a:cxnSpLocks/>
          </p:cNvCxnSpPr>
          <p:nvPr/>
        </p:nvCxnSpPr>
        <p:spPr>
          <a:xfrm flipV="1">
            <a:off x="4220412" y="2871196"/>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0171D9FB-CC17-931C-D3DD-3FD9CF72F381}"/>
              </a:ext>
            </a:extLst>
          </p:cNvPr>
          <p:cNvCxnSpPr>
            <a:cxnSpLocks/>
          </p:cNvCxnSpPr>
          <p:nvPr/>
        </p:nvCxnSpPr>
        <p:spPr>
          <a:xfrm flipH="1">
            <a:off x="2277245" y="5883433"/>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66E288F2-440E-C1FC-34B7-BE4DBEBCBD69}"/>
              </a:ext>
            </a:extLst>
          </p:cNvPr>
          <p:cNvCxnSpPr>
            <a:cxnSpLocks/>
          </p:cNvCxnSpPr>
          <p:nvPr/>
        </p:nvCxnSpPr>
        <p:spPr>
          <a:xfrm flipH="1">
            <a:off x="3501932" y="5866784"/>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368F541F-B4A7-7F7E-047B-A2E86FDB4F3A}"/>
              </a:ext>
            </a:extLst>
          </p:cNvPr>
          <p:cNvCxnSpPr>
            <a:cxnSpLocks/>
          </p:cNvCxnSpPr>
          <p:nvPr/>
        </p:nvCxnSpPr>
        <p:spPr>
          <a:xfrm flipH="1">
            <a:off x="3576800" y="5861260"/>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E4F597F2-32E0-B27A-1E06-0F67B87BBF9C}"/>
              </a:ext>
            </a:extLst>
          </p:cNvPr>
          <p:cNvCxnSpPr>
            <a:cxnSpLocks/>
          </p:cNvCxnSpPr>
          <p:nvPr/>
        </p:nvCxnSpPr>
        <p:spPr>
          <a:xfrm flipH="1">
            <a:off x="4784864" y="5869550"/>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20FCDB51-C768-B417-7CD6-DF9A5E793C12}"/>
              </a:ext>
            </a:extLst>
          </p:cNvPr>
          <p:cNvCxnSpPr>
            <a:cxnSpLocks/>
          </p:cNvCxnSpPr>
          <p:nvPr/>
        </p:nvCxnSpPr>
        <p:spPr>
          <a:xfrm flipH="1">
            <a:off x="4859732" y="5864026"/>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512" name="Rectangle 11">
            <a:extLst>
              <a:ext uri="{FF2B5EF4-FFF2-40B4-BE49-F238E27FC236}">
                <a16:creationId xmlns:a16="http://schemas.microsoft.com/office/drawing/2014/main" id="{5EF74E3E-4725-D006-BA87-71FEFF88F733}"/>
              </a:ext>
            </a:extLst>
          </p:cNvPr>
          <p:cNvSpPr>
            <a:spLocks noChangeArrowheads="1"/>
          </p:cNvSpPr>
          <p:nvPr/>
        </p:nvSpPr>
        <p:spPr bwMode="auto">
          <a:xfrm>
            <a:off x="166850" y="3703958"/>
            <a:ext cx="1172835" cy="282330"/>
          </a:xfrm>
          <a:prstGeom prst="rect">
            <a:avLst/>
          </a:prstGeom>
          <a:solidFill>
            <a:srgbClr val="009999"/>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Micro Services</a:t>
            </a:r>
          </a:p>
        </p:txBody>
      </p:sp>
      <p:sp>
        <p:nvSpPr>
          <p:cNvPr id="21527" name="Rectangle 11">
            <a:extLst>
              <a:ext uri="{FF2B5EF4-FFF2-40B4-BE49-F238E27FC236}">
                <a16:creationId xmlns:a16="http://schemas.microsoft.com/office/drawing/2014/main" id="{89F26EC3-15A8-4F17-607E-389E26C461B6}"/>
              </a:ext>
            </a:extLst>
          </p:cNvPr>
          <p:cNvSpPr>
            <a:spLocks noChangeArrowheads="1"/>
          </p:cNvSpPr>
          <p:nvPr/>
        </p:nvSpPr>
        <p:spPr bwMode="auto">
          <a:xfrm>
            <a:off x="169147" y="3348630"/>
            <a:ext cx="1172835" cy="282330"/>
          </a:xfrm>
          <a:prstGeom prst="rect">
            <a:avLst/>
          </a:prstGeom>
          <a:solidFill>
            <a:srgbClr val="84E53B"/>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EPICS - SCADA</a:t>
            </a:r>
          </a:p>
        </p:txBody>
      </p:sp>
      <p:sp>
        <p:nvSpPr>
          <p:cNvPr id="6" name="Title 1">
            <a:extLst>
              <a:ext uri="{FF2B5EF4-FFF2-40B4-BE49-F238E27FC236}">
                <a16:creationId xmlns:a16="http://schemas.microsoft.com/office/drawing/2014/main" id="{83BAEEA2-4F69-269E-404C-E9D48A450B53}"/>
              </a:ext>
            </a:extLst>
          </p:cNvPr>
          <p:cNvSpPr txBox="1">
            <a:spLocks/>
          </p:cNvSpPr>
          <p:nvPr/>
        </p:nvSpPr>
        <p:spPr>
          <a:xfrm>
            <a:off x="415600" y="75000"/>
            <a:ext cx="11360800" cy="76360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EPICS provides a well proven SCADA platform</a:t>
            </a:r>
          </a:p>
        </p:txBody>
      </p:sp>
    </p:spTree>
    <p:extLst>
      <p:ext uri="{BB962C8B-B14F-4D97-AF65-F5344CB8AC3E}">
        <p14:creationId xmlns:p14="http://schemas.microsoft.com/office/powerpoint/2010/main" val="802584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AD860-B5A8-7F41-4B91-FD16D86CBC19}"/>
            </a:ext>
          </a:extLst>
        </p:cNvPr>
        <p:cNvGrpSpPr/>
        <p:nvPr/>
      </p:nvGrpSpPr>
      <p:grpSpPr>
        <a:xfrm>
          <a:off x="0" y="0"/>
          <a:ext cx="0" cy="0"/>
          <a:chOff x="0" y="0"/>
          <a:chExt cx="0" cy="0"/>
        </a:xfrm>
      </p:grpSpPr>
      <p:sp>
        <p:nvSpPr>
          <p:cNvPr id="8195" name="Rectangle 3">
            <a:extLst>
              <a:ext uri="{FF2B5EF4-FFF2-40B4-BE49-F238E27FC236}">
                <a16:creationId xmlns:a16="http://schemas.microsoft.com/office/drawing/2014/main" id="{846936AA-8E01-C8B1-4727-480E9D07981E}"/>
              </a:ext>
            </a:extLst>
          </p:cNvPr>
          <p:cNvSpPr>
            <a:spLocks noGrp="1" noChangeArrowheads="1"/>
          </p:cNvSpPr>
          <p:nvPr>
            <p:ph type="body" idx="1"/>
          </p:nvPr>
        </p:nvSpPr>
        <p:spPr>
          <a:xfrm>
            <a:off x="780010" y="1463040"/>
            <a:ext cx="10515600" cy="5046432"/>
          </a:xfrm>
          <a:noFill/>
        </p:spPr>
        <p:txBody>
          <a:bodyPr>
            <a:normAutofit fontScale="77500" lnSpcReduction="20000"/>
          </a:bodyPr>
          <a:lstStyle/>
          <a:p>
            <a:r>
              <a:rPr lang="en-US" altLang="en-US" sz="2200" dirty="0"/>
              <a:t>EPICS was developed to provide a robust, scalable, low latency, high performance SCADA system for scientific facilities.  </a:t>
            </a:r>
            <a:r>
              <a:rPr lang="en-US" altLang="en-US" sz="2200" b="1" dirty="0"/>
              <a:t>The goal was to provide support for 80% of the needs of a scientific facility and APIs for each facility to develop solutions for the last 20%. </a:t>
            </a:r>
          </a:p>
          <a:p>
            <a:pPr lvl="1"/>
            <a:endParaRPr lang="en-US" altLang="en-US" sz="1800" dirty="0"/>
          </a:p>
          <a:p>
            <a:r>
              <a:rPr lang="en-US" altLang="en-US" sz="2200" b="1" dirty="0"/>
              <a:t>It was designed for instrumentation engineers to configure their control systems with a minimum need for programming. (Process Database).</a:t>
            </a:r>
          </a:p>
          <a:p>
            <a:pPr lvl="1"/>
            <a:endParaRPr lang="en-US" altLang="en-US" sz="1800" dirty="0"/>
          </a:p>
          <a:p>
            <a:r>
              <a:rPr lang="en-US" altLang="en-US" sz="2200" dirty="0"/>
              <a:t>The communication protocol was designed to provide an Application Programmer Interface that allowed the development of client applications with these same requirements listed above.</a:t>
            </a:r>
          </a:p>
          <a:p>
            <a:pPr lvl="1"/>
            <a:endParaRPr lang="en-US" altLang="en-US" sz="1800" dirty="0"/>
          </a:p>
          <a:p>
            <a:r>
              <a:rPr lang="en-US" altLang="en-US" sz="2200" b="1" dirty="0"/>
              <a:t>The API is designed to be narrow so as to enable the development of general purpose tools such as time series archiving, graphical user interfaces, alarm managers, etc.….</a:t>
            </a:r>
          </a:p>
          <a:p>
            <a:pPr lvl="1"/>
            <a:endParaRPr lang="en-US" altLang="en-US" sz="1800" dirty="0"/>
          </a:p>
          <a:p>
            <a:r>
              <a:rPr lang="en-US" altLang="en-US" sz="2200" dirty="0"/>
              <a:t>Between GTACS (1985) and EPICS (1991) the most significant improvements made were to create a clean API between the Process Database and the Drivers used to integrate hardware as well as the Locksets that made record processing a uninterruptable operation).</a:t>
            </a:r>
          </a:p>
          <a:p>
            <a:pPr lvl="1"/>
            <a:endParaRPr lang="en-US" altLang="en-US" sz="1800" dirty="0"/>
          </a:p>
          <a:p>
            <a:r>
              <a:rPr lang="en-US" altLang="en-US" sz="2200" dirty="0"/>
              <a:t>This basic architecture has provided support for scalar signals from desktop applications to large facilities such as KEK-B in Tsukba, Japan</a:t>
            </a:r>
            <a:r>
              <a:rPr lang="en-US" altLang="en-US" sz="2200" b="1" dirty="0"/>
              <a:t>. (Register your site on the new EPICS website)</a:t>
            </a:r>
          </a:p>
          <a:p>
            <a:pPr lvl="1"/>
            <a:endParaRPr lang="en-US" altLang="en-US" sz="1800" dirty="0"/>
          </a:p>
          <a:p>
            <a:r>
              <a:rPr lang="en-US" altLang="en-US" sz="2200" b="1" dirty="0"/>
              <a:t>As instrumentation evolved, the need for high density Records and PVs was demonstrated in </a:t>
            </a:r>
            <a:r>
              <a:rPr lang="en-US" altLang="en-US" sz="2300" b="1" dirty="0"/>
              <a:t>areaDetector</a:t>
            </a:r>
            <a:r>
              <a:rPr lang="en-US" altLang="en-US" sz="2200" b="1" dirty="0"/>
              <a:t>, and realized in the new communication protocol (PVAcces) and Narrow Datatypes (Normative Types)</a:t>
            </a:r>
          </a:p>
          <a:p>
            <a:pPr marL="457200" lvl="1" indent="0">
              <a:buNone/>
            </a:pPr>
            <a:endParaRPr lang="en-US" altLang="en-US" sz="1800" b="1" dirty="0"/>
          </a:p>
          <a:p>
            <a:pPr marL="457200" lvl="1" indent="0">
              <a:buNone/>
            </a:pPr>
            <a:endParaRPr lang="en-US" altLang="en-US" sz="1800" dirty="0"/>
          </a:p>
          <a:p>
            <a:pPr lvl="1"/>
            <a:endParaRPr lang="en-US" altLang="en-US" sz="1400" dirty="0"/>
          </a:p>
        </p:txBody>
      </p:sp>
      <p:sp>
        <p:nvSpPr>
          <p:cNvPr id="2" name="Title 1">
            <a:extLst>
              <a:ext uri="{FF2B5EF4-FFF2-40B4-BE49-F238E27FC236}">
                <a16:creationId xmlns:a16="http://schemas.microsoft.com/office/drawing/2014/main" id="{B20E3BD7-8BD9-06DC-84ED-9B2D90D4B21B}"/>
              </a:ext>
            </a:extLst>
          </p:cNvPr>
          <p:cNvSpPr txBox="1">
            <a:spLocks/>
          </p:cNvSpPr>
          <p:nvPr/>
        </p:nvSpPr>
        <p:spPr>
          <a:xfrm>
            <a:off x="415600" y="593367"/>
            <a:ext cx="11360800" cy="763600"/>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dirty="0"/>
              <a:t>EPICS adapts to late requirements – configure vs write code</a:t>
            </a:r>
            <a:endParaRPr lang="en-US" dirty="0"/>
          </a:p>
        </p:txBody>
      </p:sp>
    </p:spTree>
    <p:extLst>
      <p:ext uri="{BB962C8B-B14F-4D97-AF65-F5344CB8AC3E}">
        <p14:creationId xmlns:p14="http://schemas.microsoft.com/office/powerpoint/2010/main" val="2789405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5">
            <a:extLst>
              <a:ext uri="{FF2B5EF4-FFF2-40B4-BE49-F238E27FC236}">
                <a16:creationId xmlns:a16="http://schemas.microsoft.com/office/drawing/2014/main" id="{EE3E2D57-F10C-6140-BD7D-44F1F68077D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32325" y="4281488"/>
            <a:ext cx="38100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Content Placeholder 2">
            <a:extLst>
              <a:ext uri="{FF2B5EF4-FFF2-40B4-BE49-F238E27FC236}">
                <a16:creationId xmlns:a16="http://schemas.microsoft.com/office/drawing/2014/main" id="{A51C3FF0-12E9-EA44-AD55-1EC28B35F8BF}"/>
              </a:ext>
            </a:extLst>
          </p:cNvPr>
          <p:cNvSpPr>
            <a:spLocks noGrp="1"/>
          </p:cNvSpPr>
          <p:nvPr>
            <p:ph idx="1"/>
          </p:nvPr>
        </p:nvSpPr>
        <p:spPr>
          <a:xfrm>
            <a:off x="1644651" y="2749392"/>
            <a:ext cx="6778625" cy="2835275"/>
          </a:xfrm>
        </p:spPr>
        <p:txBody>
          <a:bodyPr/>
          <a:lstStyle/>
          <a:p>
            <a:pPr marL="457200" lvl="1" indent="0">
              <a:buNone/>
              <a:defRPr/>
            </a:pPr>
            <a:r>
              <a:rPr lang="en-US" dirty="0">
                <a:ea typeface="ＭＳ Ｐゴシック" charset="0"/>
              </a:rPr>
              <a:t>Task:</a:t>
            </a:r>
          </a:p>
          <a:p>
            <a:pPr marL="914400" lvl="1" indent="-457200">
              <a:buFont typeface="+mj-lt"/>
              <a:buAutoNum type="arabicPeriod"/>
              <a:defRPr/>
            </a:pPr>
            <a:r>
              <a:rPr lang="en-US" dirty="0">
                <a:ea typeface="ＭＳ Ｐゴシック" charset="0"/>
              </a:rPr>
              <a:t>Read temperature</a:t>
            </a:r>
          </a:p>
          <a:p>
            <a:pPr marL="914400" lvl="1" indent="-457200">
              <a:buFont typeface="+mj-lt"/>
              <a:buAutoNum type="arabicPeriod"/>
              <a:defRPr/>
            </a:pPr>
            <a:r>
              <a:rPr lang="en-US" dirty="0">
                <a:ea typeface="ＭＳ Ｐゴシック" charset="0"/>
              </a:rPr>
              <a:t>Open/close switch as needed</a:t>
            </a:r>
          </a:p>
          <a:p>
            <a:pPr marL="914400" lvl="1" indent="-457200">
              <a:buFont typeface="+mj-lt"/>
              <a:buAutoNum type="arabicPeriod"/>
              <a:defRPr/>
            </a:pPr>
            <a:r>
              <a:rPr lang="en-US" dirty="0">
                <a:ea typeface="ＭＳ Ｐゴシック" charset="0"/>
              </a:rPr>
              <a:t>Repeat</a:t>
            </a:r>
          </a:p>
        </p:txBody>
      </p:sp>
      <p:pic>
        <p:nvPicPr>
          <p:cNvPr id="24579" name="Picture 4">
            <a:extLst>
              <a:ext uri="{FF2B5EF4-FFF2-40B4-BE49-F238E27FC236}">
                <a16:creationId xmlns:a16="http://schemas.microsoft.com/office/drawing/2014/main" id="{946B6DEB-0466-5C4E-91F5-6A3EF8E25E9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45575" y="4511675"/>
            <a:ext cx="368300" cy="192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7">
            <a:extLst>
              <a:ext uri="{FF2B5EF4-FFF2-40B4-BE49-F238E27FC236}">
                <a16:creationId xmlns:a16="http://schemas.microsoft.com/office/drawing/2014/main" id="{F691EAF1-68A1-C742-9B15-650EFB45CB66}"/>
              </a:ext>
            </a:extLst>
          </p:cNvPr>
          <p:cNvPicPr>
            <a:picLocks noChangeAspect="1"/>
          </p:cNvPicPr>
          <p:nvPr/>
        </p:nvPicPr>
        <p:blipFill>
          <a:blip r:embed="rId4">
            <a:extLst>
              <a:ext uri="{28A0092B-C50C-407E-A947-70E740481C1C}">
                <a14:useLocalDpi xmlns:a14="http://schemas.microsoft.com/office/drawing/2010/main" val="0"/>
              </a:ext>
            </a:extLst>
          </a:blip>
          <a:srcRect b="6364"/>
          <a:stretch>
            <a:fillRect/>
          </a:stretch>
        </p:blipFill>
        <p:spPr bwMode="auto">
          <a:xfrm>
            <a:off x="8620125" y="492125"/>
            <a:ext cx="1409700"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10">
            <a:extLst>
              <a:ext uri="{FF2B5EF4-FFF2-40B4-BE49-F238E27FC236}">
                <a16:creationId xmlns:a16="http://schemas.microsoft.com/office/drawing/2014/main" id="{D9BF9B21-DBF9-3E42-A17C-54ECB446152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43889" y="1871663"/>
            <a:ext cx="9731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Freeform 11">
            <a:extLst>
              <a:ext uri="{FF2B5EF4-FFF2-40B4-BE49-F238E27FC236}">
                <a16:creationId xmlns:a16="http://schemas.microsoft.com/office/drawing/2014/main" id="{4A8824B0-E129-EB49-AF6A-760121F93F79}"/>
              </a:ext>
            </a:extLst>
          </p:cNvPr>
          <p:cNvSpPr>
            <a:spLocks noChangeArrowheads="1"/>
          </p:cNvSpPr>
          <p:nvPr/>
        </p:nvSpPr>
        <p:spPr bwMode="auto">
          <a:xfrm>
            <a:off x="7678738" y="2852738"/>
            <a:ext cx="792162" cy="635000"/>
          </a:xfrm>
          <a:custGeom>
            <a:avLst/>
            <a:gdLst>
              <a:gd name="T0" fmla="*/ 760576 w 793314"/>
              <a:gd name="T1" fmla="*/ 37938 h 634978"/>
              <a:gd name="T2" fmla="*/ 706055 w 793314"/>
              <a:gd name="T3" fmla="*/ 123320 h 634978"/>
              <a:gd name="T4" fmla="*/ 687882 w 793314"/>
              <a:gd name="T5" fmla="*/ 151781 h 634978"/>
              <a:gd name="T6" fmla="*/ 660619 w 793314"/>
              <a:gd name="T7" fmla="*/ 180242 h 634978"/>
              <a:gd name="T8" fmla="*/ 624272 w 793314"/>
              <a:gd name="T9" fmla="*/ 218209 h 634978"/>
              <a:gd name="T10" fmla="*/ 569749 w 793314"/>
              <a:gd name="T11" fmla="*/ 256147 h 634978"/>
              <a:gd name="T12" fmla="*/ 515229 w 793314"/>
              <a:gd name="T13" fmla="*/ 275131 h 634978"/>
              <a:gd name="T14" fmla="*/ 487966 w 793314"/>
              <a:gd name="T15" fmla="*/ 284608 h 634978"/>
              <a:gd name="T16" fmla="*/ 442534 w 793314"/>
              <a:gd name="T17" fmla="*/ 294085 h 634978"/>
              <a:gd name="T18" fmla="*/ 233528 w 793314"/>
              <a:gd name="T19" fmla="*/ 284608 h 634978"/>
              <a:gd name="T20" fmla="*/ 169923 w 793314"/>
              <a:gd name="T21" fmla="*/ 265625 h 634978"/>
              <a:gd name="T22" fmla="*/ 142662 w 793314"/>
              <a:gd name="T23" fmla="*/ 246670 h 634978"/>
              <a:gd name="T24" fmla="*/ 106313 w 793314"/>
              <a:gd name="T25" fmla="*/ 161287 h 634978"/>
              <a:gd name="T26" fmla="*/ 97227 w 793314"/>
              <a:gd name="T27" fmla="*/ 132827 h 634978"/>
              <a:gd name="T28" fmla="*/ 124488 w 793314"/>
              <a:gd name="T29" fmla="*/ 37938 h 634978"/>
              <a:gd name="T30" fmla="*/ 142662 w 793314"/>
              <a:gd name="T31" fmla="*/ 18983 h 634978"/>
              <a:gd name="T32" fmla="*/ 197183 w 793314"/>
              <a:gd name="T33" fmla="*/ 0 h 634978"/>
              <a:gd name="T34" fmla="*/ 260794 w 793314"/>
              <a:gd name="T35" fmla="*/ 28460 h 634978"/>
              <a:gd name="T36" fmla="*/ 278967 w 793314"/>
              <a:gd name="T37" fmla="*/ 56921 h 634978"/>
              <a:gd name="T38" fmla="*/ 306228 w 793314"/>
              <a:gd name="T39" fmla="*/ 75905 h 634978"/>
              <a:gd name="T40" fmla="*/ 315313 w 793314"/>
              <a:gd name="T41" fmla="*/ 104366 h 634978"/>
              <a:gd name="T42" fmla="*/ 306228 w 793314"/>
              <a:gd name="T43" fmla="*/ 218209 h 634978"/>
              <a:gd name="T44" fmla="*/ 297140 w 793314"/>
              <a:gd name="T45" fmla="*/ 246670 h 634978"/>
              <a:gd name="T46" fmla="*/ 278967 w 793314"/>
              <a:gd name="T47" fmla="*/ 275131 h 634978"/>
              <a:gd name="T48" fmla="*/ 197183 w 793314"/>
              <a:gd name="T49" fmla="*/ 313069 h 634978"/>
              <a:gd name="T50" fmla="*/ 169923 w 793314"/>
              <a:gd name="T51" fmla="*/ 322546 h 634978"/>
              <a:gd name="T52" fmla="*/ 97227 w 793314"/>
              <a:gd name="T53" fmla="*/ 341530 h 634978"/>
              <a:gd name="T54" fmla="*/ 69966 w 793314"/>
              <a:gd name="T55" fmla="*/ 360484 h 634978"/>
              <a:gd name="T56" fmla="*/ 51793 w 793314"/>
              <a:gd name="T57" fmla="*/ 388945 h 634978"/>
              <a:gd name="T58" fmla="*/ 15444 w 793314"/>
              <a:gd name="T59" fmla="*/ 436390 h 634978"/>
              <a:gd name="T60" fmla="*/ 24530 w 793314"/>
              <a:gd name="T61" fmla="*/ 635616 h 63497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93314"/>
              <a:gd name="T94" fmla="*/ 0 h 634978"/>
              <a:gd name="T95" fmla="*/ 793314 w 793314"/>
              <a:gd name="T96" fmla="*/ 634978 h 63497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93314" h="634978">
                <a:moveTo>
                  <a:pt x="793314" y="37909"/>
                </a:moveTo>
                <a:lnTo>
                  <a:pt x="736445" y="123204"/>
                </a:lnTo>
                <a:cubicBezTo>
                  <a:pt x="730126" y="132681"/>
                  <a:pt x="725544" y="143582"/>
                  <a:pt x="717489" y="151636"/>
                </a:cubicBezTo>
                <a:lnTo>
                  <a:pt x="689054" y="180068"/>
                </a:lnTo>
                <a:cubicBezTo>
                  <a:pt x="672970" y="228316"/>
                  <a:pt x="692500" y="195003"/>
                  <a:pt x="651142" y="217977"/>
                </a:cubicBezTo>
                <a:cubicBezTo>
                  <a:pt x="631226" y="229040"/>
                  <a:pt x="615886" y="248682"/>
                  <a:pt x="594273" y="255886"/>
                </a:cubicBezTo>
                <a:lnTo>
                  <a:pt x="537405" y="274841"/>
                </a:lnTo>
                <a:cubicBezTo>
                  <a:pt x="527927" y="278000"/>
                  <a:pt x="518768" y="282359"/>
                  <a:pt x="508971" y="284318"/>
                </a:cubicBezTo>
                <a:lnTo>
                  <a:pt x="461580" y="293795"/>
                </a:lnTo>
                <a:cubicBezTo>
                  <a:pt x="388915" y="290636"/>
                  <a:pt x="316119" y="289690"/>
                  <a:pt x="243584" y="284318"/>
                </a:cubicBezTo>
                <a:cubicBezTo>
                  <a:pt x="228281" y="283185"/>
                  <a:pt x="193255" y="270703"/>
                  <a:pt x="177237" y="265364"/>
                </a:cubicBezTo>
                <a:cubicBezTo>
                  <a:pt x="167759" y="259046"/>
                  <a:pt x="156858" y="254463"/>
                  <a:pt x="148803" y="246409"/>
                </a:cubicBezTo>
                <a:cubicBezTo>
                  <a:pt x="126271" y="223879"/>
                  <a:pt x="120277" y="189271"/>
                  <a:pt x="110890" y="161113"/>
                </a:cubicBezTo>
                <a:lnTo>
                  <a:pt x="101412" y="132682"/>
                </a:lnTo>
                <a:cubicBezTo>
                  <a:pt x="109828" y="73775"/>
                  <a:pt x="99861" y="75386"/>
                  <a:pt x="129846" y="37909"/>
                </a:cubicBezTo>
                <a:cubicBezTo>
                  <a:pt x="135429" y="30931"/>
                  <a:pt x="140810" y="22950"/>
                  <a:pt x="148803" y="18954"/>
                </a:cubicBezTo>
                <a:cubicBezTo>
                  <a:pt x="166675" y="10019"/>
                  <a:pt x="205671" y="0"/>
                  <a:pt x="205671" y="0"/>
                </a:cubicBezTo>
                <a:cubicBezTo>
                  <a:pt x="225425" y="6584"/>
                  <a:pt x="256402" y="15419"/>
                  <a:pt x="272018" y="28431"/>
                </a:cubicBezTo>
                <a:cubicBezTo>
                  <a:pt x="280769" y="35723"/>
                  <a:pt x="282919" y="48809"/>
                  <a:pt x="290974" y="56863"/>
                </a:cubicBezTo>
                <a:cubicBezTo>
                  <a:pt x="299029" y="64917"/>
                  <a:pt x="309930" y="69500"/>
                  <a:pt x="319408" y="75818"/>
                </a:cubicBezTo>
                <a:cubicBezTo>
                  <a:pt x="322568" y="85295"/>
                  <a:pt x="328887" y="94260"/>
                  <a:pt x="328887" y="104250"/>
                </a:cubicBezTo>
                <a:cubicBezTo>
                  <a:pt x="328887" y="142290"/>
                  <a:pt x="324436" y="180270"/>
                  <a:pt x="319408" y="217977"/>
                </a:cubicBezTo>
                <a:cubicBezTo>
                  <a:pt x="318088" y="227879"/>
                  <a:pt x="314398" y="237474"/>
                  <a:pt x="309930" y="246409"/>
                </a:cubicBezTo>
                <a:cubicBezTo>
                  <a:pt x="304836" y="256597"/>
                  <a:pt x="299029" y="266787"/>
                  <a:pt x="290974" y="274841"/>
                </a:cubicBezTo>
                <a:cubicBezTo>
                  <a:pt x="268445" y="297368"/>
                  <a:pt x="233822" y="303367"/>
                  <a:pt x="205671" y="312750"/>
                </a:cubicBezTo>
                <a:cubicBezTo>
                  <a:pt x="196193" y="315909"/>
                  <a:pt x="187034" y="320268"/>
                  <a:pt x="177237" y="322227"/>
                </a:cubicBezTo>
                <a:cubicBezTo>
                  <a:pt x="159215" y="325831"/>
                  <a:pt x="120841" y="331469"/>
                  <a:pt x="101412" y="341182"/>
                </a:cubicBezTo>
                <a:cubicBezTo>
                  <a:pt x="91224" y="346276"/>
                  <a:pt x="82456" y="353818"/>
                  <a:pt x="72978" y="360136"/>
                </a:cubicBezTo>
                <a:cubicBezTo>
                  <a:pt x="66659" y="369613"/>
                  <a:pt x="61138" y="379674"/>
                  <a:pt x="54022" y="388568"/>
                </a:cubicBezTo>
                <a:cubicBezTo>
                  <a:pt x="0" y="456090"/>
                  <a:pt x="74452" y="348447"/>
                  <a:pt x="16109" y="435955"/>
                </a:cubicBezTo>
                <a:lnTo>
                  <a:pt x="25587" y="634978"/>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3" name="Rounded Rectangle 12">
            <a:extLst>
              <a:ext uri="{FF2B5EF4-FFF2-40B4-BE49-F238E27FC236}">
                <a16:creationId xmlns:a16="http://schemas.microsoft.com/office/drawing/2014/main" id="{504B1D20-2F8B-2A44-8166-2E397D7DB2A3}"/>
              </a:ext>
            </a:extLst>
          </p:cNvPr>
          <p:cNvSpPr>
            <a:spLocks noChangeArrowheads="1"/>
          </p:cNvSpPr>
          <p:nvPr/>
        </p:nvSpPr>
        <p:spPr bwMode="auto">
          <a:xfrm>
            <a:off x="8528050" y="3516313"/>
            <a:ext cx="1403350" cy="425450"/>
          </a:xfrm>
          <a:prstGeom prst="roundRect">
            <a:avLst>
              <a:gd name="adj" fmla="val 16667"/>
            </a:avLst>
          </a:prstGeom>
          <a:gradFill rotWithShape="1">
            <a:gsLst>
              <a:gs pos="0">
                <a:srgbClr val="EAEDF4"/>
              </a:gs>
              <a:gs pos="64999">
                <a:srgbClr val="C8CFE0"/>
              </a:gs>
              <a:gs pos="100000">
                <a:srgbClr val="AFBBD4"/>
              </a:gs>
            </a:gsLst>
            <a:lin ang="5400000" scaled="1"/>
          </a:gradFill>
          <a:ln w="9525">
            <a:solidFill>
              <a:srgbClr val="003C6C"/>
            </a:solidFill>
            <a:round/>
            <a:headEnd/>
            <a:tailEnd/>
          </a:ln>
          <a:effectLst>
            <a:outerShdw blurRad="40000" dist="20000" dir="5400000" rotWithShape="0">
              <a:srgbClr val="808080">
                <a:alpha val="37999"/>
              </a:srgbClr>
            </a:outerShdw>
          </a:effectLst>
        </p:spPr>
        <p:txBody>
          <a:bodyPr/>
          <a:lstStyle/>
          <a:p>
            <a:pPr>
              <a:defRPr/>
            </a:pPr>
            <a:r>
              <a:rPr lang="en-US" dirty="0">
                <a:latin typeface="Arial" charset="0"/>
                <a:ea typeface="ＭＳ Ｐゴシック" charset="0"/>
                <a:cs typeface="ＭＳ Ｐゴシック" charset="0"/>
              </a:rPr>
              <a:t>Software?</a:t>
            </a:r>
          </a:p>
        </p:txBody>
      </p:sp>
      <p:cxnSp>
        <p:nvCxnSpPr>
          <p:cNvPr id="24584" name="Curved Connector 14">
            <a:extLst>
              <a:ext uri="{FF2B5EF4-FFF2-40B4-BE49-F238E27FC236}">
                <a16:creationId xmlns:a16="http://schemas.microsoft.com/office/drawing/2014/main" id="{FB08E1A3-8A9C-7844-9980-2DCF2FBE77EA}"/>
              </a:ext>
            </a:extLst>
          </p:cNvPr>
          <p:cNvCxnSpPr>
            <a:cxnSpLocks noChangeShapeType="1"/>
          </p:cNvCxnSpPr>
          <p:nvPr/>
        </p:nvCxnSpPr>
        <p:spPr bwMode="auto">
          <a:xfrm>
            <a:off x="8442325" y="5468938"/>
            <a:ext cx="603250" cy="6350"/>
          </a:xfrm>
          <a:prstGeom prst="curvedConnector3">
            <a:avLst>
              <a:gd name="adj1" fmla="val 50000"/>
            </a:avLst>
          </a:prstGeom>
          <a:noFill/>
          <a:ln w="9525">
            <a:solidFill>
              <a:srgbClr val="FF6600"/>
            </a:solidFill>
            <a:round/>
            <a:headEnd/>
            <a:tailEnd type="arrow" w="med" len="med"/>
          </a:ln>
          <a:extLst>
            <a:ext uri="{909E8E84-426E-40DD-AFC4-6F175D3DCCD1}">
              <a14:hiddenFill xmlns:a14="http://schemas.microsoft.com/office/drawing/2010/main">
                <a:noFill/>
              </a14:hiddenFill>
            </a:ext>
          </a:extLst>
        </p:spPr>
      </p:cxnSp>
      <p:cxnSp>
        <p:nvCxnSpPr>
          <p:cNvPr id="24585" name="Curved Connector 15">
            <a:extLst>
              <a:ext uri="{FF2B5EF4-FFF2-40B4-BE49-F238E27FC236}">
                <a16:creationId xmlns:a16="http://schemas.microsoft.com/office/drawing/2014/main" id="{A267949E-8390-B14F-8740-20E130BE254A}"/>
              </a:ext>
            </a:extLst>
          </p:cNvPr>
          <p:cNvCxnSpPr>
            <a:cxnSpLocks noChangeShapeType="1"/>
            <a:endCxn id="13" idx="2"/>
          </p:cNvCxnSpPr>
          <p:nvPr/>
        </p:nvCxnSpPr>
        <p:spPr bwMode="auto">
          <a:xfrm rot="5400000" flipH="1" flipV="1">
            <a:off x="8944769" y="4226719"/>
            <a:ext cx="569912" cy="0"/>
          </a:xfrm>
          <a:prstGeom prst="curvedConnector3">
            <a:avLst>
              <a:gd name="adj1" fmla="val 50000"/>
            </a:avLst>
          </a:prstGeom>
          <a:noFill/>
          <a:ln w="9525">
            <a:solidFill>
              <a:srgbClr val="FF6600"/>
            </a:solidFill>
            <a:round/>
            <a:headEnd/>
            <a:tailEnd type="arrow" w="med" len="med"/>
          </a:ln>
          <a:extLst>
            <a:ext uri="{909E8E84-426E-40DD-AFC4-6F175D3DCCD1}">
              <a14:hiddenFill xmlns:a14="http://schemas.microsoft.com/office/drawing/2010/main">
                <a:noFill/>
              </a14:hiddenFill>
            </a:ext>
          </a:extLst>
        </p:spPr>
      </p:cxnSp>
      <p:cxnSp>
        <p:nvCxnSpPr>
          <p:cNvPr id="24586" name="Curved Connector 18">
            <a:extLst>
              <a:ext uri="{FF2B5EF4-FFF2-40B4-BE49-F238E27FC236}">
                <a16:creationId xmlns:a16="http://schemas.microsoft.com/office/drawing/2014/main" id="{DCA74148-740C-064F-ABB1-587D4F4932A7}"/>
              </a:ext>
            </a:extLst>
          </p:cNvPr>
          <p:cNvCxnSpPr>
            <a:cxnSpLocks noChangeShapeType="1"/>
            <a:stCxn id="13" idx="0"/>
          </p:cNvCxnSpPr>
          <p:nvPr/>
        </p:nvCxnSpPr>
        <p:spPr bwMode="auto">
          <a:xfrm rot="16200000" flipV="1">
            <a:off x="8561388" y="2847976"/>
            <a:ext cx="966788" cy="369887"/>
          </a:xfrm>
          <a:prstGeom prst="curvedConnector3">
            <a:avLst>
              <a:gd name="adj1" fmla="val 50000"/>
            </a:avLst>
          </a:prstGeom>
          <a:noFill/>
          <a:ln w="9525">
            <a:solidFill>
              <a:srgbClr val="FF6600"/>
            </a:solidFill>
            <a:round/>
            <a:headEnd/>
            <a:tailEnd type="arrow" w="med" len="med"/>
          </a:ln>
          <a:extLst>
            <a:ext uri="{909E8E84-426E-40DD-AFC4-6F175D3DCCD1}">
              <a14:hiddenFill xmlns:a14="http://schemas.microsoft.com/office/drawing/2010/main">
                <a:noFill/>
              </a14:hiddenFill>
            </a:ext>
          </a:extLst>
        </p:spPr>
      </p:cxnSp>
      <p:sp>
        <p:nvSpPr>
          <p:cNvPr id="24587" name="Title 1">
            <a:extLst>
              <a:ext uri="{FF2B5EF4-FFF2-40B4-BE49-F238E27FC236}">
                <a16:creationId xmlns:a16="http://schemas.microsoft.com/office/drawing/2014/main" id="{39976A1B-C720-5449-B4EF-9B21A453B99C}"/>
              </a:ext>
            </a:extLst>
          </p:cNvPr>
          <p:cNvSpPr>
            <a:spLocks noGrp="1" noChangeArrowheads="1"/>
          </p:cNvSpPr>
          <p:nvPr>
            <p:ph type="title"/>
          </p:nvPr>
        </p:nvSpPr>
        <p:spPr>
          <a:xfrm>
            <a:off x="838200" y="1760378"/>
            <a:ext cx="10515600" cy="1325563"/>
          </a:xfrm>
        </p:spPr>
        <p:txBody>
          <a:bodyPr>
            <a:normAutofit/>
          </a:bodyPr>
          <a:lstStyle/>
          <a:p>
            <a:r>
              <a:rPr lang="en-US" altLang="en-US" sz="2800" dirty="0">
                <a:ea typeface="ＭＳ Ｐゴシック" panose="020B0600070205080204" pitchFamily="34" charset="-128"/>
              </a:rPr>
              <a:t>Example: Basic Temperature Control</a:t>
            </a:r>
          </a:p>
        </p:txBody>
      </p:sp>
      <p:pic>
        <p:nvPicPr>
          <p:cNvPr id="24588" name="Picture 1">
            <a:extLst>
              <a:ext uri="{FF2B5EF4-FFF2-40B4-BE49-F238E27FC236}">
                <a16:creationId xmlns:a16="http://schemas.microsoft.com/office/drawing/2014/main" id="{8B7FEEF1-2F01-314A-BD00-223BFAC921D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88201" y="3286125"/>
            <a:ext cx="1006475"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540947DD-BF54-0315-3038-0C76E30E03DB}"/>
              </a:ext>
            </a:extLst>
          </p:cNvPr>
          <p:cNvSpPr txBox="1">
            <a:spLocks/>
          </p:cNvSpPr>
          <p:nvPr/>
        </p:nvSpPr>
        <p:spPr>
          <a:xfrm>
            <a:off x="568000" y="745767"/>
            <a:ext cx="11360800" cy="763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EPICS – Process Database</a:t>
            </a:r>
          </a:p>
        </p:txBody>
      </p:sp>
    </p:spTree>
    <p:extLst>
      <p:ext uri="{BB962C8B-B14F-4D97-AF65-F5344CB8AC3E}">
        <p14:creationId xmlns:p14="http://schemas.microsoft.com/office/powerpoint/2010/main" val="2515527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Number Placeholder 3">
            <a:extLst>
              <a:ext uri="{FF2B5EF4-FFF2-40B4-BE49-F238E27FC236}">
                <a16:creationId xmlns:a16="http://schemas.microsoft.com/office/drawing/2014/main" id="{8DA5A5E9-013D-1E44-8D55-B85D6D82D732}"/>
              </a:ext>
            </a:extLst>
          </p:cNvPr>
          <p:cNvSpPr>
            <a:spLocks noGrp="1"/>
          </p:cNvSpPr>
          <p:nvPr>
            <p:ph type="sldNum" sz="quarter" idx="4294967295"/>
          </p:nvPr>
        </p:nvSpPr>
        <p:spPr bwMode="auto">
          <a:xfrm>
            <a:off x="8404415" y="6662738"/>
            <a:ext cx="2895600" cy="1825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buClr>
                <a:srgbClr val="01673E"/>
              </a:buClr>
              <a:buFont typeface="Symbol" pitchFamily="2" charset="2"/>
              <a:buChar char="·"/>
              <a:defRPr sz="2800" b="1">
                <a:solidFill>
                  <a:srgbClr val="000000"/>
                </a:solidFill>
                <a:latin typeface="Arial" panose="020B0604020202020204" pitchFamily="34" charset="0"/>
                <a:ea typeface="ＭＳ Ｐゴシック" panose="020B0600070205080204" pitchFamily="34" charset="-128"/>
              </a:defRPr>
            </a:lvl1pPr>
            <a:lvl2pPr marL="742950" indent="-285750">
              <a:lnSpc>
                <a:spcPct val="90000"/>
              </a:lnSpc>
              <a:spcBef>
                <a:spcPct val="35000"/>
              </a:spcBef>
              <a:buClr>
                <a:srgbClr val="01673E"/>
              </a:buClr>
              <a:buFont typeface="Arial" panose="020B0604020202020204" pitchFamily="34" charset="0"/>
              <a:buChar char="–"/>
              <a:defRPr sz="2400" b="1">
                <a:solidFill>
                  <a:srgbClr val="000000"/>
                </a:solidFill>
                <a:latin typeface="Arial" panose="020B0604020202020204" pitchFamily="34" charset="0"/>
                <a:ea typeface="ＭＳ Ｐゴシック" panose="020B0600070205080204" pitchFamily="34" charset="-128"/>
              </a:defRPr>
            </a:lvl2pPr>
            <a:lvl3pPr marL="1143000" indent="-228600">
              <a:lnSpc>
                <a:spcPct val="90000"/>
              </a:lnSpc>
              <a:spcBef>
                <a:spcPct val="25000"/>
              </a:spcBef>
              <a:buClr>
                <a:srgbClr val="01673E"/>
              </a:buClr>
              <a:buFont typeface="Symbol" pitchFamily="2" charset="2"/>
              <a:buChar char="·"/>
              <a:defRPr sz="2000" b="1">
                <a:solidFill>
                  <a:srgbClr val="000000"/>
                </a:solidFill>
                <a:latin typeface="Arial" panose="020B0604020202020204" pitchFamily="34" charset="0"/>
                <a:ea typeface="ＭＳ Ｐゴシック" panose="020B0600070205080204" pitchFamily="34" charset="-128"/>
              </a:defRPr>
            </a:lvl3pPr>
            <a:lvl4pPr marL="1600200" indent="-228600">
              <a:lnSpc>
                <a:spcPct val="90000"/>
              </a:lnSpc>
              <a:spcBef>
                <a:spcPct val="20000"/>
              </a:spcBef>
              <a:buClr>
                <a:srgbClr val="01673E"/>
              </a:buClr>
              <a:buFont typeface="Arial" panose="020B0604020202020204" pitchFamily="34" charset="0"/>
              <a:buChar char="–"/>
              <a:defRPr sz="2000" b="1">
                <a:solidFill>
                  <a:srgbClr val="000000"/>
                </a:solidFill>
                <a:latin typeface="Arial" panose="020B0604020202020204" pitchFamily="34" charset="0"/>
                <a:ea typeface="ＭＳ Ｐゴシック" panose="020B0600070205080204" pitchFamily="34" charset="-128"/>
              </a:defRPr>
            </a:lvl4pPr>
            <a:lvl5pPr marL="2057400" indent="-228600">
              <a:lnSpc>
                <a:spcPct val="90000"/>
              </a:lnSpc>
              <a:spcBef>
                <a:spcPct val="20000"/>
              </a:spcBef>
              <a:buClr>
                <a:srgbClr val="01673E"/>
              </a:buClr>
              <a:buFont typeface="Symbol" pitchFamily="2" charset="2"/>
              <a:buChar char="·"/>
              <a:defRPr sz="2000" b="1">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20000"/>
              </a:spcBef>
              <a:spcAft>
                <a:spcPct val="0"/>
              </a:spcAft>
              <a:buClr>
                <a:srgbClr val="01673E"/>
              </a:buClr>
              <a:buFont typeface="Symbol" pitchFamily="2" charset="2"/>
              <a:buChar char="·"/>
              <a:defRPr sz="2000" b="1">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20000"/>
              </a:spcBef>
              <a:spcAft>
                <a:spcPct val="0"/>
              </a:spcAft>
              <a:buClr>
                <a:srgbClr val="01673E"/>
              </a:buClr>
              <a:buFont typeface="Symbol" pitchFamily="2" charset="2"/>
              <a:buChar char="·"/>
              <a:defRPr sz="2000" b="1">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20000"/>
              </a:spcBef>
              <a:spcAft>
                <a:spcPct val="0"/>
              </a:spcAft>
              <a:buClr>
                <a:srgbClr val="01673E"/>
              </a:buClr>
              <a:buFont typeface="Symbol" pitchFamily="2" charset="2"/>
              <a:buChar char="·"/>
              <a:defRPr sz="2000" b="1">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20000"/>
              </a:spcBef>
              <a:spcAft>
                <a:spcPct val="0"/>
              </a:spcAft>
              <a:buClr>
                <a:srgbClr val="01673E"/>
              </a:buClr>
              <a:buFont typeface="Symbol" pitchFamily="2" charset="2"/>
              <a:buChar char="·"/>
              <a:defRPr sz="2000" b="1">
                <a:solidFill>
                  <a:srgbClr val="000000"/>
                </a:solidFill>
                <a:latin typeface="Arial" panose="020B0604020202020204" pitchFamily="34" charset="0"/>
                <a:ea typeface="ＭＳ Ｐゴシック" panose="020B0600070205080204" pitchFamily="34" charset="-128"/>
              </a:defRPr>
            </a:lvl9pPr>
          </a:lstStyle>
          <a:p>
            <a:pPr algn="ctr" eaLnBrk="1" hangingPunct="1">
              <a:spcBef>
                <a:spcPct val="0"/>
              </a:spcBef>
              <a:buClrTx/>
              <a:buFontTx/>
              <a:buNone/>
            </a:pPr>
            <a:fld id="{9DBCBA01-9B99-F849-BBDF-5BD8ADC2F0C2}" type="slidenum">
              <a:rPr lang="en-US" altLang="en-US" sz="500" b="0">
                <a:solidFill>
                  <a:schemeClr val="tx2"/>
                </a:solidFill>
                <a:latin typeface="Times New Roman" panose="02020603050405020304" pitchFamily="18" charset="0"/>
              </a:rPr>
              <a:pPr algn="ctr" eaLnBrk="1" hangingPunct="1">
                <a:spcBef>
                  <a:spcPct val="0"/>
                </a:spcBef>
                <a:buClrTx/>
                <a:buFontTx/>
                <a:buNone/>
              </a:pPr>
              <a:t>15</a:t>
            </a:fld>
            <a:endParaRPr lang="en-US" altLang="en-US" sz="500" b="0" dirty="0">
              <a:solidFill>
                <a:schemeClr val="tx2"/>
              </a:solidFill>
              <a:latin typeface="Times New Roman" panose="02020603050405020304" pitchFamily="18" charset="0"/>
            </a:endParaRPr>
          </a:p>
        </p:txBody>
      </p:sp>
      <p:pic>
        <p:nvPicPr>
          <p:cNvPr id="25603" name="Picture 5" descr="db.png">
            <a:extLst>
              <a:ext uri="{FF2B5EF4-FFF2-40B4-BE49-F238E27FC236}">
                <a16:creationId xmlns:a16="http://schemas.microsoft.com/office/drawing/2014/main" id="{31877AE8-7D19-2E40-99D3-894C93E505E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62217" y="927719"/>
            <a:ext cx="2857500" cy="5930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ounded Rectangular Callout 2">
            <a:extLst>
              <a:ext uri="{FF2B5EF4-FFF2-40B4-BE49-F238E27FC236}">
                <a16:creationId xmlns:a16="http://schemas.microsoft.com/office/drawing/2014/main" id="{8F5719C0-7BDA-CB4D-9358-45D82C87EFD3}"/>
              </a:ext>
            </a:extLst>
          </p:cNvPr>
          <p:cNvSpPr/>
          <p:nvPr/>
        </p:nvSpPr>
        <p:spPr bwMode="auto">
          <a:xfrm>
            <a:off x="9588996" y="1111777"/>
            <a:ext cx="2441575" cy="655639"/>
          </a:xfrm>
          <a:prstGeom prst="wedgeRoundRectCallout">
            <a:avLst>
              <a:gd name="adj1" fmla="val -196320"/>
              <a:gd name="adj2" fmla="val -60009"/>
              <a:gd name="adj3" fmla="val 16667"/>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r>
              <a:rPr lang="en-US" dirty="0">
                <a:solidFill>
                  <a:schemeClr val="tx1"/>
                </a:solidFill>
              </a:rPr>
              <a:t>Analog Input Record</a:t>
            </a:r>
          </a:p>
        </p:txBody>
      </p:sp>
      <p:sp>
        <p:nvSpPr>
          <p:cNvPr id="11" name="Rounded Rectangular Callout 10">
            <a:extLst>
              <a:ext uri="{FF2B5EF4-FFF2-40B4-BE49-F238E27FC236}">
                <a16:creationId xmlns:a16="http://schemas.microsoft.com/office/drawing/2014/main" id="{85633C61-F59B-9C45-9C56-DF467B762341}"/>
              </a:ext>
            </a:extLst>
          </p:cNvPr>
          <p:cNvSpPr/>
          <p:nvPr/>
        </p:nvSpPr>
        <p:spPr bwMode="auto">
          <a:xfrm>
            <a:off x="8773290" y="4530623"/>
            <a:ext cx="2441575" cy="655639"/>
          </a:xfrm>
          <a:prstGeom prst="wedgeRoundRectCallout">
            <a:avLst>
              <a:gd name="adj1" fmla="val -152913"/>
              <a:gd name="adj2" fmla="val 74282"/>
              <a:gd name="adj3" fmla="val 16667"/>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r>
              <a:rPr lang="en-US" dirty="0">
                <a:solidFill>
                  <a:schemeClr val="tx1"/>
                </a:solidFill>
              </a:rPr>
              <a:t>Binary Output Record</a:t>
            </a:r>
          </a:p>
        </p:txBody>
      </p:sp>
      <p:sp>
        <p:nvSpPr>
          <p:cNvPr id="12" name="Rounded Rectangular Callout 11">
            <a:extLst>
              <a:ext uri="{FF2B5EF4-FFF2-40B4-BE49-F238E27FC236}">
                <a16:creationId xmlns:a16="http://schemas.microsoft.com/office/drawing/2014/main" id="{9F43CEA8-CB9C-EE45-BBCB-EC12A8A9DC0F}"/>
              </a:ext>
            </a:extLst>
          </p:cNvPr>
          <p:cNvSpPr/>
          <p:nvPr/>
        </p:nvSpPr>
        <p:spPr bwMode="auto">
          <a:xfrm>
            <a:off x="8785585" y="1979432"/>
            <a:ext cx="1449387" cy="500062"/>
          </a:xfrm>
          <a:prstGeom prst="wedgeRoundRectCallout">
            <a:avLst>
              <a:gd name="adj1" fmla="val -216454"/>
              <a:gd name="adj2" fmla="val -161196"/>
              <a:gd name="adj3" fmla="val 16667"/>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r>
              <a:rPr lang="en-US" dirty="0">
                <a:solidFill>
                  <a:schemeClr val="tx1"/>
                </a:solidFill>
              </a:rPr>
              <a:t>SCAN Field</a:t>
            </a:r>
          </a:p>
        </p:txBody>
      </p:sp>
      <p:sp>
        <p:nvSpPr>
          <p:cNvPr id="4" name="Title 1">
            <a:extLst>
              <a:ext uri="{FF2B5EF4-FFF2-40B4-BE49-F238E27FC236}">
                <a16:creationId xmlns:a16="http://schemas.microsoft.com/office/drawing/2014/main" id="{9DE0698C-15A9-2A44-6A8B-95A634E61D47}"/>
              </a:ext>
            </a:extLst>
          </p:cNvPr>
          <p:cNvSpPr txBox="1">
            <a:spLocks/>
          </p:cNvSpPr>
          <p:nvPr/>
        </p:nvSpPr>
        <p:spPr>
          <a:xfrm>
            <a:off x="568000" y="213751"/>
            <a:ext cx="11360800" cy="763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EPICS – Process Database</a:t>
            </a:r>
          </a:p>
        </p:txBody>
      </p:sp>
    </p:spTree>
    <p:extLst>
      <p:ext uri="{BB962C8B-B14F-4D97-AF65-F5344CB8AC3E}">
        <p14:creationId xmlns:p14="http://schemas.microsoft.com/office/powerpoint/2010/main" val="3683134976"/>
      </p:ext>
    </p:extLst>
  </p:cSld>
  <p:clrMapOvr>
    <a:masterClrMapping/>
  </p:clrMapOvr>
  <p:transition advTm="44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a:extLst>
              <a:ext uri="{FF2B5EF4-FFF2-40B4-BE49-F238E27FC236}">
                <a16:creationId xmlns:a16="http://schemas.microsoft.com/office/drawing/2014/main" id="{7185030D-60DD-404B-89F4-C7C1E8A90996}"/>
              </a:ext>
            </a:extLst>
          </p:cNvPr>
          <p:cNvSpPr>
            <a:spLocks noChangeArrowheads="1"/>
          </p:cNvSpPr>
          <p:nvPr/>
        </p:nvSpPr>
        <p:spPr bwMode="auto">
          <a:xfrm>
            <a:off x="2894013" y="685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76" name="Rectangle 4">
            <a:extLst>
              <a:ext uri="{FF2B5EF4-FFF2-40B4-BE49-F238E27FC236}">
                <a16:creationId xmlns:a16="http://schemas.microsoft.com/office/drawing/2014/main" id="{A9B701F0-7B62-82C1-5794-FAC2B86813B3}"/>
              </a:ext>
            </a:extLst>
          </p:cNvPr>
          <p:cNvSpPr>
            <a:spLocks noChangeArrowheads="1"/>
          </p:cNvSpPr>
          <p:nvPr/>
        </p:nvSpPr>
        <p:spPr bwMode="auto">
          <a:xfrm>
            <a:off x="688323" y="1558892"/>
            <a:ext cx="2349500" cy="1663682"/>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77" name="Rectangle 5">
            <a:extLst>
              <a:ext uri="{FF2B5EF4-FFF2-40B4-BE49-F238E27FC236}">
                <a16:creationId xmlns:a16="http://schemas.microsoft.com/office/drawing/2014/main" id="{7AF3F91A-BA35-18A3-69B9-4959C5B53A9B}"/>
              </a:ext>
            </a:extLst>
          </p:cNvPr>
          <p:cNvSpPr>
            <a:spLocks noChangeArrowheads="1"/>
          </p:cNvSpPr>
          <p:nvPr/>
        </p:nvSpPr>
        <p:spPr bwMode="auto">
          <a:xfrm>
            <a:off x="808973" y="1582706"/>
            <a:ext cx="2159000" cy="163185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en-US" altLang="en-US" sz="2000" b="1" dirty="0"/>
              <a:t>Temp_1</a:t>
            </a:r>
          </a:p>
          <a:p>
            <a:pPr eaLnBrk="0" hangingPunct="0"/>
            <a:r>
              <a:rPr lang="en-US" altLang="en-US" sz="2000" b="1" dirty="0"/>
              <a:t>SCAN	</a:t>
            </a:r>
            <a:r>
              <a:rPr lang="en-US" altLang="en-US" sz="2000" b="1" i="1" dirty="0"/>
              <a:t>.1 Second</a:t>
            </a:r>
          </a:p>
          <a:p>
            <a:pPr eaLnBrk="0" hangingPunct="0"/>
            <a:r>
              <a:rPr lang="en-US" altLang="en-US" sz="2000" b="1" dirty="0"/>
              <a:t>PHAS	</a:t>
            </a:r>
            <a:r>
              <a:rPr lang="en-US" altLang="en-US" sz="2000" b="1" i="1" dirty="0"/>
              <a:t>0</a:t>
            </a:r>
          </a:p>
          <a:p>
            <a:pPr eaLnBrk="0" hangingPunct="0"/>
            <a:r>
              <a:rPr lang="en-US" altLang="en-US" sz="2000" dirty="0"/>
              <a:t>INP	</a:t>
            </a:r>
            <a:r>
              <a:rPr lang="en-US" altLang="en-US" sz="2000" i="1" dirty="0"/>
              <a:t>#C0 S0</a:t>
            </a:r>
          </a:p>
          <a:p>
            <a:pPr eaLnBrk="0" hangingPunct="0"/>
            <a:r>
              <a:rPr lang="en-US" altLang="en-US" sz="2000" i="1" dirty="0"/>
              <a:t>VAL</a:t>
            </a:r>
          </a:p>
        </p:txBody>
      </p:sp>
      <p:sp>
        <p:nvSpPr>
          <p:cNvPr id="28678" name="Rectangle 6">
            <a:extLst>
              <a:ext uri="{FF2B5EF4-FFF2-40B4-BE49-F238E27FC236}">
                <a16:creationId xmlns:a16="http://schemas.microsoft.com/office/drawing/2014/main" id="{3792826F-4F9F-CFB9-7ED8-ECC09050FED8}"/>
              </a:ext>
            </a:extLst>
          </p:cNvPr>
          <p:cNvSpPr>
            <a:spLocks noChangeArrowheads="1"/>
          </p:cNvSpPr>
          <p:nvPr/>
        </p:nvSpPr>
        <p:spPr bwMode="auto">
          <a:xfrm>
            <a:off x="690657" y="3332217"/>
            <a:ext cx="2349500" cy="170743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79" name="Rectangle 7">
            <a:extLst>
              <a:ext uri="{FF2B5EF4-FFF2-40B4-BE49-F238E27FC236}">
                <a16:creationId xmlns:a16="http://schemas.microsoft.com/office/drawing/2014/main" id="{49A32614-36FF-6893-D74D-1DC99259AE07}"/>
              </a:ext>
            </a:extLst>
          </p:cNvPr>
          <p:cNvSpPr>
            <a:spLocks noChangeArrowheads="1"/>
          </p:cNvSpPr>
          <p:nvPr/>
        </p:nvSpPr>
        <p:spPr bwMode="auto">
          <a:xfrm>
            <a:off x="366807" y="5177507"/>
            <a:ext cx="2654300" cy="1569493"/>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80" name="Rectangle 8">
            <a:extLst>
              <a:ext uri="{FF2B5EF4-FFF2-40B4-BE49-F238E27FC236}">
                <a16:creationId xmlns:a16="http://schemas.microsoft.com/office/drawing/2014/main" id="{11DB35EA-5156-2EB3-CB40-F709977143F5}"/>
              </a:ext>
            </a:extLst>
          </p:cNvPr>
          <p:cNvSpPr>
            <a:spLocks noChangeArrowheads="1"/>
          </p:cNvSpPr>
          <p:nvPr/>
        </p:nvSpPr>
        <p:spPr bwMode="auto">
          <a:xfrm>
            <a:off x="735107" y="3356031"/>
            <a:ext cx="2159000" cy="163185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en-US" altLang="en-US" sz="2000" b="1" dirty="0"/>
              <a:t>Check_1</a:t>
            </a:r>
          </a:p>
          <a:p>
            <a:pPr eaLnBrk="0" hangingPunct="0"/>
            <a:r>
              <a:rPr lang="en-US" altLang="en-US" sz="2000" b="1" dirty="0"/>
              <a:t>SCAN	</a:t>
            </a:r>
            <a:r>
              <a:rPr lang="en-US" altLang="en-US" sz="2000" b="1" i="1" dirty="0"/>
              <a:t>.1 Second</a:t>
            </a:r>
          </a:p>
          <a:p>
            <a:pPr eaLnBrk="0" hangingPunct="0"/>
            <a:r>
              <a:rPr lang="en-US" altLang="en-US" sz="2000" b="1" dirty="0"/>
              <a:t>PHAS	</a:t>
            </a:r>
            <a:r>
              <a:rPr lang="en-US" altLang="en-US" sz="2000" b="1" i="1" dirty="0"/>
              <a:t>1</a:t>
            </a:r>
          </a:p>
          <a:p>
            <a:pPr eaLnBrk="0" hangingPunct="0"/>
            <a:r>
              <a:rPr lang="en-US" altLang="en-US" sz="2000" dirty="0"/>
              <a:t>INPA	</a:t>
            </a:r>
            <a:r>
              <a:rPr lang="en-US" altLang="en-US" sz="2000" i="1" dirty="0"/>
              <a:t>Temp_1</a:t>
            </a:r>
          </a:p>
          <a:p>
            <a:pPr eaLnBrk="0" hangingPunct="0"/>
            <a:r>
              <a:rPr lang="en-US" altLang="en-US" sz="2000" i="1" dirty="0"/>
              <a:t>VAL</a:t>
            </a:r>
          </a:p>
        </p:txBody>
      </p:sp>
      <p:sp>
        <p:nvSpPr>
          <p:cNvPr id="28681" name="Rectangle 9">
            <a:extLst>
              <a:ext uri="{FF2B5EF4-FFF2-40B4-BE49-F238E27FC236}">
                <a16:creationId xmlns:a16="http://schemas.microsoft.com/office/drawing/2014/main" id="{DC3E3123-B88F-C857-1EFF-B59AA2B80450}"/>
              </a:ext>
            </a:extLst>
          </p:cNvPr>
          <p:cNvSpPr>
            <a:spLocks noChangeArrowheads="1"/>
          </p:cNvSpPr>
          <p:nvPr/>
        </p:nvSpPr>
        <p:spPr bwMode="auto">
          <a:xfrm>
            <a:off x="487457" y="5201321"/>
            <a:ext cx="2387600" cy="15456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lnSpc>
                <a:spcPct val="80000"/>
              </a:lnSpc>
            </a:pPr>
            <a:r>
              <a:rPr lang="en-US" altLang="en-US" sz="2000" b="1" dirty="0"/>
              <a:t>Switch_1</a:t>
            </a:r>
          </a:p>
          <a:p>
            <a:pPr eaLnBrk="0" hangingPunct="0">
              <a:lnSpc>
                <a:spcPct val="80000"/>
              </a:lnSpc>
            </a:pPr>
            <a:r>
              <a:rPr lang="en-US" altLang="en-US" sz="2000" b="1" dirty="0"/>
              <a:t>SCAN	</a:t>
            </a:r>
            <a:r>
              <a:rPr lang="en-US" altLang="en-US" sz="2000" b="1" i="1" dirty="0"/>
              <a:t>.1 Second</a:t>
            </a:r>
          </a:p>
          <a:p>
            <a:pPr eaLnBrk="0" hangingPunct="0">
              <a:lnSpc>
                <a:spcPct val="70000"/>
              </a:lnSpc>
            </a:pPr>
            <a:r>
              <a:rPr lang="en-US" altLang="en-US" sz="2000" b="1" dirty="0"/>
              <a:t>PHAS	</a:t>
            </a:r>
            <a:r>
              <a:rPr lang="en-US" altLang="en-US" sz="2000" b="1" i="1" dirty="0"/>
              <a:t>2</a:t>
            </a:r>
            <a:endParaRPr lang="en-US" altLang="en-US" sz="2000" b="1" dirty="0"/>
          </a:p>
          <a:p>
            <a:pPr eaLnBrk="0" hangingPunct="0">
              <a:lnSpc>
                <a:spcPct val="80000"/>
              </a:lnSpc>
            </a:pPr>
            <a:r>
              <a:rPr lang="en-US" altLang="en-US" sz="2000" dirty="0"/>
              <a:t>DOL	</a:t>
            </a:r>
            <a:r>
              <a:rPr lang="en-US" altLang="en-US" sz="2000" i="1" dirty="0"/>
              <a:t>Check_1</a:t>
            </a:r>
          </a:p>
          <a:p>
            <a:pPr eaLnBrk="0" hangingPunct="0">
              <a:lnSpc>
                <a:spcPct val="80000"/>
              </a:lnSpc>
            </a:pPr>
            <a:r>
              <a:rPr lang="en-US" altLang="en-US" sz="2000" dirty="0"/>
              <a:t>OMSL	</a:t>
            </a:r>
            <a:r>
              <a:rPr lang="en-US" altLang="en-US" sz="2000" i="1" dirty="0"/>
              <a:t>Closed-loop</a:t>
            </a:r>
          </a:p>
          <a:p>
            <a:pPr eaLnBrk="0" hangingPunct="0">
              <a:lnSpc>
                <a:spcPct val="80000"/>
              </a:lnSpc>
            </a:pPr>
            <a:r>
              <a:rPr lang="en-US" altLang="en-US" sz="2000" dirty="0"/>
              <a:t>VAL</a:t>
            </a:r>
          </a:p>
        </p:txBody>
      </p:sp>
      <p:sp>
        <p:nvSpPr>
          <p:cNvPr id="28683" name="Rectangle 11">
            <a:extLst>
              <a:ext uri="{FF2B5EF4-FFF2-40B4-BE49-F238E27FC236}">
                <a16:creationId xmlns:a16="http://schemas.microsoft.com/office/drawing/2014/main" id="{6FAD4B54-3509-CB89-97FF-405F904BBA4E}"/>
              </a:ext>
            </a:extLst>
          </p:cNvPr>
          <p:cNvSpPr>
            <a:spLocks noChangeArrowheads="1"/>
          </p:cNvSpPr>
          <p:nvPr/>
        </p:nvSpPr>
        <p:spPr bwMode="auto">
          <a:xfrm>
            <a:off x="4656559" y="1485914"/>
            <a:ext cx="2349500" cy="173666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84" name="Rectangle 12">
            <a:extLst>
              <a:ext uri="{FF2B5EF4-FFF2-40B4-BE49-F238E27FC236}">
                <a16:creationId xmlns:a16="http://schemas.microsoft.com/office/drawing/2014/main" id="{3C7B8D1E-272C-1DF9-4BCD-52C78D2C3312}"/>
              </a:ext>
            </a:extLst>
          </p:cNvPr>
          <p:cNvSpPr>
            <a:spLocks noChangeArrowheads="1"/>
          </p:cNvSpPr>
          <p:nvPr/>
        </p:nvSpPr>
        <p:spPr bwMode="auto">
          <a:xfrm>
            <a:off x="4701009" y="1509729"/>
            <a:ext cx="2159000" cy="163185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en-US" altLang="en-US" sz="2000" b="1" dirty="0"/>
              <a:t>Temp_2</a:t>
            </a:r>
          </a:p>
          <a:p>
            <a:pPr eaLnBrk="0" hangingPunct="0"/>
            <a:r>
              <a:rPr lang="en-US" altLang="en-US" sz="2000" dirty="0"/>
              <a:t>SCAN	</a:t>
            </a:r>
            <a:r>
              <a:rPr lang="en-US" altLang="en-US" sz="2000" b="1" i="1" dirty="0"/>
              <a:t>.1 Second</a:t>
            </a:r>
          </a:p>
          <a:p>
            <a:pPr eaLnBrk="0" hangingPunct="0"/>
            <a:r>
              <a:rPr lang="en-US" altLang="en-US" sz="2000" dirty="0"/>
              <a:t>INP	</a:t>
            </a:r>
            <a:r>
              <a:rPr lang="en-US" altLang="en-US" sz="2000" i="1" dirty="0"/>
              <a:t>#C0 S0</a:t>
            </a:r>
          </a:p>
          <a:p>
            <a:pPr eaLnBrk="0" hangingPunct="0"/>
            <a:r>
              <a:rPr lang="en-US" altLang="en-US" sz="2000" dirty="0"/>
              <a:t>FLNK	</a:t>
            </a:r>
            <a:r>
              <a:rPr lang="en-US" altLang="en-US" sz="2000" i="1" dirty="0"/>
              <a:t>Check_2</a:t>
            </a:r>
          </a:p>
          <a:p>
            <a:pPr eaLnBrk="0" hangingPunct="0"/>
            <a:r>
              <a:rPr lang="en-US" altLang="en-US" sz="2000" dirty="0"/>
              <a:t>VAL</a:t>
            </a:r>
          </a:p>
        </p:txBody>
      </p:sp>
      <p:sp>
        <p:nvSpPr>
          <p:cNvPr id="28685" name="Rectangle 13">
            <a:extLst>
              <a:ext uri="{FF2B5EF4-FFF2-40B4-BE49-F238E27FC236}">
                <a16:creationId xmlns:a16="http://schemas.microsoft.com/office/drawing/2014/main" id="{2E6959D2-0DC0-8FD7-A0C9-0A3C640515D1}"/>
              </a:ext>
            </a:extLst>
          </p:cNvPr>
          <p:cNvSpPr>
            <a:spLocks noChangeArrowheads="1"/>
          </p:cNvSpPr>
          <p:nvPr/>
        </p:nvSpPr>
        <p:spPr bwMode="auto">
          <a:xfrm>
            <a:off x="4656559" y="3330611"/>
            <a:ext cx="2349500" cy="1736659"/>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86" name="Rectangle 14">
            <a:extLst>
              <a:ext uri="{FF2B5EF4-FFF2-40B4-BE49-F238E27FC236}">
                <a16:creationId xmlns:a16="http://schemas.microsoft.com/office/drawing/2014/main" id="{408E20D5-4863-DEDD-F34D-1A8112F246F1}"/>
              </a:ext>
            </a:extLst>
          </p:cNvPr>
          <p:cNvSpPr>
            <a:spLocks noChangeArrowheads="1"/>
          </p:cNvSpPr>
          <p:nvPr/>
        </p:nvSpPr>
        <p:spPr bwMode="auto">
          <a:xfrm>
            <a:off x="4351759" y="5124603"/>
            <a:ext cx="2654300" cy="1679599"/>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87" name="Rectangle 15">
            <a:extLst>
              <a:ext uri="{FF2B5EF4-FFF2-40B4-BE49-F238E27FC236}">
                <a16:creationId xmlns:a16="http://schemas.microsoft.com/office/drawing/2014/main" id="{D4DB0287-60C5-BA9E-24D9-3E5B45F8BEF3}"/>
              </a:ext>
            </a:extLst>
          </p:cNvPr>
          <p:cNvSpPr>
            <a:spLocks noChangeArrowheads="1"/>
          </p:cNvSpPr>
          <p:nvPr/>
        </p:nvSpPr>
        <p:spPr bwMode="auto">
          <a:xfrm>
            <a:off x="4701009" y="3354425"/>
            <a:ext cx="2159000" cy="163185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en-US" altLang="en-US" sz="2000" dirty="0"/>
              <a:t>Check_2</a:t>
            </a:r>
          </a:p>
          <a:p>
            <a:pPr eaLnBrk="0" hangingPunct="0"/>
            <a:r>
              <a:rPr lang="en-US" altLang="en-US" sz="2000" dirty="0"/>
              <a:t>SCAN	</a:t>
            </a:r>
            <a:r>
              <a:rPr lang="en-US" altLang="en-US" sz="2000" i="1" dirty="0"/>
              <a:t>Passive</a:t>
            </a:r>
            <a:endParaRPr lang="en-US" altLang="en-US" sz="2000" dirty="0"/>
          </a:p>
          <a:p>
            <a:pPr eaLnBrk="0" hangingPunct="0"/>
            <a:r>
              <a:rPr lang="en-US" altLang="en-US" sz="2000" dirty="0"/>
              <a:t>INPA	</a:t>
            </a:r>
            <a:r>
              <a:rPr lang="en-US" altLang="en-US" sz="2000" i="1" dirty="0"/>
              <a:t>Temp_2</a:t>
            </a:r>
          </a:p>
          <a:p>
            <a:pPr eaLnBrk="0" hangingPunct="0"/>
            <a:r>
              <a:rPr lang="en-US" altLang="en-US" sz="2000" dirty="0"/>
              <a:t>FLNK	</a:t>
            </a:r>
            <a:r>
              <a:rPr lang="en-US" altLang="en-US" sz="2000" i="1" dirty="0"/>
              <a:t>Switch_2</a:t>
            </a:r>
          </a:p>
          <a:p>
            <a:pPr eaLnBrk="0" hangingPunct="0"/>
            <a:r>
              <a:rPr lang="en-US" altLang="en-US" sz="2000" dirty="0"/>
              <a:t>VAL</a:t>
            </a:r>
          </a:p>
        </p:txBody>
      </p:sp>
      <p:sp>
        <p:nvSpPr>
          <p:cNvPr id="28688" name="Rectangle 16">
            <a:extLst>
              <a:ext uri="{FF2B5EF4-FFF2-40B4-BE49-F238E27FC236}">
                <a16:creationId xmlns:a16="http://schemas.microsoft.com/office/drawing/2014/main" id="{13801221-FD55-16D8-97BD-673DE2C62AD5}"/>
              </a:ext>
            </a:extLst>
          </p:cNvPr>
          <p:cNvSpPr>
            <a:spLocks noChangeArrowheads="1"/>
          </p:cNvSpPr>
          <p:nvPr/>
        </p:nvSpPr>
        <p:spPr bwMode="auto">
          <a:xfrm>
            <a:off x="4472409" y="5148418"/>
            <a:ext cx="2463800" cy="163185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en-US" altLang="en-US" sz="2000" dirty="0"/>
              <a:t>Switch_2</a:t>
            </a:r>
          </a:p>
          <a:p>
            <a:pPr eaLnBrk="0" hangingPunct="0"/>
            <a:r>
              <a:rPr lang="en-US" altLang="en-US" sz="2000" dirty="0"/>
              <a:t>SCAN	</a:t>
            </a:r>
            <a:r>
              <a:rPr lang="en-US" altLang="en-US" sz="2000" i="1" dirty="0"/>
              <a:t>Passive</a:t>
            </a:r>
            <a:endParaRPr lang="en-US" altLang="en-US" sz="2000" dirty="0"/>
          </a:p>
          <a:p>
            <a:pPr eaLnBrk="0" hangingPunct="0"/>
            <a:r>
              <a:rPr lang="en-US" altLang="en-US" sz="2000" dirty="0"/>
              <a:t>DOL	</a:t>
            </a:r>
            <a:r>
              <a:rPr lang="en-US" altLang="en-US" sz="2000" i="1" dirty="0"/>
              <a:t>Check_2</a:t>
            </a:r>
          </a:p>
          <a:p>
            <a:pPr eaLnBrk="0" hangingPunct="0"/>
            <a:r>
              <a:rPr lang="en-US" altLang="en-US" sz="2000" dirty="0"/>
              <a:t>OMSL	</a:t>
            </a:r>
            <a:r>
              <a:rPr lang="en-US" altLang="en-US" sz="2000" i="1" dirty="0"/>
              <a:t>Closed-loop</a:t>
            </a:r>
          </a:p>
          <a:p>
            <a:pPr eaLnBrk="0" hangingPunct="0"/>
            <a:r>
              <a:rPr lang="en-US" altLang="en-US" sz="2000" dirty="0"/>
              <a:t>VAL</a:t>
            </a:r>
          </a:p>
        </p:txBody>
      </p:sp>
      <p:sp>
        <p:nvSpPr>
          <p:cNvPr id="28690" name="Rectangle 18">
            <a:extLst>
              <a:ext uri="{FF2B5EF4-FFF2-40B4-BE49-F238E27FC236}">
                <a16:creationId xmlns:a16="http://schemas.microsoft.com/office/drawing/2014/main" id="{E80B7BB8-AFAF-A60A-621D-E064F92D8B7B}"/>
              </a:ext>
            </a:extLst>
          </p:cNvPr>
          <p:cNvSpPr>
            <a:spLocks noChangeArrowheads="1"/>
          </p:cNvSpPr>
          <p:nvPr/>
        </p:nvSpPr>
        <p:spPr bwMode="auto">
          <a:xfrm>
            <a:off x="8467913" y="1656250"/>
            <a:ext cx="2349500" cy="135890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91" name="Rectangle 19">
            <a:extLst>
              <a:ext uri="{FF2B5EF4-FFF2-40B4-BE49-F238E27FC236}">
                <a16:creationId xmlns:a16="http://schemas.microsoft.com/office/drawing/2014/main" id="{CB0D1186-8C98-D5C1-A80C-0753817F3EDD}"/>
              </a:ext>
            </a:extLst>
          </p:cNvPr>
          <p:cNvSpPr>
            <a:spLocks noChangeArrowheads="1"/>
          </p:cNvSpPr>
          <p:nvPr/>
        </p:nvSpPr>
        <p:spPr bwMode="auto">
          <a:xfrm>
            <a:off x="8588563" y="1680064"/>
            <a:ext cx="2159000" cy="13240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en-US" altLang="en-US" sz="2000" dirty="0"/>
              <a:t>Temp_3</a:t>
            </a:r>
          </a:p>
          <a:p>
            <a:pPr eaLnBrk="0" hangingPunct="0"/>
            <a:r>
              <a:rPr lang="en-US" altLang="en-US" sz="2000" dirty="0"/>
              <a:t>SCAN	</a:t>
            </a:r>
            <a:r>
              <a:rPr lang="en-US" altLang="en-US" sz="2000" i="1" dirty="0"/>
              <a:t>Passive</a:t>
            </a:r>
            <a:endParaRPr lang="en-US" altLang="en-US" sz="2000" dirty="0"/>
          </a:p>
          <a:p>
            <a:pPr eaLnBrk="0" hangingPunct="0"/>
            <a:r>
              <a:rPr lang="en-US" altLang="en-US" sz="2000" dirty="0"/>
              <a:t>INP	</a:t>
            </a:r>
            <a:r>
              <a:rPr lang="en-US" altLang="en-US" sz="2000" i="1" dirty="0"/>
              <a:t>#C0 S0</a:t>
            </a:r>
          </a:p>
          <a:p>
            <a:pPr eaLnBrk="0" hangingPunct="0"/>
            <a:r>
              <a:rPr lang="en-US" altLang="en-US" sz="2000" i="1" dirty="0"/>
              <a:t>VAL</a:t>
            </a:r>
          </a:p>
        </p:txBody>
      </p:sp>
      <p:sp>
        <p:nvSpPr>
          <p:cNvPr id="28692" name="Rectangle 20">
            <a:extLst>
              <a:ext uri="{FF2B5EF4-FFF2-40B4-BE49-F238E27FC236}">
                <a16:creationId xmlns:a16="http://schemas.microsoft.com/office/drawing/2014/main" id="{17C30C60-9A4A-E823-FE7C-FC5F5C456543}"/>
              </a:ext>
            </a:extLst>
          </p:cNvPr>
          <p:cNvSpPr>
            <a:spLocks noChangeArrowheads="1"/>
          </p:cNvSpPr>
          <p:nvPr/>
        </p:nvSpPr>
        <p:spPr bwMode="auto">
          <a:xfrm>
            <a:off x="8493312" y="3153395"/>
            <a:ext cx="2578095" cy="135890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93" name="Rectangle 21">
            <a:extLst>
              <a:ext uri="{FF2B5EF4-FFF2-40B4-BE49-F238E27FC236}">
                <a16:creationId xmlns:a16="http://schemas.microsoft.com/office/drawing/2014/main" id="{865EAA3A-E5F3-E720-AD54-53771024693A}"/>
              </a:ext>
            </a:extLst>
          </p:cNvPr>
          <p:cNvSpPr>
            <a:spLocks noChangeArrowheads="1"/>
          </p:cNvSpPr>
          <p:nvPr/>
        </p:nvSpPr>
        <p:spPr bwMode="auto">
          <a:xfrm>
            <a:off x="8467913" y="4669475"/>
            <a:ext cx="2578100" cy="135890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94" name="Rectangle 22">
            <a:extLst>
              <a:ext uri="{FF2B5EF4-FFF2-40B4-BE49-F238E27FC236}">
                <a16:creationId xmlns:a16="http://schemas.microsoft.com/office/drawing/2014/main" id="{B43C86F1-7581-5E6C-D0B2-C64BA6737C89}"/>
              </a:ext>
            </a:extLst>
          </p:cNvPr>
          <p:cNvSpPr>
            <a:spLocks noChangeArrowheads="1"/>
          </p:cNvSpPr>
          <p:nvPr/>
        </p:nvSpPr>
        <p:spPr bwMode="auto">
          <a:xfrm>
            <a:off x="8664763" y="3183557"/>
            <a:ext cx="2381250" cy="13240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eaLnBrk="0" hangingPunct="0"/>
            <a:r>
              <a:rPr lang="en-US" altLang="en-US" sz="2000" dirty="0"/>
              <a:t>Check_3</a:t>
            </a:r>
          </a:p>
          <a:p>
            <a:pPr eaLnBrk="0" hangingPunct="0"/>
            <a:r>
              <a:rPr lang="en-US" altLang="en-US" sz="2000" dirty="0"/>
              <a:t>SCAN	</a:t>
            </a:r>
            <a:r>
              <a:rPr lang="en-US" altLang="en-US" sz="2000" i="1" dirty="0"/>
              <a:t>Passive</a:t>
            </a:r>
            <a:endParaRPr lang="en-US" altLang="en-US" sz="2000" dirty="0"/>
          </a:p>
          <a:p>
            <a:pPr eaLnBrk="0" hangingPunct="0"/>
            <a:r>
              <a:rPr lang="en-US" altLang="en-US" sz="2000" dirty="0"/>
              <a:t>INPA	</a:t>
            </a:r>
            <a:r>
              <a:rPr lang="en-US" altLang="en-US" sz="2000" i="1" dirty="0"/>
              <a:t>Temp_3 PP</a:t>
            </a:r>
          </a:p>
          <a:p>
            <a:pPr eaLnBrk="0" hangingPunct="0"/>
            <a:r>
              <a:rPr lang="en-US" altLang="en-US" sz="2000" i="1" dirty="0"/>
              <a:t>VAL</a:t>
            </a:r>
          </a:p>
        </p:txBody>
      </p:sp>
      <p:sp>
        <p:nvSpPr>
          <p:cNvPr id="28695" name="Rectangle 23">
            <a:extLst>
              <a:ext uri="{FF2B5EF4-FFF2-40B4-BE49-F238E27FC236}">
                <a16:creationId xmlns:a16="http://schemas.microsoft.com/office/drawing/2014/main" id="{9CCC9F91-E456-1D39-60DB-8F23E61AD4CE}"/>
              </a:ext>
            </a:extLst>
          </p:cNvPr>
          <p:cNvSpPr>
            <a:spLocks noChangeArrowheads="1"/>
          </p:cNvSpPr>
          <p:nvPr/>
        </p:nvSpPr>
        <p:spPr bwMode="auto">
          <a:xfrm>
            <a:off x="8588563" y="4693289"/>
            <a:ext cx="2387600" cy="13240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en-US" altLang="en-US" sz="2000" b="1" dirty="0"/>
              <a:t>Switch_3</a:t>
            </a:r>
          </a:p>
          <a:p>
            <a:pPr eaLnBrk="0" hangingPunct="0"/>
            <a:r>
              <a:rPr lang="en-US" altLang="en-US" sz="2000" dirty="0"/>
              <a:t>SCAN	</a:t>
            </a:r>
            <a:r>
              <a:rPr lang="en-US" altLang="en-US" sz="2000" b="1" i="1" dirty="0"/>
              <a:t>.1 Second</a:t>
            </a:r>
          </a:p>
          <a:p>
            <a:pPr eaLnBrk="0" hangingPunct="0"/>
            <a:r>
              <a:rPr lang="en-US" altLang="en-US" sz="2000" dirty="0"/>
              <a:t>DOL	</a:t>
            </a:r>
            <a:r>
              <a:rPr lang="en-US" altLang="en-US" sz="2000" i="1" dirty="0"/>
              <a:t>Check_3 PP</a:t>
            </a:r>
          </a:p>
          <a:p>
            <a:pPr eaLnBrk="0" hangingPunct="0"/>
            <a:r>
              <a:rPr lang="en-US" altLang="en-US" sz="2000" dirty="0"/>
              <a:t>OMSL	</a:t>
            </a:r>
            <a:r>
              <a:rPr lang="en-US" altLang="en-US" sz="2000" i="1" dirty="0"/>
              <a:t>Closed-loop</a:t>
            </a:r>
          </a:p>
        </p:txBody>
      </p:sp>
      <p:sp>
        <p:nvSpPr>
          <p:cNvPr id="28696" name="Text Box 24">
            <a:extLst>
              <a:ext uri="{FF2B5EF4-FFF2-40B4-BE49-F238E27FC236}">
                <a16:creationId xmlns:a16="http://schemas.microsoft.com/office/drawing/2014/main" id="{1EB7C6B8-34A7-5B06-F307-F102C20F469C}"/>
              </a:ext>
            </a:extLst>
          </p:cNvPr>
          <p:cNvSpPr txBox="1">
            <a:spLocks noChangeArrowheads="1"/>
          </p:cNvSpPr>
          <p:nvPr/>
        </p:nvSpPr>
        <p:spPr bwMode="auto">
          <a:xfrm>
            <a:off x="693507" y="1184832"/>
            <a:ext cx="6399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Ex. A</a:t>
            </a:r>
          </a:p>
        </p:txBody>
      </p:sp>
      <p:sp>
        <p:nvSpPr>
          <p:cNvPr id="28697" name="Text Box 25">
            <a:extLst>
              <a:ext uri="{FF2B5EF4-FFF2-40B4-BE49-F238E27FC236}">
                <a16:creationId xmlns:a16="http://schemas.microsoft.com/office/drawing/2014/main" id="{C10FD732-8135-438B-B090-93BC7B13372D}"/>
              </a:ext>
            </a:extLst>
          </p:cNvPr>
          <p:cNvSpPr txBox="1">
            <a:spLocks noChangeArrowheads="1"/>
          </p:cNvSpPr>
          <p:nvPr/>
        </p:nvSpPr>
        <p:spPr bwMode="auto">
          <a:xfrm>
            <a:off x="4886988" y="1127695"/>
            <a:ext cx="63190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Ex. B</a:t>
            </a:r>
          </a:p>
        </p:txBody>
      </p:sp>
      <p:sp>
        <p:nvSpPr>
          <p:cNvPr id="28698" name="Text Box 26">
            <a:extLst>
              <a:ext uri="{FF2B5EF4-FFF2-40B4-BE49-F238E27FC236}">
                <a16:creationId xmlns:a16="http://schemas.microsoft.com/office/drawing/2014/main" id="{E67D9724-FB2A-4DCD-F40B-FB93AE0F3BF3}"/>
              </a:ext>
            </a:extLst>
          </p:cNvPr>
          <p:cNvSpPr txBox="1">
            <a:spLocks noChangeArrowheads="1"/>
          </p:cNvSpPr>
          <p:nvPr/>
        </p:nvSpPr>
        <p:spPr bwMode="auto">
          <a:xfrm>
            <a:off x="9037762" y="1240702"/>
            <a:ext cx="63030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Ex. C</a:t>
            </a:r>
          </a:p>
        </p:txBody>
      </p:sp>
      <p:cxnSp>
        <p:nvCxnSpPr>
          <p:cNvPr id="41" name="Straight Arrow Connector 40">
            <a:extLst>
              <a:ext uri="{FF2B5EF4-FFF2-40B4-BE49-F238E27FC236}">
                <a16:creationId xmlns:a16="http://schemas.microsoft.com/office/drawing/2014/main" id="{1FF7AC86-314D-CBAA-9BF2-BE8AF37E49D3}"/>
              </a:ext>
            </a:extLst>
          </p:cNvPr>
          <p:cNvCxnSpPr>
            <a:cxnSpLocks/>
          </p:cNvCxnSpPr>
          <p:nvPr/>
        </p:nvCxnSpPr>
        <p:spPr>
          <a:xfrm flipV="1">
            <a:off x="8364070" y="2832847"/>
            <a:ext cx="0" cy="1210235"/>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CB670B2-AB32-F313-E527-A6CFE8BF2359}"/>
              </a:ext>
            </a:extLst>
          </p:cNvPr>
          <p:cNvCxnSpPr>
            <a:cxnSpLocks/>
          </p:cNvCxnSpPr>
          <p:nvPr/>
        </p:nvCxnSpPr>
        <p:spPr>
          <a:xfrm flipH="1">
            <a:off x="8377893" y="4025153"/>
            <a:ext cx="286870"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6C6AD4BC-5B6B-7E1D-BB0B-1076B3DBEDB2}"/>
              </a:ext>
            </a:extLst>
          </p:cNvPr>
          <p:cNvCxnSpPr>
            <a:cxnSpLocks/>
          </p:cNvCxnSpPr>
          <p:nvPr/>
        </p:nvCxnSpPr>
        <p:spPr>
          <a:xfrm>
            <a:off x="8364070" y="2832847"/>
            <a:ext cx="300693"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BF9FF3CC-C881-4FB7-81F1-46F8A0BCA600}"/>
              </a:ext>
            </a:extLst>
          </p:cNvPr>
          <p:cNvCxnSpPr>
            <a:cxnSpLocks/>
          </p:cNvCxnSpPr>
          <p:nvPr/>
        </p:nvCxnSpPr>
        <p:spPr>
          <a:xfrm>
            <a:off x="8364070" y="4287711"/>
            <a:ext cx="300693"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A8BD196-70DF-023C-5269-B84EBFAEDC49}"/>
              </a:ext>
            </a:extLst>
          </p:cNvPr>
          <p:cNvCxnSpPr>
            <a:cxnSpLocks/>
          </p:cNvCxnSpPr>
          <p:nvPr/>
        </p:nvCxnSpPr>
        <p:spPr>
          <a:xfrm flipH="1">
            <a:off x="8364070" y="5468470"/>
            <a:ext cx="286870"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3693D0E2-7DAC-E4B7-CDF3-4418CB0A6151}"/>
              </a:ext>
            </a:extLst>
          </p:cNvPr>
          <p:cNvCxnSpPr>
            <a:cxnSpLocks/>
          </p:cNvCxnSpPr>
          <p:nvPr/>
        </p:nvCxnSpPr>
        <p:spPr>
          <a:xfrm flipV="1">
            <a:off x="8377893" y="4294095"/>
            <a:ext cx="0" cy="1210235"/>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0F06954-2E41-AE07-EE5A-2F50CD56D0C0}"/>
              </a:ext>
            </a:extLst>
          </p:cNvPr>
          <p:cNvCxnSpPr>
            <a:cxnSpLocks/>
          </p:cNvCxnSpPr>
          <p:nvPr/>
        </p:nvCxnSpPr>
        <p:spPr>
          <a:xfrm>
            <a:off x="6696635" y="2626654"/>
            <a:ext cx="484091"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A4A03411-F69E-2D88-539C-1922F4CD5572}"/>
              </a:ext>
            </a:extLst>
          </p:cNvPr>
          <p:cNvCxnSpPr>
            <a:cxnSpLocks/>
          </p:cNvCxnSpPr>
          <p:nvPr/>
        </p:nvCxnSpPr>
        <p:spPr>
          <a:xfrm flipV="1">
            <a:off x="7189686" y="2626653"/>
            <a:ext cx="0" cy="1246089"/>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59A47D83-00EC-90FA-2B0E-79C1DBDF1A5E}"/>
              </a:ext>
            </a:extLst>
          </p:cNvPr>
          <p:cNvCxnSpPr>
            <a:cxnSpLocks/>
          </p:cNvCxnSpPr>
          <p:nvPr/>
        </p:nvCxnSpPr>
        <p:spPr>
          <a:xfrm>
            <a:off x="6580091" y="3872742"/>
            <a:ext cx="60959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673" name="Straight Arrow Connector 28672">
            <a:extLst>
              <a:ext uri="{FF2B5EF4-FFF2-40B4-BE49-F238E27FC236}">
                <a16:creationId xmlns:a16="http://schemas.microsoft.com/office/drawing/2014/main" id="{D589108A-7094-95D7-39C0-16A07431F64B}"/>
              </a:ext>
            </a:extLst>
          </p:cNvPr>
          <p:cNvCxnSpPr>
            <a:cxnSpLocks/>
          </p:cNvCxnSpPr>
          <p:nvPr/>
        </p:nvCxnSpPr>
        <p:spPr>
          <a:xfrm>
            <a:off x="4472409" y="2916760"/>
            <a:ext cx="300693"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00" name="Straight Arrow Connector 28699">
            <a:extLst>
              <a:ext uri="{FF2B5EF4-FFF2-40B4-BE49-F238E27FC236}">
                <a16:creationId xmlns:a16="http://schemas.microsoft.com/office/drawing/2014/main" id="{959377F0-4283-97B5-0CB7-D8BA593D2AEA}"/>
              </a:ext>
            </a:extLst>
          </p:cNvPr>
          <p:cNvCxnSpPr>
            <a:cxnSpLocks/>
          </p:cNvCxnSpPr>
          <p:nvPr/>
        </p:nvCxnSpPr>
        <p:spPr>
          <a:xfrm flipV="1">
            <a:off x="4481374" y="2906787"/>
            <a:ext cx="0" cy="1275472"/>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02" name="Straight Arrow Connector 28701">
            <a:extLst>
              <a:ext uri="{FF2B5EF4-FFF2-40B4-BE49-F238E27FC236}">
                <a16:creationId xmlns:a16="http://schemas.microsoft.com/office/drawing/2014/main" id="{3C781315-0A25-21AB-FBD7-8D265433E140}"/>
              </a:ext>
            </a:extLst>
          </p:cNvPr>
          <p:cNvCxnSpPr>
            <a:cxnSpLocks/>
          </p:cNvCxnSpPr>
          <p:nvPr/>
        </p:nvCxnSpPr>
        <p:spPr>
          <a:xfrm flipH="1">
            <a:off x="4481374" y="4182259"/>
            <a:ext cx="286870"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703" name="Straight Arrow Connector 28702">
            <a:extLst>
              <a:ext uri="{FF2B5EF4-FFF2-40B4-BE49-F238E27FC236}">
                <a16:creationId xmlns:a16="http://schemas.microsoft.com/office/drawing/2014/main" id="{0D5D6006-6052-B468-AC02-8D8B1754D598}"/>
              </a:ext>
            </a:extLst>
          </p:cNvPr>
          <p:cNvCxnSpPr>
            <a:cxnSpLocks/>
          </p:cNvCxnSpPr>
          <p:nvPr/>
        </p:nvCxnSpPr>
        <p:spPr>
          <a:xfrm>
            <a:off x="6705595" y="4499140"/>
            <a:ext cx="484091"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04" name="Straight Arrow Connector 28703">
            <a:extLst>
              <a:ext uri="{FF2B5EF4-FFF2-40B4-BE49-F238E27FC236}">
                <a16:creationId xmlns:a16="http://schemas.microsoft.com/office/drawing/2014/main" id="{8BF437C6-004A-13CD-CF6C-5812E770737D}"/>
              </a:ext>
            </a:extLst>
          </p:cNvPr>
          <p:cNvCxnSpPr>
            <a:cxnSpLocks/>
          </p:cNvCxnSpPr>
          <p:nvPr/>
        </p:nvCxnSpPr>
        <p:spPr>
          <a:xfrm flipV="1">
            <a:off x="7189686" y="4499140"/>
            <a:ext cx="0" cy="2125774"/>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05" name="Straight Arrow Connector 28704">
            <a:extLst>
              <a:ext uri="{FF2B5EF4-FFF2-40B4-BE49-F238E27FC236}">
                <a16:creationId xmlns:a16="http://schemas.microsoft.com/office/drawing/2014/main" id="{84CDEEE7-CF56-FEFA-0254-DD62A39D6AA3}"/>
              </a:ext>
            </a:extLst>
          </p:cNvPr>
          <p:cNvCxnSpPr>
            <a:cxnSpLocks/>
          </p:cNvCxnSpPr>
          <p:nvPr/>
        </p:nvCxnSpPr>
        <p:spPr>
          <a:xfrm>
            <a:off x="6580090" y="6589054"/>
            <a:ext cx="60959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707" name="Straight Arrow Connector 28706">
            <a:extLst>
              <a:ext uri="{FF2B5EF4-FFF2-40B4-BE49-F238E27FC236}">
                <a16:creationId xmlns:a16="http://schemas.microsoft.com/office/drawing/2014/main" id="{43787F57-2E5A-9205-8350-5C67202BDA55}"/>
              </a:ext>
            </a:extLst>
          </p:cNvPr>
          <p:cNvCxnSpPr>
            <a:cxnSpLocks/>
          </p:cNvCxnSpPr>
          <p:nvPr/>
        </p:nvCxnSpPr>
        <p:spPr>
          <a:xfrm>
            <a:off x="4132726" y="4779554"/>
            <a:ext cx="635518"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11" name="Straight Arrow Connector 28710">
            <a:extLst>
              <a:ext uri="{FF2B5EF4-FFF2-40B4-BE49-F238E27FC236}">
                <a16:creationId xmlns:a16="http://schemas.microsoft.com/office/drawing/2014/main" id="{CC1F5D03-428A-C75E-D8A5-FD3953248EA6}"/>
              </a:ext>
            </a:extLst>
          </p:cNvPr>
          <p:cNvCxnSpPr>
            <a:cxnSpLocks/>
          </p:cNvCxnSpPr>
          <p:nvPr/>
        </p:nvCxnSpPr>
        <p:spPr>
          <a:xfrm flipV="1">
            <a:off x="4122786" y="4779554"/>
            <a:ext cx="9940" cy="1184793"/>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13" name="Straight Arrow Connector 28712">
            <a:extLst>
              <a:ext uri="{FF2B5EF4-FFF2-40B4-BE49-F238E27FC236}">
                <a16:creationId xmlns:a16="http://schemas.microsoft.com/office/drawing/2014/main" id="{CC25A225-9EA6-5E22-FB92-53A615DF7533}"/>
              </a:ext>
            </a:extLst>
          </p:cNvPr>
          <p:cNvCxnSpPr>
            <a:cxnSpLocks/>
            <a:stCxn id="28688" idx="1"/>
          </p:cNvCxnSpPr>
          <p:nvPr/>
        </p:nvCxnSpPr>
        <p:spPr>
          <a:xfrm flipH="1">
            <a:off x="4122786" y="5964347"/>
            <a:ext cx="349623"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722" name="Straight Arrow Connector 28721">
            <a:extLst>
              <a:ext uri="{FF2B5EF4-FFF2-40B4-BE49-F238E27FC236}">
                <a16:creationId xmlns:a16="http://schemas.microsoft.com/office/drawing/2014/main" id="{534442D1-1EE0-E05E-216E-E20B690FA160}"/>
              </a:ext>
            </a:extLst>
          </p:cNvPr>
          <p:cNvCxnSpPr>
            <a:cxnSpLocks/>
          </p:cNvCxnSpPr>
          <p:nvPr/>
        </p:nvCxnSpPr>
        <p:spPr>
          <a:xfrm>
            <a:off x="2768508" y="4490175"/>
            <a:ext cx="60959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723" name="Straight Arrow Connector 28722">
            <a:extLst>
              <a:ext uri="{FF2B5EF4-FFF2-40B4-BE49-F238E27FC236}">
                <a16:creationId xmlns:a16="http://schemas.microsoft.com/office/drawing/2014/main" id="{46D509A3-CCEB-63BF-511A-546C1CFCE1D3}"/>
              </a:ext>
            </a:extLst>
          </p:cNvPr>
          <p:cNvCxnSpPr>
            <a:cxnSpLocks/>
          </p:cNvCxnSpPr>
          <p:nvPr/>
        </p:nvCxnSpPr>
        <p:spPr>
          <a:xfrm flipV="1">
            <a:off x="3378103" y="3004145"/>
            <a:ext cx="0" cy="1494995"/>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25" name="Straight Arrow Connector 28724">
            <a:extLst>
              <a:ext uri="{FF2B5EF4-FFF2-40B4-BE49-F238E27FC236}">
                <a16:creationId xmlns:a16="http://schemas.microsoft.com/office/drawing/2014/main" id="{8E5B2561-EB74-9CCB-2341-AFE917C81C10}"/>
              </a:ext>
            </a:extLst>
          </p:cNvPr>
          <p:cNvCxnSpPr>
            <a:cxnSpLocks/>
          </p:cNvCxnSpPr>
          <p:nvPr/>
        </p:nvCxnSpPr>
        <p:spPr>
          <a:xfrm>
            <a:off x="1757087" y="3024110"/>
            <a:ext cx="1621016"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29" name="Straight Arrow Connector 28728">
            <a:extLst>
              <a:ext uri="{FF2B5EF4-FFF2-40B4-BE49-F238E27FC236}">
                <a16:creationId xmlns:a16="http://schemas.microsoft.com/office/drawing/2014/main" id="{A883D4B6-E716-BC37-DABC-1EEC59B30B3A}"/>
              </a:ext>
            </a:extLst>
          </p:cNvPr>
          <p:cNvCxnSpPr>
            <a:cxnSpLocks/>
          </p:cNvCxnSpPr>
          <p:nvPr/>
        </p:nvCxnSpPr>
        <p:spPr>
          <a:xfrm>
            <a:off x="1757087" y="4818417"/>
            <a:ext cx="1621016"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31" name="Straight Arrow Connector 28730">
            <a:extLst>
              <a:ext uri="{FF2B5EF4-FFF2-40B4-BE49-F238E27FC236}">
                <a16:creationId xmlns:a16="http://schemas.microsoft.com/office/drawing/2014/main" id="{DE0A729D-9623-6BFC-FB97-FB505C152A51}"/>
              </a:ext>
            </a:extLst>
          </p:cNvPr>
          <p:cNvCxnSpPr>
            <a:cxnSpLocks/>
          </p:cNvCxnSpPr>
          <p:nvPr/>
        </p:nvCxnSpPr>
        <p:spPr>
          <a:xfrm flipV="1">
            <a:off x="3378103" y="4818417"/>
            <a:ext cx="0" cy="1209958"/>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8733" name="Straight Arrow Connector 28732">
            <a:extLst>
              <a:ext uri="{FF2B5EF4-FFF2-40B4-BE49-F238E27FC236}">
                <a16:creationId xmlns:a16="http://schemas.microsoft.com/office/drawing/2014/main" id="{351AE954-8D83-F241-D8F2-AF36EC561C69}"/>
              </a:ext>
            </a:extLst>
          </p:cNvPr>
          <p:cNvCxnSpPr>
            <a:cxnSpLocks/>
          </p:cNvCxnSpPr>
          <p:nvPr/>
        </p:nvCxnSpPr>
        <p:spPr>
          <a:xfrm>
            <a:off x="2777473" y="6028375"/>
            <a:ext cx="60959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6A60B1A5-05C7-EA19-7DF2-C2A1864AF87A}"/>
              </a:ext>
            </a:extLst>
          </p:cNvPr>
          <p:cNvSpPr txBox="1">
            <a:spLocks/>
          </p:cNvSpPr>
          <p:nvPr/>
        </p:nvSpPr>
        <p:spPr>
          <a:xfrm>
            <a:off x="568000" y="687576"/>
            <a:ext cx="11360800" cy="763600"/>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EPICS - Configure Monitor and Control Instrumentation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66F75F1D-04F5-26BE-C042-75F0A26A10ED}"/>
              </a:ext>
            </a:extLst>
          </p:cNvPr>
          <p:cNvSpPr>
            <a:spLocks noGrp="1"/>
          </p:cNvSpPr>
          <p:nvPr>
            <p:ph type="sldNum" sz="quarter" idx="12"/>
          </p:nvPr>
        </p:nvSpPr>
        <p:spPr/>
        <p:txBody>
          <a:bodyPr/>
          <a:lstStyle/>
          <a:p>
            <a:fld id="{520824C5-76E4-4DC0-A11D-98AD54C73CDC}" type="slidenum">
              <a:rPr lang="en-US" altLang="en-US"/>
              <a:pPr/>
              <a:t>17</a:t>
            </a:fld>
            <a:endParaRPr lang="en-US" altLang="en-US" dirty="0"/>
          </a:p>
        </p:txBody>
      </p:sp>
      <p:sp>
        <p:nvSpPr>
          <p:cNvPr id="30723" name="Rectangle 1027">
            <a:extLst>
              <a:ext uri="{FF2B5EF4-FFF2-40B4-BE49-F238E27FC236}">
                <a16:creationId xmlns:a16="http://schemas.microsoft.com/office/drawing/2014/main" id="{278B0B1F-3AA8-391A-A55F-46D991983BCA}"/>
              </a:ext>
            </a:extLst>
          </p:cNvPr>
          <p:cNvSpPr>
            <a:spLocks noGrp="1" noChangeArrowheads="1"/>
          </p:cNvSpPr>
          <p:nvPr>
            <p:ph type="body" idx="1"/>
          </p:nvPr>
        </p:nvSpPr>
        <p:spPr>
          <a:xfrm>
            <a:off x="264459" y="1972244"/>
            <a:ext cx="11004176" cy="4800600"/>
          </a:xfrm>
          <a:noFill/>
          <a:ln/>
        </p:spPr>
        <p:txBody>
          <a:bodyPr>
            <a:normAutofit fontScale="32500" lnSpcReduction="20000"/>
          </a:bodyPr>
          <a:lstStyle/>
          <a:p>
            <a:pPr eaLnBrk="0" hangingPunct="0">
              <a:lnSpc>
                <a:spcPct val="90000"/>
              </a:lnSpc>
              <a:buFontTx/>
              <a:buNone/>
            </a:pPr>
            <a:r>
              <a:rPr lang="en-US" altLang="en-US" sz="5600" dirty="0"/>
              <a:t>Temp		PACT = 1		 	1		 1		 5</a:t>
            </a:r>
          </a:p>
          <a:p>
            <a:pPr marL="0" eaLnBrk="0" hangingPunct="0">
              <a:lnSpc>
                <a:spcPct val="90000"/>
              </a:lnSpc>
              <a:spcBef>
                <a:spcPts val="0"/>
              </a:spcBef>
              <a:buFontTx/>
              <a:buNone/>
            </a:pPr>
            <a:r>
              <a:rPr lang="en-US" altLang="en-US" sz="5600" dirty="0"/>
              <a:t>		Read		 	2	 	 2		 6</a:t>
            </a:r>
          </a:p>
          <a:p>
            <a:pPr marL="0" eaLnBrk="0" hangingPunct="0">
              <a:lnSpc>
                <a:spcPct val="90000"/>
              </a:lnSpc>
              <a:spcBef>
                <a:spcPts val="0"/>
              </a:spcBef>
              <a:buFontTx/>
              <a:buNone/>
            </a:pPr>
            <a:r>
              <a:rPr lang="en-US" altLang="en-US" sz="5600" dirty="0"/>
              <a:t>		Conversion		3	 	 3		 7</a:t>
            </a:r>
          </a:p>
          <a:p>
            <a:pPr marL="0" eaLnBrk="0" hangingPunct="0">
              <a:lnSpc>
                <a:spcPct val="90000"/>
              </a:lnSpc>
              <a:spcBef>
                <a:spcPts val="0"/>
              </a:spcBef>
              <a:buFontTx/>
              <a:buNone/>
            </a:pPr>
            <a:r>
              <a:rPr lang="en-US" altLang="en-US" sz="5600" dirty="0"/>
              <a:t>		Alarm		 	4	 	 4		 8</a:t>
            </a:r>
          </a:p>
          <a:p>
            <a:pPr marL="0" eaLnBrk="0" hangingPunct="0">
              <a:lnSpc>
                <a:spcPct val="90000"/>
              </a:lnSpc>
              <a:spcBef>
                <a:spcPts val="0"/>
              </a:spcBef>
              <a:buFontTx/>
              <a:buNone/>
            </a:pPr>
            <a:r>
              <a:rPr lang="en-US" altLang="en-US" sz="5600" dirty="0"/>
              <a:t>		Monitor		 	5	 	 5		 9</a:t>
            </a:r>
          </a:p>
          <a:p>
            <a:pPr marL="0" eaLnBrk="0" hangingPunct="0">
              <a:lnSpc>
                <a:spcPct val="90000"/>
              </a:lnSpc>
              <a:spcBef>
                <a:spcPts val="0"/>
              </a:spcBef>
              <a:buFontTx/>
              <a:buNone/>
            </a:pPr>
            <a:r>
              <a:rPr lang="en-US" altLang="en-US" sz="5600" dirty="0"/>
              <a:t>		Forward Link		6	 	 6		10</a:t>
            </a:r>
          </a:p>
          <a:p>
            <a:pPr marL="0" eaLnBrk="0" hangingPunct="0">
              <a:lnSpc>
                <a:spcPct val="90000"/>
              </a:lnSpc>
              <a:spcBef>
                <a:spcPts val="0"/>
              </a:spcBef>
              <a:buFontTx/>
              <a:buNone/>
            </a:pPr>
            <a:r>
              <a:rPr lang="en-US" altLang="en-US" sz="5600" dirty="0"/>
              <a:t>		PACT = 0		 	7		22		11</a:t>
            </a:r>
          </a:p>
          <a:p>
            <a:pPr marL="0" eaLnBrk="0" hangingPunct="0">
              <a:lnSpc>
                <a:spcPct val="90000"/>
              </a:lnSpc>
              <a:spcBef>
                <a:spcPts val="0"/>
              </a:spcBef>
              <a:buFontTx/>
              <a:buNone/>
            </a:pPr>
            <a:endParaRPr lang="en-US" altLang="en-US" sz="5600" dirty="0"/>
          </a:p>
          <a:p>
            <a:pPr marL="0" eaLnBrk="0" hangingPunct="0">
              <a:lnSpc>
                <a:spcPct val="90000"/>
              </a:lnSpc>
              <a:spcBef>
                <a:spcPts val="0"/>
              </a:spcBef>
              <a:buFontTx/>
              <a:buNone/>
            </a:pPr>
            <a:r>
              <a:rPr lang="en-US" altLang="en-US" sz="5600" dirty="0"/>
              <a:t>Check		PACT = 1		 	8	 	 7		 3</a:t>
            </a:r>
          </a:p>
          <a:p>
            <a:pPr marL="0" eaLnBrk="0" hangingPunct="0">
              <a:lnSpc>
                <a:spcPct val="90000"/>
              </a:lnSpc>
              <a:spcBef>
                <a:spcPts val="0"/>
              </a:spcBef>
              <a:buFontTx/>
              <a:buNone/>
            </a:pPr>
            <a:r>
              <a:rPr lang="en-US" altLang="en-US" sz="5600" dirty="0"/>
              <a:t>		Read Inputs	 	9	 	 8		 4</a:t>
            </a:r>
          </a:p>
          <a:p>
            <a:pPr marL="0" eaLnBrk="0" hangingPunct="0">
              <a:lnSpc>
                <a:spcPct val="90000"/>
              </a:lnSpc>
              <a:spcBef>
                <a:spcPts val="0"/>
              </a:spcBef>
              <a:buFontTx/>
              <a:buNone/>
            </a:pPr>
            <a:r>
              <a:rPr lang="en-US" altLang="en-US" sz="5600" dirty="0"/>
              <a:t>		Do CALC			10	 	 9		12</a:t>
            </a:r>
          </a:p>
          <a:p>
            <a:pPr marL="0" eaLnBrk="0" hangingPunct="0">
              <a:lnSpc>
                <a:spcPct val="90000"/>
              </a:lnSpc>
              <a:spcBef>
                <a:spcPts val="0"/>
              </a:spcBef>
              <a:buFontTx/>
              <a:buNone/>
            </a:pPr>
            <a:r>
              <a:rPr lang="en-US" altLang="en-US" sz="5600" dirty="0"/>
              <a:t>		Alarms			11		10		13</a:t>
            </a:r>
          </a:p>
          <a:p>
            <a:pPr marL="0" eaLnBrk="0" hangingPunct="0">
              <a:lnSpc>
                <a:spcPct val="90000"/>
              </a:lnSpc>
              <a:spcBef>
                <a:spcPts val="0"/>
              </a:spcBef>
              <a:buFontTx/>
              <a:buNone/>
            </a:pPr>
            <a:r>
              <a:rPr lang="en-US" altLang="en-US" sz="5600" dirty="0"/>
              <a:t>		Monitors			12		11		14</a:t>
            </a:r>
          </a:p>
          <a:p>
            <a:pPr marL="0" eaLnBrk="0" hangingPunct="0">
              <a:lnSpc>
                <a:spcPct val="90000"/>
              </a:lnSpc>
              <a:spcBef>
                <a:spcPts val="0"/>
              </a:spcBef>
              <a:buFontTx/>
              <a:buNone/>
            </a:pPr>
            <a:r>
              <a:rPr lang="en-US" altLang="en-US" sz="5600" dirty="0"/>
              <a:t>		Forward Link		13		12		15</a:t>
            </a:r>
          </a:p>
          <a:p>
            <a:pPr marL="0" eaLnBrk="0" hangingPunct="0">
              <a:lnSpc>
                <a:spcPct val="90000"/>
              </a:lnSpc>
              <a:spcBef>
                <a:spcPts val="0"/>
              </a:spcBef>
              <a:buFontTx/>
              <a:buNone/>
            </a:pPr>
            <a:r>
              <a:rPr lang="en-US" altLang="en-US" sz="5600" dirty="0"/>
              <a:t>		PACT = 0			14		21		16</a:t>
            </a:r>
          </a:p>
          <a:p>
            <a:pPr marL="0" eaLnBrk="0" hangingPunct="0">
              <a:lnSpc>
                <a:spcPct val="90000"/>
              </a:lnSpc>
              <a:spcBef>
                <a:spcPts val="0"/>
              </a:spcBef>
              <a:buFontTx/>
              <a:buNone/>
            </a:pPr>
            <a:endParaRPr lang="en-US" altLang="en-US" sz="5600" dirty="0"/>
          </a:p>
          <a:p>
            <a:pPr marL="0" eaLnBrk="0" hangingPunct="0">
              <a:lnSpc>
                <a:spcPct val="90000"/>
              </a:lnSpc>
              <a:spcBef>
                <a:spcPts val="0"/>
              </a:spcBef>
              <a:buFontTx/>
              <a:buNone/>
            </a:pPr>
            <a:r>
              <a:rPr lang="en-US" altLang="en-US" sz="5600" dirty="0"/>
              <a:t>Switch		PACT = 1			15		13		 1</a:t>
            </a:r>
          </a:p>
          <a:p>
            <a:pPr marL="0" eaLnBrk="0" hangingPunct="0">
              <a:lnSpc>
                <a:spcPct val="90000"/>
              </a:lnSpc>
              <a:spcBef>
                <a:spcPts val="0"/>
              </a:spcBef>
              <a:buFontTx/>
              <a:buNone/>
            </a:pPr>
            <a:r>
              <a:rPr lang="en-US" altLang="en-US" sz="5600" dirty="0"/>
              <a:t>		Read Setpoint (DOL)	16		14		 2</a:t>
            </a:r>
          </a:p>
          <a:p>
            <a:pPr marL="0" eaLnBrk="0" hangingPunct="0">
              <a:lnSpc>
                <a:spcPct val="90000"/>
              </a:lnSpc>
              <a:spcBef>
                <a:spcPts val="0"/>
              </a:spcBef>
              <a:buFontTx/>
              <a:buNone/>
            </a:pPr>
            <a:r>
              <a:rPr lang="en-US" altLang="en-US" sz="5600" dirty="0"/>
              <a:t>		Limits			17		15		17</a:t>
            </a:r>
          </a:p>
          <a:p>
            <a:pPr marL="0" eaLnBrk="0" hangingPunct="0">
              <a:lnSpc>
                <a:spcPct val="90000"/>
              </a:lnSpc>
              <a:spcBef>
                <a:spcPts val="0"/>
              </a:spcBef>
              <a:buFontTx/>
              <a:buNone/>
            </a:pPr>
            <a:r>
              <a:rPr lang="en-US" altLang="en-US" sz="5600" dirty="0"/>
              <a:t>		Output			18		16		18</a:t>
            </a:r>
          </a:p>
          <a:p>
            <a:pPr marL="0" eaLnBrk="0" hangingPunct="0">
              <a:lnSpc>
                <a:spcPct val="90000"/>
              </a:lnSpc>
              <a:spcBef>
                <a:spcPts val="0"/>
              </a:spcBef>
              <a:buFontTx/>
              <a:buNone/>
            </a:pPr>
            <a:r>
              <a:rPr lang="en-US" altLang="en-US" sz="5600" dirty="0"/>
              <a:t>		Alarm			19		17		19</a:t>
            </a:r>
          </a:p>
          <a:p>
            <a:pPr marL="0" eaLnBrk="0" hangingPunct="0">
              <a:lnSpc>
                <a:spcPct val="90000"/>
              </a:lnSpc>
              <a:spcBef>
                <a:spcPts val="0"/>
              </a:spcBef>
              <a:buFontTx/>
              <a:buNone/>
            </a:pPr>
            <a:r>
              <a:rPr lang="en-US" altLang="en-US" sz="5600" dirty="0"/>
              <a:t>		Monitor			20		18		20</a:t>
            </a:r>
          </a:p>
          <a:p>
            <a:pPr marL="0" eaLnBrk="0" hangingPunct="0">
              <a:lnSpc>
                <a:spcPct val="90000"/>
              </a:lnSpc>
              <a:spcBef>
                <a:spcPts val="0"/>
              </a:spcBef>
              <a:buFontTx/>
              <a:buNone/>
            </a:pPr>
            <a:r>
              <a:rPr lang="en-US" altLang="en-US" sz="5600" dirty="0"/>
              <a:t>		Forward Link		21		19		21</a:t>
            </a:r>
          </a:p>
          <a:p>
            <a:pPr marL="0" eaLnBrk="0" hangingPunct="0">
              <a:lnSpc>
                <a:spcPct val="90000"/>
              </a:lnSpc>
              <a:spcBef>
                <a:spcPts val="0"/>
              </a:spcBef>
              <a:buFontTx/>
              <a:buNone/>
            </a:pPr>
            <a:r>
              <a:rPr lang="en-US" altLang="en-US" sz="5600" dirty="0"/>
              <a:t>		PACT = 0			22		20		22</a:t>
            </a:r>
            <a:endParaRPr lang="en-US" altLang="en-US" sz="1200" dirty="0"/>
          </a:p>
        </p:txBody>
      </p:sp>
      <p:sp>
        <p:nvSpPr>
          <p:cNvPr id="30725" name="Text Box 1029">
            <a:extLst>
              <a:ext uri="{FF2B5EF4-FFF2-40B4-BE49-F238E27FC236}">
                <a16:creationId xmlns:a16="http://schemas.microsoft.com/office/drawing/2014/main" id="{A33607FD-C185-F02A-A5A4-DC13EE960AC4}"/>
              </a:ext>
            </a:extLst>
          </p:cNvPr>
          <p:cNvSpPr txBox="1">
            <a:spLocks noChangeArrowheads="1"/>
          </p:cNvSpPr>
          <p:nvPr/>
        </p:nvSpPr>
        <p:spPr bwMode="auto">
          <a:xfrm>
            <a:off x="4682828" y="1390178"/>
            <a:ext cx="427392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Order of Operation</a:t>
            </a:r>
          </a:p>
          <a:p>
            <a:r>
              <a:rPr lang="en-US" altLang="en-US" sz="1600" dirty="0"/>
              <a:t>Ex. A		Ex. B		Ex. C</a:t>
            </a:r>
          </a:p>
        </p:txBody>
      </p:sp>
      <p:sp>
        <p:nvSpPr>
          <p:cNvPr id="9" name="Text Box 1029">
            <a:extLst>
              <a:ext uri="{FF2B5EF4-FFF2-40B4-BE49-F238E27FC236}">
                <a16:creationId xmlns:a16="http://schemas.microsoft.com/office/drawing/2014/main" id="{59AAC0D3-0BDE-4E1F-EDBE-C796B57116FF}"/>
              </a:ext>
            </a:extLst>
          </p:cNvPr>
          <p:cNvSpPr txBox="1">
            <a:spLocks noChangeArrowheads="1"/>
          </p:cNvSpPr>
          <p:nvPr/>
        </p:nvSpPr>
        <p:spPr bwMode="auto">
          <a:xfrm>
            <a:off x="1648445" y="1661180"/>
            <a:ext cx="275831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Routines for Record Processing</a:t>
            </a:r>
          </a:p>
        </p:txBody>
      </p:sp>
      <p:sp>
        <p:nvSpPr>
          <p:cNvPr id="10" name="Text Box 1029">
            <a:extLst>
              <a:ext uri="{FF2B5EF4-FFF2-40B4-BE49-F238E27FC236}">
                <a16:creationId xmlns:a16="http://schemas.microsoft.com/office/drawing/2014/main" id="{B74EF0E9-1055-07C6-5027-674C2024C8DA}"/>
              </a:ext>
            </a:extLst>
          </p:cNvPr>
          <p:cNvSpPr txBox="1">
            <a:spLocks noChangeArrowheads="1"/>
          </p:cNvSpPr>
          <p:nvPr/>
        </p:nvSpPr>
        <p:spPr bwMode="auto">
          <a:xfrm>
            <a:off x="313466" y="1633690"/>
            <a:ext cx="84657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Records</a:t>
            </a:r>
          </a:p>
        </p:txBody>
      </p:sp>
      <p:sp>
        <p:nvSpPr>
          <p:cNvPr id="3" name="Title 1">
            <a:extLst>
              <a:ext uri="{FF2B5EF4-FFF2-40B4-BE49-F238E27FC236}">
                <a16:creationId xmlns:a16="http://schemas.microsoft.com/office/drawing/2014/main" id="{4FE60292-009A-3FB1-71B2-C16656B6DBCF}"/>
              </a:ext>
            </a:extLst>
          </p:cNvPr>
          <p:cNvSpPr txBox="1">
            <a:spLocks/>
          </p:cNvSpPr>
          <p:nvPr/>
        </p:nvSpPr>
        <p:spPr>
          <a:xfrm>
            <a:off x="568000" y="687576"/>
            <a:ext cx="11360800" cy="763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EPICS – Process Database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16ACA5-68A4-8FE2-2C38-AC2EE51DB541}"/>
            </a:ext>
          </a:extLst>
        </p:cNvPr>
        <p:cNvGrpSpPr/>
        <p:nvPr/>
      </p:nvGrpSpPr>
      <p:grpSpPr>
        <a:xfrm>
          <a:off x="0" y="0"/>
          <a:ext cx="0" cy="0"/>
          <a:chOff x="0" y="0"/>
          <a:chExt cx="0" cy="0"/>
        </a:xfrm>
      </p:grpSpPr>
      <p:sp>
        <p:nvSpPr>
          <p:cNvPr id="47107" name="Rectangle 3">
            <a:extLst>
              <a:ext uri="{FF2B5EF4-FFF2-40B4-BE49-F238E27FC236}">
                <a16:creationId xmlns:a16="http://schemas.microsoft.com/office/drawing/2014/main" id="{C43CE09C-9251-5EFA-7BA3-5AB6A3F0E4C2}"/>
              </a:ext>
            </a:extLst>
          </p:cNvPr>
          <p:cNvSpPr>
            <a:spLocks noChangeArrowheads="1"/>
          </p:cNvSpPr>
          <p:nvPr/>
        </p:nvSpPr>
        <p:spPr bwMode="auto">
          <a:xfrm>
            <a:off x="2894013" y="7620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US" altLang="en-US" sz="1800" dirty="0">
              <a:solidFill>
                <a:schemeClr val="tx2"/>
              </a:solidFill>
            </a:endParaRPr>
          </a:p>
        </p:txBody>
      </p:sp>
      <p:sp>
        <p:nvSpPr>
          <p:cNvPr id="47108" name="Text Box 28">
            <a:extLst>
              <a:ext uri="{FF2B5EF4-FFF2-40B4-BE49-F238E27FC236}">
                <a16:creationId xmlns:a16="http://schemas.microsoft.com/office/drawing/2014/main" id="{0EA96FAE-DB55-F750-FEB7-C30B73848B45}"/>
              </a:ext>
            </a:extLst>
          </p:cNvPr>
          <p:cNvSpPr txBox="1">
            <a:spLocks noChangeArrowheads="1"/>
          </p:cNvSpPr>
          <p:nvPr/>
        </p:nvSpPr>
        <p:spPr bwMode="auto">
          <a:xfrm>
            <a:off x="337784" y="2366365"/>
            <a:ext cx="2954655"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US" altLang="en-US" sz="1800" dirty="0">
                <a:solidFill>
                  <a:schemeClr val="tx2"/>
                </a:solidFill>
              </a:rPr>
              <a:t>Records for each signal</a:t>
            </a:r>
          </a:p>
          <a:p>
            <a:pPr>
              <a:spcBef>
                <a:spcPct val="0"/>
              </a:spcBef>
              <a:buFontTx/>
              <a:buNone/>
            </a:pPr>
            <a:r>
              <a:rPr lang="en-US" altLang="en-US" sz="1800" dirty="0">
                <a:solidFill>
                  <a:schemeClr val="tx2"/>
                </a:solidFill>
              </a:rPr>
              <a:t>Analog Input:</a:t>
            </a:r>
          </a:p>
          <a:p>
            <a:pPr>
              <a:spcBef>
                <a:spcPct val="0"/>
              </a:spcBef>
              <a:buFontTx/>
              <a:buNone/>
            </a:pPr>
            <a:r>
              <a:rPr lang="en-US" altLang="en-US" sz="1800" dirty="0">
                <a:solidFill>
                  <a:schemeClr val="tx2"/>
                </a:solidFill>
              </a:rPr>
              <a:t>Name</a:t>
            </a:r>
          </a:p>
          <a:p>
            <a:pPr>
              <a:spcBef>
                <a:spcPct val="0"/>
              </a:spcBef>
              <a:buFontTx/>
              <a:buNone/>
            </a:pPr>
            <a:r>
              <a:rPr lang="en-US" altLang="en-US" sz="1800" dirty="0">
                <a:solidFill>
                  <a:schemeClr val="tx2"/>
                </a:solidFill>
              </a:rPr>
              <a:t>SCAN      0.15 Sec		</a:t>
            </a:r>
          </a:p>
          <a:p>
            <a:pPr>
              <a:spcBef>
                <a:spcPct val="0"/>
              </a:spcBef>
              <a:buNone/>
            </a:pPr>
            <a:r>
              <a:rPr lang="en-US" altLang="en-US" sz="1800" dirty="0">
                <a:solidFill>
                  <a:schemeClr val="tx2"/>
                </a:solidFill>
              </a:rPr>
              <a:t>EGU       dgc</a:t>
            </a:r>
          </a:p>
          <a:p>
            <a:pPr>
              <a:spcBef>
                <a:spcPct val="0"/>
              </a:spcBef>
              <a:buFontTx/>
              <a:buNone/>
            </a:pPr>
            <a:r>
              <a:rPr lang="en-US" altLang="en-US" sz="1800" dirty="0">
                <a:solidFill>
                  <a:schemeClr val="tx2"/>
                </a:solidFill>
              </a:rPr>
              <a:t>VAL        22</a:t>
            </a:r>
          </a:p>
          <a:p>
            <a:pPr>
              <a:spcBef>
                <a:spcPct val="0"/>
              </a:spcBef>
              <a:buFontTx/>
              <a:buNone/>
            </a:pPr>
            <a:r>
              <a:rPr lang="en-US" altLang="en-US" sz="1800" dirty="0">
                <a:solidFill>
                  <a:schemeClr val="tx2"/>
                </a:solidFill>
              </a:rPr>
              <a:t>STAT	ACK	</a:t>
            </a:r>
          </a:p>
          <a:p>
            <a:pPr>
              <a:spcBef>
                <a:spcPct val="0"/>
              </a:spcBef>
              <a:buFontTx/>
              <a:buNone/>
            </a:pPr>
            <a:r>
              <a:rPr lang="en-US" altLang="en-US" sz="1800" dirty="0">
                <a:solidFill>
                  <a:schemeClr val="tx2"/>
                </a:solidFill>
              </a:rPr>
              <a:t>SEVR	ACKT</a:t>
            </a:r>
          </a:p>
          <a:p>
            <a:pPr>
              <a:spcBef>
                <a:spcPct val="0"/>
              </a:spcBef>
              <a:buFontTx/>
              <a:buNone/>
            </a:pPr>
            <a:r>
              <a:rPr lang="en-US" altLang="en-US" sz="1800" dirty="0">
                <a:solidFill>
                  <a:schemeClr val="tx2"/>
                </a:solidFill>
              </a:rPr>
              <a:t>HOPR	EGU</a:t>
            </a:r>
          </a:p>
          <a:p>
            <a:pPr>
              <a:spcBef>
                <a:spcPct val="0"/>
              </a:spcBef>
              <a:buFontTx/>
              <a:buNone/>
            </a:pPr>
            <a:r>
              <a:rPr lang="en-US" altLang="en-US" sz="1800" dirty="0">
                <a:solidFill>
                  <a:schemeClr val="tx2"/>
                </a:solidFill>
              </a:rPr>
              <a:t>LOPR</a:t>
            </a:r>
          </a:p>
          <a:p>
            <a:pPr>
              <a:spcBef>
                <a:spcPct val="0"/>
              </a:spcBef>
              <a:buFontTx/>
              <a:buNone/>
            </a:pPr>
            <a:r>
              <a:rPr lang="en-US" altLang="en-US" sz="1800" dirty="0">
                <a:solidFill>
                  <a:schemeClr val="tx2"/>
                </a:solidFill>
              </a:rPr>
              <a:t>HIHI	HHSV</a:t>
            </a:r>
          </a:p>
          <a:p>
            <a:pPr>
              <a:spcBef>
                <a:spcPct val="0"/>
              </a:spcBef>
              <a:buFontTx/>
              <a:buNone/>
            </a:pPr>
            <a:r>
              <a:rPr lang="en-US" altLang="en-US" sz="1800" dirty="0">
                <a:solidFill>
                  <a:schemeClr val="tx2"/>
                </a:solidFill>
              </a:rPr>
              <a:t>HIGH	HSV</a:t>
            </a:r>
          </a:p>
          <a:p>
            <a:pPr>
              <a:spcBef>
                <a:spcPct val="0"/>
              </a:spcBef>
              <a:buFontTx/>
              <a:buNone/>
            </a:pPr>
            <a:r>
              <a:rPr lang="en-US" altLang="en-US" sz="1800" dirty="0">
                <a:solidFill>
                  <a:schemeClr val="tx2"/>
                </a:solidFill>
              </a:rPr>
              <a:t>LOW	LSV</a:t>
            </a:r>
          </a:p>
          <a:p>
            <a:pPr>
              <a:spcBef>
                <a:spcPct val="0"/>
              </a:spcBef>
              <a:buFontTx/>
              <a:buNone/>
            </a:pPr>
            <a:r>
              <a:rPr lang="en-US" altLang="en-US" sz="1800" dirty="0">
                <a:solidFill>
                  <a:schemeClr val="tx2"/>
                </a:solidFill>
              </a:rPr>
              <a:t>LOLO	LLSV</a:t>
            </a:r>
          </a:p>
        </p:txBody>
      </p:sp>
      <p:sp>
        <p:nvSpPr>
          <p:cNvPr id="47109" name="Text Box 29">
            <a:extLst>
              <a:ext uri="{FF2B5EF4-FFF2-40B4-BE49-F238E27FC236}">
                <a16:creationId xmlns:a16="http://schemas.microsoft.com/office/drawing/2014/main" id="{10589CB0-AAA8-03D9-0227-11AF7982AA6E}"/>
              </a:ext>
            </a:extLst>
          </p:cNvPr>
          <p:cNvSpPr txBox="1">
            <a:spLocks noChangeArrowheads="1"/>
          </p:cNvSpPr>
          <p:nvPr/>
        </p:nvSpPr>
        <p:spPr bwMode="auto">
          <a:xfrm>
            <a:off x="5471164" y="1285582"/>
            <a:ext cx="2649123"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US" altLang="en-US" sz="1800" dirty="0">
                <a:solidFill>
                  <a:schemeClr val="tx2"/>
                </a:solidFill>
              </a:rPr>
              <a:t>CA and PVA:</a:t>
            </a:r>
          </a:p>
          <a:p>
            <a:pPr>
              <a:spcBef>
                <a:spcPct val="0"/>
              </a:spcBef>
              <a:buFontTx/>
              <a:buNone/>
            </a:pPr>
            <a:r>
              <a:rPr lang="en-US" altLang="en-US" sz="1800" dirty="0">
                <a:solidFill>
                  <a:schemeClr val="tx2"/>
                </a:solidFill>
              </a:rPr>
              <a:t>Monitor request--------</a:t>
            </a:r>
          </a:p>
          <a:p>
            <a:pPr>
              <a:spcBef>
                <a:spcPct val="0"/>
              </a:spcBef>
              <a:buFontTx/>
              <a:buNone/>
            </a:pPr>
            <a:r>
              <a:rPr lang="en-US" altLang="en-US" sz="1800" dirty="0">
                <a:solidFill>
                  <a:schemeClr val="tx2"/>
                </a:solidFill>
              </a:rPr>
              <a:t>Add Event to </a:t>
            </a:r>
          </a:p>
          <a:p>
            <a:pPr>
              <a:spcBef>
                <a:spcPct val="0"/>
              </a:spcBef>
              <a:buFontTx/>
              <a:buNone/>
            </a:pPr>
            <a:r>
              <a:rPr lang="en-US" altLang="en-US" sz="1800" dirty="0">
                <a:solidFill>
                  <a:schemeClr val="tx2"/>
                </a:solidFill>
              </a:rPr>
              <a:t>	alarm change</a:t>
            </a:r>
          </a:p>
          <a:p>
            <a:pPr>
              <a:spcBef>
                <a:spcPct val="0"/>
              </a:spcBef>
              <a:buFontTx/>
              <a:buNone/>
            </a:pPr>
            <a:r>
              <a:rPr lang="en-US" altLang="en-US" sz="1800" dirty="0">
                <a:solidFill>
                  <a:schemeClr val="tx2"/>
                </a:solidFill>
              </a:rPr>
              <a:t>	monitor change</a:t>
            </a:r>
          </a:p>
          <a:p>
            <a:pPr>
              <a:spcBef>
                <a:spcPct val="0"/>
              </a:spcBef>
              <a:buFontTx/>
              <a:buNone/>
            </a:pPr>
            <a:r>
              <a:rPr lang="en-US" altLang="en-US" sz="1800" dirty="0">
                <a:solidFill>
                  <a:schemeClr val="tx2"/>
                </a:solidFill>
              </a:rPr>
              <a:t>	archive change</a:t>
            </a:r>
          </a:p>
        </p:txBody>
      </p:sp>
      <p:sp>
        <p:nvSpPr>
          <p:cNvPr id="47110" name="Text Box 30">
            <a:extLst>
              <a:ext uri="{FF2B5EF4-FFF2-40B4-BE49-F238E27FC236}">
                <a16:creationId xmlns:a16="http://schemas.microsoft.com/office/drawing/2014/main" id="{87E0D76A-D84E-8D19-A4E2-A81BBA6FB183}"/>
              </a:ext>
            </a:extLst>
          </p:cNvPr>
          <p:cNvSpPr txBox="1">
            <a:spLocks noChangeArrowheads="1"/>
          </p:cNvSpPr>
          <p:nvPr/>
        </p:nvSpPr>
        <p:spPr bwMode="auto">
          <a:xfrm>
            <a:off x="8515994" y="1230643"/>
            <a:ext cx="3676006"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US" altLang="en-US" sz="1800" dirty="0">
                <a:solidFill>
                  <a:schemeClr val="tx2"/>
                </a:solidFill>
              </a:rPr>
              <a:t>Channel Access Client:</a:t>
            </a:r>
          </a:p>
          <a:p>
            <a:pPr>
              <a:spcBef>
                <a:spcPct val="0"/>
              </a:spcBef>
              <a:buFontTx/>
              <a:buNone/>
            </a:pPr>
            <a:r>
              <a:rPr lang="en-US" altLang="en-US" sz="1800" dirty="0">
                <a:solidFill>
                  <a:schemeClr val="tx2"/>
                </a:solidFill>
              </a:rPr>
              <a:t>Connect to Double Float Field “LSX16a:M1:LVDT&lt;.VAL&gt;”</a:t>
            </a:r>
          </a:p>
          <a:p>
            <a:pPr>
              <a:spcBef>
                <a:spcPct val="0"/>
              </a:spcBef>
              <a:buFontTx/>
              <a:buNone/>
            </a:pPr>
            <a:r>
              <a:rPr lang="en-US" altLang="en-US" sz="1800" dirty="0">
                <a:solidFill>
                  <a:schemeClr val="tx2"/>
                </a:solidFill>
              </a:rPr>
              <a:t>  LSX16a:M1:LVDT.VAL     22</a:t>
            </a:r>
          </a:p>
          <a:p>
            <a:pPr>
              <a:spcBef>
                <a:spcPct val="0"/>
              </a:spcBef>
              <a:buFontTx/>
              <a:buNone/>
            </a:pPr>
            <a:r>
              <a:rPr lang="en-US" altLang="en-US" sz="1800" dirty="0">
                <a:solidFill>
                  <a:schemeClr val="tx2"/>
                </a:solidFill>
              </a:rPr>
              <a:t>  LSX16a:M1:LVDT.STAT</a:t>
            </a:r>
          </a:p>
          <a:p>
            <a:pPr>
              <a:spcBef>
                <a:spcPct val="0"/>
              </a:spcBef>
              <a:buFontTx/>
              <a:buNone/>
            </a:pPr>
            <a:r>
              <a:rPr lang="en-US" altLang="en-US" sz="1800" dirty="0">
                <a:solidFill>
                  <a:schemeClr val="tx2"/>
                </a:solidFill>
              </a:rPr>
              <a:t>  LSX16a:M1:LVDT.SEVR</a:t>
            </a:r>
          </a:p>
          <a:p>
            <a:pPr>
              <a:spcBef>
                <a:spcPct val="0"/>
              </a:spcBef>
              <a:buFontTx/>
              <a:buNone/>
            </a:pPr>
            <a:r>
              <a:rPr lang="en-US" altLang="en-US" sz="1800" dirty="0">
                <a:solidFill>
                  <a:schemeClr val="tx2"/>
                </a:solidFill>
              </a:rPr>
              <a:t>  LSX16a:M1:LVDT.TS</a:t>
            </a:r>
          </a:p>
          <a:p>
            <a:pPr>
              <a:spcBef>
                <a:spcPct val="0"/>
              </a:spcBef>
              <a:buFontTx/>
              <a:buNone/>
            </a:pPr>
            <a:r>
              <a:rPr lang="en-US" altLang="en-US" sz="1800" dirty="0">
                <a:solidFill>
                  <a:schemeClr val="tx2"/>
                </a:solidFill>
              </a:rPr>
              <a:t>  LSX16a:M1:LVDT.HOPR</a:t>
            </a:r>
          </a:p>
          <a:p>
            <a:pPr>
              <a:spcBef>
                <a:spcPct val="0"/>
              </a:spcBef>
              <a:buFontTx/>
              <a:buNone/>
            </a:pPr>
            <a:r>
              <a:rPr lang="en-US" altLang="en-US" sz="1800" dirty="0">
                <a:solidFill>
                  <a:schemeClr val="tx2"/>
                </a:solidFill>
              </a:rPr>
              <a:t>  LSX16a:M1:LVDT.LOPR</a:t>
            </a:r>
          </a:p>
          <a:p>
            <a:pPr>
              <a:spcBef>
                <a:spcPct val="0"/>
              </a:spcBef>
              <a:buFontTx/>
              <a:buNone/>
            </a:pPr>
            <a:r>
              <a:rPr lang="en-US" altLang="en-US" sz="1800" dirty="0">
                <a:solidFill>
                  <a:schemeClr val="tx2"/>
                </a:solidFill>
              </a:rPr>
              <a:t>  LSX16a:M1:LVDT.EGU    DGC</a:t>
            </a:r>
          </a:p>
          <a:p>
            <a:pPr>
              <a:spcBef>
                <a:spcPct val="0"/>
              </a:spcBef>
              <a:buFontTx/>
              <a:buNone/>
            </a:pPr>
            <a:endParaRPr lang="en-US" altLang="en-US" sz="1800" dirty="0">
              <a:solidFill>
                <a:schemeClr val="tx2"/>
              </a:solidFill>
            </a:endParaRPr>
          </a:p>
          <a:p>
            <a:pPr>
              <a:spcBef>
                <a:spcPct val="0"/>
              </a:spcBef>
              <a:buFontTx/>
              <a:buNone/>
            </a:pPr>
            <a:endParaRPr lang="en-US" altLang="en-US" sz="1800" dirty="0">
              <a:solidFill>
                <a:schemeClr val="tx2"/>
              </a:solidFill>
            </a:endParaRPr>
          </a:p>
          <a:p>
            <a:pPr>
              <a:spcBef>
                <a:spcPct val="0"/>
              </a:spcBef>
              <a:buFontTx/>
              <a:buNone/>
            </a:pPr>
            <a:r>
              <a:rPr lang="en-US" altLang="en-US" sz="1800" dirty="0">
                <a:solidFill>
                  <a:schemeClr val="tx2"/>
                </a:solidFill>
              </a:rPr>
              <a:t>Connect to Enumerated Field “LSX16a:M1:LVDT.SCAN”</a:t>
            </a:r>
          </a:p>
          <a:p>
            <a:pPr>
              <a:spcBef>
                <a:spcPct val="0"/>
              </a:spcBef>
              <a:buFontTx/>
              <a:buNone/>
            </a:pPr>
            <a:r>
              <a:rPr lang="en-US" altLang="en-US" sz="1800" dirty="0">
                <a:solidFill>
                  <a:schemeClr val="tx2"/>
                </a:solidFill>
              </a:rPr>
              <a:t>  LSX16a:M1:LVDT.SCAN  0.15 Sec</a:t>
            </a:r>
          </a:p>
          <a:p>
            <a:pPr>
              <a:spcBef>
                <a:spcPct val="0"/>
              </a:spcBef>
              <a:buFontTx/>
              <a:buNone/>
            </a:pPr>
            <a:r>
              <a:rPr lang="en-US" altLang="en-US" sz="1800" dirty="0">
                <a:solidFill>
                  <a:schemeClr val="tx2"/>
                </a:solidFill>
              </a:rPr>
              <a:t>  LSX16a:M1:LVDT.STAT</a:t>
            </a:r>
          </a:p>
          <a:p>
            <a:pPr>
              <a:spcBef>
                <a:spcPct val="0"/>
              </a:spcBef>
              <a:buFontTx/>
              <a:buNone/>
            </a:pPr>
            <a:r>
              <a:rPr lang="en-US" altLang="en-US" sz="1800" dirty="0">
                <a:solidFill>
                  <a:schemeClr val="tx2"/>
                </a:solidFill>
              </a:rPr>
              <a:t>  LSX16a:M1:LVDT.SEVR</a:t>
            </a:r>
          </a:p>
          <a:p>
            <a:pPr>
              <a:spcBef>
                <a:spcPct val="0"/>
              </a:spcBef>
              <a:buFontTx/>
              <a:buNone/>
            </a:pPr>
            <a:r>
              <a:rPr lang="en-US" altLang="en-US" sz="1800" dirty="0">
                <a:solidFill>
                  <a:schemeClr val="tx2"/>
                </a:solidFill>
              </a:rPr>
              <a:t>  LSX16a:M1:LVDT.TS</a:t>
            </a:r>
          </a:p>
          <a:p>
            <a:pPr>
              <a:spcBef>
                <a:spcPct val="0"/>
              </a:spcBef>
              <a:buFontTx/>
              <a:buNone/>
            </a:pPr>
            <a:r>
              <a:rPr lang="en-US" altLang="en-US" sz="1800" dirty="0">
                <a:solidFill>
                  <a:schemeClr val="tx2"/>
                </a:solidFill>
              </a:rPr>
              <a:t>	# Choices</a:t>
            </a:r>
          </a:p>
          <a:p>
            <a:pPr>
              <a:spcBef>
                <a:spcPct val="0"/>
              </a:spcBef>
              <a:buFontTx/>
              <a:buNone/>
            </a:pPr>
            <a:r>
              <a:rPr lang="en-US" altLang="en-US" sz="1800" dirty="0">
                <a:solidFill>
                  <a:schemeClr val="tx2"/>
                </a:solidFill>
              </a:rPr>
              <a:t>	List of choices</a:t>
            </a:r>
          </a:p>
        </p:txBody>
      </p:sp>
      <p:sp>
        <p:nvSpPr>
          <p:cNvPr id="7" name="Shape 104">
            <a:extLst>
              <a:ext uri="{FF2B5EF4-FFF2-40B4-BE49-F238E27FC236}">
                <a16:creationId xmlns:a16="http://schemas.microsoft.com/office/drawing/2014/main" id="{2C0ABAB3-DFBB-D087-62B4-C9136623B62D}"/>
              </a:ext>
            </a:extLst>
          </p:cNvPr>
          <p:cNvSpPr txBox="1"/>
          <p:nvPr/>
        </p:nvSpPr>
        <p:spPr>
          <a:xfrm>
            <a:off x="3591121" y="3122260"/>
            <a:ext cx="3475671" cy="2335349"/>
          </a:xfrm>
          <a:prstGeom prst="rect">
            <a:avLst/>
          </a:prstGeom>
          <a:solidFill>
            <a:srgbClr val="D0E4FE"/>
          </a:solidFill>
          <a:ln>
            <a:noFill/>
          </a:ln>
        </p:spPr>
        <p:txBody>
          <a:bodyPr wrap="square" lIns="121900" tIns="121900" rIns="121900" bIns="121900" anchor="t" anchorCtr="0">
            <a:noAutofit/>
          </a:bodyPr>
          <a:lstStyle/>
          <a:p>
            <a:r>
              <a:rPr lang="en" sz="1600" dirty="0">
                <a:latin typeface="Consolas"/>
                <a:ea typeface="Consolas"/>
                <a:cs typeface="Consolas"/>
                <a:sym typeface="Consolas"/>
              </a:rPr>
              <a:t>DBR D</a:t>
            </a:r>
            <a:r>
              <a:rPr lang="en-US" sz="1600" dirty="0">
                <a:latin typeface="Consolas"/>
                <a:ea typeface="Consolas"/>
                <a:cs typeface="Consolas"/>
                <a:sym typeface="Consolas"/>
              </a:rPr>
              <a:t>o</a:t>
            </a:r>
            <a:r>
              <a:rPr lang="en" sz="1600" dirty="0">
                <a:latin typeface="Consolas"/>
                <a:ea typeface="Consolas"/>
                <a:cs typeface="Consolas"/>
                <a:sym typeface="Consolas"/>
              </a:rPr>
              <a:t>uble</a:t>
            </a:r>
          </a:p>
          <a:p>
            <a:r>
              <a:rPr lang="en" sz="1600" dirty="0">
                <a:latin typeface="Consolas"/>
                <a:ea typeface="Consolas"/>
                <a:cs typeface="Consolas"/>
                <a:sym typeface="Consolas"/>
              </a:rPr>
              <a:t>    double value</a:t>
            </a:r>
          </a:p>
          <a:p>
            <a:r>
              <a:rPr lang="en" sz="1600" dirty="0">
                <a:latin typeface="Consolas"/>
                <a:ea typeface="Consolas"/>
                <a:cs typeface="Consolas"/>
                <a:sym typeface="Consolas"/>
              </a:rPr>
              <a:t>    alarm_t alarm</a:t>
            </a:r>
          </a:p>
          <a:p>
            <a:r>
              <a:rPr lang="en" sz="1600" dirty="0">
                <a:latin typeface="Consolas"/>
                <a:ea typeface="Consolas"/>
                <a:cs typeface="Consolas"/>
                <a:sym typeface="Consolas"/>
              </a:rPr>
              <a:t>        int severity</a:t>
            </a:r>
          </a:p>
          <a:p>
            <a:r>
              <a:rPr lang="en" sz="1600" dirty="0">
                <a:latin typeface="Consolas"/>
                <a:ea typeface="Consolas"/>
                <a:cs typeface="Consolas"/>
                <a:sym typeface="Consolas"/>
              </a:rPr>
              <a:t>        int status</a:t>
            </a:r>
          </a:p>
          <a:p>
            <a:r>
              <a:rPr lang="en" sz="1600" dirty="0">
                <a:latin typeface="Consolas"/>
                <a:ea typeface="Consolas"/>
                <a:cs typeface="Consolas"/>
                <a:sym typeface="Consolas"/>
              </a:rPr>
              <a:t>    time_t timeStamp</a:t>
            </a:r>
          </a:p>
          <a:p>
            <a:r>
              <a:rPr lang="en" sz="1600" dirty="0">
                <a:latin typeface="Consolas"/>
                <a:ea typeface="Consolas"/>
                <a:cs typeface="Consolas"/>
                <a:sym typeface="Consolas"/>
              </a:rPr>
              <a:t>        long secondsPastEpoch </a:t>
            </a:r>
          </a:p>
          <a:p>
            <a:r>
              <a:rPr lang="en" sz="1600" dirty="0">
                <a:latin typeface="Consolas"/>
                <a:ea typeface="Consolas"/>
                <a:cs typeface="Consolas"/>
                <a:sym typeface="Consolas"/>
              </a:rPr>
              <a:t>        int nanosecond</a:t>
            </a:r>
            <a:r>
              <a:rPr lang="en-US" sz="1600" dirty="0">
                <a:latin typeface="Consolas"/>
                <a:ea typeface="Consolas"/>
                <a:cs typeface="Consolas"/>
                <a:sym typeface="Consolas"/>
              </a:rPr>
              <a:t>s</a:t>
            </a:r>
          </a:p>
        </p:txBody>
      </p:sp>
      <p:cxnSp>
        <p:nvCxnSpPr>
          <p:cNvPr id="3" name="Straight Arrow Connector 2">
            <a:extLst>
              <a:ext uri="{FF2B5EF4-FFF2-40B4-BE49-F238E27FC236}">
                <a16:creationId xmlns:a16="http://schemas.microsoft.com/office/drawing/2014/main" id="{0AE6A4E9-FA2A-DC57-9234-A07A495D4CBB}"/>
              </a:ext>
            </a:extLst>
          </p:cNvPr>
          <p:cNvCxnSpPr>
            <a:cxnSpLocks/>
          </p:cNvCxnSpPr>
          <p:nvPr/>
        </p:nvCxnSpPr>
        <p:spPr>
          <a:xfrm flipV="1">
            <a:off x="1664440" y="3429000"/>
            <a:ext cx="2011567" cy="4683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A20F7471-647C-C7DD-4E7C-1672289352E1}"/>
              </a:ext>
            </a:extLst>
          </p:cNvPr>
          <p:cNvCxnSpPr>
            <a:cxnSpLocks/>
            <a:stCxn id="7" idx="3"/>
          </p:cNvCxnSpPr>
          <p:nvPr/>
        </p:nvCxnSpPr>
        <p:spPr>
          <a:xfrm flipV="1">
            <a:off x="7066792" y="2603897"/>
            <a:ext cx="1327924" cy="168603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Shape 104">
            <a:extLst>
              <a:ext uri="{FF2B5EF4-FFF2-40B4-BE49-F238E27FC236}">
                <a16:creationId xmlns:a16="http://schemas.microsoft.com/office/drawing/2014/main" id="{7E488129-B09D-C590-3E96-3F025EC911A7}"/>
              </a:ext>
            </a:extLst>
          </p:cNvPr>
          <p:cNvSpPr txBox="1"/>
          <p:nvPr/>
        </p:nvSpPr>
        <p:spPr>
          <a:xfrm>
            <a:off x="3676007" y="5715354"/>
            <a:ext cx="3590315" cy="1010052"/>
          </a:xfrm>
          <a:prstGeom prst="rect">
            <a:avLst/>
          </a:prstGeom>
          <a:solidFill>
            <a:srgbClr val="D0E4FE"/>
          </a:solidFill>
          <a:ln>
            <a:noFill/>
          </a:ln>
        </p:spPr>
        <p:txBody>
          <a:bodyPr wrap="square" lIns="121900" tIns="121900" rIns="121900" bIns="121900" anchor="t" anchorCtr="0">
            <a:noAutofit/>
          </a:bodyPr>
          <a:lstStyle/>
          <a:p>
            <a:r>
              <a:rPr lang="en" sz="1600" dirty="0">
                <a:latin typeface="Consolas"/>
                <a:ea typeface="Consolas"/>
                <a:cs typeface="Consolas"/>
                <a:sym typeface="Consolas"/>
              </a:rPr>
              <a:t>DBR Enum</a:t>
            </a:r>
          </a:p>
          <a:p>
            <a:r>
              <a:rPr lang="en" sz="1600" dirty="0">
                <a:latin typeface="Consolas"/>
                <a:ea typeface="Consolas"/>
                <a:cs typeface="Consolas"/>
                <a:sym typeface="Consolas"/>
              </a:rPr>
              <a:t>    enumerated value</a:t>
            </a:r>
          </a:p>
          <a:p>
            <a:r>
              <a:rPr lang="en" sz="1600" dirty="0">
                <a:latin typeface="Consolas"/>
                <a:ea typeface="Consolas"/>
                <a:cs typeface="Consolas"/>
                <a:sym typeface="Consolas"/>
              </a:rPr>
              <a:t>	</a:t>
            </a:r>
            <a:r>
              <a:rPr lang="en-US" sz="1600" dirty="0">
                <a:latin typeface="Consolas"/>
                <a:ea typeface="Consolas"/>
                <a:cs typeface="Consolas"/>
                <a:sym typeface="Consolas"/>
              </a:rPr>
              <a:t>etc.</a:t>
            </a:r>
            <a:r>
              <a:rPr lang="en" sz="1600" dirty="0">
                <a:latin typeface="Consolas"/>
                <a:ea typeface="Consolas"/>
                <a:cs typeface="Consolas"/>
                <a:sym typeface="Consolas"/>
              </a:rPr>
              <a:t>…..</a:t>
            </a:r>
          </a:p>
        </p:txBody>
      </p:sp>
      <p:cxnSp>
        <p:nvCxnSpPr>
          <p:cNvPr id="8" name="Straight Arrow Connector 7">
            <a:extLst>
              <a:ext uri="{FF2B5EF4-FFF2-40B4-BE49-F238E27FC236}">
                <a16:creationId xmlns:a16="http://schemas.microsoft.com/office/drawing/2014/main" id="{047C9DF6-94DE-492F-7A28-BFFF0E195E8E}"/>
              </a:ext>
            </a:extLst>
          </p:cNvPr>
          <p:cNvCxnSpPr>
            <a:cxnSpLocks/>
          </p:cNvCxnSpPr>
          <p:nvPr/>
        </p:nvCxnSpPr>
        <p:spPr>
          <a:xfrm>
            <a:off x="2176037" y="3429000"/>
            <a:ext cx="1499970" cy="25077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9722EFE-496C-9A7B-41C3-59A5C8EB1E23}"/>
              </a:ext>
            </a:extLst>
          </p:cNvPr>
          <p:cNvCxnSpPr>
            <a:cxnSpLocks/>
          </p:cNvCxnSpPr>
          <p:nvPr/>
        </p:nvCxnSpPr>
        <p:spPr>
          <a:xfrm flipV="1">
            <a:off x="6239435" y="4651022"/>
            <a:ext cx="2155281" cy="161361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E0FEF6E-BC1C-C181-30EB-320519B10423}"/>
              </a:ext>
            </a:extLst>
          </p:cNvPr>
          <p:cNvSpPr txBox="1">
            <a:spLocks/>
          </p:cNvSpPr>
          <p:nvPr/>
        </p:nvSpPr>
        <p:spPr>
          <a:xfrm>
            <a:off x="415600" y="593367"/>
            <a:ext cx="11360800" cy="763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dirty="0"/>
              <a:t>PVXS/CA Narrow Interface is PVs not Signals</a:t>
            </a:r>
            <a:endParaRPr lang="en-US" dirty="0"/>
          </a:p>
        </p:txBody>
      </p:sp>
    </p:spTree>
    <p:extLst>
      <p:ext uri="{BB962C8B-B14F-4D97-AF65-F5344CB8AC3E}">
        <p14:creationId xmlns:p14="http://schemas.microsoft.com/office/powerpoint/2010/main" val="618569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81064E-5524-CDDD-3E84-FAF9ECF79A96}"/>
            </a:ext>
          </a:extLst>
        </p:cNvPr>
        <p:cNvGrpSpPr/>
        <p:nvPr/>
      </p:nvGrpSpPr>
      <p:grpSpPr>
        <a:xfrm>
          <a:off x="0" y="0"/>
          <a:ext cx="0" cy="0"/>
          <a:chOff x="0" y="0"/>
          <a:chExt cx="0" cy="0"/>
        </a:xfrm>
      </p:grpSpPr>
      <p:sp>
        <p:nvSpPr>
          <p:cNvPr id="8195" name="Rectangle 3">
            <a:extLst>
              <a:ext uri="{FF2B5EF4-FFF2-40B4-BE49-F238E27FC236}">
                <a16:creationId xmlns:a16="http://schemas.microsoft.com/office/drawing/2014/main" id="{C4C42BC4-170C-BAA0-90E0-82B61AB58455}"/>
              </a:ext>
            </a:extLst>
          </p:cNvPr>
          <p:cNvSpPr>
            <a:spLocks noGrp="1" noChangeArrowheads="1"/>
          </p:cNvSpPr>
          <p:nvPr>
            <p:ph type="body" idx="1"/>
          </p:nvPr>
        </p:nvSpPr>
        <p:spPr>
          <a:xfrm>
            <a:off x="838200" y="1489120"/>
            <a:ext cx="10515600" cy="5046432"/>
          </a:xfrm>
          <a:noFill/>
        </p:spPr>
        <p:txBody>
          <a:bodyPr>
            <a:normAutofit/>
          </a:bodyPr>
          <a:lstStyle/>
          <a:p>
            <a:pPr lvl="1"/>
            <a:r>
              <a:rPr lang="en-US" altLang="en-US" sz="1800" b="1" dirty="0"/>
              <a:t>Every I/O Controller is stand alone – it operates independently. </a:t>
            </a:r>
            <a:r>
              <a:rPr lang="en-US" altLang="en-US" sz="1800" dirty="0"/>
              <a:t>The Channel Finder Service on the IOC allows any PVXS (or Channel Access Client) to connect to any PV on this IOC. </a:t>
            </a:r>
            <a:r>
              <a:rPr lang="en-US" altLang="en-US" sz="1800" b="1" dirty="0"/>
              <a:t>When an IOC is booted, it sends out a beacon to all clients to notify them that a new IOC is online. Any clients with unresolved PVs sends out connection requests for PVs that may be on this new IOC.</a:t>
            </a:r>
          </a:p>
          <a:p>
            <a:pPr lvl="1"/>
            <a:endParaRPr lang="en-US" altLang="en-US" sz="1800" dirty="0"/>
          </a:p>
          <a:p>
            <a:pPr lvl="1"/>
            <a:r>
              <a:rPr lang="en-US" altLang="en-US" sz="1800" b="1" dirty="0"/>
              <a:t>PVXS and Channel Access have a separate connection for each client that connects to a PV which isolates any given connection from holding up others when a client is not reading the events off of the client side queue quickly enough</a:t>
            </a:r>
            <a:r>
              <a:rPr lang="en-US" altLang="en-US" sz="1800" dirty="0"/>
              <a:t>.</a:t>
            </a:r>
          </a:p>
          <a:p>
            <a:pPr lvl="1"/>
            <a:endParaRPr lang="en-US" altLang="en-US" sz="1800" dirty="0"/>
          </a:p>
          <a:p>
            <a:pPr lvl="1"/>
            <a:r>
              <a:rPr lang="en-US" altLang="en-US" sz="1800" dirty="0"/>
              <a:t>There are many different time domains from interfaces to high speed instruments, through the Process Database and it’s related queues for issuing monitors, to PVXS/CA server queues to optimize packet size for network throughput. The same is true on the client side. A Cache is lossy and a queues is less lossy.</a:t>
            </a:r>
          </a:p>
          <a:p>
            <a:pPr marL="457200" lvl="1" indent="0">
              <a:buNone/>
            </a:pPr>
            <a:endParaRPr lang="en-US" altLang="en-US" sz="1800" dirty="0"/>
          </a:p>
          <a:p>
            <a:pPr marL="457200" lvl="1" indent="0">
              <a:buNone/>
            </a:pPr>
            <a:r>
              <a:rPr lang="en-US" altLang="en-US" sz="1800" i="1" dirty="0"/>
              <a:t>The most common mistake that is made on GUI development is to connect an event directly to a widget update. These fail is the most embarrassing way. Changing the state of a digital input wood show up on the display 10’s of seconds later.</a:t>
            </a:r>
          </a:p>
          <a:p>
            <a:pPr marL="457200" lvl="1" indent="0">
              <a:buNone/>
            </a:pPr>
            <a:r>
              <a:rPr lang="en-US" altLang="en-US" sz="1800" i="1" dirty="0"/>
              <a:t>On one project, there were multiple instances of Phoebus screens monitoring the 10 kHz orbit data. We were called to the control room to diagnose why the operator screens were operating sluggishly.</a:t>
            </a:r>
          </a:p>
          <a:p>
            <a:pPr lvl="1"/>
            <a:endParaRPr lang="en-US" altLang="en-US" sz="1800" i="1" dirty="0"/>
          </a:p>
          <a:p>
            <a:pPr marL="457200" lvl="1" indent="0">
              <a:buNone/>
            </a:pPr>
            <a:endParaRPr lang="en-US" altLang="en-US" sz="1800" dirty="0"/>
          </a:p>
          <a:p>
            <a:pPr marL="457200" lvl="1" indent="0">
              <a:buNone/>
            </a:pPr>
            <a:endParaRPr lang="en-US" altLang="en-US" sz="1800" dirty="0"/>
          </a:p>
          <a:p>
            <a:pPr lvl="1"/>
            <a:endParaRPr lang="en-US" altLang="en-US" sz="1400" dirty="0"/>
          </a:p>
        </p:txBody>
      </p:sp>
      <p:sp>
        <p:nvSpPr>
          <p:cNvPr id="2" name="Title 1">
            <a:extLst>
              <a:ext uri="{FF2B5EF4-FFF2-40B4-BE49-F238E27FC236}">
                <a16:creationId xmlns:a16="http://schemas.microsoft.com/office/drawing/2014/main" id="{122CBEB8-D818-92A4-0E59-FAAAF6FE1097}"/>
              </a:ext>
            </a:extLst>
          </p:cNvPr>
          <p:cNvSpPr txBox="1">
            <a:spLocks/>
          </p:cNvSpPr>
          <p:nvPr/>
        </p:nvSpPr>
        <p:spPr>
          <a:xfrm>
            <a:off x="415600" y="593367"/>
            <a:ext cx="11360800" cy="763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dirty="0"/>
              <a:t>EPICS is Robust – PVA / CA</a:t>
            </a:r>
            <a:endParaRPr lang="en-US" dirty="0"/>
          </a:p>
        </p:txBody>
      </p:sp>
    </p:spTree>
    <p:extLst>
      <p:ext uri="{BB962C8B-B14F-4D97-AF65-F5344CB8AC3E}">
        <p14:creationId xmlns:p14="http://schemas.microsoft.com/office/powerpoint/2010/main" val="1293660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15600" y="593367"/>
            <a:ext cx="11360800" cy="763600"/>
          </a:xfrm>
          <a:prstGeom prst="rect">
            <a:avLst/>
          </a:prstGeom>
        </p:spPr>
        <p:txBody>
          <a:bodyPr vert="horz" wrap="square" lIns="121900" tIns="121900" rIns="121900" bIns="121900" rtlCol="0" anchor="t" anchorCtr="0">
            <a:noAutofit/>
          </a:bodyPr>
          <a:lstStyle/>
          <a:p>
            <a:pPr algn="ctr"/>
            <a:r>
              <a:rPr lang="en" dirty="0"/>
              <a:t>Outline</a:t>
            </a:r>
          </a:p>
        </p:txBody>
      </p:sp>
      <p:sp>
        <p:nvSpPr>
          <p:cNvPr id="67" name="Shape 67"/>
          <p:cNvSpPr txBox="1">
            <a:spLocks noGrp="1"/>
          </p:cNvSpPr>
          <p:nvPr>
            <p:ph type="body" idx="1"/>
          </p:nvPr>
        </p:nvSpPr>
        <p:spPr>
          <a:xfrm>
            <a:off x="415600" y="1536633"/>
            <a:ext cx="11360800" cy="4555200"/>
          </a:xfrm>
          <a:prstGeom prst="rect">
            <a:avLst/>
          </a:prstGeom>
        </p:spPr>
        <p:txBody>
          <a:bodyPr vert="horz" wrap="square" lIns="121900" tIns="121900" rIns="121900" bIns="121900" rtlCol="0" anchor="t" anchorCtr="0">
            <a:noAutofit/>
          </a:bodyPr>
          <a:lstStyle/>
          <a:p>
            <a:pPr marL="609585" indent="-304792"/>
            <a:r>
              <a:rPr lang="en" dirty="0"/>
              <a:t>Scientific Control Systems – Scope</a:t>
            </a:r>
          </a:p>
          <a:p>
            <a:pPr marL="609585" indent="-304792"/>
            <a:endParaRPr lang="en" dirty="0"/>
          </a:p>
          <a:p>
            <a:pPr marL="609585" indent="-304792"/>
            <a:r>
              <a:rPr lang="en" dirty="0"/>
              <a:t>Scientific Control Systems - Requirements</a:t>
            </a:r>
          </a:p>
          <a:p>
            <a:pPr marL="609585" indent="-304792"/>
            <a:endParaRPr lang="en" dirty="0"/>
          </a:p>
          <a:p>
            <a:pPr marL="609585" indent="-304792"/>
            <a:r>
              <a:rPr lang="en" dirty="0"/>
              <a:t>EPICS is part of a Scientific Control System</a:t>
            </a:r>
          </a:p>
          <a:p>
            <a:pPr marL="609585" indent="-304792"/>
            <a:endParaRPr lang="en" dirty="0"/>
          </a:p>
          <a:p>
            <a:pPr marL="609585" indent="-304792"/>
            <a:r>
              <a:rPr lang="en" dirty="0"/>
              <a:t>EPICS – Core is built to scale to large physics facilities</a:t>
            </a:r>
          </a:p>
          <a:p>
            <a:pPr marL="609585" indent="-304792"/>
            <a:endParaRPr lang="en" dirty="0"/>
          </a:p>
          <a:p>
            <a:pPr marL="609585" indent="-304792"/>
            <a:r>
              <a:rPr lang="en" dirty="0"/>
              <a:t>EPICS - Services Support and Application Development</a:t>
            </a:r>
          </a:p>
          <a:p>
            <a:pPr marL="609585" indent="-304792"/>
            <a:endParaRPr lang="en" dirty="0"/>
          </a:p>
          <a:p>
            <a:pPr marL="609585" indent="-304792"/>
            <a:r>
              <a:rPr lang="en" dirty="0"/>
              <a:t>Scientific Control Systems - Conclusion</a:t>
            </a:r>
          </a:p>
          <a:p>
            <a:pPr marL="304793" indent="0">
              <a:buNone/>
            </a:pPr>
            <a:endParaRPr lang="en" dirty="0"/>
          </a:p>
          <a:p>
            <a:pPr>
              <a:buNone/>
            </a:pPr>
            <a:endParaRPr dirty="0"/>
          </a:p>
          <a:p>
            <a:pPr>
              <a:buNone/>
            </a:pPr>
            <a:endParaRPr dirty="0"/>
          </a:p>
        </p:txBody>
      </p:sp>
      <p:pic>
        <p:nvPicPr>
          <p:cNvPr id="4" name="Grafik 10"/>
          <p:cNvPicPr>
            <a:picLocks noChangeAspect="1"/>
          </p:cNvPicPr>
          <p:nvPr/>
        </p:nvPicPr>
        <p:blipFill>
          <a:blip r:embed="rId3"/>
          <a:stretch>
            <a:fillRect/>
          </a:stretch>
        </p:blipFill>
        <p:spPr>
          <a:xfrm>
            <a:off x="10946292" y="6430217"/>
            <a:ext cx="647200" cy="256593"/>
          </a:xfrm>
          <a:prstGeom prst="rect">
            <a:avLst/>
          </a:prstGeom>
        </p:spPr>
      </p:pic>
    </p:spTree>
    <p:extLst>
      <p:ext uri="{BB962C8B-B14F-4D97-AF65-F5344CB8AC3E}">
        <p14:creationId xmlns:p14="http://schemas.microsoft.com/office/powerpoint/2010/main" val="2328352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Oval 100">
            <a:extLst>
              <a:ext uri="{FF2B5EF4-FFF2-40B4-BE49-F238E27FC236}">
                <a16:creationId xmlns:a16="http://schemas.microsoft.com/office/drawing/2014/main" id="{DFD691B4-E4AD-40D7-AB05-A00858359AD3}"/>
              </a:ext>
            </a:extLst>
          </p:cNvPr>
          <p:cNvSpPr/>
          <p:nvPr/>
        </p:nvSpPr>
        <p:spPr>
          <a:xfrm>
            <a:off x="2815117" y="4078130"/>
            <a:ext cx="1157068" cy="9155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chemeClr val="tx1"/>
                </a:solidFill>
                <a:latin typeface="Times New Roman"/>
              </a:rPr>
              <a:t>.015 Sec Scan Task</a:t>
            </a:r>
          </a:p>
        </p:txBody>
      </p:sp>
      <p:sp>
        <p:nvSpPr>
          <p:cNvPr id="99" name="Oval 98">
            <a:extLst>
              <a:ext uri="{FF2B5EF4-FFF2-40B4-BE49-F238E27FC236}">
                <a16:creationId xmlns:a16="http://schemas.microsoft.com/office/drawing/2014/main" id="{CE9DA8B5-137D-4138-A17E-6567B61352A2}"/>
              </a:ext>
            </a:extLst>
          </p:cNvPr>
          <p:cNvSpPr/>
          <p:nvPr/>
        </p:nvSpPr>
        <p:spPr>
          <a:xfrm>
            <a:off x="2662717" y="4067769"/>
            <a:ext cx="1157068" cy="9155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chemeClr val="tx1"/>
                </a:solidFill>
                <a:latin typeface="Times New Roman"/>
              </a:rPr>
              <a:t>.015 Sec Scan Task</a:t>
            </a:r>
          </a:p>
        </p:txBody>
      </p:sp>
      <p:sp>
        <p:nvSpPr>
          <p:cNvPr id="8" name="Oval 7">
            <a:extLst>
              <a:ext uri="{FF2B5EF4-FFF2-40B4-BE49-F238E27FC236}">
                <a16:creationId xmlns:a16="http://schemas.microsoft.com/office/drawing/2014/main" id="{5046D19E-82DE-4C81-A494-9A7ADE061C0D}"/>
              </a:ext>
            </a:extLst>
          </p:cNvPr>
          <p:cNvSpPr/>
          <p:nvPr/>
        </p:nvSpPr>
        <p:spPr>
          <a:xfrm>
            <a:off x="5714692" y="9258"/>
            <a:ext cx="3182937" cy="86329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dirty="0">
              <a:solidFill>
                <a:srgbClr val="FFFFFF"/>
              </a:solidFill>
              <a:latin typeface="Times New Roman"/>
            </a:endParaRPr>
          </a:p>
        </p:txBody>
      </p:sp>
      <p:sp>
        <p:nvSpPr>
          <p:cNvPr id="9219" name="Rectangle 9">
            <a:extLst>
              <a:ext uri="{FF2B5EF4-FFF2-40B4-BE49-F238E27FC236}">
                <a16:creationId xmlns:a16="http://schemas.microsoft.com/office/drawing/2014/main" id="{90157BAB-CCBD-42A1-A1E2-3633DABDA6DA}"/>
              </a:ext>
            </a:extLst>
          </p:cNvPr>
          <p:cNvSpPr>
            <a:spLocks noChangeArrowheads="1"/>
          </p:cNvSpPr>
          <p:nvPr/>
        </p:nvSpPr>
        <p:spPr bwMode="auto">
          <a:xfrm>
            <a:off x="5536891" y="106719"/>
            <a:ext cx="35385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800" dirty="0">
                <a:solidFill>
                  <a:srgbClr val="000000"/>
                </a:solidFill>
              </a:rPr>
              <a:t>Channel Access Client</a:t>
            </a:r>
          </a:p>
          <a:p>
            <a:pPr algn="ctr" eaLnBrk="0" fontAlgn="base" hangingPunct="0">
              <a:spcBef>
                <a:spcPct val="0"/>
              </a:spcBef>
              <a:spcAft>
                <a:spcPct val="0"/>
              </a:spcAft>
            </a:pPr>
            <a:r>
              <a:rPr lang="en-US" altLang="en-US" sz="1800" dirty="0">
                <a:solidFill>
                  <a:srgbClr val="000000"/>
                </a:solidFill>
              </a:rPr>
              <a:t>Connect         Get/Put/Monitor</a:t>
            </a:r>
          </a:p>
        </p:txBody>
      </p:sp>
      <p:cxnSp>
        <p:nvCxnSpPr>
          <p:cNvPr id="51" name="Straight Connector 50">
            <a:extLst>
              <a:ext uri="{FF2B5EF4-FFF2-40B4-BE49-F238E27FC236}">
                <a16:creationId xmlns:a16="http://schemas.microsoft.com/office/drawing/2014/main" id="{C5CD2DB8-1F90-4D95-87CB-6D5E8B2F05AB}"/>
              </a:ext>
            </a:extLst>
          </p:cNvPr>
          <p:cNvCxnSpPr>
            <a:cxnSpLocks/>
          </p:cNvCxnSpPr>
          <p:nvPr/>
        </p:nvCxnSpPr>
        <p:spPr>
          <a:xfrm flipV="1">
            <a:off x="1361862" y="1227913"/>
            <a:ext cx="10152805" cy="2577"/>
          </a:xfrm>
          <a:prstGeom prst="line">
            <a:avLst/>
          </a:prstGeom>
          <a:ln w="28575"/>
        </p:spPr>
        <p:style>
          <a:lnRef idx="1">
            <a:schemeClr val="dk1"/>
          </a:lnRef>
          <a:fillRef idx="0">
            <a:schemeClr val="dk1"/>
          </a:fillRef>
          <a:effectRef idx="0">
            <a:schemeClr val="dk1"/>
          </a:effectRef>
          <a:fontRef idx="minor">
            <a:schemeClr val="tx1"/>
          </a:fontRef>
        </p:style>
      </p:cxnSp>
      <p:cxnSp>
        <p:nvCxnSpPr>
          <p:cNvPr id="58" name="Straight Arrow Connector 57">
            <a:extLst>
              <a:ext uri="{FF2B5EF4-FFF2-40B4-BE49-F238E27FC236}">
                <a16:creationId xmlns:a16="http://schemas.microsoft.com/office/drawing/2014/main" id="{2B02CB1B-98C7-4888-A5F1-100D3B650BA3}"/>
              </a:ext>
            </a:extLst>
          </p:cNvPr>
          <p:cNvCxnSpPr>
            <a:cxnSpLocks/>
          </p:cNvCxnSpPr>
          <p:nvPr/>
        </p:nvCxnSpPr>
        <p:spPr>
          <a:xfrm>
            <a:off x="8002588" y="831036"/>
            <a:ext cx="0" cy="41433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222" name="TextBox 58">
            <a:extLst>
              <a:ext uri="{FF2B5EF4-FFF2-40B4-BE49-F238E27FC236}">
                <a16:creationId xmlns:a16="http://schemas.microsoft.com/office/drawing/2014/main" id="{1CFAADFF-7636-4EC5-9FB2-1E8A50E5ACA1}"/>
              </a:ext>
            </a:extLst>
          </p:cNvPr>
          <p:cNvSpPr txBox="1">
            <a:spLocks noChangeArrowheads="1"/>
          </p:cNvSpPr>
          <p:nvPr/>
        </p:nvSpPr>
        <p:spPr bwMode="auto">
          <a:xfrm>
            <a:off x="7744824" y="875486"/>
            <a:ext cx="1108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TCP/IP</a:t>
            </a:r>
          </a:p>
        </p:txBody>
      </p:sp>
      <p:cxnSp>
        <p:nvCxnSpPr>
          <p:cNvPr id="62" name="Straight Arrow Connector 61">
            <a:extLst>
              <a:ext uri="{FF2B5EF4-FFF2-40B4-BE49-F238E27FC236}">
                <a16:creationId xmlns:a16="http://schemas.microsoft.com/office/drawing/2014/main" id="{7FD8DB9B-E4D4-4396-9481-2C828D61BCFC}"/>
              </a:ext>
            </a:extLst>
          </p:cNvPr>
          <p:cNvCxnSpPr>
            <a:cxnSpLocks/>
          </p:cNvCxnSpPr>
          <p:nvPr/>
        </p:nvCxnSpPr>
        <p:spPr>
          <a:xfrm>
            <a:off x="6635750" y="837386"/>
            <a:ext cx="0" cy="41433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224" name="TextBox 62">
            <a:extLst>
              <a:ext uri="{FF2B5EF4-FFF2-40B4-BE49-F238E27FC236}">
                <a16:creationId xmlns:a16="http://schemas.microsoft.com/office/drawing/2014/main" id="{30678C6C-2E4F-4C4D-9F95-637D6D91B022}"/>
              </a:ext>
            </a:extLst>
          </p:cNvPr>
          <p:cNvSpPr txBox="1">
            <a:spLocks noChangeArrowheads="1"/>
          </p:cNvSpPr>
          <p:nvPr/>
        </p:nvSpPr>
        <p:spPr bwMode="auto">
          <a:xfrm>
            <a:off x="6464307" y="895746"/>
            <a:ext cx="8064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UDP</a:t>
            </a:r>
          </a:p>
        </p:txBody>
      </p:sp>
      <p:cxnSp>
        <p:nvCxnSpPr>
          <p:cNvPr id="68" name="Straight Connector 67">
            <a:extLst>
              <a:ext uri="{FF2B5EF4-FFF2-40B4-BE49-F238E27FC236}">
                <a16:creationId xmlns:a16="http://schemas.microsoft.com/office/drawing/2014/main" id="{E0006FB0-B49B-4B98-9D99-23E3C7BE8E83}"/>
              </a:ext>
            </a:extLst>
          </p:cNvPr>
          <p:cNvCxnSpPr>
            <a:cxnSpLocks/>
          </p:cNvCxnSpPr>
          <p:nvPr/>
        </p:nvCxnSpPr>
        <p:spPr>
          <a:xfrm flipV="1">
            <a:off x="1554357" y="3797730"/>
            <a:ext cx="5956482" cy="54239"/>
          </a:xfrm>
          <a:prstGeom prst="line">
            <a:avLst/>
          </a:prstGeom>
        </p:spPr>
        <p:style>
          <a:lnRef idx="1">
            <a:schemeClr val="accent1"/>
          </a:lnRef>
          <a:fillRef idx="0">
            <a:schemeClr val="accent1"/>
          </a:fillRef>
          <a:effectRef idx="0">
            <a:schemeClr val="accent1"/>
          </a:effectRef>
          <a:fontRef idx="minor">
            <a:schemeClr val="tx1"/>
          </a:fontRef>
        </p:style>
      </p:cxnSp>
      <p:sp>
        <p:nvSpPr>
          <p:cNvPr id="9237" name="TextBox 69">
            <a:extLst>
              <a:ext uri="{FF2B5EF4-FFF2-40B4-BE49-F238E27FC236}">
                <a16:creationId xmlns:a16="http://schemas.microsoft.com/office/drawing/2014/main" id="{DA299B31-5667-4E09-BE76-D7D47C68D934}"/>
              </a:ext>
            </a:extLst>
          </p:cNvPr>
          <p:cNvSpPr txBox="1">
            <a:spLocks noChangeArrowheads="1"/>
          </p:cNvSpPr>
          <p:nvPr/>
        </p:nvSpPr>
        <p:spPr bwMode="auto">
          <a:xfrm>
            <a:off x="2374954" y="3494514"/>
            <a:ext cx="44715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800" b="1" dirty="0">
                <a:solidFill>
                  <a:srgbClr val="000000"/>
                </a:solidFill>
              </a:rPr>
              <a:t>IOC</a:t>
            </a:r>
            <a:r>
              <a:rPr lang="en-US" altLang="en-US" sz="1800" dirty="0">
                <a:solidFill>
                  <a:srgbClr val="000000"/>
                </a:solidFill>
              </a:rPr>
              <a:t> </a:t>
            </a:r>
            <a:r>
              <a:rPr lang="en-US" altLang="en-US" sz="1800" b="1" dirty="0">
                <a:solidFill>
                  <a:srgbClr val="000000"/>
                </a:solidFill>
              </a:rPr>
              <a:t>Database Records</a:t>
            </a:r>
          </a:p>
        </p:txBody>
      </p:sp>
      <p:sp>
        <p:nvSpPr>
          <p:cNvPr id="9261" name="TextBox 93">
            <a:extLst>
              <a:ext uri="{FF2B5EF4-FFF2-40B4-BE49-F238E27FC236}">
                <a16:creationId xmlns:a16="http://schemas.microsoft.com/office/drawing/2014/main" id="{8C8EFC69-6A61-4274-BAA8-4C6747004205}"/>
              </a:ext>
            </a:extLst>
          </p:cNvPr>
          <p:cNvSpPr txBox="1">
            <a:spLocks noChangeArrowheads="1"/>
          </p:cNvSpPr>
          <p:nvPr/>
        </p:nvSpPr>
        <p:spPr bwMode="auto">
          <a:xfrm>
            <a:off x="1512320" y="881834"/>
            <a:ext cx="1539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800" dirty="0">
                <a:solidFill>
                  <a:srgbClr val="000000"/>
                </a:solidFill>
              </a:rPr>
              <a:t>Ethernet</a:t>
            </a:r>
          </a:p>
        </p:txBody>
      </p:sp>
      <p:sp>
        <p:nvSpPr>
          <p:cNvPr id="71" name="Oval 70">
            <a:extLst>
              <a:ext uri="{FF2B5EF4-FFF2-40B4-BE49-F238E27FC236}">
                <a16:creationId xmlns:a16="http://schemas.microsoft.com/office/drawing/2014/main" id="{2DA43958-164A-4D81-B46F-A0A8103E6F80}"/>
              </a:ext>
            </a:extLst>
          </p:cNvPr>
          <p:cNvSpPr/>
          <p:nvPr/>
        </p:nvSpPr>
        <p:spPr>
          <a:xfrm>
            <a:off x="6082089" y="2884273"/>
            <a:ext cx="1438275" cy="4159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dirty="0">
              <a:solidFill>
                <a:srgbClr val="FFFFFF"/>
              </a:solidFill>
              <a:latin typeface="Times New Roman"/>
            </a:endParaRPr>
          </a:p>
        </p:txBody>
      </p:sp>
      <p:sp>
        <p:nvSpPr>
          <p:cNvPr id="9240" name="Rectangle 72">
            <a:extLst>
              <a:ext uri="{FF2B5EF4-FFF2-40B4-BE49-F238E27FC236}">
                <a16:creationId xmlns:a16="http://schemas.microsoft.com/office/drawing/2014/main" id="{004BD7C3-97E5-43C9-B6E2-E5A1EA29A05C}"/>
              </a:ext>
            </a:extLst>
          </p:cNvPr>
          <p:cNvSpPr>
            <a:spLocks noChangeArrowheads="1"/>
          </p:cNvSpPr>
          <p:nvPr/>
        </p:nvSpPr>
        <p:spPr bwMode="auto">
          <a:xfrm>
            <a:off x="6439276" y="2954122"/>
            <a:ext cx="8755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0"/>
              </a:spcBef>
              <a:spcAft>
                <a:spcPct val="0"/>
              </a:spcAft>
            </a:pPr>
            <a:r>
              <a:rPr lang="en-US" altLang="en-US" sz="1400" dirty="0">
                <a:solidFill>
                  <a:srgbClr val="000000"/>
                </a:solidFill>
              </a:rPr>
              <a:t>dbAccess</a:t>
            </a:r>
          </a:p>
        </p:txBody>
      </p:sp>
      <p:sp>
        <p:nvSpPr>
          <p:cNvPr id="77" name="Oval 76">
            <a:extLst>
              <a:ext uri="{FF2B5EF4-FFF2-40B4-BE49-F238E27FC236}">
                <a16:creationId xmlns:a16="http://schemas.microsoft.com/office/drawing/2014/main" id="{0E990469-A251-4BB8-832E-3A4EA0C6A879}"/>
              </a:ext>
            </a:extLst>
          </p:cNvPr>
          <p:cNvSpPr/>
          <p:nvPr/>
        </p:nvSpPr>
        <p:spPr>
          <a:xfrm>
            <a:off x="6450388" y="1673441"/>
            <a:ext cx="1109662" cy="100488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dirty="0">
                <a:solidFill>
                  <a:srgbClr val="000000"/>
                </a:solidFill>
                <a:latin typeface="Times New Roman"/>
              </a:rPr>
              <a:t>Access</a:t>
            </a:r>
          </a:p>
        </p:txBody>
      </p:sp>
      <p:sp>
        <p:nvSpPr>
          <p:cNvPr id="79" name="Oval 78">
            <a:extLst>
              <a:ext uri="{FF2B5EF4-FFF2-40B4-BE49-F238E27FC236}">
                <a16:creationId xmlns:a16="http://schemas.microsoft.com/office/drawing/2014/main" id="{66980538-3486-4384-A972-0765E8C1FF7D}"/>
              </a:ext>
            </a:extLst>
          </p:cNvPr>
          <p:cNvSpPr/>
          <p:nvPr/>
        </p:nvSpPr>
        <p:spPr>
          <a:xfrm>
            <a:off x="6196389" y="1657566"/>
            <a:ext cx="1108075" cy="100488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dirty="0">
                <a:solidFill>
                  <a:srgbClr val="000000"/>
                </a:solidFill>
                <a:latin typeface="Times New Roman"/>
              </a:rPr>
              <a:t>pvAccess</a:t>
            </a:r>
          </a:p>
        </p:txBody>
      </p:sp>
      <p:sp>
        <p:nvSpPr>
          <p:cNvPr id="81" name="Oval 80">
            <a:extLst>
              <a:ext uri="{FF2B5EF4-FFF2-40B4-BE49-F238E27FC236}">
                <a16:creationId xmlns:a16="http://schemas.microsoft.com/office/drawing/2014/main" id="{2B6D98E1-6CB8-4C70-B0A4-B7DA155556C8}"/>
              </a:ext>
            </a:extLst>
          </p:cNvPr>
          <p:cNvSpPr/>
          <p:nvPr/>
        </p:nvSpPr>
        <p:spPr>
          <a:xfrm>
            <a:off x="6080986" y="1680806"/>
            <a:ext cx="1108075" cy="100488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rgbClr val="000000"/>
                </a:solidFill>
                <a:latin typeface="Times New Roman"/>
              </a:rPr>
              <a:t>Channel Access</a:t>
            </a:r>
          </a:p>
          <a:p>
            <a:pPr algn="ctr" eaLnBrk="0" fontAlgn="base" hangingPunct="0">
              <a:spcBef>
                <a:spcPct val="0"/>
              </a:spcBef>
              <a:spcAft>
                <a:spcPct val="0"/>
              </a:spcAft>
              <a:defRPr/>
            </a:pPr>
            <a:r>
              <a:rPr lang="en-US" sz="1400" dirty="0">
                <a:solidFill>
                  <a:srgbClr val="000000"/>
                </a:solidFill>
                <a:latin typeface="Times New Roman"/>
              </a:rPr>
              <a:t>Server Receive</a:t>
            </a:r>
          </a:p>
        </p:txBody>
      </p:sp>
      <p:cxnSp>
        <p:nvCxnSpPr>
          <p:cNvPr id="85" name="Straight Arrow Connector 84">
            <a:extLst>
              <a:ext uri="{FF2B5EF4-FFF2-40B4-BE49-F238E27FC236}">
                <a16:creationId xmlns:a16="http://schemas.microsoft.com/office/drawing/2014/main" id="{954C1EAE-F9E8-4236-A5A3-F481DD4FC3E0}"/>
              </a:ext>
            </a:extLst>
          </p:cNvPr>
          <p:cNvCxnSpPr>
            <a:cxnSpLocks/>
          </p:cNvCxnSpPr>
          <p:nvPr/>
        </p:nvCxnSpPr>
        <p:spPr>
          <a:xfrm>
            <a:off x="6656763" y="3265332"/>
            <a:ext cx="4762" cy="26670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AA1F478E-A672-4159-AEAF-E43587B75897}"/>
              </a:ext>
            </a:extLst>
          </p:cNvPr>
          <p:cNvCxnSpPr>
            <a:cxnSpLocks/>
          </p:cNvCxnSpPr>
          <p:nvPr/>
        </p:nvCxnSpPr>
        <p:spPr>
          <a:xfrm>
            <a:off x="6604375" y="1251166"/>
            <a:ext cx="0" cy="41433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265" name="TextBox 97">
            <a:extLst>
              <a:ext uri="{FF2B5EF4-FFF2-40B4-BE49-F238E27FC236}">
                <a16:creationId xmlns:a16="http://schemas.microsoft.com/office/drawing/2014/main" id="{6308D9CD-E922-4966-A011-CA5160226DE8}"/>
              </a:ext>
            </a:extLst>
          </p:cNvPr>
          <p:cNvSpPr txBox="1">
            <a:spLocks noChangeArrowheads="1"/>
          </p:cNvSpPr>
          <p:nvPr/>
        </p:nvSpPr>
        <p:spPr bwMode="auto">
          <a:xfrm>
            <a:off x="6370236" y="1317081"/>
            <a:ext cx="1108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TCP/IP</a:t>
            </a:r>
          </a:p>
        </p:txBody>
      </p:sp>
      <p:sp>
        <p:nvSpPr>
          <p:cNvPr id="9269" name="TextBox 101">
            <a:extLst>
              <a:ext uri="{FF2B5EF4-FFF2-40B4-BE49-F238E27FC236}">
                <a16:creationId xmlns:a16="http://schemas.microsoft.com/office/drawing/2014/main" id="{54B6B304-0CDB-4A26-AEB7-3B192213A0AE}"/>
              </a:ext>
            </a:extLst>
          </p:cNvPr>
          <p:cNvSpPr txBox="1">
            <a:spLocks noChangeArrowheads="1"/>
          </p:cNvSpPr>
          <p:nvPr/>
        </p:nvSpPr>
        <p:spPr bwMode="auto">
          <a:xfrm>
            <a:off x="9984821" y="1312618"/>
            <a:ext cx="8064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UDP</a:t>
            </a:r>
          </a:p>
        </p:txBody>
      </p:sp>
      <p:sp>
        <p:nvSpPr>
          <p:cNvPr id="105" name="Oval 104">
            <a:extLst>
              <a:ext uri="{FF2B5EF4-FFF2-40B4-BE49-F238E27FC236}">
                <a16:creationId xmlns:a16="http://schemas.microsoft.com/office/drawing/2014/main" id="{4F602A27-BCFE-4226-9957-DC96B85A400F}"/>
              </a:ext>
            </a:extLst>
          </p:cNvPr>
          <p:cNvSpPr/>
          <p:nvPr/>
        </p:nvSpPr>
        <p:spPr>
          <a:xfrm>
            <a:off x="4710725" y="2882944"/>
            <a:ext cx="1236662" cy="41433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dirty="0">
              <a:solidFill>
                <a:srgbClr val="FFFFFF"/>
              </a:solidFill>
              <a:latin typeface="Times New Roman"/>
            </a:endParaRPr>
          </a:p>
        </p:txBody>
      </p:sp>
      <p:sp>
        <p:nvSpPr>
          <p:cNvPr id="9273" name="Rectangle 105">
            <a:extLst>
              <a:ext uri="{FF2B5EF4-FFF2-40B4-BE49-F238E27FC236}">
                <a16:creationId xmlns:a16="http://schemas.microsoft.com/office/drawing/2014/main" id="{669C5C44-705D-40F1-8398-283B607AC845}"/>
              </a:ext>
            </a:extLst>
          </p:cNvPr>
          <p:cNvSpPr>
            <a:spLocks noChangeArrowheads="1"/>
          </p:cNvSpPr>
          <p:nvPr/>
        </p:nvSpPr>
        <p:spPr bwMode="auto">
          <a:xfrm>
            <a:off x="5085375" y="2898819"/>
            <a:ext cx="4762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0"/>
              </a:spcBef>
              <a:spcAft>
                <a:spcPct val="0"/>
              </a:spcAft>
            </a:pPr>
            <a:r>
              <a:rPr lang="en-US" altLang="en-US" sz="1400" dirty="0">
                <a:solidFill>
                  <a:srgbClr val="000000"/>
                </a:solidFill>
              </a:rPr>
              <a:t>rsrv</a:t>
            </a:r>
          </a:p>
        </p:txBody>
      </p:sp>
      <p:sp>
        <p:nvSpPr>
          <p:cNvPr id="107" name="Oval 106">
            <a:extLst>
              <a:ext uri="{FF2B5EF4-FFF2-40B4-BE49-F238E27FC236}">
                <a16:creationId xmlns:a16="http://schemas.microsoft.com/office/drawing/2014/main" id="{583C7B9B-47AA-4B00-9F3A-0674CA775A64}"/>
              </a:ext>
            </a:extLst>
          </p:cNvPr>
          <p:cNvSpPr/>
          <p:nvPr/>
        </p:nvSpPr>
        <p:spPr>
          <a:xfrm>
            <a:off x="4925805" y="1636601"/>
            <a:ext cx="1108075" cy="100488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dirty="0">
                <a:solidFill>
                  <a:srgbClr val="000000"/>
                </a:solidFill>
                <a:latin typeface="Times New Roman"/>
              </a:rPr>
              <a:t>Access</a:t>
            </a:r>
          </a:p>
        </p:txBody>
      </p:sp>
      <p:sp>
        <p:nvSpPr>
          <p:cNvPr id="109" name="Oval 108">
            <a:extLst>
              <a:ext uri="{FF2B5EF4-FFF2-40B4-BE49-F238E27FC236}">
                <a16:creationId xmlns:a16="http://schemas.microsoft.com/office/drawing/2014/main" id="{337AE2E5-D476-4FE1-85EC-B0ED31E5DE41}"/>
              </a:ext>
            </a:extLst>
          </p:cNvPr>
          <p:cNvSpPr/>
          <p:nvPr/>
        </p:nvSpPr>
        <p:spPr>
          <a:xfrm>
            <a:off x="4671805" y="1620726"/>
            <a:ext cx="1108075" cy="100488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dirty="0">
                <a:solidFill>
                  <a:srgbClr val="000000"/>
                </a:solidFill>
                <a:latin typeface="Times New Roman"/>
              </a:rPr>
              <a:t>pvAccess</a:t>
            </a:r>
          </a:p>
        </p:txBody>
      </p:sp>
      <p:sp>
        <p:nvSpPr>
          <p:cNvPr id="111" name="Oval 110">
            <a:extLst>
              <a:ext uri="{FF2B5EF4-FFF2-40B4-BE49-F238E27FC236}">
                <a16:creationId xmlns:a16="http://schemas.microsoft.com/office/drawing/2014/main" id="{D5DAB061-A6D5-4F73-99B3-63AC42AB1DF9}"/>
              </a:ext>
            </a:extLst>
          </p:cNvPr>
          <p:cNvSpPr/>
          <p:nvPr/>
        </p:nvSpPr>
        <p:spPr>
          <a:xfrm>
            <a:off x="4557505" y="1617551"/>
            <a:ext cx="1108075" cy="100488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rgbClr val="000000"/>
                </a:solidFill>
                <a:latin typeface="Times New Roman"/>
              </a:rPr>
              <a:t>Channel Access Server Send</a:t>
            </a:r>
          </a:p>
        </p:txBody>
      </p:sp>
      <p:cxnSp>
        <p:nvCxnSpPr>
          <p:cNvPr id="114" name="Straight Arrow Connector 113">
            <a:extLst>
              <a:ext uri="{FF2B5EF4-FFF2-40B4-BE49-F238E27FC236}">
                <a16:creationId xmlns:a16="http://schemas.microsoft.com/office/drawing/2014/main" id="{CA114F14-D351-4265-B1D5-7769510C513D}"/>
              </a:ext>
            </a:extLst>
          </p:cNvPr>
          <p:cNvCxnSpPr>
            <a:cxnSpLocks/>
          </p:cNvCxnSpPr>
          <p:nvPr/>
        </p:nvCxnSpPr>
        <p:spPr>
          <a:xfrm>
            <a:off x="5325088" y="3264003"/>
            <a:ext cx="4763" cy="26511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283" name="TextBox 115">
            <a:extLst>
              <a:ext uri="{FF2B5EF4-FFF2-40B4-BE49-F238E27FC236}">
                <a16:creationId xmlns:a16="http://schemas.microsoft.com/office/drawing/2014/main" id="{36A2B2FE-F19D-4316-AAA8-F78C2D768EF7}"/>
              </a:ext>
            </a:extLst>
          </p:cNvPr>
          <p:cNvSpPr txBox="1">
            <a:spLocks noChangeArrowheads="1"/>
          </p:cNvSpPr>
          <p:nvPr/>
        </p:nvSpPr>
        <p:spPr bwMode="auto">
          <a:xfrm>
            <a:off x="4860386" y="1285978"/>
            <a:ext cx="1108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TCP/IP</a:t>
            </a:r>
          </a:p>
        </p:txBody>
      </p:sp>
      <p:cxnSp>
        <p:nvCxnSpPr>
          <p:cNvPr id="88" name="Straight Connector 87">
            <a:extLst>
              <a:ext uri="{FF2B5EF4-FFF2-40B4-BE49-F238E27FC236}">
                <a16:creationId xmlns:a16="http://schemas.microsoft.com/office/drawing/2014/main" id="{85AB8543-54DB-4387-B690-747F611B57B4}"/>
              </a:ext>
            </a:extLst>
          </p:cNvPr>
          <p:cNvCxnSpPr>
            <a:cxnSpLocks/>
          </p:cNvCxnSpPr>
          <p:nvPr/>
        </p:nvCxnSpPr>
        <p:spPr>
          <a:xfrm>
            <a:off x="8198643" y="3558691"/>
            <a:ext cx="2948280" cy="253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A306C693-4C6D-47A6-BB27-3AFA03E6C328}"/>
              </a:ext>
            </a:extLst>
          </p:cNvPr>
          <p:cNvCxnSpPr>
            <a:cxnSpLocks/>
          </p:cNvCxnSpPr>
          <p:nvPr/>
        </p:nvCxnSpPr>
        <p:spPr>
          <a:xfrm>
            <a:off x="8198643" y="3888891"/>
            <a:ext cx="2948280" cy="32544"/>
          </a:xfrm>
          <a:prstGeom prst="line">
            <a:avLst/>
          </a:prstGeom>
        </p:spPr>
        <p:style>
          <a:lnRef idx="1">
            <a:schemeClr val="accent1"/>
          </a:lnRef>
          <a:fillRef idx="0">
            <a:schemeClr val="accent1"/>
          </a:fillRef>
          <a:effectRef idx="0">
            <a:schemeClr val="accent1"/>
          </a:effectRef>
          <a:fontRef idx="minor">
            <a:schemeClr val="tx1"/>
          </a:fontRef>
        </p:style>
      </p:cxnSp>
      <p:sp>
        <p:nvSpPr>
          <p:cNvPr id="96" name="TextBox 87">
            <a:extLst>
              <a:ext uri="{FF2B5EF4-FFF2-40B4-BE49-F238E27FC236}">
                <a16:creationId xmlns:a16="http://schemas.microsoft.com/office/drawing/2014/main" id="{0487DAE0-3E15-4484-A247-F7E1E467B135}"/>
              </a:ext>
            </a:extLst>
          </p:cNvPr>
          <p:cNvSpPr txBox="1">
            <a:spLocks noChangeArrowheads="1"/>
          </p:cNvSpPr>
          <p:nvPr/>
        </p:nvSpPr>
        <p:spPr bwMode="auto">
          <a:xfrm>
            <a:off x="8297067" y="3612666"/>
            <a:ext cx="27845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b="1" dirty="0">
                <a:solidFill>
                  <a:srgbClr val="000000"/>
                </a:solidFill>
              </a:rPr>
              <a:t>Record Name Hash Table</a:t>
            </a:r>
          </a:p>
        </p:txBody>
      </p:sp>
      <p:sp>
        <p:nvSpPr>
          <p:cNvPr id="98" name="Oval 97">
            <a:extLst>
              <a:ext uri="{FF2B5EF4-FFF2-40B4-BE49-F238E27FC236}">
                <a16:creationId xmlns:a16="http://schemas.microsoft.com/office/drawing/2014/main" id="{BEF734B2-80C0-4739-A062-5D9DC024B985}"/>
              </a:ext>
            </a:extLst>
          </p:cNvPr>
          <p:cNvSpPr/>
          <p:nvPr/>
        </p:nvSpPr>
        <p:spPr>
          <a:xfrm>
            <a:off x="8383030" y="2913127"/>
            <a:ext cx="1938337" cy="41433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chemeClr val="tx1"/>
                </a:solidFill>
                <a:latin typeface="Times New Roman"/>
              </a:rPr>
              <a:t>Lookup Routine</a:t>
            </a:r>
          </a:p>
        </p:txBody>
      </p:sp>
      <p:sp>
        <p:nvSpPr>
          <p:cNvPr id="106" name="Oval 105">
            <a:extLst>
              <a:ext uri="{FF2B5EF4-FFF2-40B4-BE49-F238E27FC236}">
                <a16:creationId xmlns:a16="http://schemas.microsoft.com/office/drawing/2014/main" id="{F81CC9F8-42F0-49B8-B7E7-69A359F70973}"/>
              </a:ext>
            </a:extLst>
          </p:cNvPr>
          <p:cNvSpPr/>
          <p:nvPr/>
        </p:nvSpPr>
        <p:spPr>
          <a:xfrm>
            <a:off x="9548019" y="1653690"/>
            <a:ext cx="1108075" cy="100488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chemeClr val="tx1"/>
                </a:solidFill>
                <a:latin typeface="Times New Roman"/>
              </a:rPr>
              <a:t>Channel Access</a:t>
            </a:r>
          </a:p>
        </p:txBody>
      </p:sp>
      <p:cxnSp>
        <p:nvCxnSpPr>
          <p:cNvPr id="123" name="Straight Arrow Connector 122">
            <a:extLst>
              <a:ext uri="{FF2B5EF4-FFF2-40B4-BE49-F238E27FC236}">
                <a16:creationId xmlns:a16="http://schemas.microsoft.com/office/drawing/2014/main" id="{C4233D50-01E7-47C8-9318-5A393F69CADD}"/>
              </a:ext>
            </a:extLst>
          </p:cNvPr>
          <p:cNvCxnSpPr>
            <a:cxnSpLocks/>
          </p:cNvCxnSpPr>
          <p:nvPr/>
        </p:nvCxnSpPr>
        <p:spPr>
          <a:xfrm>
            <a:off x="10089355" y="1245704"/>
            <a:ext cx="0" cy="41433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884D63B4-1E8A-4ED2-89BD-D13E791D01BE}"/>
              </a:ext>
            </a:extLst>
          </p:cNvPr>
          <p:cNvCxnSpPr>
            <a:cxnSpLocks/>
            <a:stCxn id="106" idx="4"/>
            <a:endCxn id="98" idx="7"/>
          </p:cNvCxnSpPr>
          <p:nvPr/>
        </p:nvCxnSpPr>
        <p:spPr>
          <a:xfrm flipH="1">
            <a:off x="10037504" y="2658578"/>
            <a:ext cx="64553" cy="31522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DEB2DA18-544C-4C3A-BD6E-C03CA1A9248E}"/>
              </a:ext>
            </a:extLst>
          </p:cNvPr>
          <p:cNvCxnSpPr>
            <a:cxnSpLocks/>
          </p:cNvCxnSpPr>
          <p:nvPr/>
        </p:nvCxnSpPr>
        <p:spPr>
          <a:xfrm>
            <a:off x="3097615" y="4978018"/>
            <a:ext cx="1587" cy="25876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F2016D80-28F2-4A1A-91F8-FC342123993A}"/>
              </a:ext>
            </a:extLst>
          </p:cNvPr>
          <p:cNvCxnSpPr>
            <a:cxnSpLocks/>
          </p:cNvCxnSpPr>
          <p:nvPr/>
        </p:nvCxnSpPr>
        <p:spPr>
          <a:xfrm>
            <a:off x="1461273" y="5238494"/>
            <a:ext cx="4024679" cy="7976"/>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C48BC2AC-B42D-42AC-B337-18560876F384}"/>
              </a:ext>
            </a:extLst>
          </p:cNvPr>
          <p:cNvCxnSpPr>
            <a:cxnSpLocks/>
          </p:cNvCxnSpPr>
          <p:nvPr/>
        </p:nvCxnSpPr>
        <p:spPr>
          <a:xfrm>
            <a:off x="1461273" y="5510673"/>
            <a:ext cx="4018569" cy="0"/>
          </a:xfrm>
          <a:prstGeom prst="line">
            <a:avLst/>
          </a:prstGeom>
        </p:spPr>
        <p:style>
          <a:lnRef idx="1">
            <a:schemeClr val="accent1"/>
          </a:lnRef>
          <a:fillRef idx="0">
            <a:schemeClr val="accent1"/>
          </a:fillRef>
          <a:effectRef idx="0">
            <a:schemeClr val="accent1"/>
          </a:effectRef>
          <a:fontRef idx="minor">
            <a:schemeClr val="tx1"/>
          </a:fontRef>
        </p:style>
      </p:cxnSp>
      <p:sp>
        <p:nvSpPr>
          <p:cNvPr id="90" name="TextBox 87">
            <a:extLst>
              <a:ext uri="{FF2B5EF4-FFF2-40B4-BE49-F238E27FC236}">
                <a16:creationId xmlns:a16="http://schemas.microsoft.com/office/drawing/2014/main" id="{CE4E3CDE-5AE1-431F-9482-40DBCEA85E7C}"/>
              </a:ext>
            </a:extLst>
          </p:cNvPr>
          <p:cNvSpPr txBox="1">
            <a:spLocks noChangeArrowheads="1"/>
          </p:cNvSpPr>
          <p:nvPr/>
        </p:nvSpPr>
        <p:spPr bwMode="auto">
          <a:xfrm>
            <a:off x="2551498" y="4938693"/>
            <a:ext cx="20238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Read/Write</a:t>
            </a:r>
          </a:p>
        </p:txBody>
      </p:sp>
      <p:sp>
        <p:nvSpPr>
          <p:cNvPr id="91" name="TextBox 87">
            <a:extLst>
              <a:ext uri="{FF2B5EF4-FFF2-40B4-BE49-F238E27FC236}">
                <a16:creationId xmlns:a16="http://schemas.microsoft.com/office/drawing/2014/main" id="{FDF127C4-F1F6-46CF-A607-40E19EDC24CF}"/>
              </a:ext>
            </a:extLst>
          </p:cNvPr>
          <p:cNvSpPr txBox="1">
            <a:spLocks noChangeArrowheads="1"/>
          </p:cNvSpPr>
          <p:nvPr/>
        </p:nvSpPr>
        <p:spPr bwMode="auto">
          <a:xfrm>
            <a:off x="1508328" y="5238494"/>
            <a:ext cx="34174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b="1" dirty="0">
                <a:solidFill>
                  <a:srgbClr val="000000"/>
                </a:solidFill>
              </a:rPr>
              <a:t>Device Read and Write Data Tables in IOC</a:t>
            </a:r>
          </a:p>
        </p:txBody>
      </p:sp>
      <p:sp>
        <p:nvSpPr>
          <p:cNvPr id="92" name="Oval 91">
            <a:extLst>
              <a:ext uri="{FF2B5EF4-FFF2-40B4-BE49-F238E27FC236}">
                <a16:creationId xmlns:a16="http://schemas.microsoft.com/office/drawing/2014/main" id="{10BA5DC6-4304-486D-9641-B649BCAABC57}"/>
              </a:ext>
            </a:extLst>
          </p:cNvPr>
          <p:cNvSpPr/>
          <p:nvPr/>
        </p:nvSpPr>
        <p:spPr>
          <a:xfrm>
            <a:off x="2510317" y="4066295"/>
            <a:ext cx="1157068" cy="9155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chemeClr val="tx1"/>
                </a:solidFill>
                <a:latin typeface="Times New Roman"/>
              </a:rPr>
              <a:t>.015 Sec Scan Task</a:t>
            </a:r>
          </a:p>
        </p:txBody>
      </p:sp>
      <p:cxnSp>
        <p:nvCxnSpPr>
          <p:cNvPr id="103" name="Straight Arrow Connector 102">
            <a:extLst>
              <a:ext uri="{FF2B5EF4-FFF2-40B4-BE49-F238E27FC236}">
                <a16:creationId xmlns:a16="http://schemas.microsoft.com/office/drawing/2014/main" id="{DBE0870D-41C6-44AD-8F96-448C5869C018}"/>
              </a:ext>
            </a:extLst>
          </p:cNvPr>
          <p:cNvCxnSpPr>
            <a:cxnSpLocks/>
          </p:cNvCxnSpPr>
          <p:nvPr/>
        </p:nvCxnSpPr>
        <p:spPr>
          <a:xfrm>
            <a:off x="3076492" y="3826176"/>
            <a:ext cx="1587" cy="25876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Oval 128">
            <a:extLst>
              <a:ext uri="{FF2B5EF4-FFF2-40B4-BE49-F238E27FC236}">
                <a16:creationId xmlns:a16="http://schemas.microsoft.com/office/drawing/2014/main" id="{E0616187-E175-40E8-A7AC-4B178A90D9F7}"/>
              </a:ext>
            </a:extLst>
          </p:cNvPr>
          <p:cNvSpPr/>
          <p:nvPr/>
        </p:nvSpPr>
        <p:spPr>
          <a:xfrm>
            <a:off x="1616647" y="5677467"/>
            <a:ext cx="999125" cy="74124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200" dirty="0">
                <a:solidFill>
                  <a:schemeClr val="tx1"/>
                </a:solidFill>
                <a:latin typeface="Times New Roman"/>
              </a:rPr>
              <a:t>Periodic R/W Task</a:t>
            </a:r>
          </a:p>
        </p:txBody>
      </p:sp>
      <p:cxnSp>
        <p:nvCxnSpPr>
          <p:cNvPr id="144" name="Straight Connector 143">
            <a:extLst>
              <a:ext uri="{FF2B5EF4-FFF2-40B4-BE49-F238E27FC236}">
                <a16:creationId xmlns:a16="http://schemas.microsoft.com/office/drawing/2014/main" id="{F74987BA-5D90-423A-AAC2-E72C4CDFD7A0}"/>
              </a:ext>
            </a:extLst>
          </p:cNvPr>
          <p:cNvCxnSpPr>
            <a:cxnSpLocks/>
          </p:cNvCxnSpPr>
          <p:nvPr/>
        </p:nvCxnSpPr>
        <p:spPr>
          <a:xfrm flipV="1">
            <a:off x="1554357" y="3529940"/>
            <a:ext cx="5849620" cy="33309"/>
          </a:xfrm>
          <a:prstGeom prst="line">
            <a:avLst/>
          </a:prstGeom>
        </p:spPr>
        <p:style>
          <a:lnRef idx="1">
            <a:schemeClr val="accent1"/>
          </a:lnRef>
          <a:fillRef idx="0">
            <a:schemeClr val="accent1"/>
          </a:fillRef>
          <a:effectRef idx="0">
            <a:schemeClr val="accent1"/>
          </a:effectRef>
          <a:fontRef idx="minor">
            <a:schemeClr val="tx1"/>
          </a:fontRef>
        </p:style>
      </p:cxnSp>
      <p:sp>
        <p:nvSpPr>
          <p:cNvPr id="153" name="TextBox 75">
            <a:extLst>
              <a:ext uri="{FF2B5EF4-FFF2-40B4-BE49-F238E27FC236}">
                <a16:creationId xmlns:a16="http://schemas.microsoft.com/office/drawing/2014/main" id="{AE81BCD1-0EC5-4F6F-A4DE-F98DE4CE5EC7}"/>
              </a:ext>
            </a:extLst>
          </p:cNvPr>
          <p:cNvSpPr txBox="1">
            <a:spLocks noChangeArrowheads="1"/>
          </p:cNvSpPr>
          <p:nvPr/>
        </p:nvSpPr>
        <p:spPr bwMode="auto">
          <a:xfrm>
            <a:off x="5210726" y="2462035"/>
            <a:ext cx="415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0"/>
              </a:spcBef>
              <a:spcAft>
                <a:spcPct val="0"/>
              </a:spcAft>
            </a:pPr>
            <a:r>
              <a:rPr lang="en-US" altLang="en-US" sz="1800" dirty="0">
                <a:solidFill>
                  <a:srgbClr val="000000"/>
                </a:solidFill>
              </a:rPr>
              <a:t>…</a:t>
            </a:r>
          </a:p>
        </p:txBody>
      </p:sp>
      <p:cxnSp>
        <p:nvCxnSpPr>
          <p:cNvPr id="154" name="Straight Arrow Connector 153">
            <a:extLst>
              <a:ext uri="{FF2B5EF4-FFF2-40B4-BE49-F238E27FC236}">
                <a16:creationId xmlns:a16="http://schemas.microsoft.com/office/drawing/2014/main" id="{00666686-5A89-4FF1-84B9-98535A2C9D4D}"/>
              </a:ext>
            </a:extLst>
          </p:cNvPr>
          <p:cNvCxnSpPr>
            <a:cxnSpLocks/>
          </p:cNvCxnSpPr>
          <p:nvPr/>
        </p:nvCxnSpPr>
        <p:spPr>
          <a:xfrm>
            <a:off x="5076667" y="2596124"/>
            <a:ext cx="1587" cy="25876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4BECD989-C88C-44E1-8C54-673A76F979FD}"/>
              </a:ext>
            </a:extLst>
          </p:cNvPr>
          <p:cNvCxnSpPr>
            <a:cxnSpLocks/>
          </p:cNvCxnSpPr>
          <p:nvPr/>
        </p:nvCxnSpPr>
        <p:spPr>
          <a:xfrm>
            <a:off x="5183746" y="2608813"/>
            <a:ext cx="1587" cy="25876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E056E649-25FE-4F95-8AE4-DD87AF2E4060}"/>
              </a:ext>
            </a:extLst>
          </p:cNvPr>
          <p:cNvCxnSpPr>
            <a:cxnSpLocks/>
          </p:cNvCxnSpPr>
          <p:nvPr/>
        </p:nvCxnSpPr>
        <p:spPr>
          <a:xfrm>
            <a:off x="5745110" y="2601061"/>
            <a:ext cx="1587" cy="25876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7" name="TextBox 75">
            <a:extLst>
              <a:ext uri="{FF2B5EF4-FFF2-40B4-BE49-F238E27FC236}">
                <a16:creationId xmlns:a16="http://schemas.microsoft.com/office/drawing/2014/main" id="{AB627FBB-31E7-4457-9243-20E97D2D0016}"/>
              </a:ext>
            </a:extLst>
          </p:cNvPr>
          <p:cNvSpPr txBox="1">
            <a:spLocks noChangeArrowheads="1"/>
          </p:cNvSpPr>
          <p:nvPr/>
        </p:nvSpPr>
        <p:spPr bwMode="auto">
          <a:xfrm>
            <a:off x="6716312" y="2544943"/>
            <a:ext cx="415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0"/>
              </a:spcBef>
              <a:spcAft>
                <a:spcPct val="0"/>
              </a:spcAft>
            </a:pPr>
            <a:r>
              <a:rPr lang="en-US" altLang="en-US" sz="1800" dirty="0">
                <a:solidFill>
                  <a:srgbClr val="000000"/>
                </a:solidFill>
              </a:rPr>
              <a:t>…</a:t>
            </a:r>
          </a:p>
        </p:txBody>
      </p:sp>
      <p:cxnSp>
        <p:nvCxnSpPr>
          <p:cNvPr id="158" name="Straight Arrow Connector 157">
            <a:extLst>
              <a:ext uri="{FF2B5EF4-FFF2-40B4-BE49-F238E27FC236}">
                <a16:creationId xmlns:a16="http://schemas.microsoft.com/office/drawing/2014/main" id="{5D986F3E-D175-47F1-A5D0-C984B64B8C83}"/>
              </a:ext>
            </a:extLst>
          </p:cNvPr>
          <p:cNvCxnSpPr>
            <a:cxnSpLocks/>
          </p:cNvCxnSpPr>
          <p:nvPr/>
        </p:nvCxnSpPr>
        <p:spPr>
          <a:xfrm>
            <a:off x="6582253" y="2643520"/>
            <a:ext cx="1587" cy="25876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D63DE2BB-E0CE-4150-BB82-DA4D8AE8F5D8}"/>
              </a:ext>
            </a:extLst>
          </p:cNvPr>
          <p:cNvCxnSpPr>
            <a:cxnSpLocks/>
          </p:cNvCxnSpPr>
          <p:nvPr/>
        </p:nvCxnSpPr>
        <p:spPr>
          <a:xfrm>
            <a:off x="6689332" y="2656209"/>
            <a:ext cx="1587" cy="25876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B9544807-81DF-4C36-845E-99762C0AFAA3}"/>
              </a:ext>
            </a:extLst>
          </p:cNvPr>
          <p:cNvCxnSpPr>
            <a:cxnSpLocks/>
          </p:cNvCxnSpPr>
          <p:nvPr/>
        </p:nvCxnSpPr>
        <p:spPr>
          <a:xfrm>
            <a:off x="7250696" y="2648457"/>
            <a:ext cx="1587" cy="25876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1" name="Oval 160">
            <a:extLst>
              <a:ext uri="{FF2B5EF4-FFF2-40B4-BE49-F238E27FC236}">
                <a16:creationId xmlns:a16="http://schemas.microsoft.com/office/drawing/2014/main" id="{73F8DC48-A125-4559-B360-2FD743B701D5}"/>
              </a:ext>
            </a:extLst>
          </p:cNvPr>
          <p:cNvSpPr/>
          <p:nvPr/>
        </p:nvSpPr>
        <p:spPr>
          <a:xfrm>
            <a:off x="5135207" y="4025070"/>
            <a:ext cx="1157068" cy="9155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chemeClr val="tx1"/>
                </a:solidFill>
                <a:latin typeface="Times New Roman"/>
              </a:rPr>
              <a:t>IO Scan Task</a:t>
            </a:r>
          </a:p>
        </p:txBody>
      </p:sp>
      <p:cxnSp>
        <p:nvCxnSpPr>
          <p:cNvPr id="162" name="Straight Arrow Connector 161">
            <a:extLst>
              <a:ext uri="{FF2B5EF4-FFF2-40B4-BE49-F238E27FC236}">
                <a16:creationId xmlns:a16="http://schemas.microsoft.com/office/drawing/2014/main" id="{B2607346-0B1E-4DB3-9027-C57017CDDD3F}"/>
              </a:ext>
            </a:extLst>
          </p:cNvPr>
          <p:cNvCxnSpPr>
            <a:cxnSpLocks/>
          </p:cNvCxnSpPr>
          <p:nvPr/>
        </p:nvCxnSpPr>
        <p:spPr>
          <a:xfrm>
            <a:off x="5731230" y="3792991"/>
            <a:ext cx="1587" cy="25876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7E2D0C19-B6FE-4060-B608-2471DD2F56D8}"/>
              </a:ext>
            </a:extLst>
          </p:cNvPr>
          <p:cNvCxnSpPr>
            <a:cxnSpLocks/>
            <a:endCxn id="129" idx="0"/>
          </p:cNvCxnSpPr>
          <p:nvPr/>
        </p:nvCxnSpPr>
        <p:spPr>
          <a:xfrm>
            <a:off x="2110267" y="5500580"/>
            <a:ext cx="5943" cy="17688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974A25E5-D43D-4AEE-A5CB-92E76964EF4A}"/>
              </a:ext>
            </a:extLst>
          </p:cNvPr>
          <p:cNvCxnSpPr>
            <a:cxnSpLocks/>
          </p:cNvCxnSpPr>
          <p:nvPr/>
        </p:nvCxnSpPr>
        <p:spPr>
          <a:xfrm>
            <a:off x="4103828" y="6510889"/>
            <a:ext cx="5943" cy="17688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AB67A4E1-0AB4-4E67-93D1-4B05098BE5C7}"/>
              </a:ext>
            </a:extLst>
          </p:cNvPr>
          <p:cNvCxnSpPr>
            <a:cxnSpLocks/>
          </p:cNvCxnSpPr>
          <p:nvPr/>
        </p:nvCxnSpPr>
        <p:spPr>
          <a:xfrm>
            <a:off x="1390099" y="6539349"/>
            <a:ext cx="8195634" cy="0"/>
          </a:xfrm>
          <a:prstGeom prst="line">
            <a:avLst/>
          </a:prstGeom>
          <a:ln w="28575"/>
        </p:spPr>
        <p:style>
          <a:lnRef idx="1">
            <a:schemeClr val="dk1"/>
          </a:lnRef>
          <a:fillRef idx="0">
            <a:schemeClr val="dk1"/>
          </a:fillRef>
          <a:effectRef idx="0">
            <a:schemeClr val="dk1"/>
          </a:effectRef>
          <a:fontRef idx="minor">
            <a:schemeClr val="tx1"/>
          </a:fontRef>
        </p:style>
      </p:cxnSp>
      <p:sp>
        <p:nvSpPr>
          <p:cNvPr id="167" name="TextBox 87">
            <a:extLst>
              <a:ext uri="{FF2B5EF4-FFF2-40B4-BE49-F238E27FC236}">
                <a16:creationId xmlns:a16="http://schemas.microsoft.com/office/drawing/2014/main" id="{E5D2F4AF-77C4-4790-831C-EDB09EE3989C}"/>
              </a:ext>
            </a:extLst>
          </p:cNvPr>
          <p:cNvSpPr txBox="1">
            <a:spLocks noChangeArrowheads="1"/>
          </p:cNvSpPr>
          <p:nvPr/>
        </p:nvSpPr>
        <p:spPr bwMode="auto">
          <a:xfrm>
            <a:off x="3780197" y="6599333"/>
            <a:ext cx="89133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Devices</a:t>
            </a:r>
          </a:p>
        </p:txBody>
      </p:sp>
      <p:cxnSp>
        <p:nvCxnSpPr>
          <p:cNvPr id="168" name="Straight Arrow Connector 167">
            <a:extLst>
              <a:ext uri="{FF2B5EF4-FFF2-40B4-BE49-F238E27FC236}">
                <a16:creationId xmlns:a16="http://schemas.microsoft.com/office/drawing/2014/main" id="{3C730686-9EC5-4E20-BEF7-AD8185B16D78}"/>
              </a:ext>
            </a:extLst>
          </p:cNvPr>
          <p:cNvCxnSpPr>
            <a:cxnSpLocks/>
          </p:cNvCxnSpPr>
          <p:nvPr/>
        </p:nvCxnSpPr>
        <p:spPr>
          <a:xfrm>
            <a:off x="2110267" y="6379658"/>
            <a:ext cx="5943" cy="17688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9" name="Oval 168">
            <a:extLst>
              <a:ext uri="{FF2B5EF4-FFF2-40B4-BE49-F238E27FC236}">
                <a16:creationId xmlns:a16="http://schemas.microsoft.com/office/drawing/2014/main" id="{34E7F62C-993D-41F8-B148-C3340C0FEA1E}"/>
              </a:ext>
            </a:extLst>
          </p:cNvPr>
          <p:cNvSpPr/>
          <p:nvPr/>
        </p:nvSpPr>
        <p:spPr>
          <a:xfrm>
            <a:off x="4992332" y="5670886"/>
            <a:ext cx="999125" cy="74124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200" dirty="0">
                <a:solidFill>
                  <a:schemeClr val="tx1"/>
                </a:solidFill>
                <a:latin typeface="Times New Roman"/>
              </a:rPr>
              <a:t>Asynch Read Task</a:t>
            </a:r>
          </a:p>
        </p:txBody>
      </p:sp>
      <p:cxnSp>
        <p:nvCxnSpPr>
          <p:cNvPr id="170" name="Straight Arrow Connector 169">
            <a:extLst>
              <a:ext uri="{FF2B5EF4-FFF2-40B4-BE49-F238E27FC236}">
                <a16:creationId xmlns:a16="http://schemas.microsoft.com/office/drawing/2014/main" id="{B50C81DA-D6EB-4AB7-BF8A-7B974F347E37}"/>
              </a:ext>
            </a:extLst>
          </p:cNvPr>
          <p:cNvCxnSpPr>
            <a:cxnSpLocks/>
            <a:endCxn id="169" idx="1"/>
          </p:cNvCxnSpPr>
          <p:nvPr/>
        </p:nvCxnSpPr>
        <p:spPr>
          <a:xfrm>
            <a:off x="5138650" y="5500580"/>
            <a:ext cx="0" cy="278859"/>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1" name="Straight Arrow Connector 170">
            <a:extLst>
              <a:ext uri="{FF2B5EF4-FFF2-40B4-BE49-F238E27FC236}">
                <a16:creationId xmlns:a16="http://schemas.microsoft.com/office/drawing/2014/main" id="{86DF2FF1-FFDC-49A8-B9BB-50DB2898E3F7}"/>
              </a:ext>
            </a:extLst>
          </p:cNvPr>
          <p:cNvCxnSpPr>
            <a:cxnSpLocks/>
          </p:cNvCxnSpPr>
          <p:nvPr/>
        </p:nvCxnSpPr>
        <p:spPr>
          <a:xfrm>
            <a:off x="5485952" y="6373077"/>
            <a:ext cx="5943" cy="176887"/>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2" name="Straight Arrow Connector 171">
            <a:extLst>
              <a:ext uri="{FF2B5EF4-FFF2-40B4-BE49-F238E27FC236}">
                <a16:creationId xmlns:a16="http://schemas.microsoft.com/office/drawing/2014/main" id="{6CEBC9CB-584C-40CD-AAF8-2B64823D5956}"/>
              </a:ext>
            </a:extLst>
          </p:cNvPr>
          <p:cNvCxnSpPr>
            <a:cxnSpLocks/>
          </p:cNvCxnSpPr>
          <p:nvPr/>
        </p:nvCxnSpPr>
        <p:spPr>
          <a:xfrm flipH="1">
            <a:off x="5711685" y="4978018"/>
            <a:ext cx="3007" cy="751644"/>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3" name="Oval 172">
            <a:extLst>
              <a:ext uri="{FF2B5EF4-FFF2-40B4-BE49-F238E27FC236}">
                <a16:creationId xmlns:a16="http://schemas.microsoft.com/office/drawing/2014/main" id="{27E361FA-4501-4D49-9B80-8A8B1575B67F}"/>
              </a:ext>
            </a:extLst>
          </p:cNvPr>
          <p:cNvSpPr/>
          <p:nvPr/>
        </p:nvSpPr>
        <p:spPr>
          <a:xfrm>
            <a:off x="3373082" y="5661361"/>
            <a:ext cx="999125" cy="74124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200" dirty="0">
                <a:solidFill>
                  <a:schemeClr val="tx1"/>
                </a:solidFill>
                <a:latin typeface="Times New Roman"/>
              </a:rPr>
              <a:t>Synch Write Task</a:t>
            </a:r>
          </a:p>
        </p:txBody>
      </p:sp>
      <p:cxnSp>
        <p:nvCxnSpPr>
          <p:cNvPr id="174" name="Straight Arrow Connector 173">
            <a:extLst>
              <a:ext uri="{FF2B5EF4-FFF2-40B4-BE49-F238E27FC236}">
                <a16:creationId xmlns:a16="http://schemas.microsoft.com/office/drawing/2014/main" id="{9E4DC9D6-419A-41D9-B652-4D3CD85215E1}"/>
              </a:ext>
            </a:extLst>
          </p:cNvPr>
          <p:cNvCxnSpPr>
            <a:cxnSpLocks/>
            <a:endCxn id="173" idx="1"/>
          </p:cNvCxnSpPr>
          <p:nvPr/>
        </p:nvCxnSpPr>
        <p:spPr>
          <a:xfrm>
            <a:off x="3519400" y="5491055"/>
            <a:ext cx="0" cy="278859"/>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5" name="Straight Arrow Connector 174">
            <a:extLst>
              <a:ext uri="{FF2B5EF4-FFF2-40B4-BE49-F238E27FC236}">
                <a16:creationId xmlns:a16="http://schemas.microsoft.com/office/drawing/2014/main" id="{ED82D53A-5A87-44BC-AAD7-342AB2E38730}"/>
              </a:ext>
            </a:extLst>
          </p:cNvPr>
          <p:cNvCxnSpPr>
            <a:cxnSpLocks/>
          </p:cNvCxnSpPr>
          <p:nvPr/>
        </p:nvCxnSpPr>
        <p:spPr>
          <a:xfrm>
            <a:off x="3866702" y="6363552"/>
            <a:ext cx="5943" cy="176887"/>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6" name="TextBox 58">
            <a:extLst>
              <a:ext uri="{FF2B5EF4-FFF2-40B4-BE49-F238E27FC236}">
                <a16:creationId xmlns:a16="http://schemas.microsoft.com/office/drawing/2014/main" id="{4A7FFC7A-67F8-42B3-90CE-329A8D0741B5}"/>
              </a:ext>
            </a:extLst>
          </p:cNvPr>
          <p:cNvSpPr txBox="1">
            <a:spLocks noChangeArrowheads="1"/>
          </p:cNvSpPr>
          <p:nvPr/>
        </p:nvSpPr>
        <p:spPr bwMode="auto">
          <a:xfrm>
            <a:off x="6206762" y="6510889"/>
            <a:ext cx="32176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TCP/IP or Serial Communication</a:t>
            </a:r>
          </a:p>
        </p:txBody>
      </p:sp>
      <p:cxnSp>
        <p:nvCxnSpPr>
          <p:cNvPr id="104" name="Straight Connector 103">
            <a:extLst>
              <a:ext uri="{FF2B5EF4-FFF2-40B4-BE49-F238E27FC236}">
                <a16:creationId xmlns:a16="http://schemas.microsoft.com/office/drawing/2014/main" id="{E5A18268-3722-4EDA-972D-00723FEE57C7}"/>
              </a:ext>
            </a:extLst>
          </p:cNvPr>
          <p:cNvCxnSpPr>
            <a:cxnSpLocks/>
          </p:cNvCxnSpPr>
          <p:nvPr/>
        </p:nvCxnSpPr>
        <p:spPr>
          <a:xfrm>
            <a:off x="9436894" y="77833"/>
            <a:ext cx="2373312" cy="222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88CFD855-9EBF-4677-A024-EB7648C5B21F}"/>
              </a:ext>
            </a:extLst>
          </p:cNvPr>
          <p:cNvCxnSpPr>
            <a:cxnSpLocks/>
          </p:cNvCxnSpPr>
          <p:nvPr/>
        </p:nvCxnSpPr>
        <p:spPr>
          <a:xfrm>
            <a:off x="9436894" y="408033"/>
            <a:ext cx="2373312" cy="28575"/>
          </a:xfrm>
          <a:prstGeom prst="line">
            <a:avLst/>
          </a:prstGeom>
        </p:spPr>
        <p:style>
          <a:lnRef idx="1">
            <a:schemeClr val="accent1"/>
          </a:lnRef>
          <a:fillRef idx="0">
            <a:schemeClr val="accent1"/>
          </a:fillRef>
          <a:effectRef idx="0">
            <a:schemeClr val="accent1"/>
          </a:effectRef>
          <a:fontRef idx="minor">
            <a:schemeClr val="tx1"/>
          </a:fontRef>
        </p:style>
      </p:cxnSp>
      <p:sp>
        <p:nvSpPr>
          <p:cNvPr id="110" name="TextBox 87">
            <a:extLst>
              <a:ext uri="{FF2B5EF4-FFF2-40B4-BE49-F238E27FC236}">
                <a16:creationId xmlns:a16="http://schemas.microsoft.com/office/drawing/2014/main" id="{E33C5D31-6A8E-41DB-8A34-9E4DEC77CACF}"/>
              </a:ext>
            </a:extLst>
          </p:cNvPr>
          <p:cNvSpPr txBox="1">
            <a:spLocks noChangeArrowheads="1"/>
          </p:cNvSpPr>
          <p:nvPr/>
        </p:nvSpPr>
        <p:spPr bwMode="auto">
          <a:xfrm>
            <a:off x="9535319" y="131808"/>
            <a:ext cx="22415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Directory</a:t>
            </a:r>
          </a:p>
        </p:txBody>
      </p:sp>
      <p:cxnSp>
        <p:nvCxnSpPr>
          <p:cNvPr id="112" name="Straight Arrow Connector 111">
            <a:extLst>
              <a:ext uri="{FF2B5EF4-FFF2-40B4-BE49-F238E27FC236}">
                <a16:creationId xmlns:a16="http://schemas.microsoft.com/office/drawing/2014/main" id="{F2A55546-BC35-4B86-B579-9276821A9D25}"/>
              </a:ext>
            </a:extLst>
          </p:cNvPr>
          <p:cNvCxnSpPr>
            <a:cxnSpLocks/>
          </p:cNvCxnSpPr>
          <p:nvPr/>
        </p:nvCxnSpPr>
        <p:spPr>
          <a:xfrm flipV="1">
            <a:off x="10930437" y="3142129"/>
            <a:ext cx="1587" cy="41433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8" name="Oval 117">
            <a:extLst>
              <a:ext uri="{FF2B5EF4-FFF2-40B4-BE49-F238E27FC236}">
                <a16:creationId xmlns:a16="http://schemas.microsoft.com/office/drawing/2014/main" id="{162782D5-2133-4E56-829B-24E7D0A52060}"/>
              </a:ext>
            </a:extLst>
          </p:cNvPr>
          <p:cNvSpPr/>
          <p:nvPr/>
        </p:nvSpPr>
        <p:spPr>
          <a:xfrm>
            <a:off x="10271664" y="2641488"/>
            <a:ext cx="1289402" cy="47197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chemeClr val="tx1"/>
                </a:solidFill>
                <a:latin typeface="Times New Roman"/>
              </a:rPr>
              <a:t>Recc</a:t>
            </a:r>
          </a:p>
          <a:p>
            <a:pPr algn="ctr" eaLnBrk="0" fontAlgn="base" hangingPunct="0">
              <a:spcBef>
                <a:spcPct val="0"/>
              </a:spcBef>
              <a:spcAft>
                <a:spcPct val="0"/>
              </a:spcAft>
              <a:defRPr/>
            </a:pPr>
            <a:r>
              <a:rPr lang="en-US" sz="1400" dirty="0">
                <a:solidFill>
                  <a:schemeClr val="tx1"/>
                </a:solidFill>
                <a:latin typeface="Times New Roman"/>
              </a:rPr>
              <a:t>Caster</a:t>
            </a:r>
          </a:p>
        </p:txBody>
      </p:sp>
      <p:sp>
        <p:nvSpPr>
          <p:cNvPr id="120" name="TextBox 101">
            <a:extLst>
              <a:ext uri="{FF2B5EF4-FFF2-40B4-BE49-F238E27FC236}">
                <a16:creationId xmlns:a16="http://schemas.microsoft.com/office/drawing/2014/main" id="{B82E9C97-0055-4CB9-9C1C-1B5B0A08A755}"/>
              </a:ext>
            </a:extLst>
          </p:cNvPr>
          <p:cNvSpPr txBox="1">
            <a:spLocks noChangeArrowheads="1"/>
          </p:cNvSpPr>
          <p:nvPr/>
        </p:nvSpPr>
        <p:spPr bwMode="auto">
          <a:xfrm>
            <a:off x="10563938" y="959462"/>
            <a:ext cx="8064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HTTP</a:t>
            </a:r>
          </a:p>
        </p:txBody>
      </p:sp>
      <p:cxnSp>
        <p:nvCxnSpPr>
          <p:cNvPr id="122" name="Straight Arrow Connector 121">
            <a:extLst>
              <a:ext uri="{FF2B5EF4-FFF2-40B4-BE49-F238E27FC236}">
                <a16:creationId xmlns:a16="http://schemas.microsoft.com/office/drawing/2014/main" id="{911A5BE9-96D8-43C7-AA00-A75EB76A9E96}"/>
              </a:ext>
            </a:extLst>
          </p:cNvPr>
          <p:cNvCxnSpPr>
            <a:cxnSpLocks/>
          </p:cNvCxnSpPr>
          <p:nvPr/>
        </p:nvCxnSpPr>
        <p:spPr>
          <a:xfrm flipV="1">
            <a:off x="10916013" y="1251166"/>
            <a:ext cx="0" cy="1374879"/>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4" name="Oval 123">
            <a:extLst>
              <a:ext uri="{FF2B5EF4-FFF2-40B4-BE49-F238E27FC236}">
                <a16:creationId xmlns:a16="http://schemas.microsoft.com/office/drawing/2014/main" id="{8166056C-433E-48C1-8528-BF04E488F133}"/>
              </a:ext>
            </a:extLst>
          </p:cNvPr>
          <p:cNvSpPr/>
          <p:nvPr/>
        </p:nvSpPr>
        <p:spPr>
          <a:xfrm>
            <a:off x="10679680" y="607128"/>
            <a:ext cx="1502858" cy="39463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chemeClr val="tx1"/>
                </a:solidFill>
                <a:latin typeface="Times New Roman"/>
              </a:rPr>
              <a:t>RecCaster</a:t>
            </a:r>
          </a:p>
        </p:txBody>
      </p:sp>
      <p:cxnSp>
        <p:nvCxnSpPr>
          <p:cNvPr id="128" name="Straight Arrow Connector 127">
            <a:extLst>
              <a:ext uri="{FF2B5EF4-FFF2-40B4-BE49-F238E27FC236}">
                <a16:creationId xmlns:a16="http://schemas.microsoft.com/office/drawing/2014/main" id="{A521A8E9-ED88-4E93-8BF8-9CABC6072BFE}"/>
              </a:ext>
            </a:extLst>
          </p:cNvPr>
          <p:cNvCxnSpPr>
            <a:cxnSpLocks/>
            <a:stCxn id="124" idx="4"/>
          </p:cNvCxnSpPr>
          <p:nvPr/>
        </p:nvCxnSpPr>
        <p:spPr>
          <a:xfrm>
            <a:off x="11431109" y="1001758"/>
            <a:ext cx="0" cy="226155"/>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0F97E8AE-4CC0-4979-96FE-3783DBDE39FD}"/>
              </a:ext>
            </a:extLst>
          </p:cNvPr>
          <p:cNvCxnSpPr>
            <a:cxnSpLocks/>
          </p:cNvCxnSpPr>
          <p:nvPr/>
        </p:nvCxnSpPr>
        <p:spPr>
          <a:xfrm>
            <a:off x="11146923" y="422320"/>
            <a:ext cx="0" cy="245806"/>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8" name="Oval 137">
            <a:extLst>
              <a:ext uri="{FF2B5EF4-FFF2-40B4-BE49-F238E27FC236}">
                <a16:creationId xmlns:a16="http://schemas.microsoft.com/office/drawing/2014/main" id="{22BDDAA0-3996-40FC-876C-C42F07793532}"/>
              </a:ext>
            </a:extLst>
          </p:cNvPr>
          <p:cNvSpPr/>
          <p:nvPr/>
        </p:nvSpPr>
        <p:spPr>
          <a:xfrm>
            <a:off x="8804981" y="578857"/>
            <a:ext cx="1775818" cy="44646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1400" dirty="0">
                <a:solidFill>
                  <a:schemeClr val="tx1"/>
                </a:solidFill>
                <a:latin typeface="Times New Roman"/>
              </a:rPr>
              <a:t>Channel Finder Server</a:t>
            </a:r>
          </a:p>
        </p:txBody>
      </p:sp>
      <p:cxnSp>
        <p:nvCxnSpPr>
          <p:cNvPr id="139" name="Straight Arrow Connector 138">
            <a:extLst>
              <a:ext uri="{FF2B5EF4-FFF2-40B4-BE49-F238E27FC236}">
                <a16:creationId xmlns:a16="http://schemas.microsoft.com/office/drawing/2014/main" id="{090411C9-0FB7-41AD-95DA-0EF96D09D8E4}"/>
              </a:ext>
            </a:extLst>
          </p:cNvPr>
          <p:cNvCxnSpPr>
            <a:cxnSpLocks/>
            <a:stCxn id="138" idx="4"/>
          </p:cNvCxnSpPr>
          <p:nvPr/>
        </p:nvCxnSpPr>
        <p:spPr>
          <a:xfrm flipH="1">
            <a:off x="9655291" y="1025319"/>
            <a:ext cx="37599" cy="207354"/>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41DD3BB7-92BC-4F3D-8ACA-F10B353E7AC7}"/>
              </a:ext>
            </a:extLst>
          </p:cNvPr>
          <p:cNvCxnSpPr>
            <a:cxnSpLocks/>
          </p:cNvCxnSpPr>
          <p:nvPr/>
        </p:nvCxnSpPr>
        <p:spPr>
          <a:xfrm>
            <a:off x="9545184" y="409000"/>
            <a:ext cx="0" cy="245806"/>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58E8CFC1-C996-A97F-A9DE-31AFADF190FD}"/>
              </a:ext>
            </a:extLst>
          </p:cNvPr>
          <p:cNvCxnSpPr>
            <a:cxnSpLocks/>
          </p:cNvCxnSpPr>
          <p:nvPr/>
        </p:nvCxnSpPr>
        <p:spPr>
          <a:xfrm>
            <a:off x="5077602" y="1204061"/>
            <a:ext cx="0" cy="41433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 name="Rectangle 2">
            <a:extLst>
              <a:ext uri="{FF2B5EF4-FFF2-40B4-BE49-F238E27FC236}">
                <a16:creationId xmlns:a16="http://schemas.microsoft.com/office/drawing/2014/main" id="{599A1B10-E365-A141-D9D2-EDC1FB171CA1}"/>
              </a:ext>
            </a:extLst>
          </p:cNvPr>
          <p:cNvSpPr txBox="1">
            <a:spLocks noChangeArrowheads="1"/>
          </p:cNvSpPr>
          <p:nvPr/>
        </p:nvSpPr>
        <p:spPr>
          <a:xfrm>
            <a:off x="838200" y="9078"/>
            <a:ext cx="10515600" cy="892526"/>
          </a:xfrm>
          <a:prstGeom prst="rect">
            <a:avLst/>
          </a:prstGeom>
          <a:no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en-US" sz="2400" dirty="0"/>
              <a:t>EPICS Core</a:t>
            </a:r>
          </a:p>
        </p:txBody>
      </p:sp>
      <p:sp>
        <p:nvSpPr>
          <p:cNvPr id="3" name="Oval 2">
            <a:extLst>
              <a:ext uri="{FF2B5EF4-FFF2-40B4-BE49-F238E27FC236}">
                <a16:creationId xmlns:a16="http://schemas.microsoft.com/office/drawing/2014/main" id="{6862D1B8-7239-D66A-8256-C13F9D1545A2}"/>
              </a:ext>
            </a:extLst>
          </p:cNvPr>
          <p:cNvSpPr/>
          <p:nvPr/>
        </p:nvSpPr>
        <p:spPr>
          <a:xfrm>
            <a:off x="2164668" y="-17635"/>
            <a:ext cx="3182937" cy="86329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dirty="0">
              <a:solidFill>
                <a:srgbClr val="FFFFFF"/>
              </a:solidFill>
              <a:latin typeface="Times New Roman"/>
            </a:endParaRPr>
          </a:p>
        </p:txBody>
      </p:sp>
      <p:sp>
        <p:nvSpPr>
          <p:cNvPr id="4" name="Rectangle 9">
            <a:extLst>
              <a:ext uri="{FF2B5EF4-FFF2-40B4-BE49-F238E27FC236}">
                <a16:creationId xmlns:a16="http://schemas.microsoft.com/office/drawing/2014/main" id="{5E7DED5E-50C7-B8AF-202D-1F468A5BC651}"/>
              </a:ext>
            </a:extLst>
          </p:cNvPr>
          <p:cNvSpPr>
            <a:spLocks noChangeArrowheads="1"/>
          </p:cNvSpPr>
          <p:nvPr/>
        </p:nvSpPr>
        <p:spPr bwMode="auto">
          <a:xfrm>
            <a:off x="1986867" y="79826"/>
            <a:ext cx="35385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800" dirty="0">
                <a:solidFill>
                  <a:srgbClr val="000000"/>
                </a:solidFill>
              </a:rPr>
              <a:t>PV Access Client</a:t>
            </a:r>
          </a:p>
          <a:p>
            <a:pPr algn="ctr" eaLnBrk="0" fontAlgn="base" hangingPunct="0">
              <a:spcBef>
                <a:spcPct val="0"/>
              </a:spcBef>
              <a:spcAft>
                <a:spcPct val="0"/>
              </a:spcAft>
            </a:pPr>
            <a:r>
              <a:rPr lang="en-US" altLang="en-US" sz="1800" dirty="0">
                <a:solidFill>
                  <a:srgbClr val="000000"/>
                </a:solidFill>
              </a:rPr>
              <a:t>Connect  RPC/Get/Put/</a:t>
            </a:r>
            <a:r>
              <a:rPr lang="en-US" altLang="en-US" sz="1800" b="1" dirty="0">
                <a:solidFill>
                  <a:srgbClr val="000000"/>
                </a:solidFill>
              </a:rPr>
              <a:t>Monitor</a:t>
            </a:r>
          </a:p>
        </p:txBody>
      </p:sp>
      <p:cxnSp>
        <p:nvCxnSpPr>
          <p:cNvPr id="6" name="Straight Arrow Connector 5">
            <a:extLst>
              <a:ext uri="{FF2B5EF4-FFF2-40B4-BE49-F238E27FC236}">
                <a16:creationId xmlns:a16="http://schemas.microsoft.com/office/drawing/2014/main" id="{F0323F44-A391-4C4E-1774-82612A794AAD}"/>
              </a:ext>
            </a:extLst>
          </p:cNvPr>
          <p:cNvCxnSpPr>
            <a:cxnSpLocks/>
          </p:cNvCxnSpPr>
          <p:nvPr/>
        </p:nvCxnSpPr>
        <p:spPr>
          <a:xfrm>
            <a:off x="4452564" y="804143"/>
            <a:ext cx="0" cy="41433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58">
            <a:extLst>
              <a:ext uri="{FF2B5EF4-FFF2-40B4-BE49-F238E27FC236}">
                <a16:creationId xmlns:a16="http://schemas.microsoft.com/office/drawing/2014/main" id="{12015166-A28F-F310-3FAE-B7E62C9C5AC4}"/>
              </a:ext>
            </a:extLst>
          </p:cNvPr>
          <p:cNvSpPr txBox="1">
            <a:spLocks noChangeArrowheads="1"/>
          </p:cNvSpPr>
          <p:nvPr/>
        </p:nvSpPr>
        <p:spPr bwMode="auto">
          <a:xfrm>
            <a:off x="4194800" y="848593"/>
            <a:ext cx="1108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TCP/IP</a:t>
            </a:r>
          </a:p>
        </p:txBody>
      </p:sp>
      <p:cxnSp>
        <p:nvCxnSpPr>
          <p:cNvPr id="9" name="Straight Arrow Connector 8">
            <a:extLst>
              <a:ext uri="{FF2B5EF4-FFF2-40B4-BE49-F238E27FC236}">
                <a16:creationId xmlns:a16="http://schemas.microsoft.com/office/drawing/2014/main" id="{E213339A-BAA7-464A-30EC-FE4AB4579B31}"/>
              </a:ext>
            </a:extLst>
          </p:cNvPr>
          <p:cNvCxnSpPr>
            <a:cxnSpLocks/>
          </p:cNvCxnSpPr>
          <p:nvPr/>
        </p:nvCxnSpPr>
        <p:spPr>
          <a:xfrm>
            <a:off x="2915391" y="810493"/>
            <a:ext cx="0" cy="41433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62">
            <a:extLst>
              <a:ext uri="{FF2B5EF4-FFF2-40B4-BE49-F238E27FC236}">
                <a16:creationId xmlns:a16="http://schemas.microsoft.com/office/drawing/2014/main" id="{789F4773-01B6-00C4-060F-B694128A3696}"/>
              </a:ext>
            </a:extLst>
          </p:cNvPr>
          <p:cNvSpPr txBox="1">
            <a:spLocks noChangeArrowheads="1"/>
          </p:cNvSpPr>
          <p:nvPr/>
        </p:nvSpPr>
        <p:spPr bwMode="auto">
          <a:xfrm>
            <a:off x="2743948" y="868853"/>
            <a:ext cx="8064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1400" dirty="0">
                <a:solidFill>
                  <a:srgbClr val="000000"/>
                </a:solidFill>
              </a:rPr>
              <a:t>UDP</a:t>
            </a:r>
          </a:p>
        </p:txBody>
      </p:sp>
    </p:spTree>
    <p:extLst>
      <p:ext uri="{BB962C8B-B14F-4D97-AF65-F5344CB8AC3E}">
        <p14:creationId xmlns:p14="http://schemas.microsoft.com/office/powerpoint/2010/main" val="3103696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B70F6E-91C9-954D-647D-FDA559906665}"/>
            </a:ext>
          </a:extLst>
        </p:cNvPr>
        <p:cNvGrpSpPr/>
        <p:nvPr/>
      </p:nvGrpSpPr>
      <p:grpSpPr>
        <a:xfrm>
          <a:off x="0" y="0"/>
          <a:ext cx="0" cy="0"/>
          <a:chOff x="0" y="0"/>
          <a:chExt cx="0" cy="0"/>
        </a:xfrm>
      </p:grpSpPr>
      <p:sp>
        <p:nvSpPr>
          <p:cNvPr id="8195" name="Rectangle 3">
            <a:extLst>
              <a:ext uri="{FF2B5EF4-FFF2-40B4-BE49-F238E27FC236}">
                <a16:creationId xmlns:a16="http://schemas.microsoft.com/office/drawing/2014/main" id="{29B825C9-472A-E18F-B6C7-DC4A4B3BBE11}"/>
              </a:ext>
            </a:extLst>
          </p:cNvPr>
          <p:cNvSpPr>
            <a:spLocks noGrp="1" noChangeArrowheads="1"/>
          </p:cNvSpPr>
          <p:nvPr>
            <p:ph type="body" idx="1"/>
          </p:nvPr>
        </p:nvSpPr>
        <p:spPr>
          <a:xfrm>
            <a:off x="838200" y="1489120"/>
            <a:ext cx="10515600" cy="5046432"/>
          </a:xfrm>
          <a:noFill/>
        </p:spPr>
        <p:txBody>
          <a:bodyPr>
            <a:normAutofit/>
          </a:bodyPr>
          <a:lstStyle/>
          <a:p>
            <a:pPr lvl="1"/>
            <a:r>
              <a:rPr lang="en-US" altLang="en-US" sz="1800" dirty="0"/>
              <a:t>Each SCAN period for each priority has it’s own thread. These threads are each scheduled on the next period of the SCAN frequency by “sleeping” the difference between the period and the time it tasks for this thread to process all of its records.</a:t>
            </a:r>
          </a:p>
          <a:p>
            <a:pPr lvl="1"/>
            <a:endParaRPr lang="en-US" altLang="en-US" sz="1800" dirty="0"/>
          </a:p>
          <a:p>
            <a:pPr lvl="1"/>
            <a:r>
              <a:rPr lang="en-US" altLang="en-US" sz="1800" dirty="0"/>
              <a:t>A Record and all related Records linked by links, belong to a “Lock Set” which has a semaphore that makes the entire lock set an atomic operation.</a:t>
            </a:r>
          </a:p>
          <a:p>
            <a:pPr lvl="1"/>
            <a:endParaRPr lang="en-US" altLang="en-US" sz="1800" dirty="0"/>
          </a:p>
          <a:p>
            <a:pPr lvl="1"/>
            <a:r>
              <a:rPr lang="en-US" altLang="en-US" sz="1800" b="1" dirty="0"/>
              <a:t>All of these mechanisms were put in place to operate smoothly and fail predictably and gracefully.</a:t>
            </a:r>
          </a:p>
          <a:p>
            <a:pPr lvl="1"/>
            <a:endParaRPr lang="en-US" altLang="en-US" sz="1800" b="1" dirty="0"/>
          </a:p>
          <a:p>
            <a:pPr marL="457200" lvl="1" indent="0">
              <a:buNone/>
            </a:pPr>
            <a:endParaRPr lang="en-US" altLang="en-US" sz="1800" dirty="0"/>
          </a:p>
          <a:p>
            <a:pPr marL="457200" lvl="1" indent="0">
              <a:buNone/>
            </a:pPr>
            <a:r>
              <a:rPr lang="en-US" altLang="en-US" sz="1800" i="1" dirty="0"/>
              <a:t>One project wrote a driver that bypassed the Process Database by taking an events from a driver, writing the value to a record and then directly calling dbEvent to queue and send the event to all clients. This consumed all 12 Ethernet ports and all 24 processors with over 50% of their time at Kernel level and finally deadlocked the driver.</a:t>
            </a:r>
          </a:p>
          <a:p>
            <a:pPr lvl="1"/>
            <a:endParaRPr lang="en-US" altLang="en-US" sz="1800" dirty="0"/>
          </a:p>
          <a:p>
            <a:pPr marL="457200" lvl="1" indent="0">
              <a:buNone/>
            </a:pPr>
            <a:endParaRPr lang="en-US" altLang="en-US" sz="1800" dirty="0"/>
          </a:p>
          <a:p>
            <a:pPr marL="457200" lvl="1" indent="0">
              <a:buNone/>
            </a:pPr>
            <a:endParaRPr lang="en-US" altLang="en-US" sz="1800" dirty="0"/>
          </a:p>
          <a:p>
            <a:pPr lvl="1"/>
            <a:endParaRPr lang="en-US" altLang="en-US" sz="1400" dirty="0"/>
          </a:p>
        </p:txBody>
      </p:sp>
      <p:sp>
        <p:nvSpPr>
          <p:cNvPr id="2" name="Title 1">
            <a:extLst>
              <a:ext uri="{FF2B5EF4-FFF2-40B4-BE49-F238E27FC236}">
                <a16:creationId xmlns:a16="http://schemas.microsoft.com/office/drawing/2014/main" id="{87B6734A-B984-CF54-BC74-509E85DFE3D3}"/>
              </a:ext>
            </a:extLst>
          </p:cNvPr>
          <p:cNvSpPr txBox="1">
            <a:spLocks/>
          </p:cNvSpPr>
          <p:nvPr/>
        </p:nvSpPr>
        <p:spPr>
          <a:xfrm>
            <a:off x="415600" y="593367"/>
            <a:ext cx="11360800" cy="763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dirty="0"/>
              <a:t>EPICS is Robust - Process Database</a:t>
            </a:r>
            <a:endParaRPr lang="en-US" dirty="0"/>
          </a:p>
        </p:txBody>
      </p:sp>
    </p:spTree>
    <p:extLst>
      <p:ext uri="{BB962C8B-B14F-4D97-AF65-F5344CB8AC3E}">
        <p14:creationId xmlns:p14="http://schemas.microsoft.com/office/powerpoint/2010/main" val="15437063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FEBAC6-9E67-0530-5F18-245AEB705C0B}"/>
            </a:ext>
          </a:extLst>
        </p:cNvPr>
        <p:cNvGrpSpPr/>
        <p:nvPr/>
      </p:nvGrpSpPr>
      <p:grpSpPr>
        <a:xfrm>
          <a:off x="0" y="0"/>
          <a:ext cx="0" cy="0"/>
          <a:chOff x="0" y="0"/>
          <a:chExt cx="0" cy="0"/>
        </a:xfrm>
      </p:grpSpPr>
      <p:sp>
        <p:nvSpPr>
          <p:cNvPr id="8195" name="Rectangle 3">
            <a:extLst>
              <a:ext uri="{FF2B5EF4-FFF2-40B4-BE49-F238E27FC236}">
                <a16:creationId xmlns:a16="http://schemas.microsoft.com/office/drawing/2014/main" id="{E10D7460-E7AA-6270-3C02-0A4E574EA93A}"/>
              </a:ext>
            </a:extLst>
          </p:cNvPr>
          <p:cNvSpPr>
            <a:spLocks noGrp="1" noChangeArrowheads="1"/>
          </p:cNvSpPr>
          <p:nvPr>
            <p:ph type="body" idx="1"/>
          </p:nvPr>
        </p:nvSpPr>
        <p:spPr>
          <a:xfrm>
            <a:off x="838200" y="1551872"/>
            <a:ext cx="10515600" cy="5046432"/>
          </a:xfrm>
          <a:noFill/>
        </p:spPr>
        <p:txBody>
          <a:bodyPr>
            <a:normAutofit fontScale="77500" lnSpcReduction="20000"/>
          </a:bodyPr>
          <a:lstStyle/>
          <a:p>
            <a:r>
              <a:rPr lang="en-US" altLang="en-US" sz="2200" b="1" dirty="0"/>
              <a:t>Add another IOC to support more IO bandwidth.</a:t>
            </a:r>
          </a:p>
          <a:p>
            <a:pPr lvl="1"/>
            <a:endParaRPr lang="en-US" altLang="en-US" sz="1800" b="1" dirty="0"/>
          </a:p>
          <a:p>
            <a:r>
              <a:rPr lang="en-US" altLang="en-US" sz="2200" b="1" dirty="0"/>
              <a:t>PVXS and Channel Access collect events into a queue for each client that is connected. These queues are flushed by each scan thread after all records are processed. The buffers are also flushed during a scan when they have reached the maximum buffer size for network packets. This limits the system calls on both the server and client side and optimizes the use of the network bandwidth. For PVXS, only NTType fields that have changed are transmitted – this allows monitors of metadata without additional network usage.</a:t>
            </a:r>
          </a:p>
          <a:p>
            <a:pPr lvl="1"/>
            <a:endParaRPr lang="en-US" altLang="en-US" sz="1800" b="1" dirty="0"/>
          </a:p>
          <a:p>
            <a:r>
              <a:rPr lang="en-US" altLang="en-US" sz="2200" b="1" dirty="0"/>
              <a:t>PVXS and Channel Access keep values that are being monitored until all clients are notified. They provide monitor “types” – archive, alarm and value to allow clients to request PVs on specific conditions.</a:t>
            </a:r>
          </a:p>
          <a:p>
            <a:pPr lvl="1"/>
            <a:endParaRPr lang="en-US" altLang="en-US" sz="1800" dirty="0"/>
          </a:p>
          <a:p>
            <a:r>
              <a:rPr lang="en-US" altLang="en-US" sz="2200" b="1" dirty="0"/>
              <a:t>Records can link to PVs in other IOCs. This allows a Record to aggregate PVs from a distributed network.</a:t>
            </a:r>
          </a:p>
          <a:p>
            <a:pPr lvl="1"/>
            <a:endParaRPr lang="en-US" altLang="en-US" sz="1800" b="1" dirty="0"/>
          </a:p>
          <a:p>
            <a:r>
              <a:rPr lang="en-US" altLang="en-US" sz="2200" b="1" dirty="0"/>
              <a:t>Records are added with no programming – only configuration is required.</a:t>
            </a:r>
          </a:p>
          <a:p>
            <a:pPr lvl="1"/>
            <a:endParaRPr lang="en-US" altLang="en-US" sz="1800" b="1" dirty="0"/>
          </a:p>
          <a:p>
            <a:r>
              <a:rPr lang="en-US" altLang="en-US" sz="2200" b="1" dirty="0"/>
              <a:t>VLANs may provide more performance by isolating subsystems or large data sets to isolate network traffic, which is one of the resources that can limit throughput and latency.</a:t>
            </a:r>
          </a:p>
          <a:p>
            <a:endParaRPr lang="en-US" altLang="en-US" sz="2200" i="1" dirty="0"/>
          </a:p>
          <a:p>
            <a:pPr marL="0" indent="0">
              <a:buNone/>
            </a:pPr>
            <a:r>
              <a:rPr lang="en-US" altLang="en-US" sz="1800" i="1" dirty="0"/>
              <a:t>With a tight budget, one project decided to limit the number of IOC and load records onto a very limited number of IOCs. This saved on capital expenditure, but the cost of additional labor and the risk of developers working on the same machine lead the project to relent within one year and start adding processors</a:t>
            </a:r>
            <a:endParaRPr lang="en-US" altLang="en-US" sz="1800" dirty="0"/>
          </a:p>
          <a:p>
            <a:pPr lvl="1"/>
            <a:endParaRPr lang="en-US" altLang="en-US" sz="1800" dirty="0"/>
          </a:p>
          <a:p>
            <a:pPr marL="457200" lvl="1" indent="0">
              <a:buNone/>
            </a:pPr>
            <a:endParaRPr lang="en-US" altLang="en-US" sz="1800" dirty="0"/>
          </a:p>
          <a:p>
            <a:pPr marL="457200" lvl="1" indent="0">
              <a:buNone/>
            </a:pPr>
            <a:endParaRPr lang="en-US" altLang="en-US" sz="1800" dirty="0"/>
          </a:p>
          <a:p>
            <a:pPr lvl="1"/>
            <a:endParaRPr lang="en-US" altLang="en-US" sz="1400" dirty="0"/>
          </a:p>
        </p:txBody>
      </p:sp>
      <p:sp>
        <p:nvSpPr>
          <p:cNvPr id="2" name="Title 1">
            <a:extLst>
              <a:ext uri="{FF2B5EF4-FFF2-40B4-BE49-F238E27FC236}">
                <a16:creationId xmlns:a16="http://schemas.microsoft.com/office/drawing/2014/main" id="{16EF24F1-AE55-EC48-21BF-BA5684121500}"/>
              </a:ext>
            </a:extLst>
          </p:cNvPr>
          <p:cNvSpPr txBox="1">
            <a:spLocks/>
          </p:cNvSpPr>
          <p:nvPr/>
        </p:nvSpPr>
        <p:spPr>
          <a:xfrm>
            <a:off x="415600" y="593367"/>
            <a:ext cx="11360800" cy="763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dirty="0"/>
              <a:t>EPICS is Scalable</a:t>
            </a:r>
            <a:endParaRPr lang="en-US" dirty="0"/>
          </a:p>
        </p:txBody>
      </p:sp>
    </p:spTree>
    <p:extLst>
      <p:ext uri="{BB962C8B-B14F-4D97-AF65-F5344CB8AC3E}">
        <p14:creationId xmlns:p14="http://schemas.microsoft.com/office/powerpoint/2010/main" val="4052552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E1AB64-138E-955B-09EB-1F6BE4A04BC6}"/>
            </a:ext>
          </a:extLst>
        </p:cNvPr>
        <p:cNvGrpSpPr/>
        <p:nvPr/>
      </p:nvGrpSpPr>
      <p:grpSpPr>
        <a:xfrm>
          <a:off x="0" y="0"/>
          <a:ext cx="0" cy="0"/>
          <a:chOff x="0" y="0"/>
          <a:chExt cx="0" cy="0"/>
        </a:xfrm>
      </p:grpSpPr>
      <p:sp>
        <p:nvSpPr>
          <p:cNvPr id="8195" name="Rectangle 3">
            <a:extLst>
              <a:ext uri="{FF2B5EF4-FFF2-40B4-BE49-F238E27FC236}">
                <a16:creationId xmlns:a16="http://schemas.microsoft.com/office/drawing/2014/main" id="{D6CE290E-AE5A-B769-6EF4-D8A5095E71A1}"/>
              </a:ext>
            </a:extLst>
          </p:cNvPr>
          <p:cNvSpPr>
            <a:spLocks noGrp="1" noChangeArrowheads="1"/>
          </p:cNvSpPr>
          <p:nvPr>
            <p:ph type="body" idx="1"/>
          </p:nvPr>
        </p:nvSpPr>
        <p:spPr>
          <a:xfrm>
            <a:off x="838200" y="1356967"/>
            <a:ext cx="10515600" cy="5046432"/>
          </a:xfrm>
          <a:noFill/>
        </p:spPr>
        <p:txBody>
          <a:bodyPr>
            <a:normAutofit fontScale="70000" lnSpcReduction="20000"/>
          </a:bodyPr>
          <a:lstStyle/>
          <a:p>
            <a:pPr marL="457200" lvl="1" indent="0">
              <a:buNone/>
            </a:pPr>
            <a:endParaRPr lang="en-US" altLang="en-US" sz="1800" dirty="0"/>
          </a:p>
          <a:p>
            <a:r>
              <a:rPr lang="en-US" altLang="en-US" sz="2300" b="1" dirty="0"/>
              <a:t>Records have the following SCAN options: Passive, Event, Period (where these are determined by the IOC clock frequency. </a:t>
            </a:r>
          </a:p>
          <a:p>
            <a:pPr lvl="1"/>
            <a:r>
              <a:rPr lang="en-US" altLang="en-US" sz="2300" b="1" dirty="0"/>
              <a:t>SCAN rates are preconfigured in the EPICS release. That menu is in a .DBD file where new scan rates are added by editing the file and rebooting the IOC. See the “Application Developers Guide”.</a:t>
            </a:r>
          </a:p>
          <a:p>
            <a:pPr lvl="1"/>
            <a:r>
              <a:rPr lang="en-US" altLang="en-US" sz="2300" b="1" dirty="0"/>
              <a:t>“Event” is the mechanism to use for record processing initiated by a hardware event.</a:t>
            </a:r>
          </a:p>
          <a:p>
            <a:pPr lvl="1"/>
            <a:r>
              <a:rPr lang="en-US" altLang="en-US" sz="2300" b="1" dirty="0"/>
              <a:t>Passive Records process when any record references them such as a PVXS put from a client. </a:t>
            </a:r>
          </a:p>
          <a:p>
            <a:pPr lvl="1"/>
            <a:r>
              <a:rPr lang="en-US" altLang="en-US" sz="2300" b="1" dirty="0"/>
              <a:t>For Low Latency response, it is important to have an expert writing the driver and someone trained to the Process Database properly to implement the application.</a:t>
            </a:r>
          </a:p>
          <a:p>
            <a:pPr lvl="1"/>
            <a:endParaRPr lang="en-US" altLang="en-US" sz="2300" b="1" dirty="0"/>
          </a:p>
          <a:p>
            <a:r>
              <a:rPr lang="en-US" altLang="en-US" sz="2600" b="1" dirty="0"/>
              <a:t>Drivers should scan at the rate provided by the hardware and store values in cache, queues or vectors that are decoupled from record processing.</a:t>
            </a:r>
          </a:p>
          <a:p>
            <a:pPr lvl="1"/>
            <a:r>
              <a:rPr lang="en-US" altLang="en-US" sz="2700" b="1" dirty="0"/>
              <a:t> The Process Database is intended to be stateless. </a:t>
            </a:r>
          </a:p>
          <a:p>
            <a:pPr lvl="1"/>
            <a:r>
              <a:rPr lang="en-US" altLang="en-US" sz="2700" b="1" dirty="0"/>
              <a:t>Motors are not stateless. Asynchronous drivers also violate this ideal.</a:t>
            </a:r>
          </a:p>
          <a:p>
            <a:pPr lvl="1"/>
            <a:r>
              <a:rPr lang="en-US" altLang="en-US" sz="2700" b="1" dirty="0"/>
              <a:t>Test the driver by displaying every parameters form that hardware on a UI and unplugging the communication cable. Well written clients will do the same</a:t>
            </a:r>
            <a:r>
              <a:rPr lang="en-US" altLang="en-US" sz="2800" b="1" dirty="0"/>
              <a:t>.</a:t>
            </a:r>
            <a:endParaRPr lang="en-US" altLang="en-US" sz="1900" b="1" dirty="0"/>
          </a:p>
          <a:p>
            <a:pPr lvl="1"/>
            <a:endParaRPr lang="en-US" altLang="en-US" sz="1900" b="1" i="1" dirty="0"/>
          </a:p>
          <a:p>
            <a:pPr marL="457200" lvl="1" indent="0">
              <a:buNone/>
            </a:pPr>
            <a:r>
              <a:rPr lang="en-US" altLang="en-US" sz="2600" b="1" i="1" dirty="0"/>
              <a:t>To scan with low latency and high frequency is to use the Event Scan. In the first release of GTACS in 1985 or so, the database was characterized by hooking a pulse generator to a VME card that had a database with 1,000 records. On a 6800 processor, we were processing 200 records at 1 kHz.</a:t>
            </a:r>
          </a:p>
        </p:txBody>
      </p:sp>
      <p:sp>
        <p:nvSpPr>
          <p:cNvPr id="2" name="Title 1">
            <a:extLst>
              <a:ext uri="{FF2B5EF4-FFF2-40B4-BE49-F238E27FC236}">
                <a16:creationId xmlns:a16="http://schemas.microsoft.com/office/drawing/2014/main" id="{662C58E5-CC08-B566-DDCD-6A78BAD1D38F}"/>
              </a:ext>
            </a:extLst>
          </p:cNvPr>
          <p:cNvSpPr txBox="1">
            <a:spLocks/>
          </p:cNvSpPr>
          <p:nvPr/>
        </p:nvSpPr>
        <p:spPr>
          <a:xfrm>
            <a:off x="415600" y="593367"/>
            <a:ext cx="11360800" cy="763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dirty="0"/>
              <a:t>EPICS supports low latency high frequency IO</a:t>
            </a:r>
            <a:endParaRPr lang="en-US" dirty="0"/>
          </a:p>
        </p:txBody>
      </p:sp>
    </p:spTree>
    <p:extLst>
      <p:ext uri="{BB962C8B-B14F-4D97-AF65-F5344CB8AC3E}">
        <p14:creationId xmlns:p14="http://schemas.microsoft.com/office/powerpoint/2010/main" val="3062408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a:extLst>
              <a:ext uri="{FF2B5EF4-FFF2-40B4-BE49-F238E27FC236}">
                <a16:creationId xmlns:a16="http://schemas.microsoft.com/office/drawing/2014/main" id="{6EEA99F3-4976-4D42-8B4F-0663517B74C0}"/>
              </a:ext>
            </a:extLst>
          </p:cNvPr>
          <p:cNvSpPr>
            <a:spLocks noGrp="1"/>
          </p:cNvSpPr>
          <p:nvPr>
            <p:ph type="title"/>
          </p:nvPr>
        </p:nvSpPr>
        <p:spPr>
          <a:xfrm>
            <a:off x="157655" y="255589"/>
            <a:ext cx="11721662" cy="646331"/>
          </a:xfrm>
        </p:spPr>
        <p:txBody>
          <a:bodyPr>
            <a:normAutofit/>
          </a:bodyPr>
          <a:lstStyle/>
          <a:p>
            <a:pPr eaLnBrk="1" hangingPunct="1"/>
            <a:r>
              <a:rPr lang="en-US" altLang="en-US" sz="4000" dirty="0">
                <a:ea typeface="ＭＳ Ｐゴシック" panose="020B0600070205080204" pitchFamily="34" charset="-128"/>
              </a:rPr>
              <a:t>EPICS Tools have 10’s of man years of development</a:t>
            </a:r>
          </a:p>
        </p:txBody>
      </p:sp>
      <p:sp>
        <p:nvSpPr>
          <p:cNvPr id="18434" name="Content Placeholder 2">
            <a:extLst>
              <a:ext uri="{FF2B5EF4-FFF2-40B4-BE49-F238E27FC236}">
                <a16:creationId xmlns:a16="http://schemas.microsoft.com/office/drawing/2014/main" id="{88EE549E-80C1-DE44-B6C8-5B0463B95132}"/>
              </a:ext>
            </a:extLst>
          </p:cNvPr>
          <p:cNvSpPr>
            <a:spLocks noGrp="1"/>
          </p:cNvSpPr>
          <p:nvPr>
            <p:ph idx="1"/>
          </p:nvPr>
        </p:nvSpPr>
        <p:spPr>
          <a:xfrm>
            <a:off x="1701800" y="1709314"/>
            <a:ext cx="4165600" cy="4533900"/>
          </a:xfrm>
        </p:spPr>
        <p:txBody>
          <a:bodyPr>
            <a:normAutofit fontScale="92500" lnSpcReduction="10000"/>
          </a:bodyPr>
          <a:lstStyle/>
          <a:p>
            <a:pPr marL="0" indent="0">
              <a:buNone/>
            </a:pPr>
            <a:r>
              <a:rPr lang="en-US" altLang="en-US" dirty="0">
                <a:latin typeface="Arial" panose="020B0604020202020204" pitchFamily="34" charset="0"/>
                <a:ea typeface="ＭＳ Ｐゴシック" panose="020B0600070205080204" pitchFamily="34" charset="-128"/>
              </a:rPr>
              <a:t>Since ~1990:</a:t>
            </a:r>
          </a:p>
          <a:p>
            <a:pPr marL="0" indent="0">
              <a:buNone/>
            </a:pPr>
            <a:r>
              <a:rPr lang="en-US" altLang="en-US" sz="1600" dirty="0">
                <a:latin typeface="Courier New" panose="02070309020205020404" pitchFamily="49" charset="0"/>
                <a:ea typeface="ＭＳ Ｐゴシック" panose="020B0600070205080204" pitchFamily="34" charset="-128"/>
              </a:rPr>
              <a:t>record(ai, “</a:t>
            </a:r>
            <a:r>
              <a:rPr lang="en-US" altLang="ja-JP" sz="1600" dirty="0">
                <a:latin typeface="Courier New" panose="02070309020205020404" pitchFamily="49" charset="0"/>
                <a:ea typeface="ＭＳ Ｐゴシック" panose="020B0600070205080204" pitchFamily="34" charset="-128"/>
              </a:rPr>
              <a:t>my_record</a:t>
            </a:r>
            <a:r>
              <a:rPr lang="en-US" altLang="en-US" sz="1600" dirty="0">
                <a:latin typeface="Courier New" panose="02070309020205020404" pitchFamily="49" charset="0"/>
                <a:ea typeface="ＭＳ Ｐゴシック" panose="020B0600070205080204" pitchFamily="34" charset="-128"/>
              </a:rPr>
              <a:t>”</a:t>
            </a:r>
            <a:r>
              <a:rPr lang="en-US" altLang="ja-JP" sz="1600" dirty="0">
                <a:latin typeface="Courier New" panose="02070309020205020404" pitchFamily="49" charset="0"/>
                <a:ea typeface="ＭＳ Ｐゴシック" panose="020B0600070205080204" pitchFamily="34" charset="-128"/>
              </a:rPr>
              <a:t>)</a:t>
            </a:r>
            <a:br>
              <a:rPr lang="en-US" altLang="ja-JP" sz="1600" dirty="0">
                <a:latin typeface="Courier New" panose="02070309020205020404" pitchFamily="49" charset="0"/>
                <a:ea typeface="ＭＳ Ｐゴシック" panose="020B0600070205080204" pitchFamily="34" charset="-128"/>
              </a:rPr>
            </a:br>
            <a:r>
              <a:rPr lang="en-US" altLang="ja-JP" sz="1600" dirty="0">
                <a:latin typeface="Courier New" panose="02070309020205020404" pitchFamily="49" charset="0"/>
                <a:ea typeface="ＭＳ Ｐゴシック" panose="020B0600070205080204" pitchFamily="34" charset="-128"/>
              </a:rPr>
              <a:t>{</a:t>
            </a:r>
          </a:p>
          <a:p>
            <a:pPr marL="0" indent="0">
              <a:buNone/>
            </a:pPr>
            <a:r>
              <a:rPr lang="en-US" altLang="en-US" sz="1600" dirty="0">
                <a:latin typeface="Courier New" panose="02070309020205020404" pitchFamily="49" charset="0"/>
                <a:ea typeface="ＭＳ Ｐゴシック" panose="020B0600070205080204" pitchFamily="34" charset="-128"/>
              </a:rPr>
              <a:t>  field(DTYP, “</a:t>
            </a:r>
            <a:r>
              <a:rPr lang="en-US" altLang="ja-JP" sz="1600" dirty="0">
                <a:latin typeface="Courier New" panose="02070309020205020404" pitchFamily="49" charset="0"/>
                <a:ea typeface="ＭＳ Ｐゴシック" panose="020B0600070205080204" pitchFamily="34" charset="-128"/>
              </a:rPr>
              <a:t>MyDevice</a:t>
            </a:r>
            <a:r>
              <a:rPr lang="en-US" altLang="en-US" sz="1600" dirty="0">
                <a:latin typeface="Courier New" panose="02070309020205020404" pitchFamily="49" charset="0"/>
                <a:ea typeface="ＭＳ Ｐゴシック" panose="020B0600070205080204" pitchFamily="34" charset="-128"/>
              </a:rPr>
              <a:t>”</a:t>
            </a:r>
            <a:r>
              <a:rPr lang="en-US" altLang="ja-JP" sz="1600" dirty="0">
                <a:latin typeface="Courier New" panose="02070309020205020404" pitchFamily="49" charset="0"/>
                <a:ea typeface="ＭＳ Ｐゴシック" panose="020B0600070205080204" pitchFamily="34" charset="-128"/>
              </a:rPr>
              <a:t>)</a:t>
            </a:r>
            <a:br>
              <a:rPr lang="en-US" altLang="ja-JP" sz="1600" dirty="0">
                <a:latin typeface="Courier New" panose="02070309020205020404" pitchFamily="49" charset="0"/>
                <a:ea typeface="ＭＳ Ｐゴシック" panose="020B0600070205080204" pitchFamily="34" charset="-128"/>
              </a:rPr>
            </a:br>
            <a:r>
              <a:rPr lang="en-US" altLang="ja-JP" sz="1600" dirty="0">
                <a:latin typeface="Courier New" panose="02070309020205020404" pitchFamily="49" charset="0"/>
                <a:ea typeface="ＭＳ Ｐゴシック" panose="020B0600070205080204" pitchFamily="34" charset="-128"/>
              </a:rPr>
              <a:t>  field(INP , </a:t>
            </a:r>
            <a:r>
              <a:rPr lang="en-US" altLang="en-US" sz="1600" dirty="0">
                <a:latin typeface="Courier New" panose="02070309020205020404" pitchFamily="49" charset="0"/>
                <a:ea typeface="ＭＳ Ｐゴシック" panose="020B0600070205080204" pitchFamily="34" charset="-128"/>
              </a:rPr>
              <a:t>“</a:t>
            </a:r>
            <a:r>
              <a:rPr lang="en-US" altLang="ja-JP" sz="1600" dirty="0">
                <a:latin typeface="Courier New" panose="02070309020205020404" pitchFamily="49" charset="0"/>
                <a:ea typeface="ＭＳ Ｐゴシック" panose="020B0600070205080204" pitchFamily="34" charset="-128"/>
              </a:rPr>
              <a:t>@channel2</a:t>
            </a:r>
            <a:r>
              <a:rPr lang="en-US" altLang="en-US" sz="1600" dirty="0">
                <a:latin typeface="Courier New" panose="02070309020205020404" pitchFamily="49" charset="0"/>
                <a:ea typeface="ＭＳ Ｐゴシック" panose="020B0600070205080204" pitchFamily="34" charset="-128"/>
              </a:rPr>
              <a:t>”</a:t>
            </a:r>
            <a:r>
              <a:rPr lang="en-US" altLang="ja-JP" sz="1600" dirty="0">
                <a:latin typeface="Courier New" panose="02070309020205020404" pitchFamily="49" charset="0"/>
                <a:ea typeface="ＭＳ Ｐゴシック" panose="020B0600070205080204" pitchFamily="34" charset="-128"/>
              </a:rPr>
              <a:t>)</a:t>
            </a:r>
            <a:br>
              <a:rPr lang="en-US" altLang="ja-JP" sz="1600" dirty="0">
                <a:latin typeface="Courier New" panose="02070309020205020404" pitchFamily="49" charset="0"/>
                <a:ea typeface="ＭＳ Ｐゴシック" panose="020B0600070205080204" pitchFamily="34" charset="-128"/>
              </a:rPr>
            </a:br>
            <a:r>
              <a:rPr lang="en-US" altLang="ja-JP" sz="1600" dirty="0">
                <a:latin typeface="Courier New" panose="02070309020205020404" pitchFamily="49" charset="0"/>
                <a:ea typeface="ＭＳ Ｐゴシック" panose="020B0600070205080204" pitchFamily="34" charset="-128"/>
              </a:rPr>
              <a:t>  field(SCAN, </a:t>
            </a:r>
            <a:r>
              <a:rPr lang="en-US" altLang="en-US" sz="1600" dirty="0">
                <a:latin typeface="Courier New" panose="02070309020205020404" pitchFamily="49" charset="0"/>
                <a:ea typeface="ＭＳ Ｐゴシック" panose="020B0600070205080204" pitchFamily="34" charset="-128"/>
              </a:rPr>
              <a:t>“</a:t>
            </a:r>
            <a:r>
              <a:rPr lang="en-US" altLang="ja-JP" sz="1600" dirty="0">
                <a:latin typeface="Courier New" panose="02070309020205020404" pitchFamily="49" charset="0"/>
                <a:ea typeface="ＭＳ Ｐゴシック" panose="020B0600070205080204" pitchFamily="34" charset="-128"/>
              </a:rPr>
              <a:t>1 second</a:t>
            </a:r>
            <a:r>
              <a:rPr lang="en-US" altLang="en-US" sz="1600" dirty="0">
                <a:latin typeface="Courier New" panose="02070309020205020404" pitchFamily="49" charset="0"/>
                <a:ea typeface="ＭＳ Ｐゴシック" panose="020B0600070205080204" pitchFamily="34" charset="-128"/>
              </a:rPr>
              <a:t>”</a:t>
            </a:r>
            <a:r>
              <a:rPr lang="en-US" altLang="ja-JP" sz="1600" dirty="0">
                <a:latin typeface="Courier New" panose="02070309020205020404" pitchFamily="49" charset="0"/>
                <a:ea typeface="ＭＳ Ｐゴシック" panose="020B0600070205080204" pitchFamily="34" charset="-128"/>
              </a:rPr>
              <a:t>)</a:t>
            </a:r>
            <a:br>
              <a:rPr lang="en-US" altLang="ja-JP" sz="1600" dirty="0">
                <a:latin typeface="Courier New" panose="02070309020205020404" pitchFamily="49" charset="0"/>
                <a:ea typeface="ＭＳ Ｐゴシック" panose="020B0600070205080204" pitchFamily="34" charset="-128"/>
              </a:rPr>
            </a:br>
            <a:r>
              <a:rPr lang="en-US" altLang="ja-JP" sz="1600" dirty="0">
                <a:latin typeface="Courier New" panose="02070309020205020404" pitchFamily="49" charset="0"/>
                <a:ea typeface="ＭＳ Ｐゴシック" panose="020B0600070205080204" pitchFamily="34" charset="-128"/>
              </a:rPr>
              <a:t>  ...</a:t>
            </a:r>
            <a:br>
              <a:rPr lang="en-US" altLang="ja-JP" sz="1600" dirty="0">
                <a:latin typeface="Courier New" panose="02070309020205020404" pitchFamily="49" charset="0"/>
                <a:ea typeface="ＭＳ Ｐゴシック" panose="020B0600070205080204" pitchFamily="34" charset="-128"/>
              </a:rPr>
            </a:br>
            <a:br>
              <a:rPr lang="en-US" altLang="ja-JP" sz="1600" dirty="0">
                <a:latin typeface="Courier New" panose="02070309020205020404" pitchFamily="49" charset="0"/>
                <a:ea typeface="ＭＳ Ｐゴシック" panose="020B0600070205080204" pitchFamily="34" charset="-128"/>
              </a:rPr>
            </a:br>
            <a:r>
              <a:rPr lang="en-US" altLang="en-US" sz="1600" dirty="0">
                <a:latin typeface="Arial" panose="020B0604020202020204" pitchFamily="34" charset="0"/>
                <a:ea typeface="ＭＳ Ｐゴシック" panose="020B0600070205080204" pitchFamily="34" charset="-128"/>
              </a:rPr>
              <a:t>More supported platforms:</a:t>
            </a:r>
            <a:br>
              <a:rPr lang="en-US" altLang="en-US" sz="1600" dirty="0">
                <a:latin typeface="Arial" panose="020B0604020202020204" pitchFamily="34" charset="0"/>
                <a:ea typeface="ＭＳ Ｐゴシック" panose="020B0600070205080204" pitchFamily="34" charset="-128"/>
              </a:rPr>
            </a:br>
            <a:r>
              <a:rPr lang="en-US" altLang="en-US" sz="1600" dirty="0">
                <a:latin typeface="Arial" panose="020B0604020202020204" pitchFamily="34" charset="0"/>
                <a:ea typeface="ＭＳ Ｐゴシック" panose="020B0600070205080204" pitchFamily="34" charset="-128"/>
              </a:rPr>
              <a:t>vxWorks, RTEMS, Linux, OS X, Windows, ..</a:t>
            </a:r>
            <a:br>
              <a:rPr lang="en-US" altLang="en-US" sz="1600" dirty="0">
                <a:latin typeface="Arial" panose="020B0604020202020204" pitchFamily="34" charset="0"/>
                <a:ea typeface="ＭＳ Ｐゴシック" panose="020B0600070205080204" pitchFamily="34" charset="-128"/>
              </a:rPr>
            </a:br>
            <a:r>
              <a:rPr lang="en-US" altLang="en-US" sz="1600" dirty="0">
                <a:latin typeface="Arial" panose="020B0604020202020204" pitchFamily="34" charset="0"/>
                <a:ea typeface="ＭＳ Ｐゴシック" panose="020B0600070205080204" pitchFamily="34" charset="-128"/>
              </a:rPr>
              <a:t>68000, Intel, PPC, Arm, ..</a:t>
            </a:r>
          </a:p>
          <a:p>
            <a:pPr marL="0" indent="0">
              <a:buNone/>
            </a:pPr>
            <a:endParaRPr lang="en-US" altLang="en-US" sz="1600" dirty="0">
              <a:latin typeface="Arial" panose="020B0604020202020204" pitchFamily="34" charset="0"/>
              <a:ea typeface="ＭＳ Ｐゴシック" panose="020B0600070205080204" pitchFamily="34" charset="-128"/>
            </a:endParaRPr>
          </a:p>
          <a:p>
            <a:pPr marL="0" indent="0">
              <a:buNone/>
            </a:pPr>
            <a:r>
              <a:rPr lang="en-US" altLang="en-US" dirty="0">
                <a:latin typeface="Arial" panose="020B0604020202020204" pitchFamily="34" charset="0"/>
                <a:ea typeface="ＭＳ Ｐゴシック" panose="020B0600070205080204" pitchFamily="34" charset="-128"/>
              </a:rPr>
              <a:t>Since 2010 </a:t>
            </a:r>
          </a:p>
          <a:p>
            <a:pPr marL="0" indent="0">
              <a:buNone/>
            </a:pPr>
            <a:r>
              <a:rPr lang="en-US" altLang="en-US" sz="1600" dirty="0">
                <a:latin typeface="Arial" panose="020B0604020202020204" pitchFamily="34" charset="0"/>
                <a:ea typeface="ＭＳ Ｐゴシック" panose="020B0600070205080204" pitchFamily="34" charset="-128"/>
              </a:rPr>
              <a:t>N-Dimensional Arrays</a:t>
            </a:r>
          </a:p>
          <a:p>
            <a:pPr marL="0" indent="0">
              <a:buNone/>
            </a:pPr>
            <a:r>
              <a:rPr lang="en-US" altLang="en-US" sz="1600" dirty="0">
                <a:latin typeface="Arial" panose="020B0604020202020204" pitchFamily="34" charset="0"/>
                <a:ea typeface="ＭＳ Ｐゴシック" panose="020B0600070205080204" pitchFamily="34" charset="-128"/>
              </a:rPr>
              <a:t>Tables</a:t>
            </a:r>
          </a:p>
          <a:p>
            <a:pPr marL="0" indent="0">
              <a:buNone/>
            </a:pPr>
            <a:r>
              <a:rPr lang="en-US" altLang="en-US" sz="1600" dirty="0">
                <a:latin typeface="Arial" panose="020B0604020202020204" pitchFamily="34" charset="0"/>
                <a:ea typeface="ＭＳ Ｐゴシック" panose="020B0600070205080204" pitchFamily="34" charset="-128"/>
              </a:rPr>
              <a:t>Statistical Samples</a:t>
            </a:r>
            <a:endParaRPr lang="en-US" altLang="en-US" sz="1600" dirty="0">
              <a:latin typeface="Courier New" panose="02070309020205020404" pitchFamily="49" charset="0"/>
              <a:ea typeface="ＭＳ Ｐゴシック" panose="020B0600070205080204" pitchFamily="34" charset="-128"/>
            </a:endParaRPr>
          </a:p>
          <a:p>
            <a:pPr marL="0" indent="0">
              <a:buNone/>
            </a:pPr>
            <a:endParaRPr lang="en-US" altLang="en-US" sz="1600" dirty="0">
              <a:latin typeface="Courier New" panose="02070309020205020404" pitchFamily="49" charset="0"/>
              <a:ea typeface="ＭＳ Ｐゴシック" panose="020B0600070205080204" pitchFamily="34" charset="-128"/>
            </a:endParaRPr>
          </a:p>
        </p:txBody>
      </p:sp>
      <p:sp>
        <p:nvSpPr>
          <p:cNvPr id="4" name="Rounded Rectangle 3">
            <a:extLst>
              <a:ext uri="{FF2B5EF4-FFF2-40B4-BE49-F238E27FC236}">
                <a16:creationId xmlns:a16="http://schemas.microsoft.com/office/drawing/2014/main" id="{429F5E1D-6064-054D-A0D4-10ED621FE6AA}"/>
              </a:ext>
            </a:extLst>
          </p:cNvPr>
          <p:cNvSpPr>
            <a:spLocks noChangeArrowheads="1"/>
          </p:cNvSpPr>
          <p:nvPr/>
        </p:nvSpPr>
        <p:spPr bwMode="auto">
          <a:xfrm>
            <a:off x="1752600" y="825500"/>
            <a:ext cx="1651000" cy="774700"/>
          </a:xfrm>
          <a:prstGeom prst="roundRect">
            <a:avLst>
              <a:gd name="adj" fmla="val 16667"/>
            </a:avLst>
          </a:prstGeom>
          <a:gradFill rotWithShape="1">
            <a:gsLst>
              <a:gs pos="0">
                <a:srgbClr val="E5EEFF"/>
              </a:gs>
              <a:gs pos="64999">
                <a:srgbClr val="BFD5FF"/>
              </a:gs>
              <a:gs pos="100000">
                <a:srgbClr val="A3C4FF"/>
              </a:gs>
            </a:gsLst>
            <a:lin ang="5400000" scaled="1"/>
          </a:gradFill>
          <a:ln w="9525">
            <a:solidFill>
              <a:srgbClr val="4A7EBB"/>
            </a:solidFill>
            <a:round/>
            <a:headEnd/>
            <a:tailEnd/>
          </a:ln>
          <a:effectLst>
            <a:outerShdw blurRad="40000" dist="20000" dir="5400000" rotWithShape="0">
              <a:srgbClr val="808080">
                <a:alpha val="37999"/>
              </a:srgbClr>
            </a:outerShdw>
          </a:effectLst>
        </p:spPr>
        <p:txBody>
          <a:bodyPr lIns="45720" rIns="45720" anchor="ctr"/>
          <a:lstStyle/>
          <a:p>
            <a:pPr algn="ctr" eaLnBrk="1" hangingPunct="1">
              <a:lnSpc>
                <a:spcPct val="90000"/>
              </a:lnSpc>
              <a:defRPr/>
            </a:pPr>
            <a:r>
              <a:rPr lang="en-US" dirty="0">
                <a:latin typeface="+mn-lt"/>
                <a:ea typeface="+mn-ea"/>
              </a:rPr>
              <a:t>IOC</a:t>
            </a:r>
          </a:p>
        </p:txBody>
      </p:sp>
      <p:sp>
        <p:nvSpPr>
          <p:cNvPr id="8" name="Rounded Rectangle 7">
            <a:extLst>
              <a:ext uri="{FF2B5EF4-FFF2-40B4-BE49-F238E27FC236}">
                <a16:creationId xmlns:a16="http://schemas.microsoft.com/office/drawing/2014/main" id="{AF4B982C-EB8C-794D-B690-D20B6539E5BD}"/>
              </a:ext>
            </a:extLst>
          </p:cNvPr>
          <p:cNvSpPr>
            <a:spLocks noChangeArrowheads="1"/>
          </p:cNvSpPr>
          <p:nvPr/>
        </p:nvSpPr>
        <p:spPr bwMode="auto">
          <a:xfrm>
            <a:off x="6096000" y="838200"/>
            <a:ext cx="1651000" cy="774700"/>
          </a:xfrm>
          <a:prstGeom prst="roundRect">
            <a:avLst>
              <a:gd name="adj" fmla="val 16667"/>
            </a:avLst>
          </a:prstGeom>
          <a:gradFill rotWithShape="1">
            <a:gsLst>
              <a:gs pos="0">
                <a:srgbClr val="F5FFE6"/>
              </a:gs>
              <a:gs pos="64999">
                <a:srgbClr val="E4FDC2"/>
              </a:gs>
              <a:gs pos="100000">
                <a:srgbClr val="DAFDA7"/>
              </a:gs>
            </a:gsLst>
            <a:lin ang="5400000" scaled="1"/>
          </a:gradFill>
          <a:ln w="9525">
            <a:solidFill>
              <a:srgbClr val="98B954"/>
            </a:solidFill>
            <a:round/>
            <a:headEnd/>
            <a:tailEnd/>
          </a:ln>
          <a:effectLst>
            <a:outerShdw blurRad="40000" dist="20000" dir="5400000" rotWithShape="0">
              <a:srgbClr val="808080">
                <a:alpha val="37999"/>
              </a:srgbClr>
            </a:outerShdw>
          </a:effectLst>
        </p:spPr>
        <p:txBody>
          <a:bodyPr lIns="45720" rIns="45720" anchor="ctr"/>
          <a:lstStyle/>
          <a:p>
            <a:pPr algn="ctr" eaLnBrk="1" hangingPunct="1">
              <a:lnSpc>
                <a:spcPct val="90000"/>
              </a:lnSpc>
              <a:defRPr/>
            </a:pPr>
            <a:r>
              <a:rPr lang="en-US" dirty="0">
                <a:latin typeface="+mn-lt"/>
                <a:ea typeface="+mn-ea"/>
              </a:rPr>
              <a:t>User Interfaces</a:t>
            </a:r>
          </a:p>
        </p:txBody>
      </p:sp>
      <p:cxnSp>
        <p:nvCxnSpPr>
          <p:cNvPr id="12" name="Straight Arrow Connector 11">
            <a:extLst>
              <a:ext uri="{FF2B5EF4-FFF2-40B4-BE49-F238E27FC236}">
                <a16:creationId xmlns:a16="http://schemas.microsoft.com/office/drawing/2014/main" id="{A29B5BF8-24E4-F44D-A692-0BA181CE15D3}"/>
              </a:ext>
            </a:extLst>
          </p:cNvPr>
          <p:cNvCxnSpPr>
            <a:cxnSpLocks noChangeShapeType="1"/>
          </p:cNvCxnSpPr>
          <p:nvPr/>
        </p:nvCxnSpPr>
        <p:spPr bwMode="auto">
          <a:xfrm>
            <a:off x="3403600" y="1212850"/>
            <a:ext cx="2692400" cy="12700"/>
          </a:xfrm>
          <a:prstGeom prst="straightConnector1">
            <a:avLst/>
          </a:prstGeom>
          <a:noFill/>
          <a:ln w="38100">
            <a:solidFill>
              <a:schemeClr val="accent2"/>
            </a:solidFill>
            <a:round/>
            <a:headEnd type="arrow" w="med" len="med"/>
            <a:tailEnd type="arrow"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14" name="Content Placeholder 2">
            <a:extLst>
              <a:ext uri="{FF2B5EF4-FFF2-40B4-BE49-F238E27FC236}">
                <a16:creationId xmlns:a16="http://schemas.microsoft.com/office/drawing/2014/main" id="{FAFCAE58-B74F-B448-A4E8-26DA19E7955F}"/>
              </a:ext>
            </a:extLst>
          </p:cNvPr>
          <p:cNvSpPr txBox="1">
            <a:spLocks/>
          </p:cNvSpPr>
          <p:nvPr/>
        </p:nvSpPr>
        <p:spPr bwMode="auto">
          <a:xfrm>
            <a:off x="6057900" y="1724607"/>
            <a:ext cx="4165600" cy="4533900"/>
          </a:xfrm>
          <a:prstGeom prst="rect">
            <a:avLst/>
          </a:prstGeom>
          <a:noFill/>
          <a:ln>
            <a:noFill/>
          </a:ln>
          <a:extLst>
            <a:ext uri="{FAA26D3D-D897-4be2-8F04-BA451C77F1D7}"/>
            <a:ext uri="{909E8E84-426E-40dd-AFC4-6F175D3DCCD1}"/>
            <a:ext uri="{91240B29-F687-4f45-9708-019B960494DF}"/>
          </a:extLst>
        </p:spPr>
        <p:txBody>
          <a:bodyPr/>
          <a:lstStyle>
            <a:lvl1pPr marL="230188" indent="-230188" algn="l" rtl="0" fontAlgn="base">
              <a:lnSpc>
                <a:spcPct val="90000"/>
              </a:lnSpc>
              <a:spcBef>
                <a:spcPts val="1400"/>
              </a:spcBef>
              <a:spcAft>
                <a:spcPct val="0"/>
              </a:spcAft>
              <a:buClr>
                <a:schemeClr val="tx2"/>
              </a:buClr>
              <a:buFont typeface="Arial" charset="0"/>
              <a:buChar char="•"/>
              <a:defRPr sz="2800" kern="1200">
                <a:solidFill>
                  <a:schemeClr val="tx1"/>
                </a:solidFill>
                <a:latin typeface="Arial" panose="020B0604020202020204" pitchFamily="34" charset="0"/>
                <a:ea typeface="ＭＳ Ｐゴシック" charset="0"/>
                <a:cs typeface="Arial" panose="020B0604020202020204" pitchFamily="34" charset="0"/>
              </a:defRPr>
            </a:lvl1pPr>
            <a:lvl2pPr marL="625475" indent="-279400" algn="l" rtl="0" fontAlgn="base">
              <a:lnSpc>
                <a:spcPct val="90000"/>
              </a:lnSpc>
              <a:spcBef>
                <a:spcPts val="800"/>
              </a:spcBef>
              <a:spcAft>
                <a:spcPct val="0"/>
              </a:spcAft>
              <a:buClr>
                <a:schemeClr val="tx2"/>
              </a:buClr>
              <a:buFont typeface="Arial" charset="0"/>
              <a:buChar char="–"/>
              <a:defRPr sz="2400" kern="1200">
                <a:solidFill>
                  <a:schemeClr val="tx1"/>
                </a:solidFill>
                <a:latin typeface="Arial" panose="020B0604020202020204" pitchFamily="34" charset="0"/>
                <a:ea typeface="ＭＳ Ｐゴシック" charset="0"/>
                <a:cs typeface="Arial" panose="020B0604020202020204" pitchFamily="34" charset="0"/>
              </a:defRPr>
            </a:lvl2pPr>
            <a:lvl3pPr marL="914400" indent="-230188" algn="l" rtl="0" fontAlgn="base">
              <a:lnSpc>
                <a:spcPct val="90000"/>
              </a:lnSpc>
              <a:spcBef>
                <a:spcPts val="800"/>
              </a:spcBef>
              <a:spcAft>
                <a:spcPct val="0"/>
              </a:spcAft>
              <a:buClr>
                <a:schemeClr val="tx2"/>
              </a:buClr>
              <a:buFont typeface="Arial" charset="0"/>
              <a:buChar char="•"/>
              <a:defRPr sz="2000" kern="1200">
                <a:solidFill>
                  <a:schemeClr val="tx1"/>
                </a:solidFill>
                <a:latin typeface="Arial" panose="020B0604020202020204" pitchFamily="34" charset="0"/>
                <a:ea typeface="ＭＳ Ｐゴシック" charset="0"/>
                <a:cs typeface="Arial" panose="020B0604020202020204" pitchFamily="34" charset="0"/>
              </a:defRPr>
            </a:lvl3pPr>
            <a:lvl4pPr marL="1144588" indent="-173038" algn="l" rtl="0" fontAlgn="base">
              <a:lnSpc>
                <a:spcPct val="90000"/>
              </a:lnSpc>
              <a:spcBef>
                <a:spcPts val="800"/>
              </a:spcBef>
              <a:spcAft>
                <a:spcPct val="0"/>
              </a:spcAft>
              <a:buClr>
                <a:schemeClr val="tx2"/>
              </a:buClr>
              <a:buFont typeface="Arial" charset="0"/>
              <a:buChar char="–"/>
              <a:defRPr kern="1200">
                <a:solidFill>
                  <a:schemeClr val="tx1"/>
                </a:solidFill>
                <a:latin typeface="Arial" panose="020B0604020202020204" pitchFamily="34" charset="0"/>
                <a:ea typeface="ＭＳ Ｐゴシック" charset="0"/>
                <a:cs typeface="Arial" panose="020B0604020202020204" pitchFamily="34" charset="0"/>
              </a:defRPr>
            </a:lvl4pPr>
            <a:lvl5pPr marL="1482725" indent="-222250" algn="l" rtl="0" fontAlgn="base">
              <a:lnSpc>
                <a:spcPct val="90000"/>
              </a:lnSpc>
              <a:spcBef>
                <a:spcPts val="600"/>
              </a:spcBef>
              <a:spcAft>
                <a:spcPct val="0"/>
              </a:spcAft>
              <a:buClr>
                <a:schemeClr val="tx2"/>
              </a:buClr>
              <a:buFont typeface="Arial" panose="020B0604020202020204" pitchFamily="34" charset="0"/>
              <a:buChar char="•"/>
              <a:defRPr kern="1200">
                <a:solidFill>
                  <a:schemeClr val="tx1"/>
                </a:solidFill>
                <a:latin typeface="Arial" panose="020B0604020202020204" pitchFamily="34" charset="0"/>
                <a:ea typeface="ＭＳ Ｐゴシック" charset="0"/>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mj-lt"/>
              <a:buAutoNum type="arabicPeriod"/>
              <a:defRPr/>
            </a:pPr>
            <a:r>
              <a:rPr lang="en-US" dirty="0">
                <a:latin typeface="Arial" charset="0"/>
                <a:cs typeface="Arial" charset="0"/>
              </a:rPr>
              <a:t>edd/dm  	198x</a:t>
            </a:r>
          </a:p>
          <a:p>
            <a:pPr marL="514350" indent="-514350">
              <a:buFont typeface="+mj-lt"/>
              <a:buAutoNum type="arabicPeriod"/>
              <a:defRPr/>
            </a:pPr>
            <a:r>
              <a:rPr lang="en-US" dirty="0">
                <a:latin typeface="Arial" charset="0"/>
                <a:cs typeface="Arial" charset="0"/>
              </a:rPr>
              <a:t>medm    	199x</a:t>
            </a:r>
          </a:p>
          <a:p>
            <a:pPr marL="514350" indent="-514350">
              <a:buFont typeface="+mj-lt"/>
              <a:buAutoNum type="arabicPeriod"/>
              <a:defRPr/>
            </a:pPr>
            <a:endParaRPr lang="en-US" dirty="0">
              <a:latin typeface="Arial" charset="0"/>
              <a:cs typeface="Arial" charset="0"/>
            </a:endParaRPr>
          </a:p>
          <a:p>
            <a:pPr marL="514350" indent="-514350">
              <a:buFont typeface="+mj-lt"/>
              <a:buAutoNum type="arabicPeriod"/>
              <a:defRPr/>
            </a:pPr>
            <a:r>
              <a:rPr lang="en-US" dirty="0">
                <a:latin typeface="Arial" charset="0"/>
                <a:cs typeface="Arial" charset="0"/>
              </a:rPr>
              <a:t>edm         	200x</a:t>
            </a:r>
          </a:p>
          <a:p>
            <a:pPr marL="514350" indent="-514350">
              <a:buFont typeface="+mj-lt"/>
              <a:buAutoNum type="arabicPeriod"/>
              <a:defRPr/>
            </a:pPr>
            <a:endParaRPr lang="en-US" dirty="0">
              <a:latin typeface="Arial" charset="0"/>
              <a:cs typeface="Arial" charset="0"/>
            </a:endParaRPr>
          </a:p>
          <a:p>
            <a:pPr marL="514350" indent="-514350">
              <a:buFont typeface="+mj-lt"/>
              <a:buAutoNum type="arabicPeriod"/>
              <a:defRPr/>
            </a:pPr>
            <a:r>
              <a:rPr lang="en-US" dirty="0">
                <a:latin typeface="Arial" charset="0"/>
                <a:cs typeface="Arial" charset="0"/>
              </a:rPr>
              <a:t>CS-Studio	201x</a:t>
            </a:r>
            <a:br>
              <a:rPr lang="en-US" dirty="0">
                <a:latin typeface="Arial" charset="0"/>
                <a:cs typeface="Arial" charset="0"/>
              </a:rPr>
            </a:br>
            <a:r>
              <a:rPr lang="en-US" sz="2000" dirty="0">
                <a:latin typeface="Arial" charset="0"/>
                <a:cs typeface="Arial" charset="0"/>
              </a:rPr>
              <a:t>2009: BOY</a:t>
            </a:r>
            <a:br>
              <a:rPr lang="en-US" sz="2000" dirty="0">
                <a:latin typeface="Arial" charset="0"/>
                <a:cs typeface="Arial" charset="0"/>
              </a:rPr>
            </a:br>
            <a:r>
              <a:rPr lang="en-US" sz="2000" dirty="0">
                <a:latin typeface="Arial" charset="0"/>
                <a:cs typeface="Arial" charset="0"/>
              </a:rPr>
              <a:t>2017: Display Builder</a:t>
            </a:r>
            <a:br>
              <a:rPr lang="en-US" sz="2000" dirty="0">
                <a:latin typeface="Arial" charset="0"/>
                <a:cs typeface="Arial" charset="0"/>
              </a:rPr>
            </a:br>
            <a:r>
              <a:rPr lang="en-US" sz="2000" dirty="0">
                <a:latin typeface="Arial" charset="0"/>
                <a:cs typeface="Arial" charset="0"/>
              </a:rPr>
              <a:t>2019: Web Runtime</a:t>
            </a:r>
            <a:endParaRPr lang="en-US" dirty="0">
              <a:latin typeface="Arial" charset="0"/>
              <a:cs typeface="Arial" charset="0"/>
            </a:endParaRPr>
          </a:p>
          <a:p>
            <a:pPr marL="0" indent="0">
              <a:buNone/>
              <a:defRPr/>
            </a:pPr>
            <a:br>
              <a:rPr lang="en-US" dirty="0">
                <a:latin typeface="Arial" charset="0"/>
                <a:cs typeface="Arial" charset="0"/>
              </a:rPr>
            </a:br>
            <a:endParaRPr lang="en-US" dirty="0">
              <a:latin typeface="Arial" charset="0"/>
              <a:cs typeface="Arial" charset="0"/>
            </a:endParaRPr>
          </a:p>
          <a:p>
            <a:pPr marL="0" indent="0">
              <a:buNone/>
              <a:defRPr/>
            </a:pPr>
            <a:r>
              <a:rPr lang="en-US" sz="1600" dirty="0">
                <a:latin typeface="Arial" charset="0"/>
                <a:cs typeface="Arial" charset="0"/>
              </a:rPr>
              <a:t>   </a:t>
            </a:r>
            <a:endParaRPr lang="en-US" sz="1600" dirty="0">
              <a:latin typeface="Courier New"/>
              <a:cs typeface="Courier New"/>
            </a:endParaRPr>
          </a:p>
        </p:txBody>
      </p:sp>
      <p:sp>
        <p:nvSpPr>
          <p:cNvPr id="2" name="TextBox 1">
            <a:extLst>
              <a:ext uri="{FF2B5EF4-FFF2-40B4-BE49-F238E27FC236}">
                <a16:creationId xmlns:a16="http://schemas.microsoft.com/office/drawing/2014/main" id="{248124DC-A128-DDB9-5206-CCCFEA8FD630}"/>
              </a:ext>
            </a:extLst>
          </p:cNvPr>
          <p:cNvSpPr txBox="1"/>
          <p:nvPr/>
        </p:nvSpPr>
        <p:spPr>
          <a:xfrm>
            <a:off x="262960" y="5890663"/>
            <a:ext cx="11666079" cy="923330"/>
          </a:xfrm>
          <a:prstGeom prst="rect">
            <a:avLst/>
          </a:prstGeom>
          <a:noFill/>
        </p:spPr>
        <p:txBody>
          <a:bodyPr wrap="none" rtlCol="0">
            <a:spAutoFit/>
          </a:bodyPr>
          <a:lstStyle/>
          <a:p>
            <a:r>
              <a:rPr lang="en-US" dirty="0"/>
              <a:t>All major software packages were developed with a small, diverse team, had performance specifications to meet and</a:t>
            </a:r>
          </a:p>
          <a:p>
            <a:r>
              <a:rPr lang="en-US" dirty="0"/>
              <a:t>required at least one rewrite. These were then released to a small number of users that reviewed and invariably improved.</a:t>
            </a:r>
          </a:p>
          <a:p>
            <a:r>
              <a:rPr lang="en-US" dirty="0"/>
              <a:t>(Pebble in the Pond”. These include: EPICS Core, Servers and Clients that are widely used.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73F6B4-91F3-2EBC-E22D-0189C677D0AF}"/>
              </a:ext>
            </a:extLst>
          </p:cNvPr>
          <p:cNvSpPr txBox="1"/>
          <p:nvPr/>
        </p:nvSpPr>
        <p:spPr>
          <a:xfrm>
            <a:off x="319754" y="91230"/>
            <a:ext cx="11454459" cy="707886"/>
          </a:xfrm>
          <a:prstGeom prst="rect">
            <a:avLst/>
          </a:prstGeom>
          <a:noFill/>
        </p:spPr>
        <p:txBody>
          <a:bodyPr wrap="square">
            <a:spAutoFit/>
          </a:bodyPr>
          <a:lstStyle/>
          <a:p>
            <a:r>
              <a:rPr lang="en-US" altLang="en-US" sz="4000" dirty="0">
                <a:latin typeface="+mj-lt"/>
                <a:ea typeface="ＭＳ Ｐゴシック" panose="020B0600070205080204" pitchFamily="34" charset="-128"/>
              </a:rPr>
              <a:t>Synoptic Display – WYSIWIG Editors with XML Files</a:t>
            </a:r>
            <a:endParaRPr lang="en-US" sz="4000" dirty="0">
              <a:latin typeface="+mj-lt"/>
            </a:endParaRPr>
          </a:p>
        </p:txBody>
      </p:sp>
      <p:pic>
        <p:nvPicPr>
          <p:cNvPr id="2" name="Picture 1">
            <a:extLst>
              <a:ext uri="{FF2B5EF4-FFF2-40B4-BE49-F238E27FC236}">
                <a16:creationId xmlns:a16="http://schemas.microsoft.com/office/drawing/2014/main" id="{6AC90D6A-1D5B-68CF-9F3A-4FEC84A61B0B}"/>
              </a:ext>
            </a:extLst>
          </p:cNvPr>
          <p:cNvPicPr>
            <a:picLocks noChangeAspect="1"/>
          </p:cNvPicPr>
          <p:nvPr/>
        </p:nvPicPr>
        <p:blipFill rotWithShape="1">
          <a:blip r:embed="rId2"/>
          <a:srcRect l="54890" t="32882" b="-1"/>
          <a:stretch/>
        </p:blipFill>
        <p:spPr>
          <a:xfrm>
            <a:off x="4813341" y="2381116"/>
            <a:ext cx="6103688" cy="4385653"/>
          </a:xfrm>
          <a:prstGeom prst="rect">
            <a:avLst/>
          </a:prstGeom>
        </p:spPr>
      </p:pic>
      <p:pic>
        <p:nvPicPr>
          <p:cNvPr id="1026" name="Picture 2">
            <a:extLst>
              <a:ext uri="{FF2B5EF4-FFF2-40B4-BE49-F238E27FC236}">
                <a16:creationId xmlns:a16="http://schemas.microsoft.com/office/drawing/2014/main" id="{FB229BA1-6CB5-AF6F-0B61-9357FBCD62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20" y="1069728"/>
            <a:ext cx="6576401" cy="3758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51197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D47A36E0-04C1-4044-B870-61CDE3B33F0C}"/>
              </a:ext>
            </a:extLst>
          </p:cNvPr>
          <p:cNvSpPr>
            <a:spLocks noGrp="1" noChangeArrowheads="1"/>
          </p:cNvSpPr>
          <p:nvPr>
            <p:ph type="title"/>
          </p:nvPr>
        </p:nvSpPr>
        <p:spPr>
          <a:xfrm>
            <a:off x="381000" y="155032"/>
            <a:ext cx="11430000" cy="535531"/>
          </a:xfrm>
        </p:spPr>
        <p:txBody>
          <a:bodyPr>
            <a:normAutofit fontScale="90000"/>
          </a:bodyPr>
          <a:lstStyle/>
          <a:p>
            <a:r>
              <a:rPr lang="en-US" altLang="en-US" dirty="0">
                <a:ea typeface="ＭＳ Ｐゴシック" panose="020B0600070205080204" pitchFamily="34" charset="-128"/>
              </a:rPr>
              <a:t>Synoptic Display - ORNL HFIR CG-1D</a:t>
            </a:r>
          </a:p>
        </p:txBody>
      </p:sp>
      <p:sp>
        <p:nvSpPr>
          <p:cNvPr id="23554" name="Content Placeholder 2">
            <a:extLst>
              <a:ext uri="{FF2B5EF4-FFF2-40B4-BE49-F238E27FC236}">
                <a16:creationId xmlns:a16="http://schemas.microsoft.com/office/drawing/2014/main" id="{EC8DBCB1-B09A-F844-AF01-87048DE9004D}"/>
              </a:ext>
            </a:extLst>
          </p:cNvPr>
          <p:cNvSpPr>
            <a:spLocks noGrp="1" noChangeArrowheads="1"/>
          </p:cNvSpPr>
          <p:nvPr>
            <p:ph idx="1"/>
          </p:nvPr>
        </p:nvSpPr>
        <p:spPr>
          <a:xfrm>
            <a:off x="3662363" y="6246813"/>
            <a:ext cx="6426200" cy="495300"/>
          </a:xfrm>
        </p:spPr>
        <p:txBody>
          <a:bodyPr/>
          <a:lstStyle/>
          <a:p>
            <a:pPr marL="0" indent="0">
              <a:buNone/>
            </a:pPr>
            <a:r>
              <a:rPr lang="en-US" altLang="en-US" sz="2000" dirty="0">
                <a:solidFill>
                  <a:srgbClr val="7F7F7F"/>
                </a:solidFill>
                <a:ea typeface="ＭＳ Ｐゴシック" panose="020B0600070205080204" pitchFamily="34" charset="-128"/>
              </a:rPr>
              <a:t>First EPICS/CSS operation with beam, Jan. 8, 2013</a:t>
            </a:r>
          </a:p>
        </p:txBody>
      </p:sp>
      <p:pic>
        <p:nvPicPr>
          <p:cNvPr id="23555" name="Picture 3" descr="CG-1D First Scan.png">
            <a:extLst>
              <a:ext uri="{FF2B5EF4-FFF2-40B4-BE49-F238E27FC236}">
                <a16:creationId xmlns:a16="http://schemas.microsoft.com/office/drawing/2014/main" id="{14F8BD1D-97DC-F54F-8089-B63C889D817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90563"/>
            <a:ext cx="9144000" cy="552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10"/>
          <p:cNvPicPr>
            <a:picLocks noChangeAspect="1"/>
          </p:cNvPicPr>
          <p:nvPr/>
        </p:nvPicPr>
        <p:blipFill>
          <a:blip r:embed="rId2"/>
          <a:stretch>
            <a:fillRect/>
          </a:stretch>
        </p:blipFill>
        <p:spPr>
          <a:xfrm>
            <a:off x="10946292" y="6430217"/>
            <a:ext cx="647200" cy="256593"/>
          </a:xfrm>
          <a:prstGeom prst="rect">
            <a:avLst/>
          </a:prstGeom>
        </p:spPr>
      </p:pic>
      <p:pic>
        <p:nvPicPr>
          <p:cNvPr id="1026" name="Picture 2">
            <a:extLst>
              <a:ext uri="{FF2B5EF4-FFF2-40B4-BE49-F238E27FC236}">
                <a16:creationId xmlns:a16="http://schemas.microsoft.com/office/drawing/2014/main" id="{BC72C842-7E12-0E62-5ACF-5C2F431128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724" y="1032640"/>
            <a:ext cx="9698283" cy="569169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E16E048-3A1E-0AA1-8AA0-16B06F84080F}"/>
              </a:ext>
            </a:extLst>
          </p:cNvPr>
          <p:cNvSpPr txBox="1"/>
          <p:nvPr/>
        </p:nvSpPr>
        <p:spPr>
          <a:xfrm>
            <a:off x="319754" y="91230"/>
            <a:ext cx="11454459" cy="707886"/>
          </a:xfrm>
          <a:prstGeom prst="rect">
            <a:avLst/>
          </a:prstGeom>
          <a:noFill/>
        </p:spPr>
        <p:txBody>
          <a:bodyPr wrap="square">
            <a:spAutoFit/>
          </a:bodyPr>
          <a:lstStyle/>
          <a:p>
            <a:r>
              <a:rPr lang="en-US" sz="4000" dirty="0"/>
              <a:t>Archive Appliance Scales to &gt;1M PVs</a:t>
            </a:r>
            <a:endParaRPr lang="en-US" sz="4000" dirty="0">
              <a:latin typeface="+mj-lt"/>
            </a:endParaRPr>
          </a:p>
        </p:txBody>
      </p:sp>
    </p:spTree>
    <p:extLst>
      <p:ext uri="{BB962C8B-B14F-4D97-AF65-F5344CB8AC3E}">
        <p14:creationId xmlns:p14="http://schemas.microsoft.com/office/powerpoint/2010/main" val="1654445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74212650-D5C6-8244-8B10-B2D847964C6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9482" y="874075"/>
            <a:ext cx="7055001" cy="57956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174DE6F-9B01-D3CE-9677-3E3D699D8AB2}"/>
              </a:ext>
            </a:extLst>
          </p:cNvPr>
          <p:cNvSpPr txBox="1"/>
          <p:nvPr/>
        </p:nvSpPr>
        <p:spPr>
          <a:xfrm>
            <a:off x="319754" y="91230"/>
            <a:ext cx="11454459" cy="707886"/>
          </a:xfrm>
          <a:prstGeom prst="rect">
            <a:avLst/>
          </a:prstGeom>
          <a:noFill/>
        </p:spPr>
        <p:txBody>
          <a:bodyPr wrap="square">
            <a:spAutoFit/>
          </a:bodyPr>
          <a:lstStyle/>
          <a:p>
            <a:r>
              <a:rPr lang="en-US" sz="4000" dirty="0">
                <a:latin typeface="+mj-lt"/>
                <a:ea typeface="ＭＳ Ｐゴシック" panose="020B0600070205080204" pitchFamily="34" charset="-128"/>
              </a:rPr>
              <a:t>Alarm Server handles 5k alarm changes per second</a:t>
            </a:r>
            <a:endParaRPr lang="en-US" sz="4000" dirty="0">
              <a:latin typeface="+mj-lt"/>
            </a:endParaRPr>
          </a:p>
        </p:txBody>
      </p:sp>
    </p:spTree>
    <p:extLst>
      <p:ext uri="{BB962C8B-B14F-4D97-AF65-F5344CB8AC3E}">
        <p14:creationId xmlns:p14="http://schemas.microsoft.com/office/powerpoint/2010/main" val="8348447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napshot-tune.png">
            <a:extLst>
              <a:ext uri="{FF2B5EF4-FFF2-40B4-BE49-F238E27FC236}">
                <a16:creationId xmlns:a16="http://schemas.microsoft.com/office/drawing/2014/main" id="{2DC9AA7D-61D8-4D68-AD82-CDCC7D90DF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754" y="799116"/>
            <a:ext cx="11552492" cy="5693201"/>
          </a:xfrm>
          <a:prstGeom prst="rect">
            <a:avLst/>
          </a:prstGeom>
        </p:spPr>
      </p:pic>
      <p:sp>
        <p:nvSpPr>
          <p:cNvPr id="3" name="TextBox 2">
            <a:extLst>
              <a:ext uri="{FF2B5EF4-FFF2-40B4-BE49-F238E27FC236}">
                <a16:creationId xmlns:a16="http://schemas.microsoft.com/office/drawing/2014/main" id="{7C648203-B407-2AD6-32DD-111399B0FE04}"/>
              </a:ext>
            </a:extLst>
          </p:cNvPr>
          <p:cNvSpPr txBox="1"/>
          <p:nvPr/>
        </p:nvSpPr>
        <p:spPr>
          <a:xfrm>
            <a:off x="319754" y="91230"/>
            <a:ext cx="11454459" cy="707886"/>
          </a:xfrm>
          <a:prstGeom prst="rect">
            <a:avLst/>
          </a:prstGeom>
          <a:noFill/>
        </p:spPr>
        <p:txBody>
          <a:bodyPr wrap="square">
            <a:spAutoFit/>
          </a:bodyPr>
          <a:lstStyle/>
          <a:p>
            <a:r>
              <a:rPr lang="en-US" sz="4000" dirty="0">
                <a:latin typeface="+mj-lt"/>
                <a:ea typeface="ＭＳ Ｐゴシック" panose="020B0600070205080204" pitchFamily="34" charset="-128"/>
              </a:rPr>
              <a:t>Save/Compare/Restore Sets for Managing Settings</a:t>
            </a:r>
            <a:endParaRPr lang="en-US" sz="4000" dirty="0">
              <a:latin typeface="+mj-lt"/>
            </a:endParaRPr>
          </a:p>
        </p:txBody>
      </p:sp>
    </p:spTree>
    <p:extLst>
      <p:ext uri="{BB962C8B-B14F-4D97-AF65-F5344CB8AC3E}">
        <p14:creationId xmlns:p14="http://schemas.microsoft.com/office/powerpoint/2010/main" val="2954325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F0B77-2DB7-32F9-06C5-C6BF8AD2061A}"/>
              </a:ext>
            </a:extLst>
          </p:cNvPr>
          <p:cNvSpPr>
            <a:spLocks noGrp="1"/>
          </p:cNvSpPr>
          <p:nvPr>
            <p:ph type="title"/>
          </p:nvPr>
        </p:nvSpPr>
        <p:spPr/>
        <p:txBody>
          <a:bodyPr>
            <a:normAutofit fontScale="90000"/>
          </a:bodyPr>
          <a:lstStyle/>
          <a:p>
            <a:r>
              <a:rPr lang="en-US" dirty="0"/>
              <a:t>Scientific Control System - Scope</a:t>
            </a:r>
          </a:p>
        </p:txBody>
      </p:sp>
      <p:sp>
        <p:nvSpPr>
          <p:cNvPr id="3" name="Text Placeholder 2">
            <a:extLst>
              <a:ext uri="{FF2B5EF4-FFF2-40B4-BE49-F238E27FC236}">
                <a16:creationId xmlns:a16="http://schemas.microsoft.com/office/drawing/2014/main" id="{5BEA9C78-8C88-06E3-02DF-95EEA3D446C6}"/>
              </a:ext>
            </a:extLst>
          </p:cNvPr>
          <p:cNvSpPr>
            <a:spLocks noGrp="1"/>
          </p:cNvSpPr>
          <p:nvPr>
            <p:ph type="body" idx="1"/>
          </p:nvPr>
        </p:nvSpPr>
        <p:spPr/>
        <p:txBody>
          <a:bodyPr>
            <a:normAutofit fontScale="85000" lnSpcReduction="20000"/>
          </a:bodyPr>
          <a:lstStyle/>
          <a:p>
            <a:r>
              <a:rPr lang="en-US" b="1" dirty="0"/>
              <a:t>Anything related to electrons that is not in a vacuum vessel:</a:t>
            </a:r>
          </a:p>
          <a:p>
            <a:pPr lvl="1"/>
            <a:r>
              <a:rPr lang="en-US" b="1" dirty="0"/>
              <a:t>All electronics, hardware, firmware and software, racks, chassis, power, EMI</a:t>
            </a:r>
          </a:p>
          <a:p>
            <a:pPr lvl="1"/>
            <a:r>
              <a:rPr lang="en-US" b="1" dirty="0"/>
              <a:t>All systems industrial and beam control related</a:t>
            </a:r>
          </a:p>
          <a:p>
            <a:pPr lvl="1"/>
            <a:r>
              <a:rPr lang="en-US" b="1" dirty="0"/>
              <a:t>All network, computing and storage electronics</a:t>
            </a:r>
          </a:p>
          <a:p>
            <a:pPr lvl="1"/>
            <a:endParaRPr lang="en-US" dirty="0"/>
          </a:p>
          <a:p>
            <a:r>
              <a:rPr lang="en-US" dirty="0"/>
              <a:t>It does not include physics: scientific mission, lattice design, radiation calculations.</a:t>
            </a:r>
          </a:p>
          <a:p>
            <a:endParaRPr lang="en-US" dirty="0"/>
          </a:p>
          <a:p>
            <a:r>
              <a:rPr lang="en-US" dirty="0"/>
              <a:t>It does not include machining vacuum vessels or anything mechanical – but it does include motor controls.</a:t>
            </a:r>
          </a:p>
          <a:p>
            <a:pPr marL="0" indent="0">
              <a:buNone/>
            </a:pPr>
            <a:endParaRPr lang="en-US" dirty="0"/>
          </a:p>
          <a:p>
            <a:pPr marL="0" indent="0">
              <a:buNone/>
            </a:pPr>
            <a:r>
              <a:rPr lang="en-US" i="1" dirty="0"/>
              <a:t>Conventional facilities were not consequential to the scientific control system. Unless there is a temperature loop that is needed to control a warm RFQ at 10 Hz. Johnson Controls HVAC system is supposed to provide comfort, not control.</a:t>
            </a:r>
          </a:p>
          <a:p>
            <a:pPr marL="0" indent="0">
              <a:buNone/>
            </a:pPr>
            <a:endParaRPr lang="en-US" i="1" dirty="0"/>
          </a:p>
          <a:p>
            <a:pPr marL="0" indent="0">
              <a:buNone/>
            </a:pPr>
            <a:r>
              <a:rPr lang="en-US" i="1" dirty="0"/>
              <a:t>Anything with a signal or calculated information i.e. packet drops or configuration information i.e. serial number or sample rate should be read into the control system</a:t>
            </a:r>
          </a:p>
        </p:txBody>
      </p:sp>
    </p:spTree>
    <p:extLst>
      <p:ext uri="{BB962C8B-B14F-4D97-AF65-F5344CB8AC3E}">
        <p14:creationId xmlns:p14="http://schemas.microsoft.com/office/powerpoint/2010/main" val="29700263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10"/>
          <p:cNvPicPr>
            <a:picLocks noChangeAspect="1"/>
          </p:cNvPicPr>
          <p:nvPr/>
        </p:nvPicPr>
        <p:blipFill>
          <a:blip r:embed="rId2"/>
          <a:stretch>
            <a:fillRect/>
          </a:stretch>
        </p:blipFill>
        <p:spPr>
          <a:xfrm>
            <a:off x="10946292" y="6430217"/>
            <a:ext cx="647200" cy="256593"/>
          </a:xfrm>
          <a:prstGeom prst="rect">
            <a:avLst/>
          </a:prstGeom>
        </p:spPr>
      </p:pic>
      <p:pic>
        <p:nvPicPr>
          <p:cNvPr id="12" name="Picture 11">
            <a:extLst>
              <a:ext uri="{FF2B5EF4-FFF2-40B4-BE49-F238E27FC236}">
                <a16:creationId xmlns:a16="http://schemas.microsoft.com/office/drawing/2014/main" id="{37D32371-67DF-4C94-9C8D-EAC2D177DB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96" y="806035"/>
            <a:ext cx="9105407" cy="2969154"/>
          </a:xfrm>
          <a:prstGeom prst="rect">
            <a:avLst/>
          </a:prstGeom>
        </p:spPr>
      </p:pic>
      <p:pic>
        <p:nvPicPr>
          <p:cNvPr id="13" name="Content Placeholder 3">
            <a:extLst>
              <a:ext uri="{FF2B5EF4-FFF2-40B4-BE49-F238E27FC236}">
                <a16:creationId xmlns:a16="http://schemas.microsoft.com/office/drawing/2014/main" id="{B84D7168-4167-43F8-A6AF-AE96719DE0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5394" y="1508930"/>
            <a:ext cx="5147108" cy="3840139"/>
          </a:xfrm>
          <a:prstGeom prst="rect">
            <a:avLst/>
          </a:prstGeom>
        </p:spPr>
      </p:pic>
      <p:sp>
        <p:nvSpPr>
          <p:cNvPr id="3" name="TextBox 2">
            <a:extLst>
              <a:ext uri="{FF2B5EF4-FFF2-40B4-BE49-F238E27FC236}">
                <a16:creationId xmlns:a16="http://schemas.microsoft.com/office/drawing/2014/main" id="{549BD78C-BE6A-5F37-F241-D05EC337F27D}"/>
              </a:ext>
            </a:extLst>
          </p:cNvPr>
          <p:cNvSpPr txBox="1"/>
          <p:nvPr/>
        </p:nvSpPr>
        <p:spPr>
          <a:xfrm>
            <a:off x="319754" y="91230"/>
            <a:ext cx="11454459" cy="707886"/>
          </a:xfrm>
          <a:prstGeom prst="rect">
            <a:avLst/>
          </a:prstGeom>
          <a:noFill/>
        </p:spPr>
        <p:txBody>
          <a:bodyPr wrap="square">
            <a:spAutoFit/>
          </a:bodyPr>
          <a:lstStyle/>
          <a:p>
            <a:r>
              <a:rPr lang="en-US" sz="4000" dirty="0"/>
              <a:t>Channel Finder Provides Views of &gt;1M PVs</a:t>
            </a:r>
            <a:endParaRPr lang="en-US" sz="4000" dirty="0">
              <a:latin typeface="+mj-lt"/>
            </a:endParaRPr>
          </a:p>
        </p:txBody>
      </p:sp>
    </p:spTree>
    <p:extLst>
      <p:ext uri="{BB962C8B-B14F-4D97-AF65-F5344CB8AC3E}">
        <p14:creationId xmlns:p14="http://schemas.microsoft.com/office/powerpoint/2010/main" val="4462406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10"/>
          <p:cNvPicPr>
            <a:picLocks noChangeAspect="1"/>
          </p:cNvPicPr>
          <p:nvPr/>
        </p:nvPicPr>
        <p:blipFill>
          <a:blip r:embed="rId2"/>
          <a:stretch>
            <a:fillRect/>
          </a:stretch>
        </p:blipFill>
        <p:spPr>
          <a:xfrm>
            <a:off x="10946292" y="6430217"/>
            <a:ext cx="647200" cy="256593"/>
          </a:xfrm>
          <a:prstGeom prst="rect">
            <a:avLst/>
          </a:prstGeom>
        </p:spPr>
      </p:pic>
      <p:pic>
        <p:nvPicPr>
          <p:cNvPr id="6" name="Picture 4">
            <a:extLst>
              <a:ext uri="{FF2B5EF4-FFF2-40B4-BE49-F238E27FC236}">
                <a16:creationId xmlns:a16="http://schemas.microsoft.com/office/drawing/2014/main" id="{185554BC-6CB6-4D05-ADEB-0950A59994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696" t="43086" b="5888"/>
          <a:stretch>
            <a:fillRect/>
          </a:stretch>
        </p:blipFill>
        <p:spPr bwMode="auto">
          <a:xfrm>
            <a:off x="463191" y="1216129"/>
            <a:ext cx="3262964" cy="4884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a:extLst>
              <a:ext uri="{FF2B5EF4-FFF2-40B4-BE49-F238E27FC236}">
                <a16:creationId xmlns:a16="http://schemas.microsoft.com/office/drawing/2014/main" id="{A90B3B1A-0DEE-48B8-9CA9-5DA81228F8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8564" t="43816" b="5783"/>
          <a:stretch>
            <a:fillRect/>
          </a:stretch>
        </p:blipFill>
        <p:spPr bwMode="auto">
          <a:xfrm>
            <a:off x="3793908" y="1805216"/>
            <a:ext cx="3444290" cy="506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a:extLst>
              <a:ext uri="{FF2B5EF4-FFF2-40B4-BE49-F238E27FC236}">
                <a16:creationId xmlns:a16="http://schemas.microsoft.com/office/drawing/2014/main" id="{A825A433-8E2F-455F-B59E-35EF51E0E7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33762" t="23782" r="34348" b="35626"/>
          <a:stretch>
            <a:fillRect/>
          </a:stretch>
        </p:blipFill>
        <p:spPr bwMode="auto">
          <a:xfrm>
            <a:off x="7315200" y="2335482"/>
            <a:ext cx="4876800" cy="3878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a:extLst>
              <a:ext uri="{FF2B5EF4-FFF2-40B4-BE49-F238E27FC236}">
                <a16:creationId xmlns:a16="http://schemas.microsoft.com/office/drawing/2014/main" id="{EEB47A2A-008B-E99E-63D7-011B080B89B7}"/>
              </a:ext>
            </a:extLst>
          </p:cNvPr>
          <p:cNvSpPr txBox="1"/>
          <p:nvPr/>
        </p:nvSpPr>
        <p:spPr>
          <a:xfrm>
            <a:off x="319754" y="91230"/>
            <a:ext cx="11454459" cy="707886"/>
          </a:xfrm>
          <a:prstGeom prst="rect">
            <a:avLst/>
          </a:prstGeom>
          <a:noFill/>
        </p:spPr>
        <p:txBody>
          <a:bodyPr wrap="square">
            <a:spAutoFit/>
          </a:bodyPr>
          <a:lstStyle/>
          <a:p>
            <a:r>
              <a:rPr lang="en-US" sz="4000" dirty="0"/>
              <a:t>Channel Finder provides hierarchical view</a:t>
            </a:r>
            <a:endParaRPr lang="en-US" sz="4000" dirty="0">
              <a:latin typeface="+mj-lt"/>
            </a:endParaRPr>
          </a:p>
        </p:txBody>
      </p:sp>
    </p:spTree>
    <p:extLst>
      <p:ext uri="{BB962C8B-B14F-4D97-AF65-F5344CB8AC3E}">
        <p14:creationId xmlns:p14="http://schemas.microsoft.com/office/powerpoint/2010/main" val="23667782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10"/>
          <p:cNvPicPr>
            <a:picLocks noChangeAspect="1"/>
          </p:cNvPicPr>
          <p:nvPr/>
        </p:nvPicPr>
        <p:blipFill>
          <a:blip r:embed="rId2"/>
          <a:stretch>
            <a:fillRect/>
          </a:stretch>
        </p:blipFill>
        <p:spPr>
          <a:xfrm>
            <a:off x="10946292" y="6430217"/>
            <a:ext cx="647200" cy="256593"/>
          </a:xfrm>
          <a:prstGeom prst="rect">
            <a:avLst/>
          </a:prstGeom>
        </p:spPr>
      </p:pic>
      <p:pic>
        <p:nvPicPr>
          <p:cNvPr id="6" name="Picture 3">
            <a:extLst>
              <a:ext uri="{FF2B5EF4-FFF2-40B4-BE49-F238E27FC236}">
                <a16:creationId xmlns:a16="http://schemas.microsoft.com/office/drawing/2014/main" id="{575051BD-9CC2-4FA5-9B2B-D71BC6027B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857" y="1172094"/>
            <a:ext cx="11764286" cy="421367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TextBox 2">
            <a:extLst>
              <a:ext uri="{FF2B5EF4-FFF2-40B4-BE49-F238E27FC236}">
                <a16:creationId xmlns:a16="http://schemas.microsoft.com/office/drawing/2014/main" id="{3A5C708D-E4BD-BC70-3ADE-DDC34B87FCB9}"/>
              </a:ext>
            </a:extLst>
          </p:cNvPr>
          <p:cNvSpPr txBox="1"/>
          <p:nvPr/>
        </p:nvSpPr>
        <p:spPr>
          <a:xfrm>
            <a:off x="319754" y="91230"/>
            <a:ext cx="11454459" cy="707886"/>
          </a:xfrm>
          <a:prstGeom prst="rect">
            <a:avLst/>
          </a:prstGeom>
          <a:noFill/>
        </p:spPr>
        <p:txBody>
          <a:bodyPr wrap="square">
            <a:spAutoFit/>
          </a:bodyPr>
          <a:lstStyle/>
          <a:p>
            <a:r>
              <a:rPr lang="en-US" sz="4000" dirty="0"/>
              <a:t>Channel Finder queries names and  properties</a:t>
            </a:r>
            <a:endParaRPr lang="en-US" sz="4000" dirty="0">
              <a:latin typeface="+mj-lt"/>
            </a:endParaRPr>
          </a:p>
        </p:txBody>
      </p:sp>
    </p:spTree>
    <p:extLst>
      <p:ext uri="{BB962C8B-B14F-4D97-AF65-F5344CB8AC3E}">
        <p14:creationId xmlns:p14="http://schemas.microsoft.com/office/powerpoint/2010/main" val="23264780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10"/>
          <p:cNvPicPr>
            <a:picLocks noChangeAspect="1"/>
          </p:cNvPicPr>
          <p:nvPr/>
        </p:nvPicPr>
        <p:blipFill>
          <a:blip r:embed="rId2"/>
          <a:stretch>
            <a:fillRect/>
          </a:stretch>
        </p:blipFill>
        <p:spPr>
          <a:xfrm>
            <a:off x="10946292" y="6430217"/>
            <a:ext cx="647200" cy="256593"/>
          </a:xfrm>
          <a:prstGeom prst="rect">
            <a:avLst/>
          </a:prstGeom>
        </p:spPr>
      </p:pic>
      <p:pic>
        <p:nvPicPr>
          <p:cNvPr id="19" name="Content Placeholder 3">
            <a:extLst>
              <a:ext uri="{FF2B5EF4-FFF2-40B4-BE49-F238E27FC236}">
                <a16:creationId xmlns:a16="http://schemas.microsoft.com/office/drawing/2014/main" id="{522C57E2-605D-49D6-94B6-1F159626CB67}"/>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6510" y="1428867"/>
            <a:ext cx="5732451" cy="3900638"/>
          </a:xfrm>
        </p:spPr>
      </p:pic>
      <p:pic>
        <p:nvPicPr>
          <p:cNvPr id="20" name="Content Placeholder 2">
            <a:extLst>
              <a:ext uri="{FF2B5EF4-FFF2-40B4-BE49-F238E27FC236}">
                <a16:creationId xmlns:a16="http://schemas.microsoft.com/office/drawing/2014/main" id="{400EE705-6293-4292-A3D6-DAF15A95E858}"/>
              </a:ext>
            </a:extLst>
          </p:cNvPr>
          <p:cNvPicPr>
            <a:picLocks noChangeAspect="1"/>
          </p:cNvPicPr>
          <p:nvPr/>
        </p:nvPicPr>
        <p:blipFill>
          <a:blip r:embed="rId4"/>
          <a:stretch>
            <a:fillRect/>
          </a:stretch>
        </p:blipFill>
        <p:spPr>
          <a:xfrm>
            <a:off x="5980495" y="1932403"/>
            <a:ext cx="5882503" cy="4172621"/>
          </a:xfrm>
          <a:prstGeom prst="rect">
            <a:avLst/>
          </a:prstGeom>
        </p:spPr>
      </p:pic>
      <p:sp>
        <p:nvSpPr>
          <p:cNvPr id="21" name="TextBox 20">
            <a:extLst>
              <a:ext uri="{FF2B5EF4-FFF2-40B4-BE49-F238E27FC236}">
                <a16:creationId xmlns:a16="http://schemas.microsoft.com/office/drawing/2014/main" id="{AF60227F-6DCF-47C7-8D4E-D47F7E841C49}"/>
              </a:ext>
            </a:extLst>
          </p:cNvPr>
          <p:cNvSpPr txBox="1"/>
          <p:nvPr/>
        </p:nvSpPr>
        <p:spPr>
          <a:xfrm>
            <a:off x="2278816" y="5329505"/>
            <a:ext cx="1060547" cy="461665"/>
          </a:xfrm>
          <a:prstGeom prst="rect">
            <a:avLst/>
          </a:prstGeom>
          <a:noFill/>
        </p:spPr>
        <p:txBody>
          <a:bodyPr wrap="none" rtlCol="0">
            <a:spAutoFit/>
          </a:bodyPr>
          <a:lstStyle/>
          <a:p>
            <a:r>
              <a:rPr lang="en-US" sz="2400" dirty="0">
                <a:solidFill>
                  <a:schemeClr val="tx2"/>
                </a:solidFill>
                <a:latin typeface="Calibri"/>
                <a:cs typeface="Calibri"/>
              </a:rPr>
              <a:t>Viewer</a:t>
            </a:r>
          </a:p>
        </p:txBody>
      </p:sp>
      <p:sp>
        <p:nvSpPr>
          <p:cNvPr id="22" name="TextBox 21">
            <a:extLst>
              <a:ext uri="{FF2B5EF4-FFF2-40B4-BE49-F238E27FC236}">
                <a16:creationId xmlns:a16="http://schemas.microsoft.com/office/drawing/2014/main" id="{A465EC92-74BF-474B-A05C-76532DD08016}"/>
              </a:ext>
            </a:extLst>
          </p:cNvPr>
          <p:cNvSpPr txBox="1"/>
          <p:nvPr/>
        </p:nvSpPr>
        <p:spPr>
          <a:xfrm>
            <a:off x="8245433" y="5968552"/>
            <a:ext cx="1732718" cy="461665"/>
          </a:xfrm>
          <a:prstGeom prst="rect">
            <a:avLst/>
          </a:prstGeom>
          <a:noFill/>
        </p:spPr>
        <p:txBody>
          <a:bodyPr wrap="none" rtlCol="0">
            <a:spAutoFit/>
          </a:bodyPr>
          <a:lstStyle/>
          <a:p>
            <a:r>
              <a:rPr lang="en-US" sz="2400" dirty="0">
                <a:solidFill>
                  <a:schemeClr val="tx2"/>
                </a:solidFill>
                <a:latin typeface="Calibri"/>
                <a:cs typeface="Calibri"/>
              </a:rPr>
              <a:t>Create Entry</a:t>
            </a:r>
          </a:p>
        </p:txBody>
      </p:sp>
      <p:sp>
        <p:nvSpPr>
          <p:cNvPr id="3" name="TextBox 2">
            <a:extLst>
              <a:ext uri="{FF2B5EF4-FFF2-40B4-BE49-F238E27FC236}">
                <a16:creationId xmlns:a16="http://schemas.microsoft.com/office/drawing/2014/main" id="{119FA9F9-18AA-A9F9-F8B9-2414DE7CE423}"/>
              </a:ext>
            </a:extLst>
          </p:cNvPr>
          <p:cNvSpPr txBox="1"/>
          <p:nvPr/>
        </p:nvSpPr>
        <p:spPr>
          <a:xfrm>
            <a:off x="319754" y="91230"/>
            <a:ext cx="11454459" cy="707886"/>
          </a:xfrm>
          <a:prstGeom prst="rect">
            <a:avLst/>
          </a:prstGeom>
          <a:noFill/>
        </p:spPr>
        <p:txBody>
          <a:bodyPr wrap="square">
            <a:spAutoFit/>
          </a:bodyPr>
          <a:lstStyle/>
          <a:p>
            <a:r>
              <a:rPr lang="en-US" sz="4000" dirty="0"/>
              <a:t>eLog is an electronic log book – Enter, Search, Amend</a:t>
            </a:r>
            <a:endParaRPr lang="en-US" sz="4000" dirty="0">
              <a:latin typeface="+mj-lt"/>
            </a:endParaRPr>
          </a:p>
        </p:txBody>
      </p:sp>
    </p:spTree>
    <p:extLst>
      <p:ext uri="{BB962C8B-B14F-4D97-AF65-F5344CB8AC3E}">
        <p14:creationId xmlns:p14="http://schemas.microsoft.com/office/powerpoint/2010/main" val="40860872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Content Placeholder 4" descr="context2.png">
            <a:extLst>
              <a:ext uri="{FF2B5EF4-FFF2-40B4-BE49-F238E27FC236}">
                <a16:creationId xmlns:a16="http://schemas.microsoft.com/office/drawing/2014/main" id="{6E8FBF68-7947-40D6-B0F4-55646FF9F932}"/>
              </a:ext>
            </a:extLst>
          </p:cNvPr>
          <p:cNvPicPr>
            <a:picLocks noChangeAspect="1"/>
          </p:cNvPicPr>
          <p:nvPr/>
        </p:nvPicPr>
        <p:blipFill>
          <a:blip r:embed="rId2">
            <a:extLst>
              <a:ext uri="{28A0092B-C50C-407E-A947-70E740481C1C}">
                <a14:useLocalDpi xmlns:a14="http://schemas.microsoft.com/office/drawing/2010/main" val="0"/>
              </a:ext>
            </a:extLst>
          </a:blip>
          <a:srcRect l="90" t="50839" r="44980" b="24135"/>
          <a:stretch>
            <a:fillRect/>
          </a:stretch>
        </p:blipFill>
        <p:spPr bwMode="auto">
          <a:xfrm>
            <a:off x="1470221" y="1158700"/>
            <a:ext cx="3629025"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8" descr="elog.png">
            <a:extLst>
              <a:ext uri="{FF2B5EF4-FFF2-40B4-BE49-F238E27FC236}">
                <a16:creationId xmlns:a16="http://schemas.microsoft.com/office/drawing/2014/main" id="{65E32806-1AB4-403D-9ADB-C87EC69E83F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77087" y="1172706"/>
            <a:ext cx="4747820" cy="548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9702" name="Curved Connector 9">
            <a:extLst>
              <a:ext uri="{FF2B5EF4-FFF2-40B4-BE49-F238E27FC236}">
                <a16:creationId xmlns:a16="http://schemas.microsoft.com/office/drawing/2014/main" id="{902D41B0-06F9-4675-A719-DEA5E99D247C}"/>
              </a:ext>
            </a:extLst>
          </p:cNvPr>
          <p:cNvCxnSpPr>
            <a:cxnSpLocks noChangeShapeType="1"/>
            <a:stCxn id="29700" idx="3"/>
          </p:cNvCxnSpPr>
          <p:nvPr/>
        </p:nvCxnSpPr>
        <p:spPr bwMode="auto">
          <a:xfrm>
            <a:off x="5099246" y="1828625"/>
            <a:ext cx="2329076" cy="2400587"/>
          </a:xfrm>
          <a:prstGeom prst="curvedConnector2">
            <a:avLst/>
          </a:prstGeom>
          <a:noFill/>
          <a:ln w="19050">
            <a:solidFill>
              <a:srgbClr val="FF6600"/>
            </a:solidFill>
            <a:round/>
            <a:headEnd type="oval" w="med" len="med"/>
            <a:tailEnd type="arrow" w="med" len="med"/>
          </a:ln>
          <a:extLst>
            <a:ext uri="{909E8E84-426E-40DD-AFC4-6F175D3DCCD1}">
              <a14:hiddenFill xmlns:a14="http://schemas.microsoft.com/office/drawing/2010/main">
                <a:noFill/>
              </a14:hiddenFill>
            </a:ext>
          </a:extLst>
        </p:spPr>
      </p:cxnSp>
      <p:pic>
        <p:nvPicPr>
          <p:cNvPr id="8" name="Content Placeholder 6">
            <a:extLst>
              <a:ext uri="{FF2B5EF4-FFF2-40B4-BE49-F238E27FC236}">
                <a16:creationId xmlns:a16="http://schemas.microsoft.com/office/drawing/2014/main" id="{FC62600E-1785-4FFB-9114-BFED5BB1F92B}"/>
              </a:ext>
            </a:extLst>
          </p:cNvPr>
          <p:cNvPicPr>
            <a:picLocks noChangeAspect="1"/>
          </p:cNvPicPr>
          <p:nvPr/>
        </p:nvPicPr>
        <p:blipFill>
          <a:blip r:embed="rId4"/>
          <a:stretch>
            <a:fillRect/>
          </a:stretch>
        </p:blipFill>
        <p:spPr>
          <a:xfrm>
            <a:off x="838200" y="2721177"/>
            <a:ext cx="4893068" cy="4039794"/>
          </a:xfrm>
          <a:prstGeom prst="rect">
            <a:avLst/>
          </a:prstGeom>
        </p:spPr>
      </p:pic>
      <p:cxnSp>
        <p:nvCxnSpPr>
          <p:cNvPr id="11" name="Curved Connector 9">
            <a:extLst>
              <a:ext uri="{FF2B5EF4-FFF2-40B4-BE49-F238E27FC236}">
                <a16:creationId xmlns:a16="http://schemas.microsoft.com/office/drawing/2014/main" id="{2777D905-F8CF-4868-97BD-2408488BA0A9}"/>
              </a:ext>
            </a:extLst>
          </p:cNvPr>
          <p:cNvCxnSpPr>
            <a:cxnSpLocks noChangeShapeType="1"/>
            <a:stCxn id="8" idx="3"/>
          </p:cNvCxnSpPr>
          <p:nvPr/>
        </p:nvCxnSpPr>
        <p:spPr bwMode="auto">
          <a:xfrm>
            <a:off x="5731268" y="4741074"/>
            <a:ext cx="1849454" cy="481729"/>
          </a:xfrm>
          <a:prstGeom prst="curvedConnector3">
            <a:avLst>
              <a:gd name="adj1" fmla="val 50000"/>
            </a:avLst>
          </a:prstGeom>
          <a:noFill/>
          <a:ln w="19050">
            <a:solidFill>
              <a:srgbClr val="FF6600"/>
            </a:solidFill>
            <a:round/>
            <a:headEnd type="triangle" w="med" len="med"/>
            <a:tailEnd type="none" w="med" len="med"/>
          </a:ln>
          <a:extLst>
            <a:ext uri="{909E8E84-426E-40DD-AFC4-6F175D3DCCD1}">
              <a14:hiddenFill xmlns:a14="http://schemas.microsoft.com/office/drawing/2010/main">
                <a:noFill/>
              </a14:hiddenFill>
            </a:ext>
          </a:extLst>
        </p:spPr>
      </p:cxnSp>
      <p:sp>
        <p:nvSpPr>
          <p:cNvPr id="2" name="TextBox 1">
            <a:extLst>
              <a:ext uri="{FF2B5EF4-FFF2-40B4-BE49-F238E27FC236}">
                <a16:creationId xmlns:a16="http://schemas.microsoft.com/office/drawing/2014/main" id="{F006E302-35E1-11C1-5A09-B3979F3D7D76}"/>
              </a:ext>
            </a:extLst>
          </p:cNvPr>
          <p:cNvSpPr txBox="1"/>
          <p:nvPr/>
        </p:nvSpPr>
        <p:spPr>
          <a:xfrm>
            <a:off x="319754" y="91230"/>
            <a:ext cx="11454459" cy="707886"/>
          </a:xfrm>
          <a:prstGeom prst="rect">
            <a:avLst/>
          </a:prstGeom>
          <a:noFill/>
        </p:spPr>
        <p:txBody>
          <a:bodyPr wrap="square">
            <a:spAutoFit/>
          </a:bodyPr>
          <a:lstStyle/>
          <a:p>
            <a:r>
              <a:rPr lang="en-US" altLang="en-US" sz="4000" dirty="0">
                <a:ea typeface="MS PGothic" panose="020B0600070205080204" pitchFamily="34" charset="-128"/>
              </a:rPr>
              <a:t>Phoebus Supports Workflow Between Services</a:t>
            </a:r>
            <a:endParaRPr lang="en-US" sz="4000" dirty="0">
              <a:latin typeface="+mj-lt"/>
            </a:endParaRPr>
          </a:p>
        </p:txBody>
      </p:sp>
    </p:spTree>
    <p:extLst>
      <p:ext uri="{BB962C8B-B14F-4D97-AF65-F5344CB8AC3E}">
        <p14:creationId xmlns:p14="http://schemas.microsoft.com/office/powerpoint/2010/main" val="42088399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B6727-58B2-35F0-592D-D98CCAB198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858469-57A3-E721-9C9D-1C78B6269894}"/>
              </a:ext>
            </a:extLst>
          </p:cNvPr>
          <p:cNvSpPr>
            <a:spLocks noGrp="1"/>
          </p:cNvSpPr>
          <p:nvPr>
            <p:ph type="title"/>
          </p:nvPr>
        </p:nvSpPr>
        <p:spPr/>
        <p:txBody>
          <a:bodyPr>
            <a:normAutofit fontScale="90000"/>
          </a:bodyPr>
          <a:lstStyle/>
          <a:p>
            <a:r>
              <a:rPr lang="en-US" dirty="0"/>
              <a:t>EPICS Can Integrate High Performance Systems</a:t>
            </a:r>
          </a:p>
        </p:txBody>
      </p:sp>
      <p:sp>
        <p:nvSpPr>
          <p:cNvPr id="3" name="Text Placeholder 2">
            <a:extLst>
              <a:ext uri="{FF2B5EF4-FFF2-40B4-BE49-F238E27FC236}">
                <a16:creationId xmlns:a16="http://schemas.microsoft.com/office/drawing/2014/main" id="{FC4EE619-89DE-B6E3-078F-F73C1CA7C8BF}"/>
              </a:ext>
            </a:extLst>
          </p:cNvPr>
          <p:cNvSpPr>
            <a:spLocks noGrp="1"/>
          </p:cNvSpPr>
          <p:nvPr>
            <p:ph type="body" idx="1"/>
          </p:nvPr>
        </p:nvSpPr>
        <p:spPr/>
        <p:txBody>
          <a:bodyPr>
            <a:normAutofit fontScale="92500" lnSpcReduction="20000"/>
          </a:bodyPr>
          <a:lstStyle/>
          <a:p>
            <a:r>
              <a:rPr lang="en-US" dirty="0"/>
              <a:t>The driver and devices support layer provide an interface to high performance systems. For DAQ, a driver can stream data to a network based disk at 1024 signals * 250 kHz * 3 bytes continuously while providing samples of the data to an EPICS record for real time monitoring.</a:t>
            </a:r>
          </a:p>
          <a:p>
            <a:endParaRPr lang="en-US" dirty="0"/>
          </a:p>
          <a:p>
            <a:r>
              <a:rPr lang="en-US" dirty="0"/>
              <a:t>Time stamps, triggers and machine metadata for high performance systems come from embedded event receivers along with the data that are provided to the Process Database for nanosecond data correlation.</a:t>
            </a:r>
          </a:p>
          <a:p>
            <a:endParaRPr lang="en-US" dirty="0"/>
          </a:p>
          <a:p>
            <a:r>
              <a:rPr lang="en-US" dirty="0"/>
              <a:t>FPGA applications are configured and monitored through a driver interface. FPGA based devices have 100’s of monitor points, metadata and configuration information.</a:t>
            </a:r>
          </a:p>
          <a:p>
            <a:endParaRPr lang="en-US" dirty="0"/>
          </a:p>
          <a:p>
            <a:r>
              <a:rPr lang="en-US" dirty="0"/>
              <a:t>A lifecycle data collection and management tool has been developed for Machine Learning and Experimental Data (Machine Learning Data Platform).</a:t>
            </a:r>
          </a:p>
          <a:p>
            <a:endParaRPr lang="en-US" dirty="0"/>
          </a:p>
        </p:txBody>
      </p:sp>
    </p:spTree>
    <p:extLst>
      <p:ext uri="{BB962C8B-B14F-4D97-AF65-F5344CB8AC3E}">
        <p14:creationId xmlns:p14="http://schemas.microsoft.com/office/powerpoint/2010/main" val="41150576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10"/>
          <p:cNvPicPr>
            <a:picLocks noChangeAspect="1"/>
          </p:cNvPicPr>
          <p:nvPr/>
        </p:nvPicPr>
        <p:blipFill>
          <a:blip r:embed="rId2"/>
          <a:stretch>
            <a:fillRect/>
          </a:stretch>
        </p:blipFill>
        <p:spPr>
          <a:xfrm>
            <a:off x="10946292" y="6430217"/>
            <a:ext cx="647200" cy="256593"/>
          </a:xfrm>
          <a:prstGeom prst="rect">
            <a:avLst/>
          </a:prstGeom>
        </p:spPr>
      </p:pic>
      <p:pic>
        <p:nvPicPr>
          <p:cNvPr id="9" name="Picture 1">
            <a:extLst>
              <a:ext uri="{FF2B5EF4-FFF2-40B4-BE49-F238E27FC236}">
                <a16:creationId xmlns:a16="http://schemas.microsoft.com/office/drawing/2014/main" id="{1F43AAC9-2C93-463D-98EB-A96266E2C5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20245" y="1295951"/>
            <a:ext cx="746760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a:extLst>
              <a:ext uri="{FF2B5EF4-FFF2-40B4-BE49-F238E27FC236}">
                <a16:creationId xmlns:a16="http://schemas.microsoft.com/office/drawing/2014/main" id="{6D0729C9-2D35-9750-DAE9-32DF3B8680A7}"/>
              </a:ext>
            </a:extLst>
          </p:cNvPr>
          <p:cNvSpPr txBox="1">
            <a:spLocks/>
          </p:cNvSpPr>
          <p:nvPr/>
        </p:nvSpPr>
        <p:spPr>
          <a:xfrm>
            <a:off x="415600" y="593367"/>
            <a:ext cx="11360800" cy="763600"/>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EPICS – PVA/CA and Services Compliment Applications</a:t>
            </a:r>
          </a:p>
        </p:txBody>
      </p:sp>
    </p:spTree>
    <p:extLst>
      <p:ext uri="{BB962C8B-B14F-4D97-AF65-F5344CB8AC3E}">
        <p14:creationId xmlns:p14="http://schemas.microsoft.com/office/powerpoint/2010/main" val="12771374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04292-A2AB-FDDD-2A14-10062A389959}"/>
            </a:ext>
          </a:extLst>
        </p:cNvPr>
        <p:cNvGrpSpPr/>
        <p:nvPr/>
      </p:nvGrpSpPr>
      <p:grpSpPr>
        <a:xfrm>
          <a:off x="0" y="0"/>
          <a:ext cx="0" cy="0"/>
          <a:chOff x="0" y="0"/>
          <a:chExt cx="0" cy="0"/>
        </a:xfrm>
      </p:grpSpPr>
      <p:sp>
        <p:nvSpPr>
          <p:cNvPr id="300" name="Line 48">
            <a:extLst>
              <a:ext uri="{FF2B5EF4-FFF2-40B4-BE49-F238E27FC236}">
                <a16:creationId xmlns:a16="http://schemas.microsoft.com/office/drawing/2014/main" id="{F6D4690A-6A30-56E1-8F54-D39C2DAED918}"/>
              </a:ext>
            </a:extLst>
          </p:cNvPr>
          <p:cNvSpPr>
            <a:spLocks noChangeShapeType="1"/>
          </p:cNvSpPr>
          <p:nvPr/>
        </p:nvSpPr>
        <p:spPr bwMode="auto">
          <a:xfrm>
            <a:off x="8436294"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98" name="Line 48">
            <a:extLst>
              <a:ext uri="{FF2B5EF4-FFF2-40B4-BE49-F238E27FC236}">
                <a16:creationId xmlns:a16="http://schemas.microsoft.com/office/drawing/2014/main" id="{6359EE23-CF0E-C0BA-35D3-1DAB70E29BB1}"/>
              </a:ext>
            </a:extLst>
          </p:cNvPr>
          <p:cNvSpPr>
            <a:spLocks noChangeShapeType="1"/>
          </p:cNvSpPr>
          <p:nvPr/>
        </p:nvSpPr>
        <p:spPr bwMode="auto">
          <a:xfrm>
            <a:off x="9637967" y="478551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89" name="Line 48">
            <a:extLst>
              <a:ext uri="{FF2B5EF4-FFF2-40B4-BE49-F238E27FC236}">
                <a16:creationId xmlns:a16="http://schemas.microsoft.com/office/drawing/2014/main" id="{6286A3EF-1DF7-C27D-C70A-03FE2523425D}"/>
              </a:ext>
            </a:extLst>
          </p:cNvPr>
          <p:cNvSpPr>
            <a:spLocks noChangeShapeType="1"/>
          </p:cNvSpPr>
          <p:nvPr/>
        </p:nvSpPr>
        <p:spPr bwMode="auto">
          <a:xfrm>
            <a:off x="7162801"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80" name="Line 48">
            <a:extLst>
              <a:ext uri="{FF2B5EF4-FFF2-40B4-BE49-F238E27FC236}">
                <a16:creationId xmlns:a16="http://schemas.microsoft.com/office/drawing/2014/main" id="{C0359F2F-33D0-E692-D83B-C376981AE37A}"/>
              </a:ext>
            </a:extLst>
          </p:cNvPr>
          <p:cNvSpPr>
            <a:spLocks noChangeShapeType="1"/>
          </p:cNvSpPr>
          <p:nvPr/>
        </p:nvSpPr>
        <p:spPr bwMode="auto">
          <a:xfrm>
            <a:off x="5942014"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71" name="Line 48">
            <a:extLst>
              <a:ext uri="{FF2B5EF4-FFF2-40B4-BE49-F238E27FC236}">
                <a16:creationId xmlns:a16="http://schemas.microsoft.com/office/drawing/2014/main" id="{B93A78CA-B961-8B0F-31AF-1222B42BECE5}"/>
              </a:ext>
            </a:extLst>
          </p:cNvPr>
          <p:cNvSpPr>
            <a:spLocks noChangeShapeType="1"/>
          </p:cNvSpPr>
          <p:nvPr/>
        </p:nvSpPr>
        <p:spPr bwMode="auto">
          <a:xfrm>
            <a:off x="4676449"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62" name="Line 48">
            <a:extLst>
              <a:ext uri="{FF2B5EF4-FFF2-40B4-BE49-F238E27FC236}">
                <a16:creationId xmlns:a16="http://schemas.microsoft.com/office/drawing/2014/main" id="{DE8ED3A5-2EF0-4C1B-47B0-0AC098BBE558}"/>
              </a:ext>
            </a:extLst>
          </p:cNvPr>
          <p:cNvSpPr>
            <a:spLocks noChangeShapeType="1"/>
          </p:cNvSpPr>
          <p:nvPr/>
        </p:nvSpPr>
        <p:spPr bwMode="auto">
          <a:xfrm>
            <a:off x="3457249" y="4797833"/>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1511" name="Rectangle 5">
            <a:extLst>
              <a:ext uri="{FF2B5EF4-FFF2-40B4-BE49-F238E27FC236}">
                <a16:creationId xmlns:a16="http://schemas.microsoft.com/office/drawing/2014/main" id="{642E9219-6005-708A-2EC7-8E97F981366B}"/>
              </a:ext>
            </a:extLst>
          </p:cNvPr>
          <p:cNvSpPr>
            <a:spLocks noChangeArrowheads="1"/>
          </p:cNvSpPr>
          <p:nvPr/>
        </p:nvSpPr>
        <p:spPr bwMode="auto">
          <a:xfrm flipV="1">
            <a:off x="1724026" y="4797833"/>
            <a:ext cx="8639174" cy="59775"/>
          </a:xfrm>
          <a:prstGeom prst="rect">
            <a:avLst/>
          </a:prstGeom>
          <a:solidFill>
            <a:srgbClr val="92D050"/>
          </a:solidFill>
          <a:ln w="25560">
            <a:solidFill>
              <a:srgbClr val="92D050"/>
            </a:solidFill>
            <a:miter lim="800000"/>
            <a:headEnd/>
            <a:tailEnd/>
          </a:ln>
        </p:spPr>
        <p:txBody>
          <a:bodyPr wrap="none" anchor="ctr"/>
          <a:lstStyle>
            <a:lvl1pPr defTabSz="457200" eaLnBrk="0" hangingPunct="0">
              <a:defRPr>
                <a:solidFill>
                  <a:schemeClr val="tx1"/>
                </a:solidFill>
                <a:latin typeface="Arial Narrow" panose="020B0606020202030204" pitchFamily="34" charset="0"/>
                <a:ea typeface="Osaka" charset="-128"/>
              </a:defRPr>
            </a:lvl1pPr>
            <a:lvl2pPr marL="742950" indent="-285750" defTabSz="457200" eaLnBrk="0" hangingPunct="0">
              <a:defRPr>
                <a:solidFill>
                  <a:schemeClr val="tx1"/>
                </a:solidFill>
                <a:latin typeface="Arial Narrow" panose="020B0606020202030204" pitchFamily="34" charset="0"/>
                <a:ea typeface="Osaka" charset="-128"/>
              </a:defRPr>
            </a:lvl2pPr>
            <a:lvl3pPr marL="1143000" indent="-228600" defTabSz="457200" eaLnBrk="0" hangingPunct="0">
              <a:defRPr>
                <a:solidFill>
                  <a:schemeClr val="tx1"/>
                </a:solidFill>
                <a:latin typeface="Arial Narrow" panose="020B0606020202030204" pitchFamily="34" charset="0"/>
                <a:ea typeface="Osaka" charset="-128"/>
              </a:defRPr>
            </a:lvl3pPr>
            <a:lvl4pPr marL="1600200" indent="-228600" defTabSz="457200" eaLnBrk="0" hangingPunct="0">
              <a:defRPr>
                <a:solidFill>
                  <a:schemeClr val="tx1"/>
                </a:solidFill>
                <a:latin typeface="Arial Narrow" panose="020B0606020202030204" pitchFamily="34" charset="0"/>
                <a:ea typeface="Osaka" charset="-128"/>
              </a:defRPr>
            </a:lvl4pPr>
            <a:lvl5pPr marL="2057400" indent="-228600" defTabSz="457200" eaLnBrk="0" hangingPunct="0">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nSpc>
                <a:spcPct val="90000"/>
              </a:lnSpc>
              <a:spcBef>
                <a:spcPts val="1125"/>
              </a:spcBef>
              <a:buClr>
                <a:srgbClr val="FF0000"/>
              </a:buClr>
              <a:buSzPct val="135000"/>
            </a:pPr>
            <a:endParaRPr lang="en-US" altLang="en-US" dirty="0">
              <a:solidFill>
                <a:schemeClr val="bg1"/>
              </a:solidFill>
            </a:endParaRPr>
          </a:p>
        </p:txBody>
      </p:sp>
      <p:sp>
        <p:nvSpPr>
          <p:cNvPr id="21516" name="Line 48">
            <a:extLst>
              <a:ext uri="{FF2B5EF4-FFF2-40B4-BE49-F238E27FC236}">
                <a16:creationId xmlns:a16="http://schemas.microsoft.com/office/drawing/2014/main" id="{115C7A79-0CA4-E5D3-4E78-A186EA268705}"/>
              </a:ext>
            </a:extLst>
          </p:cNvPr>
          <p:cNvSpPr>
            <a:spLocks noChangeShapeType="1"/>
          </p:cNvSpPr>
          <p:nvPr/>
        </p:nvSpPr>
        <p:spPr bwMode="auto">
          <a:xfrm>
            <a:off x="2180899" y="4815296"/>
            <a:ext cx="1587" cy="274637"/>
          </a:xfrm>
          <a:prstGeom prst="line">
            <a:avLst/>
          </a:prstGeom>
          <a:noFill/>
          <a:ln w="3672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1514" name="Line 48">
            <a:extLst>
              <a:ext uri="{FF2B5EF4-FFF2-40B4-BE49-F238E27FC236}">
                <a16:creationId xmlns:a16="http://schemas.microsoft.com/office/drawing/2014/main" id="{1986FCAE-E1CD-0917-050A-23B6E6C561CE}"/>
              </a:ext>
            </a:extLst>
          </p:cNvPr>
          <p:cNvSpPr>
            <a:spLocks noChangeShapeType="1"/>
          </p:cNvSpPr>
          <p:nvPr/>
        </p:nvSpPr>
        <p:spPr bwMode="auto">
          <a:xfrm>
            <a:off x="1743075" y="2493742"/>
            <a:ext cx="0" cy="2301875"/>
          </a:xfrm>
          <a:prstGeom prst="line">
            <a:avLst/>
          </a:prstGeom>
          <a:noFill/>
          <a:ln w="63500">
            <a:solidFill>
              <a:srgbClr val="92D050"/>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1513" name="Rectangle 13">
            <a:extLst>
              <a:ext uri="{FF2B5EF4-FFF2-40B4-BE49-F238E27FC236}">
                <a16:creationId xmlns:a16="http://schemas.microsoft.com/office/drawing/2014/main" id="{24057C20-F181-A83D-551A-CD766EF4C9A5}"/>
              </a:ext>
            </a:extLst>
          </p:cNvPr>
          <p:cNvSpPr>
            <a:spLocks noChangeArrowheads="1"/>
          </p:cNvSpPr>
          <p:nvPr/>
        </p:nvSpPr>
        <p:spPr bwMode="auto">
          <a:xfrm>
            <a:off x="1724025" y="2437771"/>
            <a:ext cx="9155747" cy="45719"/>
          </a:xfrm>
          <a:prstGeom prst="rect">
            <a:avLst/>
          </a:prstGeom>
          <a:solidFill>
            <a:srgbClr val="92D050"/>
          </a:solidFill>
          <a:ln w="25560">
            <a:solidFill>
              <a:srgbClr val="92D050"/>
            </a:solidFill>
            <a:miter lim="800000"/>
            <a:headEnd/>
            <a:tailEnd/>
          </a:ln>
        </p:spPr>
        <p:txBody>
          <a:bodyPr wrap="none" anchor="ctr"/>
          <a:lstStyle>
            <a:lvl1pPr defTabSz="457200" eaLnBrk="0" hangingPunct="0">
              <a:defRPr>
                <a:solidFill>
                  <a:schemeClr val="tx1"/>
                </a:solidFill>
                <a:latin typeface="Arial Narrow" panose="020B0606020202030204" pitchFamily="34" charset="0"/>
                <a:ea typeface="Osaka" charset="-128"/>
              </a:defRPr>
            </a:lvl1pPr>
            <a:lvl2pPr marL="742950" indent="-285750" defTabSz="457200" eaLnBrk="0" hangingPunct="0">
              <a:defRPr>
                <a:solidFill>
                  <a:schemeClr val="tx1"/>
                </a:solidFill>
                <a:latin typeface="Arial Narrow" panose="020B0606020202030204" pitchFamily="34" charset="0"/>
                <a:ea typeface="Osaka" charset="-128"/>
              </a:defRPr>
            </a:lvl2pPr>
            <a:lvl3pPr marL="1143000" indent="-228600" defTabSz="457200" eaLnBrk="0" hangingPunct="0">
              <a:defRPr>
                <a:solidFill>
                  <a:schemeClr val="tx1"/>
                </a:solidFill>
                <a:latin typeface="Arial Narrow" panose="020B0606020202030204" pitchFamily="34" charset="0"/>
                <a:ea typeface="Osaka" charset="-128"/>
              </a:defRPr>
            </a:lvl3pPr>
            <a:lvl4pPr marL="1600200" indent="-228600" defTabSz="457200" eaLnBrk="0" hangingPunct="0">
              <a:defRPr>
                <a:solidFill>
                  <a:schemeClr val="tx1"/>
                </a:solidFill>
                <a:latin typeface="Arial Narrow" panose="020B0606020202030204" pitchFamily="34" charset="0"/>
                <a:ea typeface="Osaka" charset="-128"/>
              </a:defRPr>
            </a:lvl4pPr>
            <a:lvl5pPr marL="2057400" indent="-228600" defTabSz="457200" eaLnBrk="0" hangingPunct="0">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nSpc>
                <a:spcPct val="90000"/>
              </a:lnSpc>
              <a:spcBef>
                <a:spcPts val="1125"/>
              </a:spcBef>
              <a:buClr>
                <a:srgbClr val="FF0000"/>
              </a:buClr>
              <a:buSzPct val="135000"/>
            </a:pPr>
            <a:endParaRPr lang="en-US" altLang="en-US" dirty="0">
              <a:solidFill>
                <a:schemeClr val="bg1"/>
              </a:solidFill>
            </a:endParaRPr>
          </a:p>
        </p:txBody>
      </p:sp>
      <p:sp>
        <p:nvSpPr>
          <p:cNvPr id="138" name="AutoShape 78">
            <a:extLst>
              <a:ext uri="{FF2B5EF4-FFF2-40B4-BE49-F238E27FC236}">
                <a16:creationId xmlns:a16="http://schemas.microsoft.com/office/drawing/2014/main" id="{6F6BDB5D-1F97-2DA5-3E7E-DACF0D34FD3A}"/>
              </a:ext>
            </a:extLst>
          </p:cNvPr>
          <p:cNvSpPr>
            <a:spLocks noChangeArrowheads="1"/>
          </p:cNvSpPr>
          <p:nvPr/>
        </p:nvSpPr>
        <p:spPr bwMode="auto">
          <a:xfrm>
            <a:off x="5280206" y="3625825"/>
            <a:ext cx="977900" cy="654051"/>
          </a:xfrm>
          <a:prstGeom prst="can">
            <a:avLst>
              <a:gd name="adj" fmla="val 25000"/>
            </a:avLst>
          </a:prstGeom>
          <a:solidFill>
            <a:srgbClr val="009999"/>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139" name="Text Box 79">
            <a:extLst>
              <a:ext uri="{FF2B5EF4-FFF2-40B4-BE49-F238E27FC236}">
                <a16:creationId xmlns:a16="http://schemas.microsoft.com/office/drawing/2014/main" id="{FDE805AF-49B4-BDCD-0736-133695341105}"/>
              </a:ext>
            </a:extLst>
          </p:cNvPr>
          <p:cNvSpPr txBox="1">
            <a:spLocks noChangeArrowheads="1"/>
          </p:cNvSpPr>
          <p:nvPr/>
        </p:nvSpPr>
        <p:spPr bwMode="auto">
          <a:xfrm>
            <a:off x="5316720" y="3801209"/>
            <a:ext cx="933449" cy="276999"/>
          </a:xfrm>
          <a:prstGeom prst="rect">
            <a:avLst/>
          </a:prstGeom>
          <a:solidFill>
            <a:srgbClr val="009999"/>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Save Sets</a:t>
            </a:r>
          </a:p>
        </p:txBody>
      </p:sp>
      <p:sp>
        <p:nvSpPr>
          <p:cNvPr id="140" name="Line 48">
            <a:extLst>
              <a:ext uri="{FF2B5EF4-FFF2-40B4-BE49-F238E27FC236}">
                <a16:creationId xmlns:a16="http://schemas.microsoft.com/office/drawing/2014/main" id="{B06C1D9B-B02A-5769-8330-7697D863FB7C}"/>
              </a:ext>
            </a:extLst>
          </p:cNvPr>
          <p:cNvSpPr>
            <a:spLocks noChangeShapeType="1"/>
          </p:cNvSpPr>
          <p:nvPr/>
        </p:nvSpPr>
        <p:spPr bwMode="auto">
          <a:xfrm>
            <a:off x="5758837" y="2489567"/>
            <a:ext cx="1587" cy="272415"/>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41" name="Rectangle: Rounded Corners 140">
            <a:extLst>
              <a:ext uri="{FF2B5EF4-FFF2-40B4-BE49-F238E27FC236}">
                <a16:creationId xmlns:a16="http://schemas.microsoft.com/office/drawing/2014/main" id="{859D39A3-5551-4F73-D4A8-6E65DA7CFA5D}"/>
              </a:ext>
            </a:extLst>
          </p:cNvPr>
          <p:cNvSpPr/>
          <p:nvPr/>
        </p:nvSpPr>
        <p:spPr>
          <a:xfrm>
            <a:off x="5268182" y="2589740"/>
            <a:ext cx="962025" cy="836611"/>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Save Sets</a:t>
            </a:r>
          </a:p>
          <a:p>
            <a:pPr algn="ctr"/>
            <a:r>
              <a:rPr lang="en-US" sz="1100" dirty="0">
                <a:ln>
                  <a:solidFill>
                    <a:sysClr val="windowText" lastClr="000000"/>
                  </a:solidFill>
                </a:ln>
                <a:solidFill>
                  <a:schemeClr val="tx1"/>
                </a:solidFill>
              </a:rPr>
              <a:t>MASAR</a:t>
            </a:r>
          </a:p>
        </p:txBody>
      </p:sp>
      <p:sp>
        <p:nvSpPr>
          <p:cNvPr id="144" name="Line 48">
            <a:extLst>
              <a:ext uri="{FF2B5EF4-FFF2-40B4-BE49-F238E27FC236}">
                <a16:creationId xmlns:a16="http://schemas.microsoft.com/office/drawing/2014/main" id="{41E39E39-4CCD-94E8-DF84-957D8DE8777B}"/>
              </a:ext>
            </a:extLst>
          </p:cNvPr>
          <p:cNvSpPr>
            <a:spLocks noChangeShapeType="1"/>
          </p:cNvSpPr>
          <p:nvPr/>
        </p:nvSpPr>
        <p:spPr bwMode="auto">
          <a:xfrm>
            <a:off x="5742963" y="3438154"/>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46" name="AutoShape 78">
            <a:extLst>
              <a:ext uri="{FF2B5EF4-FFF2-40B4-BE49-F238E27FC236}">
                <a16:creationId xmlns:a16="http://schemas.microsoft.com/office/drawing/2014/main" id="{9294AABF-679A-9036-9443-1FE482308C19}"/>
              </a:ext>
            </a:extLst>
          </p:cNvPr>
          <p:cNvSpPr>
            <a:spLocks noChangeArrowheads="1"/>
          </p:cNvSpPr>
          <p:nvPr/>
        </p:nvSpPr>
        <p:spPr bwMode="auto">
          <a:xfrm>
            <a:off x="6358257" y="3613300"/>
            <a:ext cx="996938" cy="658368"/>
          </a:xfrm>
          <a:prstGeom prst="can">
            <a:avLst>
              <a:gd name="adj" fmla="val 25000"/>
            </a:avLst>
          </a:prstGeom>
          <a:solidFill>
            <a:srgbClr val="009999"/>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147" name="Text Box 79">
            <a:extLst>
              <a:ext uri="{FF2B5EF4-FFF2-40B4-BE49-F238E27FC236}">
                <a16:creationId xmlns:a16="http://schemas.microsoft.com/office/drawing/2014/main" id="{6ED3B86A-5630-3FCA-BBF3-96D6516A072D}"/>
              </a:ext>
            </a:extLst>
          </p:cNvPr>
          <p:cNvSpPr txBox="1">
            <a:spLocks noChangeArrowheads="1"/>
          </p:cNvSpPr>
          <p:nvPr/>
        </p:nvSpPr>
        <p:spPr bwMode="auto">
          <a:xfrm>
            <a:off x="6391610" y="3793598"/>
            <a:ext cx="92024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Time Series Data</a:t>
            </a:r>
          </a:p>
        </p:txBody>
      </p:sp>
      <p:sp>
        <p:nvSpPr>
          <p:cNvPr id="148" name="Line 48">
            <a:extLst>
              <a:ext uri="{FF2B5EF4-FFF2-40B4-BE49-F238E27FC236}">
                <a16:creationId xmlns:a16="http://schemas.microsoft.com/office/drawing/2014/main" id="{949BB4E0-0AB8-FA53-6D99-09E7F71D17CD}"/>
              </a:ext>
            </a:extLst>
          </p:cNvPr>
          <p:cNvSpPr>
            <a:spLocks noChangeShapeType="1"/>
          </p:cNvSpPr>
          <p:nvPr/>
        </p:nvSpPr>
        <p:spPr bwMode="auto">
          <a:xfrm>
            <a:off x="6825637" y="2490483"/>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49" name="Rectangle: Rounded Corners 148">
            <a:extLst>
              <a:ext uri="{FF2B5EF4-FFF2-40B4-BE49-F238E27FC236}">
                <a16:creationId xmlns:a16="http://schemas.microsoft.com/office/drawing/2014/main" id="{97A47D05-F165-37A8-5931-451F1B7E4B4A}"/>
              </a:ext>
            </a:extLst>
          </p:cNvPr>
          <p:cNvSpPr/>
          <p:nvPr/>
        </p:nvSpPr>
        <p:spPr>
          <a:xfrm>
            <a:off x="6360380" y="2568749"/>
            <a:ext cx="962025" cy="836611"/>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Archive</a:t>
            </a:r>
          </a:p>
          <a:p>
            <a:pPr algn="ctr"/>
            <a:r>
              <a:rPr lang="en-US" sz="1100" dirty="0">
                <a:ln>
                  <a:solidFill>
                    <a:sysClr val="windowText" lastClr="000000"/>
                  </a:solidFill>
                </a:ln>
                <a:solidFill>
                  <a:schemeClr val="tx1"/>
                </a:solidFill>
              </a:rPr>
              <a:t>Appliance</a:t>
            </a:r>
          </a:p>
        </p:txBody>
      </p:sp>
      <p:sp>
        <p:nvSpPr>
          <p:cNvPr id="152" name="Line 48">
            <a:extLst>
              <a:ext uri="{FF2B5EF4-FFF2-40B4-BE49-F238E27FC236}">
                <a16:creationId xmlns:a16="http://schemas.microsoft.com/office/drawing/2014/main" id="{90CFD829-61C0-934A-ED86-75F3CE1E7E68}"/>
              </a:ext>
            </a:extLst>
          </p:cNvPr>
          <p:cNvSpPr>
            <a:spLocks noChangeShapeType="1"/>
          </p:cNvSpPr>
          <p:nvPr/>
        </p:nvSpPr>
        <p:spPr bwMode="auto">
          <a:xfrm>
            <a:off x="6847860" y="3417163"/>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54" name="AutoShape 78">
            <a:extLst>
              <a:ext uri="{FF2B5EF4-FFF2-40B4-BE49-F238E27FC236}">
                <a16:creationId xmlns:a16="http://schemas.microsoft.com/office/drawing/2014/main" id="{4A341993-D4CC-16B4-E6B0-2FCCADA77E8D}"/>
              </a:ext>
            </a:extLst>
          </p:cNvPr>
          <p:cNvSpPr>
            <a:spLocks noChangeArrowheads="1"/>
          </p:cNvSpPr>
          <p:nvPr/>
        </p:nvSpPr>
        <p:spPr bwMode="auto">
          <a:xfrm>
            <a:off x="9739889" y="3585029"/>
            <a:ext cx="977900" cy="654051"/>
          </a:xfrm>
          <a:prstGeom prst="can">
            <a:avLst>
              <a:gd name="adj" fmla="val 25000"/>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155" name="Text Box 79">
            <a:extLst>
              <a:ext uri="{FF2B5EF4-FFF2-40B4-BE49-F238E27FC236}">
                <a16:creationId xmlns:a16="http://schemas.microsoft.com/office/drawing/2014/main" id="{945DC9A3-35EB-C7AA-DBAA-26E80E9DED22}"/>
              </a:ext>
            </a:extLst>
          </p:cNvPr>
          <p:cNvSpPr txBox="1">
            <a:spLocks noChangeArrowheads="1"/>
          </p:cNvSpPr>
          <p:nvPr/>
        </p:nvSpPr>
        <p:spPr bwMode="auto">
          <a:xfrm>
            <a:off x="9776403" y="3760413"/>
            <a:ext cx="933449" cy="365760"/>
          </a:xfrm>
          <a:prstGeom prst="rect">
            <a:avLst/>
          </a:prstGeom>
          <a:solidFill>
            <a:schemeClr val="accent1">
              <a:lumMod val="60000"/>
              <a:lumOff val="4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Snapshot Data</a:t>
            </a:r>
          </a:p>
        </p:txBody>
      </p:sp>
      <p:sp>
        <p:nvSpPr>
          <p:cNvPr id="156" name="Line 48">
            <a:extLst>
              <a:ext uri="{FF2B5EF4-FFF2-40B4-BE49-F238E27FC236}">
                <a16:creationId xmlns:a16="http://schemas.microsoft.com/office/drawing/2014/main" id="{9B89F91E-A209-B780-8298-0C686D2E4CDF}"/>
              </a:ext>
            </a:extLst>
          </p:cNvPr>
          <p:cNvSpPr>
            <a:spLocks noChangeShapeType="1"/>
          </p:cNvSpPr>
          <p:nvPr/>
        </p:nvSpPr>
        <p:spPr bwMode="auto">
          <a:xfrm>
            <a:off x="10218520" y="2470678"/>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57" name="Rectangle: Rounded Corners 156">
            <a:extLst>
              <a:ext uri="{FF2B5EF4-FFF2-40B4-BE49-F238E27FC236}">
                <a16:creationId xmlns:a16="http://schemas.microsoft.com/office/drawing/2014/main" id="{9D921A00-A4DE-FFB5-EBEE-09BEAD7B9495}"/>
              </a:ext>
            </a:extLst>
          </p:cNvPr>
          <p:cNvSpPr/>
          <p:nvPr/>
        </p:nvSpPr>
        <p:spPr>
          <a:xfrm>
            <a:off x="9718675" y="2548944"/>
            <a:ext cx="971215" cy="836611"/>
          </a:xfrm>
          <a:prstGeom prst="roundRect">
            <a:avLst/>
          </a:prstGeom>
          <a:solidFill>
            <a:schemeClr val="accent1">
              <a:lumMod val="60000"/>
              <a:lumOff val="40000"/>
            </a:schemeClr>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Beam Data (TBT BPMs, </a:t>
            </a:r>
            <a:r>
              <a:rPr lang="mr-IN" sz="1100" dirty="0">
                <a:ln>
                  <a:solidFill>
                    <a:sysClr val="windowText" lastClr="000000"/>
                  </a:solidFill>
                </a:ln>
                <a:solidFill>
                  <a:schemeClr val="tx1"/>
                </a:solidFill>
              </a:rPr>
              <a:t>…</a:t>
            </a:r>
            <a:r>
              <a:rPr lang="en-US" sz="1100" dirty="0">
                <a:ln>
                  <a:solidFill>
                    <a:sysClr val="windowText" lastClr="000000"/>
                  </a:solidFill>
                </a:ln>
                <a:solidFill>
                  <a:schemeClr val="tx1"/>
                </a:solidFill>
              </a:rPr>
              <a:t>)</a:t>
            </a:r>
          </a:p>
        </p:txBody>
      </p:sp>
      <p:sp>
        <p:nvSpPr>
          <p:cNvPr id="159" name="TextBox 158">
            <a:extLst>
              <a:ext uri="{FF2B5EF4-FFF2-40B4-BE49-F238E27FC236}">
                <a16:creationId xmlns:a16="http://schemas.microsoft.com/office/drawing/2014/main" id="{2179E01C-883F-C314-4636-269E0D4AD65C}"/>
              </a:ext>
            </a:extLst>
          </p:cNvPr>
          <p:cNvSpPr txBox="1"/>
          <p:nvPr/>
        </p:nvSpPr>
        <p:spPr>
          <a:xfrm>
            <a:off x="9794617" y="2562680"/>
            <a:ext cx="876401" cy="261610"/>
          </a:xfrm>
          <a:prstGeom prst="rect">
            <a:avLst/>
          </a:prstGeom>
          <a:solidFill>
            <a:schemeClr val="accent1">
              <a:lumMod val="60000"/>
              <a:lumOff val="40000"/>
            </a:schemeClr>
          </a:solidFill>
          <a:ln>
            <a:noFill/>
          </a:ln>
        </p:spPr>
        <p:txBody>
          <a:bodyPr wrap="square" rtlCol="0">
            <a:spAutoFit/>
          </a:bodyPr>
          <a:lstStyle/>
          <a:p>
            <a:pPr algn="ctr"/>
            <a:r>
              <a:rPr lang="en-US" sz="1100" b="1" dirty="0">
                <a:cs typeface="Calibri"/>
              </a:rPr>
              <a:t>GRPC</a:t>
            </a:r>
          </a:p>
        </p:txBody>
      </p:sp>
      <p:sp>
        <p:nvSpPr>
          <p:cNvPr id="160" name="Line 48">
            <a:extLst>
              <a:ext uri="{FF2B5EF4-FFF2-40B4-BE49-F238E27FC236}">
                <a16:creationId xmlns:a16="http://schemas.microsoft.com/office/drawing/2014/main" id="{179C1739-C975-6184-BC82-1FA83052F6EE}"/>
              </a:ext>
            </a:extLst>
          </p:cNvPr>
          <p:cNvSpPr>
            <a:spLocks noChangeShapeType="1"/>
          </p:cNvSpPr>
          <p:nvPr/>
        </p:nvSpPr>
        <p:spPr bwMode="auto">
          <a:xfrm>
            <a:off x="10202646" y="3391007"/>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1506" name="AutoShape 78">
            <a:extLst>
              <a:ext uri="{FF2B5EF4-FFF2-40B4-BE49-F238E27FC236}">
                <a16:creationId xmlns:a16="http://schemas.microsoft.com/office/drawing/2014/main" id="{CE23F337-6330-B60F-B8CA-8A236A832232}"/>
              </a:ext>
            </a:extLst>
          </p:cNvPr>
          <p:cNvSpPr>
            <a:spLocks noChangeArrowheads="1"/>
          </p:cNvSpPr>
          <p:nvPr/>
        </p:nvSpPr>
        <p:spPr bwMode="auto">
          <a:xfrm>
            <a:off x="4213406" y="3638408"/>
            <a:ext cx="977900" cy="654051"/>
          </a:xfrm>
          <a:prstGeom prst="can">
            <a:avLst>
              <a:gd name="adj" fmla="val 25000"/>
            </a:avLst>
          </a:prstGeom>
          <a:solidFill>
            <a:srgbClr val="009999"/>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21557" name="Text Box 79">
            <a:extLst>
              <a:ext uri="{FF2B5EF4-FFF2-40B4-BE49-F238E27FC236}">
                <a16:creationId xmlns:a16="http://schemas.microsoft.com/office/drawing/2014/main" id="{AD6A980B-7D01-C952-3D6A-A7351CDCABF4}"/>
              </a:ext>
            </a:extLst>
          </p:cNvPr>
          <p:cNvSpPr txBox="1">
            <a:spLocks noChangeArrowheads="1"/>
          </p:cNvSpPr>
          <p:nvPr/>
        </p:nvSpPr>
        <p:spPr bwMode="auto">
          <a:xfrm>
            <a:off x="4249920" y="3813792"/>
            <a:ext cx="933449" cy="276999"/>
          </a:xfrm>
          <a:prstGeom prst="rect">
            <a:avLst/>
          </a:prstGeom>
          <a:solidFill>
            <a:srgbClr val="009999"/>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Directory</a:t>
            </a:r>
          </a:p>
        </p:txBody>
      </p:sp>
      <p:sp>
        <p:nvSpPr>
          <p:cNvPr id="21558" name="Line 48">
            <a:extLst>
              <a:ext uri="{FF2B5EF4-FFF2-40B4-BE49-F238E27FC236}">
                <a16:creationId xmlns:a16="http://schemas.microsoft.com/office/drawing/2014/main" id="{8D97CD38-02CB-A40F-B375-DFC26ABEB33C}"/>
              </a:ext>
            </a:extLst>
          </p:cNvPr>
          <p:cNvSpPr>
            <a:spLocks noChangeShapeType="1"/>
          </p:cNvSpPr>
          <p:nvPr/>
        </p:nvSpPr>
        <p:spPr bwMode="auto">
          <a:xfrm>
            <a:off x="4680531" y="2491511"/>
            <a:ext cx="0" cy="294487"/>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17" name="Rectangle: Rounded Corners 116">
            <a:extLst>
              <a:ext uri="{FF2B5EF4-FFF2-40B4-BE49-F238E27FC236}">
                <a16:creationId xmlns:a16="http://schemas.microsoft.com/office/drawing/2014/main" id="{94ACD9E8-51AA-32A4-D90F-F0DDF4F29D3A}"/>
              </a:ext>
            </a:extLst>
          </p:cNvPr>
          <p:cNvSpPr/>
          <p:nvPr/>
        </p:nvSpPr>
        <p:spPr>
          <a:xfrm>
            <a:off x="4201382" y="2602323"/>
            <a:ext cx="962025" cy="836611"/>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Channel </a:t>
            </a:r>
          </a:p>
          <a:p>
            <a:pPr algn="ctr"/>
            <a:r>
              <a:rPr lang="en-US" sz="1100" dirty="0">
                <a:ln>
                  <a:solidFill>
                    <a:sysClr val="windowText" lastClr="000000"/>
                  </a:solidFill>
                </a:ln>
                <a:solidFill>
                  <a:schemeClr val="tx1"/>
                </a:solidFill>
              </a:rPr>
              <a:t>Finder</a:t>
            </a:r>
          </a:p>
        </p:txBody>
      </p:sp>
      <p:sp>
        <p:nvSpPr>
          <p:cNvPr id="123" name="Line 48">
            <a:extLst>
              <a:ext uri="{FF2B5EF4-FFF2-40B4-BE49-F238E27FC236}">
                <a16:creationId xmlns:a16="http://schemas.microsoft.com/office/drawing/2014/main" id="{42BBFDD9-FEDC-CFB9-A900-339061981C24}"/>
              </a:ext>
            </a:extLst>
          </p:cNvPr>
          <p:cNvSpPr>
            <a:spLocks noChangeShapeType="1"/>
          </p:cNvSpPr>
          <p:nvPr/>
        </p:nvSpPr>
        <p:spPr bwMode="auto">
          <a:xfrm>
            <a:off x="4676163" y="3448620"/>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69" name="AutoShape 78">
            <a:extLst>
              <a:ext uri="{FF2B5EF4-FFF2-40B4-BE49-F238E27FC236}">
                <a16:creationId xmlns:a16="http://schemas.microsoft.com/office/drawing/2014/main" id="{7858A614-9B2D-8B08-270A-5187A158DAD1}"/>
              </a:ext>
            </a:extLst>
          </p:cNvPr>
          <p:cNvSpPr>
            <a:spLocks noChangeArrowheads="1"/>
          </p:cNvSpPr>
          <p:nvPr/>
        </p:nvSpPr>
        <p:spPr bwMode="auto">
          <a:xfrm>
            <a:off x="8570639" y="3587716"/>
            <a:ext cx="977900" cy="654051"/>
          </a:xfrm>
          <a:prstGeom prst="can">
            <a:avLst>
              <a:gd name="adj" fmla="val 25000"/>
            </a:avLst>
          </a:prstGeom>
          <a:solidFill>
            <a:srgbClr val="009999"/>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170" name="Text Box 79">
            <a:extLst>
              <a:ext uri="{FF2B5EF4-FFF2-40B4-BE49-F238E27FC236}">
                <a16:creationId xmlns:a16="http://schemas.microsoft.com/office/drawing/2014/main" id="{58ABCA51-A57A-6064-EEE2-AF71E83BBBD3}"/>
              </a:ext>
            </a:extLst>
          </p:cNvPr>
          <p:cNvSpPr txBox="1">
            <a:spLocks noChangeArrowheads="1"/>
          </p:cNvSpPr>
          <p:nvPr/>
        </p:nvSpPr>
        <p:spPr bwMode="auto">
          <a:xfrm>
            <a:off x="8600802" y="3774320"/>
            <a:ext cx="916664"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100" b="1" dirty="0">
                <a:latin typeface="+mn-lt"/>
              </a:rPr>
              <a:t>Component DB</a:t>
            </a:r>
          </a:p>
        </p:txBody>
      </p:sp>
      <p:sp>
        <p:nvSpPr>
          <p:cNvPr id="171" name="Line 48">
            <a:extLst>
              <a:ext uri="{FF2B5EF4-FFF2-40B4-BE49-F238E27FC236}">
                <a16:creationId xmlns:a16="http://schemas.microsoft.com/office/drawing/2014/main" id="{7E124F31-84A3-89CA-5408-87708009271D}"/>
              </a:ext>
            </a:extLst>
          </p:cNvPr>
          <p:cNvSpPr>
            <a:spLocks noChangeShapeType="1"/>
          </p:cNvSpPr>
          <p:nvPr/>
        </p:nvSpPr>
        <p:spPr bwMode="auto">
          <a:xfrm>
            <a:off x="9049270" y="2473365"/>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72" name="Rectangle: Rounded Corners 171">
            <a:extLst>
              <a:ext uri="{FF2B5EF4-FFF2-40B4-BE49-F238E27FC236}">
                <a16:creationId xmlns:a16="http://schemas.microsoft.com/office/drawing/2014/main" id="{9DDDEEE7-812E-C64F-4FE1-A3A806BE051F}"/>
              </a:ext>
            </a:extLst>
          </p:cNvPr>
          <p:cNvSpPr/>
          <p:nvPr/>
        </p:nvSpPr>
        <p:spPr>
          <a:xfrm>
            <a:off x="8558615" y="2551631"/>
            <a:ext cx="962025" cy="836611"/>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Inventory</a:t>
            </a:r>
          </a:p>
        </p:txBody>
      </p:sp>
      <p:sp>
        <p:nvSpPr>
          <p:cNvPr id="175" name="Line 48">
            <a:extLst>
              <a:ext uri="{FF2B5EF4-FFF2-40B4-BE49-F238E27FC236}">
                <a16:creationId xmlns:a16="http://schemas.microsoft.com/office/drawing/2014/main" id="{6A55ED3F-79C3-49EC-B3B0-A653616E1D39}"/>
              </a:ext>
            </a:extLst>
          </p:cNvPr>
          <p:cNvSpPr>
            <a:spLocks noChangeShapeType="1"/>
          </p:cNvSpPr>
          <p:nvPr/>
        </p:nvSpPr>
        <p:spPr bwMode="auto">
          <a:xfrm>
            <a:off x="9033396" y="3393694"/>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77" name="AutoShape 78">
            <a:extLst>
              <a:ext uri="{FF2B5EF4-FFF2-40B4-BE49-F238E27FC236}">
                <a16:creationId xmlns:a16="http://schemas.microsoft.com/office/drawing/2014/main" id="{FE50920E-92B3-15EE-A770-F99D372F864D}"/>
              </a:ext>
            </a:extLst>
          </p:cNvPr>
          <p:cNvSpPr>
            <a:spLocks noChangeArrowheads="1"/>
          </p:cNvSpPr>
          <p:nvPr/>
        </p:nvSpPr>
        <p:spPr bwMode="auto">
          <a:xfrm>
            <a:off x="7492374" y="3601894"/>
            <a:ext cx="977900" cy="654051"/>
          </a:xfrm>
          <a:prstGeom prst="can">
            <a:avLst>
              <a:gd name="adj" fmla="val 25000"/>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178" name="Text Box 79">
            <a:extLst>
              <a:ext uri="{FF2B5EF4-FFF2-40B4-BE49-F238E27FC236}">
                <a16:creationId xmlns:a16="http://schemas.microsoft.com/office/drawing/2014/main" id="{98287B6E-26B1-B7BD-EB0F-B3A55105A6D0}"/>
              </a:ext>
            </a:extLst>
          </p:cNvPr>
          <p:cNvSpPr txBox="1">
            <a:spLocks noChangeArrowheads="1"/>
          </p:cNvSpPr>
          <p:nvPr/>
        </p:nvSpPr>
        <p:spPr bwMode="auto">
          <a:xfrm>
            <a:off x="7492121" y="3800538"/>
            <a:ext cx="962026" cy="430887"/>
          </a:xfrm>
          <a:prstGeom prst="rect">
            <a:avLst/>
          </a:prstGeom>
          <a:solidFill>
            <a:schemeClr val="accent1">
              <a:lumMod val="60000"/>
              <a:lumOff val="4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100" b="1" dirty="0">
                <a:latin typeface="+mn-lt"/>
              </a:rPr>
              <a:t>Snapshot Data</a:t>
            </a:r>
          </a:p>
        </p:txBody>
      </p:sp>
      <p:sp>
        <p:nvSpPr>
          <p:cNvPr id="179" name="Line 48">
            <a:extLst>
              <a:ext uri="{FF2B5EF4-FFF2-40B4-BE49-F238E27FC236}">
                <a16:creationId xmlns:a16="http://schemas.microsoft.com/office/drawing/2014/main" id="{97113DD2-6C72-BF9A-5839-AAFA00292B1A}"/>
              </a:ext>
            </a:extLst>
          </p:cNvPr>
          <p:cNvSpPr>
            <a:spLocks noChangeShapeType="1"/>
          </p:cNvSpPr>
          <p:nvPr/>
        </p:nvSpPr>
        <p:spPr bwMode="auto">
          <a:xfrm>
            <a:off x="7971005" y="2487543"/>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80" name="Rectangle: Rounded Corners 179">
            <a:extLst>
              <a:ext uri="{FF2B5EF4-FFF2-40B4-BE49-F238E27FC236}">
                <a16:creationId xmlns:a16="http://schemas.microsoft.com/office/drawing/2014/main" id="{6F809532-C350-7489-F75C-CE4D0F2C40AD}"/>
              </a:ext>
            </a:extLst>
          </p:cNvPr>
          <p:cNvSpPr/>
          <p:nvPr/>
        </p:nvSpPr>
        <p:spPr>
          <a:xfrm>
            <a:off x="7480350" y="2565809"/>
            <a:ext cx="962025" cy="836611"/>
          </a:xfrm>
          <a:prstGeom prst="roundRect">
            <a:avLst/>
          </a:prstGeom>
          <a:solidFill>
            <a:schemeClr val="accent1">
              <a:lumMod val="60000"/>
              <a:lumOff val="40000"/>
            </a:schemeClr>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Experiment Data</a:t>
            </a:r>
          </a:p>
        </p:txBody>
      </p:sp>
      <p:sp>
        <p:nvSpPr>
          <p:cNvPr id="183" name="Line 48">
            <a:extLst>
              <a:ext uri="{FF2B5EF4-FFF2-40B4-BE49-F238E27FC236}">
                <a16:creationId xmlns:a16="http://schemas.microsoft.com/office/drawing/2014/main" id="{79847BE7-81A2-C6A7-5D50-517BB3CF5FE9}"/>
              </a:ext>
            </a:extLst>
          </p:cNvPr>
          <p:cNvSpPr>
            <a:spLocks noChangeShapeType="1"/>
          </p:cNvSpPr>
          <p:nvPr/>
        </p:nvSpPr>
        <p:spPr bwMode="auto">
          <a:xfrm>
            <a:off x="7955131" y="3407872"/>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cxnSp>
        <p:nvCxnSpPr>
          <p:cNvPr id="27" name="Straight Connector 26">
            <a:extLst>
              <a:ext uri="{FF2B5EF4-FFF2-40B4-BE49-F238E27FC236}">
                <a16:creationId xmlns:a16="http://schemas.microsoft.com/office/drawing/2014/main" id="{0452F012-BD76-A6A1-D3F5-BF4EAD2043E4}"/>
              </a:ext>
            </a:extLst>
          </p:cNvPr>
          <p:cNvCxnSpPr>
            <a:cxnSpLocks/>
          </p:cNvCxnSpPr>
          <p:nvPr/>
        </p:nvCxnSpPr>
        <p:spPr>
          <a:xfrm>
            <a:off x="8384787" y="5791289"/>
            <a:ext cx="0" cy="171709"/>
          </a:xfrm>
          <a:prstGeom prst="line">
            <a:avLst/>
          </a:prstGeom>
          <a:solidFill>
            <a:schemeClr val="accent6">
              <a:lumMod val="20000"/>
              <a:lumOff val="80000"/>
            </a:schemeClr>
          </a:solidFill>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21" name="Straight Connector 220">
            <a:extLst>
              <a:ext uri="{FF2B5EF4-FFF2-40B4-BE49-F238E27FC236}">
                <a16:creationId xmlns:a16="http://schemas.microsoft.com/office/drawing/2014/main" id="{C74ECAE2-1FC5-5E90-1FEB-944ABFE11625}"/>
              </a:ext>
            </a:extLst>
          </p:cNvPr>
          <p:cNvCxnSpPr>
            <a:cxnSpLocks/>
          </p:cNvCxnSpPr>
          <p:nvPr/>
        </p:nvCxnSpPr>
        <p:spPr>
          <a:xfrm>
            <a:off x="8460987" y="5744617"/>
            <a:ext cx="0" cy="171709"/>
          </a:xfrm>
          <a:prstGeom prst="line">
            <a:avLst/>
          </a:prstGeom>
          <a:solidFill>
            <a:schemeClr val="accent6">
              <a:lumMod val="20000"/>
              <a:lumOff val="80000"/>
            </a:schemeClr>
          </a:solidFill>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22" name="Straight Connector 221">
            <a:extLst>
              <a:ext uri="{FF2B5EF4-FFF2-40B4-BE49-F238E27FC236}">
                <a16:creationId xmlns:a16="http://schemas.microsoft.com/office/drawing/2014/main" id="{1EF782E7-E7EB-DBD9-A9A9-A0210543EC4A}"/>
              </a:ext>
            </a:extLst>
          </p:cNvPr>
          <p:cNvCxnSpPr>
            <a:cxnSpLocks/>
          </p:cNvCxnSpPr>
          <p:nvPr/>
        </p:nvCxnSpPr>
        <p:spPr>
          <a:xfrm>
            <a:off x="8537187" y="5744617"/>
            <a:ext cx="0" cy="171709"/>
          </a:xfrm>
          <a:prstGeom prst="line">
            <a:avLst/>
          </a:prstGeom>
          <a:solidFill>
            <a:schemeClr val="accent6">
              <a:lumMod val="20000"/>
              <a:lumOff val="80000"/>
            </a:schemeClr>
          </a:solidFill>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0" name="Rectangle: Rounded Corners 209">
            <a:extLst>
              <a:ext uri="{FF2B5EF4-FFF2-40B4-BE49-F238E27FC236}">
                <a16:creationId xmlns:a16="http://schemas.microsoft.com/office/drawing/2014/main" id="{EF0FE02D-700C-4E61-A128-1642A887C74F}"/>
              </a:ext>
            </a:extLst>
          </p:cNvPr>
          <p:cNvSpPr/>
          <p:nvPr/>
        </p:nvSpPr>
        <p:spPr>
          <a:xfrm>
            <a:off x="7975212" y="4993411"/>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Simulation IOCs</a:t>
            </a:r>
          </a:p>
        </p:txBody>
      </p:sp>
      <p:cxnSp>
        <p:nvCxnSpPr>
          <p:cNvPr id="212" name="Straight Connector 211">
            <a:extLst>
              <a:ext uri="{FF2B5EF4-FFF2-40B4-BE49-F238E27FC236}">
                <a16:creationId xmlns:a16="http://schemas.microsoft.com/office/drawing/2014/main" id="{BF5E33AF-51D6-8F2B-0340-4EFB17802613}"/>
              </a:ext>
            </a:extLst>
          </p:cNvPr>
          <p:cNvCxnSpPr>
            <a:cxnSpLocks/>
          </p:cNvCxnSpPr>
          <p:nvPr/>
        </p:nvCxnSpPr>
        <p:spPr>
          <a:xfrm flipV="1">
            <a:off x="7975212" y="5248898"/>
            <a:ext cx="962957" cy="3643"/>
          </a:xfrm>
          <a:prstGeom prst="line">
            <a:avLst/>
          </a:prstGeom>
          <a:solidFill>
            <a:schemeClr val="accent6">
              <a:lumMod val="20000"/>
              <a:lumOff val="80000"/>
            </a:schemeClr>
          </a:solidFill>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215" name="Rectangle 11">
            <a:extLst>
              <a:ext uri="{FF2B5EF4-FFF2-40B4-BE49-F238E27FC236}">
                <a16:creationId xmlns:a16="http://schemas.microsoft.com/office/drawing/2014/main" id="{88BA19CC-B378-F337-EB6A-A9F1AF5C101D}"/>
              </a:ext>
            </a:extLst>
          </p:cNvPr>
          <p:cNvSpPr>
            <a:spLocks noChangeArrowheads="1"/>
          </p:cNvSpPr>
          <p:nvPr/>
        </p:nvSpPr>
        <p:spPr bwMode="auto">
          <a:xfrm>
            <a:off x="7851387" y="5904807"/>
            <a:ext cx="1172835" cy="240119"/>
          </a:xfrm>
          <a:prstGeom prst="rect">
            <a:avLst/>
          </a:prstGeom>
          <a:solidFill>
            <a:schemeClr val="accent6">
              <a:lumMod val="20000"/>
              <a:lumOff val="80000"/>
            </a:schemeClr>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DLS Simulation</a:t>
            </a:r>
          </a:p>
        </p:txBody>
      </p:sp>
      <p:cxnSp>
        <p:nvCxnSpPr>
          <p:cNvPr id="231" name="Straight Connector 230">
            <a:extLst>
              <a:ext uri="{FF2B5EF4-FFF2-40B4-BE49-F238E27FC236}">
                <a16:creationId xmlns:a16="http://schemas.microsoft.com/office/drawing/2014/main" id="{C309E213-0ADF-3855-A51D-75AA6C9446EE}"/>
              </a:ext>
            </a:extLst>
          </p:cNvPr>
          <p:cNvCxnSpPr>
            <a:cxnSpLocks/>
            <a:stCxn id="233" idx="2"/>
            <a:endCxn id="145" idx="0"/>
          </p:cNvCxnSpPr>
          <p:nvPr/>
        </p:nvCxnSpPr>
        <p:spPr>
          <a:xfrm flipH="1">
            <a:off x="2202377" y="5872331"/>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33" name="Rectangle: Rounded Corners 232">
            <a:extLst>
              <a:ext uri="{FF2B5EF4-FFF2-40B4-BE49-F238E27FC236}">
                <a16:creationId xmlns:a16="http://schemas.microsoft.com/office/drawing/2014/main" id="{7A56170B-D40E-1841-FEAC-EBDBA2C1DB91}"/>
              </a:ext>
            </a:extLst>
          </p:cNvPr>
          <p:cNvSpPr/>
          <p:nvPr/>
        </p:nvSpPr>
        <p:spPr>
          <a:xfrm>
            <a:off x="1724026" y="5035720"/>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Diagnostic  IOCs</a:t>
            </a:r>
          </a:p>
        </p:txBody>
      </p:sp>
      <p:sp>
        <p:nvSpPr>
          <p:cNvPr id="234" name="TextBox 233">
            <a:extLst>
              <a:ext uri="{FF2B5EF4-FFF2-40B4-BE49-F238E27FC236}">
                <a16:creationId xmlns:a16="http://schemas.microsoft.com/office/drawing/2014/main" id="{65D04D7B-0A92-F8F3-CA7B-B29AD734F5B5}"/>
              </a:ext>
            </a:extLst>
          </p:cNvPr>
          <p:cNvSpPr txBox="1"/>
          <p:nvPr/>
        </p:nvSpPr>
        <p:spPr>
          <a:xfrm>
            <a:off x="1834358" y="5050936"/>
            <a:ext cx="680240" cy="253916"/>
          </a:xfrm>
          <a:prstGeom prst="rect">
            <a:avLst/>
          </a:prstGeom>
          <a:solidFill>
            <a:srgbClr val="92D050"/>
          </a:solidFill>
          <a:ln>
            <a:noFill/>
          </a:ln>
        </p:spPr>
        <p:txBody>
          <a:bodyPr wrap="square" rtlCol="0">
            <a:spAutoFit/>
          </a:bodyPr>
          <a:lstStyle/>
          <a:p>
            <a:pPr algn="ctr"/>
            <a:r>
              <a:rPr lang="en-US" sz="1050" b="1" dirty="0">
                <a:cs typeface="Calibri"/>
              </a:rPr>
              <a:t>PVA/CA</a:t>
            </a:r>
          </a:p>
        </p:txBody>
      </p:sp>
      <p:cxnSp>
        <p:nvCxnSpPr>
          <p:cNvPr id="235" name="Straight Connector 234">
            <a:extLst>
              <a:ext uri="{FF2B5EF4-FFF2-40B4-BE49-F238E27FC236}">
                <a16:creationId xmlns:a16="http://schemas.microsoft.com/office/drawing/2014/main" id="{C209B687-5ED4-4C76-43AE-FAC4F156E16F}"/>
              </a:ext>
            </a:extLst>
          </p:cNvPr>
          <p:cNvCxnSpPr>
            <a:cxnSpLocks/>
          </p:cNvCxnSpPr>
          <p:nvPr/>
        </p:nvCxnSpPr>
        <p:spPr>
          <a:xfrm flipV="1">
            <a:off x="1724026" y="5275023"/>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9" name="Straight Connector 258">
            <a:extLst>
              <a:ext uri="{FF2B5EF4-FFF2-40B4-BE49-F238E27FC236}">
                <a16:creationId xmlns:a16="http://schemas.microsoft.com/office/drawing/2014/main" id="{66F274BA-90CF-2ECC-76ED-A3DC3F54D57C}"/>
              </a:ext>
            </a:extLst>
          </p:cNvPr>
          <p:cNvCxnSpPr>
            <a:cxnSpLocks/>
          </p:cNvCxnSpPr>
          <p:nvPr/>
        </p:nvCxnSpPr>
        <p:spPr>
          <a:xfrm flipV="1">
            <a:off x="2992159" y="5265602"/>
            <a:ext cx="962957" cy="3643"/>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257" name="Rectangle: Rounded Corners 256">
            <a:extLst>
              <a:ext uri="{FF2B5EF4-FFF2-40B4-BE49-F238E27FC236}">
                <a16:creationId xmlns:a16="http://schemas.microsoft.com/office/drawing/2014/main" id="{292AF3C3-D08A-D2B7-E570-37BA466125C4}"/>
              </a:ext>
            </a:extLst>
          </p:cNvPr>
          <p:cNvSpPr/>
          <p:nvPr/>
        </p:nvSpPr>
        <p:spPr>
          <a:xfrm>
            <a:off x="2992159" y="5026299"/>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Power Supply IOCs</a:t>
            </a:r>
          </a:p>
        </p:txBody>
      </p:sp>
      <p:sp>
        <p:nvSpPr>
          <p:cNvPr id="266" name="Rectangle: Rounded Corners 265">
            <a:extLst>
              <a:ext uri="{FF2B5EF4-FFF2-40B4-BE49-F238E27FC236}">
                <a16:creationId xmlns:a16="http://schemas.microsoft.com/office/drawing/2014/main" id="{631965B4-E61A-FD6A-9677-0EB104C9B0C9}"/>
              </a:ext>
            </a:extLst>
          </p:cNvPr>
          <p:cNvSpPr/>
          <p:nvPr/>
        </p:nvSpPr>
        <p:spPr>
          <a:xfrm>
            <a:off x="4255331" y="5017436"/>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RF IOC</a:t>
            </a:r>
          </a:p>
        </p:txBody>
      </p:sp>
      <p:cxnSp>
        <p:nvCxnSpPr>
          <p:cNvPr id="268" name="Straight Connector 267">
            <a:extLst>
              <a:ext uri="{FF2B5EF4-FFF2-40B4-BE49-F238E27FC236}">
                <a16:creationId xmlns:a16="http://schemas.microsoft.com/office/drawing/2014/main" id="{3006ED1A-75D9-2A52-68C7-E72AC47682C5}"/>
              </a:ext>
            </a:extLst>
          </p:cNvPr>
          <p:cNvCxnSpPr>
            <a:cxnSpLocks/>
          </p:cNvCxnSpPr>
          <p:nvPr/>
        </p:nvCxnSpPr>
        <p:spPr>
          <a:xfrm flipV="1">
            <a:off x="4255331" y="5256739"/>
            <a:ext cx="962957" cy="3643"/>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272" name="Straight Connector 271">
            <a:extLst>
              <a:ext uri="{FF2B5EF4-FFF2-40B4-BE49-F238E27FC236}">
                <a16:creationId xmlns:a16="http://schemas.microsoft.com/office/drawing/2014/main" id="{3617B7A5-DEB7-2F0C-8EDA-2701B64404B8}"/>
              </a:ext>
            </a:extLst>
          </p:cNvPr>
          <p:cNvCxnSpPr>
            <a:cxnSpLocks/>
          </p:cNvCxnSpPr>
          <p:nvPr/>
        </p:nvCxnSpPr>
        <p:spPr>
          <a:xfrm>
            <a:off x="5908302" y="5739388"/>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73" name="Straight Connector 272">
            <a:extLst>
              <a:ext uri="{FF2B5EF4-FFF2-40B4-BE49-F238E27FC236}">
                <a16:creationId xmlns:a16="http://schemas.microsoft.com/office/drawing/2014/main" id="{B5442D45-E72B-D3F6-1D62-CD19C6E1AFF8}"/>
              </a:ext>
            </a:extLst>
          </p:cNvPr>
          <p:cNvCxnSpPr>
            <a:cxnSpLocks/>
          </p:cNvCxnSpPr>
          <p:nvPr/>
        </p:nvCxnSpPr>
        <p:spPr>
          <a:xfrm>
            <a:off x="5984502" y="5750907"/>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74" name="Straight Connector 273">
            <a:extLst>
              <a:ext uri="{FF2B5EF4-FFF2-40B4-BE49-F238E27FC236}">
                <a16:creationId xmlns:a16="http://schemas.microsoft.com/office/drawing/2014/main" id="{C28A6C54-1B51-AB1E-4212-ED0712A9D5AC}"/>
              </a:ext>
            </a:extLst>
          </p:cNvPr>
          <p:cNvCxnSpPr>
            <a:cxnSpLocks/>
          </p:cNvCxnSpPr>
          <p:nvPr/>
        </p:nvCxnSpPr>
        <p:spPr>
          <a:xfrm>
            <a:off x="6060702" y="5750907"/>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75" name="Rectangle: Rounded Corners 274">
            <a:extLst>
              <a:ext uri="{FF2B5EF4-FFF2-40B4-BE49-F238E27FC236}">
                <a16:creationId xmlns:a16="http://schemas.microsoft.com/office/drawing/2014/main" id="{4FF5A616-7D73-233F-C0F6-96F36FA39BE0}"/>
              </a:ext>
            </a:extLst>
          </p:cNvPr>
          <p:cNvSpPr/>
          <p:nvPr/>
        </p:nvSpPr>
        <p:spPr>
          <a:xfrm>
            <a:off x="5498727" y="5015885"/>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Vacuum IOC</a:t>
            </a:r>
          </a:p>
        </p:txBody>
      </p:sp>
      <p:cxnSp>
        <p:nvCxnSpPr>
          <p:cNvPr id="277" name="Straight Connector 276">
            <a:extLst>
              <a:ext uri="{FF2B5EF4-FFF2-40B4-BE49-F238E27FC236}">
                <a16:creationId xmlns:a16="http://schemas.microsoft.com/office/drawing/2014/main" id="{78D0DABA-C286-B521-3968-C832172AA37C}"/>
              </a:ext>
            </a:extLst>
          </p:cNvPr>
          <p:cNvCxnSpPr>
            <a:cxnSpLocks/>
          </p:cNvCxnSpPr>
          <p:nvPr/>
        </p:nvCxnSpPr>
        <p:spPr>
          <a:xfrm flipV="1">
            <a:off x="5498727" y="5255188"/>
            <a:ext cx="962957" cy="3643"/>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278" name="Rectangle 11">
            <a:extLst>
              <a:ext uri="{FF2B5EF4-FFF2-40B4-BE49-F238E27FC236}">
                <a16:creationId xmlns:a16="http://schemas.microsoft.com/office/drawing/2014/main" id="{EFF33863-D599-1168-E1F9-93EAE40392E5}"/>
              </a:ext>
            </a:extLst>
          </p:cNvPr>
          <p:cNvSpPr>
            <a:spLocks noChangeArrowheads="1"/>
          </p:cNvSpPr>
          <p:nvPr/>
        </p:nvSpPr>
        <p:spPr bwMode="auto">
          <a:xfrm>
            <a:off x="5374902" y="5911097"/>
            <a:ext cx="1172835" cy="240119"/>
          </a:xfrm>
          <a:prstGeom prst="rect">
            <a:avLst/>
          </a:prstGeom>
          <a:solidFill>
            <a:schemeClr val="accent3">
              <a:lumMod val="20000"/>
              <a:lumOff val="80000"/>
            </a:schemeClr>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Instrumentation</a:t>
            </a:r>
          </a:p>
        </p:txBody>
      </p:sp>
      <p:cxnSp>
        <p:nvCxnSpPr>
          <p:cNvPr id="281" name="Straight Connector 280">
            <a:extLst>
              <a:ext uri="{FF2B5EF4-FFF2-40B4-BE49-F238E27FC236}">
                <a16:creationId xmlns:a16="http://schemas.microsoft.com/office/drawing/2014/main" id="{26413BB4-9739-DB31-B4A4-664189010517}"/>
              </a:ext>
            </a:extLst>
          </p:cNvPr>
          <p:cNvCxnSpPr>
            <a:cxnSpLocks/>
          </p:cNvCxnSpPr>
          <p:nvPr/>
        </p:nvCxnSpPr>
        <p:spPr>
          <a:xfrm>
            <a:off x="7131333" y="5790160"/>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82" name="Straight Connector 281">
            <a:extLst>
              <a:ext uri="{FF2B5EF4-FFF2-40B4-BE49-F238E27FC236}">
                <a16:creationId xmlns:a16="http://schemas.microsoft.com/office/drawing/2014/main" id="{244710FC-6C72-C5C7-648E-421C7100C748}"/>
              </a:ext>
            </a:extLst>
          </p:cNvPr>
          <p:cNvCxnSpPr>
            <a:cxnSpLocks/>
          </p:cNvCxnSpPr>
          <p:nvPr/>
        </p:nvCxnSpPr>
        <p:spPr>
          <a:xfrm>
            <a:off x="7207533" y="5743488"/>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83" name="Straight Connector 282">
            <a:extLst>
              <a:ext uri="{FF2B5EF4-FFF2-40B4-BE49-F238E27FC236}">
                <a16:creationId xmlns:a16="http://schemas.microsoft.com/office/drawing/2014/main" id="{3CCC0735-6402-E6F7-45EE-94039187AA8E}"/>
              </a:ext>
            </a:extLst>
          </p:cNvPr>
          <p:cNvCxnSpPr>
            <a:cxnSpLocks/>
          </p:cNvCxnSpPr>
          <p:nvPr/>
        </p:nvCxnSpPr>
        <p:spPr>
          <a:xfrm>
            <a:off x="7283733" y="5743488"/>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84" name="Rectangle: Rounded Corners 283">
            <a:extLst>
              <a:ext uri="{FF2B5EF4-FFF2-40B4-BE49-F238E27FC236}">
                <a16:creationId xmlns:a16="http://schemas.microsoft.com/office/drawing/2014/main" id="{6779017D-61B5-799E-394B-AD227E7C6AC1}"/>
              </a:ext>
            </a:extLst>
          </p:cNvPr>
          <p:cNvSpPr/>
          <p:nvPr/>
        </p:nvSpPr>
        <p:spPr>
          <a:xfrm>
            <a:off x="6721758" y="5008466"/>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Injection Extraction IOC</a:t>
            </a:r>
          </a:p>
        </p:txBody>
      </p:sp>
      <p:cxnSp>
        <p:nvCxnSpPr>
          <p:cNvPr id="286" name="Straight Connector 285">
            <a:extLst>
              <a:ext uri="{FF2B5EF4-FFF2-40B4-BE49-F238E27FC236}">
                <a16:creationId xmlns:a16="http://schemas.microsoft.com/office/drawing/2014/main" id="{6D6A9443-E87B-A2CC-1292-CF834C3A4580}"/>
              </a:ext>
            </a:extLst>
          </p:cNvPr>
          <p:cNvCxnSpPr>
            <a:cxnSpLocks/>
          </p:cNvCxnSpPr>
          <p:nvPr/>
        </p:nvCxnSpPr>
        <p:spPr>
          <a:xfrm flipV="1">
            <a:off x="6721758" y="5247769"/>
            <a:ext cx="962957" cy="3643"/>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287" name="Rectangle 11">
            <a:extLst>
              <a:ext uri="{FF2B5EF4-FFF2-40B4-BE49-F238E27FC236}">
                <a16:creationId xmlns:a16="http://schemas.microsoft.com/office/drawing/2014/main" id="{AEA07F0C-E922-7E63-81BF-6062780EB3FC}"/>
              </a:ext>
            </a:extLst>
          </p:cNvPr>
          <p:cNvSpPr>
            <a:spLocks noChangeArrowheads="1"/>
          </p:cNvSpPr>
          <p:nvPr/>
        </p:nvSpPr>
        <p:spPr bwMode="auto">
          <a:xfrm>
            <a:off x="6597933" y="5910029"/>
            <a:ext cx="1172835" cy="240119"/>
          </a:xfrm>
          <a:prstGeom prst="rect">
            <a:avLst/>
          </a:prstGeom>
          <a:solidFill>
            <a:schemeClr val="accent3">
              <a:lumMod val="20000"/>
              <a:lumOff val="80000"/>
            </a:schemeClr>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Instrumentation</a:t>
            </a:r>
          </a:p>
        </p:txBody>
      </p:sp>
      <p:sp>
        <p:nvSpPr>
          <p:cNvPr id="293" name="Rectangle: Rounded Corners 292">
            <a:extLst>
              <a:ext uri="{FF2B5EF4-FFF2-40B4-BE49-F238E27FC236}">
                <a16:creationId xmlns:a16="http://schemas.microsoft.com/office/drawing/2014/main" id="{6169ADCC-2294-812E-C9AE-CE3754FF842B}"/>
              </a:ext>
            </a:extLst>
          </p:cNvPr>
          <p:cNvSpPr/>
          <p:nvPr/>
        </p:nvSpPr>
        <p:spPr>
          <a:xfrm>
            <a:off x="9220314" y="4994905"/>
            <a:ext cx="962025" cy="83661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100" dirty="0">
                <a:ln>
                  <a:solidFill>
                    <a:sysClr val="windowText" lastClr="000000"/>
                  </a:solidFill>
                </a:ln>
                <a:solidFill>
                  <a:schemeClr val="tx1"/>
                </a:solidFill>
              </a:rPr>
              <a:t>Beamline DAQ IOC</a:t>
            </a:r>
          </a:p>
        </p:txBody>
      </p:sp>
      <p:cxnSp>
        <p:nvCxnSpPr>
          <p:cNvPr id="295" name="Straight Connector 294">
            <a:extLst>
              <a:ext uri="{FF2B5EF4-FFF2-40B4-BE49-F238E27FC236}">
                <a16:creationId xmlns:a16="http://schemas.microsoft.com/office/drawing/2014/main" id="{3CED9B54-1AD2-1D82-3065-CF94A2D4F709}"/>
              </a:ext>
            </a:extLst>
          </p:cNvPr>
          <p:cNvCxnSpPr>
            <a:cxnSpLocks/>
          </p:cNvCxnSpPr>
          <p:nvPr/>
        </p:nvCxnSpPr>
        <p:spPr>
          <a:xfrm flipV="1">
            <a:off x="9220314" y="5234209"/>
            <a:ext cx="962957" cy="3643"/>
          </a:xfrm>
          <a:prstGeom prst="line">
            <a:avLst/>
          </a:prstGeom>
          <a:solidFill>
            <a:schemeClr val="bg1">
              <a:lumMod val="75000"/>
            </a:schemeClr>
          </a:solidFill>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302" name="Line 48">
            <a:extLst>
              <a:ext uri="{FF2B5EF4-FFF2-40B4-BE49-F238E27FC236}">
                <a16:creationId xmlns:a16="http://schemas.microsoft.com/office/drawing/2014/main" id="{90A19500-868E-2A00-A1D1-8E5EB9776321}"/>
              </a:ext>
            </a:extLst>
          </p:cNvPr>
          <p:cNvSpPr>
            <a:spLocks noChangeShapeType="1"/>
          </p:cNvSpPr>
          <p:nvPr/>
        </p:nvSpPr>
        <p:spPr bwMode="auto">
          <a:xfrm flipH="1">
            <a:off x="2467305" y="2211666"/>
            <a:ext cx="0" cy="212603"/>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303" name="Rectangle: Rounded Corners 302">
            <a:extLst>
              <a:ext uri="{FF2B5EF4-FFF2-40B4-BE49-F238E27FC236}">
                <a16:creationId xmlns:a16="http://schemas.microsoft.com/office/drawing/2014/main" id="{E50FAE54-B512-A7F7-EADF-D90827816089}"/>
              </a:ext>
            </a:extLst>
          </p:cNvPr>
          <p:cNvSpPr/>
          <p:nvPr/>
        </p:nvSpPr>
        <p:spPr>
          <a:xfrm>
            <a:off x="1590841" y="983544"/>
            <a:ext cx="1857703" cy="1295949"/>
          </a:xfrm>
          <a:prstGeom prst="roundRect">
            <a:avLst/>
          </a:prstGeom>
          <a:solidFill>
            <a:schemeClr val="accent5"/>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600" b="1" dirty="0">
                <a:ln>
                  <a:solidFill>
                    <a:sysClr val="windowText" lastClr="000000"/>
                  </a:solidFill>
                </a:ln>
                <a:solidFill>
                  <a:schemeClr val="tx1"/>
                </a:solidFill>
              </a:rPr>
              <a:t>MATLAB, Python, Java:</a:t>
            </a:r>
          </a:p>
          <a:p>
            <a:pPr algn="ctr"/>
            <a:r>
              <a:rPr lang="en-US" sz="1200" dirty="0">
                <a:ln>
                  <a:solidFill>
                    <a:sysClr val="windowText" lastClr="000000"/>
                  </a:solidFill>
                </a:ln>
                <a:solidFill>
                  <a:schemeClr val="tx1"/>
                </a:solidFill>
              </a:rPr>
              <a:t>Realtime Physics Applications:</a:t>
            </a:r>
          </a:p>
        </p:txBody>
      </p:sp>
      <p:cxnSp>
        <p:nvCxnSpPr>
          <p:cNvPr id="304" name="Straight Connector 303">
            <a:extLst>
              <a:ext uri="{FF2B5EF4-FFF2-40B4-BE49-F238E27FC236}">
                <a16:creationId xmlns:a16="http://schemas.microsoft.com/office/drawing/2014/main" id="{0ED9D6BC-B36B-28F6-D0E9-E2BFDD06CB9A}"/>
              </a:ext>
            </a:extLst>
          </p:cNvPr>
          <p:cNvCxnSpPr>
            <a:cxnSpLocks/>
          </p:cNvCxnSpPr>
          <p:nvPr/>
        </p:nvCxnSpPr>
        <p:spPr>
          <a:xfrm>
            <a:off x="1600201" y="1978433"/>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05" name="TextBox 304">
            <a:extLst>
              <a:ext uri="{FF2B5EF4-FFF2-40B4-BE49-F238E27FC236}">
                <a16:creationId xmlns:a16="http://schemas.microsoft.com/office/drawing/2014/main" id="{768FB76D-BEE9-9DFA-193D-DF7CE11E4FB6}"/>
              </a:ext>
            </a:extLst>
          </p:cNvPr>
          <p:cNvSpPr txBox="1"/>
          <p:nvPr/>
        </p:nvSpPr>
        <p:spPr>
          <a:xfrm>
            <a:off x="1606606" y="2003279"/>
            <a:ext cx="1817634" cy="261610"/>
          </a:xfrm>
          <a:prstGeom prst="rect">
            <a:avLst/>
          </a:prstGeom>
          <a:noFill/>
          <a:ln>
            <a:noFill/>
          </a:ln>
        </p:spPr>
        <p:txBody>
          <a:bodyPr wrap="square" rtlCol="0">
            <a:spAutoFit/>
          </a:bodyPr>
          <a:lstStyle/>
          <a:p>
            <a:pPr algn="ctr"/>
            <a:r>
              <a:rPr lang="en-US" sz="1100" b="1" dirty="0">
                <a:cs typeface="Calibri"/>
              </a:rPr>
              <a:t>PVA/CA Access</a:t>
            </a:r>
          </a:p>
        </p:txBody>
      </p:sp>
      <p:sp>
        <p:nvSpPr>
          <p:cNvPr id="314" name="Line 48">
            <a:extLst>
              <a:ext uri="{FF2B5EF4-FFF2-40B4-BE49-F238E27FC236}">
                <a16:creationId xmlns:a16="http://schemas.microsoft.com/office/drawing/2014/main" id="{A7ECFE50-CFC3-B825-F687-A5864C2B6C71}"/>
              </a:ext>
            </a:extLst>
          </p:cNvPr>
          <p:cNvSpPr>
            <a:spLocks noChangeShapeType="1"/>
          </p:cNvSpPr>
          <p:nvPr/>
        </p:nvSpPr>
        <p:spPr bwMode="auto">
          <a:xfrm flipH="1">
            <a:off x="4406594" y="2221280"/>
            <a:ext cx="0" cy="212603"/>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315" name="Rectangle: Rounded Corners 314">
            <a:extLst>
              <a:ext uri="{FF2B5EF4-FFF2-40B4-BE49-F238E27FC236}">
                <a16:creationId xmlns:a16="http://schemas.microsoft.com/office/drawing/2014/main" id="{07ACAE24-DF9D-6124-3FB5-32C9C86267BD}"/>
              </a:ext>
            </a:extLst>
          </p:cNvPr>
          <p:cNvSpPr/>
          <p:nvPr/>
        </p:nvSpPr>
        <p:spPr>
          <a:xfrm>
            <a:off x="3530130" y="987833"/>
            <a:ext cx="1857703" cy="1303582"/>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400" dirty="0">
                <a:ln>
                  <a:solidFill>
                    <a:sysClr val="windowText" lastClr="000000"/>
                  </a:solidFill>
                </a:ln>
                <a:solidFill>
                  <a:schemeClr val="tx1"/>
                </a:solidFill>
              </a:rPr>
              <a:t>C, C++, Java, Python MATLAB, State Notation Language</a:t>
            </a:r>
          </a:p>
          <a:p>
            <a:pPr algn="ctr"/>
            <a:r>
              <a:rPr lang="en-US" sz="1200" dirty="0">
                <a:ln>
                  <a:solidFill>
                    <a:sysClr val="windowText" lastClr="000000"/>
                  </a:solidFill>
                </a:ln>
                <a:solidFill>
                  <a:schemeClr val="tx1"/>
                </a:solidFill>
              </a:rPr>
              <a:t>Client Applications:</a:t>
            </a:r>
          </a:p>
          <a:p>
            <a:pPr algn="ctr"/>
            <a:endParaRPr lang="en-US" sz="1400" dirty="0">
              <a:ln>
                <a:solidFill>
                  <a:sysClr val="windowText" lastClr="000000"/>
                </a:solidFill>
              </a:ln>
              <a:solidFill>
                <a:schemeClr val="tx1"/>
              </a:solidFill>
            </a:endParaRPr>
          </a:p>
        </p:txBody>
      </p:sp>
      <p:cxnSp>
        <p:nvCxnSpPr>
          <p:cNvPr id="316" name="Straight Connector 315">
            <a:extLst>
              <a:ext uri="{FF2B5EF4-FFF2-40B4-BE49-F238E27FC236}">
                <a16:creationId xmlns:a16="http://schemas.microsoft.com/office/drawing/2014/main" id="{4D79276F-7B4C-FC95-14A0-CC5D7F0AACDC}"/>
              </a:ext>
            </a:extLst>
          </p:cNvPr>
          <p:cNvCxnSpPr>
            <a:cxnSpLocks/>
          </p:cNvCxnSpPr>
          <p:nvPr/>
        </p:nvCxnSpPr>
        <p:spPr>
          <a:xfrm>
            <a:off x="3539490" y="1978433"/>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7" name="TextBox 316">
            <a:extLst>
              <a:ext uri="{FF2B5EF4-FFF2-40B4-BE49-F238E27FC236}">
                <a16:creationId xmlns:a16="http://schemas.microsoft.com/office/drawing/2014/main" id="{FA598ECF-871D-16B4-212D-DA320E35A349}"/>
              </a:ext>
            </a:extLst>
          </p:cNvPr>
          <p:cNvSpPr txBox="1"/>
          <p:nvPr/>
        </p:nvSpPr>
        <p:spPr>
          <a:xfrm>
            <a:off x="3545895" y="2021622"/>
            <a:ext cx="1817634" cy="261610"/>
          </a:xfrm>
          <a:prstGeom prst="rect">
            <a:avLst/>
          </a:prstGeom>
          <a:noFill/>
          <a:ln>
            <a:noFill/>
          </a:ln>
        </p:spPr>
        <p:txBody>
          <a:bodyPr wrap="square" rtlCol="0">
            <a:spAutoFit/>
          </a:bodyPr>
          <a:lstStyle/>
          <a:p>
            <a:pPr algn="ctr"/>
            <a:r>
              <a:rPr lang="en-US" sz="1100" b="1" dirty="0">
                <a:cs typeface="Calibri"/>
              </a:rPr>
              <a:t>PVA/CA Access</a:t>
            </a:r>
          </a:p>
        </p:txBody>
      </p:sp>
      <p:sp>
        <p:nvSpPr>
          <p:cNvPr id="320" name="Rectangle: Rounded Corners 319">
            <a:extLst>
              <a:ext uri="{FF2B5EF4-FFF2-40B4-BE49-F238E27FC236}">
                <a16:creationId xmlns:a16="http://schemas.microsoft.com/office/drawing/2014/main" id="{D7657E28-4809-FD5B-A8B9-2E93B1D6AD6A}"/>
              </a:ext>
            </a:extLst>
          </p:cNvPr>
          <p:cNvSpPr/>
          <p:nvPr/>
        </p:nvSpPr>
        <p:spPr>
          <a:xfrm>
            <a:off x="9538273" y="706594"/>
            <a:ext cx="1857703" cy="1551901"/>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400" b="1" dirty="0">
                <a:ln>
                  <a:solidFill>
                    <a:sysClr val="windowText" lastClr="000000"/>
                  </a:solidFill>
                </a:ln>
                <a:solidFill>
                  <a:schemeClr val="tx1"/>
                </a:solidFill>
              </a:rPr>
              <a:t>CS Studio:</a:t>
            </a:r>
          </a:p>
          <a:p>
            <a:pPr algn="ctr"/>
            <a:r>
              <a:rPr lang="en-US" sz="1100" dirty="0">
                <a:ln>
                  <a:solidFill>
                    <a:sysClr val="windowText" lastClr="000000"/>
                  </a:solidFill>
                </a:ln>
                <a:solidFill>
                  <a:schemeClr val="tx1"/>
                </a:solidFill>
              </a:rPr>
              <a:t>Synoptic Display</a:t>
            </a:r>
          </a:p>
          <a:p>
            <a:pPr algn="ctr"/>
            <a:r>
              <a:rPr lang="en-US" sz="1100" dirty="0">
                <a:ln>
                  <a:solidFill>
                    <a:sysClr val="windowText" lastClr="000000"/>
                  </a:solidFill>
                </a:ln>
                <a:solidFill>
                  <a:schemeClr val="tx1"/>
                </a:solidFill>
              </a:rPr>
              <a:t>Directory Clients</a:t>
            </a:r>
          </a:p>
          <a:p>
            <a:pPr algn="ctr"/>
            <a:r>
              <a:rPr lang="en-US" sz="1100" dirty="0">
                <a:ln>
                  <a:solidFill>
                    <a:sysClr val="windowText" lastClr="000000"/>
                  </a:solidFill>
                </a:ln>
                <a:solidFill>
                  <a:schemeClr val="tx1"/>
                </a:solidFill>
              </a:rPr>
              <a:t>Elog Client</a:t>
            </a:r>
          </a:p>
          <a:p>
            <a:pPr algn="ctr"/>
            <a:r>
              <a:rPr lang="en-US" sz="1100" dirty="0">
                <a:ln>
                  <a:solidFill>
                    <a:sysClr val="windowText" lastClr="000000"/>
                  </a:solidFill>
                </a:ln>
                <a:solidFill>
                  <a:schemeClr val="tx1"/>
                </a:solidFill>
              </a:rPr>
              <a:t>Archive Browser</a:t>
            </a:r>
          </a:p>
          <a:p>
            <a:pPr algn="ctr"/>
            <a:r>
              <a:rPr lang="en-US" sz="1100" dirty="0">
                <a:ln>
                  <a:solidFill>
                    <a:sysClr val="windowText" lastClr="000000"/>
                  </a:solidFill>
                </a:ln>
                <a:solidFill>
                  <a:schemeClr val="tx1"/>
                </a:solidFill>
              </a:rPr>
              <a:t>MASAR Client (restore)</a:t>
            </a:r>
          </a:p>
          <a:p>
            <a:pPr algn="ctr"/>
            <a:endParaRPr lang="en-US" sz="1100" dirty="0">
              <a:ln>
                <a:solidFill>
                  <a:sysClr val="windowText" lastClr="000000"/>
                </a:solidFill>
              </a:ln>
              <a:solidFill>
                <a:schemeClr val="tx1"/>
              </a:solidFill>
            </a:endParaRPr>
          </a:p>
        </p:txBody>
      </p:sp>
      <p:sp>
        <p:nvSpPr>
          <p:cNvPr id="322" name="TextBox 321">
            <a:extLst>
              <a:ext uri="{FF2B5EF4-FFF2-40B4-BE49-F238E27FC236}">
                <a16:creationId xmlns:a16="http://schemas.microsoft.com/office/drawing/2014/main" id="{EF5C8716-051A-89BB-9649-0788D7825484}"/>
              </a:ext>
            </a:extLst>
          </p:cNvPr>
          <p:cNvSpPr txBox="1"/>
          <p:nvPr/>
        </p:nvSpPr>
        <p:spPr>
          <a:xfrm>
            <a:off x="9578106" y="1946654"/>
            <a:ext cx="1817634" cy="261610"/>
          </a:xfrm>
          <a:prstGeom prst="rect">
            <a:avLst/>
          </a:prstGeom>
          <a:noFill/>
          <a:ln>
            <a:noFill/>
          </a:ln>
        </p:spPr>
        <p:txBody>
          <a:bodyPr wrap="square" rtlCol="0">
            <a:spAutoFit/>
          </a:bodyPr>
          <a:lstStyle/>
          <a:p>
            <a:pPr algn="ctr"/>
            <a:r>
              <a:rPr lang="en-US" sz="1100" b="1" dirty="0">
                <a:cs typeface="Calibri"/>
              </a:rPr>
              <a:t>PVA/CA Client</a:t>
            </a:r>
          </a:p>
        </p:txBody>
      </p:sp>
      <p:sp>
        <p:nvSpPr>
          <p:cNvPr id="323" name="Line 48">
            <a:extLst>
              <a:ext uri="{FF2B5EF4-FFF2-40B4-BE49-F238E27FC236}">
                <a16:creationId xmlns:a16="http://schemas.microsoft.com/office/drawing/2014/main" id="{8D6A90F5-38DD-F3E8-744C-BB68B7A9100C}"/>
              </a:ext>
            </a:extLst>
          </p:cNvPr>
          <p:cNvSpPr>
            <a:spLocks noChangeShapeType="1"/>
          </p:cNvSpPr>
          <p:nvPr/>
        </p:nvSpPr>
        <p:spPr bwMode="auto">
          <a:xfrm flipH="1">
            <a:off x="10423151" y="2230781"/>
            <a:ext cx="0" cy="273528"/>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cxnSp>
        <p:nvCxnSpPr>
          <p:cNvPr id="321" name="Straight Connector 320">
            <a:extLst>
              <a:ext uri="{FF2B5EF4-FFF2-40B4-BE49-F238E27FC236}">
                <a16:creationId xmlns:a16="http://schemas.microsoft.com/office/drawing/2014/main" id="{4CD08322-79DE-15E7-8D5A-2BA4893320DD}"/>
              </a:ext>
            </a:extLst>
          </p:cNvPr>
          <p:cNvCxnSpPr>
            <a:cxnSpLocks/>
          </p:cNvCxnSpPr>
          <p:nvPr/>
        </p:nvCxnSpPr>
        <p:spPr>
          <a:xfrm>
            <a:off x="9557369" y="1948200"/>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66" name="TextBox 165">
            <a:extLst>
              <a:ext uri="{FF2B5EF4-FFF2-40B4-BE49-F238E27FC236}">
                <a16:creationId xmlns:a16="http://schemas.microsoft.com/office/drawing/2014/main" id="{C3298B9B-420B-0CCA-A7BB-8CAF6979D74B}"/>
              </a:ext>
            </a:extLst>
          </p:cNvPr>
          <p:cNvSpPr txBox="1"/>
          <p:nvPr/>
        </p:nvSpPr>
        <p:spPr>
          <a:xfrm>
            <a:off x="3095362" y="5041496"/>
            <a:ext cx="680240" cy="261610"/>
          </a:xfrm>
          <a:prstGeom prst="rect">
            <a:avLst/>
          </a:prstGeom>
          <a:solidFill>
            <a:srgbClr val="92D050"/>
          </a:solidFill>
          <a:ln>
            <a:noFill/>
          </a:ln>
        </p:spPr>
        <p:txBody>
          <a:bodyPr wrap="square" rtlCol="0">
            <a:spAutoFit/>
          </a:bodyPr>
          <a:lstStyle/>
          <a:p>
            <a:pPr algn="ctr"/>
            <a:r>
              <a:rPr lang="en-US" sz="1050" b="1" dirty="0">
                <a:cs typeface="Calibri"/>
              </a:rPr>
              <a:t>PV/ACA</a:t>
            </a:r>
          </a:p>
        </p:txBody>
      </p:sp>
      <p:cxnSp>
        <p:nvCxnSpPr>
          <p:cNvPr id="168" name="Straight Connector 167">
            <a:extLst>
              <a:ext uri="{FF2B5EF4-FFF2-40B4-BE49-F238E27FC236}">
                <a16:creationId xmlns:a16="http://schemas.microsoft.com/office/drawing/2014/main" id="{DD984906-1426-7C8E-6F65-7EE09BF8E403}"/>
              </a:ext>
            </a:extLst>
          </p:cNvPr>
          <p:cNvCxnSpPr>
            <a:cxnSpLocks/>
          </p:cNvCxnSpPr>
          <p:nvPr/>
        </p:nvCxnSpPr>
        <p:spPr>
          <a:xfrm flipV="1">
            <a:off x="2985030" y="5265583"/>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6" name="TextBox 175">
            <a:extLst>
              <a:ext uri="{FF2B5EF4-FFF2-40B4-BE49-F238E27FC236}">
                <a16:creationId xmlns:a16="http://schemas.microsoft.com/office/drawing/2014/main" id="{112F9A67-F26A-37D7-6934-9E71394DBDA8}"/>
              </a:ext>
            </a:extLst>
          </p:cNvPr>
          <p:cNvSpPr txBox="1"/>
          <p:nvPr/>
        </p:nvSpPr>
        <p:spPr>
          <a:xfrm>
            <a:off x="4357714" y="5033404"/>
            <a:ext cx="680240" cy="261610"/>
          </a:xfrm>
          <a:prstGeom prst="rect">
            <a:avLst/>
          </a:prstGeom>
          <a:solidFill>
            <a:srgbClr val="92D050"/>
          </a:solidFill>
          <a:ln>
            <a:noFill/>
          </a:ln>
        </p:spPr>
        <p:txBody>
          <a:bodyPr wrap="square" rtlCol="0">
            <a:spAutoFit/>
          </a:bodyPr>
          <a:lstStyle/>
          <a:p>
            <a:pPr algn="ctr"/>
            <a:r>
              <a:rPr lang="en-US" sz="1050" b="1" dirty="0">
                <a:cs typeface="Calibri"/>
              </a:rPr>
              <a:t>PVA/CA</a:t>
            </a:r>
          </a:p>
        </p:txBody>
      </p:sp>
      <p:cxnSp>
        <p:nvCxnSpPr>
          <p:cNvPr id="184" name="Straight Connector 183">
            <a:extLst>
              <a:ext uri="{FF2B5EF4-FFF2-40B4-BE49-F238E27FC236}">
                <a16:creationId xmlns:a16="http://schemas.microsoft.com/office/drawing/2014/main" id="{20ABB7B4-1A3E-7894-A947-5F95A640F8F4}"/>
              </a:ext>
            </a:extLst>
          </p:cNvPr>
          <p:cNvCxnSpPr>
            <a:cxnSpLocks/>
          </p:cNvCxnSpPr>
          <p:nvPr/>
        </p:nvCxnSpPr>
        <p:spPr>
          <a:xfrm flipV="1">
            <a:off x="4247382" y="5257491"/>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9" name="TextBox 188">
            <a:extLst>
              <a:ext uri="{FF2B5EF4-FFF2-40B4-BE49-F238E27FC236}">
                <a16:creationId xmlns:a16="http://schemas.microsoft.com/office/drawing/2014/main" id="{0DC6D4B9-8AF5-31D0-7E53-289A1CC607BC}"/>
              </a:ext>
            </a:extLst>
          </p:cNvPr>
          <p:cNvSpPr txBox="1"/>
          <p:nvPr/>
        </p:nvSpPr>
        <p:spPr>
          <a:xfrm>
            <a:off x="5594442" y="5023964"/>
            <a:ext cx="680240" cy="261610"/>
          </a:xfrm>
          <a:prstGeom prst="rect">
            <a:avLst/>
          </a:prstGeom>
          <a:solidFill>
            <a:srgbClr val="92D050"/>
          </a:solidFill>
          <a:ln>
            <a:noFill/>
          </a:ln>
        </p:spPr>
        <p:txBody>
          <a:bodyPr wrap="square" rtlCol="0">
            <a:spAutoFit/>
          </a:bodyPr>
          <a:lstStyle/>
          <a:p>
            <a:pPr algn="ctr"/>
            <a:r>
              <a:rPr lang="en-US" sz="1050" b="1" dirty="0">
                <a:cs typeface="Calibri"/>
              </a:rPr>
              <a:t>PV/CAA</a:t>
            </a:r>
          </a:p>
        </p:txBody>
      </p:sp>
      <p:cxnSp>
        <p:nvCxnSpPr>
          <p:cNvPr id="190" name="Straight Connector 189">
            <a:extLst>
              <a:ext uri="{FF2B5EF4-FFF2-40B4-BE49-F238E27FC236}">
                <a16:creationId xmlns:a16="http://schemas.microsoft.com/office/drawing/2014/main" id="{FDFE1746-E144-AF42-B5AD-816E1DBBD884}"/>
              </a:ext>
            </a:extLst>
          </p:cNvPr>
          <p:cNvCxnSpPr>
            <a:cxnSpLocks/>
          </p:cNvCxnSpPr>
          <p:nvPr/>
        </p:nvCxnSpPr>
        <p:spPr>
          <a:xfrm flipV="1">
            <a:off x="5498929" y="5254402"/>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91" name="TextBox 190">
            <a:extLst>
              <a:ext uri="{FF2B5EF4-FFF2-40B4-BE49-F238E27FC236}">
                <a16:creationId xmlns:a16="http://schemas.microsoft.com/office/drawing/2014/main" id="{5B29A4CE-221A-49C5-5A8D-276258A1DA42}"/>
              </a:ext>
            </a:extLst>
          </p:cNvPr>
          <p:cNvSpPr txBox="1"/>
          <p:nvPr/>
        </p:nvSpPr>
        <p:spPr>
          <a:xfrm>
            <a:off x="9310615" y="5010296"/>
            <a:ext cx="680240" cy="261610"/>
          </a:xfrm>
          <a:prstGeom prst="rect">
            <a:avLst/>
          </a:prstGeom>
          <a:solidFill>
            <a:srgbClr val="84E53B"/>
          </a:solidFill>
          <a:ln>
            <a:noFill/>
          </a:ln>
        </p:spPr>
        <p:txBody>
          <a:bodyPr wrap="square" rtlCol="0">
            <a:spAutoFit/>
          </a:bodyPr>
          <a:lstStyle/>
          <a:p>
            <a:pPr algn="ctr"/>
            <a:r>
              <a:rPr lang="en-US" sz="1050" b="1" dirty="0">
                <a:cs typeface="Calibri"/>
              </a:rPr>
              <a:t>PVA/CA</a:t>
            </a:r>
          </a:p>
        </p:txBody>
      </p:sp>
      <p:cxnSp>
        <p:nvCxnSpPr>
          <p:cNvPr id="204" name="Straight Connector 203">
            <a:extLst>
              <a:ext uri="{FF2B5EF4-FFF2-40B4-BE49-F238E27FC236}">
                <a16:creationId xmlns:a16="http://schemas.microsoft.com/office/drawing/2014/main" id="{14E8689D-EB9E-8517-A340-A37FFA71966F}"/>
              </a:ext>
            </a:extLst>
          </p:cNvPr>
          <p:cNvCxnSpPr>
            <a:cxnSpLocks/>
          </p:cNvCxnSpPr>
          <p:nvPr/>
        </p:nvCxnSpPr>
        <p:spPr>
          <a:xfrm flipV="1">
            <a:off x="9214575" y="5218508"/>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5" name="TextBox 204">
            <a:extLst>
              <a:ext uri="{FF2B5EF4-FFF2-40B4-BE49-F238E27FC236}">
                <a16:creationId xmlns:a16="http://schemas.microsoft.com/office/drawing/2014/main" id="{5CD3B38F-2A62-FBBE-3945-1424CE7FAD4B}"/>
              </a:ext>
            </a:extLst>
          </p:cNvPr>
          <p:cNvSpPr txBox="1"/>
          <p:nvPr/>
        </p:nvSpPr>
        <p:spPr>
          <a:xfrm>
            <a:off x="6837914" y="5013176"/>
            <a:ext cx="680240" cy="253916"/>
          </a:xfrm>
          <a:prstGeom prst="rect">
            <a:avLst/>
          </a:prstGeom>
          <a:solidFill>
            <a:srgbClr val="92D050"/>
          </a:solidFill>
          <a:ln>
            <a:noFill/>
          </a:ln>
        </p:spPr>
        <p:txBody>
          <a:bodyPr wrap="square" rtlCol="0">
            <a:spAutoFit/>
          </a:bodyPr>
          <a:lstStyle/>
          <a:p>
            <a:pPr algn="ctr"/>
            <a:r>
              <a:rPr lang="en-US" sz="1050" b="1" dirty="0">
                <a:cs typeface="Calibri"/>
              </a:rPr>
              <a:t>PVA/CA</a:t>
            </a:r>
          </a:p>
        </p:txBody>
      </p:sp>
      <p:cxnSp>
        <p:nvCxnSpPr>
          <p:cNvPr id="206" name="Straight Connector 205">
            <a:extLst>
              <a:ext uri="{FF2B5EF4-FFF2-40B4-BE49-F238E27FC236}">
                <a16:creationId xmlns:a16="http://schemas.microsoft.com/office/drawing/2014/main" id="{09B6653B-19FA-6F5E-0D13-0223D4689D53}"/>
              </a:ext>
            </a:extLst>
          </p:cNvPr>
          <p:cNvCxnSpPr>
            <a:cxnSpLocks/>
          </p:cNvCxnSpPr>
          <p:nvPr/>
        </p:nvCxnSpPr>
        <p:spPr>
          <a:xfrm flipV="1">
            <a:off x="6727582" y="5237263"/>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7" name="TextBox 206">
            <a:extLst>
              <a:ext uri="{FF2B5EF4-FFF2-40B4-BE49-F238E27FC236}">
                <a16:creationId xmlns:a16="http://schemas.microsoft.com/office/drawing/2014/main" id="{ADC0DE6E-9339-47CA-5B8E-8DC98CA0D297}"/>
              </a:ext>
            </a:extLst>
          </p:cNvPr>
          <p:cNvSpPr txBox="1"/>
          <p:nvPr/>
        </p:nvSpPr>
        <p:spPr>
          <a:xfrm>
            <a:off x="8081290" y="5003736"/>
            <a:ext cx="680240" cy="261610"/>
          </a:xfrm>
          <a:prstGeom prst="rect">
            <a:avLst/>
          </a:prstGeom>
          <a:solidFill>
            <a:srgbClr val="92D050"/>
          </a:solidFill>
          <a:ln>
            <a:noFill/>
          </a:ln>
        </p:spPr>
        <p:txBody>
          <a:bodyPr wrap="square" rtlCol="0">
            <a:spAutoFit/>
          </a:bodyPr>
          <a:lstStyle/>
          <a:p>
            <a:pPr algn="ctr"/>
            <a:r>
              <a:rPr lang="en-US" sz="1050" b="1" dirty="0">
                <a:cs typeface="Calibri"/>
              </a:rPr>
              <a:t>PVA/CA</a:t>
            </a:r>
          </a:p>
        </p:txBody>
      </p:sp>
      <p:sp>
        <p:nvSpPr>
          <p:cNvPr id="164" name="Line 48">
            <a:extLst>
              <a:ext uri="{FF2B5EF4-FFF2-40B4-BE49-F238E27FC236}">
                <a16:creationId xmlns:a16="http://schemas.microsoft.com/office/drawing/2014/main" id="{A04DEB6A-AD8A-03CD-FD40-BA9F9A57F581}"/>
              </a:ext>
            </a:extLst>
          </p:cNvPr>
          <p:cNvSpPr>
            <a:spLocks noChangeShapeType="1"/>
          </p:cNvSpPr>
          <p:nvPr/>
        </p:nvSpPr>
        <p:spPr bwMode="auto">
          <a:xfrm flipH="1">
            <a:off x="6557212" y="2234003"/>
            <a:ext cx="0" cy="212603"/>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cxnSp>
        <p:nvCxnSpPr>
          <p:cNvPr id="208" name="Straight Connector 207">
            <a:extLst>
              <a:ext uri="{FF2B5EF4-FFF2-40B4-BE49-F238E27FC236}">
                <a16:creationId xmlns:a16="http://schemas.microsoft.com/office/drawing/2014/main" id="{69C7F5DF-C528-1079-860F-FED6951D7F1A}"/>
              </a:ext>
            </a:extLst>
          </p:cNvPr>
          <p:cNvCxnSpPr>
            <a:cxnSpLocks/>
          </p:cNvCxnSpPr>
          <p:nvPr/>
        </p:nvCxnSpPr>
        <p:spPr>
          <a:xfrm flipV="1">
            <a:off x="7970958" y="5227823"/>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9" name="Rectangle: Rounded Corners 208">
            <a:extLst>
              <a:ext uri="{FF2B5EF4-FFF2-40B4-BE49-F238E27FC236}">
                <a16:creationId xmlns:a16="http://schemas.microsoft.com/office/drawing/2014/main" id="{A8EE4BAD-AA4B-99A9-6E58-257A51BB6489}"/>
              </a:ext>
            </a:extLst>
          </p:cNvPr>
          <p:cNvSpPr/>
          <p:nvPr/>
        </p:nvSpPr>
        <p:spPr>
          <a:xfrm>
            <a:off x="5525108" y="955276"/>
            <a:ext cx="1857703" cy="1303582"/>
          </a:xfrm>
          <a:prstGeom prst="roundRect">
            <a:avLst/>
          </a:prstGeom>
          <a:solidFill>
            <a:srgbClr val="92D05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b="1" dirty="0">
              <a:ln>
                <a:solidFill>
                  <a:sysClr val="windowText" lastClr="000000"/>
                </a:solidFill>
              </a:ln>
              <a:solidFill>
                <a:schemeClr val="tx1"/>
              </a:solidFill>
            </a:endParaRPr>
          </a:p>
          <a:p>
            <a:pPr algn="ctr"/>
            <a:r>
              <a:rPr lang="en-US" sz="1400" dirty="0">
                <a:ln>
                  <a:solidFill>
                    <a:sysClr val="windowText" lastClr="000000"/>
                  </a:solidFill>
                </a:ln>
                <a:solidFill>
                  <a:schemeClr val="tx1"/>
                </a:solidFill>
              </a:rPr>
              <a:t>Channel Access Gateway</a:t>
            </a:r>
          </a:p>
        </p:txBody>
      </p:sp>
      <p:cxnSp>
        <p:nvCxnSpPr>
          <p:cNvPr id="211" name="Straight Connector 210">
            <a:extLst>
              <a:ext uri="{FF2B5EF4-FFF2-40B4-BE49-F238E27FC236}">
                <a16:creationId xmlns:a16="http://schemas.microsoft.com/office/drawing/2014/main" id="{4A41A9DB-2E02-9FBA-3FC0-8197BAD748FD}"/>
              </a:ext>
            </a:extLst>
          </p:cNvPr>
          <p:cNvCxnSpPr>
            <a:cxnSpLocks/>
          </p:cNvCxnSpPr>
          <p:nvPr/>
        </p:nvCxnSpPr>
        <p:spPr>
          <a:xfrm>
            <a:off x="5534468" y="1945876"/>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3" name="TextBox 212">
            <a:extLst>
              <a:ext uri="{FF2B5EF4-FFF2-40B4-BE49-F238E27FC236}">
                <a16:creationId xmlns:a16="http://schemas.microsoft.com/office/drawing/2014/main" id="{979A34B8-9E1E-0C31-F1B5-A98FE84E6EDD}"/>
              </a:ext>
            </a:extLst>
          </p:cNvPr>
          <p:cNvSpPr txBox="1"/>
          <p:nvPr/>
        </p:nvSpPr>
        <p:spPr>
          <a:xfrm>
            <a:off x="5540873" y="1989065"/>
            <a:ext cx="1817634" cy="261610"/>
          </a:xfrm>
          <a:prstGeom prst="rect">
            <a:avLst/>
          </a:prstGeom>
          <a:noFill/>
          <a:ln>
            <a:noFill/>
          </a:ln>
        </p:spPr>
        <p:txBody>
          <a:bodyPr wrap="square" rtlCol="0">
            <a:spAutoFit/>
          </a:bodyPr>
          <a:lstStyle/>
          <a:p>
            <a:pPr algn="ctr"/>
            <a:r>
              <a:rPr lang="en-US" sz="1100" b="1" dirty="0">
                <a:cs typeface="Calibri"/>
              </a:rPr>
              <a:t>PVA /CA Client</a:t>
            </a:r>
          </a:p>
        </p:txBody>
      </p:sp>
      <p:sp>
        <p:nvSpPr>
          <p:cNvPr id="214" name="TextBox 213">
            <a:extLst>
              <a:ext uri="{FF2B5EF4-FFF2-40B4-BE49-F238E27FC236}">
                <a16:creationId xmlns:a16="http://schemas.microsoft.com/office/drawing/2014/main" id="{A2D691BF-A874-3042-7BAD-ED33DB83D578}"/>
              </a:ext>
            </a:extLst>
          </p:cNvPr>
          <p:cNvSpPr txBox="1"/>
          <p:nvPr/>
        </p:nvSpPr>
        <p:spPr>
          <a:xfrm>
            <a:off x="5467111" y="943422"/>
            <a:ext cx="1817634" cy="261610"/>
          </a:xfrm>
          <a:prstGeom prst="rect">
            <a:avLst/>
          </a:prstGeom>
          <a:noFill/>
          <a:ln>
            <a:noFill/>
          </a:ln>
        </p:spPr>
        <p:txBody>
          <a:bodyPr wrap="square" rtlCol="0">
            <a:spAutoFit/>
          </a:bodyPr>
          <a:lstStyle/>
          <a:p>
            <a:pPr algn="ctr"/>
            <a:r>
              <a:rPr lang="en-US" sz="1100" b="1" dirty="0">
                <a:cs typeface="Calibri"/>
              </a:rPr>
              <a:t>Channel Access Server</a:t>
            </a:r>
          </a:p>
        </p:txBody>
      </p:sp>
      <p:cxnSp>
        <p:nvCxnSpPr>
          <p:cNvPr id="216" name="Straight Connector 215">
            <a:extLst>
              <a:ext uri="{FF2B5EF4-FFF2-40B4-BE49-F238E27FC236}">
                <a16:creationId xmlns:a16="http://schemas.microsoft.com/office/drawing/2014/main" id="{2016478B-55E1-989B-8D1D-08F0AAE5940A}"/>
              </a:ext>
            </a:extLst>
          </p:cNvPr>
          <p:cNvCxnSpPr>
            <a:cxnSpLocks/>
          </p:cNvCxnSpPr>
          <p:nvPr/>
        </p:nvCxnSpPr>
        <p:spPr>
          <a:xfrm>
            <a:off x="5533120" y="1224340"/>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7" name="Line 48">
            <a:extLst>
              <a:ext uri="{FF2B5EF4-FFF2-40B4-BE49-F238E27FC236}">
                <a16:creationId xmlns:a16="http://schemas.microsoft.com/office/drawing/2014/main" id="{C204B753-A51A-567D-AEBC-117F4D742A98}"/>
              </a:ext>
            </a:extLst>
          </p:cNvPr>
          <p:cNvSpPr>
            <a:spLocks noChangeShapeType="1"/>
          </p:cNvSpPr>
          <p:nvPr/>
        </p:nvSpPr>
        <p:spPr bwMode="auto">
          <a:xfrm flipH="1">
            <a:off x="6344416" y="742673"/>
            <a:ext cx="0" cy="212603"/>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53" name="Line 48">
            <a:extLst>
              <a:ext uri="{FF2B5EF4-FFF2-40B4-BE49-F238E27FC236}">
                <a16:creationId xmlns:a16="http://schemas.microsoft.com/office/drawing/2014/main" id="{B4F916B6-5B55-3465-35FD-910706DE5A3B}"/>
              </a:ext>
            </a:extLst>
          </p:cNvPr>
          <p:cNvSpPr>
            <a:spLocks noChangeShapeType="1"/>
          </p:cNvSpPr>
          <p:nvPr/>
        </p:nvSpPr>
        <p:spPr bwMode="auto">
          <a:xfrm>
            <a:off x="3543101" y="2492809"/>
            <a:ext cx="1587" cy="274320"/>
          </a:xfrm>
          <a:prstGeom prst="line">
            <a:avLst/>
          </a:prstGeom>
          <a:solidFill>
            <a:schemeClr val="tx1">
              <a:lumMod val="10000"/>
              <a:lumOff val="90000"/>
            </a:schemeClr>
          </a:solidFill>
          <a:ln w="36720">
            <a:solidFill>
              <a:schemeClr val="accent6">
                <a:lumMod val="40000"/>
                <a:lumOff val="60000"/>
              </a:schemeClr>
            </a:solidFill>
            <a:round/>
            <a:headEnd/>
            <a:tailEnd/>
          </a:ln>
        </p:spPr>
        <p:txBody>
          <a:bodyPr/>
          <a:lstStyle/>
          <a:p>
            <a:endParaRPr lang="en-US" dirty="0"/>
          </a:p>
        </p:txBody>
      </p:sp>
      <p:sp>
        <p:nvSpPr>
          <p:cNvPr id="162" name="Rectangle: Rounded Corners 161">
            <a:extLst>
              <a:ext uri="{FF2B5EF4-FFF2-40B4-BE49-F238E27FC236}">
                <a16:creationId xmlns:a16="http://schemas.microsoft.com/office/drawing/2014/main" id="{69E950AD-87AD-8464-98CC-91071C197CF4}"/>
              </a:ext>
            </a:extLst>
          </p:cNvPr>
          <p:cNvSpPr/>
          <p:nvPr/>
        </p:nvSpPr>
        <p:spPr>
          <a:xfrm>
            <a:off x="3052446" y="2604395"/>
            <a:ext cx="1057274" cy="867484"/>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Alarm Aggregation</a:t>
            </a:r>
          </a:p>
        </p:txBody>
      </p:sp>
      <p:sp>
        <p:nvSpPr>
          <p:cNvPr id="186" name="TextBox 185">
            <a:extLst>
              <a:ext uri="{FF2B5EF4-FFF2-40B4-BE49-F238E27FC236}">
                <a16:creationId xmlns:a16="http://schemas.microsoft.com/office/drawing/2014/main" id="{2A08D04E-521F-9CAD-8DF4-05985FB4E5A9}"/>
              </a:ext>
            </a:extLst>
          </p:cNvPr>
          <p:cNvSpPr txBox="1"/>
          <p:nvPr/>
        </p:nvSpPr>
        <p:spPr>
          <a:xfrm>
            <a:off x="3064470" y="2634556"/>
            <a:ext cx="961966" cy="261610"/>
          </a:xfrm>
          <a:prstGeom prst="rect">
            <a:avLst/>
          </a:prstGeom>
          <a:noFill/>
          <a:ln>
            <a:noFill/>
          </a:ln>
        </p:spPr>
        <p:txBody>
          <a:bodyPr wrap="square" rtlCol="0">
            <a:spAutoFit/>
          </a:bodyPr>
          <a:lstStyle/>
          <a:p>
            <a:pPr algn="ctr"/>
            <a:r>
              <a:rPr lang="en-US" sz="1100" b="1" dirty="0">
                <a:cs typeface="Calibri"/>
              </a:rPr>
              <a:t>PVA</a:t>
            </a:r>
          </a:p>
        </p:txBody>
      </p:sp>
      <p:sp>
        <p:nvSpPr>
          <p:cNvPr id="188" name="AutoShape 78">
            <a:extLst>
              <a:ext uri="{FF2B5EF4-FFF2-40B4-BE49-F238E27FC236}">
                <a16:creationId xmlns:a16="http://schemas.microsoft.com/office/drawing/2014/main" id="{AEC6A8D3-84AE-C5DE-10AC-34DAD5934CFE}"/>
              </a:ext>
            </a:extLst>
          </p:cNvPr>
          <p:cNvSpPr>
            <a:spLocks noChangeArrowheads="1"/>
          </p:cNvSpPr>
          <p:nvPr/>
        </p:nvSpPr>
        <p:spPr bwMode="auto">
          <a:xfrm>
            <a:off x="2008686" y="3628248"/>
            <a:ext cx="977900" cy="654051"/>
          </a:xfrm>
          <a:prstGeom prst="can">
            <a:avLst>
              <a:gd name="adj" fmla="val 25000"/>
            </a:avLst>
          </a:prstGeom>
          <a:solidFill>
            <a:srgbClr val="009999"/>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192" name="Text Box 79">
            <a:extLst>
              <a:ext uri="{FF2B5EF4-FFF2-40B4-BE49-F238E27FC236}">
                <a16:creationId xmlns:a16="http://schemas.microsoft.com/office/drawing/2014/main" id="{CAFF8ED9-B712-8F62-17B7-7930526F1D0D}"/>
              </a:ext>
            </a:extLst>
          </p:cNvPr>
          <p:cNvSpPr txBox="1">
            <a:spLocks noChangeArrowheads="1"/>
          </p:cNvSpPr>
          <p:nvPr/>
        </p:nvSpPr>
        <p:spPr bwMode="auto">
          <a:xfrm>
            <a:off x="2045200" y="3803632"/>
            <a:ext cx="933449" cy="276999"/>
          </a:xfrm>
          <a:prstGeom prst="rect">
            <a:avLst/>
          </a:prstGeom>
          <a:solidFill>
            <a:srgbClr val="009999"/>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Optics</a:t>
            </a:r>
          </a:p>
        </p:txBody>
      </p:sp>
      <p:sp>
        <p:nvSpPr>
          <p:cNvPr id="193" name="Line 48">
            <a:extLst>
              <a:ext uri="{FF2B5EF4-FFF2-40B4-BE49-F238E27FC236}">
                <a16:creationId xmlns:a16="http://schemas.microsoft.com/office/drawing/2014/main" id="{D2B39B2C-E1F5-48B8-5AD1-6CBA2DC4B23D}"/>
              </a:ext>
            </a:extLst>
          </p:cNvPr>
          <p:cNvSpPr>
            <a:spLocks noChangeShapeType="1"/>
          </p:cNvSpPr>
          <p:nvPr/>
        </p:nvSpPr>
        <p:spPr bwMode="auto">
          <a:xfrm>
            <a:off x="2466286" y="2336813"/>
            <a:ext cx="0" cy="294487"/>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94" name="Rectangle: Rounded Corners 193">
            <a:extLst>
              <a:ext uri="{FF2B5EF4-FFF2-40B4-BE49-F238E27FC236}">
                <a16:creationId xmlns:a16="http://schemas.microsoft.com/office/drawing/2014/main" id="{6A626C82-52BC-EFDC-155D-D445904C1EFE}"/>
              </a:ext>
            </a:extLst>
          </p:cNvPr>
          <p:cNvSpPr/>
          <p:nvPr/>
        </p:nvSpPr>
        <p:spPr>
          <a:xfrm>
            <a:off x="1996662" y="2592163"/>
            <a:ext cx="962025" cy="836611"/>
          </a:xfrm>
          <a:prstGeom prst="roundRect">
            <a:avLst/>
          </a:prstGeom>
          <a:solidFill>
            <a:srgbClr val="009999"/>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100" dirty="0">
              <a:ln>
                <a:solidFill>
                  <a:sysClr val="windowText" lastClr="000000"/>
                </a:solidFill>
              </a:ln>
              <a:solidFill>
                <a:schemeClr val="tx1"/>
              </a:solidFill>
            </a:endParaRPr>
          </a:p>
          <a:p>
            <a:pPr algn="ctr"/>
            <a:r>
              <a:rPr lang="en-US" sz="1100" dirty="0">
                <a:ln>
                  <a:solidFill>
                    <a:sysClr val="windowText" lastClr="000000"/>
                  </a:solidFill>
                </a:ln>
                <a:solidFill>
                  <a:schemeClr val="tx1"/>
                </a:solidFill>
              </a:rPr>
              <a:t>Operator Log</a:t>
            </a:r>
          </a:p>
        </p:txBody>
      </p:sp>
      <p:sp>
        <p:nvSpPr>
          <p:cNvPr id="195" name="TextBox 194">
            <a:extLst>
              <a:ext uri="{FF2B5EF4-FFF2-40B4-BE49-F238E27FC236}">
                <a16:creationId xmlns:a16="http://schemas.microsoft.com/office/drawing/2014/main" id="{7177BE58-A1D3-3535-DD20-E802BD8C50D2}"/>
              </a:ext>
            </a:extLst>
          </p:cNvPr>
          <p:cNvSpPr txBox="1"/>
          <p:nvPr/>
        </p:nvSpPr>
        <p:spPr>
          <a:xfrm>
            <a:off x="2045200" y="2637485"/>
            <a:ext cx="890074" cy="253916"/>
          </a:xfrm>
          <a:prstGeom prst="rect">
            <a:avLst/>
          </a:prstGeom>
          <a:noFill/>
          <a:ln>
            <a:noFill/>
          </a:ln>
        </p:spPr>
        <p:txBody>
          <a:bodyPr wrap="square" rtlCol="0">
            <a:spAutoFit/>
          </a:bodyPr>
          <a:lstStyle/>
          <a:p>
            <a:pPr algn="ctr"/>
            <a:r>
              <a:rPr lang="en-US" sz="1050" b="1" dirty="0">
                <a:cs typeface="Calibri"/>
              </a:rPr>
              <a:t>PVA/HTTP</a:t>
            </a:r>
          </a:p>
        </p:txBody>
      </p:sp>
      <p:sp>
        <p:nvSpPr>
          <p:cNvPr id="196" name="Line 48">
            <a:extLst>
              <a:ext uri="{FF2B5EF4-FFF2-40B4-BE49-F238E27FC236}">
                <a16:creationId xmlns:a16="http://schemas.microsoft.com/office/drawing/2014/main" id="{2CD2F7CE-ABC4-C48C-F966-F93C2C5C2C93}"/>
              </a:ext>
            </a:extLst>
          </p:cNvPr>
          <p:cNvSpPr>
            <a:spLocks noChangeShapeType="1"/>
          </p:cNvSpPr>
          <p:nvPr/>
        </p:nvSpPr>
        <p:spPr bwMode="auto">
          <a:xfrm>
            <a:off x="2471443" y="3438990"/>
            <a:ext cx="1587" cy="247650"/>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198" name="TextBox 197">
            <a:extLst>
              <a:ext uri="{FF2B5EF4-FFF2-40B4-BE49-F238E27FC236}">
                <a16:creationId xmlns:a16="http://schemas.microsoft.com/office/drawing/2014/main" id="{8C33F006-1BA7-1CDB-A089-50C7F9D9B056}"/>
              </a:ext>
            </a:extLst>
          </p:cNvPr>
          <p:cNvSpPr txBox="1"/>
          <p:nvPr/>
        </p:nvSpPr>
        <p:spPr>
          <a:xfrm>
            <a:off x="7513196" y="2598911"/>
            <a:ext cx="856012" cy="261610"/>
          </a:xfrm>
          <a:prstGeom prst="rect">
            <a:avLst/>
          </a:prstGeom>
          <a:solidFill>
            <a:schemeClr val="accent1">
              <a:lumMod val="60000"/>
              <a:lumOff val="40000"/>
            </a:schemeClr>
          </a:solidFill>
          <a:ln>
            <a:noFill/>
          </a:ln>
        </p:spPr>
        <p:txBody>
          <a:bodyPr wrap="square" rtlCol="0">
            <a:spAutoFit/>
          </a:bodyPr>
          <a:lstStyle/>
          <a:p>
            <a:pPr algn="ctr"/>
            <a:r>
              <a:rPr lang="en-US" sz="1100" b="1" dirty="0">
                <a:cs typeface="Calibri"/>
              </a:rPr>
              <a:t>GRPC</a:t>
            </a:r>
          </a:p>
        </p:txBody>
      </p:sp>
      <p:sp>
        <p:nvSpPr>
          <p:cNvPr id="200" name="TextBox 199">
            <a:extLst>
              <a:ext uri="{FF2B5EF4-FFF2-40B4-BE49-F238E27FC236}">
                <a16:creationId xmlns:a16="http://schemas.microsoft.com/office/drawing/2014/main" id="{84D3C246-6EB2-E2BC-4290-9BCA99F3DFB1}"/>
              </a:ext>
            </a:extLst>
          </p:cNvPr>
          <p:cNvSpPr txBox="1"/>
          <p:nvPr/>
        </p:nvSpPr>
        <p:spPr>
          <a:xfrm>
            <a:off x="8604511" y="2582318"/>
            <a:ext cx="860876" cy="253916"/>
          </a:xfrm>
          <a:prstGeom prst="rect">
            <a:avLst/>
          </a:prstGeom>
          <a:noFill/>
          <a:ln>
            <a:noFill/>
          </a:ln>
        </p:spPr>
        <p:txBody>
          <a:bodyPr wrap="square" rtlCol="0">
            <a:spAutoFit/>
          </a:bodyPr>
          <a:lstStyle/>
          <a:p>
            <a:pPr algn="ctr"/>
            <a:r>
              <a:rPr lang="en-US" sz="1050" b="1" dirty="0">
                <a:cs typeface="Calibri"/>
              </a:rPr>
              <a:t>PVAS/HTTP</a:t>
            </a:r>
          </a:p>
        </p:txBody>
      </p:sp>
      <p:cxnSp>
        <p:nvCxnSpPr>
          <p:cNvPr id="185" name="Straight Connector 184">
            <a:extLst>
              <a:ext uri="{FF2B5EF4-FFF2-40B4-BE49-F238E27FC236}">
                <a16:creationId xmlns:a16="http://schemas.microsoft.com/office/drawing/2014/main" id="{04DF5F58-E999-67B5-9B07-FB0DB4862D1C}"/>
              </a:ext>
            </a:extLst>
          </p:cNvPr>
          <p:cNvCxnSpPr>
            <a:cxnSpLocks/>
          </p:cNvCxnSpPr>
          <p:nvPr/>
        </p:nvCxnSpPr>
        <p:spPr>
          <a:xfrm flipV="1">
            <a:off x="3051513" y="2859514"/>
            <a:ext cx="1051560" cy="3643"/>
          </a:xfrm>
          <a:prstGeom prst="line">
            <a:avLst/>
          </a:prstGeom>
          <a:solidFill>
            <a:schemeClr val="tx1">
              <a:lumMod val="10000"/>
              <a:lumOff val="9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7" name="Straight Connector 196">
            <a:extLst>
              <a:ext uri="{FF2B5EF4-FFF2-40B4-BE49-F238E27FC236}">
                <a16:creationId xmlns:a16="http://schemas.microsoft.com/office/drawing/2014/main" id="{4046B412-7C45-3161-8AF1-787A91B12D70}"/>
              </a:ext>
            </a:extLst>
          </p:cNvPr>
          <p:cNvCxnSpPr>
            <a:cxnSpLocks/>
          </p:cNvCxnSpPr>
          <p:nvPr/>
        </p:nvCxnSpPr>
        <p:spPr>
          <a:xfrm flipV="1">
            <a:off x="2006164" y="2861036"/>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TextBox 200">
            <a:extLst>
              <a:ext uri="{FF2B5EF4-FFF2-40B4-BE49-F238E27FC236}">
                <a16:creationId xmlns:a16="http://schemas.microsoft.com/office/drawing/2014/main" id="{FFAFE0C2-85DF-99D0-D30C-6DCDF1B61101}"/>
              </a:ext>
            </a:extLst>
          </p:cNvPr>
          <p:cNvSpPr txBox="1"/>
          <p:nvPr/>
        </p:nvSpPr>
        <p:spPr>
          <a:xfrm>
            <a:off x="4094877" y="2646084"/>
            <a:ext cx="1122479" cy="261610"/>
          </a:xfrm>
          <a:prstGeom prst="rect">
            <a:avLst/>
          </a:prstGeom>
          <a:noFill/>
          <a:ln>
            <a:noFill/>
          </a:ln>
        </p:spPr>
        <p:txBody>
          <a:bodyPr wrap="square" rtlCol="0">
            <a:spAutoFit/>
          </a:bodyPr>
          <a:lstStyle/>
          <a:p>
            <a:pPr algn="ctr"/>
            <a:r>
              <a:rPr lang="en-US" sz="1100" b="1" dirty="0">
                <a:cs typeface="Calibri"/>
              </a:rPr>
              <a:t>PVS/HTTP</a:t>
            </a:r>
          </a:p>
        </p:txBody>
      </p:sp>
      <p:sp>
        <p:nvSpPr>
          <p:cNvPr id="202" name="TextBox 201">
            <a:extLst>
              <a:ext uri="{FF2B5EF4-FFF2-40B4-BE49-F238E27FC236}">
                <a16:creationId xmlns:a16="http://schemas.microsoft.com/office/drawing/2014/main" id="{0B6B57EF-6A17-2C13-A88E-4F06621FA829}"/>
              </a:ext>
            </a:extLst>
          </p:cNvPr>
          <p:cNvSpPr txBox="1"/>
          <p:nvPr/>
        </p:nvSpPr>
        <p:spPr>
          <a:xfrm>
            <a:off x="5332664" y="2646084"/>
            <a:ext cx="856012" cy="261610"/>
          </a:xfrm>
          <a:prstGeom prst="rect">
            <a:avLst/>
          </a:prstGeom>
          <a:solidFill>
            <a:srgbClr val="009999"/>
          </a:solidFill>
          <a:ln>
            <a:noFill/>
          </a:ln>
        </p:spPr>
        <p:txBody>
          <a:bodyPr wrap="square" rtlCol="0">
            <a:spAutoFit/>
          </a:bodyPr>
          <a:lstStyle/>
          <a:p>
            <a:pPr algn="ctr"/>
            <a:r>
              <a:rPr lang="en-US" sz="1100" b="1" dirty="0">
                <a:cs typeface="Calibri"/>
              </a:rPr>
              <a:t>PVA/HTTP</a:t>
            </a:r>
          </a:p>
        </p:txBody>
      </p:sp>
      <p:sp>
        <p:nvSpPr>
          <p:cNvPr id="203" name="TextBox 202">
            <a:extLst>
              <a:ext uri="{FF2B5EF4-FFF2-40B4-BE49-F238E27FC236}">
                <a16:creationId xmlns:a16="http://schemas.microsoft.com/office/drawing/2014/main" id="{7C99FDE1-DA5E-13A6-51AB-B49608513299}"/>
              </a:ext>
            </a:extLst>
          </p:cNvPr>
          <p:cNvSpPr txBox="1"/>
          <p:nvPr/>
        </p:nvSpPr>
        <p:spPr>
          <a:xfrm>
            <a:off x="6423979" y="2629491"/>
            <a:ext cx="860876" cy="253916"/>
          </a:xfrm>
          <a:prstGeom prst="rect">
            <a:avLst/>
          </a:prstGeom>
          <a:solidFill>
            <a:srgbClr val="009999"/>
          </a:solidFill>
          <a:ln>
            <a:noFill/>
          </a:ln>
        </p:spPr>
        <p:txBody>
          <a:bodyPr wrap="square" rtlCol="0">
            <a:spAutoFit/>
          </a:bodyPr>
          <a:lstStyle/>
          <a:p>
            <a:pPr algn="ctr"/>
            <a:r>
              <a:rPr lang="en-US" sz="1050" b="1" dirty="0">
                <a:cs typeface="Calibri"/>
              </a:rPr>
              <a:t>PVA/HTTP</a:t>
            </a:r>
          </a:p>
        </p:txBody>
      </p:sp>
      <p:cxnSp>
        <p:nvCxnSpPr>
          <p:cNvPr id="142" name="Straight Connector 141">
            <a:extLst>
              <a:ext uri="{FF2B5EF4-FFF2-40B4-BE49-F238E27FC236}">
                <a16:creationId xmlns:a16="http://schemas.microsoft.com/office/drawing/2014/main" id="{2FF14AA7-2EE1-81BD-E3F1-FF536E601901}"/>
              </a:ext>
            </a:extLst>
          </p:cNvPr>
          <p:cNvCxnSpPr>
            <a:cxnSpLocks/>
          </p:cNvCxnSpPr>
          <p:nvPr/>
        </p:nvCxnSpPr>
        <p:spPr>
          <a:xfrm flipV="1">
            <a:off x="5267250" y="2844859"/>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a:extLst>
              <a:ext uri="{FF2B5EF4-FFF2-40B4-BE49-F238E27FC236}">
                <a16:creationId xmlns:a16="http://schemas.microsoft.com/office/drawing/2014/main" id="{DFF59608-BCCA-5CE1-08F7-60667C4F7E6F}"/>
              </a:ext>
            </a:extLst>
          </p:cNvPr>
          <p:cNvCxnSpPr>
            <a:cxnSpLocks/>
          </p:cNvCxnSpPr>
          <p:nvPr/>
        </p:nvCxnSpPr>
        <p:spPr>
          <a:xfrm flipV="1">
            <a:off x="6350986" y="2823868"/>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8" name="Straight Connector 157">
            <a:extLst>
              <a:ext uri="{FF2B5EF4-FFF2-40B4-BE49-F238E27FC236}">
                <a16:creationId xmlns:a16="http://schemas.microsoft.com/office/drawing/2014/main" id="{AF54C6A3-69F5-EDA6-220C-F188AF129512}"/>
              </a:ext>
            </a:extLst>
          </p:cNvPr>
          <p:cNvCxnSpPr>
            <a:cxnSpLocks/>
          </p:cNvCxnSpPr>
          <p:nvPr/>
        </p:nvCxnSpPr>
        <p:spPr>
          <a:xfrm flipV="1">
            <a:off x="9726933" y="2804063"/>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a:extLst>
              <a:ext uri="{FF2B5EF4-FFF2-40B4-BE49-F238E27FC236}">
                <a16:creationId xmlns:a16="http://schemas.microsoft.com/office/drawing/2014/main" id="{254AFF6F-F612-9B98-ABD7-DA750ACB72DF}"/>
              </a:ext>
            </a:extLst>
          </p:cNvPr>
          <p:cNvCxnSpPr>
            <a:cxnSpLocks/>
          </p:cNvCxnSpPr>
          <p:nvPr/>
        </p:nvCxnSpPr>
        <p:spPr>
          <a:xfrm flipV="1">
            <a:off x="4220412" y="2871196"/>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88F23B72-C434-C61D-1BA6-F78805CD1A98}"/>
              </a:ext>
            </a:extLst>
          </p:cNvPr>
          <p:cNvCxnSpPr>
            <a:cxnSpLocks/>
          </p:cNvCxnSpPr>
          <p:nvPr/>
        </p:nvCxnSpPr>
        <p:spPr>
          <a:xfrm flipV="1">
            <a:off x="8557683" y="2806750"/>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a:extLst>
              <a:ext uri="{FF2B5EF4-FFF2-40B4-BE49-F238E27FC236}">
                <a16:creationId xmlns:a16="http://schemas.microsoft.com/office/drawing/2014/main" id="{3F1BF658-CC7E-221A-5203-7A6ADBF9AE84}"/>
              </a:ext>
            </a:extLst>
          </p:cNvPr>
          <p:cNvCxnSpPr>
            <a:cxnSpLocks/>
          </p:cNvCxnSpPr>
          <p:nvPr/>
        </p:nvCxnSpPr>
        <p:spPr>
          <a:xfrm flipV="1">
            <a:off x="7479418" y="2820928"/>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5" name="Rectangle 11">
            <a:extLst>
              <a:ext uri="{FF2B5EF4-FFF2-40B4-BE49-F238E27FC236}">
                <a16:creationId xmlns:a16="http://schemas.microsoft.com/office/drawing/2014/main" id="{08F3FCED-45E4-565B-ED30-1241ED4E5EC2}"/>
              </a:ext>
            </a:extLst>
          </p:cNvPr>
          <p:cNvSpPr>
            <a:spLocks noChangeArrowheads="1"/>
          </p:cNvSpPr>
          <p:nvPr/>
        </p:nvSpPr>
        <p:spPr bwMode="auto">
          <a:xfrm>
            <a:off x="1615959" y="6422754"/>
            <a:ext cx="1172835" cy="282330"/>
          </a:xfrm>
          <a:prstGeom prst="rect">
            <a:avLst/>
          </a:prstGeom>
          <a:solidFill>
            <a:srgbClr val="00B0F0"/>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FPGA Instrument</a:t>
            </a:r>
          </a:p>
        </p:txBody>
      </p:sp>
      <p:cxnSp>
        <p:nvCxnSpPr>
          <p:cNvPr id="5" name="Straight Arrow Connector 4">
            <a:extLst>
              <a:ext uri="{FF2B5EF4-FFF2-40B4-BE49-F238E27FC236}">
                <a16:creationId xmlns:a16="http://schemas.microsoft.com/office/drawing/2014/main" id="{EF363768-BA3D-A9F5-B740-0523D836EF1E}"/>
              </a:ext>
            </a:extLst>
          </p:cNvPr>
          <p:cNvCxnSpPr>
            <a:cxnSpLocks/>
            <a:stCxn id="3" idx="3"/>
          </p:cNvCxnSpPr>
          <p:nvPr/>
        </p:nvCxnSpPr>
        <p:spPr>
          <a:xfrm flipV="1">
            <a:off x="10164015" y="5695508"/>
            <a:ext cx="264524" cy="702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1FFF24D5-81D5-EB13-8165-551EC7EBC74C}"/>
              </a:ext>
            </a:extLst>
          </p:cNvPr>
          <p:cNvCxnSpPr>
            <a:cxnSpLocks/>
          </p:cNvCxnSpPr>
          <p:nvPr/>
        </p:nvCxnSpPr>
        <p:spPr>
          <a:xfrm flipV="1">
            <a:off x="9225654" y="5574484"/>
            <a:ext cx="962957" cy="36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AutoShape 78">
            <a:extLst>
              <a:ext uri="{FF2B5EF4-FFF2-40B4-BE49-F238E27FC236}">
                <a16:creationId xmlns:a16="http://schemas.microsoft.com/office/drawing/2014/main" id="{D08AFE2A-2C51-4B8F-1DE0-6B840841A369}"/>
              </a:ext>
            </a:extLst>
          </p:cNvPr>
          <p:cNvSpPr>
            <a:spLocks noChangeArrowheads="1"/>
          </p:cNvSpPr>
          <p:nvPr/>
        </p:nvSpPr>
        <p:spPr bwMode="auto">
          <a:xfrm>
            <a:off x="10424301" y="5358407"/>
            <a:ext cx="977900" cy="654051"/>
          </a:xfrm>
          <a:prstGeom prst="can">
            <a:avLst>
              <a:gd name="adj" fmla="val 25000"/>
            </a:avLst>
          </a:prstGeom>
          <a:solidFill>
            <a:schemeClr val="accent1">
              <a:lumMod val="40000"/>
              <a:lumOff val="60000"/>
            </a:schemeClr>
          </a:solidFill>
          <a:ln w="9525">
            <a:solidFill>
              <a:schemeClr val="tx1"/>
            </a:solidFill>
            <a:round/>
            <a:headEnd/>
            <a:tailEnd/>
          </a:ln>
        </p:spPr>
        <p:txBody>
          <a:bodyPr wrap="none" anchor="ct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eaLnBrk="1" hangingPunct="1"/>
            <a:endParaRPr lang="en-US" altLang="en-US" dirty="0"/>
          </a:p>
        </p:txBody>
      </p:sp>
      <p:sp>
        <p:nvSpPr>
          <p:cNvPr id="9" name="Text Box 79">
            <a:extLst>
              <a:ext uri="{FF2B5EF4-FFF2-40B4-BE49-F238E27FC236}">
                <a16:creationId xmlns:a16="http://schemas.microsoft.com/office/drawing/2014/main" id="{B71C1FB7-DAC7-CF20-A2E2-C8F1C26C380D}"/>
              </a:ext>
            </a:extLst>
          </p:cNvPr>
          <p:cNvSpPr txBox="1">
            <a:spLocks noChangeArrowheads="1"/>
          </p:cNvSpPr>
          <p:nvPr/>
        </p:nvSpPr>
        <p:spPr bwMode="auto">
          <a:xfrm>
            <a:off x="10460815" y="5533791"/>
            <a:ext cx="933449" cy="365760"/>
          </a:xfrm>
          <a:prstGeom prst="rect">
            <a:avLst/>
          </a:prstGeom>
          <a:solidFill>
            <a:schemeClr val="accent1">
              <a:lumMod val="40000"/>
              <a:lumOff val="6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Narrow" panose="020B0606020202030204" pitchFamily="34" charset="0"/>
                <a:ea typeface="Osaka" charset="-128"/>
              </a:defRPr>
            </a:lvl1pPr>
            <a:lvl2pPr marL="742950" indent="-285750" eaLnBrk="0" hangingPunct="0">
              <a:defRPr>
                <a:solidFill>
                  <a:schemeClr val="tx1"/>
                </a:solidFill>
                <a:latin typeface="Arial Narrow" panose="020B0606020202030204" pitchFamily="34" charset="0"/>
                <a:ea typeface="Osaka" charset="-128"/>
              </a:defRPr>
            </a:lvl2pPr>
            <a:lvl3pPr marL="1143000" indent="-228600" eaLnBrk="0" hangingPunct="0">
              <a:defRPr>
                <a:solidFill>
                  <a:schemeClr val="tx1"/>
                </a:solidFill>
                <a:latin typeface="Arial Narrow" panose="020B0606020202030204" pitchFamily="34" charset="0"/>
                <a:ea typeface="Osaka" charset="-128"/>
              </a:defRPr>
            </a:lvl3pPr>
            <a:lvl4pPr marL="1600200" indent="-228600" eaLnBrk="0" hangingPunct="0">
              <a:defRPr>
                <a:solidFill>
                  <a:schemeClr val="tx1"/>
                </a:solidFill>
                <a:latin typeface="Arial Narrow" panose="020B0606020202030204" pitchFamily="34" charset="0"/>
                <a:ea typeface="Osaka" charset="-128"/>
              </a:defRPr>
            </a:lvl4pPr>
            <a:lvl5pPr marL="2057400" indent="-228600" eaLnBrk="0" hangingPunct="0">
              <a:defRPr>
                <a:solidFill>
                  <a:schemeClr val="tx1"/>
                </a:solidFill>
                <a:latin typeface="Arial Narrow" panose="020B0606020202030204" pitchFamily="34" charset="0"/>
                <a:ea typeface="Osaka" charset="-128"/>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gn="ctr" eaLnBrk="1" hangingPunct="1"/>
            <a:r>
              <a:rPr lang="en-US" altLang="en-US" sz="1200" b="1" dirty="0">
                <a:latin typeface="+mn-lt"/>
              </a:rPr>
              <a:t>Snapshot Data</a:t>
            </a:r>
          </a:p>
        </p:txBody>
      </p:sp>
      <p:cxnSp>
        <p:nvCxnSpPr>
          <p:cNvPr id="22" name="Straight Connector 21">
            <a:extLst>
              <a:ext uri="{FF2B5EF4-FFF2-40B4-BE49-F238E27FC236}">
                <a16:creationId xmlns:a16="http://schemas.microsoft.com/office/drawing/2014/main" id="{D48AF163-73C1-537A-E489-265918972154}"/>
              </a:ext>
            </a:extLst>
          </p:cNvPr>
          <p:cNvCxnSpPr>
            <a:cxnSpLocks/>
          </p:cNvCxnSpPr>
          <p:nvPr/>
        </p:nvCxnSpPr>
        <p:spPr>
          <a:xfrm>
            <a:off x="1924840" y="6691917"/>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8BAEC4BF-4A28-6361-65DD-E24D93A7EBBE}"/>
              </a:ext>
            </a:extLst>
          </p:cNvPr>
          <p:cNvCxnSpPr>
            <a:cxnSpLocks/>
          </p:cNvCxnSpPr>
          <p:nvPr/>
        </p:nvCxnSpPr>
        <p:spPr>
          <a:xfrm>
            <a:off x="2001040" y="6703436"/>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D737C915-1F1F-F998-9FEA-F92EBD54AE9A}"/>
              </a:ext>
            </a:extLst>
          </p:cNvPr>
          <p:cNvCxnSpPr>
            <a:cxnSpLocks/>
          </p:cNvCxnSpPr>
          <p:nvPr/>
        </p:nvCxnSpPr>
        <p:spPr>
          <a:xfrm>
            <a:off x="2077240" y="6703436"/>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0C74FD6A-AA00-48CB-EB26-B7159DAB0595}"/>
              </a:ext>
            </a:extLst>
          </p:cNvPr>
          <p:cNvCxnSpPr>
            <a:cxnSpLocks/>
          </p:cNvCxnSpPr>
          <p:nvPr/>
        </p:nvCxnSpPr>
        <p:spPr>
          <a:xfrm flipH="1">
            <a:off x="2277245" y="5883433"/>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6" name="Rectangle 11">
            <a:extLst>
              <a:ext uri="{FF2B5EF4-FFF2-40B4-BE49-F238E27FC236}">
                <a16:creationId xmlns:a16="http://schemas.microsoft.com/office/drawing/2014/main" id="{6374FFCE-7443-6F97-27A4-BB4076365E28}"/>
              </a:ext>
            </a:extLst>
          </p:cNvPr>
          <p:cNvSpPr>
            <a:spLocks noChangeArrowheads="1"/>
          </p:cNvSpPr>
          <p:nvPr/>
        </p:nvSpPr>
        <p:spPr bwMode="auto">
          <a:xfrm>
            <a:off x="293371" y="6186647"/>
            <a:ext cx="1172835" cy="282330"/>
          </a:xfrm>
          <a:prstGeom prst="rect">
            <a:avLst/>
          </a:prstGeom>
          <a:solidFill>
            <a:schemeClr val="accent4">
              <a:lumMod val="60000"/>
              <a:lumOff val="40000"/>
            </a:schemeClr>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Timing</a:t>
            </a:r>
          </a:p>
        </p:txBody>
      </p:sp>
      <p:sp>
        <p:nvSpPr>
          <p:cNvPr id="28" name="Rectangle 5">
            <a:extLst>
              <a:ext uri="{FF2B5EF4-FFF2-40B4-BE49-F238E27FC236}">
                <a16:creationId xmlns:a16="http://schemas.microsoft.com/office/drawing/2014/main" id="{E319CC50-FB79-007E-6116-CABBDEE9CCCB}"/>
              </a:ext>
            </a:extLst>
          </p:cNvPr>
          <p:cNvSpPr>
            <a:spLocks noChangeArrowheads="1"/>
          </p:cNvSpPr>
          <p:nvPr/>
        </p:nvSpPr>
        <p:spPr bwMode="auto">
          <a:xfrm flipV="1">
            <a:off x="1463857" y="6228714"/>
            <a:ext cx="8639174" cy="59775"/>
          </a:xfrm>
          <a:prstGeom prst="rect">
            <a:avLst/>
          </a:prstGeom>
          <a:solidFill>
            <a:schemeClr val="accent4">
              <a:lumMod val="40000"/>
              <a:lumOff val="60000"/>
            </a:schemeClr>
          </a:solidFill>
          <a:ln w="25560">
            <a:noFill/>
            <a:miter lim="800000"/>
            <a:headEnd/>
            <a:tailEnd/>
          </a:ln>
        </p:spPr>
        <p:txBody>
          <a:bodyPr wrap="none" anchor="ctr"/>
          <a:lstStyle>
            <a:lvl1pPr defTabSz="457200" eaLnBrk="0" hangingPunct="0">
              <a:defRPr>
                <a:solidFill>
                  <a:schemeClr val="tx1"/>
                </a:solidFill>
                <a:latin typeface="Arial Narrow" panose="020B0606020202030204" pitchFamily="34" charset="0"/>
                <a:ea typeface="Osaka" charset="-128"/>
              </a:defRPr>
            </a:lvl1pPr>
            <a:lvl2pPr marL="742950" indent="-285750" defTabSz="457200" eaLnBrk="0" hangingPunct="0">
              <a:defRPr>
                <a:solidFill>
                  <a:schemeClr val="tx1"/>
                </a:solidFill>
                <a:latin typeface="Arial Narrow" panose="020B0606020202030204" pitchFamily="34" charset="0"/>
                <a:ea typeface="Osaka" charset="-128"/>
              </a:defRPr>
            </a:lvl2pPr>
            <a:lvl3pPr marL="1143000" indent="-228600" defTabSz="457200" eaLnBrk="0" hangingPunct="0">
              <a:defRPr>
                <a:solidFill>
                  <a:schemeClr val="tx1"/>
                </a:solidFill>
                <a:latin typeface="Arial Narrow" panose="020B0606020202030204" pitchFamily="34" charset="0"/>
                <a:ea typeface="Osaka" charset="-128"/>
              </a:defRPr>
            </a:lvl3pPr>
            <a:lvl4pPr marL="1600200" indent="-228600" defTabSz="457200" eaLnBrk="0" hangingPunct="0">
              <a:defRPr>
                <a:solidFill>
                  <a:schemeClr val="tx1"/>
                </a:solidFill>
                <a:latin typeface="Arial Narrow" panose="020B0606020202030204" pitchFamily="34" charset="0"/>
                <a:ea typeface="Osaka" charset="-128"/>
              </a:defRPr>
            </a:lvl4pPr>
            <a:lvl5pPr marL="2057400" indent="-228600" defTabSz="457200" eaLnBrk="0" hangingPunct="0">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nSpc>
                <a:spcPct val="90000"/>
              </a:lnSpc>
              <a:spcBef>
                <a:spcPts val="1125"/>
              </a:spcBef>
              <a:buClr>
                <a:srgbClr val="FF0000"/>
              </a:buClr>
              <a:buSzPct val="135000"/>
            </a:pPr>
            <a:endParaRPr lang="en-US" altLang="en-US" dirty="0">
              <a:solidFill>
                <a:schemeClr val="bg1"/>
              </a:solidFill>
            </a:endParaRPr>
          </a:p>
        </p:txBody>
      </p:sp>
      <p:sp>
        <p:nvSpPr>
          <p:cNvPr id="29" name="Rectangle 5">
            <a:extLst>
              <a:ext uri="{FF2B5EF4-FFF2-40B4-BE49-F238E27FC236}">
                <a16:creationId xmlns:a16="http://schemas.microsoft.com/office/drawing/2014/main" id="{3A87EC02-4F11-7699-D06F-11EB27117C58}"/>
              </a:ext>
            </a:extLst>
          </p:cNvPr>
          <p:cNvSpPr>
            <a:spLocks noChangeArrowheads="1"/>
          </p:cNvSpPr>
          <p:nvPr/>
        </p:nvSpPr>
        <p:spPr bwMode="auto">
          <a:xfrm>
            <a:off x="2811746" y="6615897"/>
            <a:ext cx="7545106" cy="45719"/>
          </a:xfrm>
          <a:prstGeom prst="rect">
            <a:avLst/>
          </a:prstGeom>
          <a:solidFill>
            <a:srgbClr val="00B0F0"/>
          </a:solidFill>
          <a:ln w="25560">
            <a:noFill/>
            <a:miter lim="800000"/>
            <a:headEnd/>
            <a:tailEnd/>
          </a:ln>
        </p:spPr>
        <p:txBody>
          <a:bodyPr wrap="none" anchor="ctr"/>
          <a:lstStyle>
            <a:lvl1pPr defTabSz="457200" eaLnBrk="0" hangingPunct="0">
              <a:defRPr>
                <a:solidFill>
                  <a:schemeClr val="tx1"/>
                </a:solidFill>
                <a:latin typeface="Arial Narrow" panose="020B0606020202030204" pitchFamily="34" charset="0"/>
                <a:ea typeface="Osaka" charset="-128"/>
              </a:defRPr>
            </a:lvl1pPr>
            <a:lvl2pPr marL="742950" indent="-285750" defTabSz="457200" eaLnBrk="0" hangingPunct="0">
              <a:defRPr>
                <a:solidFill>
                  <a:schemeClr val="tx1"/>
                </a:solidFill>
                <a:latin typeface="Arial Narrow" panose="020B0606020202030204" pitchFamily="34" charset="0"/>
                <a:ea typeface="Osaka" charset="-128"/>
              </a:defRPr>
            </a:lvl2pPr>
            <a:lvl3pPr marL="1143000" indent="-228600" defTabSz="457200" eaLnBrk="0" hangingPunct="0">
              <a:defRPr>
                <a:solidFill>
                  <a:schemeClr val="tx1"/>
                </a:solidFill>
                <a:latin typeface="Arial Narrow" panose="020B0606020202030204" pitchFamily="34" charset="0"/>
                <a:ea typeface="Osaka" charset="-128"/>
              </a:defRPr>
            </a:lvl3pPr>
            <a:lvl4pPr marL="1600200" indent="-228600" defTabSz="457200" eaLnBrk="0" hangingPunct="0">
              <a:defRPr>
                <a:solidFill>
                  <a:schemeClr val="tx1"/>
                </a:solidFill>
                <a:latin typeface="Arial Narrow" panose="020B0606020202030204" pitchFamily="34" charset="0"/>
                <a:ea typeface="Osaka" charset="-128"/>
              </a:defRPr>
            </a:lvl4pPr>
            <a:lvl5pPr marL="2057400" indent="-228600" defTabSz="457200" eaLnBrk="0" hangingPunct="0">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defRPr>
                <a:solidFill>
                  <a:schemeClr val="tx1"/>
                </a:solidFill>
                <a:latin typeface="Arial Narrow" panose="020B0606020202030204" pitchFamily="34" charset="0"/>
                <a:ea typeface="Osaka" charset="-128"/>
              </a:defRPr>
            </a:lvl9pPr>
          </a:lstStyle>
          <a:p>
            <a:pPr>
              <a:lnSpc>
                <a:spcPct val="90000"/>
              </a:lnSpc>
              <a:spcBef>
                <a:spcPts val="1125"/>
              </a:spcBef>
              <a:buClr>
                <a:srgbClr val="FF0000"/>
              </a:buClr>
              <a:buSzPct val="135000"/>
            </a:pPr>
            <a:endParaRPr lang="en-US" altLang="en-US" dirty="0">
              <a:solidFill>
                <a:schemeClr val="bg1"/>
              </a:solidFill>
            </a:endParaRPr>
          </a:p>
        </p:txBody>
      </p:sp>
      <p:sp>
        <p:nvSpPr>
          <p:cNvPr id="31" name="Rectangle 11">
            <a:extLst>
              <a:ext uri="{FF2B5EF4-FFF2-40B4-BE49-F238E27FC236}">
                <a16:creationId xmlns:a16="http://schemas.microsoft.com/office/drawing/2014/main" id="{38C0ED33-773B-0DB5-EBC6-8AA17D93AD1F}"/>
              </a:ext>
            </a:extLst>
          </p:cNvPr>
          <p:cNvSpPr>
            <a:spLocks noChangeArrowheads="1"/>
          </p:cNvSpPr>
          <p:nvPr/>
        </p:nvSpPr>
        <p:spPr bwMode="auto">
          <a:xfrm>
            <a:off x="10293354" y="6427250"/>
            <a:ext cx="1172835" cy="282330"/>
          </a:xfrm>
          <a:prstGeom prst="rect">
            <a:avLst/>
          </a:prstGeom>
          <a:solidFill>
            <a:srgbClr val="00B0F0"/>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FOFB/MPS</a:t>
            </a:r>
          </a:p>
        </p:txBody>
      </p:sp>
      <p:cxnSp>
        <p:nvCxnSpPr>
          <p:cNvPr id="32" name="Straight Connector 31">
            <a:extLst>
              <a:ext uri="{FF2B5EF4-FFF2-40B4-BE49-F238E27FC236}">
                <a16:creationId xmlns:a16="http://schemas.microsoft.com/office/drawing/2014/main" id="{4D426551-5D41-7CA8-3C6E-171373EDE543}"/>
              </a:ext>
            </a:extLst>
          </p:cNvPr>
          <p:cNvCxnSpPr>
            <a:cxnSpLocks/>
            <a:endCxn id="33" idx="0"/>
          </p:cNvCxnSpPr>
          <p:nvPr/>
        </p:nvCxnSpPr>
        <p:spPr>
          <a:xfrm flipH="1">
            <a:off x="3501932" y="5866784"/>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33" name="Rectangle 11">
            <a:extLst>
              <a:ext uri="{FF2B5EF4-FFF2-40B4-BE49-F238E27FC236}">
                <a16:creationId xmlns:a16="http://schemas.microsoft.com/office/drawing/2014/main" id="{7646A293-5C07-3C3D-D230-EE30844E1EAD}"/>
              </a:ext>
            </a:extLst>
          </p:cNvPr>
          <p:cNvSpPr>
            <a:spLocks noChangeArrowheads="1"/>
          </p:cNvSpPr>
          <p:nvPr/>
        </p:nvSpPr>
        <p:spPr bwMode="auto">
          <a:xfrm>
            <a:off x="2915514" y="6417207"/>
            <a:ext cx="1172835" cy="282330"/>
          </a:xfrm>
          <a:prstGeom prst="rect">
            <a:avLst/>
          </a:prstGeom>
          <a:solidFill>
            <a:srgbClr val="00B0F0"/>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FPGA Instrument</a:t>
            </a:r>
          </a:p>
        </p:txBody>
      </p:sp>
      <p:cxnSp>
        <p:nvCxnSpPr>
          <p:cNvPr id="34" name="Straight Connector 33">
            <a:extLst>
              <a:ext uri="{FF2B5EF4-FFF2-40B4-BE49-F238E27FC236}">
                <a16:creationId xmlns:a16="http://schemas.microsoft.com/office/drawing/2014/main" id="{4675BBB3-FC36-8A30-78CA-F88034A21478}"/>
              </a:ext>
            </a:extLst>
          </p:cNvPr>
          <p:cNvCxnSpPr>
            <a:cxnSpLocks/>
          </p:cNvCxnSpPr>
          <p:nvPr/>
        </p:nvCxnSpPr>
        <p:spPr>
          <a:xfrm>
            <a:off x="3224395" y="6686370"/>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633B7452-945D-F815-FE10-D238628EEC8E}"/>
              </a:ext>
            </a:extLst>
          </p:cNvPr>
          <p:cNvCxnSpPr>
            <a:cxnSpLocks/>
          </p:cNvCxnSpPr>
          <p:nvPr/>
        </p:nvCxnSpPr>
        <p:spPr>
          <a:xfrm>
            <a:off x="3300595" y="6697889"/>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FB1B85C9-F39E-5F8A-C91C-733C91E7C424}"/>
              </a:ext>
            </a:extLst>
          </p:cNvPr>
          <p:cNvCxnSpPr>
            <a:cxnSpLocks/>
          </p:cNvCxnSpPr>
          <p:nvPr/>
        </p:nvCxnSpPr>
        <p:spPr>
          <a:xfrm>
            <a:off x="3376795" y="6697889"/>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9229267A-BC58-CB64-C1FC-08155FE371B5}"/>
              </a:ext>
            </a:extLst>
          </p:cNvPr>
          <p:cNvCxnSpPr>
            <a:cxnSpLocks/>
          </p:cNvCxnSpPr>
          <p:nvPr/>
        </p:nvCxnSpPr>
        <p:spPr>
          <a:xfrm flipH="1">
            <a:off x="3576800" y="5861260"/>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CCD2F08B-CA8C-9EFC-5AF2-8F526B8FDC3F}"/>
              </a:ext>
            </a:extLst>
          </p:cNvPr>
          <p:cNvCxnSpPr>
            <a:cxnSpLocks/>
            <a:endCxn id="45" idx="0"/>
          </p:cNvCxnSpPr>
          <p:nvPr/>
        </p:nvCxnSpPr>
        <p:spPr>
          <a:xfrm flipH="1">
            <a:off x="4784864" y="5869550"/>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5" name="Rectangle 11">
            <a:extLst>
              <a:ext uri="{FF2B5EF4-FFF2-40B4-BE49-F238E27FC236}">
                <a16:creationId xmlns:a16="http://schemas.microsoft.com/office/drawing/2014/main" id="{61920879-9D94-67CD-EC30-52BBBC6F3AF3}"/>
              </a:ext>
            </a:extLst>
          </p:cNvPr>
          <p:cNvSpPr>
            <a:spLocks noChangeArrowheads="1"/>
          </p:cNvSpPr>
          <p:nvPr/>
        </p:nvSpPr>
        <p:spPr bwMode="auto">
          <a:xfrm>
            <a:off x="4198446" y="6419973"/>
            <a:ext cx="1172835" cy="282330"/>
          </a:xfrm>
          <a:prstGeom prst="rect">
            <a:avLst/>
          </a:prstGeom>
          <a:solidFill>
            <a:srgbClr val="00B0F0"/>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FPGA Instrument</a:t>
            </a:r>
          </a:p>
        </p:txBody>
      </p:sp>
      <p:cxnSp>
        <p:nvCxnSpPr>
          <p:cNvPr id="46" name="Straight Connector 45">
            <a:extLst>
              <a:ext uri="{FF2B5EF4-FFF2-40B4-BE49-F238E27FC236}">
                <a16:creationId xmlns:a16="http://schemas.microsoft.com/office/drawing/2014/main" id="{7D02C30D-35E8-281E-2FDC-31B6CFA6D729}"/>
              </a:ext>
            </a:extLst>
          </p:cNvPr>
          <p:cNvCxnSpPr>
            <a:cxnSpLocks/>
          </p:cNvCxnSpPr>
          <p:nvPr/>
        </p:nvCxnSpPr>
        <p:spPr>
          <a:xfrm>
            <a:off x="4507327" y="6689136"/>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5D8B402A-5D65-0278-51CB-BB315CAE4556}"/>
              </a:ext>
            </a:extLst>
          </p:cNvPr>
          <p:cNvCxnSpPr>
            <a:cxnSpLocks/>
          </p:cNvCxnSpPr>
          <p:nvPr/>
        </p:nvCxnSpPr>
        <p:spPr>
          <a:xfrm>
            <a:off x="4583527" y="6700655"/>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4E98D8E5-0479-9061-0289-97422B7AB267}"/>
              </a:ext>
            </a:extLst>
          </p:cNvPr>
          <p:cNvCxnSpPr>
            <a:cxnSpLocks/>
          </p:cNvCxnSpPr>
          <p:nvPr/>
        </p:nvCxnSpPr>
        <p:spPr>
          <a:xfrm>
            <a:off x="4659727" y="6700655"/>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2DD3D23C-80E7-4B8B-FCAE-0E78302CB728}"/>
              </a:ext>
            </a:extLst>
          </p:cNvPr>
          <p:cNvCxnSpPr>
            <a:cxnSpLocks/>
          </p:cNvCxnSpPr>
          <p:nvPr/>
        </p:nvCxnSpPr>
        <p:spPr>
          <a:xfrm flipH="1">
            <a:off x="4859732" y="5864026"/>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96A3BDFC-EAC0-B699-5773-F27ECD0FDC78}"/>
              </a:ext>
            </a:extLst>
          </p:cNvPr>
          <p:cNvCxnSpPr>
            <a:cxnSpLocks/>
            <a:endCxn id="51" idx="0"/>
          </p:cNvCxnSpPr>
          <p:nvPr/>
        </p:nvCxnSpPr>
        <p:spPr>
          <a:xfrm flipH="1">
            <a:off x="9517571" y="5880631"/>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1" name="Rectangle 11">
            <a:extLst>
              <a:ext uri="{FF2B5EF4-FFF2-40B4-BE49-F238E27FC236}">
                <a16:creationId xmlns:a16="http://schemas.microsoft.com/office/drawing/2014/main" id="{D564CDF9-8946-7AC4-D995-A9D3B9906B47}"/>
              </a:ext>
            </a:extLst>
          </p:cNvPr>
          <p:cNvSpPr>
            <a:spLocks noChangeArrowheads="1"/>
          </p:cNvSpPr>
          <p:nvPr/>
        </p:nvSpPr>
        <p:spPr bwMode="auto">
          <a:xfrm>
            <a:off x="8931153" y="6431054"/>
            <a:ext cx="1172835" cy="282330"/>
          </a:xfrm>
          <a:prstGeom prst="rect">
            <a:avLst/>
          </a:prstGeom>
          <a:solidFill>
            <a:srgbClr val="00B0F0"/>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FPGA Instrument</a:t>
            </a:r>
          </a:p>
        </p:txBody>
      </p:sp>
      <p:cxnSp>
        <p:nvCxnSpPr>
          <p:cNvPr id="52" name="Straight Connector 51">
            <a:extLst>
              <a:ext uri="{FF2B5EF4-FFF2-40B4-BE49-F238E27FC236}">
                <a16:creationId xmlns:a16="http://schemas.microsoft.com/office/drawing/2014/main" id="{AB16214C-1468-B3DC-56A7-829BC20DFF90}"/>
              </a:ext>
            </a:extLst>
          </p:cNvPr>
          <p:cNvCxnSpPr>
            <a:cxnSpLocks/>
          </p:cNvCxnSpPr>
          <p:nvPr/>
        </p:nvCxnSpPr>
        <p:spPr>
          <a:xfrm>
            <a:off x="9240034" y="6700217"/>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86D5F03B-400E-1F01-E735-339879B92B98}"/>
              </a:ext>
            </a:extLst>
          </p:cNvPr>
          <p:cNvCxnSpPr>
            <a:cxnSpLocks/>
          </p:cNvCxnSpPr>
          <p:nvPr/>
        </p:nvCxnSpPr>
        <p:spPr>
          <a:xfrm>
            <a:off x="9316234" y="6711736"/>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37553948-B4CD-B6F6-FB50-620BB9165AA6}"/>
              </a:ext>
            </a:extLst>
          </p:cNvPr>
          <p:cNvCxnSpPr>
            <a:cxnSpLocks/>
          </p:cNvCxnSpPr>
          <p:nvPr/>
        </p:nvCxnSpPr>
        <p:spPr>
          <a:xfrm>
            <a:off x="9392434" y="6711736"/>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5AB92111-C1B4-100D-498A-03D63B2BAB0E}"/>
              </a:ext>
            </a:extLst>
          </p:cNvPr>
          <p:cNvCxnSpPr>
            <a:cxnSpLocks/>
          </p:cNvCxnSpPr>
          <p:nvPr/>
        </p:nvCxnSpPr>
        <p:spPr>
          <a:xfrm flipH="1">
            <a:off x="9592439" y="5875107"/>
            <a:ext cx="2662" cy="550423"/>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956B5C49-D973-C114-B0A0-D609EDBA3488}"/>
              </a:ext>
            </a:extLst>
          </p:cNvPr>
          <p:cNvCxnSpPr>
            <a:cxnSpLocks/>
          </p:cNvCxnSpPr>
          <p:nvPr/>
        </p:nvCxnSpPr>
        <p:spPr>
          <a:xfrm>
            <a:off x="10838848" y="6711296"/>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D55EFC83-9A28-3BDD-A6F5-883A42224AE4}"/>
              </a:ext>
            </a:extLst>
          </p:cNvPr>
          <p:cNvCxnSpPr>
            <a:cxnSpLocks/>
          </p:cNvCxnSpPr>
          <p:nvPr/>
        </p:nvCxnSpPr>
        <p:spPr>
          <a:xfrm>
            <a:off x="10915048" y="6722815"/>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47F571DE-A340-7208-1048-0CE649BD0109}"/>
              </a:ext>
            </a:extLst>
          </p:cNvPr>
          <p:cNvCxnSpPr>
            <a:cxnSpLocks/>
          </p:cNvCxnSpPr>
          <p:nvPr/>
        </p:nvCxnSpPr>
        <p:spPr>
          <a:xfrm>
            <a:off x="10991248" y="6722815"/>
            <a:ext cx="0" cy="171709"/>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a:extLst>
              <a:ext uri="{FF2B5EF4-FFF2-40B4-BE49-F238E27FC236}">
                <a16:creationId xmlns:a16="http://schemas.microsoft.com/office/drawing/2014/main" id="{C991F955-008B-CD89-C0BF-7A9185E3CC44}"/>
              </a:ext>
            </a:extLst>
          </p:cNvPr>
          <p:cNvCxnSpPr/>
          <p:nvPr/>
        </p:nvCxnSpPr>
        <p:spPr>
          <a:xfrm>
            <a:off x="2514598" y="6267816"/>
            <a:ext cx="0" cy="154938"/>
          </a:xfrm>
          <a:prstGeom prst="line">
            <a:avLst/>
          </a:prstGeom>
          <a:ln w="101600">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09238B37-255A-EBE6-832E-0E5118E7BFC6}"/>
              </a:ext>
            </a:extLst>
          </p:cNvPr>
          <p:cNvCxnSpPr/>
          <p:nvPr/>
        </p:nvCxnSpPr>
        <p:spPr>
          <a:xfrm>
            <a:off x="3892687" y="6254840"/>
            <a:ext cx="0" cy="154938"/>
          </a:xfrm>
          <a:prstGeom prst="line">
            <a:avLst/>
          </a:prstGeom>
          <a:ln w="101600">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2F93253-B130-7614-BBEE-34E6446D03FA}"/>
              </a:ext>
            </a:extLst>
          </p:cNvPr>
          <p:cNvCxnSpPr/>
          <p:nvPr/>
        </p:nvCxnSpPr>
        <p:spPr>
          <a:xfrm>
            <a:off x="5280498" y="6280776"/>
            <a:ext cx="0" cy="154938"/>
          </a:xfrm>
          <a:prstGeom prst="line">
            <a:avLst/>
          </a:prstGeom>
          <a:ln w="101600">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1504" name="Straight Connector 21503">
            <a:extLst>
              <a:ext uri="{FF2B5EF4-FFF2-40B4-BE49-F238E27FC236}">
                <a16:creationId xmlns:a16="http://schemas.microsoft.com/office/drawing/2014/main" id="{9ECD709E-E252-7B3B-AE7E-61920F3730F4}"/>
              </a:ext>
            </a:extLst>
          </p:cNvPr>
          <p:cNvCxnSpPr/>
          <p:nvPr/>
        </p:nvCxnSpPr>
        <p:spPr>
          <a:xfrm>
            <a:off x="9878454" y="6267800"/>
            <a:ext cx="0" cy="154938"/>
          </a:xfrm>
          <a:prstGeom prst="line">
            <a:avLst/>
          </a:prstGeom>
          <a:ln w="101600">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1505" name="Rectangle 11">
            <a:extLst>
              <a:ext uri="{FF2B5EF4-FFF2-40B4-BE49-F238E27FC236}">
                <a16:creationId xmlns:a16="http://schemas.microsoft.com/office/drawing/2014/main" id="{F73B4873-C341-9589-653D-E490A8336507}"/>
              </a:ext>
            </a:extLst>
          </p:cNvPr>
          <p:cNvSpPr>
            <a:spLocks noChangeArrowheads="1"/>
          </p:cNvSpPr>
          <p:nvPr/>
        </p:nvSpPr>
        <p:spPr bwMode="auto">
          <a:xfrm>
            <a:off x="153890" y="5057997"/>
            <a:ext cx="1172835" cy="282330"/>
          </a:xfrm>
          <a:prstGeom prst="rect">
            <a:avLst/>
          </a:prstGeom>
          <a:solidFill>
            <a:srgbClr val="00B0F0"/>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Pt to Pt Comm</a:t>
            </a:r>
          </a:p>
        </p:txBody>
      </p:sp>
      <p:sp>
        <p:nvSpPr>
          <p:cNvPr id="21507" name="Rectangle 11">
            <a:extLst>
              <a:ext uri="{FF2B5EF4-FFF2-40B4-BE49-F238E27FC236}">
                <a16:creationId xmlns:a16="http://schemas.microsoft.com/office/drawing/2014/main" id="{78E1C80E-4D21-6638-BD70-98A7645DAE25}"/>
              </a:ext>
            </a:extLst>
          </p:cNvPr>
          <p:cNvSpPr>
            <a:spLocks noChangeArrowheads="1"/>
          </p:cNvSpPr>
          <p:nvPr/>
        </p:nvSpPr>
        <p:spPr bwMode="auto">
          <a:xfrm>
            <a:off x="142586" y="5400700"/>
            <a:ext cx="1172835" cy="282330"/>
          </a:xfrm>
          <a:prstGeom prst="rect">
            <a:avLst/>
          </a:prstGeom>
          <a:solidFill>
            <a:schemeClr val="accent4">
              <a:lumMod val="60000"/>
              <a:lumOff val="40000"/>
            </a:schemeClr>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Timing</a:t>
            </a:r>
          </a:p>
        </p:txBody>
      </p:sp>
      <p:sp>
        <p:nvSpPr>
          <p:cNvPr id="21512" name="Rectangle 11">
            <a:extLst>
              <a:ext uri="{FF2B5EF4-FFF2-40B4-BE49-F238E27FC236}">
                <a16:creationId xmlns:a16="http://schemas.microsoft.com/office/drawing/2014/main" id="{E0C5ACC7-284D-AA3E-9475-4738CF2574E1}"/>
              </a:ext>
            </a:extLst>
          </p:cNvPr>
          <p:cNvSpPr>
            <a:spLocks noChangeArrowheads="1"/>
          </p:cNvSpPr>
          <p:nvPr/>
        </p:nvSpPr>
        <p:spPr bwMode="auto">
          <a:xfrm>
            <a:off x="166850" y="3703958"/>
            <a:ext cx="1172835" cy="282330"/>
          </a:xfrm>
          <a:prstGeom prst="rect">
            <a:avLst/>
          </a:prstGeom>
          <a:solidFill>
            <a:srgbClr val="009999"/>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Micro Services</a:t>
            </a:r>
          </a:p>
        </p:txBody>
      </p:sp>
      <p:sp>
        <p:nvSpPr>
          <p:cNvPr id="21517" name="Rectangle 11">
            <a:extLst>
              <a:ext uri="{FF2B5EF4-FFF2-40B4-BE49-F238E27FC236}">
                <a16:creationId xmlns:a16="http://schemas.microsoft.com/office/drawing/2014/main" id="{39FEAC32-FF53-D8A6-28FA-F0826D5A0711}"/>
              </a:ext>
            </a:extLst>
          </p:cNvPr>
          <p:cNvSpPr>
            <a:spLocks noChangeArrowheads="1"/>
          </p:cNvSpPr>
          <p:nvPr/>
        </p:nvSpPr>
        <p:spPr bwMode="auto">
          <a:xfrm>
            <a:off x="169268" y="4713651"/>
            <a:ext cx="1172835" cy="282330"/>
          </a:xfrm>
          <a:prstGeom prst="rect">
            <a:avLst/>
          </a:prstGeom>
          <a:solidFill>
            <a:schemeClr val="accent1">
              <a:lumMod val="40000"/>
              <a:lumOff val="60000"/>
            </a:schemeClr>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DAQ</a:t>
            </a:r>
          </a:p>
        </p:txBody>
      </p:sp>
      <p:sp>
        <p:nvSpPr>
          <p:cNvPr id="21518" name="Rectangle: Rounded Corners 21517">
            <a:extLst>
              <a:ext uri="{FF2B5EF4-FFF2-40B4-BE49-F238E27FC236}">
                <a16:creationId xmlns:a16="http://schemas.microsoft.com/office/drawing/2014/main" id="{362E3D9B-1BC3-B761-BC5A-73DA83D32DB3}"/>
              </a:ext>
            </a:extLst>
          </p:cNvPr>
          <p:cNvSpPr/>
          <p:nvPr/>
        </p:nvSpPr>
        <p:spPr>
          <a:xfrm>
            <a:off x="7463039" y="703346"/>
            <a:ext cx="1857703" cy="1551901"/>
          </a:xfrm>
          <a:prstGeom prst="roundRect">
            <a:avLst/>
          </a:prstGeom>
          <a:solidFill>
            <a:schemeClr val="accent1">
              <a:lumMod val="40000"/>
              <a:lumOff val="60000"/>
            </a:schemeClr>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400" b="1" dirty="0">
                <a:ln>
                  <a:solidFill>
                    <a:sysClr val="windowText" lastClr="000000"/>
                  </a:solidFill>
                </a:ln>
                <a:solidFill>
                  <a:schemeClr val="tx1"/>
                </a:solidFill>
              </a:rPr>
              <a:t>MLDP</a:t>
            </a:r>
          </a:p>
          <a:p>
            <a:pPr algn="ctr"/>
            <a:r>
              <a:rPr lang="en-US" sz="1100" dirty="0">
                <a:ln>
                  <a:solidFill>
                    <a:sysClr val="windowText" lastClr="000000"/>
                  </a:solidFill>
                </a:ln>
                <a:solidFill>
                  <a:schemeClr val="tx1"/>
                </a:solidFill>
              </a:rPr>
              <a:t>Ingestion</a:t>
            </a:r>
          </a:p>
          <a:p>
            <a:pPr algn="ctr"/>
            <a:r>
              <a:rPr lang="en-US" sz="1100" dirty="0">
                <a:ln>
                  <a:solidFill>
                    <a:sysClr val="windowText" lastClr="000000"/>
                  </a:solidFill>
                </a:ln>
                <a:solidFill>
                  <a:schemeClr val="tx1"/>
                </a:solidFill>
              </a:rPr>
              <a:t>Viewer</a:t>
            </a:r>
          </a:p>
          <a:p>
            <a:pPr algn="ctr"/>
            <a:r>
              <a:rPr lang="en-US" sz="1100" dirty="0">
                <a:ln>
                  <a:solidFill>
                    <a:sysClr val="windowText" lastClr="000000"/>
                  </a:solidFill>
                </a:ln>
                <a:solidFill>
                  <a:schemeClr val="tx1"/>
                </a:solidFill>
              </a:rPr>
              <a:t>Export API</a:t>
            </a:r>
          </a:p>
          <a:p>
            <a:pPr algn="ctr"/>
            <a:r>
              <a:rPr lang="en-US" sz="1100" dirty="0">
                <a:ln>
                  <a:solidFill>
                    <a:sysClr val="windowText" lastClr="000000"/>
                  </a:solidFill>
                </a:ln>
                <a:solidFill>
                  <a:schemeClr val="tx1"/>
                </a:solidFill>
              </a:rPr>
              <a:t>Data Management</a:t>
            </a:r>
          </a:p>
          <a:p>
            <a:pPr algn="ctr"/>
            <a:r>
              <a:rPr lang="en-US" sz="1100" dirty="0">
                <a:ln>
                  <a:solidFill>
                    <a:sysClr val="windowText" lastClr="000000"/>
                  </a:solidFill>
                </a:ln>
                <a:solidFill>
                  <a:schemeClr val="tx1"/>
                </a:solidFill>
              </a:rPr>
              <a:t> </a:t>
            </a:r>
          </a:p>
          <a:p>
            <a:pPr algn="ctr"/>
            <a:endParaRPr lang="en-US" sz="1100" dirty="0">
              <a:ln>
                <a:solidFill>
                  <a:sysClr val="windowText" lastClr="000000"/>
                </a:solidFill>
              </a:ln>
              <a:solidFill>
                <a:schemeClr val="tx1"/>
              </a:solidFill>
            </a:endParaRPr>
          </a:p>
        </p:txBody>
      </p:sp>
      <p:sp>
        <p:nvSpPr>
          <p:cNvPr id="21519" name="TextBox 21518">
            <a:extLst>
              <a:ext uri="{FF2B5EF4-FFF2-40B4-BE49-F238E27FC236}">
                <a16:creationId xmlns:a16="http://schemas.microsoft.com/office/drawing/2014/main" id="{E35E1085-86E0-24C5-5147-4FAC21DFA49C}"/>
              </a:ext>
            </a:extLst>
          </p:cNvPr>
          <p:cNvSpPr txBox="1"/>
          <p:nvPr/>
        </p:nvSpPr>
        <p:spPr>
          <a:xfrm>
            <a:off x="7502872" y="1943406"/>
            <a:ext cx="1817634" cy="261610"/>
          </a:xfrm>
          <a:prstGeom prst="rect">
            <a:avLst/>
          </a:prstGeom>
          <a:noFill/>
          <a:ln>
            <a:noFill/>
          </a:ln>
        </p:spPr>
        <p:txBody>
          <a:bodyPr wrap="square" rtlCol="0">
            <a:spAutoFit/>
          </a:bodyPr>
          <a:lstStyle/>
          <a:p>
            <a:pPr algn="ctr"/>
            <a:r>
              <a:rPr lang="en-US" sz="1100" b="1" dirty="0">
                <a:cs typeface="Calibri"/>
              </a:rPr>
              <a:t>GRPC</a:t>
            </a:r>
          </a:p>
        </p:txBody>
      </p:sp>
      <p:sp>
        <p:nvSpPr>
          <p:cNvPr id="21520" name="Line 48">
            <a:extLst>
              <a:ext uri="{FF2B5EF4-FFF2-40B4-BE49-F238E27FC236}">
                <a16:creationId xmlns:a16="http://schemas.microsoft.com/office/drawing/2014/main" id="{6D5DA512-EE70-F835-3D87-E5617AF0EEB5}"/>
              </a:ext>
            </a:extLst>
          </p:cNvPr>
          <p:cNvSpPr>
            <a:spLocks noChangeShapeType="1"/>
          </p:cNvSpPr>
          <p:nvPr/>
        </p:nvSpPr>
        <p:spPr bwMode="auto">
          <a:xfrm flipH="1">
            <a:off x="8347917" y="2227533"/>
            <a:ext cx="0" cy="273528"/>
          </a:xfrm>
          <a:prstGeom prst="line">
            <a:avLst/>
          </a:prstGeom>
          <a:noFill/>
          <a:ln w="36720">
            <a:solidFill>
              <a:schemeClr val="accent6">
                <a:lumMod val="40000"/>
                <a:lumOff val="60000"/>
              </a:schemeClr>
            </a:solidFill>
            <a:round/>
            <a:headEnd/>
            <a:tailEnd/>
          </a:ln>
          <a:extLst>
            <a:ext uri="{909E8E84-426E-40dd-AFC4-6F175D3DCCD1}">
              <a14:hiddenFill xmlns:a14="http://schemas.microsoft.com/office/drawing/2010/main" xmlns="">
                <a:noFill/>
              </a14:hiddenFill>
            </a:ext>
          </a:extLst>
        </p:spPr>
        <p:txBody>
          <a:bodyPr/>
          <a:lstStyle/>
          <a:p>
            <a:endParaRPr lang="en-US" dirty="0"/>
          </a:p>
        </p:txBody>
      </p:sp>
      <p:cxnSp>
        <p:nvCxnSpPr>
          <p:cNvPr id="21521" name="Straight Connector 21520">
            <a:extLst>
              <a:ext uri="{FF2B5EF4-FFF2-40B4-BE49-F238E27FC236}">
                <a16:creationId xmlns:a16="http://schemas.microsoft.com/office/drawing/2014/main" id="{C9CF8BE6-0F1F-BA25-2D5A-6DC8142CCCC3}"/>
              </a:ext>
            </a:extLst>
          </p:cNvPr>
          <p:cNvCxnSpPr>
            <a:cxnSpLocks/>
          </p:cNvCxnSpPr>
          <p:nvPr/>
        </p:nvCxnSpPr>
        <p:spPr>
          <a:xfrm>
            <a:off x="7482135" y="1944952"/>
            <a:ext cx="1848343" cy="106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5395C0EE-6F92-87A6-5B54-58932020EA6C}"/>
              </a:ext>
            </a:extLst>
          </p:cNvPr>
          <p:cNvSpPr txBox="1"/>
          <p:nvPr/>
        </p:nvSpPr>
        <p:spPr>
          <a:xfrm>
            <a:off x="9291465" y="5597680"/>
            <a:ext cx="872550" cy="253916"/>
          </a:xfrm>
          <a:prstGeom prst="rect">
            <a:avLst/>
          </a:prstGeom>
          <a:solidFill>
            <a:schemeClr val="accent1">
              <a:lumMod val="40000"/>
              <a:lumOff val="60000"/>
            </a:schemeClr>
          </a:solidFill>
          <a:ln>
            <a:noFill/>
          </a:ln>
        </p:spPr>
        <p:txBody>
          <a:bodyPr wrap="square" rtlCol="0">
            <a:spAutoFit/>
          </a:bodyPr>
          <a:lstStyle/>
          <a:p>
            <a:pPr algn="ctr"/>
            <a:r>
              <a:rPr lang="en-US" sz="1050" b="1" dirty="0">
                <a:cs typeface="Calibri"/>
              </a:rPr>
              <a:t>DAQ Driver</a:t>
            </a:r>
          </a:p>
        </p:txBody>
      </p:sp>
      <p:sp>
        <p:nvSpPr>
          <p:cNvPr id="21527" name="Rectangle 11">
            <a:extLst>
              <a:ext uri="{FF2B5EF4-FFF2-40B4-BE49-F238E27FC236}">
                <a16:creationId xmlns:a16="http://schemas.microsoft.com/office/drawing/2014/main" id="{3B1089AF-5317-0383-B5B5-FEEC7352E990}"/>
              </a:ext>
            </a:extLst>
          </p:cNvPr>
          <p:cNvSpPr>
            <a:spLocks noChangeArrowheads="1"/>
          </p:cNvSpPr>
          <p:nvPr/>
        </p:nvSpPr>
        <p:spPr bwMode="auto">
          <a:xfrm>
            <a:off x="169147" y="3348630"/>
            <a:ext cx="1172835" cy="282330"/>
          </a:xfrm>
          <a:prstGeom prst="rect">
            <a:avLst/>
          </a:prstGeom>
          <a:solidFill>
            <a:srgbClr val="84E53B"/>
          </a:solidFill>
          <a:ln w="25527">
            <a:solidFill>
              <a:srgbClr val="00006F"/>
            </a:solidFill>
            <a:miter lim="800000"/>
            <a:headEnd/>
            <a:tailEnd/>
          </a:ln>
        </p:spPr>
        <p:txBody>
          <a:bodyPr lIns="90000" tIns="46800" rIns="90000" bIns="46800" anchor="ctr"/>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Narrow" panose="020B0606020202030204" pitchFamily="34" charset="0"/>
                <a:ea typeface="Osaka" charset="-128"/>
              </a:defRPr>
            </a:lvl9pPr>
          </a:lstStyle>
          <a:p>
            <a:pPr algn="ctr">
              <a:lnSpc>
                <a:spcPct val="90000"/>
              </a:lnSpc>
              <a:spcBef>
                <a:spcPts val="1125"/>
              </a:spcBef>
              <a:buClr>
                <a:srgbClr val="FF0000"/>
              </a:buClr>
              <a:buSzPct val="135000"/>
            </a:pPr>
            <a:r>
              <a:rPr lang="en-US" altLang="en-US" sz="1100" dirty="0">
                <a:solidFill>
                  <a:srgbClr val="000000"/>
                </a:solidFill>
                <a:latin typeface="+mn-lt"/>
              </a:rPr>
              <a:t>EPICS - SCADA</a:t>
            </a:r>
          </a:p>
        </p:txBody>
      </p:sp>
      <p:sp>
        <p:nvSpPr>
          <p:cNvPr id="6" name="Title 1">
            <a:extLst>
              <a:ext uri="{FF2B5EF4-FFF2-40B4-BE49-F238E27FC236}">
                <a16:creationId xmlns:a16="http://schemas.microsoft.com/office/drawing/2014/main" id="{A9FE9A92-2C6E-40CD-A66D-DFB6BA1D1A88}"/>
              </a:ext>
            </a:extLst>
          </p:cNvPr>
          <p:cNvSpPr txBox="1">
            <a:spLocks/>
          </p:cNvSpPr>
          <p:nvPr/>
        </p:nvSpPr>
        <p:spPr>
          <a:xfrm>
            <a:off x="415600" y="75000"/>
            <a:ext cx="11360800" cy="76360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EPICS - supports high performance systems</a:t>
            </a:r>
          </a:p>
        </p:txBody>
      </p:sp>
    </p:spTree>
    <p:extLst>
      <p:ext uri="{BB962C8B-B14F-4D97-AF65-F5344CB8AC3E}">
        <p14:creationId xmlns:p14="http://schemas.microsoft.com/office/powerpoint/2010/main" val="17277403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90AD8B4-5EE4-480A-9881-FFFE6C8B2D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2337" y="1129554"/>
            <a:ext cx="4605588" cy="2988216"/>
          </a:xfrm>
          <a:prstGeom prst="rect">
            <a:avLst/>
          </a:prstGeom>
        </p:spPr>
      </p:pic>
      <p:sp>
        <p:nvSpPr>
          <p:cNvPr id="5" name="TextBox 4">
            <a:extLst>
              <a:ext uri="{FF2B5EF4-FFF2-40B4-BE49-F238E27FC236}">
                <a16:creationId xmlns:a16="http://schemas.microsoft.com/office/drawing/2014/main" id="{C7D784A2-A2D4-44D4-A9C1-5C7912E18293}"/>
              </a:ext>
            </a:extLst>
          </p:cNvPr>
          <p:cNvSpPr txBox="1"/>
          <p:nvPr/>
        </p:nvSpPr>
        <p:spPr>
          <a:xfrm>
            <a:off x="1314358" y="3611819"/>
            <a:ext cx="1257460" cy="338554"/>
          </a:xfrm>
          <a:prstGeom prst="rect">
            <a:avLst/>
          </a:prstGeom>
          <a:noFill/>
        </p:spPr>
        <p:txBody>
          <a:bodyPr wrap="none" rtlCol="0">
            <a:spAutoFit/>
          </a:bodyPr>
          <a:lstStyle/>
          <a:p>
            <a:r>
              <a:rPr lang="en-US" sz="1600" dirty="0">
                <a:solidFill>
                  <a:schemeClr val="tx2"/>
                </a:solidFill>
                <a:latin typeface="Calibri"/>
                <a:cs typeface="Calibri"/>
              </a:rPr>
              <a:t>Form builder</a:t>
            </a:r>
          </a:p>
        </p:txBody>
      </p:sp>
      <p:pic>
        <p:nvPicPr>
          <p:cNvPr id="6" name="Picture 5">
            <a:extLst>
              <a:ext uri="{FF2B5EF4-FFF2-40B4-BE49-F238E27FC236}">
                <a16:creationId xmlns:a16="http://schemas.microsoft.com/office/drawing/2014/main" id="{D6E1C2A3-EAE2-4E5D-9A63-DF2068FF64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1565" y="1226538"/>
            <a:ext cx="7394982" cy="3808983"/>
          </a:xfrm>
          <a:prstGeom prst="rect">
            <a:avLst/>
          </a:prstGeom>
        </p:spPr>
      </p:pic>
      <p:sp>
        <p:nvSpPr>
          <p:cNvPr id="7" name="TextBox 6">
            <a:extLst>
              <a:ext uri="{FF2B5EF4-FFF2-40B4-BE49-F238E27FC236}">
                <a16:creationId xmlns:a16="http://schemas.microsoft.com/office/drawing/2014/main" id="{9F11955B-2921-4EBA-91C5-61080AC99C9F}"/>
              </a:ext>
            </a:extLst>
          </p:cNvPr>
          <p:cNvSpPr txBox="1"/>
          <p:nvPr/>
        </p:nvSpPr>
        <p:spPr>
          <a:xfrm>
            <a:off x="474063" y="901430"/>
            <a:ext cx="840295" cy="338554"/>
          </a:xfrm>
          <a:prstGeom prst="rect">
            <a:avLst/>
          </a:prstGeom>
          <a:noFill/>
        </p:spPr>
        <p:txBody>
          <a:bodyPr wrap="none" rtlCol="0">
            <a:spAutoFit/>
          </a:bodyPr>
          <a:lstStyle/>
          <a:p>
            <a:r>
              <a:rPr lang="en-US" sz="1600" dirty="0">
                <a:solidFill>
                  <a:schemeClr val="tx2"/>
                </a:solidFill>
                <a:latin typeface="Calibri"/>
                <a:cs typeface="Calibri"/>
              </a:rPr>
              <a:t>Main UI</a:t>
            </a:r>
          </a:p>
        </p:txBody>
      </p:sp>
      <p:pic>
        <p:nvPicPr>
          <p:cNvPr id="8" name="Picture 7">
            <a:extLst>
              <a:ext uri="{FF2B5EF4-FFF2-40B4-BE49-F238E27FC236}">
                <a16:creationId xmlns:a16="http://schemas.microsoft.com/office/drawing/2014/main" id="{4F8D9082-F492-4971-A2F0-52A2E56A50B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22222"/>
          <a:stretch/>
        </p:blipFill>
        <p:spPr>
          <a:xfrm>
            <a:off x="2657136" y="3041663"/>
            <a:ext cx="5648385" cy="3379375"/>
          </a:xfrm>
          <a:prstGeom prst="rect">
            <a:avLst/>
          </a:prstGeom>
        </p:spPr>
      </p:pic>
      <p:sp>
        <p:nvSpPr>
          <p:cNvPr id="9" name="TextBox 8">
            <a:extLst>
              <a:ext uri="{FF2B5EF4-FFF2-40B4-BE49-F238E27FC236}">
                <a16:creationId xmlns:a16="http://schemas.microsoft.com/office/drawing/2014/main" id="{2F2039B5-952A-447C-81DF-6AD773C71B80}"/>
              </a:ext>
            </a:extLst>
          </p:cNvPr>
          <p:cNvSpPr txBox="1"/>
          <p:nvPr/>
        </p:nvSpPr>
        <p:spPr>
          <a:xfrm>
            <a:off x="3255796" y="6421038"/>
            <a:ext cx="1337610" cy="338554"/>
          </a:xfrm>
          <a:prstGeom prst="rect">
            <a:avLst/>
          </a:prstGeom>
          <a:noFill/>
        </p:spPr>
        <p:txBody>
          <a:bodyPr wrap="none" rtlCol="0">
            <a:spAutoFit/>
          </a:bodyPr>
          <a:lstStyle/>
          <a:p>
            <a:r>
              <a:rPr lang="en-US" sz="1600" dirty="0">
                <a:solidFill>
                  <a:schemeClr val="tx2"/>
                </a:solidFill>
                <a:latin typeface="Calibri"/>
                <a:cs typeface="Calibri"/>
              </a:rPr>
              <a:t>Traveler Page</a:t>
            </a:r>
          </a:p>
        </p:txBody>
      </p:sp>
      <p:sp>
        <p:nvSpPr>
          <p:cNvPr id="3" name="Title 1">
            <a:extLst>
              <a:ext uri="{FF2B5EF4-FFF2-40B4-BE49-F238E27FC236}">
                <a16:creationId xmlns:a16="http://schemas.microsoft.com/office/drawing/2014/main" id="{0F4B36D4-1B45-D4E9-7FCF-3B957BBBD725}"/>
              </a:ext>
            </a:extLst>
          </p:cNvPr>
          <p:cNvSpPr txBox="1">
            <a:spLocks/>
          </p:cNvSpPr>
          <p:nvPr/>
        </p:nvSpPr>
        <p:spPr>
          <a:xfrm>
            <a:off x="415600" y="75000"/>
            <a:ext cx="11360800" cy="76360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Generally useful tools - eTraveler</a:t>
            </a:r>
          </a:p>
        </p:txBody>
      </p:sp>
    </p:spTree>
    <p:extLst>
      <p:ext uri="{BB962C8B-B14F-4D97-AF65-F5344CB8AC3E}">
        <p14:creationId xmlns:p14="http://schemas.microsoft.com/office/powerpoint/2010/main" val="4031351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E4092A8-BE10-44A5-B987-8D5EAEBDDC11}"/>
              </a:ext>
            </a:extLst>
          </p:cNvPr>
          <p:cNvPicPr>
            <a:picLocks noChangeAspect="1"/>
          </p:cNvPicPr>
          <p:nvPr/>
        </p:nvPicPr>
        <p:blipFill>
          <a:blip r:embed="rId2"/>
          <a:stretch>
            <a:fillRect/>
          </a:stretch>
        </p:blipFill>
        <p:spPr>
          <a:xfrm>
            <a:off x="1648739" y="922787"/>
            <a:ext cx="9147328" cy="5532858"/>
          </a:xfrm>
          <a:prstGeom prst="rect">
            <a:avLst/>
          </a:prstGeom>
        </p:spPr>
      </p:pic>
      <p:sp>
        <p:nvSpPr>
          <p:cNvPr id="3" name="Title 1">
            <a:extLst>
              <a:ext uri="{FF2B5EF4-FFF2-40B4-BE49-F238E27FC236}">
                <a16:creationId xmlns:a16="http://schemas.microsoft.com/office/drawing/2014/main" id="{DDA78A62-2857-8D49-315B-CA0A662D0170}"/>
              </a:ext>
            </a:extLst>
          </p:cNvPr>
          <p:cNvSpPr txBox="1">
            <a:spLocks/>
          </p:cNvSpPr>
          <p:nvPr/>
        </p:nvSpPr>
        <p:spPr>
          <a:xfrm>
            <a:off x="415600" y="75000"/>
            <a:ext cx="11360800" cy="76360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Generally useful tools – Component Database</a:t>
            </a:r>
          </a:p>
        </p:txBody>
      </p:sp>
    </p:spTree>
    <p:extLst>
      <p:ext uri="{BB962C8B-B14F-4D97-AF65-F5344CB8AC3E}">
        <p14:creationId xmlns:p14="http://schemas.microsoft.com/office/powerpoint/2010/main" val="1473903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CEC62-5C51-2E6A-F8D7-9EDE19F99D7A}"/>
              </a:ext>
            </a:extLst>
          </p:cNvPr>
          <p:cNvSpPr>
            <a:spLocks noGrp="1"/>
          </p:cNvSpPr>
          <p:nvPr>
            <p:ph type="title"/>
          </p:nvPr>
        </p:nvSpPr>
        <p:spPr/>
        <p:txBody>
          <a:bodyPr>
            <a:normAutofit fontScale="90000"/>
          </a:bodyPr>
          <a:lstStyle/>
          <a:p>
            <a:r>
              <a:rPr lang="en-US" dirty="0"/>
              <a:t>Scientific Control System - Scope</a:t>
            </a:r>
          </a:p>
        </p:txBody>
      </p:sp>
      <p:sp>
        <p:nvSpPr>
          <p:cNvPr id="3" name="Text Placeholder 2">
            <a:extLst>
              <a:ext uri="{FF2B5EF4-FFF2-40B4-BE49-F238E27FC236}">
                <a16:creationId xmlns:a16="http://schemas.microsoft.com/office/drawing/2014/main" id="{F9D91100-3A80-53A2-88A3-595B85C49DF1}"/>
              </a:ext>
            </a:extLst>
          </p:cNvPr>
          <p:cNvSpPr>
            <a:spLocks noGrp="1"/>
          </p:cNvSpPr>
          <p:nvPr>
            <p:ph type="body" idx="1"/>
          </p:nvPr>
        </p:nvSpPr>
        <p:spPr/>
        <p:txBody>
          <a:bodyPr>
            <a:normAutofit fontScale="92500" lnSpcReduction="20000"/>
          </a:bodyPr>
          <a:lstStyle/>
          <a:p>
            <a:r>
              <a:rPr lang="en-US" b="1" dirty="0"/>
              <a:t>Physics operation of the machine for integration, commissioning, operations, off normal operations, physics studies.</a:t>
            </a:r>
          </a:p>
          <a:p>
            <a:pPr lvl="1"/>
            <a:r>
              <a:rPr lang="en-US" b="1" dirty="0"/>
              <a:t>This phase is important to solicit requirements that are most frequency ignored and occasionally lead to serious problems.</a:t>
            </a:r>
          </a:p>
          <a:p>
            <a:pPr lvl="1"/>
            <a:endParaRPr lang="en-US" dirty="0"/>
          </a:p>
          <a:p>
            <a:r>
              <a:rPr lang="en-US" dirty="0"/>
              <a:t>Instrumentation for each subsystem</a:t>
            </a:r>
          </a:p>
          <a:p>
            <a:pPr lvl="1"/>
            <a:r>
              <a:rPr lang="en-US" dirty="0"/>
              <a:t>Beam related instruments are most challenging and impact the architecture</a:t>
            </a:r>
          </a:p>
          <a:p>
            <a:pPr lvl="1"/>
            <a:r>
              <a:rPr lang="en-US" dirty="0"/>
              <a:t>Industrial instruments are most significant in count and need to be integrated into the control system</a:t>
            </a:r>
          </a:p>
          <a:p>
            <a:pPr lvl="1"/>
            <a:endParaRPr lang="en-US" dirty="0"/>
          </a:p>
          <a:p>
            <a:r>
              <a:rPr lang="en-US" dirty="0"/>
              <a:t>Global Controls – fast machine protection, safety, timing, network, services</a:t>
            </a:r>
          </a:p>
          <a:p>
            <a:pPr lvl="1"/>
            <a:r>
              <a:rPr lang="en-US" dirty="0"/>
              <a:t>Each subsystem has to define the interface to these global systems</a:t>
            </a:r>
          </a:p>
          <a:p>
            <a:pPr lvl="1"/>
            <a:endParaRPr lang="en-US" dirty="0"/>
          </a:p>
          <a:p>
            <a:r>
              <a:rPr lang="en-US" i="1" dirty="0"/>
              <a:t>Most of the effort of a Scientific Control Solution is System Engineering which is rarely as assigned position. Each subsystem and global system needs one control engineer that is responsible for that scope.</a:t>
            </a:r>
          </a:p>
        </p:txBody>
      </p:sp>
    </p:spTree>
    <p:extLst>
      <p:ext uri="{BB962C8B-B14F-4D97-AF65-F5344CB8AC3E}">
        <p14:creationId xmlns:p14="http://schemas.microsoft.com/office/powerpoint/2010/main" val="28399171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82FE6-503C-6B73-112F-D6326471DD6D}"/>
              </a:ext>
            </a:extLst>
          </p:cNvPr>
          <p:cNvSpPr>
            <a:spLocks noGrp="1"/>
          </p:cNvSpPr>
          <p:nvPr>
            <p:ph type="title"/>
          </p:nvPr>
        </p:nvSpPr>
        <p:spPr/>
        <p:txBody>
          <a:bodyPr>
            <a:normAutofit/>
          </a:bodyPr>
          <a:lstStyle/>
          <a:p>
            <a:r>
              <a:rPr lang="en-US" dirty="0"/>
              <a:t>Collaboration is not limited to SCADA</a:t>
            </a:r>
          </a:p>
        </p:txBody>
      </p:sp>
      <p:sp>
        <p:nvSpPr>
          <p:cNvPr id="3" name="Content Placeholder 2">
            <a:extLst>
              <a:ext uri="{FF2B5EF4-FFF2-40B4-BE49-F238E27FC236}">
                <a16:creationId xmlns:a16="http://schemas.microsoft.com/office/drawing/2014/main" id="{83419011-EA5B-2E03-1382-9F14D88F585C}"/>
              </a:ext>
            </a:extLst>
          </p:cNvPr>
          <p:cNvSpPr>
            <a:spLocks noGrp="1"/>
          </p:cNvSpPr>
          <p:nvPr>
            <p:ph idx="1"/>
          </p:nvPr>
        </p:nvSpPr>
        <p:spPr/>
        <p:txBody>
          <a:bodyPr>
            <a:normAutofit fontScale="85000" lnSpcReduction="20000"/>
          </a:bodyPr>
          <a:lstStyle/>
          <a:p>
            <a:r>
              <a:rPr lang="en-US" dirty="0"/>
              <a:t>The community that exists around the use of a common platform provides some common language to solve common problems.</a:t>
            </a:r>
          </a:p>
          <a:p>
            <a:r>
              <a:rPr lang="en-US" dirty="0"/>
              <a:t>Open hardware is just starting to show promise with several groups completing hardware projects – spearheaded by the group at LBNL/ALS with an open source FPGA base board (Marble) and a LLRF controller board (Zest).</a:t>
            </a:r>
          </a:p>
          <a:p>
            <a:r>
              <a:rPr lang="en-US" dirty="0"/>
              <a:t>Tools for inventory (Component Database) and electronic travelers (eTraveler) and directory services (Channel Finder)  - are developed in this community and used outside by other control systems.</a:t>
            </a:r>
          </a:p>
          <a:p>
            <a:r>
              <a:rPr lang="en-US" dirty="0"/>
              <a:t>Drivers developed for hardware in this community have been used in other environments. </a:t>
            </a:r>
            <a:r>
              <a:rPr lang="en-US" b="1" dirty="0"/>
              <a:t>Still put up all of the PVs and unplug and re-plugin the communication cables</a:t>
            </a:r>
            <a:r>
              <a:rPr lang="en-US" dirty="0"/>
              <a:t>.</a:t>
            </a:r>
          </a:p>
          <a:p>
            <a:r>
              <a:rPr lang="en-US" dirty="0"/>
              <a:t>The support from this collaboration has made it possible for small and large facilities from private startups to university laboratories to poorly funded facilities without adequate resources to provide a solid core functionality.</a:t>
            </a:r>
          </a:p>
          <a:p>
            <a:endParaRPr lang="en-US" dirty="0"/>
          </a:p>
          <a:p>
            <a:endParaRPr lang="en-US" dirty="0"/>
          </a:p>
        </p:txBody>
      </p:sp>
    </p:spTree>
    <p:extLst>
      <p:ext uri="{BB962C8B-B14F-4D97-AF65-F5344CB8AC3E}">
        <p14:creationId xmlns:p14="http://schemas.microsoft.com/office/powerpoint/2010/main" val="5430379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7" name="Shape 237"/>
          <p:cNvSpPr txBox="1">
            <a:spLocks noGrp="1"/>
          </p:cNvSpPr>
          <p:nvPr>
            <p:ph type="body" idx="1"/>
          </p:nvPr>
        </p:nvSpPr>
        <p:spPr>
          <a:xfrm>
            <a:off x="415600" y="1027906"/>
            <a:ext cx="11360800" cy="4395267"/>
          </a:xfrm>
          <a:prstGeom prst="rect">
            <a:avLst/>
          </a:prstGeom>
        </p:spPr>
        <p:txBody>
          <a:bodyPr vert="horz" wrap="square" lIns="121900" tIns="121900" rIns="121900" bIns="121900" rtlCol="0" anchor="t" anchorCtr="0">
            <a:noAutofit/>
          </a:bodyPr>
          <a:lstStyle/>
          <a:p>
            <a:r>
              <a:rPr lang="en-US" sz="2400" dirty="0"/>
              <a:t>Scientific Control Systems cover a large range of disciplines. The most challenging part of a scientific control system is defining requirements, interfaces and specifications.</a:t>
            </a:r>
          </a:p>
          <a:p>
            <a:endParaRPr lang="en-US" sz="2400" dirty="0"/>
          </a:p>
          <a:p>
            <a:endParaRPr lang="en-US" sz="2400" dirty="0"/>
          </a:p>
          <a:p>
            <a:r>
              <a:rPr lang="en-US" sz="2400" b="1" dirty="0"/>
              <a:t>A SCADA system is a small part of a scientific control system. </a:t>
            </a:r>
          </a:p>
          <a:p>
            <a:endParaRPr lang="en-US" sz="2400" b="1" dirty="0"/>
          </a:p>
          <a:p>
            <a:endParaRPr lang="en-US" sz="2400" dirty="0"/>
          </a:p>
          <a:p>
            <a:r>
              <a:rPr lang="en-US" sz="2400" dirty="0"/>
              <a:t>PVXS and NTTypes covers 80% of the present day requirements</a:t>
            </a:r>
            <a:r>
              <a:rPr lang="en-US" sz="2400" b="1" dirty="0"/>
              <a:t>. </a:t>
            </a:r>
            <a:r>
              <a:rPr lang="en-US" sz="2400" dirty="0"/>
              <a:t>There are more than 2 million PVs in a large facility.</a:t>
            </a:r>
            <a:r>
              <a:rPr lang="en-US" sz="2400" b="1" dirty="0"/>
              <a:t> The Process Database is has not yet reflected these new capabilities.</a:t>
            </a:r>
          </a:p>
          <a:p>
            <a:endParaRPr lang="en-US" sz="2400" b="1" dirty="0"/>
          </a:p>
          <a:p>
            <a:endParaRPr lang="en-US" sz="2400" b="1" dirty="0"/>
          </a:p>
          <a:p>
            <a:r>
              <a:rPr lang="en-US" sz="2400" b="1" dirty="0"/>
              <a:t>A collaboration provides a network of cooperating engineering groups that have worked together to address some of the challenges that are outside of the narrow scope of a SCADA system such as physics, DAQ and AI. Next stop – open-source hardware.</a:t>
            </a:r>
          </a:p>
        </p:txBody>
      </p:sp>
      <p:sp>
        <p:nvSpPr>
          <p:cNvPr id="2" name="Title 1">
            <a:extLst>
              <a:ext uri="{FF2B5EF4-FFF2-40B4-BE49-F238E27FC236}">
                <a16:creationId xmlns:a16="http://schemas.microsoft.com/office/drawing/2014/main" id="{B46FD0FC-AC77-1442-8A39-3D007B60A2C0}"/>
              </a:ext>
            </a:extLst>
          </p:cNvPr>
          <p:cNvSpPr txBox="1">
            <a:spLocks/>
          </p:cNvSpPr>
          <p:nvPr/>
        </p:nvSpPr>
        <p:spPr>
          <a:xfrm>
            <a:off x="838200" y="365125"/>
            <a:ext cx="10515600" cy="1325563"/>
          </a:xfrm>
          <a:prstGeom prst="rect">
            <a:avLst/>
          </a:prstGeom>
        </p:spPr>
        <p:txBody>
          <a:bodyPr vert="horz" wrap="square" lIns="91425" tIns="91425" rIns="91425" bIns="91425" rtlCol="0" anchor="t" anchorCtr="0">
            <a:normAutofit fontScale="97500"/>
          </a:bodyPr>
          <a:lstStyle>
            <a:lvl1pPr lvl="0" algn="l" defTabSz="914400" rtl="0" eaLnBrk="1" latinLnBrk="0" hangingPunct="1">
              <a:lnSpc>
                <a:spcPct val="90000"/>
              </a:lnSpc>
              <a:spcBef>
                <a:spcPts val="0"/>
              </a:spcBef>
              <a:buNone/>
              <a:defRPr sz="4400" kern="1200">
                <a:solidFill>
                  <a:schemeClr val="tx1"/>
                </a:solidFill>
                <a:latin typeface="+mj-lt"/>
                <a:ea typeface="+mj-ea"/>
                <a:cs typeface="+mj-cs"/>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en-US" dirty="0"/>
              <a:t>Scientific Control Solutions - Conclusions</a:t>
            </a:r>
          </a:p>
        </p:txBody>
      </p:sp>
    </p:spTree>
    <p:extLst>
      <p:ext uri="{BB962C8B-B14F-4D97-AF65-F5344CB8AC3E}">
        <p14:creationId xmlns:p14="http://schemas.microsoft.com/office/powerpoint/2010/main" val="739575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5CF33-786B-3A5E-B344-3AF1FABD4449}"/>
              </a:ext>
            </a:extLst>
          </p:cNvPr>
          <p:cNvSpPr>
            <a:spLocks noGrp="1"/>
          </p:cNvSpPr>
          <p:nvPr>
            <p:ph type="title"/>
          </p:nvPr>
        </p:nvSpPr>
        <p:spPr/>
        <p:txBody>
          <a:bodyPr>
            <a:normAutofit fontScale="90000"/>
          </a:bodyPr>
          <a:lstStyle/>
          <a:p>
            <a:r>
              <a:rPr lang="en-US" dirty="0"/>
              <a:t>Scientific Control System - Requirements </a:t>
            </a:r>
          </a:p>
        </p:txBody>
      </p:sp>
      <p:sp>
        <p:nvSpPr>
          <p:cNvPr id="3" name="Text Placeholder 2">
            <a:extLst>
              <a:ext uri="{FF2B5EF4-FFF2-40B4-BE49-F238E27FC236}">
                <a16:creationId xmlns:a16="http://schemas.microsoft.com/office/drawing/2014/main" id="{97CFE099-66B3-05AF-2053-261A1202B0A6}"/>
              </a:ext>
            </a:extLst>
          </p:cNvPr>
          <p:cNvSpPr>
            <a:spLocks noGrp="1"/>
          </p:cNvSpPr>
          <p:nvPr>
            <p:ph type="body" idx="1"/>
          </p:nvPr>
        </p:nvSpPr>
        <p:spPr/>
        <p:txBody>
          <a:bodyPr>
            <a:normAutofit fontScale="85000" lnSpcReduction="20000"/>
          </a:bodyPr>
          <a:lstStyle/>
          <a:p>
            <a:r>
              <a:rPr lang="en-US" dirty="0"/>
              <a:t>Each facility is unique – this is not an oil refinery; each of our facilities is a prototype.</a:t>
            </a:r>
          </a:p>
          <a:p>
            <a:endParaRPr lang="en-US" dirty="0"/>
          </a:p>
          <a:p>
            <a:r>
              <a:rPr lang="en-US" dirty="0"/>
              <a:t>Each construction project has constraints: time, budget, space</a:t>
            </a:r>
          </a:p>
          <a:p>
            <a:endParaRPr lang="en-US" dirty="0"/>
          </a:p>
          <a:p>
            <a:r>
              <a:rPr lang="en-US" dirty="0"/>
              <a:t>A project is usually composed of staff that operated the last facility</a:t>
            </a:r>
          </a:p>
          <a:p>
            <a:pPr lvl="1"/>
            <a:r>
              <a:rPr lang="en-US" dirty="0"/>
              <a:t>Operations has all of the time in the world, resistance to change and limited capital expenditures</a:t>
            </a:r>
          </a:p>
          <a:p>
            <a:pPr lvl="1"/>
            <a:r>
              <a:rPr lang="en-US" dirty="0"/>
              <a:t>A construction budget is the opposite: lots of money for capital equipment, a need to change to avoid obsolescence and a very limited amount of time.</a:t>
            </a:r>
          </a:p>
          <a:p>
            <a:pPr lvl="1"/>
            <a:endParaRPr lang="en-US" dirty="0"/>
          </a:p>
          <a:p>
            <a:r>
              <a:rPr lang="en-US" dirty="0"/>
              <a:t>Requirements tend to reflect what was done 25 years ago only fixing the problems from that solution. </a:t>
            </a:r>
          </a:p>
          <a:p>
            <a:endParaRPr lang="en-US" dirty="0"/>
          </a:p>
          <a:p>
            <a:r>
              <a:rPr lang="en-US" dirty="0"/>
              <a:t>Existing portions of a facility are frequently left in place which presents challenges for change.</a:t>
            </a:r>
          </a:p>
          <a:p>
            <a:endParaRPr lang="en-US" dirty="0"/>
          </a:p>
          <a:p>
            <a:r>
              <a:rPr lang="en-US" b="1" dirty="0"/>
              <a:t>Reach out to colleagues at like facilities</a:t>
            </a:r>
          </a:p>
          <a:p>
            <a:endParaRPr lang="en-US" b="1" dirty="0"/>
          </a:p>
          <a:p>
            <a:endParaRPr lang="en-US" b="1" dirty="0"/>
          </a:p>
        </p:txBody>
      </p:sp>
    </p:spTree>
    <p:extLst>
      <p:ext uri="{BB962C8B-B14F-4D97-AF65-F5344CB8AC3E}">
        <p14:creationId xmlns:p14="http://schemas.microsoft.com/office/powerpoint/2010/main" val="2795352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C3A9B6-9E4E-9826-3333-4B8CC37699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140696-3000-A820-D86A-9B59AB6C2649}"/>
              </a:ext>
            </a:extLst>
          </p:cNvPr>
          <p:cNvSpPr>
            <a:spLocks noGrp="1"/>
          </p:cNvSpPr>
          <p:nvPr>
            <p:ph type="title"/>
          </p:nvPr>
        </p:nvSpPr>
        <p:spPr/>
        <p:txBody>
          <a:bodyPr>
            <a:normAutofit fontScale="90000"/>
          </a:bodyPr>
          <a:lstStyle/>
          <a:p>
            <a:r>
              <a:rPr lang="en-US" dirty="0"/>
              <a:t>Scientific Control System – Requirements gone awry </a:t>
            </a:r>
          </a:p>
        </p:txBody>
      </p:sp>
      <p:sp>
        <p:nvSpPr>
          <p:cNvPr id="3" name="Text Placeholder 2">
            <a:extLst>
              <a:ext uri="{FF2B5EF4-FFF2-40B4-BE49-F238E27FC236}">
                <a16:creationId xmlns:a16="http://schemas.microsoft.com/office/drawing/2014/main" id="{883D742A-FBAD-FBE8-DF41-E55FCC808FD0}"/>
              </a:ext>
            </a:extLst>
          </p:cNvPr>
          <p:cNvSpPr>
            <a:spLocks noGrp="1"/>
          </p:cNvSpPr>
          <p:nvPr>
            <p:ph type="body" idx="1"/>
          </p:nvPr>
        </p:nvSpPr>
        <p:spPr/>
        <p:txBody>
          <a:bodyPr>
            <a:normAutofit fontScale="92500" lnSpcReduction="20000"/>
          </a:bodyPr>
          <a:lstStyle/>
          <a:p>
            <a:r>
              <a:rPr lang="en-US" i="1" dirty="0"/>
              <a:t>Archive everything, all of the time. That requires $10M worth of disk space. OK we don’t really need all of that.</a:t>
            </a:r>
          </a:p>
          <a:p>
            <a:endParaRPr lang="en-US" i="1" dirty="0"/>
          </a:p>
          <a:p>
            <a:r>
              <a:rPr lang="en-US" i="1" dirty="0"/>
              <a:t>There is no need for Beam Position Monitors to be correlated. (Engineer hears no timing system is needed. Physicist meant that 35 microseconds was required).</a:t>
            </a:r>
          </a:p>
          <a:p>
            <a:endParaRPr lang="en-US" i="1" dirty="0"/>
          </a:p>
          <a:p>
            <a:r>
              <a:rPr lang="en-US" i="1" dirty="0"/>
              <a:t>Each beamline will require 50 motors and 32 single pixel inputs with a 20 kHz count rate. These ended up being 250 motors and detectors that were 1M pixels at 1 kHz. As $3M detectors were purchased, there was no money for labor to actually build the beamlines or time to write software to collect and manage such data files.</a:t>
            </a:r>
          </a:p>
          <a:p>
            <a:endParaRPr lang="en-US" i="1" dirty="0"/>
          </a:p>
          <a:p>
            <a:r>
              <a:rPr lang="en-US" i="1" dirty="0"/>
              <a:t>There will be 10,000 Process Variables that change at 10 Hz. As the system grew to 100’s of thousands of PVs, the SCADA system was changed in the middle of commissioning. </a:t>
            </a:r>
          </a:p>
          <a:p>
            <a:endParaRPr lang="en-US" dirty="0"/>
          </a:p>
        </p:txBody>
      </p:sp>
    </p:spTree>
    <p:extLst>
      <p:ext uri="{BB962C8B-B14F-4D97-AF65-F5344CB8AC3E}">
        <p14:creationId xmlns:p14="http://schemas.microsoft.com/office/powerpoint/2010/main" val="2919007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C2659-195A-C818-8A03-8EA9C71692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9BB087-B430-63EF-9DB9-E80C4EB02E79}"/>
              </a:ext>
            </a:extLst>
          </p:cNvPr>
          <p:cNvSpPr>
            <a:spLocks noGrp="1"/>
          </p:cNvSpPr>
          <p:nvPr>
            <p:ph type="title"/>
          </p:nvPr>
        </p:nvSpPr>
        <p:spPr/>
        <p:txBody>
          <a:bodyPr>
            <a:normAutofit fontScale="90000"/>
          </a:bodyPr>
          <a:lstStyle/>
          <a:p>
            <a:r>
              <a:rPr lang="en-US" dirty="0"/>
              <a:t>Scientific Control System - Requirements</a:t>
            </a:r>
          </a:p>
        </p:txBody>
      </p:sp>
      <p:sp>
        <p:nvSpPr>
          <p:cNvPr id="3" name="Text Placeholder 2">
            <a:extLst>
              <a:ext uri="{FF2B5EF4-FFF2-40B4-BE49-F238E27FC236}">
                <a16:creationId xmlns:a16="http://schemas.microsoft.com/office/drawing/2014/main" id="{C182D746-2DD1-2ED9-0122-77FAA3BEF5A2}"/>
              </a:ext>
            </a:extLst>
          </p:cNvPr>
          <p:cNvSpPr>
            <a:spLocks noGrp="1"/>
          </p:cNvSpPr>
          <p:nvPr>
            <p:ph type="body" idx="1"/>
          </p:nvPr>
        </p:nvSpPr>
        <p:spPr/>
        <p:txBody>
          <a:bodyPr>
            <a:normAutofit fontScale="85000" lnSpcReduction="20000"/>
          </a:bodyPr>
          <a:lstStyle/>
          <a:p>
            <a:r>
              <a:rPr lang="en-US" dirty="0"/>
              <a:t>Over 2 million PVs</a:t>
            </a:r>
          </a:p>
          <a:p>
            <a:endParaRPr lang="en-US" dirty="0"/>
          </a:p>
          <a:p>
            <a:r>
              <a:rPr lang="en-US" dirty="0"/>
              <a:t>About 200,000 physics IO points</a:t>
            </a:r>
          </a:p>
          <a:p>
            <a:endParaRPr lang="en-US" dirty="0"/>
          </a:p>
          <a:p>
            <a:r>
              <a:rPr lang="en-US" dirty="0"/>
              <a:t>About 200 device types and up to 1,000 instances of some types</a:t>
            </a:r>
          </a:p>
          <a:p>
            <a:endParaRPr lang="en-US" dirty="0"/>
          </a:p>
          <a:p>
            <a:r>
              <a:rPr lang="en-US" dirty="0"/>
              <a:t>80% of all signals are industrial I/O – 10 Hz, scalar</a:t>
            </a:r>
          </a:p>
          <a:p>
            <a:endParaRPr lang="en-US" dirty="0"/>
          </a:p>
          <a:p>
            <a:r>
              <a:rPr lang="en-US" dirty="0"/>
              <a:t>20% of all signals are beam related and these require 80% of the labor</a:t>
            </a:r>
          </a:p>
          <a:p>
            <a:endParaRPr lang="en-US" dirty="0"/>
          </a:p>
          <a:p>
            <a:r>
              <a:rPr lang="en-US" b="1" dirty="0"/>
              <a:t>The control system is the most labor intensive aspect of a scientific control system.</a:t>
            </a:r>
          </a:p>
          <a:p>
            <a:endParaRPr lang="en-US" i="1" dirty="0"/>
          </a:p>
          <a:p>
            <a:r>
              <a:rPr lang="en-US" i="1" dirty="0"/>
              <a:t>Project Management (financial) have a hard time to quantify what labor is needed for the Non-Recurring Engineering. How many new devices will require a complicated driver to provide correlated time stamps from a device that does not integrate with the timing system like detectors.</a:t>
            </a:r>
          </a:p>
          <a:p>
            <a:endParaRPr lang="en-US" i="1" dirty="0"/>
          </a:p>
          <a:p>
            <a:endParaRPr lang="en-US" dirty="0"/>
          </a:p>
        </p:txBody>
      </p:sp>
    </p:spTree>
    <p:extLst>
      <p:ext uri="{BB962C8B-B14F-4D97-AF65-F5344CB8AC3E}">
        <p14:creationId xmlns:p14="http://schemas.microsoft.com/office/powerpoint/2010/main" val="709367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047EE-4FBB-2B4B-D046-E0EE18262E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1C7DBD-BAC6-0E83-803D-096AB172D908}"/>
              </a:ext>
            </a:extLst>
          </p:cNvPr>
          <p:cNvSpPr>
            <a:spLocks noGrp="1"/>
          </p:cNvSpPr>
          <p:nvPr>
            <p:ph type="title"/>
          </p:nvPr>
        </p:nvSpPr>
        <p:spPr/>
        <p:txBody>
          <a:bodyPr>
            <a:normAutofit fontScale="90000"/>
          </a:bodyPr>
          <a:lstStyle/>
          <a:p>
            <a:r>
              <a:rPr lang="en-US" dirty="0"/>
              <a:t>Scientific Control System – Instrument Challenges</a:t>
            </a:r>
          </a:p>
        </p:txBody>
      </p:sp>
      <p:sp>
        <p:nvSpPr>
          <p:cNvPr id="3" name="Text Placeholder 2">
            <a:extLst>
              <a:ext uri="{FF2B5EF4-FFF2-40B4-BE49-F238E27FC236}">
                <a16:creationId xmlns:a16="http://schemas.microsoft.com/office/drawing/2014/main" id="{B4D1519A-2A37-D5F2-ECB1-F2AC3F893C69}"/>
              </a:ext>
            </a:extLst>
          </p:cNvPr>
          <p:cNvSpPr>
            <a:spLocks noGrp="1"/>
          </p:cNvSpPr>
          <p:nvPr>
            <p:ph type="body" idx="1"/>
          </p:nvPr>
        </p:nvSpPr>
        <p:spPr/>
        <p:txBody>
          <a:bodyPr>
            <a:normAutofit fontScale="92500" lnSpcReduction="20000"/>
          </a:bodyPr>
          <a:lstStyle/>
          <a:p>
            <a:r>
              <a:rPr lang="en-US" altLang="en-US" sz="2200" dirty="0"/>
              <a:t>Low Level RF  - Local : GHz phase control, Global: kHz feedforward, MHz fault detection</a:t>
            </a:r>
          </a:p>
          <a:p>
            <a:endParaRPr lang="en-US" altLang="en-US" sz="2200" dirty="0"/>
          </a:p>
          <a:p>
            <a:r>
              <a:rPr lang="en-US" altLang="en-US" sz="2200" dirty="0"/>
              <a:t>Beam Steering - Local : 100 kHz magnet power supply monitoring, BPMs 1 GHz signal quality Global: kHz feedforward, MHz fault detection</a:t>
            </a:r>
          </a:p>
          <a:p>
            <a:endParaRPr lang="en-US" altLang="en-US" sz="2200" dirty="0"/>
          </a:p>
          <a:p>
            <a:r>
              <a:rPr lang="en-US" altLang="en-US" sz="2200" dirty="0"/>
              <a:t>Timing - Event and Data Correlation over distances of km. Global: nsec resolution, psec jitter, long term drift correction</a:t>
            </a:r>
          </a:p>
          <a:p>
            <a:endParaRPr lang="en-US" altLang="en-US" sz="2200" dirty="0"/>
          </a:p>
          <a:p>
            <a:r>
              <a:rPr lang="en-US" altLang="en-US" sz="2200" dirty="0"/>
              <a:t>Machine protection - Global response time from sensor to mitigation is from 2 microseconds to 100 microseconds</a:t>
            </a:r>
          </a:p>
          <a:p>
            <a:endParaRPr lang="en-US" altLang="en-US" sz="2200" dirty="0"/>
          </a:p>
          <a:p>
            <a:r>
              <a:rPr lang="en-US" altLang="en-US" sz="2200" dirty="0"/>
              <a:t>Dats Acquisition</a:t>
            </a:r>
          </a:p>
          <a:p>
            <a:pPr lvl="1"/>
            <a:r>
              <a:rPr lang="en-US" altLang="en-US" sz="1800" dirty="0"/>
              <a:t>Physics Studies – Machine Learning 1k BPMs at 1 kHz continuous, 1k BPMs Turn By Turn for 10 seconds</a:t>
            </a:r>
          </a:p>
          <a:p>
            <a:pPr lvl="1"/>
            <a:r>
              <a:rPr lang="en-US" altLang="en-US" sz="2200" dirty="0"/>
              <a:t>Instrument State of Health – local failure detection and collection</a:t>
            </a:r>
          </a:p>
          <a:p>
            <a:pPr lvl="1"/>
            <a:r>
              <a:rPr lang="en-US" altLang="en-US" sz="2200" dirty="0"/>
              <a:t>Experimental Data -1 Mpixel detectors at 1 kHz continuous</a:t>
            </a:r>
          </a:p>
          <a:p>
            <a:pPr lvl="1"/>
            <a:endParaRPr lang="en-US" sz="2200" dirty="0"/>
          </a:p>
          <a:p>
            <a:r>
              <a:rPr lang="en-US" b="1" dirty="0"/>
              <a:t>New Instrumentation requires 3 to 5 years to develop and should be fully operational 1 year before first need. This is the new frontier of schedule and obsolescence risk.</a:t>
            </a:r>
          </a:p>
          <a:p>
            <a:endParaRPr lang="en-US" b="1" dirty="0"/>
          </a:p>
        </p:txBody>
      </p:sp>
    </p:spTree>
    <p:extLst>
      <p:ext uri="{BB962C8B-B14F-4D97-AF65-F5344CB8AC3E}">
        <p14:creationId xmlns:p14="http://schemas.microsoft.com/office/powerpoint/2010/main" val="2427896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AD042-49D8-9C49-8ED1-80CB981974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B02FD9-C1BA-A589-7099-9D3590168602}"/>
              </a:ext>
            </a:extLst>
          </p:cNvPr>
          <p:cNvSpPr>
            <a:spLocks noGrp="1"/>
          </p:cNvSpPr>
          <p:nvPr>
            <p:ph type="title"/>
          </p:nvPr>
        </p:nvSpPr>
        <p:spPr/>
        <p:txBody>
          <a:bodyPr>
            <a:normAutofit fontScale="90000"/>
          </a:bodyPr>
          <a:lstStyle/>
          <a:p>
            <a:r>
              <a:rPr lang="en-US" dirty="0"/>
              <a:t>Scientific Control System – Where is SCADA</a:t>
            </a:r>
          </a:p>
        </p:txBody>
      </p:sp>
      <p:sp>
        <p:nvSpPr>
          <p:cNvPr id="3" name="Text Placeholder 2">
            <a:extLst>
              <a:ext uri="{FF2B5EF4-FFF2-40B4-BE49-F238E27FC236}">
                <a16:creationId xmlns:a16="http://schemas.microsoft.com/office/drawing/2014/main" id="{982ED9CE-9CE8-1070-819E-C4CF729CBBAC}"/>
              </a:ext>
            </a:extLst>
          </p:cNvPr>
          <p:cNvSpPr>
            <a:spLocks noGrp="1"/>
          </p:cNvSpPr>
          <p:nvPr>
            <p:ph type="body" idx="1"/>
          </p:nvPr>
        </p:nvSpPr>
        <p:spPr/>
        <p:txBody>
          <a:bodyPr>
            <a:normAutofit fontScale="92500" lnSpcReduction="10000"/>
          </a:bodyPr>
          <a:lstStyle/>
          <a:p>
            <a:r>
              <a:rPr lang="en-US" altLang="en-US" sz="2200" dirty="0"/>
              <a:t>Requirements…… for everything from electrical and radiation shielding through operations</a:t>
            </a:r>
          </a:p>
          <a:p>
            <a:pPr marL="0" indent="0">
              <a:buNone/>
            </a:pPr>
            <a:endParaRPr lang="en-US" altLang="en-US" sz="2200" dirty="0"/>
          </a:p>
          <a:p>
            <a:r>
              <a:rPr lang="en-US" altLang="en-US" sz="2200" dirty="0"/>
              <a:t>Physics Applications</a:t>
            </a:r>
          </a:p>
          <a:p>
            <a:endParaRPr lang="en-US" altLang="en-US" sz="2200" dirty="0"/>
          </a:p>
          <a:p>
            <a:r>
              <a:rPr lang="en-US" altLang="en-US" sz="2200" dirty="0"/>
              <a:t>Instrumentation for each subsystem – selection, development/selection and driver/integration</a:t>
            </a:r>
          </a:p>
          <a:p>
            <a:endParaRPr lang="en-US" altLang="en-US" sz="2200" dirty="0"/>
          </a:p>
          <a:p>
            <a:r>
              <a:rPr lang="en-US" altLang="en-US" sz="2200" dirty="0"/>
              <a:t>Data Acquisition – for scopes and photon detectors is not the DA in SCADA</a:t>
            </a:r>
          </a:p>
          <a:p>
            <a:endParaRPr lang="en-US" altLang="en-US" sz="2200" dirty="0"/>
          </a:p>
          <a:p>
            <a:r>
              <a:rPr lang="en-US" altLang="en-US" sz="2200" dirty="0"/>
              <a:t>Global Controls</a:t>
            </a:r>
          </a:p>
          <a:p>
            <a:pPr lvl="1"/>
            <a:r>
              <a:rPr lang="en-US" altLang="en-US" sz="1800" dirty="0"/>
              <a:t>Fast Machine Protection</a:t>
            </a:r>
          </a:p>
          <a:p>
            <a:pPr lvl="1"/>
            <a:r>
              <a:rPr lang="en-US" altLang="en-US" sz="1800" dirty="0"/>
              <a:t>Safety</a:t>
            </a:r>
          </a:p>
          <a:p>
            <a:pPr lvl="1"/>
            <a:r>
              <a:rPr lang="en-US" altLang="en-US" sz="1800" dirty="0"/>
              <a:t>Timing</a:t>
            </a:r>
          </a:p>
          <a:p>
            <a:pPr lvl="1"/>
            <a:r>
              <a:rPr lang="en-US" altLang="en-US" sz="1800" dirty="0"/>
              <a:t>Network – </a:t>
            </a:r>
            <a:r>
              <a:rPr lang="en-US" altLang="en-US" sz="1800" b="1" dirty="0">
                <a:solidFill>
                  <a:srgbClr val="00B0F0"/>
                </a:solidFill>
              </a:rPr>
              <a:t>SCADA</a:t>
            </a:r>
            <a:r>
              <a:rPr lang="en-US" altLang="en-US" sz="1800" dirty="0"/>
              <a:t>, Instrumentation, Data Acquisition</a:t>
            </a:r>
          </a:p>
          <a:p>
            <a:pPr lvl="1"/>
            <a:r>
              <a:rPr lang="en-US" altLang="en-US" sz="1800" b="1" dirty="0">
                <a:solidFill>
                  <a:srgbClr val="00B0F0"/>
                </a:solidFill>
              </a:rPr>
              <a:t>Services – this is the SCADA system</a:t>
            </a:r>
            <a:r>
              <a:rPr lang="en-US" altLang="en-US" sz="1800" b="1" dirty="0"/>
              <a:t>.</a:t>
            </a:r>
          </a:p>
          <a:p>
            <a:endParaRPr lang="en-US" altLang="en-US" sz="2200" b="1" dirty="0"/>
          </a:p>
          <a:p>
            <a:r>
              <a:rPr lang="en-US" altLang="en-US" sz="2200" b="1" dirty="0">
                <a:solidFill>
                  <a:srgbClr val="00B0F0"/>
                </a:solidFill>
              </a:rPr>
              <a:t>Supervisory Control and Data Acquisition Systems SCADA are from industrial control. Scientific Facilities are not similar to Industrial Control Systems except the scale and performance is two orders of magnitude more demanding.</a:t>
            </a:r>
          </a:p>
          <a:p>
            <a:pPr lvl="1"/>
            <a:endParaRPr lang="en-US" altLang="en-US" sz="1800" dirty="0">
              <a:solidFill>
                <a:srgbClr val="00B0F0"/>
              </a:solidFill>
            </a:endParaRPr>
          </a:p>
          <a:p>
            <a:pPr lvl="1"/>
            <a:endParaRPr lang="en-US" altLang="en-US" sz="1800" dirty="0"/>
          </a:p>
        </p:txBody>
      </p:sp>
    </p:spTree>
    <p:extLst>
      <p:ext uri="{BB962C8B-B14F-4D97-AF65-F5344CB8AC3E}">
        <p14:creationId xmlns:p14="http://schemas.microsoft.com/office/powerpoint/2010/main" val="42442568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42198</TotalTime>
  <Words>4518</Words>
  <Application>Microsoft Office PowerPoint</Application>
  <PresentationFormat>Widescreen</PresentationFormat>
  <Paragraphs>616</Paragraphs>
  <Slides>41</Slides>
  <Notes>12</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41</vt:i4>
      </vt:variant>
    </vt:vector>
  </HeadingPairs>
  <TitlesOfParts>
    <vt:vector size="54" baseType="lpstr">
      <vt:lpstr>ＭＳ Ｐゴシック</vt:lpstr>
      <vt:lpstr>ＭＳ Ｐゴシック</vt:lpstr>
      <vt:lpstr>Arial</vt:lpstr>
      <vt:lpstr>Arial Narrow</vt:lpstr>
      <vt:lpstr>Calibri</vt:lpstr>
      <vt:lpstr>Calibri Light</vt:lpstr>
      <vt:lpstr>Consolas</vt:lpstr>
      <vt:lpstr>Courier New</vt:lpstr>
      <vt:lpstr>Oswald Regular</vt:lpstr>
      <vt:lpstr>Times New Roman</vt:lpstr>
      <vt:lpstr>Office Theme</vt:lpstr>
      <vt:lpstr>1_Office</vt:lpstr>
      <vt:lpstr>Office</vt:lpstr>
      <vt:lpstr>PowerPoint Presentation</vt:lpstr>
      <vt:lpstr>Outline</vt:lpstr>
      <vt:lpstr>Scientific Control System - Scope</vt:lpstr>
      <vt:lpstr>Scientific Control System - Scope</vt:lpstr>
      <vt:lpstr>Scientific Control System - Requirements </vt:lpstr>
      <vt:lpstr>Scientific Control System – Requirements gone awry </vt:lpstr>
      <vt:lpstr>Scientific Control System - Requirements</vt:lpstr>
      <vt:lpstr>Scientific Control System – Instrument Challenges</vt:lpstr>
      <vt:lpstr>Scientific Control System – Where is SCADA</vt:lpstr>
      <vt:lpstr>PowerPoint Presentation</vt:lpstr>
      <vt:lpstr>EPICS is a well proven SCADA platform</vt:lpstr>
      <vt:lpstr>PowerPoint Presentation</vt:lpstr>
      <vt:lpstr>PowerPoint Presentation</vt:lpstr>
      <vt:lpstr>Example: Basic Temperature Control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EPICS Tools have 10’s of man years of development</vt:lpstr>
      <vt:lpstr>PowerPoint Presentation</vt:lpstr>
      <vt:lpstr>Synoptic Display - ORNL HFIR CG-1D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EPICS Can Integrate High Performance Systems</vt:lpstr>
      <vt:lpstr>PowerPoint Presentation</vt:lpstr>
      <vt:lpstr>PowerPoint Presentation</vt:lpstr>
      <vt:lpstr>PowerPoint Presentation</vt:lpstr>
      <vt:lpstr>PowerPoint Presentation</vt:lpstr>
      <vt:lpstr>Collaboration is not limited to SCADA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BobDalesio</dc:creator>
  <cp:lastModifiedBy>Leo Dalesio</cp:lastModifiedBy>
  <cp:revision>107</cp:revision>
  <dcterms:created xsi:type="dcterms:W3CDTF">2017-09-24T20:07:40Z</dcterms:created>
  <dcterms:modified xsi:type="dcterms:W3CDTF">2025-09-20T12:53:25Z</dcterms:modified>
</cp:coreProperties>
</file>