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gif" ContentType="image/gif"/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86" r:id="rId2"/>
    <p:sldId id="289" r:id="rId3"/>
    <p:sldId id="302" r:id="rId4"/>
    <p:sldId id="296" r:id="rId5"/>
    <p:sldId id="297" r:id="rId6"/>
    <p:sldId id="298" r:id="rId7"/>
    <p:sldId id="256" r:id="rId8"/>
    <p:sldId id="300" r:id="rId9"/>
    <p:sldId id="299" r:id="rId10"/>
    <p:sldId id="301" r:id="rId11"/>
    <p:sldId id="290" r:id="rId12"/>
    <p:sldId id="304" r:id="rId13"/>
    <p:sldId id="303" r:id="rId14"/>
    <p:sldId id="280" r:id="rId15"/>
  </p:sldIdLst>
  <p:sldSz cx="12192000" cy="6858000"/>
  <p:notesSz cx="6858000" cy="9144000"/>
  <p:embeddedFontLst>
    <p:embeddedFont>
      <p:font typeface="Oswald Regular" panose="02000503000000000000" pitchFamily="2" charset="77"/>
      <p:regular r:id="rId18"/>
    </p:embeddedFont>
    <p:embeddedFont>
      <p:font typeface="Source Sans Pro" panose="020B0503030403020204" pitchFamily="34" charset="0"/>
      <p:regular r:id="rId19"/>
      <p:bold r:id="rId20"/>
      <p:italic r:id="rId21"/>
      <p:boldItalic r:id="rId22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D0CF"/>
    <a:srgbClr val="A91D37"/>
    <a:srgbClr val="000000"/>
    <a:srgbClr val="EFB531"/>
    <a:srgbClr val="0033C3"/>
    <a:srgbClr val="D3D3D3"/>
    <a:srgbClr val="B8B8B8"/>
    <a:srgbClr val="115593"/>
    <a:srgbClr val="156BB8"/>
    <a:srgbClr val="0202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77" autoAdjust="0"/>
    <p:restoredTop sz="95745" autoAdjust="0"/>
  </p:normalViewPr>
  <p:slideViewPr>
    <p:cSldViewPr snapToGrid="0">
      <p:cViewPr varScale="1">
        <p:scale>
          <a:sx n="116" d="100"/>
          <a:sy n="116" d="100"/>
        </p:scale>
        <p:origin x="216" y="2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22" d="100"/>
          <a:sy n="122" d="100"/>
        </p:scale>
        <p:origin x="491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65E76C91-9915-4458-B23D-3EA65401600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6FB7AE3-DFD2-49AA-A887-7324B1F10AA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0E58FE-3AE1-4995-80E6-8AF0F1DA0E4E}" type="datetimeFigureOut">
              <a:rPr lang="de-DE" smtClean="0"/>
              <a:t>17.09.25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FC00001-5093-43F7-BD9F-EF265DE5228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453EC2C-99A1-4C15-A25C-1C6F2B3A893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747158-EF9E-49A5-B018-E307E4952F0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53218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091381-FB9B-4B1C-99E3-890DFD4525D3}" type="datetimeFigureOut">
              <a:rPr lang="de-DE" smtClean="0"/>
              <a:t>17.09.25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D9B650-A7F0-464D-8688-D88779A13E2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650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AA5189-E3C0-5541-BCD2-55708D4D52CC}" type="slidenum">
              <a:rPr lang="de-DE"/>
              <a:pPr/>
              <a:t>14</a:t>
            </a:fld>
            <a:endParaRPr lang="de-DE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3178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03146D-F9CD-4667-9733-9159758359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D83CE06-6889-4F07-9BDB-F60D87A011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E369807-43E9-4E6F-A3E0-5D77B68F98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17.09.25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9A6AF13-49B3-4FE9-B94D-0CD8BBAE9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4B81F20-5618-4C2C-B875-915115B7E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7234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5F8505-DC85-4124-B03D-74FED5553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DCD297E-272F-4873-A2EA-99254EB5A0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9079D37-5C54-4648-BC05-D93512E0FE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17.09.25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1FC2188-E367-4F3B-B212-CBD08385D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EB827D5-7942-4DB0-866C-DFD78B5C2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9997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E50A8C9-E3BB-4DA1-AF29-8CB58BAE5E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5998828-6246-499E-8416-8FA63C50DC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CA716FF-32E2-417F-8FB2-3B74298210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17.09.25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B976C2B-432E-40FA-BD82-526215F83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68DD793-DB9D-48DE-BE05-FB76A1153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1109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80AC99-2076-43D9-B787-7562050BC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C3EEA89-F850-4F9A-AF61-50796D8101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059DD63-82FB-45C4-9C46-A46D9D89D7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17.09.25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22F4776-D99C-4135-B29D-B7D988671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3F7797C-8BB4-442E-8DDB-97B3C1E12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0152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F8B62F-7BA0-465D-BEBF-182FFE6CD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2115AEB-4E22-4AC3-A18A-0162782995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FBD60CA-7E10-4594-A689-D06550C903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17.09.25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2C4FC93-C90F-4DC1-81C0-083990C3E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B77A670-2D23-47BD-B759-B5E5CF525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3813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723B35-854E-4696-8A87-7E7B728A3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3645F74-BD8D-4E4E-BDB9-D02A44EEAA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361FF99-02E9-4119-919B-E4B5BEC23B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9927D07-FAB5-4FEF-91B2-B2533B9FDA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17.09.25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5283F85-213C-4B7A-9B9D-F8AD8A926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123057A-E691-4F8C-9DE9-72DBAB7EE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6650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3BEA62-38E6-4B5F-AD25-C142598740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A12F239-6267-4445-88DA-C6FA8FDAF9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98EFE8D-222A-401D-9C0F-BC9592B993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52B5365-1527-4EE6-B7A0-96E7210401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7DA62BEE-9E9A-4648-BE58-51CCA22500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1F725D7-3A71-4698-AD5D-05CA495604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17.09.25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F205A89-55DB-4AA1-9811-6CB6C2534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88FAFAE-4685-4696-8BE6-A9FF1C1EC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2133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BCFD02-FCDE-4CDE-BBD9-303E9235C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CE4FC69-EEA5-4B6F-9EDC-3FE3A444E6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17.09.25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5CD84CD-7858-4431-B124-3BC3FE4B8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53F721B-6992-4CBE-92C7-8C16E4774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8700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7638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47622E-6FA0-48E8-841D-5199DDA5B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4C957F8-4344-4A7D-9FA7-6EBAC93AB6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1139DC7-5A2B-438D-B985-4A4B096EFB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6CE11AD-5C9B-4155-94F7-DAA73F198D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17.09.25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3BA642A-8B77-4D6B-92C3-91DD03805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882536F-7F1A-47B5-96F6-7CCF0B54C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6525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3AF85-EB0C-4B9D-A332-DFE9B7A53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D11919E-478C-47FE-A050-93C6355CEC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CC08F94-D57A-4C09-81F4-00E41C9F9B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00857B2-BC24-4673-8C75-6C4D5949A6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17.09.25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7CFE2D3-1321-4B02-A5E1-2F6145178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E0553D3-324D-4DAF-814A-4A7C55D8C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6836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E3195E9B-F05D-4615-B542-936C87620061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004955" y="6123708"/>
            <a:ext cx="656278" cy="347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113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ttkorhonen/vlinac" TargetMode="External"/><Relationship Id="rId2" Type="http://schemas.openxmlformats.org/officeDocument/2006/relationships/hyperlink" Target="https://github.com/oac-tree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AB200AE4-4BB0-45E2-BF76-953BC07FEE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D84EAC81-8748-45A9-9E48-D8B6C99A5DB4}"/>
              </a:ext>
            </a:extLst>
          </p:cNvPr>
          <p:cNvSpPr txBox="1"/>
          <p:nvPr/>
        </p:nvSpPr>
        <p:spPr>
          <a:xfrm>
            <a:off x="5856799" y="3183875"/>
            <a:ext cx="5558712" cy="98628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0" hangingPunct="0"/>
            <a:r>
              <a:rPr lang="de-DE" sz="4400" spc="30" dirty="0" err="1">
                <a:solidFill>
                  <a:srgbClr val="C7DE37"/>
                </a:solidFill>
                <a:latin typeface="Oswald Regular"/>
                <a:cs typeface="Oswald Regular"/>
              </a:rPr>
              <a:t>Shaking</a:t>
            </a:r>
            <a:r>
              <a:rPr lang="de-DE" sz="4400" spc="30" dirty="0">
                <a:solidFill>
                  <a:srgbClr val="C7DE37"/>
                </a:solidFill>
                <a:latin typeface="Oswald Regular"/>
                <a:cs typeface="Oswald Regular"/>
              </a:rPr>
              <a:t> </a:t>
            </a:r>
            <a:r>
              <a:rPr lang="de-DE" sz="4400" spc="30" dirty="0" err="1">
                <a:solidFill>
                  <a:srgbClr val="C7DE37"/>
                </a:solidFill>
                <a:latin typeface="Oswald Regular"/>
                <a:cs typeface="Oswald Regular"/>
              </a:rPr>
              <a:t>the</a:t>
            </a:r>
            <a:r>
              <a:rPr lang="de-DE" sz="4400" spc="30" dirty="0">
                <a:solidFill>
                  <a:srgbClr val="C7DE37"/>
                </a:solidFill>
                <a:latin typeface="Oswald Regular"/>
                <a:cs typeface="Oswald Regular"/>
              </a:rPr>
              <a:t> </a:t>
            </a:r>
            <a:r>
              <a:rPr lang="de-DE" sz="4400" spc="30" dirty="0" err="1">
                <a:solidFill>
                  <a:srgbClr val="C7DE37"/>
                </a:solidFill>
                <a:latin typeface="Oswald Regular"/>
                <a:cs typeface="Oswald Regular"/>
              </a:rPr>
              <a:t>oac-tree</a:t>
            </a:r>
            <a:endParaRPr lang="de-DE" sz="4400" spc="30" dirty="0">
              <a:solidFill>
                <a:srgbClr val="C7DE37"/>
              </a:solidFill>
              <a:latin typeface="Oswald Regular"/>
              <a:cs typeface="Oswald Regular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0B20AEB-16DA-447D-918E-30BDB777D5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3617" y="1513153"/>
            <a:ext cx="1865076" cy="986284"/>
          </a:xfrm>
          <a:prstGeom prst="rect">
            <a:avLst/>
          </a:prstGeom>
        </p:spPr>
      </p:pic>
      <p:pic>
        <p:nvPicPr>
          <p:cNvPr id="2" name="Picture 4" descr="a green cartoon character is standing next to a tree">
            <a:extLst>
              <a:ext uri="{FF2B5EF4-FFF2-40B4-BE49-F238E27FC236}">
                <a16:creationId xmlns:a16="http://schemas.microsoft.com/office/drawing/2014/main" id="{8B06F2CE-46AB-E00C-1FDC-B2980215D1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4153" y="4538949"/>
            <a:ext cx="3127071" cy="1762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98284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94B564-2C6C-2950-4C36-39F78CBF50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creen Recording 2025-03-31 at 12.43.16">
            <a:hlinkClick r:id="" action="ppaction://media"/>
            <a:extLst>
              <a:ext uri="{FF2B5EF4-FFF2-40B4-BE49-F238E27FC236}">
                <a16:creationId xmlns:a16="http://schemas.microsoft.com/office/drawing/2014/main" id="{527C1E05-63D9-450C-909E-90931F0BBCC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846786" y="296917"/>
            <a:ext cx="7008036" cy="6264166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18DE1C08-BA5B-34AE-7DA4-26E72A3C1F52}"/>
              </a:ext>
            </a:extLst>
          </p:cNvPr>
          <p:cNvSpPr txBox="1"/>
          <p:nvPr/>
        </p:nvSpPr>
        <p:spPr>
          <a:xfrm>
            <a:off x="337166" y="585857"/>
            <a:ext cx="3509620" cy="44895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9C072D"/>
              </a:buClr>
              <a:tabLst>
                <a:tab pos="392682" algn="l"/>
              </a:tabLst>
            </a:pPr>
            <a:r>
              <a:rPr lang="en-GB" sz="3200" b="1" dirty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Substitution result</a:t>
            </a:r>
            <a:endParaRPr lang="en-GB" sz="3200" b="1" noProof="0" dirty="0">
              <a:solidFill>
                <a:srgbClr val="60737F"/>
              </a:solidFill>
              <a:latin typeface="Oswald Regular" panose="02000503000000000000" pitchFamily="2" charset="0"/>
              <a:ea typeface="Milo-Medium"/>
              <a:cs typeface="Source Sans Pro"/>
            </a:endParaRP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This short screen capture shows the end result.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The resulting XML snippet can be inserted in a top-level XML as an external procedure. 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000" noProof="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The simple internal “</a:t>
            </a:r>
            <a:r>
              <a:rPr lang="en-GB" sz="2000" noProof="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check&amp;set</a:t>
            </a:r>
            <a:r>
              <a:rPr lang="en-GB" sz="2000" noProof="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” procedure is called for each substituted line.</a:t>
            </a:r>
          </a:p>
        </p:txBody>
      </p:sp>
    </p:spTree>
    <p:extLst>
      <p:ext uri="{BB962C8B-B14F-4D97-AF65-F5344CB8AC3E}">
        <p14:creationId xmlns:p14="http://schemas.microsoft.com/office/powerpoint/2010/main" val="1743672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7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3"/>
          <p:cNvSpPr txBox="1"/>
          <p:nvPr/>
        </p:nvSpPr>
        <p:spPr>
          <a:xfrm>
            <a:off x="1314628" y="456623"/>
            <a:ext cx="9283883" cy="36379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9C072D"/>
              </a:buClr>
              <a:tabLst>
                <a:tab pos="392682" algn="l"/>
              </a:tabLst>
            </a:pPr>
            <a:r>
              <a:rPr lang="de-DE" sz="3200" b="1" dirty="0" err="1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Reacting</a:t>
            </a:r>
            <a:r>
              <a:rPr lang="de-DE" sz="3200" b="1" dirty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 </a:t>
            </a:r>
            <a:r>
              <a:rPr lang="de-DE" sz="3200" b="1" dirty="0" err="1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to</a:t>
            </a:r>
            <a:r>
              <a:rPr lang="de-DE" sz="3200" b="1" dirty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 </a:t>
            </a:r>
            <a:r>
              <a:rPr lang="de-DE" sz="3200" b="1" dirty="0" err="1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changes</a:t>
            </a:r>
            <a:r>
              <a:rPr lang="de-DE" sz="3200" b="1" dirty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:</a:t>
            </a:r>
          </a:p>
          <a:p>
            <a:pPr marL="342900" indent="-342900" eaLnBrk="0" hangingPunct="0"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In a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complex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system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,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running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a linear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sequence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has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ist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limits</a:t>
            </a:r>
            <a:endParaRPr lang="de-DE" sz="2400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marL="800100" lvl="1" indent="-342900" eaLnBrk="0" hangingPunct="0"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What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if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something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happens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during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or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after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the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sequence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is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done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?</a:t>
            </a:r>
          </a:p>
          <a:p>
            <a:pPr marL="1257300" lvl="2" indent="-342900" eaLnBrk="0" hangingPunct="0"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A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component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fails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, 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setting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fails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,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configuration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changes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,…</a:t>
            </a:r>
          </a:p>
          <a:p>
            <a:pPr marL="800100" lvl="1" indent="-342900" eaLnBrk="0" hangingPunct="0"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Re-run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the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whole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sequence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?</a:t>
            </a:r>
          </a:p>
          <a:p>
            <a:pPr marL="1257300" lvl="2" indent="-342900" eaLnBrk="0" hangingPunct="0"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Structuring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a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big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state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machine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to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react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to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changes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is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tough!</a:t>
            </a:r>
          </a:p>
          <a:p>
            <a:pPr marL="800100" lvl="1" indent="-342900" eaLnBrk="0" hangingPunct="0"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With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oac-tree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,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using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“Repeat“,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conditions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can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be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made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to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be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constantly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evaluated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. This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is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probably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the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more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common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case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22D886-D1E3-A654-108A-5D04351BBC57}"/>
              </a:ext>
            </a:extLst>
          </p:cNvPr>
          <p:cNvSpPr txBox="1"/>
          <p:nvPr/>
        </p:nvSpPr>
        <p:spPr>
          <a:xfrm>
            <a:off x="1174848" y="4243362"/>
            <a:ext cx="70217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1"/>
                </a:solidFill>
              </a:rPr>
              <a:t>                   &lt;Repeat </a:t>
            </a:r>
            <a:r>
              <a:rPr lang="en-GB" sz="1400" dirty="0" err="1">
                <a:solidFill>
                  <a:schemeClr val="accent1"/>
                </a:solidFill>
              </a:rPr>
              <a:t>maxCount</a:t>
            </a:r>
            <a:r>
              <a:rPr lang="en-GB" sz="1400" dirty="0">
                <a:solidFill>
                  <a:schemeClr val="accent1"/>
                </a:solidFill>
              </a:rPr>
              <a:t>="-1"&gt;</a:t>
            </a:r>
          </a:p>
          <a:p>
            <a:r>
              <a:rPr lang="en-GB" sz="1400" dirty="0">
                <a:solidFill>
                  <a:schemeClr val="accent1"/>
                </a:solidFill>
              </a:rPr>
              <a:t>                        &lt;Sequence&gt;</a:t>
            </a:r>
          </a:p>
          <a:p>
            <a:r>
              <a:rPr lang="en-GB" sz="1400" dirty="0">
                <a:solidFill>
                  <a:schemeClr val="accent1"/>
                </a:solidFill>
              </a:rPr>
              <a:t>                            &lt;Fallback name="Beam Dest check"&gt;</a:t>
            </a:r>
          </a:p>
          <a:p>
            <a:r>
              <a:rPr lang="en-GB" sz="1400" dirty="0">
                <a:solidFill>
                  <a:schemeClr val="accent1"/>
                </a:solidFill>
              </a:rPr>
              <a:t>                                &lt;Equals </a:t>
            </a:r>
            <a:r>
              <a:rPr lang="en-GB" sz="1400" dirty="0" err="1">
                <a:solidFill>
                  <a:schemeClr val="accent1"/>
                </a:solidFill>
              </a:rPr>
              <a:t>leftVar</a:t>
            </a:r>
            <a:r>
              <a:rPr lang="en-GB" sz="1400" dirty="0">
                <a:solidFill>
                  <a:schemeClr val="accent1"/>
                </a:solidFill>
              </a:rPr>
              <a:t>="</a:t>
            </a:r>
            <a:r>
              <a:rPr lang="en-GB" sz="1400" dirty="0" err="1">
                <a:solidFill>
                  <a:schemeClr val="accent1"/>
                </a:solidFill>
              </a:rPr>
              <a:t>BeamDest.value.index</a:t>
            </a:r>
            <a:r>
              <a:rPr lang="en-GB" sz="1400" dirty="0">
                <a:solidFill>
                  <a:schemeClr val="accent1"/>
                </a:solidFill>
              </a:rPr>
              <a:t>" </a:t>
            </a:r>
            <a:r>
              <a:rPr lang="en-GB" sz="1400" dirty="0" err="1">
                <a:solidFill>
                  <a:schemeClr val="accent1"/>
                </a:solidFill>
              </a:rPr>
              <a:t>rightVar</a:t>
            </a:r>
            <a:r>
              <a:rPr lang="en-GB" sz="1400" dirty="0">
                <a:solidFill>
                  <a:schemeClr val="accent1"/>
                </a:solidFill>
              </a:rPr>
              <a:t>="FC2"/&gt;</a:t>
            </a:r>
          </a:p>
          <a:p>
            <a:r>
              <a:rPr lang="en-GB" sz="1400" dirty="0">
                <a:solidFill>
                  <a:schemeClr val="accent1"/>
                </a:solidFill>
              </a:rPr>
              <a:t>                                &lt;Sequence&gt;</a:t>
            </a:r>
          </a:p>
          <a:p>
            <a:r>
              <a:rPr lang="en-GB" sz="1400" dirty="0">
                <a:solidFill>
                  <a:schemeClr val="accent1"/>
                </a:solidFill>
              </a:rPr>
              <a:t>                                    &lt;Copy </a:t>
            </a:r>
            <a:r>
              <a:rPr lang="en-GB" sz="1400" dirty="0" err="1">
                <a:solidFill>
                  <a:schemeClr val="accent1"/>
                </a:solidFill>
              </a:rPr>
              <a:t>inputVar</a:t>
            </a:r>
            <a:r>
              <a:rPr lang="en-GB" sz="1400" dirty="0">
                <a:solidFill>
                  <a:schemeClr val="accent1"/>
                </a:solidFill>
              </a:rPr>
              <a:t>="</a:t>
            </a:r>
            <a:r>
              <a:rPr lang="en-GB" sz="1400" dirty="0" err="1">
                <a:solidFill>
                  <a:schemeClr val="accent1"/>
                </a:solidFill>
              </a:rPr>
              <a:t>LowCurrent</a:t>
            </a:r>
            <a:r>
              <a:rPr lang="en-GB" sz="1400" dirty="0">
                <a:solidFill>
                  <a:schemeClr val="accent1"/>
                </a:solidFill>
              </a:rPr>
              <a:t>" </a:t>
            </a:r>
            <a:r>
              <a:rPr lang="en-GB" sz="1400" dirty="0" err="1">
                <a:solidFill>
                  <a:schemeClr val="accent1"/>
                </a:solidFill>
              </a:rPr>
              <a:t>outputVar</a:t>
            </a:r>
            <a:r>
              <a:rPr lang="en-GB" sz="1400" dirty="0">
                <a:solidFill>
                  <a:schemeClr val="accent1"/>
                </a:solidFill>
              </a:rPr>
              <a:t>="</a:t>
            </a:r>
            <a:r>
              <a:rPr lang="en-GB" sz="1400" dirty="0" err="1">
                <a:solidFill>
                  <a:schemeClr val="accent1"/>
                </a:solidFill>
              </a:rPr>
              <a:t>BeamMode.value.index</a:t>
            </a:r>
            <a:r>
              <a:rPr lang="en-GB" sz="1400" dirty="0">
                <a:solidFill>
                  <a:schemeClr val="accent1"/>
                </a:solidFill>
              </a:rPr>
              <a:t>"/&gt;</a:t>
            </a:r>
          </a:p>
          <a:p>
            <a:r>
              <a:rPr lang="en-GB" sz="1400" dirty="0">
                <a:solidFill>
                  <a:schemeClr val="accent1"/>
                </a:solidFill>
              </a:rPr>
              <a:t>                                &lt;/Sequence&gt;</a:t>
            </a:r>
          </a:p>
          <a:p>
            <a:r>
              <a:rPr lang="en-GB" sz="1400" dirty="0">
                <a:solidFill>
                  <a:schemeClr val="accent1"/>
                </a:solidFill>
              </a:rPr>
              <a:t>                            &lt;/Fallback&gt;</a:t>
            </a:r>
          </a:p>
          <a:p>
            <a:r>
              <a:rPr lang="en-GB" sz="1400" dirty="0">
                <a:solidFill>
                  <a:schemeClr val="accent1"/>
                </a:solidFill>
              </a:rPr>
              <a:t>	…(sequence continues…)</a:t>
            </a:r>
          </a:p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7005A0-2070-1A65-1B22-ED2F7AF09F99}"/>
              </a:ext>
            </a:extLst>
          </p:cNvPr>
          <p:cNvSpPr txBox="1"/>
          <p:nvPr/>
        </p:nvSpPr>
        <p:spPr>
          <a:xfrm>
            <a:off x="8835528" y="4751193"/>
            <a:ext cx="2412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 snippet showing continuous evaluation. </a:t>
            </a:r>
          </a:p>
        </p:txBody>
      </p:sp>
    </p:spTree>
    <p:extLst>
      <p:ext uri="{BB962C8B-B14F-4D97-AF65-F5344CB8AC3E}">
        <p14:creationId xmlns:p14="http://schemas.microsoft.com/office/powerpoint/2010/main" val="6973846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2D8CED-F713-035D-C486-963B3EA76A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3">
            <a:extLst>
              <a:ext uri="{FF2B5EF4-FFF2-40B4-BE49-F238E27FC236}">
                <a16:creationId xmlns:a16="http://schemas.microsoft.com/office/drawing/2014/main" id="{A06BD98B-12AA-30D6-4738-4D0034C202E3}"/>
              </a:ext>
            </a:extLst>
          </p:cNvPr>
          <p:cNvSpPr txBox="1"/>
          <p:nvPr/>
        </p:nvSpPr>
        <p:spPr>
          <a:xfrm>
            <a:off x="943778" y="456623"/>
            <a:ext cx="7891751" cy="63771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9C072D"/>
              </a:buClr>
              <a:tabLst>
                <a:tab pos="392682" algn="l"/>
              </a:tabLst>
            </a:pPr>
            <a:r>
              <a:rPr lang="de-DE" sz="3200" b="1" dirty="0" err="1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Reacting</a:t>
            </a:r>
            <a:r>
              <a:rPr lang="de-DE" sz="3200" b="1" dirty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 </a:t>
            </a:r>
            <a:r>
              <a:rPr lang="de-DE" sz="3200" b="1" dirty="0" err="1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to</a:t>
            </a:r>
            <a:r>
              <a:rPr lang="de-DE" sz="3200" b="1" dirty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 </a:t>
            </a:r>
            <a:r>
              <a:rPr lang="de-DE" sz="3200" b="1" dirty="0" err="1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changes</a:t>
            </a:r>
            <a:r>
              <a:rPr lang="de-DE" sz="3200" b="1" dirty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: design </a:t>
            </a:r>
            <a:r>
              <a:rPr lang="de-DE" sz="3200" b="1" dirty="0" err="1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methods</a:t>
            </a:r>
            <a:endParaRPr lang="de-DE" sz="3200" b="1" dirty="0">
              <a:solidFill>
                <a:srgbClr val="60737F"/>
              </a:solidFill>
              <a:latin typeface="Oswald Regular" panose="02000503000000000000" pitchFamily="2" charset="0"/>
              <a:ea typeface="Milo-Medium"/>
              <a:cs typeface="Source Sans Pro"/>
            </a:endParaRPr>
          </a:p>
          <a:p>
            <a:pPr marL="342900" indent="-342900" eaLnBrk="0" hangingPunct="0"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Going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back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to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the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earlier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magnet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setting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snippet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:</a:t>
            </a:r>
          </a:p>
          <a:p>
            <a:pPr>
              <a:buNone/>
            </a:pPr>
            <a:r>
              <a:rPr lang="en-GB" sz="1400" b="1" dirty="0">
                <a:solidFill>
                  <a:srgbClr val="000000"/>
                </a:solidFill>
                <a:latin typeface="Menlo" panose="020B0609030804020204" pitchFamily="49" charset="0"/>
              </a:rPr>
              <a:t>    &lt;Sequence name="</a:t>
            </a:r>
            <a:r>
              <a:rPr lang="en-GB" sz="1400" b="1" dirty="0" err="1">
                <a:solidFill>
                  <a:srgbClr val="000000"/>
                </a:solidFill>
                <a:latin typeface="Menlo" panose="020B0609030804020204" pitchFamily="49" charset="0"/>
              </a:rPr>
              <a:t>MagnetSetting</a:t>
            </a:r>
            <a:r>
              <a:rPr lang="en-GB" sz="1400" b="1" dirty="0">
                <a:solidFill>
                  <a:srgbClr val="000000"/>
                </a:solidFill>
                <a:latin typeface="Menlo" panose="020B0609030804020204" pitchFamily="49" charset="0"/>
              </a:rPr>
              <a:t>"&gt;</a:t>
            </a:r>
          </a:p>
          <a:p>
            <a:pPr>
              <a:buNone/>
            </a:pPr>
            <a:r>
              <a:rPr lang="en-GB" sz="1400" b="1" dirty="0">
                <a:solidFill>
                  <a:srgbClr val="000000"/>
                </a:solidFill>
                <a:latin typeface="Menlo" panose="020B0609030804020204" pitchFamily="49" charset="0"/>
              </a:rPr>
              <a:t>        &lt;Fallback name="Set magnet"&gt;</a:t>
            </a:r>
          </a:p>
          <a:p>
            <a:pPr>
              <a:buNone/>
            </a:pPr>
            <a:r>
              <a:rPr lang="en-GB" sz="1400" b="1" dirty="0">
                <a:solidFill>
                  <a:srgbClr val="000000"/>
                </a:solidFill>
                <a:latin typeface="Menlo" panose="020B0609030804020204" pitchFamily="49" charset="0"/>
              </a:rPr>
              <a:t>            </a:t>
            </a:r>
            <a:r>
              <a:rPr lang="en-GB" sz="1400" b="1" dirty="0">
                <a:solidFill>
                  <a:srgbClr val="000000"/>
                </a:solidFill>
                <a:highlight>
                  <a:srgbClr val="FFFF00"/>
                </a:highlight>
                <a:latin typeface="Menlo" panose="020B0609030804020204" pitchFamily="49" charset="0"/>
              </a:rPr>
              <a:t>&lt;Equals </a:t>
            </a:r>
            <a:r>
              <a:rPr lang="en-GB" sz="1400" b="1" dirty="0" err="1">
                <a:solidFill>
                  <a:srgbClr val="000000"/>
                </a:solidFill>
                <a:highlight>
                  <a:srgbClr val="FFFF00"/>
                </a:highlight>
                <a:latin typeface="Menlo" panose="020B0609030804020204" pitchFamily="49" charset="0"/>
              </a:rPr>
              <a:t>leftVar</a:t>
            </a:r>
            <a:r>
              <a:rPr lang="en-GB" sz="1400" b="1" dirty="0">
                <a:solidFill>
                  <a:srgbClr val="000000"/>
                </a:solidFill>
                <a:highlight>
                  <a:srgbClr val="FFFF00"/>
                </a:highlight>
                <a:latin typeface="Menlo" panose="020B0609030804020204" pitchFamily="49" charset="0"/>
              </a:rPr>
              <a:t>="$</a:t>
            </a:r>
            <a:r>
              <a:rPr lang="en-GB" sz="1400" b="1" dirty="0" err="1">
                <a:solidFill>
                  <a:srgbClr val="000000"/>
                </a:solidFill>
                <a:highlight>
                  <a:srgbClr val="FFFF00"/>
                </a:highlight>
                <a:latin typeface="Menlo" panose="020B0609030804020204" pitchFamily="49" charset="0"/>
              </a:rPr>
              <a:t>MagnetSP</a:t>
            </a:r>
            <a:r>
              <a:rPr lang="en-GB" sz="1400" b="1" dirty="0">
                <a:solidFill>
                  <a:srgbClr val="000000"/>
                </a:solidFill>
                <a:highlight>
                  <a:srgbClr val="FFFF00"/>
                </a:highlight>
                <a:latin typeface="Menlo" panose="020B0609030804020204" pitchFamily="49" charset="0"/>
              </a:rPr>
              <a:t>" </a:t>
            </a:r>
            <a:r>
              <a:rPr lang="en-GB" sz="1400" b="1" dirty="0" err="1">
                <a:solidFill>
                  <a:srgbClr val="000000"/>
                </a:solidFill>
                <a:highlight>
                  <a:srgbClr val="FFFF00"/>
                </a:highlight>
                <a:latin typeface="Menlo" panose="020B0609030804020204" pitchFamily="49" charset="0"/>
              </a:rPr>
              <a:t>rightVar</a:t>
            </a:r>
            <a:r>
              <a:rPr lang="en-GB" sz="1400" b="1" dirty="0">
                <a:solidFill>
                  <a:srgbClr val="000000"/>
                </a:solidFill>
                <a:highlight>
                  <a:srgbClr val="FFFF00"/>
                </a:highlight>
                <a:latin typeface="Menlo" panose="020B0609030804020204" pitchFamily="49" charset="0"/>
              </a:rPr>
              <a:t>="$</a:t>
            </a:r>
            <a:r>
              <a:rPr lang="en-GB" sz="1400" b="1" dirty="0" err="1">
                <a:solidFill>
                  <a:srgbClr val="000000"/>
                </a:solidFill>
                <a:highlight>
                  <a:srgbClr val="FFFF00"/>
                </a:highlight>
                <a:latin typeface="Menlo" panose="020B0609030804020204" pitchFamily="49" charset="0"/>
              </a:rPr>
              <a:t>SetPoint</a:t>
            </a:r>
            <a:r>
              <a:rPr lang="en-GB" sz="1400" b="1" dirty="0">
                <a:solidFill>
                  <a:srgbClr val="000000"/>
                </a:solidFill>
                <a:highlight>
                  <a:srgbClr val="FFFF00"/>
                </a:highlight>
                <a:latin typeface="Menlo" panose="020B0609030804020204" pitchFamily="49" charset="0"/>
              </a:rPr>
              <a:t>"/&gt;</a:t>
            </a:r>
          </a:p>
          <a:p>
            <a:pPr>
              <a:buNone/>
            </a:pPr>
            <a:r>
              <a:rPr lang="en-GB" sz="1400" b="1" dirty="0">
                <a:solidFill>
                  <a:srgbClr val="000000"/>
                </a:solidFill>
                <a:latin typeface="Menlo" panose="020B0609030804020204" pitchFamily="49" charset="0"/>
              </a:rPr>
              <a:t>            </a:t>
            </a:r>
            <a:r>
              <a:rPr lang="en-GB" sz="1400" b="1" dirty="0">
                <a:solidFill>
                  <a:srgbClr val="000000"/>
                </a:solidFill>
                <a:highlight>
                  <a:srgbClr val="00FFFF"/>
                </a:highlight>
                <a:latin typeface="Menlo" panose="020B0609030804020204" pitchFamily="49" charset="0"/>
              </a:rPr>
              <a:t>&lt;Sequence&gt;</a:t>
            </a:r>
          </a:p>
          <a:p>
            <a:pPr>
              <a:buNone/>
            </a:pPr>
            <a:r>
              <a:rPr lang="en-GB" sz="1400" b="1" dirty="0">
                <a:solidFill>
                  <a:srgbClr val="000000"/>
                </a:solidFill>
                <a:latin typeface="Menlo" panose="020B0609030804020204" pitchFamily="49" charset="0"/>
              </a:rPr>
              <a:t>             </a:t>
            </a:r>
            <a:r>
              <a:rPr lang="en-GB" sz="1400" b="1" dirty="0">
                <a:solidFill>
                  <a:srgbClr val="000000"/>
                </a:solidFill>
                <a:highlight>
                  <a:srgbClr val="00FFFF"/>
                </a:highlight>
                <a:latin typeface="Menlo" panose="020B0609030804020204" pitchFamily="49" charset="0"/>
              </a:rPr>
              <a:t>&lt;Copy </a:t>
            </a:r>
            <a:r>
              <a:rPr lang="en-GB" sz="1400" b="1" dirty="0" err="1">
                <a:solidFill>
                  <a:srgbClr val="000000"/>
                </a:solidFill>
                <a:highlight>
                  <a:srgbClr val="00FFFF"/>
                </a:highlight>
                <a:latin typeface="Menlo" panose="020B0609030804020204" pitchFamily="49" charset="0"/>
              </a:rPr>
              <a:t>inputVar</a:t>
            </a:r>
            <a:r>
              <a:rPr lang="en-GB" sz="1400" b="1" dirty="0">
                <a:solidFill>
                  <a:srgbClr val="000000"/>
                </a:solidFill>
                <a:highlight>
                  <a:srgbClr val="00FFFF"/>
                </a:highlight>
                <a:latin typeface="Menlo" panose="020B0609030804020204" pitchFamily="49" charset="0"/>
              </a:rPr>
              <a:t>="$</a:t>
            </a:r>
            <a:r>
              <a:rPr lang="en-GB" sz="1400" b="1" dirty="0" err="1">
                <a:solidFill>
                  <a:srgbClr val="000000"/>
                </a:solidFill>
                <a:highlight>
                  <a:srgbClr val="00FFFF"/>
                </a:highlight>
                <a:latin typeface="Menlo" panose="020B0609030804020204" pitchFamily="49" charset="0"/>
              </a:rPr>
              <a:t>SetPoint</a:t>
            </a:r>
            <a:r>
              <a:rPr lang="en-GB" sz="1400" b="1" dirty="0">
                <a:solidFill>
                  <a:srgbClr val="000000"/>
                </a:solidFill>
                <a:highlight>
                  <a:srgbClr val="00FFFF"/>
                </a:highlight>
                <a:latin typeface="Menlo" panose="020B0609030804020204" pitchFamily="49" charset="0"/>
              </a:rPr>
              <a:t>" </a:t>
            </a:r>
            <a:r>
              <a:rPr lang="en-GB" sz="1400" b="1" dirty="0" err="1">
                <a:solidFill>
                  <a:srgbClr val="000000"/>
                </a:solidFill>
                <a:highlight>
                  <a:srgbClr val="00FFFF"/>
                </a:highlight>
                <a:latin typeface="Menlo" panose="020B0609030804020204" pitchFamily="49" charset="0"/>
              </a:rPr>
              <a:t>outputVar</a:t>
            </a:r>
            <a:r>
              <a:rPr lang="en-GB" sz="1400" b="1" dirty="0">
                <a:solidFill>
                  <a:srgbClr val="000000"/>
                </a:solidFill>
                <a:highlight>
                  <a:srgbClr val="00FFFF"/>
                </a:highlight>
                <a:latin typeface="Menlo" panose="020B0609030804020204" pitchFamily="49" charset="0"/>
              </a:rPr>
              <a:t>="$</a:t>
            </a:r>
            <a:r>
              <a:rPr lang="en-GB" sz="1400" b="1" dirty="0" err="1">
                <a:solidFill>
                  <a:srgbClr val="000000"/>
                </a:solidFill>
                <a:highlight>
                  <a:srgbClr val="00FFFF"/>
                </a:highlight>
                <a:latin typeface="Menlo" panose="020B0609030804020204" pitchFamily="49" charset="0"/>
              </a:rPr>
              <a:t>MagnetSP</a:t>
            </a:r>
            <a:r>
              <a:rPr lang="en-GB" sz="1400" b="1" dirty="0">
                <a:solidFill>
                  <a:srgbClr val="000000"/>
                </a:solidFill>
                <a:highlight>
                  <a:srgbClr val="00FFFF"/>
                </a:highlight>
                <a:latin typeface="Menlo" panose="020B0609030804020204" pitchFamily="49" charset="0"/>
              </a:rPr>
              <a:t>"/&gt;</a:t>
            </a:r>
          </a:p>
          <a:p>
            <a:pPr>
              <a:buNone/>
            </a:pPr>
            <a:r>
              <a:rPr lang="en-GB" sz="1400" b="1" dirty="0">
                <a:solidFill>
                  <a:srgbClr val="000000"/>
                </a:solidFill>
                <a:latin typeface="Menlo" panose="020B0609030804020204" pitchFamily="49" charset="0"/>
              </a:rPr>
              <a:t>            </a:t>
            </a:r>
            <a:r>
              <a:rPr lang="en-GB" sz="1400" b="1" dirty="0">
                <a:solidFill>
                  <a:srgbClr val="000000"/>
                </a:solidFill>
                <a:highlight>
                  <a:srgbClr val="00FFFF"/>
                </a:highlight>
                <a:latin typeface="Menlo" panose="020B0609030804020204" pitchFamily="49" charset="0"/>
              </a:rPr>
              <a:t>&lt;/Sequence&gt;</a:t>
            </a:r>
          </a:p>
          <a:p>
            <a:pPr>
              <a:buNone/>
            </a:pPr>
            <a:r>
              <a:rPr lang="en-GB" sz="1400" b="1" dirty="0">
                <a:solidFill>
                  <a:srgbClr val="000000"/>
                </a:solidFill>
                <a:latin typeface="Menlo" panose="020B0609030804020204" pitchFamily="49" charset="0"/>
              </a:rPr>
              <a:t>        &lt;/Fallback&gt;  </a:t>
            </a:r>
          </a:p>
          <a:p>
            <a:pPr>
              <a:buNone/>
            </a:pPr>
            <a:r>
              <a:rPr lang="en-GB" sz="1400" b="1" dirty="0">
                <a:solidFill>
                  <a:srgbClr val="000000"/>
                </a:solidFill>
                <a:latin typeface="Menlo" panose="020B0609030804020204" pitchFamily="49" charset="0"/>
              </a:rPr>
              <a:t>    &lt;/Sequence&gt;</a:t>
            </a:r>
            <a:endParaRPr lang="de-DE" sz="2400" b="1" dirty="0">
              <a:solidFill>
                <a:srgbClr val="60737F"/>
              </a:solidFill>
              <a:latin typeface="Source Sans Pro"/>
            </a:endParaRPr>
          </a:p>
          <a:p>
            <a:pPr marL="342900" indent="-342900">
              <a:buClr>
                <a:srgbClr val="92D050"/>
              </a:buClr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This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is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a simple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representation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of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the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“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Postcondition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-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Precondition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-Action“ design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pattern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.</a:t>
            </a:r>
          </a:p>
          <a:p>
            <a:pPr marL="800100" lvl="1" indent="-342900">
              <a:buClr>
                <a:srgbClr val="92D050"/>
              </a:buClr>
              <a:buFont typeface="Arial" panose="020B0604020202020204" pitchFamily="34" charset="0"/>
              <a:buChar char="•"/>
            </a:pPr>
            <a:r>
              <a:rPr lang="de-DE" sz="20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Precondition</a:t>
            </a:r>
            <a:r>
              <a:rPr lang="de-DE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: </a:t>
            </a:r>
            <a:r>
              <a:rPr lang="de-DE" sz="20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is</a:t>
            </a:r>
            <a:r>
              <a:rPr lang="de-DE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0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the</a:t>
            </a:r>
            <a:r>
              <a:rPr lang="de-DE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0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magnet</a:t>
            </a:r>
            <a:r>
              <a:rPr lang="de-DE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0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current</a:t>
            </a:r>
            <a:r>
              <a:rPr lang="de-DE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0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where</a:t>
            </a:r>
            <a:r>
              <a:rPr lang="de-DE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0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it</a:t>
            </a:r>
            <a:r>
              <a:rPr lang="de-DE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0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should</a:t>
            </a:r>
            <a:r>
              <a:rPr lang="de-DE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0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be</a:t>
            </a:r>
            <a:r>
              <a:rPr lang="de-DE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?</a:t>
            </a:r>
          </a:p>
          <a:p>
            <a:pPr marL="800100" lvl="1" indent="-342900">
              <a:buClr>
                <a:srgbClr val="92D050"/>
              </a:buClr>
              <a:buFont typeface="Arial" panose="020B0604020202020204" pitchFamily="34" charset="0"/>
              <a:buChar char="•"/>
            </a:pPr>
            <a:r>
              <a:rPr lang="de-DE" sz="20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Postcondition</a:t>
            </a:r>
            <a:r>
              <a:rPr lang="de-DE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: </a:t>
            </a:r>
            <a:r>
              <a:rPr lang="de-DE" sz="20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magnet</a:t>
            </a:r>
            <a:r>
              <a:rPr lang="de-DE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0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current</a:t>
            </a:r>
            <a:r>
              <a:rPr lang="de-DE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0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is</a:t>
            </a:r>
            <a:r>
              <a:rPr lang="de-DE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0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properly</a:t>
            </a:r>
            <a:r>
              <a:rPr lang="de-DE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0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set</a:t>
            </a:r>
            <a:endParaRPr lang="de-DE" sz="2000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marL="800100" lvl="1" indent="-342900">
              <a:buClr>
                <a:srgbClr val="92D050"/>
              </a:buClr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Action: </a:t>
            </a:r>
            <a:r>
              <a:rPr lang="de-DE" sz="20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setting</a:t>
            </a:r>
            <a:r>
              <a:rPr lang="de-DE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0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the</a:t>
            </a:r>
            <a:r>
              <a:rPr lang="de-DE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0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current</a:t>
            </a:r>
            <a:r>
              <a:rPr lang="de-DE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.</a:t>
            </a:r>
          </a:p>
          <a:p>
            <a:pPr marL="342900" indent="-342900">
              <a:buClr>
                <a:srgbClr val="92D050"/>
              </a:buClr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This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may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look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trivial, but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recursively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combining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this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kind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of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(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small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)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snippets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,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one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can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easily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build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systems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that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react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to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changes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– also out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of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a linear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sequence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>
              <a:buNone/>
            </a:pPr>
            <a:endParaRPr lang="en-GB" sz="1400" b="1" dirty="0">
              <a:solidFill>
                <a:srgbClr val="000000"/>
              </a:solidFill>
              <a:latin typeface="Menlo" panose="020B06090308040202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71B54C0-E387-9834-CBDC-89529095CD67}"/>
              </a:ext>
            </a:extLst>
          </p:cNvPr>
          <p:cNvSpPr txBox="1"/>
          <p:nvPr/>
        </p:nvSpPr>
        <p:spPr>
          <a:xfrm>
            <a:off x="8835528" y="4751193"/>
            <a:ext cx="2412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 snippet showing continuous evaluation. 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CBB41C9-77FD-891B-F45D-D692F104C65E}"/>
              </a:ext>
            </a:extLst>
          </p:cNvPr>
          <p:cNvSpPr/>
          <p:nvPr/>
        </p:nvSpPr>
        <p:spPr>
          <a:xfrm>
            <a:off x="8972204" y="2882798"/>
            <a:ext cx="1333041" cy="83438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Magnet set?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BD4C25C6-8E47-9FBF-908C-30094F2F36C4}"/>
              </a:ext>
            </a:extLst>
          </p:cNvPr>
          <p:cNvSpPr/>
          <p:nvPr/>
        </p:nvSpPr>
        <p:spPr>
          <a:xfrm>
            <a:off x="10441921" y="2863324"/>
            <a:ext cx="1240529" cy="83438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Set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current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362CD82-93D7-410B-0CA1-CE5BF5430DDF}"/>
              </a:ext>
            </a:extLst>
          </p:cNvPr>
          <p:cNvGrpSpPr/>
          <p:nvPr/>
        </p:nvGrpSpPr>
        <p:grpSpPr>
          <a:xfrm>
            <a:off x="10194980" y="1716630"/>
            <a:ext cx="1011677" cy="510563"/>
            <a:chOff x="4206343" y="3233021"/>
            <a:chExt cx="1011677" cy="510563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C1DC27C-9BBB-C167-60CE-D5084BDADDDF}"/>
                </a:ext>
              </a:extLst>
            </p:cNvPr>
            <p:cNvSpPr/>
            <p:nvPr/>
          </p:nvSpPr>
          <p:spPr>
            <a:xfrm>
              <a:off x="4206343" y="3233021"/>
              <a:ext cx="1011677" cy="51056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EF5597D-F081-9F6A-38C6-982D57D2591F}"/>
                </a:ext>
              </a:extLst>
            </p:cNvPr>
            <p:cNvSpPr txBox="1"/>
            <p:nvPr/>
          </p:nvSpPr>
          <p:spPr>
            <a:xfrm>
              <a:off x="4502149" y="3303636"/>
              <a:ext cx="2920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dirty="0">
                  <a:solidFill>
                    <a:srgbClr val="666666"/>
                  </a:solidFill>
                </a:rPr>
                <a:t>?</a:t>
              </a:r>
            </a:p>
          </p:txBody>
        </p:sp>
      </p:grp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470A880-7D20-2BC5-6C87-20E8E36C1010}"/>
              </a:ext>
            </a:extLst>
          </p:cNvPr>
          <p:cNvCxnSpPr>
            <a:cxnSpLocks/>
            <a:stCxn id="8" idx="2"/>
            <a:endCxn id="6" idx="0"/>
          </p:cNvCxnSpPr>
          <p:nvPr/>
        </p:nvCxnSpPr>
        <p:spPr>
          <a:xfrm>
            <a:off x="10700819" y="2227193"/>
            <a:ext cx="361367" cy="6361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3DF28EA-BF8D-39C0-B125-BB68792FB0FD}"/>
              </a:ext>
            </a:extLst>
          </p:cNvPr>
          <p:cNvCxnSpPr>
            <a:cxnSpLocks/>
            <a:stCxn id="8" idx="2"/>
            <a:endCxn id="5" idx="0"/>
          </p:cNvCxnSpPr>
          <p:nvPr/>
        </p:nvCxnSpPr>
        <p:spPr>
          <a:xfrm flipH="1">
            <a:off x="9638725" y="2227193"/>
            <a:ext cx="1062094" cy="6556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42947EA-7741-24D7-E88A-D1801E9AE94D}"/>
              </a:ext>
            </a:extLst>
          </p:cNvPr>
          <p:cNvGrpSpPr/>
          <p:nvPr/>
        </p:nvGrpSpPr>
        <p:grpSpPr>
          <a:xfrm>
            <a:off x="10194979" y="825217"/>
            <a:ext cx="1011677" cy="510563"/>
            <a:chOff x="4206343" y="3233021"/>
            <a:chExt cx="1011677" cy="510563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4E980C8-9001-A2EE-318D-F149460A0B66}"/>
                </a:ext>
              </a:extLst>
            </p:cNvPr>
            <p:cNvSpPr/>
            <p:nvPr/>
          </p:nvSpPr>
          <p:spPr>
            <a:xfrm>
              <a:off x="4206343" y="3233021"/>
              <a:ext cx="1011677" cy="51056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CAA28F6-9EFC-2A2E-1C68-D5222247C360}"/>
                </a:ext>
              </a:extLst>
            </p:cNvPr>
            <p:cNvSpPr txBox="1"/>
            <p:nvPr/>
          </p:nvSpPr>
          <p:spPr>
            <a:xfrm>
              <a:off x="4502149" y="3303636"/>
              <a:ext cx="3706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dirty="0">
                  <a:solidFill>
                    <a:srgbClr val="666666"/>
                  </a:solidFill>
                </a:rPr>
                <a:t>-&gt;</a:t>
              </a:r>
            </a:p>
          </p:txBody>
        </p:sp>
      </p:grp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B7C9B3D-25FC-FA12-3807-1BC7C62492FB}"/>
              </a:ext>
            </a:extLst>
          </p:cNvPr>
          <p:cNvCxnSpPr>
            <a:cxnSpLocks/>
            <a:stCxn id="20" idx="2"/>
            <a:endCxn id="8" idx="0"/>
          </p:cNvCxnSpPr>
          <p:nvPr/>
        </p:nvCxnSpPr>
        <p:spPr>
          <a:xfrm>
            <a:off x="10700818" y="1335780"/>
            <a:ext cx="1" cy="3808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36132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6778A6-9DF5-3962-6202-126A07A5D6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3">
            <a:extLst>
              <a:ext uri="{FF2B5EF4-FFF2-40B4-BE49-F238E27FC236}">
                <a16:creationId xmlns:a16="http://schemas.microsoft.com/office/drawing/2014/main" id="{942A0C80-AC47-11F6-0754-525B6E740E02}"/>
              </a:ext>
            </a:extLst>
          </p:cNvPr>
          <p:cNvSpPr txBox="1"/>
          <p:nvPr/>
        </p:nvSpPr>
        <p:spPr>
          <a:xfrm>
            <a:off x="995139" y="412556"/>
            <a:ext cx="9283883" cy="51152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9C072D"/>
              </a:buClr>
              <a:tabLst>
                <a:tab pos="392682" algn="l"/>
              </a:tabLst>
            </a:pPr>
            <a:r>
              <a:rPr lang="de-DE" sz="3200" b="1" dirty="0" err="1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There</a:t>
            </a:r>
            <a:r>
              <a:rPr lang="de-DE" sz="3200" b="1" dirty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 </a:t>
            </a:r>
            <a:r>
              <a:rPr lang="de-DE" sz="3200" b="1" dirty="0" err="1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is</a:t>
            </a:r>
            <a:r>
              <a:rPr lang="de-DE" sz="3200" b="1" dirty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 </a:t>
            </a:r>
            <a:r>
              <a:rPr lang="de-DE" sz="3200" b="1" dirty="0" err="1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more</a:t>
            </a:r>
            <a:r>
              <a:rPr lang="de-DE" sz="3200" b="1" dirty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:</a:t>
            </a:r>
          </a:p>
          <a:p>
            <a:pPr marL="342900" indent="-342900" eaLnBrk="0" hangingPunct="0"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To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have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an end-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to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-end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demo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, I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used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rethinkdb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to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store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settings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for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different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destination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(and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mode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)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combinations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. </a:t>
            </a:r>
          </a:p>
          <a:p>
            <a:pPr marL="800100" lvl="1" indent="-342900" eaLnBrk="0" hangingPunct="0"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Any JSON-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capable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datastore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is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OK. </a:t>
            </a:r>
          </a:p>
          <a:p>
            <a:pPr marL="342900" indent="-342900" eaLnBrk="0" hangingPunct="0"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Destination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change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triggers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a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corresponding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change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of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settings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, in a proper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sequence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.</a:t>
            </a:r>
          </a:p>
          <a:p>
            <a:pPr marL="342900" indent="-342900" eaLnBrk="0" hangingPunct="0"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The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OACTree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sequences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also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contain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rules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and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constraints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, e.g.:</a:t>
            </a:r>
          </a:p>
          <a:p>
            <a:pPr marL="800100" lvl="1" indent="-342900" eaLnBrk="0" hangingPunct="0"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The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vlinac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(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enhanced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)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has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„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low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current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“ and „high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current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“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modes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.</a:t>
            </a:r>
          </a:p>
          <a:p>
            <a:pPr marL="800100" lvl="1" indent="-342900" eaLnBrk="0" hangingPunct="0"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„high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current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“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mode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is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not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allowed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when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destination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is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FC1. A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reactive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OACTree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prevents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this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from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being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applied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and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automatically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reverts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to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an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allowed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mode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(„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low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current</a:t>
            </a:r>
            <a:r>
              <a:rPr lang="de-DE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“)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B0C5D9-54AF-D83C-B109-88AB2C6337BE}"/>
              </a:ext>
            </a:extLst>
          </p:cNvPr>
          <p:cNvSpPr txBox="1"/>
          <p:nvPr/>
        </p:nvSpPr>
        <p:spPr>
          <a:xfrm>
            <a:off x="10229213" y="1002535"/>
            <a:ext cx="19352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no</a:t>
            </a:r>
            <a:r>
              <a:rPr lang="de-DE" sz="16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time </a:t>
            </a:r>
            <a:r>
              <a:rPr lang="de-DE" sz="16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to</a:t>
            </a:r>
            <a:r>
              <a:rPr lang="de-DE" sz="16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16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demo</a:t>
            </a:r>
            <a:r>
              <a:rPr lang="de-DE" sz="16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16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the</a:t>
            </a:r>
            <a:r>
              <a:rPr lang="de-DE" sz="16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16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db</a:t>
            </a:r>
            <a:r>
              <a:rPr lang="de-DE" sz="16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de-DE" sz="16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now</a:t>
            </a:r>
            <a:r>
              <a:rPr lang="de-DE" sz="16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!</a:t>
            </a:r>
          </a:p>
          <a:p>
            <a:r>
              <a:rPr lang="de-DE" sz="1600" dirty="0">
                <a:solidFill>
                  <a:srgbClr val="60737F"/>
                </a:solidFill>
                <a:latin typeface="Source Sans Pro"/>
              </a:rPr>
              <a:t>Talk </a:t>
            </a:r>
            <a:r>
              <a:rPr lang="de-DE" sz="1600" dirty="0" err="1">
                <a:solidFill>
                  <a:srgbClr val="60737F"/>
                </a:solidFill>
                <a:latin typeface="Source Sans Pro"/>
              </a:rPr>
              <a:t>to</a:t>
            </a:r>
            <a:r>
              <a:rPr lang="de-DE" sz="1600" dirty="0">
                <a:solidFill>
                  <a:srgbClr val="60737F"/>
                </a:solidFill>
                <a:latin typeface="Source Sans Pro"/>
              </a:rPr>
              <a:t> </a:t>
            </a:r>
            <a:r>
              <a:rPr lang="de-DE" sz="1600" dirty="0" err="1">
                <a:solidFill>
                  <a:srgbClr val="60737F"/>
                </a:solidFill>
                <a:latin typeface="Source Sans Pro"/>
              </a:rPr>
              <a:t>me</a:t>
            </a:r>
            <a:r>
              <a:rPr lang="de-DE" sz="1600" dirty="0">
                <a:solidFill>
                  <a:srgbClr val="60737F"/>
                </a:solidFill>
                <a:latin typeface="Source Sans Pro"/>
              </a:rPr>
              <a:t> offline </a:t>
            </a:r>
            <a:r>
              <a:rPr lang="de-DE" sz="1600" dirty="0" err="1">
                <a:solidFill>
                  <a:srgbClr val="60737F"/>
                </a:solidFill>
                <a:latin typeface="Source Sans Pro"/>
              </a:rPr>
              <a:t>if</a:t>
            </a:r>
            <a:r>
              <a:rPr lang="de-DE" sz="1600" dirty="0">
                <a:solidFill>
                  <a:srgbClr val="60737F"/>
                </a:solidFill>
                <a:latin typeface="Source Sans Pro"/>
              </a:rPr>
              <a:t> </a:t>
            </a:r>
            <a:r>
              <a:rPr lang="de-DE" sz="1600" dirty="0" err="1">
                <a:solidFill>
                  <a:srgbClr val="60737F"/>
                </a:solidFill>
                <a:latin typeface="Source Sans Pro"/>
              </a:rPr>
              <a:t>interested</a:t>
            </a:r>
            <a:r>
              <a:rPr lang="de-DE" sz="1600" dirty="0">
                <a:solidFill>
                  <a:srgbClr val="60737F"/>
                </a:solidFill>
                <a:latin typeface="Source Sans Pro"/>
              </a:rPr>
              <a:t>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8882180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logo&#10;&#10;Description generated with high confidence">
            <a:extLst>
              <a:ext uri="{FF2B5EF4-FFF2-40B4-BE49-F238E27FC236}">
                <a16:creationId xmlns:a16="http://schemas.microsoft.com/office/drawing/2014/main" id="{081E4B5E-9F23-434D-8EF6-723C1D16DF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492148" y="435454"/>
            <a:ext cx="6746511" cy="16141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DE" sz="3467" dirty="0" err="1">
                <a:solidFill>
                  <a:srgbClr val="C7DE27"/>
                </a:solidFill>
                <a:latin typeface="Oswald Regular"/>
                <a:ea typeface="Milo-Medium"/>
                <a:cs typeface="Oswald Regular"/>
              </a:rPr>
              <a:t>Thank</a:t>
            </a:r>
            <a:r>
              <a:rPr lang="de-DE" sz="3467" dirty="0">
                <a:solidFill>
                  <a:srgbClr val="C7DE27"/>
                </a:solidFill>
                <a:latin typeface="Oswald Regular"/>
                <a:ea typeface="Milo-Medium"/>
                <a:cs typeface="Oswald Regular"/>
              </a:rPr>
              <a:t> </a:t>
            </a:r>
            <a:r>
              <a:rPr lang="de-DE" sz="3467" dirty="0" err="1">
                <a:solidFill>
                  <a:srgbClr val="C7DE27"/>
                </a:solidFill>
                <a:latin typeface="Oswald Regular"/>
                <a:ea typeface="Milo-Medium"/>
                <a:cs typeface="Oswald Regular"/>
              </a:rPr>
              <a:t>You</a:t>
            </a:r>
            <a:r>
              <a:rPr lang="de-DE" sz="3467" dirty="0">
                <a:solidFill>
                  <a:srgbClr val="C7DE27"/>
                </a:solidFill>
                <a:latin typeface="Oswald Regular"/>
                <a:ea typeface="Milo-Medium"/>
                <a:cs typeface="Oswald Regular"/>
              </a:rPr>
              <a:t> </a:t>
            </a:r>
            <a:r>
              <a:rPr lang="de-DE" sz="3467" dirty="0" err="1">
                <a:solidFill>
                  <a:srgbClr val="C7DE27"/>
                </a:solidFill>
                <a:latin typeface="Oswald Regular"/>
                <a:ea typeface="Milo-Medium"/>
                <a:cs typeface="Oswald Regular"/>
              </a:rPr>
              <a:t>for</a:t>
            </a:r>
            <a:r>
              <a:rPr lang="de-DE" sz="3467" dirty="0">
                <a:solidFill>
                  <a:srgbClr val="C7DE27"/>
                </a:solidFill>
                <a:latin typeface="Oswald Regular"/>
                <a:ea typeface="Milo-Medium"/>
                <a:cs typeface="Oswald Regular"/>
              </a:rPr>
              <a:t> </a:t>
            </a:r>
            <a:r>
              <a:rPr lang="de-DE" sz="3467" dirty="0" err="1">
                <a:solidFill>
                  <a:srgbClr val="C7DE27"/>
                </a:solidFill>
                <a:latin typeface="Oswald Regular"/>
                <a:ea typeface="Milo-Medium"/>
                <a:cs typeface="Oswald Regular"/>
              </a:rPr>
              <a:t>Your</a:t>
            </a:r>
            <a:r>
              <a:rPr lang="de-DE" sz="3467" dirty="0">
                <a:solidFill>
                  <a:srgbClr val="C7DE27"/>
                </a:solidFill>
                <a:latin typeface="Oswald Regular"/>
                <a:ea typeface="Milo-Medium"/>
                <a:cs typeface="Oswald Regular"/>
              </a:rPr>
              <a:t> Attention!</a:t>
            </a:r>
          </a:p>
          <a:p>
            <a:pPr>
              <a:lnSpc>
                <a:spcPct val="110000"/>
              </a:lnSpc>
            </a:pPr>
            <a:endParaRPr lang="de-DE" sz="3467" dirty="0">
              <a:solidFill>
                <a:srgbClr val="C7DE27"/>
              </a:solidFill>
              <a:latin typeface="Oswald Regular"/>
              <a:ea typeface="Milo-Medium"/>
              <a:cs typeface="Source Sans Pro"/>
            </a:endParaRPr>
          </a:p>
          <a:p>
            <a:pPr>
              <a:lnSpc>
                <a:spcPct val="110000"/>
              </a:lnSpc>
            </a:pPr>
            <a:r>
              <a:rPr lang="de-DE" sz="2800" dirty="0" err="1">
                <a:solidFill>
                  <a:srgbClr val="C7DE27"/>
                </a:solidFill>
                <a:latin typeface="Oswald Regular"/>
                <a:ea typeface="Milo-Medium"/>
                <a:cs typeface="Source Sans Pro"/>
              </a:rPr>
              <a:t>Credits</a:t>
            </a:r>
            <a:r>
              <a:rPr lang="de-DE" sz="2800" dirty="0">
                <a:solidFill>
                  <a:srgbClr val="C7DE27"/>
                </a:solidFill>
                <a:latin typeface="Oswald Regular"/>
                <a:ea typeface="Milo-Medium"/>
                <a:cs typeface="Source Sans Pro"/>
              </a:rPr>
              <a:t>:</a:t>
            </a:r>
          </a:p>
        </p:txBody>
      </p:sp>
      <p:pic>
        <p:nvPicPr>
          <p:cNvPr id="36" name="Grafik 8">
            <a:extLst>
              <a:ext uri="{FF2B5EF4-FFF2-40B4-BE49-F238E27FC236}">
                <a16:creationId xmlns:a16="http://schemas.microsoft.com/office/drawing/2014/main" id="{BBFCB516-DB00-4844-B0CC-5A420930EB0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148" y="6139281"/>
            <a:ext cx="648829" cy="342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597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3"/>
          <p:cNvSpPr txBox="1"/>
          <p:nvPr/>
        </p:nvSpPr>
        <p:spPr>
          <a:xfrm>
            <a:off x="1314628" y="456623"/>
            <a:ext cx="9448852" cy="61017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9C072D"/>
              </a:buClr>
              <a:tabLst>
                <a:tab pos="392682" algn="l"/>
              </a:tabLst>
            </a:pPr>
            <a:r>
              <a:rPr lang="en-GB" sz="3200" b="1" noProof="0" dirty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Adapting </a:t>
            </a:r>
            <a:r>
              <a:rPr lang="en-GB" sz="3200" b="1" noProof="0" dirty="0" err="1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oac</a:t>
            </a:r>
            <a:r>
              <a:rPr lang="en-GB" sz="3200" b="1" noProof="0" dirty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-tree for EPICS environments </a:t>
            </a:r>
          </a:p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tabLst>
                <a:tab pos="392682" algn="l"/>
              </a:tabLst>
            </a:pPr>
            <a:r>
              <a:rPr lang="en-GB" sz="2400" noProof="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Disclaimer: this presentation is to bring up some ideas for discussion, not to present actual implementations. 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Sequencing in a complex environment</a:t>
            </a:r>
            <a:endParaRPr lang="en-GB" sz="2400" noProof="0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marL="800100" lvl="1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noProof="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State machines vs behaviour trees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noProof="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Embedding in (typical?) EPICS infrastructures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.</a:t>
            </a:r>
          </a:p>
          <a:p>
            <a:pPr marL="800100" lvl="1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Management of parameters, </a:t>
            </a:r>
          </a:p>
          <a:p>
            <a:pPr marL="800100" lvl="1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Replication and reuse of components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noProof="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Reacting to unforeseen changes</a:t>
            </a:r>
          </a:p>
          <a:p>
            <a:pPr marL="800100" lvl="1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Design methodologies </a:t>
            </a:r>
          </a:p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Get the software from: 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  <a:hlinkClick r:id="rId2"/>
              </a:rPr>
              <a:t>https://github.com/oac-tree</a:t>
            </a:r>
            <a:endParaRPr lang="en-GB" sz="2400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tabLst>
                <a:tab pos="392682" algn="l"/>
              </a:tabLst>
            </a:pPr>
            <a:r>
              <a:rPr lang="en-GB" noProof="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My private repo for some </a:t>
            </a:r>
            <a:r>
              <a:rPr lang="en-GB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simple examples:  </a:t>
            </a:r>
            <a:r>
              <a:rPr lang="en-GB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  <a:hlinkClick r:id="rId3"/>
              </a:rPr>
              <a:t>https://github.com/ttkorhonen/vlinac</a:t>
            </a:r>
            <a:r>
              <a:rPr lang="en-GB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(to be extended)</a:t>
            </a:r>
            <a:endParaRPr lang="en-GB" noProof="0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257485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92587D-2FD3-ADED-5F87-7EABDC262F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3">
            <a:extLst>
              <a:ext uri="{FF2B5EF4-FFF2-40B4-BE49-F238E27FC236}">
                <a16:creationId xmlns:a16="http://schemas.microsoft.com/office/drawing/2014/main" id="{3D30573F-F675-12ED-1F72-8ED0D490B56F}"/>
              </a:ext>
            </a:extLst>
          </p:cNvPr>
          <p:cNvSpPr txBox="1"/>
          <p:nvPr/>
        </p:nvSpPr>
        <p:spPr>
          <a:xfrm>
            <a:off x="1314628" y="456623"/>
            <a:ext cx="9283883" cy="55309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9C072D"/>
              </a:buClr>
              <a:tabLst>
                <a:tab pos="392682" algn="l"/>
              </a:tabLst>
            </a:pPr>
            <a:r>
              <a:rPr lang="en-GB" sz="3200" b="1" dirty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Getting to a known</a:t>
            </a:r>
            <a:r>
              <a:rPr lang="en-GB" sz="3200" b="1" noProof="0" dirty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 machine state – and maintaining it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noProof="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In a complicated machine, preconditions 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are not trivial. Some kind of sequencing and state checks are required.</a:t>
            </a:r>
          </a:p>
          <a:p>
            <a:pPr marL="1257300" lvl="2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noProof="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EPICS sequencer written in SNL? </a:t>
            </a:r>
          </a:p>
          <a:p>
            <a:pPr marL="1714500" lvl="3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Scalability, PVA support, configurability,…issues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noProof="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Save &amp; Restore, or „save, compare and restore“ is a common tool to save a known machine state and restore it at a later stage.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noProof="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However:</a:t>
            </a:r>
          </a:p>
          <a:p>
            <a:pPr marL="800100" lvl="1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EPICS S&amp;R restores PV values, but does not consider state, nor does it check the result. However, this “typically works®”.</a:t>
            </a:r>
          </a:p>
          <a:p>
            <a:pPr marL="800100" lvl="1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noProof="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Some kind of combination of S&amp;R and sequencing needed.</a:t>
            </a:r>
          </a:p>
        </p:txBody>
      </p:sp>
    </p:spTree>
    <p:extLst>
      <p:ext uri="{BB962C8B-B14F-4D97-AF65-F5344CB8AC3E}">
        <p14:creationId xmlns:p14="http://schemas.microsoft.com/office/powerpoint/2010/main" val="7725854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1A50B7-F616-4C98-D2D8-92FC48CA2C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3">
            <a:extLst>
              <a:ext uri="{FF2B5EF4-FFF2-40B4-BE49-F238E27FC236}">
                <a16:creationId xmlns:a16="http://schemas.microsoft.com/office/drawing/2014/main" id="{3EE5C913-7593-79C2-A144-AA0E4F98D403}"/>
              </a:ext>
            </a:extLst>
          </p:cNvPr>
          <p:cNvSpPr txBox="1"/>
          <p:nvPr/>
        </p:nvSpPr>
        <p:spPr>
          <a:xfrm>
            <a:off x="1314628" y="456623"/>
            <a:ext cx="9283883" cy="508773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9C072D"/>
              </a:buClr>
              <a:tabLst>
                <a:tab pos="392682" algn="l"/>
              </a:tabLst>
            </a:pPr>
            <a:r>
              <a:rPr lang="en-GB" sz="3200" b="1" dirty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Enter “</a:t>
            </a:r>
            <a:r>
              <a:rPr lang="en-GB" sz="3200" b="1" dirty="0" err="1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OACTree</a:t>
            </a:r>
            <a:r>
              <a:rPr lang="en-GB" sz="3200" b="1" dirty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”</a:t>
            </a:r>
            <a:endParaRPr lang="en-GB" sz="3200" b="1" noProof="0" dirty="0">
              <a:solidFill>
                <a:srgbClr val="60737F"/>
              </a:solidFill>
              <a:latin typeface="Oswald Regular" panose="02000503000000000000" pitchFamily="2" charset="0"/>
              <a:ea typeface="Milo-Medium"/>
              <a:cs typeface="Source Sans Pro"/>
            </a:endParaRP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OACTree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is based on Behaviour Trees:</a:t>
            </a:r>
          </a:p>
          <a:p>
            <a:pPr marL="800100" lvl="1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Sequences can be implemented easily, but not only that: </a:t>
            </a:r>
            <a:r>
              <a:rPr lang="en-GB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OACTrees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can be made to react to changing circumstances </a:t>
            </a:r>
          </a:p>
          <a:p>
            <a:pPr marL="800100" lvl="1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Actions can be modularized and combined to form </a:t>
            </a:r>
            <a:r>
              <a:rPr lang="en-GB" sz="240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larger entities</a:t>
            </a:r>
            <a:endParaRPr lang="en-GB" sz="2400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But: how to handle cases that are logically similar but differ in parametrization?</a:t>
            </a:r>
          </a:p>
          <a:p>
            <a:pPr marL="800100" lvl="1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noProof="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Typical 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use cases: Set up accelerator optics, RF stations, ….</a:t>
            </a:r>
          </a:p>
          <a:p>
            <a:pPr marL="800100" lvl="1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noProof="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Differing number of devices, each with their specific parameters.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And, how to integrate with typical EPICS infrastructure?</a:t>
            </a:r>
            <a:endParaRPr lang="en-GB" sz="2400" noProof="0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3370467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A29D1537-8E30-4801-AF5C-A43AB430AF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3">
            <a:extLst>
              <a:ext uri="{FF2B5EF4-FFF2-40B4-BE49-F238E27FC236}">
                <a16:creationId xmlns:a16="http://schemas.microsoft.com/office/drawing/2014/main" id="{2E563DA1-794D-A1FC-F57F-04386E169326}"/>
              </a:ext>
            </a:extLst>
          </p:cNvPr>
          <p:cNvSpPr txBox="1"/>
          <p:nvPr/>
        </p:nvSpPr>
        <p:spPr>
          <a:xfrm>
            <a:off x="1314628" y="456623"/>
            <a:ext cx="9283883" cy="26409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9C072D"/>
              </a:buClr>
              <a:tabLst>
                <a:tab pos="392682" algn="l"/>
              </a:tabLst>
            </a:pPr>
            <a:r>
              <a:rPr lang="en-GB" sz="3200" b="1" noProof="0" dirty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Simple use case example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noProof="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Virtual linac demo. Small but illustrative.</a:t>
            </a:r>
          </a:p>
          <a:p>
            <a:pPr marL="800100" lvl="1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Enhance the demo by adding beam “mode”, beam destinations</a:t>
            </a:r>
          </a:p>
          <a:p>
            <a:pPr marL="800100" lvl="1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noProof="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Mode: allowed beam 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parameter “envelope”.</a:t>
            </a:r>
            <a:endParaRPr lang="en-GB" sz="2400" noProof="0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How to break up setup in smaller units?</a:t>
            </a:r>
            <a:endParaRPr lang="en-GB" sz="2400" noProof="0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29A7077C-8F60-BEA6-E90A-286BCF740352}"/>
              </a:ext>
            </a:extLst>
          </p:cNvPr>
          <p:cNvSpPr/>
          <p:nvPr/>
        </p:nvSpPr>
        <p:spPr>
          <a:xfrm>
            <a:off x="1035916" y="4612383"/>
            <a:ext cx="1240529" cy="83438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Setup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E-gun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6A207BC6-B552-2EC0-E9DE-8578660F2924}"/>
              </a:ext>
            </a:extLst>
          </p:cNvPr>
          <p:cNvGrpSpPr/>
          <p:nvPr/>
        </p:nvGrpSpPr>
        <p:grpSpPr>
          <a:xfrm>
            <a:off x="3386538" y="3401181"/>
            <a:ext cx="1011677" cy="510563"/>
            <a:chOff x="4206343" y="3233021"/>
            <a:chExt cx="1011677" cy="510563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4E438ED5-469D-3FE3-FFF8-86A2911A6342}"/>
                </a:ext>
              </a:extLst>
            </p:cNvPr>
            <p:cNvSpPr/>
            <p:nvPr/>
          </p:nvSpPr>
          <p:spPr>
            <a:xfrm>
              <a:off x="4206343" y="3233021"/>
              <a:ext cx="1011677" cy="51056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85AEE2F-24DC-6AE5-5D4E-666EAD9ECA2E}"/>
                </a:ext>
              </a:extLst>
            </p:cNvPr>
            <p:cNvSpPr txBox="1"/>
            <p:nvPr/>
          </p:nvSpPr>
          <p:spPr>
            <a:xfrm>
              <a:off x="4502149" y="3303636"/>
              <a:ext cx="4363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dirty="0">
                  <a:solidFill>
                    <a:srgbClr val="666666"/>
                  </a:solidFill>
                </a:rPr>
                <a:t>-&gt;</a:t>
              </a:r>
            </a:p>
          </p:txBody>
        </p:sp>
      </p:grp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8B17D0C-FBE9-D7E9-265D-17D2545837D8}"/>
              </a:ext>
            </a:extLst>
          </p:cNvPr>
          <p:cNvCxnSpPr>
            <a:cxnSpLocks/>
            <a:stCxn id="3" idx="2"/>
            <a:endCxn id="4" idx="0"/>
          </p:cNvCxnSpPr>
          <p:nvPr/>
        </p:nvCxnSpPr>
        <p:spPr>
          <a:xfrm flipH="1">
            <a:off x="1656181" y="3911744"/>
            <a:ext cx="2236196" cy="7006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F2F108C-0591-6A0D-7C48-1FF7DE64CED8}"/>
              </a:ext>
            </a:extLst>
          </p:cNvPr>
          <p:cNvCxnSpPr>
            <a:cxnSpLocks/>
            <a:stCxn id="3" idx="2"/>
            <a:endCxn id="21" idx="0"/>
          </p:cNvCxnSpPr>
          <p:nvPr/>
        </p:nvCxnSpPr>
        <p:spPr>
          <a:xfrm>
            <a:off x="3892377" y="3911744"/>
            <a:ext cx="9154" cy="6984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9EED5BD-CD10-3E66-F275-E48749533941}"/>
              </a:ext>
            </a:extLst>
          </p:cNvPr>
          <p:cNvCxnSpPr>
            <a:cxnSpLocks/>
            <a:stCxn id="3" idx="2"/>
            <a:endCxn id="22" idx="0"/>
          </p:cNvCxnSpPr>
          <p:nvPr/>
        </p:nvCxnSpPr>
        <p:spPr>
          <a:xfrm>
            <a:off x="3892377" y="3911744"/>
            <a:ext cx="3126037" cy="6984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3F90D355-AB70-EB18-216D-574277AC2778}"/>
              </a:ext>
            </a:extLst>
          </p:cNvPr>
          <p:cNvSpPr/>
          <p:nvPr/>
        </p:nvSpPr>
        <p:spPr>
          <a:xfrm>
            <a:off x="3281266" y="4610216"/>
            <a:ext cx="1240529" cy="83438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Setup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to GV1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0330E5A9-F043-31D0-1E30-8668E091DF5F}"/>
              </a:ext>
            </a:extLst>
          </p:cNvPr>
          <p:cNvSpPr/>
          <p:nvPr/>
        </p:nvSpPr>
        <p:spPr>
          <a:xfrm>
            <a:off x="6333062" y="4610216"/>
            <a:ext cx="1370703" cy="83438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Setup to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final destination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E292B4A3-3A55-DD5F-298E-359B0F542D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4628" y="5513677"/>
            <a:ext cx="8780920" cy="1149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989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ED9E3F-95AA-DC5C-4F5F-462D9A861C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3">
            <a:extLst>
              <a:ext uri="{FF2B5EF4-FFF2-40B4-BE49-F238E27FC236}">
                <a16:creationId xmlns:a16="http://schemas.microsoft.com/office/drawing/2014/main" id="{538119B1-2390-9EFD-C064-5CEF0E225B41}"/>
              </a:ext>
            </a:extLst>
          </p:cNvPr>
          <p:cNvSpPr txBox="1"/>
          <p:nvPr/>
        </p:nvSpPr>
        <p:spPr>
          <a:xfrm>
            <a:off x="1314628" y="456623"/>
            <a:ext cx="10036544" cy="26409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9C072D"/>
              </a:buClr>
              <a:tabLst>
                <a:tab pos="392682" algn="l"/>
              </a:tabLst>
            </a:pPr>
            <a:r>
              <a:rPr lang="en-GB" sz="3200" b="1" noProof="0" dirty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Simple use case example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noProof="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OACTree</a:t>
            </a:r>
            <a:r>
              <a:rPr lang="en-GB" sz="2400" noProof="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supports procedures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In this example, magnet current setting always follows the same procedure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How to parametrize the same rule for multiple, (almost) identical devices</a:t>
            </a:r>
          </a:p>
          <a:p>
            <a:pPr marL="800100" lvl="1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Downstream setting depends on destination. More about that later…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6C29F295-8322-1A38-8D84-61DF1C0F350C}"/>
              </a:ext>
            </a:extLst>
          </p:cNvPr>
          <p:cNvSpPr/>
          <p:nvPr/>
        </p:nvSpPr>
        <p:spPr>
          <a:xfrm>
            <a:off x="1077961" y="4244525"/>
            <a:ext cx="1240529" cy="83438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Setup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E-gun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C3AD51F5-7A37-C8E2-42B4-AC7F90AC421E}"/>
              </a:ext>
            </a:extLst>
          </p:cNvPr>
          <p:cNvGrpSpPr/>
          <p:nvPr/>
        </p:nvGrpSpPr>
        <p:grpSpPr>
          <a:xfrm>
            <a:off x="3491642" y="3138423"/>
            <a:ext cx="1011677" cy="510563"/>
            <a:chOff x="4206343" y="3233021"/>
            <a:chExt cx="1011677" cy="510563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EAE07C59-E631-29DE-0119-AE447A713EC3}"/>
                </a:ext>
              </a:extLst>
            </p:cNvPr>
            <p:cNvSpPr/>
            <p:nvPr/>
          </p:nvSpPr>
          <p:spPr>
            <a:xfrm>
              <a:off x="4206343" y="3233021"/>
              <a:ext cx="1011677" cy="51056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6D59452-EF6A-BF75-00C2-7D7F736435BA}"/>
                </a:ext>
              </a:extLst>
            </p:cNvPr>
            <p:cNvSpPr txBox="1"/>
            <p:nvPr/>
          </p:nvSpPr>
          <p:spPr>
            <a:xfrm>
              <a:off x="4502149" y="3303636"/>
              <a:ext cx="4363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dirty="0">
                  <a:solidFill>
                    <a:srgbClr val="666666"/>
                  </a:solidFill>
                </a:rPr>
                <a:t>-&gt;</a:t>
              </a:r>
            </a:p>
          </p:txBody>
        </p:sp>
      </p:grp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8E861EA-971A-D650-2A9E-A8097B83869E}"/>
              </a:ext>
            </a:extLst>
          </p:cNvPr>
          <p:cNvCxnSpPr>
            <a:cxnSpLocks/>
            <a:stCxn id="3" idx="2"/>
            <a:endCxn id="4" idx="0"/>
          </p:cNvCxnSpPr>
          <p:nvPr/>
        </p:nvCxnSpPr>
        <p:spPr>
          <a:xfrm flipH="1">
            <a:off x="1698226" y="3648986"/>
            <a:ext cx="2299255" cy="5955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263E618-5A04-ED76-FCA6-31559DF32A21}"/>
              </a:ext>
            </a:extLst>
          </p:cNvPr>
          <p:cNvCxnSpPr>
            <a:cxnSpLocks/>
            <a:stCxn id="3" idx="2"/>
            <a:endCxn id="21" idx="0"/>
          </p:cNvCxnSpPr>
          <p:nvPr/>
        </p:nvCxnSpPr>
        <p:spPr>
          <a:xfrm>
            <a:off x="3997481" y="3648986"/>
            <a:ext cx="9153" cy="5933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643E892-B481-78E5-DEE2-DA3847EC38A3}"/>
              </a:ext>
            </a:extLst>
          </p:cNvPr>
          <p:cNvCxnSpPr>
            <a:cxnSpLocks/>
            <a:stCxn id="3" idx="2"/>
            <a:endCxn id="22" idx="0"/>
          </p:cNvCxnSpPr>
          <p:nvPr/>
        </p:nvCxnSpPr>
        <p:spPr>
          <a:xfrm>
            <a:off x="3997481" y="3648986"/>
            <a:ext cx="4019413" cy="5933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D9F16917-9E24-D64A-17BB-DDA228839DD0}"/>
              </a:ext>
            </a:extLst>
          </p:cNvPr>
          <p:cNvSpPr/>
          <p:nvPr/>
        </p:nvSpPr>
        <p:spPr>
          <a:xfrm>
            <a:off x="3386369" y="4242358"/>
            <a:ext cx="1240529" cy="83438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Setup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to GV1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38DC681B-1D85-2F85-BE02-99885ED35665}"/>
              </a:ext>
            </a:extLst>
          </p:cNvPr>
          <p:cNvSpPr/>
          <p:nvPr/>
        </p:nvSpPr>
        <p:spPr>
          <a:xfrm>
            <a:off x="7331542" y="4242358"/>
            <a:ext cx="1370703" cy="83438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Setup to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final destination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D763D4D0-B937-2174-3254-0AAC3C6A0C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4628" y="5513677"/>
            <a:ext cx="8780920" cy="1149882"/>
          </a:xfrm>
          <a:prstGeom prst="rect">
            <a:avLst/>
          </a:prstGeom>
        </p:spPr>
      </p:pic>
      <p:sp>
        <p:nvSpPr>
          <p:cNvPr id="7" name="Down Arrow 6">
            <a:extLst>
              <a:ext uri="{FF2B5EF4-FFF2-40B4-BE49-F238E27FC236}">
                <a16:creationId xmlns:a16="http://schemas.microsoft.com/office/drawing/2014/main" id="{B85BB0D8-A362-9DA5-5705-31DCBDFF9858}"/>
              </a:ext>
            </a:extLst>
          </p:cNvPr>
          <p:cNvSpPr/>
          <p:nvPr/>
        </p:nvSpPr>
        <p:spPr>
          <a:xfrm>
            <a:off x="1555531" y="5513677"/>
            <a:ext cx="142695" cy="298544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Down Arrow 7">
            <a:extLst>
              <a:ext uri="{FF2B5EF4-FFF2-40B4-BE49-F238E27FC236}">
                <a16:creationId xmlns:a16="http://schemas.microsoft.com/office/drawing/2014/main" id="{7B418EEB-0D6C-8A2E-C08D-BDF5D031894A}"/>
              </a:ext>
            </a:extLst>
          </p:cNvPr>
          <p:cNvSpPr/>
          <p:nvPr/>
        </p:nvSpPr>
        <p:spPr>
          <a:xfrm>
            <a:off x="3725911" y="5571487"/>
            <a:ext cx="142695" cy="298544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id="{F5CD099A-43CC-B956-8155-C048B99C6B30}"/>
              </a:ext>
            </a:extLst>
          </p:cNvPr>
          <p:cNvSpPr/>
          <p:nvPr/>
        </p:nvSpPr>
        <p:spPr>
          <a:xfrm>
            <a:off x="7940544" y="5350771"/>
            <a:ext cx="142695" cy="298544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5748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E8C272FD-FC17-1043-0817-E0B370770FB9}"/>
              </a:ext>
            </a:extLst>
          </p:cNvPr>
          <p:cNvGrpSpPr/>
          <p:nvPr/>
        </p:nvGrpSpPr>
        <p:grpSpPr>
          <a:xfrm>
            <a:off x="7702082" y="1308022"/>
            <a:ext cx="3619644" cy="4652632"/>
            <a:chOff x="2299765" y="565959"/>
            <a:chExt cx="3619644" cy="4652632"/>
          </a:xfrm>
        </p:grpSpPr>
        <p:sp>
          <p:nvSpPr>
            <p:cNvPr id="4" name="Can 3">
              <a:extLst>
                <a:ext uri="{FF2B5EF4-FFF2-40B4-BE49-F238E27FC236}">
                  <a16:creationId xmlns:a16="http://schemas.microsoft.com/office/drawing/2014/main" id="{C2A247B2-E93F-77CF-6AC6-D2A1A66BC631}"/>
                </a:ext>
              </a:extLst>
            </p:cNvPr>
            <p:cNvSpPr/>
            <p:nvPr/>
          </p:nvSpPr>
          <p:spPr>
            <a:xfrm>
              <a:off x="2583711" y="1027624"/>
              <a:ext cx="478466" cy="637954"/>
            </a:xfrm>
            <a:prstGeom prst="can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780C042-BDD0-0AAF-C01F-EA536419080D}"/>
                </a:ext>
              </a:extLst>
            </p:cNvPr>
            <p:cNvSpPr txBox="1"/>
            <p:nvPr/>
          </p:nvSpPr>
          <p:spPr>
            <a:xfrm>
              <a:off x="2470924" y="2190307"/>
              <a:ext cx="70403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/>
                <a:t>JSON </a:t>
              </a: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C367D178-E815-7757-85D7-57A8AADBE0E8}"/>
                </a:ext>
              </a:extLst>
            </p:cNvPr>
            <p:cNvCxnSpPr>
              <a:stCxn id="4" idx="3"/>
              <a:endCxn id="5" idx="0"/>
            </p:cNvCxnSpPr>
            <p:nvPr/>
          </p:nvCxnSpPr>
          <p:spPr>
            <a:xfrm>
              <a:off x="2822944" y="1665578"/>
              <a:ext cx="0" cy="52472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Punched Tape 7">
              <a:extLst>
                <a:ext uri="{FF2B5EF4-FFF2-40B4-BE49-F238E27FC236}">
                  <a16:creationId xmlns:a16="http://schemas.microsoft.com/office/drawing/2014/main" id="{CC58F329-D181-3F17-9A7C-A2DBE93219A9}"/>
                </a:ext>
              </a:extLst>
            </p:cNvPr>
            <p:cNvSpPr/>
            <p:nvPr/>
          </p:nvSpPr>
          <p:spPr>
            <a:xfrm>
              <a:off x="4752753" y="1123317"/>
              <a:ext cx="797442" cy="542261"/>
            </a:xfrm>
            <a:prstGeom prst="flowChartPunchedTap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5E049B0-BECC-6250-F056-55B8A42C3A0E}"/>
                </a:ext>
              </a:extLst>
            </p:cNvPr>
            <p:cNvSpPr txBox="1"/>
            <p:nvPr/>
          </p:nvSpPr>
          <p:spPr>
            <a:xfrm>
              <a:off x="4383539" y="2190307"/>
              <a:ext cx="153587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/>
                <a:t>Logic template 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8B5C9903-AD07-A580-2D0E-0D6F98C86ECE}"/>
                </a:ext>
              </a:extLst>
            </p:cNvPr>
            <p:cNvCxnSpPr>
              <a:stCxn id="8" idx="2"/>
              <a:endCxn id="9" idx="0"/>
            </p:cNvCxnSpPr>
            <p:nvPr/>
          </p:nvCxnSpPr>
          <p:spPr>
            <a:xfrm>
              <a:off x="5151474" y="1611352"/>
              <a:ext cx="0" cy="57895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585A95D-3B1B-D70D-168E-82D939735B53}"/>
                </a:ext>
              </a:extLst>
            </p:cNvPr>
            <p:cNvSpPr txBox="1"/>
            <p:nvPr/>
          </p:nvSpPr>
          <p:spPr>
            <a:xfrm>
              <a:off x="3436327" y="2821328"/>
              <a:ext cx="111799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/>
                <a:t>Template</a:t>
              </a:r>
            </a:p>
            <a:p>
              <a:r>
                <a:rPr lang="en-GB" sz="1600" dirty="0"/>
                <a:t>processor 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4A17A32-E3FD-7271-E499-99E163E7F0A1}"/>
                </a:ext>
              </a:extLst>
            </p:cNvPr>
            <p:cNvSpPr txBox="1"/>
            <p:nvPr/>
          </p:nvSpPr>
          <p:spPr>
            <a:xfrm>
              <a:off x="3517534" y="3698570"/>
              <a:ext cx="95558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err="1"/>
                <a:t>OACTree</a:t>
              </a:r>
              <a:endParaRPr lang="en-GB" sz="1600" dirty="0"/>
            </a:p>
            <a:p>
              <a:pPr algn="ctr"/>
              <a:r>
                <a:rPr lang="en-GB" sz="1600" dirty="0"/>
                <a:t>XML 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856095E6-A533-4831-BDF7-9EEA5C2A9CF7}"/>
                </a:ext>
              </a:extLst>
            </p:cNvPr>
            <p:cNvCxnSpPr>
              <a:stCxn id="9" idx="2"/>
            </p:cNvCxnSpPr>
            <p:nvPr/>
          </p:nvCxnSpPr>
          <p:spPr>
            <a:xfrm flipH="1">
              <a:off x="4383539" y="2528861"/>
              <a:ext cx="767935" cy="58485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E551D364-A360-6C5E-8644-2FA1FFE73F22}"/>
                </a:ext>
              </a:extLst>
            </p:cNvPr>
            <p:cNvCxnSpPr>
              <a:stCxn id="5" idx="2"/>
              <a:endCxn id="12" idx="1"/>
            </p:cNvCxnSpPr>
            <p:nvPr/>
          </p:nvCxnSpPr>
          <p:spPr>
            <a:xfrm>
              <a:off x="2822944" y="2528861"/>
              <a:ext cx="613383" cy="58485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F2A838CE-CCC3-4D3E-03D6-CBE46928D566}"/>
                </a:ext>
              </a:extLst>
            </p:cNvPr>
            <p:cNvCxnSpPr>
              <a:stCxn id="12" idx="2"/>
              <a:endCxn id="14" idx="0"/>
            </p:cNvCxnSpPr>
            <p:nvPr/>
          </p:nvCxnSpPr>
          <p:spPr>
            <a:xfrm>
              <a:off x="3995326" y="3406103"/>
              <a:ext cx="0" cy="29246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7336745-448D-2F9E-E12B-BD50D492555C}"/>
                </a:ext>
              </a:extLst>
            </p:cNvPr>
            <p:cNvSpPr txBox="1"/>
            <p:nvPr/>
          </p:nvSpPr>
          <p:spPr>
            <a:xfrm>
              <a:off x="3403656" y="4880037"/>
              <a:ext cx="118333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/>
                <a:t>Submit job 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243279C3-2613-C8BA-1366-BD6867B3FDC4}"/>
                </a:ext>
              </a:extLst>
            </p:cNvPr>
            <p:cNvCxnSpPr>
              <a:stCxn id="14" idx="2"/>
              <a:endCxn id="21" idx="0"/>
            </p:cNvCxnSpPr>
            <p:nvPr/>
          </p:nvCxnSpPr>
          <p:spPr>
            <a:xfrm flipH="1">
              <a:off x="3995325" y="4283345"/>
              <a:ext cx="1" cy="59669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BADF022-57B5-34CA-5768-4C9F50E17BC0}"/>
                </a:ext>
              </a:extLst>
            </p:cNvPr>
            <p:cNvSpPr txBox="1"/>
            <p:nvPr/>
          </p:nvSpPr>
          <p:spPr>
            <a:xfrm>
              <a:off x="2299765" y="565959"/>
              <a:ext cx="12177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/>
                <a:t>Data store</a:t>
              </a:r>
            </a:p>
            <a:p>
              <a:r>
                <a:rPr lang="en-GB" sz="1200"/>
                <a:t>(database, etc.)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9767002-7ACA-0589-AB1A-71EA42CCF926}"/>
                </a:ext>
              </a:extLst>
            </p:cNvPr>
            <p:cNvSpPr txBox="1"/>
            <p:nvPr/>
          </p:nvSpPr>
          <p:spPr>
            <a:xfrm>
              <a:off x="4752753" y="658291"/>
              <a:ext cx="7709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/>
                <a:t>BT Editor</a:t>
              </a:r>
            </a:p>
          </p:txBody>
        </p:sp>
      </p:grpSp>
      <p:sp>
        <p:nvSpPr>
          <p:cNvPr id="10" name="Textfeld 3">
            <a:extLst>
              <a:ext uri="{FF2B5EF4-FFF2-40B4-BE49-F238E27FC236}">
                <a16:creationId xmlns:a16="http://schemas.microsoft.com/office/drawing/2014/main" id="{4E156325-BF84-CFCA-C977-1E2788B2D250}"/>
              </a:ext>
            </a:extLst>
          </p:cNvPr>
          <p:cNvSpPr txBox="1"/>
          <p:nvPr/>
        </p:nvSpPr>
        <p:spPr>
          <a:xfrm>
            <a:off x="1314629" y="456623"/>
            <a:ext cx="5177098" cy="58202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9C072D"/>
              </a:buClr>
              <a:tabLst>
                <a:tab pos="392682" algn="l"/>
              </a:tabLst>
            </a:pPr>
            <a:r>
              <a:rPr lang="en-GB" sz="3200" b="1" noProof="0" dirty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Ingredients: templates + logic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To manage the configuration, a data store is needed.</a:t>
            </a:r>
          </a:p>
          <a:p>
            <a:pPr marL="800100" lvl="1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To nicely fit in, a JSON-capable datastore is convenient.</a:t>
            </a:r>
          </a:p>
          <a:p>
            <a:pPr marL="800100" lvl="1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For example, </a:t>
            </a:r>
            <a:r>
              <a:rPr lang="en-GB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ChannelFinder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can provide PVs if properly tagged with section information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noProof="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A convenient editor helps to create and manage the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behaviour trees.</a:t>
            </a:r>
          </a:p>
          <a:p>
            <a:pPr marL="800100" lvl="1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noProof="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Component directories and composition</a:t>
            </a:r>
          </a:p>
        </p:txBody>
      </p:sp>
    </p:spTree>
    <p:extLst>
      <p:ext uri="{BB962C8B-B14F-4D97-AF65-F5344CB8AC3E}">
        <p14:creationId xmlns:p14="http://schemas.microsoft.com/office/powerpoint/2010/main" val="26097083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5A3DEA-1291-88A3-AE4E-8C0017A450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DCD823A-F6DC-A5B7-D2CE-42EDBAD57B39}"/>
              </a:ext>
            </a:extLst>
          </p:cNvPr>
          <p:cNvSpPr txBox="1"/>
          <p:nvPr/>
        </p:nvSpPr>
        <p:spPr>
          <a:xfrm>
            <a:off x="1263927" y="2401076"/>
            <a:ext cx="7344045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000" noProof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&lt;?xml version="1.0" encoding="UTF-8"?&gt;</a:t>
            </a:r>
          </a:p>
          <a:p>
            <a:pPr>
              <a:buNone/>
            </a:pPr>
            <a:r>
              <a:rPr lang="en-GB" sz="1000" noProof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&lt;Procedure&gt;</a:t>
            </a:r>
          </a:p>
          <a:p>
            <a:pPr>
              <a:buNone/>
            </a:pPr>
            <a:r>
              <a:rPr lang="en-GB" sz="1000" noProof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&lt;Plugin&gt;libsequencer-pvxs.dylib&lt;/Plugin&gt;</a:t>
            </a:r>
          </a:p>
          <a:p>
            <a:pPr>
              <a:buNone/>
            </a:pPr>
            <a:r>
              <a:rPr lang="en-GB" sz="1000" noProof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&lt;Plugin&gt;libsequencer-control.dylib&lt;/Plugin&gt;</a:t>
            </a:r>
          </a:p>
          <a:p>
            <a:pPr>
              <a:buNone/>
            </a:pPr>
            <a:r>
              <a:rPr lang="en-GB" sz="1000" b="1" noProof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&lt;Sequence name="MagnetSetting"&gt;</a:t>
            </a:r>
          </a:p>
          <a:p>
            <a:pPr>
              <a:buNone/>
            </a:pPr>
            <a:r>
              <a:rPr lang="en-GB" sz="1000" b="1" noProof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    &lt;Fallback name="Set magnet"&gt;</a:t>
            </a:r>
          </a:p>
          <a:p>
            <a:pPr>
              <a:buNone/>
            </a:pPr>
            <a:r>
              <a:rPr lang="en-GB" sz="1000" b="1" noProof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        </a:t>
            </a:r>
            <a:r>
              <a:rPr lang="en-GB" sz="1000" b="1" noProof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Menlo" panose="020B0609030804020204" pitchFamily="49" charset="0"/>
              </a:rPr>
              <a:t>&lt;Equals leftVar="$MagnetSP" rightVar="$SetPoint"/&gt;</a:t>
            </a:r>
          </a:p>
          <a:p>
            <a:pPr>
              <a:buNone/>
            </a:pPr>
            <a:r>
              <a:rPr lang="en-GB" sz="1000" b="1" noProof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        </a:t>
            </a:r>
            <a:r>
              <a:rPr lang="en-GB" sz="1000" b="1" noProof="0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Menlo" panose="020B0609030804020204" pitchFamily="49" charset="0"/>
              </a:rPr>
              <a:t>&lt;Sequence&gt;</a:t>
            </a:r>
          </a:p>
          <a:p>
            <a:pPr>
              <a:buNone/>
            </a:pPr>
            <a:r>
              <a:rPr lang="en-GB" sz="1000" b="1" noProof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            </a:t>
            </a:r>
            <a:r>
              <a:rPr lang="en-GB" sz="1000" b="1" noProof="0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Menlo" panose="020B0609030804020204" pitchFamily="49" charset="0"/>
              </a:rPr>
              <a:t>&lt;Copy inputVar="$SetPoint" outputVar="$MagnetSP"/&gt;</a:t>
            </a:r>
          </a:p>
          <a:p>
            <a:pPr>
              <a:buNone/>
            </a:pPr>
            <a:r>
              <a:rPr lang="en-GB" sz="1000" b="1" noProof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        </a:t>
            </a:r>
            <a:r>
              <a:rPr lang="en-GB" sz="1000" b="1" noProof="0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Menlo" panose="020B0609030804020204" pitchFamily="49" charset="0"/>
              </a:rPr>
              <a:t>&lt;/Sequence&gt;</a:t>
            </a:r>
          </a:p>
          <a:p>
            <a:pPr>
              <a:buNone/>
            </a:pPr>
            <a:r>
              <a:rPr lang="en-GB" sz="1000" b="1" noProof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    &lt;/Fallback&gt;  </a:t>
            </a:r>
          </a:p>
          <a:p>
            <a:pPr>
              <a:buNone/>
            </a:pPr>
            <a:r>
              <a:rPr lang="en-GB" sz="1000" b="1" noProof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&lt;/Sequence&gt;</a:t>
            </a:r>
          </a:p>
          <a:p>
            <a:pPr>
              <a:buNone/>
            </a:pPr>
            <a:r>
              <a:rPr lang="en-GB" sz="1000" noProof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&lt;Sequence isRoot="true"&gt;</a:t>
            </a:r>
          </a:p>
          <a:p>
            <a:pPr>
              <a:buNone/>
            </a:pPr>
            <a:r>
              <a:rPr lang="en-GB" sz="1000" noProof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    &lt;WaitForVariables varType="PvAccessClient" timeout="5.0"/&gt;</a:t>
            </a:r>
          </a:p>
          <a:p>
            <a:pPr>
              <a:buNone/>
            </a:pPr>
            <a:r>
              <a:rPr lang="en-GB" sz="1000" b="1" noProof="0" dirty="0">
                <a:solidFill>
                  <a:schemeClr val="accent1"/>
                </a:solidFill>
                <a:effectLst/>
                <a:latin typeface="Menlo" panose="020B0609030804020204" pitchFamily="49" charset="0"/>
              </a:rPr>
              <a:t>        {{#magnetList}}</a:t>
            </a:r>
          </a:p>
          <a:p>
            <a:pPr>
              <a:buNone/>
            </a:pPr>
            <a:r>
              <a:rPr lang="en-GB" sz="1000" b="1" noProof="0" dirty="0">
                <a:solidFill>
                  <a:schemeClr val="accent1"/>
                </a:solidFill>
                <a:effectLst/>
                <a:latin typeface="Menlo" panose="020B0609030804020204" pitchFamily="49" charset="0"/>
              </a:rPr>
              <a:t>        &lt;Include path="MagnetSetting" MagnetSP="{{magnet}}.value" SetPoint="{{magnet}}SP"/&gt;</a:t>
            </a:r>
          </a:p>
          <a:p>
            <a:pPr>
              <a:buNone/>
            </a:pPr>
            <a:r>
              <a:rPr lang="en-GB" sz="1000" b="1" noProof="0" dirty="0">
                <a:solidFill>
                  <a:schemeClr val="accent1"/>
                </a:solidFill>
                <a:effectLst/>
                <a:latin typeface="Menlo" panose="020B0609030804020204" pitchFamily="49" charset="0"/>
              </a:rPr>
              <a:t>        {{/magnetList}}</a:t>
            </a:r>
          </a:p>
          <a:p>
            <a:pPr>
              <a:buNone/>
            </a:pPr>
            <a:r>
              <a:rPr lang="en-GB" sz="1000" noProof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&lt;/Sequence&gt;</a:t>
            </a:r>
          </a:p>
          <a:p>
            <a:pPr>
              <a:buNone/>
            </a:pPr>
            <a:r>
              <a:rPr lang="en-GB" sz="1000" noProof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&lt;Workspace&gt;</a:t>
            </a:r>
          </a:p>
          <a:p>
            <a:pPr>
              <a:buNone/>
            </a:pPr>
            <a:r>
              <a:rPr lang="en-GB" sz="1000" b="1" noProof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    </a:t>
            </a:r>
            <a:r>
              <a:rPr lang="en-GB" sz="1000" b="1" noProof="0" dirty="0">
                <a:solidFill>
                  <a:schemeClr val="accent1"/>
                </a:solidFill>
                <a:effectLst/>
                <a:latin typeface="Menlo" panose="020B0609030804020204" pitchFamily="49" charset="0"/>
              </a:rPr>
              <a:t>{{#magnetList}}</a:t>
            </a:r>
          </a:p>
          <a:p>
            <a:pPr>
              <a:buNone/>
            </a:pPr>
            <a:r>
              <a:rPr lang="en-GB" sz="1000" b="1" noProof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    </a:t>
            </a:r>
            <a:r>
              <a:rPr lang="en-GB" sz="1000" b="1" noProof="0" dirty="0">
                <a:solidFill>
                  <a:schemeClr val="accent1"/>
                </a:solidFill>
                <a:effectLst/>
                <a:latin typeface="Menlo" panose="020B0609030804020204" pitchFamily="49" charset="0"/>
              </a:rPr>
              <a:t>&lt;PvAccessClient name="{{magnet}}" channel="{{MagnetPV}}"/&gt;</a:t>
            </a:r>
          </a:p>
          <a:p>
            <a:pPr>
              <a:buNone/>
            </a:pPr>
            <a:r>
              <a:rPr lang="en-GB" sz="1000" b="1" noProof="0" dirty="0">
                <a:solidFill>
                  <a:schemeClr val="accent1"/>
                </a:solidFill>
                <a:effectLst/>
                <a:latin typeface="Menlo" panose="020B0609030804020204" pitchFamily="49" charset="0"/>
              </a:rPr>
              <a:t>        &lt;Local name="{{magnet}}SP" type='{"type":"float64"}' value="{{setpoint}}"/&gt;</a:t>
            </a:r>
          </a:p>
          <a:p>
            <a:pPr>
              <a:buNone/>
            </a:pPr>
            <a:r>
              <a:rPr lang="en-GB" sz="1000" b="1" noProof="0" dirty="0">
                <a:solidFill>
                  <a:schemeClr val="accent1"/>
                </a:solidFill>
                <a:effectLst/>
                <a:latin typeface="Menlo" panose="020B0609030804020204" pitchFamily="49" charset="0"/>
              </a:rPr>
              <a:t>        {{/magnetList}}</a:t>
            </a:r>
          </a:p>
          <a:p>
            <a:pPr>
              <a:buNone/>
            </a:pPr>
            <a:r>
              <a:rPr lang="en-GB" sz="1000" noProof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&lt;/Workspace&gt;</a:t>
            </a:r>
          </a:p>
          <a:p>
            <a:pPr>
              <a:buNone/>
            </a:pPr>
            <a:r>
              <a:rPr lang="en-GB" sz="1000" noProof="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&lt;/Procedure&gt;</a:t>
            </a:r>
          </a:p>
        </p:txBody>
      </p:sp>
      <p:sp>
        <p:nvSpPr>
          <p:cNvPr id="2" name="Textfeld 3">
            <a:extLst>
              <a:ext uri="{FF2B5EF4-FFF2-40B4-BE49-F238E27FC236}">
                <a16:creationId xmlns:a16="http://schemas.microsoft.com/office/drawing/2014/main" id="{7A96C7EE-4E6A-A36B-F44B-A0259BE87271}"/>
              </a:ext>
            </a:extLst>
          </p:cNvPr>
          <p:cNvSpPr txBox="1"/>
          <p:nvPr/>
        </p:nvSpPr>
        <p:spPr>
          <a:xfrm>
            <a:off x="747070" y="491265"/>
            <a:ext cx="11040978" cy="18272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9C072D"/>
              </a:buClr>
              <a:tabLst>
                <a:tab pos="392682" algn="l"/>
              </a:tabLst>
            </a:pPr>
            <a:r>
              <a:rPr lang="en-GB" sz="3200" b="1" noProof="0" dirty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Example of logic (XML)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000" noProof="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This consists of one simple procedure “MagnetSetting”. Just checks if the PV already has the correct value; if not, then sets it.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The </a:t>
            </a:r>
            <a:r>
              <a:rPr lang="en-GB" sz="2000" noProof="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sections in blue will be expanded using a template processor (“</a:t>
            </a:r>
            <a:r>
              <a:rPr lang="en-GB" sz="2000" noProof="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mustache</a:t>
            </a:r>
            <a:r>
              <a:rPr lang="en-GB" sz="2000" noProof="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” templating language)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BD80349-2FA8-BE3E-020D-CDF0AE267E41}"/>
              </a:ext>
            </a:extLst>
          </p:cNvPr>
          <p:cNvSpPr txBox="1"/>
          <p:nvPr/>
        </p:nvSpPr>
        <p:spPr>
          <a:xfrm>
            <a:off x="7777908" y="2967335"/>
            <a:ext cx="32940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Fallback: if the </a:t>
            </a:r>
            <a:r>
              <a:rPr lang="en-GB" b="1" dirty="0">
                <a:highlight>
                  <a:srgbClr val="FFFF00"/>
                </a:highlight>
              </a:rPr>
              <a:t>condition</a:t>
            </a:r>
            <a:r>
              <a:rPr lang="en-GB" dirty="0"/>
              <a:t> is met, return “success”, otherwise fall back to (==execute) the </a:t>
            </a:r>
            <a:r>
              <a:rPr lang="en-GB" dirty="0">
                <a:highlight>
                  <a:srgbClr val="00FFFF"/>
                </a:highlight>
              </a:rPr>
              <a:t>following statement(s)</a:t>
            </a:r>
          </a:p>
        </p:txBody>
      </p:sp>
    </p:spTree>
    <p:extLst>
      <p:ext uri="{BB962C8B-B14F-4D97-AF65-F5344CB8AC3E}">
        <p14:creationId xmlns:p14="http://schemas.microsoft.com/office/powerpoint/2010/main" val="32746766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A7A68F-39D0-57CF-7AC1-C6B5A17521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27C1435-6573-ED06-CB0F-D7FB130EB465}"/>
              </a:ext>
            </a:extLst>
          </p:cNvPr>
          <p:cNvSpPr txBox="1"/>
          <p:nvPr/>
        </p:nvSpPr>
        <p:spPr>
          <a:xfrm>
            <a:off x="1164509" y="3966078"/>
            <a:ext cx="7704081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0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{</a:t>
            </a:r>
          </a:p>
          <a:p>
            <a:pPr>
              <a:buNone/>
            </a:pPr>
            <a:r>
              <a:rPr lang="en-GB" sz="10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"</a:t>
            </a:r>
            <a:r>
              <a:rPr lang="en-GB" sz="1000" b="1" dirty="0">
                <a:solidFill>
                  <a:schemeClr val="accent1"/>
                </a:solidFill>
                <a:effectLst/>
                <a:latin typeface="Menlo" panose="020B0609030804020204" pitchFamily="49" charset="0"/>
              </a:rPr>
              <a:t>magnetList</a:t>
            </a:r>
            <a:r>
              <a:rPr lang="en-GB" sz="10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" : [</a:t>
            </a:r>
          </a:p>
          <a:p>
            <a:pPr>
              <a:buNone/>
            </a:pPr>
            <a:r>
              <a:rPr lang="en-GB" sz="1000" dirty="0">
                <a:solidFill>
                  <a:schemeClr val="accent1"/>
                </a:solidFill>
                <a:effectLst/>
                <a:latin typeface="Menlo" panose="020B0609030804020204" pitchFamily="49" charset="0"/>
              </a:rPr>
              <a:t>    {"magnet": "BM1", "MagnetPV" : "timokorhonen:BM1:setCurrentC", "setpoint" : "214.55"},</a:t>
            </a:r>
          </a:p>
          <a:p>
            <a:pPr>
              <a:buNone/>
            </a:pPr>
            <a:r>
              <a:rPr lang="en-GB" sz="1000" dirty="0">
                <a:solidFill>
                  <a:schemeClr val="accent1"/>
                </a:solidFill>
                <a:effectLst/>
                <a:latin typeface="Menlo" panose="020B0609030804020204" pitchFamily="49" charset="0"/>
              </a:rPr>
              <a:t>    {"magnet": "h1A", "MagnetPV" : "timokorhonen:H1:setCurrentC", "setpoint" : "-1.31"},</a:t>
            </a:r>
          </a:p>
          <a:p>
            <a:pPr>
              <a:buNone/>
            </a:pPr>
            <a:r>
              <a:rPr lang="en-GB" sz="1000" dirty="0">
                <a:solidFill>
                  <a:schemeClr val="accent1"/>
                </a:solidFill>
                <a:effectLst/>
                <a:latin typeface="Menlo" panose="020B0609030804020204" pitchFamily="49" charset="0"/>
              </a:rPr>
              <a:t>    {"magnet": "v1A", "MagnetPV" : "timokorhonen:V1:setCurrentC", "setpoint" : "1.79"},</a:t>
            </a:r>
          </a:p>
          <a:p>
            <a:pPr>
              <a:buNone/>
            </a:pPr>
            <a:r>
              <a:rPr lang="en-GB" sz="1000" dirty="0">
                <a:solidFill>
                  <a:schemeClr val="accent1"/>
                </a:solidFill>
                <a:effectLst/>
                <a:latin typeface="Menlo" panose="020B0609030804020204" pitchFamily="49" charset="0"/>
              </a:rPr>
              <a:t>    {"magnet": "h2A", "MagnetPV" : "timokorhonen:H2:setCurrentC", "setpoint" : "2.67"},</a:t>
            </a:r>
          </a:p>
          <a:p>
            <a:pPr>
              <a:buNone/>
            </a:pPr>
            <a:r>
              <a:rPr lang="en-GB" sz="1000" dirty="0">
                <a:solidFill>
                  <a:schemeClr val="accent1"/>
                </a:solidFill>
                <a:effectLst/>
                <a:latin typeface="Menlo" panose="020B0609030804020204" pitchFamily="49" charset="0"/>
              </a:rPr>
              <a:t>    {"magnet": "v2A", "MagnetPV" : "timokorhonen:V2:setCurrentC", "setpoint" : "-1.39"},</a:t>
            </a:r>
          </a:p>
          <a:p>
            <a:pPr>
              <a:buNone/>
            </a:pPr>
            <a:r>
              <a:rPr lang="en-GB" sz="1000" dirty="0">
                <a:solidFill>
                  <a:schemeClr val="accent1"/>
                </a:solidFill>
                <a:effectLst/>
                <a:latin typeface="Menlo" panose="020B0609030804020204" pitchFamily="49" charset="0"/>
              </a:rPr>
              <a:t>    {"magnet": "h3A", "MagnetPV" : "timokorhonen:H3:setCurrentC", "setpoint" : "-1.68"},</a:t>
            </a:r>
          </a:p>
          <a:p>
            <a:pPr>
              <a:buNone/>
            </a:pPr>
            <a:r>
              <a:rPr lang="en-GB" sz="1000" dirty="0">
                <a:solidFill>
                  <a:schemeClr val="accent1"/>
                </a:solidFill>
                <a:effectLst/>
                <a:latin typeface="Menlo" panose="020B0609030804020204" pitchFamily="49" charset="0"/>
              </a:rPr>
              <a:t>    {"magnet": "v3A", "MagnetPV" : "timokorhonen:V3:setCurrentC", "setpoint" : "-0.8"},</a:t>
            </a:r>
          </a:p>
          <a:p>
            <a:pPr>
              <a:buNone/>
            </a:pPr>
            <a:r>
              <a:rPr lang="en-GB" sz="1000" dirty="0">
                <a:solidFill>
                  <a:schemeClr val="accent1"/>
                </a:solidFill>
                <a:effectLst/>
                <a:latin typeface="Menlo" panose="020B0609030804020204" pitchFamily="49" charset="0"/>
              </a:rPr>
              <a:t>    {"magnet": "h4A", "MagnetPV" : "timokorhonen:H4:setCurrentC", "setpoint" : "1.63"},</a:t>
            </a:r>
          </a:p>
          <a:p>
            <a:pPr>
              <a:buNone/>
            </a:pPr>
            <a:r>
              <a:rPr lang="en-GB" sz="1000" dirty="0">
                <a:solidFill>
                  <a:schemeClr val="accent1"/>
                </a:solidFill>
                <a:effectLst/>
                <a:latin typeface="Menlo" panose="020B0609030804020204" pitchFamily="49" charset="0"/>
              </a:rPr>
              <a:t>    {"magnet": "v4A", "MagnetPV" : "timokorhonen:V4:setCurrentC", "setpoint" : "0.1"},</a:t>
            </a:r>
          </a:p>
          <a:p>
            <a:pPr>
              <a:buNone/>
            </a:pPr>
            <a:r>
              <a:rPr lang="en-GB" sz="1000" dirty="0">
                <a:solidFill>
                  <a:schemeClr val="accent1"/>
                </a:solidFill>
                <a:effectLst/>
                <a:latin typeface="Menlo" panose="020B0609030804020204" pitchFamily="49" charset="0"/>
              </a:rPr>
              <a:t>    {"magnet": "h5A", "MagnetPV" : "timokorhonen:H5:setCurrentC", "setpoint" : "-1.83"},</a:t>
            </a:r>
          </a:p>
          <a:p>
            <a:pPr>
              <a:buNone/>
            </a:pPr>
            <a:r>
              <a:rPr lang="en-GB" sz="1000" dirty="0">
                <a:solidFill>
                  <a:schemeClr val="accent1"/>
                </a:solidFill>
                <a:effectLst/>
                <a:latin typeface="Menlo" panose="020B0609030804020204" pitchFamily="49" charset="0"/>
              </a:rPr>
              <a:t>    {"magnet": "v5A", "MagnetPV" : "timokorhonen:V5:setCurrentC", "setpoint" : "2.21"}</a:t>
            </a:r>
          </a:p>
          <a:p>
            <a:pPr>
              <a:buNone/>
            </a:pPr>
            <a:r>
              <a:rPr lang="en-GB" sz="10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]</a:t>
            </a:r>
          </a:p>
          <a:p>
            <a:r>
              <a:rPr lang="en-GB" sz="10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}</a:t>
            </a:r>
          </a:p>
        </p:txBody>
      </p:sp>
      <p:sp>
        <p:nvSpPr>
          <p:cNvPr id="2" name="Textfeld 3">
            <a:extLst>
              <a:ext uri="{FF2B5EF4-FFF2-40B4-BE49-F238E27FC236}">
                <a16:creationId xmlns:a16="http://schemas.microsoft.com/office/drawing/2014/main" id="{D800E846-6387-2EA1-435A-3C55A9D1CEBC}"/>
              </a:ext>
            </a:extLst>
          </p:cNvPr>
          <p:cNvSpPr txBox="1"/>
          <p:nvPr/>
        </p:nvSpPr>
        <p:spPr>
          <a:xfrm>
            <a:off x="747070" y="491265"/>
            <a:ext cx="11192682" cy="32430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9C072D"/>
              </a:buClr>
              <a:tabLst>
                <a:tab pos="392682" algn="l"/>
              </a:tabLst>
            </a:pPr>
            <a:r>
              <a:rPr lang="en-GB" sz="3200" b="1" dirty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Substituting configuration</a:t>
            </a:r>
            <a:endParaRPr lang="en-GB" sz="3200" b="1" noProof="0" dirty="0">
              <a:solidFill>
                <a:srgbClr val="60737F"/>
              </a:solidFill>
              <a:latin typeface="Oswald Regular" panose="02000503000000000000" pitchFamily="2" charset="0"/>
              <a:ea typeface="Milo-Medium"/>
              <a:cs typeface="Source Sans Pro"/>
            </a:endParaRP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The  blue</a:t>
            </a:r>
            <a:r>
              <a:rPr lang="en-GB" sz="2000" noProof="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sections in the previous example will be expanded using a template processor (“</a:t>
            </a:r>
            <a:r>
              <a:rPr lang="en-GB" sz="2000" noProof="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mustache</a:t>
            </a:r>
            <a:r>
              <a:rPr lang="en-GB" sz="2000" noProof="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”)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Below is a sample setting (JSON array), consisting of</a:t>
            </a:r>
          </a:p>
          <a:p>
            <a:pPr marL="800100" lvl="1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000" noProof="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Magnet identifier “magnet”</a:t>
            </a:r>
          </a:p>
          <a:p>
            <a:pPr marL="800100" lvl="1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Corresponding PV “</a:t>
            </a:r>
            <a:r>
              <a:rPr lang="en-GB" sz="20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magnetPV</a:t>
            </a:r>
            <a:r>
              <a:rPr lang="en-GB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”, and</a:t>
            </a:r>
          </a:p>
          <a:p>
            <a:pPr marL="800100" lvl="1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0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A setpoint value.</a:t>
            </a:r>
          </a:p>
          <a:p>
            <a:pPr marL="800100" lvl="1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endParaRPr lang="en-GB" sz="2000" noProof="0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1209080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PICS presentation" id="{7AE69D57-5A9A-EC4B-B48D-17D8E9C4F91E}" vid="{891AE9FA-AA9F-8B45-A343-9F71569D2A07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</Template>
  <TotalTime>2347</TotalTime>
  <Words>1542</Words>
  <Application>Microsoft Macintosh PowerPoint</Application>
  <PresentationFormat>Widescreen</PresentationFormat>
  <Paragraphs>173</Paragraphs>
  <Slides>14</Slides>
  <Notes>1</Notes>
  <HiddenSlides>1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Oswald Regular</vt:lpstr>
      <vt:lpstr>Calibri</vt:lpstr>
      <vt:lpstr>Source Sans Pro</vt:lpstr>
      <vt:lpstr>Menlo</vt:lpstr>
      <vt:lpstr>Arial</vt:lpstr>
      <vt:lpstr>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Timo Korhonen</dc:creator>
  <cp:lastModifiedBy>Timo Korhonen</cp:lastModifiedBy>
  <cp:revision>10</cp:revision>
  <dcterms:created xsi:type="dcterms:W3CDTF">2025-03-31T07:58:51Z</dcterms:created>
  <dcterms:modified xsi:type="dcterms:W3CDTF">2025-09-18T21:14:09Z</dcterms:modified>
</cp:coreProperties>
</file>