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6" r:id="rId2"/>
    <p:sldId id="289" r:id="rId3"/>
    <p:sldId id="324" r:id="rId4"/>
    <p:sldId id="325" r:id="rId5"/>
    <p:sldId id="327" r:id="rId6"/>
    <p:sldId id="328" r:id="rId7"/>
  </p:sldIdLst>
  <p:sldSz cx="12192000" cy="6858000"/>
  <p:notesSz cx="6858000" cy="9144000"/>
  <p:embeddedFontLst>
    <p:embeddedFont>
      <p:font typeface="Lucida Console" panose="020B0609040504020204" pitchFamily="49" charset="0"/>
      <p:regular r:id="rId10"/>
    </p:embeddedFont>
    <p:embeddedFont>
      <p:font typeface="Oswald Regular" panose="020B0604020202020204" charset="0"/>
      <p:regular r:id="rId11"/>
    </p:embeddedFont>
    <p:embeddedFont>
      <p:font typeface="Source Sans Pro" panose="020B0503030403020204" pitchFamily="34" charset="0"/>
      <p:regular r:id="rId12"/>
      <p:bold r:id="rId13"/>
      <p:italic r:id="rId14"/>
      <p:boldItalic r:id="rId1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BB8"/>
    <a:srgbClr val="C7DE37"/>
    <a:srgbClr val="C0D0CF"/>
    <a:srgbClr val="A91D37"/>
    <a:srgbClr val="000000"/>
    <a:srgbClr val="EFB531"/>
    <a:srgbClr val="0033C3"/>
    <a:srgbClr val="D3D3D3"/>
    <a:srgbClr val="B8B8B8"/>
    <a:srgbClr val="1155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2" autoAdjust="0"/>
    <p:restoredTop sz="97467" autoAdjust="0"/>
  </p:normalViewPr>
  <p:slideViewPr>
    <p:cSldViewPr snapToGrid="0">
      <p:cViewPr varScale="1">
        <p:scale>
          <a:sx n="77" d="100"/>
          <a:sy n="77" d="100"/>
        </p:scale>
        <p:origin x="734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19.09.2025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200AE4-4BB0-45E2-BF76-953BC07FE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84EAC81-8748-45A9-9E48-D8B6C99A5DB4}"/>
              </a:ext>
            </a:extLst>
          </p:cNvPr>
          <p:cNvSpPr txBox="1"/>
          <p:nvPr/>
        </p:nvSpPr>
        <p:spPr>
          <a:xfrm>
            <a:off x="3325092" y="4200086"/>
            <a:ext cx="8090420" cy="2041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0" hangingPunct="0"/>
            <a:r>
              <a:rPr lang="de-DE" sz="4400" spc="30" dirty="0">
                <a:solidFill>
                  <a:srgbClr val="C7DE37"/>
                </a:solidFill>
                <a:latin typeface="Oswald Regular"/>
                <a:cs typeface="Oswald Regular"/>
              </a:rPr>
              <a:t>The EPICS Training-VM</a:t>
            </a:r>
            <a:br>
              <a:rPr lang="de-DE" sz="4400" spc="30" dirty="0">
                <a:solidFill>
                  <a:srgbClr val="C7DE37"/>
                </a:solidFill>
                <a:latin typeface="Oswald Regular"/>
                <a:cs typeface="Oswald Regular"/>
              </a:rPr>
            </a:br>
            <a:r>
              <a:rPr lang="de-DE" sz="2800" spc="30" dirty="0">
                <a:solidFill>
                  <a:srgbClr val="C7DE37"/>
                </a:solidFill>
                <a:latin typeface="Oswald Regular"/>
                <a:cs typeface="Oswald Regular"/>
              </a:rPr>
              <a:t>Ralph Lange, ITER</a:t>
            </a:r>
            <a:br>
              <a:rPr lang="de-DE" sz="2800" spc="30" dirty="0">
                <a:solidFill>
                  <a:srgbClr val="C7DE37"/>
                </a:solidFill>
                <a:latin typeface="Oswald Regular"/>
                <a:cs typeface="Oswald Regular"/>
              </a:rPr>
            </a:br>
            <a:r>
              <a:rPr lang="de-DE" sz="2800" spc="30" dirty="0">
                <a:solidFill>
                  <a:srgbClr val="C7DE37"/>
                </a:solidFill>
                <a:latin typeface="Oswald Regular"/>
                <a:cs typeface="Oswald Regular"/>
              </a:rPr>
              <a:t>Kunal Shroff, BNL</a:t>
            </a:r>
            <a:br>
              <a:rPr lang="de-DE" sz="2800" spc="30" dirty="0">
                <a:solidFill>
                  <a:srgbClr val="C7DE37"/>
                </a:solidFill>
                <a:latin typeface="Oswald Regular"/>
                <a:cs typeface="Oswald Regular"/>
              </a:rPr>
            </a:br>
            <a:r>
              <a:rPr lang="de-DE" sz="2800" spc="30" dirty="0">
                <a:solidFill>
                  <a:srgbClr val="C7DE37"/>
                </a:solidFill>
                <a:latin typeface="Oswald Regular"/>
                <a:cs typeface="Oswald Regular"/>
              </a:rPr>
              <a:t>Giles Knap, DLS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B20AEB-16DA-447D-918E-30BDB777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7" y="1513153"/>
            <a:ext cx="1865076" cy="98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28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6230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Basic Ideas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Reproducible platform for hands-on training sessions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Training courses are done a few times a year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Demonstrations and hands-on exercises are often part of the training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Needs to be easily maintainable in a shared fashion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Virtual machine based setup 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Runs on may host platforms (Linux, Windows, MacOS)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OVA applications can be distributed (but they are huge)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Trainees start with a working setup (don’t waste time with the installation) </a:t>
            </a:r>
            <a:endParaRPr lang="en-GB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Ansible based installation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Different parts (training sessions) are available as independent roles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Automated installation on the “empty” VM for a specific training course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Ansible content are text files (</a:t>
            </a:r>
            <a:r>
              <a:rPr lang="en-GB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yml</a:t>
            </a: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 under public Git management</a:t>
            </a:r>
          </a:p>
        </p:txBody>
      </p:sp>
    </p:spTree>
    <p:extLst>
      <p:ext uri="{BB962C8B-B14F-4D97-AF65-F5344CB8AC3E}">
        <p14:creationId xmlns:p14="http://schemas.microsoft.com/office/powerpoint/2010/main" val="325748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582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Virtual Machine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Based on Oracle VirtualBox (7.1), scripted with Vagrant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Freely available virtualization platform, good experiences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Created using Vagrant: fast and scripted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Four Linux flavours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Two RedHat, two Debian derivatives: </a:t>
            </a:r>
            <a:r>
              <a:rPr lang="en-GB" sz="20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Rocky, Fedora, Debian, Ubuntu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Generic “EPICS Developer” (epics-dev) User Account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Best practice:</a:t>
            </a:r>
            <a:b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Read-only shared installation, development under a regular user account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Personalize your VM!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Make yourself comfortable:</a:t>
            </a:r>
            <a:b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Create your own user, install your favourite IDE and tools, use your own VM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Can be used to provide portable systems for users, vendors, customers…</a:t>
            </a:r>
          </a:p>
        </p:txBody>
      </p:sp>
    </p:spTree>
    <p:extLst>
      <p:ext uri="{BB962C8B-B14F-4D97-AF65-F5344CB8AC3E}">
        <p14:creationId xmlns:p14="http://schemas.microsoft.com/office/powerpoint/2010/main" val="149640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658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Training-VM Installation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From sources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For the EPICS related parts, the virtual machine contains all source code and all knowledge how things are built and set up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Simple, following best practice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Avoid unnecessary complexity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Show how a minimal EPICS set-up looks like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Reproducible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Under configuration control (git) and fully scripted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Easier to support trainees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Modular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Easy to adapt to specific training events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Easy to maintain collaboratively</a:t>
            </a:r>
          </a:p>
        </p:txBody>
      </p:sp>
    </p:spTree>
    <p:extLst>
      <p:ext uri="{BB962C8B-B14F-4D97-AF65-F5344CB8AC3E}">
        <p14:creationId xmlns:p14="http://schemas.microsoft.com/office/powerpoint/2010/main" val="2025670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26985" y="456623"/>
            <a:ext cx="9283883" cy="53204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Training-VM Installation</a:t>
            </a: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Ansible roles control the scope of the installation: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i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epics-modules</a:t>
            </a:r>
            <a:b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C/C++ EPICS Support modules: Base, ASYN, Sequencer, AreaDetector, …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i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epics-tools</a:t>
            </a:r>
            <a:b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Java and Maven from installation downloads, Phoebus from source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i="1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docker</a:t>
            </a:r>
            <a:b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</a:br>
            <a:r>
              <a:rPr lang="en-GB" sz="2000" dirty="0" err="1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Podman</a:t>
            </a:r>
            <a: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 and </a:t>
            </a:r>
            <a:r>
              <a:rPr lang="en-GB" sz="2000" dirty="0" err="1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podman</a:t>
            </a:r>
            <a: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-compose: everything to run groups of containers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i="1" dirty="0" err="1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bluesky</a:t>
            </a:r>
            <a:b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Containerized setup for the BESSY/HZB Bluesky training session</a:t>
            </a:r>
            <a:endParaRPr lang="en-GB" dirty="0">
              <a:solidFill>
                <a:srgbClr val="60737F"/>
              </a:solidFill>
              <a:latin typeface="Lucida Console" panose="020B0609040504020204" pitchFamily="49" charset="0"/>
              <a:ea typeface="Source Sans Pro" panose="020B0503030403020204" pitchFamily="34" charset="0"/>
              <a:cs typeface="Source Sans Pro"/>
            </a:endParaRP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i="1" dirty="0" err="1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oac</a:t>
            </a:r>
            <a:r>
              <a:rPr lang="en-GB" sz="2000" i="1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-tree</a:t>
            </a:r>
            <a:b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The </a:t>
            </a:r>
            <a:r>
              <a:rPr lang="en-GB" sz="2000" dirty="0" err="1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oac</a:t>
            </a:r>
            <a: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-tree sequencer and its GUI application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i="1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archiver appliance</a:t>
            </a:r>
            <a:b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</a:br>
            <a:r>
              <a:rPr lang="en-GB" sz="2000" dirty="0">
                <a:solidFill>
                  <a:srgbClr val="60737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/>
              </a:rPr>
              <a:t>Minimal installation (one tomcat with one instance)</a:t>
            </a:r>
          </a:p>
        </p:txBody>
      </p:sp>
    </p:spTree>
    <p:extLst>
      <p:ext uri="{BB962C8B-B14F-4D97-AF65-F5344CB8AC3E}">
        <p14:creationId xmlns:p14="http://schemas.microsoft.com/office/powerpoint/2010/main" val="46872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FDCBF-E8E1-1468-2E0D-31B70AC04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A3545F34-7F6B-C568-51D5-AA51A1BBDFDA}"/>
              </a:ext>
            </a:extLst>
          </p:cNvPr>
          <p:cNvSpPr txBox="1"/>
          <p:nvPr/>
        </p:nvSpPr>
        <p:spPr>
          <a:xfrm>
            <a:off x="1326985" y="456623"/>
            <a:ext cx="9283883" cy="2222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ICALEPCS Poster/Paper</a:t>
            </a: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More focus on the motivation and benefits of a collaborative approach</a:t>
            </a:r>
            <a:endParaRPr lang="en-GB" sz="2000" dirty="0">
              <a:solidFill>
                <a:srgbClr val="60737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ource Sans Pro"/>
            </a:endParaRP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endParaRPr lang="en-GB" sz="2000" dirty="0">
              <a:solidFill>
                <a:srgbClr val="60737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ource Sans Pro"/>
            </a:endParaRP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Tuesday:   mini-oral </a:t>
            </a:r>
            <a:r>
              <a:rPr lang="en-GB" sz="32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TUMR001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with poster </a:t>
            </a:r>
            <a:r>
              <a:rPr lang="en-GB" sz="32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TUPD059</a:t>
            </a:r>
          </a:p>
        </p:txBody>
      </p:sp>
    </p:spTree>
    <p:extLst>
      <p:ext uri="{BB962C8B-B14F-4D97-AF65-F5344CB8AC3E}">
        <p14:creationId xmlns:p14="http://schemas.microsoft.com/office/powerpoint/2010/main" val="3501570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Lucida Console</vt:lpstr>
      <vt:lpstr>Oswald Regular</vt:lpstr>
      <vt:lpstr>Calibri</vt:lpstr>
      <vt:lpstr>Source Sans Pro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2020-10-21T14:12:22Z</dcterms:created>
  <dcterms:modified xsi:type="dcterms:W3CDTF">2025-09-19T17:10:33Z</dcterms:modified>
</cp:coreProperties>
</file>