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36"/>
  </p:notesMasterIdLst>
  <p:sldIdLst>
    <p:sldId id="256" r:id="rId2"/>
    <p:sldId id="257" r:id="rId3"/>
    <p:sldId id="291" r:id="rId4"/>
    <p:sldId id="258" r:id="rId5"/>
    <p:sldId id="259" r:id="rId6"/>
    <p:sldId id="260" r:id="rId7"/>
    <p:sldId id="261" r:id="rId8"/>
    <p:sldId id="262" r:id="rId9"/>
    <p:sldId id="263" r:id="rId10"/>
    <p:sldId id="287" r:id="rId11"/>
    <p:sldId id="288" r:id="rId12"/>
    <p:sldId id="289" r:id="rId13"/>
    <p:sldId id="290" r:id="rId14"/>
    <p:sldId id="266" r:id="rId15"/>
    <p:sldId id="267" r:id="rId16"/>
    <p:sldId id="268" r:id="rId17"/>
    <p:sldId id="269" r:id="rId18"/>
    <p:sldId id="270" r:id="rId19"/>
    <p:sldId id="271" r:id="rId20"/>
    <p:sldId id="28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2" r:id="rId31"/>
    <p:sldId id="283" r:id="rId32"/>
    <p:sldId id="284" r:id="rId33"/>
    <p:sldId id="285" r:id="rId34"/>
    <p:sldId id="286" r:id="rId3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rgit Zatschler" initials="" lastIdx="5" clrIdx="0"/>
  <p:cmAuthor id="1" name="Ziqing Hong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D10"/>
    <a:srgbClr val="0045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0" y="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4-29T15:25:42.298" idx="1">
    <p:pos x="6000" y="0"/>
    <p:text>Is the footline an indication that you stole the slide from Shubham? If so, maybe make the clear by adding "credits: " at the beginning.
Same for slide 12, 13.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4-30T01:09:33.026" idx="2">
    <p:pos x="6000" y="0"/>
    <p:text>I don't understand the meaning of the green color coding. The rest makes sense. Though I'm uncertain whether people will be able to notice it when presenting with a projector.</p:text>
  </p:cm>
  <p:cm authorId="1" dt="2025-04-30T01:09:33.026" idx="1">
    <p:pos x="6000" y="0"/>
    <p:text>I must felt lonely when I made those green, to make me feel happy.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4-30T01:05:53.622" idx="4">
    <p:pos x="4380" y="2117"/>
    <p:text>In my opinion this is too insignificant to even point it out.</p:text>
  </p:cm>
  <p:cm authorId="1" dt="2025-04-30T01:05:53.622" idx="3">
    <p:pos x="4380" y="2117"/>
    <p:text>They disappeared in HVeV@CUTE I think. If you calculate DRU, these are 1 gram @ a few days. No reason for them to show up. So, not the usual background.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50e3fd861b_0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50e3fd861b_0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0e3fd861b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0e3fd861b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0e3fd861b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50e3fd861b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5ea0e63d81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5ea0e63d81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5ea0e63d81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5ea0e63d81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50e3fd861b_0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50e3fd861b_0_3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5ea0e63d81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25ea0e63d81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4" name="Google Shape;264;g25ea0e63d81_0_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57b6130bee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57b6130bee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50e3fd861b_0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350e3fd861b_0_4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50e3fd861b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50e3fd861b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0e3fd861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0e3fd861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350e3fd861b_0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350e3fd861b_0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0e3fd861b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0e3fd861b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50e3fd861b_0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50e3fd861b_0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0e3fd861b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0e3fd861b_0_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50e3fd861b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50e3fd861b_0_4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50e3fd861b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350e3fd861b_0_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516f665928_5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9" name="Google Shape;409;g2516f665928_5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0" name="Google Shape;410;g2516f665928_5_1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2516f665928_5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1" name="Google Shape;421;g2516f665928_5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2" name="Google Shape;422;g2516f665928_5_1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516f665928_5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g2516f665928_5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9" name="Google Shape;429;g2516f665928_5_1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57b6130be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57b6130be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16f665928_5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g2516f665928_5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2516f665928_5_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57b6130bee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57b6130bee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57b6130bee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57b6130bee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16f665928_5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2516f665928_5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g2516f665928_5_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57b6130be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57b6130be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57b6130bee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57b6130bee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19a41fed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19a41fed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3FAEE-C682-0E94-89CA-1159F0AA8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5489DD-6BFE-D75E-F55C-863E95E02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9FC70-4A33-2F92-5BB2-76029434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EE70-0D75-4154-86D4-3181A54B5A17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F8A3E-0AF2-68F1-592A-B85900885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3B23F-5A59-2E85-FBB0-AC696530D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053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78CA5-5151-972D-AA47-B7839EA6D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5FDA5-CDFD-4303-C0B4-32BB63F83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46F27-9C13-0F16-3983-A7BA14D55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4899-B601-4A2F-A564-393ECA01E3E5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1C8FE-C34D-F1FE-D6B7-A22A3C30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BD8A5-CA97-0A6D-1E05-279FEB83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2762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2A9C01-D58D-05A2-4841-B60F106120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E1D754-C988-134D-E27C-E209C35E82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D8267-D7C2-38C9-D5EA-EB275A537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0319D-0464-454E-90AD-194E440B1A6E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70682-8243-4A7D-1DDE-AAC73B933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53E7-9A5A-5CB7-6A08-506AF902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1682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2324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086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2">
  <p:cSld name="Title Slide 2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4964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3">
  <p:cSld name="Title Slide 3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969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31ABF-93B6-0E17-013E-83FE05FCB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F868A-CC57-9219-E6FD-82C2637AD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1AF8C-C075-DC08-71A8-2491DEE0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69F8-6D0A-4444-8C3D-B4B80673BD58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710CB-A994-8FAE-84FA-E4B48BF2D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425E6-7C14-AA02-94AE-CCF62CEE6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3532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13B37-73C0-9950-0B04-C3F3CD2C5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5B60C-7569-B851-E539-3AE02527C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7E227-ECAD-B901-9068-422747EAB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9EC3-5869-43F9-93FC-06FC7A3F2F46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1A6FE-550D-21CF-417B-87220D66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53E0B-E858-C9CE-4C4F-B60B018D7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0978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BF877-FB05-4799-5B54-334FE51AF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DACE1-8F5A-E820-10FE-15350BD9F5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7E90D-6CBC-7FFD-A1FA-72C2D8178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0884D-2AA9-044F-40EA-067D645D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361C-5279-4115-BF6B-FA3E437B2807}" type="datetime1">
              <a:rPr lang="en-CA" smtClean="0"/>
              <a:t>2025-08-07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BC953-1E86-2617-B5A3-2F573AF8D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28E208-2EE4-C58D-EADA-7B5FCACD5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0439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40D7B-6784-1F19-789B-704A08795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C5314-DCF9-8A9C-2FC1-E27F098AB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751FCB-B952-695E-CAF1-C1D49F05C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7DAF7-D530-6D41-B858-BBFE129ABA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575309-28E1-A794-009E-00085B9C8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96C272-D0F1-FA49-1C52-68E45C8A4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8AF36-B3B4-4B4A-8A16-4ED8DB06B3C1}" type="datetime1">
              <a:rPr lang="en-CA" smtClean="0"/>
              <a:t>2025-08-07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D5EF1-E8B7-AC01-32CD-34F208C5A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981CC5-9E8A-AFB2-8933-789D337CE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7496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0CC0-7C99-3542-E075-AF0A91BA6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B749F-87E2-47F8-8801-12A040E35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A5F5-D7E2-42C1-A086-194832C2EEED}" type="datetime1">
              <a:rPr lang="en-CA" smtClean="0"/>
              <a:t>2025-08-07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4AD4B-A5EC-75C1-8FC3-3E3485C84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A4582-53CF-2D4D-438B-64CA495EA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0501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239E45-5039-F875-A0FB-4D090CEBF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2D61-8195-4CB2-A306-29F5F9C8AA0C}" type="datetime1">
              <a:rPr lang="en-CA" smtClean="0"/>
              <a:t>2025-08-07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AC72F5-832F-A1A4-7356-6D3D8D615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901CE-D445-91F9-8AB8-6DC1E8615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7223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8FB8F-B40E-03D9-F1DD-F7452E0CD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E52EA-AD4F-4FD3-631C-AE8F1BE63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A4E902-F04E-4B6E-009D-A5F1CF507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21734-7469-B98D-ECBB-5EE92F36E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1B80-3A55-4D31-8175-9B35A72EF4CE}" type="datetime1">
              <a:rPr lang="en-CA" smtClean="0"/>
              <a:t>2025-08-07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B28248-6B30-1FF5-217D-455B56E4B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3DD96-7DED-C1E8-C977-5A165B57A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2532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BB965-3650-4906-996E-4E79BEB55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1ADF24-8577-E5BE-6BF4-5732C9288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C168FF-19DA-0662-8116-8961A5C51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AA787-947F-4766-3913-A6DA7C2C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5D53-4A0A-45DD-B433-9AF3F1B6F750}" type="datetime1">
              <a:rPr lang="en-CA" smtClean="0"/>
              <a:t>2025-08-07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C69207-E5A0-1EC8-5764-2A982B6F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DAD4EA-BDB3-8597-E00F-F7397C0B4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0762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7C701F-96A2-BC3B-7294-7CFD31F85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0A221-DD8B-A45B-5C0E-6E474E823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27C55-785F-50E0-C189-D26DD7FB4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847C0C-6BE6-44FA-A92C-2DBEDBF26680}" type="datetime1">
              <a:rPr lang="en-CA" smtClean="0"/>
              <a:t>2025-08-07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2BE85-A3B1-3846-E737-5593BEB5DD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1BC27-C246-6890-4D7B-6409D71C1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04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12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arxiv.org/pdf/2203.08463.pdf" TargetMode="Externa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8.0240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9.png"/><Relationship Id="rId4" Type="http://schemas.openxmlformats.org/officeDocument/2006/relationships/image" Target="../media/image6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6.png"/><Relationship Id="rId4" Type="http://schemas.openxmlformats.org/officeDocument/2006/relationships/image" Target="../media/image6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0.png"/><Relationship Id="rId4" Type="http://schemas.openxmlformats.org/officeDocument/2006/relationships/image" Target="../media/image68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1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7"/>
          <p:cNvSpPr txBox="1">
            <a:spLocks noGrp="1"/>
          </p:cNvSpPr>
          <p:nvPr>
            <p:ph type="ctrTitle" idx="4294967295"/>
          </p:nvPr>
        </p:nvSpPr>
        <p:spPr>
          <a:xfrm>
            <a:off x="0" y="820738"/>
            <a:ext cx="9192126" cy="1287462"/>
          </a:xfrm>
          <a:prstGeom prst="rect">
            <a:avLst/>
          </a:prstGeom>
          <a:solidFill>
            <a:srgbClr val="00457E"/>
          </a:solidFill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dirty="0">
                <a:solidFill>
                  <a:srgbClr val="FDBD1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" sz="3300" dirty="0">
                <a:solidFill>
                  <a:srgbClr val="FDBD1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" sz="3300" b="1" dirty="0">
                <a:solidFill>
                  <a:srgbClr val="FDBD1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SuperCDMS</a:t>
            </a:r>
            <a:r>
              <a:rPr lang="en" sz="3300" dirty="0">
                <a:solidFill>
                  <a:srgbClr val="FDBD1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… and Beyond</a:t>
            </a:r>
            <a:endParaRPr sz="3300" dirty="0">
              <a:solidFill>
                <a:srgbClr val="FDBD1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4294967295"/>
          </p:nvPr>
        </p:nvSpPr>
        <p:spPr>
          <a:xfrm>
            <a:off x="0" y="2376488"/>
            <a:ext cx="8521700" cy="1606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457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Miriam Diamond &amp; Ziqing Hong, University of Toronto</a:t>
            </a:r>
            <a:endParaRPr sz="2400" dirty="0">
              <a:solidFill>
                <a:srgbClr val="00457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 b="1" dirty="0">
                <a:solidFill>
                  <a:srgbClr val="00457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2025 Canadian Astroparticle Physics Community Meeting</a:t>
            </a:r>
            <a:endParaRPr sz="2400" b="1" dirty="0">
              <a:solidFill>
                <a:srgbClr val="00457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5" name="Google Shape;6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5575" y="3857088"/>
            <a:ext cx="1237852" cy="1237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1275" y="3857099"/>
            <a:ext cx="1999631" cy="123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7"/>
          <p:cNvPicPr preferRelativeResize="0"/>
          <p:nvPr/>
        </p:nvPicPr>
        <p:blipFill rotWithShape="1">
          <a:blip r:embed="rId5">
            <a:alphaModFix/>
          </a:blip>
          <a:srcRect l="31269" t="30309" r="38680" b="30722"/>
          <a:stretch/>
        </p:blipFill>
        <p:spPr>
          <a:xfrm>
            <a:off x="1961425" y="3855656"/>
            <a:ext cx="1237852" cy="1240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7"/>
          <p:cNvPicPr preferRelativeResize="0"/>
          <p:nvPr/>
        </p:nvPicPr>
        <p:blipFill>
          <a:blip r:embed="rId6">
            <a:alphaModFix/>
          </a:blip>
          <a:srcRect t="14315" b="8452"/>
          <a:stretch>
            <a:fillRect/>
          </a:stretch>
        </p:blipFill>
        <p:spPr>
          <a:xfrm>
            <a:off x="7036937" y="3902756"/>
            <a:ext cx="1694287" cy="1240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1698" y="3858950"/>
            <a:ext cx="1237850" cy="1234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47853-9395-5700-CE37-EF2EAC92E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3B56367-5D91-E7A9-6B7C-7DB105C5341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757" y="675984"/>
            <a:ext cx="3079242" cy="4091279"/>
          </a:xfrm>
          <a:prstGeom prst="rect">
            <a:avLst/>
          </a:prstGeom>
        </p:spPr>
      </p:pic>
      <p:pic>
        <p:nvPicPr>
          <p:cNvPr id="7" name="Content Placeholder 6" descr="People in white protective suits working on a machine&#10;&#10;AI-generated content may be incorrect.">
            <a:extLst>
              <a:ext uri="{FF2B5EF4-FFF2-40B4-BE49-F238E27FC236}">
                <a16:creationId xmlns:a16="http://schemas.microsoft.com/office/drawing/2014/main" id="{F67AEF5A-16E1-C77C-B7AB-E0BDE925AB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5617" b="27190"/>
          <a:stretch>
            <a:fillRect/>
          </a:stretch>
        </p:blipFill>
        <p:spPr>
          <a:xfrm>
            <a:off x="3825862" y="673363"/>
            <a:ext cx="3896869" cy="19638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2997D5-BB6F-1BE5-7B3F-EB9376DB4AB5}"/>
              </a:ext>
            </a:extLst>
          </p:cNvPr>
          <p:cNvSpPr txBox="1"/>
          <p:nvPr/>
        </p:nvSpPr>
        <p:spPr>
          <a:xfrm>
            <a:off x="301974" y="4767640"/>
            <a:ext cx="352388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Dilution fridge on temporary stand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BD7F67-135C-D957-9D15-233A3327FC5A}"/>
              </a:ext>
            </a:extLst>
          </p:cNvPr>
          <p:cNvSpPr txBox="1"/>
          <p:nvPr/>
        </p:nvSpPr>
        <p:spPr>
          <a:xfrm>
            <a:off x="4632401" y="2611219"/>
            <a:ext cx="265046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Thermometry installation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C112525-F892-C941-19AD-CDAE5E90F355}"/>
              </a:ext>
            </a:extLst>
          </p:cNvPr>
          <p:cNvSpPr txBox="1">
            <a:spLocks/>
          </p:cNvSpPr>
          <p:nvPr/>
        </p:nvSpPr>
        <p:spPr>
          <a:xfrm>
            <a:off x="183335" y="-266647"/>
            <a:ext cx="6400800" cy="1130300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000" cap="none" dirty="0" err="1">
                <a:solidFill>
                  <a:srgbClr val="00457E"/>
                </a:solidFill>
              </a:rPr>
              <a:t>SuperCDMS</a:t>
            </a:r>
            <a:r>
              <a:rPr lang="en-GB" sz="3000" cap="none" dirty="0">
                <a:solidFill>
                  <a:srgbClr val="00457E"/>
                </a:solidFill>
              </a:rPr>
              <a:t> Installation &amp; Integration</a:t>
            </a:r>
            <a:endParaRPr lang="en-GB" sz="3000" dirty="0">
              <a:solidFill>
                <a:srgbClr val="00457E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56158F-91B6-7CA0-FA23-B8E4C15B8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F1F107-1D9B-2361-032D-2F3453198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5863" y="2945798"/>
            <a:ext cx="3896870" cy="18216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04D63A-449D-3FDC-D6B9-347193ECAE2B}"/>
              </a:ext>
            </a:extLst>
          </p:cNvPr>
          <p:cNvSpPr txBox="1"/>
          <p:nvPr/>
        </p:nvSpPr>
        <p:spPr>
          <a:xfrm>
            <a:off x="4756154" y="4799054"/>
            <a:ext cx="265046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Lower portion of shield</a:t>
            </a:r>
          </a:p>
        </p:txBody>
      </p:sp>
    </p:spTree>
    <p:extLst>
      <p:ext uri="{BB962C8B-B14F-4D97-AF65-F5344CB8AC3E}">
        <p14:creationId xmlns:p14="http://schemas.microsoft.com/office/powerpoint/2010/main" val="2284670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men working in a factory&#10;&#10;AI-generated content may be incorrect.">
            <a:extLst>
              <a:ext uri="{FF2B5EF4-FFF2-40B4-BE49-F238E27FC236}">
                <a16:creationId xmlns:a16="http://schemas.microsoft.com/office/drawing/2014/main" id="{08E2A135-843A-6689-881D-F287196F5E3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3640" y="676471"/>
            <a:ext cx="2971412" cy="4058931"/>
          </a:xfrm>
          <a:prstGeom prst="rect">
            <a:avLst/>
          </a:prstGeom>
        </p:spPr>
      </p:pic>
      <p:pic>
        <p:nvPicPr>
          <p:cNvPr id="7" name="Content Placeholder 6" descr="A group of people in blue overalls standing next to a metal structure&#10;&#10;AI-generated content may be incorrect.">
            <a:extLst>
              <a:ext uri="{FF2B5EF4-FFF2-40B4-BE49-F238E27FC236}">
                <a16:creationId xmlns:a16="http://schemas.microsoft.com/office/drawing/2014/main" id="{7B7F19FC-8D0B-1C3E-9144-263B176AC1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77202" y="597501"/>
            <a:ext cx="2981910" cy="4058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1F67C5-438E-DD9A-74F4-C47D30408008}"/>
              </a:ext>
            </a:extLst>
          </p:cNvPr>
          <p:cNvSpPr txBox="1"/>
          <p:nvPr/>
        </p:nvSpPr>
        <p:spPr>
          <a:xfrm>
            <a:off x="772227" y="4747403"/>
            <a:ext cx="20574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50K Cooler installation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8D3390-F984-1C00-E43A-CFCD6BD1A007}"/>
              </a:ext>
            </a:extLst>
          </p:cNvPr>
          <p:cNvSpPr txBox="1"/>
          <p:nvPr/>
        </p:nvSpPr>
        <p:spPr>
          <a:xfrm>
            <a:off x="6360705" y="4696080"/>
            <a:ext cx="20574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 err="1"/>
              <a:t>ETank</a:t>
            </a:r>
            <a:r>
              <a:rPr lang="en-GB" sz="1350" dirty="0"/>
              <a:t> scaffolding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BB792-70BD-9189-91A7-A7BE3B78966A}"/>
              </a:ext>
            </a:extLst>
          </p:cNvPr>
          <p:cNvSpPr txBox="1">
            <a:spLocks/>
          </p:cNvSpPr>
          <p:nvPr/>
        </p:nvSpPr>
        <p:spPr>
          <a:xfrm>
            <a:off x="178140" y="-254628"/>
            <a:ext cx="6400800" cy="1130300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000" cap="none" dirty="0" err="1">
                <a:solidFill>
                  <a:srgbClr val="00457E"/>
                </a:solidFill>
              </a:rPr>
              <a:t>SuperCDMS</a:t>
            </a:r>
            <a:r>
              <a:rPr lang="en-GB" sz="3000" cap="none" dirty="0">
                <a:solidFill>
                  <a:srgbClr val="00457E"/>
                </a:solidFill>
              </a:rPr>
              <a:t> Installation &amp; Integration</a:t>
            </a:r>
            <a:endParaRPr lang="en-GB" sz="3000" dirty="0">
              <a:solidFill>
                <a:srgbClr val="00457E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335240-D0D9-F776-165E-68EC3FFBE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F6FD02-BD05-855E-81CA-A393254F7E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5869"/>
          <a:stretch>
            <a:fillRect/>
          </a:stretch>
        </p:blipFill>
        <p:spPr>
          <a:xfrm>
            <a:off x="3296927" y="1035867"/>
            <a:ext cx="2661208" cy="26867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410702-7D23-BB2B-0959-715DA39F1708}"/>
              </a:ext>
            </a:extLst>
          </p:cNvPr>
          <p:cNvSpPr txBox="1"/>
          <p:nvPr/>
        </p:nvSpPr>
        <p:spPr>
          <a:xfrm>
            <a:off x="3575098" y="3744318"/>
            <a:ext cx="21903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E-stem cabling completion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38EB2-7728-9E60-A07B-AF4EBB56E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machine&#10;&#10;AI-generated content may be incorrect.">
            <a:extLst>
              <a:ext uri="{FF2B5EF4-FFF2-40B4-BE49-F238E27FC236}">
                <a16:creationId xmlns:a16="http://schemas.microsoft.com/office/drawing/2014/main" id="{784C6501-F7C2-4352-611E-FFD605D4D4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4514" b="7760"/>
          <a:stretch>
            <a:fillRect/>
          </a:stretch>
        </p:blipFill>
        <p:spPr>
          <a:xfrm>
            <a:off x="301173" y="687686"/>
            <a:ext cx="2968034" cy="3352570"/>
          </a:xfrm>
          <a:prstGeom prst="rect">
            <a:avLst/>
          </a:prstGeom>
        </p:spPr>
      </p:pic>
      <p:pic>
        <p:nvPicPr>
          <p:cNvPr id="11" name="Content Placeholder 10" descr="A person wearing a hard hat and gloves working in a factory&#10;&#10;AI-generated content may be incorrect.">
            <a:extLst>
              <a:ext uri="{FF2B5EF4-FFF2-40B4-BE49-F238E27FC236}">
                <a16:creationId xmlns:a16="http://schemas.microsoft.com/office/drawing/2014/main" id="{125F9033-0597-1AF4-6569-C93D6F0507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5029"/>
          <a:stretch>
            <a:fillRect/>
          </a:stretch>
        </p:blipFill>
        <p:spPr>
          <a:xfrm>
            <a:off x="3571578" y="687686"/>
            <a:ext cx="2895988" cy="18455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2F868E-1EE5-7D6F-095C-313FDA0FD323}"/>
              </a:ext>
            </a:extLst>
          </p:cNvPr>
          <p:cNvSpPr txBox="1"/>
          <p:nvPr/>
        </p:nvSpPr>
        <p:spPr>
          <a:xfrm>
            <a:off x="301173" y="4078975"/>
            <a:ext cx="370720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Detector Readout Cables connection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A2A2F6-4C62-9BF4-DBEC-CBCB02D0976B}"/>
              </a:ext>
            </a:extLst>
          </p:cNvPr>
          <p:cNvSpPr txBox="1"/>
          <p:nvPr/>
        </p:nvSpPr>
        <p:spPr>
          <a:xfrm>
            <a:off x="3990871" y="2553204"/>
            <a:ext cx="20574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CP Stem insertion</a:t>
            </a:r>
            <a:endParaRPr lang="en-US" sz="135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0D565C0-8D13-43CE-A128-46FC54165EA6}"/>
              </a:ext>
            </a:extLst>
          </p:cNvPr>
          <p:cNvSpPr txBox="1">
            <a:spLocks/>
          </p:cNvSpPr>
          <p:nvPr/>
        </p:nvSpPr>
        <p:spPr>
          <a:xfrm>
            <a:off x="204900" y="-254628"/>
            <a:ext cx="6400800" cy="1130300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000" cap="none" dirty="0" err="1">
                <a:solidFill>
                  <a:srgbClr val="00457E"/>
                </a:solidFill>
              </a:rPr>
              <a:t>SuperCDMS</a:t>
            </a:r>
            <a:r>
              <a:rPr lang="en-GB" sz="3000" cap="none" dirty="0">
                <a:solidFill>
                  <a:srgbClr val="00457E"/>
                </a:solidFill>
              </a:rPr>
              <a:t> Installation &amp; Integration</a:t>
            </a:r>
            <a:endParaRPr lang="en-GB" sz="3000" dirty="0">
              <a:solidFill>
                <a:srgbClr val="00457E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DB1B06-F478-8EC4-94F4-C402359F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8DED85-DBC0-1621-6B01-C74D938EB4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907" r="25306" b="25967"/>
          <a:stretch>
            <a:fillRect/>
          </a:stretch>
        </p:blipFill>
        <p:spPr>
          <a:xfrm>
            <a:off x="3594555" y="2921701"/>
            <a:ext cx="2850033" cy="18455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B3316F-2EAB-B274-F39B-42AAEFD66E42}"/>
              </a:ext>
            </a:extLst>
          </p:cNvPr>
          <p:cNvSpPr txBox="1"/>
          <p:nvPr/>
        </p:nvSpPr>
        <p:spPr>
          <a:xfrm>
            <a:off x="3909514" y="4807535"/>
            <a:ext cx="213875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Vacuum vessel installation</a:t>
            </a:r>
            <a:endParaRPr lang="en-US" sz="13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8F21D5-36AB-E3BC-954D-6FE988F4F9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005" r="22087"/>
          <a:stretch>
            <a:fillRect/>
          </a:stretch>
        </p:blipFill>
        <p:spPr>
          <a:xfrm>
            <a:off x="6701973" y="687685"/>
            <a:ext cx="2374777" cy="34840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602B3B-BD0C-598A-891F-27A0444F9DC1}"/>
              </a:ext>
            </a:extLst>
          </p:cNvPr>
          <p:cNvSpPr txBox="1"/>
          <p:nvPr/>
        </p:nvSpPr>
        <p:spPr>
          <a:xfrm>
            <a:off x="6979199" y="4156383"/>
            <a:ext cx="208337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DAQ connection</a:t>
            </a:r>
          </a:p>
        </p:txBody>
      </p:sp>
    </p:spTree>
    <p:extLst>
      <p:ext uri="{BB962C8B-B14F-4D97-AF65-F5344CB8AC3E}">
        <p14:creationId xmlns:p14="http://schemas.microsoft.com/office/powerpoint/2010/main" val="3505578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29872-B446-2637-C26A-F7962285C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large metal cylinder in a factory&#10;&#10;AI-generated content may be incorrect.">
            <a:extLst>
              <a:ext uri="{FF2B5EF4-FFF2-40B4-BE49-F238E27FC236}">
                <a16:creationId xmlns:a16="http://schemas.microsoft.com/office/drawing/2014/main" id="{6364E112-3E4F-0CAA-39F5-65B342A2CA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3588" y="654529"/>
            <a:ext cx="2917497" cy="3886403"/>
          </a:xfrm>
          <a:prstGeom prst="rect">
            <a:avLst/>
          </a:prstGeom>
        </p:spPr>
      </p:pic>
      <p:pic>
        <p:nvPicPr>
          <p:cNvPr id="9" name="Content Placeholder 8" descr="A close up of a machine&#10;&#10;AI-generated content may be incorrect.">
            <a:extLst>
              <a:ext uri="{FF2B5EF4-FFF2-40B4-BE49-F238E27FC236}">
                <a16:creationId xmlns:a16="http://schemas.microsoft.com/office/drawing/2014/main" id="{72D7A60C-DC2D-E240-6981-8A682C5F02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47002" y="654528"/>
            <a:ext cx="2917497" cy="38864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1A78BB-BBF1-B1D0-4489-2141BF84F95B}"/>
              </a:ext>
            </a:extLst>
          </p:cNvPr>
          <p:cNvSpPr txBox="1"/>
          <p:nvPr/>
        </p:nvSpPr>
        <p:spPr>
          <a:xfrm>
            <a:off x="518647" y="4545207"/>
            <a:ext cx="322196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Dilution Fridge Tails installation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C52636-7ADC-8C53-5D64-A895903602E9}"/>
              </a:ext>
            </a:extLst>
          </p:cNvPr>
          <p:cNvSpPr txBox="1"/>
          <p:nvPr/>
        </p:nvSpPr>
        <p:spPr>
          <a:xfrm>
            <a:off x="6366529" y="4545207"/>
            <a:ext cx="20574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Cryostat purge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88DC2CF-FA0E-FC3F-DF51-57EBE6000725}"/>
              </a:ext>
            </a:extLst>
          </p:cNvPr>
          <p:cNvSpPr txBox="1">
            <a:spLocks/>
          </p:cNvSpPr>
          <p:nvPr/>
        </p:nvSpPr>
        <p:spPr>
          <a:xfrm>
            <a:off x="198765" y="-220252"/>
            <a:ext cx="6400800" cy="1130300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000" cap="none" dirty="0" err="1">
                <a:solidFill>
                  <a:srgbClr val="00457E"/>
                </a:solidFill>
              </a:rPr>
              <a:t>SuperCDMS</a:t>
            </a:r>
            <a:r>
              <a:rPr lang="en-GB" sz="3000" cap="none" dirty="0">
                <a:solidFill>
                  <a:srgbClr val="00457E"/>
                </a:solidFill>
              </a:rPr>
              <a:t> Installation &amp; Integration</a:t>
            </a:r>
            <a:endParaRPr lang="en-GB" sz="3000" dirty="0">
              <a:solidFill>
                <a:srgbClr val="00457E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642630-2E41-1763-4287-0738F556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29384F-85E7-05AB-D2F3-423DFF8469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596" r="4371"/>
          <a:stretch>
            <a:fillRect/>
          </a:stretch>
        </p:blipFill>
        <p:spPr>
          <a:xfrm>
            <a:off x="3382696" y="654528"/>
            <a:ext cx="2502694" cy="30629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1A70D-D2DB-F0F4-1C7B-B9D7D1A5FF6E}"/>
              </a:ext>
            </a:extLst>
          </p:cNvPr>
          <p:cNvSpPr txBox="1"/>
          <p:nvPr/>
        </p:nvSpPr>
        <p:spPr>
          <a:xfrm>
            <a:off x="3494234" y="3773410"/>
            <a:ext cx="227961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50" dirty="0"/>
              <a:t>Calibration system assembly</a:t>
            </a:r>
          </a:p>
        </p:txBody>
      </p:sp>
    </p:spTree>
    <p:extLst>
      <p:ext uri="{BB962C8B-B14F-4D97-AF65-F5344CB8AC3E}">
        <p14:creationId xmlns:p14="http://schemas.microsoft.com/office/powerpoint/2010/main" val="624752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Schedule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198" name="Google Shape;198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D1246A-6555-9C81-55D5-505B3B347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7290"/>
            <a:ext cx="9144000" cy="27889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8"/>
          <p:cNvSpPr txBox="1">
            <a:spLocks noGrp="1"/>
          </p:cNvSpPr>
          <p:nvPr>
            <p:ph type="title"/>
          </p:nvPr>
        </p:nvSpPr>
        <p:spPr>
          <a:xfrm>
            <a:off x="77943" y="8668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Cryogenic Underground TEst facility (CUTE)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205" name="Google Shape;205;p28"/>
          <p:cNvSpPr txBox="1">
            <a:spLocks noGrp="1"/>
          </p:cNvSpPr>
          <p:nvPr>
            <p:ph type="body" idx="1"/>
          </p:nvPr>
        </p:nvSpPr>
        <p:spPr>
          <a:xfrm>
            <a:off x="147552" y="659383"/>
            <a:ext cx="450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Friendly neighbour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Taking on critical mission of detector testing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Exercise &amp; debug detectors before SuperCDMS cryostat in place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Same environment, same electronics → similar challenges expected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Small science exposure - mostly to exercise the analysis tools</a:t>
            </a:r>
            <a:endParaRPr dirty="0"/>
          </a:p>
        </p:txBody>
      </p:sp>
      <p:sp>
        <p:nvSpPr>
          <p:cNvPr id="206" name="Google Shape;206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9200" y="1152475"/>
            <a:ext cx="4013102" cy="36466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63E3625-0CCC-B23C-A884-6B7C09B4A763}"/>
              </a:ext>
            </a:extLst>
          </p:cNvPr>
          <p:cNvGrpSpPr/>
          <p:nvPr/>
        </p:nvGrpSpPr>
        <p:grpSpPr>
          <a:xfrm>
            <a:off x="122842" y="3758768"/>
            <a:ext cx="2572950" cy="1298049"/>
            <a:chOff x="204107" y="4018906"/>
            <a:chExt cx="2197195" cy="1046746"/>
          </a:xfrm>
        </p:grpSpPr>
        <p:pic>
          <p:nvPicPr>
            <p:cNvPr id="3" name="Picture 2" descr="A guinea pig inside a yellow tent&#10;&#10;AI-generated content may be incorrect.">
              <a:extLst>
                <a:ext uri="{FF2B5EF4-FFF2-40B4-BE49-F238E27FC236}">
                  <a16:creationId xmlns:a16="http://schemas.microsoft.com/office/drawing/2014/main" id="{FB493656-4C21-AFC0-4122-7124BA4B4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9285" t="29841" r="22619" b="21906"/>
            <a:stretch>
              <a:fillRect/>
            </a:stretch>
          </p:blipFill>
          <p:spPr>
            <a:xfrm>
              <a:off x="204107" y="4018906"/>
              <a:ext cx="1092538" cy="1037911"/>
            </a:xfrm>
            <a:prstGeom prst="rect">
              <a:avLst/>
            </a:prstGeom>
          </p:spPr>
        </p:pic>
        <p:pic>
          <p:nvPicPr>
            <p:cNvPr id="5" name="Picture 4" descr="Two black rodents in a cage&#10;&#10;AI-generated content may be incorrect.">
              <a:extLst>
                <a:ext uri="{FF2B5EF4-FFF2-40B4-BE49-F238E27FC236}">
                  <a16:creationId xmlns:a16="http://schemas.microsoft.com/office/drawing/2014/main" id="{28D7F1B8-A63B-94B8-6713-A13E567E3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2352" r="13548" b="3333"/>
            <a:stretch>
              <a:fillRect/>
            </a:stretch>
          </p:blipFill>
          <p:spPr>
            <a:xfrm>
              <a:off x="1335649" y="4018906"/>
              <a:ext cx="1065653" cy="1046746"/>
            </a:xfrm>
            <a:prstGeom prst="rect">
              <a:avLst/>
            </a:prstGeom>
          </p:spPr>
        </p:pic>
      </p:grp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9398C505-DEB0-5166-8BD6-71EDD6D651E7}"/>
              </a:ext>
            </a:extLst>
          </p:cNvPr>
          <p:cNvSpPr/>
          <p:nvPr/>
        </p:nvSpPr>
        <p:spPr>
          <a:xfrm>
            <a:off x="2847882" y="3847937"/>
            <a:ext cx="1638751" cy="554377"/>
          </a:xfrm>
          <a:prstGeom prst="wedgeRectCallout">
            <a:avLst>
              <a:gd name="adj1" fmla="val -62630"/>
              <a:gd name="adj2" fmla="val 116224"/>
            </a:avLst>
          </a:prstGeom>
          <a:solidFill>
            <a:srgbClr val="FDBD1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WE ARE VERY CUTE!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213" name="Google Shape;213;p29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8912225" cy="6651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Tower Testing at CUTE</a:t>
            </a:r>
            <a:endParaRPr dirty="0">
              <a:solidFill>
                <a:srgbClr val="00457E"/>
              </a:solidFill>
            </a:endParaRPr>
          </a:p>
        </p:txBody>
      </p:sp>
      <p:pic>
        <p:nvPicPr>
          <p:cNvPr id="214" name="Google Shape;21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575" y="1346400"/>
            <a:ext cx="2041400" cy="2721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5375" y="1395955"/>
            <a:ext cx="1968300" cy="2622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4575" y="1346388"/>
            <a:ext cx="1968312" cy="27218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9"/>
          <p:cNvSpPr txBox="1"/>
          <p:nvPr/>
        </p:nvSpPr>
        <p:spPr>
          <a:xfrm>
            <a:off x="116550" y="667925"/>
            <a:ext cx="7006200" cy="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Tower-3 (HV detectors) installed &amp; operated at CUTE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Oct 2023 - March 2024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218" name="Google Shape;218;p29" title="IMG_20231012_090449878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6575" y="1395950"/>
            <a:ext cx="2041402" cy="2721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9"/>
          <p:cNvPicPr preferRelativeResize="0"/>
          <p:nvPr/>
        </p:nvPicPr>
        <p:blipFill rotWithShape="1">
          <a:blip r:embed="rId7">
            <a:alphaModFix/>
          </a:blip>
          <a:srcRect l="1198" t="3844" r="2887" b="9762"/>
          <a:stretch/>
        </p:blipFill>
        <p:spPr>
          <a:xfrm>
            <a:off x="7224476" y="363054"/>
            <a:ext cx="1881002" cy="80822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9"/>
          <p:cNvSpPr/>
          <p:nvPr/>
        </p:nvSpPr>
        <p:spPr>
          <a:xfrm>
            <a:off x="8122662" y="280100"/>
            <a:ext cx="548700" cy="8913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9"/>
          <p:cNvSpPr txBox="1"/>
          <p:nvPr/>
        </p:nvSpPr>
        <p:spPr>
          <a:xfrm>
            <a:off x="171880" y="4271050"/>
            <a:ext cx="8791795" cy="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First time operating HV detectors in deep underground low-background facility!</a:t>
            </a:r>
            <a:endParaRPr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0" title="Screen Shot 2023-12-05 at 7.53.52 PM.png"/>
          <p:cNvPicPr preferRelativeResize="0"/>
          <p:nvPr/>
        </p:nvPicPr>
        <p:blipFill rotWithShape="1">
          <a:blip r:embed="rId3">
            <a:alphaModFix/>
          </a:blip>
          <a:srcRect b="48349"/>
          <a:stretch/>
        </p:blipFill>
        <p:spPr>
          <a:xfrm>
            <a:off x="5516950" y="516750"/>
            <a:ext cx="3568999" cy="161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8875" y="2258550"/>
            <a:ext cx="3009049" cy="223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0"/>
          <p:cNvSpPr txBox="1"/>
          <p:nvPr/>
        </p:nvSpPr>
        <p:spPr>
          <a:xfrm>
            <a:off x="7580770" y="3834741"/>
            <a:ext cx="10443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1.3 keV</a:t>
            </a:r>
            <a:endParaRPr sz="1300"/>
          </a:p>
        </p:txBody>
      </p:sp>
      <p:pic>
        <p:nvPicPr>
          <p:cNvPr id="229" name="Google Shape;22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769" y="2382378"/>
            <a:ext cx="2825752" cy="269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31" name="Google Shape;231;p30"/>
          <p:cNvSpPr txBox="1">
            <a:spLocks noGrp="1"/>
          </p:cNvSpPr>
          <p:nvPr>
            <p:ph type="title" idx="4294967295"/>
          </p:nvPr>
        </p:nvSpPr>
        <p:spPr>
          <a:xfrm>
            <a:off x="0" y="-50800"/>
            <a:ext cx="8912225" cy="64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Tower Testing at CUTE</a:t>
            </a:r>
            <a:endParaRPr dirty="0">
              <a:solidFill>
                <a:srgbClr val="00457E"/>
              </a:solidFill>
            </a:endParaRPr>
          </a:p>
        </p:txBody>
      </p:sp>
      <p:pic>
        <p:nvPicPr>
          <p:cNvPr id="232" name="Google Shape;232;p30"/>
          <p:cNvPicPr preferRelativeResize="0"/>
          <p:nvPr/>
        </p:nvPicPr>
        <p:blipFill rotWithShape="1">
          <a:blip r:embed="rId6">
            <a:alphaModFix/>
          </a:blip>
          <a:srcRect t="5383"/>
          <a:stretch/>
        </p:blipFill>
        <p:spPr>
          <a:xfrm>
            <a:off x="2899521" y="2774152"/>
            <a:ext cx="3224000" cy="2292324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0"/>
          <p:cNvSpPr txBox="1"/>
          <p:nvPr/>
        </p:nvSpPr>
        <p:spPr>
          <a:xfrm>
            <a:off x="3215929" y="2877166"/>
            <a:ext cx="2026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9900FF"/>
                </a:solidFill>
              </a:rPr>
              <a:t>Si calibration using Compton step features</a:t>
            </a:r>
            <a:endParaRPr sz="1000" dirty="0">
              <a:solidFill>
                <a:srgbClr val="9900FF"/>
              </a:solidFill>
            </a:endParaRPr>
          </a:p>
        </p:txBody>
      </p:sp>
      <p:sp>
        <p:nvSpPr>
          <p:cNvPr id="234" name="Google Shape;234;p30"/>
          <p:cNvSpPr txBox="1"/>
          <p:nvPr/>
        </p:nvSpPr>
        <p:spPr>
          <a:xfrm>
            <a:off x="1236127" y="2932166"/>
            <a:ext cx="1194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9900FF"/>
                </a:solidFill>
              </a:rPr>
              <a:t>Ge calibration using activation lines</a:t>
            </a:r>
            <a:endParaRPr sz="1000" dirty="0">
              <a:solidFill>
                <a:srgbClr val="9900FF"/>
              </a:solidFill>
            </a:endParaRPr>
          </a:p>
        </p:txBody>
      </p:sp>
      <p:sp>
        <p:nvSpPr>
          <p:cNvPr id="235" name="Google Shape;235;p30"/>
          <p:cNvSpPr txBox="1"/>
          <p:nvPr/>
        </p:nvSpPr>
        <p:spPr>
          <a:xfrm>
            <a:off x="116549" y="560550"/>
            <a:ext cx="5942325" cy="2058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 dirty="0"/>
              <a:t>151 days of operation:</a:t>
            </a:r>
            <a:endParaRPr dirty="0"/>
          </a:p>
          <a:p>
            <a:pPr marL="548640" lvl="1" indent="-1803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~ 2 months of calibration data</a:t>
            </a:r>
            <a:endParaRPr dirty="0"/>
          </a:p>
          <a:p>
            <a:pPr marL="548640" lvl="1" indent="-1803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~ 2 months of low background data</a:t>
            </a:r>
            <a:endParaRPr dirty="0"/>
          </a:p>
          <a:p>
            <a:pPr marL="548640" lvl="1" indent="-1803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Several weeks for detector characterization (e.g. noise performance, HV testing)</a:t>
            </a:r>
            <a:br>
              <a:rPr lang="en" dirty="0"/>
            </a:br>
            <a:endParaRPr dirty="0"/>
          </a:p>
        </p:txBody>
      </p:sp>
      <p:pic>
        <p:nvPicPr>
          <p:cNvPr id="236" name="Google Shape;236;p30"/>
          <p:cNvPicPr preferRelativeResize="0"/>
          <p:nvPr/>
        </p:nvPicPr>
        <p:blipFill rotWithShape="1">
          <a:blip r:embed="rId7">
            <a:alphaModFix/>
          </a:blip>
          <a:srcRect r="52534" b="18140"/>
          <a:stretch/>
        </p:blipFill>
        <p:spPr>
          <a:xfrm>
            <a:off x="6652115" y="2530486"/>
            <a:ext cx="1129452" cy="34668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0"/>
          <p:cNvSpPr txBox="1"/>
          <p:nvPr/>
        </p:nvSpPr>
        <p:spPr>
          <a:xfrm>
            <a:off x="6325173" y="4640963"/>
            <a:ext cx="2299897" cy="276600"/>
          </a:xfrm>
          <a:prstGeom prst="rect">
            <a:avLst/>
          </a:prstGeom>
          <a:solidFill>
            <a:srgbClr val="FDBD1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/>
              <a:t>Stay tuned!</a:t>
            </a:r>
            <a:endParaRPr sz="1500" dirty="0"/>
          </a:p>
        </p:txBody>
      </p:sp>
      <p:sp>
        <p:nvSpPr>
          <p:cNvPr id="238" name="Google Shape;238;p30"/>
          <p:cNvSpPr txBox="1"/>
          <p:nvPr/>
        </p:nvSpPr>
        <p:spPr>
          <a:xfrm>
            <a:off x="6439929" y="2762816"/>
            <a:ext cx="1234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9900FF"/>
                </a:solidFill>
              </a:rPr>
              <a:t>HV amplification</a:t>
            </a:r>
            <a:endParaRPr sz="1000" dirty="0">
              <a:solidFill>
                <a:srgbClr val="9900FF"/>
              </a:solidFill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7186778" y="1155638"/>
            <a:ext cx="1234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00FF"/>
                </a:solidFill>
              </a:rPr>
              <a:t>Phonon pulses</a:t>
            </a:r>
            <a:endParaRPr sz="10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 txBox="1">
            <a:spLocks noGrp="1"/>
          </p:cNvSpPr>
          <p:nvPr>
            <p:ph type="title"/>
          </p:nvPr>
        </p:nvSpPr>
        <p:spPr>
          <a:xfrm>
            <a:off x="71068" y="569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Understanding Detector Response: Simulations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246" name="Google Shape;246;p31"/>
          <p:cNvSpPr txBox="1">
            <a:spLocks noGrp="1"/>
          </p:cNvSpPr>
          <p:nvPr>
            <p:ph type="body" idx="1"/>
          </p:nvPr>
        </p:nvSpPr>
        <p:spPr>
          <a:xfrm>
            <a:off x="311700" y="690694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GEANT4 + G4CMP based simulation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 dirty="0"/>
              <a:t>GEANT4 for energy depositions </a:t>
            </a:r>
            <a:endParaRPr sz="1600" dirty="0"/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 dirty="0"/>
              <a:t>G4CMP for charge and phonon propagations in crystals (</a:t>
            </a:r>
            <a:r>
              <a:rPr lang="en" sz="900" dirty="0">
                <a:solidFill>
                  <a:schemeClr val="dk1"/>
                </a:solidFill>
                <a:highlight>
                  <a:srgbClr val="FFFFFF"/>
                </a:highlight>
              </a:rPr>
              <a:t>NIM A 1055 168473 (2023)</a:t>
            </a:r>
            <a:r>
              <a:rPr lang="en" sz="1600" dirty="0"/>
              <a:t>)</a:t>
            </a:r>
            <a:r>
              <a:rPr lang="en" sz="9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1600"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Deriving detector response modeling from first principle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Validation with existing calibration data ongoing</a:t>
            </a:r>
            <a:endParaRPr dirty="0"/>
          </a:p>
        </p:txBody>
      </p:sp>
      <p:sp>
        <p:nvSpPr>
          <p:cNvPr id="248" name="Google Shape;248;p3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45" name="Google Shape;24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27748"/>
            <a:ext cx="6091775" cy="261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0774" y="2557132"/>
            <a:ext cx="2793224" cy="208794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1"/>
          <p:cNvSpPr txBox="1"/>
          <p:nvPr/>
        </p:nvSpPr>
        <p:spPr>
          <a:xfrm>
            <a:off x="6940325" y="4686400"/>
            <a:ext cx="222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(samples)</a:t>
            </a:r>
            <a:endParaRPr/>
          </a:p>
        </p:txBody>
      </p:sp>
      <p:sp>
        <p:nvSpPr>
          <p:cNvPr id="250" name="Google Shape;250;p31"/>
          <p:cNvSpPr txBox="1"/>
          <p:nvPr/>
        </p:nvSpPr>
        <p:spPr>
          <a:xfrm rot="-5400000">
            <a:off x="4605975" y="2975600"/>
            <a:ext cx="311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Voltage (arbitrary unit)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>
            <a:spLocks noGrp="1"/>
          </p:cNvSpPr>
          <p:nvPr>
            <p:ph type="title"/>
          </p:nvPr>
        </p:nvSpPr>
        <p:spPr>
          <a:xfrm>
            <a:off x="24973" y="8668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Background Modeling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256" name="Google Shape;256;p32"/>
          <p:cNvSpPr txBox="1">
            <a:spLocks noGrp="1"/>
          </p:cNvSpPr>
          <p:nvPr>
            <p:ph type="body" idx="1"/>
          </p:nvPr>
        </p:nvSpPr>
        <p:spPr>
          <a:xfrm>
            <a:off x="132703" y="659383"/>
            <a:ext cx="4323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Background: extensive material</a:t>
            </a:r>
            <a:br>
              <a:rPr lang="en" dirty="0"/>
            </a:br>
            <a:r>
              <a:rPr lang="en" dirty="0"/>
              <a:t>cleaning, tracking and screening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eTraveller: Bookkeeping tool to keep track of material movement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 dirty="0"/>
              <a:t>Precision accounting for cosmogenic activations</a:t>
            </a:r>
            <a:endParaRPr sz="16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BGExplorer: Background estimate based on material assay results</a:t>
            </a:r>
            <a:endParaRPr dirty="0"/>
          </a:p>
        </p:txBody>
      </p:sp>
      <p:sp>
        <p:nvSpPr>
          <p:cNvPr id="257" name="Google Shape;257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58" name="Google Shape;25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7698" y="1241150"/>
            <a:ext cx="3857875" cy="390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5125" y="3964675"/>
            <a:ext cx="2101050" cy="100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2"/>
          <p:cNvSpPr txBox="1"/>
          <p:nvPr/>
        </p:nvSpPr>
        <p:spPr>
          <a:xfrm>
            <a:off x="4743880" y="10272"/>
            <a:ext cx="4618626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https://github.com/bloer/bgexplorer-demo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title" idx="4294967295"/>
          </p:nvPr>
        </p:nvSpPr>
        <p:spPr>
          <a:xfrm>
            <a:off x="0" y="-100013"/>
            <a:ext cx="8910638" cy="858838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dirty="0">
                <a:solidFill>
                  <a:srgbClr val="00457E"/>
                </a:solidFill>
              </a:rPr>
              <a:t>The</a:t>
            </a:r>
            <a:r>
              <a:rPr lang="en" sz="2800" b="1" dirty="0">
                <a:solidFill>
                  <a:srgbClr val="00457E"/>
                </a:solidFill>
              </a:rPr>
              <a:t> Super C</a:t>
            </a:r>
            <a:r>
              <a:rPr lang="en" sz="2800" dirty="0">
                <a:solidFill>
                  <a:srgbClr val="00457E"/>
                </a:solidFill>
              </a:rPr>
              <a:t>ryogenic</a:t>
            </a:r>
            <a:r>
              <a:rPr lang="en" sz="2800" b="1" dirty="0">
                <a:solidFill>
                  <a:srgbClr val="00457E"/>
                </a:solidFill>
              </a:rPr>
              <a:t> D</a:t>
            </a:r>
            <a:r>
              <a:rPr lang="en" sz="2800" dirty="0">
                <a:solidFill>
                  <a:srgbClr val="00457E"/>
                </a:solidFill>
              </a:rPr>
              <a:t>ark</a:t>
            </a:r>
            <a:r>
              <a:rPr lang="en" sz="2800" b="1" dirty="0">
                <a:solidFill>
                  <a:srgbClr val="00457E"/>
                </a:solidFill>
              </a:rPr>
              <a:t> M</a:t>
            </a:r>
            <a:r>
              <a:rPr lang="en" sz="2800" dirty="0">
                <a:solidFill>
                  <a:srgbClr val="00457E"/>
                </a:solidFill>
              </a:rPr>
              <a:t>atter</a:t>
            </a:r>
            <a:r>
              <a:rPr lang="en" sz="2800" b="1" dirty="0">
                <a:solidFill>
                  <a:srgbClr val="00457E"/>
                </a:solidFill>
              </a:rPr>
              <a:t> S</a:t>
            </a:r>
            <a:r>
              <a:rPr lang="en" sz="2800" dirty="0">
                <a:solidFill>
                  <a:srgbClr val="00457E"/>
                </a:solidFill>
              </a:rPr>
              <a:t>earch</a:t>
            </a:r>
            <a:r>
              <a:rPr lang="en" sz="2800" b="1" dirty="0">
                <a:solidFill>
                  <a:srgbClr val="00457E"/>
                </a:solidFill>
              </a:rPr>
              <a:t> </a:t>
            </a:r>
            <a:endParaRPr sz="2800" b="1" dirty="0">
              <a:solidFill>
                <a:srgbClr val="00457E"/>
              </a:solidFill>
            </a:endParaRPr>
          </a:p>
        </p:txBody>
      </p:sp>
      <p:pic>
        <p:nvPicPr>
          <p:cNvPr id="77" name="Google Shape;7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75" y="1196150"/>
            <a:ext cx="6084101" cy="323517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8"/>
          <p:cNvSpPr txBox="1"/>
          <p:nvPr/>
        </p:nvSpPr>
        <p:spPr>
          <a:xfrm>
            <a:off x="1995675" y="4431325"/>
            <a:ext cx="551203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~ 100 researchers at 28 institutes across 6 countries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Canada taking </a:t>
            </a:r>
            <a:r>
              <a:rPr lang="en-CA" dirty="0" err="1"/>
              <a:t>th</a:t>
            </a:r>
            <a:r>
              <a:rPr lang="en" dirty="0"/>
              <a:t>e lead!</a:t>
            </a:r>
            <a:endParaRPr dirty="0"/>
          </a:p>
        </p:txBody>
      </p:sp>
      <p:pic>
        <p:nvPicPr>
          <p:cNvPr id="79" name="Google Shape;7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3001" y="1435754"/>
            <a:ext cx="2809550" cy="389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56224" y="1870975"/>
            <a:ext cx="2425130" cy="30409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/>
          <p:nvPr/>
        </p:nvSpPr>
        <p:spPr>
          <a:xfrm>
            <a:off x="473370" y="541300"/>
            <a:ext cx="8297926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A direct detection search experiment employing an array of ultra-pure silicon and germanium detectors to search for low-mass (&lt; 10 GeV/c</a:t>
            </a:r>
            <a:r>
              <a:rPr lang="en" baseline="30000" dirty="0">
                <a:solidFill>
                  <a:schemeClr val="dk1"/>
                </a:solidFill>
              </a:rPr>
              <a:t>2</a:t>
            </a:r>
            <a:r>
              <a:rPr lang="en" dirty="0">
                <a:solidFill>
                  <a:schemeClr val="dk1"/>
                </a:solidFill>
              </a:rPr>
              <a:t>) DM candidates </a:t>
            </a:r>
            <a:endParaRPr dirty="0"/>
          </a:p>
        </p:txBody>
      </p:sp>
      <p:pic>
        <p:nvPicPr>
          <p:cNvPr id="82" name="Google Shape;82;p18" title="Screen Shot 2025-03-15 at 4.47.09 PM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29688" y="2236423"/>
            <a:ext cx="273774" cy="14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8" title="Screen Shot 2025-03-15 at 4.47.53 PM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10688" y="2236423"/>
            <a:ext cx="273774" cy="14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8" title="Screen Shot 2025-03-15 at 4.52.42 PM.png"/>
          <p:cNvPicPr preferRelativeResize="0"/>
          <p:nvPr/>
        </p:nvPicPr>
        <p:blipFill rotWithShape="1">
          <a:blip r:embed="rId8">
            <a:alphaModFix/>
          </a:blip>
          <a:srcRect t="5309" b="5309"/>
          <a:stretch/>
        </p:blipFill>
        <p:spPr>
          <a:xfrm>
            <a:off x="7291688" y="2236423"/>
            <a:ext cx="273774" cy="145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 title="Screen Shot 2025-03-15 at 4.46.46 PM.png"/>
          <p:cNvPicPr preferRelativeResize="0"/>
          <p:nvPr/>
        </p:nvPicPr>
        <p:blipFill rotWithShape="1">
          <a:blip r:embed="rId9">
            <a:alphaModFix/>
          </a:blip>
          <a:srcRect t="10102" b="10102"/>
          <a:stretch/>
        </p:blipFill>
        <p:spPr>
          <a:xfrm>
            <a:off x="7672688" y="2236423"/>
            <a:ext cx="273774" cy="145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8" title="Screen Shot 2025-03-15 at 4.54.00 PM.png"/>
          <p:cNvPicPr preferRelativeResize="0"/>
          <p:nvPr/>
        </p:nvPicPr>
        <p:blipFill rotWithShape="1">
          <a:blip r:embed="rId10">
            <a:alphaModFix/>
          </a:blip>
          <a:srcRect l="3122" r="3122"/>
          <a:stretch/>
        </p:blipFill>
        <p:spPr>
          <a:xfrm>
            <a:off x="8053688" y="2236423"/>
            <a:ext cx="273774" cy="145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8" title="Screen Shot 2025-03-15 at 4.55.12 PM.png"/>
          <p:cNvPicPr preferRelativeResize="0"/>
          <p:nvPr/>
        </p:nvPicPr>
        <p:blipFill rotWithShape="1">
          <a:blip r:embed="rId11">
            <a:alphaModFix/>
          </a:blip>
          <a:srcRect t="10102" b="10102"/>
          <a:stretch/>
        </p:blipFill>
        <p:spPr>
          <a:xfrm>
            <a:off x="8434688" y="2236423"/>
            <a:ext cx="273774" cy="1457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0FFB39-4405-A251-C521-C178B88EC503}"/>
              </a:ext>
            </a:extLst>
          </p:cNvPr>
          <p:cNvSpPr txBox="1"/>
          <p:nvPr/>
        </p:nvSpPr>
        <p:spPr>
          <a:xfrm>
            <a:off x="6385878" y="2554519"/>
            <a:ext cx="2524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/>
              <a:t>Canadian PIs:</a:t>
            </a:r>
          </a:p>
          <a:p>
            <a:r>
              <a:rPr lang="en-CA" sz="1400" dirty="0">
                <a:solidFill>
                  <a:srgbClr val="00457E"/>
                </a:solidFill>
              </a:rPr>
              <a:t>Miriam Diamond, </a:t>
            </a:r>
            <a:r>
              <a:rPr lang="en-CA" sz="1400" dirty="0" err="1">
                <a:solidFill>
                  <a:srgbClr val="00457E"/>
                </a:solidFill>
              </a:rPr>
              <a:t>Ziqing</a:t>
            </a:r>
            <a:r>
              <a:rPr lang="en-CA" sz="1400" dirty="0">
                <a:solidFill>
                  <a:srgbClr val="00457E"/>
                </a:solidFill>
              </a:rPr>
              <a:t> Hong, Pekka </a:t>
            </a:r>
            <a:r>
              <a:rPr lang="en-CA" sz="1400" dirty="0" err="1">
                <a:solidFill>
                  <a:srgbClr val="00457E"/>
                </a:solidFill>
              </a:rPr>
              <a:t>Sinervo</a:t>
            </a:r>
            <a:r>
              <a:rPr lang="en-CA" sz="1400" dirty="0">
                <a:solidFill>
                  <a:srgbClr val="00457E"/>
                </a:solidFill>
              </a:rPr>
              <a:t> (UofT)</a:t>
            </a:r>
          </a:p>
          <a:p>
            <a:r>
              <a:rPr lang="en-CA" sz="1400" dirty="0">
                <a:solidFill>
                  <a:srgbClr val="00B0F0"/>
                </a:solidFill>
              </a:rPr>
              <a:t>Wolfgang Rau (TRIUMF)</a:t>
            </a:r>
          </a:p>
          <a:p>
            <a:r>
              <a:rPr lang="en-CA" sz="1400" dirty="0">
                <a:solidFill>
                  <a:schemeClr val="accent2"/>
                </a:solidFill>
              </a:rPr>
              <a:t>Scott Oser (UBC)</a:t>
            </a:r>
          </a:p>
          <a:p>
            <a:r>
              <a:rPr lang="en-CA" sz="1400" dirty="0">
                <a:solidFill>
                  <a:srgbClr val="7030A0"/>
                </a:solidFill>
              </a:rPr>
              <a:t>Andy Kubik, Matt Stukel,      Jodi Cooley (SNOLAB)</a:t>
            </a:r>
          </a:p>
          <a:p>
            <a:r>
              <a:rPr lang="en-CA" sz="1400" dirty="0">
                <a:solidFill>
                  <a:schemeClr val="accent3"/>
                </a:solidFill>
              </a:rPr>
              <a:t>Alan Robinson (</a:t>
            </a:r>
            <a:r>
              <a:rPr lang="en-CA" sz="1400" dirty="0" err="1">
                <a:solidFill>
                  <a:schemeClr val="accent3"/>
                </a:solidFill>
              </a:rPr>
              <a:t>UdeM</a:t>
            </a:r>
            <a:r>
              <a:rPr lang="en-CA" sz="1400" dirty="0">
                <a:solidFill>
                  <a:schemeClr val="accent3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42" title="Screen Shot 2025-03-23 at 7.05.21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725" y="500313"/>
            <a:ext cx="3779662" cy="2565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42" title="Screen Shot 2025-03-23 at 7.06.00 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3838" y="482220"/>
            <a:ext cx="3863713" cy="2619026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42"/>
          <p:cNvSpPr txBox="1"/>
          <p:nvPr/>
        </p:nvSpPr>
        <p:spPr>
          <a:xfrm>
            <a:off x="2568811" y="595579"/>
            <a:ext cx="1359000" cy="2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Current constraints</a:t>
            </a:r>
            <a:endParaRPr sz="90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(Already excluded)</a:t>
            </a:r>
            <a:endParaRPr sz="90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42"/>
          <p:cNvSpPr txBox="1"/>
          <p:nvPr/>
        </p:nvSpPr>
        <p:spPr>
          <a:xfrm>
            <a:off x="7219683" y="578119"/>
            <a:ext cx="1369800" cy="2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Current constraints</a:t>
            </a:r>
            <a:endParaRPr sz="90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(Already excluded)</a:t>
            </a:r>
            <a:endParaRPr sz="90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42"/>
          <p:cNvSpPr txBox="1"/>
          <p:nvPr/>
        </p:nvSpPr>
        <p:spPr>
          <a:xfrm>
            <a:off x="2265107" y="1040524"/>
            <a:ext cx="951300" cy="5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SuperCDMS SNOLAB</a:t>
            </a:r>
            <a:endParaRPr sz="12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(Initial payload)</a:t>
            </a:r>
            <a:endParaRPr sz="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42"/>
          <p:cNvSpPr txBox="1"/>
          <p:nvPr/>
        </p:nvSpPr>
        <p:spPr>
          <a:xfrm>
            <a:off x="6855144" y="1056699"/>
            <a:ext cx="1061100" cy="5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SuperCDMS SNOLAB</a:t>
            </a:r>
            <a:endParaRPr sz="12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(Initial payload)</a:t>
            </a:r>
            <a:endParaRPr sz="12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42"/>
          <p:cNvSpPr txBox="1"/>
          <p:nvPr/>
        </p:nvSpPr>
        <p:spPr>
          <a:xfrm>
            <a:off x="1397535" y="724781"/>
            <a:ext cx="202500" cy="1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25" rIns="91425" bIns="91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085B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endParaRPr sz="1200">
              <a:solidFill>
                <a:srgbClr val="6085B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0" name="Google Shape;370;p42"/>
          <p:cNvSpPr txBox="1"/>
          <p:nvPr/>
        </p:nvSpPr>
        <p:spPr>
          <a:xfrm>
            <a:off x="858851" y="862786"/>
            <a:ext cx="382500" cy="18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25" rIns="91425" bIns="91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8FA3B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</a:t>
            </a:r>
            <a:endParaRPr sz="1200">
              <a:solidFill>
                <a:srgbClr val="8FA3B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1" name="Google Shape;371;p42"/>
          <p:cNvSpPr txBox="1"/>
          <p:nvPr/>
        </p:nvSpPr>
        <p:spPr>
          <a:xfrm rot="2204600">
            <a:off x="2105016" y="1687444"/>
            <a:ext cx="488941" cy="141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Ge 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42"/>
          <p:cNvSpPr txBox="1"/>
          <p:nvPr/>
        </p:nvSpPr>
        <p:spPr>
          <a:xfrm rot="3116881">
            <a:off x="1679237" y="1119875"/>
            <a:ext cx="476982" cy="142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Si 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42"/>
          <p:cNvSpPr txBox="1"/>
          <p:nvPr/>
        </p:nvSpPr>
        <p:spPr>
          <a:xfrm rot="3304523">
            <a:off x="1287513" y="1098928"/>
            <a:ext cx="459565" cy="141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Si 1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42"/>
          <p:cNvSpPr txBox="1"/>
          <p:nvPr/>
        </p:nvSpPr>
        <p:spPr>
          <a:xfrm rot="-1342808">
            <a:off x="906335" y="1865526"/>
            <a:ext cx="402627" cy="141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Si 1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42"/>
          <p:cNvSpPr txBox="1"/>
          <p:nvPr/>
        </p:nvSpPr>
        <p:spPr>
          <a:xfrm rot="-1342213">
            <a:off x="1190387" y="1932900"/>
            <a:ext cx="471374" cy="141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Si 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6" name="Google Shape;376;p42"/>
          <p:cNvSpPr txBox="1"/>
          <p:nvPr/>
        </p:nvSpPr>
        <p:spPr>
          <a:xfrm rot="-44278">
            <a:off x="1790463" y="1905019"/>
            <a:ext cx="512443" cy="1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Ge 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800" baseline="30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7" name="Google Shape;377;p42"/>
          <p:cNvSpPr/>
          <p:nvPr/>
        </p:nvSpPr>
        <p:spPr>
          <a:xfrm>
            <a:off x="1886688" y="581070"/>
            <a:ext cx="1588447" cy="1453872"/>
          </a:xfrm>
          <a:custGeom>
            <a:avLst/>
            <a:gdLst/>
            <a:ahLst/>
            <a:cxnLst/>
            <a:rect l="l" t="t" r="r" b="b"/>
            <a:pathLst>
              <a:path w="72898" h="71417" extrusionOk="0">
                <a:moveTo>
                  <a:pt x="0" y="0"/>
                </a:moveTo>
                <a:cubicBezTo>
                  <a:pt x="4226" y="16857"/>
                  <a:pt x="13626" y="32352"/>
                  <a:pt x="24053" y="46255"/>
                </a:cubicBezTo>
                <a:cubicBezTo>
                  <a:pt x="27584" y="50963"/>
                  <a:pt x="29513" y="56895"/>
                  <a:pt x="33674" y="61056"/>
                </a:cubicBezTo>
                <a:cubicBezTo>
                  <a:pt x="39197" y="66579"/>
                  <a:pt x="48496" y="68316"/>
                  <a:pt x="56246" y="67347"/>
                </a:cubicBezTo>
                <a:cubicBezTo>
                  <a:pt x="59111" y="66989"/>
                  <a:pt x="61912" y="62899"/>
                  <a:pt x="64387" y="64386"/>
                </a:cubicBezTo>
                <a:cubicBezTo>
                  <a:pt x="67542" y="66281"/>
                  <a:pt x="71252" y="68126"/>
                  <a:pt x="72898" y="71417"/>
                </a:cubicBezTo>
              </a:path>
            </a:pathLst>
          </a:custGeom>
          <a:noFill/>
          <a:ln w="9525" cap="flat" cmpd="sng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378" name="Google Shape;378;p42"/>
          <p:cNvSpPr/>
          <p:nvPr/>
        </p:nvSpPr>
        <p:spPr>
          <a:xfrm>
            <a:off x="6491928" y="563512"/>
            <a:ext cx="1627266" cy="1483688"/>
          </a:xfrm>
          <a:custGeom>
            <a:avLst/>
            <a:gdLst/>
            <a:ahLst/>
            <a:cxnLst/>
            <a:rect l="l" t="t" r="r" b="b"/>
            <a:pathLst>
              <a:path w="72898" h="71417" extrusionOk="0">
                <a:moveTo>
                  <a:pt x="0" y="0"/>
                </a:moveTo>
                <a:cubicBezTo>
                  <a:pt x="4226" y="16857"/>
                  <a:pt x="13626" y="32352"/>
                  <a:pt x="24053" y="46255"/>
                </a:cubicBezTo>
                <a:cubicBezTo>
                  <a:pt x="27584" y="50963"/>
                  <a:pt x="29513" y="56895"/>
                  <a:pt x="33674" y="61056"/>
                </a:cubicBezTo>
                <a:cubicBezTo>
                  <a:pt x="39197" y="66579"/>
                  <a:pt x="48496" y="68316"/>
                  <a:pt x="56246" y="67347"/>
                </a:cubicBezTo>
                <a:cubicBezTo>
                  <a:pt x="59111" y="66989"/>
                  <a:pt x="61912" y="62899"/>
                  <a:pt x="64387" y="64386"/>
                </a:cubicBezTo>
                <a:cubicBezTo>
                  <a:pt x="67542" y="66281"/>
                  <a:pt x="71252" y="68126"/>
                  <a:pt x="72898" y="71417"/>
                </a:cubicBezTo>
              </a:path>
            </a:pathLst>
          </a:custGeom>
          <a:noFill/>
          <a:ln w="9525" cap="flat" cmpd="sng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379" name="Google Shape;379;p42"/>
          <p:cNvSpPr txBox="1"/>
          <p:nvPr/>
        </p:nvSpPr>
        <p:spPr>
          <a:xfrm rot="2493113">
            <a:off x="6733767" y="1782622"/>
            <a:ext cx="804163" cy="141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Ge iZIP</a:t>
            </a:r>
            <a:endParaRPr sz="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0" name="Google Shape;380;p42"/>
          <p:cNvSpPr txBox="1"/>
          <p:nvPr/>
        </p:nvSpPr>
        <p:spPr>
          <a:xfrm rot="1078440">
            <a:off x="6687329" y="2233146"/>
            <a:ext cx="1273554" cy="265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Ge piZIP </a:t>
            </a:r>
            <a:b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x20 mass</a:t>
            </a:r>
            <a:endParaRPr sz="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1" name="Google Shape;381;p42"/>
          <p:cNvSpPr txBox="1"/>
          <p:nvPr/>
        </p:nvSpPr>
        <p:spPr>
          <a:xfrm rot="-35840">
            <a:off x="6086135" y="1173723"/>
            <a:ext cx="690638" cy="26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10 cm</a:t>
            </a:r>
            <a:r>
              <a:rPr lang="en" sz="800" baseline="30000">
                <a:latin typeface="Times New Roman"/>
                <a:ea typeface="Times New Roman"/>
                <a:cs typeface="Times New Roman"/>
                <a:sym typeface="Times New Roman"/>
              </a:rPr>
              <a:t>3 </a:t>
            </a:r>
            <a:r>
              <a:rPr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piZIP </a:t>
            </a: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Si/Ge </a:t>
            </a:r>
            <a:endParaRPr sz="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2" name="Google Shape;382;p42"/>
          <p:cNvSpPr/>
          <p:nvPr/>
        </p:nvSpPr>
        <p:spPr>
          <a:xfrm>
            <a:off x="5380993" y="559881"/>
            <a:ext cx="792600" cy="2228100"/>
          </a:xfrm>
          <a:prstGeom prst="rect">
            <a:avLst/>
          </a:prstGeom>
          <a:solidFill>
            <a:srgbClr val="EEECE1">
              <a:alpha val="70450"/>
            </a:srgb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3" name="Google Shape;383;p42"/>
          <p:cNvCxnSpPr/>
          <p:nvPr/>
        </p:nvCxnSpPr>
        <p:spPr>
          <a:xfrm rot="10800000">
            <a:off x="5412935" y="1099121"/>
            <a:ext cx="756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4" name="Google Shape;384;p42"/>
          <p:cNvSpPr txBox="1"/>
          <p:nvPr/>
        </p:nvSpPr>
        <p:spPr>
          <a:xfrm rot="-35840">
            <a:off x="5428301" y="941112"/>
            <a:ext cx="690638" cy="326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" tIns="9125" rIns="91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No ionization</a:t>
            </a:r>
            <a:endParaRPr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6" name="Google Shape;386;p4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385" name="Google Shape;385;p42"/>
          <p:cNvSpPr txBox="1">
            <a:spLocks noGrp="1"/>
          </p:cNvSpPr>
          <p:nvPr>
            <p:ph type="title" idx="4294967295"/>
          </p:nvPr>
        </p:nvSpPr>
        <p:spPr>
          <a:xfrm>
            <a:off x="260350" y="-100013"/>
            <a:ext cx="8883650" cy="8540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00457E"/>
                </a:solidFill>
              </a:rPr>
              <a:t>SuperCDMS Sensitivity Projection : NRDM</a:t>
            </a:r>
            <a:endParaRPr sz="3000" dirty="0">
              <a:solidFill>
                <a:srgbClr val="00457E"/>
              </a:solidFill>
            </a:endParaRPr>
          </a:p>
        </p:txBody>
      </p:sp>
      <p:sp>
        <p:nvSpPr>
          <p:cNvPr id="387" name="Google Shape;387;p42"/>
          <p:cNvSpPr txBox="1"/>
          <p:nvPr/>
        </p:nvSpPr>
        <p:spPr>
          <a:xfrm>
            <a:off x="24125" y="2972775"/>
            <a:ext cx="8236800" cy="20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Pushing the sensitivity to lower DM mass </a:t>
            </a:r>
            <a:endParaRPr sz="1200" b="1" dirty="0"/>
          </a:p>
          <a:p>
            <a:pPr marL="292608" lvl="0" indent="-14020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➢"/>
            </a:pPr>
            <a:r>
              <a:rPr lang="en" sz="1200" dirty="0"/>
              <a:t>Future Improvement in phonon resolution:  0V Si/Ge 1 cm</a:t>
            </a:r>
            <a:r>
              <a:rPr lang="en" sz="1200" baseline="30000" dirty="0"/>
              <a:t>3</a:t>
            </a:r>
            <a:r>
              <a:rPr lang="en" sz="1200" dirty="0"/>
              <a:t>, 10 cm</a:t>
            </a:r>
            <a:r>
              <a:rPr lang="en" sz="1200" baseline="30000" dirty="0"/>
              <a:t>3</a:t>
            </a:r>
            <a:endParaRPr sz="1200" dirty="0"/>
          </a:p>
          <a:p>
            <a:pPr marL="292608" lvl="0" indent="-14020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➢"/>
            </a:pPr>
            <a:r>
              <a:rPr lang="en" sz="1200" dirty="0"/>
              <a:t>At lower DM masses, DM spectrum steeply rises whereas ER bkg is flat </a:t>
            </a:r>
            <a:endParaRPr sz="1200" dirty="0"/>
          </a:p>
          <a:p>
            <a:pPr marL="457200" lvl="1" indent="-1549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 dirty="0"/>
              <a:t>Improved 𝜎</a:t>
            </a:r>
            <a:r>
              <a:rPr lang="en" sz="1000" baseline="-25000" dirty="0">
                <a:latin typeface="Times New Roman"/>
                <a:ea typeface="Times New Roman"/>
                <a:cs typeface="Times New Roman"/>
                <a:sym typeface="Times New Roman"/>
              </a:rPr>
              <a:t>phonon</a:t>
            </a:r>
            <a:r>
              <a:rPr lang="en" sz="1000" dirty="0"/>
              <a:t> allows bkg subtraction statistically with PLR</a:t>
            </a:r>
            <a:endParaRPr sz="1000" dirty="0"/>
          </a:p>
          <a:p>
            <a:pPr marL="457200" lvl="1" indent="-1549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 dirty="0"/>
              <a:t>NB: LEE not taken into consideration</a:t>
            </a: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</a:rPr>
              <a:t>Pushing the sensitivity into the neutrino-fog : three avenues</a:t>
            </a:r>
            <a:endParaRPr sz="1200" b="1" dirty="0">
              <a:solidFill>
                <a:schemeClr val="dk1"/>
              </a:solidFill>
            </a:endParaRPr>
          </a:p>
          <a:p>
            <a:pPr marL="292608" lvl="0" indent="-14020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r>
              <a:rPr lang="en" sz="1200" dirty="0">
                <a:solidFill>
                  <a:schemeClr val="dk1"/>
                </a:solidFill>
              </a:rPr>
              <a:t>HV-SNOLAB-sized detectors : improved 𝜎</a:t>
            </a:r>
            <a:r>
              <a:rPr lang="en" sz="1200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phonon</a:t>
            </a:r>
            <a:r>
              <a:rPr lang="en" sz="1200" dirty="0">
                <a:solidFill>
                  <a:schemeClr val="dk1"/>
                </a:solidFill>
              </a:rPr>
              <a:t> → spectral discrimination </a:t>
            </a:r>
            <a:endParaRPr sz="1200" dirty="0">
              <a:solidFill>
                <a:schemeClr val="dk1"/>
              </a:solidFill>
            </a:endParaRPr>
          </a:p>
          <a:p>
            <a:pPr marL="292608" lvl="0" indent="-14020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r>
              <a:rPr lang="en" sz="1200" dirty="0">
                <a:solidFill>
                  <a:schemeClr val="dk1"/>
                </a:solidFill>
              </a:rPr>
              <a:t>10 cm</a:t>
            </a:r>
            <a:r>
              <a:rPr lang="en" sz="1200" baseline="30000" dirty="0">
                <a:solidFill>
                  <a:schemeClr val="dk1"/>
                </a:solidFill>
              </a:rPr>
              <a:t>3</a:t>
            </a:r>
            <a:r>
              <a:rPr lang="en" sz="1200" dirty="0">
                <a:solidFill>
                  <a:schemeClr val="dk1"/>
                </a:solidFill>
              </a:rPr>
              <a:t> iZIP detectors: improved 𝜎</a:t>
            </a:r>
            <a:r>
              <a:rPr lang="en" sz="1200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ionization</a:t>
            </a:r>
            <a:r>
              <a:rPr lang="en" sz="1200" dirty="0">
                <a:solidFill>
                  <a:schemeClr val="dk1"/>
                </a:solidFill>
              </a:rPr>
              <a:t> → better ER/NR discrimination  </a:t>
            </a:r>
            <a:endParaRPr sz="1200" dirty="0">
              <a:solidFill>
                <a:schemeClr val="dk1"/>
              </a:solidFill>
            </a:endParaRPr>
          </a:p>
          <a:p>
            <a:pPr marL="292608" lvl="0" indent="-14020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r>
              <a:rPr lang="en" sz="1200" dirty="0">
                <a:solidFill>
                  <a:schemeClr val="dk1"/>
                </a:solidFill>
              </a:rPr>
              <a:t>10 cm</a:t>
            </a:r>
            <a:r>
              <a:rPr lang="en" sz="1200" baseline="30000" dirty="0">
                <a:solidFill>
                  <a:schemeClr val="dk1"/>
                </a:solidFill>
              </a:rPr>
              <a:t>3 </a:t>
            </a:r>
            <a:r>
              <a:rPr lang="en" sz="1200" dirty="0">
                <a:solidFill>
                  <a:schemeClr val="dk1"/>
                </a:solidFill>
              </a:rPr>
              <a:t>piZIP detectors: measure phonons from E</a:t>
            </a:r>
            <a:r>
              <a:rPr lang="en" sz="1200" baseline="-25000" dirty="0">
                <a:solidFill>
                  <a:schemeClr val="dk1"/>
                </a:solidFill>
              </a:rPr>
              <a:t>R</a:t>
            </a:r>
            <a:r>
              <a:rPr lang="en" sz="1200" dirty="0">
                <a:solidFill>
                  <a:schemeClr val="dk1"/>
                </a:solidFill>
              </a:rPr>
              <a:t> and N</a:t>
            </a:r>
            <a:r>
              <a:rPr lang="en" sz="1200" baseline="-25000" dirty="0">
                <a:solidFill>
                  <a:schemeClr val="dk1"/>
                </a:solidFill>
              </a:rPr>
              <a:t>eh</a:t>
            </a:r>
            <a:r>
              <a:rPr lang="en" sz="1200" dirty="0">
                <a:solidFill>
                  <a:schemeClr val="dk1"/>
                </a:solidFill>
              </a:rPr>
              <a:t>  separately →  ionization-yield discrimination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388" name="Google Shape;388;p42"/>
          <p:cNvSpPr txBox="1"/>
          <p:nvPr/>
        </p:nvSpPr>
        <p:spPr>
          <a:xfrm>
            <a:off x="5513525" y="3435750"/>
            <a:ext cx="3592200" cy="767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085B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" sz="1300">
                <a:solidFill>
                  <a:srgbClr val="6085BF"/>
                </a:solidFill>
              </a:rPr>
              <a:t>  : with in-hand detector technology upgrade</a:t>
            </a:r>
            <a:endParaRPr sz="1900">
              <a:solidFill>
                <a:srgbClr val="FF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FA3B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</a:t>
            </a:r>
            <a:r>
              <a:rPr lang="en" sz="1300">
                <a:solidFill>
                  <a:srgbClr val="8FA3BF"/>
                </a:solidFill>
              </a:rPr>
              <a:t> : with significant technology upgrade  &amp; x20 mass</a:t>
            </a:r>
            <a:endParaRPr sz="1300"/>
          </a:p>
        </p:txBody>
      </p:sp>
      <p:sp>
        <p:nvSpPr>
          <p:cNvPr id="389" name="Google Shape;389;p42"/>
          <p:cNvSpPr/>
          <p:nvPr/>
        </p:nvSpPr>
        <p:spPr>
          <a:xfrm>
            <a:off x="6273621" y="3214119"/>
            <a:ext cx="2237862" cy="27059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Upgrade scenario</a:t>
            </a:r>
            <a:endParaRPr dirty="0"/>
          </a:p>
        </p:txBody>
      </p:sp>
      <p:sp>
        <p:nvSpPr>
          <p:cNvPr id="390" name="Google Shape;390;p42"/>
          <p:cNvSpPr txBox="1"/>
          <p:nvPr/>
        </p:nvSpPr>
        <p:spPr>
          <a:xfrm>
            <a:off x="1195489" y="2529044"/>
            <a:ext cx="1627500" cy="2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Neutrino Fog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42"/>
          <p:cNvSpPr txBox="1"/>
          <p:nvPr/>
        </p:nvSpPr>
        <p:spPr>
          <a:xfrm>
            <a:off x="5999039" y="2572991"/>
            <a:ext cx="1627500" cy="2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25" rIns="91425" bIns="91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Neutrino Fog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42"/>
          <p:cNvSpPr txBox="1"/>
          <p:nvPr/>
        </p:nvSpPr>
        <p:spPr>
          <a:xfrm>
            <a:off x="2285032" y="2334524"/>
            <a:ext cx="1722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arXiv:2203.08463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42"/>
          <p:cNvSpPr txBox="1"/>
          <p:nvPr/>
        </p:nvSpPr>
        <p:spPr>
          <a:xfrm>
            <a:off x="5520054" y="2314899"/>
            <a:ext cx="1722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arXiv:2203.08463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6336"/>
              <a:buNone/>
            </a:pPr>
            <a:r>
              <a:rPr lang="en" sz="3000" dirty="0">
                <a:solidFill>
                  <a:srgbClr val="00457E"/>
                </a:solidFill>
              </a:rPr>
              <a:t>Exploring the Sensor Limits:</a:t>
            </a:r>
            <a:br>
              <a:rPr lang="en" sz="3000" dirty="0">
                <a:solidFill>
                  <a:srgbClr val="00457E"/>
                </a:solidFill>
              </a:rPr>
            </a:br>
            <a:r>
              <a:rPr lang="en" sz="3000" dirty="0">
                <a:solidFill>
                  <a:srgbClr val="00457E"/>
                </a:solidFill>
              </a:rPr>
              <a:t>HV → HVeV Detectors</a:t>
            </a:r>
            <a:endParaRPr sz="3000" dirty="0">
              <a:solidFill>
                <a:srgbClr val="00457E"/>
              </a:solidFill>
            </a:endParaRPr>
          </a:p>
        </p:txBody>
      </p:sp>
      <p:sp>
        <p:nvSpPr>
          <p:cNvPr id="269" name="Google Shape;269;p33"/>
          <p:cNvSpPr txBox="1">
            <a:spLocks noGrp="1"/>
          </p:cNvSpPr>
          <p:nvPr>
            <p:ph type="body" idx="1"/>
          </p:nvPr>
        </p:nvSpPr>
        <p:spPr>
          <a:xfrm>
            <a:off x="5345675" y="3154068"/>
            <a:ext cx="3949579" cy="14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HVeV: Prototype HV detector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Gram scale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eV level resolution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" b="1" dirty="0">
              <a:solidFill>
                <a:srgbClr val="38761D"/>
              </a:solidFill>
            </a:endParaRPr>
          </a:p>
          <a:p>
            <a:pPr marL="114300" lvl="0" indent="0">
              <a:buNone/>
            </a:pPr>
            <a:r>
              <a:rPr lang="en" sz="1400" b="1" dirty="0">
                <a:solidFill>
                  <a:srgbClr val="38761D"/>
                </a:solidFill>
              </a:rPr>
              <a:t>(“Run 4”: low-energy calibration                          using Compton steps in Si</a:t>
            </a:r>
          </a:p>
          <a:p>
            <a:pPr marL="114300" lvl="0" indent="0">
              <a:buNone/>
            </a:pPr>
            <a:r>
              <a:rPr lang="en" sz="1400" b="1" dirty="0">
                <a:solidFill>
                  <a:srgbClr val="38761D"/>
                </a:solidFill>
              </a:rPr>
              <a:t> </a:t>
            </a:r>
            <a:r>
              <a:rPr lang="en-CA" sz="1400" b="1" dirty="0">
                <a:solidFill>
                  <a:srgbClr val="38761D"/>
                </a:solidFill>
                <a:hlinkClick r:id="rId3"/>
              </a:rPr>
              <a:t>https://arxiv.org/abs/2508.02402</a:t>
            </a:r>
            <a:r>
              <a:rPr lang="en-CA" sz="1400" b="1" dirty="0">
                <a:solidFill>
                  <a:srgbClr val="38761D"/>
                </a:solidFill>
              </a:rPr>
              <a:t> </a:t>
            </a:r>
            <a:r>
              <a:rPr lang="en" sz="1400" b="1" dirty="0">
                <a:solidFill>
                  <a:srgbClr val="38761D"/>
                </a:solidFill>
              </a:rPr>
              <a:t>)</a:t>
            </a:r>
            <a:endParaRPr sz="1400" b="1" dirty="0">
              <a:solidFill>
                <a:srgbClr val="38761D"/>
              </a:solidFill>
            </a:endParaRPr>
          </a:p>
        </p:txBody>
      </p:sp>
      <p:sp>
        <p:nvSpPr>
          <p:cNvPr id="267" name="Google Shape;267;p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268" name="Google Shape;26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0151" y="1250207"/>
            <a:ext cx="1965651" cy="177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136" y="1392042"/>
            <a:ext cx="4091438" cy="2291974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3"/>
          <p:cNvSpPr txBox="1"/>
          <p:nvPr/>
        </p:nvSpPr>
        <p:spPr>
          <a:xfrm>
            <a:off x="7516800" y="2429267"/>
            <a:ext cx="1627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HVeV</a:t>
            </a:r>
            <a:endParaRPr/>
          </a:p>
        </p:txBody>
      </p:sp>
      <p:cxnSp>
        <p:nvCxnSpPr>
          <p:cNvPr id="272" name="Google Shape;272;p33"/>
          <p:cNvCxnSpPr/>
          <p:nvPr/>
        </p:nvCxnSpPr>
        <p:spPr>
          <a:xfrm>
            <a:off x="4782350" y="2482380"/>
            <a:ext cx="977400" cy="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4"/>
          <p:cNvSpPr txBox="1">
            <a:spLocks noGrp="1"/>
          </p:cNvSpPr>
          <p:nvPr>
            <p:ph type="title"/>
          </p:nvPr>
        </p:nvSpPr>
        <p:spPr>
          <a:xfrm>
            <a:off x="24738" y="2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Background Challenges in Low-Mass DM Searches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278" name="Google Shape;278;p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279" name="Google Shape;279;p34"/>
          <p:cNvSpPr txBox="1"/>
          <p:nvPr/>
        </p:nvSpPr>
        <p:spPr>
          <a:xfrm>
            <a:off x="438650" y="674725"/>
            <a:ext cx="3023700" cy="1569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800"/>
            </a:pPr>
            <a:r>
              <a:rPr lang="en" sz="1800" dirty="0">
                <a:solidFill>
                  <a:srgbClr val="674EA7"/>
                </a:solidFill>
              </a:rPr>
              <a:t>Sub 1-eh peaks</a:t>
            </a:r>
            <a:endParaRPr sz="1800" dirty="0">
              <a:solidFill>
                <a:srgbClr val="674EA7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Hypothesized from unpolished sidewalls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Will attempt sidewall etching/polishing</a:t>
            </a:r>
            <a:endParaRPr sz="1800" dirty="0"/>
          </a:p>
        </p:txBody>
      </p:sp>
      <p:grpSp>
        <p:nvGrpSpPr>
          <p:cNvPr id="280" name="Google Shape;280;p34"/>
          <p:cNvGrpSpPr/>
          <p:nvPr/>
        </p:nvGrpSpPr>
        <p:grpSpPr>
          <a:xfrm>
            <a:off x="3989675" y="2329075"/>
            <a:ext cx="4662300" cy="2781200"/>
            <a:chOff x="2747150" y="1995150"/>
            <a:chExt cx="4662300" cy="2781200"/>
          </a:xfrm>
        </p:grpSpPr>
        <p:pic>
          <p:nvPicPr>
            <p:cNvPr id="281" name="Google Shape;281;p34"/>
            <p:cNvPicPr preferRelativeResize="0"/>
            <p:nvPr/>
          </p:nvPicPr>
          <p:blipFill rotWithShape="1">
            <a:blip r:embed="rId3">
              <a:alphaModFix/>
            </a:blip>
            <a:srcRect t="6559"/>
            <a:stretch/>
          </p:blipFill>
          <p:spPr>
            <a:xfrm>
              <a:off x="2747150" y="1995150"/>
              <a:ext cx="4662300" cy="2781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2" name="Google Shape;282;p34"/>
            <p:cNvSpPr/>
            <p:nvPr/>
          </p:nvSpPr>
          <p:spPr>
            <a:xfrm>
              <a:off x="3522826" y="2856511"/>
              <a:ext cx="1436100" cy="1556200"/>
            </a:xfrm>
            <a:custGeom>
              <a:avLst/>
              <a:gdLst/>
              <a:ahLst/>
              <a:cxnLst/>
              <a:rect l="l" t="t" r="r" b="b"/>
              <a:pathLst>
                <a:path w="57444" h="62248" extrusionOk="0">
                  <a:moveTo>
                    <a:pt x="0" y="0"/>
                  </a:moveTo>
                  <a:cubicBezTo>
                    <a:pt x="0" y="28234"/>
                    <a:pt x="30053" y="55400"/>
                    <a:pt x="57444" y="62248"/>
                  </a:cubicBezTo>
                </a:path>
              </a:pathLst>
            </a:custGeom>
            <a:noFill/>
            <a:ln w="2857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283" name="Google Shape;283;p34"/>
          <p:cNvSpPr txBox="1"/>
          <p:nvPr/>
        </p:nvSpPr>
        <p:spPr>
          <a:xfrm>
            <a:off x="5267700" y="500800"/>
            <a:ext cx="3812400" cy="2124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</a:pPr>
            <a:r>
              <a:rPr lang="en" sz="1800" dirty="0">
                <a:solidFill>
                  <a:srgbClr val="38761D"/>
                </a:solidFill>
              </a:rPr>
              <a:t>1-eh peak</a:t>
            </a:r>
            <a:endParaRPr sz="1800" dirty="0">
              <a:solidFill>
                <a:srgbClr val="38761D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Could be from electrode leakage, light leakage, etc.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Attempting electrode blocking materials for mitigation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Also building better light tight enclosures</a:t>
            </a:r>
            <a:endParaRPr sz="1800" dirty="0"/>
          </a:p>
        </p:txBody>
      </p:sp>
      <p:sp>
        <p:nvSpPr>
          <p:cNvPr id="284" name="Google Shape;284;p34"/>
          <p:cNvSpPr txBox="1"/>
          <p:nvPr/>
        </p:nvSpPr>
        <p:spPr>
          <a:xfrm>
            <a:off x="31325" y="2960000"/>
            <a:ext cx="4068000" cy="2124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800"/>
            </a:pPr>
            <a:r>
              <a:rPr lang="en" sz="1800" dirty="0">
                <a:solidFill>
                  <a:srgbClr val="990000"/>
                </a:solidFill>
              </a:rPr>
              <a:t>Low energy excess</a:t>
            </a:r>
            <a:endParaRPr sz="1800" dirty="0">
              <a:solidFill>
                <a:srgbClr val="99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Evidence hints different ionization from ER and NR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/>
              <a:t>“Heat only”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 dirty="0"/>
              <a:t>Unpacking ER/NR/Heat Only components by operating with different NTL gains</a:t>
            </a:r>
            <a:endParaRPr sz="1800" dirty="0"/>
          </a:p>
        </p:txBody>
      </p:sp>
      <p:cxnSp>
        <p:nvCxnSpPr>
          <p:cNvPr id="285" name="Google Shape;285;p34"/>
          <p:cNvCxnSpPr/>
          <p:nvPr/>
        </p:nvCxnSpPr>
        <p:spPr>
          <a:xfrm>
            <a:off x="3180300" y="2020975"/>
            <a:ext cx="1545900" cy="851100"/>
          </a:xfrm>
          <a:prstGeom prst="straightConnector1">
            <a:avLst/>
          </a:prstGeom>
          <a:noFill/>
          <a:ln w="28575" cap="flat" cmpd="sng">
            <a:solidFill>
              <a:srgbClr val="8E7CC3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6" name="Google Shape;286;p34"/>
          <p:cNvCxnSpPr/>
          <p:nvPr/>
        </p:nvCxnSpPr>
        <p:spPr>
          <a:xfrm flipH="1">
            <a:off x="5258675" y="2250750"/>
            <a:ext cx="485700" cy="919200"/>
          </a:xfrm>
          <a:prstGeom prst="straightConnector1">
            <a:avLst/>
          </a:prstGeom>
          <a:noFill/>
          <a:ln w="28575" cap="flat" cmpd="sng">
            <a:solidFill>
              <a:srgbClr val="6AA84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7" name="Google Shape;287;p34"/>
          <p:cNvSpPr txBox="1"/>
          <p:nvPr/>
        </p:nvSpPr>
        <p:spPr>
          <a:xfrm>
            <a:off x="6954600" y="3361600"/>
            <a:ext cx="1997400" cy="4617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What are these?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288" name="Google Shape;288;p34"/>
          <p:cNvCxnSpPr>
            <a:stCxn id="287" idx="2"/>
          </p:cNvCxnSpPr>
          <p:nvPr/>
        </p:nvCxnSpPr>
        <p:spPr>
          <a:xfrm flipH="1">
            <a:off x="7647900" y="3823300"/>
            <a:ext cx="305400" cy="543900"/>
          </a:xfrm>
          <a:prstGeom prst="straightConnector1">
            <a:avLst/>
          </a:prstGeom>
          <a:noFill/>
          <a:ln w="28575" cap="flat" cmpd="sng">
            <a:solidFill>
              <a:srgbClr val="FDBD1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5"/>
          <p:cNvSpPr txBox="1">
            <a:spLocks noGrp="1"/>
          </p:cNvSpPr>
          <p:nvPr>
            <p:ph type="title"/>
          </p:nvPr>
        </p:nvSpPr>
        <p:spPr>
          <a:xfrm>
            <a:off x="107100" y="913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HVeV “R</a:t>
            </a:r>
            <a:r>
              <a:rPr lang="en-CA" dirty="0">
                <a:solidFill>
                  <a:srgbClr val="00457E"/>
                </a:solidFill>
              </a:rPr>
              <a:t>u</a:t>
            </a:r>
            <a:r>
              <a:rPr lang="en" dirty="0">
                <a:solidFill>
                  <a:srgbClr val="00457E"/>
                </a:solidFill>
              </a:rPr>
              <a:t>n 5” @ CUTE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294" name="Google Shape;294;p35"/>
          <p:cNvSpPr txBox="1">
            <a:spLocks noGrp="1"/>
          </p:cNvSpPr>
          <p:nvPr>
            <p:ph type="body" idx="1"/>
          </p:nvPr>
        </p:nvSpPr>
        <p:spPr>
          <a:xfrm>
            <a:off x="-80185" y="1076848"/>
            <a:ext cx="405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New light tightness standard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More sensitive TES sensors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Lower Tc, requires lower noise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Quieter electronics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SiO</a:t>
            </a:r>
            <a:r>
              <a:rPr lang="en" baseline="-25000" dirty="0"/>
              <a:t>2</a:t>
            </a:r>
            <a:r>
              <a:rPr lang="en" dirty="0"/>
              <a:t> insulating layer for charge injection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Lower background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Operating detector at multiple voltages to model non-ionizing backgrounds</a:t>
            </a:r>
            <a:endParaRPr dirty="0"/>
          </a:p>
        </p:txBody>
      </p:sp>
      <p:sp>
        <p:nvSpPr>
          <p:cNvPr id="295" name="Google Shape;295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pic>
        <p:nvPicPr>
          <p:cNvPr id="296" name="Google Shape;29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8345" y="1017725"/>
            <a:ext cx="4761305" cy="412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4925" y="0"/>
            <a:ext cx="3069075" cy="145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304" name="Google Shape;304;p3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pic>
        <p:nvPicPr>
          <p:cNvPr id="305" name="Google Shape;30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0879"/>
            <a:ext cx="9143999" cy="3981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4900" y="1396775"/>
            <a:ext cx="3726075" cy="3609351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6"/>
          <p:cNvSpPr txBox="1"/>
          <p:nvPr/>
        </p:nvSpPr>
        <p:spPr>
          <a:xfrm>
            <a:off x="1562700" y="4629175"/>
            <a:ext cx="3880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0V data in hand to help model this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308" name="Google Shape;308;p36"/>
          <p:cNvCxnSpPr/>
          <p:nvPr/>
        </p:nvCxnSpPr>
        <p:spPr>
          <a:xfrm rot="10800000" flipH="1">
            <a:off x="5184900" y="3818725"/>
            <a:ext cx="724500" cy="1076400"/>
          </a:xfrm>
          <a:prstGeom prst="straightConnector1">
            <a:avLst/>
          </a:prstGeom>
          <a:noFill/>
          <a:ln w="28575" cap="flat" cmpd="sng">
            <a:solidFill>
              <a:srgbClr val="6D9EE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Google Shape;293;p35">
            <a:extLst>
              <a:ext uri="{FF2B5EF4-FFF2-40B4-BE49-F238E27FC236}">
                <a16:creationId xmlns:a16="http://schemas.microsoft.com/office/drawing/2014/main" id="{9F234961-DBCD-2C25-2E01-C3FF1A58AA53}"/>
              </a:ext>
            </a:extLst>
          </p:cNvPr>
          <p:cNvSpPr txBox="1">
            <a:spLocks/>
          </p:cNvSpPr>
          <p:nvPr/>
        </p:nvSpPr>
        <p:spPr>
          <a:xfrm>
            <a:off x="107100" y="91300"/>
            <a:ext cx="85206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 fontScale="90000" lnSpcReduction="10000"/>
          </a:bodyPr>
          <a:lstStyle>
            <a:lvl1pPr lvl="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CA">
                <a:solidFill>
                  <a:srgbClr val="00457E"/>
                </a:solidFill>
              </a:rPr>
              <a:t>HVeV “Run 5” @ CUTE</a:t>
            </a:r>
            <a:endParaRPr lang="en-CA" dirty="0">
              <a:solidFill>
                <a:srgbClr val="00457E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7"/>
          <p:cNvSpPr txBox="1">
            <a:spLocks noGrp="1"/>
          </p:cNvSpPr>
          <p:nvPr>
            <p:ph type="title"/>
          </p:nvPr>
        </p:nvSpPr>
        <p:spPr>
          <a:xfrm>
            <a:off x="71068" y="4510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R&amp;D: HVeV with more targets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314" name="Google Shape;314;p37"/>
          <p:cNvSpPr txBox="1">
            <a:spLocks noGrp="1"/>
          </p:cNvSpPr>
          <p:nvPr>
            <p:ph type="body" idx="1"/>
          </p:nvPr>
        </p:nvSpPr>
        <p:spPr>
          <a:xfrm>
            <a:off x="71068" y="751847"/>
            <a:ext cx="598943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Try HVeV with different target materials: Germanium, SiC, Diamond, maybe others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Better low-mass WIMP sensitivity with </a:t>
            </a:r>
            <a:r>
              <a:rPr lang="en" b="1" dirty="0"/>
              <a:t>Carbon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Exploring arts of fabrication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800"/>
              <a:buChar char="●"/>
            </a:pPr>
            <a:r>
              <a:rPr lang="en" dirty="0">
                <a:solidFill>
                  <a:srgbClr val="38761D"/>
                </a:solidFill>
              </a:rPr>
              <a:t>Coming to SNOLAB soon!</a:t>
            </a:r>
            <a:endParaRPr dirty="0">
              <a:solidFill>
                <a:srgbClr val="38761D"/>
              </a:solidFill>
            </a:endParaRPr>
          </a:p>
        </p:txBody>
      </p:sp>
      <p:sp>
        <p:nvSpPr>
          <p:cNvPr id="315" name="Google Shape;315;p3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pic>
        <p:nvPicPr>
          <p:cNvPr id="316" name="Google Shape;31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9225" y="0"/>
            <a:ext cx="2644774" cy="228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7"/>
          <p:cNvPicPr preferRelativeResize="0"/>
          <p:nvPr/>
        </p:nvPicPr>
        <p:blipFill rotWithShape="1">
          <a:blip r:embed="rId4">
            <a:alphaModFix/>
          </a:blip>
          <a:srcRect l="38373" t="17057" r="26905" b="20528"/>
          <a:stretch/>
        </p:blipFill>
        <p:spPr>
          <a:xfrm rot="-5400000">
            <a:off x="5779251" y="2221226"/>
            <a:ext cx="3181972" cy="2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6050" y="2571750"/>
            <a:ext cx="3809352" cy="256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8525" y="134550"/>
            <a:ext cx="6196627" cy="5008948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8"/>
          <p:cNvSpPr txBox="1">
            <a:spLocks noGrp="1"/>
          </p:cNvSpPr>
          <p:nvPr>
            <p:ph type="title"/>
          </p:nvPr>
        </p:nvSpPr>
        <p:spPr>
          <a:xfrm>
            <a:off x="50443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HONEYCOMB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325" name="Google Shape;325;p38"/>
          <p:cNvSpPr txBox="1">
            <a:spLocks noGrp="1"/>
          </p:cNvSpPr>
          <p:nvPr>
            <p:ph type="body" idx="1"/>
          </p:nvPr>
        </p:nvSpPr>
        <p:spPr>
          <a:xfrm>
            <a:off x="-124300" y="1317477"/>
            <a:ext cx="443504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●"/>
            </a:pPr>
            <a:r>
              <a:rPr lang="en" sz="2000" dirty="0"/>
              <a:t>Scaling up HVeV concept</a:t>
            </a:r>
            <a:endParaRPr sz="2000"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●"/>
            </a:pPr>
            <a:r>
              <a:rPr lang="en" sz="2000" dirty="0"/>
              <a:t>A few grams each</a:t>
            </a:r>
            <a:endParaRPr sz="2000"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●"/>
            </a:pPr>
            <a:r>
              <a:rPr lang="en" sz="2000" dirty="0"/>
              <a:t>“Dicing” wafer with Deep    Reactive Ion Etching trenches</a:t>
            </a:r>
            <a:endParaRPr sz="2000" dirty="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○"/>
            </a:pPr>
            <a:r>
              <a:rPr lang="en" sz="1600" dirty="0"/>
              <a:t>Leave a small “bridge”</a:t>
            </a:r>
            <a:br>
              <a:rPr lang="en" sz="1600" dirty="0"/>
            </a:br>
            <a:r>
              <a:rPr lang="en" sz="1600" dirty="0"/>
              <a:t>for thermal conduction</a:t>
            </a:r>
            <a:endParaRPr sz="1600" dirty="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○"/>
            </a:pPr>
            <a:r>
              <a:rPr lang="en" sz="1600" dirty="0"/>
              <a:t>Smooth dicing reduces</a:t>
            </a:r>
            <a:br>
              <a:rPr lang="en" sz="1600" dirty="0"/>
            </a:br>
            <a:r>
              <a:rPr lang="en" sz="1600" dirty="0"/>
              <a:t>sidewall charge injection</a:t>
            </a:r>
            <a:endParaRPr sz="1600" dirty="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○"/>
            </a:pPr>
            <a:r>
              <a:rPr lang="en" sz="1600" dirty="0"/>
              <a:t>Stress-free mounting, hope to</a:t>
            </a:r>
            <a:br>
              <a:rPr lang="en" sz="1600" dirty="0"/>
            </a:br>
            <a:r>
              <a:rPr lang="en" sz="1600" dirty="0"/>
              <a:t>reduce/remove low energy excess </a:t>
            </a:r>
            <a:endParaRPr sz="1600"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●"/>
            </a:pPr>
            <a:r>
              <a:rPr lang="en" sz="2000" dirty="0"/>
              <a:t>Multiplexing readout with uMUX</a:t>
            </a:r>
            <a:endParaRPr sz="2000" dirty="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buSzPts val="1800"/>
              <a:buChar char="○"/>
            </a:pPr>
            <a:r>
              <a:rPr lang="en" sz="1600" dirty="0"/>
              <a:t>With multi-stage cryogenic amplifiers</a:t>
            </a:r>
            <a:endParaRPr sz="1600" dirty="0"/>
          </a:p>
        </p:txBody>
      </p:sp>
      <p:sp>
        <p:nvSpPr>
          <p:cNvPr id="326" name="Google Shape;326;p3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pic>
        <p:nvPicPr>
          <p:cNvPr id="327" name="Google Shape;32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26275" y="0"/>
            <a:ext cx="1017725" cy="10177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8" name="Google Shape;328;p38"/>
          <p:cNvCxnSpPr/>
          <p:nvPr/>
        </p:nvCxnSpPr>
        <p:spPr>
          <a:xfrm>
            <a:off x="4791625" y="4812325"/>
            <a:ext cx="3177300" cy="0"/>
          </a:xfrm>
          <a:prstGeom prst="straightConnector1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29" name="Google Shape;329;p38"/>
          <p:cNvSpPr txBox="1"/>
          <p:nvPr/>
        </p:nvSpPr>
        <p:spPr>
          <a:xfrm>
            <a:off x="5968600" y="4728625"/>
            <a:ext cx="921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61C00"/>
                </a:solidFill>
              </a:rPr>
              <a:t>10 cm</a:t>
            </a:r>
            <a:endParaRPr sz="1800">
              <a:solidFill>
                <a:srgbClr val="A61C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825" y="-925"/>
            <a:ext cx="3764323" cy="3042801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39"/>
          <p:cNvSpPr txBox="1">
            <a:spLocks noGrp="1"/>
          </p:cNvSpPr>
          <p:nvPr>
            <p:ph type="title"/>
          </p:nvPr>
        </p:nvSpPr>
        <p:spPr>
          <a:xfrm>
            <a:off x="74700" y="55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HONEYCOMB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336" name="Google Shape;336;p39"/>
          <p:cNvSpPr txBox="1">
            <a:spLocks noGrp="1"/>
          </p:cNvSpPr>
          <p:nvPr>
            <p:ph type="body" idx="1"/>
          </p:nvPr>
        </p:nvSpPr>
        <p:spPr>
          <a:xfrm>
            <a:off x="105099" y="863550"/>
            <a:ext cx="5030666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Stacking multiple wafers for O(10 kg) payload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Aiming for eV level threshold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Multiple chips serve as active veto for each other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Perfect match for recent RF readout upgrades for the CUTE facility</a:t>
            </a:r>
            <a:endParaRPr dirty="0"/>
          </a:p>
        </p:txBody>
      </p:sp>
      <p:sp>
        <p:nvSpPr>
          <p:cNvPr id="337" name="Google Shape;337;p3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pic>
        <p:nvPicPr>
          <p:cNvPr id="338" name="Google Shape;33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95300" y="0"/>
            <a:ext cx="548700" cy="54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5240349" y="1997874"/>
            <a:ext cx="2307850" cy="3983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0"/>
          <p:cNvSpPr txBox="1">
            <a:spLocks noGrp="1"/>
          </p:cNvSpPr>
          <p:nvPr>
            <p:ph type="title"/>
          </p:nvPr>
        </p:nvSpPr>
        <p:spPr>
          <a:xfrm>
            <a:off x="126069" y="12685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SPLENDOR</a:t>
            </a:r>
            <a:br>
              <a:rPr lang="en" dirty="0"/>
            </a:br>
            <a:r>
              <a:rPr lang="en" sz="2700" dirty="0"/>
              <a:t>Narrow bandgap materials</a:t>
            </a:r>
            <a:endParaRPr dirty="0"/>
          </a:p>
        </p:txBody>
      </p:sp>
      <p:sp>
        <p:nvSpPr>
          <p:cNvPr id="345" name="Google Shape;345;p4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346" name="Google Shape;346;p40"/>
          <p:cNvSpPr txBox="1"/>
          <p:nvPr/>
        </p:nvSpPr>
        <p:spPr>
          <a:xfrm>
            <a:off x="6107800" y="-69600"/>
            <a:ext cx="35187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Slides from Taylor Aralis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347" name="Google Shape;34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375" y="1190825"/>
            <a:ext cx="8375250" cy="382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3775" y="565135"/>
            <a:ext cx="1826749" cy="80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53554"/>
            <a:ext cx="9144003" cy="4103193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1"/>
          <p:cNvSpPr txBox="1">
            <a:spLocks noGrp="1"/>
          </p:cNvSpPr>
          <p:nvPr>
            <p:ph type="title"/>
          </p:nvPr>
        </p:nvSpPr>
        <p:spPr>
          <a:xfrm>
            <a:off x="226208" y="8668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SPLENDOR </a:t>
            </a:r>
            <a:br>
              <a:rPr lang="en" dirty="0"/>
            </a:br>
            <a:r>
              <a:rPr lang="en" sz="2700" dirty="0"/>
              <a:t>Two-stage charge readout</a:t>
            </a:r>
            <a:endParaRPr dirty="0"/>
          </a:p>
        </p:txBody>
      </p:sp>
      <p:sp>
        <p:nvSpPr>
          <p:cNvPr id="355" name="Google Shape;355;p41"/>
          <p:cNvSpPr txBox="1">
            <a:spLocks noGrp="1"/>
          </p:cNvSpPr>
          <p:nvPr>
            <p:ph type="body" idx="1"/>
          </p:nvPr>
        </p:nvSpPr>
        <p:spPr>
          <a:xfrm>
            <a:off x="4885775" y="2684150"/>
            <a:ext cx="4020300" cy="126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7.2 electron resolution achieved!</a:t>
            </a:r>
            <a:endParaRPr b="1">
              <a:solidFill>
                <a:srgbClr val="FF0000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Best in class!</a:t>
            </a:r>
            <a:br>
              <a:rPr lang="en" b="1">
                <a:solidFill>
                  <a:srgbClr val="FF0000"/>
                </a:solidFill>
              </a:rPr>
            </a:br>
            <a:r>
              <a:rPr lang="en" b="1">
                <a:solidFill>
                  <a:srgbClr val="FF0000"/>
                </a:solidFill>
              </a:rPr>
              <a:t>(arXiv:2311.02229)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356" name="Google Shape;356;p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357" name="Google Shape;357;p41"/>
          <p:cNvSpPr txBox="1"/>
          <p:nvPr/>
        </p:nvSpPr>
        <p:spPr>
          <a:xfrm>
            <a:off x="5879200" y="6600"/>
            <a:ext cx="32556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Slides from Taylor Aralis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358" name="Google Shape;35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9326" y="424006"/>
            <a:ext cx="1826749" cy="80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9B9B0-7B89-56A8-C0CE-06F4EA9FF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005" y="556890"/>
            <a:ext cx="8642111" cy="4537624"/>
          </a:xfrm>
        </p:spPr>
        <p:txBody>
          <a:bodyPr>
            <a:normAutofit/>
          </a:bodyPr>
          <a:lstStyle/>
          <a:p>
            <a:r>
              <a:rPr lang="en-CA" dirty="0"/>
              <a:t>Science goals</a:t>
            </a:r>
          </a:p>
          <a:p>
            <a:r>
              <a:rPr lang="en-CA" dirty="0"/>
              <a:t>Experiment layout &amp; detector technology</a:t>
            </a:r>
          </a:p>
          <a:p>
            <a:r>
              <a:rPr lang="en-CA" dirty="0"/>
              <a:t>Installation &amp; integration</a:t>
            </a:r>
          </a:p>
          <a:p>
            <a:r>
              <a:rPr lang="en-CA" dirty="0"/>
              <a:t>Schedule</a:t>
            </a:r>
          </a:p>
          <a:p>
            <a:r>
              <a:rPr lang="en-CA" dirty="0"/>
              <a:t>Tower testing in CUTE</a:t>
            </a:r>
          </a:p>
          <a:p>
            <a:r>
              <a:rPr lang="en-CA" dirty="0"/>
              <a:t>Simulations &amp; background modeling</a:t>
            </a:r>
          </a:p>
          <a:p>
            <a:r>
              <a:rPr lang="en-CA" dirty="0"/>
              <a:t>Sensitivity projections</a:t>
            </a:r>
          </a:p>
          <a:p>
            <a:r>
              <a:rPr lang="en-CA" dirty="0" err="1"/>
              <a:t>HVeV</a:t>
            </a:r>
            <a:r>
              <a:rPr lang="en-CA" dirty="0"/>
              <a:t> R&amp;D program</a:t>
            </a:r>
          </a:p>
          <a:p>
            <a:r>
              <a:rPr lang="en-CA" dirty="0"/>
              <a:t>Far-future R&amp;D initiatives</a:t>
            </a:r>
          </a:p>
          <a:p>
            <a:pPr lvl="1"/>
            <a:r>
              <a:rPr lang="en-CA" dirty="0"/>
              <a:t>HONEYCOMB</a:t>
            </a:r>
          </a:p>
          <a:p>
            <a:pPr lvl="1"/>
            <a:r>
              <a:rPr lang="en-CA" dirty="0"/>
              <a:t>SPLENDOR</a:t>
            </a:r>
          </a:p>
          <a:p>
            <a:pPr lvl="1"/>
            <a:r>
              <a:rPr lang="en-CA" dirty="0"/>
              <a:t>Underground detector fabrication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A4A37-622E-28EF-6EDD-7A841A8B6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5" name="Google Shape;95;p19">
            <a:extLst>
              <a:ext uri="{FF2B5EF4-FFF2-40B4-BE49-F238E27FC236}">
                <a16:creationId xmlns:a16="http://schemas.microsoft.com/office/drawing/2014/main" id="{79CB6123-1FEC-5E3A-E65D-CE9E928586B6}"/>
              </a:ext>
            </a:extLst>
          </p:cNvPr>
          <p:cNvSpPr txBox="1">
            <a:spLocks/>
          </p:cNvSpPr>
          <p:nvPr/>
        </p:nvSpPr>
        <p:spPr>
          <a:xfrm>
            <a:off x="103126" y="-140851"/>
            <a:ext cx="4264025" cy="85725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SzPct val="132132"/>
            </a:pPr>
            <a:r>
              <a:rPr lang="en-CA" sz="3000" dirty="0">
                <a:solidFill>
                  <a:srgbClr val="00457E"/>
                </a:solidFill>
              </a:rPr>
              <a:t>Outline</a:t>
            </a:r>
          </a:p>
        </p:txBody>
      </p:sp>
      <p:pic>
        <p:nvPicPr>
          <p:cNvPr id="7" name="Picture 6" descr="Two guinea pigs in a cage&#10;&#10;AI-generated content may be incorrect.">
            <a:extLst>
              <a:ext uri="{FF2B5EF4-FFF2-40B4-BE49-F238E27FC236}">
                <a16:creationId xmlns:a16="http://schemas.microsoft.com/office/drawing/2014/main" id="{F2A780A1-9127-AD82-AF60-D64B8A5A8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162" y="1594247"/>
            <a:ext cx="3509833" cy="235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657AE9-848A-463A-1BCA-8E22BDA38F49}"/>
              </a:ext>
            </a:extLst>
          </p:cNvPr>
          <p:cNvSpPr txBox="1"/>
          <p:nvPr/>
        </p:nvSpPr>
        <p:spPr>
          <a:xfrm>
            <a:off x="5555151" y="3945561"/>
            <a:ext cx="3423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Highly Qualified Piggies (HQPs)</a:t>
            </a:r>
          </a:p>
        </p:txBody>
      </p:sp>
    </p:spTree>
    <p:extLst>
      <p:ext uri="{BB962C8B-B14F-4D97-AF65-F5344CB8AC3E}">
        <p14:creationId xmlns:p14="http://schemas.microsoft.com/office/powerpoint/2010/main" val="3296887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43"/>
          <p:cNvSpPr txBox="1">
            <a:spLocks noGrp="1"/>
          </p:cNvSpPr>
          <p:nvPr>
            <p:ph type="title"/>
          </p:nvPr>
        </p:nvSpPr>
        <p:spPr>
          <a:xfrm>
            <a:off x="71068" y="74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Far Future: Underground Detector Fabrication?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399" name="Google Shape;399;p43"/>
          <p:cNvSpPr txBox="1">
            <a:spLocks noGrp="1"/>
          </p:cNvSpPr>
          <p:nvPr>
            <p:ph type="body" idx="1"/>
          </p:nvPr>
        </p:nvSpPr>
        <p:spPr>
          <a:xfrm>
            <a:off x="71068" y="637099"/>
            <a:ext cx="4876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With all detectors/technology under control, circle back to backgrounds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Background budget dominated by Tritium (cosmogenic activation)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Solution: Keep the whole detector fabrication cycle underground!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Also benefit from electroformed copper underground</a:t>
            </a:r>
            <a:endParaRPr dirty="0"/>
          </a:p>
        </p:txBody>
      </p:sp>
      <p:sp>
        <p:nvSpPr>
          <p:cNvPr id="400" name="Google Shape;400;p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401" name="Google Shape;40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5148" y="1241150"/>
            <a:ext cx="3857875" cy="3902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2" name="Google Shape;402;p43"/>
          <p:cNvCxnSpPr/>
          <p:nvPr/>
        </p:nvCxnSpPr>
        <p:spPr>
          <a:xfrm>
            <a:off x="5053850" y="1781725"/>
            <a:ext cx="3609600" cy="2346600"/>
          </a:xfrm>
          <a:prstGeom prst="straightConnector1">
            <a:avLst/>
          </a:prstGeom>
          <a:noFill/>
          <a:ln w="38100" cap="flat" cmpd="sng">
            <a:solidFill>
              <a:srgbClr val="93C47D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403" name="Google Shape;403;p43"/>
          <p:cNvPicPr preferRelativeResize="0"/>
          <p:nvPr/>
        </p:nvPicPr>
        <p:blipFill rotWithShape="1">
          <a:blip r:embed="rId4">
            <a:alphaModFix/>
          </a:blip>
          <a:srcRect l="38373" t="17057" r="26905" b="20528"/>
          <a:stretch/>
        </p:blipFill>
        <p:spPr>
          <a:xfrm rot="-5400000">
            <a:off x="2815087" y="3551063"/>
            <a:ext cx="1395651" cy="117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71400" y="3438800"/>
            <a:ext cx="1694225" cy="1694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5" name="Google Shape;405;p43"/>
          <p:cNvCxnSpPr>
            <a:stCxn id="403" idx="0"/>
          </p:cNvCxnSpPr>
          <p:nvPr/>
        </p:nvCxnSpPr>
        <p:spPr>
          <a:xfrm flipH="1">
            <a:off x="1826650" y="4136625"/>
            <a:ext cx="1100700" cy="6147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6" name="Google Shape;406;p43"/>
          <p:cNvCxnSpPr/>
          <p:nvPr/>
        </p:nvCxnSpPr>
        <p:spPr>
          <a:xfrm>
            <a:off x="4751300" y="3081625"/>
            <a:ext cx="3496200" cy="459300"/>
          </a:xfrm>
          <a:prstGeom prst="straightConnector1">
            <a:avLst/>
          </a:prstGeom>
          <a:noFill/>
          <a:ln w="38100" cap="flat" cmpd="sng">
            <a:solidFill>
              <a:srgbClr val="B45F06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4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31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44"/>
          <p:cNvSpPr txBox="1">
            <a:spLocks noGrp="1"/>
          </p:cNvSpPr>
          <p:nvPr>
            <p:ph type="title" idx="4294967295"/>
          </p:nvPr>
        </p:nvSpPr>
        <p:spPr>
          <a:xfrm>
            <a:off x="0" y="22225"/>
            <a:ext cx="2413191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" sz="3000" dirty="0">
                <a:solidFill>
                  <a:srgbClr val="00457E"/>
                </a:solidFill>
              </a:rPr>
              <a:t>Conclusions</a:t>
            </a:r>
            <a:endParaRPr sz="3000" dirty="0">
              <a:solidFill>
                <a:srgbClr val="00457E"/>
              </a:solidFill>
            </a:endParaRPr>
          </a:p>
        </p:txBody>
      </p:sp>
      <p:sp>
        <p:nvSpPr>
          <p:cNvPr id="413" name="Google Shape;413;p44"/>
          <p:cNvSpPr txBox="1">
            <a:spLocks noGrp="1"/>
          </p:cNvSpPr>
          <p:nvPr>
            <p:ph type="body" idx="4294967295"/>
          </p:nvPr>
        </p:nvSpPr>
        <p:spPr>
          <a:xfrm>
            <a:off x="0" y="992188"/>
            <a:ext cx="7254875" cy="3662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 dirty="0">
                <a:solidFill>
                  <a:schemeClr val="dk1"/>
                </a:solidFill>
              </a:rPr>
              <a:t>SuperCDMS is well suited for low mass DM searches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 dirty="0">
                <a:solidFill>
                  <a:schemeClr val="dk1"/>
                </a:solidFill>
              </a:rPr>
              <a:t>Low threshold enables low mass NR searches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iZIP provides background rejection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HV pushes down threshold further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 dirty="0">
                <a:solidFill>
                  <a:schemeClr val="dk1"/>
                </a:solidFill>
              </a:rPr>
              <a:t>SNOLAB commissioning well underway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Lab provides critical resources for all aspects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 dirty="0">
                <a:solidFill>
                  <a:schemeClr val="dk1"/>
                </a:solidFill>
              </a:rPr>
              <a:t>HVeV detectors achieve sub-1 eV resolution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More varieties of HVeV coming soon!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 dirty="0">
                <a:solidFill>
                  <a:schemeClr val="dk1"/>
                </a:solidFill>
              </a:rPr>
              <a:t>Two more future experiments on the horizon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HONEYCOMB -- extreme phonon sensor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 dirty="0">
                <a:solidFill>
                  <a:schemeClr val="dk1"/>
                </a:solidFill>
              </a:rPr>
              <a:t>SPLENDOR -- charge readout with nano-gap materials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415" name="Google Shape;41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3025" y="0"/>
            <a:ext cx="2530974" cy="141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44"/>
          <p:cNvPicPr preferRelativeResize="0"/>
          <p:nvPr/>
        </p:nvPicPr>
        <p:blipFill rotWithShape="1">
          <a:blip r:embed="rId4">
            <a:alphaModFix/>
          </a:blip>
          <a:srcRect l="38373" t="17057" r="26905" b="20528"/>
          <a:stretch/>
        </p:blipFill>
        <p:spPr>
          <a:xfrm rot="-5400000">
            <a:off x="7844801" y="1531476"/>
            <a:ext cx="1412849" cy="118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4125" y="2465925"/>
            <a:ext cx="2256475" cy="182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44"/>
          <p:cNvPicPr preferRelativeResize="0"/>
          <p:nvPr/>
        </p:nvPicPr>
        <p:blipFill rotWithShape="1">
          <a:blip r:embed="rId6">
            <a:alphaModFix/>
          </a:blip>
          <a:srcRect l="1697" t="60975" r="83476" b="14559"/>
          <a:stretch/>
        </p:blipFill>
        <p:spPr>
          <a:xfrm>
            <a:off x="7389100" y="4179125"/>
            <a:ext cx="1355725" cy="100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32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45"/>
          <p:cNvSpPr txBox="1">
            <a:spLocks noGrp="1"/>
          </p:cNvSpPr>
          <p:nvPr>
            <p:ph type="title" idx="4294967295"/>
          </p:nvPr>
        </p:nvSpPr>
        <p:spPr>
          <a:xfrm>
            <a:off x="0" y="1541463"/>
            <a:ext cx="9144000" cy="2054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"/>
              <a:t>Bonus Slides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33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46"/>
          <p:cNvSpPr txBox="1">
            <a:spLocks noGrp="1"/>
          </p:cNvSpPr>
          <p:nvPr>
            <p:ph type="title" idx="4294967295"/>
          </p:nvPr>
        </p:nvSpPr>
        <p:spPr>
          <a:xfrm>
            <a:off x="0" y="201613"/>
            <a:ext cx="688975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"/>
              <a:t>QET Design and Transport</a:t>
            </a:r>
            <a:endParaRPr/>
          </a:p>
        </p:txBody>
      </p:sp>
      <p:pic>
        <p:nvPicPr>
          <p:cNvPr id="433" name="Google Shape;433;p46"/>
          <p:cNvPicPr preferRelativeResize="0"/>
          <p:nvPr/>
        </p:nvPicPr>
        <p:blipFill rotWithShape="1">
          <a:blip r:embed="rId3">
            <a:alphaModFix/>
          </a:blip>
          <a:srcRect l="4997" t="36081"/>
          <a:stretch/>
        </p:blipFill>
        <p:spPr>
          <a:xfrm>
            <a:off x="65950" y="1058425"/>
            <a:ext cx="4741075" cy="351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07025" y="1827801"/>
            <a:ext cx="4285325" cy="165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SuperCDMS Detectors &amp; Dark Matter Mass Scales</a:t>
            </a:r>
            <a:endParaRPr/>
          </a:p>
        </p:txBody>
      </p:sp>
      <p:sp>
        <p:nvSpPr>
          <p:cNvPr id="440" name="Google Shape;440;p47"/>
          <p:cNvSpPr txBox="1">
            <a:spLocks noGrp="1"/>
          </p:cNvSpPr>
          <p:nvPr>
            <p:ph type="body" idx="1"/>
          </p:nvPr>
        </p:nvSpPr>
        <p:spPr>
          <a:xfrm>
            <a:off x="311700" y="1000075"/>
            <a:ext cx="8832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Dark Matter Mass Ranges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E06666"/>
              </a:buClr>
              <a:buSzPts val="1400"/>
              <a:buChar char="○"/>
            </a:pPr>
            <a:r>
              <a:rPr lang="en">
                <a:solidFill>
                  <a:srgbClr val="E06666"/>
                </a:solidFill>
              </a:rPr>
              <a:t>"Traditional" Nuclear Recoil:		Full discrimination,		≳ 5 GeV</a:t>
            </a:r>
            <a:endParaRPr>
              <a:solidFill>
                <a:srgbClr val="E06666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  <a:buChar char="○"/>
            </a:pPr>
            <a:r>
              <a:rPr lang="en">
                <a:solidFill>
                  <a:srgbClr val="CC0000"/>
                </a:solidFill>
              </a:rPr>
              <a:t>Low Threshold NR:			Limited discrimination,		≳ 1 GeV</a:t>
            </a:r>
            <a:endParaRPr>
              <a:solidFill>
                <a:srgbClr val="CC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85200C"/>
              </a:buClr>
              <a:buSzPts val="1400"/>
              <a:buChar char="○"/>
            </a:pPr>
            <a:r>
              <a:rPr lang="en">
                <a:solidFill>
                  <a:srgbClr val="85200C"/>
                </a:solidFill>
              </a:rPr>
              <a:t>HV Detector:				HV, no discrimination,		∼0.3 – 10 GeV</a:t>
            </a:r>
            <a:endParaRPr>
              <a:solidFill>
                <a:srgbClr val="85200C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1400"/>
              <a:buChar char="○"/>
            </a:pPr>
            <a:r>
              <a:rPr lang="en">
                <a:solidFill>
                  <a:srgbClr val="674EA7"/>
                </a:solidFill>
              </a:rPr>
              <a:t>Migdal &amp; Bremsstrahlung:		no discrimination,		∼0.01 – 10 GeV</a:t>
            </a:r>
            <a:endParaRPr>
              <a:solidFill>
                <a:srgbClr val="674EA7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1400"/>
              <a:buChar char="○"/>
            </a:pPr>
            <a:r>
              <a:rPr lang="en">
                <a:solidFill>
                  <a:srgbClr val="3C78D8"/>
                </a:solidFill>
              </a:rPr>
              <a:t>Electron recoil:				HV, no discrimination,		∼0.5 MeV – 10 GeV</a:t>
            </a:r>
            <a:endParaRPr>
              <a:solidFill>
                <a:srgbClr val="3C78D8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○"/>
            </a:pPr>
            <a:r>
              <a:rPr lang="en">
                <a:solidFill>
                  <a:srgbClr val="0B5394"/>
                </a:solidFill>
              </a:rPr>
              <a:t>Absorption (Dark Photons, ALPs):	HV, no discrimination,		∼1 eV – 500 keV (“peak search”)</a:t>
            </a:r>
            <a:endParaRPr>
              <a:solidFill>
                <a:srgbClr val="0B5394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441" name="Google Shape;441;p4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pic>
        <p:nvPicPr>
          <p:cNvPr id="442" name="Google Shape;44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088211"/>
            <a:ext cx="8520602" cy="2055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9"/>
          <p:cNvPicPr preferRelativeResize="0"/>
          <p:nvPr/>
        </p:nvPicPr>
        <p:blipFill rotWithShape="1">
          <a:blip r:embed="rId3">
            <a:alphaModFix/>
          </a:blip>
          <a:srcRect b="7655"/>
          <a:stretch/>
        </p:blipFill>
        <p:spPr>
          <a:xfrm>
            <a:off x="0" y="20099"/>
            <a:ext cx="9144003" cy="471274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9"/>
          <p:cNvSpPr/>
          <p:nvPr/>
        </p:nvSpPr>
        <p:spPr>
          <a:xfrm>
            <a:off x="49925" y="109850"/>
            <a:ext cx="28863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4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title" idx="4294967295"/>
          </p:nvPr>
        </p:nvSpPr>
        <p:spPr>
          <a:xfrm>
            <a:off x="0" y="-78973"/>
            <a:ext cx="4264025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2132"/>
              <a:buNone/>
            </a:pPr>
            <a:r>
              <a:rPr lang="en" sz="3000" dirty="0">
                <a:solidFill>
                  <a:srgbClr val="00457E"/>
                </a:solidFill>
              </a:rPr>
              <a:t>Science Goals</a:t>
            </a:r>
            <a:endParaRPr sz="3000" dirty="0">
              <a:solidFill>
                <a:srgbClr val="00457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title"/>
          </p:nvPr>
        </p:nvSpPr>
        <p:spPr>
          <a:xfrm>
            <a:off x="226208" y="5446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@ SNOLAB Experiment Layout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900" y="945650"/>
            <a:ext cx="5705748" cy="4187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 rotWithShape="1">
          <a:blip r:embed="rId4">
            <a:alphaModFix/>
          </a:blip>
          <a:srcRect l="19753" r="20132"/>
          <a:stretch/>
        </p:blipFill>
        <p:spPr>
          <a:xfrm>
            <a:off x="6348875" y="1079050"/>
            <a:ext cx="2795126" cy="309995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06" name="Google Shape;106;p20"/>
          <p:cNvCxnSpPr>
            <a:stCxn id="103" idx="3"/>
            <a:endCxn id="105" idx="1"/>
          </p:cNvCxnSpPr>
          <p:nvPr/>
        </p:nvCxnSpPr>
        <p:spPr>
          <a:xfrm rot="10800000" flipH="1">
            <a:off x="5796649" y="2628939"/>
            <a:ext cx="552300" cy="410400"/>
          </a:xfrm>
          <a:prstGeom prst="straightConnector1">
            <a:avLst/>
          </a:prstGeom>
          <a:noFill/>
          <a:ln w="38100" cap="flat" cmpd="sng">
            <a:solidFill>
              <a:srgbClr val="99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82948"/>
            <a:ext cx="5716526" cy="3014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91694" y="4676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@ SNOLAB Experiment Layout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113" name="Google Shape;113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14" name="Google Shape;114;p21"/>
          <p:cNvSpPr txBox="1"/>
          <p:nvPr/>
        </p:nvSpPr>
        <p:spPr>
          <a:xfrm>
            <a:off x="5820800" y="1055648"/>
            <a:ext cx="3431700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B5394"/>
                </a:solidFill>
              </a:rPr>
              <a:t>Facility:</a:t>
            </a:r>
            <a:endParaRPr sz="1600" dirty="0">
              <a:solidFill>
                <a:srgbClr val="0B5394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6000 m.w.e. overburden</a:t>
            </a:r>
            <a:endParaRPr sz="16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15 mK base temperature</a:t>
            </a:r>
            <a:endParaRPr sz="1600" dirty="0"/>
          </a:p>
          <a:p>
            <a:pPr marL="127000" lvl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" sz="1600" dirty="0"/>
          </a:p>
          <a:p>
            <a:pPr marL="127000" lvl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lang="en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" sz="1600" dirty="0">
                <a:solidFill>
                  <a:schemeClr val="accent5"/>
                </a:solidFill>
              </a:rPr>
              <a:t>Initial Payload: </a:t>
            </a:r>
            <a:r>
              <a:rPr lang="en" sz="1600" dirty="0"/>
              <a:t>~30 kg total</a:t>
            </a:r>
            <a:endParaRPr sz="1600" dirty="0"/>
          </a:p>
        </p:txBody>
      </p:sp>
      <p:sp>
        <p:nvSpPr>
          <p:cNvPr id="115" name="Google Shape;115;p21"/>
          <p:cNvSpPr txBox="1"/>
          <p:nvPr/>
        </p:nvSpPr>
        <p:spPr>
          <a:xfrm>
            <a:off x="209750" y="3423200"/>
            <a:ext cx="4099908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990000"/>
                </a:solidFill>
              </a:rPr>
              <a:t>Electron Recoil Backgrounds:</a:t>
            </a:r>
            <a:endParaRPr sz="1600" dirty="0">
              <a:solidFill>
                <a:srgbClr val="99000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External and facility: O(0.1 /keV/kg/d)</a:t>
            </a:r>
            <a:endParaRPr sz="1600" dirty="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Det. setup: O(0.1(Ge)-1(Si) /keV/kg/d)</a:t>
            </a:r>
            <a:endParaRPr sz="1600" dirty="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dirty="0"/>
              <a:t>Total: O(0.1-1 /keV/kg/d)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674EA7"/>
                </a:solidFill>
              </a:rPr>
              <a:t>Designed to be dominated by solar neutrinos in NR background</a:t>
            </a:r>
            <a:endParaRPr sz="1600" dirty="0">
              <a:solidFill>
                <a:srgbClr val="674EA7"/>
              </a:solidFill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4630373" y="3371919"/>
            <a:ext cx="47115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38761D"/>
                </a:solidFill>
              </a:rPr>
              <a:t>Vibration isolation:</a:t>
            </a:r>
            <a:endParaRPr sz="1600">
              <a:solidFill>
                <a:srgbClr val="38761D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Seismic: spring loaded platform</a:t>
            </a:r>
            <a:endParaRPr sz="160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Fridge on active vibration damper</a:t>
            </a:r>
            <a:endParaRPr sz="160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Cryo coolers: soft couplings</a:t>
            </a:r>
            <a:endParaRPr sz="1600"/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Braids, bellows</a:t>
            </a:r>
            <a:endParaRPr sz="1600"/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Copper cans: hanging on Kevlar ropes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Arial"/>
                <a:ea typeface="Arial"/>
                <a:cs typeface="Arial"/>
                <a:sym typeface="Arial"/>
              </a:rPr>
              <a:t>7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2"/>
          <p:cNvSpPr txBox="1">
            <a:spLocks noGrp="1"/>
          </p:cNvSpPr>
          <p:nvPr>
            <p:ph type="title" idx="4294967295"/>
          </p:nvPr>
        </p:nvSpPr>
        <p:spPr>
          <a:xfrm>
            <a:off x="0" y="855663"/>
            <a:ext cx="3300413" cy="33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 b="1"/>
              <a:t>Cryogenic Calorimeter</a:t>
            </a:r>
            <a:endParaRPr sz="2020" b="1"/>
          </a:p>
        </p:txBody>
      </p:sp>
      <p:sp>
        <p:nvSpPr>
          <p:cNvPr id="132" name="Google Shape;132;p22"/>
          <p:cNvSpPr txBox="1">
            <a:spLocks noGrp="1"/>
          </p:cNvSpPr>
          <p:nvPr>
            <p:ph type="title" idx="4294967295"/>
          </p:nvPr>
        </p:nvSpPr>
        <p:spPr>
          <a:xfrm>
            <a:off x="-80165" y="-103231"/>
            <a:ext cx="556447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00" dirty="0">
                <a:solidFill>
                  <a:srgbClr val="00457E"/>
                </a:solidFill>
              </a:rPr>
              <a:t>SuperCDMS Detector Technology</a:t>
            </a:r>
            <a:endParaRPr sz="3000" dirty="0">
              <a:solidFill>
                <a:srgbClr val="00457E"/>
              </a:solidFill>
            </a:endParaRPr>
          </a:p>
        </p:txBody>
      </p:sp>
      <p:sp>
        <p:nvSpPr>
          <p:cNvPr id="124" name="Google Shape;124;p22"/>
          <p:cNvSpPr/>
          <p:nvPr/>
        </p:nvSpPr>
        <p:spPr>
          <a:xfrm>
            <a:off x="556896" y="1951096"/>
            <a:ext cx="2481000" cy="1344600"/>
          </a:xfrm>
          <a:prstGeom prst="cube">
            <a:avLst>
              <a:gd name="adj" fmla="val 25000"/>
            </a:avLst>
          </a:prstGeom>
          <a:solidFill>
            <a:srgbClr val="98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Absorber</a:t>
            </a: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2"/>
          <p:cNvSpPr/>
          <p:nvPr/>
        </p:nvSpPr>
        <p:spPr>
          <a:xfrm>
            <a:off x="486950" y="3694959"/>
            <a:ext cx="2551200" cy="652200"/>
          </a:xfrm>
          <a:prstGeom prst="cube">
            <a:avLst>
              <a:gd name="adj" fmla="val 25000"/>
            </a:avLst>
          </a:prstGeom>
          <a:solidFill>
            <a:srgbClr val="6D9EEB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Thermal Bath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2"/>
          <p:cNvSpPr/>
          <p:nvPr/>
        </p:nvSpPr>
        <p:spPr>
          <a:xfrm>
            <a:off x="1709577" y="3295506"/>
            <a:ext cx="176400" cy="4878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2"/>
          <p:cNvSpPr txBox="1"/>
          <p:nvPr/>
        </p:nvSpPr>
        <p:spPr>
          <a:xfrm>
            <a:off x="1801551" y="3295488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Weak Thermal Link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2"/>
          <p:cNvSpPr/>
          <p:nvPr/>
        </p:nvSpPr>
        <p:spPr>
          <a:xfrm>
            <a:off x="1163890" y="1951096"/>
            <a:ext cx="390960" cy="173448"/>
          </a:xfrm>
          <a:prstGeom prst="irregularSeal2">
            <a:avLst/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2"/>
          <p:cNvSpPr/>
          <p:nvPr/>
        </p:nvSpPr>
        <p:spPr>
          <a:xfrm rot="3600305">
            <a:off x="819743" y="1432402"/>
            <a:ext cx="775919" cy="42215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129959">
            <a:off x="2761175" y="1314218"/>
            <a:ext cx="323426" cy="970088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 txBox="1"/>
          <p:nvPr/>
        </p:nvSpPr>
        <p:spPr>
          <a:xfrm>
            <a:off x="325125" y="4348563"/>
            <a:ext cx="3181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Cryogenically cooled in dilution fridge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91AA66-095D-6C68-91BB-6F6422C436AC}"/>
              </a:ext>
            </a:extLst>
          </p:cNvPr>
          <p:cNvGrpSpPr/>
          <p:nvPr/>
        </p:nvGrpSpPr>
        <p:grpSpPr>
          <a:xfrm>
            <a:off x="5143686" y="268815"/>
            <a:ext cx="4050300" cy="2814325"/>
            <a:chOff x="4874552" y="291888"/>
            <a:chExt cx="4050300" cy="2814325"/>
          </a:xfrm>
        </p:grpSpPr>
        <p:sp>
          <p:nvSpPr>
            <p:cNvPr id="131" name="Google Shape;131;p22"/>
            <p:cNvSpPr txBox="1"/>
            <p:nvPr/>
          </p:nvSpPr>
          <p:spPr>
            <a:xfrm>
              <a:off x="4874552" y="291888"/>
              <a:ext cx="4050300" cy="4308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" sz="16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Transition-Edge Sensor (TES)</a:t>
              </a:r>
              <a:endParaRPr sz="1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0BFBC31-A06C-68A4-A729-9FA4D033696F}"/>
                </a:ext>
              </a:extLst>
            </p:cNvPr>
            <p:cNvGrpSpPr/>
            <p:nvPr/>
          </p:nvGrpSpPr>
          <p:grpSpPr>
            <a:xfrm>
              <a:off x="5258571" y="291888"/>
              <a:ext cx="3387171" cy="2814325"/>
              <a:chOff x="5258571" y="291888"/>
              <a:chExt cx="3387171" cy="2814325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5F745B2-EA2C-AD6B-AFAA-1E6804C3ABE5}"/>
                  </a:ext>
                </a:extLst>
              </p:cNvPr>
              <p:cNvSpPr/>
              <p:nvPr/>
            </p:nvSpPr>
            <p:spPr>
              <a:xfrm>
                <a:off x="5258571" y="291888"/>
                <a:ext cx="3387171" cy="281432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pic>
            <p:nvPicPr>
              <p:cNvPr id="134" name="Google Shape;134;p22"/>
              <p:cNvPicPr preferRelativeResize="0"/>
              <p:nvPr/>
            </p:nvPicPr>
            <p:blipFill rotWithShape="1">
              <a:blip r:embed="rId4">
                <a:alphaModFix/>
              </a:blip>
              <a:srcRect t="3956"/>
              <a:stretch/>
            </p:blipFill>
            <p:spPr>
              <a:xfrm>
                <a:off x="5421424" y="632823"/>
                <a:ext cx="2956557" cy="235191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5" name="Google Shape;135;p22"/>
              <p:cNvSpPr txBox="1"/>
              <p:nvPr/>
            </p:nvSpPr>
            <p:spPr>
              <a:xfrm rot="5400000">
                <a:off x="7576400" y="1481975"/>
                <a:ext cx="16512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web.mit.edu/figueroagroup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22"/>
              <p:cNvSpPr txBox="1"/>
              <p:nvPr/>
            </p:nvSpPr>
            <p:spPr>
              <a:xfrm>
                <a:off x="6202700" y="2668238"/>
                <a:ext cx="1985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rPr lang="en" sz="16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Temperature </a:t>
                </a:r>
                <a:r>
                  <a:rPr lang="en" sz="13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[mK]</a:t>
                </a:r>
                <a:endParaRPr sz="13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22"/>
              <p:cNvSpPr txBox="1"/>
              <p:nvPr/>
            </p:nvSpPr>
            <p:spPr>
              <a:xfrm rot="16200000">
                <a:off x="4492330" y="1391954"/>
                <a:ext cx="2000700" cy="4311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rPr lang="en" sz="16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Resistance </a:t>
                </a:r>
                <a:r>
                  <a:rPr lang="en" sz="13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[mOhm]</a:t>
                </a:r>
                <a:endParaRPr sz="13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9" name="Google Shape;139;p22"/>
          <p:cNvSpPr txBox="1"/>
          <p:nvPr/>
        </p:nvSpPr>
        <p:spPr>
          <a:xfrm rot="-1039">
            <a:off x="2338859" y="1498959"/>
            <a:ext cx="198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2"/>
          <p:cNvSpPr txBox="1"/>
          <p:nvPr/>
        </p:nvSpPr>
        <p:spPr>
          <a:xfrm rot="-1097">
            <a:off x="154786" y="1443434"/>
            <a:ext cx="94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Energy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AF5EB5-F0A1-8B76-C7D4-39364313B2A1}"/>
              </a:ext>
            </a:extLst>
          </p:cNvPr>
          <p:cNvGrpSpPr/>
          <p:nvPr/>
        </p:nvGrpSpPr>
        <p:grpSpPr>
          <a:xfrm>
            <a:off x="5423889" y="3178320"/>
            <a:ext cx="3504737" cy="1610410"/>
            <a:chOff x="5351113" y="3197740"/>
            <a:chExt cx="3504737" cy="1610410"/>
          </a:xfrm>
        </p:grpSpPr>
        <p:sp>
          <p:nvSpPr>
            <p:cNvPr id="138" name="Google Shape;138;p22"/>
            <p:cNvSpPr txBox="1"/>
            <p:nvPr/>
          </p:nvSpPr>
          <p:spPr>
            <a:xfrm rot="-1669">
              <a:off x="6268445" y="3198191"/>
              <a:ext cx="1854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" sz="16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Response of TES</a:t>
              </a:r>
              <a:endParaRPr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2"/>
            <p:cNvSpPr/>
            <p:nvPr/>
          </p:nvSpPr>
          <p:spPr>
            <a:xfrm rot="-5400000">
              <a:off x="4973575" y="3790425"/>
              <a:ext cx="1155300" cy="3387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22"/>
            <p:cNvSpPr txBox="1"/>
            <p:nvPr/>
          </p:nvSpPr>
          <p:spPr>
            <a:xfrm rot="-5400000">
              <a:off x="5162413" y="3759675"/>
              <a:ext cx="777600" cy="400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Current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2" name="Google Shape;142;p22"/>
            <p:cNvCxnSpPr/>
            <p:nvPr/>
          </p:nvCxnSpPr>
          <p:spPr>
            <a:xfrm rot="10800000">
              <a:off x="5676313" y="3570975"/>
              <a:ext cx="0" cy="7776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43" name="Google Shape;143;p22"/>
            <p:cNvSpPr/>
            <p:nvPr/>
          </p:nvSpPr>
          <p:spPr>
            <a:xfrm>
              <a:off x="6617900" y="4498400"/>
              <a:ext cx="1155300" cy="2193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2"/>
            <p:cNvSpPr txBox="1"/>
            <p:nvPr/>
          </p:nvSpPr>
          <p:spPr>
            <a:xfrm>
              <a:off x="6806738" y="4407950"/>
              <a:ext cx="777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Time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6" name="Google Shape;146;p22" descr="8DfrU5cQ==.pdf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rot="10800000" flipH="1">
              <a:off x="6017100" y="3632250"/>
              <a:ext cx="2838750" cy="77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03A39E8-D30B-2058-D6A6-A51134DB6DC4}"/>
                </a:ext>
              </a:extLst>
            </p:cNvPr>
            <p:cNvSpPr/>
            <p:nvPr/>
          </p:nvSpPr>
          <p:spPr>
            <a:xfrm>
              <a:off x="5448978" y="3197740"/>
              <a:ext cx="3393122" cy="16104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126070" y="5517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Detector Technology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53" name="Google Shape;15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6775" y="865325"/>
            <a:ext cx="4477227" cy="397337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3"/>
          <p:cNvSpPr txBox="1"/>
          <p:nvPr/>
        </p:nvSpPr>
        <p:spPr>
          <a:xfrm>
            <a:off x="261673" y="792874"/>
            <a:ext cx="4377600" cy="3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/>
              <a:t>iZIP Detector:</a:t>
            </a:r>
            <a:endParaRPr b="1" u="sng" dirty="0"/>
          </a:p>
          <a:p>
            <a:pPr marL="457200" lvl="0" indent="-317500" algn="l" rtl="0">
              <a:spcAft>
                <a:spcPts val="1200"/>
              </a:spcAft>
              <a:buClr>
                <a:srgbClr val="0F4D13"/>
              </a:buClr>
              <a:buSzPts val="1400"/>
              <a:buChar char="-"/>
            </a:pPr>
            <a:r>
              <a:rPr lang="en" dirty="0">
                <a:solidFill>
                  <a:srgbClr val="0F4D13"/>
                </a:solidFill>
              </a:rPr>
              <a:t>Prompt phonon and ionization signals allow for discrimination between nuclear and electron recoil events</a:t>
            </a:r>
            <a:endParaRPr dirty="0">
              <a:solidFill>
                <a:srgbClr val="0F4D13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 dirty="0"/>
              <a:t>HV detector:</a:t>
            </a:r>
            <a:endParaRPr b="1" u="sng" dirty="0"/>
          </a:p>
          <a:p>
            <a:pPr marL="457200" lvl="0" indent="-317500" algn="l" rtl="0">
              <a:spcAft>
                <a:spcPts val="0"/>
              </a:spcAft>
              <a:buClr>
                <a:srgbClr val="133C73"/>
              </a:buClr>
              <a:buSzPts val="1400"/>
              <a:buChar char="-"/>
            </a:pPr>
            <a:r>
              <a:rPr lang="en" dirty="0">
                <a:solidFill>
                  <a:srgbClr val="133C73"/>
                </a:solidFill>
              </a:rPr>
              <a:t>Drifting electrons/holes across a potential (V</a:t>
            </a:r>
            <a:r>
              <a:rPr lang="en" baseline="-25000" dirty="0">
                <a:solidFill>
                  <a:srgbClr val="133C73"/>
                </a:solidFill>
              </a:rPr>
              <a:t>b</a:t>
            </a:r>
            <a:r>
              <a:rPr lang="en" dirty="0">
                <a:solidFill>
                  <a:srgbClr val="133C73"/>
                </a:solidFill>
              </a:rPr>
              <a:t>) generates a large number of phonons (Luke phonons).</a:t>
            </a:r>
            <a:endParaRPr dirty="0">
              <a:solidFill>
                <a:srgbClr val="133C73"/>
              </a:solidFill>
            </a:endParaRPr>
          </a:p>
          <a:p>
            <a:pPr marL="914400" lvl="1" indent="-317500" algn="l" rtl="0"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dirty="0">
                <a:solidFill>
                  <a:schemeClr val="dk1"/>
                </a:solidFill>
              </a:rPr>
              <a:t>Enables very low thresholds!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 dirty="0">
                <a:solidFill>
                  <a:schemeClr val="dk1"/>
                </a:solidFill>
              </a:rPr>
              <a:t>Trade-off: No event-by-event NR/ER discrimination</a:t>
            </a:r>
            <a:endParaRPr dirty="0"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5100" y="4281801"/>
            <a:ext cx="2328048" cy="8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/>
        </p:nvSpPr>
        <p:spPr>
          <a:xfrm rot="-599658">
            <a:off x="-45910" y="611185"/>
            <a:ext cx="1455487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accent2"/>
                </a:solidFill>
              </a:rPr>
              <a:t>Discriminating</a:t>
            </a:r>
            <a:endParaRPr b="1" dirty="0">
              <a:solidFill>
                <a:schemeClr val="accent2"/>
              </a:solidFill>
            </a:endParaRPr>
          </a:p>
        </p:txBody>
      </p:sp>
      <p:sp>
        <p:nvSpPr>
          <p:cNvPr id="159" name="Google Shape;159;p23"/>
          <p:cNvSpPr txBox="1"/>
          <p:nvPr/>
        </p:nvSpPr>
        <p:spPr>
          <a:xfrm rot="-599658">
            <a:off x="-45910" y="2048407"/>
            <a:ext cx="1455487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accent2"/>
                </a:solidFill>
              </a:rPr>
              <a:t>Low Threshold</a:t>
            </a:r>
            <a:endParaRPr sz="1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 txBox="1">
            <a:spLocks noGrp="1"/>
          </p:cNvSpPr>
          <p:nvPr>
            <p:ph type="title"/>
          </p:nvPr>
        </p:nvSpPr>
        <p:spPr>
          <a:xfrm>
            <a:off x="64194" y="10171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457E"/>
                </a:solidFill>
              </a:rPr>
              <a:t>SuperCDMS Detector Technology</a:t>
            </a:r>
            <a:endParaRPr dirty="0">
              <a:solidFill>
                <a:srgbClr val="00457E"/>
              </a:solidFill>
            </a:endParaRPr>
          </a:p>
        </p:txBody>
      </p:sp>
      <p:sp>
        <p:nvSpPr>
          <p:cNvPr id="165" name="Google Shape;165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66" name="Google Shape;166;p24"/>
          <p:cNvSpPr txBox="1"/>
          <p:nvPr/>
        </p:nvSpPr>
        <p:spPr>
          <a:xfrm>
            <a:off x="-61878" y="452575"/>
            <a:ext cx="5721867" cy="409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F4D13"/>
              </a:buClr>
              <a:buSzPts val="1400"/>
              <a:buChar char="●"/>
            </a:pPr>
            <a:r>
              <a:rPr lang="en" dirty="0">
                <a:solidFill>
                  <a:schemeClr val="dk1"/>
                </a:solidFill>
              </a:rPr>
              <a:t>Detectors made of high-purity</a:t>
            </a:r>
            <a:r>
              <a:rPr lang="en" dirty="0">
                <a:solidFill>
                  <a:srgbClr val="0F4D13"/>
                </a:solidFill>
              </a:rPr>
              <a:t> </a:t>
            </a:r>
            <a:r>
              <a:rPr lang="en" dirty="0">
                <a:solidFill>
                  <a:srgbClr val="710403"/>
                </a:solidFill>
              </a:rPr>
              <a:t>Ge</a:t>
            </a:r>
            <a:r>
              <a:rPr lang="en" dirty="0">
                <a:solidFill>
                  <a:srgbClr val="0F4D13"/>
                </a:solidFill>
              </a:rPr>
              <a:t> </a:t>
            </a:r>
            <a:r>
              <a:rPr lang="en" dirty="0">
                <a:solidFill>
                  <a:schemeClr val="dk1"/>
                </a:solidFill>
              </a:rPr>
              <a:t>and</a:t>
            </a:r>
            <a:r>
              <a:rPr lang="en" dirty="0">
                <a:solidFill>
                  <a:srgbClr val="0F4D13"/>
                </a:solidFill>
              </a:rPr>
              <a:t> </a:t>
            </a:r>
            <a:r>
              <a:rPr lang="en" dirty="0">
                <a:solidFill>
                  <a:srgbClr val="133C73"/>
                </a:solidFill>
              </a:rPr>
              <a:t>Si</a:t>
            </a:r>
            <a:r>
              <a:rPr lang="en" dirty="0">
                <a:solidFill>
                  <a:srgbClr val="0F4D13"/>
                </a:solidFill>
              </a:rPr>
              <a:t> </a:t>
            </a:r>
            <a:r>
              <a:rPr lang="en" dirty="0">
                <a:solidFill>
                  <a:schemeClr val="dk1"/>
                </a:solidFill>
              </a:rPr>
              <a:t>Crystals</a:t>
            </a:r>
            <a:endParaRPr dirty="0">
              <a:solidFill>
                <a:schemeClr val="dk1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600" dirty="0">
                <a:solidFill>
                  <a:srgbClr val="133C73"/>
                </a:solidFill>
              </a:rPr>
              <a:t>Si (0.6 kg each)</a:t>
            </a:r>
            <a:r>
              <a:rPr lang="en" sz="1600" dirty="0">
                <a:solidFill>
                  <a:schemeClr val="dk1"/>
                </a:solidFill>
              </a:rPr>
              <a:t>: sensitivity to lower DM masses</a:t>
            </a:r>
            <a:endParaRPr sz="1600" dirty="0">
              <a:solidFill>
                <a:schemeClr val="dk1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600" dirty="0">
                <a:solidFill>
                  <a:srgbClr val="710403"/>
                </a:solidFill>
              </a:rPr>
              <a:t>Ge (1.4 kg each)</a:t>
            </a:r>
            <a:r>
              <a:rPr lang="en" sz="1600" dirty="0">
                <a:solidFill>
                  <a:schemeClr val="dk1"/>
                </a:solidFill>
              </a:rPr>
              <a:t>: sensitivity to lower DM cross-sections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3C73"/>
              </a:buClr>
              <a:buSzPts val="1400"/>
              <a:buChar char="●"/>
            </a:pPr>
            <a:r>
              <a:rPr lang="en" dirty="0">
                <a:solidFill>
                  <a:srgbClr val="133C73"/>
                </a:solidFill>
              </a:rPr>
              <a:t>Low operation temperature: ~15mK</a:t>
            </a:r>
            <a:r>
              <a:rPr lang="en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>
                <a:solidFill>
                  <a:schemeClr val="dk1"/>
                </a:solidFill>
              </a:rPr>
              <a:t>Athermal phonon measurement with </a:t>
            </a:r>
            <a:r>
              <a:rPr lang="en" b="1" dirty="0">
                <a:solidFill>
                  <a:schemeClr val="dk1"/>
                </a:solidFill>
              </a:rPr>
              <a:t>TESs</a:t>
            </a:r>
            <a:endParaRPr b="1" dirty="0">
              <a:solidFill>
                <a:schemeClr val="dk1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>
                <a:solidFill>
                  <a:schemeClr val="dk1"/>
                </a:solidFill>
              </a:rPr>
              <a:t>Ionization measurement (iZIP) with </a:t>
            </a:r>
            <a:r>
              <a:rPr lang="en" b="1" dirty="0">
                <a:solidFill>
                  <a:schemeClr val="dk1"/>
                </a:solidFill>
              </a:rPr>
              <a:t>HEMTs</a:t>
            </a:r>
            <a:endParaRPr b="1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B2068"/>
              </a:buClr>
              <a:buSzPts val="1400"/>
              <a:buChar char="●"/>
            </a:pPr>
            <a:r>
              <a:rPr lang="en" dirty="0">
                <a:solidFill>
                  <a:srgbClr val="4B2068"/>
                </a:solidFill>
              </a:rPr>
              <a:t>Multiple channels per detector to identify</a:t>
            </a:r>
            <a:br>
              <a:rPr lang="en" dirty="0">
                <a:solidFill>
                  <a:srgbClr val="4B2068"/>
                </a:solidFill>
              </a:rPr>
            </a:br>
            <a:r>
              <a:rPr lang="en" dirty="0">
                <a:solidFill>
                  <a:srgbClr val="4B2068"/>
                </a:solidFill>
              </a:rPr>
              <a:t>event position</a:t>
            </a:r>
            <a:r>
              <a:rPr lang="en" dirty="0">
                <a:solidFill>
                  <a:schemeClr val="dk1"/>
                </a:solidFill>
              </a:rPr>
              <a:t> 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B2068"/>
              </a:buClr>
              <a:buSzPts val="1400"/>
              <a:buChar char="●"/>
            </a:pPr>
            <a:endParaRPr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10403"/>
              </a:buClr>
              <a:buSzPts val="1400"/>
              <a:buChar char="●"/>
            </a:pPr>
            <a:r>
              <a:rPr lang="en" dirty="0">
                <a:solidFill>
                  <a:srgbClr val="710403"/>
                </a:solidFill>
              </a:rPr>
              <a:t>Initial payload: 4 “towers” of 6 detectors each</a:t>
            </a:r>
            <a:endParaRPr dirty="0">
              <a:solidFill>
                <a:srgbClr val="710403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>
                <a:solidFill>
                  <a:schemeClr val="dk1"/>
                </a:solidFill>
              </a:rPr>
              <a:t>2 iZIP : 10 Ge / 2 Si</a:t>
            </a:r>
            <a:endParaRPr dirty="0">
              <a:solidFill>
                <a:schemeClr val="dk1"/>
              </a:solidFill>
            </a:endParaRPr>
          </a:p>
          <a:p>
            <a:pPr marL="7200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dirty="0">
                <a:solidFill>
                  <a:schemeClr val="dk1"/>
                </a:solidFill>
              </a:rPr>
              <a:t>2 HV : 8 Ge / 4 Si</a:t>
            </a:r>
            <a:endParaRPr dirty="0"/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4056" y="940401"/>
            <a:ext cx="3484324" cy="187656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4"/>
          <p:cNvSpPr txBox="1"/>
          <p:nvPr/>
        </p:nvSpPr>
        <p:spPr>
          <a:xfrm>
            <a:off x="6055081" y="964526"/>
            <a:ext cx="548700" cy="18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iZIP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0E364D-CC5E-87D7-7B47-98BCB48C0894}"/>
              </a:ext>
            </a:extLst>
          </p:cNvPr>
          <p:cNvGrpSpPr/>
          <p:nvPr/>
        </p:nvGrpSpPr>
        <p:grpSpPr>
          <a:xfrm>
            <a:off x="5272364" y="3168125"/>
            <a:ext cx="3484329" cy="1818724"/>
            <a:chOff x="5155489" y="3168125"/>
            <a:chExt cx="3484329" cy="1818724"/>
          </a:xfrm>
        </p:grpSpPr>
        <p:pic>
          <p:nvPicPr>
            <p:cNvPr id="168" name="Google Shape;168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155489" y="3168125"/>
              <a:ext cx="3484329" cy="18187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24"/>
            <p:cNvSpPr txBox="1"/>
            <p:nvPr/>
          </p:nvSpPr>
          <p:spPr>
            <a:xfrm>
              <a:off x="5460609" y="3168125"/>
              <a:ext cx="838031" cy="16129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/>
                <a:t>HV</a:t>
              </a:r>
              <a:endParaRPr dirty="0"/>
            </a:p>
          </p:txBody>
        </p:sp>
      </p:grpSp>
      <p:pic>
        <p:nvPicPr>
          <p:cNvPr id="3" name="Google Shape;219;p29">
            <a:extLst>
              <a:ext uri="{FF2B5EF4-FFF2-40B4-BE49-F238E27FC236}">
                <a16:creationId xmlns:a16="http://schemas.microsoft.com/office/drawing/2014/main" id="{DEACEA9C-F363-2F5E-F4F5-C3D06BE0F35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8" t="3844" r="2887" b="9762"/>
          <a:stretch/>
        </p:blipFill>
        <p:spPr>
          <a:xfrm>
            <a:off x="2543820" y="3775648"/>
            <a:ext cx="2216577" cy="1131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1577</Words>
  <Application>Microsoft Office PowerPoint</Application>
  <PresentationFormat>On-screen Show (16:9)</PresentationFormat>
  <Paragraphs>301</Paragraphs>
  <Slides>34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Aptos</vt:lpstr>
      <vt:lpstr>Aptos Display</vt:lpstr>
      <vt:lpstr>Arial</vt:lpstr>
      <vt:lpstr>Calibri</vt:lpstr>
      <vt:lpstr>Times New Roman</vt:lpstr>
      <vt:lpstr>Office Theme</vt:lpstr>
      <vt:lpstr>  SuperCDMS … and Beyond</vt:lpstr>
      <vt:lpstr>The Super Cryogenic Dark Matter Search </vt:lpstr>
      <vt:lpstr>PowerPoint Presentation</vt:lpstr>
      <vt:lpstr>Science Goals</vt:lpstr>
      <vt:lpstr>SuperCDMS @ SNOLAB Experiment Layout</vt:lpstr>
      <vt:lpstr>SuperCDMS @ SNOLAB Experiment Layout</vt:lpstr>
      <vt:lpstr>Cryogenic Calorimeter</vt:lpstr>
      <vt:lpstr>SuperCDMS Detector Technology</vt:lpstr>
      <vt:lpstr>SuperCDMS Detector Technology</vt:lpstr>
      <vt:lpstr>PowerPoint Presentation</vt:lpstr>
      <vt:lpstr>PowerPoint Presentation</vt:lpstr>
      <vt:lpstr>PowerPoint Presentation</vt:lpstr>
      <vt:lpstr>PowerPoint Presentation</vt:lpstr>
      <vt:lpstr>SuperCDMS Schedule</vt:lpstr>
      <vt:lpstr>Cryogenic Underground TEst facility (CUTE)</vt:lpstr>
      <vt:lpstr>SuperCDMS Tower Testing at CUTE</vt:lpstr>
      <vt:lpstr>SuperCDMS Tower Testing at CUTE</vt:lpstr>
      <vt:lpstr>Understanding Detector Response: Simulations</vt:lpstr>
      <vt:lpstr>Background Modeling</vt:lpstr>
      <vt:lpstr>SuperCDMS Sensitivity Projection : NRDM</vt:lpstr>
      <vt:lpstr>Exploring the Sensor Limits: HV → HVeV Detectors</vt:lpstr>
      <vt:lpstr>Background Challenges in Low-Mass DM Searches</vt:lpstr>
      <vt:lpstr>HVeV “Run 5” @ CUTE</vt:lpstr>
      <vt:lpstr>PowerPoint Presentation</vt:lpstr>
      <vt:lpstr>R&amp;D: HVeV with more targets</vt:lpstr>
      <vt:lpstr>HONEYCOMB</vt:lpstr>
      <vt:lpstr>HONEYCOMB</vt:lpstr>
      <vt:lpstr>SPLENDOR Narrow bandgap materials</vt:lpstr>
      <vt:lpstr>SPLENDOR  Two-stage charge readout</vt:lpstr>
      <vt:lpstr>Far Future: Underground Detector Fabrication?</vt:lpstr>
      <vt:lpstr>Conclusions</vt:lpstr>
      <vt:lpstr>Bonus Slides</vt:lpstr>
      <vt:lpstr>QET Design and Transport</vt:lpstr>
      <vt:lpstr>SuperCDMS Detectors &amp; Dark Matter Mass Scales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Miriam Diamond</cp:lastModifiedBy>
  <cp:revision>9</cp:revision>
  <dcterms:modified xsi:type="dcterms:W3CDTF">2025-08-07T21:50:54Z</dcterms:modified>
</cp:coreProperties>
</file>